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6"/>
  </p:notesMasterIdLst>
  <p:handoutMasterIdLst>
    <p:handoutMasterId r:id="rId67"/>
  </p:handout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9144000" cy="5143500"/>
  <p:notesSz cx="9144000" cy="51435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0" Type="http://schemas.openxmlformats.org/officeDocument/2006/relationships/tableStyles" Target="tableStyles.xml"/><Relationship Id="rId7" Type="http://schemas.openxmlformats.org/officeDocument/2006/relationships/slide" Target="slides/slide5.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handoutMaster" Target="handoutMasters/handoutMaster1.xml"/><Relationship Id="rId66" Type="http://schemas.openxmlformats.org/officeDocument/2006/relationships/notesMaster" Target="notesMasters/notesMaster1.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145163"/>
          </a:xfrm>
          <a:prstGeom prst="rect">
            <a:avLst/>
          </a:prstGeom>
        </p:spPr>
        <p:txBody>
          <a:bodyPr vert="horz" lIns="91440" tIns="45720" rIns="91440" bIns="45720" rtlCol="0"/>
          <a:lstStyle>
            <a:lvl1pPr algn="l">
              <a:defRPr sz="380"/>
            </a:lvl1pPr>
          </a:lstStyle>
          <a:p>
            <a:endParaRPr lang="zh-CN" altLang="en-US"/>
          </a:p>
        </p:txBody>
      </p:sp>
      <p:sp>
        <p:nvSpPr>
          <p:cNvPr id="3" name="日期占位符 2"/>
          <p:cNvSpPr>
            <a:spLocks noGrp="1"/>
          </p:cNvSpPr>
          <p:nvPr>
            <p:ph type="dt" sz="quarter" idx="1"/>
          </p:nvPr>
        </p:nvSpPr>
        <p:spPr>
          <a:xfrm>
            <a:off x="6905979" y="0"/>
            <a:ext cx="5283200" cy="145163"/>
          </a:xfrm>
          <a:prstGeom prst="rect">
            <a:avLst/>
          </a:prstGeom>
        </p:spPr>
        <p:txBody>
          <a:bodyPr vert="horz" lIns="91440" tIns="45720" rIns="91440" bIns="45720" rtlCol="0"/>
          <a:lstStyle>
            <a:lvl1pPr algn="r">
              <a:defRPr sz="38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2748056"/>
            <a:ext cx="5283200" cy="145163"/>
          </a:xfrm>
          <a:prstGeom prst="rect">
            <a:avLst/>
          </a:prstGeom>
        </p:spPr>
        <p:txBody>
          <a:bodyPr vert="horz" lIns="91440" tIns="45720" rIns="91440" bIns="45720" rtlCol="0" anchor="b"/>
          <a:lstStyle>
            <a:lvl1pPr algn="l">
              <a:defRPr sz="380"/>
            </a:lvl1pPr>
          </a:lstStyle>
          <a:p>
            <a:endParaRPr lang="zh-CN" altLang="en-US"/>
          </a:p>
        </p:txBody>
      </p:sp>
      <p:sp>
        <p:nvSpPr>
          <p:cNvPr id="5" name="灯片编号占位符 4"/>
          <p:cNvSpPr>
            <a:spLocks noGrp="1"/>
          </p:cNvSpPr>
          <p:nvPr>
            <p:ph type="sldNum" sz="quarter" idx="3"/>
          </p:nvPr>
        </p:nvSpPr>
        <p:spPr>
          <a:xfrm>
            <a:off x="6905979" y="2748056"/>
            <a:ext cx="5283200" cy="145163"/>
          </a:xfrm>
          <a:prstGeom prst="rect">
            <a:avLst/>
          </a:prstGeom>
        </p:spPr>
        <p:txBody>
          <a:bodyPr vert="horz" lIns="91440" tIns="45720" rIns="91440" bIns="45720" rtlCol="0" anchor="b"/>
          <a:lstStyle>
            <a:lvl1pPr algn="r">
              <a:defRPr sz="38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1451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145163"/>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5228034" y="361652"/>
            <a:ext cx="1735931" cy="97646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1392362"/>
            <a:ext cx="9753600" cy="1139205"/>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2748056"/>
            <a:ext cx="5283200" cy="1451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2748056"/>
            <a:ext cx="5283200" cy="145163"/>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rgbClr val="2D75B6"/>
                </a:solidFill>
                <a:latin typeface="思源黑体 CN Bold" panose="020B0800000000000000" charset="-122"/>
                <a:cs typeface="思源黑体 CN Bold" panose="020B0800000000000000" charset="-122"/>
              </a:defRPr>
            </a:lvl1pPr>
          </a:lstStyle>
          <a:p/>
        </p:txBody>
      </p:sp>
      <p:sp>
        <p:nvSpPr>
          <p:cNvPr id="3" name="Holder 3"/>
          <p:cNvSpPr>
            <a:spLocks noGrp="1"/>
          </p:cNvSpPr>
          <p:nvPr>
            <p:ph type="body" idx="1"/>
          </p:nvPr>
        </p:nvSpPr>
        <p:spPr/>
        <p:txBody>
          <a:bodyPr lIns="0" tIns="0" rIns="0" bIns="0"/>
          <a:lstStyle>
            <a:lvl1pPr>
              <a:defRPr sz="1500" b="0" i="0">
                <a:solidFill>
                  <a:schemeClr val="tx1"/>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rgbClr val="2D75B6"/>
                </a:solidFill>
                <a:latin typeface="思源黑体 CN Bold" panose="020B0800000000000000" charset="-122"/>
                <a:cs typeface="思源黑体 CN Bold" panose="020B0800000000000000" charset="-122"/>
              </a:defRPr>
            </a:lvl1pPr>
          </a:lstStyle>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1" i="0">
                <a:solidFill>
                  <a:srgbClr val="2D75B6"/>
                </a:solidFill>
                <a:latin typeface="思源黑体 CN Bold" panose="020B0800000000000000" charset="-122"/>
                <a:cs typeface="思源黑体 CN Bold" panose="020B0800000000000000"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showMasterSp="0">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4599430" cy="5141975"/>
          </a:xfrm>
          <a:prstGeom prst="rect">
            <a:avLst/>
          </a:prstGeom>
          <a:blipFill>
            <a:blip r:embed="rId2" cstate="print"/>
            <a:stretch>
              <a:fillRect/>
            </a:stretch>
          </a:blipFill>
        </p:spPr>
        <p:txBody>
          <a:bodyPr wrap="square" lIns="0" tIns="0" rIns="0" bIns="0" rtlCol="0"/>
          <a:lstStyle/>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CAED099-C3CC-49E1-BE59-DA8FE3574C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FAF5B9-1F9E-44E6-A365-1C17975A1C1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842772"/>
            <a:ext cx="9145270" cy="152400"/>
          </a:xfrm>
          <a:custGeom>
            <a:avLst/>
            <a:gdLst/>
            <a:ahLst/>
            <a:cxnLst/>
            <a:rect l="l" t="t" r="r" b="b"/>
            <a:pathLst>
              <a:path w="9145270" h="152400">
                <a:moveTo>
                  <a:pt x="0" y="152400"/>
                </a:moveTo>
                <a:lnTo>
                  <a:pt x="9144889" y="152400"/>
                </a:lnTo>
                <a:lnTo>
                  <a:pt x="9144889" y="0"/>
                </a:lnTo>
                <a:lnTo>
                  <a:pt x="0" y="0"/>
                </a:lnTo>
                <a:lnTo>
                  <a:pt x="0" y="152400"/>
                </a:lnTo>
                <a:close/>
              </a:path>
            </a:pathLst>
          </a:custGeom>
          <a:solidFill>
            <a:srgbClr val="006FC0"/>
          </a:solidFill>
        </p:spPr>
        <p:txBody>
          <a:bodyPr wrap="square" lIns="0" tIns="0" rIns="0" bIns="0" rtlCol="0"/>
          <a:lstStyle/>
          <a:p/>
        </p:txBody>
      </p:sp>
      <p:sp>
        <p:nvSpPr>
          <p:cNvPr id="2" name="Holder 2"/>
          <p:cNvSpPr>
            <a:spLocks noGrp="1"/>
          </p:cNvSpPr>
          <p:nvPr>
            <p:ph type="title"/>
          </p:nvPr>
        </p:nvSpPr>
        <p:spPr>
          <a:xfrm>
            <a:off x="327025" y="339597"/>
            <a:ext cx="8489949" cy="261620"/>
          </a:xfrm>
          <a:prstGeom prst="rect">
            <a:avLst/>
          </a:prstGeom>
        </p:spPr>
        <p:txBody>
          <a:bodyPr wrap="square" lIns="0" tIns="0" rIns="0" bIns="0">
            <a:spAutoFit/>
          </a:bodyPr>
          <a:lstStyle>
            <a:lvl1pPr>
              <a:defRPr sz="1600" b="1" i="0">
                <a:solidFill>
                  <a:srgbClr val="2D75B6"/>
                </a:solidFill>
                <a:latin typeface="思源黑体 CN Bold" panose="020B0800000000000000" charset="-122"/>
                <a:cs typeface="思源黑体 CN Bold" panose="020B0800000000000000" charset="-122"/>
              </a:defRPr>
            </a:lvl1pPr>
          </a:lstStyle>
          <a:p/>
        </p:txBody>
      </p:sp>
      <p:sp>
        <p:nvSpPr>
          <p:cNvPr id="3" name="Holder 3"/>
          <p:cNvSpPr>
            <a:spLocks noGrp="1"/>
          </p:cNvSpPr>
          <p:nvPr>
            <p:ph type="body" idx="1"/>
          </p:nvPr>
        </p:nvSpPr>
        <p:spPr>
          <a:xfrm>
            <a:off x="763625" y="1399666"/>
            <a:ext cx="7616748" cy="2947035"/>
          </a:xfrm>
          <a:prstGeom prst="rect">
            <a:avLst/>
          </a:prstGeom>
        </p:spPr>
        <p:txBody>
          <a:bodyPr wrap="square" lIns="0" tIns="0" rIns="0" bIns="0">
            <a:spAutoFit/>
          </a:bodyPr>
          <a:lstStyle>
            <a:lvl1pPr>
              <a:defRPr sz="1500" b="0" i="0">
                <a:solidFill>
                  <a:schemeClr val="tx1"/>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31.png"/><Relationship Id="rId7" Type="http://schemas.openxmlformats.org/officeDocument/2006/relationships/image" Target="../media/image30.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9" Type="http://schemas.openxmlformats.org/officeDocument/2006/relationships/slideLayout" Target="../slideLayouts/slideLayout2.xml"/><Relationship Id="rId18" Type="http://schemas.openxmlformats.org/officeDocument/2006/relationships/image" Target="../media/image41.png"/><Relationship Id="rId17" Type="http://schemas.openxmlformats.org/officeDocument/2006/relationships/image" Target="../media/image40.png"/><Relationship Id="rId16" Type="http://schemas.openxmlformats.org/officeDocument/2006/relationships/image" Target="../media/image39.png"/><Relationship Id="rId15" Type="http://schemas.openxmlformats.org/officeDocument/2006/relationships/image" Target="../media/image38.png"/><Relationship Id="rId14" Type="http://schemas.openxmlformats.org/officeDocument/2006/relationships/image" Target="../media/image37.png"/><Relationship Id="rId13" Type="http://schemas.openxmlformats.org/officeDocument/2006/relationships/image" Target="../media/image36.png"/><Relationship Id="rId12" Type="http://schemas.openxmlformats.org/officeDocument/2006/relationships/image" Target="../media/image35.png"/><Relationship Id="rId11" Type="http://schemas.openxmlformats.org/officeDocument/2006/relationships/image" Target="../media/image34.png"/><Relationship Id="rId10" Type="http://schemas.openxmlformats.org/officeDocument/2006/relationships/image" Target="../media/image33.png"/><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image" Target="../media/image4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9" Type="http://schemas.openxmlformats.org/officeDocument/2006/relationships/image" Target="../media/image50.png"/><Relationship Id="rId8" Type="http://schemas.openxmlformats.org/officeDocument/2006/relationships/image" Target="../media/image31.png"/><Relationship Id="rId7" Type="http://schemas.openxmlformats.org/officeDocument/2006/relationships/image" Target="../media/image30.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49.png"/><Relationship Id="rId19" Type="http://schemas.openxmlformats.org/officeDocument/2006/relationships/slideLayout" Target="../slideLayouts/slideLayout2.xml"/><Relationship Id="rId18" Type="http://schemas.openxmlformats.org/officeDocument/2006/relationships/image" Target="../media/image41.png"/><Relationship Id="rId17" Type="http://schemas.openxmlformats.org/officeDocument/2006/relationships/image" Target="../media/image40.png"/><Relationship Id="rId16" Type="http://schemas.openxmlformats.org/officeDocument/2006/relationships/image" Target="../media/image53.png"/><Relationship Id="rId15" Type="http://schemas.openxmlformats.org/officeDocument/2006/relationships/image" Target="../media/image38.png"/><Relationship Id="rId14" Type="http://schemas.openxmlformats.org/officeDocument/2006/relationships/image" Target="../media/image52.png"/><Relationship Id="rId13" Type="http://schemas.openxmlformats.org/officeDocument/2006/relationships/image" Target="../media/image36.png"/><Relationship Id="rId12" Type="http://schemas.openxmlformats.org/officeDocument/2006/relationships/image" Target="../media/image35.png"/><Relationship Id="rId11" Type="http://schemas.openxmlformats.org/officeDocument/2006/relationships/image" Target="../media/image51.png"/><Relationship Id="rId10" Type="http://schemas.openxmlformats.org/officeDocument/2006/relationships/image" Target="../media/image33.png"/><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9" Type="http://schemas.openxmlformats.org/officeDocument/2006/relationships/image" Target="../media/image56.png"/><Relationship Id="rId8" Type="http://schemas.openxmlformats.org/officeDocument/2006/relationships/image" Target="../media/image55.png"/><Relationship Id="rId7" Type="http://schemas.openxmlformats.org/officeDocument/2006/relationships/image" Target="../media/image5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49.png"/><Relationship Id="rId19" Type="http://schemas.openxmlformats.org/officeDocument/2006/relationships/slideLayout" Target="../slideLayouts/slideLayout2.xml"/><Relationship Id="rId18" Type="http://schemas.openxmlformats.org/officeDocument/2006/relationships/image" Target="../media/image41.png"/><Relationship Id="rId17" Type="http://schemas.openxmlformats.org/officeDocument/2006/relationships/image" Target="../media/image40.png"/><Relationship Id="rId16" Type="http://schemas.openxmlformats.org/officeDocument/2006/relationships/image" Target="../media/image63.png"/><Relationship Id="rId15" Type="http://schemas.openxmlformats.org/officeDocument/2006/relationships/image" Target="../media/image62.png"/><Relationship Id="rId14" Type="http://schemas.openxmlformats.org/officeDocument/2006/relationships/image" Target="../media/image61.png"/><Relationship Id="rId13" Type="http://schemas.openxmlformats.org/officeDocument/2006/relationships/image" Target="../media/image60.png"/><Relationship Id="rId12" Type="http://schemas.openxmlformats.org/officeDocument/2006/relationships/image" Target="../media/image59.png"/><Relationship Id="rId11" Type="http://schemas.openxmlformats.org/officeDocument/2006/relationships/image" Target="../media/image58.png"/><Relationship Id="rId10" Type="http://schemas.openxmlformats.org/officeDocument/2006/relationships/image" Target="../media/image57.png"/><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4.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9" Type="http://schemas.openxmlformats.org/officeDocument/2006/relationships/image" Target="../media/image66.png"/><Relationship Id="rId8" Type="http://schemas.openxmlformats.org/officeDocument/2006/relationships/image" Target="../media/image31.png"/><Relationship Id="rId7" Type="http://schemas.openxmlformats.org/officeDocument/2006/relationships/image" Target="../media/image30.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49.png"/><Relationship Id="rId19" Type="http://schemas.openxmlformats.org/officeDocument/2006/relationships/slideLayout" Target="../slideLayouts/slideLayout2.xml"/><Relationship Id="rId18" Type="http://schemas.openxmlformats.org/officeDocument/2006/relationships/image" Target="../media/image41.png"/><Relationship Id="rId17" Type="http://schemas.openxmlformats.org/officeDocument/2006/relationships/image" Target="../media/image40.png"/><Relationship Id="rId16" Type="http://schemas.openxmlformats.org/officeDocument/2006/relationships/image" Target="../media/image69.png"/><Relationship Id="rId15" Type="http://schemas.openxmlformats.org/officeDocument/2006/relationships/image" Target="../media/image38.png"/><Relationship Id="rId14" Type="http://schemas.openxmlformats.org/officeDocument/2006/relationships/image" Target="../media/image68.png"/><Relationship Id="rId13" Type="http://schemas.openxmlformats.org/officeDocument/2006/relationships/image" Target="../media/image36.png"/><Relationship Id="rId12" Type="http://schemas.openxmlformats.org/officeDocument/2006/relationships/image" Target="../media/image35.png"/><Relationship Id="rId11" Type="http://schemas.openxmlformats.org/officeDocument/2006/relationships/image" Target="../media/image67.png"/><Relationship Id="rId10" Type="http://schemas.openxmlformats.org/officeDocument/2006/relationships/image" Target="../media/image33.png"/><Relationship Id="rId1"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1.jpeg"/><Relationship Id="rId1" Type="http://schemas.openxmlformats.org/officeDocument/2006/relationships/image" Target="../media/image70.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4.jpeg"/><Relationship Id="rId1" Type="http://schemas.openxmlformats.org/officeDocument/2006/relationships/image" Target="../media/image7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5.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7.jpeg"/><Relationship Id="rId1" Type="http://schemas.openxmlformats.org/officeDocument/2006/relationships/image" Target="../media/image76.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9.jpeg"/><Relationship Id="rId1" Type="http://schemas.openxmlformats.org/officeDocument/2006/relationships/image" Target="../media/image78.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1.jpeg"/><Relationship Id="rId1" Type="http://schemas.openxmlformats.org/officeDocument/2006/relationships/image" Target="../media/image80.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2.png"/></Relationships>
</file>

<file path=ppt/slides/_rels/slide38.xml.rels><?xml version="1.0" encoding="UTF-8" standalone="yes"?>
<Relationships xmlns="http://schemas.openxmlformats.org/package/2006/relationships"><Relationship Id="rId9" Type="http://schemas.openxmlformats.org/officeDocument/2006/relationships/image" Target="../media/image91.png"/><Relationship Id="rId8" Type="http://schemas.openxmlformats.org/officeDocument/2006/relationships/image" Target="../media/image90.png"/><Relationship Id="rId7" Type="http://schemas.openxmlformats.org/officeDocument/2006/relationships/image" Target="../media/image89.png"/><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3" Type="http://schemas.openxmlformats.org/officeDocument/2006/relationships/image" Target="../media/image85.png"/><Relationship Id="rId2" Type="http://schemas.openxmlformats.org/officeDocument/2006/relationships/image" Target="../media/image84.png"/><Relationship Id="rId14" Type="http://schemas.openxmlformats.org/officeDocument/2006/relationships/slideLayout" Target="../slideLayouts/slideLayout2.xml"/><Relationship Id="rId13" Type="http://schemas.openxmlformats.org/officeDocument/2006/relationships/image" Target="../media/image95.png"/><Relationship Id="rId12" Type="http://schemas.openxmlformats.org/officeDocument/2006/relationships/image" Target="../media/image94.png"/><Relationship Id="rId11" Type="http://schemas.openxmlformats.org/officeDocument/2006/relationships/image" Target="../media/image93.png"/><Relationship Id="rId10" Type="http://schemas.openxmlformats.org/officeDocument/2006/relationships/image" Target="../media/image92.png"/><Relationship Id="rId1" Type="http://schemas.openxmlformats.org/officeDocument/2006/relationships/image" Target="../media/image8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slideLayout" Target="../slideLayouts/slideLayout2.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6.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7.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6.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7.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6.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7.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8.jpeg"/><Relationship Id="rId1" Type="http://schemas.openxmlformats.org/officeDocument/2006/relationships/image" Target="../media/image96.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7.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7.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9.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0.jpeg"/><Relationship Id="rId1" Type="http://schemas.openxmlformats.org/officeDocument/2006/relationships/image" Target="../media/image13.jpe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1.jpeg"/><Relationship Id="rId1" Type="http://schemas.openxmlformats.org/officeDocument/2006/relationships/image" Target="../media/image13.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3.jpeg"/><Relationship Id="rId1" Type="http://schemas.openxmlformats.org/officeDocument/2006/relationships/image" Target="../media/image10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image" Target="../media/image104.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9.jpeg"/><Relationship Id="rId1" Type="http://schemas.openxmlformats.org/officeDocument/2006/relationships/image" Target="../media/image108.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0.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599430" cy="5141975"/>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4748784" y="2845307"/>
            <a:ext cx="4300855" cy="0"/>
          </a:xfrm>
          <a:custGeom>
            <a:avLst/>
            <a:gdLst/>
            <a:ahLst/>
            <a:cxnLst/>
            <a:rect l="l" t="t" r="r" b="b"/>
            <a:pathLst>
              <a:path w="4300855">
                <a:moveTo>
                  <a:pt x="0" y="0"/>
                </a:moveTo>
                <a:lnTo>
                  <a:pt x="4300473" y="0"/>
                </a:lnTo>
              </a:path>
            </a:pathLst>
          </a:custGeom>
          <a:ln w="6350">
            <a:solidFill>
              <a:srgbClr val="006FC0"/>
            </a:solidFill>
          </a:ln>
        </p:spPr>
        <p:txBody>
          <a:bodyPr wrap="square" lIns="0" tIns="0" rIns="0" bIns="0" rtlCol="0"/>
          <a:lstStyle/>
          <a:p/>
        </p:txBody>
      </p:sp>
      <p:sp>
        <p:nvSpPr>
          <p:cNvPr id="5" name="object 5"/>
          <p:cNvSpPr txBox="1">
            <a:spLocks noGrp="1"/>
          </p:cNvSpPr>
          <p:nvPr>
            <p:ph type="title"/>
          </p:nvPr>
        </p:nvSpPr>
        <p:spPr>
          <a:xfrm>
            <a:off x="4673600" y="2033270"/>
            <a:ext cx="4394835" cy="738505"/>
          </a:xfrm>
          <a:prstGeom prst="rect">
            <a:avLst/>
          </a:prstGeom>
        </p:spPr>
        <p:txBody>
          <a:bodyPr vert="horz" wrap="square" lIns="0" tIns="0" rIns="0" bIns="0" rtlCol="0">
            <a:spAutoFit/>
          </a:bodyPr>
          <a:lstStyle/>
          <a:p>
            <a:pPr marL="12700">
              <a:lnSpc>
                <a:spcPct val="100000"/>
              </a:lnSpc>
            </a:pPr>
            <a:r>
              <a:rPr sz="4800" dirty="0">
                <a:solidFill>
                  <a:srgbClr val="001F5F"/>
                </a:solidFill>
                <a:latin typeface="微软雅黑" panose="020B0503020204020204" charset="-122"/>
                <a:cs typeface="微软雅黑" panose="020B0503020204020204" charset="-122"/>
              </a:rPr>
              <a:t>承包商安全管理</a:t>
            </a:r>
            <a:endParaRPr sz="4800">
              <a:latin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19928" y="1918716"/>
            <a:ext cx="3590544" cy="2380488"/>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546303" y="1151966"/>
            <a:ext cx="8050530" cy="594995"/>
          </a:xfrm>
          <a:prstGeom prst="rect">
            <a:avLst/>
          </a:prstGeom>
        </p:spPr>
        <p:txBody>
          <a:bodyPr vert="horz" wrap="square" lIns="0" tIns="0" rIns="0" bIns="0" rtlCol="0">
            <a:spAutoFit/>
          </a:bodyPr>
          <a:lstStyle/>
          <a:p>
            <a:pPr marL="12700" marR="5080">
              <a:lnSpc>
                <a:spcPct val="127000"/>
              </a:lnSpc>
            </a:pPr>
            <a:r>
              <a:rPr sz="1500" spc="-5" dirty="0">
                <a:solidFill>
                  <a:srgbClr val="181818"/>
                </a:solidFill>
                <a:latin typeface="微软雅黑" panose="020B0503020204020204" charset="-122"/>
                <a:cs typeface="微软雅黑" panose="020B0503020204020204" charset="-122"/>
              </a:rPr>
              <a:t>参考</a:t>
            </a:r>
            <a:r>
              <a:rPr sz="1500" spc="-5" dirty="0">
                <a:solidFill>
                  <a:srgbClr val="181818"/>
                </a:solidFill>
                <a:latin typeface="微软雅黑" panose="020B0503020204020204" charset="-122"/>
                <a:cs typeface="微软雅黑" panose="020B0503020204020204" charset="-122"/>
              </a:rPr>
              <a:t>AQ/T3034</a:t>
            </a:r>
            <a:r>
              <a:rPr sz="1500" spc="-5" dirty="0">
                <a:solidFill>
                  <a:srgbClr val="181818"/>
                </a:solidFill>
                <a:latin typeface="微软雅黑" panose="020B0503020204020204" charset="-122"/>
                <a:cs typeface="微软雅黑" panose="020B0503020204020204" charset="-122"/>
              </a:rPr>
              <a:t>《化工企业工艺安全管理实施导则》“</a:t>
            </a:r>
            <a:r>
              <a:rPr sz="1500" spc="-5" dirty="0">
                <a:solidFill>
                  <a:srgbClr val="181818"/>
                </a:solidFill>
                <a:latin typeface="微软雅黑" panose="020B0503020204020204" charset="-122"/>
                <a:cs typeface="微软雅黑" panose="020B0503020204020204" charset="-122"/>
              </a:rPr>
              <a:t>4.5</a:t>
            </a:r>
            <a:r>
              <a:rPr sz="1500" spc="-5" dirty="0">
                <a:solidFill>
                  <a:srgbClr val="181818"/>
                </a:solidFill>
                <a:latin typeface="微软雅黑" panose="020B0503020204020204" charset="-122"/>
                <a:cs typeface="微软雅黑" panose="020B0503020204020204" charset="-122"/>
              </a:rPr>
              <a:t>承包商管理”和</a:t>
            </a:r>
            <a:r>
              <a:rPr sz="1500" spc="-5" dirty="0">
                <a:latin typeface="微软雅黑" panose="020B0503020204020204" charset="-122"/>
                <a:cs typeface="微软雅黑" panose="020B0503020204020204" charset="-122"/>
              </a:rPr>
              <a:t>AQ/T3012</a:t>
            </a:r>
            <a:r>
              <a:rPr sz="1500" spc="-5" dirty="0">
                <a:latin typeface="微软雅黑" panose="020B0503020204020204" charset="-122"/>
                <a:cs typeface="微软雅黑" panose="020B0503020204020204" charset="-122"/>
              </a:rPr>
              <a:t>《石油化工  企业安全管理体系实施导则》“</a:t>
            </a:r>
            <a:r>
              <a:rPr sz="1500" spc="-5" dirty="0">
                <a:latin typeface="微软雅黑" panose="020B0503020204020204" charset="-122"/>
                <a:cs typeface="微软雅黑" panose="020B0503020204020204" charset="-122"/>
              </a:rPr>
              <a:t>7.2</a:t>
            </a:r>
            <a:r>
              <a:rPr sz="1500" spc="-5" dirty="0">
                <a:latin typeface="微软雅黑" panose="020B0503020204020204" charset="-122"/>
                <a:cs typeface="微软雅黑" panose="020B0503020204020204" charset="-122"/>
              </a:rPr>
              <a:t>承包商的管理”，承包商管理的全过程包括：</a:t>
            </a:r>
            <a:endParaRPr sz="1500">
              <a:latin typeface="微软雅黑" panose="020B0503020204020204" charset="-122"/>
              <a:cs typeface="微软雅黑" panose="020B0503020204020204" charset="-122"/>
            </a:endParaRPr>
          </a:p>
        </p:txBody>
      </p:sp>
      <p:sp>
        <p:nvSpPr>
          <p:cNvPr id="4" name="object 4"/>
          <p:cNvSpPr/>
          <p:nvPr/>
        </p:nvSpPr>
        <p:spPr>
          <a:xfrm>
            <a:off x="883919" y="1918716"/>
            <a:ext cx="5757672" cy="2878836"/>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1495171" y="2618867"/>
            <a:ext cx="482600" cy="561340"/>
          </a:xfrm>
          <a:prstGeom prst="rect">
            <a:avLst/>
          </a:prstGeom>
        </p:spPr>
        <p:txBody>
          <a:bodyPr vert="horz" wrap="square" lIns="0" tIns="0" rIns="0" bIns="0" rtlCol="0">
            <a:spAutoFit/>
          </a:bodyPr>
          <a:lstStyle/>
          <a:p>
            <a:pPr marL="12700" marR="5080">
              <a:lnSpc>
                <a:spcPct val="100000"/>
              </a:lnSpc>
            </a:pPr>
            <a:r>
              <a:rPr sz="1800" dirty="0">
                <a:latin typeface="微软雅黑" panose="020B0503020204020204" charset="-122"/>
                <a:cs typeface="微软雅黑" panose="020B0503020204020204" charset="-122"/>
              </a:rPr>
              <a:t>资格  预审</a:t>
            </a:r>
            <a:endParaRPr sz="1800">
              <a:latin typeface="微软雅黑" panose="020B0503020204020204" charset="-122"/>
              <a:cs typeface="微软雅黑" panose="020B0503020204020204" charset="-122"/>
            </a:endParaRPr>
          </a:p>
        </p:txBody>
      </p:sp>
      <p:sp>
        <p:nvSpPr>
          <p:cNvPr id="6" name="object 6"/>
          <p:cNvSpPr txBox="1"/>
          <p:nvPr/>
        </p:nvSpPr>
        <p:spPr>
          <a:xfrm>
            <a:off x="2447925" y="3601466"/>
            <a:ext cx="482600" cy="561340"/>
          </a:xfrm>
          <a:prstGeom prst="rect">
            <a:avLst/>
          </a:prstGeom>
        </p:spPr>
        <p:txBody>
          <a:bodyPr vert="horz" wrap="square" lIns="0" tIns="0" rIns="0" bIns="0" rtlCol="0">
            <a:spAutoFit/>
          </a:bodyPr>
          <a:lstStyle/>
          <a:p>
            <a:pPr marL="12700" marR="5080">
              <a:lnSpc>
                <a:spcPct val="100000"/>
              </a:lnSpc>
            </a:pPr>
            <a:r>
              <a:rPr sz="1800" dirty="0">
                <a:latin typeface="微软雅黑" panose="020B0503020204020204" charset="-122"/>
                <a:cs typeface="微软雅黑" panose="020B0503020204020204" charset="-122"/>
              </a:rPr>
              <a:t>选择  确定</a:t>
            </a:r>
            <a:endParaRPr sz="1800">
              <a:latin typeface="微软雅黑" panose="020B0503020204020204" charset="-122"/>
              <a:cs typeface="微软雅黑" panose="020B0503020204020204" charset="-122"/>
            </a:endParaRPr>
          </a:p>
        </p:txBody>
      </p:sp>
      <p:sp>
        <p:nvSpPr>
          <p:cNvPr id="7" name="object 7"/>
          <p:cNvSpPr txBox="1"/>
          <p:nvPr/>
        </p:nvSpPr>
        <p:spPr>
          <a:xfrm>
            <a:off x="3444366" y="2575305"/>
            <a:ext cx="482600" cy="561340"/>
          </a:xfrm>
          <a:prstGeom prst="rect">
            <a:avLst/>
          </a:prstGeom>
        </p:spPr>
        <p:txBody>
          <a:bodyPr vert="horz" wrap="square" lIns="0" tIns="0" rIns="0" bIns="0" rtlCol="0">
            <a:spAutoFit/>
          </a:bodyPr>
          <a:lstStyle/>
          <a:p>
            <a:pPr marL="12700">
              <a:lnSpc>
                <a:spcPct val="100000"/>
              </a:lnSpc>
            </a:pPr>
            <a:r>
              <a:rPr sz="1800" dirty="0">
                <a:latin typeface="微软雅黑" panose="020B0503020204020204" charset="-122"/>
                <a:cs typeface="微软雅黑" panose="020B0503020204020204" charset="-122"/>
              </a:rPr>
              <a:t>开工</a:t>
            </a:r>
            <a:endParaRPr sz="1800">
              <a:latin typeface="微软雅黑" panose="020B0503020204020204" charset="-122"/>
              <a:cs typeface="微软雅黑" panose="020B0503020204020204" charset="-122"/>
            </a:endParaRPr>
          </a:p>
          <a:p>
            <a:pPr marL="12700">
              <a:lnSpc>
                <a:spcPct val="100000"/>
              </a:lnSpc>
            </a:pPr>
            <a:r>
              <a:rPr sz="1800" spc="-5" dirty="0">
                <a:latin typeface="微软雅黑" panose="020B0503020204020204" charset="-122"/>
                <a:cs typeface="微软雅黑" panose="020B0503020204020204" charset="-122"/>
              </a:rPr>
              <a:t>准备</a:t>
            </a:r>
            <a:endParaRPr sz="1800">
              <a:latin typeface="微软雅黑" panose="020B0503020204020204" charset="-122"/>
              <a:cs typeface="微软雅黑" panose="020B0503020204020204" charset="-122"/>
            </a:endParaRPr>
          </a:p>
        </p:txBody>
      </p:sp>
      <p:sp>
        <p:nvSpPr>
          <p:cNvPr id="8" name="object 8"/>
          <p:cNvSpPr txBox="1"/>
          <p:nvPr/>
        </p:nvSpPr>
        <p:spPr>
          <a:xfrm>
            <a:off x="4361179" y="3601466"/>
            <a:ext cx="482600" cy="561340"/>
          </a:xfrm>
          <a:prstGeom prst="rect">
            <a:avLst/>
          </a:prstGeom>
        </p:spPr>
        <p:txBody>
          <a:bodyPr vert="horz" wrap="square" lIns="0" tIns="0" rIns="0" bIns="0" rtlCol="0">
            <a:spAutoFit/>
          </a:bodyPr>
          <a:lstStyle/>
          <a:p>
            <a:pPr marL="12700" marR="5080">
              <a:lnSpc>
                <a:spcPct val="100000"/>
              </a:lnSpc>
            </a:pPr>
            <a:r>
              <a:rPr sz="1800" dirty="0">
                <a:latin typeface="微软雅黑" panose="020B0503020204020204" charset="-122"/>
                <a:cs typeface="微软雅黑" panose="020B0503020204020204" charset="-122"/>
              </a:rPr>
              <a:t>作业  监督</a:t>
            </a:r>
            <a:endParaRPr sz="1800">
              <a:latin typeface="微软雅黑" panose="020B0503020204020204" charset="-122"/>
              <a:cs typeface="微软雅黑" panose="020B0503020204020204" charset="-122"/>
            </a:endParaRPr>
          </a:p>
        </p:txBody>
      </p:sp>
      <p:sp>
        <p:nvSpPr>
          <p:cNvPr id="9" name="object 9"/>
          <p:cNvSpPr txBox="1"/>
          <p:nvPr/>
        </p:nvSpPr>
        <p:spPr>
          <a:xfrm>
            <a:off x="5419725" y="2618867"/>
            <a:ext cx="482600" cy="561340"/>
          </a:xfrm>
          <a:prstGeom prst="rect">
            <a:avLst/>
          </a:prstGeom>
        </p:spPr>
        <p:txBody>
          <a:bodyPr vert="horz" wrap="square" lIns="0" tIns="0" rIns="0" bIns="0" rtlCol="0">
            <a:spAutoFit/>
          </a:bodyPr>
          <a:lstStyle/>
          <a:p>
            <a:pPr marL="12700" marR="5080">
              <a:lnSpc>
                <a:spcPct val="100000"/>
              </a:lnSpc>
            </a:pPr>
            <a:r>
              <a:rPr sz="1800" dirty="0">
                <a:latin typeface="微软雅黑" panose="020B0503020204020204" charset="-122"/>
                <a:cs typeface="微软雅黑" panose="020B0503020204020204" charset="-122"/>
              </a:rPr>
              <a:t>表现  评价</a:t>
            </a:r>
            <a:endParaRPr sz="1800">
              <a:latin typeface="微软雅黑" panose="020B0503020204020204" charset="-122"/>
              <a:cs typeface="微软雅黑" panose="020B0503020204020204" charset="-122"/>
            </a:endParaRPr>
          </a:p>
        </p:txBody>
      </p:sp>
      <p:sp>
        <p:nvSpPr>
          <p:cNvPr id="10" name="object 10"/>
          <p:cNvSpPr/>
          <p:nvPr/>
        </p:nvSpPr>
        <p:spPr>
          <a:xfrm>
            <a:off x="6453378" y="2731770"/>
            <a:ext cx="722630" cy="274320"/>
          </a:xfrm>
          <a:custGeom>
            <a:avLst/>
            <a:gdLst/>
            <a:ahLst/>
            <a:cxnLst/>
            <a:rect l="l" t="t" r="r" b="b"/>
            <a:pathLst>
              <a:path w="722629" h="274319">
                <a:moveTo>
                  <a:pt x="585216" y="0"/>
                </a:moveTo>
                <a:lnTo>
                  <a:pt x="585216" y="68580"/>
                </a:lnTo>
                <a:lnTo>
                  <a:pt x="0" y="68580"/>
                </a:lnTo>
                <a:lnTo>
                  <a:pt x="0" y="205740"/>
                </a:lnTo>
                <a:lnTo>
                  <a:pt x="585216" y="205740"/>
                </a:lnTo>
                <a:lnTo>
                  <a:pt x="585216" y="274319"/>
                </a:lnTo>
                <a:lnTo>
                  <a:pt x="722376" y="137160"/>
                </a:lnTo>
                <a:lnTo>
                  <a:pt x="585216" y="0"/>
                </a:lnTo>
                <a:close/>
              </a:path>
            </a:pathLst>
          </a:custGeom>
          <a:solidFill>
            <a:srgbClr val="4471C4"/>
          </a:solidFill>
        </p:spPr>
        <p:txBody>
          <a:bodyPr wrap="square" lIns="0" tIns="0" rIns="0" bIns="0" rtlCol="0"/>
          <a:lstStyle/>
          <a:p/>
        </p:txBody>
      </p:sp>
      <p:sp>
        <p:nvSpPr>
          <p:cNvPr id="11" name="object 11"/>
          <p:cNvSpPr/>
          <p:nvPr/>
        </p:nvSpPr>
        <p:spPr>
          <a:xfrm>
            <a:off x="6453378" y="2731770"/>
            <a:ext cx="722630" cy="274320"/>
          </a:xfrm>
          <a:custGeom>
            <a:avLst/>
            <a:gdLst/>
            <a:ahLst/>
            <a:cxnLst/>
            <a:rect l="l" t="t" r="r" b="b"/>
            <a:pathLst>
              <a:path w="722629" h="274319">
                <a:moveTo>
                  <a:pt x="0" y="68580"/>
                </a:moveTo>
                <a:lnTo>
                  <a:pt x="585216" y="68580"/>
                </a:lnTo>
                <a:lnTo>
                  <a:pt x="585216" y="0"/>
                </a:lnTo>
                <a:lnTo>
                  <a:pt x="722376" y="137160"/>
                </a:lnTo>
                <a:lnTo>
                  <a:pt x="585216" y="274319"/>
                </a:lnTo>
                <a:lnTo>
                  <a:pt x="585216" y="205740"/>
                </a:lnTo>
                <a:lnTo>
                  <a:pt x="0" y="205740"/>
                </a:lnTo>
                <a:lnTo>
                  <a:pt x="0" y="68580"/>
                </a:lnTo>
                <a:close/>
              </a:path>
            </a:pathLst>
          </a:custGeom>
          <a:ln w="28575">
            <a:solidFill>
              <a:srgbClr val="4471C4"/>
            </a:solidFill>
          </a:ln>
        </p:spPr>
        <p:txBody>
          <a:bodyPr wrap="square" lIns="0" tIns="0" rIns="0" bIns="0" rtlCol="0"/>
          <a:lstStyle/>
          <a:p/>
        </p:txBody>
      </p:sp>
      <p:sp>
        <p:nvSpPr>
          <p:cNvPr id="12" name="object 12"/>
          <p:cNvSpPr txBox="1"/>
          <p:nvPr/>
        </p:nvSpPr>
        <p:spPr>
          <a:xfrm>
            <a:off x="7244333" y="2687573"/>
            <a:ext cx="718185" cy="368935"/>
          </a:xfrm>
          <a:prstGeom prst="rect">
            <a:avLst/>
          </a:prstGeom>
          <a:ln w="28575">
            <a:solidFill>
              <a:srgbClr val="4471C4"/>
            </a:solidFill>
          </a:ln>
        </p:spPr>
        <p:txBody>
          <a:bodyPr vert="horz" wrap="square" lIns="0" tIns="21590" rIns="0" bIns="0" rtlCol="0">
            <a:spAutoFit/>
          </a:bodyPr>
          <a:lstStyle/>
          <a:p>
            <a:pPr marL="77470">
              <a:lnSpc>
                <a:spcPct val="100000"/>
              </a:lnSpc>
              <a:spcBef>
                <a:spcPts val="170"/>
              </a:spcBef>
            </a:pPr>
            <a:r>
              <a:rPr sz="1800" dirty="0">
                <a:latin typeface="微软雅黑" panose="020B0503020204020204" charset="-122"/>
                <a:cs typeface="微软雅黑" panose="020B0503020204020204" charset="-122"/>
              </a:rPr>
              <a:t>续用</a:t>
            </a:r>
            <a:endParaRPr sz="1800">
              <a:latin typeface="微软雅黑" panose="020B0503020204020204" charset="-122"/>
              <a:cs typeface="微软雅黑" panose="020B0503020204020204" charset="-122"/>
            </a:endParaRPr>
          </a:p>
        </p:txBody>
      </p:sp>
      <p:sp>
        <p:nvSpPr>
          <p:cNvPr id="13" name="object 13"/>
          <p:cNvSpPr txBox="1">
            <a:spLocks noGrp="1"/>
          </p:cNvSpPr>
          <p:nvPr>
            <p:ph type="title"/>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b="0" dirty="0">
                <a:solidFill>
                  <a:srgbClr val="000000"/>
                </a:solidFill>
                <a:latin typeface="微软雅黑" panose="020B0503020204020204" charset="-122"/>
                <a:cs typeface="微软雅黑" panose="020B0503020204020204" charset="-122"/>
              </a:rPr>
              <a:t>承包商管理要求—管理过程</a:t>
            </a:r>
            <a:endParaRPr sz="2100">
              <a:latin typeface="微软雅黑" panose="020B0503020204020204" charset="-122"/>
              <a:cs typeface="微软雅黑" panose="020B0503020204020204" charset="-122"/>
            </a:endParaRPr>
          </a:p>
        </p:txBody>
      </p:sp>
      <p:sp>
        <p:nvSpPr>
          <p:cNvPr id="14" name="object 14"/>
          <p:cNvSpPr txBox="1"/>
          <p:nvPr/>
        </p:nvSpPr>
        <p:spPr>
          <a:xfrm>
            <a:off x="6938009" y="339597"/>
            <a:ext cx="1878964" cy="245745"/>
          </a:xfrm>
          <a:prstGeom prst="rect">
            <a:avLst/>
          </a:prstGeom>
        </p:spPr>
        <p:txBody>
          <a:bodyPr vert="horz" wrap="square" lIns="0" tIns="0" rIns="0" bIns="0" rtlCol="0">
            <a:spAutoFit/>
          </a:bodyPr>
          <a:lstStyle/>
          <a:p>
            <a:pPr marL="12700">
              <a:lnSpc>
                <a:spcPct val="100000"/>
              </a:lnSpc>
            </a:pPr>
            <a:endParaRPr sz="1600" b="1" spc="-310" dirty="0">
              <a:solidFill>
                <a:srgbClr val="2D75B6"/>
              </a:solidFill>
              <a:latin typeface="思源黑体 CN Bold" panose="020B0800000000000000" charset="-122"/>
              <a:cs typeface="思源黑体 CN Bold" panose="020B0800000000000000"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承包商管理要求—管理流程</a:t>
            </a:r>
            <a:endParaRPr sz="2100">
              <a:latin typeface="微软雅黑" panose="020B0503020204020204" charset="-122"/>
              <a:cs typeface="微软雅黑" panose="020B0503020204020204" charset="-122"/>
            </a:endParaRPr>
          </a:p>
        </p:txBody>
      </p:sp>
      <p:sp>
        <p:nvSpPr>
          <p:cNvPr id="3" name="object 3"/>
          <p:cNvSpPr/>
          <p:nvPr/>
        </p:nvSpPr>
        <p:spPr>
          <a:xfrm>
            <a:off x="1060703" y="1001267"/>
            <a:ext cx="6870192" cy="4084320"/>
          </a:xfrm>
          <a:prstGeom prst="rect">
            <a:avLst/>
          </a:prstGeom>
          <a:blipFill>
            <a:blip r:embed="rId1" cstate="print"/>
            <a:stretch>
              <a:fillRect/>
            </a:stretch>
          </a:blipFill>
        </p:spPr>
        <p:txBody>
          <a:bodyPr wrap="square" lIns="0" tIns="0" rIns="0" bIns="0" rtlCol="0"/>
          <a:lstStyle/>
          <a:p/>
        </p:txBody>
      </p:sp>
      <p:sp>
        <p:nvSpPr>
          <p:cNvPr id="4" name="object 4"/>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4592" y="3532644"/>
            <a:ext cx="8535162" cy="1437894"/>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540207" y="1127505"/>
            <a:ext cx="8408670" cy="3426460"/>
          </a:xfrm>
          <a:prstGeom prst="rect">
            <a:avLst/>
          </a:prstGeom>
        </p:spPr>
        <p:txBody>
          <a:bodyPr vert="horz" wrap="square" lIns="0" tIns="0" rIns="0" bIns="0" rtlCol="0">
            <a:spAutoFit/>
          </a:bodyPr>
          <a:lstStyle/>
          <a:p>
            <a:pPr marL="143510">
              <a:lnSpc>
                <a:spcPct val="100000"/>
              </a:lnSpc>
            </a:pPr>
            <a:r>
              <a:rPr sz="1800" spc="-5" dirty="0">
                <a:latin typeface="微软雅黑" panose="020B0503020204020204" charset="-122"/>
                <a:cs typeface="微软雅黑" panose="020B0503020204020204" charset="-122"/>
              </a:rPr>
              <a:t>承包商定义</a:t>
            </a:r>
            <a:endParaRPr sz="1800">
              <a:latin typeface="微软雅黑" panose="020B0503020204020204" charset="-122"/>
              <a:cs typeface="微软雅黑" panose="020B0503020204020204" charset="-122"/>
            </a:endParaRPr>
          </a:p>
          <a:p>
            <a:pPr>
              <a:lnSpc>
                <a:spcPct val="100000"/>
              </a:lnSpc>
              <a:spcBef>
                <a:spcPts val="35"/>
              </a:spcBef>
            </a:pPr>
            <a:endParaRPr sz="2150">
              <a:latin typeface="Times New Roman" panose="02020603050405020304"/>
              <a:cs typeface="Times New Roman" panose="02020603050405020304"/>
            </a:endParaRPr>
          </a:p>
          <a:p>
            <a:pPr marL="12700">
              <a:lnSpc>
                <a:spcPct val="100000"/>
              </a:lnSpc>
            </a:pPr>
            <a:r>
              <a:rPr sz="1500" spc="-5" dirty="0">
                <a:latin typeface="微软雅黑" panose="020B0503020204020204" charset="-122"/>
                <a:cs typeface="微软雅黑" panose="020B0503020204020204" charset="-122"/>
              </a:rPr>
              <a:t>AQ/T</a:t>
            </a:r>
            <a:r>
              <a:rPr sz="1500" spc="-30" dirty="0">
                <a:latin typeface="微软雅黑" panose="020B0503020204020204" charset="-122"/>
                <a:cs typeface="微软雅黑" panose="020B0503020204020204" charset="-122"/>
              </a:rPr>
              <a:t> </a:t>
            </a:r>
            <a:r>
              <a:rPr sz="1500" spc="-5" dirty="0">
                <a:latin typeface="微软雅黑" panose="020B0503020204020204" charset="-122"/>
                <a:cs typeface="微软雅黑" panose="020B0503020204020204" charset="-122"/>
              </a:rPr>
              <a:t>3012-2008</a:t>
            </a:r>
            <a:r>
              <a:rPr sz="1500" spc="-5" dirty="0">
                <a:latin typeface="微软雅黑" panose="020B0503020204020204" charset="-122"/>
                <a:cs typeface="微软雅黑" panose="020B0503020204020204" charset="-122"/>
              </a:rPr>
              <a:t>《石油化工企业安全管理体系实施导则》</a:t>
            </a:r>
            <a:r>
              <a:rPr sz="1500" spc="-5" dirty="0">
                <a:solidFill>
                  <a:srgbClr val="181818"/>
                </a:solidFill>
                <a:latin typeface="微软雅黑" panose="020B0503020204020204" charset="-122"/>
                <a:cs typeface="微软雅黑" panose="020B0503020204020204" charset="-122"/>
              </a:rPr>
              <a:t>：</a:t>
            </a:r>
            <a:endParaRPr sz="1500">
              <a:latin typeface="微软雅黑" panose="020B0503020204020204" charset="-122"/>
              <a:cs typeface="微软雅黑" panose="020B0503020204020204" charset="-122"/>
            </a:endParaRPr>
          </a:p>
          <a:p>
            <a:pPr marL="12700">
              <a:lnSpc>
                <a:spcPct val="100000"/>
              </a:lnSpc>
              <a:spcBef>
                <a:spcPts val="900"/>
              </a:spcBef>
            </a:pPr>
            <a:r>
              <a:rPr sz="1500" dirty="0">
                <a:solidFill>
                  <a:srgbClr val="181818"/>
                </a:solidFill>
                <a:latin typeface="微软雅黑" panose="020B0503020204020204" charset="-122"/>
                <a:cs typeface="微软雅黑" panose="020B0503020204020204" charset="-122"/>
              </a:rPr>
              <a:t>“</a:t>
            </a:r>
            <a:r>
              <a:rPr sz="1500" dirty="0">
                <a:solidFill>
                  <a:srgbClr val="FF0000"/>
                </a:solidFill>
                <a:latin typeface="微软雅黑" panose="020B0503020204020204" charset="-122"/>
                <a:cs typeface="微软雅黑" panose="020B0503020204020204" charset="-122"/>
              </a:rPr>
              <a:t>合同情况下</a:t>
            </a:r>
            <a:r>
              <a:rPr sz="1500" dirty="0">
                <a:solidFill>
                  <a:srgbClr val="181818"/>
                </a:solidFill>
                <a:latin typeface="微软雅黑" panose="020B0503020204020204" charset="-122"/>
                <a:cs typeface="微软雅黑" panose="020B0503020204020204" charset="-122"/>
              </a:rPr>
              <a:t>的供方，即由业主和操作者雇佣来完成某</a:t>
            </a:r>
            <a:r>
              <a:rPr sz="1500" spc="5" dirty="0">
                <a:solidFill>
                  <a:srgbClr val="181818"/>
                </a:solidFill>
                <a:latin typeface="微软雅黑" panose="020B0503020204020204" charset="-122"/>
                <a:cs typeface="微软雅黑" panose="020B0503020204020204" charset="-122"/>
              </a:rPr>
              <a:t>些</a:t>
            </a:r>
            <a:r>
              <a:rPr sz="1500" dirty="0">
                <a:solidFill>
                  <a:srgbClr val="FF0000"/>
                </a:solidFill>
                <a:latin typeface="微软雅黑" panose="020B0503020204020204" charset="-122"/>
                <a:cs typeface="微软雅黑" panose="020B0503020204020204" charset="-122"/>
              </a:rPr>
              <a:t>工作或提供服务</a:t>
            </a:r>
            <a:r>
              <a:rPr sz="1500" dirty="0">
                <a:solidFill>
                  <a:srgbClr val="181818"/>
                </a:solidFill>
                <a:latin typeface="微软雅黑" panose="020B0503020204020204" charset="-122"/>
                <a:cs typeface="微软雅黑" panose="020B0503020204020204" charset="-122"/>
              </a:rPr>
              <a:t>的个人、部门或合作者。”</a:t>
            </a:r>
            <a:endParaRPr sz="1500">
              <a:latin typeface="微软雅黑" panose="020B0503020204020204" charset="-122"/>
              <a:cs typeface="微软雅黑" panose="020B0503020204020204" charset="-122"/>
            </a:endParaRPr>
          </a:p>
          <a:p>
            <a:pPr>
              <a:lnSpc>
                <a:spcPct val="100000"/>
              </a:lnSpc>
              <a:spcBef>
                <a:spcPts val="45"/>
              </a:spcBef>
            </a:pPr>
            <a:endParaRPr sz="2150">
              <a:latin typeface="Times New Roman" panose="02020603050405020304"/>
              <a:cs typeface="Times New Roman" panose="02020603050405020304"/>
            </a:endParaRPr>
          </a:p>
          <a:p>
            <a:pPr marL="12700">
              <a:lnSpc>
                <a:spcPct val="100000"/>
              </a:lnSpc>
            </a:pPr>
            <a:r>
              <a:rPr sz="1500" spc="-5" dirty="0">
                <a:solidFill>
                  <a:srgbClr val="181818"/>
                </a:solidFill>
                <a:latin typeface="微软雅黑" panose="020B0503020204020204" charset="-122"/>
                <a:cs typeface="微软雅黑" panose="020B0503020204020204" charset="-122"/>
              </a:rPr>
              <a:t>AQ3013-2008</a:t>
            </a:r>
            <a:r>
              <a:rPr sz="1500" spc="-5" dirty="0">
                <a:solidFill>
                  <a:srgbClr val="181818"/>
                </a:solidFill>
                <a:latin typeface="微软雅黑" panose="020B0503020204020204" charset="-122"/>
                <a:cs typeface="微软雅黑" panose="020B0503020204020204" charset="-122"/>
              </a:rPr>
              <a:t>《危险化学品从业单位安全标准化通用规范》：</a:t>
            </a:r>
            <a:endParaRPr sz="1500">
              <a:latin typeface="微软雅黑" panose="020B0503020204020204" charset="-122"/>
              <a:cs typeface="微软雅黑" panose="020B0503020204020204" charset="-122"/>
            </a:endParaRPr>
          </a:p>
          <a:p>
            <a:pPr marL="12700">
              <a:lnSpc>
                <a:spcPct val="100000"/>
              </a:lnSpc>
              <a:spcBef>
                <a:spcPts val="900"/>
              </a:spcBef>
            </a:pPr>
            <a:r>
              <a:rPr sz="1500" spc="-5" dirty="0">
                <a:solidFill>
                  <a:srgbClr val="181818"/>
                </a:solidFill>
                <a:latin typeface="微软雅黑" panose="020B0503020204020204" charset="-122"/>
                <a:cs typeface="微软雅黑" panose="020B0503020204020204" charset="-122"/>
              </a:rPr>
              <a:t>“在企业的作业现场，按照双方</a:t>
            </a:r>
            <a:r>
              <a:rPr sz="1500" spc="-5" dirty="0">
                <a:solidFill>
                  <a:srgbClr val="FF0000"/>
                </a:solidFill>
                <a:latin typeface="微软雅黑" panose="020B0503020204020204" charset="-122"/>
                <a:cs typeface="微软雅黑" panose="020B0503020204020204" charset="-122"/>
              </a:rPr>
              <a:t>协定</a:t>
            </a:r>
            <a:r>
              <a:rPr sz="1500" spc="-5" dirty="0">
                <a:solidFill>
                  <a:srgbClr val="181818"/>
                </a:solidFill>
                <a:latin typeface="微软雅黑" panose="020B0503020204020204" charset="-122"/>
                <a:cs typeface="微软雅黑" panose="020B0503020204020204" charset="-122"/>
              </a:rPr>
              <a:t>的要求、期限及条件向企业提供服务的个人或团体。”</a:t>
            </a:r>
            <a:endParaRPr sz="1500">
              <a:latin typeface="微软雅黑" panose="020B0503020204020204" charset="-122"/>
              <a:cs typeface="微软雅黑" panose="020B0503020204020204" charset="-122"/>
            </a:endParaRPr>
          </a:p>
          <a:p>
            <a:pPr>
              <a:lnSpc>
                <a:spcPct val="100000"/>
              </a:lnSpc>
            </a:pPr>
            <a:endParaRPr sz="1500">
              <a:latin typeface="Times New Roman" panose="02020603050405020304"/>
              <a:cs typeface="Times New Roman" panose="02020603050405020304"/>
            </a:endParaRPr>
          </a:p>
          <a:p>
            <a:pPr marL="656590" marR="312420" indent="-570865">
              <a:lnSpc>
                <a:spcPct val="150000"/>
              </a:lnSpc>
              <a:spcBef>
                <a:spcPts val="865"/>
              </a:spcBef>
            </a:pPr>
            <a:r>
              <a:rPr sz="1500" dirty="0">
                <a:latin typeface="微软雅黑" panose="020B0503020204020204" charset="-122"/>
                <a:cs typeface="微软雅黑" panose="020B0503020204020204" charset="-122"/>
              </a:rPr>
              <a:t>示例：同公司有合同关系的安装单位、清洗单位、防腐保温、无损检测、分析检验等单位；  绿化服务</a:t>
            </a:r>
            <a:r>
              <a:rPr sz="1500" spc="10" dirty="0">
                <a:latin typeface="微软雅黑" panose="020B0503020204020204" charset="-122"/>
                <a:cs typeface="微软雅黑" panose="020B0503020204020204" charset="-122"/>
              </a:rPr>
              <a:t>、</a:t>
            </a:r>
            <a:r>
              <a:rPr sz="1500" dirty="0">
                <a:latin typeface="微软雅黑" panose="020B0503020204020204" charset="-122"/>
                <a:cs typeface="微软雅黑" panose="020B0503020204020204" charset="-122"/>
              </a:rPr>
              <a:t>清洁服务、餐饮提供、车辆运输、信息系统服务、监控通信系统维护等单位； </a:t>
            </a:r>
            <a:r>
              <a:rPr sz="1500" dirty="0">
                <a:latin typeface="微软雅黑" panose="020B0503020204020204" charset="-122"/>
                <a:cs typeface="微软雅黑" panose="020B0503020204020204" charset="-122"/>
              </a:rPr>
              <a:t> 各类评价公司、咨询公司、监理公司等；特定的设备设施维护</a:t>
            </a:r>
            <a:endParaRPr sz="1500">
              <a:latin typeface="微软雅黑" panose="020B0503020204020204" charset="-122"/>
              <a:cs typeface="微软雅黑" panose="020B0503020204020204" charset="-122"/>
            </a:endParaRPr>
          </a:p>
        </p:txBody>
      </p:sp>
      <p:sp>
        <p:nvSpPr>
          <p:cNvPr id="4" name="object 4"/>
          <p:cNvSpPr txBox="1">
            <a:spLocks noGrp="1"/>
          </p:cNvSpPr>
          <p:nvPr>
            <p:ph type="title"/>
          </p:nvPr>
        </p:nvSpPr>
        <p:spPr>
          <a:xfrm>
            <a:off x="734974" y="351154"/>
            <a:ext cx="3514725" cy="332740"/>
          </a:xfrm>
          <a:prstGeom prst="rect">
            <a:avLst/>
          </a:prstGeom>
        </p:spPr>
        <p:txBody>
          <a:bodyPr vert="horz" wrap="square" lIns="0" tIns="0" rIns="0" bIns="0" rtlCol="0">
            <a:spAutoFit/>
          </a:bodyPr>
          <a:lstStyle/>
          <a:p>
            <a:pPr marL="12700">
              <a:lnSpc>
                <a:spcPct val="100000"/>
              </a:lnSpc>
            </a:pPr>
            <a:r>
              <a:rPr sz="2100" b="0" dirty="0">
                <a:solidFill>
                  <a:srgbClr val="000000"/>
                </a:solidFill>
                <a:latin typeface="微软雅黑" panose="020B0503020204020204" charset="-122"/>
                <a:cs typeface="微软雅黑" panose="020B0503020204020204" charset="-122"/>
              </a:rPr>
              <a:t>承包商管理要求—识别承包商</a:t>
            </a:r>
            <a:endParaRPr sz="2100">
              <a:latin typeface="微软雅黑" panose="020B0503020204020204" charset="-122"/>
              <a:cs typeface="微软雅黑" panose="020B0503020204020204" charset="-122"/>
            </a:endParaRPr>
          </a:p>
        </p:txBody>
      </p:sp>
      <p:sp>
        <p:nvSpPr>
          <p:cNvPr id="5" name="object 5"/>
          <p:cNvSpPr txBox="1"/>
          <p:nvPr/>
        </p:nvSpPr>
        <p:spPr>
          <a:xfrm>
            <a:off x="6938009" y="339597"/>
            <a:ext cx="1878964" cy="245745"/>
          </a:xfrm>
          <a:prstGeom prst="rect">
            <a:avLst/>
          </a:prstGeom>
        </p:spPr>
        <p:txBody>
          <a:bodyPr vert="horz" wrap="square" lIns="0" tIns="0" rIns="0" bIns="0" rtlCol="0">
            <a:spAutoFit/>
          </a:bodyPr>
          <a:lstStyle/>
          <a:p>
            <a:pPr marL="12700">
              <a:lnSpc>
                <a:spcPct val="100000"/>
              </a:lnSpc>
            </a:pPr>
            <a:endParaRPr sz="1600" b="1" spc="-310" dirty="0">
              <a:solidFill>
                <a:srgbClr val="2D75B6"/>
              </a:solidFill>
              <a:latin typeface="思源黑体 CN Bold" panose="020B0800000000000000" charset="-122"/>
              <a:cs typeface="思源黑体 CN Bold" panose="020B0800000000000000"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4974" y="351154"/>
            <a:ext cx="3514725" cy="332740"/>
          </a:xfrm>
          <a:prstGeom prst="rect">
            <a:avLst/>
          </a:prstGeom>
        </p:spPr>
        <p:txBody>
          <a:bodyPr vert="horz" wrap="square" lIns="0" tIns="0" rIns="0" bIns="0" rtlCol="0">
            <a:spAutoFit/>
          </a:bodyPr>
          <a:lstStyle/>
          <a:p>
            <a:pPr marL="12700">
              <a:lnSpc>
                <a:spcPct val="100000"/>
              </a:lnSpc>
            </a:pPr>
            <a:r>
              <a:rPr sz="2100" b="0" dirty="0">
                <a:solidFill>
                  <a:srgbClr val="000000"/>
                </a:solidFill>
                <a:latin typeface="微软雅黑" panose="020B0503020204020204" charset="-122"/>
                <a:cs typeface="微软雅黑" panose="020B0503020204020204" charset="-122"/>
              </a:rPr>
              <a:t>承包商管理要求—识别承包商</a:t>
            </a:r>
            <a:endParaRPr sz="2100">
              <a:latin typeface="微软雅黑" panose="020B0503020204020204" charset="-122"/>
              <a:cs typeface="微软雅黑" panose="020B0503020204020204" charset="-122"/>
            </a:endParaRPr>
          </a:p>
        </p:txBody>
      </p:sp>
      <p:sp>
        <p:nvSpPr>
          <p:cNvPr id="3" name="object 3"/>
          <p:cNvSpPr txBox="1"/>
          <p:nvPr/>
        </p:nvSpPr>
        <p:spPr>
          <a:xfrm>
            <a:off x="614273" y="1127505"/>
            <a:ext cx="7835900" cy="1776730"/>
          </a:xfrm>
          <a:prstGeom prst="rect">
            <a:avLst/>
          </a:prstGeom>
        </p:spPr>
        <p:txBody>
          <a:bodyPr vert="horz" wrap="square" lIns="0" tIns="0" rIns="0" bIns="0" rtlCol="0">
            <a:spAutoFit/>
          </a:bodyPr>
          <a:lstStyle/>
          <a:p>
            <a:pPr marL="69215">
              <a:lnSpc>
                <a:spcPct val="100000"/>
              </a:lnSpc>
            </a:pPr>
            <a:r>
              <a:rPr sz="1800" spc="-5" dirty="0">
                <a:latin typeface="微软雅黑" panose="020B0503020204020204" charset="-122"/>
                <a:cs typeface="微软雅黑" panose="020B0503020204020204" charset="-122"/>
              </a:rPr>
              <a:t>承包商分类</a:t>
            </a:r>
            <a:endParaRPr sz="1800">
              <a:latin typeface="微软雅黑" panose="020B0503020204020204" charset="-122"/>
              <a:cs typeface="微软雅黑" panose="020B0503020204020204" charset="-122"/>
            </a:endParaRPr>
          </a:p>
          <a:p>
            <a:pPr marL="12700" marR="5080">
              <a:lnSpc>
                <a:spcPct val="150000"/>
              </a:lnSpc>
              <a:spcBef>
                <a:spcPts val="925"/>
              </a:spcBef>
            </a:pPr>
            <a:r>
              <a:rPr sz="1500" dirty="0">
                <a:solidFill>
                  <a:srgbClr val="FF0000"/>
                </a:solidFill>
                <a:latin typeface="微软雅黑" panose="020B0503020204020204" charset="-122"/>
                <a:cs typeface="微软雅黑" panose="020B0503020204020204" charset="-122"/>
              </a:rPr>
              <a:t>短期</a:t>
            </a:r>
            <a:r>
              <a:rPr sz="1500" dirty="0">
                <a:latin typeface="微软雅黑" panose="020B0503020204020204" charset="-122"/>
                <a:cs typeface="微软雅黑" panose="020B0503020204020204" charset="-122"/>
              </a:rPr>
              <a:t>承包商：承包短期高度专业化工程或施工时间较短工程的承包商。  </a:t>
            </a:r>
            <a:r>
              <a:rPr sz="1500" dirty="0">
                <a:solidFill>
                  <a:srgbClr val="FF0000"/>
                </a:solidFill>
                <a:latin typeface="微软雅黑" panose="020B0503020204020204" charset="-122"/>
                <a:cs typeface="微软雅黑" panose="020B0503020204020204" charset="-122"/>
              </a:rPr>
              <a:t>长期</a:t>
            </a:r>
            <a:r>
              <a:rPr sz="1500" dirty="0">
                <a:latin typeface="微软雅黑" panose="020B0503020204020204" charset="-122"/>
                <a:cs typeface="微软雅黑" panose="020B0503020204020204" charset="-122"/>
              </a:rPr>
              <a:t>承包商：有的是总承包商，同业主长期、稳定合作。  </a:t>
            </a:r>
            <a:r>
              <a:rPr sz="1500" dirty="0">
                <a:solidFill>
                  <a:srgbClr val="FF0000"/>
                </a:solidFill>
                <a:latin typeface="微软雅黑" panose="020B0503020204020204" charset="-122"/>
                <a:cs typeface="微软雅黑" panose="020B0503020204020204" charset="-122"/>
              </a:rPr>
              <a:t>临时</a:t>
            </a:r>
            <a:r>
              <a:rPr sz="1500" dirty="0">
                <a:latin typeface="微软雅黑" panose="020B0503020204020204" charset="-122"/>
                <a:cs typeface="微软雅黑" panose="020B0503020204020204" charset="-122"/>
              </a:rPr>
              <a:t>承包商：突发性的工程或项目，比较紧急的业务，而现有的承包商因专业或人力限制无法 </a:t>
            </a:r>
            <a:r>
              <a:rPr sz="1500" dirty="0">
                <a:latin typeface="微软雅黑" panose="020B0503020204020204" charset="-122"/>
                <a:cs typeface="微软雅黑" panose="020B0503020204020204" charset="-122"/>
              </a:rPr>
              <a:t> 承担的工作，由公司临时紧急委托。</a:t>
            </a:r>
            <a:endParaRPr sz="1500">
              <a:latin typeface="微软雅黑" panose="020B0503020204020204" charset="-122"/>
              <a:cs typeface="微软雅黑" panose="020B0503020204020204" charset="-122"/>
            </a:endParaRPr>
          </a:p>
        </p:txBody>
      </p:sp>
      <p:sp>
        <p:nvSpPr>
          <p:cNvPr id="4" name="object 4"/>
          <p:cNvSpPr/>
          <p:nvPr/>
        </p:nvSpPr>
        <p:spPr>
          <a:xfrm>
            <a:off x="1732788" y="3032760"/>
            <a:ext cx="1899285" cy="1899285"/>
          </a:xfrm>
          <a:custGeom>
            <a:avLst/>
            <a:gdLst/>
            <a:ahLst/>
            <a:cxnLst/>
            <a:rect l="l" t="t" r="r" b="b"/>
            <a:pathLst>
              <a:path w="1899285" h="1899285">
                <a:moveTo>
                  <a:pt x="949451" y="0"/>
                </a:moveTo>
                <a:lnTo>
                  <a:pt x="0" y="949451"/>
                </a:lnTo>
                <a:lnTo>
                  <a:pt x="949451" y="1898903"/>
                </a:lnTo>
                <a:lnTo>
                  <a:pt x="1898903" y="949451"/>
                </a:lnTo>
                <a:lnTo>
                  <a:pt x="949451" y="0"/>
                </a:lnTo>
                <a:close/>
              </a:path>
            </a:pathLst>
          </a:custGeom>
          <a:solidFill>
            <a:srgbClr val="F8D6CD"/>
          </a:solidFill>
        </p:spPr>
        <p:txBody>
          <a:bodyPr wrap="square" lIns="0" tIns="0" rIns="0" bIns="0" rtlCol="0"/>
          <a:lstStyle/>
          <a:p/>
        </p:txBody>
      </p:sp>
      <p:sp>
        <p:nvSpPr>
          <p:cNvPr id="5" name="object 5"/>
          <p:cNvSpPr/>
          <p:nvPr/>
        </p:nvSpPr>
        <p:spPr>
          <a:xfrm>
            <a:off x="1952244" y="3177539"/>
            <a:ext cx="741045" cy="741045"/>
          </a:xfrm>
          <a:custGeom>
            <a:avLst/>
            <a:gdLst/>
            <a:ahLst/>
            <a:cxnLst/>
            <a:rect l="l" t="t" r="r" b="b"/>
            <a:pathLst>
              <a:path w="741044" h="741045">
                <a:moveTo>
                  <a:pt x="617219" y="0"/>
                </a:moveTo>
                <a:lnTo>
                  <a:pt x="123443" y="0"/>
                </a:lnTo>
                <a:lnTo>
                  <a:pt x="75384" y="9697"/>
                </a:lnTo>
                <a:lnTo>
                  <a:pt x="36147" y="36147"/>
                </a:lnTo>
                <a:lnTo>
                  <a:pt x="9697" y="75384"/>
                </a:lnTo>
                <a:lnTo>
                  <a:pt x="0" y="123443"/>
                </a:lnTo>
                <a:lnTo>
                  <a:pt x="0" y="617220"/>
                </a:lnTo>
                <a:lnTo>
                  <a:pt x="9697" y="665279"/>
                </a:lnTo>
                <a:lnTo>
                  <a:pt x="36147" y="704516"/>
                </a:lnTo>
                <a:lnTo>
                  <a:pt x="75384" y="730966"/>
                </a:lnTo>
                <a:lnTo>
                  <a:pt x="123443" y="740664"/>
                </a:lnTo>
                <a:lnTo>
                  <a:pt x="617219" y="740664"/>
                </a:lnTo>
                <a:lnTo>
                  <a:pt x="665279" y="730966"/>
                </a:lnTo>
                <a:lnTo>
                  <a:pt x="704516" y="704516"/>
                </a:lnTo>
                <a:lnTo>
                  <a:pt x="730966" y="665279"/>
                </a:lnTo>
                <a:lnTo>
                  <a:pt x="740663" y="617220"/>
                </a:lnTo>
                <a:lnTo>
                  <a:pt x="740663" y="123443"/>
                </a:lnTo>
                <a:lnTo>
                  <a:pt x="730966" y="75384"/>
                </a:lnTo>
                <a:lnTo>
                  <a:pt x="704516" y="36147"/>
                </a:lnTo>
                <a:lnTo>
                  <a:pt x="665279" y="9697"/>
                </a:lnTo>
                <a:lnTo>
                  <a:pt x="617219" y="0"/>
                </a:lnTo>
                <a:close/>
              </a:path>
            </a:pathLst>
          </a:custGeom>
          <a:solidFill>
            <a:srgbClr val="EC7C30"/>
          </a:solidFill>
        </p:spPr>
        <p:txBody>
          <a:bodyPr wrap="square" lIns="0" tIns="0" rIns="0" bIns="0" rtlCol="0"/>
          <a:lstStyle/>
          <a:p/>
        </p:txBody>
      </p:sp>
      <p:sp>
        <p:nvSpPr>
          <p:cNvPr id="6" name="object 6"/>
          <p:cNvSpPr/>
          <p:nvPr/>
        </p:nvSpPr>
        <p:spPr>
          <a:xfrm>
            <a:off x="1952244" y="3177539"/>
            <a:ext cx="741045" cy="741045"/>
          </a:xfrm>
          <a:custGeom>
            <a:avLst/>
            <a:gdLst/>
            <a:ahLst/>
            <a:cxnLst/>
            <a:rect l="l" t="t" r="r" b="b"/>
            <a:pathLst>
              <a:path w="741044" h="741045">
                <a:moveTo>
                  <a:pt x="0" y="123443"/>
                </a:moveTo>
                <a:lnTo>
                  <a:pt x="9697" y="75384"/>
                </a:lnTo>
                <a:lnTo>
                  <a:pt x="36147" y="36147"/>
                </a:lnTo>
                <a:lnTo>
                  <a:pt x="75384" y="9697"/>
                </a:lnTo>
                <a:lnTo>
                  <a:pt x="123443" y="0"/>
                </a:lnTo>
                <a:lnTo>
                  <a:pt x="617219" y="0"/>
                </a:lnTo>
                <a:lnTo>
                  <a:pt x="665279" y="9697"/>
                </a:lnTo>
                <a:lnTo>
                  <a:pt x="704516" y="36147"/>
                </a:lnTo>
                <a:lnTo>
                  <a:pt x="730966" y="75384"/>
                </a:lnTo>
                <a:lnTo>
                  <a:pt x="740663" y="123443"/>
                </a:lnTo>
                <a:lnTo>
                  <a:pt x="740663" y="617220"/>
                </a:lnTo>
                <a:lnTo>
                  <a:pt x="730966" y="665279"/>
                </a:lnTo>
                <a:lnTo>
                  <a:pt x="704516" y="704516"/>
                </a:lnTo>
                <a:lnTo>
                  <a:pt x="665279" y="730966"/>
                </a:lnTo>
                <a:lnTo>
                  <a:pt x="617219" y="740664"/>
                </a:lnTo>
                <a:lnTo>
                  <a:pt x="123443" y="740664"/>
                </a:lnTo>
                <a:lnTo>
                  <a:pt x="75384" y="730966"/>
                </a:lnTo>
                <a:lnTo>
                  <a:pt x="36147" y="704516"/>
                </a:lnTo>
                <a:lnTo>
                  <a:pt x="9697" y="665279"/>
                </a:lnTo>
                <a:lnTo>
                  <a:pt x="0" y="617220"/>
                </a:lnTo>
                <a:lnTo>
                  <a:pt x="0" y="123443"/>
                </a:lnTo>
                <a:close/>
              </a:path>
            </a:pathLst>
          </a:custGeom>
          <a:ln w="12700">
            <a:solidFill>
              <a:srgbClr val="FFFFFF"/>
            </a:solidFill>
          </a:ln>
        </p:spPr>
        <p:txBody>
          <a:bodyPr wrap="square" lIns="0" tIns="0" rIns="0" bIns="0" rtlCol="0"/>
          <a:lstStyle/>
          <a:p/>
        </p:txBody>
      </p:sp>
      <p:sp>
        <p:nvSpPr>
          <p:cNvPr id="7" name="object 7"/>
          <p:cNvSpPr txBox="1"/>
          <p:nvPr/>
        </p:nvSpPr>
        <p:spPr>
          <a:xfrm>
            <a:off x="2054732" y="3355721"/>
            <a:ext cx="534670" cy="323850"/>
          </a:xfrm>
          <a:prstGeom prst="rect">
            <a:avLst/>
          </a:prstGeom>
        </p:spPr>
        <p:txBody>
          <a:bodyPr vert="horz" wrap="square" lIns="0" tIns="0" rIns="0" bIns="0" rtlCol="0">
            <a:spAutoFit/>
          </a:bodyPr>
          <a:lstStyle/>
          <a:p>
            <a:pPr marL="12700">
              <a:lnSpc>
                <a:spcPct val="100000"/>
              </a:lnSpc>
            </a:pPr>
            <a:r>
              <a:rPr sz="2000" dirty="0">
                <a:latin typeface="Arial Unicode MS" panose="020B0604020202020204" charset="-122"/>
                <a:cs typeface="Arial Unicode MS" panose="020B0604020202020204" charset="-122"/>
              </a:rPr>
              <a:t>机械</a:t>
            </a:r>
            <a:endParaRPr sz="2000">
              <a:latin typeface="Arial Unicode MS" panose="020B0604020202020204" charset="-122"/>
              <a:cs typeface="Arial Unicode MS" panose="020B0604020202020204" charset="-122"/>
            </a:endParaRPr>
          </a:p>
        </p:txBody>
      </p:sp>
      <p:sp>
        <p:nvSpPr>
          <p:cNvPr id="8" name="object 8"/>
          <p:cNvSpPr/>
          <p:nvPr/>
        </p:nvSpPr>
        <p:spPr>
          <a:xfrm>
            <a:off x="2711195" y="3212592"/>
            <a:ext cx="741045" cy="741045"/>
          </a:xfrm>
          <a:custGeom>
            <a:avLst/>
            <a:gdLst/>
            <a:ahLst/>
            <a:cxnLst/>
            <a:rect l="l" t="t" r="r" b="b"/>
            <a:pathLst>
              <a:path w="741045" h="741045">
                <a:moveTo>
                  <a:pt x="617219" y="0"/>
                </a:moveTo>
                <a:lnTo>
                  <a:pt x="123443" y="0"/>
                </a:lnTo>
                <a:lnTo>
                  <a:pt x="75384" y="9697"/>
                </a:lnTo>
                <a:lnTo>
                  <a:pt x="36147" y="36147"/>
                </a:lnTo>
                <a:lnTo>
                  <a:pt x="9697" y="75384"/>
                </a:lnTo>
                <a:lnTo>
                  <a:pt x="0" y="123443"/>
                </a:lnTo>
                <a:lnTo>
                  <a:pt x="0" y="617219"/>
                </a:lnTo>
                <a:lnTo>
                  <a:pt x="9697" y="665268"/>
                </a:lnTo>
                <a:lnTo>
                  <a:pt x="36147" y="704507"/>
                </a:lnTo>
                <a:lnTo>
                  <a:pt x="75384" y="730962"/>
                </a:lnTo>
                <a:lnTo>
                  <a:pt x="123443" y="740663"/>
                </a:lnTo>
                <a:lnTo>
                  <a:pt x="617219" y="740663"/>
                </a:lnTo>
                <a:lnTo>
                  <a:pt x="665279" y="730962"/>
                </a:lnTo>
                <a:lnTo>
                  <a:pt x="704516" y="704507"/>
                </a:lnTo>
                <a:lnTo>
                  <a:pt x="730966" y="665268"/>
                </a:lnTo>
                <a:lnTo>
                  <a:pt x="740664" y="617219"/>
                </a:lnTo>
                <a:lnTo>
                  <a:pt x="740664" y="123443"/>
                </a:lnTo>
                <a:lnTo>
                  <a:pt x="730966" y="75384"/>
                </a:lnTo>
                <a:lnTo>
                  <a:pt x="704516" y="36147"/>
                </a:lnTo>
                <a:lnTo>
                  <a:pt x="665279" y="9697"/>
                </a:lnTo>
                <a:lnTo>
                  <a:pt x="617219" y="0"/>
                </a:lnTo>
                <a:close/>
              </a:path>
            </a:pathLst>
          </a:custGeom>
          <a:solidFill>
            <a:srgbClr val="A4A4A4"/>
          </a:solidFill>
        </p:spPr>
        <p:txBody>
          <a:bodyPr wrap="square" lIns="0" tIns="0" rIns="0" bIns="0" rtlCol="0"/>
          <a:lstStyle/>
          <a:p/>
        </p:txBody>
      </p:sp>
      <p:sp>
        <p:nvSpPr>
          <p:cNvPr id="9" name="object 9"/>
          <p:cNvSpPr/>
          <p:nvPr/>
        </p:nvSpPr>
        <p:spPr>
          <a:xfrm>
            <a:off x="2711195" y="3212592"/>
            <a:ext cx="741045" cy="741045"/>
          </a:xfrm>
          <a:custGeom>
            <a:avLst/>
            <a:gdLst/>
            <a:ahLst/>
            <a:cxnLst/>
            <a:rect l="l" t="t" r="r" b="b"/>
            <a:pathLst>
              <a:path w="741045" h="741045">
                <a:moveTo>
                  <a:pt x="0" y="123443"/>
                </a:moveTo>
                <a:lnTo>
                  <a:pt x="9697" y="75384"/>
                </a:lnTo>
                <a:lnTo>
                  <a:pt x="36147" y="36147"/>
                </a:lnTo>
                <a:lnTo>
                  <a:pt x="75384" y="9697"/>
                </a:lnTo>
                <a:lnTo>
                  <a:pt x="123443" y="0"/>
                </a:lnTo>
                <a:lnTo>
                  <a:pt x="617219" y="0"/>
                </a:lnTo>
                <a:lnTo>
                  <a:pt x="665279" y="9697"/>
                </a:lnTo>
                <a:lnTo>
                  <a:pt x="704516" y="36147"/>
                </a:lnTo>
                <a:lnTo>
                  <a:pt x="730966" y="75384"/>
                </a:lnTo>
                <a:lnTo>
                  <a:pt x="740664" y="123443"/>
                </a:lnTo>
                <a:lnTo>
                  <a:pt x="740664" y="617219"/>
                </a:lnTo>
                <a:lnTo>
                  <a:pt x="730966" y="665268"/>
                </a:lnTo>
                <a:lnTo>
                  <a:pt x="704516" y="704507"/>
                </a:lnTo>
                <a:lnTo>
                  <a:pt x="665279" y="730962"/>
                </a:lnTo>
                <a:lnTo>
                  <a:pt x="617219" y="740663"/>
                </a:lnTo>
                <a:lnTo>
                  <a:pt x="123443" y="740663"/>
                </a:lnTo>
                <a:lnTo>
                  <a:pt x="75384" y="730962"/>
                </a:lnTo>
                <a:lnTo>
                  <a:pt x="36147" y="704507"/>
                </a:lnTo>
                <a:lnTo>
                  <a:pt x="9697" y="665268"/>
                </a:lnTo>
                <a:lnTo>
                  <a:pt x="0" y="617219"/>
                </a:lnTo>
                <a:lnTo>
                  <a:pt x="0" y="123443"/>
                </a:lnTo>
                <a:close/>
              </a:path>
            </a:pathLst>
          </a:custGeom>
          <a:ln w="12700">
            <a:solidFill>
              <a:srgbClr val="FFFFFF"/>
            </a:solidFill>
          </a:ln>
        </p:spPr>
        <p:txBody>
          <a:bodyPr wrap="square" lIns="0" tIns="0" rIns="0" bIns="0" rtlCol="0"/>
          <a:lstStyle/>
          <a:p/>
        </p:txBody>
      </p:sp>
      <p:sp>
        <p:nvSpPr>
          <p:cNvPr id="10" name="object 10"/>
          <p:cNvSpPr txBox="1"/>
          <p:nvPr/>
        </p:nvSpPr>
        <p:spPr>
          <a:xfrm>
            <a:off x="2814320" y="3390519"/>
            <a:ext cx="534670" cy="323850"/>
          </a:xfrm>
          <a:prstGeom prst="rect">
            <a:avLst/>
          </a:prstGeom>
        </p:spPr>
        <p:txBody>
          <a:bodyPr vert="horz" wrap="square" lIns="0" tIns="0" rIns="0" bIns="0" rtlCol="0">
            <a:spAutoFit/>
          </a:bodyPr>
          <a:lstStyle/>
          <a:p>
            <a:pPr marL="12700">
              <a:lnSpc>
                <a:spcPct val="100000"/>
              </a:lnSpc>
            </a:pPr>
            <a:r>
              <a:rPr sz="2000" dirty="0">
                <a:latin typeface="Arial Unicode MS" panose="020B0604020202020204" charset="-122"/>
                <a:cs typeface="Arial Unicode MS" panose="020B0604020202020204" charset="-122"/>
              </a:rPr>
              <a:t>电气</a:t>
            </a:r>
            <a:endParaRPr sz="2000">
              <a:latin typeface="Arial Unicode MS" panose="020B0604020202020204" charset="-122"/>
              <a:cs typeface="Arial Unicode MS" panose="020B0604020202020204" charset="-122"/>
            </a:endParaRPr>
          </a:p>
        </p:txBody>
      </p:sp>
      <p:sp>
        <p:nvSpPr>
          <p:cNvPr id="11" name="object 11"/>
          <p:cNvSpPr/>
          <p:nvPr/>
        </p:nvSpPr>
        <p:spPr>
          <a:xfrm>
            <a:off x="1914144" y="4009644"/>
            <a:ext cx="741045" cy="741045"/>
          </a:xfrm>
          <a:custGeom>
            <a:avLst/>
            <a:gdLst/>
            <a:ahLst/>
            <a:cxnLst/>
            <a:rect l="l" t="t" r="r" b="b"/>
            <a:pathLst>
              <a:path w="741044" h="741045">
                <a:moveTo>
                  <a:pt x="617219" y="0"/>
                </a:moveTo>
                <a:lnTo>
                  <a:pt x="123443" y="0"/>
                </a:lnTo>
                <a:lnTo>
                  <a:pt x="75384" y="9701"/>
                </a:lnTo>
                <a:lnTo>
                  <a:pt x="36147" y="36156"/>
                </a:lnTo>
                <a:lnTo>
                  <a:pt x="9697" y="75395"/>
                </a:lnTo>
                <a:lnTo>
                  <a:pt x="0" y="123443"/>
                </a:lnTo>
                <a:lnTo>
                  <a:pt x="0" y="617219"/>
                </a:lnTo>
                <a:lnTo>
                  <a:pt x="9697" y="665268"/>
                </a:lnTo>
                <a:lnTo>
                  <a:pt x="36147" y="704507"/>
                </a:lnTo>
                <a:lnTo>
                  <a:pt x="75384" y="730962"/>
                </a:lnTo>
                <a:lnTo>
                  <a:pt x="123443" y="740663"/>
                </a:lnTo>
                <a:lnTo>
                  <a:pt x="617219" y="740663"/>
                </a:lnTo>
                <a:lnTo>
                  <a:pt x="665279" y="730962"/>
                </a:lnTo>
                <a:lnTo>
                  <a:pt x="704516" y="704507"/>
                </a:lnTo>
                <a:lnTo>
                  <a:pt x="730966" y="665268"/>
                </a:lnTo>
                <a:lnTo>
                  <a:pt x="740663" y="617219"/>
                </a:lnTo>
                <a:lnTo>
                  <a:pt x="740663" y="123443"/>
                </a:lnTo>
                <a:lnTo>
                  <a:pt x="730966" y="75395"/>
                </a:lnTo>
                <a:lnTo>
                  <a:pt x="704516" y="36156"/>
                </a:lnTo>
                <a:lnTo>
                  <a:pt x="665279" y="9701"/>
                </a:lnTo>
                <a:lnTo>
                  <a:pt x="617219" y="0"/>
                </a:lnTo>
                <a:close/>
              </a:path>
            </a:pathLst>
          </a:custGeom>
          <a:solidFill>
            <a:srgbClr val="FFC000"/>
          </a:solidFill>
        </p:spPr>
        <p:txBody>
          <a:bodyPr wrap="square" lIns="0" tIns="0" rIns="0" bIns="0" rtlCol="0"/>
          <a:lstStyle/>
          <a:p/>
        </p:txBody>
      </p:sp>
      <p:sp>
        <p:nvSpPr>
          <p:cNvPr id="12" name="object 12"/>
          <p:cNvSpPr/>
          <p:nvPr/>
        </p:nvSpPr>
        <p:spPr>
          <a:xfrm>
            <a:off x="1914144" y="4009644"/>
            <a:ext cx="741045" cy="741045"/>
          </a:xfrm>
          <a:custGeom>
            <a:avLst/>
            <a:gdLst/>
            <a:ahLst/>
            <a:cxnLst/>
            <a:rect l="l" t="t" r="r" b="b"/>
            <a:pathLst>
              <a:path w="741044" h="741045">
                <a:moveTo>
                  <a:pt x="0" y="123443"/>
                </a:moveTo>
                <a:lnTo>
                  <a:pt x="9697" y="75395"/>
                </a:lnTo>
                <a:lnTo>
                  <a:pt x="36147" y="36156"/>
                </a:lnTo>
                <a:lnTo>
                  <a:pt x="75384" y="9701"/>
                </a:lnTo>
                <a:lnTo>
                  <a:pt x="123443" y="0"/>
                </a:lnTo>
                <a:lnTo>
                  <a:pt x="617219" y="0"/>
                </a:lnTo>
                <a:lnTo>
                  <a:pt x="665279" y="9701"/>
                </a:lnTo>
                <a:lnTo>
                  <a:pt x="704516" y="36156"/>
                </a:lnTo>
                <a:lnTo>
                  <a:pt x="730966" y="75395"/>
                </a:lnTo>
                <a:lnTo>
                  <a:pt x="740663" y="123443"/>
                </a:lnTo>
                <a:lnTo>
                  <a:pt x="740663" y="617219"/>
                </a:lnTo>
                <a:lnTo>
                  <a:pt x="730966" y="665268"/>
                </a:lnTo>
                <a:lnTo>
                  <a:pt x="704516" y="704507"/>
                </a:lnTo>
                <a:lnTo>
                  <a:pt x="665279" y="730962"/>
                </a:lnTo>
                <a:lnTo>
                  <a:pt x="617219" y="740663"/>
                </a:lnTo>
                <a:lnTo>
                  <a:pt x="123443" y="740663"/>
                </a:lnTo>
                <a:lnTo>
                  <a:pt x="75384" y="730962"/>
                </a:lnTo>
                <a:lnTo>
                  <a:pt x="36147" y="704507"/>
                </a:lnTo>
                <a:lnTo>
                  <a:pt x="9697" y="665268"/>
                </a:lnTo>
                <a:lnTo>
                  <a:pt x="0" y="617219"/>
                </a:lnTo>
                <a:lnTo>
                  <a:pt x="0" y="123443"/>
                </a:lnTo>
                <a:close/>
              </a:path>
            </a:pathLst>
          </a:custGeom>
          <a:ln w="12700">
            <a:solidFill>
              <a:srgbClr val="FFFFFF"/>
            </a:solidFill>
          </a:ln>
        </p:spPr>
        <p:txBody>
          <a:bodyPr wrap="square" lIns="0" tIns="0" rIns="0" bIns="0" rtlCol="0"/>
          <a:lstStyle/>
          <a:p/>
        </p:txBody>
      </p:sp>
      <p:sp>
        <p:nvSpPr>
          <p:cNvPr id="13" name="object 13"/>
          <p:cNvSpPr/>
          <p:nvPr/>
        </p:nvSpPr>
        <p:spPr>
          <a:xfrm>
            <a:off x="2711195" y="4009644"/>
            <a:ext cx="741045" cy="741045"/>
          </a:xfrm>
          <a:custGeom>
            <a:avLst/>
            <a:gdLst/>
            <a:ahLst/>
            <a:cxnLst/>
            <a:rect l="l" t="t" r="r" b="b"/>
            <a:pathLst>
              <a:path w="741045" h="741045">
                <a:moveTo>
                  <a:pt x="617219" y="0"/>
                </a:moveTo>
                <a:lnTo>
                  <a:pt x="123443" y="0"/>
                </a:lnTo>
                <a:lnTo>
                  <a:pt x="75384" y="9701"/>
                </a:lnTo>
                <a:lnTo>
                  <a:pt x="36147" y="36156"/>
                </a:lnTo>
                <a:lnTo>
                  <a:pt x="9697" y="75395"/>
                </a:lnTo>
                <a:lnTo>
                  <a:pt x="0" y="123443"/>
                </a:lnTo>
                <a:lnTo>
                  <a:pt x="0" y="617219"/>
                </a:lnTo>
                <a:lnTo>
                  <a:pt x="9697" y="665268"/>
                </a:lnTo>
                <a:lnTo>
                  <a:pt x="36147" y="704507"/>
                </a:lnTo>
                <a:lnTo>
                  <a:pt x="75384" y="730962"/>
                </a:lnTo>
                <a:lnTo>
                  <a:pt x="123443" y="740663"/>
                </a:lnTo>
                <a:lnTo>
                  <a:pt x="617219" y="740663"/>
                </a:lnTo>
                <a:lnTo>
                  <a:pt x="665279" y="730962"/>
                </a:lnTo>
                <a:lnTo>
                  <a:pt x="704516" y="704507"/>
                </a:lnTo>
                <a:lnTo>
                  <a:pt x="730966" y="665268"/>
                </a:lnTo>
                <a:lnTo>
                  <a:pt x="740664" y="617219"/>
                </a:lnTo>
                <a:lnTo>
                  <a:pt x="740664" y="123443"/>
                </a:lnTo>
                <a:lnTo>
                  <a:pt x="730966" y="75395"/>
                </a:lnTo>
                <a:lnTo>
                  <a:pt x="704516" y="36156"/>
                </a:lnTo>
                <a:lnTo>
                  <a:pt x="665279" y="9701"/>
                </a:lnTo>
                <a:lnTo>
                  <a:pt x="617219" y="0"/>
                </a:lnTo>
                <a:close/>
              </a:path>
            </a:pathLst>
          </a:custGeom>
          <a:solidFill>
            <a:srgbClr val="5B9BD4"/>
          </a:solidFill>
        </p:spPr>
        <p:txBody>
          <a:bodyPr wrap="square" lIns="0" tIns="0" rIns="0" bIns="0" rtlCol="0"/>
          <a:lstStyle/>
          <a:p/>
        </p:txBody>
      </p:sp>
      <p:sp>
        <p:nvSpPr>
          <p:cNvPr id="14" name="object 14"/>
          <p:cNvSpPr/>
          <p:nvPr/>
        </p:nvSpPr>
        <p:spPr>
          <a:xfrm>
            <a:off x="2711195" y="4009644"/>
            <a:ext cx="741045" cy="741045"/>
          </a:xfrm>
          <a:custGeom>
            <a:avLst/>
            <a:gdLst/>
            <a:ahLst/>
            <a:cxnLst/>
            <a:rect l="l" t="t" r="r" b="b"/>
            <a:pathLst>
              <a:path w="741045" h="741045">
                <a:moveTo>
                  <a:pt x="0" y="123443"/>
                </a:moveTo>
                <a:lnTo>
                  <a:pt x="9697" y="75395"/>
                </a:lnTo>
                <a:lnTo>
                  <a:pt x="36147" y="36156"/>
                </a:lnTo>
                <a:lnTo>
                  <a:pt x="75384" y="9701"/>
                </a:lnTo>
                <a:lnTo>
                  <a:pt x="123443" y="0"/>
                </a:lnTo>
                <a:lnTo>
                  <a:pt x="617219" y="0"/>
                </a:lnTo>
                <a:lnTo>
                  <a:pt x="665279" y="9701"/>
                </a:lnTo>
                <a:lnTo>
                  <a:pt x="704516" y="36156"/>
                </a:lnTo>
                <a:lnTo>
                  <a:pt x="730966" y="75395"/>
                </a:lnTo>
                <a:lnTo>
                  <a:pt x="740664" y="123443"/>
                </a:lnTo>
                <a:lnTo>
                  <a:pt x="740664" y="617219"/>
                </a:lnTo>
                <a:lnTo>
                  <a:pt x="730966" y="665268"/>
                </a:lnTo>
                <a:lnTo>
                  <a:pt x="704516" y="704507"/>
                </a:lnTo>
                <a:lnTo>
                  <a:pt x="665279" y="730962"/>
                </a:lnTo>
                <a:lnTo>
                  <a:pt x="617219" y="740663"/>
                </a:lnTo>
                <a:lnTo>
                  <a:pt x="123443" y="740663"/>
                </a:lnTo>
                <a:lnTo>
                  <a:pt x="75384" y="730962"/>
                </a:lnTo>
                <a:lnTo>
                  <a:pt x="36147" y="704507"/>
                </a:lnTo>
                <a:lnTo>
                  <a:pt x="9697" y="665268"/>
                </a:lnTo>
                <a:lnTo>
                  <a:pt x="0" y="617219"/>
                </a:lnTo>
                <a:lnTo>
                  <a:pt x="0" y="123443"/>
                </a:lnTo>
                <a:close/>
              </a:path>
            </a:pathLst>
          </a:custGeom>
          <a:ln w="12699">
            <a:solidFill>
              <a:srgbClr val="FFFFFF"/>
            </a:solidFill>
          </a:ln>
        </p:spPr>
        <p:txBody>
          <a:bodyPr wrap="square" lIns="0" tIns="0" rIns="0" bIns="0" rtlCol="0"/>
          <a:lstStyle/>
          <a:p/>
        </p:txBody>
      </p:sp>
      <p:sp>
        <p:nvSpPr>
          <p:cNvPr id="15" name="object 15"/>
          <p:cNvSpPr txBox="1"/>
          <p:nvPr/>
        </p:nvSpPr>
        <p:spPr>
          <a:xfrm>
            <a:off x="2016632" y="4188155"/>
            <a:ext cx="1332230" cy="323850"/>
          </a:xfrm>
          <a:prstGeom prst="rect">
            <a:avLst/>
          </a:prstGeom>
        </p:spPr>
        <p:txBody>
          <a:bodyPr vert="horz" wrap="square" lIns="0" tIns="0" rIns="0" bIns="0" rtlCol="0">
            <a:spAutoFit/>
          </a:bodyPr>
          <a:lstStyle/>
          <a:p>
            <a:pPr marL="12700">
              <a:lnSpc>
                <a:spcPct val="100000"/>
              </a:lnSpc>
              <a:tabLst>
                <a:tab pos="810260" algn="l"/>
              </a:tabLst>
            </a:pPr>
            <a:r>
              <a:rPr sz="2000" dirty="0">
                <a:latin typeface="Arial Unicode MS" panose="020B0604020202020204" charset="-122"/>
                <a:cs typeface="Arial Unicode MS" panose="020B0604020202020204" charset="-122"/>
              </a:rPr>
              <a:t>仪表</a:t>
            </a:r>
            <a:r>
              <a:rPr sz="2000" dirty="0">
                <a:latin typeface="Arial Unicode MS" panose="020B0604020202020204" charset="-122"/>
                <a:cs typeface="Arial Unicode MS" panose="020B0604020202020204" charset="-122"/>
              </a:rPr>
              <a:t>	</a:t>
            </a:r>
            <a:r>
              <a:rPr sz="2000" dirty="0">
                <a:latin typeface="Arial Unicode MS" panose="020B0604020202020204" charset="-122"/>
                <a:cs typeface="Arial Unicode MS" panose="020B0604020202020204" charset="-122"/>
              </a:rPr>
              <a:t>物流</a:t>
            </a:r>
            <a:endParaRPr sz="2000">
              <a:latin typeface="Arial Unicode MS" panose="020B0604020202020204" charset="-122"/>
              <a:cs typeface="Arial Unicode MS" panose="020B0604020202020204" charset="-122"/>
            </a:endParaRPr>
          </a:p>
        </p:txBody>
      </p:sp>
      <p:sp>
        <p:nvSpPr>
          <p:cNvPr id="16" name="object 16"/>
          <p:cNvSpPr/>
          <p:nvPr/>
        </p:nvSpPr>
        <p:spPr>
          <a:xfrm>
            <a:off x="6675119" y="2702051"/>
            <a:ext cx="1068324" cy="1067562"/>
          </a:xfrm>
          <a:prstGeom prst="rect">
            <a:avLst/>
          </a:prstGeom>
          <a:blipFill>
            <a:blip r:embed="rId1" cstate="print"/>
            <a:stretch>
              <a:fillRect/>
            </a:stretch>
          </a:blipFill>
        </p:spPr>
        <p:txBody>
          <a:bodyPr wrap="square" lIns="0" tIns="0" rIns="0" bIns="0" rtlCol="0"/>
          <a:lstStyle/>
          <a:p/>
        </p:txBody>
      </p:sp>
      <p:sp>
        <p:nvSpPr>
          <p:cNvPr id="17" name="object 17"/>
          <p:cNvSpPr/>
          <p:nvPr/>
        </p:nvSpPr>
        <p:spPr>
          <a:xfrm>
            <a:off x="6585204" y="3859529"/>
            <a:ext cx="1068324" cy="1067562"/>
          </a:xfrm>
          <a:prstGeom prst="rect">
            <a:avLst/>
          </a:prstGeom>
          <a:blipFill>
            <a:blip r:embed="rId2" cstate="print"/>
            <a:stretch>
              <a:fillRect/>
            </a:stretch>
          </a:blipFill>
        </p:spPr>
        <p:txBody>
          <a:bodyPr wrap="square" lIns="0" tIns="0" rIns="0" bIns="0" rtlCol="0"/>
          <a:lstStyle/>
          <a:p/>
        </p:txBody>
      </p:sp>
      <p:sp>
        <p:nvSpPr>
          <p:cNvPr id="18" name="object 18"/>
          <p:cNvSpPr/>
          <p:nvPr/>
        </p:nvSpPr>
        <p:spPr>
          <a:xfrm>
            <a:off x="5516879" y="3859529"/>
            <a:ext cx="1068324" cy="1067562"/>
          </a:xfrm>
          <a:prstGeom prst="rect">
            <a:avLst/>
          </a:prstGeom>
          <a:blipFill>
            <a:blip r:embed="rId3" cstate="print"/>
            <a:stretch>
              <a:fillRect/>
            </a:stretch>
          </a:blipFill>
        </p:spPr>
        <p:txBody>
          <a:bodyPr wrap="square" lIns="0" tIns="0" rIns="0" bIns="0" rtlCol="0"/>
          <a:lstStyle/>
          <a:p/>
        </p:txBody>
      </p:sp>
      <p:sp>
        <p:nvSpPr>
          <p:cNvPr id="19" name="object 19"/>
          <p:cNvSpPr/>
          <p:nvPr/>
        </p:nvSpPr>
        <p:spPr>
          <a:xfrm>
            <a:off x="5516879" y="2791967"/>
            <a:ext cx="1068324" cy="1067562"/>
          </a:xfrm>
          <a:prstGeom prst="rect">
            <a:avLst/>
          </a:prstGeom>
          <a:blipFill>
            <a:blip r:embed="rId4" cstate="print"/>
            <a:stretch>
              <a:fillRect/>
            </a:stretch>
          </a:blipFill>
        </p:spPr>
        <p:txBody>
          <a:bodyPr wrap="square" lIns="0" tIns="0" rIns="0" bIns="0" rtlCol="0"/>
          <a:lstStyle/>
          <a:p/>
        </p:txBody>
      </p:sp>
      <p:sp>
        <p:nvSpPr>
          <p:cNvPr id="20" name="object 20"/>
          <p:cNvSpPr txBox="1"/>
          <p:nvPr/>
        </p:nvSpPr>
        <p:spPr>
          <a:xfrm>
            <a:off x="5886703" y="3001264"/>
            <a:ext cx="1475740" cy="1499870"/>
          </a:xfrm>
          <a:prstGeom prst="rect">
            <a:avLst/>
          </a:prstGeom>
        </p:spPr>
        <p:txBody>
          <a:bodyPr vert="horz" wrap="square" lIns="0" tIns="0" rIns="0" bIns="0" rtlCol="0">
            <a:spAutoFit/>
          </a:bodyPr>
          <a:lstStyle/>
          <a:p>
            <a:pPr marL="12700">
              <a:lnSpc>
                <a:spcPct val="100000"/>
              </a:lnSpc>
              <a:tabLst>
                <a:tab pos="953135" algn="l"/>
              </a:tabLst>
            </a:pPr>
            <a:r>
              <a:rPr sz="2000" dirty="0">
                <a:latin typeface="Arial Unicode MS" panose="020B0604020202020204" charset="-122"/>
                <a:cs typeface="Arial Unicode MS" panose="020B0604020202020204" charset="-122"/>
              </a:rPr>
              <a:t>工程</a:t>
            </a:r>
            <a:r>
              <a:rPr sz="2000" dirty="0">
                <a:latin typeface="Arial Unicode MS" panose="020B0604020202020204" charset="-122"/>
                <a:cs typeface="Arial Unicode MS" panose="020B0604020202020204" charset="-122"/>
              </a:rPr>
              <a:t>	</a:t>
            </a:r>
            <a:r>
              <a:rPr sz="3000" baseline="-14000" dirty="0">
                <a:latin typeface="Arial Unicode MS" panose="020B0604020202020204" charset="-122"/>
                <a:cs typeface="Arial Unicode MS" panose="020B0604020202020204" charset="-122"/>
              </a:rPr>
              <a:t>运行</a:t>
            </a:r>
            <a:endParaRPr sz="3000" baseline="-14000">
              <a:latin typeface="Arial Unicode MS" panose="020B0604020202020204" charset="-122"/>
              <a:cs typeface="Arial Unicode MS" panose="020B0604020202020204" charset="-122"/>
            </a:endParaRPr>
          </a:p>
          <a:p>
            <a:pPr marL="12700">
              <a:lnSpc>
                <a:spcPct val="100000"/>
              </a:lnSpc>
              <a:spcBef>
                <a:spcPts val="35"/>
              </a:spcBef>
              <a:tabLst>
                <a:tab pos="1079500" algn="l"/>
              </a:tabLst>
            </a:pPr>
            <a:r>
              <a:rPr sz="2000" dirty="0">
                <a:latin typeface="Arial Unicode MS" panose="020B0604020202020204" charset="-122"/>
                <a:cs typeface="Arial Unicode MS" panose="020B0604020202020204" charset="-122"/>
              </a:rPr>
              <a:t>项目	</a:t>
            </a:r>
            <a:r>
              <a:rPr sz="3000" baseline="-14000" dirty="0">
                <a:latin typeface="Arial Unicode MS" panose="020B0604020202020204" charset="-122"/>
                <a:cs typeface="Arial Unicode MS" panose="020B0604020202020204" charset="-122"/>
              </a:rPr>
              <a:t>类</a:t>
            </a:r>
            <a:endParaRPr sz="3000" baseline="-14000">
              <a:latin typeface="Arial Unicode MS" panose="020B0604020202020204" charset="-122"/>
              <a:cs typeface="Arial Unicode MS" panose="020B0604020202020204" charset="-122"/>
            </a:endParaRPr>
          </a:p>
          <a:p>
            <a:pPr marL="139065">
              <a:lnSpc>
                <a:spcPts val="2175"/>
              </a:lnSpc>
              <a:spcBef>
                <a:spcPts val="35"/>
              </a:spcBef>
            </a:pPr>
            <a:r>
              <a:rPr sz="2000" spc="5" dirty="0">
                <a:latin typeface="Arial Unicode MS" panose="020B0604020202020204" charset="-122"/>
                <a:cs typeface="Arial Unicode MS" panose="020B0604020202020204" charset="-122"/>
              </a:rPr>
              <a:t>类</a:t>
            </a:r>
            <a:endParaRPr sz="2000">
              <a:latin typeface="Arial Unicode MS" panose="020B0604020202020204" charset="-122"/>
              <a:cs typeface="Arial Unicode MS" panose="020B0604020202020204" charset="-122"/>
            </a:endParaRPr>
          </a:p>
          <a:p>
            <a:pPr marL="12700">
              <a:lnSpc>
                <a:spcPts val="2175"/>
              </a:lnSpc>
              <a:tabLst>
                <a:tab pos="876935" algn="l"/>
              </a:tabLst>
            </a:pPr>
            <a:r>
              <a:rPr sz="2000" dirty="0">
                <a:latin typeface="Arial Unicode MS" panose="020B0604020202020204" charset="-122"/>
                <a:cs typeface="Arial Unicode MS" panose="020B0604020202020204" charset="-122"/>
              </a:rPr>
              <a:t>日常	维修</a:t>
            </a:r>
            <a:endParaRPr sz="2000">
              <a:latin typeface="Arial Unicode MS" panose="020B0604020202020204" charset="-122"/>
              <a:cs typeface="Arial Unicode MS" panose="020B0604020202020204" charset="-122"/>
            </a:endParaRPr>
          </a:p>
          <a:p>
            <a:pPr marL="12700">
              <a:lnSpc>
                <a:spcPct val="100000"/>
              </a:lnSpc>
              <a:spcBef>
                <a:spcPts val="35"/>
              </a:spcBef>
              <a:tabLst>
                <a:tab pos="1003300" algn="l"/>
              </a:tabLst>
            </a:pPr>
            <a:r>
              <a:rPr sz="2000" dirty="0">
                <a:latin typeface="Arial Unicode MS" panose="020B0604020202020204" charset="-122"/>
                <a:cs typeface="Arial Unicode MS" panose="020B0604020202020204" charset="-122"/>
              </a:rPr>
              <a:t>维护	类</a:t>
            </a:r>
            <a:endParaRPr sz="2000">
              <a:latin typeface="Arial Unicode MS" panose="020B0604020202020204" charset="-122"/>
              <a:cs typeface="Arial Unicode MS" panose="020B0604020202020204" charset="-122"/>
            </a:endParaRPr>
          </a:p>
        </p:txBody>
      </p:sp>
      <p:sp>
        <p:nvSpPr>
          <p:cNvPr id="21" name="object 21"/>
          <p:cNvSpPr txBox="1"/>
          <p:nvPr/>
        </p:nvSpPr>
        <p:spPr>
          <a:xfrm>
            <a:off x="6938009" y="339597"/>
            <a:ext cx="1878964" cy="245745"/>
          </a:xfrm>
          <a:prstGeom prst="rect">
            <a:avLst/>
          </a:prstGeom>
        </p:spPr>
        <p:txBody>
          <a:bodyPr vert="horz" wrap="square" lIns="0" tIns="0" rIns="0" bIns="0" rtlCol="0">
            <a:spAutoFit/>
          </a:bodyPr>
          <a:lstStyle/>
          <a:p>
            <a:pPr marL="12700">
              <a:lnSpc>
                <a:spcPct val="100000"/>
              </a:lnSpc>
            </a:pPr>
            <a:endParaRPr sz="1600" b="1" spc="-310" dirty="0">
              <a:solidFill>
                <a:srgbClr val="2D75B6"/>
              </a:solidFill>
              <a:latin typeface="思源黑体 CN Bold" panose="020B0800000000000000" charset="-122"/>
              <a:cs typeface="思源黑体 CN Bold" panose="020B0800000000000000"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10228" y="1738883"/>
            <a:ext cx="3602736" cy="748283"/>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431036" y="1731264"/>
            <a:ext cx="3602736" cy="74676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2935223" y="1915667"/>
            <a:ext cx="1630679" cy="57150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4584191" y="1915667"/>
            <a:ext cx="1629156" cy="57150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3959352" y="1802892"/>
            <a:ext cx="1225296" cy="461772"/>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4017264" y="1007363"/>
            <a:ext cx="1112520" cy="1100328"/>
          </a:xfrm>
          <a:prstGeom prst="rect">
            <a:avLst/>
          </a:prstGeom>
          <a:blipFill>
            <a:blip r:embed="rId6" cstate="print"/>
            <a:stretch>
              <a:fillRect/>
            </a:stretch>
          </a:blipFill>
        </p:spPr>
        <p:txBody>
          <a:bodyPr wrap="square" lIns="0" tIns="0" rIns="0" bIns="0" rtlCol="0"/>
          <a:lstStyle/>
          <a:p/>
        </p:txBody>
      </p:sp>
      <p:sp>
        <p:nvSpPr>
          <p:cNvPr id="8" name="object 8"/>
          <p:cNvSpPr txBox="1"/>
          <p:nvPr/>
        </p:nvSpPr>
        <p:spPr>
          <a:xfrm>
            <a:off x="4181094" y="1436496"/>
            <a:ext cx="787400" cy="241300"/>
          </a:xfrm>
          <a:prstGeom prst="rect">
            <a:avLst/>
          </a:prstGeom>
        </p:spPr>
        <p:txBody>
          <a:bodyPr vert="horz" wrap="square" lIns="0" tIns="0" rIns="0" bIns="0" rtlCol="0">
            <a:spAutoFit/>
          </a:bodyPr>
          <a:lstStyle/>
          <a:p>
            <a:pPr marL="12700">
              <a:lnSpc>
                <a:spcPct val="100000"/>
              </a:lnSpc>
            </a:pPr>
            <a:r>
              <a:rPr sz="1500" b="1" dirty="0">
                <a:latin typeface="微软雅黑" panose="020B0503020204020204" charset="-122"/>
                <a:cs typeface="微软雅黑" panose="020B0503020204020204" charset="-122"/>
              </a:rPr>
              <a:t>资格预审</a:t>
            </a:r>
            <a:endParaRPr sz="1500">
              <a:latin typeface="微软雅黑" panose="020B0503020204020204" charset="-122"/>
              <a:cs typeface="微软雅黑" panose="020B0503020204020204" charset="-122"/>
            </a:endParaRPr>
          </a:p>
        </p:txBody>
      </p:sp>
      <p:sp>
        <p:nvSpPr>
          <p:cNvPr id="9" name="object 9"/>
          <p:cNvSpPr/>
          <p:nvPr/>
        </p:nvSpPr>
        <p:spPr>
          <a:xfrm>
            <a:off x="1385316" y="2506979"/>
            <a:ext cx="1533144" cy="1598676"/>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1475232" y="2554223"/>
            <a:ext cx="1443228" cy="256031"/>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1857755" y="2560332"/>
            <a:ext cx="688086" cy="291833"/>
          </a:xfrm>
          <a:prstGeom prst="rect">
            <a:avLst/>
          </a:prstGeom>
          <a:blipFill>
            <a:blip r:embed="rId9" cstate="print"/>
            <a:stretch>
              <a:fillRect/>
            </a:stretch>
          </a:blipFill>
        </p:spPr>
        <p:txBody>
          <a:bodyPr wrap="square" lIns="0" tIns="0" rIns="0" bIns="0" rtlCol="0"/>
          <a:lstStyle/>
          <a:p/>
        </p:txBody>
      </p:sp>
      <p:sp>
        <p:nvSpPr>
          <p:cNvPr id="12" name="object 12"/>
          <p:cNvSpPr txBox="1"/>
          <p:nvPr/>
        </p:nvSpPr>
        <p:spPr>
          <a:xfrm>
            <a:off x="1927986" y="2601848"/>
            <a:ext cx="537845" cy="165100"/>
          </a:xfrm>
          <a:prstGeom prst="rect">
            <a:avLst/>
          </a:prstGeom>
        </p:spPr>
        <p:txBody>
          <a:bodyPr vert="horz" wrap="square" lIns="0" tIns="0" rIns="0" bIns="0" rtlCol="0">
            <a:spAutoFit/>
          </a:bodyPr>
          <a:lstStyle/>
          <a:p>
            <a:pPr marL="12700">
              <a:lnSpc>
                <a:spcPct val="100000"/>
              </a:lnSpc>
            </a:pPr>
            <a:r>
              <a:rPr sz="1000" b="1" spc="5" dirty="0">
                <a:solidFill>
                  <a:srgbClr val="FFFFFF"/>
                </a:solidFill>
                <a:latin typeface="微软雅黑" panose="020B0503020204020204" charset="-122"/>
                <a:cs typeface="微软雅黑" panose="020B0503020204020204" charset="-122"/>
              </a:rPr>
              <a:t>资质证书</a:t>
            </a:r>
            <a:endParaRPr sz="1000">
              <a:latin typeface="微软雅黑" panose="020B0503020204020204" charset="-122"/>
              <a:cs typeface="微软雅黑" panose="020B0503020204020204" charset="-122"/>
            </a:endParaRPr>
          </a:p>
        </p:txBody>
      </p:sp>
      <p:sp>
        <p:nvSpPr>
          <p:cNvPr id="13" name="object 13"/>
          <p:cNvSpPr/>
          <p:nvPr/>
        </p:nvSpPr>
        <p:spPr>
          <a:xfrm>
            <a:off x="3009900" y="2506979"/>
            <a:ext cx="1534667" cy="1598676"/>
          </a:xfrm>
          <a:prstGeom prst="rect">
            <a:avLst/>
          </a:prstGeom>
          <a:blipFill>
            <a:blip r:embed="rId7" cstate="print"/>
            <a:stretch>
              <a:fillRect/>
            </a:stretch>
          </a:blipFill>
        </p:spPr>
        <p:txBody>
          <a:bodyPr wrap="square" lIns="0" tIns="0" rIns="0" bIns="0" rtlCol="0"/>
          <a:lstStyle/>
          <a:p/>
        </p:txBody>
      </p:sp>
      <p:sp>
        <p:nvSpPr>
          <p:cNvPr id="14" name="object 14"/>
          <p:cNvSpPr/>
          <p:nvPr/>
        </p:nvSpPr>
        <p:spPr>
          <a:xfrm>
            <a:off x="3009900" y="2506979"/>
            <a:ext cx="1534795" cy="1598930"/>
          </a:xfrm>
          <a:custGeom>
            <a:avLst/>
            <a:gdLst/>
            <a:ahLst/>
            <a:cxnLst/>
            <a:rect l="l" t="t" r="r" b="b"/>
            <a:pathLst>
              <a:path w="1534795" h="1598929">
                <a:moveTo>
                  <a:pt x="0" y="62356"/>
                </a:moveTo>
                <a:lnTo>
                  <a:pt x="4903" y="38094"/>
                </a:lnTo>
                <a:lnTo>
                  <a:pt x="18272" y="18272"/>
                </a:lnTo>
                <a:lnTo>
                  <a:pt x="38094" y="4903"/>
                </a:lnTo>
                <a:lnTo>
                  <a:pt x="62356" y="0"/>
                </a:lnTo>
                <a:lnTo>
                  <a:pt x="1472311" y="0"/>
                </a:lnTo>
                <a:lnTo>
                  <a:pt x="1496573" y="4903"/>
                </a:lnTo>
                <a:lnTo>
                  <a:pt x="1516395" y="18272"/>
                </a:lnTo>
                <a:lnTo>
                  <a:pt x="1529764" y="38094"/>
                </a:lnTo>
                <a:lnTo>
                  <a:pt x="1534667" y="62356"/>
                </a:lnTo>
                <a:lnTo>
                  <a:pt x="1534667" y="1536369"/>
                </a:lnTo>
                <a:lnTo>
                  <a:pt x="1529764" y="1560619"/>
                </a:lnTo>
                <a:lnTo>
                  <a:pt x="1516395" y="1580424"/>
                </a:lnTo>
                <a:lnTo>
                  <a:pt x="1496573" y="1593778"/>
                </a:lnTo>
                <a:lnTo>
                  <a:pt x="1472311" y="1598676"/>
                </a:lnTo>
                <a:lnTo>
                  <a:pt x="62356" y="1598676"/>
                </a:lnTo>
                <a:lnTo>
                  <a:pt x="38094" y="1593778"/>
                </a:lnTo>
                <a:lnTo>
                  <a:pt x="18272" y="1580424"/>
                </a:lnTo>
                <a:lnTo>
                  <a:pt x="4903" y="1560619"/>
                </a:lnTo>
                <a:lnTo>
                  <a:pt x="0" y="1536369"/>
                </a:lnTo>
                <a:lnTo>
                  <a:pt x="0" y="62356"/>
                </a:lnTo>
                <a:close/>
              </a:path>
            </a:pathLst>
          </a:custGeom>
          <a:ln w="9524">
            <a:solidFill>
              <a:srgbClr val="FFD966"/>
            </a:solidFill>
          </a:ln>
        </p:spPr>
        <p:txBody>
          <a:bodyPr wrap="square" lIns="0" tIns="0" rIns="0" bIns="0" rtlCol="0"/>
          <a:lstStyle/>
          <a:p/>
        </p:txBody>
      </p:sp>
      <p:sp>
        <p:nvSpPr>
          <p:cNvPr id="15" name="object 15"/>
          <p:cNvSpPr/>
          <p:nvPr/>
        </p:nvSpPr>
        <p:spPr>
          <a:xfrm>
            <a:off x="3054095" y="2554223"/>
            <a:ext cx="1443228" cy="256031"/>
          </a:xfrm>
          <a:prstGeom prst="rect">
            <a:avLst/>
          </a:prstGeom>
          <a:blipFill>
            <a:blip r:embed="rId10" cstate="print"/>
            <a:stretch>
              <a:fillRect/>
            </a:stretch>
          </a:blipFill>
        </p:spPr>
        <p:txBody>
          <a:bodyPr wrap="square" lIns="0" tIns="0" rIns="0" bIns="0" rtlCol="0"/>
          <a:lstStyle/>
          <a:p/>
        </p:txBody>
      </p:sp>
      <p:sp>
        <p:nvSpPr>
          <p:cNvPr id="16" name="object 16"/>
          <p:cNvSpPr/>
          <p:nvPr/>
        </p:nvSpPr>
        <p:spPr>
          <a:xfrm>
            <a:off x="3438144" y="2560332"/>
            <a:ext cx="688086" cy="291833"/>
          </a:xfrm>
          <a:prstGeom prst="rect">
            <a:avLst/>
          </a:prstGeom>
          <a:blipFill>
            <a:blip r:embed="rId11" cstate="print"/>
            <a:stretch>
              <a:fillRect/>
            </a:stretch>
          </a:blipFill>
        </p:spPr>
        <p:txBody>
          <a:bodyPr wrap="square" lIns="0" tIns="0" rIns="0" bIns="0" rtlCol="0"/>
          <a:lstStyle/>
          <a:p/>
        </p:txBody>
      </p:sp>
      <p:sp>
        <p:nvSpPr>
          <p:cNvPr id="17" name="object 17"/>
          <p:cNvSpPr txBox="1"/>
          <p:nvPr/>
        </p:nvSpPr>
        <p:spPr>
          <a:xfrm>
            <a:off x="3507485" y="2601848"/>
            <a:ext cx="537845" cy="165100"/>
          </a:xfrm>
          <a:prstGeom prst="rect">
            <a:avLst/>
          </a:prstGeom>
        </p:spPr>
        <p:txBody>
          <a:bodyPr vert="horz" wrap="square" lIns="0" tIns="0" rIns="0" bIns="0" rtlCol="0">
            <a:spAutoFit/>
          </a:bodyPr>
          <a:lstStyle/>
          <a:p>
            <a:pPr marL="12700">
              <a:lnSpc>
                <a:spcPct val="100000"/>
              </a:lnSpc>
            </a:pPr>
            <a:r>
              <a:rPr sz="1000" b="1" spc="5" dirty="0">
                <a:solidFill>
                  <a:srgbClr val="FFFFFF"/>
                </a:solidFill>
                <a:latin typeface="微软雅黑" panose="020B0503020204020204" charset="-122"/>
                <a:cs typeface="微软雅黑" panose="020B0503020204020204" charset="-122"/>
              </a:rPr>
              <a:t>管理体系</a:t>
            </a:r>
            <a:endParaRPr sz="1000">
              <a:latin typeface="微软雅黑" panose="020B0503020204020204" charset="-122"/>
              <a:cs typeface="微软雅黑" panose="020B0503020204020204" charset="-122"/>
            </a:endParaRPr>
          </a:p>
        </p:txBody>
      </p:sp>
      <p:sp>
        <p:nvSpPr>
          <p:cNvPr id="18" name="object 18"/>
          <p:cNvSpPr/>
          <p:nvPr/>
        </p:nvSpPr>
        <p:spPr>
          <a:xfrm>
            <a:off x="4588764" y="2506979"/>
            <a:ext cx="1534668" cy="1598676"/>
          </a:xfrm>
          <a:prstGeom prst="rect">
            <a:avLst/>
          </a:prstGeom>
          <a:blipFill>
            <a:blip r:embed="rId12" cstate="print"/>
            <a:stretch>
              <a:fillRect/>
            </a:stretch>
          </a:blipFill>
        </p:spPr>
        <p:txBody>
          <a:bodyPr wrap="square" lIns="0" tIns="0" rIns="0" bIns="0" rtlCol="0"/>
          <a:lstStyle/>
          <a:p/>
        </p:txBody>
      </p:sp>
      <p:sp>
        <p:nvSpPr>
          <p:cNvPr id="19" name="object 19"/>
          <p:cNvSpPr/>
          <p:nvPr/>
        </p:nvSpPr>
        <p:spPr>
          <a:xfrm>
            <a:off x="4588764" y="2506979"/>
            <a:ext cx="1534795" cy="1598930"/>
          </a:xfrm>
          <a:custGeom>
            <a:avLst/>
            <a:gdLst/>
            <a:ahLst/>
            <a:cxnLst/>
            <a:rect l="l" t="t" r="r" b="b"/>
            <a:pathLst>
              <a:path w="1534795" h="1598929">
                <a:moveTo>
                  <a:pt x="0" y="62356"/>
                </a:moveTo>
                <a:lnTo>
                  <a:pt x="4903" y="38094"/>
                </a:lnTo>
                <a:lnTo>
                  <a:pt x="18272" y="18272"/>
                </a:lnTo>
                <a:lnTo>
                  <a:pt x="38094" y="4903"/>
                </a:lnTo>
                <a:lnTo>
                  <a:pt x="62357" y="0"/>
                </a:lnTo>
                <a:lnTo>
                  <a:pt x="1472311" y="0"/>
                </a:lnTo>
                <a:lnTo>
                  <a:pt x="1496573" y="4903"/>
                </a:lnTo>
                <a:lnTo>
                  <a:pt x="1516395" y="18272"/>
                </a:lnTo>
                <a:lnTo>
                  <a:pt x="1529764" y="38094"/>
                </a:lnTo>
                <a:lnTo>
                  <a:pt x="1534668" y="62356"/>
                </a:lnTo>
                <a:lnTo>
                  <a:pt x="1534668" y="1536369"/>
                </a:lnTo>
                <a:lnTo>
                  <a:pt x="1529764" y="1560619"/>
                </a:lnTo>
                <a:lnTo>
                  <a:pt x="1516395" y="1580424"/>
                </a:lnTo>
                <a:lnTo>
                  <a:pt x="1496573" y="1593778"/>
                </a:lnTo>
                <a:lnTo>
                  <a:pt x="1472311" y="1598676"/>
                </a:lnTo>
                <a:lnTo>
                  <a:pt x="62357" y="1598676"/>
                </a:lnTo>
                <a:lnTo>
                  <a:pt x="38094" y="1593778"/>
                </a:lnTo>
                <a:lnTo>
                  <a:pt x="18272" y="1580424"/>
                </a:lnTo>
                <a:lnTo>
                  <a:pt x="4903" y="1560619"/>
                </a:lnTo>
                <a:lnTo>
                  <a:pt x="0" y="1536369"/>
                </a:lnTo>
                <a:lnTo>
                  <a:pt x="0" y="62356"/>
                </a:lnTo>
                <a:close/>
              </a:path>
            </a:pathLst>
          </a:custGeom>
          <a:ln w="9525">
            <a:solidFill>
              <a:srgbClr val="FFD966"/>
            </a:solidFill>
          </a:ln>
        </p:spPr>
        <p:txBody>
          <a:bodyPr wrap="square" lIns="0" tIns="0" rIns="0" bIns="0" rtlCol="0"/>
          <a:lstStyle/>
          <a:p/>
        </p:txBody>
      </p:sp>
      <p:sp>
        <p:nvSpPr>
          <p:cNvPr id="20" name="object 20"/>
          <p:cNvSpPr/>
          <p:nvPr/>
        </p:nvSpPr>
        <p:spPr>
          <a:xfrm>
            <a:off x="4632959" y="2554223"/>
            <a:ext cx="1444752" cy="256031"/>
          </a:xfrm>
          <a:prstGeom prst="rect">
            <a:avLst/>
          </a:prstGeom>
          <a:blipFill>
            <a:blip r:embed="rId13" cstate="print"/>
            <a:stretch>
              <a:fillRect/>
            </a:stretch>
          </a:blipFill>
        </p:spPr>
        <p:txBody>
          <a:bodyPr wrap="square" lIns="0" tIns="0" rIns="0" bIns="0" rtlCol="0"/>
          <a:lstStyle/>
          <a:p/>
        </p:txBody>
      </p:sp>
      <p:sp>
        <p:nvSpPr>
          <p:cNvPr id="21" name="object 21"/>
          <p:cNvSpPr/>
          <p:nvPr/>
        </p:nvSpPr>
        <p:spPr>
          <a:xfrm>
            <a:off x="5017008" y="2560332"/>
            <a:ext cx="688086" cy="291833"/>
          </a:xfrm>
          <a:prstGeom prst="rect">
            <a:avLst/>
          </a:prstGeom>
          <a:blipFill>
            <a:blip r:embed="rId14" cstate="print"/>
            <a:stretch>
              <a:fillRect/>
            </a:stretch>
          </a:blipFill>
        </p:spPr>
        <p:txBody>
          <a:bodyPr wrap="square" lIns="0" tIns="0" rIns="0" bIns="0" rtlCol="0"/>
          <a:lstStyle/>
          <a:p/>
        </p:txBody>
      </p:sp>
      <p:sp>
        <p:nvSpPr>
          <p:cNvPr id="22" name="object 22"/>
          <p:cNvSpPr txBox="1"/>
          <p:nvPr/>
        </p:nvSpPr>
        <p:spPr>
          <a:xfrm>
            <a:off x="5087239" y="2601848"/>
            <a:ext cx="537845" cy="165100"/>
          </a:xfrm>
          <a:prstGeom prst="rect">
            <a:avLst/>
          </a:prstGeom>
        </p:spPr>
        <p:txBody>
          <a:bodyPr vert="horz" wrap="square" lIns="0" tIns="0" rIns="0" bIns="0" rtlCol="0">
            <a:spAutoFit/>
          </a:bodyPr>
          <a:lstStyle/>
          <a:p>
            <a:pPr marL="12700">
              <a:lnSpc>
                <a:spcPct val="100000"/>
              </a:lnSpc>
            </a:pPr>
            <a:r>
              <a:rPr sz="1000" b="1" spc="5" dirty="0">
                <a:solidFill>
                  <a:srgbClr val="FFFFFF"/>
                </a:solidFill>
                <a:latin typeface="微软雅黑" panose="020B0503020204020204" charset="-122"/>
                <a:cs typeface="微软雅黑" panose="020B0503020204020204" charset="-122"/>
              </a:rPr>
              <a:t>以往业绩</a:t>
            </a:r>
            <a:endParaRPr sz="1000">
              <a:latin typeface="微软雅黑" panose="020B0503020204020204" charset="-122"/>
              <a:cs typeface="微软雅黑" panose="020B0503020204020204" charset="-122"/>
            </a:endParaRPr>
          </a:p>
        </p:txBody>
      </p:sp>
      <p:sp>
        <p:nvSpPr>
          <p:cNvPr id="23" name="object 23"/>
          <p:cNvSpPr/>
          <p:nvPr/>
        </p:nvSpPr>
        <p:spPr>
          <a:xfrm>
            <a:off x="6169152" y="2506979"/>
            <a:ext cx="1533144" cy="1598676"/>
          </a:xfrm>
          <a:prstGeom prst="rect">
            <a:avLst/>
          </a:prstGeom>
          <a:blipFill>
            <a:blip r:embed="rId12" cstate="print"/>
            <a:stretch>
              <a:fillRect/>
            </a:stretch>
          </a:blipFill>
        </p:spPr>
        <p:txBody>
          <a:bodyPr wrap="square" lIns="0" tIns="0" rIns="0" bIns="0" rtlCol="0"/>
          <a:lstStyle/>
          <a:p/>
        </p:txBody>
      </p:sp>
      <p:sp>
        <p:nvSpPr>
          <p:cNvPr id="24" name="object 24"/>
          <p:cNvSpPr/>
          <p:nvPr/>
        </p:nvSpPr>
        <p:spPr>
          <a:xfrm>
            <a:off x="6211823" y="2554223"/>
            <a:ext cx="1444752" cy="256031"/>
          </a:xfrm>
          <a:prstGeom prst="rect">
            <a:avLst/>
          </a:prstGeom>
          <a:blipFill>
            <a:blip r:embed="rId15" cstate="print"/>
            <a:stretch>
              <a:fillRect/>
            </a:stretch>
          </a:blipFill>
        </p:spPr>
        <p:txBody>
          <a:bodyPr wrap="square" lIns="0" tIns="0" rIns="0" bIns="0" rtlCol="0"/>
          <a:lstStyle/>
          <a:p/>
        </p:txBody>
      </p:sp>
      <p:sp>
        <p:nvSpPr>
          <p:cNvPr id="25" name="object 25"/>
          <p:cNvSpPr/>
          <p:nvPr/>
        </p:nvSpPr>
        <p:spPr>
          <a:xfrm>
            <a:off x="6595871" y="2560332"/>
            <a:ext cx="688085" cy="291833"/>
          </a:xfrm>
          <a:prstGeom prst="rect">
            <a:avLst/>
          </a:prstGeom>
          <a:blipFill>
            <a:blip r:embed="rId16" cstate="print"/>
            <a:stretch>
              <a:fillRect/>
            </a:stretch>
          </a:blipFill>
        </p:spPr>
        <p:txBody>
          <a:bodyPr wrap="square" lIns="0" tIns="0" rIns="0" bIns="0" rtlCol="0"/>
          <a:lstStyle/>
          <a:p/>
        </p:txBody>
      </p:sp>
      <p:sp>
        <p:nvSpPr>
          <p:cNvPr id="26" name="object 26"/>
          <p:cNvSpPr txBox="1"/>
          <p:nvPr/>
        </p:nvSpPr>
        <p:spPr>
          <a:xfrm>
            <a:off x="6666738" y="2601848"/>
            <a:ext cx="537845" cy="165100"/>
          </a:xfrm>
          <a:prstGeom prst="rect">
            <a:avLst/>
          </a:prstGeom>
        </p:spPr>
        <p:txBody>
          <a:bodyPr vert="horz" wrap="square" lIns="0" tIns="0" rIns="0" bIns="0" rtlCol="0">
            <a:spAutoFit/>
          </a:bodyPr>
          <a:lstStyle/>
          <a:p>
            <a:pPr marL="12700">
              <a:lnSpc>
                <a:spcPct val="100000"/>
              </a:lnSpc>
            </a:pPr>
            <a:r>
              <a:rPr sz="1000" b="1" spc="5" dirty="0">
                <a:solidFill>
                  <a:srgbClr val="FFFFFF"/>
                </a:solidFill>
                <a:latin typeface="微软雅黑" panose="020B0503020204020204" charset="-122"/>
                <a:cs typeface="微软雅黑" panose="020B0503020204020204" charset="-122"/>
              </a:rPr>
              <a:t>硬件条件</a:t>
            </a:r>
            <a:endParaRPr sz="1000">
              <a:latin typeface="微软雅黑" panose="020B0503020204020204" charset="-122"/>
              <a:cs typeface="微软雅黑" panose="020B0503020204020204" charset="-122"/>
            </a:endParaRPr>
          </a:p>
        </p:txBody>
      </p:sp>
      <p:sp>
        <p:nvSpPr>
          <p:cNvPr id="27" name="object 27"/>
          <p:cNvSpPr/>
          <p:nvPr/>
        </p:nvSpPr>
        <p:spPr>
          <a:xfrm>
            <a:off x="4230623" y="1150619"/>
            <a:ext cx="193548" cy="193547"/>
          </a:xfrm>
          <a:prstGeom prst="rect">
            <a:avLst/>
          </a:prstGeom>
          <a:blipFill>
            <a:blip r:embed="rId17" cstate="print"/>
            <a:stretch>
              <a:fillRect/>
            </a:stretch>
          </a:blipFill>
        </p:spPr>
        <p:txBody>
          <a:bodyPr wrap="square" lIns="0" tIns="0" rIns="0" bIns="0" rtlCol="0"/>
          <a:lstStyle/>
          <a:p/>
        </p:txBody>
      </p:sp>
      <p:sp>
        <p:nvSpPr>
          <p:cNvPr id="28" name="object 28"/>
          <p:cNvSpPr/>
          <p:nvPr/>
        </p:nvSpPr>
        <p:spPr>
          <a:xfrm>
            <a:off x="4079747" y="1025652"/>
            <a:ext cx="986027" cy="327660"/>
          </a:xfrm>
          <a:prstGeom prst="rect">
            <a:avLst/>
          </a:prstGeom>
          <a:blipFill>
            <a:blip r:embed="rId18" cstate="print"/>
            <a:stretch>
              <a:fillRect/>
            </a:stretch>
          </a:blipFill>
        </p:spPr>
        <p:txBody>
          <a:bodyPr wrap="square" lIns="0" tIns="0" rIns="0" bIns="0" rtlCol="0"/>
          <a:lstStyle/>
          <a:p/>
        </p:txBody>
      </p:sp>
      <p:sp>
        <p:nvSpPr>
          <p:cNvPr id="29" name="object 29"/>
          <p:cNvSpPr txBox="1"/>
          <p:nvPr/>
        </p:nvSpPr>
        <p:spPr>
          <a:xfrm>
            <a:off x="1410602" y="2937001"/>
            <a:ext cx="1482725" cy="1384935"/>
          </a:xfrm>
          <a:prstGeom prst="rect">
            <a:avLst/>
          </a:prstGeom>
        </p:spPr>
        <p:txBody>
          <a:bodyPr vert="horz" wrap="square" lIns="0" tIns="0" rIns="0" bIns="0" rtlCol="0">
            <a:spAutoFit/>
          </a:bodyPr>
          <a:lstStyle/>
          <a:p>
            <a:pPr marL="192405" marR="329565" algn="just">
              <a:lnSpc>
                <a:spcPct val="100000"/>
              </a:lnSpc>
            </a:pPr>
            <a:r>
              <a:rPr sz="1500" dirty="0">
                <a:latin typeface="微软雅黑" panose="020B0503020204020204" charset="-122"/>
                <a:cs typeface="微软雅黑" panose="020B0503020204020204" charset="-122"/>
              </a:rPr>
              <a:t>服务类型、  经营范围和  </a:t>
            </a:r>
            <a:r>
              <a:rPr sz="1500" spc="-5" dirty="0">
                <a:latin typeface="微软雅黑" panose="020B0503020204020204" charset="-122"/>
                <a:cs typeface="微软雅黑" panose="020B0503020204020204" charset="-122"/>
              </a:rPr>
              <a:t>资质证书； </a:t>
            </a:r>
            <a:r>
              <a:rPr sz="1500" spc="-5" dirty="0">
                <a:latin typeface="微软雅黑" panose="020B0503020204020204" charset="-122"/>
                <a:cs typeface="微软雅黑" panose="020B0503020204020204" charset="-122"/>
              </a:rPr>
              <a:t> </a:t>
            </a:r>
            <a:r>
              <a:rPr sz="1500" dirty="0">
                <a:latin typeface="微软雅黑" panose="020B0503020204020204" charset="-122"/>
                <a:cs typeface="微软雅黑" panose="020B0503020204020204" charset="-122"/>
              </a:rPr>
              <a:t>安全生产</a:t>
            </a:r>
            <a:endParaRPr sz="1500">
              <a:latin typeface="微软雅黑" panose="020B0503020204020204" charset="-122"/>
              <a:cs typeface="微软雅黑" panose="020B0503020204020204" charset="-122"/>
            </a:endParaRPr>
          </a:p>
          <a:p>
            <a:pPr marL="192405" marR="5080" indent="-180340">
              <a:lnSpc>
                <a:spcPct val="100000"/>
              </a:lnSpc>
              <a:tabLst>
                <a:tab pos="192405" algn="l"/>
                <a:tab pos="1458595" algn="l"/>
              </a:tabLst>
            </a:pPr>
            <a:r>
              <a:rPr sz="1500" u="sng" dirty="0">
                <a:latin typeface="Times New Roman" panose="02020603050405020304"/>
                <a:cs typeface="Times New Roman" panose="02020603050405020304"/>
              </a:rPr>
              <a:t> 	</a:t>
            </a:r>
            <a:r>
              <a:rPr sz="1500" u="sng" dirty="0">
                <a:latin typeface="微软雅黑" panose="020B0503020204020204" charset="-122"/>
                <a:cs typeface="微软雅黑" panose="020B0503020204020204" charset="-122"/>
              </a:rPr>
              <a:t>（施工）许 	</a:t>
            </a:r>
            <a:r>
              <a:rPr sz="1500" dirty="0">
                <a:latin typeface="微软雅黑" panose="020B0503020204020204" charset="-122"/>
                <a:cs typeface="微软雅黑" panose="020B0503020204020204" charset="-122"/>
              </a:rPr>
              <a:t> 可证等。</a:t>
            </a:r>
            <a:endParaRPr sz="1500">
              <a:latin typeface="微软雅黑" panose="020B0503020204020204" charset="-122"/>
              <a:cs typeface="微软雅黑" panose="020B0503020204020204" charset="-122"/>
            </a:endParaRPr>
          </a:p>
        </p:txBody>
      </p:sp>
      <p:sp>
        <p:nvSpPr>
          <p:cNvPr id="30" name="object 30"/>
          <p:cNvSpPr txBox="1"/>
          <p:nvPr/>
        </p:nvSpPr>
        <p:spPr>
          <a:xfrm>
            <a:off x="3181350" y="3119882"/>
            <a:ext cx="977900" cy="927735"/>
          </a:xfrm>
          <a:prstGeom prst="rect">
            <a:avLst/>
          </a:prstGeom>
        </p:spPr>
        <p:txBody>
          <a:bodyPr vert="horz" wrap="square" lIns="0" tIns="0" rIns="0" bIns="0" rtlCol="0">
            <a:spAutoFit/>
          </a:bodyPr>
          <a:lstStyle/>
          <a:p>
            <a:pPr marL="12700" marR="5080" algn="just">
              <a:lnSpc>
                <a:spcPct val="100000"/>
              </a:lnSpc>
            </a:pPr>
            <a:r>
              <a:rPr sz="1500" dirty="0">
                <a:latin typeface="微软雅黑" panose="020B0503020204020204" charset="-122"/>
                <a:cs typeface="微软雅黑" panose="020B0503020204020204" charset="-122"/>
              </a:rPr>
              <a:t>安全健康和  </a:t>
            </a:r>
            <a:r>
              <a:rPr sz="1500" spc="-5" dirty="0">
                <a:latin typeface="微软雅黑" panose="020B0503020204020204" charset="-122"/>
                <a:cs typeface="微软雅黑" panose="020B0503020204020204" charset="-122"/>
              </a:rPr>
              <a:t>环境组织机 </a:t>
            </a:r>
            <a:r>
              <a:rPr sz="1500" spc="-5" dirty="0">
                <a:latin typeface="微软雅黑" panose="020B0503020204020204" charset="-122"/>
                <a:cs typeface="微软雅黑" panose="020B0503020204020204" charset="-122"/>
              </a:rPr>
              <a:t> </a:t>
            </a:r>
            <a:r>
              <a:rPr sz="1500" dirty="0">
                <a:latin typeface="微软雅黑" panose="020B0503020204020204" charset="-122"/>
                <a:cs typeface="微软雅黑" panose="020B0503020204020204" charset="-122"/>
              </a:rPr>
              <a:t>构和管理体 </a:t>
            </a:r>
            <a:r>
              <a:rPr sz="1500" dirty="0">
                <a:latin typeface="微软雅黑" panose="020B0503020204020204" charset="-122"/>
                <a:cs typeface="微软雅黑" panose="020B0503020204020204" charset="-122"/>
              </a:rPr>
              <a:t> 系</a:t>
            </a:r>
            <a:endParaRPr sz="1500">
              <a:latin typeface="微软雅黑" panose="020B0503020204020204" charset="-122"/>
              <a:cs typeface="微软雅黑" panose="020B0503020204020204" charset="-122"/>
            </a:endParaRPr>
          </a:p>
        </p:txBody>
      </p:sp>
      <p:sp>
        <p:nvSpPr>
          <p:cNvPr id="31" name="object 31"/>
          <p:cNvSpPr txBox="1"/>
          <p:nvPr/>
        </p:nvSpPr>
        <p:spPr>
          <a:xfrm>
            <a:off x="4816221" y="3110229"/>
            <a:ext cx="979805" cy="469900"/>
          </a:xfrm>
          <a:prstGeom prst="rect">
            <a:avLst/>
          </a:prstGeom>
        </p:spPr>
        <p:txBody>
          <a:bodyPr vert="horz" wrap="square" lIns="0" tIns="0" rIns="0" bIns="0" rtlCol="0">
            <a:spAutoFit/>
          </a:bodyPr>
          <a:lstStyle/>
          <a:p>
            <a:pPr marL="12700">
              <a:lnSpc>
                <a:spcPct val="100000"/>
              </a:lnSpc>
            </a:pPr>
            <a:r>
              <a:rPr sz="1500" dirty="0">
                <a:latin typeface="微软雅黑" panose="020B0503020204020204" charset="-122"/>
                <a:cs typeface="微软雅黑" panose="020B0503020204020204" charset="-122"/>
              </a:rPr>
              <a:t>承包商以往</a:t>
            </a:r>
            <a:endParaRPr sz="1500">
              <a:latin typeface="微软雅黑" panose="020B0503020204020204" charset="-122"/>
              <a:cs typeface="微软雅黑" panose="020B0503020204020204" charset="-122"/>
            </a:endParaRPr>
          </a:p>
          <a:p>
            <a:pPr marL="12700">
              <a:lnSpc>
                <a:spcPct val="100000"/>
              </a:lnSpc>
            </a:pPr>
            <a:r>
              <a:rPr sz="1500" dirty="0">
                <a:latin typeface="微软雅黑" panose="020B0503020204020204" charset="-122"/>
                <a:cs typeface="微软雅黑" panose="020B0503020204020204" charset="-122"/>
              </a:rPr>
              <a:t>的安全业绩</a:t>
            </a:r>
            <a:endParaRPr sz="1500">
              <a:latin typeface="微软雅黑" panose="020B0503020204020204" charset="-122"/>
              <a:cs typeface="微软雅黑" panose="020B0503020204020204" charset="-122"/>
            </a:endParaRPr>
          </a:p>
        </p:txBody>
      </p:sp>
      <p:sp>
        <p:nvSpPr>
          <p:cNvPr id="32" name="object 32"/>
          <p:cNvSpPr txBox="1"/>
          <p:nvPr/>
        </p:nvSpPr>
        <p:spPr>
          <a:xfrm>
            <a:off x="6194438" y="3095498"/>
            <a:ext cx="1482725" cy="1156335"/>
          </a:xfrm>
          <a:prstGeom prst="rect">
            <a:avLst/>
          </a:prstGeom>
        </p:spPr>
        <p:txBody>
          <a:bodyPr vert="horz" wrap="square" lIns="0" tIns="0" rIns="0" bIns="0" rtlCol="0">
            <a:spAutoFit/>
          </a:bodyPr>
          <a:lstStyle/>
          <a:p>
            <a:pPr marL="170815" marR="351155" algn="just">
              <a:lnSpc>
                <a:spcPct val="100000"/>
              </a:lnSpc>
            </a:pPr>
            <a:r>
              <a:rPr sz="1500" dirty="0">
                <a:latin typeface="微软雅黑" panose="020B0503020204020204" charset="-122"/>
                <a:cs typeface="微软雅黑" panose="020B0503020204020204" charset="-122"/>
              </a:rPr>
              <a:t>设备设施及  防护用品，  员工的保险  </a:t>
            </a:r>
            <a:r>
              <a:rPr sz="1500" spc="-5" dirty="0">
                <a:latin typeface="微软雅黑" panose="020B0503020204020204" charset="-122"/>
                <a:cs typeface="微软雅黑" panose="020B0503020204020204" charset="-122"/>
              </a:rPr>
              <a:t>和体检报告</a:t>
            </a:r>
            <a:endParaRPr sz="1500">
              <a:latin typeface="微软雅黑" panose="020B0503020204020204" charset="-122"/>
              <a:cs typeface="微软雅黑" panose="020B0503020204020204" charset="-122"/>
            </a:endParaRPr>
          </a:p>
          <a:p>
            <a:pPr marL="12700">
              <a:lnSpc>
                <a:spcPct val="100000"/>
              </a:lnSpc>
              <a:tabLst>
                <a:tab pos="1469390" algn="l"/>
              </a:tabLst>
            </a:pPr>
            <a:r>
              <a:rPr sz="1500" strike="sngStrike" dirty="0">
                <a:latin typeface="Times New Roman" panose="02020603050405020304"/>
                <a:cs typeface="Times New Roman" panose="02020603050405020304"/>
              </a:rPr>
              <a:t>  </a:t>
            </a:r>
            <a:r>
              <a:rPr sz="1500" strike="sngStrike" spc="120" dirty="0">
                <a:latin typeface="Times New Roman" panose="02020603050405020304"/>
                <a:cs typeface="Times New Roman" panose="02020603050405020304"/>
              </a:rPr>
              <a:t> </a:t>
            </a:r>
            <a:r>
              <a:rPr sz="1500" strike="sngStrike" dirty="0">
                <a:latin typeface="微软雅黑" panose="020B0503020204020204" charset="-122"/>
                <a:cs typeface="微软雅黑" panose="020B0503020204020204" charset="-122"/>
              </a:rPr>
              <a:t>等	</a:t>
            </a:r>
            <a:endParaRPr sz="1500">
              <a:latin typeface="微软雅黑" panose="020B0503020204020204" charset="-122"/>
              <a:cs typeface="微软雅黑" panose="020B0503020204020204" charset="-122"/>
            </a:endParaRPr>
          </a:p>
        </p:txBody>
      </p:sp>
      <p:sp>
        <p:nvSpPr>
          <p:cNvPr id="33" name="object 33"/>
          <p:cNvSpPr txBox="1"/>
          <p:nvPr/>
        </p:nvSpPr>
        <p:spPr>
          <a:xfrm>
            <a:off x="711504" y="1090929"/>
            <a:ext cx="2884170" cy="1041400"/>
          </a:xfrm>
          <a:prstGeom prst="rect">
            <a:avLst/>
          </a:prstGeom>
        </p:spPr>
        <p:txBody>
          <a:bodyPr vert="horz" wrap="square" lIns="0" tIns="0" rIns="0" bIns="0" rtlCol="0">
            <a:spAutoFit/>
          </a:bodyPr>
          <a:lstStyle/>
          <a:p>
            <a:pPr marL="12700" marR="5080" algn="just">
              <a:lnSpc>
                <a:spcPct val="150000"/>
              </a:lnSpc>
            </a:pPr>
            <a:r>
              <a:rPr sz="1500" dirty="0">
                <a:latin typeface="微软雅黑" panose="020B0503020204020204" charset="-122"/>
                <a:cs typeface="微软雅黑" panose="020B0503020204020204" charset="-122"/>
              </a:rPr>
              <a:t>该过程的输出文件，至少包括资格  预审表和承包商资料档案、</a:t>
            </a:r>
            <a:r>
              <a:rPr sz="1500" dirty="0">
                <a:solidFill>
                  <a:srgbClr val="FF0000"/>
                </a:solidFill>
                <a:latin typeface="微软雅黑" panose="020B0503020204020204" charset="-122"/>
                <a:cs typeface="微软雅黑" panose="020B0503020204020204" charset="-122"/>
              </a:rPr>
              <a:t>合格承 </a:t>
            </a:r>
            <a:r>
              <a:rPr sz="1500" dirty="0">
                <a:solidFill>
                  <a:srgbClr val="FF0000"/>
                </a:solidFill>
                <a:latin typeface="微软雅黑" panose="020B0503020204020204" charset="-122"/>
                <a:cs typeface="微软雅黑" panose="020B0503020204020204" charset="-122"/>
              </a:rPr>
              <a:t> 包商名录（大名单）</a:t>
            </a:r>
            <a:endParaRPr sz="1500">
              <a:latin typeface="微软雅黑" panose="020B0503020204020204" charset="-122"/>
              <a:cs typeface="微软雅黑" panose="020B0503020204020204" charset="-122"/>
            </a:endParaRPr>
          </a:p>
        </p:txBody>
      </p:sp>
      <p:sp>
        <p:nvSpPr>
          <p:cNvPr id="34" name="object 34"/>
          <p:cNvSpPr txBox="1"/>
          <p:nvPr/>
        </p:nvSpPr>
        <p:spPr>
          <a:xfrm>
            <a:off x="729487" y="4422647"/>
            <a:ext cx="6803390" cy="241300"/>
          </a:xfrm>
          <a:prstGeom prst="rect">
            <a:avLst/>
          </a:prstGeom>
        </p:spPr>
        <p:txBody>
          <a:bodyPr vert="horz" wrap="square" lIns="0" tIns="0" rIns="0" bIns="0" rtlCol="0">
            <a:spAutoFit/>
          </a:bodyPr>
          <a:lstStyle/>
          <a:p>
            <a:pPr marL="12700">
              <a:lnSpc>
                <a:spcPct val="100000"/>
              </a:lnSpc>
            </a:pPr>
            <a:r>
              <a:rPr sz="1500" spc="-5" dirty="0">
                <a:latin typeface="微软雅黑" panose="020B0503020204020204" charset="-122"/>
                <a:cs typeface="微软雅黑" panose="020B0503020204020204" charset="-122"/>
              </a:rPr>
              <a:t>事故案例：“</a:t>
            </a:r>
            <a:r>
              <a:rPr sz="1500" spc="-5" dirty="0">
                <a:latin typeface="微软雅黑" panose="020B0503020204020204" charset="-122"/>
                <a:cs typeface="微软雅黑" panose="020B0503020204020204" charset="-122"/>
              </a:rPr>
              <a:t>12.31</a:t>
            </a:r>
            <a:r>
              <a:rPr sz="1500" spc="-5" dirty="0">
                <a:latin typeface="微软雅黑" panose="020B0503020204020204" charset="-122"/>
                <a:cs typeface="微软雅黑" panose="020B0503020204020204" charset="-122"/>
              </a:rPr>
              <a:t>”较大中毒事故调查报告：承包商无化工防腐及设备安装资质</a:t>
            </a:r>
            <a:endParaRPr sz="1500">
              <a:latin typeface="微软雅黑" panose="020B0503020204020204" charset="-122"/>
              <a:cs typeface="微软雅黑" panose="020B0503020204020204" charset="-122"/>
            </a:endParaRPr>
          </a:p>
        </p:txBody>
      </p:sp>
      <p:sp>
        <p:nvSpPr>
          <p:cNvPr id="35" name="object 35"/>
          <p:cNvSpPr txBox="1"/>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承包商管理要求—资格预审</a:t>
            </a:r>
            <a:endParaRPr sz="2100">
              <a:latin typeface="微软雅黑" panose="020B0503020204020204" charset="-122"/>
              <a:cs typeface="微软雅黑" panose="020B0503020204020204" charset="-122"/>
            </a:endParaRPr>
          </a:p>
        </p:txBody>
      </p:sp>
      <p:sp>
        <p:nvSpPr>
          <p:cNvPr id="36" name="object 36"/>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63511" y="842772"/>
            <a:ext cx="2381885" cy="152400"/>
          </a:xfrm>
          <a:custGeom>
            <a:avLst/>
            <a:gdLst/>
            <a:ahLst/>
            <a:cxnLst/>
            <a:rect l="l" t="t" r="r" b="b"/>
            <a:pathLst>
              <a:path w="2381884" h="152400">
                <a:moveTo>
                  <a:pt x="0" y="152400"/>
                </a:moveTo>
                <a:lnTo>
                  <a:pt x="2381377" y="152400"/>
                </a:lnTo>
                <a:lnTo>
                  <a:pt x="2381377" y="0"/>
                </a:lnTo>
                <a:lnTo>
                  <a:pt x="0" y="0"/>
                </a:lnTo>
                <a:lnTo>
                  <a:pt x="0" y="152400"/>
                </a:lnTo>
                <a:close/>
              </a:path>
            </a:pathLst>
          </a:custGeom>
          <a:solidFill>
            <a:srgbClr val="006FC0"/>
          </a:solidFill>
        </p:spPr>
        <p:txBody>
          <a:bodyPr wrap="square" lIns="0" tIns="0" rIns="0" bIns="0" rtlCol="0"/>
          <a:lstStyle/>
          <a:p/>
        </p:txBody>
      </p:sp>
      <p:sp>
        <p:nvSpPr>
          <p:cNvPr id="3" name="object 3"/>
          <p:cNvSpPr/>
          <p:nvPr/>
        </p:nvSpPr>
        <p:spPr>
          <a:xfrm>
            <a:off x="0" y="842772"/>
            <a:ext cx="5930265" cy="152400"/>
          </a:xfrm>
          <a:custGeom>
            <a:avLst/>
            <a:gdLst/>
            <a:ahLst/>
            <a:cxnLst/>
            <a:rect l="l" t="t" r="r" b="b"/>
            <a:pathLst>
              <a:path w="5930265" h="152400">
                <a:moveTo>
                  <a:pt x="0" y="152400"/>
                </a:moveTo>
                <a:lnTo>
                  <a:pt x="5929884" y="152400"/>
                </a:lnTo>
                <a:lnTo>
                  <a:pt x="5929884" y="0"/>
                </a:lnTo>
                <a:lnTo>
                  <a:pt x="0" y="0"/>
                </a:lnTo>
                <a:lnTo>
                  <a:pt x="0" y="152400"/>
                </a:lnTo>
                <a:close/>
              </a:path>
            </a:pathLst>
          </a:custGeom>
          <a:solidFill>
            <a:srgbClr val="006FC0"/>
          </a:solidFill>
        </p:spPr>
        <p:txBody>
          <a:bodyPr wrap="square" lIns="0" tIns="0" rIns="0" bIns="0" rtlCol="0"/>
          <a:lstStyle/>
          <a:p/>
        </p:txBody>
      </p:sp>
      <p:sp>
        <p:nvSpPr>
          <p:cNvPr id="4" name="object 4"/>
          <p:cNvSpPr txBox="1">
            <a:spLocks noGrp="1"/>
          </p:cNvSpPr>
          <p:nvPr>
            <p:ph type="title"/>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b="0" dirty="0">
                <a:solidFill>
                  <a:srgbClr val="000000"/>
                </a:solidFill>
                <a:latin typeface="微软雅黑" panose="020B0503020204020204" charset="-122"/>
                <a:cs typeface="微软雅黑" panose="020B0503020204020204" charset="-122"/>
              </a:rPr>
              <a:t>承包商管理要求—资格预审</a:t>
            </a:r>
            <a:endParaRPr sz="2100">
              <a:latin typeface="微软雅黑" panose="020B0503020204020204" charset="-122"/>
              <a:cs typeface="微软雅黑" panose="020B0503020204020204" charset="-122"/>
            </a:endParaRPr>
          </a:p>
        </p:txBody>
      </p:sp>
      <p:sp>
        <p:nvSpPr>
          <p:cNvPr id="5" name="object 5"/>
          <p:cNvSpPr/>
          <p:nvPr/>
        </p:nvSpPr>
        <p:spPr>
          <a:xfrm>
            <a:off x="7819643" y="57911"/>
            <a:ext cx="743711" cy="743712"/>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7814818" y="53085"/>
            <a:ext cx="753745" cy="753745"/>
          </a:xfrm>
          <a:custGeom>
            <a:avLst/>
            <a:gdLst/>
            <a:ahLst/>
            <a:cxnLst/>
            <a:rect l="l" t="t" r="r" b="b"/>
            <a:pathLst>
              <a:path w="753745" h="753745">
                <a:moveTo>
                  <a:pt x="0" y="753237"/>
                </a:moveTo>
                <a:lnTo>
                  <a:pt x="753237" y="753237"/>
                </a:lnTo>
                <a:lnTo>
                  <a:pt x="753237" y="0"/>
                </a:lnTo>
                <a:lnTo>
                  <a:pt x="0" y="0"/>
                </a:lnTo>
                <a:lnTo>
                  <a:pt x="0" y="753237"/>
                </a:lnTo>
                <a:close/>
              </a:path>
            </a:pathLst>
          </a:custGeom>
          <a:ln w="9525">
            <a:solidFill>
              <a:srgbClr val="4471C4"/>
            </a:solidFill>
          </a:ln>
        </p:spPr>
        <p:txBody>
          <a:bodyPr wrap="square" lIns="0" tIns="0" rIns="0" bIns="0" rtlCol="0"/>
          <a:lstStyle/>
          <a:p/>
        </p:txBody>
      </p:sp>
      <p:sp>
        <p:nvSpPr>
          <p:cNvPr id="7" name="object 7"/>
          <p:cNvSpPr/>
          <p:nvPr/>
        </p:nvSpPr>
        <p:spPr>
          <a:xfrm>
            <a:off x="5388864" y="0"/>
            <a:ext cx="3755136" cy="5006340"/>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5876544" y="416026"/>
            <a:ext cx="1872996" cy="350545"/>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5929884" y="419100"/>
            <a:ext cx="1771014" cy="248920"/>
          </a:xfrm>
          <a:custGeom>
            <a:avLst/>
            <a:gdLst/>
            <a:ahLst/>
            <a:cxnLst/>
            <a:rect l="l" t="t" r="r" b="b"/>
            <a:pathLst>
              <a:path w="1771015" h="248920">
                <a:moveTo>
                  <a:pt x="0" y="248412"/>
                </a:moveTo>
                <a:lnTo>
                  <a:pt x="1770888" y="248412"/>
                </a:lnTo>
                <a:lnTo>
                  <a:pt x="1770888" y="0"/>
                </a:lnTo>
                <a:lnTo>
                  <a:pt x="0" y="0"/>
                </a:lnTo>
                <a:lnTo>
                  <a:pt x="0" y="248412"/>
                </a:lnTo>
                <a:close/>
              </a:path>
            </a:pathLst>
          </a:custGeom>
          <a:solidFill>
            <a:srgbClr val="FFFFFF"/>
          </a:solidFill>
        </p:spPr>
        <p:txBody>
          <a:bodyPr wrap="square" lIns="0" tIns="0" rIns="0" bIns="0" rtlCol="0"/>
          <a:lstStyle/>
          <a:p/>
        </p:txBody>
      </p:sp>
      <p:sp>
        <p:nvSpPr>
          <p:cNvPr id="10" name="object 10"/>
          <p:cNvSpPr/>
          <p:nvPr/>
        </p:nvSpPr>
        <p:spPr>
          <a:xfrm>
            <a:off x="5876544" y="751306"/>
            <a:ext cx="935748" cy="350545"/>
          </a:xfrm>
          <a:prstGeom prst="rect">
            <a:avLst/>
          </a:prstGeom>
          <a:blipFill>
            <a:blip r:embed="rId4" cstate="print"/>
            <a:stretch>
              <a:fillRect/>
            </a:stretch>
          </a:blipFill>
        </p:spPr>
        <p:txBody>
          <a:bodyPr wrap="square" lIns="0" tIns="0" rIns="0" bIns="0" rtlCol="0"/>
          <a:lstStyle/>
          <a:p/>
        </p:txBody>
      </p:sp>
      <p:sp>
        <p:nvSpPr>
          <p:cNvPr id="11" name="object 11"/>
          <p:cNvSpPr/>
          <p:nvPr/>
        </p:nvSpPr>
        <p:spPr>
          <a:xfrm>
            <a:off x="5929884" y="754380"/>
            <a:ext cx="833755" cy="248920"/>
          </a:xfrm>
          <a:custGeom>
            <a:avLst/>
            <a:gdLst/>
            <a:ahLst/>
            <a:cxnLst/>
            <a:rect l="l" t="t" r="r" b="b"/>
            <a:pathLst>
              <a:path w="833754" h="248919">
                <a:moveTo>
                  <a:pt x="0" y="248412"/>
                </a:moveTo>
                <a:lnTo>
                  <a:pt x="833628" y="248412"/>
                </a:lnTo>
                <a:lnTo>
                  <a:pt x="833628" y="0"/>
                </a:lnTo>
                <a:lnTo>
                  <a:pt x="0" y="0"/>
                </a:lnTo>
                <a:lnTo>
                  <a:pt x="0" y="248412"/>
                </a:lnTo>
                <a:close/>
              </a:path>
            </a:pathLst>
          </a:custGeom>
          <a:solidFill>
            <a:srgbClr val="FFFFFF"/>
          </a:solidFill>
        </p:spPr>
        <p:txBody>
          <a:bodyPr wrap="square" lIns="0" tIns="0" rIns="0" bIns="0" rtlCol="0"/>
          <a:lstStyle/>
          <a:p/>
        </p:txBody>
      </p:sp>
      <p:sp>
        <p:nvSpPr>
          <p:cNvPr id="12" name="object 12"/>
          <p:cNvSpPr/>
          <p:nvPr/>
        </p:nvSpPr>
        <p:spPr>
          <a:xfrm>
            <a:off x="5966459" y="4163555"/>
            <a:ext cx="1286256" cy="350545"/>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6019800" y="4166615"/>
            <a:ext cx="1184275" cy="248920"/>
          </a:xfrm>
          <a:custGeom>
            <a:avLst/>
            <a:gdLst/>
            <a:ahLst/>
            <a:cxnLst/>
            <a:rect l="l" t="t" r="r" b="b"/>
            <a:pathLst>
              <a:path w="1184275" h="248920">
                <a:moveTo>
                  <a:pt x="0" y="248412"/>
                </a:moveTo>
                <a:lnTo>
                  <a:pt x="1184148" y="248412"/>
                </a:lnTo>
                <a:lnTo>
                  <a:pt x="1184148" y="0"/>
                </a:lnTo>
                <a:lnTo>
                  <a:pt x="0" y="0"/>
                </a:lnTo>
                <a:lnTo>
                  <a:pt x="0" y="248412"/>
                </a:lnTo>
                <a:close/>
              </a:path>
            </a:pathLst>
          </a:custGeom>
          <a:solidFill>
            <a:srgbClr val="FFFFFF"/>
          </a:solidFill>
        </p:spPr>
        <p:txBody>
          <a:bodyPr wrap="square" lIns="0" tIns="0" rIns="0" bIns="0" rtlCol="0"/>
          <a:lstStyle/>
          <a:p/>
        </p:txBody>
      </p:sp>
      <p:sp>
        <p:nvSpPr>
          <p:cNvPr id="14" name="object 14"/>
          <p:cNvSpPr/>
          <p:nvPr/>
        </p:nvSpPr>
        <p:spPr>
          <a:xfrm>
            <a:off x="7415783" y="269722"/>
            <a:ext cx="1306068" cy="350545"/>
          </a:xfrm>
          <a:prstGeom prst="rect">
            <a:avLst/>
          </a:prstGeom>
          <a:blipFill>
            <a:blip r:embed="rId6" cstate="print"/>
            <a:stretch>
              <a:fillRect/>
            </a:stretch>
          </a:blipFill>
        </p:spPr>
        <p:txBody>
          <a:bodyPr wrap="square" lIns="0" tIns="0" rIns="0" bIns="0" rtlCol="0"/>
          <a:lstStyle/>
          <a:p/>
        </p:txBody>
      </p:sp>
      <p:sp>
        <p:nvSpPr>
          <p:cNvPr id="15" name="object 15"/>
          <p:cNvSpPr/>
          <p:nvPr/>
        </p:nvSpPr>
        <p:spPr>
          <a:xfrm>
            <a:off x="7469123" y="272795"/>
            <a:ext cx="1203960" cy="248920"/>
          </a:xfrm>
          <a:custGeom>
            <a:avLst/>
            <a:gdLst/>
            <a:ahLst/>
            <a:cxnLst/>
            <a:rect l="l" t="t" r="r" b="b"/>
            <a:pathLst>
              <a:path w="1203959" h="248920">
                <a:moveTo>
                  <a:pt x="0" y="248412"/>
                </a:moveTo>
                <a:lnTo>
                  <a:pt x="1203959" y="248412"/>
                </a:lnTo>
                <a:lnTo>
                  <a:pt x="1203959" y="0"/>
                </a:lnTo>
                <a:lnTo>
                  <a:pt x="0" y="0"/>
                </a:lnTo>
                <a:lnTo>
                  <a:pt x="0" y="248412"/>
                </a:lnTo>
                <a:close/>
              </a:path>
            </a:pathLst>
          </a:custGeom>
          <a:solidFill>
            <a:srgbClr val="FFFFFF"/>
          </a:solidFill>
        </p:spPr>
        <p:txBody>
          <a:bodyPr wrap="square" lIns="0" tIns="0" rIns="0" bIns="0" rtlCol="0"/>
          <a:lstStyle/>
          <a:p/>
        </p:txBody>
      </p:sp>
      <p:sp>
        <p:nvSpPr>
          <p:cNvPr id="16" name="object 16"/>
          <p:cNvSpPr txBox="1"/>
          <p:nvPr/>
        </p:nvSpPr>
        <p:spPr>
          <a:xfrm>
            <a:off x="770026" y="1724304"/>
            <a:ext cx="4161154" cy="1727835"/>
          </a:xfrm>
          <a:prstGeom prst="rect">
            <a:avLst/>
          </a:prstGeom>
        </p:spPr>
        <p:txBody>
          <a:bodyPr vert="horz" wrap="square" lIns="0" tIns="0" rIns="0" bIns="0" rtlCol="0">
            <a:spAutoFit/>
          </a:bodyPr>
          <a:lstStyle/>
          <a:p>
            <a:pPr marL="12700" marR="5080">
              <a:lnSpc>
                <a:spcPct val="150000"/>
              </a:lnSpc>
            </a:pPr>
            <a:r>
              <a:rPr sz="1500" dirty="0">
                <a:latin typeface="微软雅黑" panose="020B0503020204020204" charset="-122"/>
                <a:cs typeface="微软雅黑" panose="020B0503020204020204" charset="-122"/>
              </a:rPr>
              <a:t>很多做的好的企业对合同承包商的各类资格、资  </a:t>
            </a:r>
            <a:r>
              <a:rPr sz="1500" spc="-5" dirty="0">
                <a:latin typeface="微软雅黑" panose="020B0503020204020204" charset="-122"/>
                <a:cs typeface="微软雅黑" panose="020B0503020204020204" charset="-122"/>
              </a:rPr>
              <a:t>质材料进行了审核并归档，如在检查</a:t>
            </a:r>
            <a:r>
              <a:rPr sz="1500" spc="-5" dirty="0">
                <a:latin typeface="微软雅黑" panose="020B0503020204020204" charset="-122"/>
                <a:cs typeface="微软雅黑" panose="020B0503020204020204" charset="-122"/>
              </a:rPr>
              <a:t>A</a:t>
            </a:r>
            <a:r>
              <a:rPr sz="1500" spc="-5" dirty="0">
                <a:latin typeface="微软雅黑" panose="020B0503020204020204" charset="-122"/>
                <a:cs typeface="微软雅黑" panose="020B0503020204020204" charset="-122"/>
              </a:rPr>
              <a:t>企业时，一  共有</a:t>
            </a:r>
            <a:r>
              <a:rPr sz="1500" spc="-5" dirty="0">
                <a:latin typeface="微软雅黑" panose="020B0503020204020204" charset="-122"/>
                <a:cs typeface="微软雅黑" panose="020B0503020204020204" charset="-122"/>
              </a:rPr>
              <a:t>13</a:t>
            </a:r>
            <a:r>
              <a:rPr sz="1500" spc="-5" dirty="0">
                <a:latin typeface="微软雅黑" panose="020B0503020204020204" charset="-122"/>
                <a:cs typeface="微软雅黑" panose="020B0503020204020204" charset="-122"/>
              </a:rPr>
              <a:t>个服务期内的承包商，提供了</a:t>
            </a:r>
            <a:r>
              <a:rPr sz="1500" spc="-5" dirty="0">
                <a:latin typeface="微软雅黑" panose="020B0503020204020204" charset="-122"/>
                <a:cs typeface="微软雅黑" panose="020B0503020204020204" charset="-122"/>
              </a:rPr>
              <a:t>13</a:t>
            </a:r>
            <a:r>
              <a:rPr sz="1500" spc="-5" dirty="0">
                <a:latin typeface="微软雅黑" panose="020B0503020204020204" charset="-122"/>
                <a:cs typeface="微软雅黑" panose="020B0503020204020204" charset="-122"/>
              </a:rPr>
              <a:t>个承包商  </a:t>
            </a:r>
            <a:r>
              <a:rPr sz="1500" dirty="0">
                <a:latin typeface="微软雅黑" panose="020B0503020204020204" charset="-122"/>
                <a:cs typeface="微软雅黑" panose="020B0503020204020204" charset="-122"/>
              </a:rPr>
              <a:t>的资格审查表。</a:t>
            </a:r>
            <a:endParaRPr sz="1500">
              <a:latin typeface="微软雅黑" panose="020B0503020204020204" charset="-122"/>
              <a:cs typeface="微软雅黑" panose="020B0503020204020204" charset="-122"/>
            </a:endParaRPr>
          </a:p>
          <a:p>
            <a:pPr marL="12700">
              <a:lnSpc>
                <a:spcPct val="100000"/>
              </a:lnSpc>
              <a:spcBef>
                <a:spcPts val="900"/>
              </a:spcBef>
            </a:pPr>
            <a:r>
              <a:rPr sz="1500" dirty="0">
                <a:latin typeface="微软雅黑" panose="020B0503020204020204" charset="-122"/>
                <a:cs typeface="微软雅黑" panose="020B0503020204020204" charset="-122"/>
              </a:rPr>
              <a:t>想一下，这是不是资格预审？</a:t>
            </a:r>
            <a:endParaRPr sz="1500">
              <a:latin typeface="微软雅黑" panose="020B0503020204020204" charset="-122"/>
              <a:cs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承包商管理要求—资格预审</a:t>
            </a:r>
            <a:endParaRPr sz="2100">
              <a:latin typeface="微软雅黑" panose="020B0503020204020204" charset="-122"/>
              <a:cs typeface="微软雅黑" panose="020B0503020204020204" charset="-122"/>
            </a:endParaRPr>
          </a:p>
        </p:txBody>
      </p:sp>
      <p:sp>
        <p:nvSpPr>
          <p:cNvPr id="3" name="object 3"/>
          <p:cNvSpPr/>
          <p:nvPr/>
        </p:nvSpPr>
        <p:spPr>
          <a:xfrm>
            <a:off x="1060703" y="1001267"/>
            <a:ext cx="6870192" cy="4084320"/>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6537959" y="2057400"/>
            <a:ext cx="1478280" cy="0"/>
          </a:xfrm>
          <a:custGeom>
            <a:avLst/>
            <a:gdLst/>
            <a:ahLst/>
            <a:cxnLst/>
            <a:rect l="l" t="t" r="r" b="b"/>
            <a:pathLst>
              <a:path w="1478279">
                <a:moveTo>
                  <a:pt x="0" y="0"/>
                </a:moveTo>
                <a:lnTo>
                  <a:pt x="1478280" y="0"/>
                </a:lnTo>
              </a:path>
            </a:pathLst>
          </a:custGeom>
          <a:ln w="57150">
            <a:solidFill>
              <a:srgbClr val="4471C4"/>
            </a:solidFill>
          </a:ln>
        </p:spPr>
        <p:txBody>
          <a:bodyPr wrap="square" lIns="0" tIns="0" rIns="0" bIns="0" rtlCol="0"/>
          <a:lstStyle/>
          <a:p/>
        </p:txBody>
      </p:sp>
      <p:sp>
        <p:nvSpPr>
          <p:cNvPr id="5" name="object 5"/>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5505" y="1047648"/>
            <a:ext cx="8026400" cy="1042035"/>
          </a:xfrm>
          <a:prstGeom prst="rect">
            <a:avLst/>
          </a:prstGeom>
        </p:spPr>
        <p:txBody>
          <a:bodyPr vert="horz" wrap="square" lIns="0" tIns="0" rIns="0" bIns="0" rtlCol="0">
            <a:spAutoFit/>
          </a:bodyPr>
          <a:lstStyle/>
          <a:p>
            <a:pPr marL="12700" marR="5080" algn="just">
              <a:lnSpc>
                <a:spcPct val="150000"/>
              </a:lnSpc>
            </a:pPr>
            <a:r>
              <a:rPr sz="1500" dirty="0">
                <a:solidFill>
                  <a:srgbClr val="181818"/>
                </a:solidFill>
                <a:latin typeface="微软雅黑" panose="020B0503020204020204" charset="-122"/>
                <a:cs typeface="微软雅黑" panose="020B0503020204020204" charset="-122"/>
              </a:rPr>
              <a:t>资格预审的一种好的做法是使用承包商</a:t>
            </a:r>
            <a:r>
              <a:rPr sz="1500" dirty="0">
                <a:solidFill>
                  <a:srgbClr val="181818"/>
                </a:solidFill>
                <a:latin typeface="微软雅黑" panose="020B0503020204020204" charset="-122"/>
                <a:cs typeface="微软雅黑" panose="020B0503020204020204" charset="-122"/>
              </a:rPr>
              <a:t>HSE</a:t>
            </a:r>
            <a:r>
              <a:rPr sz="1500" dirty="0">
                <a:solidFill>
                  <a:srgbClr val="181818"/>
                </a:solidFill>
                <a:latin typeface="微软雅黑" panose="020B0503020204020204" charset="-122"/>
                <a:cs typeface="微软雅黑" panose="020B0503020204020204" charset="-122"/>
              </a:rPr>
              <a:t>问卷调查表或沟通表，可以面对面完成，也可以电话  调查或邮寄给对方完成。实际上，资格预审是一种合同前开展的承包商调查。通过初步的调查预  审，满足要求的承包商作为潜在合同方，形成《合格承包商名录》。</a:t>
            </a:r>
            <a:endParaRPr sz="1500">
              <a:latin typeface="微软雅黑" panose="020B0503020204020204" charset="-122"/>
              <a:cs typeface="微软雅黑" panose="020B0503020204020204" charset="-122"/>
            </a:endParaRPr>
          </a:p>
        </p:txBody>
      </p:sp>
      <p:sp>
        <p:nvSpPr>
          <p:cNvPr id="3" name="object 3"/>
          <p:cNvSpPr/>
          <p:nvPr/>
        </p:nvSpPr>
        <p:spPr>
          <a:xfrm>
            <a:off x="486155" y="2286000"/>
            <a:ext cx="8077200" cy="2519172"/>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承包商管理要求—资格预审</a:t>
            </a:r>
            <a:endParaRPr sz="2100">
              <a:latin typeface="微软雅黑" panose="020B0503020204020204" charset="-122"/>
              <a:cs typeface="微软雅黑" panose="020B0503020204020204" charset="-122"/>
            </a:endParaRPr>
          </a:p>
        </p:txBody>
      </p:sp>
      <p:sp>
        <p:nvSpPr>
          <p:cNvPr id="5" name="object 5"/>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承包商管理要求—资格预审</a:t>
            </a:r>
            <a:endParaRPr sz="2100">
              <a:latin typeface="微软雅黑" panose="020B0503020204020204" charset="-122"/>
              <a:cs typeface="微软雅黑" panose="020B0503020204020204" charset="-122"/>
            </a:endParaRPr>
          </a:p>
        </p:txBody>
      </p:sp>
      <p:sp>
        <p:nvSpPr>
          <p:cNvPr id="3" name="object 3"/>
          <p:cNvSpPr txBox="1"/>
          <p:nvPr/>
        </p:nvSpPr>
        <p:spPr>
          <a:xfrm>
            <a:off x="524967" y="1214246"/>
            <a:ext cx="8053070" cy="779780"/>
          </a:xfrm>
          <a:prstGeom prst="rect">
            <a:avLst/>
          </a:prstGeom>
        </p:spPr>
        <p:txBody>
          <a:bodyPr vert="horz" wrap="square" lIns="0" tIns="0" rIns="0" bIns="0" rtlCol="0">
            <a:spAutoFit/>
          </a:bodyPr>
          <a:lstStyle/>
          <a:p>
            <a:pPr marL="12700" indent="2705735">
              <a:lnSpc>
                <a:spcPct val="100000"/>
              </a:lnSpc>
            </a:pPr>
            <a:r>
              <a:rPr sz="1400" dirty="0">
                <a:latin typeface="微软雅黑" panose="020B0503020204020204" charset="-122"/>
                <a:cs typeface="微软雅黑" panose="020B0503020204020204" charset="-122"/>
              </a:rPr>
              <a:t>潜在承包商</a:t>
            </a:r>
            <a:r>
              <a:rPr sz="1400" dirty="0">
                <a:latin typeface="微软雅黑" panose="020B0503020204020204" charset="-122"/>
                <a:cs typeface="微软雅黑" panose="020B0503020204020204" charset="-122"/>
              </a:rPr>
              <a:t>EHS</a:t>
            </a:r>
            <a:r>
              <a:rPr sz="1400" dirty="0">
                <a:latin typeface="微软雅黑" panose="020B0503020204020204" charset="-122"/>
                <a:cs typeface="微软雅黑" panose="020B0503020204020204" charset="-122"/>
              </a:rPr>
              <a:t>沟通及资格预审表</a:t>
            </a:r>
            <a:endParaRPr sz="1400">
              <a:latin typeface="微软雅黑" panose="020B0503020204020204" charset="-122"/>
              <a:cs typeface="微软雅黑" panose="020B0503020204020204" charset="-122"/>
            </a:endParaRPr>
          </a:p>
          <a:p>
            <a:pPr marL="12700" marR="5080">
              <a:lnSpc>
                <a:spcPct val="150000"/>
              </a:lnSpc>
              <a:spcBef>
                <a:spcPts val="40"/>
              </a:spcBef>
            </a:pPr>
            <a:r>
              <a:rPr sz="1200" spc="-5" dirty="0">
                <a:latin typeface="微软雅黑" panose="020B0503020204020204" charset="-122"/>
                <a:cs typeface="微软雅黑" panose="020B0503020204020204" charset="-122"/>
              </a:rPr>
              <a:t>说明：用于潜在承包商</a:t>
            </a:r>
            <a:r>
              <a:rPr sz="1200" spc="-5" dirty="0">
                <a:latin typeface="微软雅黑" panose="020B0503020204020204" charset="-122"/>
                <a:cs typeface="微软雅黑" panose="020B0503020204020204" charset="-122"/>
              </a:rPr>
              <a:t>EHS</a:t>
            </a:r>
            <a:r>
              <a:rPr sz="1200" spc="-5" dirty="0">
                <a:latin typeface="微软雅黑" panose="020B0503020204020204" charset="-122"/>
                <a:cs typeface="微软雅黑" panose="020B0503020204020204" charset="-122"/>
              </a:rPr>
              <a:t>沟通，明确</a:t>
            </a:r>
            <a:r>
              <a:rPr sz="1200" spc="-5" dirty="0">
                <a:latin typeface="微软雅黑" panose="020B0503020204020204" charset="-122"/>
                <a:cs typeface="微软雅黑" panose="020B0503020204020204" charset="-122"/>
              </a:rPr>
              <a:t>A</a:t>
            </a:r>
            <a:r>
              <a:rPr sz="1200" spc="-5" dirty="0">
                <a:latin typeface="微软雅黑" panose="020B0503020204020204" charset="-122"/>
                <a:cs typeface="微软雅黑" panose="020B0503020204020204" charset="-122"/>
              </a:rPr>
              <a:t>公司的管理要求，提示承包商在商务中应关注；对潜在承包商进行资格预审，资  </a:t>
            </a:r>
            <a:r>
              <a:rPr sz="1200" dirty="0">
                <a:latin typeface="微软雅黑" panose="020B0503020204020204" charset="-122"/>
                <a:cs typeface="微软雅黑" panose="020B0503020204020204" charset="-122"/>
              </a:rPr>
              <a:t>格预审评分</a:t>
            </a:r>
            <a:r>
              <a:rPr sz="1200" dirty="0">
                <a:latin typeface="微软雅黑" panose="020B0503020204020204" charset="-122"/>
                <a:cs typeface="微软雅黑" panose="020B0503020204020204" charset="-122"/>
              </a:rPr>
              <a:t>70</a:t>
            </a:r>
            <a:r>
              <a:rPr sz="1200" dirty="0">
                <a:latin typeface="微软雅黑" panose="020B0503020204020204" charset="-122"/>
                <a:cs typeface="微软雅黑" panose="020B0503020204020204" charset="-122"/>
              </a:rPr>
              <a:t>分以上者，才具备商谈合同的条件。</a:t>
            </a:r>
            <a:endParaRPr sz="1200">
              <a:latin typeface="微软雅黑" panose="020B0503020204020204" charset="-122"/>
              <a:cs typeface="微软雅黑" panose="020B0503020204020204" charset="-122"/>
            </a:endParaRPr>
          </a:p>
        </p:txBody>
      </p:sp>
      <p:graphicFrame>
        <p:nvGraphicFramePr>
          <p:cNvPr id="4" name="object 4"/>
          <p:cNvGraphicFramePr>
            <a:graphicFrameLocks noGrp="1"/>
          </p:cNvGraphicFramePr>
          <p:nvPr/>
        </p:nvGraphicFramePr>
        <p:xfrm>
          <a:off x="530517" y="1977517"/>
          <a:ext cx="8086725" cy="3094355"/>
        </p:xfrm>
        <a:graphic>
          <a:graphicData uri="http://schemas.openxmlformats.org/drawingml/2006/table">
            <a:tbl>
              <a:tblPr firstRow="1" bandRow="1">
                <a:tableStyleId>{2D5ABB26-0587-4C30-8999-92F81FD0307C}</a:tableStyleId>
              </a:tblPr>
              <a:tblGrid>
                <a:gridCol w="1789391"/>
                <a:gridCol w="2463038"/>
                <a:gridCol w="2203830"/>
                <a:gridCol w="1620393"/>
              </a:tblGrid>
              <a:tr h="255396">
                <a:tc>
                  <a:txBody>
                    <a:bodyPr/>
                    <a:lstStyle/>
                    <a:p>
                      <a:pPr marL="635">
                        <a:lnSpc>
                          <a:spcPct val="100000"/>
                        </a:lnSpc>
                        <a:spcBef>
                          <a:spcPts val="660"/>
                        </a:spcBef>
                      </a:pPr>
                      <a:r>
                        <a:rPr sz="1100" dirty="0">
                          <a:latin typeface="微软雅黑" panose="020B0503020204020204" charset="-122"/>
                          <a:cs typeface="微软雅黑" panose="020B0503020204020204" charset="-122"/>
                        </a:rPr>
                        <a:t>承包商单位名称：</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270">
                        <a:lnSpc>
                          <a:spcPct val="100000"/>
                        </a:lnSpc>
                        <a:spcBef>
                          <a:spcPts val="660"/>
                        </a:spcBef>
                      </a:pPr>
                      <a:r>
                        <a:rPr sz="1100" dirty="0">
                          <a:latin typeface="微软雅黑" panose="020B0503020204020204" charset="-122"/>
                          <a:cs typeface="微软雅黑" panose="020B0503020204020204" charset="-122"/>
                        </a:rPr>
                        <a:t>法人代表：</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55397">
                <a:tc>
                  <a:txBody>
                    <a:bodyPr/>
                    <a:lstStyle/>
                    <a:p>
                      <a:pPr marL="635">
                        <a:lnSpc>
                          <a:spcPct val="100000"/>
                        </a:lnSpc>
                        <a:spcBef>
                          <a:spcPts val="660"/>
                        </a:spcBef>
                      </a:pPr>
                      <a:r>
                        <a:rPr sz="1100" dirty="0">
                          <a:latin typeface="微软雅黑" panose="020B0503020204020204" charset="-122"/>
                          <a:cs typeface="微软雅黑" panose="020B0503020204020204" charset="-122"/>
                        </a:rPr>
                        <a:t>联系人：</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270">
                        <a:lnSpc>
                          <a:spcPct val="100000"/>
                        </a:lnSpc>
                        <a:spcBef>
                          <a:spcPts val="660"/>
                        </a:spcBef>
                      </a:pPr>
                      <a:r>
                        <a:rPr sz="1100" dirty="0">
                          <a:latin typeface="微软雅黑" panose="020B0503020204020204" charset="-122"/>
                          <a:cs typeface="微软雅黑" panose="020B0503020204020204" charset="-122"/>
                        </a:rPr>
                        <a:t>联系方式：</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55396">
                <a:tc>
                  <a:txBody>
                    <a:bodyPr/>
                    <a:lstStyle/>
                    <a:p>
                      <a:pPr marL="635">
                        <a:lnSpc>
                          <a:spcPct val="100000"/>
                        </a:lnSpc>
                        <a:spcBef>
                          <a:spcPts val="660"/>
                        </a:spcBef>
                      </a:pPr>
                      <a:r>
                        <a:rPr sz="1100" dirty="0">
                          <a:latin typeface="微软雅黑" panose="020B0503020204020204" charset="-122"/>
                          <a:cs typeface="微软雅黑" panose="020B0503020204020204" charset="-122"/>
                        </a:rPr>
                        <a:t>公司地址：</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270">
                        <a:lnSpc>
                          <a:spcPct val="100000"/>
                        </a:lnSpc>
                        <a:spcBef>
                          <a:spcPts val="660"/>
                        </a:spcBef>
                      </a:pPr>
                      <a:r>
                        <a:rPr sz="1100" dirty="0">
                          <a:latin typeface="微软雅黑" panose="020B0503020204020204" charset="-122"/>
                          <a:cs typeface="微软雅黑" panose="020B0503020204020204" charset="-122"/>
                        </a:rPr>
                        <a:t>邮寄地址：</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55269">
                <a:tc>
                  <a:txBody>
                    <a:bodyPr/>
                    <a:lstStyle/>
                    <a:p>
                      <a:pPr marL="635">
                        <a:lnSpc>
                          <a:spcPct val="100000"/>
                        </a:lnSpc>
                        <a:spcBef>
                          <a:spcPts val="660"/>
                        </a:spcBef>
                      </a:pPr>
                      <a:r>
                        <a:rPr sz="1100" dirty="0">
                          <a:latin typeface="微软雅黑" panose="020B0503020204020204" charset="-122"/>
                          <a:cs typeface="微软雅黑" panose="020B0503020204020204" charset="-122"/>
                        </a:rPr>
                        <a:t>承包商业务范围：</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270">
                        <a:lnSpc>
                          <a:spcPct val="100000"/>
                        </a:lnSpc>
                        <a:spcBef>
                          <a:spcPts val="660"/>
                        </a:spcBef>
                      </a:pPr>
                      <a:r>
                        <a:rPr sz="1100" dirty="0">
                          <a:latin typeface="微软雅黑" panose="020B0503020204020204" charset="-122"/>
                          <a:cs typeface="微软雅黑" panose="020B0503020204020204" charset="-122"/>
                        </a:rPr>
                        <a:t>沟通与预审日期：</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55397">
                <a:tc gridSpan="4">
                  <a:txBody>
                    <a:bodyPr/>
                    <a:lstStyle/>
                    <a:p>
                      <a:pPr algn="ctr">
                        <a:lnSpc>
                          <a:spcPct val="100000"/>
                        </a:lnSpc>
                        <a:spcBef>
                          <a:spcPts val="660"/>
                        </a:spcBef>
                      </a:pPr>
                      <a:r>
                        <a:rPr sz="1100" dirty="0">
                          <a:latin typeface="微软雅黑" panose="020B0503020204020204" charset="-122"/>
                          <a:cs typeface="微软雅黑" panose="020B0503020204020204" charset="-122"/>
                        </a:rPr>
                        <a:t>EHS</a:t>
                      </a:r>
                      <a:r>
                        <a:rPr sz="1100" dirty="0">
                          <a:latin typeface="微软雅黑" panose="020B0503020204020204" charset="-122"/>
                          <a:cs typeface="微软雅黑" panose="020B0503020204020204" charset="-122"/>
                        </a:rPr>
                        <a:t>沟通</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hMerge="1">
                  <a:tcPr marL="0" marR="0" marT="0" marB="0"/>
                </a:tc>
                <a:tc hMerge="1">
                  <a:tcPr marL="0" marR="0" marT="0" marB="0"/>
                </a:tc>
                <a:tc hMerge="1">
                  <a:tcPr marL="0" marR="0" marT="0" marB="0"/>
                </a:tc>
              </a:tr>
              <a:tr h="255397">
                <a:tc gridSpan="3">
                  <a:txBody>
                    <a:bodyPr/>
                    <a:lstStyle/>
                    <a:p>
                      <a:pPr algn="ctr">
                        <a:lnSpc>
                          <a:spcPct val="100000"/>
                        </a:lnSpc>
                        <a:spcBef>
                          <a:spcPts val="665"/>
                        </a:spcBef>
                      </a:pPr>
                      <a:r>
                        <a:rPr sz="1100" dirty="0">
                          <a:latin typeface="微软雅黑" panose="020B0503020204020204" charset="-122"/>
                          <a:cs typeface="微软雅黑" panose="020B0503020204020204" charset="-122"/>
                        </a:rPr>
                        <a:t>EHS</a:t>
                      </a:r>
                      <a:r>
                        <a:rPr sz="1100" dirty="0">
                          <a:latin typeface="微软雅黑" panose="020B0503020204020204" charset="-122"/>
                          <a:cs typeface="微软雅黑" panose="020B0503020204020204" charset="-122"/>
                        </a:rPr>
                        <a:t>要求</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hMerge="1">
                  <a:tcPr marL="0" marR="0" marT="0" marB="0"/>
                </a:tc>
                <a:tc hMerge="1">
                  <a:tcPr marL="0" marR="0" marT="0" marB="0"/>
                </a:tc>
                <a:tc>
                  <a:txBody>
                    <a:bodyPr/>
                    <a:lstStyle/>
                    <a:p>
                      <a:pPr marL="526415">
                        <a:lnSpc>
                          <a:spcPct val="100000"/>
                        </a:lnSpc>
                        <a:spcBef>
                          <a:spcPts val="665"/>
                        </a:spcBef>
                      </a:pPr>
                      <a:r>
                        <a:rPr sz="1100" dirty="0">
                          <a:latin typeface="微软雅黑" panose="020B0503020204020204" charset="-122"/>
                          <a:cs typeface="微软雅黑" panose="020B0503020204020204" charset="-122"/>
                        </a:rPr>
                        <a:t>沟通结果</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r>
              <a:tr h="506793">
                <a:tc gridSpan="3">
                  <a:txBody>
                    <a:bodyPr/>
                    <a:lstStyle/>
                    <a:p>
                      <a:pPr marL="635" marR="75565">
                        <a:lnSpc>
                          <a:spcPct val="150000"/>
                        </a:lnSpc>
                        <a:spcBef>
                          <a:spcPts val="5"/>
                        </a:spcBef>
                      </a:pPr>
                      <a:r>
                        <a:rPr sz="1100" dirty="0">
                          <a:latin typeface="微软雅黑" panose="020B0503020204020204" charset="-122"/>
                          <a:cs typeface="微软雅黑" panose="020B0503020204020204" charset="-122"/>
                        </a:rPr>
                        <a:t>1</a:t>
                      </a:r>
                      <a:r>
                        <a:rPr sz="1100" spc="-5" dirty="0">
                          <a:latin typeface="微软雅黑" panose="020B0503020204020204" charset="-122"/>
                          <a:cs typeface="微软雅黑" panose="020B0503020204020204" charset="-122"/>
                        </a:rPr>
                        <a:t>.</a:t>
                      </a:r>
                      <a:r>
                        <a:rPr sz="1100" dirty="0">
                          <a:latin typeface="微软雅黑" panose="020B0503020204020204" charset="-122"/>
                          <a:cs typeface="微软雅黑" panose="020B0503020204020204" charset="-122"/>
                        </a:rPr>
                        <a:t>进入</a:t>
                      </a:r>
                      <a:r>
                        <a:rPr sz="1100" dirty="0">
                          <a:latin typeface="微软雅黑" panose="020B0503020204020204" charset="-122"/>
                          <a:cs typeface="微软雅黑" panose="020B0503020204020204" charset="-122"/>
                        </a:rPr>
                        <a:t>A</a:t>
                      </a:r>
                      <a:r>
                        <a:rPr sz="1100" dirty="0">
                          <a:latin typeface="微软雅黑" panose="020B0503020204020204" charset="-122"/>
                          <a:cs typeface="微软雅黑" panose="020B0503020204020204" charset="-122"/>
                        </a:rPr>
                        <a:t>公司的特殊作业</a:t>
                      </a:r>
                      <a:r>
                        <a:rPr sz="1100" spc="-15" dirty="0">
                          <a:latin typeface="微软雅黑" panose="020B0503020204020204" charset="-122"/>
                          <a:cs typeface="微软雅黑" panose="020B0503020204020204" charset="-122"/>
                        </a:rPr>
                        <a:t>人</a:t>
                      </a:r>
                      <a:r>
                        <a:rPr sz="1100" dirty="0">
                          <a:latin typeface="微软雅黑" panose="020B0503020204020204" charset="-122"/>
                          <a:cs typeface="微软雅黑" panose="020B0503020204020204" charset="-122"/>
                        </a:rPr>
                        <a:t>员需</a:t>
                      </a:r>
                      <a:r>
                        <a:rPr sz="1100" spc="-15" dirty="0">
                          <a:latin typeface="微软雅黑" panose="020B0503020204020204" charset="-122"/>
                          <a:cs typeface="微软雅黑" panose="020B0503020204020204" charset="-122"/>
                        </a:rPr>
                        <a:t>要</a:t>
                      </a:r>
                      <a:r>
                        <a:rPr sz="1100" dirty="0">
                          <a:latin typeface="微软雅黑" panose="020B0503020204020204" charset="-122"/>
                          <a:cs typeface="微软雅黑" panose="020B0503020204020204" charset="-122"/>
                        </a:rPr>
                        <a:t>取得</a:t>
                      </a:r>
                      <a:r>
                        <a:rPr sz="1100" spc="-15" dirty="0">
                          <a:latin typeface="微软雅黑" panose="020B0503020204020204" charset="-122"/>
                          <a:cs typeface="微软雅黑" panose="020B0503020204020204" charset="-122"/>
                        </a:rPr>
                        <a:t>资</a:t>
                      </a:r>
                      <a:r>
                        <a:rPr sz="1100" dirty="0">
                          <a:latin typeface="微软雅黑" panose="020B0503020204020204" charset="-122"/>
                          <a:cs typeface="微软雅黑" panose="020B0503020204020204" charset="-122"/>
                        </a:rPr>
                        <a:t>格证</a:t>
                      </a:r>
                      <a:r>
                        <a:rPr sz="1100" spc="-15" dirty="0">
                          <a:latin typeface="微软雅黑" panose="020B0503020204020204" charset="-122"/>
                          <a:cs typeface="微软雅黑" panose="020B0503020204020204" charset="-122"/>
                        </a:rPr>
                        <a:t>书</a:t>
                      </a:r>
                      <a:r>
                        <a:rPr sz="1100" dirty="0">
                          <a:latin typeface="微软雅黑" panose="020B0503020204020204" charset="-122"/>
                          <a:cs typeface="微软雅黑" panose="020B0503020204020204" charset="-122"/>
                        </a:rPr>
                        <a:t>，如</a:t>
                      </a:r>
                      <a:r>
                        <a:rPr sz="1100" spc="-15" dirty="0">
                          <a:latin typeface="微软雅黑" panose="020B0503020204020204" charset="-122"/>
                          <a:cs typeface="微软雅黑" panose="020B0503020204020204" charset="-122"/>
                        </a:rPr>
                        <a:t>焊</a:t>
                      </a:r>
                      <a:r>
                        <a:rPr sz="1100" dirty="0">
                          <a:latin typeface="微软雅黑" panose="020B0503020204020204" charset="-122"/>
                          <a:cs typeface="微软雅黑" panose="020B0503020204020204" charset="-122"/>
                        </a:rPr>
                        <a:t>工需</a:t>
                      </a:r>
                      <a:r>
                        <a:rPr sz="1100" spc="-15" dirty="0">
                          <a:latin typeface="微软雅黑" panose="020B0503020204020204" charset="-122"/>
                          <a:cs typeface="微软雅黑" panose="020B0503020204020204" charset="-122"/>
                        </a:rPr>
                        <a:t>要</a:t>
                      </a:r>
                      <a:r>
                        <a:rPr sz="1100" dirty="0">
                          <a:latin typeface="微软雅黑" panose="020B0503020204020204" charset="-122"/>
                          <a:cs typeface="微软雅黑" panose="020B0503020204020204" charset="-122"/>
                        </a:rPr>
                        <a:t>取得</a:t>
                      </a:r>
                      <a:r>
                        <a:rPr sz="1100" spc="-15" dirty="0">
                          <a:latin typeface="微软雅黑" panose="020B0503020204020204" charset="-122"/>
                          <a:cs typeface="微软雅黑" panose="020B0503020204020204" charset="-122"/>
                        </a:rPr>
                        <a:t>市</a:t>
                      </a:r>
                      <a:r>
                        <a:rPr sz="1100" dirty="0">
                          <a:latin typeface="微软雅黑" panose="020B0503020204020204" charset="-122"/>
                          <a:cs typeface="微软雅黑" panose="020B0503020204020204" charset="-122"/>
                        </a:rPr>
                        <a:t>应急</a:t>
                      </a:r>
                      <a:r>
                        <a:rPr sz="1100" spc="-15" dirty="0">
                          <a:latin typeface="微软雅黑" panose="020B0503020204020204" charset="-122"/>
                          <a:cs typeface="微软雅黑" panose="020B0503020204020204" charset="-122"/>
                        </a:rPr>
                        <a:t>管</a:t>
                      </a:r>
                      <a:r>
                        <a:rPr sz="1100" dirty="0">
                          <a:latin typeface="微软雅黑" panose="020B0503020204020204" charset="-122"/>
                          <a:cs typeface="微软雅黑" panose="020B0503020204020204" charset="-122"/>
                        </a:rPr>
                        <a:t>理部</a:t>
                      </a:r>
                      <a:r>
                        <a:rPr sz="1100" spc="-15" dirty="0">
                          <a:latin typeface="微软雅黑" panose="020B0503020204020204" charset="-122"/>
                          <a:cs typeface="微软雅黑" panose="020B0503020204020204" charset="-122"/>
                        </a:rPr>
                        <a:t>门</a:t>
                      </a:r>
                      <a:r>
                        <a:rPr sz="1100" dirty="0">
                          <a:latin typeface="微软雅黑" panose="020B0503020204020204" charset="-122"/>
                          <a:cs typeface="微软雅黑" panose="020B0503020204020204" charset="-122"/>
                        </a:rPr>
                        <a:t>颁发</a:t>
                      </a:r>
                      <a:r>
                        <a:rPr sz="1100" spc="-15" dirty="0">
                          <a:latin typeface="微软雅黑" panose="020B0503020204020204" charset="-122"/>
                          <a:cs typeface="微软雅黑" panose="020B0503020204020204" charset="-122"/>
                        </a:rPr>
                        <a:t>的</a:t>
                      </a:r>
                      <a:r>
                        <a:rPr sz="1100" dirty="0">
                          <a:latin typeface="微软雅黑" panose="020B0503020204020204" charset="-122"/>
                          <a:cs typeface="微软雅黑" panose="020B0503020204020204" charset="-122"/>
                        </a:rPr>
                        <a:t>证书</a:t>
                      </a:r>
                      <a:r>
                        <a:rPr sz="1100" spc="-15" dirty="0">
                          <a:latin typeface="微软雅黑" panose="020B0503020204020204" charset="-122"/>
                          <a:cs typeface="微软雅黑" panose="020B0503020204020204" charset="-122"/>
                        </a:rPr>
                        <a:t>，</a:t>
                      </a:r>
                      <a:r>
                        <a:rPr sz="1100" dirty="0">
                          <a:latin typeface="微软雅黑" panose="020B0503020204020204" charset="-122"/>
                          <a:cs typeface="微软雅黑" panose="020B0503020204020204" charset="-122"/>
                        </a:rPr>
                        <a:t>搭建</a:t>
                      </a:r>
                      <a:r>
                        <a:rPr sz="1100" spc="-15" dirty="0">
                          <a:latin typeface="微软雅黑" panose="020B0503020204020204" charset="-122"/>
                          <a:cs typeface="微软雅黑" panose="020B0503020204020204" charset="-122"/>
                        </a:rPr>
                        <a:t>脚</a:t>
                      </a:r>
                      <a:r>
                        <a:rPr sz="1100" dirty="0">
                          <a:latin typeface="微软雅黑" panose="020B0503020204020204" charset="-122"/>
                          <a:cs typeface="微软雅黑" panose="020B0503020204020204" charset="-122"/>
                        </a:rPr>
                        <a:t>手 </a:t>
                      </a:r>
                      <a:r>
                        <a:rPr sz="1100" dirty="0">
                          <a:latin typeface="微软雅黑" panose="020B0503020204020204" charset="-122"/>
                          <a:cs typeface="微软雅黑" panose="020B0503020204020204" charset="-122"/>
                        </a:rPr>
                        <a:t> </a:t>
                      </a:r>
                      <a:r>
                        <a:rPr sz="1100" dirty="0">
                          <a:latin typeface="微软雅黑" panose="020B0503020204020204" charset="-122"/>
                          <a:cs typeface="微软雅黑" panose="020B0503020204020204" charset="-122"/>
                        </a:rPr>
                        <a:t>架需要取得脚手架资格证等</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hMerge="1">
                  <a:tcPr marL="0" marR="0" marT="0" marB="0"/>
                </a:tc>
                <a:tc hMerge="1">
                  <a:tcPr marL="0" marR="0" marT="0" marB="0"/>
                </a:tc>
                <a:tc>
                  <a:txBody>
                    <a:bodyPr/>
                    <a:lstStyle/>
                    <a:p>
                      <a:pPr>
                        <a:lnSpc>
                          <a:spcPct val="100000"/>
                        </a:lnSpc>
                        <a:spcBef>
                          <a:spcPts val="45"/>
                        </a:spcBef>
                      </a:pPr>
                      <a:endParaRPr sz="1400">
                        <a:latin typeface="Times New Roman" panose="02020603050405020304"/>
                        <a:cs typeface="Times New Roman" panose="02020603050405020304"/>
                      </a:endParaRPr>
                    </a:p>
                    <a:p>
                      <a:pPr marL="1270">
                        <a:lnSpc>
                          <a:spcPct val="100000"/>
                        </a:lnSpc>
                      </a:pPr>
                      <a:r>
                        <a:rPr sz="1100" dirty="0">
                          <a:latin typeface="微软雅黑" panose="020B0503020204020204" charset="-122"/>
                          <a:cs typeface="微软雅黑" panose="020B0503020204020204" charset="-122"/>
                        </a:rPr>
                        <a:t>是 □ 否 □ 不适用</a:t>
                      </a:r>
                      <a:r>
                        <a:rPr sz="1100" spc="-125" dirty="0">
                          <a:latin typeface="微软雅黑" panose="020B0503020204020204" charset="-122"/>
                          <a:cs typeface="微软雅黑" panose="020B0503020204020204" charset="-122"/>
                        </a:rPr>
                        <a:t> </a:t>
                      </a:r>
                      <a:r>
                        <a:rPr sz="1100" dirty="0">
                          <a:latin typeface="微软雅黑" panose="020B0503020204020204" charset="-122"/>
                          <a:cs typeface="微软雅黑" panose="020B0503020204020204" charset="-122"/>
                        </a:rPr>
                        <a:t>□</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55358">
                <a:tc gridSpan="3">
                  <a:txBody>
                    <a:bodyPr/>
                    <a:lstStyle/>
                    <a:p>
                      <a:pPr marL="635">
                        <a:lnSpc>
                          <a:spcPct val="100000"/>
                        </a:lnSpc>
                        <a:spcBef>
                          <a:spcPts val="665"/>
                        </a:spcBef>
                      </a:pPr>
                      <a:r>
                        <a:rPr sz="1100" dirty="0">
                          <a:latin typeface="微软雅黑" panose="020B0503020204020204" charset="-122"/>
                          <a:cs typeface="微软雅黑" panose="020B0503020204020204" charset="-122"/>
                        </a:rPr>
                        <a:t>还需要取得特种作业资格证的工种有：电工（至少</a:t>
                      </a:r>
                      <a:r>
                        <a:rPr sz="1100" dirty="0">
                          <a:latin typeface="微软雅黑" panose="020B0503020204020204" charset="-122"/>
                          <a:cs typeface="微软雅黑" panose="020B0503020204020204" charset="-122"/>
                        </a:rPr>
                        <a:t>2</a:t>
                      </a:r>
                      <a:r>
                        <a:rPr sz="1100" dirty="0">
                          <a:latin typeface="微软雅黑" panose="020B0503020204020204" charset="-122"/>
                          <a:cs typeface="微软雅黑" panose="020B0503020204020204" charset="-122"/>
                        </a:rPr>
                        <a:t>名）</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hMerge="1">
                  <a:tcPr marL="0" marR="0" marT="0" marB="0"/>
                </a:tc>
                <a:tc hMerge="1">
                  <a:tcPr marL="0" marR="0" marT="0" marB="0"/>
                </a:tc>
                <a:tc>
                  <a:txBody>
                    <a:bodyPr/>
                    <a:lstStyle/>
                    <a:p>
                      <a:pPr marL="1270">
                        <a:lnSpc>
                          <a:spcPct val="100000"/>
                        </a:lnSpc>
                        <a:spcBef>
                          <a:spcPts val="665"/>
                        </a:spcBef>
                      </a:pPr>
                      <a:r>
                        <a:rPr sz="1100" dirty="0">
                          <a:latin typeface="微软雅黑" panose="020B0503020204020204" charset="-122"/>
                          <a:cs typeface="微软雅黑" panose="020B0503020204020204" charset="-122"/>
                        </a:rPr>
                        <a:t>是 □ 否 □ 不适用</a:t>
                      </a:r>
                      <a:r>
                        <a:rPr sz="1100" spc="-125" dirty="0">
                          <a:latin typeface="微软雅黑" panose="020B0503020204020204" charset="-122"/>
                          <a:cs typeface="微软雅黑" panose="020B0503020204020204" charset="-122"/>
                        </a:rPr>
                        <a:t> </a:t>
                      </a:r>
                      <a:r>
                        <a:rPr sz="1100" dirty="0">
                          <a:latin typeface="微软雅黑" panose="020B0503020204020204" charset="-122"/>
                          <a:cs typeface="微软雅黑" panose="020B0503020204020204" charset="-122"/>
                        </a:rPr>
                        <a:t>□</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55371">
                <a:tc gridSpan="3">
                  <a:txBody>
                    <a:bodyPr/>
                    <a:lstStyle/>
                    <a:p>
                      <a:pPr marL="635">
                        <a:lnSpc>
                          <a:spcPct val="100000"/>
                        </a:lnSpc>
                        <a:spcBef>
                          <a:spcPts val="665"/>
                        </a:spcBef>
                      </a:pPr>
                      <a:r>
                        <a:rPr sz="1100" dirty="0">
                          <a:latin typeface="微软雅黑" panose="020B0503020204020204" charset="-122"/>
                          <a:cs typeface="微软雅黑" panose="020B0503020204020204" charset="-122"/>
                        </a:rPr>
                        <a:t>还需要取得特种作业资格证的工种有：高处安装、维护、拆除作业人员</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hMerge="1">
                  <a:tcPr marL="0" marR="0" marT="0" marB="0"/>
                </a:tc>
                <a:tc hMerge="1">
                  <a:tcPr marL="0" marR="0" marT="0" marB="0"/>
                </a:tc>
                <a:tc>
                  <a:txBody>
                    <a:bodyPr/>
                    <a:lstStyle/>
                    <a:p>
                      <a:pPr marL="1270">
                        <a:lnSpc>
                          <a:spcPct val="100000"/>
                        </a:lnSpc>
                        <a:spcBef>
                          <a:spcPts val="665"/>
                        </a:spcBef>
                      </a:pPr>
                      <a:r>
                        <a:rPr sz="1100" dirty="0">
                          <a:latin typeface="微软雅黑" panose="020B0503020204020204" charset="-122"/>
                          <a:cs typeface="微软雅黑" panose="020B0503020204020204" charset="-122"/>
                        </a:rPr>
                        <a:t>是 □ 否 □ 不适用</a:t>
                      </a:r>
                      <a:r>
                        <a:rPr sz="1100" spc="-125" dirty="0">
                          <a:latin typeface="微软雅黑" panose="020B0503020204020204" charset="-122"/>
                          <a:cs typeface="微软雅黑" panose="020B0503020204020204" charset="-122"/>
                        </a:rPr>
                        <a:t> </a:t>
                      </a:r>
                      <a:r>
                        <a:rPr sz="1100" dirty="0">
                          <a:latin typeface="微软雅黑" panose="020B0503020204020204" charset="-122"/>
                          <a:cs typeface="微软雅黑" panose="020B0503020204020204" charset="-122"/>
                        </a:rPr>
                        <a:t>□</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55358">
                <a:tc gridSpan="3">
                  <a:txBody>
                    <a:bodyPr/>
                    <a:lstStyle/>
                    <a:p>
                      <a:pPr marL="635">
                        <a:lnSpc>
                          <a:spcPct val="100000"/>
                        </a:lnSpc>
                        <a:spcBef>
                          <a:spcPts val="665"/>
                        </a:spcBef>
                      </a:pPr>
                      <a:r>
                        <a:rPr sz="1100" dirty="0">
                          <a:latin typeface="微软雅黑" panose="020B0503020204020204" charset="-122"/>
                          <a:cs typeface="微软雅黑" panose="020B0503020204020204" charset="-122"/>
                        </a:rPr>
                        <a:t>还需要取得特种作业资格证的工种有：化工自动化仪表作业</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hMerge="1">
                  <a:tcPr marL="0" marR="0" marT="0" marB="0"/>
                </a:tc>
                <a:tc hMerge="1">
                  <a:tcPr marL="0" marR="0" marT="0" marB="0"/>
                </a:tc>
                <a:tc>
                  <a:txBody>
                    <a:bodyPr/>
                    <a:lstStyle/>
                    <a:p>
                      <a:pPr marL="1270">
                        <a:lnSpc>
                          <a:spcPct val="100000"/>
                        </a:lnSpc>
                        <a:spcBef>
                          <a:spcPts val="665"/>
                        </a:spcBef>
                      </a:pPr>
                      <a:r>
                        <a:rPr sz="1100" dirty="0">
                          <a:latin typeface="微软雅黑" panose="020B0503020204020204" charset="-122"/>
                          <a:cs typeface="微软雅黑" panose="020B0503020204020204" charset="-122"/>
                        </a:rPr>
                        <a:t>是 □ 否 □ 不适用</a:t>
                      </a:r>
                      <a:r>
                        <a:rPr sz="1100" spc="-125" dirty="0">
                          <a:latin typeface="微软雅黑" panose="020B0503020204020204" charset="-122"/>
                          <a:cs typeface="微软雅黑" panose="020B0503020204020204" charset="-122"/>
                        </a:rPr>
                        <a:t> </a:t>
                      </a:r>
                      <a:r>
                        <a:rPr sz="1100" dirty="0">
                          <a:latin typeface="微软雅黑" panose="020B0503020204020204" charset="-122"/>
                          <a:cs typeface="微软雅黑" panose="020B0503020204020204" charset="-122"/>
                        </a:rPr>
                        <a:t>□</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82628">
                <a:tc gridSpan="3">
                  <a:txBody>
                    <a:bodyPr/>
                    <a:lstStyle/>
                    <a:p>
                      <a:pPr marL="635">
                        <a:lnSpc>
                          <a:spcPct val="100000"/>
                        </a:lnSpc>
                        <a:spcBef>
                          <a:spcPts val="775"/>
                        </a:spcBef>
                      </a:pPr>
                      <a:r>
                        <a:rPr sz="1100" dirty="0">
                          <a:latin typeface="微软雅黑" panose="020B0503020204020204" charset="-122"/>
                          <a:cs typeface="微软雅黑" panose="020B0503020204020204" charset="-122"/>
                        </a:rPr>
                        <a:t>2.</a:t>
                      </a:r>
                      <a:r>
                        <a:rPr sz="1100" dirty="0">
                          <a:latin typeface="微软雅黑" panose="020B0503020204020204" charset="-122"/>
                          <a:cs typeface="微软雅黑" panose="020B0503020204020204" charset="-122"/>
                        </a:rPr>
                        <a:t>所有的作业人员需要经过</a:t>
                      </a:r>
                      <a:r>
                        <a:rPr sz="1100" dirty="0">
                          <a:latin typeface="微软雅黑" panose="020B0503020204020204" charset="-122"/>
                          <a:cs typeface="微软雅黑" panose="020B0503020204020204" charset="-122"/>
                        </a:rPr>
                        <a:t>A</a:t>
                      </a:r>
                      <a:r>
                        <a:rPr sz="1100" dirty="0">
                          <a:latin typeface="微软雅黑" panose="020B0503020204020204" charset="-122"/>
                          <a:cs typeface="微软雅黑" panose="020B0503020204020204" charset="-122"/>
                        </a:rPr>
                        <a:t>公司的安全培训并考试合格。</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hMerge="1">
                  <a:tcPr marL="0" marR="0" marT="0" marB="0"/>
                </a:tc>
                <a:tc hMerge="1">
                  <a:tcPr marL="0" marR="0" marT="0" marB="0"/>
                </a:tc>
                <a:tc>
                  <a:txBody>
                    <a:bodyPr/>
                    <a:lstStyle/>
                    <a:p>
                      <a:pPr marL="1270">
                        <a:lnSpc>
                          <a:spcPct val="100000"/>
                        </a:lnSpc>
                        <a:spcBef>
                          <a:spcPts val="775"/>
                        </a:spcBef>
                      </a:pPr>
                      <a:r>
                        <a:rPr sz="1100" dirty="0">
                          <a:latin typeface="微软雅黑" panose="020B0503020204020204" charset="-122"/>
                          <a:cs typeface="微软雅黑" panose="020B0503020204020204" charset="-122"/>
                        </a:rPr>
                        <a:t>是 □ 否 □ 不适用</a:t>
                      </a:r>
                      <a:r>
                        <a:rPr sz="1100" spc="-125" dirty="0">
                          <a:latin typeface="微软雅黑" panose="020B0503020204020204" charset="-122"/>
                          <a:cs typeface="微软雅黑" panose="020B0503020204020204" charset="-122"/>
                        </a:rPr>
                        <a:t> </a:t>
                      </a:r>
                      <a:r>
                        <a:rPr sz="1100" dirty="0">
                          <a:latin typeface="微软雅黑" panose="020B0503020204020204" charset="-122"/>
                          <a:cs typeface="微软雅黑" panose="020B0503020204020204" charset="-122"/>
                        </a:rPr>
                        <a:t>□</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bl>
          </a:graphicData>
        </a:graphic>
      </p:graphicFrame>
      <p:sp>
        <p:nvSpPr>
          <p:cNvPr id="5" name="object 5"/>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承包商管理要求—资格预审</a:t>
            </a:r>
            <a:endParaRPr sz="2100">
              <a:latin typeface="微软雅黑" panose="020B0503020204020204" charset="-122"/>
              <a:cs typeface="微软雅黑" panose="020B0503020204020204" charset="-122"/>
            </a:endParaRPr>
          </a:p>
        </p:txBody>
      </p:sp>
      <p:graphicFrame>
        <p:nvGraphicFramePr>
          <p:cNvPr id="3" name="object 3"/>
          <p:cNvGraphicFramePr>
            <a:graphicFrameLocks noGrp="1"/>
          </p:cNvGraphicFramePr>
          <p:nvPr/>
        </p:nvGraphicFramePr>
        <p:xfrm>
          <a:off x="652805" y="1225422"/>
          <a:ext cx="7885430" cy="3491865"/>
        </p:xfrm>
        <a:graphic>
          <a:graphicData uri="http://schemas.openxmlformats.org/drawingml/2006/table">
            <a:tbl>
              <a:tblPr firstRow="1" bandRow="1">
                <a:tableStyleId>{2D5ABB26-0587-4C30-8999-92F81FD0307C}</a:tableStyleId>
              </a:tblPr>
              <a:tblGrid>
                <a:gridCol w="5755868"/>
                <a:gridCol w="2120010"/>
              </a:tblGrid>
              <a:tr h="218186">
                <a:tc gridSpan="2">
                  <a:txBody>
                    <a:bodyPr/>
                    <a:lstStyle/>
                    <a:p>
                      <a:pPr marL="635" algn="ctr">
                        <a:lnSpc>
                          <a:spcPct val="100000"/>
                        </a:lnSpc>
                        <a:spcBef>
                          <a:spcPts val="5"/>
                        </a:spcBef>
                      </a:pPr>
                      <a:r>
                        <a:rPr sz="1400" dirty="0">
                          <a:latin typeface="微软雅黑" panose="020B0503020204020204" charset="-122"/>
                          <a:cs typeface="微软雅黑" panose="020B0503020204020204" charset="-122"/>
                        </a:rPr>
                        <a:t>承包商资格预审</a:t>
                      </a:r>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hMerge="1">
                  <a:tcPr marL="0" marR="0" marT="0" marB="0"/>
                </a:tc>
              </a:tr>
              <a:tr h="218058">
                <a:tc>
                  <a:txBody>
                    <a:bodyPr/>
                    <a:lstStyle/>
                    <a:p>
                      <a:pPr marL="1270" algn="ctr">
                        <a:lnSpc>
                          <a:spcPct val="100000"/>
                        </a:lnSpc>
                        <a:spcBef>
                          <a:spcPts val="10"/>
                        </a:spcBef>
                      </a:pPr>
                      <a:r>
                        <a:rPr sz="1400" dirty="0">
                          <a:latin typeface="微软雅黑" panose="020B0503020204020204" charset="-122"/>
                          <a:cs typeface="微软雅黑" panose="020B0503020204020204" charset="-122"/>
                        </a:rPr>
                        <a:t>预审内容</a:t>
                      </a:r>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a:txBody>
                    <a:bodyPr/>
                    <a:lstStyle/>
                    <a:p>
                      <a:pPr marL="1905" algn="ctr">
                        <a:lnSpc>
                          <a:spcPct val="100000"/>
                        </a:lnSpc>
                        <a:spcBef>
                          <a:spcPts val="10"/>
                        </a:spcBef>
                      </a:pPr>
                      <a:r>
                        <a:rPr sz="1400" dirty="0">
                          <a:latin typeface="微软雅黑" panose="020B0503020204020204" charset="-122"/>
                          <a:cs typeface="微软雅黑" panose="020B0503020204020204" charset="-122"/>
                        </a:rPr>
                        <a:t>得分</a:t>
                      </a:r>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r>
              <a:tr h="218186">
                <a:tc>
                  <a:txBody>
                    <a:bodyPr/>
                    <a:lstStyle/>
                    <a:p>
                      <a:pPr marL="1270">
                        <a:lnSpc>
                          <a:spcPct val="100000"/>
                        </a:lnSpc>
                        <a:spcBef>
                          <a:spcPts val="10"/>
                        </a:spcBef>
                      </a:pPr>
                      <a:r>
                        <a:rPr sz="1400" b="1" dirty="0">
                          <a:latin typeface="微软雅黑" panose="020B0503020204020204" charset="-122"/>
                          <a:cs typeface="微软雅黑" panose="020B0503020204020204" charset="-122"/>
                        </a:rPr>
                        <a:t>1.</a:t>
                      </a:r>
                      <a:r>
                        <a:rPr sz="1400" b="1" dirty="0">
                          <a:latin typeface="微软雅黑" panose="020B0503020204020204" charset="-122"/>
                          <a:cs typeface="微软雅黑" panose="020B0503020204020204" charset="-122"/>
                        </a:rPr>
                        <a:t>承包商单位具有有效的营业执照——此项不合格为否决项（</a:t>
                      </a:r>
                      <a:r>
                        <a:rPr sz="1400" b="1" dirty="0">
                          <a:latin typeface="微软雅黑" panose="020B0503020204020204" charset="-122"/>
                          <a:cs typeface="微软雅黑" panose="020B0503020204020204" charset="-122"/>
                        </a:rPr>
                        <a:t>1</a:t>
                      </a:r>
                      <a:r>
                        <a:rPr sz="1400" b="1" dirty="0">
                          <a:latin typeface="微软雅黑" panose="020B0503020204020204" charset="-122"/>
                          <a:cs typeface="微软雅黑" panose="020B0503020204020204" charset="-122"/>
                        </a:rPr>
                        <a:t>分）</a:t>
                      </a:r>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431419">
                <a:tc>
                  <a:txBody>
                    <a:bodyPr/>
                    <a:lstStyle/>
                    <a:p>
                      <a:pPr marL="1270">
                        <a:lnSpc>
                          <a:spcPct val="100000"/>
                        </a:lnSpc>
                        <a:spcBef>
                          <a:spcPts val="5"/>
                        </a:spcBef>
                      </a:pPr>
                      <a:r>
                        <a:rPr sz="1400" spc="-5" dirty="0">
                          <a:latin typeface="微软雅黑" panose="020B0503020204020204" charset="-122"/>
                          <a:cs typeface="微软雅黑" panose="020B0503020204020204" charset="-122"/>
                        </a:rPr>
                        <a:t>2.</a:t>
                      </a:r>
                      <a:r>
                        <a:rPr sz="1400" spc="-5" dirty="0">
                          <a:latin typeface="微软雅黑" panose="020B0503020204020204" charset="-122"/>
                          <a:cs typeface="微软雅黑" panose="020B0503020204020204" charset="-122"/>
                        </a:rPr>
                        <a:t>提供了工程总承包资格证？（可能需要的资格有安装工程、机电工程、</a:t>
                      </a:r>
                      <a:endParaRPr sz="1400">
                        <a:latin typeface="微软雅黑" panose="020B0503020204020204" charset="-122"/>
                        <a:cs typeface="微软雅黑" panose="020B0503020204020204" charset="-122"/>
                      </a:endParaRPr>
                    </a:p>
                    <a:p>
                      <a:pPr marL="1270">
                        <a:lnSpc>
                          <a:spcPct val="100000"/>
                        </a:lnSpc>
                      </a:pPr>
                      <a:r>
                        <a:rPr sz="1400" dirty="0">
                          <a:latin typeface="微软雅黑" panose="020B0503020204020204" charset="-122"/>
                          <a:cs typeface="微软雅黑" panose="020B0503020204020204" charset="-122"/>
                        </a:rPr>
                        <a:t>消防工程、化工工程等）</a:t>
                      </a:r>
                      <a:r>
                        <a:rPr sz="1400" dirty="0">
                          <a:latin typeface="微软雅黑" panose="020B0503020204020204" charset="-122"/>
                          <a:cs typeface="微软雅黑" panose="020B0503020204020204" charset="-122"/>
                        </a:rPr>
                        <a:t>3</a:t>
                      </a:r>
                      <a:r>
                        <a:rPr sz="1400" dirty="0">
                          <a:latin typeface="微软雅黑" panose="020B0503020204020204" charset="-122"/>
                          <a:cs typeface="微软雅黑" panose="020B0503020204020204" charset="-122"/>
                        </a:rPr>
                        <a:t>分</a:t>
                      </a:r>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18185">
                <a:tc>
                  <a:txBody>
                    <a:bodyPr/>
                    <a:lstStyle/>
                    <a:p>
                      <a:pPr marL="1270">
                        <a:lnSpc>
                          <a:spcPct val="100000"/>
                        </a:lnSpc>
                        <a:spcBef>
                          <a:spcPts val="10"/>
                        </a:spcBef>
                      </a:pPr>
                      <a:r>
                        <a:rPr sz="1400" b="1" spc="-5" dirty="0">
                          <a:latin typeface="微软雅黑" panose="020B0503020204020204" charset="-122"/>
                          <a:cs typeface="微软雅黑" panose="020B0503020204020204" charset="-122"/>
                        </a:rPr>
                        <a:t>3.</a:t>
                      </a:r>
                      <a:r>
                        <a:rPr sz="1400" b="1" spc="-5" dirty="0">
                          <a:latin typeface="微软雅黑" panose="020B0503020204020204" charset="-122"/>
                          <a:cs typeface="微软雅黑" panose="020B0503020204020204" charset="-122"/>
                        </a:rPr>
                        <a:t>提供了业务要求的工程资格证——此项不合格为否决项（</a:t>
                      </a:r>
                      <a:r>
                        <a:rPr sz="1400" b="1" spc="-5" dirty="0">
                          <a:latin typeface="微软雅黑" panose="020B0503020204020204" charset="-122"/>
                          <a:cs typeface="微软雅黑" panose="020B0503020204020204" charset="-122"/>
                        </a:rPr>
                        <a:t>1</a:t>
                      </a:r>
                      <a:r>
                        <a:rPr sz="1400" b="1" spc="-5" dirty="0">
                          <a:latin typeface="微软雅黑" panose="020B0503020204020204" charset="-122"/>
                          <a:cs typeface="微软雅黑" panose="020B0503020204020204" charset="-122"/>
                        </a:rPr>
                        <a:t>分）</a:t>
                      </a:r>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18059">
                <a:tc>
                  <a:txBody>
                    <a:bodyPr/>
                    <a:lstStyle/>
                    <a:p>
                      <a:pPr marL="1270">
                        <a:lnSpc>
                          <a:spcPct val="100000"/>
                        </a:lnSpc>
                        <a:spcBef>
                          <a:spcPts val="10"/>
                        </a:spcBef>
                      </a:pPr>
                      <a:r>
                        <a:rPr sz="1400" dirty="0">
                          <a:latin typeface="微软雅黑" panose="020B0503020204020204" charset="-122"/>
                          <a:cs typeface="微软雅黑" panose="020B0503020204020204" charset="-122"/>
                        </a:rPr>
                        <a:t>4.</a:t>
                      </a:r>
                      <a:r>
                        <a:rPr sz="1400" dirty="0">
                          <a:latin typeface="微软雅黑" panose="020B0503020204020204" charset="-122"/>
                          <a:cs typeface="微软雅黑" panose="020B0503020204020204" charset="-122"/>
                        </a:rPr>
                        <a:t>承包商单位负责人取得了安全管理资格证书（</a:t>
                      </a:r>
                      <a:r>
                        <a:rPr sz="1400" dirty="0">
                          <a:latin typeface="微软雅黑" panose="020B0503020204020204" charset="-122"/>
                          <a:cs typeface="微软雅黑" panose="020B0503020204020204" charset="-122"/>
                        </a:rPr>
                        <a:t>3</a:t>
                      </a:r>
                      <a:r>
                        <a:rPr sz="1400" dirty="0">
                          <a:latin typeface="微软雅黑" panose="020B0503020204020204" charset="-122"/>
                          <a:cs typeface="微软雅黑" panose="020B0503020204020204" charset="-122"/>
                        </a:rPr>
                        <a:t>分）</a:t>
                      </a:r>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18186">
                <a:tc>
                  <a:txBody>
                    <a:bodyPr/>
                    <a:lstStyle/>
                    <a:p>
                      <a:pPr marL="1270">
                        <a:lnSpc>
                          <a:spcPct val="100000"/>
                        </a:lnSpc>
                        <a:spcBef>
                          <a:spcPts val="10"/>
                        </a:spcBef>
                      </a:pPr>
                      <a:r>
                        <a:rPr sz="1400" dirty="0">
                          <a:latin typeface="微软雅黑" panose="020B0503020204020204" charset="-122"/>
                          <a:cs typeface="微软雅黑" panose="020B0503020204020204" charset="-122"/>
                        </a:rPr>
                        <a:t>5.</a:t>
                      </a:r>
                      <a:r>
                        <a:rPr sz="1400" dirty="0">
                          <a:latin typeface="微软雅黑" panose="020B0503020204020204" charset="-122"/>
                          <a:cs typeface="微软雅黑" panose="020B0503020204020204" charset="-122"/>
                        </a:rPr>
                        <a:t>承包商单位有书面的安全方针和目标（</a:t>
                      </a:r>
                      <a:r>
                        <a:rPr sz="1400" dirty="0">
                          <a:latin typeface="微软雅黑" panose="020B0503020204020204" charset="-122"/>
                          <a:cs typeface="微软雅黑" panose="020B0503020204020204" charset="-122"/>
                        </a:rPr>
                        <a:t>3</a:t>
                      </a:r>
                      <a:r>
                        <a:rPr sz="1400" dirty="0">
                          <a:latin typeface="微软雅黑" panose="020B0503020204020204" charset="-122"/>
                          <a:cs typeface="微软雅黑" panose="020B0503020204020204" charset="-122"/>
                        </a:rPr>
                        <a:t>分）</a:t>
                      </a:r>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18058">
                <a:tc>
                  <a:txBody>
                    <a:bodyPr/>
                    <a:lstStyle/>
                    <a:p>
                      <a:pPr marL="1270">
                        <a:lnSpc>
                          <a:spcPct val="100000"/>
                        </a:lnSpc>
                        <a:spcBef>
                          <a:spcPts val="10"/>
                        </a:spcBef>
                      </a:pPr>
                      <a:r>
                        <a:rPr sz="1400" dirty="0">
                          <a:latin typeface="微软雅黑" panose="020B0503020204020204" charset="-122"/>
                          <a:cs typeface="微软雅黑" panose="020B0503020204020204" charset="-122"/>
                        </a:rPr>
                        <a:t>6.</a:t>
                      </a:r>
                      <a:r>
                        <a:rPr sz="1400" dirty="0">
                          <a:latin typeface="微软雅黑" panose="020B0503020204020204" charset="-122"/>
                          <a:cs typeface="微软雅黑" panose="020B0503020204020204" charset="-122"/>
                        </a:rPr>
                        <a:t>承包商单位有书面的安全管理规章制度和程序等（</a:t>
                      </a:r>
                      <a:r>
                        <a:rPr sz="1400" dirty="0">
                          <a:latin typeface="微软雅黑" panose="020B0503020204020204" charset="-122"/>
                          <a:cs typeface="微软雅黑" panose="020B0503020204020204" charset="-122"/>
                        </a:rPr>
                        <a:t>5</a:t>
                      </a:r>
                      <a:r>
                        <a:rPr sz="1400" dirty="0">
                          <a:latin typeface="微软雅黑" panose="020B0503020204020204" charset="-122"/>
                          <a:cs typeface="微软雅黑" panose="020B0503020204020204" charset="-122"/>
                        </a:rPr>
                        <a:t>分）</a:t>
                      </a:r>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18186">
                <a:tc>
                  <a:txBody>
                    <a:bodyPr/>
                    <a:lstStyle/>
                    <a:p>
                      <a:pPr marL="1270">
                        <a:lnSpc>
                          <a:spcPct val="100000"/>
                        </a:lnSpc>
                        <a:spcBef>
                          <a:spcPts val="10"/>
                        </a:spcBef>
                      </a:pPr>
                      <a:r>
                        <a:rPr sz="1400" dirty="0">
                          <a:latin typeface="微软雅黑" panose="020B0503020204020204" charset="-122"/>
                          <a:cs typeface="微软雅黑" panose="020B0503020204020204" charset="-122"/>
                        </a:rPr>
                        <a:t>7.</a:t>
                      </a:r>
                      <a:r>
                        <a:rPr sz="1400" dirty="0">
                          <a:latin typeface="微软雅黑" panose="020B0503020204020204" charset="-122"/>
                          <a:cs typeface="微软雅黑" panose="020B0503020204020204" charset="-122"/>
                        </a:rPr>
                        <a:t>承包商单位有书面的危险作业管理制度或程序、规定等（</a:t>
                      </a:r>
                      <a:r>
                        <a:rPr sz="1400" dirty="0">
                          <a:latin typeface="微软雅黑" panose="020B0503020204020204" charset="-122"/>
                          <a:cs typeface="微软雅黑" panose="020B0503020204020204" charset="-122"/>
                        </a:rPr>
                        <a:t>3</a:t>
                      </a:r>
                      <a:r>
                        <a:rPr sz="1400" dirty="0">
                          <a:latin typeface="微软雅黑" panose="020B0503020204020204" charset="-122"/>
                          <a:cs typeface="微软雅黑" panose="020B0503020204020204" charset="-122"/>
                        </a:rPr>
                        <a:t>分）</a:t>
                      </a:r>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18059">
                <a:tc>
                  <a:txBody>
                    <a:bodyPr/>
                    <a:lstStyle/>
                    <a:p>
                      <a:pPr marL="1270">
                        <a:lnSpc>
                          <a:spcPct val="100000"/>
                        </a:lnSpc>
                        <a:spcBef>
                          <a:spcPts val="10"/>
                        </a:spcBef>
                      </a:pPr>
                      <a:r>
                        <a:rPr sz="1400" dirty="0">
                          <a:latin typeface="微软雅黑" panose="020B0503020204020204" charset="-122"/>
                          <a:cs typeface="微软雅黑" panose="020B0503020204020204" charset="-122"/>
                        </a:rPr>
                        <a:t>8.</a:t>
                      </a:r>
                      <a:r>
                        <a:rPr sz="1400" dirty="0">
                          <a:latin typeface="微软雅黑" panose="020B0503020204020204" charset="-122"/>
                          <a:cs typeface="微软雅黑" panose="020B0503020204020204" charset="-122"/>
                        </a:rPr>
                        <a:t>书面的制度有：用火作业管理制度（</a:t>
                      </a:r>
                      <a:r>
                        <a:rPr sz="1400" dirty="0">
                          <a:latin typeface="微软雅黑" panose="020B0503020204020204" charset="-122"/>
                          <a:cs typeface="微软雅黑" panose="020B0503020204020204" charset="-122"/>
                        </a:rPr>
                        <a:t>4</a:t>
                      </a:r>
                      <a:r>
                        <a:rPr sz="1400" dirty="0">
                          <a:latin typeface="微软雅黑" panose="020B0503020204020204" charset="-122"/>
                          <a:cs typeface="微软雅黑" panose="020B0503020204020204" charset="-122"/>
                        </a:rPr>
                        <a:t>分）</a:t>
                      </a:r>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18185">
                <a:tc>
                  <a:txBody>
                    <a:bodyPr/>
                    <a:lstStyle/>
                    <a:p>
                      <a:pPr marL="1664970">
                        <a:lnSpc>
                          <a:spcPct val="100000"/>
                        </a:lnSpc>
                        <a:spcBef>
                          <a:spcPts val="10"/>
                        </a:spcBef>
                      </a:pPr>
                      <a:r>
                        <a:rPr sz="1400" dirty="0">
                          <a:latin typeface="微软雅黑" panose="020B0503020204020204" charset="-122"/>
                          <a:cs typeface="微软雅黑" panose="020B0503020204020204" charset="-122"/>
                        </a:rPr>
                        <a:t>受限空间作业管理制度（</a:t>
                      </a:r>
                      <a:r>
                        <a:rPr sz="1400" dirty="0">
                          <a:latin typeface="微软雅黑" panose="020B0503020204020204" charset="-122"/>
                          <a:cs typeface="微软雅黑" panose="020B0503020204020204" charset="-122"/>
                        </a:rPr>
                        <a:t>4</a:t>
                      </a:r>
                      <a:r>
                        <a:rPr sz="1400" dirty="0">
                          <a:latin typeface="微软雅黑" panose="020B0503020204020204" charset="-122"/>
                          <a:cs typeface="微软雅黑" panose="020B0503020204020204" charset="-122"/>
                        </a:rPr>
                        <a:t>分）</a:t>
                      </a:r>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18097">
                <a:tc>
                  <a:txBody>
                    <a:bodyPr/>
                    <a:lstStyle/>
                    <a:p>
                      <a:pPr marL="1841500">
                        <a:lnSpc>
                          <a:spcPct val="100000"/>
                        </a:lnSpc>
                        <a:spcBef>
                          <a:spcPts val="10"/>
                        </a:spcBef>
                      </a:pPr>
                      <a:r>
                        <a:rPr sz="1400" dirty="0">
                          <a:latin typeface="微软雅黑" panose="020B0503020204020204" charset="-122"/>
                          <a:cs typeface="微软雅黑" panose="020B0503020204020204" charset="-122"/>
                        </a:rPr>
                        <a:t>高处作业管理制度（</a:t>
                      </a:r>
                      <a:r>
                        <a:rPr sz="1400" dirty="0">
                          <a:latin typeface="微软雅黑" panose="020B0503020204020204" charset="-122"/>
                          <a:cs typeface="微软雅黑" panose="020B0503020204020204" charset="-122"/>
                        </a:rPr>
                        <a:t>4</a:t>
                      </a:r>
                      <a:r>
                        <a:rPr sz="1400" dirty="0">
                          <a:latin typeface="微软雅黑" panose="020B0503020204020204" charset="-122"/>
                          <a:cs typeface="微软雅黑" panose="020B0503020204020204" charset="-122"/>
                        </a:rPr>
                        <a:t>分）</a:t>
                      </a:r>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18122">
                <a:tc>
                  <a:txBody>
                    <a:bodyPr/>
                    <a:lstStyle/>
                    <a:p>
                      <a:pPr marL="1841500">
                        <a:lnSpc>
                          <a:spcPct val="100000"/>
                        </a:lnSpc>
                        <a:spcBef>
                          <a:spcPts val="10"/>
                        </a:spcBef>
                      </a:pPr>
                      <a:r>
                        <a:rPr sz="1400" dirty="0">
                          <a:latin typeface="微软雅黑" panose="020B0503020204020204" charset="-122"/>
                          <a:cs typeface="微软雅黑" panose="020B0503020204020204" charset="-122"/>
                        </a:rPr>
                        <a:t>吊装作业管理制度（</a:t>
                      </a:r>
                      <a:r>
                        <a:rPr sz="1400" dirty="0">
                          <a:latin typeface="微软雅黑" panose="020B0503020204020204" charset="-122"/>
                          <a:cs typeface="微软雅黑" panose="020B0503020204020204" charset="-122"/>
                        </a:rPr>
                        <a:t>4</a:t>
                      </a:r>
                      <a:r>
                        <a:rPr sz="1400" dirty="0">
                          <a:latin typeface="微软雅黑" panose="020B0503020204020204" charset="-122"/>
                          <a:cs typeface="微软雅黑" panose="020B0503020204020204" charset="-122"/>
                        </a:rPr>
                        <a:t>分）</a:t>
                      </a:r>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18122">
                <a:tc>
                  <a:txBody>
                    <a:bodyPr/>
                    <a:lstStyle/>
                    <a:p>
                      <a:pPr marL="1841500">
                        <a:lnSpc>
                          <a:spcPct val="100000"/>
                        </a:lnSpc>
                        <a:spcBef>
                          <a:spcPts val="15"/>
                        </a:spcBef>
                      </a:pPr>
                      <a:r>
                        <a:rPr sz="1400" dirty="0">
                          <a:latin typeface="微软雅黑" panose="020B0503020204020204" charset="-122"/>
                          <a:cs typeface="微软雅黑" panose="020B0503020204020204" charset="-122"/>
                        </a:rPr>
                        <a:t>断路作业管理制度（</a:t>
                      </a:r>
                      <a:r>
                        <a:rPr sz="1400" dirty="0">
                          <a:latin typeface="微软雅黑" panose="020B0503020204020204" charset="-122"/>
                          <a:cs typeface="微软雅黑" panose="020B0503020204020204" charset="-122"/>
                        </a:rPr>
                        <a:t>3</a:t>
                      </a:r>
                      <a:r>
                        <a:rPr sz="1400" dirty="0">
                          <a:latin typeface="微软雅黑" panose="020B0503020204020204" charset="-122"/>
                          <a:cs typeface="微软雅黑" panose="020B0503020204020204" charset="-122"/>
                        </a:rPr>
                        <a:t>分）</a:t>
                      </a:r>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18122">
                <a:tc>
                  <a:txBody>
                    <a:bodyPr/>
                    <a:lstStyle/>
                    <a:p>
                      <a:pPr marL="1841500">
                        <a:lnSpc>
                          <a:spcPct val="100000"/>
                        </a:lnSpc>
                        <a:spcBef>
                          <a:spcPts val="15"/>
                        </a:spcBef>
                      </a:pPr>
                      <a:r>
                        <a:rPr sz="1400" dirty="0">
                          <a:latin typeface="微软雅黑" panose="020B0503020204020204" charset="-122"/>
                          <a:cs typeface="微软雅黑" panose="020B0503020204020204" charset="-122"/>
                        </a:rPr>
                        <a:t>临时用电管理制度（</a:t>
                      </a:r>
                      <a:r>
                        <a:rPr sz="1400" dirty="0">
                          <a:latin typeface="微软雅黑" panose="020B0503020204020204" charset="-122"/>
                          <a:cs typeface="微软雅黑" panose="020B0503020204020204" charset="-122"/>
                        </a:rPr>
                        <a:t>3</a:t>
                      </a:r>
                      <a:r>
                        <a:rPr sz="1400" dirty="0">
                          <a:latin typeface="微软雅黑" panose="020B0503020204020204" charset="-122"/>
                          <a:cs typeface="微软雅黑" panose="020B0503020204020204" charset="-122"/>
                        </a:rPr>
                        <a:t>分）</a:t>
                      </a:r>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4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bl>
          </a:graphicData>
        </a:graphic>
      </p:graphicFrame>
      <p:sp>
        <p:nvSpPr>
          <p:cNvPr id="4" name="object 4"/>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84035" y="1043938"/>
            <a:ext cx="2759963" cy="4002024"/>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615492" y="308483"/>
            <a:ext cx="558800" cy="332740"/>
          </a:xfrm>
          <a:prstGeom prst="rect">
            <a:avLst/>
          </a:prstGeom>
        </p:spPr>
        <p:txBody>
          <a:bodyPr vert="horz" wrap="square" lIns="0" tIns="0" rIns="0" bIns="0" rtlCol="0">
            <a:spAutoFit/>
          </a:bodyPr>
          <a:lstStyle/>
          <a:p>
            <a:pPr marL="12700">
              <a:lnSpc>
                <a:spcPct val="100000"/>
              </a:lnSpc>
            </a:pPr>
            <a:r>
              <a:rPr sz="2100" b="1" dirty="0">
                <a:solidFill>
                  <a:srgbClr val="005DA1"/>
                </a:solidFill>
                <a:latin typeface="微软雅黑" panose="020B0503020204020204" charset="-122"/>
                <a:cs typeface="微软雅黑" panose="020B0503020204020204" charset="-122"/>
              </a:rPr>
              <a:t>前言</a:t>
            </a:r>
            <a:endParaRPr sz="2100">
              <a:latin typeface="微软雅黑" panose="020B0503020204020204" charset="-122"/>
              <a:cs typeface="微软雅黑" panose="020B0503020204020204" charset="-122"/>
            </a:endParaRPr>
          </a:p>
        </p:txBody>
      </p:sp>
      <p:sp>
        <p:nvSpPr>
          <p:cNvPr id="4" name="object 4"/>
          <p:cNvSpPr txBox="1">
            <a:spLocks noGrp="1"/>
          </p:cNvSpPr>
          <p:nvPr>
            <p:ph type="title"/>
          </p:nvPr>
        </p:nvSpPr>
        <p:spPr>
          <a:xfrm>
            <a:off x="327025" y="339597"/>
            <a:ext cx="8489949" cy="245745"/>
          </a:xfrm>
          <a:prstGeom prst="rect">
            <a:avLst/>
          </a:prstGeom>
        </p:spPr>
        <p:txBody>
          <a:bodyPr vert="horz" wrap="square" lIns="0" tIns="0" rIns="0" bIns="0" rtlCol="0">
            <a:spAutoFit/>
          </a:bodyPr>
          <a:lstStyle/>
          <a:p>
            <a:pPr marL="6623685">
              <a:lnSpc>
                <a:spcPct val="100000"/>
              </a:lnSpc>
            </a:pPr>
            <a:endParaRPr spc="-310" dirty="0"/>
          </a:p>
        </p:txBody>
      </p:sp>
      <p:sp>
        <p:nvSpPr>
          <p:cNvPr id="5" name="object 5"/>
          <p:cNvSpPr txBox="1"/>
          <p:nvPr/>
        </p:nvSpPr>
        <p:spPr>
          <a:xfrm>
            <a:off x="615492" y="1260602"/>
            <a:ext cx="5530850" cy="3352800"/>
          </a:xfrm>
          <a:prstGeom prst="rect">
            <a:avLst/>
          </a:prstGeom>
        </p:spPr>
        <p:txBody>
          <a:bodyPr vert="horz" wrap="square" lIns="0" tIns="0" rIns="0" bIns="0" rtlCol="0">
            <a:spAutoFit/>
          </a:bodyPr>
          <a:lstStyle/>
          <a:p>
            <a:pPr marL="241300" marR="137795" indent="-228600">
              <a:lnSpc>
                <a:spcPct val="150000"/>
              </a:lnSpc>
            </a:pPr>
            <a:r>
              <a:rPr sz="1500" spc="575" dirty="0">
                <a:solidFill>
                  <a:srgbClr val="FF0000"/>
                </a:solidFill>
                <a:latin typeface="Arial Unicode MS" panose="020B0604020202020204" charset="-122"/>
                <a:cs typeface="Arial Unicode MS" panose="020B0604020202020204" charset="-122"/>
              </a:rPr>
              <a:t>◆</a:t>
            </a:r>
            <a:r>
              <a:rPr sz="1500" spc="-195" dirty="0">
                <a:solidFill>
                  <a:srgbClr val="FF000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今天分享交流的课题是企业如何有效管理承包商，管理中存在  的难点与对策，提升企业的安全业绩；</a:t>
            </a:r>
            <a:endParaRPr sz="1500">
              <a:latin typeface="微软雅黑" panose="020B0503020204020204" charset="-122"/>
              <a:cs typeface="微软雅黑" panose="020B0503020204020204" charset="-122"/>
            </a:endParaRPr>
          </a:p>
          <a:p>
            <a:pPr marL="241300" marR="137795" indent="-228600">
              <a:lnSpc>
                <a:spcPct val="150000"/>
              </a:lnSpc>
              <a:spcBef>
                <a:spcPts val="995"/>
              </a:spcBef>
            </a:pPr>
            <a:r>
              <a:rPr sz="1500" spc="580" dirty="0">
                <a:solidFill>
                  <a:srgbClr val="FF0000"/>
                </a:solidFill>
                <a:latin typeface="Arial Unicode MS" panose="020B0604020202020204" charset="-122"/>
                <a:cs typeface="Arial Unicode MS" panose="020B0604020202020204" charset="-122"/>
              </a:rPr>
              <a:t>◆ </a:t>
            </a:r>
            <a:r>
              <a:rPr sz="1500" spc="-5" dirty="0">
                <a:latin typeface="微软雅黑" panose="020B0503020204020204" charset="-122"/>
                <a:cs typeface="微软雅黑" panose="020B0503020204020204" charset="-122"/>
              </a:rPr>
              <a:t>承包商管理是过程安全管理</a:t>
            </a:r>
            <a:r>
              <a:rPr sz="1500" spc="-5" dirty="0">
                <a:latin typeface="微软雅黑" panose="020B0503020204020204" charset="-122"/>
                <a:cs typeface="微软雅黑" panose="020B0503020204020204" charset="-122"/>
              </a:rPr>
              <a:t>PSM</a:t>
            </a:r>
            <a:r>
              <a:rPr sz="1500" spc="-5" dirty="0">
                <a:latin typeface="微软雅黑" panose="020B0503020204020204" charset="-122"/>
                <a:cs typeface="微软雅黑" panose="020B0503020204020204" charset="-122"/>
              </a:rPr>
              <a:t>的一个重要要素，有权威机  </a:t>
            </a:r>
            <a:r>
              <a:rPr sz="1500" dirty="0">
                <a:latin typeface="微软雅黑" panose="020B0503020204020204" charset="-122"/>
                <a:cs typeface="微软雅黑" panose="020B0503020204020204" charset="-122"/>
              </a:rPr>
              <a:t>构对上百起过程安全事故的原因追溯发现，涉及承包商要素的 </a:t>
            </a:r>
            <a:r>
              <a:rPr sz="1500" dirty="0">
                <a:latin typeface="微软雅黑" panose="020B0503020204020204" charset="-122"/>
                <a:cs typeface="微软雅黑" panose="020B0503020204020204" charset="-122"/>
              </a:rPr>
              <a:t> </a:t>
            </a:r>
            <a:r>
              <a:rPr sz="1500" spc="-5" dirty="0">
                <a:latin typeface="微软雅黑" panose="020B0503020204020204" charset="-122"/>
                <a:cs typeface="微软雅黑" panose="020B0503020204020204" charset="-122"/>
              </a:rPr>
              <a:t>事故比例高达</a:t>
            </a:r>
            <a:r>
              <a:rPr sz="1500" spc="-5" dirty="0">
                <a:solidFill>
                  <a:srgbClr val="FF0000"/>
                </a:solidFill>
                <a:latin typeface="微软雅黑" panose="020B0503020204020204" charset="-122"/>
                <a:cs typeface="微软雅黑" panose="020B0503020204020204" charset="-122"/>
              </a:rPr>
              <a:t>38%</a:t>
            </a:r>
            <a:r>
              <a:rPr sz="1500" spc="-5" dirty="0">
                <a:latin typeface="微软雅黑" panose="020B0503020204020204" charset="-122"/>
                <a:cs typeface="微软雅黑" panose="020B0503020204020204" charset="-122"/>
              </a:rPr>
              <a:t>；</a:t>
            </a:r>
            <a:endParaRPr sz="1500">
              <a:latin typeface="微软雅黑" panose="020B0503020204020204" charset="-122"/>
              <a:cs typeface="微软雅黑" panose="020B0503020204020204" charset="-122"/>
            </a:endParaRPr>
          </a:p>
          <a:p>
            <a:pPr marL="241300" marR="5080" indent="-228600">
              <a:lnSpc>
                <a:spcPct val="150000"/>
              </a:lnSpc>
              <a:spcBef>
                <a:spcPts val="995"/>
              </a:spcBef>
            </a:pPr>
            <a:r>
              <a:rPr sz="1500" spc="580" dirty="0">
                <a:solidFill>
                  <a:srgbClr val="FF0000"/>
                </a:solidFill>
                <a:latin typeface="Arial Unicode MS" panose="020B0604020202020204" charset="-122"/>
                <a:cs typeface="Arial Unicode MS" panose="020B0604020202020204" charset="-122"/>
              </a:rPr>
              <a:t>◆ </a:t>
            </a:r>
            <a:r>
              <a:rPr sz="1500" spc="-5" dirty="0">
                <a:latin typeface="微软雅黑" panose="020B0503020204020204" charset="-122"/>
                <a:cs typeface="微软雅黑" panose="020B0503020204020204" charset="-122"/>
              </a:rPr>
              <a:t>在</a:t>
            </a:r>
            <a:r>
              <a:rPr sz="1500" spc="-5" dirty="0">
                <a:latin typeface="微软雅黑" panose="020B0503020204020204" charset="-122"/>
                <a:cs typeface="微软雅黑" panose="020B0503020204020204" charset="-122"/>
              </a:rPr>
              <a:t>2</a:t>
            </a:r>
            <a:r>
              <a:rPr sz="1500" spc="-5" dirty="0">
                <a:latin typeface="微软雅黑" panose="020B0503020204020204" charset="-122"/>
                <a:cs typeface="微软雅黑" panose="020B0503020204020204" charset="-122"/>
              </a:rPr>
              <a:t>月</a:t>
            </a:r>
            <a:r>
              <a:rPr sz="1500" spc="-5" dirty="0">
                <a:latin typeface="微软雅黑" panose="020B0503020204020204" charset="-122"/>
                <a:cs typeface="微软雅黑" panose="020B0503020204020204" charset="-122"/>
              </a:rPr>
              <a:t>5</a:t>
            </a:r>
            <a:r>
              <a:rPr sz="1500" spc="-5" dirty="0">
                <a:latin typeface="微软雅黑" panose="020B0503020204020204" charset="-122"/>
                <a:cs typeface="微软雅黑" panose="020B0503020204020204" charset="-122"/>
              </a:rPr>
              <a:t>日“化危为安”线上讲堂第</a:t>
            </a:r>
            <a:r>
              <a:rPr sz="1500" spc="-5" dirty="0">
                <a:latin typeface="微软雅黑" panose="020B0503020204020204" charset="-122"/>
                <a:cs typeface="微软雅黑" panose="020B0503020204020204" charset="-122"/>
              </a:rPr>
              <a:t>22</a:t>
            </a:r>
            <a:r>
              <a:rPr sz="1500" spc="-5" dirty="0">
                <a:latin typeface="微软雅黑" panose="020B0503020204020204" charset="-122"/>
                <a:cs typeface="微软雅黑" panose="020B0503020204020204" charset="-122"/>
              </a:rPr>
              <a:t>期张老师的课程中，也  展示了</a:t>
            </a:r>
            <a:r>
              <a:rPr sz="1500" spc="-5" dirty="0">
                <a:latin typeface="微软雅黑" panose="020B0503020204020204" charset="-122"/>
                <a:cs typeface="微软雅黑" panose="020B0503020204020204" charset="-122"/>
              </a:rPr>
              <a:t>CSB</a:t>
            </a:r>
            <a:r>
              <a:rPr sz="1500" spc="-5" dirty="0">
                <a:latin typeface="微软雅黑" panose="020B0503020204020204" charset="-122"/>
                <a:cs typeface="微软雅黑" panose="020B0503020204020204" charset="-122"/>
              </a:rPr>
              <a:t>统计</a:t>
            </a:r>
            <a:r>
              <a:rPr sz="1500" spc="-5" dirty="0">
                <a:latin typeface="微软雅黑" panose="020B0503020204020204" charset="-122"/>
                <a:cs typeface="微软雅黑" panose="020B0503020204020204" charset="-122"/>
              </a:rPr>
              <a:t>1992</a:t>
            </a:r>
            <a:r>
              <a:rPr sz="1500" spc="-5" dirty="0">
                <a:latin typeface="微软雅黑" panose="020B0503020204020204" charset="-122"/>
                <a:cs typeface="微软雅黑" panose="020B0503020204020204" charset="-122"/>
              </a:rPr>
              <a:t>年到</a:t>
            </a:r>
            <a:r>
              <a:rPr sz="1500" spc="-5" dirty="0">
                <a:latin typeface="微软雅黑" panose="020B0503020204020204" charset="-122"/>
                <a:cs typeface="微软雅黑" panose="020B0503020204020204" charset="-122"/>
              </a:rPr>
              <a:t>2002</a:t>
            </a:r>
            <a:r>
              <a:rPr sz="1500" spc="-5" dirty="0">
                <a:latin typeface="微软雅黑" panose="020B0503020204020204" charset="-122"/>
                <a:cs typeface="微软雅黑" panose="020B0503020204020204" charset="-122"/>
              </a:rPr>
              <a:t>年间发生了</a:t>
            </a:r>
            <a:r>
              <a:rPr sz="1500" spc="-5" dirty="0">
                <a:latin typeface="微软雅黑" panose="020B0503020204020204" charset="-122"/>
                <a:cs typeface="微软雅黑" panose="020B0503020204020204" charset="-122"/>
              </a:rPr>
              <a:t>85</a:t>
            </a:r>
            <a:r>
              <a:rPr sz="1500" spc="-5" dirty="0">
                <a:latin typeface="微软雅黑" panose="020B0503020204020204" charset="-122"/>
                <a:cs typeface="微软雅黑" panose="020B0503020204020204" charset="-122"/>
              </a:rPr>
              <a:t>起氮气窒息事故，  在这</a:t>
            </a:r>
            <a:r>
              <a:rPr sz="1500" spc="-5" dirty="0">
                <a:latin typeface="微软雅黑" panose="020B0503020204020204" charset="-122"/>
                <a:cs typeface="微软雅黑" panose="020B0503020204020204" charset="-122"/>
              </a:rPr>
              <a:t>85</a:t>
            </a:r>
            <a:r>
              <a:rPr sz="1500" spc="-5" dirty="0">
                <a:latin typeface="微软雅黑" panose="020B0503020204020204" charset="-122"/>
                <a:cs typeface="微软雅黑" panose="020B0503020204020204" charset="-122"/>
              </a:rPr>
              <a:t>起事故中</a:t>
            </a:r>
            <a:r>
              <a:rPr sz="1500" spc="-5" dirty="0">
                <a:latin typeface="微软雅黑" panose="020B0503020204020204" charset="-122"/>
                <a:cs typeface="微软雅黑" panose="020B0503020204020204" charset="-122"/>
              </a:rPr>
              <a:t>, </a:t>
            </a:r>
            <a:r>
              <a:rPr sz="1500" spc="-5" dirty="0">
                <a:latin typeface="微软雅黑" panose="020B0503020204020204" charset="-122"/>
                <a:cs typeface="微软雅黑" panose="020B0503020204020204" charset="-122"/>
              </a:rPr>
              <a:t>有</a:t>
            </a:r>
            <a:r>
              <a:rPr sz="1500" spc="-5" dirty="0">
                <a:solidFill>
                  <a:srgbClr val="FF0000"/>
                </a:solidFill>
                <a:latin typeface="微软雅黑" panose="020B0503020204020204" charset="-122"/>
                <a:cs typeface="微软雅黑" panose="020B0503020204020204" charset="-122"/>
              </a:rPr>
              <a:t>42</a:t>
            </a:r>
            <a:r>
              <a:rPr sz="1500" spc="-5" dirty="0">
                <a:latin typeface="微软雅黑" panose="020B0503020204020204" charset="-122"/>
                <a:cs typeface="微软雅黑" panose="020B0503020204020204" charset="-122"/>
              </a:rPr>
              <a:t>起与承包商</a:t>
            </a:r>
            <a:r>
              <a:rPr sz="1500" spc="-5" dirty="0">
                <a:latin typeface="微软雅黑" panose="020B0503020204020204" charset="-122"/>
                <a:cs typeface="微软雅黑" panose="020B0503020204020204" charset="-122"/>
              </a:rPr>
              <a:t>( </a:t>
            </a:r>
            <a:r>
              <a:rPr sz="1500" dirty="0">
                <a:latin typeface="微软雅黑" panose="020B0503020204020204" charset="-122"/>
                <a:cs typeface="微软雅黑" panose="020B0503020204020204" charset="-122"/>
              </a:rPr>
              <a:t>包括建筑工人</a:t>
            </a:r>
            <a:r>
              <a:rPr sz="1500" dirty="0">
                <a:latin typeface="微软雅黑" panose="020B0503020204020204" charset="-122"/>
                <a:cs typeface="微软雅黑" panose="020B0503020204020204" charset="-122"/>
              </a:rPr>
              <a:t>) </a:t>
            </a:r>
            <a:r>
              <a:rPr sz="1500" dirty="0">
                <a:latin typeface="微软雅黑" panose="020B0503020204020204" charset="-122"/>
                <a:cs typeface="微软雅黑" panose="020B0503020204020204" charset="-122"/>
              </a:rPr>
              <a:t>有关，引  </a:t>
            </a:r>
            <a:r>
              <a:rPr sz="1500" spc="-5" dirty="0">
                <a:latin typeface="微软雅黑" panose="020B0503020204020204" charset="-122"/>
                <a:cs typeface="微软雅黑" panose="020B0503020204020204" charset="-122"/>
              </a:rPr>
              <a:t>起的承包商死亡人数占总死亡人数的</a:t>
            </a:r>
            <a:r>
              <a:rPr sz="1500" spc="-5" dirty="0">
                <a:solidFill>
                  <a:srgbClr val="FF0000"/>
                </a:solidFill>
                <a:latin typeface="微软雅黑" panose="020B0503020204020204" charset="-122"/>
                <a:cs typeface="微软雅黑" panose="020B0503020204020204" charset="-122"/>
              </a:rPr>
              <a:t>50%</a:t>
            </a:r>
            <a:r>
              <a:rPr sz="1500" spc="-5" dirty="0">
                <a:latin typeface="微软雅黑" panose="020B0503020204020204" charset="-122"/>
                <a:cs typeface="微软雅黑" panose="020B0503020204020204" charset="-122"/>
              </a:rPr>
              <a:t>；</a:t>
            </a:r>
            <a:endParaRPr sz="1500">
              <a:latin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b="0" dirty="0">
                <a:solidFill>
                  <a:srgbClr val="000000"/>
                </a:solidFill>
                <a:latin typeface="微软雅黑" panose="020B0503020204020204" charset="-122"/>
                <a:cs typeface="微软雅黑" panose="020B0503020204020204" charset="-122"/>
              </a:rPr>
              <a:t>承包商管理要求—资格预审</a:t>
            </a:r>
            <a:endParaRPr sz="2100">
              <a:latin typeface="微软雅黑" panose="020B0503020204020204" charset="-122"/>
              <a:cs typeface="微软雅黑" panose="020B0503020204020204" charset="-122"/>
            </a:endParaRPr>
          </a:p>
        </p:txBody>
      </p:sp>
      <p:sp>
        <p:nvSpPr>
          <p:cNvPr id="3" name="object 3"/>
          <p:cNvSpPr txBox="1"/>
          <p:nvPr/>
        </p:nvSpPr>
        <p:spPr>
          <a:xfrm>
            <a:off x="1016304" y="1191133"/>
            <a:ext cx="4929505" cy="574675"/>
          </a:xfrm>
          <a:prstGeom prst="rect">
            <a:avLst/>
          </a:prstGeom>
        </p:spPr>
        <p:txBody>
          <a:bodyPr vert="horz" wrap="square" lIns="0" tIns="0" rIns="0" bIns="0" rtlCol="0">
            <a:spAutoFit/>
          </a:bodyPr>
          <a:lstStyle/>
          <a:p>
            <a:pPr marL="2195830">
              <a:lnSpc>
                <a:spcPct val="100000"/>
              </a:lnSpc>
            </a:pPr>
            <a:r>
              <a:rPr sz="1800" spc="-5" dirty="0">
                <a:latin typeface="微软雅黑" panose="020B0503020204020204" charset="-122"/>
                <a:cs typeface="微软雅黑" panose="020B0503020204020204" charset="-122"/>
              </a:rPr>
              <a:t>承包商</a:t>
            </a:r>
            <a:r>
              <a:rPr sz="1800" spc="-5" dirty="0">
                <a:latin typeface="微软雅黑" panose="020B0503020204020204" charset="-122"/>
                <a:cs typeface="微软雅黑" panose="020B0503020204020204" charset="-122"/>
              </a:rPr>
              <a:t>EHS</a:t>
            </a:r>
            <a:r>
              <a:rPr sz="1800" spc="-5" dirty="0">
                <a:latin typeface="微软雅黑" panose="020B0503020204020204" charset="-122"/>
                <a:cs typeface="微软雅黑" panose="020B0503020204020204" charset="-122"/>
              </a:rPr>
              <a:t>沟通预审登记表</a:t>
            </a:r>
            <a:endParaRPr sz="1800">
              <a:latin typeface="微软雅黑" panose="020B0503020204020204" charset="-122"/>
              <a:cs typeface="微软雅黑" panose="020B0503020204020204" charset="-122"/>
            </a:endParaRPr>
          </a:p>
          <a:p>
            <a:pPr marL="12700">
              <a:lnSpc>
                <a:spcPct val="100000"/>
              </a:lnSpc>
              <a:spcBef>
                <a:spcPts val="585"/>
              </a:spcBef>
            </a:pPr>
            <a:r>
              <a:rPr sz="1400" dirty="0">
                <a:latin typeface="微软雅黑" panose="020B0503020204020204" charset="-122"/>
                <a:cs typeface="微软雅黑" panose="020B0503020204020204" charset="-122"/>
              </a:rPr>
              <a:t>说明：登记潜在承包商</a:t>
            </a:r>
            <a:r>
              <a:rPr sz="1400" dirty="0">
                <a:latin typeface="微软雅黑" panose="020B0503020204020204" charset="-122"/>
                <a:cs typeface="微软雅黑" panose="020B0503020204020204" charset="-122"/>
              </a:rPr>
              <a:t>EHS</a:t>
            </a:r>
            <a:r>
              <a:rPr sz="1400" dirty="0">
                <a:latin typeface="微软雅黑" panose="020B0503020204020204" charset="-122"/>
                <a:cs typeface="微软雅黑" panose="020B0503020204020204" charset="-122"/>
              </a:rPr>
              <a:t>沟通和资格预审的结果</a:t>
            </a:r>
            <a:endParaRPr sz="1400">
              <a:latin typeface="微软雅黑" panose="020B0503020204020204" charset="-122"/>
              <a:cs typeface="微软雅黑" panose="020B0503020204020204" charset="-122"/>
            </a:endParaRPr>
          </a:p>
        </p:txBody>
      </p:sp>
      <p:graphicFrame>
        <p:nvGraphicFramePr>
          <p:cNvPr id="4" name="object 4"/>
          <p:cNvGraphicFramePr>
            <a:graphicFrameLocks noGrp="1"/>
          </p:cNvGraphicFramePr>
          <p:nvPr/>
        </p:nvGraphicFramePr>
        <p:xfrm>
          <a:off x="1020762" y="1779777"/>
          <a:ext cx="7106284" cy="2221865"/>
        </p:xfrm>
        <a:graphic>
          <a:graphicData uri="http://schemas.openxmlformats.org/drawingml/2006/table">
            <a:tbl>
              <a:tblPr firstRow="1" bandRow="1">
                <a:tableStyleId>{2D5ABB26-0587-4C30-8999-92F81FD0307C}</a:tableStyleId>
              </a:tblPr>
              <a:tblGrid>
                <a:gridCol w="340931"/>
                <a:gridCol w="1792986"/>
                <a:gridCol w="1691894"/>
                <a:gridCol w="820801"/>
                <a:gridCol w="795401"/>
                <a:gridCol w="681863"/>
                <a:gridCol w="972311"/>
              </a:tblGrid>
              <a:tr h="276860">
                <a:tc>
                  <a:txBody>
                    <a:bodyPr/>
                    <a:lstStyle/>
                    <a:p>
                      <a:pPr marL="14605">
                        <a:lnSpc>
                          <a:spcPct val="100000"/>
                        </a:lnSpc>
                        <a:spcBef>
                          <a:spcPts val="370"/>
                        </a:spcBef>
                      </a:pPr>
                      <a:r>
                        <a:rPr sz="1200" dirty="0">
                          <a:latin typeface="微软雅黑" panose="020B0503020204020204" charset="-122"/>
                          <a:cs typeface="微软雅黑" panose="020B0503020204020204" charset="-122"/>
                        </a:rPr>
                        <a:t>序号</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a:txBody>
                    <a:bodyPr/>
                    <a:lstStyle/>
                    <a:p>
                      <a:pPr marL="360045">
                        <a:lnSpc>
                          <a:spcPct val="100000"/>
                        </a:lnSpc>
                        <a:spcBef>
                          <a:spcPts val="370"/>
                        </a:spcBef>
                      </a:pPr>
                      <a:r>
                        <a:rPr sz="1200" dirty="0">
                          <a:latin typeface="微软雅黑" panose="020B0503020204020204" charset="-122"/>
                          <a:cs typeface="微软雅黑" panose="020B0503020204020204" charset="-122"/>
                        </a:rPr>
                        <a:t>潜在承包商名称</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a:txBody>
                    <a:bodyPr/>
                    <a:lstStyle/>
                    <a:p>
                      <a:pPr marL="537210">
                        <a:lnSpc>
                          <a:spcPct val="100000"/>
                        </a:lnSpc>
                        <a:spcBef>
                          <a:spcPts val="370"/>
                        </a:spcBef>
                      </a:pPr>
                      <a:r>
                        <a:rPr sz="1200" dirty="0">
                          <a:latin typeface="微软雅黑" panose="020B0503020204020204" charset="-122"/>
                          <a:cs typeface="微软雅黑" panose="020B0503020204020204" charset="-122"/>
                        </a:rPr>
                        <a:t>业务范围</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a:txBody>
                    <a:bodyPr/>
                    <a:lstStyle/>
                    <a:p>
                      <a:pPr marL="102235">
                        <a:lnSpc>
                          <a:spcPct val="100000"/>
                        </a:lnSpc>
                        <a:spcBef>
                          <a:spcPts val="370"/>
                        </a:spcBef>
                      </a:pPr>
                      <a:r>
                        <a:rPr sz="1200" dirty="0">
                          <a:latin typeface="微软雅黑" panose="020B0503020204020204" charset="-122"/>
                          <a:cs typeface="微软雅黑" panose="020B0503020204020204" charset="-122"/>
                        </a:rPr>
                        <a:t>沟通日期</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a:txBody>
                    <a:bodyPr/>
                    <a:lstStyle/>
                    <a:p>
                      <a:pPr marL="90805">
                        <a:lnSpc>
                          <a:spcPct val="100000"/>
                        </a:lnSpc>
                        <a:spcBef>
                          <a:spcPts val="370"/>
                        </a:spcBef>
                      </a:pPr>
                      <a:r>
                        <a:rPr sz="1200" dirty="0">
                          <a:latin typeface="微软雅黑" panose="020B0503020204020204" charset="-122"/>
                          <a:cs typeface="微软雅黑" panose="020B0503020204020204" charset="-122"/>
                        </a:rPr>
                        <a:t>预审日期</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a:txBody>
                    <a:bodyPr/>
                    <a:lstStyle/>
                    <a:p>
                      <a:pPr marL="33020">
                        <a:lnSpc>
                          <a:spcPct val="100000"/>
                        </a:lnSpc>
                        <a:spcBef>
                          <a:spcPts val="370"/>
                        </a:spcBef>
                      </a:pPr>
                      <a:r>
                        <a:rPr sz="1200" dirty="0">
                          <a:latin typeface="微软雅黑" panose="020B0503020204020204" charset="-122"/>
                          <a:cs typeface="微软雅黑" panose="020B0503020204020204" charset="-122"/>
                        </a:rPr>
                        <a:t>预审结果</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a:txBody>
                    <a:bodyPr/>
                    <a:lstStyle/>
                    <a:p>
                      <a:pPr marL="178435">
                        <a:lnSpc>
                          <a:spcPct val="100000"/>
                        </a:lnSpc>
                        <a:spcBef>
                          <a:spcPts val="370"/>
                        </a:spcBef>
                      </a:pPr>
                      <a:r>
                        <a:rPr sz="1200" dirty="0">
                          <a:latin typeface="微软雅黑" panose="020B0503020204020204" charset="-122"/>
                          <a:cs typeface="微软雅黑" panose="020B0503020204020204" charset="-122"/>
                        </a:rPr>
                        <a:t>预审人员</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r>
              <a:tr h="276987">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76860">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76987">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76859">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76987">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76859">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76948">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bl>
          </a:graphicData>
        </a:graphic>
      </p:graphicFrame>
      <p:sp>
        <p:nvSpPr>
          <p:cNvPr id="5" name="object 5"/>
          <p:cNvSpPr txBox="1"/>
          <p:nvPr/>
        </p:nvSpPr>
        <p:spPr>
          <a:xfrm>
            <a:off x="1839214" y="4120997"/>
            <a:ext cx="4137660" cy="476250"/>
          </a:xfrm>
          <a:prstGeom prst="rect">
            <a:avLst/>
          </a:prstGeom>
        </p:spPr>
        <p:txBody>
          <a:bodyPr vert="horz" wrap="square" lIns="0" tIns="0" rIns="0" bIns="0" rtlCol="0">
            <a:spAutoFit/>
          </a:bodyPr>
          <a:lstStyle/>
          <a:p>
            <a:pPr marL="12700" marR="5080">
              <a:lnSpc>
                <a:spcPct val="152000"/>
              </a:lnSpc>
            </a:pPr>
            <a:r>
              <a:rPr sz="1000" spc="5" dirty="0">
                <a:latin typeface="微软雅黑" panose="020B0503020204020204" charset="-122"/>
                <a:cs typeface="微软雅黑" panose="020B0503020204020204" charset="-122"/>
              </a:rPr>
              <a:t>对合格承包商名录</a:t>
            </a:r>
            <a:r>
              <a:rPr sz="1000" spc="5" dirty="0">
                <a:latin typeface="微软雅黑" panose="020B0503020204020204" charset="-122"/>
                <a:cs typeface="微软雅黑" panose="020B0503020204020204" charset="-122"/>
              </a:rPr>
              <a:t>/</a:t>
            </a:r>
            <a:r>
              <a:rPr sz="1000" spc="5" dirty="0">
                <a:latin typeface="微软雅黑" panose="020B0503020204020204" charset="-122"/>
                <a:cs typeface="微软雅黑" panose="020B0503020204020204" charset="-122"/>
              </a:rPr>
              <a:t>清单的误解——合格承包商名录</a:t>
            </a:r>
            <a:r>
              <a:rPr sz="1000" spc="5" dirty="0">
                <a:latin typeface="微软雅黑" panose="020B0503020204020204" charset="-122"/>
                <a:cs typeface="微软雅黑" panose="020B0503020204020204" charset="-122"/>
              </a:rPr>
              <a:t>/</a:t>
            </a:r>
            <a:r>
              <a:rPr sz="1000" spc="5" dirty="0">
                <a:latin typeface="微软雅黑" panose="020B0503020204020204" charset="-122"/>
                <a:cs typeface="微软雅黑" panose="020B0503020204020204" charset="-122"/>
              </a:rPr>
              <a:t>清单是干什么用的？  再问：资格预审的时机——什么时候做资格预审？</a:t>
            </a:r>
            <a:endParaRPr sz="1000">
              <a:latin typeface="微软雅黑" panose="020B0503020204020204" charset="-122"/>
              <a:cs typeface="微软雅黑" panose="020B0503020204020204" charset="-122"/>
            </a:endParaRPr>
          </a:p>
        </p:txBody>
      </p:sp>
      <p:sp>
        <p:nvSpPr>
          <p:cNvPr id="6" name="object 6"/>
          <p:cNvSpPr txBox="1"/>
          <p:nvPr/>
        </p:nvSpPr>
        <p:spPr>
          <a:xfrm>
            <a:off x="6938009" y="339597"/>
            <a:ext cx="1878964" cy="245745"/>
          </a:xfrm>
          <a:prstGeom prst="rect">
            <a:avLst/>
          </a:prstGeom>
        </p:spPr>
        <p:txBody>
          <a:bodyPr vert="horz" wrap="square" lIns="0" tIns="0" rIns="0" bIns="0" rtlCol="0">
            <a:spAutoFit/>
          </a:bodyPr>
          <a:lstStyle/>
          <a:p>
            <a:pPr marL="12700">
              <a:lnSpc>
                <a:spcPct val="100000"/>
              </a:lnSpc>
            </a:pPr>
            <a:endParaRPr sz="1600" b="1" spc="-310" dirty="0">
              <a:solidFill>
                <a:srgbClr val="2D75B6"/>
              </a:solidFill>
              <a:latin typeface="思源黑体 CN Bold" panose="020B0800000000000000" charset="-122"/>
              <a:cs typeface="思源黑体 CN Bold" panose="020B0800000000000000"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10228" y="1738883"/>
            <a:ext cx="3602736" cy="748283"/>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438655" y="1738883"/>
            <a:ext cx="3602735" cy="748283"/>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2935223" y="1915667"/>
            <a:ext cx="1630679" cy="57150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4584191" y="1915667"/>
            <a:ext cx="1629156" cy="57150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3959352" y="1802892"/>
            <a:ext cx="1225296" cy="461772"/>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4017264" y="1007363"/>
            <a:ext cx="1112520" cy="1100328"/>
          </a:xfrm>
          <a:prstGeom prst="rect">
            <a:avLst/>
          </a:prstGeom>
          <a:blipFill>
            <a:blip r:embed="rId6" cstate="print"/>
            <a:stretch>
              <a:fillRect/>
            </a:stretch>
          </a:blipFill>
        </p:spPr>
        <p:txBody>
          <a:bodyPr wrap="square" lIns="0" tIns="0" rIns="0" bIns="0" rtlCol="0"/>
          <a:lstStyle/>
          <a:p/>
        </p:txBody>
      </p:sp>
      <p:sp>
        <p:nvSpPr>
          <p:cNvPr id="8" name="object 8"/>
          <p:cNvSpPr txBox="1"/>
          <p:nvPr/>
        </p:nvSpPr>
        <p:spPr>
          <a:xfrm>
            <a:off x="4181094" y="1436496"/>
            <a:ext cx="787400" cy="241300"/>
          </a:xfrm>
          <a:prstGeom prst="rect">
            <a:avLst/>
          </a:prstGeom>
        </p:spPr>
        <p:txBody>
          <a:bodyPr vert="horz" wrap="square" lIns="0" tIns="0" rIns="0" bIns="0" rtlCol="0">
            <a:spAutoFit/>
          </a:bodyPr>
          <a:lstStyle/>
          <a:p>
            <a:pPr marL="12700">
              <a:lnSpc>
                <a:spcPct val="100000"/>
              </a:lnSpc>
            </a:pPr>
            <a:r>
              <a:rPr sz="1500" b="1" dirty="0">
                <a:latin typeface="微软雅黑" panose="020B0503020204020204" charset="-122"/>
                <a:cs typeface="微软雅黑" panose="020B0503020204020204" charset="-122"/>
              </a:rPr>
              <a:t>选择确定</a:t>
            </a:r>
            <a:endParaRPr sz="1500">
              <a:latin typeface="微软雅黑" panose="020B0503020204020204" charset="-122"/>
              <a:cs typeface="微软雅黑" panose="020B0503020204020204" charset="-122"/>
            </a:endParaRPr>
          </a:p>
        </p:txBody>
      </p:sp>
      <p:sp>
        <p:nvSpPr>
          <p:cNvPr id="9" name="object 9"/>
          <p:cNvSpPr/>
          <p:nvPr/>
        </p:nvSpPr>
        <p:spPr>
          <a:xfrm>
            <a:off x="1385316" y="2506979"/>
            <a:ext cx="1533144" cy="1598676"/>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1475232" y="2554223"/>
            <a:ext cx="1443228" cy="256031"/>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1665732" y="2560332"/>
            <a:ext cx="1072133" cy="291833"/>
          </a:xfrm>
          <a:prstGeom prst="rect">
            <a:avLst/>
          </a:prstGeom>
          <a:blipFill>
            <a:blip r:embed="rId9" cstate="print"/>
            <a:stretch>
              <a:fillRect/>
            </a:stretch>
          </a:blipFill>
        </p:spPr>
        <p:txBody>
          <a:bodyPr wrap="square" lIns="0" tIns="0" rIns="0" bIns="0" rtlCol="0"/>
          <a:lstStyle/>
          <a:p/>
        </p:txBody>
      </p:sp>
      <p:sp>
        <p:nvSpPr>
          <p:cNvPr id="12" name="object 12"/>
          <p:cNvSpPr txBox="1"/>
          <p:nvPr/>
        </p:nvSpPr>
        <p:spPr>
          <a:xfrm>
            <a:off x="1735963" y="2601848"/>
            <a:ext cx="922019" cy="165100"/>
          </a:xfrm>
          <a:prstGeom prst="rect">
            <a:avLst/>
          </a:prstGeom>
        </p:spPr>
        <p:txBody>
          <a:bodyPr vert="horz" wrap="square" lIns="0" tIns="0" rIns="0" bIns="0" rtlCol="0">
            <a:spAutoFit/>
          </a:bodyPr>
          <a:lstStyle/>
          <a:p>
            <a:pPr marL="12700">
              <a:lnSpc>
                <a:spcPct val="100000"/>
              </a:lnSpc>
            </a:pPr>
            <a:r>
              <a:rPr sz="1000" b="1" spc="5" dirty="0">
                <a:solidFill>
                  <a:srgbClr val="FFFFFF"/>
                </a:solidFill>
                <a:latin typeface="微软雅黑" panose="020B0503020204020204" charset="-122"/>
                <a:cs typeface="微软雅黑" panose="020B0503020204020204" charset="-122"/>
              </a:rPr>
              <a:t>安全准则和标准</a:t>
            </a:r>
            <a:endParaRPr sz="1000">
              <a:latin typeface="微软雅黑" panose="020B0503020204020204" charset="-122"/>
              <a:cs typeface="微软雅黑" panose="020B0503020204020204" charset="-122"/>
            </a:endParaRPr>
          </a:p>
        </p:txBody>
      </p:sp>
      <p:sp>
        <p:nvSpPr>
          <p:cNvPr id="13" name="object 13"/>
          <p:cNvSpPr/>
          <p:nvPr/>
        </p:nvSpPr>
        <p:spPr>
          <a:xfrm>
            <a:off x="3009900" y="2506979"/>
            <a:ext cx="1534667" cy="1598676"/>
          </a:xfrm>
          <a:prstGeom prst="rect">
            <a:avLst/>
          </a:prstGeom>
          <a:blipFill>
            <a:blip r:embed="rId7" cstate="print"/>
            <a:stretch>
              <a:fillRect/>
            </a:stretch>
          </a:blipFill>
        </p:spPr>
        <p:txBody>
          <a:bodyPr wrap="square" lIns="0" tIns="0" rIns="0" bIns="0" rtlCol="0"/>
          <a:lstStyle/>
          <a:p/>
        </p:txBody>
      </p:sp>
      <p:sp>
        <p:nvSpPr>
          <p:cNvPr id="14" name="object 14"/>
          <p:cNvSpPr/>
          <p:nvPr/>
        </p:nvSpPr>
        <p:spPr>
          <a:xfrm>
            <a:off x="3009900" y="2506979"/>
            <a:ext cx="1534795" cy="1598930"/>
          </a:xfrm>
          <a:custGeom>
            <a:avLst/>
            <a:gdLst/>
            <a:ahLst/>
            <a:cxnLst/>
            <a:rect l="l" t="t" r="r" b="b"/>
            <a:pathLst>
              <a:path w="1534795" h="1598929">
                <a:moveTo>
                  <a:pt x="0" y="62356"/>
                </a:moveTo>
                <a:lnTo>
                  <a:pt x="4903" y="38094"/>
                </a:lnTo>
                <a:lnTo>
                  <a:pt x="18272" y="18272"/>
                </a:lnTo>
                <a:lnTo>
                  <a:pt x="38094" y="4903"/>
                </a:lnTo>
                <a:lnTo>
                  <a:pt x="62356" y="0"/>
                </a:lnTo>
                <a:lnTo>
                  <a:pt x="1472311" y="0"/>
                </a:lnTo>
                <a:lnTo>
                  <a:pt x="1496573" y="4903"/>
                </a:lnTo>
                <a:lnTo>
                  <a:pt x="1516395" y="18272"/>
                </a:lnTo>
                <a:lnTo>
                  <a:pt x="1529764" y="38094"/>
                </a:lnTo>
                <a:lnTo>
                  <a:pt x="1534667" y="62356"/>
                </a:lnTo>
                <a:lnTo>
                  <a:pt x="1534667" y="1536369"/>
                </a:lnTo>
                <a:lnTo>
                  <a:pt x="1529764" y="1560619"/>
                </a:lnTo>
                <a:lnTo>
                  <a:pt x="1516395" y="1580424"/>
                </a:lnTo>
                <a:lnTo>
                  <a:pt x="1496573" y="1593778"/>
                </a:lnTo>
                <a:lnTo>
                  <a:pt x="1472311" y="1598676"/>
                </a:lnTo>
                <a:lnTo>
                  <a:pt x="62356" y="1598676"/>
                </a:lnTo>
                <a:lnTo>
                  <a:pt x="38094" y="1593778"/>
                </a:lnTo>
                <a:lnTo>
                  <a:pt x="18272" y="1580424"/>
                </a:lnTo>
                <a:lnTo>
                  <a:pt x="4903" y="1560619"/>
                </a:lnTo>
                <a:lnTo>
                  <a:pt x="0" y="1536369"/>
                </a:lnTo>
                <a:lnTo>
                  <a:pt x="0" y="62356"/>
                </a:lnTo>
                <a:close/>
              </a:path>
            </a:pathLst>
          </a:custGeom>
          <a:ln w="9524">
            <a:solidFill>
              <a:srgbClr val="FFD966"/>
            </a:solidFill>
          </a:ln>
        </p:spPr>
        <p:txBody>
          <a:bodyPr wrap="square" lIns="0" tIns="0" rIns="0" bIns="0" rtlCol="0"/>
          <a:lstStyle/>
          <a:p/>
        </p:txBody>
      </p:sp>
      <p:sp>
        <p:nvSpPr>
          <p:cNvPr id="15" name="object 15"/>
          <p:cNvSpPr/>
          <p:nvPr/>
        </p:nvSpPr>
        <p:spPr>
          <a:xfrm>
            <a:off x="3054095" y="2554223"/>
            <a:ext cx="1443228" cy="256031"/>
          </a:xfrm>
          <a:prstGeom prst="rect">
            <a:avLst/>
          </a:prstGeom>
          <a:blipFill>
            <a:blip r:embed="rId10" cstate="print"/>
            <a:stretch>
              <a:fillRect/>
            </a:stretch>
          </a:blipFill>
        </p:spPr>
        <p:txBody>
          <a:bodyPr wrap="square" lIns="0" tIns="0" rIns="0" bIns="0" rtlCol="0"/>
          <a:lstStyle/>
          <a:p/>
        </p:txBody>
      </p:sp>
      <p:sp>
        <p:nvSpPr>
          <p:cNvPr id="16" name="object 16"/>
          <p:cNvSpPr/>
          <p:nvPr/>
        </p:nvSpPr>
        <p:spPr>
          <a:xfrm>
            <a:off x="3374135" y="2560332"/>
            <a:ext cx="816101" cy="291833"/>
          </a:xfrm>
          <a:prstGeom prst="rect">
            <a:avLst/>
          </a:prstGeom>
          <a:blipFill>
            <a:blip r:embed="rId11" cstate="print"/>
            <a:stretch>
              <a:fillRect/>
            </a:stretch>
          </a:blipFill>
        </p:spPr>
        <p:txBody>
          <a:bodyPr wrap="square" lIns="0" tIns="0" rIns="0" bIns="0" rtlCol="0"/>
          <a:lstStyle/>
          <a:p/>
        </p:txBody>
      </p:sp>
      <p:sp>
        <p:nvSpPr>
          <p:cNvPr id="17" name="object 17"/>
          <p:cNvSpPr txBox="1"/>
          <p:nvPr/>
        </p:nvSpPr>
        <p:spPr>
          <a:xfrm>
            <a:off x="3443478" y="2601848"/>
            <a:ext cx="667385" cy="165100"/>
          </a:xfrm>
          <a:prstGeom prst="rect">
            <a:avLst/>
          </a:prstGeom>
        </p:spPr>
        <p:txBody>
          <a:bodyPr vert="horz" wrap="square" lIns="0" tIns="0" rIns="0" bIns="0" rtlCol="0">
            <a:spAutoFit/>
          </a:bodyPr>
          <a:lstStyle/>
          <a:p>
            <a:pPr marL="12700">
              <a:lnSpc>
                <a:spcPct val="100000"/>
              </a:lnSpc>
            </a:pPr>
            <a:r>
              <a:rPr sz="1000" b="1" spc="5" dirty="0">
                <a:solidFill>
                  <a:srgbClr val="FFFFFF"/>
                </a:solidFill>
                <a:latin typeface="微软雅黑" panose="020B0503020204020204" charset="-122"/>
                <a:cs typeface="微软雅黑" panose="020B0503020204020204" charset="-122"/>
              </a:rPr>
              <a:t>技术和能力</a:t>
            </a:r>
            <a:endParaRPr sz="1000">
              <a:latin typeface="微软雅黑" panose="020B0503020204020204" charset="-122"/>
              <a:cs typeface="微软雅黑" panose="020B0503020204020204" charset="-122"/>
            </a:endParaRPr>
          </a:p>
        </p:txBody>
      </p:sp>
      <p:sp>
        <p:nvSpPr>
          <p:cNvPr id="18" name="object 18"/>
          <p:cNvSpPr/>
          <p:nvPr/>
        </p:nvSpPr>
        <p:spPr>
          <a:xfrm>
            <a:off x="4588764" y="2506979"/>
            <a:ext cx="1534668" cy="1598676"/>
          </a:xfrm>
          <a:prstGeom prst="rect">
            <a:avLst/>
          </a:prstGeom>
          <a:blipFill>
            <a:blip r:embed="rId12" cstate="print"/>
            <a:stretch>
              <a:fillRect/>
            </a:stretch>
          </a:blipFill>
        </p:spPr>
        <p:txBody>
          <a:bodyPr wrap="square" lIns="0" tIns="0" rIns="0" bIns="0" rtlCol="0"/>
          <a:lstStyle/>
          <a:p/>
        </p:txBody>
      </p:sp>
      <p:sp>
        <p:nvSpPr>
          <p:cNvPr id="19" name="object 19"/>
          <p:cNvSpPr/>
          <p:nvPr/>
        </p:nvSpPr>
        <p:spPr>
          <a:xfrm>
            <a:off x="4588764" y="2506979"/>
            <a:ext cx="1534795" cy="1598930"/>
          </a:xfrm>
          <a:custGeom>
            <a:avLst/>
            <a:gdLst/>
            <a:ahLst/>
            <a:cxnLst/>
            <a:rect l="l" t="t" r="r" b="b"/>
            <a:pathLst>
              <a:path w="1534795" h="1598929">
                <a:moveTo>
                  <a:pt x="0" y="62356"/>
                </a:moveTo>
                <a:lnTo>
                  <a:pt x="4903" y="38094"/>
                </a:lnTo>
                <a:lnTo>
                  <a:pt x="18272" y="18272"/>
                </a:lnTo>
                <a:lnTo>
                  <a:pt x="38094" y="4903"/>
                </a:lnTo>
                <a:lnTo>
                  <a:pt x="62357" y="0"/>
                </a:lnTo>
                <a:lnTo>
                  <a:pt x="1472311" y="0"/>
                </a:lnTo>
                <a:lnTo>
                  <a:pt x="1496573" y="4903"/>
                </a:lnTo>
                <a:lnTo>
                  <a:pt x="1516395" y="18272"/>
                </a:lnTo>
                <a:lnTo>
                  <a:pt x="1529764" y="38094"/>
                </a:lnTo>
                <a:lnTo>
                  <a:pt x="1534668" y="62356"/>
                </a:lnTo>
                <a:lnTo>
                  <a:pt x="1534668" y="1536369"/>
                </a:lnTo>
                <a:lnTo>
                  <a:pt x="1529764" y="1560619"/>
                </a:lnTo>
                <a:lnTo>
                  <a:pt x="1516395" y="1580424"/>
                </a:lnTo>
                <a:lnTo>
                  <a:pt x="1496573" y="1593778"/>
                </a:lnTo>
                <a:lnTo>
                  <a:pt x="1472311" y="1598676"/>
                </a:lnTo>
                <a:lnTo>
                  <a:pt x="62357" y="1598676"/>
                </a:lnTo>
                <a:lnTo>
                  <a:pt x="38094" y="1593778"/>
                </a:lnTo>
                <a:lnTo>
                  <a:pt x="18272" y="1580424"/>
                </a:lnTo>
                <a:lnTo>
                  <a:pt x="4903" y="1560619"/>
                </a:lnTo>
                <a:lnTo>
                  <a:pt x="0" y="1536369"/>
                </a:lnTo>
                <a:lnTo>
                  <a:pt x="0" y="62356"/>
                </a:lnTo>
                <a:close/>
              </a:path>
            </a:pathLst>
          </a:custGeom>
          <a:ln w="9525">
            <a:solidFill>
              <a:srgbClr val="FFD966"/>
            </a:solidFill>
          </a:ln>
        </p:spPr>
        <p:txBody>
          <a:bodyPr wrap="square" lIns="0" tIns="0" rIns="0" bIns="0" rtlCol="0"/>
          <a:lstStyle/>
          <a:p/>
        </p:txBody>
      </p:sp>
      <p:sp>
        <p:nvSpPr>
          <p:cNvPr id="20" name="object 20"/>
          <p:cNvSpPr/>
          <p:nvPr/>
        </p:nvSpPr>
        <p:spPr>
          <a:xfrm>
            <a:off x="4632959" y="2554223"/>
            <a:ext cx="1444752" cy="256031"/>
          </a:xfrm>
          <a:prstGeom prst="rect">
            <a:avLst/>
          </a:prstGeom>
          <a:blipFill>
            <a:blip r:embed="rId13" cstate="print"/>
            <a:stretch>
              <a:fillRect/>
            </a:stretch>
          </a:blipFill>
        </p:spPr>
        <p:txBody>
          <a:bodyPr wrap="square" lIns="0" tIns="0" rIns="0" bIns="0" rtlCol="0"/>
          <a:lstStyle/>
          <a:p/>
        </p:txBody>
      </p:sp>
      <p:sp>
        <p:nvSpPr>
          <p:cNvPr id="21" name="object 21"/>
          <p:cNvSpPr/>
          <p:nvPr/>
        </p:nvSpPr>
        <p:spPr>
          <a:xfrm>
            <a:off x="4953000" y="2560332"/>
            <a:ext cx="816101" cy="291833"/>
          </a:xfrm>
          <a:prstGeom prst="rect">
            <a:avLst/>
          </a:prstGeom>
          <a:blipFill>
            <a:blip r:embed="rId14" cstate="print"/>
            <a:stretch>
              <a:fillRect/>
            </a:stretch>
          </a:blipFill>
        </p:spPr>
        <p:txBody>
          <a:bodyPr wrap="square" lIns="0" tIns="0" rIns="0" bIns="0" rtlCol="0"/>
          <a:lstStyle/>
          <a:p/>
        </p:txBody>
      </p:sp>
      <p:sp>
        <p:nvSpPr>
          <p:cNvPr id="22" name="object 22"/>
          <p:cNvSpPr txBox="1"/>
          <p:nvPr/>
        </p:nvSpPr>
        <p:spPr>
          <a:xfrm>
            <a:off x="5023230" y="2601848"/>
            <a:ext cx="665480" cy="165100"/>
          </a:xfrm>
          <a:prstGeom prst="rect">
            <a:avLst/>
          </a:prstGeom>
        </p:spPr>
        <p:txBody>
          <a:bodyPr vert="horz" wrap="square" lIns="0" tIns="0" rIns="0" bIns="0" rtlCol="0">
            <a:spAutoFit/>
          </a:bodyPr>
          <a:lstStyle/>
          <a:p>
            <a:pPr marL="12700">
              <a:lnSpc>
                <a:spcPct val="100000"/>
              </a:lnSpc>
            </a:pPr>
            <a:r>
              <a:rPr sz="1000" b="1" spc="5" dirty="0">
                <a:solidFill>
                  <a:srgbClr val="FFFFFF"/>
                </a:solidFill>
                <a:latin typeface="微软雅黑" panose="020B0503020204020204" charset="-122"/>
                <a:cs typeface="微软雅黑" panose="020B0503020204020204" charset="-122"/>
              </a:rPr>
              <a:t>培训与验证</a:t>
            </a:r>
            <a:endParaRPr sz="1000">
              <a:latin typeface="微软雅黑" panose="020B0503020204020204" charset="-122"/>
              <a:cs typeface="微软雅黑" panose="020B0503020204020204" charset="-122"/>
            </a:endParaRPr>
          </a:p>
        </p:txBody>
      </p:sp>
      <p:sp>
        <p:nvSpPr>
          <p:cNvPr id="23" name="object 23"/>
          <p:cNvSpPr/>
          <p:nvPr/>
        </p:nvSpPr>
        <p:spPr>
          <a:xfrm>
            <a:off x="6169152" y="2506979"/>
            <a:ext cx="1533144" cy="1598676"/>
          </a:xfrm>
          <a:prstGeom prst="rect">
            <a:avLst/>
          </a:prstGeom>
          <a:blipFill>
            <a:blip r:embed="rId12" cstate="print"/>
            <a:stretch>
              <a:fillRect/>
            </a:stretch>
          </a:blipFill>
        </p:spPr>
        <p:txBody>
          <a:bodyPr wrap="square" lIns="0" tIns="0" rIns="0" bIns="0" rtlCol="0"/>
          <a:lstStyle/>
          <a:p/>
        </p:txBody>
      </p:sp>
      <p:sp>
        <p:nvSpPr>
          <p:cNvPr id="24" name="object 24"/>
          <p:cNvSpPr/>
          <p:nvPr/>
        </p:nvSpPr>
        <p:spPr>
          <a:xfrm>
            <a:off x="6211823" y="2554223"/>
            <a:ext cx="1444752" cy="256031"/>
          </a:xfrm>
          <a:prstGeom prst="rect">
            <a:avLst/>
          </a:prstGeom>
          <a:blipFill>
            <a:blip r:embed="rId15" cstate="print"/>
            <a:stretch>
              <a:fillRect/>
            </a:stretch>
          </a:blipFill>
        </p:spPr>
        <p:txBody>
          <a:bodyPr wrap="square" lIns="0" tIns="0" rIns="0" bIns="0" rtlCol="0"/>
          <a:lstStyle/>
          <a:p/>
        </p:txBody>
      </p:sp>
      <p:sp>
        <p:nvSpPr>
          <p:cNvPr id="25" name="object 25"/>
          <p:cNvSpPr/>
          <p:nvPr/>
        </p:nvSpPr>
        <p:spPr>
          <a:xfrm>
            <a:off x="6595871" y="2560332"/>
            <a:ext cx="688085" cy="291833"/>
          </a:xfrm>
          <a:prstGeom prst="rect">
            <a:avLst/>
          </a:prstGeom>
          <a:blipFill>
            <a:blip r:embed="rId16" cstate="print"/>
            <a:stretch>
              <a:fillRect/>
            </a:stretch>
          </a:blipFill>
        </p:spPr>
        <p:txBody>
          <a:bodyPr wrap="square" lIns="0" tIns="0" rIns="0" bIns="0" rtlCol="0"/>
          <a:lstStyle/>
          <a:p/>
        </p:txBody>
      </p:sp>
      <p:sp>
        <p:nvSpPr>
          <p:cNvPr id="26" name="object 26"/>
          <p:cNvSpPr txBox="1"/>
          <p:nvPr/>
        </p:nvSpPr>
        <p:spPr>
          <a:xfrm>
            <a:off x="6666738" y="2601848"/>
            <a:ext cx="537845" cy="165100"/>
          </a:xfrm>
          <a:prstGeom prst="rect">
            <a:avLst/>
          </a:prstGeom>
        </p:spPr>
        <p:txBody>
          <a:bodyPr vert="horz" wrap="square" lIns="0" tIns="0" rIns="0" bIns="0" rtlCol="0">
            <a:spAutoFit/>
          </a:bodyPr>
          <a:lstStyle/>
          <a:p>
            <a:pPr marL="12700">
              <a:lnSpc>
                <a:spcPct val="100000"/>
              </a:lnSpc>
            </a:pPr>
            <a:r>
              <a:rPr sz="1000" b="1" spc="5" dirty="0">
                <a:solidFill>
                  <a:srgbClr val="FFFFFF"/>
                </a:solidFill>
                <a:latin typeface="微软雅黑" panose="020B0503020204020204" charset="-122"/>
                <a:cs typeface="微软雅黑" panose="020B0503020204020204" charset="-122"/>
              </a:rPr>
              <a:t>上级要求</a:t>
            </a:r>
            <a:endParaRPr sz="1000">
              <a:latin typeface="微软雅黑" panose="020B0503020204020204" charset="-122"/>
              <a:cs typeface="微软雅黑" panose="020B0503020204020204" charset="-122"/>
            </a:endParaRPr>
          </a:p>
        </p:txBody>
      </p:sp>
      <p:sp>
        <p:nvSpPr>
          <p:cNvPr id="27" name="object 27"/>
          <p:cNvSpPr/>
          <p:nvPr/>
        </p:nvSpPr>
        <p:spPr>
          <a:xfrm>
            <a:off x="4230623" y="1150619"/>
            <a:ext cx="193548" cy="193547"/>
          </a:xfrm>
          <a:prstGeom prst="rect">
            <a:avLst/>
          </a:prstGeom>
          <a:blipFill>
            <a:blip r:embed="rId17" cstate="print"/>
            <a:stretch>
              <a:fillRect/>
            </a:stretch>
          </a:blipFill>
        </p:spPr>
        <p:txBody>
          <a:bodyPr wrap="square" lIns="0" tIns="0" rIns="0" bIns="0" rtlCol="0"/>
          <a:lstStyle/>
          <a:p/>
        </p:txBody>
      </p:sp>
      <p:sp>
        <p:nvSpPr>
          <p:cNvPr id="28" name="object 28"/>
          <p:cNvSpPr/>
          <p:nvPr/>
        </p:nvSpPr>
        <p:spPr>
          <a:xfrm>
            <a:off x="4079747" y="1025652"/>
            <a:ext cx="986027" cy="327660"/>
          </a:xfrm>
          <a:prstGeom prst="rect">
            <a:avLst/>
          </a:prstGeom>
          <a:blipFill>
            <a:blip r:embed="rId18" cstate="print"/>
            <a:stretch>
              <a:fillRect/>
            </a:stretch>
          </a:blipFill>
        </p:spPr>
        <p:txBody>
          <a:bodyPr wrap="square" lIns="0" tIns="0" rIns="0" bIns="0" rtlCol="0"/>
          <a:lstStyle/>
          <a:p/>
        </p:txBody>
      </p:sp>
      <p:sp>
        <p:nvSpPr>
          <p:cNvPr id="29" name="object 29"/>
          <p:cNvSpPr txBox="1"/>
          <p:nvPr/>
        </p:nvSpPr>
        <p:spPr>
          <a:xfrm>
            <a:off x="1568958" y="3017773"/>
            <a:ext cx="977900" cy="927735"/>
          </a:xfrm>
          <a:prstGeom prst="rect">
            <a:avLst/>
          </a:prstGeom>
        </p:spPr>
        <p:txBody>
          <a:bodyPr vert="horz" wrap="square" lIns="0" tIns="0" rIns="0" bIns="0" rtlCol="0">
            <a:spAutoFit/>
          </a:bodyPr>
          <a:lstStyle/>
          <a:p>
            <a:pPr marL="12700" marR="5080" algn="just">
              <a:lnSpc>
                <a:spcPct val="100000"/>
              </a:lnSpc>
            </a:pPr>
            <a:r>
              <a:rPr sz="1500" dirty="0">
                <a:latin typeface="微软雅黑" panose="020B0503020204020204" charset="-122"/>
                <a:cs typeface="微软雅黑" panose="020B0503020204020204" charset="-122"/>
              </a:rPr>
              <a:t>承包商的安  </a:t>
            </a:r>
            <a:r>
              <a:rPr sz="1500" spc="-5" dirty="0">
                <a:latin typeface="微软雅黑" panose="020B0503020204020204" charset="-122"/>
                <a:cs typeface="微软雅黑" panose="020B0503020204020204" charset="-122"/>
              </a:rPr>
              <a:t>全准则和标 </a:t>
            </a:r>
            <a:r>
              <a:rPr sz="1500" spc="-5" dirty="0">
                <a:latin typeface="微软雅黑" panose="020B0503020204020204" charset="-122"/>
                <a:cs typeface="微软雅黑" panose="020B0503020204020204" charset="-122"/>
              </a:rPr>
              <a:t> </a:t>
            </a:r>
            <a:r>
              <a:rPr sz="1500" dirty="0">
                <a:latin typeface="微软雅黑" panose="020B0503020204020204" charset="-122"/>
                <a:cs typeface="微软雅黑" panose="020B0503020204020204" charset="-122"/>
              </a:rPr>
              <a:t>准是否达到 </a:t>
            </a:r>
            <a:r>
              <a:rPr sz="1500" dirty="0">
                <a:latin typeface="微软雅黑" panose="020B0503020204020204" charset="-122"/>
                <a:cs typeface="微软雅黑" panose="020B0503020204020204" charset="-122"/>
              </a:rPr>
              <a:t> 业主招标要</a:t>
            </a:r>
            <a:endParaRPr sz="1500">
              <a:latin typeface="微软雅黑" panose="020B0503020204020204" charset="-122"/>
              <a:cs typeface="微软雅黑" panose="020B0503020204020204" charset="-122"/>
            </a:endParaRPr>
          </a:p>
        </p:txBody>
      </p:sp>
      <p:sp>
        <p:nvSpPr>
          <p:cNvPr id="30" name="object 30"/>
          <p:cNvSpPr txBox="1"/>
          <p:nvPr/>
        </p:nvSpPr>
        <p:spPr>
          <a:xfrm>
            <a:off x="3154426" y="2974213"/>
            <a:ext cx="977900" cy="927100"/>
          </a:xfrm>
          <a:prstGeom prst="rect">
            <a:avLst/>
          </a:prstGeom>
        </p:spPr>
        <p:txBody>
          <a:bodyPr vert="horz" wrap="square" lIns="0" tIns="0" rIns="0" bIns="0" rtlCol="0">
            <a:spAutoFit/>
          </a:bodyPr>
          <a:lstStyle/>
          <a:p>
            <a:pPr marL="12700" marR="5080" algn="just">
              <a:lnSpc>
                <a:spcPct val="100000"/>
              </a:lnSpc>
            </a:pPr>
            <a:r>
              <a:rPr sz="1500" dirty="0">
                <a:latin typeface="微软雅黑" panose="020B0503020204020204" charset="-122"/>
                <a:cs typeface="微软雅黑" panose="020B0503020204020204" charset="-122"/>
              </a:rPr>
              <a:t>承包商的技  术和业务能  力是否满足  </a:t>
            </a:r>
            <a:r>
              <a:rPr sz="1500" spc="-5" dirty="0">
                <a:latin typeface="微软雅黑" panose="020B0503020204020204" charset="-122"/>
                <a:cs typeface="微软雅黑" panose="020B0503020204020204" charset="-122"/>
              </a:rPr>
              <a:t>业主要求</a:t>
            </a:r>
            <a:endParaRPr sz="1500">
              <a:latin typeface="微软雅黑" panose="020B0503020204020204" charset="-122"/>
              <a:cs typeface="微软雅黑" panose="020B0503020204020204" charset="-122"/>
            </a:endParaRPr>
          </a:p>
        </p:txBody>
      </p:sp>
      <p:sp>
        <p:nvSpPr>
          <p:cNvPr id="31" name="object 31"/>
          <p:cNvSpPr txBox="1"/>
          <p:nvPr/>
        </p:nvSpPr>
        <p:spPr>
          <a:xfrm>
            <a:off x="4772914" y="3009264"/>
            <a:ext cx="979805" cy="927100"/>
          </a:xfrm>
          <a:prstGeom prst="rect">
            <a:avLst/>
          </a:prstGeom>
        </p:spPr>
        <p:txBody>
          <a:bodyPr vert="horz" wrap="square" lIns="0" tIns="0" rIns="0" bIns="0" rtlCol="0">
            <a:spAutoFit/>
          </a:bodyPr>
          <a:lstStyle/>
          <a:p>
            <a:pPr marL="12700" marR="5080" algn="just">
              <a:lnSpc>
                <a:spcPct val="100000"/>
              </a:lnSpc>
            </a:pPr>
            <a:r>
              <a:rPr sz="1500" dirty="0">
                <a:latin typeface="微软雅黑" panose="020B0503020204020204" charset="-122"/>
                <a:cs typeface="微软雅黑" panose="020B0503020204020204" charset="-122"/>
              </a:rPr>
              <a:t>是否按照业  主要求进行  培训并验证  具备从事工</a:t>
            </a:r>
            <a:endParaRPr sz="1500">
              <a:latin typeface="微软雅黑" panose="020B0503020204020204" charset="-122"/>
              <a:cs typeface="微软雅黑" panose="020B0503020204020204" charset="-122"/>
            </a:endParaRPr>
          </a:p>
        </p:txBody>
      </p:sp>
      <p:sp>
        <p:nvSpPr>
          <p:cNvPr id="32" name="object 32"/>
          <p:cNvSpPr txBox="1"/>
          <p:nvPr/>
        </p:nvSpPr>
        <p:spPr>
          <a:xfrm>
            <a:off x="6352794" y="3017773"/>
            <a:ext cx="977900" cy="699135"/>
          </a:xfrm>
          <a:prstGeom prst="rect">
            <a:avLst/>
          </a:prstGeom>
        </p:spPr>
        <p:txBody>
          <a:bodyPr vert="horz" wrap="square" lIns="0" tIns="0" rIns="0" bIns="0" rtlCol="0">
            <a:spAutoFit/>
          </a:bodyPr>
          <a:lstStyle/>
          <a:p>
            <a:pPr marL="12700" marR="5080" algn="just">
              <a:lnSpc>
                <a:spcPct val="100000"/>
              </a:lnSpc>
            </a:pPr>
            <a:r>
              <a:rPr sz="1500" dirty="0">
                <a:latin typeface="微软雅黑" panose="020B0503020204020204" charset="-122"/>
                <a:cs typeface="微软雅黑" panose="020B0503020204020204" charset="-122"/>
              </a:rPr>
              <a:t>是否满足上  </a:t>
            </a:r>
            <a:r>
              <a:rPr sz="1500" spc="-5" dirty="0">
                <a:latin typeface="微软雅黑" panose="020B0503020204020204" charset="-122"/>
                <a:cs typeface="微软雅黑" panose="020B0503020204020204" charset="-122"/>
              </a:rPr>
              <a:t>级组织和企 </a:t>
            </a:r>
            <a:r>
              <a:rPr sz="1500" spc="-5" dirty="0">
                <a:latin typeface="微软雅黑" panose="020B0503020204020204" charset="-122"/>
                <a:cs typeface="微软雅黑" panose="020B0503020204020204" charset="-122"/>
              </a:rPr>
              <a:t> </a:t>
            </a:r>
            <a:r>
              <a:rPr sz="1500" dirty="0">
                <a:latin typeface="微软雅黑" panose="020B0503020204020204" charset="-122"/>
                <a:cs typeface="微软雅黑" panose="020B0503020204020204" charset="-122"/>
              </a:rPr>
              <a:t>业的要求</a:t>
            </a:r>
            <a:endParaRPr sz="1500">
              <a:latin typeface="微软雅黑" panose="020B0503020204020204" charset="-122"/>
              <a:cs typeface="微软雅黑" panose="020B0503020204020204" charset="-122"/>
            </a:endParaRPr>
          </a:p>
        </p:txBody>
      </p:sp>
      <p:sp>
        <p:nvSpPr>
          <p:cNvPr id="33" name="object 33"/>
          <p:cNvSpPr txBox="1"/>
          <p:nvPr/>
        </p:nvSpPr>
        <p:spPr>
          <a:xfrm>
            <a:off x="1328674" y="3932529"/>
            <a:ext cx="6393180" cy="725170"/>
          </a:xfrm>
          <a:prstGeom prst="rect">
            <a:avLst/>
          </a:prstGeom>
        </p:spPr>
        <p:txBody>
          <a:bodyPr vert="horz" wrap="square" lIns="0" tIns="0" rIns="0" bIns="0" rtlCol="0">
            <a:spAutoFit/>
          </a:bodyPr>
          <a:lstStyle/>
          <a:p>
            <a:pPr marL="94615">
              <a:lnSpc>
                <a:spcPct val="100000"/>
              </a:lnSpc>
              <a:tabLst>
                <a:tab pos="1551305" algn="l"/>
                <a:tab pos="1718945" algn="l"/>
                <a:tab pos="3221990" algn="l"/>
                <a:tab pos="4756150" algn="l"/>
                <a:tab pos="6379845" algn="l"/>
              </a:tabLst>
            </a:pPr>
            <a:r>
              <a:rPr sz="1500" u="sng" dirty="0">
                <a:latin typeface="Times New Roman" panose="02020603050405020304"/>
                <a:cs typeface="Times New Roman" panose="02020603050405020304"/>
              </a:rPr>
              <a:t>  </a:t>
            </a:r>
            <a:r>
              <a:rPr sz="1500" u="sng" spc="120" dirty="0">
                <a:latin typeface="Times New Roman" panose="02020603050405020304"/>
                <a:cs typeface="Times New Roman" panose="02020603050405020304"/>
              </a:rPr>
              <a:t> </a:t>
            </a:r>
            <a:r>
              <a:rPr sz="1500" u="sng" dirty="0">
                <a:latin typeface="微软雅黑" panose="020B0503020204020204" charset="-122"/>
                <a:cs typeface="微软雅黑" panose="020B0503020204020204" charset="-122"/>
              </a:rPr>
              <a:t>求	</a:t>
            </a:r>
            <a:r>
              <a:rPr sz="1500" dirty="0">
                <a:latin typeface="微软雅黑" panose="020B0503020204020204" charset="-122"/>
                <a:cs typeface="微软雅黑" panose="020B0503020204020204" charset="-122"/>
              </a:rPr>
              <a:t>	</a:t>
            </a:r>
            <a:r>
              <a:rPr sz="1500" u="sng" dirty="0">
                <a:latin typeface="Times New Roman" panose="02020603050405020304"/>
                <a:cs typeface="Times New Roman" panose="02020603050405020304"/>
              </a:rPr>
              <a:t> 	</a:t>
            </a:r>
            <a:r>
              <a:rPr sz="2250" u="sng" baseline="2000" dirty="0">
                <a:latin typeface="Times New Roman" panose="02020603050405020304"/>
                <a:cs typeface="Times New Roman" panose="02020603050405020304"/>
              </a:rPr>
              <a:t> </a:t>
            </a:r>
            <a:r>
              <a:rPr sz="2250" u="sng" baseline="2000" dirty="0">
                <a:latin typeface="微软雅黑" panose="020B0503020204020204" charset="-122"/>
                <a:cs typeface="微软雅黑" panose="020B0503020204020204" charset="-122"/>
              </a:rPr>
              <a:t>作的能力	</a:t>
            </a:r>
            <a:r>
              <a:rPr sz="2250" baseline="2000" dirty="0">
                <a:latin typeface="微软雅黑" panose="020B0503020204020204" charset="-122"/>
                <a:cs typeface="微软雅黑" panose="020B0503020204020204" charset="-122"/>
              </a:rPr>
              <a:t> </a:t>
            </a:r>
            <a:r>
              <a:rPr sz="2250" spc="104" baseline="2000" dirty="0">
                <a:latin typeface="微软雅黑" panose="020B0503020204020204" charset="-122"/>
                <a:cs typeface="微软雅黑" panose="020B0503020204020204" charset="-122"/>
              </a:rPr>
              <a:t> </a:t>
            </a:r>
            <a:r>
              <a:rPr sz="2250" u="sng" baseline="2000" dirty="0">
                <a:latin typeface="Times New Roman" panose="02020603050405020304"/>
                <a:cs typeface="Times New Roman" panose="02020603050405020304"/>
              </a:rPr>
              <a:t> </a:t>
            </a:r>
            <a:r>
              <a:rPr sz="2250" u="sng" baseline="2000" dirty="0">
                <a:latin typeface="Times New Roman" panose="02020603050405020304"/>
                <a:cs typeface="Times New Roman" panose="02020603050405020304"/>
              </a:rPr>
              <a:t>	</a:t>
            </a:r>
            <a:endParaRPr sz="2250" baseline="2000">
              <a:latin typeface="Times New Roman" panose="02020603050405020304"/>
              <a:cs typeface="Times New Roman" panose="02020603050405020304"/>
            </a:endParaRPr>
          </a:p>
          <a:p>
            <a:pPr>
              <a:lnSpc>
                <a:spcPct val="100000"/>
              </a:lnSpc>
              <a:spcBef>
                <a:spcPts val="55"/>
              </a:spcBef>
            </a:pPr>
            <a:endParaRPr sz="1700">
              <a:latin typeface="Times New Roman" panose="02020603050405020304"/>
              <a:cs typeface="Times New Roman" panose="02020603050405020304"/>
            </a:endParaRPr>
          </a:p>
          <a:p>
            <a:pPr marL="12700">
              <a:lnSpc>
                <a:spcPct val="100000"/>
              </a:lnSpc>
            </a:pPr>
            <a:r>
              <a:rPr sz="1500" spc="-5" dirty="0">
                <a:latin typeface="微软雅黑" panose="020B0503020204020204" charset="-122"/>
                <a:cs typeface="微软雅黑" panose="020B0503020204020204" charset="-122"/>
              </a:rPr>
              <a:t>选择承包商，承包商的信息来源于哪里？我们选择的标准在哪里？</a:t>
            </a:r>
            <a:endParaRPr sz="1500">
              <a:latin typeface="微软雅黑" panose="020B0503020204020204" charset="-122"/>
              <a:cs typeface="微软雅黑" panose="020B0503020204020204" charset="-122"/>
            </a:endParaRPr>
          </a:p>
        </p:txBody>
      </p:sp>
      <p:sp>
        <p:nvSpPr>
          <p:cNvPr id="34" name="object 34"/>
          <p:cNvSpPr txBox="1"/>
          <p:nvPr/>
        </p:nvSpPr>
        <p:spPr>
          <a:xfrm>
            <a:off x="497230" y="1184147"/>
            <a:ext cx="3263900" cy="698500"/>
          </a:xfrm>
          <a:prstGeom prst="rect">
            <a:avLst/>
          </a:prstGeom>
        </p:spPr>
        <p:txBody>
          <a:bodyPr vert="horz" wrap="square" lIns="0" tIns="0" rIns="0" bIns="0" rtlCol="0">
            <a:spAutoFit/>
          </a:bodyPr>
          <a:lstStyle/>
          <a:p>
            <a:pPr marL="12700" marR="5080">
              <a:lnSpc>
                <a:spcPct val="150000"/>
              </a:lnSpc>
            </a:pPr>
            <a:r>
              <a:rPr sz="1500" dirty="0">
                <a:latin typeface="微软雅黑" panose="020B0503020204020204" charset="-122"/>
                <a:cs typeface="微软雅黑" panose="020B0503020204020204" charset="-122"/>
              </a:rPr>
              <a:t>该过程的输出文件，评标评分表、合同  承包商目录等</a:t>
            </a:r>
            <a:endParaRPr sz="1500">
              <a:latin typeface="微软雅黑" panose="020B0503020204020204" charset="-122"/>
              <a:cs typeface="微软雅黑" panose="020B0503020204020204" charset="-122"/>
            </a:endParaRPr>
          </a:p>
        </p:txBody>
      </p:sp>
      <p:sp>
        <p:nvSpPr>
          <p:cNvPr id="35" name="object 35"/>
          <p:cNvSpPr txBox="1"/>
          <p:nvPr/>
        </p:nvSpPr>
        <p:spPr>
          <a:xfrm>
            <a:off x="734974" y="351154"/>
            <a:ext cx="27146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承包商管理要求—选择</a:t>
            </a:r>
            <a:endParaRPr sz="2100">
              <a:latin typeface="微软雅黑" panose="020B0503020204020204" charset="-122"/>
              <a:cs typeface="微软雅黑" panose="020B0503020204020204" charset="-122"/>
            </a:endParaRPr>
          </a:p>
        </p:txBody>
      </p:sp>
      <p:sp>
        <p:nvSpPr>
          <p:cNvPr id="36" name="object 36"/>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4974" y="351154"/>
            <a:ext cx="2714625" cy="332740"/>
          </a:xfrm>
          <a:prstGeom prst="rect">
            <a:avLst/>
          </a:prstGeom>
        </p:spPr>
        <p:txBody>
          <a:bodyPr vert="horz" wrap="square" lIns="0" tIns="0" rIns="0" bIns="0" rtlCol="0">
            <a:spAutoFit/>
          </a:bodyPr>
          <a:lstStyle/>
          <a:p>
            <a:pPr marL="12700">
              <a:lnSpc>
                <a:spcPct val="100000"/>
              </a:lnSpc>
            </a:pPr>
            <a:r>
              <a:rPr sz="2100" b="0" dirty="0">
                <a:solidFill>
                  <a:srgbClr val="000000"/>
                </a:solidFill>
                <a:latin typeface="微软雅黑" panose="020B0503020204020204" charset="-122"/>
                <a:cs typeface="微软雅黑" panose="020B0503020204020204" charset="-122"/>
              </a:rPr>
              <a:t>承包商管理要求—选择</a:t>
            </a:r>
            <a:endParaRPr sz="2100">
              <a:latin typeface="微软雅黑" panose="020B0503020204020204" charset="-122"/>
              <a:cs typeface="微软雅黑" panose="020B0503020204020204" charset="-122"/>
            </a:endParaRPr>
          </a:p>
        </p:txBody>
      </p:sp>
      <p:sp>
        <p:nvSpPr>
          <p:cNvPr id="3" name="object 3"/>
          <p:cNvSpPr txBox="1"/>
          <p:nvPr/>
        </p:nvSpPr>
        <p:spPr>
          <a:xfrm>
            <a:off x="472236" y="1369440"/>
            <a:ext cx="8156575" cy="1312545"/>
          </a:xfrm>
          <a:prstGeom prst="rect">
            <a:avLst/>
          </a:prstGeom>
        </p:spPr>
        <p:txBody>
          <a:bodyPr vert="horz" wrap="square" lIns="0" tIns="0" rIns="0" bIns="0" rtlCol="0">
            <a:spAutoFit/>
          </a:bodyPr>
          <a:lstStyle/>
          <a:p>
            <a:pPr marL="44450" algn="ctr">
              <a:lnSpc>
                <a:spcPct val="100000"/>
              </a:lnSpc>
            </a:pPr>
            <a:r>
              <a:rPr sz="1800" dirty="0">
                <a:latin typeface="微软雅黑" panose="020B0503020204020204" charset="-122"/>
                <a:cs typeface="微软雅黑" panose="020B0503020204020204" charset="-122"/>
              </a:rPr>
              <a:t>合同承包商名录</a:t>
            </a:r>
            <a:endParaRPr sz="1800">
              <a:latin typeface="微软雅黑" panose="020B0503020204020204" charset="-122"/>
              <a:cs typeface="微软雅黑" panose="020B0503020204020204" charset="-122"/>
            </a:endParaRPr>
          </a:p>
          <a:p>
            <a:pPr marL="12700" marR="5080">
              <a:lnSpc>
                <a:spcPct val="150000"/>
              </a:lnSpc>
              <a:spcBef>
                <a:spcPts val="510"/>
              </a:spcBef>
            </a:pPr>
            <a:r>
              <a:rPr sz="1400" dirty="0">
                <a:latin typeface="微软雅黑" panose="020B0503020204020204" charset="-122"/>
                <a:cs typeface="微软雅黑" panose="020B0503020204020204" charset="-122"/>
              </a:rPr>
              <a:t>说明：</a:t>
            </a:r>
            <a:r>
              <a:rPr sz="1400" spc="-5" dirty="0">
                <a:latin typeface="微软雅黑" panose="020B0503020204020204" charset="-122"/>
                <a:cs typeface="微软雅黑" panose="020B0503020204020204" charset="-122"/>
              </a:rPr>
              <a:t>A</a:t>
            </a:r>
            <a:r>
              <a:rPr sz="1400" dirty="0">
                <a:latin typeface="微软雅黑" panose="020B0503020204020204" charset="-122"/>
                <a:cs typeface="微软雅黑" panose="020B0503020204020204" charset="-122"/>
              </a:rPr>
              <a:t>公司经过资格预审</a:t>
            </a:r>
            <a:r>
              <a:rPr sz="1400" spc="-15" dirty="0">
                <a:latin typeface="微软雅黑" panose="020B0503020204020204" charset="-122"/>
                <a:cs typeface="微软雅黑" panose="020B0503020204020204" charset="-122"/>
              </a:rPr>
              <a:t>、</a:t>
            </a:r>
            <a:r>
              <a:rPr sz="1400" dirty="0">
                <a:latin typeface="微软雅黑" panose="020B0503020204020204" charset="-122"/>
                <a:cs typeface="微软雅黑" panose="020B0503020204020204" charset="-122"/>
              </a:rPr>
              <a:t>招标</a:t>
            </a:r>
            <a:r>
              <a:rPr sz="1400" spc="-15" dirty="0">
                <a:latin typeface="微软雅黑" panose="020B0503020204020204" charset="-122"/>
                <a:cs typeface="微软雅黑" panose="020B0503020204020204" charset="-122"/>
              </a:rPr>
              <a:t>或</a:t>
            </a:r>
            <a:r>
              <a:rPr sz="1400" dirty="0">
                <a:latin typeface="微软雅黑" panose="020B0503020204020204" charset="-122"/>
                <a:cs typeface="微软雅黑" panose="020B0503020204020204" charset="-122"/>
              </a:rPr>
              <a:t>评审</a:t>
            </a:r>
            <a:r>
              <a:rPr sz="1400" spc="-15" dirty="0">
                <a:latin typeface="微软雅黑" panose="020B0503020204020204" charset="-122"/>
                <a:cs typeface="微软雅黑" panose="020B0503020204020204" charset="-122"/>
              </a:rPr>
              <a:t>合</a:t>
            </a:r>
            <a:r>
              <a:rPr sz="1400" dirty="0">
                <a:latin typeface="微软雅黑" panose="020B0503020204020204" charset="-122"/>
                <a:cs typeface="微软雅黑" panose="020B0503020204020204" charset="-122"/>
              </a:rPr>
              <a:t>格的</a:t>
            </a:r>
            <a:r>
              <a:rPr sz="1400" spc="-15" dirty="0">
                <a:latin typeface="微软雅黑" panose="020B0503020204020204" charset="-122"/>
                <a:cs typeface="微软雅黑" panose="020B0503020204020204" charset="-122"/>
              </a:rPr>
              <a:t>同</a:t>
            </a:r>
            <a:r>
              <a:rPr sz="1400" dirty="0">
                <a:latin typeface="微软雅黑" panose="020B0503020204020204" charset="-122"/>
                <a:cs typeface="微软雅黑" panose="020B0503020204020204" charset="-122"/>
              </a:rPr>
              <a:t>公司</a:t>
            </a:r>
            <a:r>
              <a:rPr sz="1400" spc="-15" dirty="0">
                <a:latin typeface="微软雅黑" panose="020B0503020204020204" charset="-122"/>
                <a:cs typeface="微软雅黑" panose="020B0503020204020204" charset="-122"/>
              </a:rPr>
              <a:t>有</a:t>
            </a:r>
            <a:r>
              <a:rPr sz="1400" dirty="0">
                <a:latin typeface="微软雅黑" panose="020B0503020204020204" charset="-122"/>
                <a:cs typeface="微软雅黑" panose="020B0503020204020204" charset="-122"/>
              </a:rPr>
              <a:t>合同</a:t>
            </a:r>
            <a:r>
              <a:rPr sz="1400" spc="-15" dirty="0">
                <a:latin typeface="微软雅黑" panose="020B0503020204020204" charset="-122"/>
                <a:cs typeface="微软雅黑" panose="020B0503020204020204" charset="-122"/>
              </a:rPr>
              <a:t>关</a:t>
            </a:r>
            <a:r>
              <a:rPr sz="1400" dirty="0">
                <a:latin typeface="微软雅黑" panose="020B0503020204020204" charset="-122"/>
                <a:cs typeface="微软雅黑" panose="020B0503020204020204" charset="-122"/>
              </a:rPr>
              <a:t>系承</a:t>
            </a:r>
            <a:r>
              <a:rPr sz="1400" spc="-15" dirty="0">
                <a:latin typeface="微软雅黑" panose="020B0503020204020204" charset="-122"/>
                <a:cs typeface="微软雅黑" panose="020B0503020204020204" charset="-122"/>
              </a:rPr>
              <a:t>包</a:t>
            </a:r>
            <a:r>
              <a:rPr sz="1400" dirty="0">
                <a:latin typeface="微软雅黑" panose="020B0503020204020204" charset="-122"/>
                <a:cs typeface="微软雅黑" panose="020B0503020204020204" charset="-122"/>
              </a:rPr>
              <a:t>商的</a:t>
            </a:r>
            <a:r>
              <a:rPr sz="1400" spc="-15" dirty="0">
                <a:latin typeface="微软雅黑" panose="020B0503020204020204" charset="-122"/>
                <a:cs typeface="微软雅黑" panose="020B0503020204020204" charset="-122"/>
              </a:rPr>
              <a:t>名</a:t>
            </a:r>
            <a:r>
              <a:rPr sz="1400" dirty="0">
                <a:latin typeface="微软雅黑" panose="020B0503020204020204" charset="-122"/>
                <a:cs typeface="微软雅黑" panose="020B0503020204020204" charset="-122"/>
              </a:rPr>
              <a:t>单，</a:t>
            </a:r>
            <a:r>
              <a:rPr sz="1400" spc="-15" dirty="0">
                <a:latin typeface="微软雅黑" panose="020B0503020204020204" charset="-122"/>
                <a:cs typeface="微软雅黑" panose="020B0503020204020204" charset="-122"/>
              </a:rPr>
              <a:t>各</a:t>
            </a:r>
            <a:r>
              <a:rPr sz="1400" dirty="0">
                <a:latin typeface="微软雅黑" panose="020B0503020204020204" charset="-122"/>
                <a:cs typeface="微软雅黑" panose="020B0503020204020204" charset="-122"/>
              </a:rPr>
              <a:t>属地</a:t>
            </a:r>
            <a:r>
              <a:rPr sz="1400" spc="-15" dirty="0">
                <a:latin typeface="微软雅黑" panose="020B0503020204020204" charset="-122"/>
                <a:cs typeface="微软雅黑" panose="020B0503020204020204" charset="-122"/>
              </a:rPr>
              <a:t>、</a:t>
            </a:r>
            <a:r>
              <a:rPr sz="1400" dirty="0">
                <a:latin typeface="微软雅黑" panose="020B0503020204020204" charset="-122"/>
                <a:cs typeface="微软雅黑" panose="020B0503020204020204" charset="-122"/>
              </a:rPr>
              <a:t>业务</a:t>
            </a:r>
            <a:r>
              <a:rPr sz="1400" spc="-15" dirty="0">
                <a:latin typeface="微软雅黑" panose="020B0503020204020204" charset="-122"/>
                <a:cs typeface="微软雅黑" panose="020B0503020204020204" charset="-122"/>
              </a:rPr>
              <a:t>管</a:t>
            </a:r>
            <a:r>
              <a:rPr sz="1400" dirty="0">
                <a:latin typeface="微软雅黑" panose="020B0503020204020204" charset="-122"/>
                <a:cs typeface="微软雅黑" panose="020B0503020204020204" charset="-122"/>
              </a:rPr>
              <a:t>理部门 </a:t>
            </a:r>
            <a:r>
              <a:rPr sz="1400" dirty="0">
                <a:latin typeface="微软雅黑" panose="020B0503020204020204" charset="-122"/>
                <a:cs typeface="微软雅黑" panose="020B0503020204020204" charset="-122"/>
              </a:rPr>
              <a:t> </a:t>
            </a:r>
            <a:r>
              <a:rPr sz="1400" spc="-5" dirty="0">
                <a:latin typeface="微软雅黑" panose="020B0503020204020204" charset="-122"/>
                <a:cs typeface="微软雅黑" panose="020B0503020204020204" charset="-122"/>
              </a:rPr>
              <a:t>均要建立本单位使用或管理的本名录，安全部管理承包商的工程师每季度应汇总收集更新一份公司级的  </a:t>
            </a:r>
            <a:r>
              <a:rPr sz="1400" dirty="0">
                <a:latin typeface="微软雅黑" panose="020B0503020204020204" charset="-122"/>
                <a:cs typeface="微软雅黑" panose="020B0503020204020204" charset="-122"/>
              </a:rPr>
              <a:t>名录，发布至各部门和属地</a:t>
            </a:r>
            <a:endParaRPr sz="1400">
              <a:latin typeface="微软雅黑" panose="020B0503020204020204" charset="-122"/>
              <a:cs typeface="微软雅黑" panose="020B0503020204020204" charset="-122"/>
            </a:endParaRPr>
          </a:p>
        </p:txBody>
      </p:sp>
      <p:graphicFrame>
        <p:nvGraphicFramePr>
          <p:cNvPr id="4" name="object 4"/>
          <p:cNvGraphicFramePr>
            <a:graphicFrameLocks noGrp="1"/>
          </p:cNvGraphicFramePr>
          <p:nvPr/>
        </p:nvGraphicFramePr>
        <p:xfrm>
          <a:off x="476884" y="2666110"/>
          <a:ext cx="8193405" cy="1487170"/>
        </p:xfrm>
        <a:graphic>
          <a:graphicData uri="http://schemas.openxmlformats.org/drawingml/2006/table">
            <a:tbl>
              <a:tblPr firstRow="1" bandRow="1">
                <a:tableStyleId>{2D5ABB26-0587-4C30-8999-92F81FD0307C}</a:tableStyleId>
              </a:tblPr>
              <a:tblGrid>
                <a:gridCol w="303403"/>
                <a:gridCol w="1352169"/>
                <a:gridCol w="610743"/>
                <a:gridCol w="959612"/>
                <a:gridCol w="814196"/>
                <a:gridCol w="756030"/>
                <a:gridCol w="814197"/>
                <a:gridCol w="508888"/>
                <a:gridCol w="625220"/>
                <a:gridCol w="683386"/>
                <a:gridCol w="756031"/>
              </a:tblGrid>
              <a:tr h="592327">
                <a:tc>
                  <a:txBody>
                    <a:bodyPr/>
                    <a:lstStyle/>
                    <a:p>
                      <a:pPr marL="71755">
                        <a:lnSpc>
                          <a:spcPct val="100000"/>
                        </a:lnSpc>
                        <a:spcBef>
                          <a:spcPts val="890"/>
                        </a:spcBef>
                      </a:pPr>
                      <a:r>
                        <a:rPr sz="1200" dirty="0">
                          <a:latin typeface="微软雅黑" panose="020B0503020204020204" charset="-122"/>
                          <a:cs typeface="微软雅黑" panose="020B0503020204020204" charset="-122"/>
                        </a:rPr>
                        <a:t>序</a:t>
                      </a:r>
                      <a:endParaRPr sz="1200">
                        <a:latin typeface="微软雅黑" panose="020B0503020204020204" charset="-122"/>
                        <a:cs typeface="微软雅黑" panose="020B0503020204020204" charset="-122"/>
                      </a:endParaRPr>
                    </a:p>
                    <a:p>
                      <a:pPr marL="71755">
                        <a:lnSpc>
                          <a:spcPct val="100000"/>
                        </a:lnSpc>
                        <a:spcBef>
                          <a:spcPts val="720"/>
                        </a:spcBef>
                      </a:pPr>
                      <a:r>
                        <a:rPr sz="1200" dirty="0">
                          <a:latin typeface="微软雅黑" panose="020B0503020204020204" charset="-122"/>
                          <a:cs typeface="微软雅黑" panose="020B0503020204020204" charset="-122"/>
                        </a:rPr>
                        <a:t>号</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a:txBody>
                    <a:bodyPr/>
                    <a:lstStyle/>
                    <a:p>
                      <a:pPr>
                        <a:lnSpc>
                          <a:spcPct val="100000"/>
                        </a:lnSpc>
                        <a:spcBef>
                          <a:spcPts val="20"/>
                        </a:spcBef>
                      </a:pPr>
                      <a:endParaRPr sz="1700">
                        <a:latin typeface="Times New Roman" panose="02020603050405020304"/>
                        <a:cs typeface="Times New Roman" panose="02020603050405020304"/>
                      </a:endParaRPr>
                    </a:p>
                    <a:p>
                      <a:pPr marL="139065">
                        <a:lnSpc>
                          <a:spcPct val="100000"/>
                        </a:lnSpc>
                      </a:pPr>
                      <a:r>
                        <a:rPr sz="1200" dirty="0">
                          <a:latin typeface="微软雅黑" panose="020B0503020204020204" charset="-122"/>
                          <a:cs typeface="微软雅黑" panose="020B0503020204020204" charset="-122"/>
                        </a:rPr>
                        <a:t>承包商单位名称</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a:txBody>
                    <a:bodyPr/>
                    <a:lstStyle/>
                    <a:p>
                      <a:pPr>
                        <a:lnSpc>
                          <a:spcPct val="100000"/>
                        </a:lnSpc>
                        <a:spcBef>
                          <a:spcPts val="20"/>
                        </a:spcBef>
                      </a:pPr>
                      <a:endParaRPr sz="1700">
                        <a:latin typeface="Times New Roman" panose="02020603050405020304"/>
                        <a:cs typeface="Times New Roman" panose="02020603050405020304"/>
                      </a:endParaRPr>
                    </a:p>
                    <a:p>
                      <a:pPr marL="40005">
                        <a:lnSpc>
                          <a:spcPct val="100000"/>
                        </a:lnSpc>
                      </a:pPr>
                      <a:r>
                        <a:rPr sz="1200" dirty="0">
                          <a:latin typeface="微软雅黑" panose="020B0503020204020204" charset="-122"/>
                          <a:cs typeface="微软雅黑" panose="020B0503020204020204" charset="-122"/>
                        </a:rPr>
                        <a:t>长</a:t>
                      </a:r>
                      <a:r>
                        <a:rPr sz="1200" dirty="0">
                          <a:latin typeface="微软雅黑" panose="020B0503020204020204" charset="-122"/>
                          <a:cs typeface="微软雅黑" panose="020B0503020204020204" charset="-122"/>
                        </a:rPr>
                        <a:t>/</a:t>
                      </a:r>
                      <a:r>
                        <a:rPr sz="1200" dirty="0">
                          <a:latin typeface="微软雅黑" panose="020B0503020204020204" charset="-122"/>
                          <a:cs typeface="微软雅黑" panose="020B0503020204020204" charset="-122"/>
                        </a:rPr>
                        <a:t>短期</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a:txBody>
                    <a:bodyPr/>
                    <a:lstStyle/>
                    <a:p>
                      <a:pPr>
                        <a:lnSpc>
                          <a:spcPct val="100000"/>
                        </a:lnSpc>
                        <a:spcBef>
                          <a:spcPts val="20"/>
                        </a:spcBef>
                      </a:pPr>
                      <a:endParaRPr sz="1700">
                        <a:latin typeface="Times New Roman" panose="02020603050405020304"/>
                        <a:cs typeface="Times New Roman" panose="02020603050405020304"/>
                      </a:endParaRPr>
                    </a:p>
                    <a:p>
                      <a:pPr marL="171450">
                        <a:lnSpc>
                          <a:spcPct val="100000"/>
                        </a:lnSpc>
                      </a:pPr>
                      <a:r>
                        <a:rPr sz="1200" dirty="0">
                          <a:latin typeface="微软雅黑" panose="020B0503020204020204" charset="-122"/>
                          <a:cs typeface="微软雅黑" panose="020B0503020204020204" charset="-122"/>
                        </a:rPr>
                        <a:t>主要业务</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a:txBody>
                    <a:bodyPr/>
                    <a:lstStyle/>
                    <a:p>
                      <a:pPr>
                        <a:lnSpc>
                          <a:spcPct val="100000"/>
                        </a:lnSpc>
                        <a:spcBef>
                          <a:spcPts val="20"/>
                        </a:spcBef>
                      </a:pPr>
                      <a:endParaRPr sz="1700">
                        <a:latin typeface="Times New Roman" panose="02020603050405020304"/>
                        <a:cs typeface="Times New Roman" panose="02020603050405020304"/>
                      </a:endParaRPr>
                    </a:p>
                    <a:p>
                      <a:pPr marL="99060">
                        <a:lnSpc>
                          <a:spcPct val="100000"/>
                        </a:lnSpc>
                      </a:pPr>
                      <a:r>
                        <a:rPr sz="1200" dirty="0">
                          <a:latin typeface="微软雅黑" panose="020B0503020204020204" charset="-122"/>
                          <a:cs typeface="微软雅黑" panose="020B0503020204020204" charset="-122"/>
                        </a:rPr>
                        <a:t>合同日期</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a:txBody>
                    <a:bodyPr/>
                    <a:lstStyle/>
                    <a:p>
                      <a:pPr marL="1905" algn="ctr">
                        <a:lnSpc>
                          <a:spcPct val="100000"/>
                        </a:lnSpc>
                        <a:spcBef>
                          <a:spcPts val="890"/>
                        </a:spcBef>
                      </a:pPr>
                      <a:r>
                        <a:rPr sz="1200" spc="-5" dirty="0">
                          <a:latin typeface="微软雅黑" panose="020B0503020204020204" charset="-122"/>
                          <a:cs typeface="微软雅黑" panose="020B0503020204020204" charset="-122"/>
                        </a:rPr>
                        <a:t>现场负责</a:t>
                      </a:r>
                      <a:endParaRPr sz="1200">
                        <a:latin typeface="微软雅黑" panose="020B0503020204020204" charset="-122"/>
                        <a:cs typeface="微软雅黑" panose="020B0503020204020204" charset="-122"/>
                      </a:endParaRPr>
                    </a:p>
                    <a:p>
                      <a:pPr marL="1905" algn="ctr">
                        <a:lnSpc>
                          <a:spcPct val="100000"/>
                        </a:lnSpc>
                        <a:spcBef>
                          <a:spcPts val="720"/>
                        </a:spcBef>
                      </a:pPr>
                      <a:r>
                        <a:rPr sz="1200" dirty="0">
                          <a:latin typeface="微软雅黑" panose="020B0503020204020204" charset="-122"/>
                          <a:cs typeface="微软雅黑" panose="020B0503020204020204" charset="-122"/>
                        </a:rPr>
                        <a:t>人姓名</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a:txBody>
                    <a:bodyPr/>
                    <a:lstStyle/>
                    <a:p>
                      <a:pPr>
                        <a:lnSpc>
                          <a:spcPct val="100000"/>
                        </a:lnSpc>
                        <a:spcBef>
                          <a:spcPts val="20"/>
                        </a:spcBef>
                      </a:pPr>
                      <a:endParaRPr sz="1700">
                        <a:latin typeface="Times New Roman" panose="02020603050405020304"/>
                        <a:cs typeface="Times New Roman" panose="02020603050405020304"/>
                      </a:endParaRPr>
                    </a:p>
                    <a:p>
                      <a:pPr marL="99060">
                        <a:lnSpc>
                          <a:spcPct val="100000"/>
                        </a:lnSpc>
                      </a:pPr>
                      <a:r>
                        <a:rPr sz="1200" dirty="0">
                          <a:latin typeface="微软雅黑" panose="020B0503020204020204" charset="-122"/>
                          <a:cs typeface="微软雅黑" panose="020B0503020204020204" charset="-122"/>
                        </a:rPr>
                        <a:t>联系电话</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a:txBody>
                    <a:bodyPr/>
                    <a:lstStyle/>
                    <a:p>
                      <a:pPr algn="ctr">
                        <a:lnSpc>
                          <a:spcPct val="100000"/>
                        </a:lnSpc>
                        <a:spcBef>
                          <a:spcPts val="890"/>
                        </a:spcBef>
                      </a:pPr>
                      <a:r>
                        <a:rPr sz="1200" spc="-5" dirty="0">
                          <a:latin typeface="微软雅黑" panose="020B0503020204020204" charset="-122"/>
                          <a:cs typeface="微软雅黑" panose="020B0503020204020204" charset="-122"/>
                        </a:rPr>
                        <a:t>作业人</a:t>
                      </a:r>
                      <a:endParaRPr sz="1200">
                        <a:latin typeface="微软雅黑" panose="020B0503020204020204" charset="-122"/>
                        <a:cs typeface="微软雅黑" panose="020B0503020204020204" charset="-122"/>
                      </a:endParaRPr>
                    </a:p>
                    <a:p>
                      <a:pPr algn="ctr">
                        <a:lnSpc>
                          <a:spcPct val="100000"/>
                        </a:lnSpc>
                        <a:spcBef>
                          <a:spcPts val="720"/>
                        </a:spcBef>
                      </a:pPr>
                      <a:r>
                        <a:rPr sz="1200" dirty="0">
                          <a:latin typeface="微软雅黑" panose="020B0503020204020204" charset="-122"/>
                          <a:cs typeface="微软雅黑" panose="020B0503020204020204" charset="-122"/>
                        </a:rPr>
                        <a:t>数</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a:txBody>
                    <a:bodyPr/>
                    <a:lstStyle/>
                    <a:p>
                      <a:pPr marL="635" algn="ctr">
                        <a:lnSpc>
                          <a:spcPct val="100000"/>
                        </a:lnSpc>
                        <a:spcBef>
                          <a:spcPts val="890"/>
                        </a:spcBef>
                      </a:pPr>
                      <a:r>
                        <a:rPr sz="1200" spc="-5" dirty="0">
                          <a:latin typeface="微软雅黑" panose="020B0503020204020204" charset="-122"/>
                          <a:cs typeface="微软雅黑" panose="020B0503020204020204" charset="-122"/>
                        </a:rPr>
                        <a:t>上次评价</a:t>
                      </a:r>
                      <a:endParaRPr sz="1200">
                        <a:latin typeface="微软雅黑" panose="020B0503020204020204" charset="-122"/>
                        <a:cs typeface="微软雅黑" panose="020B0503020204020204" charset="-122"/>
                      </a:endParaRPr>
                    </a:p>
                    <a:p>
                      <a:pPr marL="635" algn="ctr">
                        <a:lnSpc>
                          <a:spcPct val="100000"/>
                        </a:lnSpc>
                        <a:spcBef>
                          <a:spcPts val="720"/>
                        </a:spcBef>
                      </a:pPr>
                      <a:r>
                        <a:rPr sz="1200" dirty="0">
                          <a:latin typeface="微软雅黑" panose="020B0503020204020204" charset="-122"/>
                          <a:cs typeface="微软雅黑" panose="020B0503020204020204" charset="-122"/>
                        </a:rPr>
                        <a:t>结果</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a:txBody>
                    <a:bodyPr/>
                    <a:lstStyle/>
                    <a:p>
                      <a:pPr marL="2540" algn="ctr">
                        <a:lnSpc>
                          <a:spcPct val="100000"/>
                        </a:lnSpc>
                        <a:spcBef>
                          <a:spcPts val="890"/>
                        </a:spcBef>
                      </a:pPr>
                      <a:r>
                        <a:rPr sz="1200" spc="-5" dirty="0">
                          <a:latin typeface="微软雅黑" panose="020B0503020204020204" charset="-122"/>
                          <a:cs typeface="微软雅黑" panose="020B0503020204020204" charset="-122"/>
                        </a:rPr>
                        <a:t>上次评价</a:t>
                      </a:r>
                      <a:endParaRPr sz="1200">
                        <a:latin typeface="微软雅黑" panose="020B0503020204020204" charset="-122"/>
                        <a:cs typeface="微软雅黑" panose="020B0503020204020204" charset="-122"/>
                      </a:endParaRPr>
                    </a:p>
                    <a:p>
                      <a:pPr marL="2540" algn="ctr">
                        <a:lnSpc>
                          <a:spcPct val="100000"/>
                        </a:lnSpc>
                        <a:spcBef>
                          <a:spcPts val="720"/>
                        </a:spcBef>
                      </a:pPr>
                      <a:r>
                        <a:rPr sz="1200" dirty="0">
                          <a:latin typeface="微软雅黑" panose="020B0503020204020204" charset="-122"/>
                          <a:cs typeface="微软雅黑" panose="020B0503020204020204" charset="-122"/>
                        </a:rPr>
                        <a:t>日期</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a:txBody>
                    <a:bodyPr/>
                    <a:lstStyle/>
                    <a:p>
                      <a:pPr marL="3175" algn="ctr">
                        <a:lnSpc>
                          <a:spcPct val="100000"/>
                        </a:lnSpc>
                        <a:spcBef>
                          <a:spcPts val="890"/>
                        </a:spcBef>
                      </a:pPr>
                      <a:r>
                        <a:rPr sz="1200" spc="-5" dirty="0">
                          <a:latin typeface="微软雅黑" panose="020B0503020204020204" charset="-122"/>
                          <a:cs typeface="微软雅黑" panose="020B0503020204020204" charset="-122"/>
                        </a:rPr>
                        <a:t>涉及的特</a:t>
                      </a:r>
                      <a:endParaRPr sz="1200">
                        <a:latin typeface="微软雅黑" panose="020B0503020204020204" charset="-122"/>
                        <a:cs typeface="微软雅黑" panose="020B0503020204020204" charset="-122"/>
                      </a:endParaRPr>
                    </a:p>
                    <a:p>
                      <a:pPr marL="3175" algn="ctr">
                        <a:lnSpc>
                          <a:spcPct val="100000"/>
                        </a:lnSpc>
                        <a:spcBef>
                          <a:spcPts val="720"/>
                        </a:spcBef>
                      </a:pPr>
                      <a:r>
                        <a:rPr sz="1200" dirty="0">
                          <a:latin typeface="微软雅黑" panose="020B0503020204020204" charset="-122"/>
                          <a:cs typeface="微软雅黑" panose="020B0503020204020204" charset="-122"/>
                        </a:rPr>
                        <a:t>殊作业</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r>
              <a:tr h="296164">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96163">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96100">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bl>
          </a:graphicData>
        </a:graphic>
      </p:graphicFrame>
      <p:sp>
        <p:nvSpPr>
          <p:cNvPr id="5" name="object 5"/>
          <p:cNvSpPr txBox="1"/>
          <p:nvPr/>
        </p:nvSpPr>
        <p:spPr>
          <a:xfrm>
            <a:off x="6938009" y="339597"/>
            <a:ext cx="1878964" cy="245745"/>
          </a:xfrm>
          <a:prstGeom prst="rect">
            <a:avLst/>
          </a:prstGeom>
        </p:spPr>
        <p:txBody>
          <a:bodyPr vert="horz" wrap="square" lIns="0" tIns="0" rIns="0" bIns="0" rtlCol="0">
            <a:spAutoFit/>
          </a:bodyPr>
          <a:lstStyle/>
          <a:p>
            <a:pPr marL="12700">
              <a:lnSpc>
                <a:spcPct val="100000"/>
              </a:lnSpc>
            </a:pPr>
            <a:endParaRPr sz="1600" b="1" spc="-310" dirty="0">
              <a:solidFill>
                <a:srgbClr val="2D75B6"/>
              </a:solidFill>
              <a:latin typeface="思源黑体 CN Bold" panose="020B0800000000000000" charset="-122"/>
              <a:cs typeface="思源黑体 CN Bold" panose="020B0800000000000000"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10228" y="1738883"/>
            <a:ext cx="3602736" cy="748283"/>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438655" y="1738883"/>
            <a:ext cx="3602735" cy="748283"/>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2935223" y="1915667"/>
            <a:ext cx="1630679" cy="57150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4584191" y="1915667"/>
            <a:ext cx="1629156" cy="57150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3959352" y="1802892"/>
            <a:ext cx="1225296" cy="461772"/>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4017264" y="1007363"/>
            <a:ext cx="1112520" cy="1100328"/>
          </a:xfrm>
          <a:prstGeom prst="rect">
            <a:avLst/>
          </a:prstGeom>
          <a:blipFill>
            <a:blip r:embed="rId6" cstate="print"/>
            <a:stretch>
              <a:fillRect/>
            </a:stretch>
          </a:blipFill>
        </p:spPr>
        <p:txBody>
          <a:bodyPr wrap="square" lIns="0" tIns="0" rIns="0" bIns="0" rtlCol="0"/>
          <a:lstStyle/>
          <a:p/>
        </p:txBody>
      </p:sp>
      <p:sp>
        <p:nvSpPr>
          <p:cNvPr id="8" name="object 8"/>
          <p:cNvSpPr txBox="1"/>
          <p:nvPr/>
        </p:nvSpPr>
        <p:spPr>
          <a:xfrm>
            <a:off x="4181094" y="1436496"/>
            <a:ext cx="787400" cy="241300"/>
          </a:xfrm>
          <a:prstGeom prst="rect">
            <a:avLst/>
          </a:prstGeom>
        </p:spPr>
        <p:txBody>
          <a:bodyPr vert="horz" wrap="square" lIns="0" tIns="0" rIns="0" bIns="0" rtlCol="0">
            <a:spAutoFit/>
          </a:bodyPr>
          <a:lstStyle/>
          <a:p>
            <a:pPr marL="12700">
              <a:lnSpc>
                <a:spcPct val="100000"/>
              </a:lnSpc>
            </a:pPr>
            <a:r>
              <a:rPr sz="1500" b="1" dirty="0">
                <a:latin typeface="微软雅黑" panose="020B0503020204020204" charset="-122"/>
                <a:cs typeface="微软雅黑" panose="020B0503020204020204" charset="-122"/>
              </a:rPr>
              <a:t>开工准备</a:t>
            </a:r>
            <a:endParaRPr sz="1500">
              <a:latin typeface="微软雅黑" panose="020B0503020204020204" charset="-122"/>
              <a:cs typeface="微软雅黑" panose="020B0503020204020204" charset="-122"/>
            </a:endParaRPr>
          </a:p>
        </p:txBody>
      </p:sp>
      <p:sp>
        <p:nvSpPr>
          <p:cNvPr id="9" name="object 9"/>
          <p:cNvSpPr/>
          <p:nvPr/>
        </p:nvSpPr>
        <p:spPr>
          <a:xfrm>
            <a:off x="1391411" y="2506979"/>
            <a:ext cx="1533144" cy="2029968"/>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1391411" y="2506979"/>
            <a:ext cx="1533525" cy="2030095"/>
          </a:xfrm>
          <a:custGeom>
            <a:avLst/>
            <a:gdLst/>
            <a:ahLst/>
            <a:cxnLst/>
            <a:rect l="l" t="t" r="r" b="b"/>
            <a:pathLst>
              <a:path w="1533525" h="2030095">
                <a:moveTo>
                  <a:pt x="0" y="62230"/>
                </a:moveTo>
                <a:lnTo>
                  <a:pt x="4883" y="37986"/>
                </a:lnTo>
                <a:lnTo>
                  <a:pt x="18208" y="18208"/>
                </a:lnTo>
                <a:lnTo>
                  <a:pt x="37986" y="4883"/>
                </a:lnTo>
                <a:lnTo>
                  <a:pt x="62229" y="0"/>
                </a:lnTo>
                <a:lnTo>
                  <a:pt x="1470914" y="0"/>
                </a:lnTo>
                <a:lnTo>
                  <a:pt x="1495157" y="4883"/>
                </a:lnTo>
                <a:lnTo>
                  <a:pt x="1514935" y="18208"/>
                </a:lnTo>
                <a:lnTo>
                  <a:pt x="1528260" y="37986"/>
                </a:lnTo>
                <a:lnTo>
                  <a:pt x="1533144" y="62230"/>
                </a:lnTo>
                <a:lnTo>
                  <a:pt x="1533144" y="1967725"/>
                </a:lnTo>
                <a:lnTo>
                  <a:pt x="1528260" y="1991954"/>
                </a:lnTo>
                <a:lnTo>
                  <a:pt x="1514935" y="2011738"/>
                </a:lnTo>
                <a:lnTo>
                  <a:pt x="1495157" y="2025077"/>
                </a:lnTo>
                <a:lnTo>
                  <a:pt x="1470914" y="2029968"/>
                </a:lnTo>
                <a:lnTo>
                  <a:pt x="62229" y="2029968"/>
                </a:lnTo>
                <a:lnTo>
                  <a:pt x="37986" y="2025077"/>
                </a:lnTo>
                <a:lnTo>
                  <a:pt x="18208" y="2011738"/>
                </a:lnTo>
                <a:lnTo>
                  <a:pt x="4883" y="1991954"/>
                </a:lnTo>
                <a:lnTo>
                  <a:pt x="0" y="1967725"/>
                </a:lnTo>
                <a:lnTo>
                  <a:pt x="0" y="62230"/>
                </a:lnTo>
                <a:close/>
              </a:path>
            </a:pathLst>
          </a:custGeom>
          <a:ln w="9525">
            <a:solidFill>
              <a:srgbClr val="FFD966"/>
            </a:solidFill>
          </a:ln>
        </p:spPr>
        <p:txBody>
          <a:bodyPr wrap="square" lIns="0" tIns="0" rIns="0" bIns="0" rtlCol="0"/>
          <a:lstStyle/>
          <a:p/>
        </p:txBody>
      </p:sp>
      <p:sp>
        <p:nvSpPr>
          <p:cNvPr id="11" name="object 11"/>
          <p:cNvSpPr/>
          <p:nvPr/>
        </p:nvSpPr>
        <p:spPr>
          <a:xfrm>
            <a:off x="1481327" y="2566416"/>
            <a:ext cx="1443228" cy="326135"/>
          </a:xfrm>
          <a:prstGeom prst="rect">
            <a:avLst/>
          </a:prstGeom>
          <a:blipFill>
            <a:blip r:embed="rId8" cstate="print"/>
            <a:stretch>
              <a:fillRect/>
            </a:stretch>
          </a:blipFill>
        </p:spPr>
        <p:txBody>
          <a:bodyPr wrap="square" lIns="0" tIns="0" rIns="0" bIns="0" rtlCol="0"/>
          <a:lstStyle/>
          <a:p/>
        </p:txBody>
      </p:sp>
      <p:sp>
        <p:nvSpPr>
          <p:cNvPr id="12" name="object 12"/>
          <p:cNvSpPr/>
          <p:nvPr/>
        </p:nvSpPr>
        <p:spPr>
          <a:xfrm>
            <a:off x="1863851" y="2607576"/>
            <a:ext cx="688086" cy="291833"/>
          </a:xfrm>
          <a:prstGeom prst="rect">
            <a:avLst/>
          </a:prstGeom>
          <a:blipFill>
            <a:blip r:embed="rId9" cstate="print"/>
            <a:stretch>
              <a:fillRect/>
            </a:stretch>
          </a:blipFill>
        </p:spPr>
        <p:txBody>
          <a:bodyPr wrap="square" lIns="0" tIns="0" rIns="0" bIns="0" rtlCol="0"/>
          <a:lstStyle/>
          <a:p/>
        </p:txBody>
      </p:sp>
      <p:sp>
        <p:nvSpPr>
          <p:cNvPr id="13" name="object 13"/>
          <p:cNvSpPr txBox="1"/>
          <p:nvPr/>
        </p:nvSpPr>
        <p:spPr>
          <a:xfrm>
            <a:off x="1934336" y="2649092"/>
            <a:ext cx="537845" cy="165100"/>
          </a:xfrm>
          <a:prstGeom prst="rect">
            <a:avLst/>
          </a:prstGeom>
        </p:spPr>
        <p:txBody>
          <a:bodyPr vert="horz" wrap="square" lIns="0" tIns="0" rIns="0" bIns="0" rtlCol="0">
            <a:spAutoFit/>
          </a:bodyPr>
          <a:lstStyle/>
          <a:p>
            <a:pPr marL="12700">
              <a:lnSpc>
                <a:spcPct val="100000"/>
              </a:lnSpc>
            </a:pPr>
            <a:r>
              <a:rPr sz="1000" b="1" spc="5" dirty="0">
                <a:solidFill>
                  <a:srgbClr val="FFFFFF"/>
                </a:solidFill>
                <a:latin typeface="微软雅黑" panose="020B0503020204020204" charset="-122"/>
                <a:cs typeface="微软雅黑" panose="020B0503020204020204" charset="-122"/>
              </a:rPr>
              <a:t>安全协议</a:t>
            </a:r>
            <a:endParaRPr sz="1000">
              <a:latin typeface="微软雅黑" panose="020B0503020204020204" charset="-122"/>
              <a:cs typeface="微软雅黑" panose="020B0503020204020204" charset="-122"/>
            </a:endParaRPr>
          </a:p>
        </p:txBody>
      </p:sp>
      <p:sp>
        <p:nvSpPr>
          <p:cNvPr id="14" name="object 14"/>
          <p:cNvSpPr/>
          <p:nvPr/>
        </p:nvSpPr>
        <p:spPr>
          <a:xfrm>
            <a:off x="3009900" y="2506979"/>
            <a:ext cx="1534667" cy="2029968"/>
          </a:xfrm>
          <a:prstGeom prst="rect">
            <a:avLst/>
          </a:prstGeom>
          <a:blipFill>
            <a:blip r:embed="rId7" cstate="print"/>
            <a:stretch>
              <a:fillRect/>
            </a:stretch>
          </a:blipFill>
        </p:spPr>
        <p:txBody>
          <a:bodyPr wrap="square" lIns="0" tIns="0" rIns="0" bIns="0" rtlCol="0"/>
          <a:lstStyle/>
          <a:p/>
        </p:txBody>
      </p:sp>
      <p:sp>
        <p:nvSpPr>
          <p:cNvPr id="15" name="object 15"/>
          <p:cNvSpPr/>
          <p:nvPr/>
        </p:nvSpPr>
        <p:spPr>
          <a:xfrm>
            <a:off x="3009900" y="2506979"/>
            <a:ext cx="1534795" cy="2030095"/>
          </a:xfrm>
          <a:custGeom>
            <a:avLst/>
            <a:gdLst/>
            <a:ahLst/>
            <a:cxnLst/>
            <a:rect l="l" t="t" r="r" b="b"/>
            <a:pathLst>
              <a:path w="1534795" h="2030095">
                <a:moveTo>
                  <a:pt x="0" y="62356"/>
                </a:moveTo>
                <a:lnTo>
                  <a:pt x="4903" y="38094"/>
                </a:lnTo>
                <a:lnTo>
                  <a:pt x="18272" y="18272"/>
                </a:lnTo>
                <a:lnTo>
                  <a:pt x="38094" y="4903"/>
                </a:lnTo>
                <a:lnTo>
                  <a:pt x="62356" y="0"/>
                </a:lnTo>
                <a:lnTo>
                  <a:pt x="1472311" y="0"/>
                </a:lnTo>
                <a:lnTo>
                  <a:pt x="1496573" y="4903"/>
                </a:lnTo>
                <a:lnTo>
                  <a:pt x="1516395" y="18272"/>
                </a:lnTo>
                <a:lnTo>
                  <a:pt x="1529764" y="38094"/>
                </a:lnTo>
                <a:lnTo>
                  <a:pt x="1534667" y="62356"/>
                </a:lnTo>
                <a:lnTo>
                  <a:pt x="1534667" y="1967661"/>
                </a:lnTo>
                <a:lnTo>
                  <a:pt x="1529764" y="1991911"/>
                </a:lnTo>
                <a:lnTo>
                  <a:pt x="1516395" y="2011716"/>
                </a:lnTo>
                <a:lnTo>
                  <a:pt x="1496573" y="2025070"/>
                </a:lnTo>
                <a:lnTo>
                  <a:pt x="1472311" y="2029968"/>
                </a:lnTo>
                <a:lnTo>
                  <a:pt x="62356" y="2029968"/>
                </a:lnTo>
                <a:lnTo>
                  <a:pt x="38094" y="2025070"/>
                </a:lnTo>
                <a:lnTo>
                  <a:pt x="18272" y="2011716"/>
                </a:lnTo>
                <a:lnTo>
                  <a:pt x="4903" y="1991911"/>
                </a:lnTo>
                <a:lnTo>
                  <a:pt x="0" y="1967661"/>
                </a:lnTo>
                <a:lnTo>
                  <a:pt x="0" y="62356"/>
                </a:lnTo>
                <a:close/>
              </a:path>
            </a:pathLst>
          </a:custGeom>
          <a:ln w="9525">
            <a:solidFill>
              <a:srgbClr val="FFD966"/>
            </a:solidFill>
          </a:ln>
        </p:spPr>
        <p:txBody>
          <a:bodyPr wrap="square" lIns="0" tIns="0" rIns="0" bIns="0" rtlCol="0"/>
          <a:lstStyle/>
          <a:p/>
        </p:txBody>
      </p:sp>
      <p:sp>
        <p:nvSpPr>
          <p:cNvPr id="16" name="object 16"/>
          <p:cNvSpPr/>
          <p:nvPr/>
        </p:nvSpPr>
        <p:spPr>
          <a:xfrm>
            <a:off x="3054095" y="2566416"/>
            <a:ext cx="1443228" cy="326135"/>
          </a:xfrm>
          <a:prstGeom prst="rect">
            <a:avLst/>
          </a:prstGeom>
          <a:blipFill>
            <a:blip r:embed="rId10" cstate="print"/>
            <a:stretch>
              <a:fillRect/>
            </a:stretch>
          </a:blipFill>
        </p:spPr>
        <p:txBody>
          <a:bodyPr wrap="square" lIns="0" tIns="0" rIns="0" bIns="0" rtlCol="0"/>
          <a:lstStyle/>
          <a:p/>
        </p:txBody>
      </p:sp>
      <p:sp>
        <p:nvSpPr>
          <p:cNvPr id="17" name="object 17"/>
          <p:cNvSpPr/>
          <p:nvPr/>
        </p:nvSpPr>
        <p:spPr>
          <a:xfrm>
            <a:off x="3438144" y="2607576"/>
            <a:ext cx="688086" cy="291833"/>
          </a:xfrm>
          <a:prstGeom prst="rect">
            <a:avLst/>
          </a:prstGeom>
          <a:blipFill>
            <a:blip r:embed="rId11" cstate="print"/>
            <a:stretch>
              <a:fillRect/>
            </a:stretch>
          </a:blipFill>
        </p:spPr>
        <p:txBody>
          <a:bodyPr wrap="square" lIns="0" tIns="0" rIns="0" bIns="0" rtlCol="0"/>
          <a:lstStyle/>
          <a:p/>
        </p:txBody>
      </p:sp>
      <p:sp>
        <p:nvSpPr>
          <p:cNvPr id="18" name="object 18"/>
          <p:cNvSpPr txBox="1"/>
          <p:nvPr/>
        </p:nvSpPr>
        <p:spPr>
          <a:xfrm>
            <a:off x="3507740" y="2649092"/>
            <a:ext cx="537845" cy="165100"/>
          </a:xfrm>
          <a:prstGeom prst="rect">
            <a:avLst/>
          </a:prstGeom>
        </p:spPr>
        <p:txBody>
          <a:bodyPr vert="horz" wrap="square" lIns="0" tIns="0" rIns="0" bIns="0" rtlCol="0">
            <a:spAutoFit/>
          </a:bodyPr>
          <a:lstStyle/>
          <a:p>
            <a:pPr marL="12700">
              <a:lnSpc>
                <a:spcPct val="100000"/>
              </a:lnSpc>
            </a:pPr>
            <a:r>
              <a:rPr sz="1000" b="1" spc="5" dirty="0">
                <a:solidFill>
                  <a:srgbClr val="FFFFFF"/>
                </a:solidFill>
                <a:latin typeface="微软雅黑" panose="020B0503020204020204" charset="-122"/>
                <a:cs typeface="微软雅黑" panose="020B0503020204020204" charset="-122"/>
              </a:rPr>
              <a:t>危害告知</a:t>
            </a:r>
            <a:endParaRPr sz="1000">
              <a:latin typeface="微软雅黑" panose="020B0503020204020204" charset="-122"/>
              <a:cs typeface="微软雅黑" panose="020B0503020204020204" charset="-122"/>
            </a:endParaRPr>
          </a:p>
        </p:txBody>
      </p:sp>
      <p:sp>
        <p:nvSpPr>
          <p:cNvPr id="19" name="object 19"/>
          <p:cNvSpPr/>
          <p:nvPr/>
        </p:nvSpPr>
        <p:spPr>
          <a:xfrm>
            <a:off x="4588764" y="2506979"/>
            <a:ext cx="1534668" cy="2029968"/>
          </a:xfrm>
          <a:prstGeom prst="rect">
            <a:avLst/>
          </a:prstGeom>
          <a:blipFill>
            <a:blip r:embed="rId12" cstate="print"/>
            <a:stretch>
              <a:fillRect/>
            </a:stretch>
          </a:blipFill>
        </p:spPr>
        <p:txBody>
          <a:bodyPr wrap="square" lIns="0" tIns="0" rIns="0" bIns="0" rtlCol="0"/>
          <a:lstStyle/>
          <a:p/>
        </p:txBody>
      </p:sp>
      <p:sp>
        <p:nvSpPr>
          <p:cNvPr id="20" name="object 20"/>
          <p:cNvSpPr/>
          <p:nvPr/>
        </p:nvSpPr>
        <p:spPr>
          <a:xfrm>
            <a:off x="4588764" y="2506979"/>
            <a:ext cx="1534795" cy="2030095"/>
          </a:xfrm>
          <a:custGeom>
            <a:avLst/>
            <a:gdLst/>
            <a:ahLst/>
            <a:cxnLst/>
            <a:rect l="l" t="t" r="r" b="b"/>
            <a:pathLst>
              <a:path w="1534795" h="2030095">
                <a:moveTo>
                  <a:pt x="0" y="62356"/>
                </a:moveTo>
                <a:lnTo>
                  <a:pt x="4903" y="38094"/>
                </a:lnTo>
                <a:lnTo>
                  <a:pt x="18272" y="18272"/>
                </a:lnTo>
                <a:lnTo>
                  <a:pt x="38094" y="4903"/>
                </a:lnTo>
                <a:lnTo>
                  <a:pt x="62357" y="0"/>
                </a:lnTo>
                <a:lnTo>
                  <a:pt x="1472311" y="0"/>
                </a:lnTo>
                <a:lnTo>
                  <a:pt x="1496573" y="4903"/>
                </a:lnTo>
                <a:lnTo>
                  <a:pt x="1516395" y="18272"/>
                </a:lnTo>
                <a:lnTo>
                  <a:pt x="1529764" y="38094"/>
                </a:lnTo>
                <a:lnTo>
                  <a:pt x="1534668" y="62356"/>
                </a:lnTo>
                <a:lnTo>
                  <a:pt x="1534668" y="1967661"/>
                </a:lnTo>
                <a:lnTo>
                  <a:pt x="1529764" y="1991911"/>
                </a:lnTo>
                <a:lnTo>
                  <a:pt x="1516395" y="2011716"/>
                </a:lnTo>
                <a:lnTo>
                  <a:pt x="1496573" y="2025070"/>
                </a:lnTo>
                <a:lnTo>
                  <a:pt x="1472311" y="2029968"/>
                </a:lnTo>
                <a:lnTo>
                  <a:pt x="62357" y="2029968"/>
                </a:lnTo>
                <a:lnTo>
                  <a:pt x="38094" y="2025070"/>
                </a:lnTo>
                <a:lnTo>
                  <a:pt x="18272" y="2011716"/>
                </a:lnTo>
                <a:lnTo>
                  <a:pt x="4903" y="1991911"/>
                </a:lnTo>
                <a:lnTo>
                  <a:pt x="0" y="1967661"/>
                </a:lnTo>
                <a:lnTo>
                  <a:pt x="0" y="62356"/>
                </a:lnTo>
                <a:close/>
              </a:path>
            </a:pathLst>
          </a:custGeom>
          <a:ln w="9525">
            <a:solidFill>
              <a:srgbClr val="FFD966"/>
            </a:solidFill>
          </a:ln>
        </p:spPr>
        <p:txBody>
          <a:bodyPr wrap="square" lIns="0" tIns="0" rIns="0" bIns="0" rtlCol="0"/>
          <a:lstStyle/>
          <a:p/>
        </p:txBody>
      </p:sp>
      <p:sp>
        <p:nvSpPr>
          <p:cNvPr id="21" name="object 21"/>
          <p:cNvSpPr/>
          <p:nvPr/>
        </p:nvSpPr>
        <p:spPr>
          <a:xfrm>
            <a:off x="4632959" y="2566416"/>
            <a:ext cx="1444752" cy="326135"/>
          </a:xfrm>
          <a:prstGeom prst="rect">
            <a:avLst/>
          </a:prstGeom>
          <a:blipFill>
            <a:blip r:embed="rId13" cstate="print"/>
            <a:stretch>
              <a:fillRect/>
            </a:stretch>
          </a:blipFill>
        </p:spPr>
        <p:txBody>
          <a:bodyPr wrap="square" lIns="0" tIns="0" rIns="0" bIns="0" rtlCol="0"/>
          <a:lstStyle/>
          <a:p/>
        </p:txBody>
      </p:sp>
      <p:sp>
        <p:nvSpPr>
          <p:cNvPr id="22" name="object 22"/>
          <p:cNvSpPr/>
          <p:nvPr/>
        </p:nvSpPr>
        <p:spPr>
          <a:xfrm>
            <a:off x="5145023" y="2607576"/>
            <a:ext cx="432053" cy="291833"/>
          </a:xfrm>
          <a:prstGeom prst="rect">
            <a:avLst/>
          </a:prstGeom>
          <a:blipFill>
            <a:blip r:embed="rId14" cstate="print"/>
            <a:stretch>
              <a:fillRect/>
            </a:stretch>
          </a:blipFill>
        </p:spPr>
        <p:txBody>
          <a:bodyPr wrap="square" lIns="0" tIns="0" rIns="0" bIns="0" rtlCol="0"/>
          <a:lstStyle/>
          <a:p/>
        </p:txBody>
      </p:sp>
      <p:sp>
        <p:nvSpPr>
          <p:cNvPr id="23" name="object 23"/>
          <p:cNvSpPr txBox="1"/>
          <p:nvPr/>
        </p:nvSpPr>
        <p:spPr>
          <a:xfrm>
            <a:off x="5215254" y="2649092"/>
            <a:ext cx="281940" cy="165100"/>
          </a:xfrm>
          <a:prstGeom prst="rect">
            <a:avLst/>
          </a:prstGeom>
        </p:spPr>
        <p:txBody>
          <a:bodyPr vert="horz" wrap="square" lIns="0" tIns="0" rIns="0" bIns="0" rtlCol="0">
            <a:spAutoFit/>
          </a:bodyPr>
          <a:lstStyle/>
          <a:p>
            <a:pPr marL="12700">
              <a:lnSpc>
                <a:spcPct val="100000"/>
              </a:lnSpc>
            </a:pPr>
            <a:r>
              <a:rPr sz="1000" b="1" spc="5" dirty="0">
                <a:solidFill>
                  <a:srgbClr val="FFFFFF"/>
                </a:solidFill>
                <a:latin typeface="微软雅黑" panose="020B0503020204020204" charset="-122"/>
                <a:cs typeface="微软雅黑" panose="020B0503020204020204" charset="-122"/>
              </a:rPr>
              <a:t>培训</a:t>
            </a:r>
            <a:endParaRPr sz="1000">
              <a:latin typeface="微软雅黑" panose="020B0503020204020204" charset="-122"/>
              <a:cs typeface="微软雅黑" panose="020B0503020204020204" charset="-122"/>
            </a:endParaRPr>
          </a:p>
        </p:txBody>
      </p:sp>
      <p:sp>
        <p:nvSpPr>
          <p:cNvPr id="24" name="object 24"/>
          <p:cNvSpPr/>
          <p:nvPr/>
        </p:nvSpPr>
        <p:spPr>
          <a:xfrm>
            <a:off x="6169152" y="2506979"/>
            <a:ext cx="1533144" cy="2029968"/>
          </a:xfrm>
          <a:prstGeom prst="rect">
            <a:avLst/>
          </a:prstGeom>
          <a:blipFill>
            <a:blip r:embed="rId12" cstate="print"/>
            <a:stretch>
              <a:fillRect/>
            </a:stretch>
          </a:blipFill>
        </p:spPr>
        <p:txBody>
          <a:bodyPr wrap="square" lIns="0" tIns="0" rIns="0" bIns="0" rtlCol="0"/>
          <a:lstStyle/>
          <a:p/>
        </p:txBody>
      </p:sp>
      <p:sp>
        <p:nvSpPr>
          <p:cNvPr id="25" name="object 25"/>
          <p:cNvSpPr/>
          <p:nvPr/>
        </p:nvSpPr>
        <p:spPr>
          <a:xfrm>
            <a:off x="6169152" y="2506979"/>
            <a:ext cx="1533525" cy="2030095"/>
          </a:xfrm>
          <a:custGeom>
            <a:avLst/>
            <a:gdLst/>
            <a:ahLst/>
            <a:cxnLst/>
            <a:rect l="l" t="t" r="r" b="b"/>
            <a:pathLst>
              <a:path w="1533525" h="2030095">
                <a:moveTo>
                  <a:pt x="0" y="62230"/>
                </a:moveTo>
                <a:lnTo>
                  <a:pt x="4883" y="37986"/>
                </a:lnTo>
                <a:lnTo>
                  <a:pt x="18208" y="18208"/>
                </a:lnTo>
                <a:lnTo>
                  <a:pt x="37986" y="4883"/>
                </a:lnTo>
                <a:lnTo>
                  <a:pt x="62230" y="0"/>
                </a:lnTo>
                <a:lnTo>
                  <a:pt x="1470914" y="0"/>
                </a:lnTo>
                <a:lnTo>
                  <a:pt x="1495157" y="4883"/>
                </a:lnTo>
                <a:lnTo>
                  <a:pt x="1514935" y="18208"/>
                </a:lnTo>
                <a:lnTo>
                  <a:pt x="1528260" y="37986"/>
                </a:lnTo>
                <a:lnTo>
                  <a:pt x="1533144" y="62230"/>
                </a:lnTo>
                <a:lnTo>
                  <a:pt x="1533144" y="1967725"/>
                </a:lnTo>
                <a:lnTo>
                  <a:pt x="1528260" y="1991954"/>
                </a:lnTo>
                <a:lnTo>
                  <a:pt x="1514935" y="2011738"/>
                </a:lnTo>
                <a:lnTo>
                  <a:pt x="1495157" y="2025077"/>
                </a:lnTo>
                <a:lnTo>
                  <a:pt x="1470914" y="2029968"/>
                </a:lnTo>
                <a:lnTo>
                  <a:pt x="62230" y="2029968"/>
                </a:lnTo>
                <a:lnTo>
                  <a:pt x="37986" y="2025077"/>
                </a:lnTo>
                <a:lnTo>
                  <a:pt x="18208" y="2011738"/>
                </a:lnTo>
                <a:lnTo>
                  <a:pt x="4883" y="1991954"/>
                </a:lnTo>
                <a:lnTo>
                  <a:pt x="0" y="1967725"/>
                </a:lnTo>
                <a:lnTo>
                  <a:pt x="0" y="62230"/>
                </a:lnTo>
                <a:close/>
              </a:path>
            </a:pathLst>
          </a:custGeom>
          <a:ln w="9525">
            <a:solidFill>
              <a:srgbClr val="FFD966"/>
            </a:solidFill>
          </a:ln>
        </p:spPr>
        <p:txBody>
          <a:bodyPr wrap="square" lIns="0" tIns="0" rIns="0" bIns="0" rtlCol="0"/>
          <a:lstStyle/>
          <a:p/>
        </p:txBody>
      </p:sp>
      <p:sp>
        <p:nvSpPr>
          <p:cNvPr id="26" name="object 26"/>
          <p:cNvSpPr/>
          <p:nvPr/>
        </p:nvSpPr>
        <p:spPr>
          <a:xfrm>
            <a:off x="6211823" y="2566416"/>
            <a:ext cx="1444752" cy="326135"/>
          </a:xfrm>
          <a:prstGeom prst="rect">
            <a:avLst/>
          </a:prstGeom>
          <a:blipFill>
            <a:blip r:embed="rId15" cstate="print"/>
            <a:stretch>
              <a:fillRect/>
            </a:stretch>
          </a:blipFill>
        </p:spPr>
        <p:txBody>
          <a:bodyPr wrap="square" lIns="0" tIns="0" rIns="0" bIns="0" rtlCol="0"/>
          <a:lstStyle/>
          <a:p/>
        </p:txBody>
      </p:sp>
      <p:sp>
        <p:nvSpPr>
          <p:cNvPr id="27" name="object 27"/>
          <p:cNvSpPr/>
          <p:nvPr/>
        </p:nvSpPr>
        <p:spPr>
          <a:xfrm>
            <a:off x="6531864" y="2607576"/>
            <a:ext cx="816101" cy="291833"/>
          </a:xfrm>
          <a:prstGeom prst="rect">
            <a:avLst/>
          </a:prstGeom>
          <a:blipFill>
            <a:blip r:embed="rId16" cstate="print"/>
            <a:stretch>
              <a:fillRect/>
            </a:stretch>
          </a:blipFill>
        </p:spPr>
        <p:txBody>
          <a:bodyPr wrap="square" lIns="0" tIns="0" rIns="0" bIns="0" rtlCol="0"/>
          <a:lstStyle/>
          <a:p/>
        </p:txBody>
      </p:sp>
      <p:sp>
        <p:nvSpPr>
          <p:cNvPr id="28" name="object 28"/>
          <p:cNvSpPr txBox="1"/>
          <p:nvPr/>
        </p:nvSpPr>
        <p:spPr>
          <a:xfrm>
            <a:off x="6602730" y="2649092"/>
            <a:ext cx="665480" cy="165100"/>
          </a:xfrm>
          <a:prstGeom prst="rect">
            <a:avLst/>
          </a:prstGeom>
        </p:spPr>
        <p:txBody>
          <a:bodyPr vert="horz" wrap="square" lIns="0" tIns="0" rIns="0" bIns="0" rtlCol="0">
            <a:spAutoFit/>
          </a:bodyPr>
          <a:lstStyle/>
          <a:p>
            <a:pPr marL="12700">
              <a:lnSpc>
                <a:spcPct val="100000"/>
              </a:lnSpc>
            </a:pPr>
            <a:r>
              <a:rPr sz="1000" b="1" spc="5" dirty="0">
                <a:solidFill>
                  <a:srgbClr val="FFFFFF"/>
                </a:solidFill>
                <a:latin typeface="微软雅黑" panose="020B0503020204020204" charset="-122"/>
                <a:cs typeface="微软雅黑" panose="020B0503020204020204" charset="-122"/>
              </a:rPr>
              <a:t>沟通与审查</a:t>
            </a:r>
            <a:endParaRPr sz="1000">
              <a:latin typeface="微软雅黑" panose="020B0503020204020204" charset="-122"/>
              <a:cs typeface="微软雅黑" panose="020B0503020204020204" charset="-122"/>
            </a:endParaRPr>
          </a:p>
        </p:txBody>
      </p:sp>
      <p:sp>
        <p:nvSpPr>
          <p:cNvPr id="29" name="object 29"/>
          <p:cNvSpPr/>
          <p:nvPr/>
        </p:nvSpPr>
        <p:spPr>
          <a:xfrm>
            <a:off x="4230623" y="1150619"/>
            <a:ext cx="193548" cy="193547"/>
          </a:xfrm>
          <a:prstGeom prst="rect">
            <a:avLst/>
          </a:prstGeom>
          <a:blipFill>
            <a:blip r:embed="rId17" cstate="print"/>
            <a:stretch>
              <a:fillRect/>
            </a:stretch>
          </a:blipFill>
        </p:spPr>
        <p:txBody>
          <a:bodyPr wrap="square" lIns="0" tIns="0" rIns="0" bIns="0" rtlCol="0"/>
          <a:lstStyle/>
          <a:p/>
        </p:txBody>
      </p:sp>
      <p:sp>
        <p:nvSpPr>
          <p:cNvPr id="30" name="object 30"/>
          <p:cNvSpPr/>
          <p:nvPr/>
        </p:nvSpPr>
        <p:spPr>
          <a:xfrm>
            <a:off x="4079747" y="1025652"/>
            <a:ext cx="986027" cy="327660"/>
          </a:xfrm>
          <a:prstGeom prst="rect">
            <a:avLst/>
          </a:prstGeom>
          <a:blipFill>
            <a:blip r:embed="rId18" cstate="print"/>
            <a:stretch>
              <a:fillRect/>
            </a:stretch>
          </a:blipFill>
        </p:spPr>
        <p:txBody>
          <a:bodyPr wrap="square" lIns="0" tIns="0" rIns="0" bIns="0" rtlCol="0"/>
          <a:lstStyle/>
          <a:p/>
        </p:txBody>
      </p:sp>
      <p:sp>
        <p:nvSpPr>
          <p:cNvPr id="31" name="object 31"/>
          <p:cNvSpPr txBox="1"/>
          <p:nvPr/>
        </p:nvSpPr>
        <p:spPr>
          <a:xfrm>
            <a:off x="1522857" y="2990976"/>
            <a:ext cx="1358900" cy="1613535"/>
          </a:xfrm>
          <a:prstGeom prst="rect">
            <a:avLst/>
          </a:prstGeom>
        </p:spPr>
        <p:txBody>
          <a:bodyPr vert="horz" wrap="square" lIns="0" tIns="0" rIns="0" bIns="0" rtlCol="0">
            <a:spAutoFit/>
          </a:bodyPr>
          <a:lstStyle/>
          <a:p>
            <a:pPr marL="12700" marR="5080">
              <a:lnSpc>
                <a:spcPct val="100000"/>
              </a:lnSpc>
            </a:pPr>
            <a:r>
              <a:rPr sz="1500" dirty="0">
                <a:latin typeface="微软雅黑" panose="020B0503020204020204" charset="-122"/>
                <a:cs typeface="微软雅黑" panose="020B0503020204020204" charset="-122"/>
              </a:rPr>
              <a:t>双方签订安全  协议，如果涉  </a:t>
            </a:r>
            <a:r>
              <a:rPr sz="1500" spc="-5" dirty="0">
                <a:latin typeface="微软雅黑" panose="020B0503020204020204" charset="-122"/>
                <a:cs typeface="微软雅黑" panose="020B0503020204020204" charset="-122"/>
              </a:rPr>
              <a:t>及到两个承包  </a:t>
            </a:r>
            <a:r>
              <a:rPr sz="1500" dirty="0">
                <a:latin typeface="微软雅黑" panose="020B0503020204020204" charset="-122"/>
                <a:cs typeface="微软雅黑" panose="020B0503020204020204" charset="-122"/>
              </a:rPr>
              <a:t>商的交叉作业， </a:t>
            </a:r>
            <a:r>
              <a:rPr sz="1500" dirty="0">
                <a:latin typeface="微软雅黑" panose="020B0503020204020204" charset="-122"/>
                <a:cs typeface="微软雅黑" panose="020B0503020204020204" charset="-122"/>
              </a:rPr>
              <a:t> 这两个承包商  也要签订安全  </a:t>
            </a:r>
            <a:r>
              <a:rPr sz="1500" spc="-5" dirty="0">
                <a:latin typeface="微软雅黑" panose="020B0503020204020204" charset="-122"/>
                <a:cs typeface="微软雅黑" panose="020B0503020204020204" charset="-122"/>
              </a:rPr>
              <a:t>协议</a:t>
            </a:r>
            <a:endParaRPr sz="1500">
              <a:latin typeface="微软雅黑" panose="020B0503020204020204" charset="-122"/>
              <a:cs typeface="微软雅黑" panose="020B0503020204020204" charset="-122"/>
            </a:endParaRPr>
          </a:p>
        </p:txBody>
      </p:sp>
      <p:sp>
        <p:nvSpPr>
          <p:cNvPr id="32" name="object 32"/>
          <p:cNvSpPr txBox="1"/>
          <p:nvPr/>
        </p:nvSpPr>
        <p:spPr>
          <a:xfrm>
            <a:off x="3179826" y="3005963"/>
            <a:ext cx="977900" cy="1155700"/>
          </a:xfrm>
          <a:prstGeom prst="rect">
            <a:avLst/>
          </a:prstGeom>
        </p:spPr>
        <p:txBody>
          <a:bodyPr vert="horz" wrap="square" lIns="0" tIns="0" rIns="0" bIns="0" rtlCol="0">
            <a:spAutoFit/>
          </a:bodyPr>
          <a:lstStyle/>
          <a:p>
            <a:pPr marL="12700" marR="5080" algn="just">
              <a:lnSpc>
                <a:spcPct val="100000"/>
              </a:lnSpc>
            </a:pPr>
            <a:r>
              <a:rPr sz="1500" dirty="0">
                <a:latin typeface="微软雅黑" panose="020B0503020204020204" charset="-122"/>
                <a:cs typeface="微软雅黑" panose="020B0503020204020204" charset="-122"/>
              </a:rPr>
              <a:t>告知承包商  在施工过程  中可能存在  的危害和风  </a:t>
            </a:r>
            <a:r>
              <a:rPr sz="1500" spc="-5" dirty="0">
                <a:latin typeface="微软雅黑" panose="020B0503020204020204" charset="-122"/>
                <a:cs typeface="微软雅黑" panose="020B0503020204020204" charset="-122"/>
              </a:rPr>
              <a:t>险以及措施</a:t>
            </a:r>
            <a:endParaRPr sz="1500">
              <a:latin typeface="微软雅黑" panose="020B0503020204020204" charset="-122"/>
              <a:cs typeface="微软雅黑" panose="020B0503020204020204" charset="-122"/>
            </a:endParaRPr>
          </a:p>
        </p:txBody>
      </p:sp>
      <p:sp>
        <p:nvSpPr>
          <p:cNvPr id="33" name="object 33"/>
          <p:cNvSpPr txBox="1"/>
          <p:nvPr/>
        </p:nvSpPr>
        <p:spPr>
          <a:xfrm>
            <a:off x="4772914" y="3115945"/>
            <a:ext cx="979805" cy="698500"/>
          </a:xfrm>
          <a:prstGeom prst="rect">
            <a:avLst/>
          </a:prstGeom>
        </p:spPr>
        <p:txBody>
          <a:bodyPr vert="horz" wrap="square" lIns="0" tIns="0" rIns="0" bIns="0" rtlCol="0">
            <a:spAutoFit/>
          </a:bodyPr>
          <a:lstStyle/>
          <a:p>
            <a:pPr marL="12700" marR="5080" algn="just">
              <a:lnSpc>
                <a:spcPct val="100000"/>
              </a:lnSpc>
            </a:pPr>
            <a:r>
              <a:rPr sz="1500" dirty="0">
                <a:solidFill>
                  <a:srgbClr val="FF0000"/>
                </a:solidFill>
                <a:latin typeface="微软雅黑" panose="020B0503020204020204" charset="-122"/>
                <a:cs typeface="微软雅黑" panose="020B0503020204020204" charset="-122"/>
              </a:rPr>
              <a:t>培训内容的  识别</a:t>
            </a:r>
            <a:r>
              <a:rPr sz="1500" dirty="0">
                <a:latin typeface="微软雅黑" panose="020B0503020204020204" charset="-122"/>
                <a:cs typeface="微软雅黑" panose="020B0503020204020204" charset="-122"/>
              </a:rPr>
              <a:t>及完成 </a:t>
            </a:r>
            <a:r>
              <a:rPr sz="1500" dirty="0">
                <a:latin typeface="微软雅黑" panose="020B0503020204020204" charset="-122"/>
                <a:cs typeface="微软雅黑" panose="020B0503020204020204" charset="-122"/>
              </a:rPr>
              <a:t> 培训、考核</a:t>
            </a:r>
            <a:endParaRPr sz="1500">
              <a:latin typeface="微软雅黑" panose="020B0503020204020204" charset="-122"/>
              <a:cs typeface="微软雅黑" panose="020B0503020204020204" charset="-122"/>
            </a:endParaRPr>
          </a:p>
        </p:txBody>
      </p:sp>
      <p:sp>
        <p:nvSpPr>
          <p:cNvPr id="34" name="object 34"/>
          <p:cNvSpPr txBox="1"/>
          <p:nvPr/>
        </p:nvSpPr>
        <p:spPr>
          <a:xfrm>
            <a:off x="6350634" y="2961132"/>
            <a:ext cx="1170305" cy="1384300"/>
          </a:xfrm>
          <a:prstGeom prst="rect">
            <a:avLst/>
          </a:prstGeom>
        </p:spPr>
        <p:txBody>
          <a:bodyPr vert="horz" wrap="square" lIns="0" tIns="0" rIns="0" bIns="0" rtlCol="0">
            <a:spAutoFit/>
          </a:bodyPr>
          <a:lstStyle/>
          <a:p>
            <a:pPr marL="12700" marR="5080" algn="just">
              <a:lnSpc>
                <a:spcPct val="100000"/>
              </a:lnSpc>
            </a:pPr>
            <a:r>
              <a:rPr sz="1500" dirty="0">
                <a:latin typeface="微软雅黑" panose="020B0503020204020204" charset="-122"/>
                <a:cs typeface="微软雅黑" panose="020B0503020204020204" charset="-122"/>
              </a:rPr>
              <a:t>同承包商确定  沟通方式（如  例会），审查  </a:t>
            </a:r>
            <a:r>
              <a:rPr sz="1500" dirty="0">
                <a:latin typeface="微软雅黑" panose="020B0503020204020204" charset="-122"/>
                <a:cs typeface="微软雅黑" panose="020B0503020204020204" charset="-122"/>
              </a:rPr>
              <a:t>承包商的安全 </a:t>
            </a:r>
            <a:r>
              <a:rPr sz="1500" dirty="0">
                <a:latin typeface="微软雅黑" panose="020B0503020204020204" charset="-122"/>
                <a:cs typeface="微软雅黑" panose="020B0503020204020204" charset="-122"/>
              </a:rPr>
              <a:t> </a:t>
            </a:r>
            <a:r>
              <a:rPr sz="1500" dirty="0">
                <a:latin typeface="微软雅黑" panose="020B0503020204020204" charset="-122"/>
                <a:cs typeface="微软雅黑" panose="020B0503020204020204" charset="-122"/>
              </a:rPr>
              <a:t>作业计划和应 </a:t>
            </a:r>
            <a:r>
              <a:rPr sz="1500" dirty="0">
                <a:latin typeface="微软雅黑" panose="020B0503020204020204" charset="-122"/>
                <a:cs typeface="微软雅黑" panose="020B0503020204020204" charset="-122"/>
              </a:rPr>
              <a:t> 急救援预案。</a:t>
            </a:r>
            <a:endParaRPr sz="1500">
              <a:latin typeface="微软雅黑" panose="020B0503020204020204" charset="-122"/>
              <a:cs typeface="微软雅黑" panose="020B0503020204020204" charset="-122"/>
            </a:endParaRPr>
          </a:p>
        </p:txBody>
      </p:sp>
      <p:sp>
        <p:nvSpPr>
          <p:cNvPr id="35" name="object 35"/>
          <p:cNvSpPr txBox="1"/>
          <p:nvPr/>
        </p:nvSpPr>
        <p:spPr>
          <a:xfrm>
            <a:off x="737717" y="1318514"/>
            <a:ext cx="1930400" cy="241300"/>
          </a:xfrm>
          <a:prstGeom prst="rect">
            <a:avLst/>
          </a:prstGeom>
        </p:spPr>
        <p:txBody>
          <a:bodyPr vert="horz" wrap="square" lIns="0" tIns="0" rIns="0" bIns="0" rtlCol="0">
            <a:spAutoFit/>
          </a:bodyPr>
          <a:lstStyle/>
          <a:p>
            <a:pPr marL="12700">
              <a:lnSpc>
                <a:spcPct val="100000"/>
              </a:lnSpc>
            </a:pPr>
            <a:r>
              <a:rPr sz="1500" dirty="0">
                <a:latin typeface="微软雅黑" panose="020B0503020204020204" charset="-122"/>
                <a:cs typeface="微软雅黑" panose="020B0503020204020204" charset="-122"/>
              </a:rPr>
              <a:t>该过程的输出文件较多</a:t>
            </a:r>
            <a:endParaRPr sz="1500">
              <a:latin typeface="微软雅黑" panose="020B0503020204020204" charset="-122"/>
              <a:cs typeface="微软雅黑" panose="020B0503020204020204" charset="-122"/>
            </a:endParaRPr>
          </a:p>
        </p:txBody>
      </p:sp>
      <p:sp>
        <p:nvSpPr>
          <p:cNvPr id="36" name="object 36"/>
          <p:cNvSpPr txBox="1"/>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承包商管理要求—开工准备</a:t>
            </a:r>
            <a:endParaRPr sz="2100">
              <a:latin typeface="微软雅黑" panose="020B0503020204020204" charset="-122"/>
              <a:cs typeface="微软雅黑" panose="020B0503020204020204" charset="-122"/>
            </a:endParaRPr>
          </a:p>
        </p:txBody>
      </p:sp>
      <p:sp>
        <p:nvSpPr>
          <p:cNvPr id="37" name="object 37"/>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b="0" dirty="0">
                <a:solidFill>
                  <a:srgbClr val="000000"/>
                </a:solidFill>
                <a:latin typeface="微软雅黑" panose="020B0503020204020204" charset="-122"/>
                <a:cs typeface="微软雅黑" panose="020B0503020204020204" charset="-122"/>
              </a:rPr>
              <a:t>承包商管理要求—开工准备</a:t>
            </a:r>
            <a:endParaRPr sz="2100">
              <a:latin typeface="微软雅黑" panose="020B0503020204020204" charset="-122"/>
              <a:cs typeface="微软雅黑" panose="020B0503020204020204" charset="-122"/>
            </a:endParaRPr>
          </a:p>
        </p:txBody>
      </p:sp>
      <p:sp>
        <p:nvSpPr>
          <p:cNvPr id="3" name="object 3"/>
          <p:cNvSpPr/>
          <p:nvPr/>
        </p:nvSpPr>
        <p:spPr>
          <a:xfrm>
            <a:off x="4748784" y="1665732"/>
            <a:ext cx="4395216" cy="2706624"/>
          </a:xfrm>
          <a:prstGeom prst="rect">
            <a:avLst/>
          </a:prstGeom>
          <a:blipFill>
            <a:blip r:embed="rId1" cstate="print"/>
            <a:stretch>
              <a:fillRect/>
            </a:stretch>
          </a:blipFill>
        </p:spPr>
        <p:txBody>
          <a:bodyPr wrap="square" lIns="0" tIns="0" rIns="0" bIns="0" rtlCol="0"/>
          <a:lstStyle/>
          <a:p/>
        </p:txBody>
      </p:sp>
      <p:sp>
        <p:nvSpPr>
          <p:cNvPr id="4" name="object 4"/>
          <p:cNvSpPr txBox="1">
            <a:spLocks noGrp="1"/>
          </p:cNvSpPr>
          <p:nvPr>
            <p:ph type="body" idx="1"/>
          </p:nvPr>
        </p:nvSpPr>
        <p:spPr>
          <a:prstGeom prst="rect">
            <a:avLst/>
          </a:prstGeom>
        </p:spPr>
        <p:txBody>
          <a:bodyPr vert="horz" wrap="square" lIns="0" tIns="0" rIns="0" bIns="0" rtlCol="0">
            <a:spAutoFit/>
          </a:bodyPr>
          <a:lstStyle/>
          <a:p>
            <a:pPr marL="12700">
              <a:lnSpc>
                <a:spcPct val="100000"/>
              </a:lnSpc>
            </a:pPr>
            <a:r>
              <a:rPr sz="1800" dirty="0"/>
              <a:t>形成的管理文件（不限于）：</a:t>
            </a:r>
            <a:endParaRPr sz="1800"/>
          </a:p>
          <a:p>
            <a:pPr marL="12700">
              <a:lnSpc>
                <a:spcPct val="100000"/>
              </a:lnSpc>
              <a:spcBef>
                <a:spcPts val="1140"/>
              </a:spcBef>
            </a:pPr>
            <a:r>
              <a:rPr spc="50" dirty="0">
                <a:solidFill>
                  <a:srgbClr val="2D75B6"/>
                </a:solidFill>
                <a:latin typeface="Arial Unicode MS" panose="020B0604020202020204" charset="-122"/>
                <a:cs typeface="Arial Unicode MS" panose="020B0604020202020204" charset="-122"/>
              </a:rPr>
              <a:t>◆</a:t>
            </a:r>
            <a:r>
              <a:rPr spc="50" dirty="0"/>
              <a:t>业主同承包商签订的安全协议</a:t>
            </a:r>
            <a:endParaRPr spc="50" dirty="0"/>
          </a:p>
          <a:p>
            <a:pPr marL="12700">
              <a:lnSpc>
                <a:spcPct val="100000"/>
              </a:lnSpc>
              <a:spcBef>
                <a:spcPts val="1200"/>
              </a:spcBef>
            </a:pPr>
            <a:r>
              <a:rPr spc="40" dirty="0">
                <a:solidFill>
                  <a:srgbClr val="2D75B6"/>
                </a:solidFill>
                <a:latin typeface="Arial Unicode MS" panose="020B0604020202020204" charset="-122"/>
                <a:cs typeface="Arial Unicode MS" panose="020B0604020202020204" charset="-122"/>
              </a:rPr>
              <a:t>◆</a:t>
            </a:r>
            <a:r>
              <a:rPr spc="40" dirty="0"/>
              <a:t>承包商签名的危害告知书、承诺书</a:t>
            </a:r>
            <a:endParaRPr spc="40" dirty="0"/>
          </a:p>
          <a:p>
            <a:pPr marL="12700">
              <a:lnSpc>
                <a:spcPct val="100000"/>
              </a:lnSpc>
              <a:spcBef>
                <a:spcPts val="1200"/>
              </a:spcBef>
            </a:pPr>
            <a:r>
              <a:rPr spc="15" dirty="0">
                <a:solidFill>
                  <a:srgbClr val="2D75B6"/>
                </a:solidFill>
                <a:latin typeface="Arial Unicode MS" panose="020B0604020202020204" charset="-122"/>
                <a:cs typeface="Arial Unicode MS" panose="020B0604020202020204" charset="-122"/>
              </a:rPr>
              <a:t>◆</a:t>
            </a:r>
            <a:r>
              <a:rPr spc="15" dirty="0"/>
              <a:t>承包商培训相关的各类文件、记录：培训需求矩阵、培训记录、试题、合格证明等</a:t>
            </a:r>
            <a:endParaRPr spc="15" dirty="0"/>
          </a:p>
          <a:p>
            <a:pPr marL="12700">
              <a:lnSpc>
                <a:spcPct val="100000"/>
              </a:lnSpc>
              <a:spcBef>
                <a:spcPts val="1200"/>
              </a:spcBef>
            </a:pPr>
            <a:r>
              <a:rPr spc="20" dirty="0">
                <a:solidFill>
                  <a:srgbClr val="2D75B6"/>
                </a:solidFill>
                <a:latin typeface="Arial Unicode MS" panose="020B0604020202020204" charset="-122"/>
                <a:cs typeface="Arial Unicode MS" panose="020B0604020202020204" charset="-122"/>
              </a:rPr>
              <a:t>◆</a:t>
            </a:r>
            <a:r>
              <a:rPr spc="20" dirty="0"/>
              <a:t>双方明确的沟通方式：每天例会、周会、月度总结会、安全绩效考评方式等</a:t>
            </a:r>
            <a:endParaRPr spc="20" dirty="0"/>
          </a:p>
          <a:p>
            <a:pPr marL="12700">
              <a:lnSpc>
                <a:spcPct val="100000"/>
              </a:lnSpc>
              <a:spcBef>
                <a:spcPts val="1200"/>
              </a:spcBef>
            </a:pPr>
            <a:r>
              <a:rPr spc="25" dirty="0">
                <a:solidFill>
                  <a:srgbClr val="2D75B6"/>
                </a:solidFill>
                <a:latin typeface="Arial Unicode MS" panose="020B0604020202020204" charset="-122"/>
                <a:cs typeface="Arial Unicode MS" panose="020B0604020202020204" charset="-122"/>
              </a:rPr>
              <a:t>◆</a:t>
            </a:r>
            <a:r>
              <a:rPr spc="25" dirty="0"/>
              <a:t>方案、应急预案、承包商安全计划、双方审查的结果等</a:t>
            </a:r>
            <a:endParaRPr spc="25" dirty="0"/>
          </a:p>
          <a:p>
            <a:pPr marL="12700">
              <a:lnSpc>
                <a:spcPct val="100000"/>
              </a:lnSpc>
              <a:spcBef>
                <a:spcPts val="1200"/>
              </a:spcBef>
            </a:pPr>
            <a:r>
              <a:rPr spc="40" dirty="0">
                <a:solidFill>
                  <a:srgbClr val="2D75B6"/>
                </a:solidFill>
                <a:latin typeface="Arial Unicode MS" panose="020B0604020202020204" charset="-122"/>
                <a:cs typeface="Arial Unicode MS" panose="020B0604020202020204" charset="-122"/>
              </a:rPr>
              <a:t>◆</a:t>
            </a:r>
            <a:r>
              <a:rPr spc="40" dirty="0"/>
              <a:t>对电动、液压等工器具的入厂检查等</a:t>
            </a:r>
            <a:endParaRPr spc="40" dirty="0"/>
          </a:p>
          <a:p>
            <a:pPr marL="12700">
              <a:lnSpc>
                <a:spcPct val="100000"/>
              </a:lnSpc>
              <a:spcBef>
                <a:spcPts val="1200"/>
              </a:spcBef>
            </a:pPr>
            <a:r>
              <a:rPr spc="60" dirty="0">
                <a:solidFill>
                  <a:srgbClr val="2D75B6"/>
                </a:solidFill>
                <a:latin typeface="Arial Unicode MS" panose="020B0604020202020204" charset="-122"/>
                <a:cs typeface="Arial Unicode MS" panose="020B0604020202020204" charset="-122"/>
              </a:rPr>
              <a:t>◆</a:t>
            </a:r>
            <a:r>
              <a:rPr spc="60" dirty="0"/>
              <a:t>门禁系统需要的信息等</a:t>
            </a:r>
            <a:endParaRPr spc="60" dirty="0"/>
          </a:p>
        </p:txBody>
      </p:sp>
      <p:sp>
        <p:nvSpPr>
          <p:cNvPr id="5" name="object 5"/>
          <p:cNvSpPr txBox="1"/>
          <p:nvPr/>
        </p:nvSpPr>
        <p:spPr>
          <a:xfrm>
            <a:off x="6938009" y="339597"/>
            <a:ext cx="1878964" cy="245745"/>
          </a:xfrm>
          <a:prstGeom prst="rect">
            <a:avLst/>
          </a:prstGeom>
        </p:spPr>
        <p:txBody>
          <a:bodyPr vert="horz" wrap="square" lIns="0" tIns="0" rIns="0" bIns="0" rtlCol="0">
            <a:spAutoFit/>
          </a:bodyPr>
          <a:lstStyle/>
          <a:p>
            <a:pPr marL="12700">
              <a:lnSpc>
                <a:spcPct val="100000"/>
              </a:lnSpc>
            </a:pPr>
            <a:endParaRPr sz="1600" b="1" spc="-310" dirty="0">
              <a:solidFill>
                <a:srgbClr val="2D75B6"/>
              </a:solidFill>
              <a:latin typeface="思源黑体 CN Bold" panose="020B0800000000000000" charset="-122"/>
              <a:cs typeface="思源黑体 CN Bold" panose="020B0800000000000000"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2716" y="1015238"/>
            <a:ext cx="8026400" cy="698500"/>
          </a:xfrm>
          <a:prstGeom prst="rect">
            <a:avLst/>
          </a:prstGeom>
        </p:spPr>
        <p:txBody>
          <a:bodyPr vert="horz" wrap="square" lIns="0" tIns="0" rIns="0" bIns="0" rtlCol="0">
            <a:spAutoFit/>
          </a:bodyPr>
          <a:lstStyle/>
          <a:p>
            <a:pPr marL="12700" marR="5080">
              <a:lnSpc>
                <a:spcPct val="150000"/>
              </a:lnSpc>
            </a:pPr>
            <a:r>
              <a:rPr sz="1500" dirty="0">
                <a:solidFill>
                  <a:srgbClr val="181818"/>
                </a:solidFill>
                <a:latin typeface="微软雅黑" panose="020B0503020204020204" charset="-122"/>
                <a:cs typeface="微软雅黑" panose="020B0503020204020204" charset="-122"/>
              </a:rPr>
              <a:t>承包商的培训需求识别，是十分重要的；有些企业采用固定通用的培训材料，这种做法是有瑕疵  的，后果是可能存在培训内容缺失的情况。</a:t>
            </a:r>
            <a:endParaRPr sz="1500">
              <a:latin typeface="微软雅黑" panose="020B0503020204020204" charset="-122"/>
              <a:cs typeface="微软雅黑" panose="020B0503020204020204" charset="-122"/>
            </a:endParaRPr>
          </a:p>
        </p:txBody>
      </p:sp>
      <p:sp>
        <p:nvSpPr>
          <p:cNvPr id="3" name="object 3"/>
          <p:cNvSpPr txBox="1"/>
          <p:nvPr/>
        </p:nvSpPr>
        <p:spPr>
          <a:xfrm>
            <a:off x="2479294" y="4546091"/>
            <a:ext cx="3835400" cy="241300"/>
          </a:xfrm>
          <a:prstGeom prst="rect">
            <a:avLst/>
          </a:prstGeom>
        </p:spPr>
        <p:txBody>
          <a:bodyPr vert="horz" wrap="square" lIns="0" tIns="0" rIns="0" bIns="0" rtlCol="0">
            <a:spAutoFit/>
          </a:bodyPr>
          <a:lstStyle/>
          <a:p>
            <a:pPr marL="12700">
              <a:lnSpc>
                <a:spcPct val="100000"/>
              </a:lnSpc>
            </a:pPr>
            <a:r>
              <a:rPr sz="1500" dirty="0">
                <a:latin typeface="微软雅黑" panose="020B0503020204020204" charset="-122"/>
                <a:cs typeface="微软雅黑" panose="020B0503020204020204" charset="-122"/>
              </a:rPr>
              <a:t>编制并使用承包商培训矩阵表，是好的方法！</a:t>
            </a:r>
            <a:endParaRPr sz="1500">
              <a:latin typeface="微软雅黑" panose="020B0503020204020204" charset="-122"/>
              <a:cs typeface="微软雅黑" panose="020B0503020204020204" charset="-122"/>
            </a:endParaRPr>
          </a:p>
        </p:txBody>
      </p:sp>
      <p:sp>
        <p:nvSpPr>
          <p:cNvPr id="4" name="object 4"/>
          <p:cNvSpPr/>
          <p:nvPr/>
        </p:nvSpPr>
        <p:spPr>
          <a:xfrm>
            <a:off x="1606296" y="1868423"/>
            <a:ext cx="5526024" cy="2520696"/>
          </a:xfrm>
          <a:prstGeom prst="rect">
            <a:avLst/>
          </a:prstGeom>
          <a:blipFill>
            <a:blip r:embed="rId1" cstate="print"/>
            <a:stretch>
              <a:fillRect/>
            </a:stretch>
          </a:blipFill>
        </p:spPr>
        <p:txBody>
          <a:bodyPr wrap="square" lIns="0" tIns="0" rIns="0" bIns="0" rtlCol="0"/>
          <a:lstStyle/>
          <a:p/>
        </p:txBody>
      </p:sp>
      <p:sp>
        <p:nvSpPr>
          <p:cNvPr id="5" name="object 5"/>
          <p:cNvSpPr txBox="1"/>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承包商管理要求—开工准备</a:t>
            </a:r>
            <a:endParaRPr sz="2100">
              <a:latin typeface="微软雅黑" panose="020B0503020204020204" charset="-122"/>
              <a:cs typeface="微软雅黑" panose="020B0503020204020204" charset="-122"/>
            </a:endParaRPr>
          </a:p>
        </p:txBody>
      </p:sp>
      <p:sp>
        <p:nvSpPr>
          <p:cNvPr id="6" name="object 6"/>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2716" y="1129538"/>
            <a:ext cx="4787900" cy="241300"/>
          </a:xfrm>
          <a:prstGeom prst="rect">
            <a:avLst/>
          </a:prstGeom>
        </p:spPr>
        <p:txBody>
          <a:bodyPr vert="horz" wrap="square" lIns="0" tIns="0" rIns="0" bIns="0" rtlCol="0">
            <a:spAutoFit/>
          </a:bodyPr>
          <a:lstStyle/>
          <a:p>
            <a:pPr marL="12700">
              <a:lnSpc>
                <a:spcPct val="100000"/>
              </a:lnSpc>
            </a:pPr>
            <a:r>
              <a:rPr sz="1500" dirty="0">
                <a:solidFill>
                  <a:srgbClr val="181818"/>
                </a:solidFill>
                <a:latin typeface="微软雅黑" panose="020B0503020204020204" charset="-122"/>
                <a:cs typeface="微软雅黑" panose="020B0503020204020204" charset="-122"/>
              </a:rPr>
              <a:t>对承包商工器具及救援物资的检查，在开工准备阶段完成</a:t>
            </a:r>
            <a:endParaRPr sz="1500">
              <a:latin typeface="微软雅黑" panose="020B0503020204020204" charset="-122"/>
              <a:cs typeface="微软雅黑" panose="020B0503020204020204" charset="-122"/>
            </a:endParaRPr>
          </a:p>
        </p:txBody>
      </p:sp>
      <p:sp>
        <p:nvSpPr>
          <p:cNvPr id="3" name="object 3"/>
          <p:cNvSpPr txBox="1"/>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承包商管理要求—开工准备</a:t>
            </a:r>
            <a:endParaRPr sz="2100">
              <a:latin typeface="微软雅黑" panose="020B0503020204020204" charset="-122"/>
              <a:cs typeface="微软雅黑" panose="020B0503020204020204" charset="-122"/>
            </a:endParaRPr>
          </a:p>
        </p:txBody>
      </p:sp>
      <p:sp>
        <p:nvSpPr>
          <p:cNvPr id="4" name="object 4"/>
          <p:cNvSpPr txBox="1"/>
          <p:nvPr/>
        </p:nvSpPr>
        <p:spPr>
          <a:xfrm>
            <a:off x="648106" y="2014982"/>
            <a:ext cx="7950200" cy="777240"/>
          </a:xfrm>
          <a:prstGeom prst="rect">
            <a:avLst/>
          </a:prstGeom>
        </p:spPr>
        <p:txBody>
          <a:bodyPr vert="horz" wrap="square" lIns="0" tIns="0" rIns="0" bIns="0" rtlCol="0">
            <a:spAutoFit/>
          </a:bodyPr>
          <a:lstStyle/>
          <a:p>
            <a:pPr marL="2458720">
              <a:lnSpc>
                <a:spcPct val="100000"/>
              </a:lnSpc>
            </a:pPr>
            <a:r>
              <a:rPr sz="1500" dirty="0">
                <a:latin typeface="微软雅黑" panose="020B0503020204020204" charset="-122"/>
                <a:cs typeface="微软雅黑" panose="020B0503020204020204" charset="-122"/>
              </a:rPr>
              <a:t>承包商工器具及救援物资检查登记表</a:t>
            </a:r>
            <a:endParaRPr sz="1500">
              <a:latin typeface="微软雅黑" panose="020B0503020204020204" charset="-122"/>
              <a:cs typeface="微软雅黑" panose="020B0503020204020204" charset="-122"/>
            </a:endParaRPr>
          </a:p>
          <a:p>
            <a:pPr marL="12700" marR="5080">
              <a:lnSpc>
                <a:spcPct val="100000"/>
              </a:lnSpc>
              <a:spcBef>
                <a:spcPts val="1340"/>
              </a:spcBef>
            </a:pPr>
            <a:r>
              <a:rPr sz="1200" dirty="0">
                <a:latin typeface="微软雅黑" panose="020B0503020204020204" charset="-122"/>
                <a:cs typeface="微软雅黑" panose="020B0503020204020204" charset="-122"/>
              </a:rPr>
              <a:t>说明：承包商使用的施工机械、电动、气动工器具在进入属地前，由属地单位主任组织电气、安全、设备等专业人员对  其作业设备机械和工器具、救援物资进行检查，合格后贴上“合格”标签，准予进入。</a:t>
            </a:r>
            <a:endParaRPr sz="1200">
              <a:latin typeface="微软雅黑" panose="020B0503020204020204" charset="-122"/>
              <a:cs typeface="微软雅黑" panose="020B0503020204020204" charset="-122"/>
            </a:endParaRPr>
          </a:p>
        </p:txBody>
      </p:sp>
      <p:graphicFrame>
        <p:nvGraphicFramePr>
          <p:cNvPr id="5" name="object 5"/>
          <p:cNvGraphicFramePr>
            <a:graphicFrameLocks noGrp="1"/>
          </p:cNvGraphicFramePr>
          <p:nvPr/>
        </p:nvGraphicFramePr>
        <p:xfrm>
          <a:off x="652805" y="2806826"/>
          <a:ext cx="7960359" cy="1764664"/>
        </p:xfrm>
        <a:graphic>
          <a:graphicData uri="http://schemas.openxmlformats.org/drawingml/2006/table">
            <a:tbl>
              <a:tblPr firstRow="1" bandRow="1">
                <a:tableStyleId>{2D5ABB26-0587-4C30-8999-92F81FD0307C}</a:tableStyleId>
              </a:tblPr>
              <a:tblGrid>
                <a:gridCol w="442429"/>
                <a:gridCol w="1018933"/>
                <a:gridCol w="831214"/>
                <a:gridCol w="804418"/>
                <a:gridCol w="388873"/>
                <a:gridCol w="616712"/>
                <a:gridCol w="616712"/>
                <a:gridCol w="616712"/>
                <a:gridCol w="616712"/>
                <a:gridCol w="509016"/>
                <a:gridCol w="644016"/>
                <a:gridCol w="844676"/>
              </a:tblGrid>
              <a:tr h="385953">
                <a:tc rowSpan="2">
                  <a:txBody>
                    <a:bodyPr/>
                    <a:lstStyle/>
                    <a:p>
                      <a:pPr>
                        <a:lnSpc>
                          <a:spcPct val="100000"/>
                        </a:lnSpc>
                      </a:pPr>
                      <a:endParaRPr sz="1200">
                        <a:latin typeface="Times New Roman" panose="02020603050405020304"/>
                        <a:cs typeface="Times New Roman" panose="02020603050405020304"/>
                      </a:endParaRPr>
                    </a:p>
                    <a:p>
                      <a:pPr>
                        <a:lnSpc>
                          <a:spcPct val="100000"/>
                        </a:lnSpc>
                        <a:spcBef>
                          <a:spcPts val="10"/>
                        </a:spcBef>
                      </a:pPr>
                      <a:endParaRPr sz="1400">
                        <a:latin typeface="Times New Roman" panose="02020603050405020304"/>
                        <a:cs typeface="Times New Roman" panose="02020603050405020304"/>
                      </a:endParaRPr>
                    </a:p>
                    <a:p>
                      <a:pPr marL="64135">
                        <a:lnSpc>
                          <a:spcPct val="100000"/>
                        </a:lnSpc>
                      </a:pPr>
                      <a:r>
                        <a:rPr sz="1200" dirty="0">
                          <a:latin typeface="微软雅黑" panose="020B0503020204020204" charset="-122"/>
                          <a:cs typeface="微软雅黑" panose="020B0503020204020204" charset="-122"/>
                        </a:rPr>
                        <a:t>序号</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rowSpan="2">
                  <a:txBody>
                    <a:bodyPr/>
                    <a:lstStyle/>
                    <a:p>
                      <a:pPr>
                        <a:lnSpc>
                          <a:spcPct val="100000"/>
                        </a:lnSpc>
                      </a:pPr>
                      <a:endParaRPr sz="1200">
                        <a:latin typeface="Times New Roman" panose="02020603050405020304"/>
                        <a:cs typeface="Times New Roman" panose="02020603050405020304"/>
                      </a:endParaRPr>
                    </a:p>
                    <a:p>
                      <a:pPr>
                        <a:lnSpc>
                          <a:spcPct val="100000"/>
                        </a:lnSpc>
                        <a:spcBef>
                          <a:spcPts val="10"/>
                        </a:spcBef>
                      </a:pPr>
                      <a:endParaRPr sz="1400">
                        <a:latin typeface="Times New Roman" panose="02020603050405020304"/>
                        <a:cs typeface="Times New Roman" panose="02020603050405020304"/>
                      </a:endParaRPr>
                    </a:p>
                    <a:p>
                      <a:pPr marL="123825">
                        <a:lnSpc>
                          <a:spcPct val="100000"/>
                        </a:lnSpc>
                      </a:pPr>
                      <a:r>
                        <a:rPr sz="1200" dirty="0">
                          <a:latin typeface="微软雅黑" panose="020B0503020204020204" charset="-122"/>
                          <a:cs typeface="微软雅黑" panose="020B0503020204020204" charset="-122"/>
                        </a:rPr>
                        <a:t>承包商单位</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rowSpan="2">
                  <a:txBody>
                    <a:bodyPr/>
                    <a:lstStyle/>
                    <a:p>
                      <a:pPr>
                        <a:lnSpc>
                          <a:spcPct val="100000"/>
                        </a:lnSpc>
                      </a:pPr>
                      <a:endParaRPr sz="1200">
                        <a:latin typeface="Times New Roman" panose="02020603050405020304"/>
                        <a:cs typeface="Times New Roman" panose="02020603050405020304"/>
                      </a:endParaRPr>
                    </a:p>
                    <a:p>
                      <a:pPr marL="107315" marR="23495" indent="-76200">
                        <a:lnSpc>
                          <a:spcPct val="100000"/>
                        </a:lnSpc>
                        <a:spcBef>
                          <a:spcPts val="900"/>
                        </a:spcBef>
                      </a:pPr>
                      <a:r>
                        <a:rPr sz="1200" dirty="0">
                          <a:latin typeface="微软雅黑" panose="020B0503020204020204" charset="-122"/>
                          <a:cs typeface="微软雅黑" panose="020B0503020204020204" charset="-122"/>
                        </a:rPr>
                        <a:t>设备设施工  器具名称</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rowSpan="2">
                  <a:txBody>
                    <a:bodyPr/>
                    <a:lstStyle/>
                    <a:p>
                      <a:pPr>
                        <a:lnSpc>
                          <a:spcPct val="100000"/>
                        </a:lnSpc>
                      </a:pPr>
                      <a:endParaRPr sz="1200">
                        <a:latin typeface="Times New Roman" panose="02020603050405020304"/>
                        <a:cs typeface="Times New Roman" panose="02020603050405020304"/>
                      </a:endParaRPr>
                    </a:p>
                    <a:p>
                      <a:pPr>
                        <a:lnSpc>
                          <a:spcPct val="100000"/>
                        </a:lnSpc>
                        <a:spcBef>
                          <a:spcPts val="10"/>
                        </a:spcBef>
                      </a:pPr>
                      <a:endParaRPr sz="1400">
                        <a:latin typeface="Times New Roman" panose="02020603050405020304"/>
                        <a:cs typeface="Times New Roman" panose="02020603050405020304"/>
                      </a:endParaRPr>
                    </a:p>
                    <a:p>
                      <a:pPr marL="93980">
                        <a:lnSpc>
                          <a:spcPct val="100000"/>
                        </a:lnSpc>
                      </a:pPr>
                      <a:r>
                        <a:rPr sz="1200" dirty="0">
                          <a:latin typeface="微软雅黑" panose="020B0503020204020204" charset="-122"/>
                          <a:cs typeface="微软雅黑" panose="020B0503020204020204" charset="-122"/>
                        </a:rPr>
                        <a:t>规格型号</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rowSpan="2">
                  <a:txBody>
                    <a:bodyPr/>
                    <a:lstStyle/>
                    <a:p>
                      <a:pPr>
                        <a:lnSpc>
                          <a:spcPct val="100000"/>
                        </a:lnSpc>
                      </a:pPr>
                      <a:endParaRPr sz="1200">
                        <a:latin typeface="Times New Roman" panose="02020603050405020304"/>
                        <a:cs typeface="Times New Roman" panose="02020603050405020304"/>
                      </a:endParaRPr>
                    </a:p>
                    <a:p>
                      <a:pPr>
                        <a:lnSpc>
                          <a:spcPct val="100000"/>
                        </a:lnSpc>
                        <a:spcBef>
                          <a:spcPts val="10"/>
                        </a:spcBef>
                      </a:pPr>
                      <a:endParaRPr sz="1400">
                        <a:latin typeface="Times New Roman" panose="02020603050405020304"/>
                        <a:cs typeface="Times New Roman" panose="02020603050405020304"/>
                      </a:endParaRPr>
                    </a:p>
                    <a:p>
                      <a:pPr marL="39370">
                        <a:lnSpc>
                          <a:spcPct val="100000"/>
                        </a:lnSpc>
                      </a:pPr>
                      <a:r>
                        <a:rPr sz="1200" dirty="0">
                          <a:latin typeface="微软雅黑" panose="020B0503020204020204" charset="-122"/>
                          <a:cs typeface="微软雅黑" panose="020B0503020204020204" charset="-122"/>
                        </a:rPr>
                        <a:t>数量</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gridSpan="4">
                  <a:txBody>
                    <a:bodyPr/>
                    <a:lstStyle/>
                    <a:p>
                      <a:pPr algn="ctr">
                        <a:lnSpc>
                          <a:spcPct val="100000"/>
                        </a:lnSpc>
                        <a:spcBef>
                          <a:spcPts val="800"/>
                        </a:spcBef>
                      </a:pPr>
                      <a:r>
                        <a:rPr sz="1200" dirty="0">
                          <a:latin typeface="微软雅黑" panose="020B0503020204020204" charset="-122"/>
                          <a:cs typeface="微软雅黑" panose="020B0503020204020204" charset="-122"/>
                        </a:rPr>
                        <a:t>检查结果</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hMerge="1">
                  <a:tcPr marL="0" marR="0" marT="0" marB="0"/>
                </a:tc>
                <a:tc hMerge="1">
                  <a:tcPr marL="0" marR="0" marT="0" marB="0"/>
                </a:tc>
                <a:tc hMerge="1">
                  <a:tcPr marL="0" marR="0" marT="0" marB="0"/>
                </a:tc>
                <a:tc rowSpan="2">
                  <a:txBody>
                    <a:bodyPr/>
                    <a:lstStyle/>
                    <a:p>
                      <a:pPr>
                        <a:lnSpc>
                          <a:spcPct val="100000"/>
                        </a:lnSpc>
                      </a:pPr>
                      <a:endParaRPr sz="1200">
                        <a:latin typeface="Times New Roman" panose="02020603050405020304"/>
                        <a:cs typeface="Times New Roman" panose="02020603050405020304"/>
                      </a:endParaRPr>
                    </a:p>
                    <a:p>
                      <a:pPr>
                        <a:lnSpc>
                          <a:spcPct val="100000"/>
                        </a:lnSpc>
                        <a:spcBef>
                          <a:spcPts val="10"/>
                        </a:spcBef>
                      </a:pPr>
                      <a:endParaRPr sz="1400">
                        <a:latin typeface="Times New Roman" panose="02020603050405020304"/>
                        <a:cs typeface="Times New Roman" panose="02020603050405020304"/>
                      </a:endParaRPr>
                    </a:p>
                    <a:p>
                      <a:pPr marL="22860">
                        <a:lnSpc>
                          <a:spcPct val="100000"/>
                        </a:lnSpc>
                      </a:pPr>
                      <a:r>
                        <a:rPr sz="1200" dirty="0">
                          <a:latin typeface="微软雅黑" panose="020B0503020204020204" charset="-122"/>
                          <a:cs typeface="微软雅黑" panose="020B0503020204020204" charset="-122"/>
                        </a:rPr>
                        <a:t>检查人</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rowSpan="2">
                  <a:txBody>
                    <a:bodyPr/>
                    <a:lstStyle/>
                    <a:p>
                      <a:pPr>
                        <a:lnSpc>
                          <a:spcPct val="100000"/>
                        </a:lnSpc>
                        <a:spcBef>
                          <a:spcPts val="10"/>
                        </a:spcBef>
                      </a:pPr>
                      <a:endParaRPr sz="1350">
                        <a:latin typeface="Times New Roman" panose="02020603050405020304"/>
                        <a:cs typeface="Times New Roman" panose="02020603050405020304"/>
                      </a:endParaRPr>
                    </a:p>
                    <a:p>
                      <a:pPr marL="15240" marR="3810" algn="ctr">
                        <a:lnSpc>
                          <a:spcPct val="100000"/>
                        </a:lnSpc>
                      </a:pPr>
                      <a:r>
                        <a:rPr sz="1200" dirty="0">
                          <a:latin typeface="微软雅黑" panose="020B0503020204020204" charset="-122"/>
                          <a:cs typeface="微软雅黑" panose="020B0503020204020204" charset="-122"/>
                        </a:rPr>
                        <a:t>是否可以  贴完好标  签</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rowSpan="2">
                  <a:txBody>
                    <a:bodyPr/>
                    <a:lstStyle/>
                    <a:p>
                      <a:pPr>
                        <a:lnSpc>
                          <a:spcPct val="100000"/>
                        </a:lnSpc>
                      </a:pPr>
                      <a:endParaRPr sz="1200">
                        <a:latin typeface="Times New Roman" panose="02020603050405020304"/>
                        <a:cs typeface="Times New Roman" panose="02020603050405020304"/>
                      </a:endParaRPr>
                    </a:p>
                    <a:p>
                      <a:pPr>
                        <a:lnSpc>
                          <a:spcPct val="100000"/>
                        </a:lnSpc>
                        <a:spcBef>
                          <a:spcPts val="10"/>
                        </a:spcBef>
                      </a:pPr>
                      <a:endParaRPr sz="1400">
                        <a:latin typeface="Times New Roman" panose="02020603050405020304"/>
                        <a:cs typeface="Times New Roman" panose="02020603050405020304"/>
                      </a:endParaRPr>
                    </a:p>
                    <a:p>
                      <a:pPr marL="115570">
                        <a:lnSpc>
                          <a:spcPct val="100000"/>
                        </a:lnSpc>
                      </a:pPr>
                      <a:r>
                        <a:rPr sz="1200" dirty="0">
                          <a:latin typeface="微软雅黑" panose="020B0503020204020204" charset="-122"/>
                          <a:cs typeface="微软雅黑" panose="020B0503020204020204" charset="-122"/>
                        </a:rPr>
                        <a:t>检查日期</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r>
              <a:tr h="558800">
                <a:tc vMerge="1">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vMerge="1">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vMerge="1">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vMerge="1">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vMerge="1">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a:txBody>
                    <a:bodyPr/>
                    <a:lstStyle/>
                    <a:p>
                      <a:pPr marL="229235" marR="67945" indent="-152400">
                        <a:lnSpc>
                          <a:spcPct val="100000"/>
                        </a:lnSpc>
                        <a:spcBef>
                          <a:spcPts val="760"/>
                        </a:spcBef>
                      </a:pPr>
                      <a:r>
                        <a:rPr sz="1200" dirty="0">
                          <a:latin typeface="微软雅黑" panose="020B0503020204020204" charset="-122"/>
                          <a:cs typeface="微软雅黑" panose="020B0503020204020204" charset="-122"/>
                        </a:rPr>
                        <a:t>保护装  置</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a:txBody>
                    <a:bodyPr/>
                    <a:lstStyle/>
                    <a:p>
                      <a:pPr marL="77470" marR="68580" algn="just">
                        <a:lnSpc>
                          <a:spcPct val="100000"/>
                        </a:lnSpc>
                        <a:spcBef>
                          <a:spcPts val="40"/>
                        </a:spcBef>
                      </a:pPr>
                      <a:r>
                        <a:rPr sz="1200" dirty="0">
                          <a:latin typeface="微软雅黑" panose="020B0503020204020204" charset="-122"/>
                          <a:cs typeface="微软雅黑" panose="020B0503020204020204" charset="-122"/>
                        </a:rPr>
                        <a:t>电力线  缆、附  </a:t>
                      </a:r>
                      <a:r>
                        <a:rPr sz="1200" spc="-5" dirty="0">
                          <a:latin typeface="微软雅黑" panose="020B0503020204020204" charset="-122"/>
                          <a:cs typeface="微软雅黑" panose="020B0503020204020204" charset="-122"/>
                        </a:rPr>
                        <a:t>管等</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a:txBody>
                    <a:bodyPr/>
                    <a:lstStyle/>
                    <a:p>
                      <a:pPr marL="77470" marR="67945">
                        <a:lnSpc>
                          <a:spcPct val="100000"/>
                        </a:lnSpc>
                        <a:spcBef>
                          <a:spcPts val="760"/>
                        </a:spcBef>
                      </a:pPr>
                      <a:r>
                        <a:rPr sz="1200" dirty="0">
                          <a:latin typeface="微软雅黑" panose="020B0503020204020204" charset="-122"/>
                          <a:cs typeface="微软雅黑" panose="020B0503020204020204" charset="-122"/>
                        </a:rPr>
                        <a:t>开关、  接头等</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a:txBody>
                    <a:bodyPr/>
                    <a:lstStyle/>
                    <a:p>
                      <a:pPr marL="77470" marR="67310" algn="ctr">
                        <a:lnSpc>
                          <a:spcPct val="100000"/>
                        </a:lnSpc>
                        <a:spcBef>
                          <a:spcPts val="40"/>
                        </a:spcBef>
                      </a:pPr>
                      <a:r>
                        <a:rPr sz="1200" dirty="0">
                          <a:latin typeface="微软雅黑" panose="020B0503020204020204" charset="-122"/>
                          <a:cs typeface="微软雅黑" panose="020B0503020204020204" charset="-122"/>
                        </a:rPr>
                        <a:t>外观、  保护罩  等</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vMerge="1">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vMerge="1">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c vMerge="1">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E1EEDA"/>
                    </a:solidFill>
                  </a:tcPr>
                </a:tc>
              </a:tr>
              <a:tr h="374218">
                <a:tc>
                  <a:txBody>
                    <a:bodyPr/>
                    <a:lstStyle/>
                    <a:p>
                      <a:pPr marL="1270">
                        <a:lnSpc>
                          <a:spcPct val="100000"/>
                        </a:lnSpc>
                        <a:spcBef>
                          <a:spcPts val="755"/>
                        </a:spcBef>
                      </a:pPr>
                      <a:r>
                        <a:rPr sz="1200" dirty="0">
                          <a:latin typeface="微软雅黑" panose="020B0503020204020204" charset="-122"/>
                          <a:cs typeface="微软雅黑" panose="020B0503020204020204" charset="-122"/>
                        </a:rPr>
                        <a:t>示例</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270">
                        <a:lnSpc>
                          <a:spcPct val="100000"/>
                        </a:lnSpc>
                        <a:spcBef>
                          <a:spcPts val="755"/>
                        </a:spcBef>
                      </a:pPr>
                      <a:r>
                        <a:rPr sz="1200" dirty="0">
                          <a:latin typeface="微软雅黑" panose="020B0503020204020204" charset="-122"/>
                          <a:cs typeface="微软雅黑" panose="020B0503020204020204" charset="-122"/>
                        </a:rPr>
                        <a:t>某单位</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270">
                        <a:lnSpc>
                          <a:spcPct val="100000"/>
                        </a:lnSpc>
                        <a:spcBef>
                          <a:spcPts val="755"/>
                        </a:spcBef>
                      </a:pPr>
                      <a:r>
                        <a:rPr sz="1200" dirty="0">
                          <a:latin typeface="微软雅黑" panose="020B0503020204020204" charset="-122"/>
                          <a:cs typeface="微软雅黑" panose="020B0503020204020204" charset="-122"/>
                        </a:rPr>
                        <a:t>电焊机</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755"/>
                        </a:spcBef>
                      </a:pPr>
                      <a:r>
                        <a:rPr sz="1200" spc="-5" dirty="0">
                          <a:latin typeface="微软雅黑" panose="020B0503020204020204" charset="-122"/>
                          <a:cs typeface="微软雅黑" panose="020B0503020204020204" charset="-122"/>
                        </a:rPr>
                        <a:t>100W-13</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algn="r">
                        <a:lnSpc>
                          <a:spcPct val="100000"/>
                        </a:lnSpc>
                        <a:spcBef>
                          <a:spcPts val="755"/>
                        </a:spcBef>
                      </a:pPr>
                      <a:r>
                        <a:rPr sz="1200" dirty="0">
                          <a:latin typeface="微软雅黑" panose="020B0503020204020204" charset="-122"/>
                          <a:cs typeface="微软雅黑" panose="020B0503020204020204" charset="-122"/>
                        </a:rPr>
                        <a:t>1</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755"/>
                        </a:spcBef>
                      </a:pPr>
                      <a:r>
                        <a:rPr sz="1200" dirty="0">
                          <a:latin typeface="微软雅黑" panose="020B0503020204020204" charset="-122"/>
                          <a:cs typeface="微软雅黑" panose="020B0503020204020204" charset="-122"/>
                        </a:rPr>
                        <a:t>√</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755"/>
                        </a:spcBef>
                      </a:pPr>
                      <a:r>
                        <a:rPr sz="1200" dirty="0">
                          <a:latin typeface="微软雅黑" panose="020B0503020204020204" charset="-122"/>
                          <a:cs typeface="微软雅黑" panose="020B0503020204020204" charset="-122"/>
                        </a:rPr>
                        <a:t>√</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755"/>
                        </a:spcBef>
                      </a:pPr>
                      <a:r>
                        <a:rPr sz="1200" dirty="0">
                          <a:latin typeface="微软雅黑" panose="020B0503020204020204" charset="-122"/>
                          <a:cs typeface="微软雅黑" panose="020B0503020204020204" charset="-122"/>
                        </a:rPr>
                        <a:t>√</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2540">
                        <a:lnSpc>
                          <a:spcPct val="100000"/>
                        </a:lnSpc>
                        <a:spcBef>
                          <a:spcPts val="755"/>
                        </a:spcBef>
                      </a:pPr>
                      <a:r>
                        <a:rPr sz="1200" dirty="0">
                          <a:latin typeface="微软雅黑" panose="020B0503020204020204" charset="-122"/>
                          <a:cs typeface="微软雅黑" panose="020B0503020204020204" charset="-122"/>
                        </a:rPr>
                        <a:t>√</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2540">
                        <a:lnSpc>
                          <a:spcPct val="100000"/>
                        </a:lnSpc>
                        <a:spcBef>
                          <a:spcPts val="755"/>
                        </a:spcBef>
                      </a:pPr>
                      <a:r>
                        <a:rPr sz="1200" dirty="0">
                          <a:latin typeface="微软雅黑" panose="020B0503020204020204" charset="-122"/>
                          <a:cs typeface="微软雅黑" panose="020B0503020204020204" charset="-122"/>
                        </a:rPr>
                        <a:t>某某</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2540">
                        <a:lnSpc>
                          <a:spcPct val="100000"/>
                        </a:lnSpc>
                        <a:spcBef>
                          <a:spcPts val="755"/>
                        </a:spcBef>
                      </a:pPr>
                      <a:r>
                        <a:rPr sz="1200" dirty="0">
                          <a:latin typeface="微软雅黑" panose="020B0503020204020204" charset="-122"/>
                          <a:cs typeface="微软雅黑" panose="020B0503020204020204" charset="-122"/>
                        </a:rPr>
                        <a:t>是</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80645">
                        <a:lnSpc>
                          <a:spcPct val="100000"/>
                        </a:lnSpc>
                        <a:spcBef>
                          <a:spcPts val="755"/>
                        </a:spcBef>
                      </a:pPr>
                      <a:r>
                        <a:rPr sz="1200" dirty="0">
                          <a:latin typeface="微软雅黑" panose="020B0503020204020204" charset="-122"/>
                          <a:cs typeface="微软雅黑" panose="020B0503020204020204" charset="-122"/>
                        </a:rPr>
                        <a:t>2020</a:t>
                      </a:r>
                      <a:r>
                        <a:rPr sz="1200" spc="-5" dirty="0">
                          <a:latin typeface="微软雅黑" panose="020B0503020204020204" charset="-122"/>
                          <a:cs typeface="微软雅黑" panose="020B0503020204020204" charset="-122"/>
                        </a:rPr>
                        <a:t>/1</a:t>
                      </a:r>
                      <a:r>
                        <a:rPr sz="1200" dirty="0">
                          <a:latin typeface="微软雅黑" panose="020B0503020204020204" charset="-122"/>
                          <a:cs typeface="微软雅黑" panose="020B0503020204020204" charset="-122"/>
                        </a:rPr>
                        <a:t>0</a:t>
                      </a:r>
                      <a:r>
                        <a:rPr sz="1200" spc="-10" dirty="0">
                          <a:latin typeface="微软雅黑" panose="020B0503020204020204" charset="-122"/>
                          <a:cs typeface="微软雅黑" panose="020B0503020204020204" charset="-122"/>
                        </a:rPr>
                        <a:t>/</a:t>
                      </a:r>
                      <a:r>
                        <a:rPr sz="1200" dirty="0">
                          <a:latin typeface="微软雅黑" panose="020B0503020204020204" charset="-122"/>
                          <a:cs typeface="微软雅黑" panose="020B0503020204020204" charset="-122"/>
                        </a:rPr>
                        <a:t>9</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19608">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219595">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bl>
          </a:graphicData>
        </a:graphic>
      </p:graphicFrame>
      <p:sp>
        <p:nvSpPr>
          <p:cNvPr id="6" name="object 6"/>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10228" y="1738883"/>
            <a:ext cx="3602736" cy="748283"/>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438655" y="1738883"/>
            <a:ext cx="3602735" cy="748283"/>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2935223" y="1915667"/>
            <a:ext cx="1630679" cy="57150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4584191" y="1915667"/>
            <a:ext cx="1629156" cy="57150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3959352" y="1802892"/>
            <a:ext cx="1225296" cy="461772"/>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4017264" y="1007363"/>
            <a:ext cx="1112520" cy="1100328"/>
          </a:xfrm>
          <a:prstGeom prst="rect">
            <a:avLst/>
          </a:prstGeom>
          <a:blipFill>
            <a:blip r:embed="rId6" cstate="print"/>
            <a:stretch>
              <a:fillRect/>
            </a:stretch>
          </a:blipFill>
        </p:spPr>
        <p:txBody>
          <a:bodyPr wrap="square" lIns="0" tIns="0" rIns="0" bIns="0" rtlCol="0"/>
          <a:lstStyle/>
          <a:p/>
        </p:txBody>
      </p:sp>
      <p:sp>
        <p:nvSpPr>
          <p:cNvPr id="8" name="object 8"/>
          <p:cNvSpPr txBox="1"/>
          <p:nvPr/>
        </p:nvSpPr>
        <p:spPr>
          <a:xfrm>
            <a:off x="4181094" y="1436496"/>
            <a:ext cx="787400" cy="241300"/>
          </a:xfrm>
          <a:prstGeom prst="rect">
            <a:avLst/>
          </a:prstGeom>
        </p:spPr>
        <p:txBody>
          <a:bodyPr vert="horz" wrap="square" lIns="0" tIns="0" rIns="0" bIns="0" rtlCol="0">
            <a:spAutoFit/>
          </a:bodyPr>
          <a:lstStyle/>
          <a:p>
            <a:pPr marL="12700">
              <a:lnSpc>
                <a:spcPct val="100000"/>
              </a:lnSpc>
            </a:pPr>
            <a:r>
              <a:rPr sz="1500" b="1" dirty="0">
                <a:latin typeface="微软雅黑" panose="020B0503020204020204" charset="-122"/>
                <a:cs typeface="微软雅黑" panose="020B0503020204020204" charset="-122"/>
              </a:rPr>
              <a:t>作业监督</a:t>
            </a:r>
            <a:endParaRPr sz="1500">
              <a:latin typeface="微软雅黑" panose="020B0503020204020204" charset="-122"/>
              <a:cs typeface="微软雅黑" panose="020B0503020204020204" charset="-122"/>
            </a:endParaRPr>
          </a:p>
        </p:txBody>
      </p:sp>
      <p:sp>
        <p:nvSpPr>
          <p:cNvPr id="9" name="object 9"/>
          <p:cNvSpPr/>
          <p:nvPr/>
        </p:nvSpPr>
        <p:spPr>
          <a:xfrm>
            <a:off x="1385316" y="2506979"/>
            <a:ext cx="1533144" cy="1598676"/>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1475232" y="2554223"/>
            <a:ext cx="1443228" cy="256031"/>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1729739" y="2560332"/>
            <a:ext cx="944118" cy="291833"/>
          </a:xfrm>
          <a:prstGeom prst="rect">
            <a:avLst/>
          </a:prstGeom>
          <a:blipFill>
            <a:blip r:embed="rId9" cstate="print"/>
            <a:stretch>
              <a:fillRect/>
            </a:stretch>
          </a:blipFill>
        </p:spPr>
        <p:txBody>
          <a:bodyPr wrap="square" lIns="0" tIns="0" rIns="0" bIns="0" rtlCol="0"/>
          <a:lstStyle/>
          <a:p/>
        </p:txBody>
      </p:sp>
      <p:sp>
        <p:nvSpPr>
          <p:cNvPr id="12" name="object 12"/>
          <p:cNvSpPr txBox="1"/>
          <p:nvPr/>
        </p:nvSpPr>
        <p:spPr>
          <a:xfrm>
            <a:off x="1799970" y="2601848"/>
            <a:ext cx="793750" cy="165100"/>
          </a:xfrm>
          <a:prstGeom prst="rect">
            <a:avLst/>
          </a:prstGeom>
        </p:spPr>
        <p:txBody>
          <a:bodyPr vert="horz" wrap="square" lIns="0" tIns="0" rIns="0" bIns="0" rtlCol="0">
            <a:spAutoFit/>
          </a:bodyPr>
          <a:lstStyle/>
          <a:p>
            <a:pPr marL="12700">
              <a:lnSpc>
                <a:spcPct val="100000"/>
              </a:lnSpc>
            </a:pPr>
            <a:r>
              <a:rPr sz="1000" b="1" spc="5" dirty="0">
                <a:solidFill>
                  <a:srgbClr val="FFFFFF"/>
                </a:solidFill>
                <a:latin typeface="微软雅黑" panose="020B0503020204020204" charset="-122"/>
                <a:cs typeface="微软雅黑" panose="020B0503020204020204" charset="-122"/>
              </a:rPr>
              <a:t>直接作业环节</a:t>
            </a:r>
            <a:endParaRPr sz="1000">
              <a:latin typeface="微软雅黑" panose="020B0503020204020204" charset="-122"/>
              <a:cs typeface="微软雅黑" panose="020B0503020204020204" charset="-122"/>
            </a:endParaRPr>
          </a:p>
        </p:txBody>
      </p:sp>
      <p:sp>
        <p:nvSpPr>
          <p:cNvPr id="13" name="object 13"/>
          <p:cNvSpPr/>
          <p:nvPr/>
        </p:nvSpPr>
        <p:spPr>
          <a:xfrm>
            <a:off x="3009900" y="2506979"/>
            <a:ext cx="1534667" cy="1598676"/>
          </a:xfrm>
          <a:prstGeom prst="rect">
            <a:avLst/>
          </a:prstGeom>
          <a:blipFill>
            <a:blip r:embed="rId7" cstate="print"/>
            <a:stretch>
              <a:fillRect/>
            </a:stretch>
          </a:blipFill>
        </p:spPr>
        <p:txBody>
          <a:bodyPr wrap="square" lIns="0" tIns="0" rIns="0" bIns="0" rtlCol="0"/>
          <a:lstStyle/>
          <a:p/>
        </p:txBody>
      </p:sp>
      <p:sp>
        <p:nvSpPr>
          <p:cNvPr id="14" name="object 14"/>
          <p:cNvSpPr/>
          <p:nvPr/>
        </p:nvSpPr>
        <p:spPr>
          <a:xfrm>
            <a:off x="3009900" y="2506979"/>
            <a:ext cx="1534795" cy="1598930"/>
          </a:xfrm>
          <a:custGeom>
            <a:avLst/>
            <a:gdLst/>
            <a:ahLst/>
            <a:cxnLst/>
            <a:rect l="l" t="t" r="r" b="b"/>
            <a:pathLst>
              <a:path w="1534795" h="1598929">
                <a:moveTo>
                  <a:pt x="0" y="62356"/>
                </a:moveTo>
                <a:lnTo>
                  <a:pt x="4903" y="38094"/>
                </a:lnTo>
                <a:lnTo>
                  <a:pt x="18272" y="18272"/>
                </a:lnTo>
                <a:lnTo>
                  <a:pt x="38094" y="4903"/>
                </a:lnTo>
                <a:lnTo>
                  <a:pt x="62356" y="0"/>
                </a:lnTo>
                <a:lnTo>
                  <a:pt x="1472311" y="0"/>
                </a:lnTo>
                <a:lnTo>
                  <a:pt x="1496573" y="4903"/>
                </a:lnTo>
                <a:lnTo>
                  <a:pt x="1516395" y="18272"/>
                </a:lnTo>
                <a:lnTo>
                  <a:pt x="1529764" y="38094"/>
                </a:lnTo>
                <a:lnTo>
                  <a:pt x="1534667" y="62356"/>
                </a:lnTo>
                <a:lnTo>
                  <a:pt x="1534667" y="1536369"/>
                </a:lnTo>
                <a:lnTo>
                  <a:pt x="1529764" y="1560619"/>
                </a:lnTo>
                <a:lnTo>
                  <a:pt x="1516395" y="1580424"/>
                </a:lnTo>
                <a:lnTo>
                  <a:pt x="1496573" y="1593778"/>
                </a:lnTo>
                <a:lnTo>
                  <a:pt x="1472311" y="1598676"/>
                </a:lnTo>
                <a:lnTo>
                  <a:pt x="62356" y="1598676"/>
                </a:lnTo>
                <a:lnTo>
                  <a:pt x="38094" y="1593778"/>
                </a:lnTo>
                <a:lnTo>
                  <a:pt x="18272" y="1580424"/>
                </a:lnTo>
                <a:lnTo>
                  <a:pt x="4903" y="1560619"/>
                </a:lnTo>
                <a:lnTo>
                  <a:pt x="0" y="1536369"/>
                </a:lnTo>
                <a:lnTo>
                  <a:pt x="0" y="62356"/>
                </a:lnTo>
                <a:close/>
              </a:path>
            </a:pathLst>
          </a:custGeom>
          <a:ln w="9524">
            <a:solidFill>
              <a:srgbClr val="FFD966"/>
            </a:solidFill>
          </a:ln>
        </p:spPr>
        <p:txBody>
          <a:bodyPr wrap="square" lIns="0" tIns="0" rIns="0" bIns="0" rtlCol="0"/>
          <a:lstStyle/>
          <a:p/>
        </p:txBody>
      </p:sp>
      <p:sp>
        <p:nvSpPr>
          <p:cNvPr id="15" name="object 15"/>
          <p:cNvSpPr/>
          <p:nvPr/>
        </p:nvSpPr>
        <p:spPr>
          <a:xfrm>
            <a:off x="3054095" y="2554223"/>
            <a:ext cx="1443228" cy="256031"/>
          </a:xfrm>
          <a:prstGeom prst="rect">
            <a:avLst/>
          </a:prstGeom>
          <a:blipFill>
            <a:blip r:embed="rId10" cstate="print"/>
            <a:stretch>
              <a:fillRect/>
            </a:stretch>
          </a:blipFill>
        </p:spPr>
        <p:txBody>
          <a:bodyPr wrap="square" lIns="0" tIns="0" rIns="0" bIns="0" rtlCol="0"/>
          <a:lstStyle/>
          <a:p/>
        </p:txBody>
      </p:sp>
      <p:sp>
        <p:nvSpPr>
          <p:cNvPr id="16" name="object 16"/>
          <p:cNvSpPr/>
          <p:nvPr/>
        </p:nvSpPr>
        <p:spPr>
          <a:xfrm>
            <a:off x="3246120" y="2560332"/>
            <a:ext cx="1072133" cy="291833"/>
          </a:xfrm>
          <a:prstGeom prst="rect">
            <a:avLst/>
          </a:prstGeom>
          <a:blipFill>
            <a:blip r:embed="rId11" cstate="print"/>
            <a:stretch>
              <a:fillRect/>
            </a:stretch>
          </a:blipFill>
        </p:spPr>
        <p:txBody>
          <a:bodyPr wrap="square" lIns="0" tIns="0" rIns="0" bIns="0" rtlCol="0"/>
          <a:lstStyle/>
          <a:p/>
        </p:txBody>
      </p:sp>
      <p:sp>
        <p:nvSpPr>
          <p:cNvPr id="17" name="object 17"/>
          <p:cNvSpPr txBox="1"/>
          <p:nvPr/>
        </p:nvSpPr>
        <p:spPr>
          <a:xfrm>
            <a:off x="3315461" y="2601848"/>
            <a:ext cx="922019" cy="165100"/>
          </a:xfrm>
          <a:prstGeom prst="rect">
            <a:avLst/>
          </a:prstGeom>
        </p:spPr>
        <p:txBody>
          <a:bodyPr vert="horz" wrap="square" lIns="0" tIns="0" rIns="0" bIns="0" rtlCol="0">
            <a:spAutoFit/>
          </a:bodyPr>
          <a:lstStyle/>
          <a:p>
            <a:pPr marL="12700">
              <a:lnSpc>
                <a:spcPct val="100000"/>
              </a:lnSpc>
            </a:pPr>
            <a:r>
              <a:rPr sz="1000" b="1" spc="5" dirty="0">
                <a:solidFill>
                  <a:srgbClr val="FFFFFF"/>
                </a:solidFill>
                <a:latin typeface="微软雅黑" panose="020B0503020204020204" charset="-122"/>
                <a:cs typeface="微软雅黑" panose="020B0503020204020204" charset="-122"/>
              </a:rPr>
              <a:t>应急预案的演练</a:t>
            </a:r>
            <a:endParaRPr sz="1000">
              <a:latin typeface="微软雅黑" panose="020B0503020204020204" charset="-122"/>
              <a:cs typeface="微软雅黑" panose="020B0503020204020204" charset="-122"/>
            </a:endParaRPr>
          </a:p>
        </p:txBody>
      </p:sp>
      <p:sp>
        <p:nvSpPr>
          <p:cNvPr id="18" name="object 18"/>
          <p:cNvSpPr/>
          <p:nvPr/>
        </p:nvSpPr>
        <p:spPr>
          <a:xfrm>
            <a:off x="4588764" y="2506979"/>
            <a:ext cx="1534668" cy="1598676"/>
          </a:xfrm>
          <a:prstGeom prst="rect">
            <a:avLst/>
          </a:prstGeom>
          <a:blipFill>
            <a:blip r:embed="rId12" cstate="print"/>
            <a:stretch>
              <a:fillRect/>
            </a:stretch>
          </a:blipFill>
        </p:spPr>
        <p:txBody>
          <a:bodyPr wrap="square" lIns="0" tIns="0" rIns="0" bIns="0" rtlCol="0"/>
          <a:lstStyle/>
          <a:p/>
        </p:txBody>
      </p:sp>
      <p:sp>
        <p:nvSpPr>
          <p:cNvPr id="19" name="object 19"/>
          <p:cNvSpPr/>
          <p:nvPr/>
        </p:nvSpPr>
        <p:spPr>
          <a:xfrm>
            <a:off x="4588764" y="2506979"/>
            <a:ext cx="1534795" cy="1598930"/>
          </a:xfrm>
          <a:custGeom>
            <a:avLst/>
            <a:gdLst/>
            <a:ahLst/>
            <a:cxnLst/>
            <a:rect l="l" t="t" r="r" b="b"/>
            <a:pathLst>
              <a:path w="1534795" h="1598929">
                <a:moveTo>
                  <a:pt x="0" y="62356"/>
                </a:moveTo>
                <a:lnTo>
                  <a:pt x="4903" y="38094"/>
                </a:lnTo>
                <a:lnTo>
                  <a:pt x="18272" y="18272"/>
                </a:lnTo>
                <a:lnTo>
                  <a:pt x="38094" y="4903"/>
                </a:lnTo>
                <a:lnTo>
                  <a:pt x="62357" y="0"/>
                </a:lnTo>
                <a:lnTo>
                  <a:pt x="1472311" y="0"/>
                </a:lnTo>
                <a:lnTo>
                  <a:pt x="1496573" y="4903"/>
                </a:lnTo>
                <a:lnTo>
                  <a:pt x="1516395" y="18272"/>
                </a:lnTo>
                <a:lnTo>
                  <a:pt x="1529764" y="38094"/>
                </a:lnTo>
                <a:lnTo>
                  <a:pt x="1534668" y="62356"/>
                </a:lnTo>
                <a:lnTo>
                  <a:pt x="1534668" y="1536369"/>
                </a:lnTo>
                <a:lnTo>
                  <a:pt x="1529764" y="1560619"/>
                </a:lnTo>
                <a:lnTo>
                  <a:pt x="1516395" y="1580424"/>
                </a:lnTo>
                <a:lnTo>
                  <a:pt x="1496573" y="1593778"/>
                </a:lnTo>
                <a:lnTo>
                  <a:pt x="1472311" y="1598676"/>
                </a:lnTo>
                <a:lnTo>
                  <a:pt x="62357" y="1598676"/>
                </a:lnTo>
                <a:lnTo>
                  <a:pt x="38094" y="1593778"/>
                </a:lnTo>
                <a:lnTo>
                  <a:pt x="18272" y="1580424"/>
                </a:lnTo>
                <a:lnTo>
                  <a:pt x="4903" y="1560619"/>
                </a:lnTo>
                <a:lnTo>
                  <a:pt x="0" y="1536369"/>
                </a:lnTo>
                <a:lnTo>
                  <a:pt x="0" y="62356"/>
                </a:lnTo>
                <a:close/>
              </a:path>
            </a:pathLst>
          </a:custGeom>
          <a:ln w="9525">
            <a:solidFill>
              <a:srgbClr val="FFD966"/>
            </a:solidFill>
          </a:ln>
        </p:spPr>
        <p:txBody>
          <a:bodyPr wrap="square" lIns="0" tIns="0" rIns="0" bIns="0" rtlCol="0"/>
          <a:lstStyle/>
          <a:p/>
        </p:txBody>
      </p:sp>
      <p:sp>
        <p:nvSpPr>
          <p:cNvPr id="20" name="object 20"/>
          <p:cNvSpPr/>
          <p:nvPr/>
        </p:nvSpPr>
        <p:spPr>
          <a:xfrm>
            <a:off x="4632959" y="2554223"/>
            <a:ext cx="1444752" cy="256031"/>
          </a:xfrm>
          <a:prstGeom prst="rect">
            <a:avLst/>
          </a:prstGeom>
          <a:blipFill>
            <a:blip r:embed="rId13" cstate="print"/>
            <a:stretch>
              <a:fillRect/>
            </a:stretch>
          </a:blipFill>
        </p:spPr>
        <p:txBody>
          <a:bodyPr wrap="square" lIns="0" tIns="0" rIns="0" bIns="0" rtlCol="0"/>
          <a:lstStyle/>
          <a:p/>
        </p:txBody>
      </p:sp>
      <p:sp>
        <p:nvSpPr>
          <p:cNvPr id="21" name="object 21"/>
          <p:cNvSpPr/>
          <p:nvPr/>
        </p:nvSpPr>
        <p:spPr>
          <a:xfrm>
            <a:off x="5017008" y="2560332"/>
            <a:ext cx="688086" cy="291833"/>
          </a:xfrm>
          <a:prstGeom prst="rect">
            <a:avLst/>
          </a:prstGeom>
          <a:blipFill>
            <a:blip r:embed="rId14" cstate="print"/>
            <a:stretch>
              <a:fillRect/>
            </a:stretch>
          </a:blipFill>
        </p:spPr>
        <p:txBody>
          <a:bodyPr wrap="square" lIns="0" tIns="0" rIns="0" bIns="0" rtlCol="0"/>
          <a:lstStyle/>
          <a:p/>
        </p:txBody>
      </p:sp>
      <p:sp>
        <p:nvSpPr>
          <p:cNvPr id="22" name="object 22"/>
          <p:cNvSpPr txBox="1"/>
          <p:nvPr/>
        </p:nvSpPr>
        <p:spPr>
          <a:xfrm>
            <a:off x="5087239" y="2601848"/>
            <a:ext cx="537845" cy="165100"/>
          </a:xfrm>
          <a:prstGeom prst="rect">
            <a:avLst/>
          </a:prstGeom>
        </p:spPr>
        <p:txBody>
          <a:bodyPr vert="horz" wrap="square" lIns="0" tIns="0" rIns="0" bIns="0" rtlCol="0">
            <a:spAutoFit/>
          </a:bodyPr>
          <a:lstStyle/>
          <a:p>
            <a:pPr marL="12700">
              <a:lnSpc>
                <a:spcPct val="100000"/>
              </a:lnSpc>
            </a:pPr>
            <a:r>
              <a:rPr sz="1000" b="1" spc="5" dirty="0">
                <a:solidFill>
                  <a:srgbClr val="FFFFFF"/>
                </a:solidFill>
                <a:latin typeface="微软雅黑" panose="020B0503020204020204" charset="-122"/>
                <a:cs typeface="微软雅黑" panose="020B0503020204020204" charset="-122"/>
              </a:rPr>
              <a:t>事故管理</a:t>
            </a:r>
            <a:endParaRPr sz="1000">
              <a:latin typeface="微软雅黑" panose="020B0503020204020204" charset="-122"/>
              <a:cs typeface="微软雅黑" panose="020B0503020204020204" charset="-122"/>
            </a:endParaRPr>
          </a:p>
        </p:txBody>
      </p:sp>
      <p:sp>
        <p:nvSpPr>
          <p:cNvPr id="23" name="object 23"/>
          <p:cNvSpPr/>
          <p:nvPr/>
        </p:nvSpPr>
        <p:spPr>
          <a:xfrm>
            <a:off x="6169152" y="2506979"/>
            <a:ext cx="1533144" cy="1598676"/>
          </a:xfrm>
          <a:prstGeom prst="rect">
            <a:avLst/>
          </a:prstGeom>
          <a:blipFill>
            <a:blip r:embed="rId12" cstate="print"/>
            <a:stretch>
              <a:fillRect/>
            </a:stretch>
          </a:blipFill>
        </p:spPr>
        <p:txBody>
          <a:bodyPr wrap="square" lIns="0" tIns="0" rIns="0" bIns="0" rtlCol="0"/>
          <a:lstStyle/>
          <a:p/>
        </p:txBody>
      </p:sp>
      <p:sp>
        <p:nvSpPr>
          <p:cNvPr id="24" name="object 24"/>
          <p:cNvSpPr/>
          <p:nvPr/>
        </p:nvSpPr>
        <p:spPr>
          <a:xfrm>
            <a:off x="6169152" y="2506979"/>
            <a:ext cx="1533525" cy="1598930"/>
          </a:xfrm>
          <a:custGeom>
            <a:avLst/>
            <a:gdLst/>
            <a:ahLst/>
            <a:cxnLst/>
            <a:rect l="l" t="t" r="r" b="b"/>
            <a:pathLst>
              <a:path w="1533525" h="1598929">
                <a:moveTo>
                  <a:pt x="0" y="62230"/>
                </a:moveTo>
                <a:lnTo>
                  <a:pt x="4883" y="37986"/>
                </a:lnTo>
                <a:lnTo>
                  <a:pt x="18208" y="18208"/>
                </a:lnTo>
                <a:lnTo>
                  <a:pt x="37986" y="4883"/>
                </a:lnTo>
                <a:lnTo>
                  <a:pt x="62230" y="0"/>
                </a:lnTo>
                <a:lnTo>
                  <a:pt x="1470914" y="0"/>
                </a:lnTo>
                <a:lnTo>
                  <a:pt x="1495157" y="4883"/>
                </a:lnTo>
                <a:lnTo>
                  <a:pt x="1514935" y="18208"/>
                </a:lnTo>
                <a:lnTo>
                  <a:pt x="1528260" y="37986"/>
                </a:lnTo>
                <a:lnTo>
                  <a:pt x="1533144" y="62230"/>
                </a:lnTo>
                <a:lnTo>
                  <a:pt x="1533144" y="1536433"/>
                </a:lnTo>
                <a:lnTo>
                  <a:pt x="1528260" y="1560662"/>
                </a:lnTo>
                <a:lnTo>
                  <a:pt x="1514935" y="1580446"/>
                </a:lnTo>
                <a:lnTo>
                  <a:pt x="1495157" y="1593785"/>
                </a:lnTo>
                <a:lnTo>
                  <a:pt x="1470914" y="1598676"/>
                </a:lnTo>
                <a:lnTo>
                  <a:pt x="62230" y="1598676"/>
                </a:lnTo>
                <a:lnTo>
                  <a:pt x="37986" y="1593785"/>
                </a:lnTo>
                <a:lnTo>
                  <a:pt x="18208" y="1580446"/>
                </a:lnTo>
                <a:lnTo>
                  <a:pt x="4883" y="1560662"/>
                </a:lnTo>
                <a:lnTo>
                  <a:pt x="0" y="1536433"/>
                </a:lnTo>
                <a:lnTo>
                  <a:pt x="0" y="62230"/>
                </a:lnTo>
                <a:close/>
              </a:path>
            </a:pathLst>
          </a:custGeom>
          <a:ln w="9525">
            <a:solidFill>
              <a:srgbClr val="FFD966"/>
            </a:solidFill>
          </a:ln>
        </p:spPr>
        <p:txBody>
          <a:bodyPr wrap="square" lIns="0" tIns="0" rIns="0" bIns="0" rtlCol="0"/>
          <a:lstStyle/>
          <a:p/>
        </p:txBody>
      </p:sp>
      <p:sp>
        <p:nvSpPr>
          <p:cNvPr id="25" name="object 25"/>
          <p:cNvSpPr/>
          <p:nvPr/>
        </p:nvSpPr>
        <p:spPr>
          <a:xfrm>
            <a:off x="6211823" y="2554223"/>
            <a:ext cx="1444752" cy="256031"/>
          </a:xfrm>
          <a:prstGeom prst="rect">
            <a:avLst/>
          </a:prstGeom>
          <a:blipFill>
            <a:blip r:embed="rId15" cstate="print"/>
            <a:stretch>
              <a:fillRect/>
            </a:stretch>
          </a:blipFill>
        </p:spPr>
        <p:txBody>
          <a:bodyPr wrap="square" lIns="0" tIns="0" rIns="0" bIns="0" rtlCol="0"/>
          <a:lstStyle/>
          <a:p/>
        </p:txBody>
      </p:sp>
      <p:sp>
        <p:nvSpPr>
          <p:cNvPr id="26" name="object 26"/>
          <p:cNvSpPr/>
          <p:nvPr/>
        </p:nvSpPr>
        <p:spPr>
          <a:xfrm>
            <a:off x="6467855" y="2560332"/>
            <a:ext cx="944118" cy="291833"/>
          </a:xfrm>
          <a:prstGeom prst="rect">
            <a:avLst/>
          </a:prstGeom>
          <a:blipFill>
            <a:blip r:embed="rId16" cstate="print"/>
            <a:stretch>
              <a:fillRect/>
            </a:stretch>
          </a:blipFill>
        </p:spPr>
        <p:txBody>
          <a:bodyPr wrap="square" lIns="0" tIns="0" rIns="0" bIns="0" rtlCol="0"/>
          <a:lstStyle/>
          <a:p/>
        </p:txBody>
      </p:sp>
      <p:sp>
        <p:nvSpPr>
          <p:cNvPr id="27" name="object 27"/>
          <p:cNvSpPr txBox="1"/>
          <p:nvPr/>
        </p:nvSpPr>
        <p:spPr>
          <a:xfrm>
            <a:off x="6538721" y="2601848"/>
            <a:ext cx="793750" cy="165100"/>
          </a:xfrm>
          <a:prstGeom prst="rect">
            <a:avLst/>
          </a:prstGeom>
        </p:spPr>
        <p:txBody>
          <a:bodyPr vert="horz" wrap="square" lIns="0" tIns="0" rIns="0" bIns="0" rtlCol="0">
            <a:spAutoFit/>
          </a:bodyPr>
          <a:lstStyle/>
          <a:p>
            <a:pPr marL="12700">
              <a:lnSpc>
                <a:spcPct val="100000"/>
              </a:lnSpc>
            </a:pPr>
            <a:r>
              <a:rPr sz="1000" b="1" spc="5" dirty="0">
                <a:solidFill>
                  <a:srgbClr val="FFFFFF"/>
                </a:solidFill>
                <a:latin typeface="微软雅黑" panose="020B0503020204020204" charset="-122"/>
                <a:cs typeface="微软雅黑" panose="020B0503020204020204" charset="-122"/>
              </a:rPr>
              <a:t>执行安全计划</a:t>
            </a:r>
            <a:endParaRPr sz="1000">
              <a:latin typeface="微软雅黑" panose="020B0503020204020204" charset="-122"/>
              <a:cs typeface="微软雅黑" panose="020B0503020204020204" charset="-122"/>
            </a:endParaRPr>
          </a:p>
        </p:txBody>
      </p:sp>
      <p:sp>
        <p:nvSpPr>
          <p:cNvPr id="28" name="object 28"/>
          <p:cNvSpPr/>
          <p:nvPr/>
        </p:nvSpPr>
        <p:spPr>
          <a:xfrm>
            <a:off x="4230623" y="1150619"/>
            <a:ext cx="193548" cy="193547"/>
          </a:xfrm>
          <a:prstGeom prst="rect">
            <a:avLst/>
          </a:prstGeom>
          <a:blipFill>
            <a:blip r:embed="rId17" cstate="print"/>
            <a:stretch>
              <a:fillRect/>
            </a:stretch>
          </a:blipFill>
        </p:spPr>
        <p:txBody>
          <a:bodyPr wrap="square" lIns="0" tIns="0" rIns="0" bIns="0" rtlCol="0"/>
          <a:lstStyle/>
          <a:p/>
        </p:txBody>
      </p:sp>
      <p:sp>
        <p:nvSpPr>
          <p:cNvPr id="29" name="object 29"/>
          <p:cNvSpPr/>
          <p:nvPr/>
        </p:nvSpPr>
        <p:spPr>
          <a:xfrm>
            <a:off x="4079747" y="1025652"/>
            <a:ext cx="986027" cy="327660"/>
          </a:xfrm>
          <a:prstGeom prst="rect">
            <a:avLst/>
          </a:prstGeom>
          <a:blipFill>
            <a:blip r:embed="rId18" cstate="print"/>
            <a:stretch>
              <a:fillRect/>
            </a:stretch>
          </a:blipFill>
        </p:spPr>
        <p:txBody>
          <a:bodyPr wrap="square" lIns="0" tIns="0" rIns="0" bIns="0" rtlCol="0"/>
          <a:lstStyle/>
          <a:p/>
        </p:txBody>
      </p:sp>
      <p:sp>
        <p:nvSpPr>
          <p:cNvPr id="30" name="object 30"/>
          <p:cNvSpPr txBox="1"/>
          <p:nvPr/>
        </p:nvSpPr>
        <p:spPr>
          <a:xfrm>
            <a:off x="1410602" y="3027552"/>
            <a:ext cx="1482725" cy="1155700"/>
          </a:xfrm>
          <a:prstGeom prst="rect">
            <a:avLst/>
          </a:prstGeom>
        </p:spPr>
        <p:txBody>
          <a:bodyPr vert="horz" wrap="square" lIns="0" tIns="0" rIns="0" bIns="0" rtlCol="0">
            <a:spAutoFit/>
          </a:bodyPr>
          <a:lstStyle/>
          <a:p>
            <a:pPr marL="215900" marR="306070" algn="just">
              <a:lnSpc>
                <a:spcPct val="100000"/>
              </a:lnSpc>
            </a:pPr>
            <a:r>
              <a:rPr sz="1500" dirty="0">
                <a:latin typeface="微软雅黑" panose="020B0503020204020204" charset="-122"/>
                <a:cs typeface="微软雅黑" panose="020B0503020204020204" charset="-122"/>
              </a:rPr>
              <a:t>对作业的危  </a:t>
            </a:r>
            <a:r>
              <a:rPr sz="1500" spc="-5" dirty="0">
                <a:latin typeface="微软雅黑" panose="020B0503020204020204" charset="-122"/>
                <a:cs typeface="微软雅黑" panose="020B0503020204020204" charset="-122"/>
              </a:rPr>
              <a:t>害识别和风 </a:t>
            </a:r>
            <a:r>
              <a:rPr sz="1500" spc="-5" dirty="0">
                <a:latin typeface="微软雅黑" panose="020B0503020204020204" charset="-122"/>
                <a:cs typeface="微软雅黑" panose="020B0503020204020204" charset="-122"/>
              </a:rPr>
              <a:t> </a:t>
            </a:r>
            <a:r>
              <a:rPr sz="1500" dirty="0">
                <a:latin typeface="微软雅黑" panose="020B0503020204020204" charset="-122"/>
                <a:cs typeface="微软雅黑" panose="020B0503020204020204" charset="-122"/>
              </a:rPr>
              <a:t>险控制；安 </a:t>
            </a:r>
            <a:r>
              <a:rPr sz="1500" dirty="0">
                <a:latin typeface="微软雅黑" panose="020B0503020204020204" charset="-122"/>
                <a:cs typeface="微软雅黑" panose="020B0503020204020204" charset="-122"/>
              </a:rPr>
              <a:t> 全准则的遵</a:t>
            </a:r>
            <a:endParaRPr sz="1500">
              <a:latin typeface="微软雅黑" panose="020B0503020204020204" charset="-122"/>
              <a:cs typeface="微软雅黑" panose="020B0503020204020204" charset="-122"/>
            </a:endParaRPr>
          </a:p>
          <a:p>
            <a:pPr marL="12700">
              <a:lnSpc>
                <a:spcPct val="100000"/>
              </a:lnSpc>
              <a:tabLst>
                <a:tab pos="215900" algn="l"/>
                <a:tab pos="1469390" algn="l"/>
              </a:tabLst>
            </a:pPr>
            <a:r>
              <a:rPr sz="1500" strike="sngStrike" dirty="0">
                <a:latin typeface="Times New Roman" panose="02020603050405020304"/>
                <a:cs typeface="Times New Roman" panose="02020603050405020304"/>
              </a:rPr>
              <a:t> 	</a:t>
            </a:r>
            <a:r>
              <a:rPr sz="1500" strike="sngStrike" dirty="0">
                <a:latin typeface="微软雅黑" panose="020B0503020204020204" charset="-122"/>
                <a:cs typeface="微软雅黑" panose="020B0503020204020204" charset="-122"/>
              </a:rPr>
              <a:t>守情况	</a:t>
            </a:r>
            <a:endParaRPr sz="1500">
              <a:latin typeface="微软雅黑" panose="020B0503020204020204" charset="-122"/>
              <a:cs typeface="微软雅黑" panose="020B0503020204020204" charset="-122"/>
            </a:endParaRPr>
          </a:p>
        </p:txBody>
      </p:sp>
      <p:sp>
        <p:nvSpPr>
          <p:cNvPr id="31" name="object 31"/>
          <p:cNvSpPr txBox="1"/>
          <p:nvPr/>
        </p:nvSpPr>
        <p:spPr>
          <a:xfrm>
            <a:off x="3179826" y="3079369"/>
            <a:ext cx="977900" cy="927100"/>
          </a:xfrm>
          <a:prstGeom prst="rect">
            <a:avLst/>
          </a:prstGeom>
        </p:spPr>
        <p:txBody>
          <a:bodyPr vert="horz" wrap="square" lIns="0" tIns="0" rIns="0" bIns="0" rtlCol="0">
            <a:spAutoFit/>
          </a:bodyPr>
          <a:lstStyle/>
          <a:p>
            <a:pPr marL="12700" marR="5080" algn="just">
              <a:lnSpc>
                <a:spcPct val="100000"/>
              </a:lnSpc>
            </a:pPr>
            <a:r>
              <a:rPr sz="1500" spc="-5" dirty="0">
                <a:latin typeface="微软雅黑" panose="020B0503020204020204" charset="-122"/>
                <a:cs typeface="微软雅黑" panose="020B0503020204020204" charset="-122"/>
              </a:rPr>
              <a:t>承包商应急  </a:t>
            </a:r>
            <a:r>
              <a:rPr sz="1500" dirty="0">
                <a:latin typeface="微软雅黑" panose="020B0503020204020204" charset="-122"/>
                <a:cs typeface="微软雅黑" panose="020B0503020204020204" charset="-122"/>
              </a:rPr>
              <a:t>预案是否按 </a:t>
            </a:r>
            <a:r>
              <a:rPr sz="1500" dirty="0">
                <a:latin typeface="微软雅黑" panose="020B0503020204020204" charset="-122"/>
                <a:cs typeface="微软雅黑" panose="020B0503020204020204" charset="-122"/>
              </a:rPr>
              <a:t> 照要求进行  培训演练</a:t>
            </a:r>
            <a:endParaRPr sz="1500">
              <a:latin typeface="微软雅黑" panose="020B0503020204020204" charset="-122"/>
              <a:cs typeface="微软雅黑" panose="020B0503020204020204" charset="-122"/>
            </a:endParaRPr>
          </a:p>
        </p:txBody>
      </p:sp>
      <p:sp>
        <p:nvSpPr>
          <p:cNvPr id="32" name="object 32"/>
          <p:cNvSpPr txBox="1"/>
          <p:nvPr/>
        </p:nvSpPr>
        <p:spPr>
          <a:xfrm>
            <a:off x="4614157" y="3054350"/>
            <a:ext cx="1483995" cy="1156335"/>
          </a:xfrm>
          <a:prstGeom prst="rect">
            <a:avLst/>
          </a:prstGeom>
        </p:spPr>
        <p:txBody>
          <a:bodyPr vert="horz" wrap="square" lIns="0" tIns="0" rIns="0" bIns="0" rtlCol="0">
            <a:spAutoFit/>
          </a:bodyPr>
          <a:lstStyle/>
          <a:p>
            <a:pPr marL="214630" marR="307340" algn="just">
              <a:lnSpc>
                <a:spcPct val="100000"/>
              </a:lnSpc>
            </a:pPr>
            <a:r>
              <a:rPr sz="1500" dirty="0">
                <a:latin typeface="微软雅黑" panose="020B0503020204020204" charset="-122"/>
                <a:cs typeface="微软雅黑" panose="020B0503020204020204" charset="-122"/>
              </a:rPr>
              <a:t>是否及时向  </a:t>
            </a:r>
            <a:r>
              <a:rPr sz="1500" dirty="0">
                <a:latin typeface="微软雅黑" panose="020B0503020204020204" charset="-122"/>
                <a:cs typeface="微软雅黑" panose="020B0503020204020204" charset="-122"/>
              </a:rPr>
              <a:t>业主报告事 </a:t>
            </a:r>
            <a:r>
              <a:rPr sz="1500" dirty="0">
                <a:latin typeface="微软雅黑" panose="020B0503020204020204" charset="-122"/>
                <a:cs typeface="微软雅黑" panose="020B0503020204020204" charset="-122"/>
              </a:rPr>
              <a:t> </a:t>
            </a:r>
            <a:r>
              <a:rPr sz="1500" dirty="0">
                <a:latin typeface="微软雅黑" panose="020B0503020204020204" charset="-122"/>
                <a:cs typeface="微软雅黑" panose="020B0503020204020204" charset="-122"/>
              </a:rPr>
              <a:t>故；承包商 </a:t>
            </a:r>
            <a:r>
              <a:rPr sz="1500" dirty="0">
                <a:latin typeface="微软雅黑" panose="020B0503020204020204" charset="-122"/>
                <a:cs typeface="微软雅黑" panose="020B0503020204020204" charset="-122"/>
              </a:rPr>
              <a:t> 事故的管理</a:t>
            </a:r>
            <a:endParaRPr sz="1500">
              <a:latin typeface="微软雅黑" panose="020B0503020204020204" charset="-122"/>
              <a:cs typeface="微软雅黑" panose="020B0503020204020204" charset="-122"/>
            </a:endParaRPr>
          </a:p>
          <a:p>
            <a:pPr marL="12700">
              <a:lnSpc>
                <a:spcPct val="100000"/>
              </a:lnSpc>
              <a:tabLst>
                <a:tab pos="213995" algn="l"/>
                <a:tab pos="1470660" algn="l"/>
              </a:tabLst>
            </a:pPr>
            <a:r>
              <a:rPr sz="1500" strike="sngStrike" dirty="0">
                <a:latin typeface="Times New Roman" panose="02020603050405020304"/>
                <a:cs typeface="Times New Roman" panose="02020603050405020304"/>
              </a:rPr>
              <a:t> 	</a:t>
            </a:r>
            <a:r>
              <a:rPr sz="1500" strike="sngStrike" dirty="0">
                <a:latin typeface="微软雅黑" panose="020B0503020204020204" charset="-122"/>
                <a:cs typeface="微软雅黑" panose="020B0503020204020204" charset="-122"/>
              </a:rPr>
              <a:t>情况	</a:t>
            </a:r>
            <a:endParaRPr sz="1500">
              <a:latin typeface="微软雅黑" panose="020B0503020204020204" charset="-122"/>
              <a:cs typeface="微软雅黑" panose="020B0503020204020204" charset="-122"/>
            </a:endParaRPr>
          </a:p>
        </p:txBody>
      </p:sp>
      <p:sp>
        <p:nvSpPr>
          <p:cNvPr id="33" name="object 33"/>
          <p:cNvSpPr txBox="1"/>
          <p:nvPr/>
        </p:nvSpPr>
        <p:spPr>
          <a:xfrm>
            <a:off x="6352794" y="3079369"/>
            <a:ext cx="1168400" cy="927100"/>
          </a:xfrm>
          <a:prstGeom prst="rect">
            <a:avLst/>
          </a:prstGeom>
        </p:spPr>
        <p:txBody>
          <a:bodyPr vert="horz" wrap="square" lIns="0" tIns="0" rIns="0" bIns="0" rtlCol="0">
            <a:spAutoFit/>
          </a:bodyPr>
          <a:lstStyle/>
          <a:p>
            <a:pPr marL="12700" marR="5080">
              <a:lnSpc>
                <a:spcPct val="100000"/>
              </a:lnSpc>
            </a:pPr>
            <a:r>
              <a:rPr sz="1500" spc="-5" dirty="0">
                <a:latin typeface="微软雅黑" panose="020B0503020204020204" charset="-122"/>
                <a:cs typeface="微软雅黑" panose="020B0503020204020204" charset="-122"/>
              </a:rPr>
              <a:t>对承包商安  </a:t>
            </a:r>
            <a:r>
              <a:rPr sz="1500" dirty="0">
                <a:latin typeface="微软雅黑" panose="020B0503020204020204" charset="-122"/>
                <a:cs typeface="微软雅黑" panose="020B0503020204020204" charset="-122"/>
              </a:rPr>
              <a:t>全计划执行  </a:t>
            </a:r>
            <a:r>
              <a:rPr sz="1500" dirty="0">
                <a:latin typeface="微软雅黑" panose="020B0503020204020204" charset="-122"/>
                <a:cs typeface="微软雅黑" panose="020B0503020204020204" charset="-122"/>
              </a:rPr>
              <a:t>情况的检查，  问题的通报</a:t>
            </a:r>
            <a:endParaRPr sz="1500">
              <a:latin typeface="微软雅黑" panose="020B0503020204020204" charset="-122"/>
              <a:cs typeface="微软雅黑" panose="020B0503020204020204" charset="-122"/>
            </a:endParaRPr>
          </a:p>
        </p:txBody>
      </p:sp>
      <p:sp>
        <p:nvSpPr>
          <p:cNvPr id="34" name="object 34"/>
          <p:cNvSpPr txBox="1"/>
          <p:nvPr/>
        </p:nvSpPr>
        <p:spPr>
          <a:xfrm>
            <a:off x="2139442" y="4323588"/>
            <a:ext cx="5177155" cy="241300"/>
          </a:xfrm>
          <a:prstGeom prst="rect">
            <a:avLst/>
          </a:prstGeom>
        </p:spPr>
        <p:txBody>
          <a:bodyPr vert="horz" wrap="square" lIns="0" tIns="0" rIns="0" bIns="0" rtlCol="0">
            <a:spAutoFit/>
          </a:bodyPr>
          <a:lstStyle/>
          <a:p>
            <a:pPr marL="12700">
              <a:lnSpc>
                <a:spcPct val="100000"/>
              </a:lnSpc>
            </a:pPr>
            <a:r>
              <a:rPr sz="1500" dirty="0">
                <a:latin typeface="微软雅黑" panose="020B0503020204020204" charset="-122"/>
                <a:cs typeface="微软雅黑" panose="020B0503020204020204" charset="-122"/>
              </a:rPr>
              <a:t>作业监督的主体是谁？业主如何开展承包商的作业监督工作？</a:t>
            </a:r>
            <a:endParaRPr sz="1500">
              <a:latin typeface="微软雅黑" panose="020B0503020204020204" charset="-122"/>
              <a:cs typeface="微软雅黑" panose="020B0503020204020204" charset="-122"/>
            </a:endParaRPr>
          </a:p>
        </p:txBody>
      </p:sp>
      <p:sp>
        <p:nvSpPr>
          <p:cNvPr id="35" name="object 35"/>
          <p:cNvSpPr txBox="1"/>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承包商管理要求—作业监督</a:t>
            </a:r>
            <a:endParaRPr sz="2100">
              <a:latin typeface="微软雅黑" panose="020B0503020204020204" charset="-122"/>
              <a:cs typeface="微软雅黑" panose="020B0503020204020204" charset="-122"/>
            </a:endParaRPr>
          </a:p>
        </p:txBody>
      </p:sp>
      <p:sp>
        <p:nvSpPr>
          <p:cNvPr id="36" name="object 36"/>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17675"/>
            <a:ext cx="3552444" cy="16764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681227" y="3026664"/>
            <a:ext cx="3553967" cy="1798320"/>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承包商管理要求—作业监督</a:t>
            </a:r>
            <a:endParaRPr sz="2100">
              <a:latin typeface="微软雅黑" panose="020B0503020204020204" charset="-122"/>
              <a:cs typeface="微软雅黑" panose="020B0503020204020204" charset="-122"/>
            </a:endParaRPr>
          </a:p>
        </p:txBody>
      </p:sp>
      <p:sp>
        <p:nvSpPr>
          <p:cNvPr id="5" name="object 5"/>
          <p:cNvSpPr txBox="1"/>
          <p:nvPr/>
        </p:nvSpPr>
        <p:spPr>
          <a:xfrm>
            <a:off x="4956175" y="2038248"/>
            <a:ext cx="3691254" cy="1727835"/>
          </a:xfrm>
          <a:prstGeom prst="rect">
            <a:avLst/>
          </a:prstGeom>
        </p:spPr>
        <p:txBody>
          <a:bodyPr vert="horz" wrap="square" lIns="0" tIns="0" rIns="0" bIns="0" rtlCol="0">
            <a:spAutoFit/>
          </a:bodyPr>
          <a:lstStyle/>
          <a:p>
            <a:pPr marL="12700" marR="5080">
              <a:lnSpc>
                <a:spcPct val="150000"/>
              </a:lnSpc>
            </a:pPr>
            <a:r>
              <a:rPr sz="1500" spc="-5" dirty="0">
                <a:latin typeface="微软雅黑" panose="020B0503020204020204" charset="-122"/>
                <a:cs typeface="微软雅黑" panose="020B0503020204020204" charset="-122"/>
              </a:rPr>
              <a:t>问题：某装置</a:t>
            </a:r>
            <a:r>
              <a:rPr sz="1500" spc="-5" dirty="0">
                <a:latin typeface="微软雅黑" panose="020B0503020204020204" charset="-122"/>
                <a:cs typeface="微软雅黑" panose="020B0503020204020204" charset="-122"/>
              </a:rPr>
              <a:t>B</a:t>
            </a:r>
            <a:r>
              <a:rPr sz="1500" spc="-5" dirty="0">
                <a:latin typeface="微软雅黑" panose="020B0503020204020204" charset="-122"/>
                <a:cs typeface="微软雅黑" panose="020B0503020204020204" charset="-122"/>
              </a:rPr>
              <a:t>罐人孔及相关管线作业，作  </a:t>
            </a:r>
            <a:r>
              <a:rPr sz="1500" dirty="0">
                <a:latin typeface="微软雅黑" panose="020B0503020204020204" charset="-122"/>
                <a:cs typeface="微软雅黑" panose="020B0503020204020204" charset="-122"/>
              </a:rPr>
              <a:t>业票还未审批，人孔螺栓已卸下一</a:t>
            </a:r>
            <a:r>
              <a:rPr sz="1500" spc="-35" dirty="0">
                <a:latin typeface="微软雅黑" panose="020B0503020204020204" charset="-122"/>
                <a:cs typeface="微软雅黑" panose="020B0503020204020204" charset="-122"/>
              </a:rPr>
              <a:t>半</a:t>
            </a:r>
            <a:r>
              <a:rPr sz="1500" spc="-5" dirty="0">
                <a:latin typeface="微软雅黑" panose="020B0503020204020204" charset="-122"/>
                <a:cs typeface="微软雅黑" panose="020B0503020204020204" charset="-122"/>
              </a:rPr>
              <a:t>,</a:t>
            </a:r>
            <a:r>
              <a:rPr sz="1500" dirty="0">
                <a:latin typeface="微软雅黑" panose="020B0503020204020204" charset="-122"/>
                <a:cs typeface="微软雅黑" panose="020B0503020204020204" charset="-122"/>
              </a:rPr>
              <a:t>属无票  </a:t>
            </a:r>
            <a:r>
              <a:rPr sz="1500" spc="-5" dirty="0">
                <a:latin typeface="微软雅黑" panose="020B0503020204020204" charset="-122"/>
                <a:cs typeface="微软雅黑" panose="020B0503020204020204" charset="-122"/>
              </a:rPr>
              <a:t>作业。</a:t>
            </a:r>
            <a:endParaRPr sz="1500">
              <a:latin typeface="微软雅黑" panose="020B0503020204020204" charset="-122"/>
              <a:cs typeface="微软雅黑" panose="020B0503020204020204" charset="-122"/>
            </a:endParaRPr>
          </a:p>
          <a:p>
            <a:pPr marL="12700" marR="1765300">
              <a:lnSpc>
                <a:spcPct val="150000"/>
              </a:lnSpc>
            </a:pPr>
            <a:r>
              <a:rPr sz="1500" dirty="0">
                <a:latin typeface="微软雅黑" panose="020B0503020204020204" charset="-122"/>
                <a:cs typeface="微软雅黑" panose="020B0503020204020204" charset="-122"/>
              </a:rPr>
              <a:t>责任单</a:t>
            </a:r>
            <a:r>
              <a:rPr sz="1500" spc="-10" dirty="0">
                <a:latin typeface="微软雅黑" panose="020B0503020204020204" charset="-122"/>
                <a:cs typeface="微软雅黑" panose="020B0503020204020204" charset="-122"/>
              </a:rPr>
              <a:t>位</a:t>
            </a:r>
            <a:r>
              <a:rPr sz="1500" dirty="0">
                <a:latin typeface="微软雅黑" panose="020B0503020204020204" charset="-122"/>
                <a:cs typeface="微软雅黑" panose="020B0503020204020204" charset="-122"/>
              </a:rPr>
              <a:t>：某承包商。 </a:t>
            </a:r>
            <a:r>
              <a:rPr sz="1500" dirty="0">
                <a:latin typeface="微软雅黑" panose="020B0503020204020204" charset="-122"/>
                <a:cs typeface="微软雅黑" panose="020B0503020204020204" charset="-122"/>
              </a:rPr>
              <a:t> </a:t>
            </a:r>
            <a:r>
              <a:rPr sz="1500" spc="-5" dirty="0">
                <a:latin typeface="微软雅黑" panose="020B0503020204020204" charset="-122"/>
                <a:cs typeface="微软雅黑" panose="020B0503020204020204" charset="-122"/>
              </a:rPr>
              <a:t>处理方式：………</a:t>
            </a:r>
            <a:endParaRPr sz="1500">
              <a:latin typeface="微软雅黑" panose="020B0503020204020204" charset="-122"/>
              <a:cs typeface="微软雅黑" panose="020B0503020204020204" charset="-122"/>
            </a:endParaRPr>
          </a:p>
        </p:txBody>
      </p:sp>
      <p:sp>
        <p:nvSpPr>
          <p:cNvPr id="6" name="object 6"/>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371600"/>
            <a:ext cx="2956560" cy="3003804"/>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承包商管理要求—作业监督</a:t>
            </a:r>
            <a:endParaRPr sz="2100">
              <a:latin typeface="微软雅黑" panose="020B0503020204020204" charset="-122"/>
              <a:cs typeface="微软雅黑" panose="020B0503020204020204" charset="-122"/>
            </a:endParaRPr>
          </a:p>
        </p:txBody>
      </p:sp>
      <p:sp>
        <p:nvSpPr>
          <p:cNvPr id="4" name="object 4"/>
          <p:cNvSpPr txBox="1"/>
          <p:nvPr/>
        </p:nvSpPr>
        <p:spPr>
          <a:xfrm>
            <a:off x="4185284" y="2035429"/>
            <a:ext cx="3690620" cy="1041400"/>
          </a:xfrm>
          <a:prstGeom prst="rect">
            <a:avLst/>
          </a:prstGeom>
        </p:spPr>
        <p:txBody>
          <a:bodyPr vert="horz" wrap="square" lIns="0" tIns="0" rIns="0" bIns="0" rtlCol="0">
            <a:spAutoFit/>
          </a:bodyPr>
          <a:lstStyle/>
          <a:p>
            <a:pPr marL="12700" marR="5080">
              <a:lnSpc>
                <a:spcPct val="150000"/>
              </a:lnSpc>
            </a:pPr>
            <a:r>
              <a:rPr sz="1500" spc="-5" dirty="0">
                <a:latin typeface="微软雅黑" panose="020B0503020204020204" charset="-122"/>
                <a:cs typeface="微软雅黑" panose="020B0503020204020204" charset="-122"/>
              </a:rPr>
              <a:t>问题</a:t>
            </a:r>
            <a:r>
              <a:rPr sz="1500" spc="-5" dirty="0">
                <a:latin typeface="微软雅黑" panose="020B0503020204020204" charset="-122"/>
                <a:cs typeface="微软雅黑" panose="020B0503020204020204" charset="-122"/>
              </a:rPr>
              <a:t>:</a:t>
            </a:r>
            <a:r>
              <a:rPr sz="1500" spc="-5" dirty="0">
                <a:latin typeface="微软雅黑" panose="020B0503020204020204" charset="-122"/>
                <a:cs typeface="微软雅黑" panose="020B0503020204020204" charset="-122"/>
              </a:rPr>
              <a:t>承包商人员打磨作业期间未戴护目镜。 </a:t>
            </a:r>
            <a:r>
              <a:rPr sz="1500" dirty="0">
                <a:latin typeface="微软雅黑" panose="020B0503020204020204" charset="-122"/>
                <a:cs typeface="微软雅黑" panose="020B0503020204020204" charset="-122"/>
              </a:rPr>
              <a:t> 责任单位：承包商。</a:t>
            </a:r>
            <a:endParaRPr sz="1500">
              <a:latin typeface="微软雅黑" panose="020B0503020204020204" charset="-122"/>
              <a:cs typeface="微软雅黑" panose="020B0503020204020204" charset="-122"/>
            </a:endParaRPr>
          </a:p>
          <a:p>
            <a:pPr marL="12700">
              <a:lnSpc>
                <a:spcPct val="100000"/>
              </a:lnSpc>
              <a:spcBef>
                <a:spcPts val="900"/>
              </a:spcBef>
            </a:pPr>
            <a:r>
              <a:rPr sz="1500" spc="-5" dirty="0">
                <a:latin typeface="微软雅黑" panose="020B0503020204020204" charset="-122"/>
                <a:cs typeface="微软雅黑" panose="020B0503020204020204" charset="-122"/>
              </a:rPr>
              <a:t>处理方式：………</a:t>
            </a:r>
            <a:endParaRPr sz="1500">
              <a:latin typeface="微软雅黑" panose="020B0503020204020204" charset="-122"/>
              <a:cs typeface="微软雅黑" panose="020B0503020204020204" charset="-122"/>
            </a:endParaRPr>
          </a:p>
        </p:txBody>
      </p:sp>
      <p:sp>
        <p:nvSpPr>
          <p:cNvPr id="5" name="object 5"/>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2940" y="1901951"/>
            <a:ext cx="806450" cy="497205"/>
          </a:xfrm>
          <a:custGeom>
            <a:avLst/>
            <a:gdLst/>
            <a:ahLst/>
            <a:cxnLst/>
            <a:rect l="l" t="t" r="r" b="b"/>
            <a:pathLst>
              <a:path w="806450" h="497205">
                <a:moveTo>
                  <a:pt x="806196" y="0"/>
                </a:moveTo>
                <a:lnTo>
                  <a:pt x="239509" y="0"/>
                </a:lnTo>
                <a:lnTo>
                  <a:pt x="0" y="496824"/>
                </a:lnTo>
                <a:lnTo>
                  <a:pt x="566686" y="496824"/>
                </a:lnTo>
                <a:lnTo>
                  <a:pt x="806196" y="0"/>
                </a:lnTo>
                <a:close/>
              </a:path>
            </a:pathLst>
          </a:custGeom>
          <a:solidFill>
            <a:srgbClr val="4471C4"/>
          </a:solidFill>
        </p:spPr>
        <p:txBody>
          <a:bodyPr wrap="square" lIns="0" tIns="0" rIns="0" bIns="0" rtlCol="0"/>
          <a:lstStyle/>
          <a:p/>
        </p:txBody>
      </p:sp>
      <p:sp>
        <p:nvSpPr>
          <p:cNvPr id="3" name="object 3"/>
          <p:cNvSpPr txBox="1"/>
          <p:nvPr/>
        </p:nvSpPr>
        <p:spPr>
          <a:xfrm>
            <a:off x="870000" y="1925192"/>
            <a:ext cx="351790" cy="429895"/>
          </a:xfrm>
          <a:prstGeom prst="rect">
            <a:avLst/>
          </a:prstGeom>
        </p:spPr>
        <p:txBody>
          <a:bodyPr vert="horz" wrap="square" lIns="0" tIns="0" rIns="0" bIns="0" rtlCol="0">
            <a:spAutoFit/>
          </a:bodyPr>
          <a:lstStyle/>
          <a:p>
            <a:pPr marL="12700">
              <a:lnSpc>
                <a:spcPct val="100000"/>
              </a:lnSpc>
            </a:pPr>
            <a:r>
              <a:rPr sz="2800" spc="-5" dirty="0">
                <a:solidFill>
                  <a:srgbClr val="FFFFFF"/>
                </a:solidFill>
                <a:latin typeface="Impact" panose="020B0806030902050204"/>
                <a:cs typeface="Impact" panose="020B0806030902050204"/>
              </a:rPr>
              <a:t>01</a:t>
            </a:r>
            <a:endParaRPr sz="2800">
              <a:latin typeface="Impact" panose="020B0806030902050204"/>
              <a:cs typeface="Impact" panose="020B0806030902050204"/>
            </a:endParaRPr>
          </a:p>
        </p:txBody>
      </p:sp>
      <p:sp>
        <p:nvSpPr>
          <p:cNvPr id="4" name="object 4"/>
          <p:cNvSpPr/>
          <p:nvPr/>
        </p:nvSpPr>
        <p:spPr>
          <a:xfrm>
            <a:off x="662940" y="2758439"/>
            <a:ext cx="806450" cy="492759"/>
          </a:xfrm>
          <a:custGeom>
            <a:avLst/>
            <a:gdLst/>
            <a:ahLst/>
            <a:cxnLst/>
            <a:rect l="l" t="t" r="r" b="b"/>
            <a:pathLst>
              <a:path w="806450" h="492760">
                <a:moveTo>
                  <a:pt x="806196" y="0"/>
                </a:moveTo>
                <a:lnTo>
                  <a:pt x="237299" y="0"/>
                </a:lnTo>
                <a:lnTo>
                  <a:pt x="0" y="492252"/>
                </a:lnTo>
                <a:lnTo>
                  <a:pt x="568896" y="492252"/>
                </a:lnTo>
                <a:lnTo>
                  <a:pt x="806196" y="0"/>
                </a:lnTo>
                <a:close/>
              </a:path>
            </a:pathLst>
          </a:custGeom>
          <a:solidFill>
            <a:srgbClr val="4471C4"/>
          </a:solidFill>
        </p:spPr>
        <p:txBody>
          <a:bodyPr wrap="square" lIns="0" tIns="0" rIns="0" bIns="0" rtlCol="0"/>
          <a:lstStyle/>
          <a:p/>
        </p:txBody>
      </p:sp>
      <p:sp>
        <p:nvSpPr>
          <p:cNvPr id="5" name="object 5"/>
          <p:cNvSpPr txBox="1"/>
          <p:nvPr/>
        </p:nvSpPr>
        <p:spPr>
          <a:xfrm>
            <a:off x="870000" y="2764027"/>
            <a:ext cx="394335" cy="429895"/>
          </a:xfrm>
          <a:prstGeom prst="rect">
            <a:avLst/>
          </a:prstGeom>
        </p:spPr>
        <p:txBody>
          <a:bodyPr vert="horz" wrap="square" lIns="0" tIns="0" rIns="0" bIns="0" rtlCol="0">
            <a:spAutoFit/>
          </a:bodyPr>
          <a:lstStyle/>
          <a:p>
            <a:pPr marL="12700">
              <a:lnSpc>
                <a:spcPct val="100000"/>
              </a:lnSpc>
            </a:pPr>
            <a:r>
              <a:rPr sz="2800" spc="-10" dirty="0">
                <a:solidFill>
                  <a:srgbClr val="FFFFFF"/>
                </a:solidFill>
                <a:latin typeface="Impact" panose="020B0806030902050204"/>
                <a:cs typeface="Impact" panose="020B0806030902050204"/>
              </a:rPr>
              <a:t>02</a:t>
            </a:r>
            <a:endParaRPr sz="2800">
              <a:latin typeface="Impact" panose="020B0806030902050204"/>
              <a:cs typeface="Impact" panose="020B0806030902050204"/>
            </a:endParaRPr>
          </a:p>
        </p:txBody>
      </p:sp>
      <p:sp>
        <p:nvSpPr>
          <p:cNvPr id="6" name="object 6"/>
          <p:cNvSpPr/>
          <p:nvPr/>
        </p:nvSpPr>
        <p:spPr>
          <a:xfrm>
            <a:off x="670559" y="3590544"/>
            <a:ext cx="806450" cy="497205"/>
          </a:xfrm>
          <a:custGeom>
            <a:avLst/>
            <a:gdLst/>
            <a:ahLst/>
            <a:cxnLst/>
            <a:rect l="l" t="t" r="r" b="b"/>
            <a:pathLst>
              <a:path w="806450" h="497204">
                <a:moveTo>
                  <a:pt x="806196" y="0"/>
                </a:moveTo>
                <a:lnTo>
                  <a:pt x="239509" y="0"/>
                </a:lnTo>
                <a:lnTo>
                  <a:pt x="0" y="496823"/>
                </a:lnTo>
                <a:lnTo>
                  <a:pt x="566686" y="496823"/>
                </a:lnTo>
                <a:lnTo>
                  <a:pt x="806196" y="0"/>
                </a:lnTo>
                <a:close/>
              </a:path>
            </a:pathLst>
          </a:custGeom>
          <a:solidFill>
            <a:srgbClr val="4471C4"/>
          </a:solidFill>
        </p:spPr>
        <p:txBody>
          <a:bodyPr wrap="square" lIns="0" tIns="0" rIns="0" bIns="0" rtlCol="0"/>
          <a:lstStyle/>
          <a:p/>
        </p:txBody>
      </p:sp>
      <p:sp>
        <p:nvSpPr>
          <p:cNvPr id="7" name="object 7"/>
          <p:cNvSpPr txBox="1"/>
          <p:nvPr/>
        </p:nvSpPr>
        <p:spPr>
          <a:xfrm>
            <a:off x="877620" y="3607409"/>
            <a:ext cx="404495" cy="429895"/>
          </a:xfrm>
          <a:prstGeom prst="rect">
            <a:avLst/>
          </a:prstGeom>
        </p:spPr>
        <p:txBody>
          <a:bodyPr vert="horz" wrap="square" lIns="0" tIns="0" rIns="0" bIns="0" rtlCol="0">
            <a:spAutoFit/>
          </a:bodyPr>
          <a:lstStyle/>
          <a:p>
            <a:pPr marL="12700">
              <a:lnSpc>
                <a:spcPct val="100000"/>
              </a:lnSpc>
            </a:pPr>
            <a:r>
              <a:rPr sz="2800" spc="-5" dirty="0">
                <a:solidFill>
                  <a:srgbClr val="FFFFFF"/>
                </a:solidFill>
                <a:latin typeface="Impact" panose="020B0806030902050204"/>
                <a:cs typeface="Impact" panose="020B0806030902050204"/>
              </a:rPr>
              <a:t>03</a:t>
            </a:r>
            <a:endParaRPr sz="2800">
              <a:latin typeface="Impact" panose="020B0806030902050204"/>
              <a:cs typeface="Impact" panose="020B0806030902050204"/>
            </a:endParaRPr>
          </a:p>
        </p:txBody>
      </p:sp>
      <p:sp>
        <p:nvSpPr>
          <p:cNvPr id="8" name="object 8"/>
          <p:cNvSpPr/>
          <p:nvPr/>
        </p:nvSpPr>
        <p:spPr>
          <a:xfrm>
            <a:off x="1476755" y="1879092"/>
            <a:ext cx="4554220" cy="486409"/>
          </a:xfrm>
          <a:custGeom>
            <a:avLst/>
            <a:gdLst/>
            <a:ahLst/>
            <a:cxnLst/>
            <a:rect l="l" t="t" r="r" b="b"/>
            <a:pathLst>
              <a:path w="4554220" h="486410">
                <a:moveTo>
                  <a:pt x="0" y="486156"/>
                </a:moveTo>
                <a:lnTo>
                  <a:pt x="234314" y="0"/>
                </a:lnTo>
                <a:lnTo>
                  <a:pt x="4553711" y="0"/>
                </a:lnTo>
                <a:lnTo>
                  <a:pt x="4319397" y="486156"/>
                </a:lnTo>
                <a:lnTo>
                  <a:pt x="0" y="486156"/>
                </a:lnTo>
                <a:close/>
              </a:path>
            </a:pathLst>
          </a:custGeom>
          <a:ln w="15875">
            <a:solidFill>
              <a:srgbClr val="4471C4"/>
            </a:solidFill>
          </a:ln>
        </p:spPr>
        <p:txBody>
          <a:bodyPr wrap="square" lIns="0" tIns="0" rIns="0" bIns="0" rtlCol="0"/>
          <a:lstStyle/>
          <a:p/>
        </p:txBody>
      </p:sp>
      <p:sp>
        <p:nvSpPr>
          <p:cNvPr id="9" name="object 9"/>
          <p:cNvSpPr txBox="1"/>
          <p:nvPr/>
        </p:nvSpPr>
        <p:spPr>
          <a:xfrm>
            <a:off x="2009648" y="1976373"/>
            <a:ext cx="3016250" cy="287020"/>
          </a:xfrm>
          <a:prstGeom prst="rect">
            <a:avLst/>
          </a:prstGeom>
        </p:spPr>
        <p:txBody>
          <a:bodyPr vert="horz" wrap="square" lIns="0" tIns="0" rIns="0" bIns="0" rtlCol="0">
            <a:spAutoFit/>
          </a:bodyPr>
          <a:lstStyle/>
          <a:p>
            <a:pPr marL="12700">
              <a:lnSpc>
                <a:spcPct val="100000"/>
              </a:lnSpc>
            </a:pPr>
            <a:r>
              <a:rPr sz="1800" dirty="0">
                <a:latin typeface="微软雅黑" panose="020B0503020204020204" charset="-122"/>
                <a:cs typeface="微软雅黑" panose="020B0503020204020204" charset="-122"/>
              </a:rPr>
              <a:t>承包商管理要求—事故的启示</a:t>
            </a:r>
            <a:endParaRPr sz="1800">
              <a:latin typeface="微软雅黑" panose="020B0503020204020204" charset="-122"/>
              <a:cs typeface="微软雅黑" panose="020B0503020204020204" charset="-122"/>
            </a:endParaRPr>
          </a:p>
        </p:txBody>
      </p:sp>
      <p:sp>
        <p:nvSpPr>
          <p:cNvPr id="10" name="object 10"/>
          <p:cNvSpPr/>
          <p:nvPr/>
        </p:nvSpPr>
        <p:spPr>
          <a:xfrm>
            <a:off x="6384035" y="1043938"/>
            <a:ext cx="2759963" cy="4002024"/>
          </a:xfrm>
          <a:prstGeom prst="rect">
            <a:avLst/>
          </a:prstGeom>
          <a:blipFill>
            <a:blip r:embed="rId1" cstate="print"/>
            <a:stretch>
              <a:fillRect/>
            </a:stretch>
          </a:blipFill>
        </p:spPr>
        <p:txBody>
          <a:bodyPr wrap="square" lIns="0" tIns="0" rIns="0" bIns="0" rtlCol="0"/>
          <a:lstStyle/>
          <a:p/>
        </p:txBody>
      </p:sp>
      <p:sp>
        <p:nvSpPr>
          <p:cNvPr id="11" name="object 11"/>
          <p:cNvSpPr/>
          <p:nvPr/>
        </p:nvSpPr>
        <p:spPr>
          <a:xfrm>
            <a:off x="1476755" y="2734055"/>
            <a:ext cx="4554220" cy="486409"/>
          </a:xfrm>
          <a:custGeom>
            <a:avLst/>
            <a:gdLst/>
            <a:ahLst/>
            <a:cxnLst/>
            <a:rect l="l" t="t" r="r" b="b"/>
            <a:pathLst>
              <a:path w="4554220" h="486410">
                <a:moveTo>
                  <a:pt x="0" y="486156"/>
                </a:moveTo>
                <a:lnTo>
                  <a:pt x="234314" y="0"/>
                </a:lnTo>
                <a:lnTo>
                  <a:pt x="4553711" y="0"/>
                </a:lnTo>
                <a:lnTo>
                  <a:pt x="4319397" y="486156"/>
                </a:lnTo>
                <a:lnTo>
                  <a:pt x="0" y="486156"/>
                </a:lnTo>
                <a:close/>
              </a:path>
            </a:pathLst>
          </a:custGeom>
          <a:ln w="15875">
            <a:solidFill>
              <a:srgbClr val="4471C4"/>
            </a:solidFill>
          </a:ln>
        </p:spPr>
        <p:txBody>
          <a:bodyPr wrap="square" lIns="0" tIns="0" rIns="0" bIns="0" rtlCol="0"/>
          <a:lstStyle/>
          <a:p/>
        </p:txBody>
      </p:sp>
      <p:sp>
        <p:nvSpPr>
          <p:cNvPr id="12" name="object 12"/>
          <p:cNvSpPr txBox="1"/>
          <p:nvPr/>
        </p:nvSpPr>
        <p:spPr>
          <a:xfrm>
            <a:off x="2009648" y="2827654"/>
            <a:ext cx="1625600" cy="287020"/>
          </a:xfrm>
          <a:prstGeom prst="rect">
            <a:avLst/>
          </a:prstGeom>
        </p:spPr>
        <p:txBody>
          <a:bodyPr vert="horz" wrap="square" lIns="0" tIns="0" rIns="0" bIns="0" rtlCol="0">
            <a:spAutoFit/>
          </a:bodyPr>
          <a:lstStyle/>
          <a:p>
            <a:pPr marL="12700">
              <a:lnSpc>
                <a:spcPct val="100000"/>
              </a:lnSpc>
            </a:pPr>
            <a:r>
              <a:rPr sz="1800" spc="-5" dirty="0">
                <a:latin typeface="微软雅黑" panose="020B0503020204020204" charset="-122"/>
                <a:cs typeface="微软雅黑" panose="020B0503020204020204" charset="-122"/>
              </a:rPr>
              <a:t>管理难点与对策</a:t>
            </a:r>
            <a:endParaRPr sz="1800">
              <a:latin typeface="微软雅黑" panose="020B0503020204020204" charset="-122"/>
              <a:cs typeface="微软雅黑" panose="020B0503020204020204" charset="-122"/>
            </a:endParaRPr>
          </a:p>
        </p:txBody>
      </p:sp>
      <p:sp>
        <p:nvSpPr>
          <p:cNvPr id="13" name="object 13"/>
          <p:cNvSpPr/>
          <p:nvPr/>
        </p:nvSpPr>
        <p:spPr>
          <a:xfrm>
            <a:off x="1450847" y="3590544"/>
            <a:ext cx="4577080" cy="486409"/>
          </a:xfrm>
          <a:custGeom>
            <a:avLst/>
            <a:gdLst/>
            <a:ahLst/>
            <a:cxnLst/>
            <a:rect l="l" t="t" r="r" b="b"/>
            <a:pathLst>
              <a:path w="4577080" h="486410">
                <a:moveTo>
                  <a:pt x="4576572" y="0"/>
                </a:moveTo>
                <a:lnTo>
                  <a:pt x="234315" y="0"/>
                </a:lnTo>
                <a:lnTo>
                  <a:pt x="0" y="486155"/>
                </a:lnTo>
                <a:lnTo>
                  <a:pt x="4342257" y="486155"/>
                </a:lnTo>
                <a:lnTo>
                  <a:pt x="4576572" y="0"/>
                </a:lnTo>
                <a:close/>
              </a:path>
            </a:pathLst>
          </a:custGeom>
          <a:solidFill>
            <a:srgbClr val="FFFFFF"/>
          </a:solidFill>
        </p:spPr>
        <p:txBody>
          <a:bodyPr wrap="square" lIns="0" tIns="0" rIns="0" bIns="0" rtlCol="0"/>
          <a:lstStyle/>
          <a:p/>
        </p:txBody>
      </p:sp>
      <p:sp>
        <p:nvSpPr>
          <p:cNvPr id="14" name="object 14"/>
          <p:cNvSpPr/>
          <p:nvPr/>
        </p:nvSpPr>
        <p:spPr>
          <a:xfrm>
            <a:off x="1450847" y="3590544"/>
            <a:ext cx="4577080" cy="486409"/>
          </a:xfrm>
          <a:custGeom>
            <a:avLst/>
            <a:gdLst/>
            <a:ahLst/>
            <a:cxnLst/>
            <a:rect l="l" t="t" r="r" b="b"/>
            <a:pathLst>
              <a:path w="4577080" h="486410">
                <a:moveTo>
                  <a:pt x="0" y="486155"/>
                </a:moveTo>
                <a:lnTo>
                  <a:pt x="234315" y="0"/>
                </a:lnTo>
                <a:lnTo>
                  <a:pt x="4576572" y="0"/>
                </a:lnTo>
                <a:lnTo>
                  <a:pt x="4342257" y="486155"/>
                </a:lnTo>
                <a:lnTo>
                  <a:pt x="0" y="486155"/>
                </a:lnTo>
                <a:close/>
              </a:path>
            </a:pathLst>
          </a:custGeom>
          <a:ln w="15874">
            <a:solidFill>
              <a:srgbClr val="4471C4"/>
            </a:solidFill>
          </a:ln>
        </p:spPr>
        <p:txBody>
          <a:bodyPr wrap="square" lIns="0" tIns="0" rIns="0" bIns="0" rtlCol="0"/>
          <a:lstStyle/>
          <a:p/>
        </p:txBody>
      </p:sp>
      <p:sp>
        <p:nvSpPr>
          <p:cNvPr id="15" name="object 15"/>
          <p:cNvSpPr txBox="1"/>
          <p:nvPr/>
        </p:nvSpPr>
        <p:spPr>
          <a:xfrm>
            <a:off x="1986788" y="3688384"/>
            <a:ext cx="1854200" cy="287020"/>
          </a:xfrm>
          <a:prstGeom prst="rect">
            <a:avLst/>
          </a:prstGeom>
        </p:spPr>
        <p:txBody>
          <a:bodyPr vert="horz" wrap="square" lIns="0" tIns="0" rIns="0" bIns="0" rtlCol="0">
            <a:spAutoFit/>
          </a:bodyPr>
          <a:lstStyle/>
          <a:p>
            <a:pPr marL="12700">
              <a:lnSpc>
                <a:spcPct val="100000"/>
              </a:lnSpc>
            </a:pPr>
            <a:r>
              <a:rPr sz="1800" spc="-5" dirty="0">
                <a:latin typeface="微软雅黑" panose="020B0503020204020204" charset="-122"/>
                <a:cs typeface="微软雅黑" panose="020B0503020204020204" charset="-122"/>
              </a:rPr>
              <a:t>企业最佳实践案例</a:t>
            </a:r>
            <a:endParaRPr sz="1800">
              <a:latin typeface="微软雅黑" panose="020B0503020204020204" charset="-122"/>
              <a:cs typeface="微软雅黑" panose="020B0503020204020204" charset="-122"/>
            </a:endParaRPr>
          </a:p>
        </p:txBody>
      </p:sp>
      <p:sp>
        <p:nvSpPr>
          <p:cNvPr id="16" name="object 16"/>
          <p:cNvSpPr txBox="1">
            <a:spLocks noGrp="1"/>
          </p:cNvSpPr>
          <p:nvPr>
            <p:ph type="title"/>
          </p:nvPr>
        </p:nvSpPr>
        <p:spPr>
          <a:xfrm>
            <a:off x="638657" y="282575"/>
            <a:ext cx="1934845" cy="378460"/>
          </a:xfrm>
          <a:prstGeom prst="rect">
            <a:avLst/>
          </a:prstGeom>
        </p:spPr>
        <p:txBody>
          <a:bodyPr vert="horz" wrap="square" lIns="0" tIns="0" rIns="0" bIns="0" rtlCol="0">
            <a:spAutoFit/>
          </a:bodyPr>
          <a:lstStyle/>
          <a:p>
            <a:pPr marL="12700">
              <a:lnSpc>
                <a:spcPct val="100000"/>
              </a:lnSpc>
            </a:pPr>
            <a:r>
              <a:rPr sz="2400" spc="-5" dirty="0">
                <a:solidFill>
                  <a:srgbClr val="005DA1"/>
                </a:solidFill>
                <a:latin typeface="微软雅黑" panose="020B0503020204020204" charset="-122"/>
                <a:cs typeface="微软雅黑" panose="020B0503020204020204" charset="-122"/>
              </a:rPr>
              <a:t>目录</a:t>
            </a:r>
            <a:r>
              <a:rPr sz="2400" spc="-5" dirty="0">
                <a:solidFill>
                  <a:srgbClr val="005DA1"/>
                </a:solidFill>
                <a:latin typeface="微软雅黑" panose="020B0503020204020204" charset="-122"/>
                <a:cs typeface="微软雅黑" panose="020B0503020204020204" charset="-122"/>
              </a:rPr>
              <a:t>/</a:t>
            </a:r>
            <a:r>
              <a:rPr sz="2100" spc="-5" dirty="0">
                <a:solidFill>
                  <a:srgbClr val="005DA1"/>
                </a:solidFill>
                <a:latin typeface="Arial" panose="020B0604020202020204"/>
                <a:cs typeface="Arial" panose="020B0604020202020204"/>
              </a:rPr>
              <a:t>Contents</a:t>
            </a:r>
            <a:endParaRPr sz="2100">
              <a:latin typeface="Arial" panose="020B0604020202020204"/>
              <a:cs typeface="Arial" panose="020B0604020202020204"/>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88136"/>
            <a:ext cx="2619756" cy="2715767"/>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5305044" y="1059180"/>
            <a:ext cx="2619755" cy="2744724"/>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750519" y="3968572"/>
            <a:ext cx="8028305" cy="887094"/>
          </a:xfrm>
          <a:prstGeom prst="rect">
            <a:avLst/>
          </a:prstGeom>
        </p:spPr>
        <p:txBody>
          <a:bodyPr vert="horz" wrap="square" lIns="0" tIns="0" rIns="0" bIns="0" rtlCol="0">
            <a:spAutoFit/>
          </a:bodyPr>
          <a:lstStyle/>
          <a:p>
            <a:pPr marL="12700" marR="5080">
              <a:lnSpc>
                <a:spcPct val="127000"/>
              </a:lnSpc>
            </a:pPr>
            <a:r>
              <a:rPr sz="1500" spc="-5" dirty="0">
                <a:latin typeface="微软雅黑" panose="020B0503020204020204" charset="-122"/>
                <a:cs typeface="微软雅黑" panose="020B0503020204020204" charset="-122"/>
              </a:rPr>
              <a:t>问题：装置一楼施工作业乙炔气瓶压力表损坏，指针偏离正常范围，气瓶未直立且无防晒措施。  责任单位：承包商某队。</a:t>
            </a:r>
            <a:endParaRPr sz="1500">
              <a:latin typeface="微软雅黑" panose="020B0503020204020204" charset="-122"/>
              <a:cs typeface="微软雅黑" panose="020B0503020204020204" charset="-122"/>
            </a:endParaRPr>
          </a:p>
          <a:p>
            <a:pPr marL="12700">
              <a:lnSpc>
                <a:spcPct val="100000"/>
              </a:lnSpc>
              <a:spcBef>
                <a:spcPts val="505"/>
              </a:spcBef>
            </a:pPr>
            <a:r>
              <a:rPr sz="1500" spc="-5" dirty="0">
                <a:latin typeface="微软雅黑" panose="020B0503020204020204" charset="-122"/>
                <a:cs typeface="微软雅黑" panose="020B0503020204020204" charset="-122"/>
              </a:rPr>
              <a:t>处理方式：…………</a:t>
            </a:r>
            <a:endParaRPr sz="1500">
              <a:latin typeface="微软雅黑" panose="020B0503020204020204" charset="-122"/>
              <a:cs typeface="微软雅黑" panose="020B0503020204020204" charset="-122"/>
            </a:endParaRPr>
          </a:p>
        </p:txBody>
      </p:sp>
      <p:sp>
        <p:nvSpPr>
          <p:cNvPr id="5" name="object 5"/>
          <p:cNvSpPr txBox="1"/>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承包商管理要求—作业监督</a:t>
            </a:r>
            <a:endParaRPr sz="2100">
              <a:latin typeface="微软雅黑" panose="020B0503020204020204" charset="-122"/>
              <a:cs typeface="微软雅黑" panose="020B0503020204020204" charset="-122"/>
            </a:endParaRPr>
          </a:p>
        </p:txBody>
      </p:sp>
      <p:sp>
        <p:nvSpPr>
          <p:cNvPr id="6" name="object 6"/>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承包商管理要求—作业监督</a:t>
            </a:r>
            <a:endParaRPr sz="2100">
              <a:latin typeface="微软雅黑" panose="020B0503020204020204" charset="-122"/>
              <a:cs typeface="微软雅黑" panose="020B0503020204020204" charset="-122"/>
            </a:endParaRPr>
          </a:p>
        </p:txBody>
      </p:sp>
      <p:sp>
        <p:nvSpPr>
          <p:cNvPr id="3" name="object 3"/>
          <p:cNvSpPr txBox="1"/>
          <p:nvPr/>
        </p:nvSpPr>
        <p:spPr>
          <a:xfrm>
            <a:off x="3512058" y="1380744"/>
            <a:ext cx="2120900" cy="241300"/>
          </a:xfrm>
          <a:prstGeom prst="rect">
            <a:avLst/>
          </a:prstGeom>
        </p:spPr>
        <p:txBody>
          <a:bodyPr vert="horz" wrap="square" lIns="0" tIns="0" rIns="0" bIns="0" rtlCol="0">
            <a:spAutoFit/>
          </a:bodyPr>
          <a:lstStyle/>
          <a:p>
            <a:pPr marL="12700">
              <a:lnSpc>
                <a:spcPct val="100000"/>
              </a:lnSpc>
            </a:pPr>
            <a:r>
              <a:rPr sz="1500" dirty="0">
                <a:latin typeface="微软雅黑" panose="020B0503020204020204" charset="-122"/>
                <a:cs typeface="微软雅黑" panose="020B0503020204020204" charset="-122"/>
              </a:rPr>
              <a:t>承包商作业安全检查记录</a:t>
            </a:r>
            <a:endParaRPr sz="1500">
              <a:latin typeface="微软雅黑" panose="020B0503020204020204" charset="-122"/>
              <a:cs typeface="微软雅黑" panose="020B0503020204020204" charset="-122"/>
            </a:endParaRPr>
          </a:p>
        </p:txBody>
      </p:sp>
      <p:graphicFrame>
        <p:nvGraphicFramePr>
          <p:cNvPr id="4" name="object 4"/>
          <p:cNvGraphicFramePr>
            <a:graphicFrameLocks noGrp="1"/>
          </p:cNvGraphicFramePr>
          <p:nvPr/>
        </p:nvGraphicFramePr>
        <p:xfrm>
          <a:off x="629919" y="1604136"/>
          <a:ext cx="7890509" cy="3032125"/>
        </p:xfrm>
        <a:graphic>
          <a:graphicData uri="http://schemas.openxmlformats.org/drawingml/2006/table">
            <a:tbl>
              <a:tblPr firstRow="1" bandRow="1">
                <a:tableStyleId>{2D5ABB26-0587-4C30-8999-92F81FD0307C}</a:tableStyleId>
              </a:tblPr>
              <a:tblGrid>
                <a:gridCol w="601319"/>
                <a:gridCol w="3944518"/>
                <a:gridCol w="1722627"/>
                <a:gridCol w="697484"/>
                <a:gridCol w="905509"/>
              </a:tblGrid>
              <a:tr h="186816">
                <a:tc>
                  <a:txBody>
                    <a:bodyPr/>
                    <a:lstStyle/>
                    <a:p>
                      <a:pPr algn="ctr">
                        <a:lnSpc>
                          <a:spcPts val="1425"/>
                        </a:lnSpc>
                      </a:pPr>
                      <a:r>
                        <a:rPr sz="1200" dirty="0">
                          <a:latin typeface="微软雅黑" panose="020B0503020204020204" charset="-122"/>
                          <a:cs typeface="微软雅黑" panose="020B0503020204020204" charset="-122"/>
                        </a:rPr>
                        <a:t>承包商</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a:lnSpc>
                          <a:spcPts val="1425"/>
                        </a:lnSpc>
                      </a:pPr>
                      <a:r>
                        <a:rPr sz="1200" dirty="0">
                          <a:latin typeface="微软雅黑" panose="020B0503020204020204" charset="-122"/>
                          <a:cs typeface="微软雅黑" panose="020B0503020204020204" charset="-122"/>
                        </a:rPr>
                        <a:t>作业地点：</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cPr marL="0" marR="0" marT="0" marB="0"/>
                </a:tc>
                <a:tc hMerge="1">
                  <a:tcPr marL="0" marR="0" marT="0" marB="0"/>
                </a:tc>
              </a:tr>
              <a:tr h="186817">
                <a:tc>
                  <a:txBody>
                    <a:bodyPr/>
                    <a:lstStyle/>
                    <a:p>
                      <a:pPr algn="ctr">
                        <a:lnSpc>
                          <a:spcPts val="1425"/>
                        </a:lnSpc>
                      </a:pPr>
                      <a:r>
                        <a:rPr sz="1200" spc="-5" dirty="0">
                          <a:latin typeface="微软雅黑" panose="020B0503020204020204" charset="-122"/>
                          <a:cs typeface="微软雅黑" panose="020B0503020204020204" charset="-122"/>
                        </a:rPr>
                        <a:t>检查人</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a:lnSpc>
                          <a:spcPts val="1425"/>
                        </a:lnSpc>
                        <a:tabLst>
                          <a:tab pos="328930" algn="l"/>
                        </a:tabLst>
                      </a:pPr>
                      <a:r>
                        <a:rPr sz="1200" dirty="0">
                          <a:latin typeface="微软雅黑" panose="020B0503020204020204" charset="-122"/>
                          <a:cs typeface="微软雅黑" panose="020B0503020204020204" charset="-122"/>
                        </a:rPr>
                        <a:t>日	</a:t>
                      </a:r>
                      <a:r>
                        <a:rPr sz="1200" spc="-5" dirty="0">
                          <a:latin typeface="微软雅黑" panose="020B0503020204020204" charset="-122"/>
                          <a:cs typeface="微软雅黑" panose="020B0503020204020204" charset="-122"/>
                        </a:rPr>
                        <a:t>期：</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cPr marL="0" marR="0" marT="0" marB="0"/>
                </a:tc>
                <a:tc hMerge="1">
                  <a:tcPr marL="0" marR="0" marT="0" marB="0"/>
                </a:tc>
              </a:tr>
              <a:tr h="552577">
                <a:tc>
                  <a:txBody>
                    <a:bodyPr/>
                    <a:lstStyle/>
                    <a:p>
                      <a:pPr>
                        <a:lnSpc>
                          <a:spcPct val="100000"/>
                        </a:lnSpc>
                        <a:spcBef>
                          <a:spcPts val="45"/>
                        </a:spcBef>
                      </a:pPr>
                      <a:endParaRPr sz="1200">
                        <a:latin typeface="Times New Roman" panose="02020603050405020304"/>
                        <a:cs typeface="Times New Roman" panose="02020603050405020304"/>
                      </a:endParaRPr>
                    </a:p>
                    <a:p>
                      <a:pPr algn="ctr">
                        <a:lnSpc>
                          <a:spcPct val="100000"/>
                        </a:lnSpc>
                      </a:pPr>
                      <a:r>
                        <a:rPr sz="1200" dirty="0">
                          <a:latin typeface="微软雅黑" panose="020B0503020204020204" charset="-122"/>
                          <a:cs typeface="微软雅黑" panose="020B0503020204020204" charset="-122"/>
                        </a:rPr>
                        <a:t>序号</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5"/>
                        </a:spcBef>
                      </a:pPr>
                      <a:endParaRPr sz="1200">
                        <a:latin typeface="Times New Roman" panose="02020603050405020304"/>
                        <a:cs typeface="Times New Roman" panose="02020603050405020304"/>
                      </a:endParaRPr>
                    </a:p>
                    <a:p>
                      <a:pPr marL="635" algn="ctr">
                        <a:lnSpc>
                          <a:spcPct val="100000"/>
                        </a:lnSpc>
                      </a:pPr>
                      <a:r>
                        <a:rPr sz="1200" dirty="0">
                          <a:latin typeface="微软雅黑" panose="020B0503020204020204" charset="-122"/>
                          <a:cs typeface="微软雅黑" panose="020B0503020204020204" charset="-122"/>
                        </a:rPr>
                        <a:t>现场检查内容</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27305" algn="just">
                        <a:lnSpc>
                          <a:spcPts val="1440"/>
                        </a:lnSpc>
                        <a:spcBef>
                          <a:spcPts val="35"/>
                        </a:spcBef>
                      </a:pPr>
                      <a:r>
                        <a:rPr sz="1200" dirty="0">
                          <a:latin typeface="微软雅黑" panose="020B0503020204020204" charset="-122"/>
                          <a:cs typeface="微软雅黑" panose="020B0503020204020204" charset="-122"/>
                        </a:rPr>
                        <a:t>是否合格，如果存在不合  格、欠缺或需要改进的，  记录</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4300" marR="28575" indent="-76200">
                        <a:lnSpc>
                          <a:spcPct val="100000"/>
                        </a:lnSpc>
                        <a:spcBef>
                          <a:spcPts val="705"/>
                        </a:spcBef>
                      </a:pPr>
                      <a:r>
                        <a:rPr sz="1200" dirty="0">
                          <a:latin typeface="微软雅黑" panose="020B0503020204020204" charset="-122"/>
                          <a:cs typeface="微软雅黑" panose="020B0503020204020204" charset="-122"/>
                        </a:rPr>
                        <a:t>整改措施  负责人</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5"/>
                        </a:spcBef>
                      </a:pPr>
                      <a:endParaRPr sz="1200">
                        <a:latin typeface="Times New Roman" panose="02020603050405020304"/>
                        <a:cs typeface="Times New Roman" panose="02020603050405020304"/>
                      </a:endParaRPr>
                    </a:p>
                    <a:p>
                      <a:pPr marL="142240">
                        <a:lnSpc>
                          <a:spcPct val="100000"/>
                        </a:lnSpc>
                      </a:pPr>
                      <a:r>
                        <a:rPr sz="1200" dirty="0">
                          <a:latin typeface="微软雅黑" panose="020B0503020204020204" charset="-122"/>
                          <a:cs typeface="微软雅黑" panose="020B0503020204020204" charset="-122"/>
                        </a:rPr>
                        <a:t>完成日期</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86816">
                <a:tc>
                  <a:txBody>
                    <a:bodyPr/>
                    <a:lstStyle/>
                    <a:p>
                      <a:pPr algn="ctr">
                        <a:lnSpc>
                          <a:spcPts val="1425"/>
                        </a:lnSpc>
                      </a:pPr>
                      <a:r>
                        <a:rPr sz="1200" dirty="0">
                          <a:latin typeface="微软雅黑" panose="020B0503020204020204" charset="-122"/>
                          <a:cs typeface="微软雅黑" panose="020B0503020204020204" charset="-122"/>
                        </a:rPr>
                        <a:t>1</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ts val="1425"/>
                        </a:lnSpc>
                      </a:pPr>
                      <a:r>
                        <a:rPr sz="1200" dirty="0">
                          <a:latin typeface="微软雅黑" panose="020B0503020204020204" charset="-122"/>
                          <a:cs typeface="微软雅黑" panose="020B0503020204020204" charset="-122"/>
                        </a:rPr>
                        <a:t>作业人员均有公司出入证</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86944">
                <a:tc>
                  <a:txBody>
                    <a:bodyPr/>
                    <a:lstStyle/>
                    <a:p>
                      <a:pPr algn="ctr">
                        <a:lnSpc>
                          <a:spcPts val="1425"/>
                        </a:lnSpc>
                      </a:pPr>
                      <a:r>
                        <a:rPr sz="1200" dirty="0">
                          <a:latin typeface="微软雅黑" panose="020B0503020204020204" charset="-122"/>
                          <a:cs typeface="微软雅黑" panose="020B0503020204020204" charset="-122"/>
                        </a:rPr>
                        <a:t>2</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ts val="1425"/>
                        </a:lnSpc>
                      </a:pPr>
                      <a:r>
                        <a:rPr sz="1200" dirty="0">
                          <a:latin typeface="微软雅黑" panose="020B0503020204020204" charset="-122"/>
                          <a:cs typeface="微软雅黑" panose="020B0503020204020204" charset="-122"/>
                        </a:rPr>
                        <a:t>作业办理了各类许可证</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186817">
                <a:tc>
                  <a:txBody>
                    <a:bodyPr/>
                    <a:lstStyle/>
                    <a:p>
                      <a:pPr algn="ctr">
                        <a:lnSpc>
                          <a:spcPts val="1425"/>
                        </a:lnSpc>
                      </a:pPr>
                      <a:r>
                        <a:rPr sz="1200" dirty="0">
                          <a:latin typeface="微软雅黑" panose="020B0503020204020204" charset="-122"/>
                          <a:cs typeface="微软雅黑" panose="020B0503020204020204" charset="-122"/>
                        </a:rPr>
                        <a:t>3</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ts val="1425"/>
                        </a:lnSpc>
                      </a:pPr>
                      <a:r>
                        <a:rPr sz="1200" dirty="0">
                          <a:latin typeface="微软雅黑" panose="020B0503020204020204" charset="-122"/>
                          <a:cs typeface="微软雅黑" panose="020B0503020204020204" charset="-122"/>
                        </a:rPr>
                        <a:t>许可证上要求的安全措施同现场一致</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69697">
                <a:tc>
                  <a:txBody>
                    <a:bodyPr/>
                    <a:lstStyle/>
                    <a:p>
                      <a:pPr algn="ctr">
                        <a:lnSpc>
                          <a:spcPct val="100000"/>
                        </a:lnSpc>
                        <a:spcBef>
                          <a:spcPts val="710"/>
                        </a:spcBef>
                      </a:pPr>
                      <a:r>
                        <a:rPr sz="1200" dirty="0">
                          <a:latin typeface="微软雅黑" panose="020B0503020204020204" charset="-122"/>
                          <a:cs typeface="微软雅黑" panose="020B0503020204020204" charset="-122"/>
                        </a:rPr>
                        <a:t>4</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16205">
                        <a:lnSpc>
                          <a:spcPts val="1440"/>
                        </a:lnSpc>
                        <a:spcBef>
                          <a:spcPts val="35"/>
                        </a:spcBef>
                      </a:pPr>
                      <a:r>
                        <a:rPr sz="1200" dirty="0">
                          <a:latin typeface="微软雅黑" panose="020B0503020204020204" charset="-122"/>
                          <a:cs typeface="微软雅黑" panose="020B0503020204020204" charset="-122"/>
                        </a:rPr>
                        <a:t>配备了监护人的作业，现场有监护人，且监护人履行了监  护职责</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69696">
                <a:tc>
                  <a:txBody>
                    <a:bodyPr/>
                    <a:lstStyle/>
                    <a:p>
                      <a:pPr algn="ctr">
                        <a:lnSpc>
                          <a:spcPct val="100000"/>
                        </a:lnSpc>
                        <a:spcBef>
                          <a:spcPts val="710"/>
                        </a:spcBef>
                      </a:pPr>
                      <a:r>
                        <a:rPr sz="1200" dirty="0">
                          <a:latin typeface="微软雅黑" panose="020B0503020204020204" charset="-122"/>
                          <a:cs typeface="微软雅黑" panose="020B0503020204020204" charset="-122"/>
                        </a:rPr>
                        <a:t>5</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16205">
                        <a:lnSpc>
                          <a:spcPts val="1440"/>
                        </a:lnSpc>
                        <a:spcBef>
                          <a:spcPts val="35"/>
                        </a:spcBef>
                      </a:pPr>
                      <a:r>
                        <a:rPr sz="1200" dirty="0">
                          <a:latin typeface="微软雅黑" panose="020B0503020204020204" charset="-122"/>
                          <a:cs typeface="微软雅黑" panose="020B0503020204020204" charset="-122"/>
                        </a:rPr>
                        <a:t>定期开展了培训，并有书面记录的员工培训记录且每次对  违规情况闭环处理。</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96354">
                <a:tc>
                  <a:txBody>
                    <a:bodyPr/>
                    <a:lstStyle/>
                    <a:p>
                      <a:pPr algn="ctr">
                        <a:lnSpc>
                          <a:spcPct val="100000"/>
                        </a:lnSpc>
                        <a:spcBef>
                          <a:spcPts val="815"/>
                        </a:spcBef>
                      </a:pPr>
                      <a:r>
                        <a:rPr sz="1200" dirty="0">
                          <a:latin typeface="微软雅黑" panose="020B0503020204020204" charset="-122"/>
                          <a:cs typeface="微软雅黑" panose="020B0503020204020204" charset="-122"/>
                        </a:rPr>
                        <a:t>6</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16205">
                        <a:lnSpc>
                          <a:spcPct val="100000"/>
                        </a:lnSpc>
                        <a:spcBef>
                          <a:spcPts val="95"/>
                        </a:spcBef>
                      </a:pPr>
                      <a:r>
                        <a:rPr sz="1200" dirty="0">
                          <a:latin typeface="微软雅黑" panose="020B0503020204020204" charset="-122"/>
                          <a:cs typeface="微软雅黑" panose="020B0503020204020204" charset="-122"/>
                        </a:rPr>
                        <a:t>现场作业的设备、机械或电动、气动、液压等工器具经过  了检查并有合格标签</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96354">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815"/>
                        </a:spcBef>
                      </a:pPr>
                      <a:r>
                        <a:rPr sz="1200" spc="-10" dirty="0">
                          <a:latin typeface="微软雅黑" panose="020B0503020204020204" charset="-122"/>
                          <a:cs typeface="微软雅黑" panose="020B0503020204020204" charset="-122"/>
                        </a:rPr>
                        <a:t>………………</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5" name="object 5"/>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1312" y="1551432"/>
            <a:ext cx="784860" cy="1123315"/>
          </a:xfrm>
          <a:custGeom>
            <a:avLst/>
            <a:gdLst/>
            <a:ahLst/>
            <a:cxnLst/>
            <a:rect l="l" t="t" r="r" b="b"/>
            <a:pathLst>
              <a:path w="784860" h="1123314">
                <a:moveTo>
                  <a:pt x="0" y="0"/>
                </a:moveTo>
                <a:lnTo>
                  <a:pt x="0" y="730757"/>
                </a:lnTo>
                <a:lnTo>
                  <a:pt x="392429" y="1123187"/>
                </a:lnTo>
                <a:lnTo>
                  <a:pt x="784860" y="730757"/>
                </a:lnTo>
                <a:lnTo>
                  <a:pt x="784860" y="392429"/>
                </a:lnTo>
                <a:lnTo>
                  <a:pt x="392429" y="392429"/>
                </a:lnTo>
                <a:lnTo>
                  <a:pt x="0" y="0"/>
                </a:lnTo>
                <a:close/>
              </a:path>
              <a:path w="784860" h="1123314">
                <a:moveTo>
                  <a:pt x="784860" y="0"/>
                </a:moveTo>
                <a:lnTo>
                  <a:pt x="392429" y="392429"/>
                </a:lnTo>
                <a:lnTo>
                  <a:pt x="784860" y="392429"/>
                </a:lnTo>
                <a:lnTo>
                  <a:pt x="784860" y="0"/>
                </a:lnTo>
                <a:close/>
              </a:path>
            </a:pathLst>
          </a:custGeom>
          <a:solidFill>
            <a:srgbClr val="4471C4"/>
          </a:solidFill>
        </p:spPr>
        <p:txBody>
          <a:bodyPr wrap="square" lIns="0" tIns="0" rIns="0" bIns="0" rtlCol="0"/>
          <a:lstStyle/>
          <a:p/>
        </p:txBody>
      </p:sp>
      <p:sp>
        <p:nvSpPr>
          <p:cNvPr id="3" name="object 3"/>
          <p:cNvSpPr/>
          <p:nvPr/>
        </p:nvSpPr>
        <p:spPr>
          <a:xfrm>
            <a:off x="591312" y="1551432"/>
            <a:ext cx="784860" cy="1123315"/>
          </a:xfrm>
          <a:custGeom>
            <a:avLst/>
            <a:gdLst/>
            <a:ahLst/>
            <a:cxnLst/>
            <a:rect l="l" t="t" r="r" b="b"/>
            <a:pathLst>
              <a:path w="784860" h="1123314">
                <a:moveTo>
                  <a:pt x="784860" y="0"/>
                </a:moveTo>
                <a:lnTo>
                  <a:pt x="784860" y="730757"/>
                </a:lnTo>
                <a:lnTo>
                  <a:pt x="392429" y="1123187"/>
                </a:lnTo>
                <a:lnTo>
                  <a:pt x="0" y="730757"/>
                </a:lnTo>
                <a:lnTo>
                  <a:pt x="0" y="0"/>
                </a:lnTo>
                <a:lnTo>
                  <a:pt x="392429" y="392429"/>
                </a:lnTo>
                <a:lnTo>
                  <a:pt x="784860" y="0"/>
                </a:lnTo>
                <a:close/>
              </a:path>
            </a:pathLst>
          </a:custGeom>
          <a:ln w="12700">
            <a:solidFill>
              <a:srgbClr val="4471C4"/>
            </a:solidFill>
          </a:ln>
        </p:spPr>
        <p:txBody>
          <a:bodyPr wrap="square" lIns="0" tIns="0" rIns="0" bIns="0" rtlCol="0"/>
          <a:lstStyle/>
          <a:p/>
        </p:txBody>
      </p:sp>
      <p:sp>
        <p:nvSpPr>
          <p:cNvPr id="4" name="object 4"/>
          <p:cNvSpPr txBox="1"/>
          <p:nvPr/>
        </p:nvSpPr>
        <p:spPr>
          <a:xfrm>
            <a:off x="715772" y="1960372"/>
            <a:ext cx="534670" cy="317500"/>
          </a:xfrm>
          <a:prstGeom prst="rect">
            <a:avLst/>
          </a:prstGeom>
        </p:spPr>
        <p:txBody>
          <a:bodyPr vert="horz" wrap="square" lIns="0" tIns="0" rIns="0" bIns="0" rtlCol="0">
            <a:spAutoFit/>
          </a:bodyPr>
          <a:lstStyle/>
          <a:p>
            <a:pPr marL="12700">
              <a:lnSpc>
                <a:spcPct val="100000"/>
              </a:lnSpc>
            </a:pPr>
            <a:r>
              <a:rPr sz="2000" dirty="0">
                <a:solidFill>
                  <a:srgbClr val="FFFFFF"/>
                </a:solidFill>
                <a:latin typeface="微软雅黑" panose="020B0503020204020204" charset="-122"/>
                <a:cs typeface="微软雅黑" panose="020B0503020204020204" charset="-122"/>
              </a:rPr>
              <a:t>规范</a:t>
            </a:r>
            <a:endParaRPr sz="2000">
              <a:latin typeface="微软雅黑" panose="020B0503020204020204" charset="-122"/>
              <a:cs typeface="微软雅黑" panose="020B0503020204020204" charset="-122"/>
            </a:endParaRPr>
          </a:p>
        </p:txBody>
      </p:sp>
      <p:sp>
        <p:nvSpPr>
          <p:cNvPr id="5" name="object 5"/>
          <p:cNvSpPr/>
          <p:nvPr/>
        </p:nvSpPr>
        <p:spPr>
          <a:xfrm>
            <a:off x="1356360" y="1397508"/>
            <a:ext cx="7287895" cy="1108075"/>
          </a:xfrm>
          <a:custGeom>
            <a:avLst/>
            <a:gdLst/>
            <a:ahLst/>
            <a:cxnLst/>
            <a:rect l="l" t="t" r="r" b="b"/>
            <a:pathLst>
              <a:path w="7287895" h="1108075">
                <a:moveTo>
                  <a:pt x="7103110" y="0"/>
                </a:moveTo>
                <a:lnTo>
                  <a:pt x="0" y="0"/>
                </a:lnTo>
                <a:lnTo>
                  <a:pt x="0" y="1107947"/>
                </a:lnTo>
                <a:lnTo>
                  <a:pt x="7103110" y="1107947"/>
                </a:lnTo>
                <a:lnTo>
                  <a:pt x="7152198" y="1101351"/>
                </a:lnTo>
                <a:lnTo>
                  <a:pt x="7196309" y="1082736"/>
                </a:lnTo>
                <a:lnTo>
                  <a:pt x="7233681" y="1053861"/>
                </a:lnTo>
                <a:lnTo>
                  <a:pt x="7262556" y="1016489"/>
                </a:lnTo>
                <a:lnTo>
                  <a:pt x="7281171" y="972378"/>
                </a:lnTo>
                <a:lnTo>
                  <a:pt x="7287768" y="923289"/>
                </a:lnTo>
                <a:lnTo>
                  <a:pt x="7287768" y="184657"/>
                </a:lnTo>
                <a:lnTo>
                  <a:pt x="7281171" y="135569"/>
                </a:lnTo>
                <a:lnTo>
                  <a:pt x="7262556" y="91458"/>
                </a:lnTo>
                <a:lnTo>
                  <a:pt x="7233681" y="54086"/>
                </a:lnTo>
                <a:lnTo>
                  <a:pt x="7196309" y="25211"/>
                </a:lnTo>
                <a:lnTo>
                  <a:pt x="7152198" y="6596"/>
                </a:lnTo>
                <a:lnTo>
                  <a:pt x="7103110" y="0"/>
                </a:lnTo>
                <a:close/>
              </a:path>
            </a:pathLst>
          </a:custGeom>
          <a:solidFill>
            <a:srgbClr val="FFFFFF"/>
          </a:solidFill>
        </p:spPr>
        <p:txBody>
          <a:bodyPr wrap="square" lIns="0" tIns="0" rIns="0" bIns="0" rtlCol="0"/>
          <a:lstStyle/>
          <a:p/>
        </p:txBody>
      </p:sp>
      <p:sp>
        <p:nvSpPr>
          <p:cNvPr id="6" name="object 6"/>
          <p:cNvSpPr/>
          <p:nvPr/>
        </p:nvSpPr>
        <p:spPr>
          <a:xfrm>
            <a:off x="1356360" y="1397508"/>
            <a:ext cx="7287895" cy="1108075"/>
          </a:xfrm>
          <a:custGeom>
            <a:avLst/>
            <a:gdLst/>
            <a:ahLst/>
            <a:cxnLst/>
            <a:rect l="l" t="t" r="r" b="b"/>
            <a:pathLst>
              <a:path w="7287895" h="1108075">
                <a:moveTo>
                  <a:pt x="7287768" y="184657"/>
                </a:moveTo>
                <a:lnTo>
                  <a:pt x="7287768" y="923289"/>
                </a:lnTo>
                <a:lnTo>
                  <a:pt x="7281171" y="972378"/>
                </a:lnTo>
                <a:lnTo>
                  <a:pt x="7262556" y="1016489"/>
                </a:lnTo>
                <a:lnTo>
                  <a:pt x="7233681" y="1053861"/>
                </a:lnTo>
                <a:lnTo>
                  <a:pt x="7196309" y="1082736"/>
                </a:lnTo>
                <a:lnTo>
                  <a:pt x="7152198" y="1101351"/>
                </a:lnTo>
                <a:lnTo>
                  <a:pt x="7103110" y="1107947"/>
                </a:lnTo>
                <a:lnTo>
                  <a:pt x="0" y="1107947"/>
                </a:lnTo>
                <a:lnTo>
                  <a:pt x="0" y="0"/>
                </a:lnTo>
                <a:lnTo>
                  <a:pt x="7103110" y="0"/>
                </a:lnTo>
                <a:lnTo>
                  <a:pt x="7152198" y="6596"/>
                </a:lnTo>
                <a:lnTo>
                  <a:pt x="7196309" y="25211"/>
                </a:lnTo>
                <a:lnTo>
                  <a:pt x="7233681" y="54086"/>
                </a:lnTo>
                <a:lnTo>
                  <a:pt x="7262556" y="91458"/>
                </a:lnTo>
                <a:lnTo>
                  <a:pt x="7281171" y="135569"/>
                </a:lnTo>
                <a:lnTo>
                  <a:pt x="7287768" y="184657"/>
                </a:lnTo>
                <a:close/>
              </a:path>
            </a:pathLst>
          </a:custGeom>
          <a:ln w="12699">
            <a:solidFill>
              <a:srgbClr val="4471C4"/>
            </a:solidFill>
          </a:ln>
        </p:spPr>
        <p:txBody>
          <a:bodyPr wrap="square" lIns="0" tIns="0" rIns="0" bIns="0" rtlCol="0"/>
          <a:lstStyle/>
          <a:p/>
        </p:txBody>
      </p:sp>
      <p:sp>
        <p:nvSpPr>
          <p:cNvPr id="7" name="object 7"/>
          <p:cNvSpPr/>
          <p:nvPr/>
        </p:nvSpPr>
        <p:spPr>
          <a:xfrm>
            <a:off x="591312" y="2490216"/>
            <a:ext cx="784860" cy="1123315"/>
          </a:xfrm>
          <a:custGeom>
            <a:avLst/>
            <a:gdLst/>
            <a:ahLst/>
            <a:cxnLst/>
            <a:rect l="l" t="t" r="r" b="b"/>
            <a:pathLst>
              <a:path w="784860" h="1123314">
                <a:moveTo>
                  <a:pt x="0" y="0"/>
                </a:moveTo>
                <a:lnTo>
                  <a:pt x="0" y="730757"/>
                </a:lnTo>
                <a:lnTo>
                  <a:pt x="392429" y="1123187"/>
                </a:lnTo>
                <a:lnTo>
                  <a:pt x="784860" y="730757"/>
                </a:lnTo>
                <a:lnTo>
                  <a:pt x="784860" y="392429"/>
                </a:lnTo>
                <a:lnTo>
                  <a:pt x="392429" y="392429"/>
                </a:lnTo>
                <a:lnTo>
                  <a:pt x="0" y="0"/>
                </a:lnTo>
                <a:close/>
              </a:path>
              <a:path w="784860" h="1123314">
                <a:moveTo>
                  <a:pt x="784860" y="0"/>
                </a:moveTo>
                <a:lnTo>
                  <a:pt x="392429" y="392429"/>
                </a:lnTo>
                <a:lnTo>
                  <a:pt x="784860" y="392429"/>
                </a:lnTo>
                <a:lnTo>
                  <a:pt x="784860" y="0"/>
                </a:lnTo>
                <a:close/>
              </a:path>
            </a:pathLst>
          </a:custGeom>
          <a:solidFill>
            <a:srgbClr val="4471C4"/>
          </a:solidFill>
        </p:spPr>
        <p:txBody>
          <a:bodyPr wrap="square" lIns="0" tIns="0" rIns="0" bIns="0" rtlCol="0"/>
          <a:lstStyle/>
          <a:p/>
        </p:txBody>
      </p:sp>
      <p:sp>
        <p:nvSpPr>
          <p:cNvPr id="8" name="object 8"/>
          <p:cNvSpPr/>
          <p:nvPr/>
        </p:nvSpPr>
        <p:spPr>
          <a:xfrm>
            <a:off x="591312" y="2490216"/>
            <a:ext cx="784860" cy="1123315"/>
          </a:xfrm>
          <a:custGeom>
            <a:avLst/>
            <a:gdLst/>
            <a:ahLst/>
            <a:cxnLst/>
            <a:rect l="l" t="t" r="r" b="b"/>
            <a:pathLst>
              <a:path w="784860" h="1123314">
                <a:moveTo>
                  <a:pt x="784860" y="0"/>
                </a:moveTo>
                <a:lnTo>
                  <a:pt x="784860" y="730757"/>
                </a:lnTo>
                <a:lnTo>
                  <a:pt x="392429" y="1123187"/>
                </a:lnTo>
                <a:lnTo>
                  <a:pt x="0" y="730757"/>
                </a:lnTo>
                <a:lnTo>
                  <a:pt x="0" y="0"/>
                </a:lnTo>
                <a:lnTo>
                  <a:pt x="392429" y="392429"/>
                </a:lnTo>
                <a:lnTo>
                  <a:pt x="784860" y="0"/>
                </a:lnTo>
                <a:close/>
              </a:path>
            </a:pathLst>
          </a:custGeom>
          <a:ln w="12700">
            <a:solidFill>
              <a:srgbClr val="4471C4"/>
            </a:solidFill>
          </a:ln>
        </p:spPr>
        <p:txBody>
          <a:bodyPr wrap="square" lIns="0" tIns="0" rIns="0" bIns="0" rtlCol="0"/>
          <a:lstStyle/>
          <a:p/>
        </p:txBody>
      </p:sp>
      <p:sp>
        <p:nvSpPr>
          <p:cNvPr id="9" name="object 9"/>
          <p:cNvSpPr txBox="1"/>
          <p:nvPr/>
        </p:nvSpPr>
        <p:spPr>
          <a:xfrm>
            <a:off x="715772" y="2687066"/>
            <a:ext cx="534670" cy="709295"/>
          </a:xfrm>
          <a:prstGeom prst="rect">
            <a:avLst/>
          </a:prstGeom>
        </p:spPr>
        <p:txBody>
          <a:bodyPr vert="horz" wrap="square" lIns="0" tIns="0" rIns="0" bIns="0" rtlCol="0">
            <a:spAutoFit/>
          </a:bodyPr>
          <a:lstStyle/>
          <a:p>
            <a:pPr algn="ctr">
              <a:lnSpc>
                <a:spcPct val="100000"/>
              </a:lnSpc>
            </a:pPr>
            <a:r>
              <a:rPr sz="2000" dirty="0">
                <a:solidFill>
                  <a:srgbClr val="FFFFFF"/>
                </a:solidFill>
                <a:latin typeface="微软雅黑" panose="020B0503020204020204" charset="-122"/>
                <a:cs typeface="微软雅黑" panose="020B0503020204020204" charset="-122"/>
              </a:rPr>
              <a:t>关键</a:t>
            </a:r>
            <a:endParaRPr sz="2000">
              <a:latin typeface="微软雅黑" panose="020B0503020204020204" charset="-122"/>
              <a:cs typeface="微软雅黑" panose="020B0503020204020204" charset="-122"/>
            </a:endParaRPr>
          </a:p>
          <a:p>
            <a:pPr marL="1270" algn="ctr">
              <a:lnSpc>
                <a:spcPct val="100000"/>
              </a:lnSpc>
              <a:spcBef>
                <a:spcPts val="685"/>
              </a:spcBef>
            </a:pPr>
            <a:r>
              <a:rPr sz="2000" dirty="0">
                <a:solidFill>
                  <a:srgbClr val="FFFFFF"/>
                </a:solidFill>
                <a:latin typeface="微软雅黑" panose="020B0503020204020204" charset="-122"/>
                <a:cs typeface="微软雅黑" panose="020B0503020204020204" charset="-122"/>
              </a:rPr>
              <a:t>词</a:t>
            </a:r>
            <a:endParaRPr sz="2000">
              <a:latin typeface="微软雅黑" panose="020B0503020204020204" charset="-122"/>
              <a:cs typeface="微软雅黑" panose="020B0503020204020204" charset="-122"/>
            </a:endParaRPr>
          </a:p>
        </p:txBody>
      </p:sp>
      <p:sp>
        <p:nvSpPr>
          <p:cNvPr id="10" name="object 10"/>
          <p:cNvSpPr/>
          <p:nvPr/>
        </p:nvSpPr>
        <p:spPr>
          <a:xfrm>
            <a:off x="1376172" y="2631948"/>
            <a:ext cx="7287895" cy="538480"/>
          </a:xfrm>
          <a:custGeom>
            <a:avLst/>
            <a:gdLst/>
            <a:ahLst/>
            <a:cxnLst/>
            <a:rect l="l" t="t" r="r" b="b"/>
            <a:pathLst>
              <a:path w="7287895" h="538480">
                <a:moveTo>
                  <a:pt x="7287768" y="89662"/>
                </a:moveTo>
                <a:lnTo>
                  <a:pt x="7287768" y="448309"/>
                </a:lnTo>
                <a:lnTo>
                  <a:pt x="7280723" y="483215"/>
                </a:lnTo>
                <a:lnTo>
                  <a:pt x="7261510" y="511714"/>
                </a:lnTo>
                <a:lnTo>
                  <a:pt x="7233011" y="530927"/>
                </a:lnTo>
                <a:lnTo>
                  <a:pt x="7198106" y="537971"/>
                </a:lnTo>
                <a:lnTo>
                  <a:pt x="0" y="537971"/>
                </a:lnTo>
                <a:lnTo>
                  <a:pt x="0" y="0"/>
                </a:lnTo>
                <a:lnTo>
                  <a:pt x="7198106" y="0"/>
                </a:lnTo>
                <a:lnTo>
                  <a:pt x="7233011" y="7044"/>
                </a:lnTo>
                <a:lnTo>
                  <a:pt x="7261510" y="26257"/>
                </a:lnTo>
                <a:lnTo>
                  <a:pt x="7280723" y="54756"/>
                </a:lnTo>
                <a:lnTo>
                  <a:pt x="7287768" y="89662"/>
                </a:lnTo>
                <a:close/>
              </a:path>
            </a:pathLst>
          </a:custGeom>
          <a:ln w="12700">
            <a:solidFill>
              <a:srgbClr val="4471C4"/>
            </a:solidFill>
          </a:ln>
        </p:spPr>
        <p:txBody>
          <a:bodyPr wrap="square" lIns="0" tIns="0" rIns="0" bIns="0" rtlCol="0"/>
          <a:lstStyle/>
          <a:p/>
        </p:txBody>
      </p:sp>
      <p:sp>
        <p:nvSpPr>
          <p:cNvPr id="11" name="object 11"/>
          <p:cNvSpPr txBox="1"/>
          <p:nvPr/>
        </p:nvSpPr>
        <p:spPr>
          <a:xfrm>
            <a:off x="1472311" y="1324355"/>
            <a:ext cx="7077709" cy="1535430"/>
          </a:xfrm>
          <a:prstGeom prst="rect">
            <a:avLst/>
          </a:prstGeom>
        </p:spPr>
        <p:txBody>
          <a:bodyPr vert="horz" wrap="square" lIns="0" tIns="0" rIns="0" bIns="0" rtlCol="0">
            <a:spAutoFit/>
          </a:bodyPr>
          <a:lstStyle/>
          <a:p>
            <a:pPr marL="12700">
              <a:lnSpc>
                <a:spcPct val="100000"/>
              </a:lnSpc>
            </a:pPr>
            <a:r>
              <a:rPr sz="1800" spc="-5" dirty="0">
                <a:latin typeface="微软雅黑" panose="020B0503020204020204" charset="-122"/>
                <a:cs typeface="微软雅黑" panose="020B0503020204020204" charset="-122"/>
              </a:rPr>
              <a:t>•</a:t>
            </a:r>
            <a:r>
              <a:rPr sz="1800" spc="-30" dirty="0">
                <a:latin typeface="微软雅黑" panose="020B0503020204020204" charset="-122"/>
                <a:cs typeface="微软雅黑" panose="020B0503020204020204" charset="-122"/>
              </a:rPr>
              <a:t> </a:t>
            </a:r>
            <a:r>
              <a:rPr sz="1800" spc="-5" dirty="0">
                <a:latin typeface="微软雅黑" panose="020B0503020204020204" charset="-122"/>
                <a:cs typeface="微软雅黑" panose="020B0503020204020204" charset="-122"/>
              </a:rPr>
              <a:t>5.6.4</a:t>
            </a:r>
            <a:r>
              <a:rPr sz="1800" spc="-5" dirty="0">
                <a:latin typeface="微软雅黑" panose="020B0503020204020204" charset="-122"/>
                <a:cs typeface="微软雅黑" panose="020B0503020204020204" charset="-122"/>
              </a:rPr>
              <a:t>承包商与供应商</a:t>
            </a:r>
            <a:endParaRPr sz="1800">
              <a:latin typeface="微软雅黑" panose="020B0503020204020204" charset="-122"/>
              <a:cs typeface="微软雅黑" panose="020B0503020204020204" charset="-122"/>
            </a:endParaRPr>
          </a:p>
          <a:p>
            <a:pPr marL="184785" marR="26035" indent="-172720" algn="just">
              <a:lnSpc>
                <a:spcPct val="102000"/>
              </a:lnSpc>
              <a:spcBef>
                <a:spcPts val="460"/>
              </a:spcBef>
            </a:pPr>
            <a:r>
              <a:rPr sz="1800" spc="-5" dirty="0">
                <a:latin typeface="微软雅黑" panose="020B0503020204020204" charset="-122"/>
                <a:cs typeface="微软雅黑" panose="020B0503020204020204" charset="-122"/>
              </a:rPr>
              <a:t>• 企业应严格执行承包商管理制度，对承包商资格预审、选择、开工前  准备、作业过程监督、</a:t>
            </a:r>
            <a:r>
              <a:rPr sz="1800" spc="-5" dirty="0">
                <a:solidFill>
                  <a:srgbClr val="FF0000"/>
                </a:solidFill>
                <a:latin typeface="微软雅黑" panose="020B0503020204020204" charset="-122"/>
                <a:cs typeface="微软雅黑" panose="020B0503020204020204" charset="-122"/>
              </a:rPr>
              <a:t>表现评价、续用</a:t>
            </a:r>
            <a:r>
              <a:rPr sz="1800" spc="-5" dirty="0">
                <a:latin typeface="微软雅黑" panose="020B0503020204020204" charset="-122"/>
                <a:cs typeface="微软雅黑" panose="020B0503020204020204" charset="-122"/>
              </a:rPr>
              <a:t>等过程进行管理，建立合格承  </a:t>
            </a:r>
            <a:r>
              <a:rPr sz="1800" dirty="0">
                <a:latin typeface="微软雅黑" panose="020B0503020204020204" charset="-122"/>
                <a:cs typeface="微软雅黑" panose="020B0503020204020204" charset="-122"/>
              </a:rPr>
              <a:t>包商名录和档案。企业应与选用的承包商签订安全协议书。</a:t>
            </a:r>
            <a:endParaRPr sz="1800">
              <a:latin typeface="微软雅黑" panose="020B0503020204020204" charset="-122"/>
              <a:cs typeface="微软雅黑" panose="020B0503020204020204" charset="-122"/>
            </a:endParaRPr>
          </a:p>
          <a:p>
            <a:pPr marL="32385">
              <a:lnSpc>
                <a:spcPct val="100000"/>
              </a:lnSpc>
              <a:spcBef>
                <a:spcPts val="600"/>
              </a:spcBef>
            </a:pPr>
            <a:r>
              <a:rPr sz="1800" dirty="0">
                <a:latin typeface="微软雅黑" panose="020B0503020204020204" charset="-122"/>
                <a:cs typeface="微软雅黑" panose="020B0503020204020204" charset="-122"/>
              </a:rPr>
              <a:t>•</a:t>
            </a:r>
            <a:r>
              <a:rPr sz="1800" spc="20" dirty="0">
                <a:latin typeface="微软雅黑" panose="020B0503020204020204" charset="-122"/>
                <a:cs typeface="微软雅黑" panose="020B0503020204020204" charset="-122"/>
              </a:rPr>
              <a:t> </a:t>
            </a:r>
            <a:r>
              <a:rPr sz="1800" spc="-5" dirty="0">
                <a:latin typeface="微软雅黑" panose="020B0503020204020204" charset="-122"/>
                <a:cs typeface="微软雅黑" panose="020B0503020204020204" charset="-122"/>
              </a:rPr>
              <a:t>承包商管理制度；预审；选择；开工准备；监督；</a:t>
            </a:r>
            <a:r>
              <a:rPr sz="1800" spc="-5" dirty="0">
                <a:solidFill>
                  <a:srgbClr val="FF0000"/>
                </a:solidFill>
                <a:latin typeface="微软雅黑" panose="020B0503020204020204" charset="-122"/>
                <a:cs typeface="微软雅黑" panose="020B0503020204020204" charset="-122"/>
              </a:rPr>
              <a:t>评价；续用</a:t>
            </a:r>
            <a:r>
              <a:rPr sz="1800" spc="-5" dirty="0">
                <a:latin typeface="微软雅黑" panose="020B0503020204020204" charset="-122"/>
                <a:cs typeface="微软雅黑" panose="020B0503020204020204" charset="-122"/>
              </a:rPr>
              <a:t>；合格</a:t>
            </a:r>
            <a:endParaRPr sz="1800">
              <a:latin typeface="微软雅黑" panose="020B0503020204020204" charset="-122"/>
              <a:cs typeface="微软雅黑" panose="020B0503020204020204" charset="-122"/>
            </a:endParaRPr>
          </a:p>
        </p:txBody>
      </p:sp>
      <p:sp>
        <p:nvSpPr>
          <p:cNvPr id="12" name="object 12"/>
          <p:cNvSpPr txBox="1"/>
          <p:nvPr/>
        </p:nvSpPr>
        <p:spPr>
          <a:xfrm>
            <a:off x="1664589" y="2926714"/>
            <a:ext cx="2311400" cy="287020"/>
          </a:xfrm>
          <a:prstGeom prst="rect">
            <a:avLst/>
          </a:prstGeom>
        </p:spPr>
        <p:txBody>
          <a:bodyPr vert="horz" wrap="square" lIns="0" tIns="0" rIns="0" bIns="0" rtlCol="0">
            <a:spAutoFit/>
          </a:bodyPr>
          <a:lstStyle/>
          <a:p>
            <a:pPr marL="12700">
              <a:lnSpc>
                <a:spcPct val="100000"/>
              </a:lnSpc>
            </a:pPr>
            <a:r>
              <a:rPr sz="1800" dirty="0">
                <a:latin typeface="微软雅黑" panose="020B0503020204020204" charset="-122"/>
                <a:cs typeface="微软雅黑" panose="020B0503020204020204" charset="-122"/>
              </a:rPr>
              <a:t>名录；档案；安全协议</a:t>
            </a:r>
            <a:endParaRPr sz="1800">
              <a:latin typeface="微软雅黑" panose="020B0503020204020204" charset="-122"/>
              <a:cs typeface="微软雅黑" panose="020B0503020204020204" charset="-122"/>
            </a:endParaRPr>
          </a:p>
        </p:txBody>
      </p:sp>
      <p:sp>
        <p:nvSpPr>
          <p:cNvPr id="13" name="object 13"/>
          <p:cNvSpPr/>
          <p:nvPr/>
        </p:nvSpPr>
        <p:spPr>
          <a:xfrm>
            <a:off x="608076" y="3494532"/>
            <a:ext cx="786765" cy="1123315"/>
          </a:xfrm>
          <a:custGeom>
            <a:avLst/>
            <a:gdLst/>
            <a:ahLst/>
            <a:cxnLst/>
            <a:rect l="l" t="t" r="r" b="b"/>
            <a:pathLst>
              <a:path w="786765" h="1123314">
                <a:moveTo>
                  <a:pt x="0" y="0"/>
                </a:moveTo>
                <a:lnTo>
                  <a:pt x="0" y="729996"/>
                </a:lnTo>
                <a:lnTo>
                  <a:pt x="393192" y="1123188"/>
                </a:lnTo>
                <a:lnTo>
                  <a:pt x="786383" y="729996"/>
                </a:lnTo>
                <a:lnTo>
                  <a:pt x="786383" y="393192"/>
                </a:lnTo>
                <a:lnTo>
                  <a:pt x="393192" y="393192"/>
                </a:lnTo>
                <a:lnTo>
                  <a:pt x="0" y="0"/>
                </a:lnTo>
                <a:close/>
              </a:path>
              <a:path w="786765" h="1123314">
                <a:moveTo>
                  <a:pt x="786383" y="0"/>
                </a:moveTo>
                <a:lnTo>
                  <a:pt x="393192" y="393192"/>
                </a:lnTo>
                <a:lnTo>
                  <a:pt x="786383" y="393192"/>
                </a:lnTo>
                <a:lnTo>
                  <a:pt x="786383" y="0"/>
                </a:lnTo>
                <a:close/>
              </a:path>
            </a:pathLst>
          </a:custGeom>
          <a:solidFill>
            <a:srgbClr val="4471C4"/>
          </a:solidFill>
        </p:spPr>
        <p:txBody>
          <a:bodyPr wrap="square" lIns="0" tIns="0" rIns="0" bIns="0" rtlCol="0"/>
          <a:lstStyle/>
          <a:p/>
        </p:txBody>
      </p:sp>
      <p:sp>
        <p:nvSpPr>
          <p:cNvPr id="14" name="object 14"/>
          <p:cNvSpPr/>
          <p:nvPr/>
        </p:nvSpPr>
        <p:spPr>
          <a:xfrm>
            <a:off x="608076" y="3494532"/>
            <a:ext cx="786765" cy="1123315"/>
          </a:xfrm>
          <a:custGeom>
            <a:avLst/>
            <a:gdLst/>
            <a:ahLst/>
            <a:cxnLst/>
            <a:rect l="l" t="t" r="r" b="b"/>
            <a:pathLst>
              <a:path w="786765" h="1123314">
                <a:moveTo>
                  <a:pt x="786383" y="0"/>
                </a:moveTo>
                <a:lnTo>
                  <a:pt x="786383" y="729996"/>
                </a:lnTo>
                <a:lnTo>
                  <a:pt x="393192" y="1123188"/>
                </a:lnTo>
                <a:lnTo>
                  <a:pt x="0" y="729996"/>
                </a:lnTo>
                <a:lnTo>
                  <a:pt x="0" y="0"/>
                </a:lnTo>
                <a:lnTo>
                  <a:pt x="393192" y="393192"/>
                </a:lnTo>
                <a:lnTo>
                  <a:pt x="786383" y="0"/>
                </a:lnTo>
                <a:close/>
              </a:path>
            </a:pathLst>
          </a:custGeom>
          <a:ln w="12700">
            <a:solidFill>
              <a:srgbClr val="4471C4"/>
            </a:solidFill>
          </a:ln>
        </p:spPr>
        <p:txBody>
          <a:bodyPr wrap="square" lIns="0" tIns="0" rIns="0" bIns="0" rtlCol="0"/>
          <a:lstStyle/>
          <a:p/>
        </p:txBody>
      </p:sp>
      <p:sp>
        <p:nvSpPr>
          <p:cNvPr id="15" name="object 15"/>
          <p:cNvSpPr txBox="1"/>
          <p:nvPr/>
        </p:nvSpPr>
        <p:spPr>
          <a:xfrm>
            <a:off x="732840" y="3888232"/>
            <a:ext cx="534670" cy="317500"/>
          </a:xfrm>
          <a:prstGeom prst="rect">
            <a:avLst/>
          </a:prstGeom>
        </p:spPr>
        <p:txBody>
          <a:bodyPr vert="horz" wrap="square" lIns="0" tIns="0" rIns="0" bIns="0" rtlCol="0">
            <a:spAutoFit/>
          </a:bodyPr>
          <a:lstStyle/>
          <a:p>
            <a:pPr marL="12700">
              <a:lnSpc>
                <a:spcPct val="100000"/>
              </a:lnSpc>
            </a:pPr>
            <a:r>
              <a:rPr sz="2000" dirty="0">
                <a:solidFill>
                  <a:srgbClr val="FFFFFF"/>
                </a:solidFill>
                <a:latin typeface="微软雅黑" panose="020B0503020204020204" charset="-122"/>
                <a:cs typeface="微软雅黑" panose="020B0503020204020204" charset="-122"/>
              </a:rPr>
              <a:t>证据</a:t>
            </a:r>
            <a:endParaRPr sz="2000">
              <a:latin typeface="微软雅黑" panose="020B0503020204020204" charset="-122"/>
              <a:cs typeface="微软雅黑" panose="020B0503020204020204" charset="-122"/>
            </a:endParaRPr>
          </a:p>
        </p:txBody>
      </p:sp>
      <p:sp>
        <p:nvSpPr>
          <p:cNvPr id="16" name="object 16"/>
          <p:cNvSpPr/>
          <p:nvPr/>
        </p:nvSpPr>
        <p:spPr>
          <a:xfrm>
            <a:off x="1376172" y="3436620"/>
            <a:ext cx="7287895" cy="1115695"/>
          </a:xfrm>
          <a:custGeom>
            <a:avLst/>
            <a:gdLst/>
            <a:ahLst/>
            <a:cxnLst/>
            <a:rect l="l" t="t" r="r" b="b"/>
            <a:pathLst>
              <a:path w="7287895" h="1115695">
                <a:moveTo>
                  <a:pt x="7101839" y="0"/>
                </a:moveTo>
                <a:lnTo>
                  <a:pt x="0" y="0"/>
                </a:lnTo>
                <a:lnTo>
                  <a:pt x="0" y="1115567"/>
                </a:lnTo>
                <a:lnTo>
                  <a:pt x="7101839" y="1115567"/>
                </a:lnTo>
                <a:lnTo>
                  <a:pt x="7151287" y="1108926"/>
                </a:lnTo>
                <a:lnTo>
                  <a:pt x="7195707" y="1090182"/>
                </a:lnTo>
                <a:lnTo>
                  <a:pt x="7233332" y="1061108"/>
                </a:lnTo>
                <a:lnTo>
                  <a:pt x="7262396" y="1023478"/>
                </a:lnTo>
                <a:lnTo>
                  <a:pt x="7281130" y="979065"/>
                </a:lnTo>
                <a:lnTo>
                  <a:pt x="7287768" y="929639"/>
                </a:lnTo>
                <a:lnTo>
                  <a:pt x="7287768" y="185927"/>
                </a:lnTo>
                <a:lnTo>
                  <a:pt x="7281130" y="136480"/>
                </a:lnTo>
                <a:lnTo>
                  <a:pt x="7262396" y="92060"/>
                </a:lnTo>
                <a:lnTo>
                  <a:pt x="7233332" y="54435"/>
                </a:lnTo>
                <a:lnTo>
                  <a:pt x="7195707" y="25371"/>
                </a:lnTo>
                <a:lnTo>
                  <a:pt x="7151287" y="6637"/>
                </a:lnTo>
                <a:lnTo>
                  <a:pt x="7101839" y="0"/>
                </a:lnTo>
                <a:close/>
              </a:path>
            </a:pathLst>
          </a:custGeom>
          <a:solidFill>
            <a:srgbClr val="FFFFFF"/>
          </a:solidFill>
        </p:spPr>
        <p:txBody>
          <a:bodyPr wrap="square" lIns="0" tIns="0" rIns="0" bIns="0" rtlCol="0"/>
          <a:lstStyle/>
          <a:p/>
        </p:txBody>
      </p:sp>
      <p:sp>
        <p:nvSpPr>
          <p:cNvPr id="17" name="object 17"/>
          <p:cNvSpPr/>
          <p:nvPr/>
        </p:nvSpPr>
        <p:spPr>
          <a:xfrm>
            <a:off x="1376172" y="3436620"/>
            <a:ext cx="7287895" cy="1115695"/>
          </a:xfrm>
          <a:custGeom>
            <a:avLst/>
            <a:gdLst/>
            <a:ahLst/>
            <a:cxnLst/>
            <a:rect l="l" t="t" r="r" b="b"/>
            <a:pathLst>
              <a:path w="7287895" h="1115695">
                <a:moveTo>
                  <a:pt x="7287768" y="185927"/>
                </a:moveTo>
                <a:lnTo>
                  <a:pt x="7287768" y="929639"/>
                </a:lnTo>
                <a:lnTo>
                  <a:pt x="7281130" y="979065"/>
                </a:lnTo>
                <a:lnTo>
                  <a:pt x="7262396" y="1023478"/>
                </a:lnTo>
                <a:lnTo>
                  <a:pt x="7233332" y="1061108"/>
                </a:lnTo>
                <a:lnTo>
                  <a:pt x="7195707" y="1090182"/>
                </a:lnTo>
                <a:lnTo>
                  <a:pt x="7151287" y="1108926"/>
                </a:lnTo>
                <a:lnTo>
                  <a:pt x="7101839" y="1115567"/>
                </a:lnTo>
                <a:lnTo>
                  <a:pt x="0" y="1115567"/>
                </a:lnTo>
                <a:lnTo>
                  <a:pt x="0" y="0"/>
                </a:lnTo>
                <a:lnTo>
                  <a:pt x="7101839" y="0"/>
                </a:lnTo>
                <a:lnTo>
                  <a:pt x="7151287" y="6637"/>
                </a:lnTo>
                <a:lnTo>
                  <a:pt x="7195707" y="25371"/>
                </a:lnTo>
                <a:lnTo>
                  <a:pt x="7233332" y="54435"/>
                </a:lnTo>
                <a:lnTo>
                  <a:pt x="7262396" y="92060"/>
                </a:lnTo>
                <a:lnTo>
                  <a:pt x="7281130" y="136480"/>
                </a:lnTo>
                <a:lnTo>
                  <a:pt x="7287768" y="185927"/>
                </a:lnTo>
                <a:close/>
              </a:path>
            </a:pathLst>
          </a:custGeom>
          <a:ln w="12700">
            <a:solidFill>
              <a:srgbClr val="4471C4"/>
            </a:solidFill>
          </a:ln>
        </p:spPr>
        <p:txBody>
          <a:bodyPr wrap="square" lIns="0" tIns="0" rIns="0" bIns="0" rtlCol="0"/>
          <a:lstStyle/>
          <a:p/>
        </p:txBody>
      </p:sp>
      <p:sp>
        <p:nvSpPr>
          <p:cNvPr id="18" name="object 18"/>
          <p:cNvSpPr txBox="1"/>
          <p:nvPr/>
        </p:nvSpPr>
        <p:spPr>
          <a:xfrm>
            <a:off x="1492377" y="3396360"/>
            <a:ext cx="7017384" cy="1125220"/>
          </a:xfrm>
          <a:prstGeom prst="rect">
            <a:avLst/>
          </a:prstGeom>
        </p:spPr>
        <p:txBody>
          <a:bodyPr vert="horz" wrap="square" lIns="0" tIns="0" rIns="0" bIns="0" rtlCol="0">
            <a:spAutoFit/>
          </a:bodyPr>
          <a:lstStyle/>
          <a:p>
            <a:pPr marL="12700">
              <a:lnSpc>
                <a:spcPct val="100000"/>
              </a:lnSpc>
            </a:pPr>
            <a:r>
              <a:rPr sz="1800" spc="-5" dirty="0">
                <a:latin typeface="微软雅黑" panose="020B0503020204020204" charset="-122"/>
                <a:cs typeface="微软雅黑" panose="020B0503020204020204" charset="-122"/>
              </a:rPr>
              <a:t>•</a:t>
            </a:r>
            <a:r>
              <a:rPr sz="1800" spc="-25" dirty="0">
                <a:latin typeface="微软雅黑" panose="020B0503020204020204" charset="-122"/>
                <a:cs typeface="微软雅黑" panose="020B0503020204020204" charset="-122"/>
              </a:rPr>
              <a:t> </a:t>
            </a:r>
            <a:r>
              <a:rPr sz="1800" spc="-5" dirty="0">
                <a:latin typeface="微软雅黑" panose="020B0503020204020204" charset="-122"/>
                <a:cs typeface="微软雅黑" panose="020B0503020204020204" charset="-122"/>
              </a:rPr>
              <a:t>1.</a:t>
            </a:r>
            <a:r>
              <a:rPr sz="1800" spc="-5" dirty="0">
                <a:latin typeface="微软雅黑" panose="020B0503020204020204" charset="-122"/>
                <a:cs typeface="微软雅黑" panose="020B0503020204020204" charset="-122"/>
              </a:rPr>
              <a:t>制度和内容符合性</a:t>
            </a:r>
            <a:endParaRPr sz="1800">
              <a:latin typeface="微软雅黑" panose="020B0503020204020204" charset="-122"/>
              <a:cs typeface="微软雅黑" panose="020B0503020204020204" charset="-122"/>
            </a:endParaRPr>
          </a:p>
          <a:p>
            <a:pPr marL="12700">
              <a:lnSpc>
                <a:spcPct val="100000"/>
              </a:lnSpc>
              <a:spcBef>
                <a:spcPts val="35"/>
              </a:spcBef>
            </a:pPr>
            <a:r>
              <a:rPr sz="1800" dirty="0">
                <a:latin typeface="微软雅黑" panose="020B0503020204020204" charset="-122"/>
                <a:cs typeface="微软雅黑" panose="020B0503020204020204" charset="-122"/>
              </a:rPr>
              <a:t>•</a:t>
            </a:r>
            <a:r>
              <a:rPr sz="1800" spc="10" dirty="0">
                <a:latin typeface="微软雅黑" panose="020B0503020204020204" charset="-122"/>
                <a:cs typeface="微软雅黑" panose="020B0503020204020204" charset="-122"/>
              </a:rPr>
              <a:t> </a:t>
            </a:r>
            <a:r>
              <a:rPr sz="1800" spc="-5" dirty="0">
                <a:latin typeface="微软雅黑" panose="020B0503020204020204" charset="-122"/>
                <a:cs typeface="微软雅黑" panose="020B0503020204020204" charset="-122"/>
              </a:rPr>
              <a:t>2.</a:t>
            </a:r>
            <a:r>
              <a:rPr sz="1800" spc="-5" dirty="0">
                <a:latin typeface="微软雅黑" panose="020B0503020204020204" charset="-122"/>
                <a:cs typeface="微软雅黑" panose="020B0503020204020204" charset="-122"/>
              </a:rPr>
              <a:t>预审记录；选择记录；安全交底；作业过程检查记录；</a:t>
            </a:r>
            <a:r>
              <a:rPr sz="1800" spc="-5" dirty="0">
                <a:solidFill>
                  <a:srgbClr val="FF0000"/>
                </a:solidFill>
                <a:latin typeface="微软雅黑" panose="020B0503020204020204" charset="-122"/>
                <a:cs typeface="微软雅黑" panose="020B0503020204020204" charset="-122"/>
              </a:rPr>
              <a:t>评价准则及</a:t>
            </a:r>
            <a:endParaRPr sz="1800">
              <a:latin typeface="微软雅黑" panose="020B0503020204020204" charset="-122"/>
              <a:cs typeface="微软雅黑" panose="020B0503020204020204" charset="-122"/>
            </a:endParaRPr>
          </a:p>
          <a:p>
            <a:pPr marL="184785">
              <a:lnSpc>
                <a:spcPct val="100000"/>
              </a:lnSpc>
              <a:spcBef>
                <a:spcPts val="50"/>
              </a:spcBef>
            </a:pPr>
            <a:r>
              <a:rPr sz="1800" dirty="0">
                <a:solidFill>
                  <a:srgbClr val="FF0000"/>
                </a:solidFill>
                <a:latin typeface="微软雅黑" panose="020B0503020204020204" charset="-122"/>
                <a:cs typeface="微软雅黑" panose="020B0503020204020204" charset="-122"/>
              </a:rPr>
              <a:t>记录</a:t>
            </a:r>
            <a:r>
              <a:rPr sz="1800" dirty="0">
                <a:latin typeface="微软雅黑" panose="020B0503020204020204" charset="-122"/>
                <a:cs typeface="微软雅黑" panose="020B0503020204020204" charset="-122"/>
              </a:rPr>
              <a:t>；</a:t>
            </a:r>
            <a:r>
              <a:rPr sz="1800" dirty="0">
                <a:solidFill>
                  <a:srgbClr val="FF0000"/>
                </a:solidFill>
                <a:latin typeface="微软雅黑" panose="020B0503020204020204" charset="-122"/>
                <a:cs typeface="微软雅黑" panose="020B0503020204020204" charset="-122"/>
              </a:rPr>
              <a:t>续用标准和文件</a:t>
            </a:r>
            <a:r>
              <a:rPr sz="1800" dirty="0">
                <a:latin typeface="微软雅黑" panose="020B0503020204020204" charset="-122"/>
                <a:cs typeface="微软雅黑" panose="020B0503020204020204" charset="-122"/>
              </a:rPr>
              <a:t>；企业合格承包商名录；安全协议</a:t>
            </a:r>
            <a:endParaRPr sz="1800">
              <a:latin typeface="微软雅黑" panose="020B0503020204020204" charset="-122"/>
              <a:cs typeface="微软雅黑" panose="020B0503020204020204" charset="-122"/>
            </a:endParaRPr>
          </a:p>
          <a:p>
            <a:pPr marL="12700">
              <a:lnSpc>
                <a:spcPct val="100000"/>
              </a:lnSpc>
              <a:spcBef>
                <a:spcPts val="35"/>
              </a:spcBef>
            </a:pPr>
            <a:r>
              <a:rPr sz="1800" spc="-5" dirty="0">
                <a:latin typeface="微软雅黑" panose="020B0503020204020204" charset="-122"/>
                <a:cs typeface="微软雅黑" panose="020B0503020204020204" charset="-122"/>
              </a:rPr>
              <a:t>•</a:t>
            </a:r>
            <a:r>
              <a:rPr sz="1800" spc="20" dirty="0">
                <a:latin typeface="微软雅黑" panose="020B0503020204020204" charset="-122"/>
                <a:cs typeface="微软雅黑" panose="020B0503020204020204" charset="-122"/>
              </a:rPr>
              <a:t> </a:t>
            </a:r>
            <a:r>
              <a:rPr sz="1800" spc="-5" dirty="0">
                <a:latin typeface="微软雅黑" panose="020B0503020204020204" charset="-122"/>
                <a:cs typeface="微软雅黑" panose="020B0503020204020204" charset="-122"/>
              </a:rPr>
              <a:t>3.</a:t>
            </a:r>
            <a:r>
              <a:rPr sz="1800" spc="-5" dirty="0">
                <a:latin typeface="微软雅黑" panose="020B0503020204020204" charset="-122"/>
                <a:cs typeface="微软雅黑" panose="020B0503020204020204" charset="-122"/>
              </a:rPr>
              <a:t>作业方案审查记录；应急预案审查记录</a:t>
            </a:r>
            <a:endParaRPr sz="1800">
              <a:latin typeface="微软雅黑" panose="020B0503020204020204" charset="-122"/>
              <a:cs typeface="微软雅黑" panose="020B0503020204020204" charset="-122"/>
            </a:endParaRPr>
          </a:p>
        </p:txBody>
      </p:sp>
      <p:sp>
        <p:nvSpPr>
          <p:cNvPr id="19" name="object 19"/>
          <p:cNvSpPr txBox="1">
            <a:spLocks noGrp="1"/>
          </p:cNvSpPr>
          <p:nvPr>
            <p:ph type="title"/>
          </p:nvPr>
        </p:nvSpPr>
        <p:spPr>
          <a:xfrm>
            <a:off x="734974" y="351154"/>
            <a:ext cx="3514725" cy="332740"/>
          </a:xfrm>
          <a:prstGeom prst="rect">
            <a:avLst/>
          </a:prstGeom>
        </p:spPr>
        <p:txBody>
          <a:bodyPr vert="horz" wrap="square" lIns="0" tIns="0" rIns="0" bIns="0" rtlCol="0">
            <a:spAutoFit/>
          </a:bodyPr>
          <a:lstStyle/>
          <a:p>
            <a:pPr marL="12700">
              <a:lnSpc>
                <a:spcPct val="100000"/>
              </a:lnSpc>
            </a:pPr>
            <a:r>
              <a:rPr sz="2100" b="0" dirty="0">
                <a:solidFill>
                  <a:srgbClr val="000000"/>
                </a:solidFill>
                <a:latin typeface="微软雅黑" panose="020B0503020204020204" charset="-122"/>
                <a:cs typeface="微软雅黑" panose="020B0503020204020204" charset="-122"/>
              </a:rPr>
              <a:t>承包商管理要求—评价与续用</a:t>
            </a:r>
            <a:endParaRPr sz="2100">
              <a:latin typeface="微软雅黑" panose="020B0503020204020204" charset="-122"/>
              <a:cs typeface="微软雅黑" panose="020B0503020204020204" charset="-122"/>
            </a:endParaRPr>
          </a:p>
        </p:txBody>
      </p:sp>
      <p:sp>
        <p:nvSpPr>
          <p:cNvPr id="20" name="object 20"/>
          <p:cNvSpPr txBox="1"/>
          <p:nvPr/>
        </p:nvSpPr>
        <p:spPr>
          <a:xfrm>
            <a:off x="6938009" y="339597"/>
            <a:ext cx="1878964" cy="245745"/>
          </a:xfrm>
          <a:prstGeom prst="rect">
            <a:avLst/>
          </a:prstGeom>
        </p:spPr>
        <p:txBody>
          <a:bodyPr vert="horz" wrap="square" lIns="0" tIns="0" rIns="0" bIns="0" rtlCol="0">
            <a:spAutoFit/>
          </a:bodyPr>
          <a:lstStyle/>
          <a:p>
            <a:pPr marL="12700">
              <a:lnSpc>
                <a:spcPct val="100000"/>
              </a:lnSpc>
            </a:pPr>
            <a:endParaRPr sz="1600" b="1" spc="-310" dirty="0">
              <a:solidFill>
                <a:srgbClr val="2D75B6"/>
              </a:solidFill>
              <a:latin typeface="思源黑体 CN Bold" panose="020B0800000000000000" charset="-122"/>
              <a:cs typeface="思源黑体 CN Bold" panose="020B0800000000000000"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3508" y="1180846"/>
            <a:ext cx="6965950" cy="3658235"/>
          </a:xfrm>
          <a:prstGeom prst="rect">
            <a:avLst/>
          </a:prstGeom>
        </p:spPr>
        <p:txBody>
          <a:bodyPr vert="horz" wrap="square" lIns="0" tIns="0" rIns="0" bIns="0" rtlCol="0">
            <a:spAutoFit/>
          </a:bodyPr>
          <a:lstStyle/>
          <a:p>
            <a:pPr marL="12700">
              <a:lnSpc>
                <a:spcPct val="100000"/>
              </a:lnSpc>
            </a:pPr>
            <a:r>
              <a:rPr sz="1500" dirty="0">
                <a:latin typeface="微软雅黑" panose="020B0503020204020204" charset="-122"/>
                <a:cs typeface="微软雅黑" panose="020B0503020204020204" charset="-122"/>
              </a:rPr>
              <a:t>很多企业对承包商使用年度的评价表来完成安全绩效评价。</a:t>
            </a:r>
            <a:endParaRPr sz="1500">
              <a:latin typeface="微软雅黑" panose="020B0503020204020204" charset="-122"/>
              <a:cs typeface="微软雅黑" panose="020B0503020204020204" charset="-122"/>
            </a:endParaRPr>
          </a:p>
          <a:p>
            <a:pPr>
              <a:lnSpc>
                <a:spcPct val="100000"/>
              </a:lnSpc>
              <a:spcBef>
                <a:spcPts val="30"/>
              </a:spcBef>
            </a:pPr>
            <a:endParaRPr sz="1450">
              <a:latin typeface="Times New Roman" panose="02020603050405020304"/>
              <a:cs typeface="Times New Roman" panose="02020603050405020304"/>
            </a:endParaRPr>
          </a:p>
          <a:p>
            <a:pPr marL="4588510">
              <a:lnSpc>
                <a:spcPct val="100000"/>
              </a:lnSpc>
            </a:pPr>
            <a:r>
              <a:rPr sz="1500" spc="-5" dirty="0">
                <a:solidFill>
                  <a:srgbClr val="150184"/>
                </a:solidFill>
                <a:latin typeface="微软雅黑" panose="020B0503020204020204" charset="-122"/>
                <a:cs typeface="微软雅黑" panose="020B0503020204020204" charset="-122"/>
              </a:rPr>
              <a:t>1.</a:t>
            </a:r>
            <a:r>
              <a:rPr sz="1500" spc="-5" dirty="0">
                <a:solidFill>
                  <a:srgbClr val="150184"/>
                </a:solidFill>
                <a:latin typeface="微软雅黑" panose="020B0503020204020204" charset="-122"/>
                <a:cs typeface="微软雅黑" panose="020B0503020204020204" charset="-122"/>
              </a:rPr>
              <a:t>合同履行能力</a:t>
            </a:r>
            <a:endParaRPr sz="1500">
              <a:latin typeface="微软雅黑" panose="020B0503020204020204" charset="-122"/>
              <a:cs typeface="微软雅黑" panose="020B0503020204020204" charset="-122"/>
            </a:endParaRPr>
          </a:p>
          <a:p>
            <a:pPr marL="4588510">
              <a:lnSpc>
                <a:spcPct val="100000"/>
              </a:lnSpc>
            </a:pPr>
            <a:r>
              <a:rPr sz="1500" spc="-5" dirty="0">
                <a:solidFill>
                  <a:srgbClr val="150184"/>
                </a:solidFill>
                <a:latin typeface="微软雅黑" panose="020B0503020204020204" charset="-122"/>
                <a:cs typeface="微软雅黑" panose="020B0503020204020204" charset="-122"/>
              </a:rPr>
              <a:t>2.</a:t>
            </a:r>
            <a:r>
              <a:rPr sz="1500" spc="-5" dirty="0">
                <a:solidFill>
                  <a:srgbClr val="150184"/>
                </a:solidFill>
                <a:latin typeface="微软雅黑" panose="020B0503020204020204" charset="-122"/>
                <a:cs typeface="微软雅黑" panose="020B0503020204020204" charset="-122"/>
              </a:rPr>
              <a:t>质量保障能力</a:t>
            </a:r>
            <a:endParaRPr sz="1500">
              <a:latin typeface="微软雅黑" panose="020B0503020204020204" charset="-122"/>
              <a:cs typeface="微软雅黑" panose="020B0503020204020204" charset="-122"/>
            </a:endParaRPr>
          </a:p>
          <a:p>
            <a:pPr marL="4588510">
              <a:lnSpc>
                <a:spcPct val="100000"/>
              </a:lnSpc>
            </a:pPr>
            <a:r>
              <a:rPr sz="1500" spc="-5" dirty="0">
                <a:solidFill>
                  <a:srgbClr val="150184"/>
                </a:solidFill>
                <a:latin typeface="微软雅黑" panose="020B0503020204020204" charset="-122"/>
                <a:cs typeface="微软雅黑" panose="020B0503020204020204" charset="-122"/>
              </a:rPr>
              <a:t>3.</a:t>
            </a:r>
            <a:r>
              <a:rPr sz="1500" spc="-5" dirty="0">
                <a:solidFill>
                  <a:srgbClr val="150184"/>
                </a:solidFill>
                <a:latin typeface="微软雅黑" panose="020B0503020204020204" charset="-122"/>
                <a:cs typeface="微软雅黑" panose="020B0503020204020204" charset="-122"/>
              </a:rPr>
              <a:t>施工进度</a:t>
            </a:r>
            <a:endParaRPr sz="1500">
              <a:latin typeface="微软雅黑" panose="020B0503020204020204" charset="-122"/>
              <a:cs typeface="微软雅黑" panose="020B0503020204020204" charset="-122"/>
            </a:endParaRPr>
          </a:p>
          <a:p>
            <a:pPr marL="4588510">
              <a:lnSpc>
                <a:spcPct val="100000"/>
              </a:lnSpc>
            </a:pPr>
            <a:r>
              <a:rPr sz="1500" spc="-5" dirty="0">
                <a:solidFill>
                  <a:srgbClr val="150184"/>
                </a:solidFill>
                <a:latin typeface="微软雅黑" panose="020B0503020204020204" charset="-122"/>
                <a:cs typeface="微软雅黑" panose="020B0503020204020204" charset="-122"/>
              </a:rPr>
              <a:t>4.</a:t>
            </a:r>
            <a:r>
              <a:rPr sz="1500" spc="-5" dirty="0">
                <a:solidFill>
                  <a:srgbClr val="150184"/>
                </a:solidFill>
                <a:latin typeface="微软雅黑" panose="020B0503020204020204" charset="-122"/>
                <a:cs typeface="微软雅黑" panose="020B0503020204020204" charset="-122"/>
              </a:rPr>
              <a:t>安全管理制度</a:t>
            </a:r>
            <a:endParaRPr sz="1500">
              <a:latin typeface="微软雅黑" panose="020B0503020204020204" charset="-122"/>
              <a:cs typeface="微软雅黑" panose="020B0503020204020204" charset="-122"/>
            </a:endParaRPr>
          </a:p>
          <a:p>
            <a:pPr marL="4588510">
              <a:lnSpc>
                <a:spcPct val="100000"/>
              </a:lnSpc>
            </a:pPr>
            <a:r>
              <a:rPr sz="1500" spc="-5" dirty="0">
                <a:solidFill>
                  <a:srgbClr val="150184"/>
                </a:solidFill>
                <a:latin typeface="微软雅黑" panose="020B0503020204020204" charset="-122"/>
                <a:cs typeface="微软雅黑" panose="020B0503020204020204" charset="-122"/>
              </a:rPr>
              <a:t>5.</a:t>
            </a:r>
            <a:r>
              <a:rPr sz="1500" spc="-5" dirty="0">
                <a:solidFill>
                  <a:srgbClr val="150184"/>
                </a:solidFill>
                <a:latin typeface="微软雅黑" panose="020B0503020204020204" charset="-122"/>
                <a:cs typeface="微软雅黑" panose="020B0503020204020204" charset="-122"/>
              </a:rPr>
              <a:t>人身设备风险控制</a:t>
            </a:r>
            <a:endParaRPr sz="1500">
              <a:latin typeface="微软雅黑" panose="020B0503020204020204" charset="-122"/>
              <a:cs typeface="微软雅黑" panose="020B0503020204020204" charset="-122"/>
            </a:endParaRPr>
          </a:p>
          <a:p>
            <a:pPr marL="4588510">
              <a:lnSpc>
                <a:spcPct val="100000"/>
              </a:lnSpc>
            </a:pPr>
            <a:r>
              <a:rPr sz="1500" spc="-5" dirty="0">
                <a:solidFill>
                  <a:srgbClr val="150184"/>
                </a:solidFill>
                <a:latin typeface="微软雅黑" panose="020B0503020204020204" charset="-122"/>
                <a:cs typeface="微软雅黑" panose="020B0503020204020204" charset="-122"/>
              </a:rPr>
              <a:t>6.</a:t>
            </a:r>
            <a:r>
              <a:rPr sz="1500" spc="-5" dirty="0">
                <a:solidFill>
                  <a:srgbClr val="150184"/>
                </a:solidFill>
                <a:latin typeface="微软雅黑" panose="020B0503020204020204" charset="-122"/>
                <a:cs typeface="微软雅黑" panose="020B0503020204020204" charset="-122"/>
              </a:rPr>
              <a:t>作业管理能力</a:t>
            </a:r>
            <a:endParaRPr sz="1500">
              <a:latin typeface="微软雅黑" panose="020B0503020204020204" charset="-122"/>
              <a:cs typeface="微软雅黑" panose="020B0503020204020204" charset="-122"/>
            </a:endParaRPr>
          </a:p>
          <a:p>
            <a:pPr marL="4588510">
              <a:lnSpc>
                <a:spcPct val="100000"/>
              </a:lnSpc>
            </a:pPr>
            <a:r>
              <a:rPr sz="1500" spc="-5" dirty="0">
                <a:solidFill>
                  <a:srgbClr val="150184"/>
                </a:solidFill>
                <a:latin typeface="微软雅黑" panose="020B0503020204020204" charset="-122"/>
                <a:cs typeface="微软雅黑" panose="020B0503020204020204" charset="-122"/>
              </a:rPr>
              <a:t>7.</a:t>
            </a:r>
            <a:r>
              <a:rPr sz="1500" spc="-5" dirty="0">
                <a:solidFill>
                  <a:srgbClr val="150184"/>
                </a:solidFill>
                <a:latin typeface="微软雅黑" panose="020B0503020204020204" charset="-122"/>
                <a:cs typeface="微软雅黑" panose="020B0503020204020204" charset="-122"/>
              </a:rPr>
              <a:t>管理层对安全工作的重视</a:t>
            </a:r>
            <a:endParaRPr sz="1500">
              <a:latin typeface="微软雅黑" panose="020B0503020204020204" charset="-122"/>
              <a:cs typeface="微软雅黑" panose="020B0503020204020204" charset="-122"/>
            </a:endParaRPr>
          </a:p>
          <a:p>
            <a:pPr marL="4588510">
              <a:lnSpc>
                <a:spcPct val="100000"/>
              </a:lnSpc>
            </a:pPr>
            <a:r>
              <a:rPr sz="1500" spc="-5" dirty="0">
                <a:solidFill>
                  <a:srgbClr val="150184"/>
                </a:solidFill>
                <a:latin typeface="微软雅黑" panose="020B0503020204020204" charset="-122"/>
                <a:cs typeface="微软雅黑" panose="020B0503020204020204" charset="-122"/>
              </a:rPr>
              <a:t>8.</a:t>
            </a:r>
            <a:r>
              <a:rPr sz="1500" spc="-5" dirty="0">
                <a:solidFill>
                  <a:srgbClr val="150184"/>
                </a:solidFill>
                <a:latin typeface="微软雅黑" panose="020B0503020204020204" charset="-122"/>
                <a:cs typeface="微软雅黑" panose="020B0503020204020204" charset="-122"/>
              </a:rPr>
              <a:t>管理人员履职</a:t>
            </a:r>
            <a:endParaRPr sz="1500">
              <a:latin typeface="微软雅黑" panose="020B0503020204020204" charset="-122"/>
              <a:cs typeface="微软雅黑" panose="020B0503020204020204" charset="-122"/>
            </a:endParaRPr>
          </a:p>
          <a:p>
            <a:pPr marL="4588510">
              <a:lnSpc>
                <a:spcPct val="100000"/>
              </a:lnSpc>
            </a:pPr>
            <a:r>
              <a:rPr sz="1500" spc="-5" dirty="0">
                <a:solidFill>
                  <a:srgbClr val="150184"/>
                </a:solidFill>
                <a:latin typeface="微软雅黑" panose="020B0503020204020204" charset="-122"/>
                <a:cs typeface="微软雅黑" panose="020B0503020204020204" charset="-122"/>
              </a:rPr>
              <a:t>9.</a:t>
            </a:r>
            <a:r>
              <a:rPr sz="1500" spc="-5" dirty="0">
                <a:solidFill>
                  <a:srgbClr val="150184"/>
                </a:solidFill>
                <a:latin typeface="微软雅黑" panose="020B0503020204020204" charset="-122"/>
                <a:cs typeface="微软雅黑" panose="020B0503020204020204" charset="-122"/>
              </a:rPr>
              <a:t>员工安全技术培训</a:t>
            </a:r>
            <a:endParaRPr sz="1500">
              <a:latin typeface="微软雅黑" panose="020B0503020204020204" charset="-122"/>
              <a:cs typeface="微软雅黑" panose="020B0503020204020204" charset="-122"/>
            </a:endParaRPr>
          </a:p>
          <a:p>
            <a:pPr marL="4588510">
              <a:lnSpc>
                <a:spcPct val="100000"/>
              </a:lnSpc>
            </a:pPr>
            <a:r>
              <a:rPr sz="1500" spc="-5" dirty="0">
                <a:solidFill>
                  <a:srgbClr val="150184"/>
                </a:solidFill>
                <a:latin typeface="微软雅黑" panose="020B0503020204020204" charset="-122"/>
                <a:cs typeface="微软雅黑" panose="020B0503020204020204" charset="-122"/>
              </a:rPr>
              <a:t>10.</a:t>
            </a:r>
            <a:r>
              <a:rPr sz="1500" spc="-5" dirty="0">
                <a:solidFill>
                  <a:srgbClr val="150184"/>
                </a:solidFill>
                <a:latin typeface="微软雅黑" panose="020B0503020204020204" charset="-122"/>
                <a:cs typeface="微软雅黑" panose="020B0503020204020204" charset="-122"/>
              </a:rPr>
              <a:t>安全投入</a:t>
            </a:r>
            <a:endParaRPr sz="1500">
              <a:latin typeface="微软雅黑" panose="020B0503020204020204" charset="-122"/>
              <a:cs typeface="微软雅黑" panose="020B0503020204020204" charset="-122"/>
            </a:endParaRPr>
          </a:p>
          <a:p>
            <a:pPr marL="4588510">
              <a:lnSpc>
                <a:spcPct val="100000"/>
              </a:lnSpc>
            </a:pPr>
            <a:r>
              <a:rPr sz="1500" spc="-5" dirty="0">
                <a:solidFill>
                  <a:srgbClr val="150184"/>
                </a:solidFill>
                <a:latin typeface="微软雅黑" panose="020B0503020204020204" charset="-122"/>
                <a:cs typeface="微软雅黑" panose="020B0503020204020204" charset="-122"/>
              </a:rPr>
              <a:t>11.</a:t>
            </a:r>
            <a:r>
              <a:rPr sz="1500" spc="-5" dirty="0">
                <a:solidFill>
                  <a:srgbClr val="150184"/>
                </a:solidFill>
                <a:latin typeface="微软雅黑" panose="020B0503020204020204" charset="-122"/>
                <a:cs typeface="微软雅黑" panose="020B0503020204020204" charset="-122"/>
              </a:rPr>
              <a:t>施工资源投入</a:t>
            </a:r>
            <a:endParaRPr sz="1500">
              <a:latin typeface="微软雅黑" panose="020B0503020204020204" charset="-122"/>
              <a:cs typeface="微软雅黑" panose="020B0503020204020204" charset="-122"/>
            </a:endParaRPr>
          </a:p>
          <a:p>
            <a:pPr marL="4588510">
              <a:lnSpc>
                <a:spcPct val="100000"/>
              </a:lnSpc>
            </a:pPr>
            <a:r>
              <a:rPr sz="1500" spc="-5" dirty="0">
                <a:solidFill>
                  <a:srgbClr val="150184"/>
                </a:solidFill>
                <a:latin typeface="微软雅黑" panose="020B0503020204020204" charset="-122"/>
                <a:cs typeface="微软雅黑" panose="020B0503020204020204" charset="-122"/>
              </a:rPr>
              <a:t>12.</a:t>
            </a:r>
            <a:r>
              <a:rPr sz="1500" spc="-5" dirty="0">
                <a:solidFill>
                  <a:srgbClr val="150184"/>
                </a:solidFill>
                <a:latin typeface="微软雅黑" panose="020B0503020204020204" charset="-122"/>
                <a:cs typeface="微软雅黑" panose="020B0503020204020204" charset="-122"/>
              </a:rPr>
              <a:t>施工组织</a:t>
            </a:r>
            <a:endParaRPr sz="1500">
              <a:latin typeface="微软雅黑" panose="020B0503020204020204" charset="-122"/>
              <a:cs typeface="微软雅黑" panose="020B0503020204020204" charset="-122"/>
            </a:endParaRPr>
          </a:p>
          <a:p>
            <a:pPr marL="4588510">
              <a:lnSpc>
                <a:spcPct val="100000"/>
              </a:lnSpc>
            </a:pPr>
            <a:r>
              <a:rPr sz="1500" spc="-5" dirty="0">
                <a:solidFill>
                  <a:srgbClr val="150184"/>
                </a:solidFill>
                <a:latin typeface="微软雅黑" panose="020B0503020204020204" charset="-122"/>
                <a:cs typeface="微软雅黑" panose="020B0503020204020204" charset="-122"/>
              </a:rPr>
              <a:t>13.</a:t>
            </a:r>
            <a:r>
              <a:rPr sz="1500" spc="-5" dirty="0">
                <a:solidFill>
                  <a:srgbClr val="150184"/>
                </a:solidFill>
                <a:latin typeface="微软雅黑" panose="020B0503020204020204" charset="-122"/>
                <a:cs typeface="微软雅黑" panose="020B0503020204020204" charset="-122"/>
              </a:rPr>
              <a:t>作业现场安全设施符合性</a:t>
            </a:r>
            <a:endParaRPr sz="1500">
              <a:latin typeface="微软雅黑" panose="020B0503020204020204" charset="-122"/>
              <a:cs typeface="微软雅黑" panose="020B0503020204020204" charset="-122"/>
            </a:endParaRPr>
          </a:p>
          <a:p>
            <a:pPr marL="4588510">
              <a:lnSpc>
                <a:spcPct val="100000"/>
              </a:lnSpc>
            </a:pPr>
            <a:r>
              <a:rPr sz="1500" spc="-5" dirty="0">
                <a:solidFill>
                  <a:srgbClr val="150184"/>
                </a:solidFill>
                <a:latin typeface="微软雅黑" panose="020B0503020204020204" charset="-122"/>
                <a:cs typeface="微软雅黑" panose="020B0503020204020204" charset="-122"/>
              </a:rPr>
              <a:t>14.</a:t>
            </a:r>
            <a:r>
              <a:rPr sz="1500" spc="-5" dirty="0">
                <a:solidFill>
                  <a:srgbClr val="150184"/>
                </a:solidFill>
                <a:latin typeface="微软雅黑" panose="020B0503020204020204" charset="-122"/>
                <a:cs typeface="微软雅黑" panose="020B0503020204020204" charset="-122"/>
              </a:rPr>
              <a:t>内部安全技术交底</a:t>
            </a:r>
            <a:endParaRPr sz="1500">
              <a:latin typeface="微软雅黑" panose="020B0503020204020204" charset="-122"/>
              <a:cs typeface="微软雅黑" panose="020B0503020204020204" charset="-122"/>
            </a:endParaRPr>
          </a:p>
        </p:txBody>
      </p:sp>
      <p:sp>
        <p:nvSpPr>
          <p:cNvPr id="3" name="object 3"/>
          <p:cNvSpPr/>
          <p:nvPr/>
        </p:nvSpPr>
        <p:spPr>
          <a:xfrm>
            <a:off x="3861815" y="2889504"/>
            <a:ext cx="975360" cy="347980"/>
          </a:xfrm>
          <a:custGeom>
            <a:avLst/>
            <a:gdLst/>
            <a:ahLst/>
            <a:cxnLst/>
            <a:rect l="l" t="t" r="r" b="b"/>
            <a:pathLst>
              <a:path w="975360" h="347980">
                <a:moveTo>
                  <a:pt x="173736" y="0"/>
                </a:moveTo>
                <a:lnTo>
                  <a:pt x="0" y="173735"/>
                </a:lnTo>
                <a:lnTo>
                  <a:pt x="173736" y="347471"/>
                </a:lnTo>
                <a:lnTo>
                  <a:pt x="173736" y="260603"/>
                </a:lnTo>
                <a:lnTo>
                  <a:pt x="975360" y="260603"/>
                </a:lnTo>
                <a:lnTo>
                  <a:pt x="975360" y="86868"/>
                </a:lnTo>
                <a:lnTo>
                  <a:pt x="173736" y="86868"/>
                </a:lnTo>
                <a:lnTo>
                  <a:pt x="173736" y="0"/>
                </a:lnTo>
                <a:close/>
              </a:path>
            </a:pathLst>
          </a:custGeom>
          <a:solidFill>
            <a:srgbClr val="4471C4"/>
          </a:solidFill>
        </p:spPr>
        <p:txBody>
          <a:bodyPr wrap="square" lIns="0" tIns="0" rIns="0" bIns="0" rtlCol="0"/>
          <a:lstStyle/>
          <a:p/>
        </p:txBody>
      </p:sp>
      <p:sp>
        <p:nvSpPr>
          <p:cNvPr id="4" name="object 4"/>
          <p:cNvSpPr/>
          <p:nvPr/>
        </p:nvSpPr>
        <p:spPr>
          <a:xfrm>
            <a:off x="3861815" y="2889504"/>
            <a:ext cx="975360" cy="347980"/>
          </a:xfrm>
          <a:custGeom>
            <a:avLst/>
            <a:gdLst/>
            <a:ahLst/>
            <a:cxnLst/>
            <a:rect l="l" t="t" r="r" b="b"/>
            <a:pathLst>
              <a:path w="975360" h="347980">
                <a:moveTo>
                  <a:pt x="975360" y="260603"/>
                </a:moveTo>
                <a:lnTo>
                  <a:pt x="173736" y="260603"/>
                </a:lnTo>
                <a:lnTo>
                  <a:pt x="173736" y="347471"/>
                </a:lnTo>
                <a:lnTo>
                  <a:pt x="0" y="173735"/>
                </a:lnTo>
                <a:lnTo>
                  <a:pt x="173736" y="0"/>
                </a:lnTo>
                <a:lnTo>
                  <a:pt x="173736" y="86868"/>
                </a:lnTo>
                <a:lnTo>
                  <a:pt x="975360" y="86868"/>
                </a:lnTo>
                <a:lnTo>
                  <a:pt x="975360" y="260603"/>
                </a:lnTo>
                <a:close/>
              </a:path>
            </a:pathLst>
          </a:custGeom>
          <a:ln w="12700">
            <a:solidFill>
              <a:srgbClr val="2E528F"/>
            </a:solidFill>
          </a:ln>
        </p:spPr>
        <p:txBody>
          <a:bodyPr wrap="square" lIns="0" tIns="0" rIns="0" bIns="0" rtlCol="0"/>
          <a:lstStyle/>
          <a:p/>
        </p:txBody>
      </p:sp>
      <p:sp>
        <p:nvSpPr>
          <p:cNvPr id="5" name="object 5"/>
          <p:cNvSpPr/>
          <p:nvPr/>
        </p:nvSpPr>
        <p:spPr>
          <a:xfrm>
            <a:off x="1013460" y="1691639"/>
            <a:ext cx="2410967" cy="3285744"/>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2645664" y="1763267"/>
            <a:ext cx="779145" cy="271780"/>
          </a:xfrm>
          <a:custGeom>
            <a:avLst/>
            <a:gdLst/>
            <a:ahLst/>
            <a:cxnLst/>
            <a:rect l="l" t="t" r="r" b="b"/>
            <a:pathLst>
              <a:path w="779145" h="271780">
                <a:moveTo>
                  <a:pt x="0" y="271272"/>
                </a:moveTo>
                <a:lnTo>
                  <a:pt x="778763" y="271272"/>
                </a:lnTo>
                <a:lnTo>
                  <a:pt x="778763" y="0"/>
                </a:lnTo>
                <a:lnTo>
                  <a:pt x="0" y="0"/>
                </a:lnTo>
                <a:lnTo>
                  <a:pt x="0" y="271272"/>
                </a:lnTo>
                <a:close/>
              </a:path>
            </a:pathLst>
          </a:custGeom>
          <a:solidFill>
            <a:srgbClr val="FFFFFF"/>
          </a:solidFill>
        </p:spPr>
        <p:txBody>
          <a:bodyPr wrap="square" lIns="0" tIns="0" rIns="0" bIns="0" rtlCol="0"/>
          <a:lstStyle/>
          <a:p/>
        </p:txBody>
      </p:sp>
      <p:sp>
        <p:nvSpPr>
          <p:cNvPr id="7" name="object 7"/>
          <p:cNvSpPr/>
          <p:nvPr/>
        </p:nvSpPr>
        <p:spPr>
          <a:xfrm>
            <a:off x="2645664" y="1763267"/>
            <a:ext cx="779145" cy="271780"/>
          </a:xfrm>
          <a:custGeom>
            <a:avLst/>
            <a:gdLst/>
            <a:ahLst/>
            <a:cxnLst/>
            <a:rect l="l" t="t" r="r" b="b"/>
            <a:pathLst>
              <a:path w="779145" h="271780">
                <a:moveTo>
                  <a:pt x="0" y="271272"/>
                </a:moveTo>
                <a:lnTo>
                  <a:pt x="778763" y="271272"/>
                </a:lnTo>
                <a:lnTo>
                  <a:pt x="778763" y="0"/>
                </a:lnTo>
                <a:lnTo>
                  <a:pt x="0" y="0"/>
                </a:lnTo>
                <a:lnTo>
                  <a:pt x="0" y="271272"/>
                </a:lnTo>
                <a:close/>
              </a:path>
            </a:pathLst>
          </a:custGeom>
          <a:ln w="12700">
            <a:solidFill>
              <a:srgbClr val="2E528F"/>
            </a:solidFill>
          </a:ln>
        </p:spPr>
        <p:txBody>
          <a:bodyPr wrap="square" lIns="0" tIns="0" rIns="0" bIns="0" rtlCol="0"/>
          <a:lstStyle/>
          <a:p/>
        </p:txBody>
      </p:sp>
      <p:sp>
        <p:nvSpPr>
          <p:cNvPr id="8" name="object 8"/>
          <p:cNvSpPr/>
          <p:nvPr/>
        </p:nvSpPr>
        <p:spPr>
          <a:xfrm>
            <a:off x="1188719" y="1754123"/>
            <a:ext cx="1138555" cy="123825"/>
          </a:xfrm>
          <a:custGeom>
            <a:avLst/>
            <a:gdLst/>
            <a:ahLst/>
            <a:cxnLst/>
            <a:rect l="l" t="t" r="r" b="b"/>
            <a:pathLst>
              <a:path w="1138555" h="123825">
                <a:moveTo>
                  <a:pt x="0" y="123444"/>
                </a:moveTo>
                <a:lnTo>
                  <a:pt x="1138428" y="123444"/>
                </a:lnTo>
                <a:lnTo>
                  <a:pt x="1138428" y="0"/>
                </a:lnTo>
                <a:lnTo>
                  <a:pt x="0" y="0"/>
                </a:lnTo>
                <a:lnTo>
                  <a:pt x="0" y="123444"/>
                </a:lnTo>
                <a:close/>
              </a:path>
            </a:pathLst>
          </a:custGeom>
          <a:solidFill>
            <a:srgbClr val="FFFFFF"/>
          </a:solidFill>
        </p:spPr>
        <p:txBody>
          <a:bodyPr wrap="square" lIns="0" tIns="0" rIns="0" bIns="0" rtlCol="0"/>
          <a:lstStyle/>
          <a:p/>
        </p:txBody>
      </p:sp>
      <p:sp>
        <p:nvSpPr>
          <p:cNvPr id="9" name="object 9"/>
          <p:cNvSpPr/>
          <p:nvPr/>
        </p:nvSpPr>
        <p:spPr>
          <a:xfrm>
            <a:off x="1188719" y="1754123"/>
            <a:ext cx="1138555" cy="123825"/>
          </a:xfrm>
          <a:custGeom>
            <a:avLst/>
            <a:gdLst/>
            <a:ahLst/>
            <a:cxnLst/>
            <a:rect l="l" t="t" r="r" b="b"/>
            <a:pathLst>
              <a:path w="1138555" h="123825">
                <a:moveTo>
                  <a:pt x="0" y="123444"/>
                </a:moveTo>
                <a:lnTo>
                  <a:pt x="1138428" y="123444"/>
                </a:lnTo>
                <a:lnTo>
                  <a:pt x="1138428" y="0"/>
                </a:lnTo>
                <a:lnTo>
                  <a:pt x="0" y="0"/>
                </a:lnTo>
                <a:lnTo>
                  <a:pt x="0" y="123444"/>
                </a:lnTo>
                <a:close/>
              </a:path>
            </a:pathLst>
          </a:custGeom>
          <a:ln w="12700">
            <a:solidFill>
              <a:srgbClr val="2E528F"/>
            </a:solidFill>
          </a:ln>
        </p:spPr>
        <p:txBody>
          <a:bodyPr wrap="square" lIns="0" tIns="0" rIns="0" bIns="0" rtlCol="0"/>
          <a:lstStyle/>
          <a:p/>
        </p:txBody>
      </p:sp>
      <p:sp>
        <p:nvSpPr>
          <p:cNvPr id="10" name="object 10"/>
          <p:cNvSpPr txBox="1"/>
          <p:nvPr/>
        </p:nvSpPr>
        <p:spPr>
          <a:xfrm>
            <a:off x="734974" y="351154"/>
            <a:ext cx="35147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承包商管理要求—评价与续用</a:t>
            </a:r>
            <a:endParaRPr sz="2100">
              <a:latin typeface="微软雅黑" panose="020B0503020204020204" charset="-122"/>
              <a:cs typeface="微软雅黑" panose="020B0503020204020204" charset="-122"/>
            </a:endParaRPr>
          </a:p>
        </p:txBody>
      </p:sp>
      <p:sp>
        <p:nvSpPr>
          <p:cNvPr id="11" name="object 11"/>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86255" y="1048511"/>
            <a:ext cx="2820923" cy="3713988"/>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3752088" y="1638300"/>
            <a:ext cx="355600" cy="120650"/>
          </a:xfrm>
          <a:custGeom>
            <a:avLst/>
            <a:gdLst/>
            <a:ahLst/>
            <a:cxnLst/>
            <a:rect l="l" t="t" r="r" b="b"/>
            <a:pathLst>
              <a:path w="355600" h="120650">
                <a:moveTo>
                  <a:pt x="0" y="120396"/>
                </a:moveTo>
                <a:lnTo>
                  <a:pt x="355091" y="120396"/>
                </a:lnTo>
                <a:lnTo>
                  <a:pt x="355091" y="0"/>
                </a:lnTo>
                <a:lnTo>
                  <a:pt x="0" y="0"/>
                </a:lnTo>
                <a:lnTo>
                  <a:pt x="0" y="120396"/>
                </a:lnTo>
                <a:close/>
              </a:path>
            </a:pathLst>
          </a:custGeom>
          <a:solidFill>
            <a:srgbClr val="FFFFFF"/>
          </a:solidFill>
        </p:spPr>
        <p:txBody>
          <a:bodyPr wrap="square" lIns="0" tIns="0" rIns="0" bIns="0" rtlCol="0"/>
          <a:lstStyle/>
          <a:p/>
        </p:txBody>
      </p:sp>
      <p:sp>
        <p:nvSpPr>
          <p:cNvPr id="4" name="object 4"/>
          <p:cNvSpPr/>
          <p:nvPr/>
        </p:nvSpPr>
        <p:spPr>
          <a:xfrm>
            <a:off x="3329940" y="1638300"/>
            <a:ext cx="777240" cy="120650"/>
          </a:xfrm>
          <a:custGeom>
            <a:avLst/>
            <a:gdLst/>
            <a:ahLst/>
            <a:cxnLst/>
            <a:rect l="l" t="t" r="r" b="b"/>
            <a:pathLst>
              <a:path w="777239" h="120650">
                <a:moveTo>
                  <a:pt x="0" y="120396"/>
                </a:moveTo>
                <a:lnTo>
                  <a:pt x="777239" y="120396"/>
                </a:lnTo>
                <a:lnTo>
                  <a:pt x="777239" y="0"/>
                </a:lnTo>
                <a:lnTo>
                  <a:pt x="0" y="0"/>
                </a:lnTo>
                <a:lnTo>
                  <a:pt x="0" y="120396"/>
                </a:lnTo>
                <a:close/>
              </a:path>
            </a:pathLst>
          </a:custGeom>
          <a:ln w="12700">
            <a:solidFill>
              <a:srgbClr val="2E528F"/>
            </a:solidFill>
          </a:ln>
        </p:spPr>
        <p:txBody>
          <a:bodyPr wrap="square" lIns="0" tIns="0" rIns="0" bIns="0" rtlCol="0"/>
          <a:lstStyle/>
          <a:p/>
        </p:txBody>
      </p:sp>
      <p:sp>
        <p:nvSpPr>
          <p:cNvPr id="5" name="object 5"/>
          <p:cNvSpPr/>
          <p:nvPr/>
        </p:nvSpPr>
        <p:spPr>
          <a:xfrm>
            <a:off x="1690116" y="1213103"/>
            <a:ext cx="2062480" cy="562610"/>
          </a:xfrm>
          <a:custGeom>
            <a:avLst/>
            <a:gdLst/>
            <a:ahLst/>
            <a:cxnLst/>
            <a:rect l="l" t="t" r="r" b="b"/>
            <a:pathLst>
              <a:path w="2062479" h="562610">
                <a:moveTo>
                  <a:pt x="0" y="562356"/>
                </a:moveTo>
                <a:lnTo>
                  <a:pt x="2061972" y="562356"/>
                </a:lnTo>
                <a:lnTo>
                  <a:pt x="2061972" y="0"/>
                </a:lnTo>
                <a:lnTo>
                  <a:pt x="0" y="0"/>
                </a:lnTo>
                <a:lnTo>
                  <a:pt x="0" y="562356"/>
                </a:lnTo>
                <a:close/>
              </a:path>
            </a:pathLst>
          </a:custGeom>
          <a:solidFill>
            <a:srgbClr val="FFFFFF"/>
          </a:solidFill>
        </p:spPr>
        <p:txBody>
          <a:bodyPr wrap="square" lIns="0" tIns="0" rIns="0" bIns="0" rtlCol="0"/>
          <a:lstStyle/>
          <a:p/>
        </p:txBody>
      </p:sp>
      <p:sp>
        <p:nvSpPr>
          <p:cNvPr id="6" name="object 6"/>
          <p:cNvSpPr/>
          <p:nvPr/>
        </p:nvSpPr>
        <p:spPr>
          <a:xfrm>
            <a:off x="4853940" y="1048511"/>
            <a:ext cx="2887979" cy="3713988"/>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6909816" y="1527047"/>
            <a:ext cx="832485" cy="137160"/>
          </a:xfrm>
          <a:custGeom>
            <a:avLst/>
            <a:gdLst/>
            <a:ahLst/>
            <a:cxnLst/>
            <a:rect l="l" t="t" r="r" b="b"/>
            <a:pathLst>
              <a:path w="832484" h="137160">
                <a:moveTo>
                  <a:pt x="0" y="137160"/>
                </a:moveTo>
                <a:lnTo>
                  <a:pt x="832103" y="137160"/>
                </a:lnTo>
                <a:lnTo>
                  <a:pt x="832103" y="0"/>
                </a:lnTo>
                <a:lnTo>
                  <a:pt x="0" y="0"/>
                </a:lnTo>
                <a:lnTo>
                  <a:pt x="0" y="137160"/>
                </a:lnTo>
                <a:close/>
              </a:path>
            </a:pathLst>
          </a:custGeom>
          <a:solidFill>
            <a:srgbClr val="FFFFFF"/>
          </a:solidFill>
        </p:spPr>
        <p:txBody>
          <a:bodyPr wrap="square" lIns="0" tIns="0" rIns="0" bIns="0" rtlCol="0"/>
          <a:lstStyle/>
          <a:p/>
        </p:txBody>
      </p:sp>
      <p:sp>
        <p:nvSpPr>
          <p:cNvPr id="8" name="object 8"/>
          <p:cNvSpPr/>
          <p:nvPr/>
        </p:nvSpPr>
        <p:spPr>
          <a:xfrm>
            <a:off x="6909816" y="1527047"/>
            <a:ext cx="832485" cy="137160"/>
          </a:xfrm>
          <a:custGeom>
            <a:avLst/>
            <a:gdLst/>
            <a:ahLst/>
            <a:cxnLst/>
            <a:rect l="l" t="t" r="r" b="b"/>
            <a:pathLst>
              <a:path w="832484" h="137160">
                <a:moveTo>
                  <a:pt x="0" y="137160"/>
                </a:moveTo>
                <a:lnTo>
                  <a:pt x="832103" y="137160"/>
                </a:lnTo>
                <a:lnTo>
                  <a:pt x="832103" y="0"/>
                </a:lnTo>
                <a:lnTo>
                  <a:pt x="0" y="0"/>
                </a:lnTo>
                <a:lnTo>
                  <a:pt x="0" y="137160"/>
                </a:lnTo>
                <a:close/>
              </a:path>
            </a:pathLst>
          </a:custGeom>
          <a:ln w="12700">
            <a:solidFill>
              <a:srgbClr val="2E528F"/>
            </a:solidFill>
          </a:ln>
        </p:spPr>
        <p:txBody>
          <a:bodyPr wrap="square" lIns="0" tIns="0" rIns="0" bIns="0" rtlCol="0"/>
          <a:lstStyle/>
          <a:p/>
        </p:txBody>
      </p:sp>
      <p:sp>
        <p:nvSpPr>
          <p:cNvPr id="9" name="object 9"/>
          <p:cNvSpPr/>
          <p:nvPr/>
        </p:nvSpPr>
        <p:spPr>
          <a:xfrm>
            <a:off x="5199888" y="1091183"/>
            <a:ext cx="2197735" cy="561340"/>
          </a:xfrm>
          <a:custGeom>
            <a:avLst/>
            <a:gdLst/>
            <a:ahLst/>
            <a:cxnLst/>
            <a:rect l="l" t="t" r="r" b="b"/>
            <a:pathLst>
              <a:path w="2197734" h="561339">
                <a:moveTo>
                  <a:pt x="0" y="560832"/>
                </a:moveTo>
                <a:lnTo>
                  <a:pt x="2197608" y="560832"/>
                </a:lnTo>
                <a:lnTo>
                  <a:pt x="2197608" y="0"/>
                </a:lnTo>
                <a:lnTo>
                  <a:pt x="0" y="0"/>
                </a:lnTo>
                <a:lnTo>
                  <a:pt x="0" y="560832"/>
                </a:lnTo>
                <a:close/>
              </a:path>
            </a:pathLst>
          </a:custGeom>
          <a:solidFill>
            <a:srgbClr val="FFFFFF"/>
          </a:solidFill>
        </p:spPr>
        <p:txBody>
          <a:bodyPr wrap="square" lIns="0" tIns="0" rIns="0" bIns="0" rtlCol="0"/>
          <a:lstStyle/>
          <a:p/>
        </p:txBody>
      </p:sp>
      <p:sp>
        <p:nvSpPr>
          <p:cNvPr id="10" name="object 10"/>
          <p:cNvSpPr txBox="1"/>
          <p:nvPr/>
        </p:nvSpPr>
        <p:spPr>
          <a:xfrm>
            <a:off x="734974" y="351154"/>
            <a:ext cx="35147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承包商管理要求—评价与续用</a:t>
            </a:r>
            <a:endParaRPr sz="2100">
              <a:latin typeface="微软雅黑" panose="020B0503020204020204" charset="-122"/>
              <a:cs typeface="微软雅黑" panose="020B0503020204020204" charset="-122"/>
            </a:endParaRPr>
          </a:p>
        </p:txBody>
      </p:sp>
      <p:sp>
        <p:nvSpPr>
          <p:cNvPr id="11" name="object 11"/>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82896" y="1168907"/>
            <a:ext cx="2881883" cy="3674364"/>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7309104" y="1336547"/>
            <a:ext cx="455930" cy="140335"/>
          </a:xfrm>
          <a:custGeom>
            <a:avLst/>
            <a:gdLst/>
            <a:ahLst/>
            <a:cxnLst/>
            <a:rect l="l" t="t" r="r" b="b"/>
            <a:pathLst>
              <a:path w="455929" h="140334">
                <a:moveTo>
                  <a:pt x="0" y="140207"/>
                </a:moveTo>
                <a:lnTo>
                  <a:pt x="455675" y="140207"/>
                </a:lnTo>
                <a:lnTo>
                  <a:pt x="455675" y="0"/>
                </a:lnTo>
                <a:lnTo>
                  <a:pt x="0" y="0"/>
                </a:lnTo>
                <a:lnTo>
                  <a:pt x="0" y="140207"/>
                </a:lnTo>
                <a:close/>
              </a:path>
            </a:pathLst>
          </a:custGeom>
          <a:solidFill>
            <a:srgbClr val="FFFFFF"/>
          </a:solidFill>
        </p:spPr>
        <p:txBody>
          <a:bodyPr wrap="square" lIns="0" tIns="0" rIns="0" bIns="0" rtlCol="0"/>
          <a:lstStyle/>
          <a:p/>
        </p:txBody>
      </p:sp>
      <p:sp>
        <p:nvSpPr>
          <p:cNvPr id="4" name="object 4"/>
          <p:cNvSpPr/>
          <p:nvPr/>
        </p:nvSpPr>
        <p:spPr>
          <a:xfrm>
            <a:off x="6917435" y="1336547"/>
            <a:ext cx="847725" cy="140335"/>
          </a:xfrm>
          <a:custGeom>
            <a:avLst/>
            <a:gdLst/>
            <a:ahLst/>
            <a:cxnLst/>
            <a:rect l="l" t="t" r="r" b="b"/>
            <a:pathLst>
              <a:path w="847725" h="140334">
                <a:moveTo>
                  <a:pt x="0" y="140208"/>
                </a:moveTo>
                <a:lnTo>
                  <a:pt x="847344" y="140208"/>
                </a:lnTo>
                <a:lnTo>
                  <a:pt x="847344" y="0"/>
                </a:lnTo>
                <a:lnTo>
                  <a:pt x="0" y="0"/>
                </a:lnTo>
                <a:lnTo>
                  <a:pt x="0" y="140208"/>
                </a:lnTo>
                <a:close/>
              </a:path>
            </a:pathLst>
          </a:custGeom>
          <a:ln w="12700">
            <a:solidFill>
              <a:srgbClr val="2E528F"/>
            </a:solidFill>
          </a:ln>
        </p:spPr>
        <p:txBody>
          <a:bodyPr wrap="square" lIns="0" tIns="0" rIns="0" bIns="0" rtlCol="0"/>
          <a:lstStyle/>
          <a:p/>
        </p:txBody>
      </p:sp>
      <p:sp>
        <p:nvSpPr>
          <p:cNvPr id="5" name="object 5"/>
          <p:cNvSpPr/>
          <p:nvPr/>
        </p:nvSpPr>
        <p:spPr>
          <a:xfrm>
            <a:off x="5509259" y="960119"/>
            <a:ext cx="1800225" cy="562610"/>
          </a:xfrm>
          <a:custGeom>
            <a:avLst/>
            <a:gdLst/>
            <a:ahLst/>
            <a:cxnLst/>
            <a:rect l="l" t="t" r="r" b="b"/>
            <a:pathLst>
              <a:path w="1800225" h="562610">
                <a:moveTo>
                  <a:pt x="0" y="562355"/>
                </a:moveTo>
                <a:lnTo>
                  <a:pt x="1799843" y="562355"/>
                </a:lnTo>
                <a:lnTo>
                  <a:pt x="1799843" y="0"/>
                </a:lnTo>
                <a:lnTo>
                  <a:pt x="0" y="0"/>
                </a:lnTo>
                <a:lnTo>
                  <a:pt x="0" y="562355"/>
                </a:lnTo>
                <a:close/>
              </a:path>
            </a:pathLst>
          </a:custGeom>
          <a:solidFill>
            <a:srgbClr val="FFFFFF"/>
          </a:solidFill>
        </p:spPr>
        <p:txBody>
          <a:bodyPr wrap="square" lIns="0" tIns="0" rIns="0" bIns="0" rtlCol="0"/>
          <a:lstStyle/>
          <a:p/>
        </p:txBody>
      </p:sp>
      <p:sp>
        <p:nvSpPr>
          <p:cNvPr id="6" name="object 6"/>
          <p:cNvSpPr/>
          <p:nvPr/>
        </p:nvSpPr>
        <p:spPr>
          <a:xfrm>
            <a:off x="1051560" y="1129283"/>
            <a:ext cx="2941319" cy="3713988"/>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2453639" y="1502663"/>
            <a:ext cx="948055" cy="129539"/>
          </a:xfrm>
          <a:custGeom>
            <a:avLst/>
            <a:gdLst/>
            <a:ahLst/>
            <a:cxnLst/>
            <a:rect l="l" t="t" r="r" b="b"/>
            <a:pathLst>
              <a:path w="948054" h="129539">
                <a:moveTo>
                  <a:pt x="0" y="129539"/>
                </a:moveTo>
                <a:lnTo>
                  <a:pt x="947927" y="129539"/>
                </a:lnTo>
                <a:lnTo>
                  <a:pt x="947927" y="0"/>
                </a:lnTo>
                <a:lnTo>
                  <a:pt x="0" y="0"/>
                </a:lnTo>
                <a:lnTo>
                  <a:pt x="0" y="129539"/>
                </a:lnTo>
                <a:close/>
              </a:path>
            </a:pathLst>
          </a:custGeom>
          <a:solidFill>
            <a:srgbClr val="FFFFFF"/>
          </a:solidFill>
        </p:spPr>
        <p:txBody>
          <a:bodyPr wrap="square" lIns="0" tIns="0" rIns="0" bIns="0" rtlCol="0"/>
          <a:lstStyle/>
          <a:p/>
        </p:txBody>
      </p:sp>
      <p:sp>
        <p:nvSpPr>
          <p:cNvPr id="8" name="object 8"/>
          <p:cNvSpPr/>
          <p:nvPr/>
        </p:nvSpPr>
        <p:spPr>
          <a:xfrm>
            <a:off x="2453639" y="1502663"/>
            <a:ext cx="948055" cy="129539"/>
          </a:xfrm>
          <a:custGeom>
            <a:avLst/>
            <a:gdLst/>
            <a:ahLst/>
            <a:cxnLst/>
            <a:rect l="l" t="t" r="r" b="b"/>
            <a:pathLst>
              <a:path w="948054" h="129539">
                <a:moveTo>
                  <a:pt x="0" y="129539"/>
                </a:moveTo>
                <a:lnTo>
                  <a:pt x="947927" y="129539"/>
                </a:lnTo>
                <a:lnTo>
                  <a:pt x="947927" y="0"/>
                </a:lnTo>
                <a:lnTo>
                  <a:pt x="0" y="0"/>
                </a:lnTo>
                <a:lnTo>
                  <a:pt x="0" y="129539"/>
                </a:lnTo>
                <a:close/>
              </a:path>
            </a:pathLst>
          </a:custGeom>
          <a:ln w="12700">
            <a:solidFill>
              <a:srgbClr val="2E528F"/>
            </a:solidFill>
          </a:ln>
        </p:spPr>
        <p:txBody>
          <a:bodyPr wrap="square" lIns="0" tIns="0" rIns="0" bIns="0" rtlCol="0"/>
          <a:lstStyle/>
          <a:p/>
        </p:txBody>
      </p:sp>
      <p:sp>
        <p:nvSpPr>
          <p:cNvPr id="9" name="object 9"/>
          <p:cNvSpPr/>
          <p:nvPr/>
        </p:nvSpPr>
        <p:spPr>
          <a:xfrm>
            <a:off x="2883407" y="1565147"/>
            <a:ext cx="955675" cy="562610"/>
          </a:xfrm>
          <a:custGeom>
            <a:avLst/>
            <a:gdLst/>
            <a:ahLst/>
            <a:cxnLst/>
            <a:rect l="l" t="t" r="r" b="b"/>
            <a:pathLst>
              <a:path w="955675" h="562610">
                <a:moveTo>
                  <a:pt x="0" y="562356"/>
                </a:moveTo>
                <a:lnTo>
                  <a:pt x="955547" y="562356"/>
                </a:lnTo>
                <a:lnTo>
                  <a:pt x="955547" y="0"/>
                </a:lnTo>
                <a:lnTo>
                  <a:pt x="0" y="0"/>
                </a:lnTo>
                <a:lnTo>
                  <a:pt x="0" y="562356"/>
                </a:lnTo>
                <a:close/>
              </a:path>
            </a:pathLst>
          </a:custGeom>
          <a:solidFill>
            <a:srgbClr val="FFFFFF"/>
          </a:solidFill>
        </p:spPr>
        <p:txBody>
          <a:bodyPr wrap="square" lIns="0" tIns="0" rIns="0" bIns="0" rtlCol="0"/>
          <a:lstStyle/>
          <a:p/>
        </p:txBody>
      </p:sp>
      <p:sp>
        <p:nvSpPr>
          <p:cNvPr id="10" name="object 10"/>
          <p:cNvSpPr/>
          <p:nvPr/>
        </p:nvSpPr>
        <p:spPr>
          <a:xfrm>
            <a:off x="2651760" y="1325880"/>
            <a:ext cx="955675" cy="135890"/>
          </a:xfrm>
          <a:custGeom>
            <a:avLst/>
            <a:gdLst/>
            <a:ahLst/>
            <a:cxnLst/>
            <a:rect l="l" t="t" r="r" b="b"/>
            <a:pathLst>
              <a:path w="955675" h="135890">
                <a:moveTo>
                  <a:pt x="0" y="135636"/>
                </a:moveTo>
                <a:lnTo>
                  <a:pt x="955548" y="135636"/>
                </a:lnTo>
                <a:lnTo>
                  <a:pt x="955548" y="0"/>
                </a:lnTo>
                <a:lnTo>
                  <a:pt x="0" y="0"/>
                </a:lnTo>
                <a:lnTo>
                  <a:pt x="0" y="135636"/>
                </a:lnTo>
                <a:close/>
              </a:path>
            </a:pathLst>
          </a:custGeom>
          <a:solidFill>
            <a:srgbClr val="FFFFFF"/>
          </a:solidFill>
        </p:spPr>
        <p:txBody>
          <a:bodyPr wrap="square" lIns="0" tIns="0" rIns="0" bIns="0" rtlCol="0"/>
          <a:lstStyle/>
          <a:p/>
        </p:txBody>
      </p:sp>
      <p:sp>
        <p:nvSpPr>
          <p:cNvPr id="11" name="object 11"/>
          <p:cNvSpPr/>
          <p:nvPr/>
        </p:nvSpPr>
        <p:spPr>
          <a:xfrm>
            <a:off x="2651760" y="1325880"/>
            <a:ext cx="955675" cy="135890"/>
          </a:xfrm>
          <a:custGeom>
            <a:avLst/>
            <a:gdLst/>
            <a:ahLst/>
            <a:cxnLst/>
            <a:rect l="l" t="t" r="r" b="b"/>
            <a:pathLst>
              <a:path w="955675" h="135890">
                <a:moveTo>
                  <a:pt x="0" y="135636"/>
                </a:moveTo>
                <a:lnTo>
                  <a:pt x="955548" y="135636"/>
                </a:lnTo>
                <a:lnTo>
                  <a:pt x="955548" y="0"/>
                </a:lnTo>
                <a:lnTo>
                  <a:pt x="0" y="0"/>
                </a:lnTo>
                <a:lnTo>
                  <a:pt x="0" y="135636"/>
                </a:lnTo>
                <a:close/>
              </a:path>
            </a:pathLst>
          </a:custGeom>
          <a:ln w="12700">
            <a:solidFill>
              <a:srgbClr val="2E528F"/>
            </a:solidFill>
          </a:ln>
        </p:spPr>
        <p:txBody>
          <a:bodyPr wrap="square" lIns="0" tIns="0" rIns="0" bIns="0" rtlCol="0"/>
          <a:lstStyle/>
          <a:p/>
        </p:txBody>
      </p:sp>
      <p:sp>
        <p:nvSpPr>
          <p:cNvPr id="12" name="object 12"/>
          <p:cNvSpPr/>
          <p:nvPr/>
        </p:nvSpPr>
        <p:spPr>
          <a:xfrm>
            <a:off x="1574291" y="1624583"/>
            <a:ext cx="948055" cy="129539"/>
          </a:xfrm>
          <a:custGeom>
            <a:avLst/>
            <a:gdLst/>
            <a:ahLst/>
            <a:cxnLst/>
            <a:rect l="l" t="t" r="r" b="b"/>
            <a:pathLst>
              <a:path w="948055" h="129539">
                <a:moveTo>
                  <a:pt x="0" y="129539"/>
                </a:moveTo>
                <a:lnTo>
                  <a:pt x="947928" y="129539"/>
                </a:lnTo>
                <a:lnTo>
                  <a:pt x="947928" y="0"/>
                </a:lnTo>
                <a:lnTo>
                  <a:pt x="0" y="0"/>
                </a:lnTo>
                <a:lnTo>
                  <a:pt x="0" y="129539"/>
                </a:lnTo>
                <a:close/>
              </a:path>
            </a:pathLst>
          </a:custGeom>
          <a:solidFill>
            <a:srgbClr val="FFFFFF"/>
          </a:solidFill>
        </p:spPr>
        <p:txBody>
          <a:bodyPr wrap="square" lIns="0" tIns="0" rIns="0" bIns="0" rtlCol="0"/>
          <a:lstStyle/>
          <a:p/>
        </p:txBody>
      </p:sp>
      <p:sp>
        <p:nvSpPr>
          <p:cNvPr id="13" name="object 13"/>
          <p:cNvSpPr/>
          <p:nvPr/>
        </p:nvSpPr>
        <p:spPr>
          <a:xfrm>
            <a:off x="1574291" y="1624583"/>
            <a:ext cx="948055" cy="129539"/>
          </a:xfrm>
          <a:custGeom>
            <a:avLst/>
            <a:gdLst/>
            <a:ahLst/>
            <a:cxnLst/>
            <a:rect l="l" t="t" r="r" b="b"/>
            <a:pathLst>
              <a:path w="948055" h="129539">
                <a:moveTo>
                  <a:pt x="0" y="129539"/>
                </a:moveTo>
                <a:lnTo>
                  <a:pt x="947928" y="129539"/>
                </a:lnTo>
                <a:lnTo>
                  <a:pt x="947928" y="0"/>
                </a:lnTo>
                <a:lnTo>
                  <a:pt x="0" y="0"/>
                </a:lnTo>
                <a:lnTo>
                  <a:pt x="0" y="129539"/>
                </a:lnTo>
                <a:close/>
              </a:path>
            </a:pathLst>
          </a:custGeom>
          <a:ln w="12700">
            <a:solidFill>
              <a:srgbClr val="2E528F"/>
            </a:solidFill>
          </a:ln>
        </p:spPr>
        <p:txBody>
          <a:bodyPr wrap="square" lIns="0" tIns="0" rIns="0" bIns="0" rtlCol="0"/>
          <a:lstStyle/>
          <a:p/>
        </p:txBody>
      </p:sp>
      <p:sp>
        <p:nvSpPr>
          <p:cNvPr id="14" name="object 14"/>
          <p:cNvSpPr txBox="1"/>
          <p:nvPr/>
        </p:nvSpPr>
        <p:spPr>
          <a:xfrm>
            <a:off x="734974" y="351154"/>
            <a:ext cx="35147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承包商管理要求—评价与续用</a:t>
            </a:r>
            <a:endParaRPr sz="2100">
              <a:latin typeface="微软雅黑" panose="020B0503020204020204" charset="-122"/>
              <a:cs typeface="微软雅黑" panose="020B0503020204020204" charset="-122"/>
            </a:endParaRPr>
          </a:p>
        </p:txBody>
      </p:sp>
      <p:sp>
        <p:nvSpPr>
          <p:cNvPr id="15" name="object 15"/>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81373" y="4140708"/>
            <a:ext cx="1549400" cy="584200"/>
          </a:xfrm>
          <a:prstGeom prst="rect">
            <a:avLst/>
          </a:prstGeom>
        </p:spPr>
        <p:txBody>
          <a:bodyPr vert="horz" wrap="square" lIns="0" tIns="0" rIns="0" bIns="0" rtlCol="0">
            <a:spAutoFit/>
          </a:bodyPr>
          <a:lstStyle/>
          <a:p>
            <a:pPr marL="12700">
              <a:lnSpc>
                <a:spcPct val="100000"/>
              </a:lnSpc>
            </a:pPr>
            <a:r>
              <a:rPr sz="1500" dirty="0">
                <a:latin typeface="微软雅黑" panose="020B0503020204020204" charset="-122"/>
                <a:cs typeface="微软雅黑" panose="020B0503020204020204" charset="-122"/>
              </a:rPr>
              <a:t>企业惯例做法，存</a:t>
            </a:r>
            <a:endParaRPr sz="1500">
              <a:latin typeface="微软雅黑" panose="020B0503020204020204" charset="-122"/>
              <a:cs typeface="微软雅黑" panose="020B0503020204020204" charset="-122"/>
            </a:endParaRPr>
          </a:p>
          <a:p>
            <a:pPr marL="12700">
              <a:lnSpc>
                <a:spcPct val="100000"/>
              </a:lnSpc>
              <a:spcBef>
                <a:spcPts val="900"/>
              </a:spcBef>
            </a:pPr>
            <a:r>
              <a:rPr sz="1500" spc="-5" dirty="0">
                <a:latin typeface="微软雅黑" panose="020B0503020204020204" charset="-122"/>
                <a:cs typeface="微软雅黑" panose="020B0503020204020204" charset="-122"/>
              </a:rPr>
              <a:t>在什么问题吗？</a:t>
            </a:r>
            <a:endParaRPr sz="1500">
              <a:latin typeface="微软雅黑" panose="020B0503020204020204" charset="-122"/>
              <a:cs typeface="微软雅黑" panose="020B0503020204020204" charset="-122"/>
            </a:endParaRPr>
          </a:p>
        </p:txBody>
      </p:sp>
      <p:sp>
        <p:nvSpPr>
          <p:cNvPr id="3" name="object 3"/>
          <p:cNvSpPr txBox="1"/>
          <p:nvPr/>
        </p:nvSpPr>
        <p:spPr>
          <a:xfrm>
            <a:off x="4020311" y="1412747"/>
            <a:ext cx="1146175" cy="1915795"/>
          </a:xfrm>
          <a:prstGeom prst="rect">
            <a:avLst/>
          </a:prstGeom>
          <a:solidFill>
            <a:srgbClr val="00AFEF"/>
          </a:solidFill>
        </p:spPr>
        <p:txBody>
          <a:bodyPr vert="horz" wrap="square" lIns="0" tIns="4965" rIns="0" bIns="0" rtlCol="0">
            <a:spAutoFit/>
          </a:bodyPr>
          <a:lstStyle/>
          <a:p>
            <a:pPr>
              <a:lnSpc>
                <a:spcPct val="100000"/>
              </a:lnSpc>
              <a:spcBef>
                <a:spcPts val="40"/>
              </a:spcBef>
            </a:pPr>
            <a:endParaRPr sz="1000">
              <a:latin typeface="Times New Roman" panose="02020603050405020304"/>
              <a:cs typeface="Times New Roman" panose="02020603050405020304"/>
            </a:endParaRPr>
          </a:p>
          <a:p>
            <a:pPr marL="92075">
              <a:lnSpc>
                <a:spcPct val="100000"/>
              </a:lnSpc>
            </a:pPr>
            <a:r>
              <a:rPr sz="1000" dirty="0">
                <a:latin typeface="微软雅黑" panose="020B0503020204020204" charset="-122"/>
                <a:cs typeface="微软雅黑" panose="020B0503020204020204" charset="-122"/>
              </a:rPr>
              <a:t>1.</a:t>
            </a:r>
            <a:r>
              <a:rPr sz="1000" dirty="0">
                <a:latin typeface="微软雅黑" panose="020B0503020204020204" charset="-122"/>
                <a:cs typeface="微软雅黑" panose="020B0503020204020204" charset="-122"/>
              </a:rPr>
              <a:t>评价时间</a:t>
            </a:r>
            <a:endParaRPr sz="1000">
              <a:latin typeface="微软雅黑" panose="020B0503020204020204" charset="-122"/>
              <a:cs typeface="微软雅黑" panose="020B0503020204020204" charset="-122"/>
            </a:endParaRPr>
          </a:p>
          <a:p>
            <a:pPr>
              <a:lnSpc>
                <a:spcPct val="100000"/>
              </a:lnSpc>
              <a:spcBef>
                <a:spcPts val="30"/>
              </a:spcBef>
            </a:pPr>
            <a:endParaRPr sz="1050">
              <a:latin typeface="Times New Roman" panose="02020603050405020304"/>
              <a:cs typeface="Times New Roman" panose="02020603050405020304"/>
            </a:endParaRPr>
          </a:p>
          <a:p>
            <a:pPr marL="92075">
              <a:lnSpc>
                <a:spcPct val="100000"/>
              </a:lnSpc>
            </a:pPr>
            <a:r>
              <a:rPr sz="1000" dirty="0">
                <a:latin typeface="微软雅黑" panose="020B0503020204020204" charset="-122"/>
                <a:cs typeface="微软雅黑" panose="020B0503020204020204" charset="-122"/>
              </a:rPr>
              <a:t>2.</a:t>
            </a:r>
            <a:r>
              <a:rPr sz="1000" dirty="0">
                <a:latin typeface="微软雅黑" panose="020B0503020204020204" charset="-122"/>
                <a:cs typeface="微软雅黑" panose="020B0503020204020204" charset="-122"/>
              </a:rPr>
              <a:t>评价人员</a:t>
            </a:r>
            <a:endParaRPr sz="1000">
              <a:latin typeface="微软雅黑" panose="020B0503020204020204" charset="-122"/>
              <a:cs typeface="微软雅黑" panose="020B0503020204020204" charset="-122"/>
            </a:endParaRPr>
          </a:p>
          <a:p>
            <a:pPr>
              <a:lnSpc>
                <a:spcPct val="100000"/>
              </a:lnSpc>
              <a:spcBef>
                <a:spcPts val="15"/>
              </a:spcBef>
            </a:pPr>
            <a:endParaRPr sz="1050">
              <a:latin typeface="Times New Roman" panose="02020603050405020304"/>
              <a:cs typeface="Times New Roman" panose="02020603050405020304"/>
            </a:endParaRPr>
          </a:p>
          <a:p>
            <a:pPr marL="92075">
              <a:lnSpc>
                <a:spcPct val="100000"/>
              </a:lnSpc>
            </a:pPr>
            <a:r>
              <a:rPr sz="1000" dirty="0">
                <a:latin typeface="微软雅黑" panose="020B0503020204020204" charset="-122"/>
                <a:cs typeface="微软雅黑" panose="020B0503020204020204" charset="-122"/>
              </a:rPr>
              <a:t>3.</a:t>
            </a:r>
            <a:r>
              <a:rPr sz="1000" dirty="0">
                <a:latin typeface="微软雅黑" panose="020B0503020204020204" charset="-122"/>
                <a:cs typeface="微软雅黑" panose="020B0503020204020204" charset="-122"/>
              </a:rPr>
              <a:t>评价目的</a:t>
            </a:r>
            <a:endParaRPr sz="1000">
              <a:latin typeface="微软雅黑" panose="020B0503020204020204" charset="-122"/>
              <a:cs typeface="微软雅黑" panose="020B0503020204020204" charset="-122"/>
            </a:endParaRPr>
          </a:p>
          <a:p>
            <a:pPr>
              <a:lnSpc>
                <a:spcPct val="100000"/>
              </a:lnSpc>
              <a:spcBef>
                <a:spcPts val="30"/>
              </a:spcBef>
            </a:pPr>
            <a:endParaRPr sz="1050">
              <a:latin typeface="Times New Roman" panose="02020603050405020304"/>
              <a:cs typeface="Times New Roman" panose="02020603050405020304"/>
            </a:endParaRPr>
          </a:p>
          <a:p>
            <a:pPr marL="92075">
              <a:lnSpc>
                <a:spcPct val="100000"/>
              </a:lnSpc>
            </a:pPr>
            <a:r>
              <a:rPr sz="1000" dirty="0">
                <a:latin typeface="微软雅黑" panose="020B0503020204020204" charset="-122"/>
                <a:cs typeface="微软雅黑" panose="020B0503020204020204" charset="-122"/>
              </a:rPr>
              <a:t>4.</a:t>
            </a:r>
            <a:r>
              <a:rPr sz="1000" dirty="0">
                <a:latin typeface="微软雅黑" panose="020B0503020204020204" charset="-122"/>
                <a:cs typeface="微软雅黑" panose="020B0503020204020204" charset="-122"/>
              </a:rPr>
              <a:t>评价范围</a:t>
            </a:r>
            <a:endParaRPr sz="1000">
              <a:latin typeface="微软雅黑" panose="020B0503020204020204" charset="-122"/>
              <a:cs typeface="微软雅黑" panose="020B0503020204020204" charset="-122"/>
            </a:endParaRPr>
          </a:p>
          <a:p>
            <a:pPr>
              <a:lnSpc>
                <a:spcPct val="100000"/>
              </a:lnSpc>
              <a:spcBef>
                <a:spcPts val="15"/>
              </a:spcBef>
            </a:pPr>
            <a:endParaRPr sz="1050">
              <a:latin typeface="Times New Roman" panose="02020603050405020304"/>
              <a:cs typeface="Times New Roman" panose="02020603050405020304"/>
            </a:endParaRPr>
          </a:p>
          <a:p>
            <a:pPr marL="92075">
              <a:lnSpc>
                <a:spcPct val="100000"/>
              </a:lnSpc>
            </a:pPr>
            <a:r>
              <a:rPr sz="1000" dirty="0">
                <a:latin typeface="微软雅黑" panose="020B0503020204020204" charset="-122"/>
                <a:cs typeface="微软雅黑" panose="020B0503020204020204" charset="-122"/>
              </a:rPr>
              <a:t>5.</a:t>
            </a:r>
            <a:r>
              <a:rPr sz="1000" dirty="0">
                <a:latin typeface="微软雅黑" panose="020B0503020204020204" charset="-122"/>
                <a:cs typeface="微软雅黑" panose="020B0503020204020204" charset="-122"/>
              </a:rPr>
              <a:t>评价依据</a:t>
            </a:r>
            <a:endParaRPr sz="1000">
              <a:latin typeface="微软雅黑" panose="020B0503020204020204" charset="-122"/>
              <a:cs typeface="微软雅黑" panose="020B0503020204020204" charset="-122"/>
            </a:endParaRPr>
          </a:p>
          <a:p>
            <a:pPr>
              <a:lnSpc>
                <a:spcPct val="100000"/>
              </a:lnSpc>
              <a:spcBef>
                <a:spcPts val="30"/>
              </a:spcBef>
            </a:pPr>
            <a:endParaRPr sz="1050">
              <a:latin typeface="Times New Roman" panose="02020603050405020304"/>
              <a:cs typeface="Times New Roman" panose="02020603050405020304"/>
            </a:endParaRPr>
          </a:p>
          <a:p>
            <a:pPr marL="92075">
              <a:lnSpc>
                <a:spcPct val="100000"/>
              </a:lnSpc>
            </a:pPr>
            <a:r>
              <a:rPr sz="1000" dirty="0">
                <a:latin typeface="微软雅黑" panose="020B0503020204020204" charset="-122"/>
                <a:cs typeface="微软雅黑" panose="020B0503020204020204" charset="-122"/>
              </a:rPr>
              <a:t>6.</a:t>
            </a:r>
            <a:r>
              <a:rPr sz="1000" dirty="0">
                <a:latin typeface="微软雅黑" panose="020B0503020204020204" charset="-122"/>
                <a:cs typeface="微软雅黑" panose="020B0503020204020204" charset="-122"/>
              </a:rPr>
              <a:t>评价结论</a:t>
            </a:r>
            <a:endParaRPr sz="1000">
              <a:latin typeface="微软雅黑" panose="020B0503020204020204" charset="-122"/>
              <a:cs typeface="微软雅黑" panose="020B0503020204020204" charset="-122"/>
            </a:endParaRPr>
          </a:p>
        </p:txBody>
      </p:sp>
      <p:sp>
        <p:nvSpPr>
          <p:cNvPr id="4" name="object 4"/>
          <p:cNvSpPr/>
          <p:nvPr/>
        </p:nvSpPr>
        <p:spPr>
          <a:xfrm>
            <a:off x="5542788" y="1106424"/>
            <a:ext cx="2913888" cy="3884676"/>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687323" y="1200911"/>
            <a:ext cx="2913888" cy="3884676"/>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071372" y="1984248"/>
            <a:ext cx="1836420" cy="230504"/>
          </a:xfrm>
          <a:custGeom>
            <a:avLst/>
            <a:gdLst/>
            <a:ahLst/>
            <a:cxnLst/>
            <a:rect l="l" t="t" r="r" b="b"/>
            <a:pathLst>
              <a:path w="1836420" h="230505">
                <a:moveTo>
                  <a:pt x="0" y="230124"/>
                </a:moveTo>
                <a:lnTo>
                  <a:pt x="1836419" y="230124"/>
                </a:lnTo>
                <a:lnTo>
                  <a:pt x="1836419" y="0"/>
                </a:lnTo>
                <a:lnTo>
                  <a:pt x="0" y="0"/>
                </a:lnTo>
                <a:lnTo>
                  <a:pt x="0" y="230124"/>
                </a:lnTo>
                <a:close/>
              </a:path>
            </a:pathLst>
          </a:custGeom>
          <a:solidFill>
            <a:srgbClr val="FFFFFF"/>
          </a:solidFill>
        </p:spPr>
        <p:txBody>
          <a:bodyPr wrap="square" lIns="0" tIns="0" rIns="0" bIns="0" rtlCol="0"/>
          <a:lstStyle/>
          <a:p/>
        </p:txBody>
      </p:sp>
      <p:sp>
        <p:nvSpPr>
          <p:cNvPr id="7" name="object 7"/>
          <p:cNvSpPr/>
          <p:nvPr/>
        </p:nvSpPr>
        <p:spPr>
          <a:xfrm>
            <a:off x="1071372" y="1984248"/>
            <a:ext cx="1836420" cy="230504"/>
          </a:xfrm>
          <a:custGeom>
            <a:avLst/>
            <a:gdLst/>
            <a:ahLst/>
            <a:cxnLst/>
            <a:rect l="l" t="t" r="r" b="b"/>
            <a:pathLst>
              <a:path w="1836420" h="230505">
                <a:moveTo>
                  <a:pt x="0" y="230124"/>
                </a:moveTo>
                <a:lnTo>
                  <a:pt x="1836419" y="230124"/>
                </a:lnTo>
                <a:lnTo>
                  <a:pt x="1836419" y="0"/>
                </a:lnTo>
                <a:lnTo>
                  <a:pt x="0" y="0"/>
                </a:lnTo>
                <a:lnTo>
                  <a:pt x="0" y="230124"/>
                </a:lnTo>
                <a:close/>
              </a:path>
            </a:pathLst>
          </a:custGeom>
          <a:ln w="12700">
            <a:solidFill>
              <a:srgbClr val="2E528F"/>
            </a:solidFill>
          </a:ln>
        </p:spPr>
        <p:txBody>
          <a:bodyPr wrap="square" lIns="0" tIns="0" rIns="0" bIns="0" rtlCol="0"/>
          <a:lstStyle/>
          <a:p/>
        </p:txBody>
      </p:sp>
      <p:sp>
        <p:nvSpPr>
          <p:cNvPr id="8" name="object 8"/>
          <p:cNvSpPr/>
          <p:nvPr/>
        </p:nvSpPr>
        <p:spPr>
          <a:xfrm>
            <a:off x="1920239" y="2811779"/>
            <a:ext cx="425450" cy="620395"/>
          </a:xfrm>
          <a:custGeom>
            <a:avLst/>
            <a:gdLst/>
            <a:ahLst/>
            <a:cxnLst/>
            <a:rect l="l" t="t" r="r" b="b"/>
            <a:pathLst>
              <a:path w="425450" h="620395">
                <a:moveTo>
                  <a:pt x="0" y="620268"/>
                </a:moveTo>
                <a:lnTo>
                  <a:pt x="425195" y="620268"/>
                </a:lnTo>
                <a:lnTo>
                  <a:pt x="425195" y="0"/>
                </a:lnTo>
                <a:lnTo>
                  <a:pt x="0" y="0"/>
                </a:lnTo>
                <a:lnTo>
                  <a:pt x="0" y="620268"/>
                </a:lnTo>
                <a:close/>
              </a:path>
            </a:pathLst>
          </a:custGeom>
          <a:solidFill>
            <a:srgbClr val="FFFFFF"/>
          </a:solidFill>
        </p:spPr>
        <p:txBody>
          <a:bodyPr wrap="square" lIns="0" tIns="0" rIns="0" bIns="0" rtlCol="0"/>
          <a:lstStyle/>
          <a:p/>
        </p:txBody>
      </p:sp>
      <p:sp>
        <p:nvSpPr>
          <p:cNvPr id="9" name="object 9"/>
          <p:cNvSpPr/>
          <p:nvPr/>
        </p:nvSpPr>
        <p:spPr>
          <a:xfrm>
            <a:off x="1920239" y="2811779"/>
            <a:ext cx="425450" cy="620395"/>
          </a:xfrm>
          <a:custGeom>
            <a:avLst/>
            <a:gdLst/>
            <a:ahLst/>
            <a:cxnLst/>
            <a:rect l="l" t="t" r="r" b="b"/>
            <a:pathLst>
              <a:path w="425450" h="620395">
                <a:moveTo>
                  <a:pt x="0" y="620268"/>
                </a:moveTo>
                <a:lnTo>
                  <a:pt x="425195" y="620268"/>
                </a:lnTo>
                <a:lnTo>
                  <a:pt x="425195" y="0"/>
                </a:lnTo>
                <a:lnTo>
                  <a:pt x="0" y="0"/>
                </a:lnTo>
                <a:lnTo>
                  <a:pt x="0" y="620268"/>
                </a:lnTo>
                <a:close/>
              </a:path>
            </a:pathLst>
          </a:custGeom>
          <a:ln w="12700">
            <a:solidFill>
              <a:srgbClr val="2E528F"/>
            </a:solidFill>
          </a:ln>
        </p:spPr>
        <p:txBody>
          <a:bodyPr wrap="square" lIns="0" tIns="0" rIns="0" bIns="0" rtlCol="0"/>
          <a:lstStyle/>
          <a:p/>
        </p:txBody>
      </p:sp>
      <p:sp>
        <p:nvSpPr>
          <p:cNvPr id="10" name="object 10"/>
          <p:cNvSpPr/>
          <p:nvPr/>
        </p:nvSpPr>
        <p:spPr>
          <a:xfrm>
            <a:off x="6458711" y="2654807"/>
            <a:ext cx="1169035" cy="248920"/>
          </a:xfrm>
          <a:custGeom>
            <a:avLst/>
            <a:gdLst/>
            <a:ahLst/>
            <a:cxnLst/>
            <a:rect l="l" t="t" r="r" b="b"/>
            <a:pathLst>
              <a:path w="1169034" h="248919">
                <a:moveTo>
                  <a:pt x="0" y="248412"/>
                </a:moveTo>
                <a:lnTo>
                  <a:pt x="1168908" y="248412"/>
                </a:lnTo>
                <a:lnTo>
                  <a:pt x="1168908" y="0"/>
                </a:lnTo>
                <a:lnTo>
                  <a:pt x="0" y="0"/>
                </a:lnTo>
                <a:lnTo>
                  <a:pt x="0" y="248412"/>
                </a:lnTo>
                <a:close/>
              </a:path>
            </a:pathLst>
          </a:custGeom>
          <a:solidFill>
            <a:srgbClr val="FFFFFF"/>
          </a:solidFill>
        </p:spPr>
        <p:txBody>
          <a:bodyPr wrap="square" lIns="0" tIns="0" rIns="0" bIns="0" rtlCol="0"/>
          <a:lstStyle/>
          <a:p/>
        </p:txBody>
      </p:sp>
      <p:sp>
        <p:nvSpPr>
          <p:cNvPr id="11" name="object 11"/>
          <p:cNvSpPr/>
          <p:nvPr/>
        </p:nvSpPr>
        <p:spPr>
          <a:xfrm>
            <a:off x="6289547" y="3432047"/>
            <a:ext cx="1169035" cy="248920"/>
          </a:xfrm>
          <a:custGeom>
            <a:avLst/>
            <a:gdLst/>
            <a:ahLst/>
            <a:cxnLst/>
            <a:rect l="l" t="t" r="r" b="b"/>
            <a:pathLst>
              <a:path w="1169034" h="248920">
                <a:moveTo>
                  <a:pt x="0" y="248411"/>
                </a:moveTo>
                <a:lnTo>
                  <a:pt x="1168907" y="248411"/>
                </a:lnTo>
                <a:lnTo>
                  <a:pt x="1168907" y="0"/>
                </a:lnTo>
                <a:lnTo>
                  <a:pt x="0" y="0"/>
                </a:lnTo>
                <a:lnTo>
                  <a:pt x="0" y="248411"/>
                </a:lnTo>
                <a:close/>
              </a:path>
            </a:pathLst>
          </a:custGeom>
          <a:solidFill>
            <a:srgbClr val="FFFFFF"/>
          </a:solidFill>
        </p:spPr>
        <p:txBody>
          <a:bodyPr wrap="square" lIns="0" tIns="0" rIns="0" bIns="0" rtlCol="0"/>
          <a:lstStyle/>
          <a:p/>
        </p:txBody>
      </p:sp>
      <p:sp>
        <p:nvSpPr>
          <p:cNvPr id="12" name="object 12"/>
          <p:cNvSpPr/>
          <p:nvPr/>
        </p:nvSpPr>
        <p:spPr>
          <a:xfrm>
            <a:off x="6902195" y="3995928"/>
            <a:ext cx="676910" cy="248920"/>
          </a:xfrm>
          <a:custGeom>
            <a:avLst/>
            <a:gdLst/>
            <a:ahLst/>
            <a:cxnLst/>
            <a:rect l="l" t="t" r="r" b="b"/>
            <a:pathLst>
              <a:path w="676909" h="248920">
                <a:moveTo>
                  <a:pt x="0" y="248412"/>
                </a:moveTo>
                <a:lnTo>
                  <a:pt x="676655" y="248412"/>
                </a:lnTo>
                <a:lnTo>
                  <a:pt x="676655" y="0"/>
                </a:lnTo>
                <a:lnTo>
                  <a:pt x="0" y="0"/>
                </a:lnTo>
                <a:lnTo>
                  <a:pt x="0" y="248412"/>
                </a:lnTo>
                <a:close/>
              </a:path>
            </a:pathLst>
          </a:custGeom>
          <a:solidFill>
            <a:srgbClr val="FFFFFF"/>
          </a:solidFill>
        </p:spPr>
        <p:txBody>
          <a:bodyPr wrap="square" lIns="0" tIns="0" rIns="0" bIns="0" rtlCol="0"/>
          <a:lstStyle/>
          <a:p/>
        </p:txBody>
      </p:sp>
      <p:sp>
        <p:nvSpPr>
          <p:cNvPr id="13" name="object 13"/>
          <p:cNvSpPr/>
          <p:nvPr/>
        </p:nvSpPr>
        <p:spPr>
          <a:xfrm>
            <a:off x="7034783" y="4344923"/>
            <a:ext cx="676910" cy="248920"/>
          </a:xfrm>
          <a:custGeom>
            <a:avLst/>
            <a:gdLst/>
            <a:ahLst/>
            <a:cxnLst/>
            <a:rect l="l" t="t" r="r" b="b"/>
            <a:pathLst>
              <a:path w="676909" h="248920">
                <a:moveTo>
                  <a:pt x="0" y="248411"/>
                </a:moveTo>
                <a:lnTo>
                  <a:pt x="676655" y="248411"/>
                </a:lnTo>
                <a:lnTo>
                  <a:pt x="676655" y="0"/>
                </a:lnTo>
                <a:lnTo>
                  <a:pt x="0" y="0"/>
                </a:lnTo>
                <a:lnTo>
                  <a:pt x="0" y="248411"/>
                </a:lnTo>
                <a:close/>
              </a:path>
            </a:pathLst>
          </a:custGeom>
          <a:solidFill>
            <a:srgbClr val="FFFFFF"/>
          </a:solidFill>
        </p:spPr>
        <p:txBody>
          <a:bodyPr wrap="square" lIns="0" tIns="0" rIns="0" bIns="0" rtlCol="0"/>
          <a:lstStyle/>
          <a:p/>
        </p:txBody>
      </p:sp>
      <p:sp>
        <p:nvSpPr>
          <p:cNvPr id="14" name="object 14"/>
          <p:cNvSpPr/>
          <p:nvPr/>
        </p:nvSpPr>
        <p:spPr>
          <a:xfrm>
            <a:off x="5783579" y="4818888"/>
            <a:ext cx="2486025" cy="248920"/>
          </a:xfrm>
          <a:custGeom>
            <a:avLst/>
            <a:gdLst/>
            <a:ahLst/>
            <a:cxnLst/>
            <a:rect l="l" t="t" r="r" b="b"/>
            <a:pathLst>
              <a:path w="2486025" h="248920">
                <a:moveTo>
                  <a:pt x="0" y="248412"/>
                </a:moveTo>
                <a:lnTo>
                  <a:pt x="2485644" y="248412"/>
                </a:lnTo>
                <a:lnTo>
                  <a:pt x="2485644" y="0"/>
                </a:lnTo>
                <a:lnTo>
                  <a:pt x="0" y="0"/>
                </a:lnTo>
                <a:lnTo>
                  <a:pt x="0" y="248412"/>
                </a:lnTo>
                <a:close/>
              </a:path>
            </a:pathLst>
          </a:custGeom>
          <a:solidFill>
            <a:srgbClr val="FFFFFF"/>
          </a:solidFill>
        </p:spPr>
        <p:txBody>
          <a:bodyPr wrap="square" lIns="0" tIns="0" rIns="0" bIns="0" rtlCol="0"/>
          <a:lstStyle/>
          <a:p/>
        </p:txBody>
      </p:sp>
      <p:sp>
        <p:nvSpPr>
          <p:cNvPr id="15" name="object 15"/>
          <p:cNvSpPr txBox="1"/>
          <p:nvPr/>
        </p:nvSpPr>
        <p:spPr>
          <a:xfrm>
            <a:off x="734974" y="351154"/>
            <a:ext cx="35147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承包商管理要求—评价与续用</a:t>
            </a:r>
            <a:endParaRPr sz="2100">
              <a:latin typeface="微软雅黑" panose="020B0503020204020204" charset="-122"/>
              <a:cs typeface="微软雅黑" panose="020B0503020204020204" charset="-122"/>
            </a:endParaRPr>
          </a:p>
        </p:txBody>
      </p:sp>
      <p:sp>
        <p:nvSpPr>
          <p:cNvPr id="16" name="object 16"/>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8113" y="1198117"/>
            <a:ext cx="6692900" cy="241300"/>
          </a:xfrm>
          <a:prstGeom prst="rect">
            <a:avLst/>
          </a:prstGeom>
        </p:spPr>
        <p:txBody>
          <a:bodyPr vert="horz" wrap="square" lIns="0" tIns="0" rIns="0" bIns="0" rtlCol="0">
            <a:spAutoFit/>
          </a:bodyPr>
          <a:lstStyle/>
          <a:p>
            <a:pPr marL="12700">
              <a:lnSpc>
                <a:spcPct val="100000"/>
              </a:lnSpc>
            </a:pPr>
            <a:r>
              <a:rPr sz="1500" dirty="0">
                <a:latin typeface="微软雅黑" panose="020B0503020204020204" charset="-122"/>
                <a:cs typeface="微软雅黑" panose="020B0503020204020204" charset="-122"/>
              </a:rPr>
              <a:t>承包商的安全绩效管理是一个常态、动态的管理过程，也是一个业绩改善过程。</a:t>
            </a:r>
            <a:endParaRPr sz="1500">
              <a:latin typeface="微软雅黑" panose="020B0503020204020204" charset="-122"/>
              <a:cs typeface="微软雅黑" panose="020B0503020204020204" charset="-122"/>
            </a:endParaRPr>
          </a:p>
        </p:txBody>
      </p:sp>
      <p:sp>
        <p:nvSpPr>
          <p:cNvPr id="3" name="object 3"/>
          <p:cNvSpPr/>
          <p:nvPr/>
        </p:nvSpPr>
        <p:spPr>
          <a:xfrm>
            <a:off x="374904" y="1479803"/>
            <a:ext cx="3172968" cy="3127248"/>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1618233" y="2098801"/>
            <a:ext cx="1168400" cy="561340"/>
          </a:xfrm>
          <a:prstGeom prst="rect">
            <a:avLst/>
          </a:prstGeom>
        </p:spPr>
        <p:txBody>
          <a:bodyPr vert="horz" wrap="square" lIns="0" tIns="0" rIns="0" bIns="0" rtlCol="0">
            <a:spAutoFit/>
          </a:bodyPr>
          <a:lstStyle/>
          <a:p>
            <a:pPr marL="12700">
              <a:lnSpc>
                <a:spcPct val="100000"/>
              </a:lnSpc>
            </a:pPr>
            <a:r>
              <a:rPr sz="1800" spc="-5" dirty="0">
                <a:solidFill>
                  <a:srgbClr val="005797"/>
                </a:solidFill>
                <a:latin typeface="微软雅黑" panose="020B0503020204020204" charset="-122"/>
                <a:cs typeface="微软雅黑" panose="020B0503020204020204" charset="-122"/>
              </a:rPr>
              <a:t>定期检查和</a:t>
            </a:r>
            <a:endParaRPr sz="1800">
              <a:latin typeface="微软雅黑" panose="020B0503020204020204" charset="-122"/>
              <a:cs typeface="微软雅黑" panose="020B0503020204020204" charset="-122"/>
            </a:endParaRPr>
          </a:p>
          <a:p>
            <a:pPr marL="12700">
              <a:lnSpc>
                <a:spcPct val="100000"/>
              </a:lnSpc>
            </a:pPr>
            <a:r>
              <a:rPr sz="1800" dirty="0">
                <a:solidFill>
                  <a:srgbClr val="005797"/>
                </a:solidFill>
                <a:latin typeface="微软雅黑" panose="020B0503020204020204" charset="-122"/>
                <a:cs typeface="微软雅黑" panose="020B0503020204020204" charset="-122"/>
              </a:rPr>
              <a:t>审查</a:t>
            </a:r>
            <a:endParaRPr sz="1800">
              <a:latin typeface="微软雅黑" panose="020B0503020204020204" charset="-122"/>
              <a:cs typeface="微软雅黑" panose="020B0503020204020204" charset="-122"/>
            </a:endParaRPr>
          </a:p>
        </p:txBody>
      </p:sp>
      <p:sp>
        <p:nvSpPr>
          <p:cNvPr id="5" name="object 5"/>
          <p:cNvSpPr txBox="1"/>
          <p:nvPr/>
        </p:nvSpPr>
        <p:spPr>
          <a:xfrm>
            <a:off x="1581150" y="2864485"/>
            <a:ext cx="1168400" cy="1613535"/>
          </a:xfrm>
          <a:prstGeom prst="rect">
            <a:avLst/>
          </a:prstGeom>
        </p:spPr>
        <p:txBody>
          <a:bodyPr vert="horz" wrap="square" lIns="0" tIns="0" rIns="0" bIns="0" rtlCol="0">
            <a:spAutoFit/>
          </a:bodyPr>
          <a:lstStyle/>
          <a:p>
            <a:pPr marL="12700" marR="5080" algn="just">
              <a:lnSpc>
                <a:spcPct val="100000"/>
              </a:lnSpc>
            </a:pPr>
            <a:r>
              <a:rPr sz="1500" dirty="0">
                <a:latin typeface="微软雅黑" panose="020B0503020204020204" charset="-122"/>
                <a:cs typeface="微软雅黑" panose="020B0503020204020204" charset="-122"/>
              </a:rPr>
              <a:t>将作业监督的  情况和安全计  </a:t>
            </a:r>
            <a:r>
              <a:rPr sz="1500" spc="-5" dirty="0">
                <a:latin typeface="微软雅黑" panose="020B0503020204020204" charset="-122"/>
                <a:cs typeface="微软雅黑" panose="020B0503020204020204" charset="-122"/>
              </a:rPr>
              <a:t>划执行的审查 </a:t>
            </a:r>
            <a:r>
              <a:rPr sz="1500" spc="-5" dirty="0">
                <a:latin typeface="微软雅黑" panose="020B0503020204020204" charset="-122"/>
                <a:cs typeface="微软雅黑" panose="020B0503020204020204" charset="-122"/>
              </a:rPr>
              <a:t> </a:t>
            </a:r>
            <a:r>
              <a:rPr sz="1500" dirty="0">
                <a:latin typeface="微软雅黑" panose="020B0503020204020204" charset="-122"/>
                <a:cs typeface="微软雅黑" panose="020B0503020204020204" charset="-122"/>
              </a:rPr>
              <a:t>情况，及时通 </a:t>
            </a:r>
            <a:r>
              <a:rPr sz="1500" dirty="0">
                <a:latin typeface="微软雅黑" panose="020B0503020204020204" charset="-122"/>
                <a:cs typeface="微软雅黑" panose="020B0503020204020204" charset="-122"/>
              </a:rPr>
              <a:t> 知承包商，这  可能是一份问  </a:t>
            </a:r>
            <a:r>
              <a:rPr sz="1500" spc="-5" dirty="0">
                <a:latin typeface="微软雅黑" panose="020B0503020204020204" charset="-122"/>
                <a:cs typeface="微软雅黑" panose="020B0503020204020204" charset="-122"/>
              </a:rPr>
              <a:t>题清单</a:t>
            </a:r>
            <a:endParaRPr sz="1500">
              <a:latin typeface="微软雅黑" panose="020B0503020204020204" charset="-122"/>
              <a:cs typeface="微软雅黑" panose="020B0503020204020204" charset="-122"/>
            </a:endParaRPr>
          </a:p>
        </p:txBody>
      </p:sp>
      <p:sp>
        <p:nvSpPr>
          <p:cNvPr id="6" name="object 6"/>
          <p:cNvSpPr/>
          <p:nvPr/>
        </p:nvSpPr>
        <p:spPr>
          <a:xfrm>
            <a:off x="2813304" y="1453896"/>
            <a:ext cx="3171444" cy="3153155"/>
          </a:xfrm>
          <a:prstGeom prst="rect">
            <a:avLst/>
          </a:prstGeom>
          <a:blipFill>
            <a:blip r:embed="rId1" cstate="print"/>
            <a:stretch>
              <a:fillRect/>
            </a:stretch>
          </a:blipFill>
        </p:spPr>
        <p:txBody>
          <a:bodyPr wrap="square" lIns="0" tIns="0" rIns="0" bIns="0" rtlCol="0"/>
          <a:lstStyle/>
          <a:p/>
        </p:txBody>
      </p:sp>
      <p:sp>
        <p:nvSpPr>
          <p:cNvPr id="7" name="object 7"/>
          <p:cNvSpPr txBox="1"/>
          <p:nvPr/>
        </p:nvSpPr>
        <p:spPr>
          <a:xfrm>
            <a:off x="3976496" y="2054605"/>
            <a:ext cx="1168400" cy="561340"/>
          </a:xfrm>
          <a:prstGeom prst="rect">
            <a:avLst/>
          </a:prstGeom>
        </p:spPr>
        <p:txBody>
          <a:bodyPr vert="horz" wrap="square" lIns="0" tIns="0" rIns="0" bIns="0" rtlCol="0">
            <a:spAutoFit/>
          </a:bodyPr>
          <a:lstStyle/>
          <a:p>
            <a:pPr marL="12700" marR="5080">
              <a:lnSpc>
                <a:spcPct val="100000"/>
              </a:lnSpc>
            </a:pPr>
            <a:r>
              <a:rPr sz="1800" dirty="0">
                <a:solidFill>
                  <a:srgbClr val="005797"/>
                </a:solidFill>
                <a:latin typeface="微软雅黑" panose="020B0503020204020204" charset="-122"/>
                <a:cs typeface="微软雅黑" panose="020B0503020204020204" charset="-122"/>
              </a:rPr>
              <a:t>数据统计与  分析</a:t>
            </a:r>
            <a:endParaRPr sz="1800">
              <a:latin typeface="微软雅黑" panose="020B0503020204020204" charset="-122"/>
              <a:cs typeface="微软雅黑" panose="020B0503020204020204" charset="-122"/>
            </a:endParaRPr>
          </a:p>
        </p:txBody>
      </p:sp>
      <p:sp>
        <p:nvSpPr>
          <p:cNvPr id="8" name="object 8"/>
          <p:cNvSpPr txBox="1"/>
          <p:nvPr/>
        </p:nvSpPr>
        <p:spPr>
          <a:xfrm>
            <a:off x="3972305" y="2956814"/>
            <a:ext cx="1168400" cy="1156335"/>
          </a:xfrm>
          <a:prstGeom prst="rect">
            <a:avLst/>
          </a:prstGeom>
        </p:spPr>
        <p:txBody>
          <a:bodyPr vert="horz" wrap="square" lIns="0" tIns="0" rIns="0" bIns="0" rtlCol="0">
            <a:spAutoFit/>
          </a:bodyPr>
          <a:lstStyle/>
          <a:p>
            <a:pPr marL="12700" marR="5080" algn="just">
              <a:lnSpc>
                <a:spcPct val="100000"/>
              </a:lnSpc>
            </a:pPr>
            <a:r>
              <a:rPr sz="1500" dirty="0">
                <a:latin typeface="微软雅黑" panose="020B0503020204020204" charset="-122"/>
                <a:cs typeface="微软雅黑" panose="020B0503020204020204" charset="-122"/>
              </a:rPr>
              <a:t>根据检查与审  </a:t>
            </a:r>
            <a:r>
              <a:rPr sz="1500" spc="-5" dirty="0">
                <a:latin typeface="微软雅黑" panose="020B0503020204020204" charset="-122"/>
                <a:cs typeface="微软雅黑" panose="020B0503020204020204" charset="-122"/>
              </a:rPr>
              <a:t>查情况，对问 </a:t>
            </a:r>
            <a:r>
              <a:rPr sz="1500" spc="-5" dirty="0">
                <a:latin typeface="微软雅黑" panose="020B0503020204020204" charset="-122"/>
                <a:cs typeface="微软雅黑" panose="020B0503020204020204" charset="-122"/>
              </a:rPr>
              <a:t> </a:t>
            </a:r>
            <a:r>
              <a:rPr sz="1500" dirty="0">
                <a:latin typeface="微软雅黑" panose="020B0503020204020204" charset="-122"/>
                <a:cs typeface="微软雅黑" panose="020B0503020204020204" charset="-122"/>
              </a:rPr>
              <a:t>题进行统计与 </a:t>
            </a:r>
            <a:r>
              <a:rPr sz="1500" dirty="0">
                <a:latin typeface="微软雅黑" panose="020B0503020204020204" charset="-122"/>
                <a:cs typeface="微软雅黑" panose="020B0503020204020204" charset="-122"/>
              </a:rPr>
              <a:t> 分析，将管理  数据化</a:t>
            </a:r>
            <a:endParaRPr sz="1500">
              <a:latin typeface="微软雅黑" panose="020B0503020204020204" charset="-122"/>
              <a:cs typeface="微软雅黑" panose="020B0503020204020204" charset="-122"/>
            </a:endParaRPr>
          </a:p>
        </p:txBody>
      </p:sp>
      <p:sp>
        <p:nvSpPr>
          <p:cNvPr id="9" name="object 9"/>
          <p:cNvSpPr/>
          <p:nvPr/>
        </p:nvSpPr>
        <p:spPr>
          <a:xfrm>
            <a:off x="5250179" y="1459991"/>
            <a:ext cx="3171444" cy="3151632"/>
          </a:xfrm>
          <a:prstGeom prst="rect">
            <a:avLst/>
          </a:prstGeom>
          <a:blipFill>
            <a:blip r:embed="rId1" cstate="print"/>
            <a:stretch>
              <a:fillRect/>
            </a:stretch>
          </a:blipFill>
        </p:spPr>
        <p:txBody>
          <a:bodyPr wrap="square" lIns="0" tIns="0" rIns="0" bIns="0" rtlCol="0"/>
          <a:lstStyle/>
          <a:p/>
        </p:txBody>
      </p:sp>
      <p:sp>
        <p:nvSpPr>
          <p:cNvPr id="10" name="object 10"/>
          <p:cNvSpPr txBox="1"/>
          <p:nvPr/>
        </p:nvSpPr>
        <p:spPr>
          <a:xfrm>
            <a:off x="6379209" y="2076576"/>
            <a:ext cx="939800" cy="287020"/>
          </a:xfrm>
          <a:prstGeom prst="rect">
            <a:avLst/>
          </a:prstGeom>
        </p:spPr>
        <p:txBody>
          <a:bodyPr vert="horz" wrap="square" lIns="0" tIns="0" rIns="0" bIns="0" rtlCol="0">
            <a:spAutoFit/>
          </a:bodyPr>
          <a:lstStyle/>
          <a:p>
            <a:pPr marL="12700">
              <a:lnSpc>
                <a:spcPct val="100000"/>
              </a:lnSpc>
            </a:pPr>
            <a:r>
              <a:rPr sz="1800" dirty="0">
                <a:solidFill>
                  <a:srgbClr val="005797"/>
                </a:solidFill>
                <a:latin typeface="微软雅黑" panose="020B0503020204020204" charset="-122"/>
                <a:cs typeface="微软雅黑" panose="020B0503020204020204" charset="-122"/>
              </a:rPr>
              <a:t>绩效评价</a:t>
            </a:r>
            <a:endParaRPr sz="1800">
              <a:latin typeface="微软雅黑" panose="020B0503020204020204" charset="-122"/>
              <a:cs typeface="微软雅黑" panose="020B0503020204020204" charset="-122"/>
            </a:endParaRPr>
          </a:p>
        </p:txBody>
      </p:sp>
      <p:sp>
        <p:nvSpPr>
          <p:cNvPr id="11" name="object 11"/>
          <p:cNvSpPr txBox="1"/>
          <p:nvPr/>
        </p:nvSpPr>
        <p:spPr>
          <a:xfrm>
            <a:off x="6466459" y="2956814"/>
            <a:ext cx="1168400" cy="1156335"/>
          </a:xfrm>
          <a:prstGeom prst="rect">
            <a:avLst/>
          </a:prstGeom>
        </p:spPr>
        <p:txBody>
          <a:bodyPr vert="horz" wrap="square" lIns="0" tIns="0" rIns="0" bIns="0" rtlCol="0">
            <a:spAutoFit/>
          </a:bodyPr>
          <a:lstStyle/>
          <a:p>
            <a:pPr marL="12700" marR="5080" algn="just">
              <a:lnSpc>
                <a:spcPct val="100000"/>
              </a:lnSpc>
            </a:pPr>
            <a:r>
              <a:rPr sz="1500" dirty="0">
                <a:latin typeface="微软雅黑" panose="020B0503020204020204" charset="-122"/>
                <a:cs typeface="微软雅黑" panose="020B0503020204020204" charset="-122"/>
              </a:rPr>
              <a:t>企业建立安全  </a:t>
            </a:r>
            <a:r>
              <a:rPr sz="1500" spc="-5" dirty="0">
                <a:latin typeface="微软雅黑" panose="020B0503020204020204" charset="-122"/>
                <a:cs typeface="微软雅黑" panose="020B0503020204020204" charset="-122"/>
              </a:rPr>
              <a:t>评价准则和续 </a:t>
            </a:r>
            <a:r>
              <a:rPr sz="1500" spc="-5" dirty="0">
                <a:latin typeface="微软雅黑" panose="020B0503020204020204" charset="-122"/>
                <a:cs typeface="微软雅黑" panose="020B0503020204020204" charset="-122"/>
              </a:rPr>
              <a:t> </a:t>
            </a:r>
            <a:r>
              <a:rPr sz="1500" dirty="0">
                <a:latin typeface="微软雅黑" panose="020B0503020204020204" charset="-122"/>
                <a:cs typeface="微软雅黑" panose="020B0503020204020204" charset="-122"/>
              </a:rPr>
              <a:t>用标准，对承 </a:t>
            </a:r>
            <a:r>
              <a:rPr sz="1500" dirty="0">
                <a:latin typeface="微软雅黑" panose="020B0503020204020204" charset="-122"/>
                <a:cs typeface="微软雅黑" panose="020B0503020204020204" charset="-122"/>
              </a:rPr>
              <a:t> 包商安全绩效  定期评价</a:t>
            </a:r>
            <a:endParaRPr sz="1500">
              <a:latin typeface="微软雅黑" panose="020B0503020204020204" charset="-122"/>
              <a:cs typeface="微软雅黑" panose="020B0503020204020204" charset="-122"/>
            </a:endParaRPr>
          </a:p>
        </p:txBody>
      </p:sp>
      <p:sp>
        <p:nvSpPr>
          <p:cNvPr id="12" name="object 12"/>
          <p:cNvSpPr txBox="1">
            <a:spLocks noGrp="1"/>
          </p:cNvSpPr>
          <p:nvPr>
            <p:ph type="title"/>
          </p:nvPr>
        </p:nvSpPr>
        <p:spPr>
          <a:xfrm>
            <a:off x="734974" y="351154"/>
            <a:ext cx="3514725" cy="332740"/>
          </a:xfrm>
          <a:prstGeom prst="rect">
            <a:avLst/>
          </a:prstGeom>
        </p:spPr>
        <p:txBody>
          <a:bodyPr vert="horz" wrap="square" lIns="0" tIns="0" rIns="0" bIns="0" rtlCol="0">
            <a:spAutoFit/>
          </a:bodyPr>
          <a:lstStyle/>
          <a:p>
            <a:pPr marL="12700">
              <a:lnSpc>
                <a:spcPct val="100000"/>
              </a:lnSpc>
            </a:pPr>
            <a:r>
              <a:rPr sz="2100" b="0" dirty="0">
                <a:solidFill>
                  <a:srgbClr val="000000"/>
                </a:solidFill>
                <a:latin typeface="微软雅黑" panose="020B0503020204020204" charset="-122"/>
                <a:cs typeface="微软雅黑" panose="020B0503020204020204" charset="-122"/>
              </a:rPr>
              <a:t>承包商管理要求—评价与续用</a:t>
            </a:r>
            <a:endParaRPr sz="2100">
              <a:latin typeface="微软雅黑" panose="020B0503020204020204" charset="-122"/>
              <a:cs typeface="微软雅黑" panose="020B0503020204020204" charset="-122"/>
            </a:endParaRPr>
          </a:p>
        </p:txBody>
      </p:sp>
      <p:sp>
        <p:nvSpPr>
          <p:cNvPr id="13" name="object 13"/>
          <p:cNvSpPr txBox="1"/>
          <p:nvPr/>
        </p:nvSpPr>
        <p:spPr>
          <a:xfrm>
            <a:off x="6938009" y="339597"/>
            <a:ext cx="1878964" cy="245745"/>
          </a:xfrm>
          <a:prstGeom prst="rect">
            <a:avLst/>
          </a:prstGeom>
        </p:spPr>
        <p:txBody>
          <a:bodyPr vert="horz" wrap="square" lIns="0" tIns="0" rIns="0" bIns="0" rtlCol="0">
            <a:spAutoFit/>
          </a:bodyPr>
          <a:lstStyle/>
          <a:p>
            <a:pPr marL="12700">
              <a:lnSpc>
                <a:spcPct val="100000"/>
              </a:lnSpc>
            </a:pPr>
            <a:endParaRPr sz="1600" b="1" spc="-310" dirty="0">
              <a:solidFill>
                <a:srgbClr val="2D75B6"/>
              </a:solidFill>
              <a:latin typeface="思源黑体 CN Bold" panose="020B0800000000000000" charset="-122"/>
              <a:cs typeface="思源黑体 CN Bold" panose="020B0800000000000000"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4527" y="1176566"/>
            <a:ext cx="3192780" cy="3340608"/>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518159" y="1444752"/>
            <a:ext cx="2673350" cy="2822575"/>
          </a:xfrm>
          <a:custGeom>
            <a:avLst/>
            <a:gdLst/>
            <a:ahLst/>
            <a:cxnLst/>
            <a:rect l="l" t="t" r="r" b="b"/>
            <a:pathLst>
              <a:path w="2673350" h="2822575">
                <a:moveTo>
                  <a:pt x="1633601" y="0"/>
                </a:moveTo>
                <a:lnTo>
                  <a:pt x="1034288" y="0"/>
                </a:lnTo>
                <a:lnTo>
                  <a:pt x="1007814" y="5869"/>
                </a:lnTo>
                <a:lnTo>
                  <a:pt x="985853" y="21717"/>
                </a:lnTo>
                <a:lnTo>
                  <a:pt x="970869" y="44898"/>
                </a:lnTo>
                <a:lnTo>
                  <a:pt x="965327" y="72771"/>
                </a:lnTo>
                <a:lnTo>
                  <a:pt x="965327" y="386461"/>
                </a:lnTo>
                <a:lnTo>
                  <a:pt x="963648" y="436994"/>
                </a:lnTo>
                <a:lnTo>
                  <a:pt x="958680" y="486122"/>
                </a:lnTo>
                <a:lnTo>
                  <a:pt x="950526" y="533737"/>
                </a:lnTo>
                <a:lnTo>
                  <a:pt x="939290" y="579729"/>
                </a:lnTo>
                <a:lnTo>
                  <a:pt x="925075" y="623991"/>
                </a:lnTo>
                <a:lnTo>
                  <a:pt x="907983" y="666413"/>
                </a:lnTo>
                <a:lnTo>
                  <a:pt x="888118" y="706886"/>
                </a:lnTo>
                <a:lnTo>
                  <a:pt x="865582" y="745302"/>
                </a:lnTo>
                <a:lnTo>
                  <a:pt x="840480" y="781552"/>
                </a:lnTo>
                <a:lnTo>
                  <a:pt x="812914" y="815527"/>
                </a:lnTo>
                <a:lnTo>
                  <a:pt x="782987" y="847118"/>
                </a:lnTo>
                <a:lnTo>
                  <a:pt x="750802" y="876217"/>
                </a:lnTo>
                <a:lnTo>
                  <a:pt x="716463" y="902715"/>
                </a:lnTo>
                <a:lnTo>
                  <a:pt x="680073" y="926502"/>
                </a:lnTo>
                <a:lnTo>
                  <a:pt x="641735" y="947471"/>
                </a:lnTo>
                <a:lnTo>
                  <a:pt x="601551" y="965512"/>
                </a:lnTo>
                <a:lnTo>
                  <a:pt x="559626" y="980517"/>
                </a:lnTo>
                <a:lnTo>
                  <a:pt x="516062" y="992377"/>
                </a:lnTo>
                <a:lnTo>
                  <a:pt x="470962" y="1000983"/>
                </a:lnTo>
                <a:lnTo>
                  <a:pt x="424429" y="1006227"/>
                </a:lnTo>
                <a:lnTo>
                  <a:pt x="376567" y="1007999"/>
                </a:lnTo>
                <a:lnTo>
                  <a:pt x="68948" y="1007999"/>
                </a:lnTo>
                <a:lnTo>
                  <a:pt x="42514" y="1013868"/>
                </a:lnTo>
                <a:lnTo>
                  <a:pt x="20553" y="1029716"/>
                </a:lnTo>
                <a:lnTo>
                  <a:pt x="5552" y="1052897"/>
                </a:lnTo>
                <a:lnTo>
                  <a:pt x="0" y="1080770"/>
                </a:lnTo>
                <a:lnTo>
                  <a:pt x="0" y="1708023"/>
                </a:lnTo>
                <a:lnTo>
                  <a:pt x="5552" y="1735949"/>
                </a:lnTo>
                <a:lnTo>
                  <a:pt x="20553" y="1759124"/>
                </a:lnTo>
                <a:lnTo>
                  <a:pt x="42514" y="1774942"/>
                </a:lnTo>
                <a:lnTo>
                  <a:pt x="68948" y="1780794"/>
                </a:lnTo>
                <a:lnTo>
                  <a:pt x="365963" y="1780794"/>
                </a:lnTo>
                <a:lnTo>
                  <a:pt x="413207" y="1783438"/>
                </a:lnTo>
                <a:lnTo>
                  <a:pt x="459386" y="1789689"/>
                </a:lnTo>
                <a:lnTo>
                  <a:pt x="504373" y="1799420"/>
                </a:lnTo>
                <a:lnTo>
                  <a:pt x="548041" y="1812503"/>
                </a:lnTo>
                <a:lnTo>
                  <a:pt x="590263" y="1828813"/>
                </a:lnTo>
                <a:lnTo>
                  <a:pt x="630911" y="1848221"/>
                </a:lnTo>
                <a:lnTo>
                  <a:pt x="669859" y="1870601"/>
                </a:lnTo>
                <a:lnTo>
                  <a:pt x="706978" y="1895826"/>
                </a:lnTo>
                <a:lnTo>
                  <a:pt x="742143" y="1923768"/>
                </a:lnTo>
                <a:lnTo>
                  <a:pt x="775225" y="1954301"/>
                </a:lnTo>
                <a:lnTo>
                  <a:pt x="806098" y="1987298"/>
                </a:lnTo>
                <a:lnTo>
                  <a:pt x="834635" y="2022631"/>
                </a:lnTo>
                <a:lnTo>
                  <a:pt x="860707" y="2060174"/>
                </a:lnTo>
                <a:lnTo>
                  <a:pt x="884189" y="2099799"/>
                </a:lnTo>
                <a:lnTo>
                  <a:pt x="904952" y="2141379"/>
                </a:lnTo>
                <a:lnTo>
                  <a:pt x="922870" y="2184788"/>
                </a:lnTo>
                <a:lnTo>
                  <a:pt x="937815" y="2229898"/>
                </a:lnTo>
                <a:lnTo>
                  <a:pt x="949660" y="2276582"/>
                </a:lnTo>
                <a:lnTo>
                  <a:pt x="958279" y="2324714"/>
                </a:lnTo>
                <a:lnTo>
                  <a:pt x="963543" y="2374166"/>
                </a:lnTo>
                <a:lnTo>
                  <a:pt x="965327" y="2424811"/>
                </a:lnTo>
                <a:lnTo>
                  <a:pt x="965327" y="2749651"/>
                </a:lnTo>
                <a:lnTo>
                  <a:pt x="970869" y="2777560"/>
                </a:lnTo>
                <a:lnTo>
                  <a:pt x="985853" y="2800746"/>
                </a:lnTo>
                <a:lnTo>
                  <a:pt x="1007814" y="2816584"/>
                </a:lnTo>
                <a:lnTo>
                  <a:pt x="1034288" y="2822448"/>
                </a:lnTo>
                <a:lnTo>
                  <a:pt x="1633601" y="2822448"/>
                </a:lnTo>
                <a:lnTo>
                  <a:pt x="1659187" y="2816584"/>
                </a:lnTo>
                <a:lnTo>
                  <a:pt x="1679320" y="2800746"/>
                </a:lnTo>
                <a:lnTo>
                  <a:pt x="1692501" y="2777560"/>
                </a:lnTo>
                <a:lnTo>
                  <a:pt x="1697227" y="2749651"/>
                </a:lnTo>
                <a:lnTo>
                  <a:pt x="1697227" y="2430437"/>
                </a:lnTo>
                <a:lnTo>
                  <a:pt x="1698885" y="2381336"/>
                </a:lnTo>
                <a:lnTo>
                  <a:pt x="1703783" y="2333384"/>
                </a:lnTo>
                <a:lnTo>
                  <a:pt x="1711807" y="2286687"/>
                </a:lnTo>
                <a:lnTo>
                  <a:pt x="1722843" y="2241354"/>
                </a:lnTo>
                <a:lnTo>
                  <a:pt x="1736778" y="2197491"/>
                </a:lnTo>
                <a:lnTo>
                  <a:pt x="1753498" y="2155206"/>
                </a:lnTo>
                <a:lnTo>
                  <a:pt x="1772890" y="2114606"/>
                </a:lnTo>
                <a:lnTo>
                  <a:pt x="1794840" y="2075798"/>
                </a:lnTo>
                <a:lnTo>
                  <a:pt x="1812121" y="2049653"/>
                </a:lnTo>
                <a:lnTo>
                  <a:pt x="1336548" y="2049653"/>
                </a:lnTo>
                <a:lnTo>
                  <a:pt x="1288573" y="2046972"/>
                </a:lnTo>
                <a:lnTo>
                  <a:pt x="1241720" y="2040615"/>
                </a:lnTo>
                <a:lnTo>
                  <a:pt x="1196112" y="2030717"/>
                </a:lnTo>
                <a:lnTo>
                  <a:pt x="1151871" y="2017412"/>
                </a:lnTo>
                <a:lnTo>
                  <a:pt x="1109282" y="2000909"/>
                </a:lnTo>
                <a:lnTo>
                  <a:pt x="1068222" y="1981247"/>
                </a:lnTo>
                <a:lnTo>
                  <a:pt x="1028914" y="1958603"/>
                </a:lnTo>
                <a:lnTo>
                  <a:pt x="991484" y="1933114"/>
                </a:lnTo>
                <a:lnTo>
                  <a:pt x="956053" y="1904918"/>
                </a:lnTo>
                <a:lnTo>
                  <a:pt x="922747" y="1874153"/>
                </a:lnTo>
                <a:lnTo>
                  <a:pt x="891688" y="1840958"/>
                </a:lnTo>
                <a:lnTo>
                  <a:pt x="863000" y="1805469"/>
                </a:lnTo>
                <a:lnTo>
                  <a:pt x="836807" y="1767825"/>
                </a:lnTo>
                <a:lnTo>
                  <a:pt x="813232" y="1728164"/>
                </a:lnTo>
                <a:lnTo>
                  <a:pt x="792400" y="1686623"/>
                </a:lnTo>
                <a:lnTo>
                  <a:pt x="774433" y="1643341"/>
                </a:lnTo>
                <a:lnTo>
                  <a:pt x="759456" y="1598456"/>
                </a:lnTo>
                <a:lnTo>
                  <a:pt x="747591" y="1552104"/>
                </a:lnTo>
                <a:lnTo>
                  <a:pt x="738964" y="1504425"/>
                </a:lnTo>
                <a:lnTo>
                  <a:pt x="733696" y="1455556"/>
                </a:lnTo>
                <a:lnTo>
                  <a:pt x="731913" y="1405636"/>
                </a:lnTo>
                <a:lnTo>
                  <a:pt x="731913" y="1394460"/>
                </a:lnTo>
                <a:lnTo>
                  <a:pt x="734315" y="1343926"/>
                </a:lnTo>
                <a:lnTo>
                  <a:pt x="739937" y="1294795"/>
                </a:lnTo>
                <a:lnTo>
                  <a:pt x="748678" y="1247176"/>
                </a:lnTo>
                <a:lnTo>
                  <a:pt x="760441" y="1201178"/>
                </a:lnTo>
                <a:lnTo>
                  <a:pt x="775124" y="1156911"/>
                </a:lnTo>
                <a:lnTo>
                  <a:pt x="792629" y="1114482"/>
                </a:lnTo>
                <a:lnTo>
                  <a:pt x="812854" y="1074001"/>
                </a:lnTo>
                <a:lnTo>
                  <a:pt x="835701" y="1035577"/>
                </a:lnTo>
                <a:lnTo>
                  <a:pt x="861070" y="999318"/>
                </a:lnTo>
                <a:lnTo>
                  <a:pt x="888861" y="965334"/>
                </a:lnTo>
                <a:lnTo>
                  <a:pt x="918974" y="933734"/>
                </a:lnTo>
                <a:lnTo>
                  <a:pt x="951309" y="904626"/>
                </a:lnTo>
                <a:lnTo>
                  <a:pt x="985767" y="878120"/>
                </a:lnTo>
                <a:lnTo>
                  <a:pt x="1022248" y="854324"/>
                </a:lnTo>
                <a:lnTo>
                  <a:pt x="1060653" y="833347"/>
                </a:lnTo>
                <a:lnTo>
                  <a:pt x="1100880" y="815299"/>
                </a:lnTo>
                <a:lnTo>
                  <a:pt x="1142832" y="800288"/>
                </a:lnTo>
                <a:lnTo>
                  <a:pt x="1186407" y="788423"/>
                </a:lnTo>
                <a:lnTo>
                  <a:pt x="1231507" y="779813"/>
                </a:lnTo>
                <a:lnTo>
                  <a:pt x="1278031" y="774567"/>
                </a:lnTo>
                <a:lnTo>
                  <a:pt x="1325880" y="772795"/>
                </a:lnTo>
                <a:lnTo>
                  <a:pt x="1823921" y="772795"/>
                </a:lnTo>
                <a:lnTo>
                  <a:pt x="1802729" y="742855"/>
                </a:lnTo>
                <a:lnTo>
                  <a:pt x="1779538" y="704403"/>
                </a:lnTo>
                <a:lnTo>
                  <a:pt x="1758992" y="663969"/>
                </a:lnTo>
                <a:lnTo>
                  <a:pt x="1741198" y="621674"/>
                </a:lnTo>
                <a:lnTo>
                  <a:pt x="1726262" y="577637"/>
                </a:lnTo>
                <a:lnTo>
                  <a:pt x="1714290" y="531977"/>
                </a:lnTo>
                <a:lnTo>
                  <a:pt x="1705390" y="484815"/>
                </a:lnTo>
                <a:lnTo>
                  <a:pt x="1699667" y="436269"/>
                </a:lnTo>
                <a:lnTo>
                  <a:pt x="1697227" y="386461"/>
                </a:lnTo>
                <a:lnTo>
                  <a:pt x="1697227" y="72771"/>
                </a:lnTo>
                <a:lnTo>
                  <a:pt x="1692501" y="44898"/>
                </a:lnTo>
                <a:lnTo>
                  <a:pt x="1679321" y="21717"/>
                </a:lnTo>
                <a:lnTo>
                  <a:pt x="1659187" y="5869"/>
                </a:lnTo>
                <a:lnTo>
                  <a:pt x="1633601" y="0"/>
                </a:lnTo>
                <a:close/>
              </a:path>
              <a:path w="2673350" h="2822575">
                <a:moveTo>
                  <a:pt x="1823921" y="772795"/>
                </a:moveTo>
                <a:lnTo>
                  <a:pt x="1347216" y="772795"/>
                </a:lnTo>
                <a:lnTo>
                  <a:pt x="1394389" y="774604"/>
                </a:lnTo>
                <a:lnTo>
                  <a:pt x="1440370" y="779951"/>
                </a:lnTo>
                <a:lnTo>
                  <a:pt x="1485048" y="788716"/>
                </a:lnTo>
                <a:lnTo>
                  <a:pt x="1528312" y="800780"/>
                </a:lnTo>
                <a:lnTo>
                  <a:pt x="1570054" y="816023"/>
                </a:lnTo>
                <a:lnTo>
                  <a:pt x="1610163" y="834325"/>
                </a:lnTo>
                <a:lnTo>
                  <a:pt x="1648530" y="855566"/>
                </a:lnTo>
                <a:lnTo>
                  <a:pt x="1685045" y="879626"/>
                </a:lnTo>
                <a:lnTo>
                  <a:pt x="1719597" y="906386"/>
                </a:lnTo>
                <a:lnTo>
                  <a:pt x="1752077" y="935725"/>
                </a:lnTo>
                <a:lnTo>
                  <a:pt x="1782376" y="967524"/>
                </a:lnTo>
                <a:lnTo>
                  <a:pt x="1810383" y="1001664"/>
                </a:lnTo>
                <a:lnTo>
                  <a:pt x="1835988" y="1038024"/>
                </a:lnTo>
                <a:lnTo>
                  <a:pt x="1859082" y="1076484"/>
                </a:lnTo>
                <a:lnTo>
                  <a:pt x="1879555" y="1116926"/>
                </a:lnTo>
                <a:lnTo>
                  <a:pt x="1897296" y="1159228"/>
                </a:lnTo>
                <a:lnTo>
                  <a:pt x="1912197" y="1203271"/>
                </a:lnTo>
                <a:lnTo>
                  <a:pt x="1924147" y="1248936"/>
                </a:lnTo>
                <a:lnTo>
                  <a:pt x="1933037" y="1296102"/>
                </a:lnTo>
                <a:lnTo>
                  <a:pt x="1938756" y="1344650"/>
                </a:lnTo>
                <a:lnTo>
                  <a:pt x="1941195" y="1394460"/>
                </a:lnTo>
                <a:lnTo>
                  <a:pt x="1941195" y="1400048"/>
                </a:lnTo>
                <a:lnTo>
                  <a:pt x="1939411" y="1450729"/>
                </a:lnTo>
                <a:lnTo>
                  <a:pt x="1934144" y="1500287"/>
                </a:lnTo>
                <a:lnTo>
                  <a:pt x="1925516" y="1548585"/>
                </a:lnTo>
                <a:lnTo>
                  <a:pt x="1913651" y="1595491"/>
                </a:lnTo>
                <a:lnTo>
                  <a:pt x="1898673" y="1640870"/>
                </a:lnTo>
                <a:lnTo>
                  <a:pt x="1880705" y="1684587"/>
                </a:lnTo>
                <a:lnTo>
                  <a:pt x="1859872" y="1726508"/>
                </a:lnTo>
                <a:lnTo>
                  <a:pt x="1836297" y="1766499"/>
                </a:lnTo>
                <a:lnTo>
                  <a:pt x="1810103" y="1804426"/>
                </a:lnTo>
                <a:lnTo>
                  <a:pt x="1781414" y="1840155"/>
                </a:lnTo>
                <a:lnTo>
                  <a:pt x="1750354" y="1873550"/>
                </a:lnTo>
                <a:lnTo>
                  <a:pt x="1717047" y="1904478"/>
                </a:lnTo>
                <a:lnTo>
                  <a:pt x="1681615" y="1932805"/>
                </a:lnTo>
                <a:lnTo>
                  <a:pt x="1644184" y="1958396"/>
                </a:lnTo>
                <a:lnTo>
                  <a:pt x="1604876" y="1981117"/>
                </a:lnTo>
                <a:lnTo>
                  <a:pt x="1563815" y="2000834"/>
                </a:lnTo>
                <a:lnTo>
                  <a:pt x="1521125" y="2017412"/>
                </a:lnTo>
                <a:lnTo>
                  <a:pt x="1476855" y="2030733"/>
                </a:lnTo>
                <a:lnTo>
                  <a:pt x="1431317" y="2040620"/>
                </a:lnTo>
                <a:lnTo>
                  <a:pt x="1384507" y="2046972"/>
                </a:lnTo>
                <a:lnTo>
                  <a:pt x="1336548" y="2049653"/>
                </a:lnTo>
                <a:lnTo>
                  <a:pt x="1812121" y="2049653"/>
                </a:lnTo>
                <a:lnTo>
                  <a:pt x="1845959" y="2003990"/>
                </a:lnTo>
                <a:lnTo>
                  <a:pt x="1874901" y="1971203"/>
                </a:lnTo>
                <a:lnTo>
                  <a:pt x="1905946" y="1940638"/>
                </a:lnTo>
                <a:lnTo>
                  <a:pt x="1938981" y="1912402"/>
                </a:lnTo>
                <a:lnTo>
                  <a:pt x="1973892" y="1886603"/>
                </a:lnTo>
                <a:lnTo>
                  <a:pt x="2010565" y="1863347"/>
                </a:lnTo>
                <a:lnTo>
                  <a:pt x="2048887" y="1842742"/>
                </a:lnTo>
                <a:lnTo>
                  <a:pt x="2088745" y="1824896"/>
                </a:lnTo>
                <a:lnTo>
                  <a:pt x="2130023" y="1809915"/>
                </a:lnTo>
                <a:lnTo>
                  <a:pt x="2172610" y="1797907"/>
                </a:lnTo>
                <a:lnTo>
                  <a:pt x="2216391" y="1788979"/>
                </a:lnTo>
                <a:lnTo>
                  <a:pt x="2261253" y="1783239"/>
                </a:lnTo>
                <a:lnTo>
                  <a:pt x="2307082" y="1780794"/>
                </a:lnTo>
                <a:lnTo>
                  <a:pt x="2604135" y="1780794"/>
                </a:lnTo>
                <a:lnTo>
                  <a:pt x="2630554" y="1774942"/>
                </a:lnTo>
                <a:lnTo>
                  <a:pt x="2652522" y="1759124"/>
                </a:lnTo>
                <a:lnTo>
                  <a:pt x="2667535" y="1735949"/>
                </a:lnTo>
                <a:lnTo>
                  <a:pt x="2673096" y="1708023"/>
                </a:lnTo>
                <a:lnTo>
                  <a:pt x="2673096" y="1080770"/>
                </a:lnTo>
                <a:lnTo>
                  <a:pt x="2667535" y="1052897"/>
                </a:lnTo>
                <a:lnTo>
                  <a:pt x="2652522" y="1029716"/>
                </a:lnTo>
                <a:lnTo>
                  <a:pt x="2630554" y="1013868"/>
                </a:lnTo>
                <a:lnTo>
                  <a:pt x="2604135" y="1007999"/>
                </a:lnTo>
                <a:lnTo>
                  <a:pt x="2296541" y="1007999"/>
                </a:lnTo>
                <a:lnTo>
                  <a:pt x="2248640" y="1006190"/>
                </a:lnTo>
                <a:lnTo>
                  <a:pt x="2202003" y="1000846"/>
                </a:lnTo>
                <a:lnTo>
                  <a:pt x="2156733" y="992084"/>
                </a:lnTo>
                <a:lnTo>
                  <a:pt x="2112940" y="980025"/>
                </a:lnTo>
                <a:lnTo>
                  <a:pt x="2070727" y="964788"/>
                </a:lnTo>
                <a:lnTo>
                  <a:pt x="2030203" y="946493"/>
                </a:lnTo>
                <a:lnTo>
                  <a:pt x="1991472" y="925260"/>
                </a:lnTo>
                <a:lnTo>
                  <a:pt x="1954643" y="901208"/>
                </a:lnTo>
                <a:lnTo>
                  <a:pt x="1919820" y="874457"/>
                </a:lnTo>
                <a:lnTo>
                  <a:pt x="1887111" y="845127"/>
                </a:lnTo>
                <a:lnTo>
                  <a:pt x="1856622" y="813337"/>
                </a:lnTo>
                <a:lnTo>
                  <a:pt x="1828459" y="779206"/>
                </a:lnTo>
                <a:lnTo>
                  <a:pt x="1823921" y="772795"/>
                </a:lnTo>
                <a:close/>
              </a:path>
            </a:pathLst>
          </a:custGeom>
          <a:solidFill>
            <a:srgbClr val="00AFEF"/>
          </a:solidFill>
        </p:spPr>
        <p:txBody>
          <a:bodyPr wrap="square" lIns="0" tIns="0" rIns="0" bIns="0" rtlCol="0"/>
          <a:lstStyle/>
          <a:p/>
        </p:txBody>
      </p:sp>
      <p:sp>
        <p:nvSpPr>
          <p:cNvPr id="4" name="object 4"/>
          <p:cNvSpPr/>
          <p:nvPr/>
        </p:nvSpPr>
        <p:spPr>
          <a:xfrm>
            <a:off x="1376172" y="1315161"/>
            <a:ext cx="983868" cy="954709"/>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1526286" y="1465325"/>
            <a:ext cx="658368" cy="629412"/>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1511935" y="1450975"/>
            <a:ext cx="686942" cy="657987"/>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1376172" y="3489959"/>
            <a:ext cx="983868" cy="953211"/>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1526286" y="3640073"/>
            <a:ext cx="658368" cy="627888"/>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1511935" y="3625722"/>
            <a:ext cx="686942" cy="656526"/>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2383535" y="2377490"/>
            <a:ext cx="985367" cy="953211"/>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2533650" y="2527554"/>
            <a:ext cx="659892" cy="627888"/>
          </a:xfrm>
          <a:prstGeom prst="rect">
            <a:avLst/>
          </a:prstGeom>
          <a:blipFill>
            <a:blip r:embed="rId9" cstate="print"/>
            <a:stretch>
              <a:fillRect/>
            </a:stretch>
          </a:blipFill>
        </p:spPr>
        <p:txBody>
          <a:bodyPr wrap="square" lIns="0" tIns="0" rIns="0" bIns="0" rtlCol="0"/>
          <a:lstStyle/>
          <a:p/>
        </p:txBody>
      </p:sp>
      <p:sp>
        <p:nvSpPr>
          <p:cNvPr id="12" name="object 12"/>
          <p:cNvSpPr/>
          <p:nvPr/>
        </p:nvSpPr>
        <p:spPr>
          <a:xfrm>
            <a:off x="2519298" y="2513202"/>
            <a:ext cx="688467" cy="656463"/>
          </a:xfrm>
          <a:prstGeom prst="rect">
            <a:avLst/>
          </a:prstGeom>
          <a:blipFill>
            <a:blip r:embed="rId10" cstate="print"/>
            <a:stretch>
              <a:fillRect/>
            </a:stretch>
          </a:blipFill>
        </p:spPr>
        <p:txBody>
          <a:bodyPr wrap="square" lIns="0" tIns="0" rIns="0" bIns="0" rtlCol="0"/>
          <a:lstStyle/>
          <a:p/>
        </p:txBody>
      </p:sp>
      <p:sp>
        <p:nvSpPr>
          <p:cNvPr id="13" name="object 13"/>
          <p:cNvSpPr/>
          <p:nvPr/>
        </p:nvSpPr>
        <p:spPr>
          <a:xfrm>
            <a:off x="387095" y="2366721"/>
            <a:ext cx="985367" cy="954709"/>
          </a:xfrm>
          <a:prstGeom prst="rect">
            <a:avLst/>
          </a:prstGeom>
          <a:blipFill>
            <a:blip r:embed="rId11" cstate="print"/>
            <a:stretch>
              <a:fillRect/>
            </a:stretch>
          </a:blipFill>
        </p:spPr>
        <p:txBody>
          <a:bodyPr wrap="square" lIns="0" tIns="0" rIns="0" bIns="0" rtlCol="0"/>
          <a:lstStyle/>
          <a:p/>
        </p:txBody>
      </p:sp>
      <p:sp>
        <p:nvSpPr>
          <p:cNvPr id="14" name="object 14"/>
          <p:cNvSpPr/>
          <p:nvPr/>
        </p:nvSpPr>
        <p:spPr>
          <a:xfrm>
            <a:off x="537209" y="2516885"/>
            <a:ext cx="659892" cy="629412"/>
          </a:xfrm>
          <a:prstGeom prst="rect">
            <a:avLst/>
          </a:prstGeom>
          <a:blipFill>
            <a:blip r:embed="rId12" cstate="print"/>
            <a:stretch>
              <a:fillRect/>
            </a:stretch>
          </a:blipFill>
        </p:spPr>
        <p:txBody>
          <a:bodyPr wrap="square" lIns="0" tIns="0" rIns="0" bIns="0" rtlCol="0"/>
          <a:lstStyle/>
          <a:p/>
        </p:txBody>
      </p:sp>
      <p:sp>
        <p:nvSpPr>
          <p:cNvPr id="15" name="object 15"/>
          <p:cNvSpPr/>
          <p:nvPr/>
        </p:nvSpPr>
        <p:spPr>
          <a:xfrm>
            <a:off x="522922" y="2502535"/>
            <a:ext cx="688467" cy="657987"/>
          </a:xfrm>
          <a:prstGeom prst="rect">
            <a:avLst/>
          </a:prstGeom>
          <a:blipFill>
            <a:blip r:embed="rId13" cstate="print"/>
            <a:stretch>
              <a:fillRect/>
            </a:stretch>
          </a:blipFill>
        </p:spPr>
        <p:txBody>
          <a:bodyPr wrap="square" lIns="0" tIns="0" rIns="0" bIns="0" rtlCol="0"/>
          <a:lstStyle/>
          <a:p/>
        </p:txBody>
      </p:sp>
      <p:sp>
        <p:nvSpPr>
          <p:cNvPr id="16" name="object 16"/>
          <p:cNvSpPr txBox="1"/>
          <p:nvPr/>
        </p:nvSpPr>
        <p:spPr>
          <a:xfrm>
            <a:off x="1692655" y="1304544"/>
            <a:ext cx="5353685" cy="826769"/>
          </a:xfrm>
          <a:prstGeom prst="rect">
            <a:avLst/>
          </a:prstGeom>
        </p:spPr>
        <p:txBody>
          <a:bodyPr vert="horz" wrap="square" lIns="0" tIns="0" rIns="0" bIns="0" rtlCol="0">
            <a:spAutoFit/>
          </a:bodyPr>
          <a:lstStyle/>
          <a:p>
            <a:pPr marL="2101850">
              <a:lnSpc>
                <a:spcPct val="100000"/>
              </a:lnSpc>
            </a:pPr>
            <a:r>
              <a:rPr sz="1500" dirty="0">
                <a:latin typeface="微软雅黑" panose="020B0503020204020204" charset="-122"/>
                <a:cs typeface="微软雅黑" panose="020B0503020204020204" charset="-122"/>
              </a:rPr>
              <a:t>如何建立承包商的安全绩效评价准则？</a:t>
            </a:r>
            <a:endParaRPr sz="1500">
              <a:latin typeface="微软雅黑" panose="020B0503020204020204" charset="-122"/>
              <a:cs typeface="微软雅黑" panose="020B0503020204020204" charset="-122"/>
            </a:endParaRPr>
          </a:p>
          <a:p>
            <a:pPr marL="12700" marR="5142230">
              <a:lnSpc>
                <a:spcPct val="100000"/>
              </a:lnSpc>
              <a:spcBef>
                <a:spcPts val="1010"/>
              </a:spcBef>
            </a:pPr>
            <a:r>
              <a:rPr sz="1500" dirty="0">
                <a:latin typeface="微软雅黑" panose="020B0503020204020204" charset="-122"/>
                <a:cs typeface="微软雅黑" panose="020B0503020204020204" charset="-122"/>
              </a:rPr>
              <a:t>事  件</a:t>
            </a:r>
            <a:endParaRPr sz="1500">
              <a:latin typeface="微软雅黑" panose="020B0503020204020204" charset="-122"/>
              <a:cs typeface="微软雅黑" panose="020B0503020204020204" charset="-122"/>
            </a:endParaRPr>
          </a:p>
        </p:txBody>
      </p:sp>
      <p:sp>
        <p:nvSpPr>
          <p:cNvPr id="17" name="object 17"/>
          <p:cNvSpPr txBox="1"/>
          <p:nvPr/>
        </p:nvSpPr>
        <p:spPr>
          <a:xfrm>
            <a:off x="688644" y="2700782"/>
            <a:ext cx="215900" cy="469900"/>
          </a:xfrm>
          <a:prstGeom prst="rect">
            <a:avLst/>
          </a:prstGeom>
        </p:spPr>
        <p:txBody>
          <a:bodyPr vert="horz" wrap="square" lIns="0" tIns="0" rIns="0" bIns="0" rtlCol="0">
            <a:spAutoFit/>
          </a:bodyPr>
          <a:lstStyle/>
          <a:p>
            <a:pPr marL="12700" marR="5080">
              <a:lnSpc>
                <a:spcPct val="100000"/>
              </a:lnSpc>
            </a:pPr>
            <a:r>
              <a:rPr sz="1500" dirty="0">
                <a:latin typeface="微软雅黑" panose="020B0503020204020204" charset="-122"/>
                <a:cs typeface="微软雅黑" panose="020B0503020204020204" charset="-122"/>
              </a:rPr>
              <a:t>质  量</a:t>
            </a:r>
            <a:endParaRPr sz="1500">
              <a:latin typeface="微软雅黑" panose="020B0503020204020204" charset="-122"/>
              <a:cs typeface="微软雅黑" panose="020B0503020204020204" charset="-122"/>
            </a:endParaRPr>
          </a:p>
        </p:txBody>
      </p:sp>
      <p:sp>
        <p:nvSpPr>
          <p:cNvPr id="18" name="object 18"/>
          <p:cNvSpPr txBox="1"/>
          <p:nvPr/>
        </p:nvSpPr>
        <p:spPr>
          <a:xfrm>
            <a:off x="1714880" y="3835908"/>
            <a:ext cx="215900" cy="469900"/>
          </a:xfrm>
          <a:prstGeom prst="rect">
            <a:avLst/>
          </a:prstGeom>
        </p:spPr>
        <p:txBody>
          <a:bodyPr vert="horz" wrap="square" lIns="0" tIns="0" rIns="0" bIns="0" rtlCol="0">
            <a:spAutoFit/>
          </a:bodyPr>
          <a:lstStyle/>
          <a:p>
            <a:pPr marL="12700" marR="5080">
              <a:lnSpc>
                <a:spcPct val="100000"/>
              </a:lnSpc>
            </a:pPr>
            <a:r>
              <a:rPr sz="1500" dirty="0">
                <a:latin typeface="微软雅黑" panose="020B0503020204020204" charset="-122"/>
                <a:cs typeface="微软雅黑" panose="020B0503020204020204" charset="-122"/>
              </a:rPr>
              <a:t>计  划</a:t>
            </a:r>
            <a:endParaRPr sz="1500">
              <a:latin typeface="微软雅黑" panose="020B0503020204020204" charset="-122"/>
              <a:cs typeface="微软雅黑" panose="020B0503020204020204" charset="-122"/>
            </a:endParaRPr>
          </a:p>
        </p:txBody>
      </p:sp>
      <p:sp>
        <p:nvSpPr>
          <p:cNvPr id="19" name="object 19"/>
          <p:cNvSpPr txBox="1"/>
          <p:nvPr/>
        </p:nvSpPr>
        <p:spPr>
          <a:xfrm>
            <a:off x="2667126" y="2700782"/>
            <a:ext cx="215900" cy="469900"/>
          </a:xfrm>
          <a:prstGeom prst="rect">
            <a:avLst/>
          </a:prstGeom>
        </p:spPr>
        <p:txBody>
          <a:bodyPr vert="horz" wrap="square" lIns="0" tIns="0" rIns="0" bIns="0" rtlCol="0">
            <a:spAutoFit/>
          </a:bodyPr>
          <a:lstStyle/>
          <a:p>
            <a:pPr marL="12700" marR="5080">
              <a:lnSpc>
                <a:spcPct val="100000"/>
              </a:lnSpc>
            </a:pPr>
            <a:r>
              <a:rPr sz="1500" dirty="0">
                <a:latin typeface="微软雅黑" panose="020B0503020204020204" charset="-122"/>
                <a:cs typeface="微软雅黑" panose="020B0503020204020204" charset="-122"/>
              </a:rPr>
              <a:t>成  本</a:t>
            </a:r>
            <a:endParaRPr sz="1500">
              <a:latin typeface="微软雅黑" panose="020B0503020204020204" charset="-122"/>
              <a:cs typeface="微软雅黑" panose="020B0503020204020204" charset="-122"/>
            </a:endParaRPr>
          </a:p>
        </p:txBody>
      </p:sp>
      <p:sp>
        <p:nvSpPr>
          <p:cNvPr id="20" name="object 20"/>
          <p:cNvSpPr txBox="1"/>
          <p:nvPr/>
        </p:nvSpPr>
        <p:spPr>
          <a:xfrm>
            <a:off x="1668272" y="2717926"/>
            <a:ext cx="558800"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评价</a:t>
            </a:r>
            <a:endParaRPr sz="2100">
              <a:latin typeface="微软雅黑" panose="020B0503020204020204" charset="-122"/>
              <a:cs typeface="微软雅黑" panose="020B0503020204020204" charset="-122"/>
            </a:endParaRPr>
          </a:p>
        </p:txBody>
      </p:sp>
      <p:sp>
        <p:nvSpPr>
          <p:cNvPr id="21" name="object 21"/>
          <p:cNvSpPr txBox="1"/>
          <p:nvPr/>
        </p:nvSpPr>
        <p:spPr>
          <a:xfrm>
            <a:off x="3720084" y="2129027"/>
            <a:ext cx="4556760" cy="1089660"/>
          </a:xfrm>
          <a:prstGeom prst="rect">
            <a:avLst/>
          </a:prstGeom>
          <a:solidFill>
            <a:srgbClr val="00AFEF"/>
          </a:solidFill>
        </p:spPr>
        <p:txBody>
          <a:bodyPr vert="horz" wrap="square" lIns="0" tIns="28575" rIns="0" bIns="0" rtlCol="0">
            <a:spAutoFit/>
          </a:bodyPr>
          <a:lstStyle/>
          <a:p>
            <a:pPr marL="90805" marR="267335" algn="just">
              <a:lnSpc>
                <a:spcPts val="2700"/>
              </a:lnSpc>
              <a:spcBef>
                <a:spcPts val="225"/>
              </a:spcBef>
            </a:pPr>
            <a:r>
              <a:rPr sz="1500" dirty="0">
                <a:latin typeface="微软雅黑" panose="020B0503020204020204" charset="-122"/>
                <a:cs typeface="微软雅黑" panose="020B0503020204020204" charset="-122"/>
              </a:rPr>
              <a:t>至少要围绕：承包商发生事件率、安全方案的执行  率、工作质量、方案计划的符合性和成本等方面，  </a:t>
            </a:r>
            <a:r>
              <a:rPr sz="1500" spc="-5" dirty="0">
                <a:latin typeface="微软雅黑" panose="020B0503020204020204" charset="-122"/>
                <a:cs typeface="微软雅黑" panose="020B0503020204020204" charset="-122"/>
              </a:rPr>
              <a:t>建立评价标准；各企业可以自行确定。</a:t>
            </a:r>
            <a:endParaRPr sz="1500">
              <a:latin typeface="微软雅黑" panose="020B0503020204020204" charset="-122"/>
              <a:cs typeface="微软雅黑" panose="020B0503020204020204" charset="-122"/>
            </a:endParaRPr>
          </a:p>
        </p:txBody>
      </p:sp>
      <p:sp>
        <p:nvSpPr>
          <p:cNvPr id="22" name="object 22"/>
          <p:cNvSpPr txBox="1">
            <a:spLocks noGrp="1"/>
          </p:cNvSpPr>
          <p:nvPr>
            <p:ph type="title"/>
          </p:nvPr>
        </p:nvSpPr>
        <p:spPr>
          <a:xfrm>
            <a:off x="734974" y="351154"/>
            <a:ext cx="3514725" cy="332740"/>
          </a:xfrm>
          <a:prstGeom prst="rect">
            <a:avLst/>
          </a:prstGeom>
        </p:spPr>
        <p:txBody>
          <a:bodyPr vert="horz" wrap="square" lIns="0" tIns="0" rIns="0" bIns="0" rtlCol="0">
            <a:spAutoFit/>
          </a:bodyPr>
          <a:lstStyle/>
          <a:p>
            <a:pPr marL="12700">
              <a:lnSpc>
                <a:spcPct val="100000"/>
              </a:lnSpc>
            </a:pPr>
            <a:r>
              <a:rPr sz="2100" b="0" dirty="0">
                <a:solidFill>
                  <a:srgbClr val="000000"/>
                </a:solidFill>
                <a:latin typeface="微软雅黑" panose="020B0503020204020204" charset="-122"/>
                <a:cs typeface="微软雅黑" panose="020B0503020204020204" charset="-122"/>
              </a:rPr>
              <a:t>承包商管理要求—评价与续用</a:t>
            </a:r>
            <a:endParaRPr sz="2100">
              <a:latin typeface="微软雅黑" panose="020B0503020204020204" charset="-122"/>
              <a:cs typeface="微软雅黑" panose="020B0503020204020204" charset="-122"/>
            </a:endParaRPr>
          </a:p>
        </p:txBody>
      </p:sp>
      <p:sp>
        <p:nvSpPr>
          <p:cNvPr id="23" name="object 23"/>
          <p:cNvSpPr/>
          <p:nvPr/>
        </p:nvSpPr>
        <p:spPr>
          <a:xfrm>
            <a:off x="3355847" y="3470147"/>
            <a:ext cx="5186680" cy="1336675"/>
          </a:xfrm>
          <a:custGeom>
            <a:avLst/>
            <a:gdLst/>
            <a:ahLst/>
            <a:cxnLst/>
            <a:rect l="l" t="t" r="r" b="b"/>
            <a:pathLst>
              <a:path w="5186680" h="1336675">
                <a:moveTo>
                  <a:pt x="4517898" y="0"/>
                </a:moveTo>
                <a:lnTo>
                  <a:pt x="4517898" y="334136"/>
                </a:lnTo>
                <a:lnTo>
                  <a:pt x="0" y="334136"/>
                </a:lnTo>
                <a:lnTo>
                  <a:pt x="0" y="1002410"/>
                </a:lnTo>
                <a:lnTo>
                  <a:pt x="4517898" y="1002410"/>
                </a:lnTo>
                <a:lnTo>
                  <a:pt x="4517898" y="1336548"/>
                </a:lnTo>
                <a:lnTo>
                  <a:pt x="5186172" y="668273"/>
                </a:lnTo>
                <a:lnTo>
                  <a:pt x="4517898" y="0"/>
                </a:lnTo>
                <a:close/>
              </a:path>
            </a:pathLst>
          </a:custGeom>
          <a:solidFill>
            <a:srgbClr val="CFD4EA"/>
          </a:solidFill>
        </p:spPr>
        <p:txBody>
          <a:bodyPr wrap="square" lIns="0" tIns="0" rIns="0" bIns="0" rtlCol="0"/>
          <a:lstStyle/>
          <a:p/>
        </p:txBody>
      </p:sp>
      <p:sp>
        <p:nvSpPr>
          <p:cNvPr id="24" name="object 24"/>
          <p:cNvSpPr/>
          <p:nvPr/>
        </p:nvSpPr>
        <p:spPr>
          <a:xfrm>
            <a:off x="2878835" y="3870959"/>
            <a:ext cx="1685925" cy="535305"/>
          </a:xfrm>
          <a:custGeom>
            <a:avLst/>
            <a:gdLst/>
            <a:ahLst/>
            <a:cxnLst/>
            <a:rect l="l" t="t" r="r" b="b"/>
            <a:pathLst>
              <a:path w="1685925" h="535304">
                <a:moveTo>
                  <a:pt x="1596389" y="0"/>
                </a:moveTo>
                <a:lnTo>
                  <a:pt x="89153" y="0"/>
                </a:lnTo>
                <a:lnTo>
                  <a:pt x="54435" y="7006"/>
                </a:lnTo>
                <a:lnTo>
                  <a:pt x="26098" y="26112"/>
                </a:lnTo>
                <a:lnTo>
                  <a:pt x="7000" y="54451"/>
                </a:lnTo>
                <a:lnTo>
                  <a:pt x="0" y="89153"/>
                </a:lnTo>
                <a:lnTo>
                  <a:pt x="0" y="445769"/>
                </a:lnTo>
                <a:lnTo>
                  <a:pt x="7000" y="480472"/>
                </a:lnTo>
                <a:lnTo>
                  <a:pt x="26098" y="508811"/>
                </a:lnTo>
                <a:lnTo>
                  <a:pt x="54435" y="527917"/>
                </a:lnTo>
                <a:lnTo>
                  <a:pt x="89153" y="534923"/>
                </a:lnTo>
                <a:lnTo>
                  <a:pt x="1596389" y="534923"/>
                </a:lnTo>
                <a:lnTo>
                  <a:pt x="1631108" y="527917"/>
                </a:lnTo>
                <a:lnTo>
                  <a:pt x="1659445" y="508811"/>
                </a:lnTo>
                <a:lnTo>
                  <a:pt x="1678543" y="480472"/>
                </a:lnTo>
                <a:lnTo>
                  <a:pt x="1685543" y="445769"/>
                </a:lnTo>
                <a:lnTo>
                  <a:pt x="1685543" y="89153"/>
                </a:lnTo>
                <a:lnTo>
                  <a:pt x="1678543" y="54451"/>
                </a:lnTo>
                <a:lnTo>
                  <a:pt x="1659445" y="26112"/>
                </a:lnTo>
                <a:lnTo>
                  <a:pt x="1631108" y="7006"/>
                </a:lnTo>
                <a:lnTo>
                  <a:pt x="1596389" y="0"/>
                </a:lnTo>
                <a:close/>
              </a:path>
            </a:pathLst>
          </a:custGeom>
          <a:solidFill>
            <a:srgbClr val="4471C4"/>
          </a:solidFill>
        </p:spPr>
        <p:txBody>
          <a:bodyPr wrap="square" lIns="0" tIns="0" rIns="0" bIns="0" rtlCol="0"/>
          <a:lstStyle/>
          <a:p/>
        </p:txBody>
      </p:sp>
      <p:sp>
        <p:nvSpPr>
          <p:cNvPr id="25" name="object 25"/>
          <p:cNvSpPr/>
          <p:nvPr/>
        </p:nvSpPr>
        <p:spPr>
          <a:xfrm>
            <a:off x="2878835" y="3870959"/>
            <a:ext cx="1685925" cy="535305"/>
          </a:xfrm>
          <a:custGeom>
            <a:avLst/>
            <a:gdLst/>
            <a:ahLst/>
            <a:cxnLst/>
            <a:rect l="l" t="t" r="r" b="b"/>
            <a:pathLst>
              <a:path w="1685925" h="535304">
                <a:moveTo>
                  <a:pt x="0" y="89153"/>
                </a:moveTo>
                <a:lnTo>
                  <a:pt x="7000" y="54451"/>
                </a:lnTo>
                <a:lnTo>
                  <a:pt x="26098" y="26112"/>
                </a:lnTo>
                <a:lnTo>
                  <a:pt x="54435" y="7006"/>
                </a:lnTo>
                <a:lnTo>
                  <a:pt x="89153" y="0"/>
                </a:lnTo>
                <a:lnTo>
                  <a:pt x="1596389" y="0"/>
                </a:lnTo>
                <a:lnTo>
                  <a:pt x="1631108" y="7006"/>
                </a:lnTo>
                <a:lnTo>
                  <a:pt x="1659445" y="26112"/>
                </a:lnTo>
                <a:lnTo>
                  <a:pt x="1678543" y="54451"/>
                </a:lnTo>
                <a:lnTo>
                  <a:pt x="1685543" y="89153"/>
                </a:lnTo>
                <a:lnTo>
                  <a:pt x="1685543" y="445769"/>
                </a:lnTo>
                <a:lnTo>
                  <a:pt x="1678543" y="480472"/>
                </a:lnTo>
                <a:lnTo>
                  <a:pt x="1659445" y="508811"/>
                </a:lnTo>
                <a:lnTo>
                  <a:pt x="1631108" y="527917"/>
                </a:lnTo>
                <a:lnTo>
                  <a:pt x="1596389" y="534923"/>
                </a:lnTo>
                <a:lnTo>
                  <a:pt x="89153" y="534923"/>
                </a:lnTo>
                <a:lnTo>
                  <a:pt x="54435" y="527917"/>
                </a:lnTo>
                <a:lnTo>
                  <a:pt x="26098" y="508811"/>
                </a:lnTo>
                <a:lnTo>
                  <a:pt x="7000" y="480472"/>
                </a:lnTo>
                <a:lnTo>
                  <a:pt x="0" y="445769"/>
                </a:lnTo>
                <a:lnTo>
                  <a:pt x="0" y="89153"/>
                </a:lnTo>
                <a:close/>
              </a:path>
            </a:pathLst>
          </a:custGeom>
          <a:ln w="12699">
            <a:solidFill>
              <a:srgbClr val="FFFFFF"/>
            </a:solidFill>
          </a:ln>
        </p:spPr>
        <p:txBody>
          <a:bodyPr wrap="square" lIns="0" tIns="0" rIns="0" bIns="0" rtlCol="0"/>
          <a:lstStyle/>
          <a:p/>
        </p:txBody>
      </p:sp>
      <p:sp>
        <p:nvSpPr>
          <p:cNvPr id="26" name="object 26"/>
          <p:cNvSpPr txBox="1"/>
          <p:nvPr/>
        </p:nvSpPr>
        <p:spPr>
          <a:xfrm>
            <a:off x="2999358" y="4003040"/>
            <a:ext cx="1444625" cy="256540"/>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微软雅黑" panose="020B0503020204020204" charset="-122"/>
                <a:cs typeface="微软雅黑" panose="020B0503020204020204" charset="-122"/>
              </a:rPr>
              <a:t>日常的安全检查</a:t>
            </a:r>
            <a:endParaRPr sz="1600">
              <a:latin typeface="微软雅黑" panose="020B0503020204020204" charset="-122"/>
              <a:cs typeface="微软雅黑" panose="020B0503020204020204" charset="-122"/>
            </a:endParaRPr>
          </a:p>
        </p:txBody>
      </p:sp>
      <p:sp>
        <p:nvSpPr>
          <p:cNvPr id="27" name="object 27"/>
          <p:cNvSpPr/>
          <p:nvPr/>
        </p:nvSpPr>
        <p:spPr>
          <a:xfrm>
            <a:off x="4844796" y="3870959"/>
            <a:ext cx="1988820" cy="535305"/>
          </a:xfrm>
          <a:custGeom>
            <a:avLst/>
            <a:gdLst/>
            <a:ahLst/>
            <a:cxnLst/>
            <a:rect l="l" t="t" r="r" b="b"/>
            <a:pathLst>
              <a:path w="1988820" h="535304">
                <a:moveTo>
                  <a:pt x="1899665" y="0"/>
                </a:moveTo>
                <a:lnTo>
                  <a:pt x="89153" y="0"/>
                </a:lnTo>
                <a:lnTo>
                  <a:pt x="54435" y="7006"/>
                </a:lnTo>
                <a:lnTo>
                  <a:pt x="26098" y="26112"/>
                </a:lnTo>
                <a:lnTo>
                  <a:pt x="7000" y="54451"/>
                </a:lnTo>
                <a:lnTo>
                  <a:pt x="0" y="89153"/>
                </a:lnTo>
                <a:lnTo>
                  <a:pt x="0" y="445769"/>
                </a:lnTo>
                <a:lnTo>
                  <a:pt x="7000" y="480472"/>
                </a:lnTo>
                <a:lnTo>
                  <a:pt x="26098" y="508811"/>
                </a:lnTo>
                <a:lnTo>
                  <a:pt x="54435" y="527917"/>
                </a:lnTo>
                <a:lnTo>
                  <a:pt x="89153" y="534923"/>
                </a:lnTo>
                <a:lnTo>
                  <a:pt x="1899665" y="534923"/>
                </a:lnTo>
                <a:lnTo>
                  <a:pt x="1934384" y="527917"/>
                </a:lnTo>
                <a:lnTo>
                  <a:pt x="1962721" y="508811"/>
                </a:lnTo>
                <a:lnTo>
                  <a:pt x="1981819" y="480472"/>
                </a:lnTo>
                <a:lnTo>
                  <a:pt x="1988820" y="445769"/>
                </a:lnTo>
                <a:lnTo>
                  <a:pt x="1988820" y="89153"/>
                </a:lnTo>
                <a:lnTo>
                  <a:pt x="1981819" y="54451"/>
                </a:lnTo>
                <a:lnTo>
                  <a:pt x="1962721" y="26112"/>
                </a:lnTo>
                <a:lnTo>
                  <a:pt x="1934384" y="7006"/>
                </a:lnTo>
                <a:lnTo>
                  <a:pt x="1899665" y="0"/>
                </a:lnTo>
                <a:close/>
              </a:path>
            </a:pathLst>
          </a:custGeom>
          <a:solidFill>
            <a:srgbClr val="4471C4"/>
          </a:solidFill>
        </p:spPr>
        <p:txBody>
          <a:bodyPr wrap="square" lIns="0" tIns="0" rIns="0" bIns="0" rtlCol="0"/>
          <a:lstStyle/>
          <a:p/>
        </p:txBody>
      </p:sp>
      <p:sp>
        <p:nvSpPr>
          <p:cNvPr id="28" name="object 28"/>
          <p:cNvSpPr/>
          <p:nvPr/>
        </p:nvSpPr>
        <p:spPr>
          <a:xfrm>
            <a:off x="4844796" y="3870959"/>
            <a:ext cx="1988820" cy="535305"/>
          </a:xfrm>
          <a:custGeom>
            <a:avLst/>
            <a:gdLst/>
            <a:ahLst/>
            <a:cxnLst/>
            <a:rect l="l" t="t" r="r" b="b"/>
            <a:pathLst>
              <a:path w="1988820" h="535304">
                <a:moveTo>
                  <a:pt x="0" y="89153"/>
                </a:moveTo>
                <a:lnTo>
                  <a:pt x="7000" y="54451"/>
                </a:lnTo>
                <a:lnTo>
                  <a:pt x="26098" y="26112"/>
                </a:lnTo>
                <a:lnTo>
                  <a:pt x="54435" y="7006"/>
                </a:lnTo>
                <a:lnTo>
                  <a:pt x="89153" y="0"/>
                </a:lnTo>
                <a:lnTo>
                  <a:pt x="1899665" y="0"/>
                </a:lnTo>
                <a:lnTo>
                  <a:pt x="1934384" y="7006"/>
                </a:lnTo>
                <a:lnTo>
                  <a:pt x="1962721" y="26112"/>
                </a:lnTo>
                <a:lnTo>
                  <a:pt x="1981819" y="54451"/>
                </a:lnTo>
                <a:lnTo>
                  <a:pt x="1988820" y="89153"/>
                </a:lnTo>
                <a:lnTo>
                  <a:pt x="1988820" y="445769"/>
                </a:lnTo>
                <a:lnTo>
                  <a:pt x="1981819" y="480472"/>
                </a:lnTo>
                <a:lnTo>
                  <a:pt x="1962721" y="508811"/>
                </a:lnTo>
                <a:lnTo>
                  <a:pt x="1934384" y="527917"/>
                </a:lnTo>
                <a:lnTo>
                  <a:pt x="1899665" y="534923"/>
                </a:lnTo>
                <a:lnTo>
                  <a:pt x="89153" y="534923"/>
                </a:lnTo>
                <a:lnTo>
                  <a:pt x="54435" y="527917"/>
                </a:lnTo>
                <a:lnTo>
                  <a:pt x="26098" y="508811"/>
                </a:lnTo>
                <a:lnTo>
                  <a:pt x="7000" y="480472"/>
                </a:lnTo>
                <a:lnTo>
                  <a:pt x="0" y="445769"/>
                </a:lnTo>
                <a:lnTo>
                  <a:pt x="0" y="89153"/>
                </a:lnTo>
                <a:close/>
              </a:path>
            </a:pathLst>
          </a:custGeom>
          <a:ln w="12700">
            <a:solidFill>
              <a:srgbClr val="FFFFFF"/>
            </a:solidFill>
          </a:ln>
        </p:spPr>
        <p:txBody>
          <a:bodyPr wrap="square" lIns="0" tIns="0" rIns="0" bIns="0" rtlCol="0"/>
          <a:lstStyle/>
          <a:p/>
        </p:txBody>
      </p:sp>
      <p:sp>
        <p:nvSpPr>
          <p:cNvPr id="29" name="object 29"/>
          <p:cNvSpPr txBox="1"/>
          <p:nvPr/>
        </p:nvSpPr>
        <p:spPr>
          <a:xfrm>
            <a:off x="5015865" y="4004259"/>
            <a:ext cx="1647189" cy="256540"/>
          </a:xfrm>
          <a:prstGeom prst="rect">
            <a:avLst/>
          </a:prstGeom>
        </p:spPr>
        <p:txBody>
          <a:bodyPr vert="horz" wrap="square" lIns="0" tIns="0" rIns="0" bIns="0" rtlCol="0">
            <a:spAutoFit/>
          </a:bodyPr>
          <a:lstStyle/>
          <a:p>
            <a:pPr marL="12700">
              <a:lnSpc>
                <a:spcPct val="100000"/>
              </a:lnSpc>
            </a:pPr>
            <a:r>
              <a:rPr sz="1600" spc="-5" dirty="0">
                <a:solidFill>
                  <a:srgbClr val="FFFFFF"/>
                </a:solidFill>
                <a:latin typeface="微软雅黑" panose="020B0503020204020204" charset="-122"/>
                <a:cs typeface="微软雅黑" panose="020B0503020204020204" charset="-122"/>
              </a:rPr>
              <a:t>月度安全业绩评价</a:t>
            </a:r>
            <a:endParaRPr sz="1600">
              <a:latin typeface="微软雅黑" panose="020B0503020204020204" charset="-122"/>
              <a:cs typeface="微软雅黑" panose="020B0503020204020204" charset="-122"/>
            </a:endParaRPr>
          </a:p>
        </p:txBody>
      </p:sp>
      <p:sp>
        <p:nvSpPr>
          <p:cNvPr id="30" name="object 30"/>
          <p:cNvSpPr/>
          <p:nvPr/>
        </p:nvSpPr>
        <p:spPr>
          <a:xfrm>
            <a:off x="7115556" y="3870959"/>
            <a:ext cx="1861185" cy="535305"/>
          </a:xfrm>
          <a:custGeom>
            <a:avLst/>
            <a:gdLst/>
            <a:ahLst/>
            <a:cxnLst/>
            <a:rect l="l" t="t" r="r" b="b"/>
            <a:pathLst>
              <a:path w="1861184" h="535304">
                <a:moveTo>
                  <a:pt x="1771650" y="0"/>
                </a:moveTo>
                <a:lnTo>
                  <a:pt x="89153" y="0"/>
                </a:lnTo>
                <a:lnTo>
                  <a:pt x="54435" y="7006"/>
                </a:lnTo>
                <a:lnTo>
                  <a:pt x="26098" y="26112"/>
                </a:lnTo>
                <a:lnTo>
                  <a:pt x="7000" y="54451"/>
                </a:lnTo>
                <a:lnTo>
                  <a:pt x="0" y="89153"/>
                </a:lnTo>
                <a:lnTo>
                  <a:pt x="0" y="445769"/>
                </a:lnTo>
                <a:lnTo>
                  <a:pt x="7000" y="480472"/>
                </a:lnTo>
                <a:lnTo>
                  <a:pt x="26098" y="508811"/>
                </a:lnTo>
                <a:lnTo>
                  <a:pt x="54435" y="527917"/>
                </a:lnTo>
                <a:lnTo>
                  <a:pt x="89153" y="534923"/>
                </a:lnTo>
                <a:lnTo>
                  <a:pt x="1771650" y="534923"/>
                </a:lnTo>
                <a:lnTo>
                  <a:pt x="1806368" y="527917"/>
                </a:lnTo>
                <a:lnTo>
                  <a:pt x="1834705" y="508811"/>
                </a:lnTo>
                <a:lnTo>
                  <a:pt x="1853803" y="480472"/>
                </a:lnTo>
                <a:lnTo>
                  <a:pt x="1860803" y="445769"/>
                </a:lnTo>
                <a:lnTo>
                  <a:pt x="1860803" y="89153"/>
                </a:lnTo>
                <a:lnTo>
                  <a:pt x="1853803" y="54451"/>
                </a:lnTo>
                <a:lnTo>
                  <a:pt x="1834705" y="26112"/>
                </a:lnTo>
                <a:lnTo>
                  <a:pt x="1806368" y="7006"/>
                </a:lnTo>
                <a:lnTo>
                  <a:pt x="1771650" y="0"/>
                </a:lnTo>
                <a:close/>
              </a:path>
            </a:pathLst>
          </a:custGeom>
          <a:solidFill>
            <a:srgbClr val="4471C4"/>
          </a:solidFill>
        </p:spPr>
        <p:txBody>
          <a:bodyPr wrap="square" lIns="0" tIns="0" rIns="0" bIns="0" rtlCol="0"/>
          <a:lstStyle/>
          <a:p/>
        </p:txBody>
      </p:sp>
      <p:sp>
        <p:nvSpPr>
          <p:cNvPr id="31" name="object 31"/>
          <p:cNvSpPr/>
          <p:nvPr/>
        </p:nvSpPr>
        <p:spPr>
          <a:xfrm>
            <a:off x="7115556" y="3870959"/>
            <a:ext cx="1861185" cy="535305"/>
          </a:xfrm>
          <a:custGeom>
            <a:avLst/>
            <a:gdLst/>
            <a:ahLst/>
            <a:cxnLst/>
            <a:rect l="l" t="t" r="r" b="b"/>
            <a:pathLst>
              <a:path w="1861184" h="535304">
                <a:moveTo>
                  <a:pt x="0" y="89153"/>
                </a:moveTo>
                <a:lnTo>
                  <a:pt x="7000" y="54451"/>
                </a:lnTo>
                <a:lnTo>
                  <a:pt x="26098" y="26112"/>
                </a:lnTo>
                <a:lnTo>
                  <a:pt x="54435" y="7006"/>
                </a:lnTo>
                <a:lnTo>
                  <a:pt x="89153" y="0"/>
                </a:lnTo>
                <a:lnTo>
                  <a:pt x="1771650" y="0"/>
                </a:lnTo>
                <a:lnTo>
                  <a:pt x="1806368" y="7006"/>
                </a:lnTo>
                <a:lnTo>
                  <a:pt x="1834705" y="26112"/>
                </a:lnTo>
                <a:lnTo>
                  <a:pt x="1853803" y="54451"/>
                </a:lnTo>
                <a:lnTo>
                  <a:pt x="1860803" y="89153"/>
                </a:lnTo>
                <a:lnTo>
                  <a:pt x="1860803" y="445769"/>
                </a:lnTo>
                <a:lnTo>
                  <a:pt x="1853803" y="480472"/>
                </a:lnTo>
                <a:lnTo>
                  <a:pt x="1834705" y="508811"/>
                </a:lnTo>
                <a:lnTo>
                  <a:pt x="1806368" y="527917"/>
                </a:lnTo>
                <a:lnTo>
                  <a:pt x="1771650" y="534923"/>
                </a:lnTo>
                <a:lnTo>
                  <a:pt x="89153" y="534923"/>
                </a:lnTo>
                <a:lnTo>
                  <a:pt x="54435" y="527917"/>
                </a:lnTo>
                <a:lnTo>
                  <a:pt x="26098" y="508811"/>
                </a:lnTo>
                <a:lnTo>
                  <a:pt x="7000" y="480472"/>
                </a:lnTo>
                <a:lnTo>
                  <a:pt x="0" y="445769"/>
                </a:lnTo>
                <a:lnTo>
                  <a:pt x="0" y="89153"/>
                </a:lnTo>
                <a:close/>
              </a:path>
            </a:pathLst>
          </a:custGeom>
          <a:ln w="12700">
            <a:solidFill>
              <a:srgbClr val="FFFFFF"/>
            </a:solidFill>
          </a:ln>
        </p:spPr>
        <p:txBody>
          <a:bodyPr wrap="square" lIns="0" tIns="0" rIns="0" bIns="0" rtlCol="0"/>
          <a:lstStyle/>
          <a:p/>
        </p:txBody>
      </p:sp>
      <p:sp>
        <p:nvSpPr>
          <p:cNvPr id="32" name="object 32"/>
          <p:cNvSpPr txBox="1"/>
          <p:nvPr/>
        </p:nvSpPr>
        <p:spPr>
          <a:xfrm>
            <a:off x="7223252" y="4003040"/>
            <a:ext cx="1647189" cy="256540"/>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微软雅黑" panose="020B0503020204020204" charset="-122"/>
                <a:cs typeface="微软雅黑" panose="020B0503020204020204" charset="-122"/>
              </a:rPr>
              <a:t>年度安全业绩评价</a:t>
            </a:r>
            <a:endParaRPr sz="1600">
              <a:latin typeface="微软雅黑" panose="020B0503020204020204" charset="-122"/>
              <a:cs typeface="微软雅黑" panose="020B0503020204020204" charset="-122"/>
            </a:endParaRPr>
          </a:p>
        </p:txBody>
      </p:sp>
      <p:sp>
        <p:nvSpPr>
          <p:cNvPr id="33" name="object 33"/>
          <p:cNvSpPr txBox="1"/>
          <p:nvPr/>
        </p:nvSpPr>
        <p:spPr>
          <a:xfrm>
            <a:off x="6938009" y="339597"/>
            <a:ext cx="1878964" cy="245745"/>
          </a:xfrm>
          <a:prstGeom prst="rect">
            <a:avLst/>
          </a:prstGeom>
        </p:spPr>
        <p:txBody>
          <a:bodyPr vert="horz" wrap="square" lIns="0" tIns="0" rIns="0" bIns="0" rtlCol="0">
            <a:spAutoFit/>
          </a:bodyPr>
          <a:lstStyle/>
          <a:p>
            <a:pPr marL="12700">
              <a:lnSpc>
                <a:spcPct val="100000"/>
              </a:lnSpc>
            </a:pPr>
            <a:endParaRPr sz="1600" b="1" spc="-310" dirty="0">
              <a:solidFill>
                <a:srgbClr val="2D75B6"/>
              </a:solidFill>
              <a:latin typeface="思源黑体 CN Bold" panose="020B0800000000000000" charset="-122"/>
              <a:cs typeface="思源黑体 CN Bold" panose="020B0800000000000000"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4565650" y="564261"/>
          <a:ext cx="3875404" cy="4518025"/>
        </p:xfrm>
        <a:graphic>
          <a:graphicData uri="http://schemas.openxmlformats.org/drawingml/2006/table">
            <a:tbl>
              <a:tblPr firstRow="1" bandRow="1">
                <a:tableStyleId>{2D5ABB26-0587-4C30-8999-92F81FD0307C}</a:tableStyleId>
              </a:tblPr>
              <a:tblGrid>
                <a:gridCol w="633349"/>
                <a:gridCol w="199262"/>
                <a:gridCol w="353822"/>
                <a:gridCol w="1126743"/>
                <a:gridCol w="549655"/>
                <a:gridCol w="88900"/>
                <a:gridCol w="353822"/>
                <a:gridCol w="283083"/>
                <a:gridCol w="267334"/>
              </a:tblGrid>
              <a:tr h="330200">
                <a:tc gridSpan="3">
                  <a:txBody>
                    <a:bodyPr/>
                    <a:lstStyle/>
                    <a:p>
                      <a:pPr marL="130810">
                        <a:lnSpc>
                          <a:spcPct val="100000"/>
                        </a:lnSpc>
                        <a:spcBef>
                          <a:spcPts val="420"/>
                        </a:spcBef>
                      </a:pPr>
                      <a:r>
                        <a:rPr sz="1200" spc="-5" dirty="0">
                          <a:latin typeface="微软雅黑" panose="020B0503020204020204" charset="-122"/>
                          <a:cs typeface="微软雅黑" panose="020B0503020204020204" charset="-122"/>
                        </a:rPr>
                        <a:t>主要业务内容</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cPr marL="0" marR="0" marT="0" marB="0"/>
                </a:tc>
                <a:tc hMerge="1">
                  <a:tcPr marL="0" marR="0" marT="0" marB="0"/>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420"/>
                        </a:spcBef>
                      </a:pPr>
                      <a:r>
                        <a:rPr sz="1200" spc="-5" dirty="0">
                          <a:latin typeface="微软雅黑" panose="020B0503020204020204" charset="-122"/>
                          <a:cs typeface="微软雅黑" panose="020B0503020204020204" charset="-122"/>
                        </a:rPr>
                        <a:t>时间</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4">
                  <a:txBody>
                    <a:bodyPr/>
                    <a:lstStyle/>
                    <a:p>
                      <a:pPr marL="300355">
                        <a:lnSpc>
                          <a:spcPts val="1140"/>
                        </a:lnSpc>
                      </a:pPr>
                      <a:r>
                        <a:rPr sz="1200" dirty="0">
                          <a:latin typeface="微软雅黑" panose="020B0503020204020204" charset="-122"/>
                          <a:cs typeface="微软雅黑" panose="020B0503020204020204" charset="-122"/>
                        </a:rPr>
                        <a:t>年  月</a:t>
                      </a:r>
                      <a:r>
                        <a:rPr sz="1200" spc="245"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日</a:t>
                      </a:r>
                      <a:endParaRPr sz="1200">
                        <a:latin typeface="微软雅黑" panose="020B0503020204020204" charset="-122"/>
                        <a:cs typeface="微软雅黑" panose="020B0503020204020204" charset="-122"/>
                      </a:endParaRPr>
                    </a:p>
                    <a:p>
                      <a:pPr marL="135255">
                        <a:lnSpc>
                          <a:spcPts val="1370"/>
                        </a:lnSpc>
                      </a:pPr>
                      <a:r>
                        <a:rPr sz="1200" dirty="0">
                          <a:latin typeface="微软雅黑" panose="020B0503020204020204" charset="-122"/>
                          <a:cs typeface="微软雅黑" panose="020B0503020204020204" charset="-122"/>
                        </a:rPr>
                        <a:t>—年  月</a:t>
                      </a:r>
                      <a:r>
                        <a:rPr sz="1200" spc="240"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日</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cPr marL="0" marR="0" marT="0" marB="0"/>
                </a:tc>
                <a:tc hMerge="1">
                  <a:tcPr marL="0" marR="0" marT="0" marB="0"/>
                </a:tc>
                <a:tc hMerge="1">
                  <a:tcPr marL="0" marR="0" marT="0" marB="0"/>
                </a:tc>
              </a:tr>
              <a:tr h="276860">
                <a:tc gridSpan="3">
                  <a:txBody>
                    <a:bodyPr/>
                    <a:lstStyle/>
                    <a:p>
                      <a:pPr marL="207010">
                        <a:lnSpc>
                          <a:spcPct val="100000"/>
                        </a:lnSpc>
                        <a:spcBef>
                          <a:spcPts val="210"/>
                        </a:spcBef>
                      </a:pPr>
                      <a:r>
                        <a:rPr sz="1200" dirty="0">
                          <a:latin typeface="微软雅黑" panose="020B0503020204020204" charset="-122"/>
                          <a:cs typeface="微软雅黑" panose="020B0503020204020204" charset="-122"/>
                        </a:rPr>
                        <a:t>承包商名称</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cPr marL="0" marR="0" marT="0" marB="0"/>
                </a:tc>
                <a:tc hMerge="1">
                  <a:tcPr marL="0" marR="0" marT="0" marB="0"/>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210"/>
                        </a:spcBef>
                      </a:pPr>
                      <a:r>
                        <a:rPr sz="1200" dirty="0">
                          <a:latin typeface="微软雅黑" panose="020B0503020204020204" charset="-122"/>
                          <a:cs typeface="微软雅黑" panose="020B0503020204020204" charset="-122"/>
                        </a:rPr>
                        <a:t>地点</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4">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cPr marL="0" marR="0" marT="0" marB="0"/>
                </a:tc>
                <a:tc hMerge="1">
                  <a:tcPr marL="0" marR="0" marT="0" marB="0"/>
                </a:tc>
                <a:tc hMerge="1">
                  <a:tcPr marL="0" marR="0" marT="0" marB="0"/>
                </a:tc>
              </a:tr>
              <a:tr h="330200">
                <a:tc gridSpan="3">
                  <a:txBody>
                    <a:bodyPr/>
                    <a:lstStyle/>
                    <a:p>
                      <a:pPr marL="283210">
                        <a:lnSpc>
                          <a:spcPct val="100000"/>
                        </a:lnSpc>
                        <a:spcBef>
                          <a:spcPts val="420"/>
                        </a:spcBef>
                      </a:pPr>
                      <a:r>
                        <a:rPr sz="1200" dirty="0">
                          <a:latin typeface="微软雅黑" panose="020B0503020204020204" charset="-122"/>
                          <a:cs typeface="微软雅黑" panose="020B0503020204020204" charset="-122"/>
                        </a:rPr>
                        <a:t>评审单位</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cPr marL="0" marR="0" marT="0" marB="0"/>
                </a:tc>
                <a:tc hMerge="1">
                  <a:tcPr marL="0" marR="0" marT="0" marB="0"/>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ts val="1140"/>
                        </a:lnSpc>
                      </a:pPr>
                      <a:r>
                        <a:rPr sz="1200" dirty="0">
                          <a:latin typeface="微软雅黑" panose="020B0503020204020204" charset="-122"/>
                          <a:cs typeface="微软雅黑" panose="020B0503020204020204" charset="-122"/>
                        </a:rPr>
                        <a:t>考评</a:t>
                      </a:r>
                      <a:endParaRPr sz="1200">
                        <a:latin typeface="微软雅黑" panose="020B0503020204020204" charset="-122"/>
                        <a:cs typeface="微软雅黑" panose="020B0503020204020204" charset="-122"/>
                      </a:endParaRPr>
                    </a:p>
                    <a:p>
                      <a:pPr marL="1270" algn="ctr">
                        <a:lnSpc>
                          <a:spcPts val="1370"/>
                        </a:lnSpc>
                      </a:pPr>
                      <a:r>
                        <a:rPr sz="1200" dirty="0">
                          <a:latin typeface="微软雅黑" panose="020B0503020204020204" charset="-122"/>
                          <a:cs typeface="微软雅黑" panose="020B0503020204020204" charset="-122"/>
                        </a:rPr>
                        <a:t>人</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4">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cPr marL="0" marR="0" marT="0" marB="0"/>
                </a:tc>
                <a:tc hMerge="1">
                  <a:tcPr marL="0" marR="0" marT="0" marB="0"/>
                </a:tc>
                <a:tc hMerge="1">
                  <a:tcPr marL="0" marR="0" marT="0" marB="0"/>
                </a:tc>
              </a:tr>
              <a:tr h="660399">
                <a:tc>
                  <a:txBody>
                    <a:bodyPr/>
                    <a:lstStyle/>
                    <a:p>
                      <a:pPr marL="1905" algn="ctr">
                        <a:lnSpc>
                          <a:spcPts val="1370"/>
                        </a:lnSpc>
                        <a:spcBef>
                          <a:spcPts val="1070"/>
                        </a:spcBef>
                      </a:pPr>
                      <a:r>
                        <a:rPr sz="1200" dirty="0">
                          <a:latin typeface="微软雅黑" panose="020B0503020204020204" charset="-122"/>
                          <a:cs typeface="微软雅黑" panose="020B0503020204020204" charset="-122"/>
                        </a:rPr>
                        <a:t>评标项</a:t>
                      </a:r>
                      <a:endParaRPr sz="1200">
                        <a:latin typeface="微软雅黑" panose="020B0503020204020204" charset="-122"/>
                        <a:cs typeface="微软雅黑" panose="020B0503020204020204" charset="-122"/>
                      </a:endParaRPr>
                    </a:p>
                    <a:p>
                      <a:pPr marL="1905" algn="ctr">
                        <a:lnSpc>
                          <a:spcPts val="1370"/>
                        </a:lnSpc>
                      </a:pPr>
                      <a:r>
                        <a:rPr sz="1200" dirty="0">
                          <a:latin typeface="微软雅黑" panose="020B0503020204020204" charset="-122"/>
                          <a:cs typeface="微软雅黑" panose="020B0503020204020204" charset="-122"/>
                        </a:rPr>
                        <a:t>目</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780">
                        <a:lnSpc>
                          <a:spcPts val="1370"/>
                        </a:lnSpc>
                        <a:spcBef>
                          <a:spcPts val="1070"/>
                        </a:spcBef>
                      </a:pPr>
                      <a:r>
                        <a:rPr sz="1200" dirty="0">
                          <a:latin typeface="微软雅黑" panose="020B0503020204020204" charset="-122"/>
                          <a:cs typeface="微软雅黑" panose="020B0503020204020204" charset="-122"/>
                        </a:rPr>
                        <a:t>序</a:t>
                      </a:r>
                      <a:endParaRPr sz="1200">
                        <a:latin typeface="微软雅黑" panose="020B0503020204020204" charset="-122"/>
                        <a:cs typeface="微软雅黑" panose="020B0503020204020204" charset="-122"/>
                      </a:endParaRPr>
                    </a:p>
                    <a:p>
                      <a:pPr marL="17780">
                        <a:lnSpc>
                          <a:spcPts val="1370"/>
                        </a:lnSpc>
                      </a:pPr>
                      <a:r>
                        <a:rPr sz="1200" dirty="0">
                          <a:latin typeface="微软雅黑" panose="020B0503020204020204" charset="-122"/>
                          <a:cs typeface="微软雅黑" panose="020B0503020204020204" charset="-122"/>
                        </a:rPr>
                        <a:t>号</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4">
                  <a:txBody>
                    <a:bodyPr/>
                    <a:lstStyle/>
                    <a:p>
                      <a:pPr>
                        <a:lnSpc>
                          <a:spcPct val="100000"/>
                        </a:lnSpc>
                        <a:spcBef>
                          <a:spcPts val="55"/>
                        </a:spcBef>
                      </a:pPr>
                      <a:endParaRPr sz="1450">
                        <a:latin typeface="Times New Roman" panose="02020603050405020304"/>
                        <a:cs typeface="Times New Roman" panose="02020603050405020304"/>
                      </a:endParaRPr>
                    </a:p>
                    <a:p>
                      <a:pPr marL="635" algn="ctr">
                        <a:lnSpc>
                          <a:spcPct val="100000"/>
                        </a:lnSpc>
                      </a:pPr>
                      <a:r>
                        <a:rPr sz="1200" dirty="0">
                          <a:latin typeface="微软雅黑" panose="020B0503020204020204" charset="-122"/>
                          <a:cs typeface="微软雅黑" panose="020B0503020204020204" charset="-122"/>
                        </a:rPr>
                        <a:t>实际情况</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cPr marL="0" marR="0" marT="0" marB="0"/>
                </a:tc>
                <a:tc hMerge="1">
                  <a:tcPr marL="0" marR="0" marT="0" marB="0"/>
                </a:tc>
                <a:tc hMerge="1">
                  <a:tcPr marL="0" marR="0" marT="0" marB="0"/>
                </a:tc>
                <a:tc>
                  <a:txBody>
                    <a:bodyPr/>
                    <a:lstStyle/>
                    <a:p>
                      <a:pPr marL="94615" algn="just">
                        <a:lnSpc>
                          <a:spcPts val="1145"/>
                        </a:lnSpc>
                      </a:pPr>
                      <a:r>
                        <a:rPr sz="1200" dirty="0">
                          <a:latin typeface="微软雅黑" panose="020B0503020204020204" charset="-122"/>
                          <a:cs typeface="微软雅黑" panose="020B0503020204020204" charset="-122"/>
                        </a:rPr>
                        <a:t>是</a:t>
                      </a:r>
                      <a:endParaRPr sz="1200">
                        <a:latin typeface="微软雅黑" panose="020B0503020204020204" charset="-122"/>
                        <a:cs typeface="微软雅黑" panose="020B0503020204020204" charset="-122"/>
                      </a:endParaRPr>
                    </a:p>
                    <a:p>
                      <a:pPr marL="94615" marR="85725" algn="just">
                        <a:lnSpc>
                          <a:spcPct val="90000"/>
                        </a:lnSpc>
                        <a:spcBef>
                          <a:spcPts val="65"/>
                        </a:spcBef>
                      </a:pPr>
                      <a:r>
                        <a:rPr sz="1200" dirty="0">
                          <a:latin typeface="微软雅黑" panose="020B0503020204020204" charset="-122"/>
                          <a:cs typeface="微软雅黑" panose="020B0503020204020204" charset="-122"/>
                        </a:rPr>
                        <a:t>否  符  合</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9690">
                        <a:lnSpc>
                          <a:spcPts val="1370"/>
                        </a:lnSpc>
                        <a:spcBef>
                          <a:spcPts val="1070"/>
                        </a:spcBef>
                      </a:pPr>
                      <a:r>
                        <a:rPr sz="1200" dirty="0">
                          <a:latin typeface="微软雅黑" panose="020B0503020204020204" charset="-122"/>
                          <a:cs typeface="微软雅黑" panose="020B0503020204020204" charset="-122"/>
                        </a:rPr>
                        <a:t>分</a:t>
                      </a:r>
                      <a:endParaRPr sz="1200">
                        <a:latin typeface="微软雅黑" panose="020B0503020204020204" charset="-122"/>
                        <a:cs typeface="微软雅黑" panose="020B0503020204020204" charset="-122"/>
                      </a:endParaRPr>
                    </a:p>
                    <a:p>
                      <a:pPr marL="59690">
                        <a:lnSpc>
                          <a:spcPts val="1370"/>
                        </a:lnSpc>
                      </a:pPr>
                      <a:r>
                        <a:rPr sz="1200" dirty="0">
                          <a:latin typeface="微软雅黑" panose="020B0503020204020204" charset="-122"/>
                          <a:cs typeface="微软雅黑" panose="020B0503020204020204" charset="-122"/>
                        </a:rPr>
                        <a:t>值</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2070" algn="just">
                        <a:lnSpc>
                          <a:spcPts val="1145"/>
                        </a:lnSpc>
                      </a:pPr>
                      <a:r>
                        <a:rPr sz="1200" dirty="0">
                          <a:latin typeface="微软雅黑" panose="020B0503020204020204" charset="-122"/>
                          <a:cs typeface="微软雅黑" panose="020B0503020204020204" charset="-122"/>
                        </a:rPr>
                        <a:t>考</a:t>
                      </a:r>
                      <a:endParaRPr sz="1200">
                        <a:latin typeface="微软雅黑" panose="020B0503020204020204" charset="-122"/>
                        <a:cs typeface="微软雅黑" panose="020B0503020204020204" charset="-122"/>
                      </a:endParaRPr>
                    </a:p>
                    <a:p>
                      <a:pPr marL="52070" marR="41910" algn="just">
                        <a:lnSpc>
                          <a:spcPct val="90000"/>
                        </a:lnSpc>
                        <a:spcBef>
                          <a:spcPts val="65"/>
                        </a:spcBef>
                      </a:pPr>
                      <a:r>
                        <a:rPr sz="1200" dirty="0">
                          <a:latin typeface="微软雅黑" panose="020B0503020204020204" charset="-122"/>
                          <a:cs typeface="微软雅黑" panose="020B0503020204020204" charset="-122"/>
                        </a:rPr>
                        <a:t>核  结  果</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76860">
                <a:tc rowSpan="2">
                  <a:txBody>
                    <a:bodyPr/>
                    <a:lstStyle/>
                    <a:p>
                      <a:pPr marL="81915" marR="72390" algn="ctr">
                        <a:lnSpc>
                          <a:spcPct val="90000"/>
                        </a:lnSpc>
                        <a:spcBef>
                          <a:spcPts val="355"/>
                        </a:spcBef>
                      </a:pPr>
                      <a:r>
                        <a:rPr sz="1200" dirty="0">
                          <a:latin typeface="微软雅黑" panose="020B0503020204020204" charset="-122"/>
                          <a:cs typeface="微软雅黑" panose="020B0503020204020204" charset="-122"/>
                        </a:rPr>
                        <a:t>承包商  </a:t>
                      </a:r>
                      <a:r>
                        <a:rPr sz="1200" dirty="0">
                          <a:latin typeface="微软雅黑" panose="020B0503020204020204" charset="-122"/>
                          <a:cs typeface="微软雅黑" panose="020B0503020204020204" charset="-122"/>
                        </a:rPr>
                        <a:t>安全方 </a:t>
                      </a:r>
                      <a:r>
                        <a:rPr sz="1200"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针</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0640" algn="r">
                        <a:lnSpc>
                          <a:spcPct val="100000"/>
                        </a:lnSpc>
                        <a:spcBef>
                          <a:spcPts val="215"/>
                        </a:spcBef>
                      </a:pPr>
                      <a:r>
                        <a:rPr sz="1200" dirty="0">
                          <a:latin typeface="微软雅黑" panose="020B0503020204020204" charset="-122"/>
                          <a:cs typeface="微软雅黑" panose="020B0503020204020204" charset="-122"/>
                        </a:rPr>
                        <a:t>1</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4">
                  <a:txBody>
                    <a:bodyPr/>
                    <a:lstStyle/>
                    <a:p>
                      <a:pPr marL="43815">
                        <a:lnSpc>
                          <a:spcPct val="100000"/>
                        </a:lnSpc>
                        <a:spcBef>
                          <a:spcPts val="215"/>
                        </a:spcBef>
                      </a:pPr>
                      <a:r>
                        <a:rPr sz="1200" dirty="0">
                          <a:latin typeface="微软雅黑" panose="020B0503020204020204" charset="-122"/>
                          <a:cs typeface="微软雅黑" panose="020B0503020204020204" charset="-122"/>
                        </a:rPr>
                        <a:t>是否有一个书面的安全方针</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cPr marL="0" marR="0" marT="0" marB="0"/>
                </a:tc>
                <a:tc hMerge="1">
                  <a:tcPr marL="0" marR="0" marT="0" marB="0"/>
                </a:tc>
                <a:tc hMerge="1">
                  <a:tcPr marL="0" marR="0" marT="0" marB="0"/>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215"/>
                        </a:spcBef>
                      </a:pPr>
                      <a:r>
                        <a:rPr sz="1200" dirty="0">
                          <a:latin typeface="微软雅黑" panose="020B0503020204020204" charset="-122"/>
                          <a:cs typeface="微软雅黑" panose="020B0503020204020204" charset="-122"/>
                        </a:rPr>
                        <a:t>3</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30200">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0640" algn="r">
                        <a:lnSpc>
                          <a:spcPct val="100000"/>
                        </a:lnSpc>
                        <a:spcBef>
                          <a:spcPts val="425"/>
                        </a:spcBef>
                      </a:pPr>
                      <a:r>
                        <a:rPr sz="1200" dirty="0">
                          <a:latin typeface="微软雅黑" panose="020B0503020204020204" charset="-122"/>
                          <a:cs typeface="微软雅黑" panose="020B0503020204020204" charset="-122"/>
                        </a:rPr>
                        <a:t>2</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4">
                  <a:txBody>
                    <a:bodyPr/>
                    <a:lstStyle/>
                    <a:p>
                      <a:pPr marL="43815">
                        <a:lnSpc>
                          <a:spcPts val="1145"/>
                        </a:lnSpc>
                      </a:pPr>
                      <a:r>
                        <a:rPr sz="1200" spc="20" dirty="0">
                          <a:latin typeface="微软雅黑" panose="020B0503020204020204" charset="-122"/>
                          <a:cs typeface="微软雅黑" panose="020B0503020204020204" charset="-122"/>
                        </a:rPr>
                        <a:t>方针是否包含领导的安全承诺</a:t>
                      </a:r>
                      <a:endParaRPr sz="1200">
                        <a:latin typeface="微软雅黑" panose="020B0503020204020204" charset="-122"/>
                        <a:cs typeface="微软雅黑" panose="020B0503020204020204" charset="-122"/>
                      </a:endParaRPr>
                    </a:p>
                    <a:p>
                      <a:pPr marL="43815">
                        <a:lnSpc>
                          <a:spcPts val="1370"/>
                        </a:lnSpc>
                      </a:pPr>
                      <a:r>
                        <a:rPr sz="1200" dirty="0">
                          <a:latin typeface="微软雅黑" panose="020B0503020204020204" charset="-122"/>
                          <a:cs typeface="微软雅黑" panose="020B0503020204020204" charset="-122"/>
                        </a:rPr>
                        <a:t>和安全总体目标</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cPr marL="0" marR="0" marT="0" marB="0"/>
                </a:tc>
                <a:tc hMerge="1">
                  <a:tcPr marL="0" marR="0" marT="0" marB="0"/>
                </a:tc>
                <a:tc hMerge="1">
                  <a:tcPr marL="0" marR="0" marT="0" marB="0"/>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425"/>
                        </a:spcBef>
                      </a:pPr>
                      <a:r>
                        <a:rPr sz="1200" dirty="0">
                          <a:latin typeface="微软雅黑" panose="020B0503020204020204" charset="-122"/>
                          <a:cs typeface="微软雅黑" panose="020B0503020204020204" charset="-122"/>
                        </a:rPr>
                        <a:t>1</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30200">
                <a:tc rowSpan="3">
                  <a:txBody>
                    <a:bodyPr/>
                    <a:lstStyle/>
                    <a:p>
                      <a:pPr>
                        <a:lnSpc>
                          <a:spcPct val="100000"/>
                        </a:lnSpc>
                      </a:pPr>
                      <a:endParaRPr sz="1200">
                        <a:latin typeface="Times New Roman" panose="02020603050405020304"/>
                        <a:cs typeface="Times New Roman" panose="02020603050405020304"/>
                      </a:endParaRPr>
                    </a:p>
                    <a:p>
                      <a:pPr>
                        <a:lnSpc>
                          <a:spcPct val="100000"/>
                        </a:lnSpc>
                        <a:spcBef>
                          <a:spcPts val="5"/>
                        </a:spcBef>
                      </a:pPr>
                      <a:endParaRPr sz="950">
                        <a:latin typeface="Times New Roman" panose="02020603050405020304"/>
                        <a:cs typeface="Times New Roman" panose="02020603050405020304"/>
                      </a:endParaRPr>
                    </a:p>
                    <a:p>
                      <a:pPr marL="81915" marR="72390" algn="ctr">
                        <a:lnSpc>
                          <a:spcPct val="90000"/>
                        </a:lnSpc>
                      </a:pPr>
                      <a:r>
                        <a:rPr sz="1200" dirty="0">
                          <a:latin typeface="微软雅黑" panose="020B0503020204020204" charset="-122"/>
                          <a:cs typeface="微软雅黑" panose="020B0503020204020204" charset="-122"/>
                        </a:rPr>
                        <a:t>安全责  任、  </a:t>
                      </a:r>
                      <a:r>
                        <a:rPr sz="1200" dirty="0">
                          <a:latin typeface="微软雅黑" panose="020B0503020204020204" charset="-122"/>
                          <a:cs typeface="微软雅黑" panose="020B0503020204020204" charset="-122"/>
                        </a:rPr>
                        <a:t>职责及 </a:t>
                      </a:r>
                      <a:r>
                        <a:rPr sz="1200"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资源配 </a:t>
                      </a:r>
                      <a:r>
                        <a:rPr sz="1200" dirty="0">
                          <a:latin typeface="微软雅黑" panose="020B0503020204020204" charset="-122"/>
                          <a:cs typeface="微软雅黑" panose="020B0503020204020204" charset="-122"/>
                        </a:rPr>
                        <a:t> 备</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0640" algn="r">
                        <a:lnSpc>
                          <a:spcPct val="100000"/>
                        </a:lnSpc>
                        <a:spcBef>
                          <a:spcPts val="425"/>
                        </a:spcBef>
                      </a:pPr>
                      <a:r>
                        <a:rPr sz="1200" dirty="0">
                          <a:latin typeface="微软雅黑" panose="020B0503020204020204" charset="-122"/>
                          <a:cs typeface="微软雅黑" panose="020B0503020204020204" charset="-122"/>
                        </a:rPr>
                        <a:t>3</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4">
                  <a:txBody>
                    <a:bodyPr/>
                    <a:lstStyle/>
                    <a:p>
                      <a:pPr marL="43815">
                        <a:lnSpc>
                          <a:spcPts val="1145"/>
                        </a:lnSpc>
                      </a:pPr>
                      <a:r>
                        <a:rPr sz="1200" spc="20" dirty="0">
                          <a:latin typeface="微软雅黑" panose="020B0503020204020204" charset="-122"/>
                          <a:cs typeface="微软雅黑" panose="020B0503020204020204" charset="-122"/>
                        </a:rPr>
                        <a:t>是否有安全管理机构，成员是</a:t>
                      </a:r>
                      <a:endParaRPr sz="1200">
                        <a:latin typeface="微软雅黑" panose="020B0503020204020204" charset="-122"/>
                        <a:cs typeface="微软雅黑" panose="020B0503020204020204" charset="-122"/>
                      </a:endParaRPr>
                    </a:p>
                    <a:p>
                      <a:pPr marL="43815">
                        <a:lnSpc>
                          <a:spcPts val="1370"/>
                        </a:lnSpc>
                      </a:pPr>
                      <a:r>
                        <a:rPr sz="1200" spc="-5" dirty="0">
                          <a:latin typeface="微软雅黑" panose="020B0503020204020204" charset="-122"/>
                          <a:cs typeface="微软雅黑" panose="020B0503020204020204" charset="-122"/>
                        </a:rPr>
                        <a:t>否包括高层领导</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cPr marL="0" marR="0" marT="0" marB="0"/>
                </a:tc>
                <a:tc hMerge="1">
                  <a:tcPr marL="0" marR="0" marT="0" marB="0"/>
                </a:tc>
                <a:tc hMerge="1">
                  <a:tcPr marL="0" marR="0" marT="0" marB="0"/>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425"/>
                        </a:spcBef>
                      </a:pPr>
                      <a:r>
                        <a:rPr sz="1200" dirty="0">
                          <a:latin typeface="微软雅黑" panose="020B0503020204020204" charset="-122"/>
                          <a:cs typeface="微软雅黑" panose="020B0503020204020204" charset="-122"/>
                        </a:rPr>
                        <a:t>2</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770394">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panose="02020603050405020304"/>
                        <a:cs typeface="Times New Roman" panose="02020603050405020304"/>
                      </a:endParaRPr>
                    </a:p>
                    <a:p>
                      <a:pPr marR="40640" algn="r">
                        <a:lnSpc>
                          <a:spcPct val="100000"/>
                        </a:lnSpc>
                        <a:spcBef>
                          <a:spcPts val="780"/>
                        </a:spcBef>
                      </a:pPr>
                      <a:r>
                        <a:rPr sz="1200" dirty="0">
                          <a:latin typeface="微软雅黑" panose="020B0503020204020204" charset="-122"/>
                          <a:cs typeface="微软雅黑" panose="020B0503020204020204" charset="-122"/>
                        </a:rPr>
                        <a:t>4</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4">
                  <a:txBody>
                    <a:bodyPr/>
                    <a:lstStyle/>
                    <a:p>
                      <a:pPr marL="43815">
                        <a:lnSpc>
                          <a:spcPts val="1370"/>
                        </a:lnSpc>
                        <a:spcBef>
                          <a:spcPts val="210"/>
                        </a:spcBef>
                      </a:pPr>
                      <a:r>
                        <a:rPr sz="1200" dirty="0">
                          <a:latin typeface="微软雅黑" panose="020B0503020204020204" charset="-122"/>
                          <a:cs typeface="微软雅黑" panose="020B0503020204020204" charset="-122"/>
                        </a:rPr>
                        <a:t>是否有专职：</a:t>
                      </a:r>
                      <a:endParaRPr sz="1200">
                        <a:latin typeface="微软雅黑" panose="020B0503020204020204" charset="-122"/>
                        <a:cs typeface="微软雅黑" panose="020B0503020204020204" charset="-122"/>
                      </a:endParaRPr>
                    </a:p>
                    <a:p>
                      <a:pPr marL="43815">
                        <a:lnSpc>
                          <a:spcPts val="1295"/>
                        </a:lnSpc>
                      </a:pPr>
                      <a:r>
                        <a:rPr sz="1200" spc="-5" dirty="0">
                          <a:latin typeface="微软雅黑" panose="020B0503020204020204" charset="-122"/>
                          <a:cs typeface="微软雅黑" panose="020B0503020204020204" charset="-122"/>
                        </a:rPr>
                        <a:t>--</a:t>
                      </a:r>
                      <a:r>
                        <a:rPr sz="1200" spc="-5" dirty="0">
                          <a:latin typeface="微软雅黑" panose="020B0503020204020204" charset="-122"/>
                          <a:cs typeface="微软雅黑" panose="020B0503020204020204" charset="-122"/>
                        </a:rPr>
                        <a:t>安全领导</a:t>
                      </a:r>
                      <a:endParaRPr sz="1200">
                        <a:latin typeface="微软雅黑" panose="020B0503020204020204" charset="-122"/>
                        <a:cs typeface="微软雅黑" panose="020B0503020204020204" charset="-122"/>
                      </a:endParaRPr>
                    </a:p>
                    <a:p>
                      <a:pPr marL="43815">
                        <a:lnSpc>
                          <a:spcPts val="1305"/>
                        </a:lnSpc>
                      </a:pPr>
                      <a:r>
                        <a:rPr sz="1200" spc="-5" dirty="0">
                          <a:latin typeface="微软雅黑" panose="020B0503020204020204" charset="-122"/>
                          <a:cs typeface="微软雅黑" panose="020B0503020204020204" charset="-122"/>
                        </a:rPr>
                        <a:t>--</a:t>
                      </a:r>
                      <a:r>
                        <a:rPr sz="1200" spc="-5" dirty="0">
                          <a:latin typeface="微软雅黑" panose="020B0503020204020204" charset="-122"/>
                          <a:cs typeface="微软雅黑" panose="020B0503020204020204" charset="-122"/>
                        </a:rPr>
                        <a:t>安全监督人员</a:t>
                      </a:r>
                      <a:endParaRPr sz="1200">
                        <a:latin typeface="微软雅黑" panose="020B0503020204020204" charset="-122"/>
                        <a:cs typeface="微软雅黑" panose="020B0503020204020204" charset="-122"/>
                      </a:endParaRPr>
                    </a:p>
                    <a:p>
                      <a:pPr marL="43815">
                        <a:lnSpc>
                          <a:spcPts val="1375"/>
                        </a:lnSpc>
                      </a:pPr>
                      <a:r>
                        <a:rPr sz="1200" spc="-5" dirty="0">
                          <a:latin typeface="微软雅黑" panose="020B0503020204020204" charset="-122"/>
                          <a:cs typeface="微软雅黑" panose="020B0503020204020204" charset="-122"/>
                        </a:rPr>
                        <a:t>--</a:t>
                      </a:r>
                      <a:r>
                        <a:rPr sz="1200" spc="-5" dirty="0">
                          <a:latin typeface="微软雅黑" panose="020B0503020204020204" charset="-122"/>
                          <a:cs typeface="微软雅黑" panose="020B0503020204020204" charset="-122"/>
                        </a:rPr>
                        <a:t>安全协调员</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cPr marL="0" marR="0" marT="0" marB="0"/>
                </a:tc>
                <a:tc hMerge="1">
                  <a:tcPr marL="0" marR="0" marT="0" marB="0"/>
                </a:tc>
                <a:tc hMerge="1">
                  <a:tcPr marL="0" marR="0" marT="0" marB="0"/>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panose="02020603050405020304"/>
                        <a:cs typeface="Times New Roman" panose="02020603050405020304"/>
                      </a:endParaRPr>
                    </a:p>
                    <a:p>
                      <a:pPr marL="2540" algn="ctr">
                        <a:lnSpc>
                          <a:spcPct val="100000"/>
                        </a:lnSpc>
                        <a:spcBef>
                          <a:spcPts val="780"/>
                        </a:spcBef>
                      </a:pPr>
                      <a:r>
                        <a:rPr sz="1200" dirty="0">
                          <a:latin typeface="微软雅黑" panose="020B0503020204020204" charset="-122"/>
                          <a:cs typeface="微软雅黑" panose="020B0503020204020204" charset="-122"/>
                        </a:rPr>
                        <a:t>4</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74510">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0640" algn="r">
                        <a:lnSpc>
                          <a:spcPct val="100000"/>
                        </a:lnSpc>
                        <a:spcBef>
                          <a:spcPts val="605"/>
                        </a:spcBef>
                      </a:pPr>
                      <a:r>
                        <a:rPr sz="1200" dirty="0">
                          <a:latin typeface="微软雅黑" panose="020B0503020204020204" charset="-122"/>
                          <a:cs typeface="微软雅黑" panose="020B0503020204020204" charset="-122"/>
                        </a:rPr>
                        <a:t>5</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4">
                  <a:txBody>
                    <a:bodyPr/>
                    <a:lstStyle/>
                    <a:p>
                      <a:pPr marL="43815" marR="36195">
                        <a:lnSpc>
                          <a:spcPts val="1300"/>
                        </a:lnSpc>
                        <a:spcBef>
                          <a:spcPts val="115"/>
                        </a:spcBef>
                      </a:pPr>
                      <a:r>
                        <a:rPr sz="1200" spc="20" dirty="0">
                          <a:latin typeface="微软雅黑" panose="020B0503020204020204" charset="-122"/>
                          <a:cs typeface="微软雅黑" panose="020B0503020204020204" charset="-122"/>
                        </a:rPr>
                        <a:t>管理者、监督人员和</a:t>
                      </a:r>
                      <a:r>
                        <a:rPr sz="1200" spc="30" dirty="0">
                          <a:latin typeface="微软雅黑" panose="020B0503020204020204" charset="-122"/>
                          <a:cs typeface="微软雅黑" panose="020B0503020204020204" charset="-122"/>
                        </a:rPr>
                        <a:t>员</a:t>
                      </a:r>
                      <a:r>
                        <a:rPr sz="1200" spc="20" dirty="0">
                          <a:latin typeface="微软雅黑" panose="020B0503020204020204" charset="-122"/>
                          <a:cs typeface="微软雅黑" panose="020B0503020204020204" charset="-122"/>
                        </a:rPr>
                        <a:t>工的</a:t>
                      </a:r>
                      <a:r>
                        <a:rPr sz="1200" dirty="0">
                          <a:latin typeface="微软雅黑" panose="020B0503020204020204" charset="-122"/>
                          <a:cs typeface="微软雅黑" panose="020B0503020204020204" charset="-122"/>
                        </a:rPr>
                        <a:t>义 </a:t>
                      </a:r>
                      <a:r>
                        <a:rPr sz="1200" dirty="0">
                          <a:latin typeface="微软雅黑" panose="020B0503020204020204" charset="-122"/>
                          <a:cs typeface="微软雅黑" panose="020B0503020204020204" charset="-122"/>
                        </a:rPr>
                        <a:t> 务和责任、职责是否明确</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cPr marL="0" marR="0" marT="0" marB="0"/>
                </a:tc>
                <a:tc hMerge="1">
                  <a:tcPr marL="0" marR="0" marT="0" marB="0"/>
                </a:tc>
                <a:tc hMerge="1">
                  <a:tcPr marL="0" marR="0" marT="0" marB="0"/>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605"/>
                        </a:spcBef>
                      </a:pPr>
                      <a:r>
                        <a:rPr sz="1200" dirty="0">
                          <a:latin typeface="微软雅黑" panose="020B0503020204020204" charset="-122"/>
                          <a:cs typeface="微软雅黑" panose="020B0503020204020204" charset="-122"/>
                        </a:rPr>
                        <a:t>1</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74497">
                <a:tc rowSpan="2">
                  <a:txBody>
                    <a:bodyPr/>
                    <a:lstStyle/>
                    <a:p>
                      <a:pPr marL="1905" algn="ctr">
                        <a:lnSpc>
                          <a:spcPts val="1150"/>
                        </a:lnSpc>
                      </a:pPr>
                      <a:r>
                        <a:rPr sz="1200" dirty="0">
                          <a:latin typeface="微软雅黑" panose="020B0503020204020204" charset="-122"/>
                          <a:cs typeface="微软雅黑" panose="020B0503020204020204" charset="-122"/>
                        </a:rPr>
                        <a:t>危害识</a:t>
                      </a:r>
                      <a:endParaRPr sz="1200">
                        <a:latin typeface="微软雅黑" panose="020B0503020204020204" charset="-122"/>
                        <a:cs typeface="微软雅黑" panose="020B0503020204020204" charset="-122"/>
                      </a:endParaRPr>
                    </a:p>
                    <a:p>
                      <a:pPr marL="81915" marR="72390" algn="ctr">
                        <a:lnSpc>
                          <a:spcPct val="90000"/>
                        </a:lnSpc>
                        <a:spcBef>
                          <a:spcPts val="65"/>
                        </a:spcBef>
                      </a:pPr>
                      <a:r>
                        <a:rPr sz="1200" dirty="0">
                          <a:latin typeface="微软雅黑" panose="020B0503020204020204" charset="-122"/>
                          <a:cs typeface="微软雅黑" panose="020B0503020204020204" charset="-122"/>
                        </a:rPr>
                        <a:t>别、风  险评估  及控</a:t>
                      </a:r>
                      <a:r>
                        <a:rPr sz="1200" dirty="0">
                          <a:latin typeface="微软雅黑" panose="020B0503020204020204" charset="-122"/>
                          <a:cs typeface="微软雅黑" panose="020B0503020204020204" charset="-122"/>
                        </a:rPr>
                        <a:t>2  </a:t>
                      </a:r>
                      <a:r>
                        <a:rPr sz="1200" dirty="0">
                          <a:latin typeface="微软雅黑" panose="020B0503020204020204" charset="-122"/>
                          <a:cs typeface="微软雅黑" panose="020B0503020204020204" charset="-122"/>
                        </a:rPr>
                        <a:t>制</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0640" algn="r">
                        <a:lnSpc>
                          <a:spcPct val="100000"/>
                        </a:lnSpc>
                        <a:spcBef>
                          <a:spcPts val="605"/>
                        </a:spcBef>
                      </a:pPr>
                      <a:r>
                        <a:rPr sz="1200" dirty="0">
                          <a:latin typeface="微软雅黑" panose="020B0503020204020204" charset="-122"/>
                          <a:cs typeface="微软雅黑" panose="020B0503020204020204" charset="-122"/>
                        </a:rPr>
                        <a:t>6</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4">
                  <a:txBody>
                    <a:bodyPr/>
                    <a:lstStyle/>
                    <a:p>
                      <a:pPr marL="43815" marR="32385">
                        <a:lnSpc>
                          <a:spcPts val="1300"/>
                        </a:lnSpc>
                        <a:spcBef>
                          <a:spcPts val="115"/>
                        </a:spcBef>
                      </a:pPr>
                      <a:r>
                        <a:rPr sz="1200" spc="20" dirty="0">
                          <a:latin typeface="微软雅黑" panose="020B0503020204020204" charset="-122"/>
                          <a:cs typeface="微软雅黑" panose="020B0503020204020204" charset="-122"/>
                        </a:rPr>
                        <a:t>已采取的控制风险措</a:t>
                      </a:r>
                      <a:r>
                        <a:rPr sz="1200" spc="30" dirty="0">
                          <a:latin typeface="微软雅黑" panose="020B0503020204020204" charset="-122"/>
                          <a:cs typeface="微软雅黑" panose="020B0503020204020204" charset="-122"/>
                        </a:rPr>
                        <a:t>施</a:t>
                      </a:r>
                      <a:r>
                        <a:rPr sz="1200" spc="20" dirty="0">
                          <a:latin typeface="微软雅黑" panose="020B0503020204020204" charset="-122"/>
                          <a:cs typeface="微软雅黑" panose="020B0503020204020204" charset="-122"/>
                        </a:rPr>
                        <a:t>是否基 </a:t>
                      </a:r>
                      <a:r>
                        <a:rPr sz="1200" spc="20"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于风险评估结果</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cPr marL="0" marR="0" marT="0" marB="0"/>
                </a:tc>
                <a:tc hMerge="1">
                  <a:tcPr marL="0" marR="0" marT="0" marB="0"/>
                </a:tc>
                <a:tc hMerge="1">
                  <a:tcPr marL="0" marR="0" marT="0" marB="0"/>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605"/>
                        </a:spcBef>
                      </a:pPr>
                      <a:r>
                        <a:rPr sz="1200" dirty="0">
                          <a:latin typeface="微软雅黑" panose="020B0503020204020204" charset="-122"/>
                          <a:cs typeface="微软雅黑" panose="020B0503020204020204" charset="-122"/>
                        </a:rPr>
                        <a:t>2</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451001">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40640" algn="r">
                        <a:lnSpc>
                          <a:spcPct val="100000"/>
                        </a:lnSpc>
                        <a:spcBef>
                          <a:spcPts val="905"/>
                        </a:spcBef>
                      </a:pPr>
                      <a:r>
                        <a:rPr sz="1200" dirty="0">
                          <a:latin typeface="微软雅黑" panose="020B0503020204020204" charset="-122"/>
                          <a:cs typeface="微软雅黑" panose="020B0503020204020204" charset="-122"/>
                        </a:rPr>
                        <a:t>7</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4">
                  <a:txBody>
                    <a:bodyPr/>
                    <a:lstStyle/>
                    <a:p>
                      <a:pPr marL="43815">
                        <a:lnSpc>
                          <a:spcPts val="1370"/>
                        </a:lnSpc>
                        <a:spcBef>
                          <a:spcPts val="255"/>
                        </a:spcBef>
                      </a:pPr>
                      <a:r>
                        <a:rPr sz="1200" spc="20" dirty="0">
                          <a:latin typeface="微软雅黑" panose="020B0503020204020204" charset="-122"/>
                          <a:cs typeface="微软雅黑" panose="020B0503020204020204" charset="-122"/>
                        </a:rPr>
                        <a:t>是否建立起控制风险措施执行</a:t>
                      </a:r>
                      <a:endParaRPr sz="1200">
                        <a:latin typeface="微软雅黑" panose="020B0503020204020204" charset="-122"/>
                        <a:cs typeface="微软雅黑" panose="020B0503020204020204" charset="-122"/>
                      </a:endParaRPr>
                    </a:p>
                    <a:p>
                      <a:pPr marL="43815">
                        <a:lnSpc>
                          <a:spcPts val="1370"/>
                        </a:lnSpc>
                      </a:pPr>
                      <a:r>
                        <a:rPr sz="1200" spc="-5" dirty="0">
                          <a:latin typeface="微软雅黑" panose="020B0503020204020204" charset="-122"/>
                          <a:cs typeface="微软雅黑" panose="020B0503020204020204" charset="-122"/>
                        </a:rPr>
                        <a:t>的监督机制</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cPr marL="0" marR="0" marT="0" marB="0"/>
                </a:tc>
                <a:tc hMerge="1">
                  <a:tcPr marL="0" marR="0" marT="0" marB="0"/>
                </a:tc>
                <a:tc hMerge="1">
                  <a:tcPr marL="0" marR="0" marT="0" marB="0"/>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905"/>
                        </a:spcBef>
                      </a:pPr>
                      <a:r>
                        <a:rPr sz="1200" dirty="0">
                          <a:latin typeface="微软雅黑" panose="020B0503020204020204" charset="-122"/>
                          <a:cs typeface="微软雅黑" panose="020B0503020204020204" charset="-122"/>
                        </a:rPr>
                        <a:t>3</a:t>
                      </a:r>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3" name="object 3"/>
          <p:cNvSpPr txBox="1">
            <a:spLocks noGrp="1"/>
          </p:cNvSpPr>
          <p:nvPr>
            <p:ph type="title"/>
          </p:nvPr>
        </p:nvSpPr>
        <p:spPr>
          <a:xfrm>
            <a:off x="624331" y="245871"/>
            <a:ext cx="3663315" cy="901700"/>
          </a:xfrm>
          <a:prstGeom prst="rect">
            <a:avLst/>
          </a:prstGeom>
        </p:spPr>
        <p:txBody>
          <a:bodyPr vert="horz" wrap="square" lIns="0" tIns="0" rIns="0" bIns="0" rtlCol="0">
            <a:spAutoFit/>
          </a:bodyPr>
          <a:lstStyle/>
          <a:p>
            <a:pPr marL="855345">
              <a:lnSpc>
                <a:spcPct val="100000"/>
              </a:lnSpc>
            </a:pPr>
            <a:r>
              <a:rPr sz="1400" b="0" dirty="0">
                <a:solidFill>
                  <a:srgbClr val="000000"/>
                </a:solidFill>
                <a:latin typeface="微软雅黑" panose="020B0503020204020204" charset="-122"/>
                <a:cs typeface="微软雅黑" panose="020B0503020204020204" charset="-122"/>
              </a:rPr>
              <a:t>承包商</a:t>
            </a:r>
            <a:r>
              <a:rPr sz="1400" b="0" dirty="0">
                <a:solidFill>
                  <a:srgbClr val="FF0000"/>
                </a:solidFill>
                <a:latin typeface="微软雅黑" panose="020B0503020204020204" charset="-122"/>
                <a:cs typeface="微软雅黑" panose="020B0503020204020204" charset="-122"/>
              </a:rPr>
              <a:t>月度安全业绩</a:t>
            </a:r>
            <a:r>
              <a:rPr sz="1400" b="0" dirty="0">
                <a:solidFill>
                  <a:srgbClr val="000000"/>
                </a:solidFill>
                <a:latin typeface="微软雅黑" panose="020B0503020204020204" charset="-122"/>
                <a:cs typeface="微软雅黑" panose="020B0503020204020204" charset="-122"/>
              </a:rPr>
              <a:t>评价</a:t>
            </a:r>
            <a:endParaRPr sz="1400">
              <a:latin typeface="微软雅黑" panose="020B0503020204020204" charset="-122"/>
              <a:cs typeface="微软雅黑" panose="020B0503020204020204" charset="-122"/>
            </a:endParaRPr>
          </a:p>
          <a:p>
            <a:pPr marL="12700" marR="5080" algn="just">
              <a:lnSpc>
                <a:spcPct val="100000"/>
              </a:lnSpc>
              <a:spcBef>
                <a:spcPts val="35"/>
              </a:spcBef>
            </a:pPr>
            <a:r>
              <a:rPr sz="1100" b="0" dirty="0">
                <a:solidFill>
                  <a:srgbClr val="000000"/>
                </a:solidFill>
                <a:latin typeface="微软雅黑" panose="020B0503020204020204" charset="-122"/>
                <a:cs typeface="微软雅黑" panose="020B0503020204020204" charset="-122"/>
              </a:rPr>
              <a:t>说明：每月对承包商的</a:t>
            </a:r>
            <a:r>
              <a:rPr sz="1100" b="0" spc="-15" dirty="0">
                <a:solidFill>
                  <a:srgbClr val="000000"/>
                </a:solidFill>
                <a:latin typeface="微软雅黑" panose="020B0503020204020204" charset="-122"/>
                <a:cs typeface="微软雅黑" panose="020B0503020204020204" charset="-122"/>
              </a:rPr>
              <a:t>安</a:t>
            </a:r>
            <a:r>
              <a:rPr sz="1100" b="0" dirty="0">
                <a:solidFill>
                  <a:srgbClr val="000000"/>
                </a:solidFill>
                <a:latin typeface="微软雅黑" panose="020B0503020204020204" charset="-122"/>
                <a:cs typeface="微软雅黑" panose="020B0503020204020204" charset="-122"/>
              </a:rPr>
              <a:t>全表</a:t>
            </a:r>
            <a:r>
              <a:rPr sz="1100" b="0" spc="-15" dirty="0">
                <a:solidFill>
                  <a:srgbClr val="000000"/>
                </a:solidFill>
                <a:latin typeface="微软雅黑" panose="020B0503020204020204" charset="-122"/>
                <a:cs typeface="微软雅黑" panose="020B0503020204020204" charset="-122"/>
              </a:rPr>
              <a:t>现</a:t>
            </a:r>
            <a:r>
              <a:rPr sz="1100" b="0" dirty="0">
                <a:solidFill>
                  <a:srgbClr val="000000"/>
                </a:solidFill>
                <a:latin typeface="微软雅黑" panose="020B0503020204020204" charset="-122"/>
                <a:cs typeface="微软雅黑" panose="020B0503020204020204" charset="-122"/>
              </a:rPr>
              <a:t>进行</a:t>
            </a:r>
            <a:r>
              <a:rPr sz="1100" b="0" spc="-15" dirty="0">
                <a:solidFill>
                  <a:srgbClr val="000000"/>
                </a:solidFill>
                <a:latin typeface="微软雅黑" panose="020B0503020204020204" charset="-122"/>
                <a:cs typeface="微软雅黑" panose="020B0503020204020204" charset="-122"/>
              </a:rPr>
              <a:t>评</a:t>
            </a:r>
            <a:r>
              <a:rPr sz="1100" b="0" dirty="0">
                <a:solidFill>
                  <a:srgbClr val="000000"/>
                </a:solidFill>
                <a:latin typeface="微软雅黑" panose="020B0503020204020204" charset="-122"/>
                <a:cs typeface="微软雅黑" panose="020B0503020204020204" charset="-122"/>
              </a:rPr>
              <a:t>价，</a:t>
            </a:r>
            <a:r>
              <a:rPr sz="1100" b="0" spc="-15" dirty="0">
                <a:solidFill>
                  <a:srgbClr val="000000"/>
                </a:solidFill>
                <a:latin typeface="微软雅黑" panose="020B0503020204020204" charset="-122"/>
                <a:cs typeface="微软雅黑" panose="020B0503020204020204" charset="-122"/>
              </a:rPr>
              <a:t>形</a:t>
            </a:r>
            <a:r>
              <a:rPr sz="1100" b="0" dirty="0">
                <a:solidFill>
                  <a:srgbClr val="000000"/>
                </a:solidFill>
                <a:latin typeface="微软雅黑" panose="020B0503020204020204" charset="-122"/>
                <a:cs typeface="微软雅黑" panose="020B0503020204020204" charset="-122"/>
              </a:rPr>
              <a:t>成月</a:t>
            </a:r>
            <a:r>
              <a:rPr sz="1100" b="0" spc="-15" dirty="0">
                <a:solidFill>
                  <a:srgbClr val="000000"/>
                </a:solidFill>
                <a:latin typeface="微软雅黑" panose="020B0503020204020204" charset="-122"/>
                <a:cs typeface="微软雅黑" panose="020B0503020204020204" charset="-122"/>
              </a:rPr>
              <a:t>度</a:t>
            </a:r>
            <a:r>
              <a:rPr sz="1100" b="0" dirty="0">
                <a:solidFill>
                  <a:srgbClr val="000000"/>
                </a:solidFill>
                <a:latin typeface="微软雅黑" panose="020B0503020204020204" charset="-122"/>
                <a:cs typeface="微软雅黑" panose="020B0503020204020204" charset="-122"/>
              </a:rPr>
              <a:t>评价结 </a:t>
            </a:r>
            <a:r>
              <a:rPr sz="1100" b="0" dirty="0">
                <a:solidFill>
                  <a:srgbClr val="000000"/>
                </a:solidFill>
                <a:latin typeface="微软雅黑" panose="020B0503020204020204" charset="-122"/>
                <a:cs typeface="微软雅黑" panose="020B0503020204020204" charset="-122"/>
              </a:rPr>
              <a:t> 果，作为年度评价的依</a:t>
            </a:r>
            <a:r>
              <a:rPr sz="1100" b="0" spc="-15" dirty="0">
                <a:solidFill>
                  <a:srgbClr val="000000"/>
                </a:solidFill>
                <a:latin typeface="微软雅黑" panose="020B0503020204020204" charset="-122"/>
                <a:cs typeface="微软雅黑" panose="020B0503020204020204" charset="-122"/>
              </a:rPr>
              <a:t>据</a:t>
            </a:r>
            <a:r>
              <a:rPr sz="1100" b="0" dirty="0">
                <a:solidFill>
                  <a:srgbClr val="000000"/>
                </a:solidFill>
                <a:latin typeface="微软雅黑" panose="020B0503020204020204" charset="-122"/>
                <a:cs typeface="微软雅黑" panose="020B0503020204020204" charset="-122"/>
              </a:rPr>
              <a:t>；承</a:t>
            </a:r>
            <a:r>
              <a:rPr sz="1100" b="0" spc="-15" dirty="0">
                <a:solidFill>
                  <a:srgbClr val="000000"/>
                </a:solidFill>
                <a:latin typeface="微软雅黑" panose="020B0503020204020204" charset="-122"/>
                <a:cs typeface="微软雅黑" panose="020B0503020204020204" charset="-122"/>
              </a:rPr>
              <a:t>包</a:t>
            </a:r>
            <a:r>
              <a:rPr sz="1100" b="0" dirty="0">
                <a:solidFill>
                  <a:srgbClr val="000000"/>
                </a:solidFill>
                <a:latin typeface="微软雅黑" panose="020B0503020204020204" charset="-122"/>
                <a:cs typeface="微软雅黑" panose="020B0503020204020204" charset="-122"/>
              </a:rPr>
              <a:t>商业</a:t>
            </a:r>
            <a:r>
              <a:rPr sz="1100" b="0" spc="-15" dirty="0">
                <a:solidFill>
                  <a:srgbClr val="000000"/>
                </a:solidFill>
                <a:latin typeface="微软雅黑" panose="020B0503020204020204" charset="-122"/>
                <a:cs typeface="微软雅黑" panose="020B0503020204020204" charset="-122"/>
              </a:rPr>
              <a:t>务</a:t>
            </a:r>
            <a:r>
              <a:rPr sz="1100" b="0" dirty="0">
                <a:solidFill>
                  <a:srgbClr val="000000"/>
                </a:solidFill>
                <a:latin typeface="微软雅黑" panose="020B0503020204020204" charset="-122"/>
                <a:cs typeface="微软雅黑" panose="020B0503020204020204" charset="-122"/>
              </a:rPr>
              <a:t>管理</a:t>
            </a:r>
            <a:r>
              <a:rPr sz="1100" b="0" spc="-15" dirty="0">
                <a:solidFill>
                  <a:srgbClr val="000000"/>
                </a:solidFill>
                <a:latin typeface="微软雅黑" panose="020B0503020204020204" charset="-122"/>
                <a:cs typeface="微软雅黑" panose="020B0503020204020204" charset="-122"/>
              </a:rPr>
              <a:t>单</a:t>
            </a:r>
            <a:r>
              <a:rPr sz="1100" b="0" dirty="0">
                <a:solidFill>
                  <a:srgbClr val="000000"/>
                </a:solidFill>
                <a:latin typeface="微软雅黑" panose="020B0503020204020204" charset="-122"/>
                <a:cs typeface="微软雅黑" panose="020B0503020204020204" charset="-122"/>
              </a:rPr>
              <a:t>位和</a:t>
            </a:r>
            <a:r>
              <a:rPr sz="1100" b="0" spc="-15" dirty="0">
                <a:solidFill>
                  <a:srgbClr val="000000"/>
                </a:solidFill>
                <a:latin typeface="微软雅黑" panose="020B0503020204020204" charset="-122"/>
                <a:cs typeface="微软雅黑" panose="020B0503020204020204" charset="-122"/>
              </a:rPr>
              <a:t>属</a:t>
            </a:r>
            <a:r>
              <a:rPr sz="1100" b="0" dirty="0">
                <a:solidFill>
                  <a:srgbClr val="000000"/>
                </a:solidFill>
                <a:latin typeface="微软雅黑" panose="020B0503020204020204" charset="-122"/>
                <a:cs typeface="微软雅黑" panose="020B0503020204020204" charset="-122"/>
              </a:rPr>
              <a:t>地单位 </a:t>
            </a:r>
            <a:r>
              <a:rPr sz="1100" b="0" dirty="0">
                <a:solidFill>
                  <a:srgbClr val="000000"/>
                </a:solidFill>
                <a:latin typeface="微软雅黑" panose="020B0503020204020204" charset="-122"/>
                <a:cs typeface="微软雅黑" panose="020B0503020204020204" charset="-122"/>
              </a:rPr>
              <a:t> 每月组织会议进行评价</a:t>
            </a:r>
            <a:r>
              <a:rPr sz="1100" b="0" spc="-15" dirty="0">
                <a:solidFill>
                  <a:srgbClr val="000000"/>
                </a:solidFill>
                <a:latin typeface="微软雅黑" panose="020B0503020204020204" charset="-122"/>
                <a:cs typeface="微软雅黑" panose="020B0503020204020204" charset="-122"/>
              </a:rPr>
              <a:t>，</a:t>
            </a:r>
            <a:r>
              <a:rPr sz="1100" b="0" dirty="0">
                <a:solidFill>
                  <a:srgbClr val="000000"/>
                </a:solidFill>
                <a:latin typeface="微软雅黑" panose="020B0503020204020204" charset="-122"/>
                <a:cs typeface="微软雅黑" panose="020B0503020204020204" charset="-122"/>
              </a:rPr>
              <a:t>承包</a:t>
            </a:r>
            <a:r>
              <a:rPr sz="1100" b="0" spc="-15" dirty="0">
                <a:solidFill>
                  <a:srgbClr val="000000"/>
                </a:solidFill>
                <a:latin typeface="微软雅黑" panose="020B0503020204020204" charset="-122"/>
                <a:cs typeface="微软雅黑" panose="020B0503020204020204" charset="-122"/>
              </a:rPr>
              <a:t>商</a:t>
            </a:r>
            <a:r>
              <a:rPr sz="1100" b="0" dirty="0">
                <a:solidFill>
                  <a:srgbClr val="000000"/>
                </a:solidFill>
                <a:latin typeface="微软雅黑" panose="020B0503020204020204" charset="-122"/>
                <a:cs typeface="微软雅黑" panose="020B0503020204020204" charset="-122"/>
              </a:rPr>
              <a:t>要素</a:t>
            </a:r>
            <a:r>
              <a:rPr sz="1100" b="0" spc="-15" dirty="0">
                <a:solidFill>
                  <a:srgbClr val="000000"/>
                </a:solidFill>
                <a:latin typeface="微软雅黑" panose="020B0503020204020204" charset="-122"/>
                <a:cs typeface="微软雅黑" panose="020B0503020204020204" charset="-122"/>
              </a:rPr>
              <a:t>工</a:t>
            </a:r>
            <a:r>
              <a:rPr sz="1100" b="0" dirty="0">
                <a:solidFill>
                  <a:srgbClr val="000000"/>
                </a:solidFill>
                <a:latin typeface="微软雅黑" panose="020B0503020204020204" charset="-122"/>
                <a:cs typeface="微软雅黑" panose="020B0503020204020204" charset="-122"/>
              </a:rPr>
              <a:t>程师</a:t>
            </a:r>
            <a:r>
              <a:rPr sz="1100" b="0" spc="-15" dirty="0">
                <a:solidFill>
                  <a:srgbClr val="000000"/>
                </a:solidFill>
                <a:latin typeface="微软雅黑" panose="020B0503020204020204" charset="-122"/>
                <a:cs typeface="微软雅黑" panose="020B0503020204020204" charset="-122"/>
              </a:rPr>
              <a:t>参</a:t>
            </a:r>
            <a:r>
              <a:rPr sz="1100" b="0" dirty="0">
                <a:solidFill>
                  <a:srgbClr val="000000"/>
                </a:solidFill>
                <a:latin typeface="微软雅黑" panose="020B0503020204020204" charset="-122"/>
                <a:cs typeface="微软雅黑" panose="020B0503020204020204" charset="-122"/>
              </a:rPr>
              <a:t>加，</a:t>
            </a:r>
            <a:r>
              <a:rPr sz="1100" b="0" spc="-15" dirty="0">
                <a:solidFill>
                  <a:srgbClr val="000000"/>
                </a:solidFill>
                <a:latin typeface="微软雅黑" panose="020B0503020204020204" charset="-122"/>
                <a:cs typeface="微软雅黑" panose="020B0503020204020204" charset="-122"/>
              </a:rPr>
              <a:t>并</a:t>
            </a:r>
            <a:r>
              <a:rPr sz="1100" b="0" dirty="0">
                <a:solidFill>
                  <a:srgbClr val="000000"/>
                </a:solidFill>
                <a:latin typeface="微软雅黑" panose="020B0503020204020204" charset="-122"/>
                <a:cs typeface="微软雅黑" panose="020B0503020204020204" charset="-122"/>
              </a:rPr>
              <a:t>每月汇 </a:t>
            </a:r>
            <a:r>
              <a:rPr sz="1100" b="0" dirty="0">
                <a:solidFill>
                  <a:srgbClr val="000000"/>
                </a:solidFill>
                <a:latin typeface="微软雅黑" panose="020B0503020204020204" charset="-122"/>
                <a:cs typeface="微软雅黑" panose="020B0503020204020204" charset="-122"/>
              </a:rPr>
              <a:t> </a:t>
            </a:r>
            <a:r>
              <a:rPr sz="1100" b="0" dirty="0">
                <a:solidFill>
                  <a:srgbClr val="000000"/>
                </a:solidFill>
                <a:latin typeface="微软雅黑" panose="020B0503020204020204" charset="-122"/>
                <a:cs typeface="微软雅黑" panose="020B0503020204020204" charset="-122"/>
              </a:rPr>
              <a:t>总各业务单位、属地对承包商月度安全业绩评价的结果。</a:t>
            </a:r>
            <a:endParaRPr sz="1100">
              <a:latin typeface="微软雅黑" panose="020B0503020204020204" charset="-122"/>
              <a:cs typeface="微软雅黑" panose="020B0503020204020204" charset="-122"/>
            </a:endParaRPr>
          </a:p>
        </p:txBody>
      </p:sp>
      <p:graphicFrame>
        <p:nvGraphicFramePr>
          <p:cNvPr id="4" name="object 4"/>
          <p:cNvGraphicFramePr>
            <a:graphicFrameLocks noGrp="1"/>
          </p:cNvGraphicFramePr>
          <p:nvPr/>
        </p:nvGraphicFramePr>
        <p:xfrm>
          <a:off x="629030" y="1132205"/>
          <a:ext cx="3665854" cy="3854450"/>
        </p:xfrm>
        <a:graphic>
          <a:graphicData uri="http://schemas.openxmlformats.org/drawingml/2006/table">
            <a:tbl>
              <a:tblPr firstRow="1" bandRow="1">
                <a:tableStyleId>{2D5ABB26-0587-4C30-8999-92F81FD0307C}</a:tableStyleId>
              </a:tblPr>
              <a:tblGrid>
                <a:gridCol w="1041971"/>
                <a:gridCol w="253365"/>
                <a:gridCol w="906399"/>
                <a:gridCol w="306704"/>
                <a:gridCol w="899795"/>
                <a:gridCol w="230632"/>
              </a:tblGrid>
              <a:tr h="553466">
                <a:tc>
                  <a:txBody>
                    <a:bodyPr/>
                    <a:lstStyle/>
                    <a:p>
                      <a:pPr>
                        <a:lnSpc>
                          <a:spcPct val="100000"/>
                        </a:lnSpc>
                        <a:spcBef>
                          <a:spcPts val="20"/>
                        </a:spcBef>
                      </a:pPr>
                      <a:endParaRPr sz="1250">
                        <a:latin typeface="Times New Roman" panose="02020603050405020304"/>
                        <a:cs typeface="Times New Roman" panose="02020603050405020304"/>
                      </a:endParaRPr>
                    </a:p>
                    <a:p>
                      <a:pPr>
                        <a:lnSpc>
                          <a:spcPct val="100000"/>
                        </a:lnSpc>
                      </a:pPr>
                      <a:r>
                        <a:rPr sz="1200" dirty="0">
                          <a:latin typeface="微软雅黑" panose="020B0503020204020204" charset="-122"/>
                          <a:cs typeface="微软雅黑" panose="020B0503020204020204" charset="-122"/>
                        </a:rPr>
                        <a:t>承包商：</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gridSpan="2">
                  <a:txBody>
                    <a:bodyPr/>
                    <a:lstStyle/>
                    <a:p>
                      <a:pPr>
                        <a:lnSpc>
                          <a:spcPct val="100000"/>
                        </a:lnSpc>
                        <a:spcBef>
                          <a:spcPts val="20"/>
                        </a:spcBef>
                      </a:pPr>
                      <a:endParaRPr sz="1250">
                        <a:latin typeface="Times New Roman" panose="02020603050405020304"/>
                        <a:cs typeface="Times New Roman" panose="02020603050405020304"/>
                      </a:endParaRPr>
                    </a:p>
                    <a:p>
                      <a:pPr marL="1905">
                        <a:lnSpc>
                          <a:spcPct val="100000"/>
                        </a:lnSpc>
                      </a:pPr>
                      <a:r>
                        <a:rPr sz="1200" dirty="0">
                          <a:latin typeface="微软雅黑" panose="020B0503020204020204" charset="-122"/>
                          <a:cs typeface="微软雅黑" panose="020B0503020204020204" charset="-122"/>
                        </a:rPr>
                        <a:t>业务：</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hMerge="1">
                  <a:tcPr marL="0" marR="0" marT="0" marB="0"/>
                </a:tc>
                <a:tc>
                  <a:txBody>
                    <a:bodyPr/>
                    <a:lstStyle/>
                    <a:p>
                      <a:pPr marL="1905">
                        <a:lnSpc>
                          <a:spcPct val="100000"/>
                        </a:lnSpc>
                        <a:spcBef>
                          <a:spcPts val="15"/>
                        </a:spcBef>
                      </a:pPr>
                      <a:r>
                        <a:rPr sz="1200" dirty="0">
                          <a:latin typeface="微软雅黑" panose="020B0503020204020204" charset="-122"/>
                          <a:cs typeface="微软雅黑" panose="020B0503020204020204" charset="-122"/>
                        </a:rPr>
                        <a:t>长、  短  期</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gridSpan="2">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hMerge="1">
                  <a:tcPr marL="0" marR="0" marT="0" marB="0"/>
                </a:tc>
              </a:tr>
              <a:tr h="187578">
                <a:tc>
                  <a:txBody>
                    <a:bodyPr/>
                    <a:lstStyle/>
                    <a:p>
                      <a:pPr>
                        <a:lnSpc>
                          <a:spcPct val="100000"/>
                        </a:lnSpc>
                        <a:spcBef>
                          <a:spcPts val="15"/>
                        </a:spcBef>
                      </a:pPr>
                      <a:r>
                        <a:rPr sz="1200" dirty="0">
                          <a:latin typeface="微软雅黑" panose="020B0503020204020204" charset="-122"/>
                          <a:cs typeface="微软雅黑" panose="020B0503020204020204" charset="-122"/>
                        </a:rPr>
                        <a:t>评价日期：</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gridSpan="2">
                  <a:txBody>
                    <a:bodyPr/>
                    <a:lstStyle/>
                    <a:p>
                      <a:pPr marL="1905">
                        <a:lnSpc>
                          <a:spcPct val="100000"/>
                        </a:lnSpc>
                        <a:spcBef>
                          <a:spcPts val="15"/>
                        </a:spcBef>
                      </a:pPr>
                      <a:r>
                        <a:rPr sz="1200" dirty="0">
                          <a:latin typeface="微软雅黑" panose="020B0503020204020204" charset="-122"/>
                          <a:cs typeface="微软雅黑" panose="020B0503020204020204" charset="-122"/>
                        </a:rPr>
                        <a:t>评价组织单位：</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hMerge="1">
                  <a:tcPr marL="0" marR="0" marT="0" marB="0"/>
                </a:tc>
                <a:tc gridSpan="3">
                  <a:txBody>
                    <a:bodyPr/>
                    <a:lstStyle/>
                    <a:p>
                      <a:pPr marL="1905">
                        <a:lnSpc>
                          <a:spcPct val="100000"/>
                        </a:lnSpc>
                        <a:spcBef>
                          <a:spcPts val="15"/>
                        </a:spcBef>
                      </a:pPr>
                      <a:r>
                        <a:rPr sz="1200" dirty="0">
                          <a:latin typeface="微软雅黑" panose="020B0503020204020204" charset="-122"/>
                          <a:cs typeface="微软雅黑" panose="020B0503020204020204" charset="-122"/>
                        </a:rPr>
                        <a:t>评价人：</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hMerge="1">
                  <a:tcPr marL="0" marR="0" marT="0" marB="0"/>
                </a:tc>
                <a:tc hMerge="1">
                  <a:tcPr marL="0" marR="0" marT="0" marB="0"/>
                </a:tc>
              </a:tr>
              <a:tr h="370586">
                <a:tc>
                  <a:txBody>
                    <a:bodyPr/>
                    <a:lstStyle/>
                    <a:p>
                      <a:pPr marL="1270" marR="93980">
                        <a:lnSpc>
                          <a:spcPct val="100000"/>
                        </a:lnSpc>
                        <a:spcBef>
                          <a:spcPts val="15"/>
                        </a:spcBef>
                      </a:pPr>
                      <a:r>
                        <a:rPr sz="1200" dirty="0">
                          <a:latin typeface="微软雅黑" panose="020B0503020204020204" charset="-122"/>
                          <a:cs typeface="微软雅黑" panose="020B0503020204020204" charset="-122"/>
                        </a:rPr>
                        <a:t>本月被检查次  数：</a:t>
                      </a:r>
                      <a:endParaRPr sz="1200">
                        <a:latin typeface="微软雅黑" panose="020B0503020204020204" charset="-122"/>
                        <a:cs typeface="微软雅黑" panose="020B0503020204020204" charset="-122"/>
                      </a:endParaRPr>
                    </a:p>
                  </a:txBody>
                  <a:tcPr marL="0" marR="0" marT="0" marB="0">
                    <a:lnL w="41275">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735"/>
                        </a:spcBef>
                      </a:pPr>
                      <a:r>
                        <a:rPr sz="1200" dirty="0">
                          <a:latin typeface="微软雅黑" panose="020B0503020204020204" charset="-122"/>
                          <a:cs typeface="微软雅黑" panose="020B0503020204020204" charset="-122"/>
                        </a:rPr>
                        <a:t>违规次数：</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735"/>
                        </a:spcBef>
                      </a:pPr>
                      <a:r>
                        <a:rPr sz="1200" dirty="0">
                          <a:latin typeface="微软雅黑" panose="020B0503020204020204" charset="-122"/>
                          <a:cs typeface="微软雅黑" panose="020B0503020204020204" charset="-122"/>
                        </a:rPr>
                        <a:t>违规人数：</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370458">
                <a:tc>
                  <a:txBody>
                    <a:bodyPr/>
                    <a:lstStyle/>
                    <a:p>
                      <a:pPr marL="1270" marR="93980">
                        <a:lnSpc>
                          <a:spcPct val="100000"/>
                        </a:lnSpc>
                        <a:spcBef>
                          <a:spcPts val="15"/>
                        </a:spcBef>
                      </a:pPr>
                      <a:r>
                        <a:rPr sz="1200" dirty="0">
                          <a:latin typeface="微软雅黑" panose="020B0503020204020204" charset="-122"/>
                          <a:cs typeface="微软雅黑" panose="020B0503020204020204" charset="-122"/>
                        </a:rPr>
                        <a:t>本月</a:t>
                      </a:r>
                      <a:r>
                        <a:rPr sz="1200" dirty="0">
                          <a:latin typeface="微软雅黑" panose="020B0503020204020204" charset="-122"/>
                          <a:cs typeface="微软雅黑" panose="020B0503020204020204" charset="-122"/>
                        </a:rPr>
                        <a:t>"</a:t>
                      </a:r>
                      <a:r>
                        <a:rPr sz="1200" dirty="0">
                          <a:latin typeface="微软雅黑" panose="020B0503020204020204" charset="-122"/>
                          <a:cs typeface="微软雅黑" panose="020B0503020204020204" charset="-122"/>
                        </a:rPr>
                        <a:t>零容忍  “行为次数：</a:t>
                      </a:r>
                      <a:endParaRPr sz="1200">
                        <a:latin typeface="微软雅黑" panose="020B0503020204020204" charset="-122"/>
                        <a:cs typeface="微软雅黑" panose="020B0503020204020204" charset="-122"/>
                      </a:endParaRPr>
                    </a:p>
                  </a:txBody>
                  <a:tcPr marL="0" marR="0" marT="0" marB="0">
                    <a:lnL w="41275">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marR="128270">
                        <a:lnSpc>
                          <a:spcPct val="100000"/>
                        </a:lnSpc>
                        <a:spcBef>
                          <a:spcPts val="15"/>
                        </a:spcBef>
                      </a:pPr>
                      <a:r>
                        <a:rPr sz="1200" dirty="0">
                          <a:latin typeface="微软雅黑" panose="020B0503020204020204" charset="-122"/>
                          <a:cs typeface="微软雅黑" panose="020B0503020204020204" charset="-122"/>
                        </a:rPr>
                        <a:t>本月整改项  总数：</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735"/>
                        </a:spcBef>
                      </a:pPr>
                      <a:r>
                        <a:rPr sz="1200" dirty="0">
                          <a:latin typeface="微软雅黑" panose="020B0503020204020204" charset="-122"/>
                          <a:cs typeface="微软雅黑" panose="020B0503020204020204" charset="-122"/>
                        </a:rPr>
                        <a:t>整改完成：</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1102106">
                <a:tc>
                  <a:txBody>
                    <a:bodyPr/>
                    <a:lstStyle/>
                    <a:p>
                      <a:pPr>
                        <a:lnSpc>
                          <a:spcPct val="100000"/>
                        </a:lnSpc>
                      </a:pPr>
                      <a:endParaRPr sz="1200">
                        <a:latin typeface="Times New Roman" panose="02020603050405020304"/>
                        <a:cs typeface="Times New Roman" panose="02020603050405020304"/>
                      </a:endParaRPr>
                    </a:p>
                    <a:p>
                      <a:pPr>
                        <a:lnSpc>
                          <a:spcPct val="100000"/>
                        </a:lnSpc>
                        <a:spcBef>
                          <a:spcPts val="25"/>
                        </a:spcBef>
                      </a:pPr>
                      <a:endParaRPr sz="1300">
                        <a:latin typeface="Times New Roman" panose="02020603050405020304"/>
                        <a:cs typeface="Times New Roman" panose="02020603050405020304"/>
                      </a:endParaRPr>
                    </a:p>
                    <a:p>
                      <a:pPr marL="1270" marR="93980">
                        <a:lnSpc>
                          <a:spcPct val="100000"/>
                        </a:lnSpc>
                      </a:pPr>
                      <a:r>
                        <a:rPr sz="1200" dirty="0">
                          <a:latin typeface="微软雅黑" panose="020B0503020204020204" charset="-122"/>
                          <a:cs typeface="微软雅黑" panose="020B0503020204020204" charset="-122"/>
                        </a:rPr>
                        <a:t>公司的每周例  会缺席次数</a:t>
                      </a:r>
                      <a:endParaRPr sz="1200">
                        <a:latin typeface="微软雅黑" panose="020B0503020204020204" charset="-122"/>
                        <a:cs typeface="微软雅黑" panose="020B0503020204020204" charset="-122"/>
                      </a:endParaRPr>
                    </a:p>
                  </a:txBody>
                  <a:tcPr marL="0" marR="0" marT="0" marB="0">
                    <a:lnL w="41275">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marR="128270" algn="just">
                        <a:lnSpc>
                          <a:spcPct val="100000"/>
                        </a:lnSpc>
                        <a:spcBef>
                          <a:spcPts val="740"/>
                        </a:spcBef>
                      </a:pPr>
                      <a:r>
                        <a:rPr sz="1200" dirty="0">
                          <a:latin typeface="微软雅黑" panose="020B0503020204020204" charset="-122"/>
                          <a:cs typeface="微软雅黑" panose="020B0503020204020204" charset="-122"/>
                        </a:rPr>
                        <a:t>本月是否自  行开展了员  工培训并有  书面的培训  </a:t>
                      </a:r>
                      <a:r>
                        <a:rPr sz="1200" spc="-5" dirty="0">
                          <a:latin typeface="微软雅黑" panose="020B0503020204020204" charset="-122"/>
                          <a:cs typeface="微软雅黑" panose="020B0503020204020204" charset="-122"/>
                        </a:rPr>
                        <a:t>记录</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marR="122555" algn="just">
                        <a:lnSpc>
                          <a:spcPct val="100000"/>
                        </a:lnSpc>
                        <a:spcBef>
                          <a:spcPts val="15"/>
                        </a:spcBef>
                      </a:pPr>
                      <a:r>
                        <a:rPr sz="1200" dirty="0">
                          <a:latin typeface="微软雅黑" panose="020B0503020204020204" charset="-122"/>
                          <a:cs typeface="微软雅黑" panose="020B0503020204020204" charset="-122"/>
                        </a:rPr>
                        <a:t>本月是否自  行开展了设  备机械工器  具的检查并  </a:t>
                      </a:r>
                      <a:r>
                        <a:rPr sz="1200" spc="-5" dirty="0">
                          <a:latin typeface="微软雅黑" panose="020B0503020204020204" charset="-122"/>
                          <a:cs typeface="微软雅黑" panose="020B0503020204020204" charset="-122"/>
                        </a:rPr>
                        <a:t>有书面的检 </a:t>
                      </a:r>
                      <a:r>
                        <a:rPr sz="1200" spc="-5"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查记录</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919099">
                <a:tc>
                  <a:txBody>
                    <a:bodyPr/>
                    <a:lstStyle/>
                    <a:p>
                      <a:pPr marL="1270" marR="93980" algn="just">
                        <a:lnSpc>
                          <a:spcPct val="100000"/>
                        </a:lnSpc>
                        <a:spcBef>
                          <a:spcPts val="740"/>
                        </a:spcBef>
                      </a:pPr>
                      <a:r>
                        <a:rPr sz="1200" spc="-5" dirty="0">
                          <a:latin typeface="微软雅黑" panose="020B0503020204020204" charset="-122"/>
                          <a:cs typeface="微软雅黑" panose="020B0503020204020204" charset="-122"/>
                        </a:rPr>
                        <a:t>本月是否自行  </a:t>
                      </a:r>
                      <a:r>
                        <a:rPr sz="1200" dirty="0">
                          <a:latin typeface="微软雅黑" panose="020B0503020204020204" charset="-122"/>
                          <a:cs typeface="微软雅黑" panose="020B0503020204020204" charset="-122"/>
                        </a:rPr>
                        <a:t>开展了演练并 </a:t>
                      </a:r>
                      <a:r>
                        <a:rPr sz="1200" dirty="0">
                          <a:latin typeface="微软雅黑" panose="020B0503020204020204" charset="-122"/>
                          <a:cs typeface="微软雅黑" panose="020B0503020204020204" charset="-122"/>
                        </a:rPr>
                        <a:t> 有书面的演练  记录</a:t>
                      </a:r>
                      <a:endParaRPr sz="1200">
                        <a:latin typeface="微软雅黑" panose="020B0503020204020204" charset="-122"/>
                        <a:cs typeface="微软雅黑" panose="020B0503020204020204" charset="-122"/>
                      </a:endParaRPr>
                    </a:p>
                  </a:txBody>
                  <a:tcPr marL="0" marR="0" marT="0" marB="0">
                    <a:lnL w="41275">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marR="128270" algn="just">
                        <a:lnSpc>
                          <a:spcPct val="100000"/>
                        </a:lnSpc>
                        <a:spcBef>
                          <a:spcPts val="20"/>
                        </a:spcBef>
                      </a:pPr>
                      <a:r>
                        <a:rPr sz="1200" dirty="0">
                          <a:latin typeface="微软雅黑" panose="020B0503020204020204" charset="-122"/>
                          <a:cs typeface="微软雅黑" panose="020B0503020204020204" charset="-122"/>
                        </a:rPr>
                        <a:t>本月是否自  行开展了作  业检查并有  书面的检查  记录</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marR="122555" algn="just">
                        <a:lnSpc>
                          <a:spcPct val="100000"/>
                        </a:lnSpc>
                        <a:spcBef>
                          <a:spcPts val="20"/>
                        </a:spcBef>
                      </a:pPr>
                      <a:r>
                        <a:rPr sz="1200" dirty="0">
                          <a:latin typeface="微软雅黑" panose="020B0503020204020204" charset="-122"/>
                          <a:cs typeface="微软雅黑" panose="020B0503020204020204" charset="-122"/>
                        </a:rPr>
                        <a:t>是否按照要  求编制了施  工作业方案  并得到了批  准</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172402">
                <a:tc gridSpan="6">
                  <a:txBody>
                    <a:bodyPr/>
                    <a:lstStyle/>
                    <a:p>
                      <a:pPr marR="9525" algn="ctr">
                        <a:lnSpc>
                          <a:spcPct val="100000"/>
                        </a:lnSpc>
                        <a:spcBef>
                          <a:spcPts val="15"/>
                        </a:spcBef>
                      </a:pPr>
                      <a:r>
                        <a:rPr sz="1100" b="1" dirty="0">
                          <a:latin typeface="微软雅黑" panose="020B0503020204020204" charset="-122"/>
                          <a:cs typeface="微软雅黑" panose="020B0503020204020204" charset="-122"/>
                        </a:rPr>
                        <a:t>月度得分</a:t>
                      </a:r>
                      <a:r>
                        <a:rPr sz="1100" dirty="0">
                          <a:latin typeface="微软雅黑" panose="020B0503020204020204" charset="-122"/>
                          <a:cs typeface="微软雅黑" panose="020B0503020204020204" charset="-122"/>
                        </a:rPr>
                        <a:t>：</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hMerge="1">
                  <a:tcPr marL="0" marR="0" marT="0" marB="0"/>
                </a:tc>
                <a:tc hMerge="1">
                  <a:tcPr marL="0" marR="0" marT="0" marB="0"/>
                </a:tc>
                <a:tc hMerge="1">
                  <a:tcPr marL="0" marR="0" marT="0" marB="0"/>
                </a:tc>
                <a:tc hMerge="1">
                  <a:tcPr marL="0" marR="0" marT="0" marB="0"/>
                </a:tc>
                <a:tc hMerge="1">
                  <a:tcPr marL="0" marR="0" marT="0" marB="0"/>
                </a:tc>
              </a:tr>
              <a:tr h="172402">
                <a:tc gridSpan="6">
                  <a:txBody>
                    <a:bodyPr/>
                    <a:lstStyle/>
                    <a:p>
                      <a:pPr marR="9525" algn="ctr">
                        <a:lnSpc>
                          <a:spcPct val="100000"/>
                        </a:lnSpc>
                        <a:spcBef>
                          <a:spcPts val="15"/>
                        </a:spcBef>
                      </a:pPr>
                      <a:r>
                        <a:rPr sz="1100" dirty="0">
                          <a:latin typeface="微软雅黑" panose="020B0503020204020204" charset="-122"/>
                          <a:cs typeface="微软雅黑" panose="020B0503020204020204" charset="-122"/>
                        </a:rPr>
                        <a:t>记分规则</a:t>
                      </a:r>
                      <a:endParaRPr sz="11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hMerge="1">
                  <a:tcPr marL="0" marR="0" marT="0" marB="0"/>
                </a:tc>
                <a:tc hMerge="1">
                  <a:tcPr marL="0" marR="0" marT="0" marB="0"/>
                </a:tc>
                <a:tc hMerge="1">
                  <a:tcPr marL="0" marR="0" marT="0" marB="0"/>
                </a:tc>
                <a:tc hMerge="1">
                  <a:tcPr marL="0" marR="0" marT="0" marB="0"/>
                </a:tc>
                <a:tc hMerge="1">
                  <a:tcPr marL="0" marR="0" marT="0" marB="0"/>
                </a:tc>
              </a:tr>
            </a:tbl>
          </a:graphicData>
        </a:graphic>
      </p:graphicFrame>
      <p:sp>
        <p:nvSpPr>
          <p:cNvPr id="5" name="object 5"/>
          <p:cNvSpPr txBox="1"/>
          <p:nvPr/>
        </p:nvSpPr>
        <p:spPr>
          <a:xfrm>
            <a:off x="5741670" y="320166"/>
            <a:ext cx="1305560" cy="165100"/>
          </a:xfrm>
          <a:prstGeom prst="rect">
            <a:avLst/>
          </a:prstGeom>
        </p:spPr>
        <p:txBody>
          <a:bodyPr vert="horz" wrap="square" lIns="0" tIns="0" rIns="0" bIns="0" rtlCol="0">
            <a:spAutoFit/>
          </a:bodyPr>
          <a:lstStyle/>
          <a:p>
            <a:pPr marL="12700">
              <a:lnSpc>
                <a:spcPct val="100000"/>
              </a:lnSpc>
            </a:pPr>
            <a:r>
              <a:rPr sz="1000" spc="5" dirty="0">
                <a:latin typeface="微软雅黑" panose="020B0503020204020204" charset="-122"/>
                <a:cs typeface="微软雅黑" panose="020B0503020204020204" charset="-122"/>
              </a:rPr>
              <a:t>承包商年度评价评分表</a:t>
            </a:r>
            <a:endParaRPr sz="1000">
              <a:latin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4974" y="346583"/>
            <a:ext cx="1625600" cy="332740"/>
          </a:xfrm>
          <a:prstGeom prst="rect">
            <a:avLst/>
          </a:prstGeom>
        </p:spPr>
        <p:txBody>
          <a:bodyPr vert="horz" wrap="square" lIns="0" tIns="0" rIns="0" bIns="0" rtlCol="0">
            <a:spAutoFit/>
          </a:bodyPr>
          <a:lstStyle/>
          <a:p>
            <a:pPr marL="12700">
              <a:lnSpc>
                <a:spcPct val="100000"/>
              </a:lnSpc>
            </a:pPr>
            <a:r>
              <a:rPr sz="2100" b="0" dirty="0">
                <a:solidFill>
                  <a:srgbClr val="000000"/>
                </a:solidFill>
                <a:latin typeface="微软雅黑" panose="020B0503020204020204" charset="-122"/>
                <a:cs typeface="微软雅黑" panose="020B0503020204020204" charset="-122"/>
              </a:rPr>
              <a:t>课程预期目标</a:t>
            </a:r>
            <a:endParaRPr sz="2100">
              <a:latin typeface="微软雅黑" panose="020B0503020204020204" charset="-122"/>
              <a:cs typeface="微软雅黑" panose="020B0503020204020204" charset="-122"/>
            </a:endParaRPr>
          </a:p>
        </p:txBody>
      </p:sp>
      <p:sp>
        <p:nvSpPr>
          <p:cNvPr id="3" name="object 3"/>
          <p:cNvSpPr/>
          <p:nvPr/>
        </p:nvSpPr>
        <p:spPr>
          <a:xfrm>
            <a:off x="2519933" y="1565910"/>
            <a:ext cx="4384675" cy="475615"/>
          </a:xfrm>
          <a:custGeom>
            <a:avLst/>
            <a:gdLst/>
            <a:ahLst/>
            <a:cxnLst/>
            <a:rect l="l" t="t" r="r" b="b"/>
            <a:pathLst>
              <a:path w="4384675" h="475614">
                <a:moveTo>
                  <a:pt x="4305300" y="0"/>
                </a:moveTo>
                <a:lnTo>
                  <a:pt x="79248" y="0"/>
                </a:lnTo>
                <a:lnTo>
                  <a:pt x="48381" y="6221"/>
                </a:lnTo>
                <a:lnTo>
                  <a:pt x="23193" y="23193"/>
                </a:lnTo>
                <a:lnTo>
                  <a:pt x="6221" y="48381"/>
                </a:lnTo>
                <a:lnTo>
                  <a:pt x="0" y="79248"/>
                </a:lnTo>
                <a:lnTo>
                  <a:pt x="0" y="396239"/>
                </a:lnTo>
                <a:lnTo>
                  <a:pt x="6221" y="427106"/>
                </a:lnTo>
                <a:lnTo>
                  <a:pt x="23193" y="452294"/>
                </a:lnTo>
                <a:lnTo>
                  <a:pt x="48381" y="469266"/>
                </a:lnTo>
                <a:lnTo>
                  <a:pt x="79248" y="475488"/>
                </a:lnTo>
                <a:lnTo>
                  <a:pt x="4305300" y="475488"/>
                </a:lnTo>
                <a:lnTo>
                  <a:pt x="4336166" y="469266"/>
                </a:lnTo>
                <a:lnTo>
                  <a:pt x="4361354" y="452294"/>
                </a:lnTo>
                <a:lnTo>
                  <a:pt x="4378326" y="427106"/>
                </a:lnTo>
                <a:lnTo>
                  <a:pt x="4384548" y="396239"/>
                </a:lnTo>
                <a:lnTo>
                  <a:pt x="4384548" y="79248"/>
                </a:lnTo>
                <a:lnTo>
                  <a:pt x="4378326" y="48381"/>
                </a:lnTo>
                <a:lnTo>
                  <a:pt x="4361354" y="23193"/>
                </a:lnTo>
                <a:lnTo>
                  <a:pt x="4336166" y="6221"/>
                </a:lnTo>
                <a:lnTo>
                  <a:pt x="4305300" y="0"/>
                </a:lnTo>
                <a:close/>
              </a:path>
            </a:pathLst>
          </a:custGeom>
          <a:solidFill>
            <a:srgbClr val="24287E"/>
          </a:solidFill>
        </p:spPr>
        <p:txBody>
          <a:bodyPr wrap="square" lIns="0" tIns="0" rIns="0" bIns="0" rtlCol="0"/>
          <a:lstStyle/>
          <a:p/>
        </p:txBody>
      </p:sp>
      <p:sp>
        <p:nvSpPr>
          <p:cNvPr id="4" name="object 4"/>
          <p:cNvSpPr/>
          <p:nvPr/>
        </p:nvSpPr>
        <p:spPr>
          <a:xfrm>
            <a:off x="2508757" y="1554733"/>
            <a:ext cx="4406773" cy="49771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2368295" y="1616951"/>
            <a:ext cx="4664202" cy="87262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2635757" y="1629917"/>
            <a:ext cx="4145280" cy="355092"/>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2624582" y="1618741"/>
            <a:ext cx="4167504" cy="377317"/>
          </a:xfrm>
          <a:prstGeom prst="rect">
            <a:avLst/>
          </a:prstGeom>
          <a:blipFill>
            <a:blip r:embed="rId4" cstate="print"/>
            <a:stretch>
              <a:fillRect/>
            </a:stretch>
          </a:blipFill>
        </p:spPr>
        <p:txBody>
          <a:bodyPr wrap="square" lIns="0" tIns="0" rIns="0" bIns="0" rtlCol="0"/>
          <a:lstStyle/>
          <a:p/>
        </p:txBody>
      </p:sp>
      <p:sp>
        <p:nvSpPr>
          <p:cNvPr id="8" name="object 8"/>
          <p:cNvSpPr txBox="1"/>
          <p:nvPr/>
        </p:nvSpPr>
        <p:spPr>
          <a:xfrm>
            <a:off x="2866389" y="1650746"/>
            <a:ext cx="3683000" cy="287020"/>
          </a:xfrm>
          <a:prstGeom prst="rect">
            <a:avLst/>
          </a:prstGeom>
        </p:spPr>
        <p:txBody>
          <a:bodyPr vert="horz" wrap="square" lIns="0" tIns="0" rIns="0" bIns="0" rtlCol="0">
            <a:spAutoFit/>
          </a:bodyPr>
          <a:lstStyle/>
          <a:p>
            <a:pPr marL="12700">
              <a:lnSpc>
                <a:spcPct val="100000"/>
              </a:lnSpc>
            </a:pPr>
            <a:r>
              <a:rPr sz="1800" spc="-5" dirty="0">
                <a:latin typeface="微软雅黑" panose="020B0503020204020204" charset="-122"/>
                <a:cs typeface="微软雅黑" panose="020B0503020204020204" charset="-122"/>
              </a:rPr>
              <a:t>通过事故，认识承包商管理的重要性</a:t>
            </a:r>
            <a:endParaRPr sz="1800">
              <a:latin typeface="微软雅黑" panose="020B0503020204020204" charset="-122"/>
              <a:cs typeface="微软雅黑" panose="020B0503020204020204" charset="-122"/>
            </a:endParaRPr>
          </a:p>
        </p:txBody>
      </p:sp>
      <p:sp>
        <p:nvSpPr>
          <p:cNvPr id="9" name="object 9"/>
          <p:cNvSpPr/>
          <p:nvPr/>
        </p:nvSpPr>
        <p:spPr>
          <a:xfrm>
            <a:off x="2519933" y="2545842"/>
            <a:ext cx="4384675" cy="475615"/>
          </a:xfrm>
          <a:custGeom>
            <a:avLst/>
            <a:gdLst/>
            <a:ahLst/>
            <a:cxnLst/>
            <a:rect l="l" t="t" r="r" b="b"/>
            <a:pathLst>
              <a:path w="4384675" h="475614">
                <a:moveTo>
                  <a:pt x="4305300" y="0"/>
                </a:moveTo>
                <a:lnTo>
                  <a:pt x="79248" y="0"/>
                </a:lnTo>
                <a:lnTo>
                  <a:pt x="48381" y="6221"/>
                </a:lnTo>
                <a:lnTo>
                  <a:pt x="23193" y="23193"/>
                </a:lnTo>
                <a:lnTo>
                  <a:pt x="6221" y="48381"/>
                </a:lnTo>
                <a:lnTo>
                  <a:pt x="0" y="79247"/>
                </a:lnTo>
                <a:lnTo>
                  <a:pt x="0" y="396239"/>
                </a:lnTo>
                <a:lnTo>
                  <a:pt x="6221" y="427106"/>
                </a:lnTo>
                <a:lnTo>
                  <a:pt x="23193" y="452294"/>
                </a:lnTo>
                <a:lnTo>
                  <a:pt x="48381" y="469266"/>
                </a:lnTo>
                <a:lnTo>
                  <a:pt x="79248" y="475488"/>
                </a:lnTo>
                <a:lnTo>
                  <a:pt x="4305300" y="475488"/>
                </a:lnTo>
                <a:lnTo>
                  <a:pt x="4336166" y="469266"/>
                </a:lnTo>
                <a:lnTo>
                  <a:pt x="4361354" y="452294"/>
                </a:lnTo>
                <a:lnTo>
                  <a:pt x="4378326" y="427106"/>
                </a:lnTo>
                <a:lnTo>
                  <a:pt x="4384548" y="396239"/>
                </a:lnTo>
                <a:lnTo>
                  <a:pt x="4384548" y="79247"/>
                </a:lnTo>
                <a:lnTo>
                  <a:pt x="4378326" y="48381"/>
                </a:lnTo>
                <a:lnTo>
                  <a:pt x="4361354" y="23193"/>
                </a:lnTo>
                <a:lnTo>
                  <a:pt x="4336166" y="6221"/>
                </a:lnTo>
                <a:lnTo>
                  <a:pt x="4305300" y="0"/>
                </a:lnTo>
                <a:close/>
              </a:path>
            </a:pathLst>
          </a:custGeom>
          <a:solidFill>
            <a:srgbClr val="24287E"/>
          </a:solidFill>
        </p:spPr>
        <p:txBody>
          <a:bodyPr wrap="square" lIns="0" tIns="0" rIns="0" bIns="0" rtlCol="0"/>
          <a:lstStyle/>
          <a:p/>
        </p:txBody>
      </p:sp>
      <p:sp>
        <p:nvSpPr>
          <p:cNvPr id="10" name="object 10"/>
          <p:cNvSpPr/>
          <p:nvPr/>
        </p:nvSpPr>
        <p:spPr>
          <a:xfrm>
            <a:off x="2508757" y="2534666"/>
            <a:ext cx="4406773" cy="497713"/>
          </a:xfrm>
          <a:prstGeom prst="rect">
            <a:avLst/>
          </a:prstGeom>
          <a:blipFill>
            <a:blip r:embed="rId5" cstate="print"/>
            <a:stretch>
              <a:fillRect/>
            </a:stretch>
          </a:blipFill>
        </p:spPr>
        <p:txBody>
          <a:bodyPr wrap="square" lIns="0" tIns="0" rIns="0" bIns="0" rtlCol="0"/>
          <a:lstStyle/>
          <a:p/>
        </p:txBody>
      </p:sp>
      <p:sp>
        <p:nvSpPr>
          <p:cNvPr id="11" name="object 11"/>
          <p:cNvSpPr/>
          <p:nvPr/>
        </p:nvSpPr>
        <p:spPr>
          <a:xfrm>
            <a:off x="2368295" y="2596883"/>
            <a:ext cx="4664202" cy="872629"/>
          </a:xfrm>
          <a:prstGeom prst="rect">
            <a:avLst/>
          </a:prstGeom>
          <a:blipFill>
            <a:blip r:embed="rId2" cstate="print"/>
            <a:stretch>
              <a:fillRect/>
            </a:stretch>
          </a:blipFill>
        </p:spPr>
        <p:txBody>
          <a:bodyPr wrap="square" lIns="0" tIns="0" rIns="0" bIns="0" rtlCol="0"/>
          <a:lstStyle/>
          <a:p/>
        </p:txBody>
      </p:sp>
      <p:sp>
        <p:nvSpPr>
          <p:cNvPr id="12" name="object 12"/>
          <p:cNvSpPr/>
          <p:nvPr/>
        </p:nvSpPr>
        <p:spPr>
          <a:xfrm>
            <a:off x="2635757" y="2609850"/>
            <a:ext cx="4145280" cy="355092"/>
          </a:xfrm>
          <a:prstGeom prst="rect">
            <a:avLst/>
          </a:prstGeom>
          <a:blipFill>
            <a:blip r:embed="rId3" cstate="print"/>
            <a:stretch>
              <a:fillRect/>
            </a:stretch>
          </a:blipFill>
        </p:spPr>
        <p:txBody>
          <a:bodyPr wrap="square" lIns="0" tIns="0" rIns="0" bIns="0" rtlCol="0"/>
          <a:lstStyle/>
          <a:p/>
        </p:txBody>
      </p:sp>
      <p:sp>
        <p:nvSpPr>
          <p:cNvPr id="13" name="object 13"/>
          <p:cNvSpPr/>
          <p:nvPr/>
        </p:nvSpPr>
        <p:spPr>
          <a:xfrm>
            <a:off x="2624582" y="2598673"/>
            <a:ext cx="4167504" cy="377317"/>
          </a:xfrm>
          <a:prstGeom prst="rect">
            <a:avLst/>
          </a:prstGeom>
          <a:blipFill>
            <a:blip r:embed="rId6" cstate="print"/>
            <a:stretch>
              <a:fillRect/>
            </a:stretch>
          </a:blipFill>
        </p:spPr>
        <p:txBody>
          <a:bodyPr wrap="square" lIns="0" tIns="0" rIns="0" bIns="0" rtlCol="0"/>
          <a:lstStyle/>
          <a:p/>
        </p:txBody>
      </p:sp>
      <p:sp>
        <p:nvSpPr>
          <p:cNvPr id="14" name="object 14"/>
          <p:cNvSpPr txBox="1"/>
          <p:nvPr/>
        </p:nvSpPr>
        <p:spPr>
          <a:xfrm>
            <a:off x="3082798" y="2648457"/>
            <a:ext cx="3225800" cy="287020"/>
          </a:xfrm>
          <a:prstGeom prst="rect">
            <a:avLst/>
          </a:prstGeom>
        </p:spPr>
        <p:txBody>
          <a:bodyPr vert="horz" wrap="square" lIns="0" tIns="0" rIns="0" bIns="0" rtlCol="0">
            <a:spAutoFit/>
          </a:bodyPr>
          <a:lstStyle/>
          <a:p>
            <a:pPr marL="12700">
              <a:lnSpc>
                <a:spcPct val="100000"/>
              </a:lnSpc>
            </a:pPr>
            <a:r>
              <a:rPr sz="1800" dirty="0">
                <a:latin typeface="微软雅黑" panose="020B0503020204020204" charset="-122"/>
                <a:cs typeface="微软雅黑" panose="020B0503020204020204" charset="-122"/>
              </a:rPr>
              <a:t>承包商管理几个阶段的重点要求</a:t>
            </a:r>
            <a:endParaRPr sz="1800">
              <a:latin typeface="微软雅黑" panose="020B0503020204020204" charset="-122"/>
              <a:cs typeface="微软雅黑" panose="020B0503020204020204" charset="-122"/>
            </a:endParaRPr>
          </a:p>
        </p:txBody>
      </p:sp>
      <p:sp>
        <p:nvSpPr>
          <p:cNvPr id="15" name="object 15"/>
          <p:cNvSpPr/>
          <p:nvPr/>
        </p:nvSpPr>
        <p:spPr>
          <a:xfrm>
            <a:off x="2507742" y="3557778"/>
            <a:ext cx="4384675" cy="475615"/>
          </a:xfrm>
          <a:custGeom>
            <a:avLst/>
            <a:gdLst/>
            <a:ahLst/>
            <a:cxnLst/>
            <a:rect l="l" t="t" r="r" b="b"/>
            <a:pathLst>
              <a:path w="4384675" h="475614">
                <a:moveTo>
                  <a:pt x="4305300" y="0"/>
                </a:moveTo>
                <a:lnTo>
                  <a:pt x="79247" y="0"/>
                </a:lnTo>
                <a:lnTo>
                  <a:pt x="48381" y="6221"/>
                </a:lnTo>
                <a:lnTo>
                  <a:pt x="23193" y="23193"/>
                </a:lnTo>
                <a:lnTo>
                  <a:pt x="6221" y="48381"/>
                </a:lnTo>
                <a:lnTo>
                  <a:pt x="0" y="79248"/>
                </a:lnTo>
                <a:lnTo>
                  <a:pt x="0" y="396240"/>
                </a:lnTo>
                <a:lnTo>
                  <a:pt x="6221" y="427085"/>
                </a:lnTo>
                <a:lnTo>
                  <a:pt x="23193" y="452275"/>
                </a:lnTo>
                <a:lnTo>
                  <a:pt x="48381" y="469259"/>
                </a:lnTo>
                <a:lnTo>
                  <a:pt x="79247" y="475488"/>
                </a:lnTo>
                <a:lnTo>
                  <a:pt x="4305300" y="475488"/>
                </a:lnTo>
                <a:lnTo>
                  <a:pt x="4336166" y="469259"/>
                </a:lnTo>
                <a:lnTo>
                  <a:pt x="4361354" y="452275"/>
                </a:lnTo>
                <a:lnTo>
                  <a:pt x="4378326" y="427085"/>
                </a:lnTo>
                <a:lnTo>
                  <a:pt x="4384548" y="396240"/>
                </a:lnTo>
                <a:lnTo>
                  <a:pt x="4384548" y="79248"/>
                </a:lnTo>
                <a:lnTo>
                  <a:pt x="4378326" y="48381"/>
                </a:lnTo>
                <a:lnTo>
                  <a:pt x="4361354" y="23193"/>
                </a:lnTo>
                <a:lnTo>
                  <a:pt x="4336166" y="6221"/>
                </a:lnTo>
                <a:lnTo>
                  <a:pt x="4305300" y="0"/>
                </a:lnTo>
                <a:close/>
              </a:path>
            </a:pathLst>
          </a:custGeom>
          <a:solidFill>
            <a:srgbClr val="24287E"/>
          </a:solidFill>
        </p:spPr>
        <p:txBody>
          <a:bodyPr wrap="square" lIns="0" tIns="0" rIns="0" bIns="0" rtlCol="0"/>
          <a:lstStyle/>
          <a:p/>
        </p:txBody>
      </p:sp>
      <p:sp>
        <p:nvSpPr>
          <p:cNvPr id="16" name="object 16"/>
          <p:cNvSpPr/>
          <p:nvPr/>
        </p:nvSpPr>
        <p:spPr>
          <a:xfrm>
            <a:off x="2496566" y="3546602"/>
            <a:ext cx="4406773" cy="497776"/>
          </a:xfrm>
          <a:prstGeom prst="rect">
            <a:avLst/>
          </a:prstGeom>
          <a:blipFill>
            <a:blip r:embed="rId7" cstate="print"/>
            <a:stretch>
              <a:fillRect/>
            </a:stretch>
          </a:blipFill>
        </p:spPr>
        <p:txBody>
          <a:bodyPr wrap="square" lIns="0" tIns="0" rIns="0" bIns="0" rtlCol="0"/>
          <a:lstStyle/>
          <a:p/>
        </p:txBody>
      </p:sp>
      <p:sp>
        <p:nvSpPr>
          <p:cNvPr id="17" name="object 17"/>
          <p:cNvSpPr/>
          <p:nvPr/>
        </p:nvSpPr>
        <p:spPr>
          <a:xfrm>
            <a:off x="2356104" y="3608832"/>
            <a:ext cx="4664202" cy="872629"/>
          </a:xfrm>
          <a:prstGeom prst="rect">
            <a:avLst/>
          </a:prstGeom>
          <a:blipFill>
            <a:blip r:embed="rId2" cstate="print"/>
            <a:stretch>
              <a:fillRect/>
            </a:stretch>
          </a:blipFill>
        </p:spPr>
        <p:txBody>
          <a:bodyPr wrap="square" lIns="0" tIns="0" rIns="0" bIns="0" rtlCol="0"/>
          <a:lstStyle/>
          <a:p/>
        </p:txBody>
      </p:sp>
      <p:sp>
        <p:nvSpPr>
          <p:cNvPr id="18" name="object 18"/>
          <p:cNvSpPr/>
          <p:nvPr/>
        </p:nvSpPr>
        <p:spPr>
          <a:xfrm>
            <a:off x="2623566" y="3621785"/>
            <a:ext cx="4145279" cy="355091"/>
          </a:xfrm>
          <a:prstGeom prst="rect">
            <a:avLst/>
          </a:prstGeom>
          <a:blipFill>
            <a:blip r:embed="rId8" cstate="print"/>
            <a:stretch>
              <a:fillRect/>
            </a:stretch>
          </a:blipFill>
        </p:spPr>
        <p:txBody>
          <a:bodyPr wrap="square" lIns="0" tIns="0" rIns="0" bIns="0" rtlCol="0"/>
          <a:lstStyle/>
          <a:p/>
        </p:txBody>
      </p:sp>
      <p:sp>
        <p:nvSpPr>
          <p:cNvPr id="19" name="object 19"/>
          <p:cNvSpPr/>
          <p:nvPr/>
        </p:nvSpPr>
        <p:spPr>
          <a:xfrm>
            <a:off x="2612389" y="3610609"/>
            <a:ext cx="4167505" cy="377380"/>
          </a:xfrm>
          <a:prstGeom prst="rect">
            <a:avLst/>
          </a:prstGeom>
          <a:blipFill>
            <a:blip r:embed="rId9" cstate="print"/>
            <a:stretch>
              <a:fillRect/>
            </a:stretch>
          </a:blipFill>
        </p:spPr>
        <p:txBody>
          <a:bodyPr wrap="square" lIns="0" tIns="0" rIns="0" bIns="0" rtlCol="0"/>
          <a:lstStyle/>
          <a:p/>
        </p:txBody>
      </p:sp>
      <p:sp>
        <p:nvSpPr>
          <p:cNvPr id="20" name="object 20"/>
          <p:cNvSpPr txBox="1"/>
          <p:nvPr/>
        </p:nvSpPr>
        <p:spPr>
          <a:xfrm>
            <a:off x="3654678" y="3660647"/>
            <a:ext cx="2082800" cy="287020"/>
          </a:xfrm>
          <a:prstGeom prst="rect">
            <a:avLst/>
          </a:prstGeom>
        </p:spPr>
        <p:txBody>
          <a:bodyPr vert="horz" wrap="square" lIns="0" tIns="0" rIns="0" bIns="0" rtlCol="0">
            <a:spAutoFit/>
          </a:bodyPr>
          <a:lstStyle/>
          <a:p>
            <a:pPr marL="12700">
              <a:lnSpc>
                <a:spcPct val="100000"/>
              </a:lnSpc>
            </a:pPr>
            <a:r>
              <a:rPr sz="1800" dirty="0">
                <a:latin typeface="微软雅黑" panose="020B0503020204020204" charset="-122"/>
                <a:cs typeface="微软雅黑" panose="020B0503020204020204" charset="-122"/>
              </a:rPr>
              <a:t>企业的难点如何解决</a:t>
            </a:r>
            <a:endParaRPr sz="1800">
              <a:latin typeface="微软雅黑" panose="020B0503020204020204" charset="-122"/>
              <a:cs typeface="微软雅黑" panose="020B0503020204020204" charset="-122"/>
            </a:endParaRPr>
          </a:p>
        </p:txBody>
      </p:sp>
      <p:sp>
        <p:nvSpPr>
          <p:cNvPr id="21" name="object 21"/>
          <p:cNvSpPr txBox="1"/>
          <p:nvPr/>
        </p:nvSpPr>
        <p:spPr>
          <a:xfrm>
            <a:off x="6938009" y="339597"/>
            <a:ext cx="1878964" cy="245745"/>
          </a:xfrm>
          <a:prstGeom prst="rect">
            <a:avLst/>
          </a:prstGeom>
        </p:spPr>
        <p:txBody>
          <a:bodyPr vert="horz" wrap="square" lIns="0" tIns="0" rIns="0" bIns="0" rtlCol="0">
            <a:spAutoFit/>
          </a:bodyPr>
          <a:lstStyle/>
          <a:p>
            <a:pPr marL="12700">
              <a:lnSpc>
                <a:spcPct val="100000"/>
              </a:lnSpc>
            </a:pPr>
            <a:endParaRPr sz="1600" b="1" spc="-310" dirty="0">
              <a:solidFill>
                <a:srgbClr val="2D75B6"/>
              </a:solidFill>
              <a:latin typeface="思源黑体 CN Bold" panose="020B0800000000000000" charset="-122"/>
              <a:cs typeface="思源黑体 CN Bold" panose="020B0800000000000000"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2940" y="1901951"/>
            <a:ext cx="806450" cy="497205"/>
          </a:xfrm>
          <a:custGeom>
            <a:avLst/>
            <a:gdLst/>
            <a:ahLst/>
            <a:cxnLst/>
            <a:rect l="l" t="t" r="r" b="b"/>
            <a:pathLst>
              <a:path w="806450" h="497205">
                <a:moveTo>
                  <a:pt x="806196" y="0"/>
                </a:moveTo>
                <a:lnTo>
                  <a:pt x="239509" y="0"/>
                </a:lnTo>
                <a:lnTo>
                  <a:pt x="0" y="496824"/>
                </a:lnTo>
                <a:lnTo>
                  <a:pt x="566686" y="496824"/>
                </a:lnTo>
                <a:lnTo>
                  <a:pt x="806196" y="0"/>
                </a:lnTo>
                <a:close/>
              </a:path>
            </a:pathLst>
          </a:custGeom>
          <a:solidFill>
            <a:srgbClr val="4471C4"/>
          </a:solidFill>
        </p:spPr>
        <p:txBody>
          <a:bodyPr wrap="square" lIns="0" tIns="0" rIns="0" bIns="0" rtlCol="0"/>
          <a:lstStyle/>
          <a:p/>
        </p:txBody>
      </p:sp>
      <p:sp>
        <p:nvSpPr>
          <p:cNvPr id="3" name="object 3"/>
          <p:cNvSpPr txBox="1"/>
          <p:nvPr/>
        </p:nvSpPr>
        <p:spPr>
          <a:xfrm>
            <a:off x="870000" y="1925192"/>
            <a:ext cx="351790" cy="429895"/>
          </a:xfrm>
          <a:prstGeom prst="rect">
            <a:avLst/>
          </a:prstGeom>
        </p:spPr>
        <p:txBody>
          <a:bodyPr vert="horz" wrap="square" lIns="0" tIns="0" rIns="0" bIns="0" rtlCol="0">
            <a:spAutoFit/>
          </a:bodyPr>
          <a:lstStyle/>
          <a:p>
            <a:pPr marL="12700">
              <a:lnSpc>
                <a:spcPct val="100000"/>
              </a:lnSpc>
            </a:pPr>
            <a:r>
              <a:rPr sz="2800" spc="-5" dirty="0">
                <a:solidFill>
                  <a:srgbClr val="FFFFFF"/>
                </a:solidFill>
                <a:latin typeface="Impact" panose="020B0806030902050204"/>
                <a:cs typeface="Impact" panose="020B0806030902050204"/>
              </a:rPr>
              <a:t>01</a:t>
            </a:r>
            <a:endParaRPr sz="2800">
              <a:latin typeface="Impact" panose="020B0806030902050204"/>
              <a:cs typeface="Impact" panose="020B0806030902050204"/>
            </a:endParaRPr>
          </a:p>
        </p:txBody>
      </p:sp>
      <p:sp>
        <p:nvSpPr>
          <p:cNvPr id="4" name="object 4"/>
          <p:cNvSpPr/>
          <p:nvPr/>
        </p:nvSpPr>
        <p:spPr>
          <a:xfrm>
            <a:off x="662940" y="2758439"/>
            <a:ext cx="806450" cy="492759"/>
          </a:xfrm>
          <a:custGeom>
            <a:avLst/>
            <a:gdLst/>
            <a:ahLst/>
            <a:cxnLst/>
            <a:rect l="l" t="t" r="r" b="b"/>
            <a:pathLst>
              <a:path w="806450" h="492760">
                <a:moveTo>
                  <a:pt x="806196" y="0"/>
                </a:moveTo>
                <a:lnTo>
                  <a:pt x="237299" y="0"/>
                </a:lnTo>
                <a:lnTo>
                  <a:pt x="0" y="492252"/>
                </a:lnTo>
                <a:lnTo>
                  <a:pt x="568896" y="492252"/>
                </a:lnTo>
                <a:lnTo>
                  <a:pt x="806196" y="0"/>
                </a:lnTo>
                <a:close/>
              </a:path>
            </a:pathLst>
          </a:custGeom>
          <a:solidFill>
            <a:srgbClr val="4471C4"/>
          </a:solidFill>
        </p:spPr>
        <p:txBody>
          <a:bodyPr wrap="square" lIns="0" tIns="0" rIns="0" bIns="0" rtlCol="0"/>
          <a:lstStyle/>
          <a:p/>
        </p:txBody>
      </p:sp>
      <p:sp>
        <p:nvSpPr>
          <p:cNvPr id="5" name="object 5"/>
          <p:cNvSpPr txBox="1"/>
          <p:nvPr/>
        </p:nvSpPr>
        <p:spPr>
          <a:xfrm>
            <a:off x="870000" y="2764027"/>
            <a:ext cx="394335" cy="429895"/>
          </a:xfrm>
          <a:prstGeom prst="rect">
            <a:avLst/>
          </a:prstGeom>
        </p:spPr>
        <p:txBody>
          <a:bodyPr vert="horz" wrap="square" lIns="0" tIns="0" rIns="0" bIns="0" rtlCol="0">
            <a:spAutoFit/>
          </a:bodyPr>
          <a:lstStyle/>
          <a:p>
            <a:pPr marL="12700">
              <a:lnSpc>
                <a:spcPct val="100000"/>
              </a:lnSpc>
            </a:pPr>
            <a:r>
              <a:rPr sz="2800" spc="-10" dirty="0">
                <a:solidFill>
                  <a:srgbClr val="FFFFFF"/>
                </a:solidFill>
                <a:latin typeface="Impact" panose="020B0806030902050204"/>
                <a:cs typeface="Impact" panose="020B0806030902050204"/>
              </a:rPr>
              <a:t>02</a:t>
            </a:r>
            <a:endParaRPr sz="2800">
              <a:latin typeface="Impact" panose="020B0806030902050204"/>
              <a:cs typeface="Impact" panose="020B0806030902050204"/>
            </a:endParaRPr>
          </a:p>
        </p:txBody>
      </p:sp>
      <p:sp>
        <p:nvSpPr>
          <p:cNvPr id="6" name="object 6"/>
          <p:cNvSpPr/>
          <p:nvPr/>
        </p:nvSpPr>
        <p:spPr>
          <a:xfrm>
            <a:off x="670559" y="3590544"/>
            <a:ext cx="806450" cy="497205"/>
          </a:xfrm>
          <a:custGeom>
            <a:avLst/>
            <a:gdLst/>
            <a:ahLst/>
            <a:cxnLst/>
            <a:rect l="l" t="t" r="r" b="b"/>
            <a:pathLst>
              <a:path w="806450" h="497204">
                <a:moveTo>
                  <a:pt x="806196" y="0"/>
                </a:moveTo>
                <a:lnTo>
                  <a:pt x="239509" y="0"/>
                </a:lnTo>
                <a:lnTo>
                  <a:pt x="0" y="496823"/>
                </a:lnTo>
                <a:lnTo>
                  <a:pt x="566686" y="496823"/>
                </a:lnTo>
                <a:lnTo>
                  <a:pt x="806196" y="0"/>
                </a:lnTo>
                <a:close/>
              </a:path>
            </a:pathLst>
          </a:custGeom>
          <a:solidFill>
            <a:srgbClr val="4471C4"/>
          </a:solidFill>
        </p:spPr>
        <p:txBody>
          <a:bodyPr wrap="square" lIns="0" tIns="0" rIns="0" bIns="0" rtlCol="0"/>
          <a:lstStyle/>
          <a:p/>
        </p:txBody>
      </p:sp>
      <p:sp>
        <p:nvSpPr>
          <p:cNvPr id="7" name="object 7"/>
          <p:cNvSpPr txBox="1"/>
          <p:nvPr/>
        </p:nvSpPr>
        <p:spPr>
          <a:xfrm>
            <a:off x="877620" y="3607409"/>
            <a:ext cx="404495" cy="429895"/>
          </a:xfrm>
          <a:prstGeom prst="rect">
            <a:avLst/>
          </a:prstGeom>
        </p:spPr>
        <p:txBody>
          <a:bodyPr vert="horz" wrap="square" lIns="0" tIns="0" rIns="0" bIns="0" rtlCol="0">
            <a:spAutoFit/>
          </a:bodyPr>
          <a:lstStyle/>
          <a:p>
            <a:pPr marL="12700">
              <a:lnSpc>
                <a:spcPct val="100000"/>
              </a:lnSpc>
            </a:pPr>
            <a:r>
              <a:rPr sz="2800" spc="-5" dirty="0">
                <a:solidFill>
                  <a:srgbClr val="FFFFFF"/>
                </a:solidFill>
                <a:latin typeface="Impact" panose="020B0806030902050204"/>
                <a:cs typeface="Impact" panose="020B0806030902050204"/>
              </a:rPr>
              <a:t>03</a:t>
            </a:r>
            <a:endParaRPr sz="2800">
              <a:latin typeface="Impact" panose="020B0806030902050204"/>
              <a:cs typeface="Impact" panose="020B0806030902050204"/>
            </a:endParaRPr>
          </a:p>
        </p:txBody>
      </p:sp>
      <p:sp>
        <p:nvSpPr>
          <p:cNvPr id="8" name="object 8"/>
          <p:cNvSpPr/>
          <p:nvPr/>
        </p:nvSpPr>
        <p:spPr>
          <a:xfrm>
            <a:off x="1476755" y="1879092"/>
            <a:ext cx="4554220" cy="486409"/>
          </a:xfrm>
          <a:custGeom>
            <a:avLst/>
            <a:gdLst/>
            <a:ahLst/>
            <a:cxnLst/>
            <a:rect l="l" t="t" r="r" b="b"/>
            <a:pathLst>
              <a:path w="4554220" h="486410">
                <a:moveTo>
                  <a:pt x="0" y="486156"/>
                </a:moveTo>
                <a:lnTo>
                  <a:pt x="234314" y="0"/>
                </a:lnTo>
                <a:lnTo>
                  <a:pt x="4553711" y="0"/>
                </a:lnTo>
                <a:lnTo>
                  <a:pt x="4319397" y="486156"/>
                </a:lnTo>
                <a:lnTo>
                  <a:pt x="0" y="486156"/>
                </a:lnTo>
                <a:close/>
              </a:path>
            </a:pathLst>
          </a:custGeom>
          <a:ln w="15875">
            <a:solidFill>
              <a:srgbClr val="4471C4"/>
            </a:solidFill>
          </a:ln>
        </p:spPr>
        <p:txBody>
          <a:bodyPr wrap="square" lIns="0" tIns="0" rIns="0" bIns="0" rtlCol="0"/>
          <a:lstStyle/>
          <a:p/>
        </p:txBody>
      </p:sp>
      <p:sp>
        <p:nvSpPr>
          <p:cNvPr id="9" name="object 9"/>
          <p:cNvSpPr txBox="1"/>
          <p:nvPr/>
        </p:nvSpPr>
        <p:spPr>
          <a:xfrm>
            <a:off x="2009648" y="1976373"/>
            <a:ext cx="3016250" cy="287020"/>
          </a:xfrm>
          <a:prstGeom prst="rect">
            <a:avLst/>
          </a:prstGeom>
        </p:spPr>
        <p:txBody>
          <a:bodyPr vert="horz" wrap="square" lIns="0" tIns="0" rIns="0" bIns="0" rtlCol="0">
            <a:spAutoFit/>
          </a:bodyPr>
          <a:lstStyle/>
          <a:p>
            <a:pPr marL="12700">
              <a:lnSpc>
                <a:spcPct val="100000"/>
              </a:lnSpc>
            </a:pPr>
            <a:r>
              <a:rPr sz="1800" dirty="0">
                <a:latin typeface="微软雅黑" panose="020B0503020204020204" charset="-122"/>
                <a:cs typeface="微软雅黑" panose="020B0503020204020204" charset="-122"/>
              </a:rPr>
              <a:t>承包商管理要求—事故的启示</a:t>
            </a:r>
            <a:endParaRPr sz="1800">
              <a:latin typeface="微软雅黑" panose="020B0503020204020204" charset="-122"/>
              <a:cs typeface="微软雅黑" panose="020B0503020204020204" charset="-122"/>
            </a:endParaRPr>
          </a:p>
        </p:txBody>
      </p:sp>
      <p:sp>
        <p:nvSpPr>
          <p:cNvPr id="10" name="object 10"/>
          <p:cNvSpPr/>
          <p:nvPr/>
        </p:nvSpPr>
        <p:spPr>
          <a:xfrm>
            <a:off x="6384035" y="1043938"/>
            <a:ext cx="2759963" cy="4002024"/>
          </a:xfrm>
          <a:prstGeom prst="rect">
            <a:avLst/>
          </a:prstGeom>
          <a:blipFill>
            <a:blip r:embed="rId1" cstate="print"/>
            <a:stretch>
              <a:fillRect/>
            </a:stretch>
          </a:blipFill>
        </p:spPr>
        <p:txBody>
          <a:bodyPr wrap="square" lIns="0" tIns="0" rIns="0" bIns="0" rtlCol="0"/>
          <a:lstStyle/>
          <a:p/>
        </p:txBody>
      </p:sp>
      <p:sp>
        <p:nvSpPr>
          <p:cNvPr id="11" name="object 11"/>
          <p:cNvSpPr/>
          <p:nvPr/>
        </p:nvSpPr>
        <p:spPr>
          <a:xfrm>
            <a:off x="1476755" y="2734055"/>
            <a:ext cx="4554220" cy="486409"/>
          </a:xfrm>
          <a:custGeom>
            <a:avLst/>
            <a:gdLst/>
            <a:ahLst/>
            <a:cxnLst/>
            <a:rect l="l" t="t" r="r" b="b"/>
            <a:pathLst>
              <a:path w="4554220" h="486410">
                <a:moveTo>
                  <a:pt x="4553711" y="0"/>
                </a:moveTo>
                <a:lnTo>
                  <a:pt x="234314" y="0"/>
                </a:lnTo>
                <a:lnTo>
                  <a:pt x="0" y="486156"/>
                </a:lnTo>
                <a:lnTo>
                  <a:pt x="4319397" y="486156"/>
                </a:lnTo>
                <a:lnTo>
                  <a:pt x="4553711" y="0"/>
                </a:lnTo>
                <a:close/>
              </a:path>
            </a:pathLst>
          </a:custGeom>
          <a:solidFill>
            <a:srgbClr val="DEEBF7"/>
          </a:solidFill>
        </p:spPr>
        <p:txBody>
          <a:bodyPr wrap="square" lIns="0" tIns="0" rIns="0" bIns="0" rtlCol="0"/>
          <a:lstStyle/>
          <a:p/>
        </p:txBody>
      </p:sp>
      <p:sp>
        <p:nvSpPr>
          <p:cNvPr id="12" name="object 12"/>
          <p:cNvSpPr/>
          <p:nvPr/>
        </p:nvSpPr>
        <p:spPr>
          <a:xfrm>
            <a:off x="1476755" y="2734055"/>
            <a:ext cx="4554220" cy="486409"/>
          </a:xfrm>
          <a:custGeom>
            <a:avLst/>
            <a:gdLst/>
            <a:ahLst/>
            <a:cxnLst/>
            <a:rect l="l" t="t" r="r" b="b"/>
            <a:pathLst>
              <a:path w="4554220" h="486410">
                <a:moveTo>
                  <a:pt x="0" y="486156"/>
                </a:moveTo>
                <a:lnTo>
                  <a:pt x="234314" y="0"/>
                </a:lnTo>
                <a:lnTo>
                  <a:pt x="4553711" y="0"/>
                </a:lnTo>
                <a:lnTo>
                  <a:pt x="4319397" y="486156"/>
                </a:lnTo>
                <a:lnTo>
                  <a:pt x="0" y="486156"/>
                </a:lnTo>
                <a:close/>
              </a:path>
            </a:pathLst>
          </a:custGeom>
          <a:ln w="15875">
            <a:solidFill>
              <a:srgbClr val="4471C4"/>
            </a:solidFill>
          </a:ln>
        </p:spPr>
        <p:txBody>
          <a:bodyPr wrap="square" lIns="0" tIns="0" rIns="0" bIns="0" rtlCol="0"/>
          <a:lstStyle/>
          <a:p/>
        </p:txBody>
      </p:sp>
      <p:sp>
        <p:nvSpPr>
          <p:cNvPr id="13" name="object 13"/>
          <p:cNvSpPr txBox="1"/>
          <p:nvPr/>
        </p:nvSpPr>
        <p:spPr>
          <a:xfrm>
            <a:off x="2009648" y="2827654"/>
            <a:ext cx="1625600" cy="287020"/>
          </a:xfrm>
          <a:prstGeom prst="rect">
            <a:avLst/>
          </a:prstGeom>
        </p:spPr>
        <p:txBody>
          <a:bodyPr vert="horz" wrap="square" lIns="0" tIns="0" rIns="0" bIns="0" rtlCol="0">
            <a:spAutoFit/>
          </a:bodyPr>
          <a:lstStyle/>
          <a:p>
            <a:pPr marL="12700">
              <a:lnSpc>
                <a:spcPct val="100000"/>
              </a:lnSpc>
            </a:pPr>
            <a:r>
              <a:rPr sz="1800" spc="-5" dirty="0">
                <a:latin typeface="微软雅黑" panose="020B0503020204020204" charset="-122"/>
                <a:cs typeface="微软雅黑" panose="020B0503020204020204" charset="-122"/>
              </a:rPr>
              <a:t>管理难点与对策</a:t>
            </a:r>
            <a:endParaRPr sz="1800">
              <a:latin typeface="微软雅黑" panose="020B0503020204020204" charset="-122"/>
              <a:cs typeface="微软雅黑" panose="020B0503020204020204" charset="-122"/>
            </a:endParaRPr>
          </a:p>
        </p:txBody>
      </p:sp>
      <p:sp>
        <p:nvSpPr>
          <p:cNvPr id="14" name="object 14"/>
          <p:cNvSpPr/>
          <p:nvPr/>
        </p:nvSpPr>
        <p:spPr>
          <a:xfrm>
            <a:off x="1450847" y="3590544"/>
            <a:ext cx="4577080" cy="486409"/>
          </a:xfrm>
          <a:custGeom>
            <a:avLst/>
            <a:gdLst/>
            <a:ahLst/>
            <a:cxnLst/>
            <a:rect l="l" t="t" r="r" b="b"/>
            <a:pathLst>
              <a:path w="4577080" h="486410">
                <a:moveTo>
                  <a:pt x="4576572" y="0"/>
                </a:moveTo>
                <a:lnTo>
                  <a:pt x="234315" y="0"/>
                </a:lnTo>
                <a:lnTo>
                  <a:pt x="0" y="486155"/>
                </a:lnTo>
                <a:lnTo>
                  <a:pt x="4342257" y="486155"/>
                </a:lnTo>
                <a:lnTo>
                  <a:pt x="4576572" y="0"/>
                </a:lnTo>
                <a:close/>
              </a:path>
            </a:pathLst>
          </a:custGeom>
          <a:solidFill>
            <a:srgbClr val="FFFFFF"/>
          </a:solidFill>
        </p:spPr>
        <p:txBody>
          <a:bodyPr wrap="square" lIns="0" tIns="0" rIns="0" bIns="0" rtlCol="0"/>
          <a:lstStyle/>
          <a:p/>
        </p:txBody>
      </p:sp>
      <p:sp>
        <p:nvSpPr>
          <p:cNvPr id="15" name="object 15"/>
          <p:cNvSpPr/>
          <p:nvPr/>
        </p:nvSpPr>
        <p:spPr>
          <a:xfrm>
            <a:off x="1450847" y="3590544"/>
            <a:ext cx="4577080" cy="486409"/>
          </a:xfrm>
          <a:custGeom>
            <a:avLst/>
            <a:gdLst/>
            <a:ahLst/>
            <a:cxnLst/>
            <a:rect l="l" t="t" r="r" b="b"/>
            <a:pathLst>
              <a:path w="4577080" h="486410">
                <a:moveTo>
                  <a:pt x="0" y="486155"/>
                </a:moveTo>
                <a:lnTo>
                  <a:pt x="234315" y="0"/>
                </a:lnTo>
                <a:lnTo>
                  <a:pt x="4576572" y="0"/>
                </a:lnTo>
                <a:lnTo>
                  <a:pt x="4342257" y="486155"/>
                </a:lnTo>
                <a:lnTo>
                  <a:pt x="0" y="486155"/>
                </a:lnTo>
                <a:close/>
              </a:path>
            </a:pathLst>
          </a:custGeom>
          <a:ln w="15874">
            <a:solidFill>
              <a:srgbClr val="4471C4"/>
            </a:solidFill>
          </a:ln>
        </p:spPr>
        <p:txBody>
          <a:bodyPr wrap="square" lIns="0" tIns="0" rIns="0" bIns="0" rtlCol="0"/>
          <a:lstStyle/>
          <a:p/>
        </p:txBody>
      </p:sp>
      <p:sp>
        <p:nvSpPr>
          <p:cNvPr id="16" name="object 16"/>
          <p:cNvSpPr txBox="1"/>
          <p:nvPr/>
        </p:nvSpPr>
        <p:spPr>
          <a:xfrm>
            <a:off x="1986788" y="3688384"/>
            <a:ext cx="1854200" cy="287020"/>
          </a:xfrm>
          <a:prstGeom prst="rect">
            <a:avLst/>
          </a:prstGeom>
        </p:spPr>
        <p:txBody>
          <a:bodyPr vert="horz" wrap="square" lIns="0" tIns="0" rIns="0" bIns="0" rtlCol="0">
            <a:spAutoFit/>
          </a:bodyPr>
          <a:lstStyle/>
          <a:p>
            <a:pPr marL="12700">
              <a:lnSpc>
                <a:spcPct val="100000"/>
              </a:lnSpc>
            </a:pPr>
            <a:r>
              <a:rPr sz="1800" spc="-5" dirty="0">
                <a:latin typeface="微软雅黑" panose="020B0503020204020204" charset="-122"/>
                <a:cs typeface="微软雅黑" panose="020B0503020204020204" charset="-122"/>
              </a:rPr>
              <a:t>企业最佳实践案例</a:t>
            </a:r>
            <a:endParaRPr sz="1800">
              <a:latin typeface="微软雅黑" panose="020B0503020204020204" charset="-122"/>
              <a:cs typeface="微软雅黑" panose="020B0503020204020204" charset="-122"/>
            </a:endParaRPr>
          </a:p>
        </p:txBody>
      </p:sp>
      <p:sp>
        <p:nvSpPr>
          <p:cNvPr id="17" name="object 17"/>
          <p:cNvSpPr txBox="1">
            <a:spLocks noGrp="1"/>
          </p:cNvSpPr>
          <p:nvPr>
            <p:ph type="title"/>
          </p:nvPr>
        </p:nvSpPr>
        <p:spPr>
          <a:xfrm>
            <a:off x="638657" y="282575"/>
            <a:ext cx="1934845" cy="378460"/>
          </a:xfrm>
          <a:prstGeom prst="rect">
            <a:avLst/>
          </a:prstGeom>
        </p:spPr>
        <p:txBody>
          <a:bodyPr vert="horz" wrap="square" lIns="0" tIns="0" rIns="0" bIns="0" rtlCol="0">
            <a:spAutoFit/>
          </a:bodyPr>
          <a:lstStyle/>
          <a:p>
            <a:pPr marL="12700">
              <a:lnSpc>
                <a:spcPct val="100000"/>
              </a:lnSpc>
            </a:pPr>
            <a:r>
              <a:rPr sz="2400" spc="-5" dirty="0">
                <a:solidFill>
                  <a:srgbClr val="005DA1"/>
                </a:solidFill>
                <a:latin typeface="微软雅黑" panose="020B0503020204020204" charset="-122"/>
                <a:cs typeface="微软雅黑" panose="020B0503020204020204" charset="-122"/>
              </a:rPr>
              <a:t>目录</a:t>
            </a:r>
            <a:r>
              <a:rPr sz="2400" spc="-5" dirty="0">
                <a:solidFill>
                  <a:srgbClr val="005DA1"/>
                </a:solidFill>
                <a:latin typeface="微软雅黑" panose="020B0503020204020204" charset="-122"/>
                <a:cs typeface="微软雅黑" panose="020B0503020204020204" charset="-122"/>
              </a:rPr>
              <a:t>/</a:t>
            </a:r>
            <a:r>
              <a:rPr sz="2100" spc="-5" dirty="0">
                <a:solidFill>
                  <a:srgbClr val="005DA1"/>
                </a:solidFill>
                <a:latin typeface="Arial" panose="020B0604020202020204"/>
                <a:cs typeface="Arial" panose="020B0604020202020204"/>
              </a:rPr>
              <a:t>Contents</a:t>
            </a:r>
            <a:endParaRPr sz="2100">
              <a:latin typeface="Arial" panose="020B0604020202020204"/>
              <a:cs typeface="Arial" panose="020B0604020202020204"/>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管理难点与对策—资格预审</a:t>
            </a:r>
            <a:endParaRPr sz="2100">
              <a:latin typeface="微软雅黑" panose="020B0503020204020204" charset="-122"/>
              <a:cs typeface="微软雅黑" panose="020B0503020204020204" charset="-122"/>
            </a:endParaRPr>
          </a:p>
        </p:txBody>
      </p:sp>
      <p:sp>
        <p:nvSpPr>
          <p:cNvPr id="3" name="object 3"/>
          <p:cNvSpPr/>
          <p:nvPr/>
        </p:nvSpPr>
        <p:spPr>
          <a:xfrm>
            <a:off x="0" y="1789176"/>
            <a:ext cx="3464052" cy="2066544"/>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2707894" y="1215516"/>
            <a:ext cx="3331845" cy="241300"/>
          </a:xfrm>
          <a:prstGeom prst="rect">
            <a:avLst/>
          </a:prstGeom>
        </p:spPr>
        <p:txBody>
          <a:bodyPr vert="horz" wrap="square" lIns="0" tIns="0" rIns="0" bIns="0" rtlCol="0">
            <a:spAutoFit/>
          </a:bodyPr>
          <a:lstStyle/>
          <a:p>
            <a:pPr marL="12700">
              <a:lnSpc>
                <a:spcPct val="100000"/>
              </a:lnSpc>
            </a:pPr>
            <a:r>
              <a:rPr sz="1500" spc="580" dirty="0">
                <a:solidFill>
                  <a:srgbClr val="006FC0"/>
                </a:solidFill>
                <a:latin typeface="Arial Unicode MS" panose="020B0604020202020204" charset="-122"/>
                <a:cs typeface="Arial Unicode MS" panose="020B0604020202020204" charset="-122"/>
              </a:rPr>
              <a:t>◆</a:t>
            </a:r>
            <a:r>
              <a:rPr sz="1500" spc="65" dirty="0">
                <a:solidFill>
                  <a:srgbClr val="006FC0"/>
                </a:solidFill>
                <a:latin typeface="Arial Unicode MS" panose="020B0604020202020204" charset="-122"/>
                <a:cs typeface="Arial Unicode MS" panose="020B0604020202020204" charset="-122"/>
              </a:rPr>
              <a:t> </a:t>
            </a:r>
            <a:r>
              <a:rPr sz="1500" spc="-5" dirty="0">
                <a:latin typeface="微软雅黑" panose="020B0503020204020204" charset="-122"/>
                <a:cs typeface="微软雅黑" panose="020B0503020204020204" charset="-122"/>
              </a:rPr>
              <a:t>资格预审部门同商务部门的管理脱节</a:t>
            </a:r>
            <a:endParaRPr sz="1500">
              <a:latin typeface="微软雅黑" panose="020B0503020204020204" charset="-122"/>
              <a:cs typeface="微软雅黑" panose="020B0503020204020204" charset="-122"/>
            </a:endParaRPr>
          </a:p>
        </p:txBody>
      </p:sp>
      <p:sp>
        <p:nvSpPr>
          <p:cNvPr id="5" name="object 5"/>
          <p:cNvSpPr txBox="1"/>
          <p:nvPr/>
        </p:nvSpPr>
        <p:spPr>
          <a:xfrm>
            <a:off x="1645411" y="3079114"/>
            <a:ext cx="6770370" cy="1384300"/>
          </a:xfrm>
          <a:prstGeom prst="rect">
            <a:avLst/>
          </a:prstGeom>
        </p:spPr>
        <p:txBody>
          <a:bodyPr vert="horz" wrap="square" lIns="0" tIns="0" rIns="0" bIns="0" rtlCol="0">
            <a:spAutoFit/>
          </a:bodyPr>
          <a:lstStyle/>
          <a:p>
            <a:pPr marL="269875" marR="5080" indent="-257810">
              <a:lnSpc>
                <a:spcPct val="150000"/>
              </a:lnSpc>
            </a:pPr>
            <a:r>
              <a:rPr sz="1500" spc="-165" dirty="0">
                <a:solidFill>
                  <a:srgbClr val="006FC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承包商管理制度中有没有明确资格预审的职责和要求？企业项目委托或招标流  程的相关制度是否有冲突？</a:t>
            </a:r>
            <a:endParaRPr sz="1500">
              <a:latin typeface="微软雅黑" panose="020B0503020204020204" charset="-122"/>
              <a:cs typeface="微软雅黑" panose="020B0503020204020204" charset="-122"/>
            </a:endParaRPr>
          </a:p>
          <a:p>
            <a:pPr marL="12700">
              <a:lnSpc>
                <a:spcPct val="100000"/>
              </a:lnSpc>
              <a:spcBef>
                <a:spcPts val="900"/>
              </a:spcBef>
            </a:pPr>
            <a:r>
              <a:rPr sz="1500" spc="-165" dirty="0">
                <a:solidFill>
                  <a:srgbClr val="006FC0"/>
                </a:solidFill>
                <a:latin typeface="Arial Unicode MS" panose="020B0604020202020204" charset="-122"/>
                <a:cs typeface="Arial Unicode MS" panose="020B0604020202020204" charset="-122"/>
              </a:rPr>
              <a:t> </a:t>
            </a:r>
            <a:r>
              <a:rPr sz="1500" spc="-10" dirty="0">
                <a:solidFill>
                  <a:srgbClr val="006FC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是否建立了良好的安全沟通机制？包括内部沟通和承包商的沟通？</a:t>
            </a:r>
            <a:endParaRPr sz="1500">
              <a:latin typeface="微软雅黑" panose="020B0503020204020204" charset="-122"/>
              <a:cs typeface="微软雅黑" panose="020B0503020204020204" charset="-122"/>
            </a:endParaRPr>
          </a:p>
          <a:p>
            <a:pPr marL="12700">
              <a:lnSpc>
                <a:spcPct val="100000"/>
              </a:lnSpc>
              <a:spcBef>
                <a:spcPts val="900"/>
              </a:spcBef>
            </a:pPr>
            <a:r>
              <a:rPr sz="1500" spc="-165" dirty="0">
                <a:solidFill>
                  <a:srgbClr val="006FC0"/>
                </a:solidFill>
                <a:latin typeface="Arial Unicode MS" panose="020B0604020202020204" charset="-122"/>
                <a:cs typeface="Arial Unicode MS" panose="020B0604020202020204" charset="-122"/>
              </a:rPr>
              <a:t> </a:t>
            </a:r>
            <a:r>
              <a:rPr sz="1500" spc="10" dirty="0">
                <a:solidFill>
                  <a:srgbClr val="006FC0"/>
                </a:solidFill>
                <a:latin typeface="Arial Unicode MS" panose="020B0604020202020204" charset="-122"/>
                <a:cs typeface="Arial Unicode MS" panose="020B0604020202020204" charset="-122"/>
              </a:rPr>
              <a:t> </a:t>
            </a:r>
            <a:r>
              <a:rPr sz="1500" spc="-5" dirty="0">
                <a:latin typeface="微软雅黑" panose="020B0503020204020204" charset="-122"/>
                <a:cs typeface="微软雅黑" panose="020B0503020204020204" charset="-122"/>
              </a:rPr>
              <a:t>是否在日常工作中就落实了资格预审制度，形成了承包商合格名录</a:t>
            </a:r>
            <a:r>
              <a:rPr sz="1500" spc="-5" dirty="0">
                <a:latin typeface="微软雅黑" panose="020B0503020204020204" charset="-122"/>
                <a:cs typeface="微软雅黑" panose="020B0503020204020204" charset="-122"/>
              </a:rPr>
              <a:t>/</a:t>
            </a:r>
            <a:r>
              <a:rPr sz="1500" spc="-5" dirty="0">
                <a:latin typeface="微软雅黑" panose="020B0503020204020204" charset="-122"/>
                <a:cs typeface="微软雅黑" panose="020B0503020204020204" charset="-122"/>
              </a:rPr>
              <a:t>清单</a:t>
            </a:r>
            <a:endParaRPr sz="1500">
              <a:latin typeface="微软雅黑" panose="020B0503020204020204" charset="-122"/>
              <a:cs typeface="微软雅黑" panose="020B0503020204020204" charset="-122"/>
            </a:endParaRPr>
          </a:p>
        </p:txBody>
      </p:sp>
      <p:sp>
        <p:nvSpPr>
          <p:cNvPr id="6" name="object 6"/>
          <p:cNvSpPr txBox="1"/>
          <p:nvPr/>
        </p:nvSpPr>
        <p:spPr>
          <a:xfrm>
            <a:off x="1645411" y="2248661"/>
            <a:ext cx="4954905" cy="400050"/>
          </a:xfrm>
          <a:prstGeom prst="rect">
            <a:avLst/>
          </a:prstGeom>
        </p:spPr>
        <p:txBody>
          <a:bodyPr vert="horz" wrap="square" lIns="0" tIns="0" rIns="0" bIns="0" rtlCol="0">
            <a:spAutoFit/>
          </a:bodyPr>
          <a:lstStyle/>
          <a:p>
            <a:pPr marL="12700">
              <a:lnSpc>
                <a:spcPct val="100000"/>
              </a:lnSpc>
              <a:tabLst>
                <a:tab pos="226695" algn="l"/>
              </a:tabLst>
            </a:pPr>
            <a:r>
              <a:rPr sz="1000" dirty="0">
                <a:solidFill>
                  <a:srgbClr val="006FC0"/>
                </a:solidFill>
                <a:latin typeface="Arial" panose="020B0604020202020204"/>
                <a:cs typeface="Arial" panose="020B0604020202020204"/>
              </a:rPr>
              <a:t>•	</a:t>
            </a:r>
            <a:r>
              <a:rPr sz="1000" spc="5" dirty="0">
                <a:latin typeface="Arial Unicode MS" panose="020B0604020202020204" charset="-122"/>
                <a:cs typeface="Arial Unicode MS" panose="020B0604020202020204" charset="-122"/>
              </a:rPr>
              <a:t>资格后审问题——已经是合同承包商了，才发现资格有缺陷或达不到业主的</a:t>
            </a:r>
            <a:r>
              <a:rPr sz="1000" spc="5" dirty="0">
                <a:latin typeface="Tahoma" panose="020B0604030504040204"/>
                <a:cs typeface="Tahoma" panose="020B0604030504040204"/>
              </a:rPr>
              <a:t>HSE</a:t>
            </a:r>
            <a:r>
              <a:rPr sz="1000" spc="5" dirty="0">
                <a:latin typeface="Arial Unicode MS" panose="020B0604020202020204" charset="-122"/>
                <a:cs typeface="Arial Unicode MS" panose="020B0604020202020204" charset="-122"/>
              </a:rPr>
              <a:t>要求</a:t>
            </a:r>
            <a:endParaRPr sz="1000">
              <a:latin typeface="Arial Unicode MS" panose="020B0604020202020204" charset="-122"/>
              <a:cs typeface="Arial Unicode MS" panose="020B0604020202020204" charset="-122"/>
            </a:endParaRPr>
          </a:p>
          <a:p>
            <a:pPr marL="12700">
              <a:lnSpc>
                <a:spcPct val="100000"/>
              </a:lnSpc>
              <a:spcBef>
                <a:spcPts val="625"/>
              </a:spcBef>
              <a:tabLst>
                <a:tab pos="226695" algn="l"/>
              </a:tabLst>
            </a:pPr>
            <a:r>
              <a:rPr sz="1000" dirty="0">
                <a:solidFill>
                  <a:srgbClr val="006FC0"/>
                </a:solidFill>
                <a:latin typeface="Arial" panose="020B0604020202020204"/>
                <a:cs typeface="Arial" panose="020B0604020202020204"/>
              </a:rPr>
              <a:t>•	</a:t>
            </a:r>
            <a:r>
              <a:rPr sz="1000" spc="5" dirty="0">
                <a:latin typeface="Arial Unicode MS" panose="020B0604020202020204" charset="-122"/>
                <a:cs typeface="Arial Unicode MS" panose="020B0604020202020204" charset="-122"/>
              </a:rPr>
              <a:t>企业即将停车检修了，资格预审来不及做了</a:t>
            </a:r>
            <a:endParaRPr sz="1000">
              <a:latin typeface="Arial Unicode MS" panose="020B0604020202020204" charset="-122"/>
              <a:cs typeface="Arial Unicode MS" panose="020B0604020202020204" charset="-122"/>
            </a:endParaRPr>
          </a:p>
        </p:txBody>
      </p:sp>
      <p:sp>
        <p:nvSpPr>
          <p:cNvPr id="7" name="object 7"/>
          <p:cNvSpPr/>
          <p:nvPr/>
        </p:nvSpPr>
        <p:spPr>
          <a:xfrm>
            <a:off x="4248911" y="1481327"/>
            <a:ext cx="236220" cy="615950"/>
          </a:xfrm>
          <a:custGeom>
            <a:avLst/>
            <a:gdLst/>
            <a:ahLst/>
            <a:cxnLst/>
            <a:rect l="l" t="t" r="r" b="b"/>
            <a:pathLst>
              <a:path w="236220" h="615950">
                <a:moveTo>
                  <a:pt x="236220" y="497586"/>
                </a:moveTo>
                <a:lnTo>
                  <a:pt x="0" y="497586"/>
                </a:lnTo>
                <a:lnTo>
                  <a:pt x="118110" y="615696"/>
                </a:lnTo>
                <a:lnTo>
                  <a:pt x="236220" y="497586"/>
                </a:lnTo>
                <a:close/>
              </a:path>
              <a:path w="236220" h="615950">
                <a:moveTo>
                  <a:pt x="177164" y="0"/>
                </a:moveTo>
                <a:lnTo>
                  <a:pt x="59054" y="0"/>
                </a:lnTo>
                <a:lnTo>
                  <a:pt x="59054" y="497586"/>
                </a:lnTo>
                <a:lnTo>
                  <a:pt x="177164" y="497586"/>
                </a:lnTo>
                <a:lnTo>
                  <a:pt x="177164" y="0"/>
                </a:lnTo>
                <a:close/>
              </a:path>
            </a:pathLst>
          </a:custGeom>
          <a:solidFill>
            <a:srgbClr val="006FC0"/>
          </a:solidFill>
        </p:spPr>
        <p:txBody>
          <a:bodyPr wrap="square" lIns="0" tIns="0" rIns="0" bIns="0" rtlCol="0"/>
          <a:lstStyle/>
          <a:p/>
        </p:txBody>
      </p:sp>
      <p:sp>
        <p:nvSpPr>
          <p:cNvPr id="8" name="object 8"/>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管理难点与对策—资格预审</a:t>
            </a:r>
            <a:endParaRPr sz="2100">
              <a:latin typeface="微软雅黑" panose="020B0503020204020204" charset="-122"/>
              <a:cs typeface="微软雅黑" panose="020B0503020204020204" charset="-122"/>
            </a:endParaRPr>
          </a:p>
        </p:txBody>
      </p:sp>
      <p:sp>
        <p:nvSpPr>
          <p:cNvPr id="3" name="object 3"/>
          <p:cNvSpPr/>
          <p:nvPr/>
        </p:nvSpPr>
        <p:spPr>
          <a:xfrm>
            <a:off x="0" y="1312163"/>
            <a:ext cx="2417064" cy="2926080"/>
          </a:xfrm>
          <a:prstGeom prst="rect">
            <a:avLst/>
          </a:prstGeom>
          <a:blipFill>
            <a:blip r:embed="rId1" cstate="print"/>
            <a:stretch>
              <a:fillRect/>
            </a:stretch>
          </a:blipFill>
        </p:spPr>
        <p:txBody>
          <a:bodyPr wrap="square" lIns="0" tIns="0" rIns="0" bIns="0" rtlCol="0"/>
          <a:lstStyle/>
          <a:p/>
        </p:txBody>
      </p:sp>
      <p:sp>
        <p:nvSpPr>
          <p:cNvPr id="4" name="object 4"/>
          <p:cNvSpPr txBox="1">
            <a:spLocks noGrp="1"/>
          </p:cNvSpPr>
          <p:nvPr>
            <p:ph type="body" idx="1"/>
          </p:nvPr>
        </p:nvSpPr>
        <p:spPr>
          <a:prstGeom prst="rect">
            <a:avLst/>
          </a:prstGeom>
        </p:spPr>
        <p:txBody>
          <a:bodyPr vert="horz" wrap="square" lIns="0" tIns="337439" rIns="0" bIns="0" rtlCol="0">
            <a:spAutoFit/>
          </a:bodyPr>
          <a:lstStyle/>
          <a:p>
            <a:pPr marL="840105">
              <a:lnSpc>
                <a:spcPct val="100000"/>
              </a:lnSpc>
            </a:pPr>
            <a:r>
              <a:rPr spc="45" dirty="0">
                <a:solidFill>
                  <a:srgbClr val="00AF50"/>
                </a:solidFill>
                <a:latin typeface="Arial Unicode MS" panose="020B0604020202020204" charset="-122"/>
                <a:cs typeface="Arial Unicode MS" panose="020B0604020202020204" charset="-122"/>
              </a:rPr>
              <a:t>✓</a:t>
            </a:r>
            <a:r>
              <a:rPr spc="330" dirty="0">
                <a:solidFill>
                  <a:srgbClr val="00AF50"/>
                </a:solidFill>
                <a:latin typeface="Arial Unicode MS" panose="020B0604020202020204" charset="-122"/>
                <a:cs typeface="Arial Unicode MS" panose="020B0604020202020204" charset="-122"/>
              </a:rPr>
              <a:t> </a:t>
            </a:r>
            <a:r>
              <a:rPr dirty="0"/>
              <a:t>企业承包商管理制度中应明确资格预审的要求和商务部门招标流程的要求</a:t>
            </a:r>
            <a:endParaRPr dirty="0"/>
          </a:p>
          <a:p>
            <a:pPr marL="840105">
              <a:lnSpc>
                <a:spcPct val="100000"/>
              </a:lnSpc>
              <a:spcBef>
                <a:spcPts val="900"/>
              </a:spcBef>
            </a:pPr>
            <a:r>
              <a:rPr spc="45" dirty="0">
                <a:solidFill>
                  <a:srgbClr val="00AF50"/>
                </a:solidFill>
                <a:latin typeface="Arial Unicode MS" panose="020B0604020202020204" charset="-122"/>
                <a:cs typeface="Arial Unicode MS" panose="020B0604020202020204" charset="-122"/>
              </a:rPr>
              <a:t>✓</a:t>
            </a:r>
            <a:r>
              <a:rPr spc="330" dirty="0">
                <a:solidFill>
                  <a:srgbClr val="00AF50"/>
                </a:solidFill>
                <a:latin typeface="Arial Unicode MS" panose="020B0604020202020204" charset="-122"/>
                <a:cs typeface="Arial Unicode MS" panose="020B0604020202020204" charset="-122"/>
              </a:rPr>
              <a:t> </a:t>
            </a:r>
            <a:r>
              <a:rPr dirty="0"/>
              <a:t>审查同承包商管理相关的接口程序或制度，保持一致</a:t>
            </a:r>
            <a:endParaRPr dirty="0"/>
          </a:p>
          <a:p>
            <a:pPr marL="840105">
              <a:lnSpc>
                <a:spcPct val="100000"/>
              </a:lnSpc>
              <a:spcBef>
                <a:spcPts val="900"/>
              </a:spcBef>
            </a:pPr>
            <a:r>
              <a:rPr spc="45" dirty="0">
                <a:solidFill>
                  <a:srgbClr val="00AF50"/>
                </a:solidFill>
                <a:latin typeface="Arial Unicode MS" panose="020B0604020202020204" charset="-122"/>
                <a:cs typeface="Arial Unicode MS" panose="020B0604020202020204" charset="-122"/>
              </a:rPr>
              <a:t>✓</a:t>
            </a:r>
            <a:r>
              <a:rPr spc="330" dirty="0">
                <a:solidFill>
                  <a:srgbClr val="00AF50"/>
                </a:solidFill>
                <a:latin typeface="Arial Unicode MS" panose="020B0604020202020204" charset="-122"/>
                <a:cs typeface="Arial Unicode MS" panose="020B0604020202020204" charset="-122"/>
              </a:rPr>
              <a:t> </a:t>
            </a:r>
            <a:r>
              <a:rPr dirty="0"/>
              <a:t>企业内部应开展制度的充分培训与沟通</a:t>
            </a:r>
            <a:endParaRPr dirty="0"/>
          </a:p>
          <a:p>
            <a:pPr marL="840105">
              <a:lnSpc>
                <a:spcPct val="100000"/>
              </a:lnSpc>
              <a:spcBef>
                <a:spcPts val="900"/>
              </a:spcBef>
            </a:pPr>
            <a:r>
              <a:rPr spc="45" dirty="0">
                <a:solidFill>
                  <a:srgbClr val="00AF50"/>
                </a:solidFill>
                <a:latin typeface="Arial Unicode MS" panose="020B0604020202020204" charset="-122"/>
                <a:cs typeface="Arial Unicode MS" panose="020B0604020202020204" charset="-122"/>
              </a:rPr>
              <a:t>✓</a:t>
            </a:r>
            <a:r>
              <a:rPr spc="330" dirty="0">
                <a:solidFill>
                  <a:srgbClr val="00AF50"/>
                </a:solidFill>
                <a:latin typeface="Arial Unicode MS" panose="020B0604020202020204" charset="-122"/>
                <a:cs typeface="Arial Unicode MS" panose="020B0604020202020204" charset="-122"/>
              </a:rPr>
              <a:t> </a:t>
            </a:r>
            <a:r>
              <a:rPr dirty="0"/>
              <a:t>重要的是：在日常工作中就逐步开展承包商资格预审工作，形成承包商“大名</a:t>
            </a:r>
            <a:endParaRPr dirty="0"/>
          </a:p>
          <a:p>
            <a:pPr marL="1097280">
              <a:lnSpc>
                <a:spcPct val="100000"/>
              </a:lnSpc>
              <a:spcBef>
                <a:spcPts val="900"/>
              </a:spcBef>
            </a:pPr>
            <a:r>
              <a:rPr spc="-5" dirty="0"/>
              <a:t>单”</a:t>
            </a:r>
            <a:endParaRPr spc="-5" dirty="0"/>
          </a:p>
        </p:txBody>
      </p:sp>
      <p:sp>
        <p:nvSpPr>
          <p:cNvPr id="5" name="object 5"/>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974" y="351154"/>
            <a:ext cx="35147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管理难点与对策—承包商选择</a:t>
            </a:r>
            <a:endParaRPr sz="2100">
              <a:latin typeface="微软雅黑" panose="020B0503020204020204" charset="-122"/>
              <a:cs typeface="微软雅黑" panose="020B0503020204020204" charset="-122"/>
            </a:endParaRPr>
          </a:p>
        </p:txBody>
      </p:sp>
      <p:sp>
        <p:nvSpPr>
          <p:cNvPr id="3" name="object 3"/>
          <p:cNvSpPr/>
          <p:nvPr/>
        </p:nvSpPr>
        <p:spPr>
          <a:xfrm>
            <a:off x="0" y="1789176"/>
            <a:ext cx="3464052" cy="2066544"/>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2931032" y="1175003"/>
            <a:ext cx="3331210" cy="241300"/>
          </a:xfrm>
          <a:prstGeom prst="rect">
            <a:avLst/>
          </a:prstGeom>
        </p:spPr>
        <p:txBody>
          <a:bodyPr vert="horz" wrap="square" lIns="0" tIns="0" rIns="0" bIns="0" rtlCol="0">
            <a:spAutoFit/>
          </a:bodyPr>
          <a:lstStyle/>
          <a:p>
            <a:pPr marL="12700">
              <a:lnSpc>
                <a:spcPct val="100000"/>
              </a:lnSpc>
            </a:pPr>
            <a:r>
              <a:rPr sz="1500" spc="575" dirty="0">
                <a:solidFill>
                  <a:srgbClr val="006FC0"/>
                </a:solidFill>
                <a:latin typeface="Arial Unicode MS" panose="020B0604020202020204" charset="-122"/>
                <a:cs typeface="Arial Unicode MS" panose="020B0604020202020204" charset="-122"/>
              </a:rPr>
              <a:t>◆</a:t>
            </a:r>
            <a:r>
              <a:rPr sz="1500" spc="30" dirty="0">
                <a:solidFill>
                  <a:srgbClr val="006FC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不合理的低价中标策略与挂靠、分包</a:t>
            </a:r>
            <a:endParaRPr sz="1500">
              <a:latin typeface="微软雅黑" panose="020B0503020204020204" charset="-122"/>
              <a:cs typeface="微软雅黑" panose="020B0503020204020204" charset="-122"/>
            </a:endParaRPr>
          </a:p>
        </p:txBody>
      </p:sp>
      <p:sp>
        <p:nvSpPr>
          <p:cNvPr id="5" name="object 5"/>
          <p:cNvSpPr txBox="1"/>
          <p:nvPr/>
        </p:nvSpPr>
        <p:spPr>
          <a:xfrm>
            <a:off x="1597533" y="3313176"/>
            <a:ext cx="5617210" cy="1270000"/>
          </a:xfrm>
          <a:prstGeom prst="rect">
            <a:avLst/>
          </a:prstGeom>
        </p:spPr>
        <p:txBody>
          <a:bodyPr vert="horz" wrap="square" lIns="0" tIns="0" rIns="0" bIns="0" rtlCol="0">
            <a:spAutoFit/>
          </a:bodyPr>
          <a:lstStyle/>
          <a:p>
            <a:pPr marL="12700">
              <a:lnSpc>
                <a:spcPct val="100000"/>
              </a:lnSpc>
            </a:pPr>
            <a:r>
              <a:rPr sz="1500" spc="-165" dirty="0">
                <a:solidFill>
                  <a:srgbClr val="006FC0"/>
                </a:solidFill>
                <a:latin typeface="Arial Unicode MS" panose="020B0604020202020204" charset="-122"/>
                <a:cs typeface="Arial Unicode MS" panose="020B0604020202020204" charset="-122"/>
              </a:rPr>
              <a:t> </a:t>
            </a:r>
            <a:r>
              <a:rPr sz="1500" spc="-80" dirty="0">
                <a:solidFill>
                  <a:srgbClr val="006FC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承包商管理制度中是否明确了选择时的安全要求以及评分准则？</a:t>
            </a:r>
            <a:endParaRPr sz="1500">
              <a:latin typeface="微软雅黑" panose="020B0503020204020204" charset="-122"/>
              <a:cs typeface="微软雅黑" panose="020B0503020204020204" charset="-122"/>
            </a:endParaRPr>
          </a:p>
          <a:p>
            <a:pPr marL="12700">
              <a:lnSpc>
                <a:spcPct val="100000"/>
              </a:lnSpc>
              <a:spcBef>
                <a:spcPts val="900"/>
              </a:spcBef>
            </a:pPr>
            <a:r>
              <a:rPr sz="1500" spc="-165" dirty="0">
                <a:solidFill>
                  <a:srgbClr val="006FC0"/>
                </a:solidFill>
                <a:latin typeface="Arial Unicode MS" panose="020B0604020202020204" charset="-122"/>
                <a:cs typeface="Arial Unicode MS" panose="020B0604020202020204" charset="-122"/>
              </a:rPr>
              <a:t> </a:t>
            </a:r>
            <a:r>
              <a:rPr sz="1500" spc="-15" dirty="0">
                <a:solidFill>
                  <a:srgbClr val="006FC0"/>
                </a:solidFill>
                <a:latin typeface="Arial Unicode MS" panose="020B0604020202020204" charset="-122"/>
                <a:cs typeface="Arial Unicode MS" panose="020B0604020202020204" charset="-122"/>
              </a:rPr>
              <a:t> </a:t>
            </a:r>
            <a:r>
              <a:rPr sz="1500" spc="-5" dirty="0">
                <a:latin typeface="微软雅黑" panose="020B0503020204020204" charset="-122"/>
                <a:cs typeface="微软雅黑" panose="020B0503020204020204" charset="-122"/>
              </a:rPr>
              <a:t>安全部门或项目、维修部门是否落实了同承包商的安全沟通？</a:t>
            </a:r>
            <a:endParaRPr sz="1500">
              <a:latin typeface="微软雅黑" panose="020B0503020204020204" charset="-122"/>
              <a:cs typeface="微软雅黑" panose="020B0503020204020204" charset="-122"/>
            </a:endParaRPr>
          </a:p>
          <a:p>
            <a:pPr marL="12700">
              <a:lnSpc>
                <a:spcPct val="100000"/>
              </a:lnSpc>
              <a:spcBef>
                <a:spcPts val="900"/>
              </a:spcBef>
            </a:pPr>
            <a:r>
              <a:rPr sz="1500" spc="-165" dirty="0">
                <a:solidFill>
                  <a:srgbClr val="006FC0"/>
                </a:solidFill>
                <a:latin typeface="Arial Unicode MS" panose="020B0604020202020204" charset="-122"/>
                <a:cs typeface="Arial Unicode MS" panose="020B0604020202020204" charset="-122"/>
              </a:rPr>
              <a:t> </a:t>
            </a:r>
            <a:r>
              <a:rPr sz="1500" spc="-80" dirty="0">
                <a:solidFill>
                  <a:srgbClr val="006FC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企业的安全生产责任制是否明确</a:t>
            </a:r>
            <a:endParaRPr sz="1500">
              <a:latin typeface="微软雅黑" panose="020B0503020204020204" charset="-122"/>
              <a:cs typeface="微软雅黑" panose="020B0503020204020204" charset="-122"/>
            </a:endParaRPr>
          </a:p>
          <a:p>
            <a:pPr marL="12700">
              <a:lnSpc>
                <a:spcPct val="100000"/>
              </a:lnSpc>
              <a:spcBef>
                <a:spcPts val="900"/>
              </a:spcBef>
            </a:pPr>
            <a:r>
              <a:rPr sz="1500" spc="-165" dirty="0">
                <a:solidFill>
                  <a:srgbClr val="006FC0"/>
                </a:solidFill>
                <a:latin typeface="Arial Unicode MS" panose="020B0604020202020204" charset="-122"/>
                <a:cs typeface="Arial Unicode MS" panose="020B0604020202020204" charset="-122"/>
              </a:rPr>
              <a:t> </a:t>
            </a:r>
            <a:r>
              <a:rPr sz="1500" spc="-80" dirty="0">
                <a:solidFill>
                  <a:srgbClr val="006FC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详细的合同条款对挂靠、分包的要求，合同的评审</a:t>
            </a:r>
            <a:endParaRPr sz="1500">
              <a:latin typeface="微软雅黑" panose="020B0503020204020204" charset="-122"/>
              <a:cs typeface="微软雅黑" panose="020B0503020204020204" charset="-122"/>
            </a:endParaRPr>
          </a:p>
        </p:txBody>
      </p:sp>
      <p:sp>
        <p:nvSpPr>
          <p:cNvPr id="6" name="object 6"/>
          <p:cNvSpPr txBox="1"/>
          <p:nvPr/>
        </p:nvSpPr>
        <p:spPr>
          <a:xfrm>
            <a:off x="1597533" y="2148585"/>
            <a:ext cx="3012440" cy="631825"/>
          </a:xfrm>
          <a:prstGeom prst="rect">
            <a:avLst/>
          </a:prstGeom>
        </p:spPr>
        <p:txBody>
          <a:bodyPr vert="horz" wrap="square" lIns="0" tIns="0" rIns="0" bIns="0" rtlCol="0">
            <a:spAutoFit/>
          </a:bodyPr>
          <a:lstStyle/>
          <a:p>
            <a:pPr marL="12700">
              <a:lnSpc>
                <a:spcPct val="100000"/>
              </a:lnSpc>
              <a:tabLst>
                <a:tab pos="226695" algn="l"/>
              </a:tabLst>
            </a:pPr>
            <a:r>
              <a:rPr sz="1000" dirty="0">
                <a:solidFill>
                  <a:srgbClr val="006FC0"/>
                </a:solidFill>
                <a:latin typeface="Arial" panose="020B0604020202020204"/>
                <a:cs typeface="Arial" panose="020B0604020202020204"/>
              </a:rPr>
              <a:t>•	</a:t>
            </a:r>
            <a:r>
              <a:rPr sz="1000" spc="5" dirty="0">
                <a:latin typeface="Arial Unicode MS" panose="020B0604020202020204" charset="-122"/>
                <a:cs typeface="Arial Unicode MS" panose="020B0604020202020204" charset="-122"/>
              </a:rPr>
              <a:t>承包商人员素质差，文化程度或技能的差距</a:t>
            </a:r>
            <a:endParaRPr sz="1000">
              <a:latin typeface="Arial Unicode MS" panose="020B0604020202020204" charset="-122"/>
              <a:cs typeface="Arial Unicode MS" panose="020B0604020202020204" charset="-122"/>
            </a:endParaRPr>
          </a:p>
          <a:p>
            <a:pPr marL="12700">
              <a:lnSpc>
                <a:spcPct val="100000"/>
              </a:lnSpc>
              <a:spcBef>
                <a:spcPts val="625"/>
              </a:spcBef>
              <a:tabLst>
                <a:tab pos="226695" algn="l"/>
              </a:tabLst>
            </a:pPr>
            <a:r>
              <a:rPr sz="1000" dirty="0">
                <a:solidFill>
                  <a:srgbClr val="006FC0"/>
                </a:solidFill>
                <a:latin typeface="Arial" panose="020B0604020202020204"/>
                <a:cs typeface="Arial" panose="020B0604020202020204"/>
              </a:rPr>
              <a:t>•	</a:t>
            </a:r>
            <a:r>
              <a:rPr sz="1000" dirty="0">
                <a:latin typeface="Arial Unicode MS" panose="020B0604020202020204" charset="-122"/>
                <a:cs typeface="Arial Unicode MS" panose="020B0604020202020204" charset="-122"/>
              </a:rPr>
              <a:t>承包商人员的</a:t>
            </a:r>
            <a:r>
              <a:rPr sz="1000" dirty="0">
                <a:latin typeface="Tahoma" panose="020B0604030504040204"/>
                <a:cs typeface="Tahoma" panose="020B0604030504040204"/>
              </a:rPr>
              <a:t>PPE</a:t>
            </a:r>
            <a:r>
              <a:rPr sz="1000" dirty="0">
                <a:latin typeface="Arial Unicode MS" panose="020B0604020202020204" charset="-122"/>
                <a:cs typeface="Arial Unicode MS" panose="020B0604020202020204" charset="-122"/>
              </a:rPr>
              <a:t>、设备设施等达不到现场的要求</a:t>
            </a:r>
            <a:endParaRPr sz="1000">
              <a:latin typeface="Arial Unicode MS" panose="020B0604020202020204" charset="-122"/>
              <a:cs typeface="Arial Unicode MS" panose="020B0604020202020204" charset="-122"/>
            </a:endParaRPr>
          </a:p>
          <a:p>
            <a:pPr marL="12700">
              <a:lnSpc>
                <a:spcPct val="100000"/>
              </a:lnSpc>
              <a:spcBef>
                <a:spcPts val="625"/>
              </a:spcBef>
              <a:tabLst>
                <a:tab pos="226695" algn="l"/>
              </a:tabLst>
            </a:pPr>
            <a:r>
              <a:rPr sz="1000" dirty="0">
                <a:solidFill>
                  <a:srgbClr val="006FC0"/>
                </a:solidFill>
                <a:latin typeface="Arial" panose="020B0604020202020204"/>
                <a:cs typeface="Arial" panose="020B0604020202020204"/>
              </a:rPr>
              <a:t>•	</a:t>
            </a:r>
            <a:r>
              <a:rPr sz="1000" spc="5" dirty="0">
                <a:latin typeface="Arial Unicode MS" panose="020B0604020202020204" charset="-122"/>
                <a:cs typeface="Arial Unicode MS" panose="020B0604020202020204" charset="-122"/>
              </a:rPr>
              <a:t>承包商作业的安全措施远远达不到要求</a:t>
            </a:r>
            <a:endParaRPr sz="1000">
              <a:latin typeface="Arial Unicode MS" panose="020B0604020202020204" charset="-122"/>
              <a:cs typeface="Arial Unicode MS" panose="020B0604020202020204" charset="-122"/>
            </a:endParaRPr>
          </a:p>
        </p:txBody>
      </p:sp>
      <p:sp>
        <p:nvSpPr>
          <p:cNvPr id="7" name="object 7"/>
          <p:cNvSpPr/>
          <p:nvPr/>
        </p:nvSpPr>
        <p:spPr>
          <a:xfrm>
            <a:off x="4248911" y="1481327"/>
            <a:ext cx="236220" cy="615950"/>
          </a:xfrm>
          <a:custGeom>
            <a:avLst/>
            <a:gdLst/>
            <a:ahLst/>
            <a:cxnLst/>
            <a:rect l="l" t="t" r="r" b="b"/>
            <a:pathLst>
              <a:path w="236220" h="615950">
                <a:moveTo>
                  <a:pt x="236220" y="497586"/>
                </a:moveTo>
                <a:lnTo>
                  <a:pt x="0" y="497586"/>
                </a:lnTo>
                <a:lnTo>
                  <a:pt x="118110" y="615696"/>
                </a:lnTo>
                <a:lnTo>
                  <a:pt x="236220" y="497586"/>
                </a:lnTo>
                <a:close/>
              </a:path>
              <a:path w="236220" h="615950">
                <a:moveTo>
                  <a:pt x="177164" y="0"/>
                </a:moveTo>
                <a:lnTo>
                  <a:pt x="59054" y="0"/>
                </a:lnTo>
                <a:lnTo>
                  <a:pt x="59054" y="497586"/>
                </a:lnTo>
                <a:lnTo>
                  <a:pt x="177164" y="497586"/>
                </a:lnTo>
                <a:lnTo>
                  <a:pt x="177164" y="0"/>
                </a:lnTo>
                <a:close/>
              </a:path>
            </a:pathLst>
          </a:custGeom>
          <a:solidFill>
            <a:srgbClr val="006FC0"/>
          </a:solidFill>
        </p:spPr>
        <p:txBody>
          <a:bodyPr wrap="square" lIns="0" tIns="0" rIns="0" bIns="0" rtlCol="0"/>
          <a:lstStyle/>
          <a:p/>
        </p:txBody>
      </p:sp>
      <p:sp>
        <p:nvSpPr>
          <p:cNvPr id="8" name="object 8"/>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974" y="351154"/>
            <a:ext cx="35147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管理难点与对策—承包商选择</a:t>
            </a:r>
            <a:endParaRPr sz="2100">
              <a:latin typeface="微软雅黑" panose="020B0503020204020204" charset="-122"/>
              <a:cs typeface="微软雅黑" panose="020B0503020204020204" charset="-122"/>
            </a:endParaRPr>
          </a:p>
        </p:txBody>
      </p:sp>
      <p:sp>
        <p:nvSpPr>
          <p:cNvPr id="3" name="object 3"/>
          <p:cNvSpPr/>
          <p:nvPr/>
        </p:nvSpPr>
        <p:spPr>
          <a:xfrm>
            <a:off x="0" y="1327403"/>
            <a:ext cx="2417064" cy="2926080"/>
          </a:xfrm>
          <a:prstGeom prst="rect">
            <a:avLst/>
          </a:prstGeom>
          <a:blipFill>
            <a:blip r:embed="rId1" cstate="print"/>
            <a:stretch>
              <a:fillRect/>
            </a:stretch>
          </a:blipFill>
        </p:spPr>
        <p:txBody>
          <a:bodyPr wrap="square" lIns="0" tIns="0" rIns="0" bIns="0" rtlCol="0"/>
          <a:lstStyle/>
          <a:p/>
        </p:txBody>
      </p:sp>
      <p:sp>
        <p:nvSpPr>
          <p:cNvPr id="4" name="object 4"/>
          <p:cNvSpPr txBox="1">
            <a:spLocks noGrp="1"/>
          </p:cNvSpPr>
          <p:nvPr>
            <p:ph type="body" idx="1"/>
          </p:nvPr>
        </p:nvSpPr>
        <p:spPr>
          <a:prstGeom prst="rect">
            <a:avLst/>
          </a:prstGeom>
        </p:spPr>
        <p:txBody>
          <a:bodyPr vert="horz" wrap="square" lIns="0" tIns="316357" rIns="0" bIns="0" rtlCol="0">
            <a:spAutoFit/>
          </a:bodyPr>
          <a:lstStyle/>
          <a:p>
            <a:pPr marL="681355">
              <a:lnSpc>
                <a:spcPct val="100000"/>
              </a:lnSpc>
            </a:pPr>
            <a:r>
              <a:rPr spc="45" dirty="0">
                <a:solidFill>
                  <a:srgbClr val="00AF50"/>
                </a:solidFill>
                <a:latin typeface="Arial Unicode MS" panose="020B0604020202020204" charset="-122"/>
                <a:cs typeface="Arial Unicode MS" panose="020B0604020202020204" charset="-122"/>
              </a:rPr>
              <a:t>✓</a:t>
            </a:r>
            <a:r>
              <a:rPr spc="330" dirty="0">
                <a:solidFill>
                  <a:srgbClr val="00AF50"/>
                </a:solidFill>
                <a:latin typeface="Arial Unicode MS" panose="020B0604020202020204" charset="-122"/>
                <a:cs typeface="Arial Unicode MS" panose="020B0604020202020204" charset="-122"/>
              </a:rPr>
              <a:t> </a:t>
            </a:r>
            <a:r>
              <a:rPr dirty="0"/>
              <a:t>在承包商管理制度中明确资格预审时，合格承包商安全条件和准则</a:t>
            </a:r>
            <a:endParaRPr dirty="0"/>
          </a:p>
          <a:p>
            <a:pPr marL="938530" marR="5080" indent="-257810">
              <a:lnSpc>
                <a:spcPct val="150000"/>
              </a:lnSpc>
            </a:pPr>
            <a:r>
              <a:rPr spc="45" dirty="0">
                <a:solidFill>
                  <a:srgbClr val="00AF50"/>
                </a:solidFill>
                <a:latin typeface="Arial Unicode MS" panose="020B0604020202020204" charset="-122"/>
                <a:cs typeface="Arial Unicode MS" panose="020B0604020202020204" charset="-122"/>
              </a:rPr>
              <a:t>✓ </a:t>
            </a:r>
            <a:r>
              <a:rPr dirty="0"/>
              <a:t>业务部门或安全部门应在资格预审时充分沟通安全要求，包括人员、机械设备、  安全措施的要求和可能带来的成本以及不符合的后果</a:t>
            </a:r>
            <a:endParaRPr dirty="0"/>
          </a:p>
          <a:p>
            <a:pPr marL="938530" marR="195580" indent="-257810">
              <a:lnSpc>
                <a:spcPct val="150000"/>
              </a:lnSpc>
            </a:pPr>
            <a:r>
              <a:rPr spc="45" dirty="0">
                <a:solidFill>
                  <a:srgbClr val="00AF50"/>
                </a:solidFill>
                <a:latin typeface="Arial Unicode MS" panose="020B0604020202020204" charset="-122"/>
                <a:cs typeface="Arial Unicode MS" panose="020B0604020202020204" charset="-122"/>
              </a:rPr>
              <a:t>✓ </a:t>
            </a:r>
            <a:r>
              <a:rPr dirty="0"/>
              <a:t>应在安全生产责任制、岗位安全职责中明确不合理低价中标策略造成后果的担  当</a:t>
            </a:r>
            <a:endParaRPr dirty="0"/>
          </a:p>
          <a:p>
            <a:pPr marL="681355">
              <a:lnSpc>
                <a:spcPct val="100000"/>
              </a:lnSpc>
              <a:spcBef>
                <a:spcPts val="900"/>
              </a:spcBef>
            </a:pPr>
            <a:r>
              <a:rPr spc="45" dirty="0">
                <a:solidFill>
                  <a:srgbClr val="00AF50"/>
                </a:solidFill>
                <a:latin typeface="Arial Unicode MS" panose="020B0604020202020204" charset="-122"/>
                <a:cs typeface="Arial Unicode MS" panose="020B0604020202020204" charset="-122"/>
              </a:rPr>
              <a:t>✓</a:t>
            </a:r>
            <a:r>
              <a:rPr spc="330" dirty="0">
                <a:solidFill>
                  <a:srgbClr val="00AF50"/>
                </a:solidFill>
                <a:latin typeface="Arial Unicode MS" panose="020B0604020202020204" charset="-122"/>
                <a:cs typeface="Arial Unicode MS" panose="020B0604020202020204" charset="-122"/>
              </a:rPr>
              <a:t> </a:t>
            </a:r>
            <a:r>
              <a:rPr dirty="0"/>
              <a:t>安全部门应充分介入承包商选择工作，做好安全技术评分与价格评分的均衡</a:t>
            </a:r>
            <a:endParaRPr dirty="0"/>
          </a:p>
          <a:p>
            <a:pPr marL="681355">
              <a:lnSpc>
                <a:spcPct val="100000"/>
              </a:lnSpc>
              <a:spcBef>
                <a:spcPts val="900"/>
              </a:spcBef>
            </a:pPr>
            <a:r>
              <a:rPr spc="45" dirty="0">
                <a:solidFill>
                  <a:srgbClr val="00AF50"/>
                </a:solidFill>
                <a:latin typeface="Arial Unicode MS" panose="020B0604020202020204" charset="-122"/>
                <a:cs typeface="Arial Unicode MS" panose="020B0604020202020204" charset="-122"/>
              </a:rPr>
              <a:t>✓</a:t>
            </a:r>
            <a:r>
              <a:rPr spc="330" dirty="0">
                <a:solidFill>
                  <a:srgbClr val="00AF50"/>
                </a:solidFill>
                <a:latin typeface="Arial Unicode MS" panose="020B0604020202020204" charset="-122"/>
                <a:cs typeface="Arial Unicode MS" panose="020B0604020202020204" charset="-122"/>
              </a:rPr>
              <a:t> </a:t>
            </a:r>
            <a:r>
              <a:rPr dirty="0"/>
              <a:t>在制度中明确选择承包商的安全评审最低分准则</a:t>
            </a:r>
            <a:endParaRPr dirty="0"/>
          </a:p>
        </p:txBody>
      </p:sp>
      <p:sp>
        <p:nvSpPr>
          <p:cNvPr id="5" name="object 5"/>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管理难点与对策—开工准备</a:t>
            </a:r>
            <a:endParaRPr sz="2100">
              <a:latin typeface="微软雅黑" panose="020B0503020204020204" charset="-122"/>
              <a:cs typeface="微软雅黑" panose="020B0503020204020204" charset="-122"/>
            </a:endParaRPr>
          </a:p>
        </p:txBody>
      </p:sp>
      <p:sp>
        <p:nvSpPr>
          <p:cNvPr id="3" name="object 3"/>
          <p:cNvSpPr/>
          <p:nvPr/>
        </p:nvSpPr>
        <p:spPr>
          <a:xfrm>
            <a:off x="0" y="1789176"/>
            <a:ext cx="3464052" cy="2066544"/>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3394075" y="1146683"/>
            <a:ext cx="1997710" cy="241300"/>
          </a:xfrm>
          <a:prstGeom prst="rect">
            <a:avLst/>
          </a:prstGeom>
        </p:spPr>
        <p:txBody>
          <a:bodyPr vert="horz" wrap="square" lIns="0" tIns="0" rIns="0" bIns="0" rtlCol="0">
            <a:spAutoFit/>
          </a:bodyPr>
          <a:lstStyle/>
          <a:p>
            <a:pPr marL="12700">
              <a:lnSpc>
                <a:spcPct val="100000"/>
              </a:lnSpc>
            </a:pPr>
            <a:r>
              <a:rPr sz="1500" spc="575" dirty="0">
                <a:solidFill>
                  <a:srgbClr val="006FC0"/>
                </a:solidFill>
                <a:latin typeface="Arial Unicode MS" panose="020B0604020202020204" charset="-122"/>
                <a:cs typeface="Arial Unicode MS" panose="020B0604020202020204" charset="-122"/>
              </a:rPr>
              <a:t>◆</a:t>
            </a:r>
            <a:r>
              <a:rPr sz="1500" spc="30" dirty="0">
                <a:solidFill>
                  <a:srgbClr val="006FC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承包商的培训与效果</a:t>
            </a:r>
            <a:endParaRPr sz="1500">
              <a:latin typeface="微软雅黑" panose="020B0503020204020204" charset="-122"/>
              <a:cs typeface="微软雅黑" panose="020B0503020204020204" charset="-122"/>
            </a:endParaRPr>
          </a:p>
        </p:txBody>
      </p:sp>
      <p:sp>
        <p:nvSpPr>
          <p:cNvPr id="5" name="object 5"/>
          <p:cNvSpPr txBox="1"/>
          <p:nvPr/>
        </p:nvSpPr>
        <p:spPr>
          <a:xfrm>
            <a:off x="1721611" y="3314065"/>
            <a:ext cx="5434965" cy="1270635"/>
          </a:xfrm>
          <a:prstGeom prst="rect">
            <a:avLst/>
          </a:prstGeom>
        </p:spPr>
        <p:txBody>
          <a:bodyPr vert="horz" wrap="square" lIns="0" tIns="0" rIns="0" bIns="0" rtlCol="0">
            <a:spAutoFit/>
          </a:bodyPr>
          <a:lstStyle/>
          <a:p>
            <a:pPr marL="12700">
              <a:lnSpc>
                <a:spcPct val="100000"/>
              </a:lnSpc>
            </a:pPr>
            <a:r>
              <a:rPr sz="1500" spc="-165" dirty="0">
                <a:solidFill>
                  <a:srgbClr val="006FC0"/>
                </a:solidFill>
                <a:latin typeface="Arial Unicode MS" panose="020B0604020202020204" charset="-122"/>
                <a:cs typeface="Arial Unicode MS" panose="020B0604020202020204" charset="-122"/>
              </a:rPr>
              <a:t> </a:t>
            </a:r>
            <a:r>
              <a:rPr sz="1500" spc="-45" dirty="0">
                <a:solidFill>
                  <a:srgbClr val="006FC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是否开展了承包商培训需求分析</a:t>
            </a:r>
            <a:endParaRPr sz="1500">
              <a:latin typeface="微软雅黑" panose="020B0503020204020204" charset="-122"/>
              <a:cs typeface="微软雅黑" panose="020B0503020204020204" charset="-122"/>
            </a:endParaRPr>
          </a:p>
          <a:p>
            <a:pPr marL="12700">
              <a:lnSpc>
                <a:spcPct val="100000"/>
              </a:lnSpc>
              <a:spcBef>
                <a:spcPts val="900"/>
              </a:spcBef>
            </a:pPr>
            <a:r>
              <a:rPr sz="1500" spc="-165" dirty="0">
                <a:solidFill>
                  <a:srgbClr val="006FC0"/>
                </a:solidFill>
                <a:latin typeface="Arial Unicode MS" panose="020B0604020202020204" charset="-122"/>
                <a:cs typeface="Arial Unicode MS" panose="020B0604020202020204" charset="-122"/>
              </a:rPr>
              <a:t> </a:t>
            </a:r>
            <a:r>
              <a:rPr sz="1500" spc="-80" dirty="0">
                <a:solidFill>
                  <a:srgbClr val="006FC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是否有适用的培训教材和适合的培训方式，以供选择</a:t>
            </a:r>
            <a:endParaRPr sz="1500">
              <a:latin typeface="微软雅黑" panose="020B0503020204020204" charset="-122"/>
              <a:cs typeface="微软雅黑" panose="020B0503020204020204" charset="-122"/>
            </a:endParaRPr>
          </a:p>
          <a:p>
            <a:pPr marL="12700">
              <a:lnSpc>
                <a:spcPct val="100000"/>
              </a:lnSpc>
              <a:spcBef>
                <a:spcPts val="900"/>
              </a:spcBef>
            </a:pPr>
            <a:r>
              <a:rPr sz="1500" spc="-165" dirty="0">
                <a:solidFill>
                  <a:srgbClr val="006FC0"/>
                </a:solidFill>
                <a:latin typeface="Arial Unicode MS" panose="020B0604020202020204" charset="-122"/>
                <a:cs typeface="Arial Unicode MS" panose="020B0604020202020204" charset="-122"/>
              </a:rPr>
              <a:t> </a:t>
            </a:r>
            <a:r>
              <a:rPr sz="1500" spc="-80" dirty="0">
                <a:solidFill>
                  <a:srgbClr val="006FC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是否考虑了信息化系统的应用，如培训模块与门禁系统的结合</a:t>
            </a:r>
            <a:endParaRPr sz="1500">
              <a:latin typeface="微软雅黑" panose="020B0503020204020204" charset="-122"/>
              <a:cs typeface="微软雅黑" panose="020B0503020204020204" charset="-122"/>
            </a:endParaRPr>
          </a:p>
          <a:p>
            <a:pPr marL="12700">
              <a:lnSpc>
                <a:spcPct val="100000"/>
              </a:lnSpc>
              <a:spcBef>
                <a:spcPts val="900"/>
              </a:spcBef>
            </a:pPr>
            <a:r>
              <a:rPr sz="1500" spc="-165" dirty="0">
                <a:solidFill>
                  <a:srgbClr val="006FC0"/>
                </a:solidFill>
                <a:latin typeface="Arial Unicode MS" panose="020B0604020202020204" charset="-122"/>
                <a:cs typeface="Arial Unicode MS" panose="020B0604020202020204" charset="-122"/>
              </a:rPr>
              <a:t> </a:t>
            </a:r>
            <a:r>
              <a:rPr sz="1500" spc="-30" dirty="0">
                <a:solidFill>
                  <a:srgbClr val="006FC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重要的是：企业的门禁管理有没有漏洞或失效？</a:t>
            </a:r>
            <a:endParaRPr sz="1500">
              <a:latin typeface="微软雅黑" panose="020B0503020204020204" charset="-122"/>
              <a:cs typeface="微软雅黑" panose="020B0503020204020204" charset="-122"/>
            </a:endParaRPr>
          </a:p>
        </p:txBody>
      </p:sp>
      <p:sp>
        <p:nvSpPr>
          <p:cNvPr id="6" name="object 6"/>
          <p:cNvSpPr txBox="1"/>
          <p:nvPr/>
        </p:nvSpPr>
        <p:spPr>
          <a:xfrm>
            <a:off x="1721611" y="2148585"/>
            <a:ext cx="3197225" cy="631825"/>
          </a:xfrm>
          <a:prstGeom prst="rect">
            <a:avLst/>
          </a:prstGeom>
        </p:spPr>
        <p:txBody>
          <a:bodyPr vert="horz" wrap="square" lIns="0" tIns="0" rIns="0" bIns="0" rtlCol="0">
            <a:spAutoFit/>
          </a:bodyPr>
          <a:lstStyle/>
          <a:p>
            <a:pPr marL="12700">
              <a:lnSpc>
                <a:spcPct val="100000"/>
              </a:lnSpc>
              <a:tabLst>
                <a:tab pos="226695" algn="l"/>
              </a:tabLst>
            </a:pPr>
            <a:r>
              <a:rPr sz="1000" dirty="0">
                <a:solidFill>
                  <a:srgbClr val="006FC0"/>
                </a:solidFill>
                <a:latin typeface="Arial" panose="020B0604020202020204"/>
                <a:cs typeface="Arial" panose="020B0604020202020204"/>
              </a:rPr>
              <a:t>•	</a:t>
            </a:r>
            <a:r>
              <a:rPr sz="1000" spc="5" dirty="0">
                <a:latin typeface="Arial Unicode MS" panose="020B0604020202020204" charset="-122"/>
                <a:cs typeface="Arial Unicode MS" panose="020B0604020202020204" charset="-122"/>
              </a:rPr>
              <a:t>企业实施了培训，但效果达不到：忘了、未真正掌握</a:t>
            </a:r>
            <a:endParaRPr sz="1000">
              <a:latin typeface="Arial Unicode MS" panose="020B0604020202020204" charset="-122"/>
              <a:cs typeface="Arial Unicode MS" panose="020B0604020202020204" charset="-122"/>
            </a:endParaRPr>
          </a:p>
          <a:p>
            <a:pPr marL="12700">
              <a:lnSpc>
                <a:spcPct val="100000"/>
              </a:lnSpc>
              <a:spcBef>
                <a:spcPts val="625"/>
              </a:spcBef>
              <a:tabLst>
                <a:tab pos="226695" algn="l"/>
              </a:tabLst>
            </a:pPr>
            <a:r>
              <a:rPr sz="1000" dirty="0">
                <a:solidFill>
                  <a:srgbClr val="006FC0"/>
                </a:solidFill>
                <a:latin typeface="Arial" panose="020B0604020202020204"/>
                <a:cs typeface="Arial" panose="020B0604020202020204"/>
              </a:rPr>
              <a:t>•	</a:t>
            </a:r>
            <a:r>
              <a:rPr sz="1000" spc="5" dirty="0">
                <a:latin typeface="Arial Unicode MS" panose="020B0604020202020204" charset="-122"/>
                <a:cs typeface="Arial Unicode MS" panose="020B0604020202020204" charset="-122"/>
              </a:rPr>
              <a:t>人员变动频繁，培训资源浪费严重</a:t>
            </a:r>
            <a:endParaRPr sz="1000">
              <a:latin typeface="Arial Unicode MS" panose="020B0604020202020204" charset="-122"/>
              <a:cs typeface="Arial Unicode MS" panose="020B0604020202020204" charset="-122"/>
            </a:endParaRPr>
          </a:p>
          <a:p>
            <a:pPr marL="12700">
              <a:lnSpc>
                <a:spcPct val="100000"/>
              </a:lnSpc>
              <a:spcBef>
                <a:spcPts val="625"/>
              </a:spcBef>
              <a:tabLst>
                <a:tab pos="226695" algn="l"/>
              </a:tabLst>
            </a:pPr>
            <a:r>
              <a:rPr sz="1000" dirty="0">
                <a:solidFill>
                  <a:srgbClr val="006FC0"/>
                </a:solidFill>
                <a:latin typeface="Arial" panose="020B0604020202020204"/>
                <a:cs typeface="Arial" panose="020B0604020202020204"/>
              </a:rPr>
              <a:t>•	</a:t>
            </a:r>
            <a:r>
              <a:rPr sz="1000" spc="5" dirty="0">
                <a:latin typeface="Arial Unicode MS" panose="020B0604020202020204" charset="-122"/>
                <a:cs typeface="Arial Unicode MS" panose="020B0604020202020204" charset="-122"/>
              </a:rPr>
              <a:t>人员的培训履历信息在管理中缺失了</a:t>
            </a:r>
            <a:endParaRPr sz="1000">
              <a:latin typeface="Arial Unicode MS" panose="020B0604020202020204" charset="-122"/>
              <a:cs typeface="Arial Unicode MS" panose="020B0604020202020204" charset="-122"/>
            </a:endParaRPr>
          </a:p>
        </p:txBody>
      </p:sp>
      <p:sp>
        <p:nvSpPr>
          <p:cNvPr id="7" name="object 7"/>
          <p:cNvSpPr/>
          <p:nvPr/>
        </p:nvSpPr>
        <p:spPr>
          <a:xfrm>
            <a:off x="4248911" y="1481327"/>
            <a:ext cx="236220" cy="615950"/>
          </a:xfrm>
          <a:custGeom>
            <a:avLst/>
            <a:gdLst/>
            <a:ahLst/>
            <a:cxnLst/>
            <a:rect l="l" t="t" r="r" b="b"/>
            <a:pathLst>
              <a:path w="236220" h="615950">
                <a:moveTo>
                  <a:pt x="236220" y="497586"/>
                </a:moveTo>
                <a:lnTo>
                  <a:pt x="0" y="497586"/>
                </a:lnTo>
                <a:lnTo>
                  <a:pt x="118110" y="615696"/>
                </a:lnTo>
                <a:lnTo>
                  <a:pt x="236220" y="497586"/>
                </a:lnTo>
                <a:close/>
              </a:path>
              <a:path w="236220" h="615950">
                <a:moveTo>
                  <a:pt x="177164" y="0"/>
                </a:moveTo>
                <a:lnTo>
                  <a:pt x="59054" y="0"/>
                </a:lnTo>
                <a:lnTo>
                  <a:pt x="59054" y="497586"/>
                </a:lnTo>
                <a:lnTo>
                  <a:pt x="177164" y="497586"/>
                </a:lnTo>
                <a:lnTo>
                  <a:pt x="177164" y="0"/>
                </a:lnTo>
                <a:close/>
              </a:path>
            </a:pathLst>
          </a:custGeom>
          <a:solidFill>
            <a:srgbClr val="006FC0"/>
          </a:solidFill>
        </p:spPr>
        <p:txBody>
          <a:bodyPr wrap="square" lIns="0" tIns="0" rIns="0" bIns="0" rtlCol="0"/>
          <a:lstStyle/>
          <a:p/>
        </p:txBody>
      </p:sp>
      <p:sp>
        <p:nvSpPr>
          <p:cNvPr id="8" name="object 8"/>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管理难点与对策—开工准备</a:t>
            </a:r>
            <a:endParaRPr sz="2100">
              <a:latin typeface="微软雅黑" panose="020B0503020204020204" charset="-122"/>
              <a:cs typeface="微软雅黑" panose="020B0503020204020204" charset="-122"/>
            </a:endParaRPr>
          </a:p>
        </p:txBody>
      </p:sp>
      <p:sp>
        <p:nvSpPr>
          <p:cNvPr id="3" name="object 3"/>
          <p:cNvSpPr/>
          <p:nvPr/>
        </p:nvSpPr>
        <p:spPr>
          <a:xfrm>
            <a:off x="91439" y="1327403"/>
            <a:ext cx="2417064" cy="2926080"/>
          </a:xfrm>
          <a:prstGeom prst="rect">
            <a:avLst/>
          </a:prstGeom>
          <a:blipFill>
            <a:blip r:embed="rId1" cstate="print"/>
            <a:stretch>
              <a:fillRect/>
            </a:stretch>
          </a:blipFill>
        </p:spPr>
        <p:txBody>
          <a:bodyPr wrap="square" lIns="0" tIns="0" rIns="0" bIns="0" rtlCol="0"/>
          <a:lstStyle/>
          <a:p/>
        </p:txBody>
      </p:sp>
      <p:sp>
        <p:nvSpPr>
          <p:cNvPr id="4" name="object 4"/>
          <p:cNvSpPr txBox="1">
            <a:spLocks noGrp="1"/>
          </p:cNvSpPr>
          <p:nvPr>
            <p:ph type="body" idx="1"/>
          </p:nvPr>
        </p:nvSpPr>
        <p:spPr>
          <a:prstGeom prst="rect">
            <a:avLst/>
          </a:prstGeom>
        </p:spPr>
        <p:txBody>
          <a:bodyPr vert="horz" wrap="square" lIns="0" tIns="346837" rIns="0" bIns="0" rtlCol="0">
            <a:spAutoFit/>
          </a:bodyPr>
          <a:lstStyle/>
          <a:p>
            <a:pPr marL="696595">
              <a:lnSpc>
                <a:spcPct val="100000"/>
              </a:lnSpc>
            </a:pPr>
            <a:r>
              <a:rPr spc="45" dirty="0">
                <a:solidFill>
                  <a:srgbClr val="00AF50"/>
                </a:solidFill>
                <a:latin typeface="Arial Unicode MS" panose="020B0604020202020204" charset="-122"/>
                <a:cs typeface="Arial Unicode MS" panose="020B0604020202020204" charset="-122"/>
              </a:rPr>
              <a:t>✓</a:t>
            </a:r>
            <a:r>
              <a:rPr spc="335" dirty="0">
                <a:solidFill>
                  <a:srgbClr val="00AF50"/>
                </a:solidFill>
                <a:latin typeface="Arial Unicode MS" panose="020B0604020202020204" charset="-122"/>
                <a:cs typeface="Arial Unicode MS" panose="020B0604020202020204" charset="-122"/>
              </a:rPr>
              <a:t> </a:t>
            </a:r>
            <a:r>
              <a:rPr dirty="0"/>
              <a:t>应充分重视门禁系统的管理——硬件配备和准入管理</a:t>
            </a:r>
            <a:endParaRPr dirty="0"/>
          </a:p>
          <a:p>
            <a:pPr marL="696595">
              <a:lnSpc>
                <a:spcPct val="100000"/>
              </a:lnSpc>
              <a:spcBef>
                <a:spcPts val="900"/>
              </a:spcBef>
            </a:pPr>
            <a:r>
              <a:rPr spc="45" dirty="0">
                <a:solidFill>
                  <a:srgbClr val="00AF50"/>
                </a:solidFill>
                <a:latin typeface="Arial Unicode MS" panose="020B0604020202020204" charset="-122"/>
                <a:cs typeface="Arial Unicode MS" panose="020B0604020202020204" charset="-122"/>
              </a:rPr>
              <a:t>✓</a:t>
            </a:r>
            <a:r>
              <a:rPr spc="330" dirty="0">
                <a:solidFill>
                  <a:srgbClr val="00AF50"/>
                </a:solidFill>
                <a:latin typeface="Arial Unicode MS" panose="020B0604020202020204" charset="-122"/>
                <a:cs typeface="Arial Unicode MS" panose="020B0604020202020204" charset="-122"/>
              </a:rPr>
              <a:t> </a:t>
            </a:r>
            <a:r>
              <a:rPr dirty="0"/>
              <a:t>培训教材与培训讲师</a:t>
            </a:r>
            <a:endParaRPr dirty="0"/>
          </a:p>
          <a:p>
            <a:pPr marL="953770" marR="5080" indent="-257810">
              <a:lnSpc>
                <a:spcPts val="2700"/>
              </a:lnSpc>
              <a:spcBef>
                <a:spcPts val="240"/>
              </a:spcBef>
            </a:pPr>
            <a:r>
              <a:rPr spc="45" dirty="0">
                <a:solidFill>
                  <a:srgbClr val="00AF50"/>
                </a:solidFill>
                <a:latin typeface="Arial Unicode MS" panose="020B0604020202020204" charset="-122"/>
                <a:cs typeface="Arial Unicode MS" panose="020B0604020202020204" charset="-122"/>
              </a:rPr>
              <a:t>✓ </a:t>
            </a:r>
            <a:r>
              <a:rPr dirty="0"/>
              <a:t>大中型企业信息化培训系统的应用——人员信息、培训方式（</a:t>
            </a:r>
            <a:r>
              <a:rPr dirty="0">
                <a:latin typeface="微软雅黑" panose="020B0503020204020204" charset="-122"/>
                <a:cs typeface="微软雅黑" panose="020B0503020204020204" charset="-122"/>
              </a:rPr>
              <a:t>VR</a:t>
            </a:r>
            <a:r>
              <a:rPr dirty="0"/>
              <a:t>技术）、培训  信息、培训履历跟踪等</a:t>
            </a:r>
            <a:endParaRPr dirty="0"/>
          </a:p>
          <a:p>
            <a:pPr marL="696595">
              <a:lnSpc>
                <a:spcPct val="100000"/>
              </a:lnSpc>
              <a:spcBef>
                <a:spcPts val="660"/>
              </a:spcBef>
            </a:pPr>
            <a:r>
              <a:rPr spc="45" dirty="0">
                <a:solidFill>
                  <a:srgbClr val="00AF50"/>
                </a:solidFill>
                <a:latin typeface="Arial Unicode MS" panose="020B0604020202020204" charset="-122"/>
                <a:cs typeface="Arial Unicode MS" panose="020B0604020202020204" charset="-122"/>
              </a:rPr>
              <a:t>✓</a:t>
            </a:r>
            <a:r>
              <a:rPr spc="330" dirty="0">
                <a:solidFill>
                  <a:srgbClr val="00AF50"/>
                </a:solidFill>
                <a:latin typeface="Arial Unicode MS" panose="020B0604020202020204" charset="-122"/>
                <a:cs typeface="Arial Unicode MS" panose="020B0604020202020204" charset="-122"/>
              </a:rPr>
              <a:t> </a:t>
            </a:r>
            <a:r>
              <a:rPr dirty="0"/>
              <a:t>定期的复训以及现场培训机会的应用（小型企业）</a:t>
            </a:r>
            <a:endParaRPr dirty="0"/>
          </a:p>
          <a:p>
            <a:pPr marL="696595">
              <a:lnSpc>
                <a:spcPct val="100000"/>
              </a:lnSpc>
              <a:spcBef>
                <a:spcPts val="900"/>
              </a:spcBef>
            </a:pPr>
            <a:r>
              <a:rPr spc="45" dirty="0">
                <a:solidFill>
                  <a:srgbClr val="00AF50"/>
                </a:solidFill>
                <a:latin typeface="Arial Unicode MS" panose="020B0604020202020204" charset="-122"/>
                <a:cs typeface="Arial Unicode MS" panose="020B0604020202020204" charset="-122"/>
              </a:rPr>
              <a:t>✓</a:t>
            </a:r>
            <a:r>
              <a:rPr spc="330" dirty="0">
                <a:solidFill>
                  <a:srgbClr val="00AF50"/>
                </a:solidFill>
                <a:latin typeface="Arial Unicode MS" panose="020B0604020202020204" charset="-122"/>
                <a:cs typeface="Arial Unicode MS" panose="020B0604020202020204" charset="-122"/>
              </a:rPr>
              <a:t> </a:t>
            </a:r>
            <a:r>
              <a:rPr dirty="0"/>
              <a:t>样板工地</a:t>
            </a:r>
            <a:endParaRPr dirty="0"/>
          </a:p>
          <a:p>
            <a:pPr marL="696595">
              <a:lnSpc>
                <a:spcPct val="100000"/>
              </a:lnSpc>
              <a:spcBef>
                <a:spcPts val="900"/>
              </a:spcBef>
            </a:pPr>
            <a:r>
              <a:rPr spc="45" dirty="0">
                <a:solidFill>
                  <a:srgbClr val="00AF50"/>
                </a:solidFill>
                <a:latin typeface="Arial Unicode MS" panose="020B0604020202020204" charset="-122"/>
                <a:cs typeface="Arial Unicode MS" panose="020B0604020202020204" charset="-122"/>
              </a:rPr>
              <a:t>✓</a:t>
            </a:r>
            <a:r>
              <a:rPr spc="330" dirty="0">
                <a:solidFill>
                  <a:srgbClr val="00AF50"/>
                </a:solidFill>
                <a:latin typeface="Arial Unicode MS" panose="020B0604020202020204" charset="-122"/>
                <a:cs typeface="Arial Unicode MS" panose="020B0604020202020204" charset="-122"/>
              </a:rPr>
              <a:t> </a:t>
            </a:r>
            <a:r>
              <a:rPr dirty="0"/>
              <a:t>充分发挥目前已经推广运行的安全信息化平台功能的扩展</a:t>
            </a:r>
            <a:endParaRPr dirty="0"/>
          </a:p>
        </p:txBody>
      </p:sp>
      <p:sp>
        <p:nvSpPr>
          <p:cNvPr id="5" name="object 5"/>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管理难点与对策—作业监督</a:t>
            </a:r>
            <a:endParaRPr sz="2100">
              <a:latin typeface="微软雅黑" panose="020B0503020204020204" charset="-122"/>
              <a:cs typeface="微软雅黑" panose="020B0503020204020204" charset="-122"/>
            </a:endParaRPr>
          </a:p>
        </p:txBody>
      </p:sp>
      <p:sp>
        <p:nvSpPr>
          <p:cNvPr id="3" name="object 3"/>
          <p:cNvSpPr/>
          <p:nvPr/>
        </p:nvSpPr>
        <p:spPr>
          <a:xfrm>
            <a:off x="0" y="1789176"/>
            <a:ext cx="3464052" cy="2066544"/>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2376677" y="1125601"/>
            <a:ext cx="4099560" cy="241300"/>
          </a:xfrm>
          <a:prstGeom prst="rect">
            <a:avLst/>
          </a:prstGeom>
        </p:spPr>
        <p:txBody>
          <a:bodyPr vert="horz" wrap="square" lIns="0" tIns="0" rIns="0" bIns="0" rtlCol="0">
            <a:spAutoFit/>
          </a:bodyPr>
          <a:lstStyle/>
          <a:p>
            <a:pPr marL="12700">
              <a:lnSpc>
                <a:spcPct val="100000"/>
              </a:lnSpc>
            </a:pPr>
            <a:r>
              <a:rPr sz="1500" spc="575" dirty="0">
                <a:solidFill>
                  <a:srgbClr val="006FC0"/>
                </a:solidFill>
                <a:latin typeface="Arial Unicode MS" panose="020B0604020202020204" charset="-122"/>
                <a:cs typeface="Arial Unicode MS" panose="020B0604020202020204" charset="-122"/>
              </a:rPr>
              <a:t>◆</a:t>
            </a:r>
            <a:r>
              <a:rPr sz="1500" spc="30" dirty="0">
                <a:solidFill>
                  <a:srgbClr val="006FC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承包商作业现场的违规与作业监督的主体责任</a:t>
            </a:r>
            <a:endParaRPr sz="1500">
              <a:latin typeface="微软雅黑" panose="020B0503020204020204" charset="-122"/>
              <a:cs typeface="微软雅黑" panose="020B0503020204020204" charset="-122"/>
            </a:endParaRPr>
          </a:p>
        </p:txBody>
      </p:sp>
      <p:sp>
        <p:nvSpPr>
          <p:cNvPr id="5" name="object 5"/>
          <p:cNvSpPr txBox="1"/>
          <p:nvPr/>
        </p:nvSpPr>
        <p:spPr>
          <a:xfrm>
            <a:off x="1810892" y="3263519"/>
            <a:ext cx="4862830" cy="1270635"/>
          </a:xfrm>
          <a:prstGeom prst="rect">
            <a:avLst/>
          </a:prstGeom>
        </p:spPr>
        <p:txBody>
          <a:bodyPr vert="horz" wrap="square" lIns="0" tIns="0" rIns="0" bIns="0" rtlCol="0">
            <a:spAutoFit/>
          </a:bodyPr>
          <a:lstStyle/>
          <a:p>
            <a:pPr marL="12700">
              <a:lnSpc>
                <a:spcPct val="100000"/>
              </a:lnSpc>
            </a:pPr>
            <a:r>
              <a:rPr sz="1500" spc="-165" dirty="0">
                <a:solidFill>
                  <a:srgbClr val="006FC0"/>
                </a:solidFill>
                <a:latin typeface="Arial Unicode MS" panose="020B0604020202020204" charset="-122"/>
                <a:cs typeface="Arial Unicode MS" panose="020B0604020202020204" charset="-122"/>
              </a:rPr>
              <a:t> </a:t>
            </a:r>
            <a:r>
              <a:rPr sz="1500" spc="-50" dirty="0">
                <a:solidFill>
                  <a:srgbClr val="006FC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定期的承包商沟通机制？</a:t>
            </a:r>
            <a:endParaRPr sz="1500">
              <a:latin typeface="微软雅黑" panose="020B0503020204020204" charset="-122"/>
              <a:cs typeface="微软雅黑" panose="020B0503020204020204" charset="-122"/>
            </a:endParaRPr>
          </a:p>
          <a:p>
            <a:pPr marL="12700">
              <a:lnSpc>
                <a:spcPct val="100000"/>
              </a:lnSpc>
              <a:spcBef>
                <a:spcPts val="900"/>
              </a:spcBef>
            </a:pPr>
            <a:r>
              <a:rPr sz="1500" spc="-165" dirty="0">
                <a:solidFill>
                  <a:srgbClr val="006FC0"/>
                </a:solidFill>
                <a:latin typeface="Arial Unicode MS" panose="020B0604020202020204" charset="-122"/>
                <a:cs typeface="Arial Unicode MS" panose="020B0604020202020204" charset="-122"/>
              </a:rPr>
              <a:t> </a:t>
            </a:r>
            <a:r>
              <a:rPr sz="1500" spc="-5" dirty="0">
                <a:solidFill>
                  <a:srgbClr val="006FC0"/>
                </a:solidFill>
                <a:latin typeface="Arial Unicode MS" panose="020B0604020202020204" charset="-122"/>
                <a:cs typeface="Arial Unicode MS" panose="020B0604020202020204" charset="-122"/>
              </a:rPr>
              <a:t> </a:t>
            </a:r>
            <a:r>
              <a:rPr sz="1500" spc="-5" dirty="0">
                <a:latin typeface="微软雅黑" panose="020B0503020204020204" charset="-122"/>
                <a:cs typeface="微软雅黑" panose="020B0503020204020204" charset="-122"/>
              </a:rPr>
              <a:t>“黑名单”“零容忍”“</a:t>
            </a:r>
            <a:r>
              <a:rPr sz="1500" spc="-5" dirty="0">
                <a:latin typeface="微软雅黑" panose="020B0503020204020204" charset="-122"/>
                <a:cs typeface="微软雅黑" panose="020B0503020204020204" charset="-122"/>
              </a:rPr>
              <a:t>ABC</a:t>
            </a:r>
            <a:r>
              <a:rPr sz="1500" spc="-5" dirty="0">
                <a:latin typeface="微软雅黑" panose="020B0503020204020204" charset="-122"/>
                <a:cs typeface="微软雅黑" panose="020B0503020204020204" charset="-122"/>
              </a:rPr>
              <a:t>违规清单”等？</a:t>
            </a:r>
            <a:endParaRPr sz="1500">
              <a:latin typeface="微软雅黑" panose="020B0503020204020204" charset="-122"/>
              <a:cs typeface="微软雅黑" panose="020B0503020204020204" charset="-122"/>
            </a:endParaRPr>
          </a:p>
          <a:p>
            <a:pPr marL="12700">
              <a:lnSpc>
                <a:spcPct val="100000"/>
              </a:lnSpc>
              <a:spcBef>
                <a:spcPts val="900"/>
              </a:spcBef>
            </a:pPr>
            <a:r>
              <a:rPr sz="1500" spc="-165" dirty="0">
                <a:solidFill>
                  <a:srgbClr val="006FC0"/>
                </a:solidFill>
                <a:latin typeface="Arial Unicode MS" panose="020B0604020202020204" charset="-122"/>
                <a:cs typeface="Arial Unicode MS" panose="020B0604020202020204" charset="-122"/>
              </a:rPr>
              <a:t> </a:t>
            </a:r>
            <a:r>
              <a:rPr sz="1500" spc="-80" dirty="0">
                <a:solidFill>
                  <a:srgbClr val="006FC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承包商作业监督职责是否在制度中明确？责任制明确？</a:t>
            </a:r>
            <a:endParaRPr sz="1500">
              <a:latin typeface="微软雅黑" panose="020B0503020204020204" charset="-122"/>
              <a:cs typeface="微软雅黑" panose="020B0503020204020204" charset="-122"/>
            </a:endParaRPr>
          </a:p>
          <a:p>
            <a:pPr marL="12700">
              <a:lnSpc>
                <a:spcPct val="100000"/>
              </a:lnSpc>
              <a:spcBef>
                <a:spcPts val="900"/>
              </a:spcBef>
            </a:pPr>
            <a:r>
              <a:rPr sz="1500" spc="-165" dirty="0">
                <a:solidFill>
                  <a:srgbClr val="006FC0"/>
                </a:solidFill>
                <a:latin typeface="Arial Unicode MS" panose="020B0604020202020204" charset="-122"/>
                <a:cs typeface="Arial Unicode MS" panose="020B0604020202020204" charset="-122"/>
              </a:rPr>
              <a:t> </a:t>
            </a:r>
            <a:r>
              <a:rPr sz="1500" spc="-40" dirty="0">
                <a:solidFill>
                  <a:srgbClr val="006FC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承包商人员行为的“奖与罚”？罚款？</a:t>
            </a:r>
            <a:endParaRPr sz="1500">
              <a:latin typeface="微软雅黑" panose="020B0503020204020204" charset="-122"/>
              <a:cs typeface="微软雅黑" panose="020B0503020204020204" charset="-122"/>
            </a:endParaRPr>
          </a:p>
        </p:txBody>
      </p:sp>
      <p:sp>
        <p:nvSpPr>
          <p:cNvPr id="6" name="object 6"/>
          <p:cNvSpPr txBox="1"/>
          <p:nvPr/>
        </p:nvSpPr>
        <p:spPr>
          <a:xfrm>
            <a:off x="1810892" y="2108707"/>
            <a:ext cx="4311015" cy="631825"/>
          </a:xfrm>
          <a:prstGeom prst="rect">
            <a:avLst/>
          </a:prstGeom>
        </p:spPr>
        <p:txBody>
          <a:bodyPr vert="horz" wrap="square" lIns="0" tIns="0" rIns="0" bIns="0" rtlCol="0">
            <a:spAutoFit/>
          </a:bodyPr>
          <a:lstStyle/>
          <a:p>
            <a:pPr marL="12700">
              <a:lnSpc>
                <a:spcPct val="100000"/>
              </a:lnSpc>
              <a:tabLst>
                <a:tab pos="226695" algn="l"/>
              </a:tabLst>
            </a:pPr>
            <a:r>
              <a:rPr sz="1000" dirty="0">
                <a:solidFill>
                  <a:srgbClr val="006FC0"/>
                </a:solidFill>
                <a:latin typeface="Arial" panose="020B0604020202020204"/>
                <a:cs typeface="Arial" panose="020B0604020202020204"/>
              </a:rPr>
              <a:t>•	</a:t>
            </a:r>
            <a:r>
              <a:rPr sz="1000" spc="5" dirty="0">
                <a:latin typeface="Arial Unicode MS" panose="020B0604020202020204" charset="-122"/>
                <a:cs typeface="Arial Unicode MS" panose="020B0604020202020204" charset="-122"/>
              </a:rPr>
              <a:t>承包商的作业过程中违规的反复出现，处罚了效果不理想</a:t>
            </a:r>
            <a:endParaRPr sz="1000">
              <a:latin typeface="Arial Unicode MS" panose="020B0604020202020204" charset="-122"/>
              <a:cs typeface="Arial Unicode MS" panose="020B0604020202020204" charset="-122"/>
            </a:endParaRPr>
          </a:p>
          <a:p>
            <a:pPr marL="12700">
              <a:lnSpc>
                <a:spcPct val="100000"/>
              </a:lnSpc>
              <a:spcBef>
                <a:spcPts val="625"/>
              </a:spcBef>
              <a:tabLst>
                <a:tab pos="226695" algn="l"/>
              </a:tabLst>
            </a:pPr>
            <a:r>
              <a:rPr sz="1000" dirty="0">
                <a:solidFill>
                  <a:srgbClr val="006FC0"/>
                </a:solidFill>
                <a:latin typeface="Arial" panose="020B0604020202020204"/>
                <a:cs typeface="Arial" panose="020B0604020202020204"/>
              </a:rPr>
              <a:t>•	</a:t>
            </a:r>
            <a:r>
              <a:rPr sz="1000" spc="10" dirty="0">
                <a:latin typeface="Arial Unicode MS" panose="020B0604020202020204" charset="-122"/>
                <a:cs typeface="Arial Unicode MS" panose="020B0604020202020204" charset="-122"/>
              </a:rPr>
              <a:t>作业过程的监督“心有余而力不足”——除了安全部门在做，还有谁在做？</a:t>
            </a:r>
            <a:endParaRPr sz="1000">
              <a:latin typeface="Arial Unicode MS" panose="020B0604020202020204" charset="-122"/>
              <a:cs typeface="Arial Unicode MS" panose="020B0604020202020204" charset="-122"/>
            </a:endParaRPr>
          </a:p>
          <a:p>
            <a:pPr marL="12700">
              <a:lnSpc>
                <a:spcPct val="100000"/>
              </a:lnSpc>
              <a:spcBef>
                <a:spcPts val="625"/>
              </a:spcBef>
              <a:tabLst>
                <a:tab pos="226695" algn="l"/>
              </a:tabLst>
            </a:pPr>
            <a:r>
              <a:rPr sz="1000" dirty="0">
                <a:solidFill>
                  <a:srgbClr val="006FC0"/>
                </a:solidFill>
                <a:latin typeface="Arial" panose="020B0604020202020204"/>
                <a:cs typeface="Arial" panose="020B0604020202020204"/>
              </a:rPr>
              <a:t>•	</a:t>
            </a:r>
            <a:r>
              <a:rPr sz="1000" spc="10" dirty="0">
                <a:latin typeface="Arial Unicode MS" panose="020B0604020202020204" charset="-122"/>
                <a:cs typeface="Arial Unicode MS" panose="020B0604020202020204" charset="-122"/>
              </a:rPr>
              <a:t>安全人员的“权力”问题</a:t>
            </a:r>
            <a:endParaRPr sz="1000">
              <a:latin typeface="Arial Unicode MS" panose="020B0604020202020204" charset="-122"/>
              <a:cs typeface="Arial Unicode MS" panose="020B0604020202020204" charset="-122"/>
            </a:endParaRPr>
          </a:p>
        </p:txBody>
      </p:sp>
      <p:sp>
        <p:nvSpPr>
          <p:cNvPr id="7" name="object 7"/>
          <p:cNvSpPr/>
          <p:nvPr/>
        </p:nvSpPr>
        <p:spPr>
          <a:xfrm>
            <a:off x="4271771" y="1420367"/>
            <a:ext cx="236220" cy="617220"/>
          </a:xfrm>
          <a:custGeom>
            <a:avLst/>
            <a:gdLst/>
            <a:ahLst/>
            <a:cxnLst/>
            <a:rect l="l" t="t" r="r" b="b"/>
            <a:pathLst>
              <a:path w="236220" h="617219">
                <a:moveTo>
                  <a:pt x="236219" y="499110"/>
                </a:moveTo>
                <a:lnTo>
                  <a:pt x="0" y="499110"/>
                </a:lnTo>
                <a:lnTo>
                  <a:pt x="118110" y="617220"/>
                </a:lnTo>
                <a:lnTo>
                  <a:pt x="236219" y="499110"/>
                </a:lnTo>
                <a:close/>
              </a:path>
              <a:path w="236220" h="617219">
                <a:moveTo>
                  <a:pt x="177164" y="0"/>
                </a:moveTo>
                <a:lnTo>
                  <a:pt x="59054" y="0"/>
                </a:lnTo>
                <a:lnTo>
                  <a:pt x="59054" y="499110"/>
                </a:lnTo>
                <a:lnTo>
                  <a:pt x="177164" y="499110"/>
                </a:lnTo>
                <a:lnTo>
                  <a:pt x="177164" y="0"/>
                </a:lnTo>
                <a:close/>
              </a:path>
            </a:pathLst>
          </a:custGeom>
          <a:solidFill>
            <a:srgbClr val="006FC0"/>
          </a:solidFill>
        </p:spPr>
        <p:txBody>
          <a:bodyPr wrap="square" lIns="0" tIns="0" rIns="0" bIns="0" rtlCol="0"/>
          <a:lstStyle/>
          <a:p/>
        </p:txBody>
      </p:sp>
      <p:sp>
        <p:nvSpPr>
          <p:cNvPr id="8" name="object 8"/>
          <p:cNvSpPr/>
          <p:nvPr/>
        </p:nvSpPr>
        <p:spPr>
          <a:xfrm>
            <a:off x="7100316" y="2618232"/>
            <a:ext cx="1763268" cy="2350008"/>
          </a:xfrm>
          <a:prstGeom prst="rect">
            <a:avLst/>
          </a:prstGeom>
          <a:blipFill>
            <a:blip r:embed="rId2" cstate="print"/>
            <a:stretch>
              <a:fillRect/>
            </a:stretch>
          </a:blipFill>
        </p:spPr>
        <p:txBody>
          <a:bodyPr wrap="square" lIns="0" tIns="0" rIns="0" bIns="0" rtlCol="0"/>
          <a:lstStyle/>
          <a:p/>
        </p:txBody>
      </p:sp>
      <p:sp>
        <p:nvSpPr>
          <p:cNvPr id="9" name="object 9"/>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974" y="351154"/>
            <a:ext cx="32480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管理难点与对策—作业监督</a:t>
            </a:r>
            <a:endParaRPr sz="2100">
              <a:latin typeface="微软雅黑" panose="020B0503020204020204" charset="-122"/>
              <a:cs typeface="微软雅黑" panose="020B0503020204020204" charset="-122"/>
            </a:endParaRPr>
          </a:p>
        </p:txBody>
      </p:sp>
      <p:sp>
        <p:nvSpPr>
          <p:cNvPr id="3" name="object 3"/>
          <p:cNvSpPr/>
          <p:nvPr/>
        </p:nvSpPr>
        <p:spPr>
          <a:xfrm>
            <a:off x="0" y="1365503"/>
            <a:ext cx="2417064" cy="2926080"/>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1287525" y="1609344"/>
            <a:ext cx="7142480" cy="1955800"/>
          </a:xfrm>
          <a:prstGeom prst="rect">
            <a:avLst/>
          </a:prstGeom>
        </p:spPr>
        <p:txBody>
          <a:bodyPr vert="horz" wrap="square" lIns="0" tIns="0" rIns="0" bIns="0" rtlCol="0">
            <a:spAutoFit/>
          </a:bodyPr>
          <a:lstStyle/>
          <a:p>
            <a:pPr marL="12700">
              <a:lnSpc>
                <a:spcPct val="100000"/>
              </a:lnSpc>
            </a:pPr>
            <a:r>
              <a:rPr sz="1500" spc="45" dirty="0">
                <a:solidFill>
                  <a:srgbClr val="00AF50"/>
                </a:solidFill>
                <a:latin typeface="Arial Unicode MS" panose="020B0604020202020204" charset="-122"/>
                <a:cs typeface="Arial Unicode MS" panose="020B0604020202020204" charset="-122"/>
              </a:rPr>
              <a:t>✓</a:t>
            </a:r>
            <a:r>
              <a:rPr sz="1500" spc="335" dirty="0">
                <a:solidFill>
                  <a:srgbClr val="00AF5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大型企业有专门的监督检查机构和人员（督察队…）</a:t>
            </a:r>
            <a:endParaRPr sz="1500">
              <a:latin typeface="微软雅黑" panose="020B0503020204020204" charset="-122"/>
              <a:cs typeface="微软雅黑" panose="020B0503020204020204" charset="-122"/>
            </a:endParaRPr>
          </a:p>
          <a:p>
            <a:pPr marL="12700">
              <a:lnSpc>
                <a:spcPct val="100000"/>
              </a:lnSpc>
              <a:spcBef>
                <a:spcPts val="900"/>
              </a:spcBef>
            </a:pPr>
            <a:r>
              <a:rPr sz="1500" spc="45" dirty="0">
                <a:solidFill>
                  <a:srgbClr val="00AF50"/>
                </a:solidFill>
                <a:latin typeface="Arial Unicode MS" panose="020B0604020202020204" charset="-122"/>
                <a:cs typeface="Arial Unicode MS" panose="020B0604020202020204" charset="-122"/>
              </a:rPr>
              <a:t>✓</a:t>
            </a:r>
            <a:r>
              <a:rPr sz="1500" spc="335" dirty="0">
                <a:solidFill>
                  <a:srgbClr val="00AF5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中小型企业应建立有联合督查的机制（业务部门、安全部门以及</a:t>
            </a:r>
            <a:r>
              <a:rPr sz="1500" dirty="0">
                <a:solidFill>
                  <a:srgbClr val="FF0000"/>
                </a:solidFill>
                <a:latin typeface="微软雅黑" panose="020B0503020204020204" charset="-122"/>
                <a:cs typeface="微软雅黑" panose="020B0503020204020204" charset="-122"/>
              </a:rPr>
              <a:t>承包商负责人</a:t>
            </a:r>
            <a:r>
              <a:rPr sz="1500" dirty="0">
                <a:latin typeface="微软雅黑" panose="020B0503020204020204" charset="-122"/>
                <a:cs typeface="微软雅黑" panose="020B0503020204020204" charset="-122"/>
              </a:rPr>
              <a:t>等）</a:t>
            </a:r>
            <a:endParaRPr sz="1500">
              <a:latin typeface="微软雅黑" panose="020B0503020204020204" charset="-122"/>
              <a:cs typeface="微软雅黑" panose="020B0503020204020204" charset="-122"/>
            </a:endParaRPr>
          </a:p>
          <a:p>
            <a:pPr marL="12700">
              <a:lnSpc>
                <a:spcPct val="100000"/>
              </a:lnSpc>
              <a:spcBef>
                <a:spcPts val="900"/>
              </a:spcBef>
            </a:pPr>
            <a:r>
              <a:rPr sz="1500" spc="45" dirty="0">
                <a:solidFill>
                  <a:srgbClr val="00AF50"/>
                </a:solidFill>
                <a:latin typeface="Arial Unicode MS" panose="020B0604020202020204" charset="-122"/>
                <a:cs typeface="Arial Unicode MS" panose="020B0604020202020204" charset="-122"/>
              </a:rPr>
              <a:t>✓</a:t>
            </a:r>
            <a:r>
              <a:rPr sz="1500" spc="330" dirty="0">
                <a:solidFill>
                  <a:srgbClr val="00AF5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样板工地</a:t>
            </a:r>
            <a:endParaRPr sz="1500">
              <a:latin typeface="微软雅黑" panose="020B0503020204020204" charset="-122"/>
              <a:cs typeface="微软雅黑" panose="020B0503020204020204" charset="-122"/>
            </a:endParaRPr>
          </a:p>
          <a:p>
            <a:pPr marL="12700">
              <a:lnSpc>
                <a:spcPct val="100000"/>
              </a:lnSpc>
              <a:spcBef>
                <a:spcPts val="900"/>
              </a:spcBef>
            </a:pPr>
            <a:r>
              <a:rPr sz="1500" spc="45" dirty="0">
                <a:solidFill>
                  <a:srgbClr val="00AF50"/>
                </a:solidFill>
                <a:latin typeface="Arial Unicode MS" panose="020B0604020202020204" charset="-122"/>
                <a:cs typeface="Arial Unicode MS" panose="020B0604020202020204" charset="-122"/>
              </a:rPr>
              <a:t>✓</a:t>
            </a:r>
            <a:r>
              <a:rPr sz="1500" spc="405" dirty="0">
                <a:solidFill>
                  <a:srgbClr val="00AF50"/>
                </a:solidFill>
                <a:latin typeface="Arial Unicode MS" panose="020B0604020202020204" charset="-122"/>
                <a:cs typeface="Arial Unicode MS" panose="020B0604020202020204" charset="-122"/>
              </a:rPr>
              <a:t> </a:t>
            </a:r>
            <a:r>
              <a:rPr sz="1500" spc="-5" dirty="0">
                <a:latin typeface="微软雅黑" panose="020B0503020204020204" charset="-122"/>
                <a:cs typeface="微软雅黑" panose="020B0503020204020204" charset="-122"/>
              </a:rPr>
              <a:t>承包商的安全表现定期沟通与公布机制——各类例会、“红黑榜”等</a:t>
            </a:r>
            <a:endParaRPr sz="1500">
              <a:latin typeface="微软雅黑" panose="020B0503020204020204" charset="-122"/>
              <a:cs typeface="微软雅黑" panose="020B0503020204020204" charset="-122"/>
            </a:endParaRPr>
          </a:p>
          <a:p>
            <a:pPr marL="12700">
              <a:lnSpc>
                <a:spcPct val="100000"/>
              </a:lnSpc>
              <a:spcBef>
                <a:spcPts val="900"/>
              </a:spcBef>
            </a:pPr>
            <a:r>
              <a:rPr sz="1500" spc="45" dirty="0">
                <a:solidFill>
                  <a:srgbClr val="00AF50"/>
                </a:solidFill>
                <a:latin typeface="Arial Unicode MS" panose="020B0604020202020204" charset="-122"/>
                <a:cs typeface="Arial Unicode MS" panose="020B0604020202020204" charset="-122"/>
              </a:rPr>
              <a:t>✓</a:t>
            </a:r>
            <a:r>
              <a:rPr sz="1500" spc="330" dirty="0">
                <a:solidFill>
                  <a:srgbClr val="00AF5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违规“红线”体系的建立——禁令、“零容忍”“一次机会”等</a:t>
            </a:r>
            <a:endParaRPr sz="1500">
              <a:latin typeface="微软雅黑" panose="020B0503020204020204" charset="-122"/>
              <a:cs typeface="微软雅黑" panose="020B0503020204020204" charset="-122"/>
            </a:endParaRPr>
          </a:p>
          <a:p>
            <a:pPr marL="12700">
              <a:lnSpc>
                <a:spcPct val="100000"/>
              </a:lnSpc>
              <a:spcBef>
                <a:spcPts val="900"/>
              </a:spcBef>
            </a:pPr>
            <a:r>
              <a:rPr sz="1500" spc="45" dirty="0">
                <a:solidFill>
                  <a:srgbClr val="00AF50"/>
                </a:solidFill>
                <a:latin typeface="Arial Unicode MS" panose="020B0604020202020204" charset="-122"/>
                <a:cs typeface="Arial Unicode MS" panose="020B0604020202020204" charset="-122"/>
              </a:rPr>
              <a:t>✓</a:t>
            </a:r>
            <a:r>
              <a:rPr sz="1500" spc="330" dirty="0">
                <a:solidFill>
                  <a:srgbClr val="00AF5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安全部门的话语权和适当的“借力”（第三方的力量）</a:t>
            </a:r>
            <a:endParaRPr sz="1500">
              <a:latin typeface="微软雅黑" panose="020B0503020204020204" charset="-122"/>
              <a:cs typeface="微软雅黑" panose="020B0503020204020204" charset="-122"/>
            </a:endParaRPr>
          </a:p>
        </p:txBody>
      </p:sp>
      <p:sp>
        <p:nvSpPr>
          <p:cNvPr id="5" name="object 5"/>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974" y="351154"/>
            <a:ext cx="35147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管理难点与对策—评价与续用</a:t>
            </a:r>
            <a:endParaRPr sz="2100">
              <a:latin typeface="微软雅黑" panose="020B0503020204020204" charset="-122"/>
              <a:cs typeface="微软雅黑" panose="020B0503020204020204" charset="-122"/>
            </a:endParaRPr>
          </a:p>
        </p:txBody>
      </p:sp>
      <p:sp>
        <p:nvSpPr>
          <p:cNvPr id="3" name="object 3"/>
          <p:cNvSpPr/>
          <p:nvPr/>
        </p:nvSpPr>
        <p:spPr>
          <a:xfrm>
            <a:off x="0" y="1789176"/>
            <a:ext cx="3464052" cy="2066544"/>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3226435" y="1146302"/>
            <a:ext cx="2569210" cy="241300"/>
          </a:xfrm>
          <a:prstGeom prst="rect">
            <a:avLst/>
          </a:prstGeom>
        </p:spPr>
        <p:txBody>
          <a:bodyPr vert="horz" wrap="square" lIns="0" tIns="0" rIns="0" bIns="0" rtlCol="0">
            <a:spAutoFit/>
          </a:bodyPr>
          <a:lstStyle/>
          <a:p>
            <a:pPr marL="12700">
              <a:lnSpc>
                <a:spcPct val="100000"/>
              </a:lnSpc>
            </a:pPr>
            <a:r>
              <a:rPr sz="1500" spc="575" dirty="0">
                <a:solidFill>
                  <a:srgbClr val="006FC0"/>
                </a:solidFill>
                <a:latin typeface="Arial Unicode MS" panose="020B0604020202020204" charset="-122"/>
                <a:cs typeface="Arial Unicode MS" panose="020B0604020202020204" charset="-122"/>
              </a:rPr>
              <a:t>◆</a:t>
            </a:r>
            <a:r>
              <a:rPr sz="1500" spc="30" dirty="0">
                <a:solidFill>
                  <a:srgbClr val="006FC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评价流于形式或没有决定权</a:t>
            </a:r>
            <a:endParaRPr sz="1500">
              <a:latin typeface="微软雅黑" panose="020B0503020204020204" charset="-122"/>
              <a:cs typeface="微软雅黑" panose="020B0503020204020204" charset="-122"/>
            </a:endParaRPr>
          </a:p>
        </p:txBody>
      </p:sp>
      <p:sp>
        <p:nvSpPr>
          <p:cNvPr id="5" name="object 5"/>
          <p:cNvSpPr txBox="1"/>
          <p:nvPr/>
        </p:nvSpPr>
        <p:spPr>
          <a:xfrm>
            <a:off x="1750822" y="3089401"/>
            <a:ext cx="6760209" cy="1613535"/>
          </a:xfrm>
          <a:prstGeom prst="rect">
            <a:avLst/>
          </a:prstGeom>
        </p:spPr>
        <p:txBody>
          <a:bodyPr vert="horz" wrap="square" lIns="0" tIns="0" rIns="0" bIns="0" rtlCol="0">
            <a:spAutoFit/>
          </a:bodyPr>
          <a:lstStyle/>
          <a:p>
            <a:pPr marL="12700">
              <a:lnSpc>
                <a:spcPct val="100000"/>
              </a:lnSpc>
            </a:pPr>
            <a:r>
              <a:rPr sz="1500" spc="-165" dirty="0">
                <a:solidFill>
                  <a:srgbClr val="006FC0"/>
                </a:solidFill>
                <a:latin typeface="Arial Unicode MS" panose="020B0604020202020204" charset="-122"/>
                <a:cs typeface="Arial Unicode MS" panose="020B0604020202020204" charset="-122"/>
              </a:rPr>
              <a:t> </a:t>
            </a:r>
            <a:r>
              <a:rPr sz="1500" spc="-40" dirty="0">
                <a:solidFill>
                  <a:srgbClr val="006FC0"/>
                </a:solidFill>
                <a:latin typeface="Arial Unicode MS" panose="020B0604020202020204" charset="-122"/>
                <a:cs typeface="Arial Unicode MS" panose="020B0604020202020204" charset="-122"/>
              </a:rPr>
              <a:t> </a:t>
            </a:r>
            <a:r>
              <a:rPr sz="1500" spc="-5" dirty="0">
                <a:latin typeface="微软雅黑" panose="020B0503020204020204" charset="-122"/>
                <a:cs typeface="微软雅黑" panose="020B0503020204020204" charset="-122"/>
              </a:rPr>
              <a:t>是否做好了日常的监督与绩效评价？</a:t>
            </a:r>
            <a:endParaRPr sz="1500">
              <a:latin typeface="微软雅黑" panose="020B0503020204020204" charset="-122"/>
              <a:cs typeface="微软雅黑" panose="020B0503020204020204" charset="-122"/>
            </a:endParaRPr>
          </a:p>
          <a:p>
            <a:pPr marL="12700">
              <a:lnSpc>
                <a:spcPct val="100000"/>
              </a:lnSpc>
              <a:spcBef>
                <a:spcPts val="900"/>
              </a:spcBef>
            </a:pPr>
            <a:r>
              <a:rPr sz="1500" spc="-165" dirty="0">
                <a:solidFill>
                  <a:srgbClr val="006FC0"/>
                </a:solidFill>
                <a:latin typeface="Arial Unicode MS" panose="020B0604020202020204" charset="-122"/>
                <a:cs typeface="Arial Unicode MS" panose="020B0604020202020204" charset="-122"/>
              </a:rPr>
              <a:t> </a:t>
            </a:r>
            <a:r>
              <a:rPr sz="1500" spc="-80" dirty="0">
                <a:solidFill>
                  <a:srgbClr val="006FC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是否及时公布了评价结果？</a:t>
            </a:r>
            <a:endParaRPr sz="1500">
              <a:latin typeface="微软雅黑" panose="020B0503020204020204" charset="-122"/>
              <a:cs typeface="微软雅黑" panose="020B0503020204020204" charset="-122"/>
            </a:endParaRPr>
          </a:p>
          <a:p>
            <a:pPr marL="269875" marR="5080" indent="-257810">
              <a:lnSpc>
                <a:spcPct val="150000"/>
              </a:lnSpc>
            </a:pPr>
            <a:r>
              <a:rPr sz="1500" spc="-165" dirty="0">
                <a:solidFill>
                  <a:srgbClr val="006FC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评价与续用的原则是否在制度中予以明确，分解到了岗位责任制，明确了责任  担当？</a:t>
            </a:r>
            <a:endParaRPr sz="1500">
              <a:latin typeface="微软雅黑" panose="020B0503020204020204" charset="-122"/>
              <a:cs typeface="微软雅黑" panose="020B0503020204020204" charset="-122"/>
            </a:endParaRPr>
          </a:p>
          <a:p>
            <a:pPr marL="12700">
              <a:lnSpc>
                <a:spcPct val="100000"/>
              </a:lnSpc>
              <a:spcBef>
                <a:spcPts val="900"/>
              </a:spcBef>
            </a:pPr>
            <a:r>
              <a:rPr sz="1500" spc="-165" dirty="0">
                <a:solidFill>
                  <a:srgbClr val="006FC0"/>
                </a:solidFill>
                <a:latin typeface="Arial Unicode MS" panose="020B0604020202020204" charset="-122"/>
                <a:cs typeface="Arial Unicode MS" panose="020B0604020202020204" charset="-122"/>
              </a:rPr>
              <a:t> </a:t>
            </a:r>
            <a:r>
              <a:rPr sz="1500" spc="-80" dirty="0">
                <a:solidFill>
                  <a:srgbClr val="006FC0"/>
                </a:solidFill>
                <a:latin typeface="Arial Unicode MS" panose="020B0604020202020204" charset="-122"/>
                <a:cs typeface="Arial Unicode MS" panose="020B0604020202020204" charset="-122"/>
              </a:rPr>
              <a:t> </a:t>
            </a:r>
            <a:r>
              <a:rPr sz="1500" dirty="0">
                <a:latin typeface="微软雅黑" panose="020B0503020204020204" charset="-122"/>
                <a:cs typeface="微软雅黑" panose="020B0503020204020204" charset="-122"/>
              </a:rPr>
              <a:t>安全部门履行了职责？履职的痕迹？</a:t>
            </a:r>
            <a:endParaRPr sz="1500">
              <a:latin typeface="微软雅黑" panose="020B0503020204020204" charset="-122"/>
              <a:cs typeface="微软雅黑" panose="020B0503020204020204" charset="-122"/>
            </a:endParaRPr>
          </a:p>
        </p:txBody>
      </p:sp>
      <p:sp>
        <p:nvSpPr>
          <p:cNvPr id="6" name="object 6"/>
          <p:cNvSpPr txBox="1"/>
          <p:nvPr/>
        </p:nvSpPr>
        <p:spPr>
          <a:xfrm>
            <a:off x="1750822" y="2034032"/>
            <a:ext cx="5210810" cy="400050"/>
          </a:xfrm>
          <a:prstGeom prst="rect">
            <a:avLst/>
          </a:prstGeom>
        </p:spPr>
        <p:txBody>
          <a:bodyPr vert="horz" wrap="square" lIns="0" tIns="0" rIns="0" bIns="0" rtlCol="0">
            <a:spAutoFit/>
          </a:bodyPr>
          <a:lstStyle/>
          <a:p>
            <a:pPr marL="12700">
              <a:lnSpc>
                <a:spcPct val="100000"/>
              </a:lnSpc>
              <a:tabLst>
                <a:tab pos="226695" algn="l"/>
              </a:tabLst>
            </a:pPr>
            <a:r>
              <a:rPr sz="1000" dirty="0">
                <a:solidFill>
                  <a:srgbClr val="006FC0"/>
                </a:solidFill>
                <a:latin typeface="Arial" panose="020B0604020202020204"/>
                <a:cs typeface="Arial" panose="020B0604020202020204"/>
              </a:rPr>
              <a:t>•	</a:t>
            </a:r>
            <a:r>
              <a:rPr sz="1000" spc="10" dirty="0">
                <a:latin typeface="Arial Unicode MS" panose="020B0604020202020204" charset="-122"/>
                <a:cs typeface="Arial Unicode MS" panose="020B0604020202020204" charset="-122"/>
              </a:rPr>
              <a:t>往往到了年底的安全业绩评价时，好像无从下手，没有依据或“底气”，结果评价流于形式</a:t>
            </a:r>
            <a:endParaRPr sz="1000">
              <a:latin typeface="Arial Unicode MS" panose="020B0604020202020204" charset="-122"/>
              <a:cs typeface="Arial Unicode MS" panose="020B0604020202020204" charset="-122"/>
            </a:endParaRPr>
          </a:p>
          <a:p>
            <a:pPr marL="12700">
              <a:lnSpc>
                <a:spcPct val="100000"/>
              </a:lnSpc>
              <a:spcBef>
                <a:spcPts val="620"/>
              </a:spcBef>
              <a:tabLst>
                <a:tab pos="226695" algn="l"/>
              </a:tabLst>
            </a:pPr>
            <a:r>
              <a:rPr sz="1000" dirty="0">
                <a:solidFill>
                  <a:srgbClr val="006FC0"/>
                </a:solidFill>
                <a:latin typeface="Arial" panose="020B0604020202020204"/>
                <a:cs typeface="Arial" panose="020B0604020202020204"/>
              </a:rPr>
              <a:t>•	</a:t>
            </a:r>
            <a:r>
              <a:rPr sz="1000" spc="5" dirty="0">
                <a:latin typeface="Arial Unicode MS" panose="020B0604020202020204" charset="-122"/>
                <a:cs typeface="Arial Unicode MS" panose="020B0604020202020204" charset="-122"/>
              </a:rPr>
              <a:t>对于安全表现差的承包商，安全部门也没有权力清退</a:t>
            </a:r>
            <a:endParaRPr sz="1000">
              <a:latin typeface="Arial Unicode MS" panose="020B0604020202020204" charset="-122"/>
              <a:cs typeface="Arial Unicode MS" panose="020B0604020202020204" charset="-122"/>
            </a:endParaRPr>
          </a:p>
        </p:txBody>
      </p:sp>
      <p:sp>
        <p:nvSpPr>
          <p:cNvPr id="7" name="object 7"/>
          <p:cNvSpPr/>
          <p:nvPr/>
        </p:nvSpPr>
        <p:spPr>
          <a:xfrm>
            <a:off x="4335779" y="1388363"/>
            <a:ext cx="236220" cy="615950"/>
          </a:xfrm>
          <a:custGeom>
            <a:avLst/>
            <a:gdLst/>
            <a:ahLst/>
            <a:cxnLst/>
            <a:rect l="l" t="t" r="r" b="b"/>
            <a:pathLst>
              <a:path w="236220" h="615950">
                <a:moveTo>
                  <a:pt x="236220" y="497586"/>
                </a:moveTo>
                <a:lnTo>
                  <a:pt x="0" y="497586"/>
                </a:lnTo>
                <a:lnTo>
                  <a:pt x="118110" y="615696"/>
                </a:lnTo>
                <a:lnTo>
                  <a:pt x="236220" y="497586"/>
                </a:lnTo>
                <a:close/>
              </a:path>
              <a:path w="236220" h="615950">
                <a:moveTo>
                  <a:pt x="177165" y="0"/>
                </a:moveTo>
                <a:lnTo>
                  <a:pt x="59055" y="0"/>
                </a:lnTo>
                <a:lnTo>
                  <a:pt x="59055" y="497586"/>
                </a:lnTo>
                <a:lnTo>
                  <a:pt x="177165" y="497586"/>
                </a:lnTo>
                <a:lnTo>
                  <a:pt x="177165" y="0"/>
                </a:lnTo>
                <a:close/>
              </a:path>
            </a:pathLst>
          </a:custGeom>
          <a:solidFill>
            <a:srgbClr val="006FC0"/>
          </a:solidFill>
        </p:spPr>
        <p:txBody>
          <a:bodyPr wrap="square" lIns="0" tIns="0" rIns="0" bIns="0" rtlCol="0"/>
          <a:lstStyle/>
          <a:p/>
        </p:txBody>
      </p:sp>
      <p:sp>
        <p:nvSpPr>
          <p:cNvPr id="8" name="object 8"/>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2940" y="1901951"/>
            <a:ext cx="806450" cy="497205"/>
          </a:xfrm>
          <a:custGeom>
            <a:avLst/>
            <a:gdLst/>
            <a:ahLst/>
            <a:cxnLst/>
            <a:rect l="l" t="t" r="r" b="b"/>
            <a:pathLst>
              <a:path w="806450" h="497205">
                <a:moveTo>
                  <a:pt x="806196" y="0"/>
                </a:moveTo>
                <a:lnTo>
                  <a:pt x="239509" y="0"/>
                </a:lnTo>
                <a:lnTo>
                  <a:pt x="0" y="496824"/>
                </a:lnTo>
                <a:lnTo>
                  <a:pt x="566686" y="496824"/>
                </a:lnTo>
                <a:lnTo>
                  <a:pt x="806196" y="0"/>
                </a:lnTo>
                <a:close/>
              </a:path>
            </a:pathLst>
          </a:custGeom>
          <a:solidFill>
            <a:srgbClr val="4471C4"/>
          </a:solidFill>
        </p:spPr>
        <p:txBody>
          <a:bodyPr wrap="square" lIns="0" tIns="0" rIns="0" bIns="0" rtlCol="0"/>
          <a:lstStyle/>
          <a:p/>
        </p:txBody>
      </p:sp>
      <p:sp>
        <p:nvSpPr>
          <p:cNvPr id="3" name="object 3"/>
          <p:cNvSpPr txBox="1"/>
          <p:nvPr/>
        </p:nvSpPr>
        <p:spPr>
          <a:xfrm>
            <a:off x="870000" y="1925192"/>
            <a:ext cx="351790" cy="429895"/>
          </a:xfrm>
          <a:prstGeom prst="rect">
            <a:avLst/>
          </a:prstGeom>
        </p:spPr>
        <p:txBody>
          <a:bodyPr vert="horz" wrap="square" lIns="0" tIns="0" rIns="0" bIns="0" rtlCol="0">
            <a:spAutoFit/>
          </a:bodyPr>
          <a:lstStyle/>
          <a:p>
            <a:pPr marL="12700">
              <a:lnSpc>
                <a:spcPct val="100000"/>
              </a:lnSpc>
            </a:pPr>
            <a:r>
              <a:rPr sz="2800" spc="-5" dirty="0">
                <a:solidFill>
                  <a:srgbClr val="FFFFFF"/>
                </a:solidFill>
                <a:latin typeface="Impact" panose="020B0806030902050204"/>
                <a:cs typeface="Impact" panose="020B0806030902050204"/>
              </a:rPr>
              <a:t>01</a:t>
            </a:r>
            <a:endParaRPr sz="2800">
              <a:latin typeface="Impact" panose="020B0806030902050204"/>
              <a:cs typeface="Impact" panose="020B0806030902050204"/>
            </a:endParaRPr>
          </a:p>
        </p:txBody>
      </p:sp>
      <p:sp>
        <p:nvSpPr>
          <p:cNvPr id="4" name="object 4"/>
          <p:cNvSpPr/>
          <p:nvPr/>
        </p:nvSpPr>
        <p:spPr>
          <a:xfrm>
            <a:off x="662940" y="2758439"/>
            <a:ext cx="806450" cy="492759"/>
          </a:xfrm>
          <a:custGeom>
            <a:avLst/>
            <a:gdLst/>
            <a:ahLst/>
            <a:cxnLst/>
            <a:rect l="l" t="t" r="r" b="b"/>
            <a:pathLst>
              <a:path w="806450" h="492760">
                <a:moveTo>
                  <a:pt x="806196" y="0"/>
                </a:moveTo>
                <a:lnTo>
                  <a:pt x="237299" y="0"/>
                </a:lnTo>
                <a:lnTo>
                  <a:pt x="0" y="492252"/>
                </a:lnTo>
                <a:lnTo>
                  <a:pt x="568896" y="492252"/>
                </a:lnTo>
                <a:lnTo>
                  <a:pt x="806196" y="0"/>
                </a:lnTo>
                <a:close/>
              </a:path>
            </a:pathLst>
          </a:custGeom>
          <a:solidFill>
            <a:srgbClr val="4471C4"/>
          </a:solidFill>
        </p:spPr>
        <p:txBody>
          <a:bodyPr wrap="square" lIns="0" tIns="0" rIns="0" bIns="0" rtlCol="0"/>
          <a:lstStyle/>
          <a:p/>
        </p:txBody>
      </p:sp>
      <p:sp>
        <p:nvSpPr>
          <p:cNvPr id="5" name="object 5"/>
          <p:cNvSpPr txBox="1"/>
          <p:nvPr/>
        </p:nvSpPr>
        <p:spPr>
          <a:xfrm>
            <a:off x="870000" y="2764027"/>
            <a:ext cx="394335" cy="429895"/>
          </a:xfrm>
          <a:prstGeom prst="rect">
            <a:avLst/>
          </a:prstGeom>
        </p:spPr>
        <p:txBody>
          <a:bodyPr vert="horz" wrap="square" lIns="0" tIns="0" rIns="0" bIns="0" rtlCol="0">
            <a:spAutoFit/>
          </a:bodyPr>
          <a:lstStyle/>
          <a:p>
            <a:pPr marL="12700">
              <a:lnSpc>
                <a:spcPct val="100000"/>
              </a:lnSpc>
            </a:pPr>
            <a:r>
              <a:rPr sz="2800" spc="-10" dirty="0">
                <a:solidFill>
                  <a:srgbClr val="FFFFFF"/>
                </a:solidFill>
                <a:latin typeface="Impact" panose="020B0806030902050204"/>
                <a:cs typeface="Impact" panose="020B0806030902050204"/>
              </a:rPr>
              <a:t>02</a:t>
            </a:r>
            <a:endParaRPr sz="2800">
              <a:latin typeface="Impact" panose="020B0806030902050204"/>
              <a:cs typeface="Impact" panose="020B0806030902050204"/>
            </a:endParaRPr>
          </a:p>
        </p:txBody>
      </p:sp>
      <p:sp>
        <p:nvSpPr>
          <p:cNvPr id="6" name="object 6"/>
          <p:cNvSpPr/>
          <p:nvPr/>
        </p:nvSpPr>
        <p:spPr>
          <a:xfrm>
            <a:off x="670559" y="3590544"/>
            <a:ext cx="806450" cy="497205"/>
          </a:xfrm>
          <a:custGeom>
            <a:avLst/>
            <a:gdLst/>
            <a:ahLst/>
            <a:cxnLst/>
            <a:rect l="l" t="t" r="r" b="b"/>
            <a:pathLst>
              <a:path w="806450" h="497204">
                <a:moveTo>
                  <a:pt x="806196" y="0"/>
                </a:moveTo>
                <a:lnTo>
                  <a:pt x="239509" y="0"/>
                </a:lnTo>
                <a:lnTo>
                  <a:pt x="0" y="496823"/>
                </a:lnTo>
                <a:lnTo>
                  <a:pt x="566686" y="496823"/>
                </a:lnTo>
                <a:lnTo>
                  <a:pt x="806196" y="0"/>
                </a:lnTo>
                <a:close/>
              </a:path>
            </a:pathLst>
          </a:custGeom>
          <a:solidFill>
            <a:srgbClr val="4471C4"/>
          </a:solidFill>
        </p:spPr>
        <p:txBody>
          <a:bodyPr wrap="square" lIns="0" tIns="0" rIns="0" bIns="0" rtlCol="0"/>
          <a:lstStyle/>
          <a:p/>
        </p:txBody>
      </p:sp>
      <p:sp>
        <p:nvSpPr>
          <p:cNvPr id="7" name="object 7"/>
          <p:cNvSpPr txBox="1"/>
          <p:nvPr/>
        </p:nvSpPr>
        <p:spPr>
          <a:xfrm>
            <a:off x="877620" y="3607409"/>
            <a:ext cx="404495" cy="429895"/>
          </a:xfrm>
          <a:prstGeom prst="rect">
            <a:avLst/>
          </a:prstGeom>
        </p:spPr>
        <p:txBody>
          <a:bodyPr vert="horz" wrap="square" lIns="0" tIns="0" rIns="0" bIns="0" rtlCol="0">
            <a:spAutoFit/>
          </a:bodyPr>
          <a:lstStyle/>
          <a:p>
            <a:pPr marL="12700">
              <a:lnSpc>
                <a:spcPct val="100000"/>
              </a:lnSpc>
            </a:pPr>
            <a:r>
              <a:rPr sz="2800" spc="-5" dirty="0">
                <a:solidFill>
                  <a:srgbClr val="FFFFFF"/>
                </a:solidFill>
                <a:latin typeface="Impact" panose="020B0806030902050204"/>
                <a:cs typeface="Impact" panose="020B0806030902050204"/>
              </a:rPr>
              <a:t>03</a:t>
            </a:r>
            <a:endParaRPr sz="2800">
              <a:latin typeface="Impact" panose="020B0806030902050204"/>
              <a:cs typeface="Impact" panose="020B0806030902050204"/>
            </a:endParaRPr>
          </a:p>
        </p:txBody>
      </p:sp>
      <p:sp>
        <p:nvSpPr>
          <p:cNvPr id="8" name="object 8"/>
          <p:cNvSpPr/>
          <p:nvPr/>
        </p:nvSpPr>
        <p:spPr>
          <a:xfrm>
            <a:off x="1476755" y="1879092"/>
            <a:ext cx="4554220" cy="486409"/>
          </a:xfrm>
          <a:custGeom>
            <a:avLst/>
            <a:gdLst/>
            <a:ahLst/>
            <a:cxnLst/>
            <a:rect l="l" t="t" r="r" b="b"/>
            <a:pathLst>
              <a:path w="4554220" h="486410">
                <a:moveTo>
                  <a:pt x="4553711" y="0"/>
                </a:moveTo>
                <a:lnTo>
                  <a:pt x="234314" y="0"/>
                </a:lnTo>
                <a:lnTo>
                  <a:pt x="0" y="486156"/>
                </a:lnTo>
                <a:lnTo>
                  <a:pt x="4319397" y="486156"/>
                </a:lnTo>
                <a:lnTo>
                  <a:pt x="4553711" y="0"/>
                </a:lnTo>
                <a:close/>
              </a:path>
            </a:pathLst>
          </a:custGeom>
          <a:solidFill>
            <a:srgbClr val="DEEBF7"/>
          </a:solidFill>
        </p:spPr>
        <p:txBody>
          <a:bodyPr wrap="square" lIns="0" tIns="0" rIns="0" bIns="0" rtlCol="0"/>
          <a:lstStyle/>
          <a:p/>
        </p:txBody>
      </p:sp>
      <p:sp>
        <p:nvSpPr>
          <p:cNvPr id="9" name="object 9"/>
          <p:cNvSpPr/>
          <p:nvPr/>
        </p:nvSpPr>
        <p:spPr>
          <a:xfrm>
            <a:off x="1476755" y="1879092"/>
            <a:ext cx="4554220" cy="486409"/>
          </a:xfrm>
          <a:custGeom>
            <a:avLst/>
            <a:gdLst/>
            <a:ahLst/>
            <a:cxnLst/>
            <a:rect l="l" t="t" r="r" b="b"/>
            <a:pathLst>
              <a:path w="4554220" h="486410">
                <a:moveTo>
                  <a:pt x="0" y="486156"/>
                </a:moveTo>
                <a:lnTo>
                  <a:pt x="234314" y="0"/>
                </a:lnTo>
                <a:lnTo>
                  <a:pt x="4553711" y="0"/>
                </a:lnTo>
                <a:lnTo>
                  <a:pt x="4319397" y="486156"/>
                </a:lnTo>
                <a:lnTo>
                  <a:pt x="0" y="486156"/>
                </a:lnTo>
                <a:close/>
              </a:path>
            </a:pathLst>
          </a:custGeom>
          <a:ln w="15875">
            <a:solidFill>
              <a:srgbClr val="4471C4"/>
            </a:solidFill>
          </a:ln>
        </p:spPr>
        <p:txBody>
          <a:bodyPr wrap="square" lIns="0" tIns="0" rIns="0" bIns="0" rtlCol="0"/>
          <a:lstStyle/>
          <a:p/>
        </p:txBody>
      </p:sp>
      <p:sp>
        <p:nvSpPr>
          <p:cNvPr id="10" name="object 10"/>
          <p:cNvSpPr txBox="1"/>
          <p:nvPr/>
        </p:nvSpPr>
        <p:spPr>
          <a:xfrm>
            <a:off x="2009648" y="1976373"/>
            <a:ext cx="3016250" cy="287020"/>
          </a:xfrm>
          <a:prstGeom prst="rect">
            <a:avLst/>
          </a:prstGeom>
        </p:spPr>
        <p:txBody>
          <a:bodyPr vert="horz" wrap="square" lIns="0" tIns="0" rIns="0" bIns="0" rtlCol="0">
            <a:spAutoFit/>
          </a:bodyPr>
          <a:lstStyle/>
          <a:p>
            <a:pPr marL="12700">
              <a:lnSpc>
                <a:spcPct val="100000"/>
              </a:lnSpc>
            </a:pPr>
            <a:r>
              <a:rPr sz="1800" dirty="0">
                <a:latin typeface="微软雅黑" panose="020B0503020204020204" charset="-122"/>
                <a:cs typeface="微软雅黑" panose="020B0503020204020204" charset="-122"/>
              </a:rPr>
              <a:t>承包商管理要求—事故的启示</a:t>
            </a:r>
            <a:endParaRPr sz="1800">
              <a:latin typeface="微软雅黑" panose="020B0503020204020204" charset="-122"/>
              <a:cs typeface="微软雅黑" panose="020B0503020204020204" charset="-122"/>
            </a:endParaRPr>
          </a:p>
        </p:txBody>
      </p:sp>
      <p:sp>
        <p:nvSpPr>
          <p:cNvPr id="11" name="object 11"/>
          <p:cNvSpPr/>
          <p:nvPr/>
        </p:nvSpPr>
        <p:spPr>
          <a:xfrm>
            <a:off x="6384035" y="1043938"/>
            <a:ext cx="2759963" cy="4002024"/>
          </a:xfrm>
          <a:prstGeom prst="rect">
            <a:avLst/>
          </a:prstGeom>
          <a:blipFill>
            <a:blip r:embed="rId1" cstate="print"/>
            <a:stretch>
              <a:fillRect/>
            </a:stretch>
          </a:blipFill>
        </p:spPr>
        <p:txBody>
          <a:bodyPr wrap="square" lIns="0" tIns="0" rIns="0" bIns="0" rtlCol="0"/>
          <a:lstStyle/>
          <a:p/>
        </p:txBody>
      </p:sp>
      <p:sp>
        <p:nvSpPr>
          <p:cNvPr id="12" name="object 12"/>
          <p:cNvSpPr/>
          <p:nvPr/>
        </p:nvSpPr>
        <p:spPr>
          <a:xfrm>
            <a:off x="1476755" y="2734055"/>
            <a:ext cx="4554220" cy="486409"/>
          </a:xfrm>
          <a:custGeom>
            <a:avLst/>
            <a:gdLst/>
            <a:ahLst/>
            <a:cxnLst/>
            <a:rect l="l" t="t" r="r" b="b"/>
            <a:pathLst>
              <a:path w="4554220" h="486410">
                <a:moveTo>
                  <a:pt x="0" y="486156"/>
                </a:moveTo>
                <a:lnTo>
                  <a:pt x="234314" y="0"/>
                </a:lnTo>
                <a:lnTo>
                  <a:pt x="4553711" y="0"/>
                </a:lnTo>
                <a:lnTo>
                  <a:pt x="4319397" y="486156"/>
                </a:lnTo>
                <a:lnTo>
                  <a:pt x="0" y="486156"/>
                </a:lnTo>
                <a:close/>
              </a:path>
            </a:pathLst>
          </a:custGeom>
          <a:ln w="15875">
            <a:solidFill>
              <a:srgbClr val="4471C4"/>
            </a:solidFill>
          </a:ln>
        </p:spPr>
        <p:txBody>
          <a:bodyPr wrap="square" lIns="0" tIns="0" rIns="0" bIns="0" rtlCol="0"/>
          <a:lstStyle/>
          <a:p/>
        </p:txBody>
      </p:sp>
      <p:sp>
        <p:nvSpPr>
          <p:cNvPr id="13" name="object 13"/>
          <p:cNvSpPr txBox="1"/>
          <p:nvPr/>
        </p:nvSpPr>
        <p:spPr>
          <a:xfrm>
            <a:off x="2009648" y="2827654"/>
            <a:ext cx="1625600" cy="287020"/>
          </a:xfrm>
          <a:prstGeom prst="rect">
            <a:avLst/>
          </a:prstGeom>
        </p:spPr>
        <p:txBody>
          <a:bodyPr vert="horz" wrap="square" lIns="0" tIns="0" rIns="0" bIns="0" rtlCol="0">
            <a:spAutoFit/>
          </a:bodyPr>
          <a:lstStyle/>
          <a:p>
            <a:pPr marL="12700">
              <a:lnSpc>
                <a:spcPct val="100000"/>
              </a:lnSpc>
            </a:pPr>
            <a:r>
              <a:rPr sz="1800" spc="-5" dirty="0">
                <a:latin typeface="微软雅黑" panose="020B0503020204020204" charset="-122"/>
                <a:cs typeface="微软雅黑" panose="020B0503020204020204" charset="-122"/>
              </a:rPr>
              <a:t>管理难点与对策</a:t>
            </a:r>
            <a:endParaRPr sz="1800">
              <a:latin typeface="微软雅黑" panose="020B0503020204020204" charset="-122"/>
              <a:cs typeface="微软雅黑" panose="020B0503020204020204" charset="-122"/>
            </a:endParaRPr>
          </a:p>
        </p:txBody>
      </p:sp>
      <p:sp>
        <p:nvSpPr>
          <p:cNvPr id="14" name="object 14"/>
          <p:cNvSpPr/>
          <p:nvPr/>
        </p:nvSpPr>
        <p:spPr>
          <a:xfrm>
            <a:off x="1450847" y="3590544"/>
            <a:ext cx="4577080" cy="486409"/>
          </a:xfrm>
          <a:custGeom>
            <a:avLst/>
            <a:gdLst/>
            <a:ahLst/>
            <a:cxnLst/>
            <a:rect l="l" t="t" r="r" b="b"/>
            <a:pathLst>
              <a:path w="4577080" h="486410">
                <a:moveTo>
                  <a:pt x="4576572" y="0"/>
                </a:moveTo>
                <a:lnTo>
                  <a:pt x="234315" y="0"/>
                </a:lnTo>
                <a:lnTo>
                  <a:pt x="0" y="486155"/>
                </a:lnTo>
                <a:lnTo>
                  <a:pt x="4342257" y="486155"/>
                </a:lnTo>
                <a:lnTo>
                  <a:pt x="4576572" y="0"/>
                </a:lnTo>
                <a:close/>
              </a:path>
            </a:pathLst>
          </a:custGeom>
          <a:solidFill>
            <a:srgbClr val="FFFFFF"/>
          </a:solidFill>
        </p:spPr>
        <p:txBody>
          <a:bodyPr wrap="square" lIns="0" tIns="0" rIns="0" bIns="0" rtlCol="0"/>
          <a:lstStyle/>
          <a:p/>
        </p:txBody>
      </p:sp>
      <p:sp>
        <p:nvSpPr>
          <p:cNvPr id="15" name="object 15"/>
          <p:cNvSpPr/>
          <p:nvPr/>
        </p:nvSpPr>
        <p:spPr>
          <a:xfrm>
            <a:off x="1450847" y="3590544"/>
            <a:ext cx="4577080" cy="486409"/>
          </a:xfrm>
          <a:custGeom>
            <a:avLst/>
            <a:gdLst/>
            <a:ahLst/>
            <a:cxnLst/>
            <a:rect l="l" t="t" r="r" b="b"/>
            <a:pathLst>
              <a:path w="4577080" h="486410">
                <a:moveTo>
                  <a:pt x="0" y="486155"/>
                </a:moveTo>
                <a:lnTo>
                  <a:pt x="234315" y="0"/>
                </a:lnTo>
                <a:lnTo>
                  <a:pt x="4576572" y="0"/>
                </a:lnTo>
                <a:lnTo>
                  <a:pt x="4342257" y="486155"/>
                </a:lnTo>
                <a:lnTo>
                  <a:pt x="0" y="486155"/>
                </a:lnTo>
                <a:close/>
              </a:path>
            </a:pathLst>
          </a:custGeom>
          <a:ln w="15874">
            <a:solidFill>
              <a:srgbClr val="4471C4"/>
            </a:solidFill>
          </a:ln>
        </p:spPr>
        <p:txBody>
          <a:bodyPr wrap="square" lIns="0" tIns="0" rIns="0" bIns="0" rtlCol="0"/>
          <a:lstStyle/>
          <a:p/>
        </p:txBody>
      </p:sp>
      <p:sp>
        <p:nvSpPr>
          <p:cNvPr id="16" name="object 16"/>
          <p:cNvSpPr txBox="1"/>
          <p:nvPr/>
        </p:nvSpPr>
        <p:spPr>
          <a:xfrm>
            <a:off x="1986788" y="3688384"/>
            <a:ext cx="1854200" cy="287020"/>
          </a:xfrm>
          <a:prstGeom prst="rect">
            <a:avLst/>
          </a:prstGeom>
        </p:spPr>
        <p:txBody>
          <a:bodyPr vert="horz" wrap="square" lIns="0" tIns="0" rIns="0" bIns="0" rtlCol="0">
            <a:spAutoFit/>
          </a:bodyPr>
          <a:lstStyle/>
          <a:p>
            <a:pPr marL="12700">
              <a:lnSpc>
                <a:spcPct val="100000"/>
              </a:lnSpc>
            </a:pPr>
            <a:r>
              <a:rPr sz="1800" spc="-5" dirty="0">
                <a:latin typeface="微软雅黑" panose="020B0503020204020204" charset="-122"/>
                <a:cs typeface="微软雅黑" panose="020B0503020204020204" charset="-122"/>
              </a:rPr>
              <a:t>企业最佳实践案例</a:t>
            </a:r>
            <a:endParaRPr sz="1800">
              <a:latin typeface="微软雅黑" panose="020B0503020204020204" charset="-122"/>
              <a:cs typeface="微软雅黑" panose="020B0503020204020204" charset="-122"/>
            </a:endParaRPr>
          </a:p>
        </p:txBody>
      </p:sp>
      <p:sp>
        <p:nvSpPr>
          <p:cNvPr id="17" name="object 17"/>
          <p:cNvSpPr txBox="1">
            <a:spLocks noGrp="1"/>
          </p:cNvSpPr>
          <p:nvPr>
            <p:ph type="title"/>
          </p:nvPr>
        </p:nvSpPr>
        <p:spPr>
          <a:xfrm>
            <a:off x="638657" y="282575"/>
            <a:ext cx="1934845" cy="378460"/>
          </a:xfrm>
          <a:prstGeom prst="rect">
            <a:avLst/>
          </a:prstGeom>
        </p:spPr>
        <p:txBody>
          <a:bodyPr vert="horz" wrap="square" lIns="0" tIns="0" rIns="0" bIns="0" rtlCol="0">
            <a:spAutoFit/>
          </a:bodyPr>
          <a:lstStyle/>
          <a:p>
            <a:pPr marL="12700">
              <a:lnSpc>
                <a:spcPct val="100000"/>
              </a:lnSpc>
            </a:pPr>
            <a:r>
              <a:rPr sz="2400" spc="-5" dirty="0">
                <a:solidFill>
                  <a:srgbClr val="005DA1"/>
                </a:solidFill>
                <a:latin typeface="微软雅黑" panose="020B0503020204020204" charset="-122"/>
                <a:cs typeface="微软雅黑" panose="020B0503020204020204" charset="-122"/>
              </a:rPr>
              <a:t>目录</a:t>
            </a:r>
            <a:r>
              <a:rPr sz="2400" spc="-5" dirty="0">
                <a:solidFill>
                  <a:srgbClr val="005DA1"/>
                </a:solidFill>
                <a:latin typeface="微软雅黑" panose="020B0503020204020204" charset="-122"/>
                <a:cs typeface="微软雅黑" panose="020B0503020204020204" charset="-122"/>
              </a:rPr>
              <a:t>/</a:t>
            </a:r>
            <a:r>
              <a:rPr sz="2100" spc="-5" dirty="0">
                <a:solidFill>
                  <a:srgbClr val="005DA1"/>
                </a:solidFill>
                <a:latin typeface="Arial" panose="020B0604020202020204"/>
                <a:cs typeface="Arial" panose="020B0604020202020204"/>
              </a:rPr>
              <a:t>Contents</a:t>
            </a:r>
            <a:endParaRPr sz="2100">
              <a:latin typeface="Arial" panose="020B0604020202020204"/>
              <a:cs typeface="Arial" panose="020B0604020202020204"/>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974" y="351154"/>
            <a:ext cx="35147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管理难点与对策—评价与续用</a:t>
            </a:r>
            <a:endParaRPr sz="2100">
              <a:latin typeface="微软雅黑" panose="020B0503020204020204" charset="-122"/>
              <a:cs typeface="微软雅黑" panose="020B0503020204020204" charset="-122"/>
            </a:endParaRPr>
          </a:p>
        </p:txBody>
      </p:sp>
      <p:sp>
        <p:nvSpPr>
          <p:cNvPr id="3" name="object 3"/>
          <p:cNvSpPr/>
          <p:nvPr/>
        </p:nvSpPr>
        <p:spPr>
          <a:xfrm>
            <a:off x="91439" y="1327403"/>
            <a:ext cx="2417064" cy="2926080"/>
          </a:xfrm>
          <a:prstGeom prst="rect">
            <a:avLst/>
          </a:prstGeom>
          <a:blipFill>
            <a:blip r:embed="rId1" cstate="print"/>
            <a:stretch>
              <a:fillRect/>
            </a:stretch>
          </a:blipFill>
        </p:spPr>
        <p:txBody>
          <a:bodyPr wrap="square" lIns="0" tIns="0" rIns="0" bIns="0" rtlCol="0"/>
          <a:lstStyle/>
          <a:p/>
        </p:txBody>
      </p:sp>
      <p:sp>
        <p:nvSpPr>
          <p:cNvPr id="4" name="object 4"/>
          <p:cNvSpPr txBox="1">
            <a:spLocks noGrp="1"/>
          </p:cNvSpPr>
          <p:nvPr>
            <p:ph type="body" idx="1"/>
          </p:nvPr>
        </p:nvSpPr>
        <p:spPr>
          <a:prstGeom prst="rect">
            <a:avLst/>
          </a:prstGeom>
        </p:spPr>
        <p:txBody>
          <a:bodyPr vert="horz" wrap="square" lIns="0" tIns="339217" rIns="0" bIns="0" rtlCol="0">
            <a:spAutoFit/>
          </a:bodyPr>
          <a:lstStyle/>
          <a:p>
            <a:pPr marL="711835">
              <a:lnSpc>
                <a:spcPct val="100000"/>
              </a:lnSpc>
            </a:pPr>
            <a:r>
              <a:rPr spc="45" dirty="0">
                <a:solidFill>
                  <a:srgbClr val="00AF50"/>
                </a:solidFill>
                <a:latin typeface="Arial Unicode MS" panose="020B0604020202020204" charset="-122"/>
                <a:cs typeface="Arial Unicode MS" panose="020B0604020202020204" charset="-122"/>
              </a:rPr>
              <a:t>✓</a:t>
            </a:r>
            <a:r>
              <a:rPr spc="330" dirty="0">
                <a:solidFill>
                  <a:srgbClr val="00AF50"/>
                </a:solidFill>
                <a:latin typeface="Arial Unicode MS" panose="020B0604020202020204" charset="-122"/>
                <a:cs typeface="Arial Unicode MS" panose="020B0604020202020204" charset="-122"/>
              </a:rPr>
              <a:t> </a:t>
            </a:r>
            <a:r>
              <a:rPr dirty="0"/>
              <a:t>评价是建立在日常表现的基础上的，应做好月度的承包商安全绩效</a:t>
            </a:r>
            <a:endParaRPr dirty="0"/>
          </a:p>
          <a:p>
            <a:pPr marL="711835">
              <a:lnSpc>
                <a:spcPct val="100000"/>
              </a:lnSpc>
              <a:spcBef>
                <a:spcPts val="900"/>
              </a:spcBef>
            </a:pPr>
            <a:r>
              <a:rPr spc="45" dirty="0">
                <a:solidFill>
                  <a:srgbClr val="00AF50"/>
                </a:solidFill>
                <a:latin typeface="Arial Unicode MS" panose="020B0604020202020204" charset="-122"/>
                <a:cs typeface="Arial Unicode MS" panose="020B0604020202020204" charset="-122"/>
              </a:rPr>
              <a:t>✓</a:t>
            </a:r>
            <a:r>
              <a:rPr spc="330" dirty="0">
                <a:solidFill>
                  <a:srgbClr val="00AF50"/>
                </a:solidFill>
                <a:latin typeface="Arial Unicode MS" panose="020B0604020202020204" charset="-122"/>
                <a:cs typeface="Arial Unicode MS" panose="020B0604020202020204" charset="-122"/>
              </a:rPr>
              <a:t> </a:t>
            </a:r>
            <a:r>
              <a:rPr dirty="0"/>
              <a:t>正式的承包商安全评价会议或途径</a:t>
            </a:r>
            <a:endParaRPr dirty="0"/>
          </a:p>
          <a:p>
            <a:pPr marL="711835">
              <a:lnSpc>
                <a:spcPct val="100000"/>
              </a:lnSpc>
              <a:spcBef>
                <a:spcPts val="900"/>
              </a:spcBef>
            </a:pPr>
            <a:r>
              <a:rPr spc="45" dirty="0">
                <a:solidFill>
                  <a:srgbClr val="00AF50"/>
                </a:solidFill>
                <a:latin typeface="Arial Unicode MS" panose="020B0604020202020204" charset="-122"/>
                <a:cs typeface="Arial Unicode MS" panose="020B0604020202020204" charset="-122"/>
              </a:rPr>
              <a:t>✓</a:t>
            </a:r>
            <a:r>
              <a:rPr spc="330" dirty="0">
                <a:solidFill>
                  <a:srgbClr val="00AF50"/>
                </a:solidFill>
                <a:latin typeface="Arial Unicode MS" panose="020B0604020202020204" charset="-122"/>
                <a:cs typeface="Arial Unicode MS" panose="020B0604020202020204" charset="-122"/>
              </a:rPr>
              <a:t> </a:t>
            </a:r>
            <a:r>
              <a:rPr dirty="0"/>
              <a:t>做好承包商安全表现的汇总（数据化和图形化），并公布</a:t>
            </a:r>
            <a:endParaRPr dirty="0"/>
          </a:p>
          <a:p>
            <a:pPr marL="711835">
              <a:lnSpc>
                <a:spcPct val="100000"/>
              </a:lnSpc>
              <a:spcBef>
                <a:spcPts val="900"/>
              </a:spcBef>
            </a:pPr>
            <a:r>
              <a:rPr spc="45" dirty="0">
                <a:solidFill>
                  <a:srgbClr val="00AF50"/>
                </a:solidFill>
                <a:latin typeface="Arial Unicode MS" panose="020B0604020202020204" charset="-122"/>
                <a:cs typeface="Arial Unicode MS" panose="020B0604020202020204" charset="-122"/>
              </a:rPr>
              <a:t>✓</a:t>
            </a:r>
            <a:r>
              <a:rPr spc="330" dirty="0">
                <a:solidFill>
                  <a:srgbClr val="00AF50"/>
                </a:solidFill>
                <a:latin typeface="Arial Unicode MS" panose="020B0604020202020204" charset="-122"/>
                <a:cs typeface="Arial Unicode MS" panose="020B0604020202020204" charset="-122"/>
              </a:rPr>
              <a:t> </a:t>
            </a:r>
            <a:r>
              <a:rPr dirty="0"/>
              <a:t>在安全生产责任制、岗位安全职责中明确承包商评价与续用的责任</a:t>
            </a:r>
            <a:endParaRPr dirty="0"/>
          </a:p>
          <a:p>
            <a:pPr marL="711835">
              <a:lnSpc>
                <a:spcPct val="100000"/>
              </a:lnSpc>
              <a:spcBef>
                <a:spcPts val="900"/>
              </a:spcBef>
            </a:pPr>
            <a:r>
              <a:rPr spc="45" dirty="0">
                <a:solidFill>
                  <a:srgbClr val="00AF50"/>
                </a:solidFill>
                <a:latin typeface="Arial Unicode MS" panose="020B0604020202020204" charset="-122"/>
                <a:cs typeface="Arial Unicode MS" panose="020B0604020202020204" charset="-122"/>
              </a:rPr>
              <a:t>✓</a:t>
            </a:r>
            <a:r>
              <a:rPr spc="330" dirty="0">
                <a:solidFill>
                  <a:srgbClr val="00AF50"/>
                </a:solidFill>
                <a:latin typeface="Arial Unicode MS" panose="020B0604020202020204" charset="-122"/>
                <a:cs typeface="Arial Unicode MS" panose="020B0604020202020204" charset="-122"/>
              </a:rPr>
              <a:t> </a:t>
            </a:r>
            <a:r>
              <a:rPr dirty="0"/>
              <a:t>安全部门的监督职责：对承包商的评价与续用建议应有正式书面形式的记录</a:t>
            </a:r>
            <a:endParaRPr dirty="0"/>
          </a:p>
        </p:txBody>
      </p:sp>
      <p:sp>
        <p:nvSpPr>
          <p:cNvPr id="5" name="object 5"/>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2940" y="1901951"/>
            <a:ext cx="806450" cy="497205"/>
          </a:xfrm>
          <a:custGeom>
            <a:avLst/>
            <a:gdLst/>
            <a:ahLst/>
            <a:cxnLst/>
            <a:rect l="l" t="t" r="r" b="b"/>
            <a:pathLst>
              <a:path w="806450" h="497205">
                <a:moveTo>
                  <a:pt x="806196" y="0"/>
                </a:moveTo>
                <a:lnTo>
                  <a:pt x="239509" y="0"/>
                </a:lnTo>
                <a:lnTo>
                  <a:pt x="0" y="496824"/>
                </a:lnTo>
                <a:lnTo>
                  <a:pt x="566686" y="496824"/>
                </a:lnTo>
                <a:lnTo>
                  <a:pt x="806196" y="0"/>
                </a:lnTo>
                <a:close/>
              </a:path>
            </a:pathLst>
          </a:custGeom>
          <a:solidFill>
            <a:srgbClr val="4471C4"/>
          </a:solidFill>
        </p:spPr>
        <p:txBody>
          <a:bodyPr wrap="square" lIns="0" tIns="0" rIns="0" bIns="0" rtlCol="0"/>
          <a:lstStyle/>
          <a:p/>
        </p:txBody>
      </p:sp>
      <p:sp>
        <p:nvSpPr>
          <p:cNvPr id="3" name="object 3"/>
          <p:cNvSpPr txBox="1"/>
          <p:nvPr/>
        </p:nvSpPr>
        <p:spPr>
          <a:xfrm>
            <a:off x="870000" y="1925192"/>
            <a:ext cx="351790" cy="429895"/>
          </a:xfrm>
          <a:prstGeom prst="rect">
            <a:avLst/>
          </a:prstGeom>
        </p:spPr>
        <p:txBody>
          <a:bodyPr vert="horz" wrap="square" lIns="0" tIns="0" rIns="0" bIns="0" rtlCol="0">
            <a:spAutoFit/>
          </a:bodyPr>
          <a:lstStyle/>
          <a:p>
            <a:pPr marL="12700">
              <a:lnSpc>
                <a:spcPct val="100000"/>
              </a:lnSpc>
            </a:pPr>
            <a:r>
              <a:rPr sz="2800" spc="-5" dirty="0">
                <a:solidFill>
                  <a:srgbClr val="FFFFFF"/>
                </a:solidFill>
                <a:latin typeface="Impact" panose="020B0806030902050204"/>
                <a:cs typeface="Impact" panose="020B0806030902050204"/>
              </a:rPr>
              <a:t>01</a:t>
            </a:r>
            <a:endParaRPr sz="2800">
              <a:latin typeface="Impact" panose="020B0806030902050204"/>
              <a:cs typeface="Impact" panose="020B0806030902050204"/>
            </a:endParaRPr>
          </a:p>
        </p:txBody>
      </p:sp>
      <p:sp>
        <p:nvSpPr>
          <p:cNvPr id="4" name="object 4"/>
          <p:cNvSpPr/>
          <p:nvPr/>
        </p:nvSpPr>
        <p:spPr>
          <a:xfrm>
            <a:off x="662940" y="2758439"/>
            <a:ext cx="806450" cy="492759"/>
          </a:xfrm>
          <a:custGeom>
            <a:avLst/>
            <a:gdLst/>
            <a:ahLst/>
            <a:cxnLst/>
            <a:rect l="l" t="t" r="r" b="b"/>
            <a:pathLst>
              <a:path w="806450" h="492760">
                <a:moveTo>
                  <a:pt x="806196" y="0"/>
                </a:moveTo>
                <a:lnTo>
                  <a:pt x="237299" y="0"/>
                </a:lnTo>
                <a:lnTo>
                  <a:pt x="0" y="492252"/>
                </a:lnTo>
                <a:lnTo>
                  <a:pt x="568896" y="492252"/>
                </a:lnTo>
                <a:lnTo>
                  <a:pt x="806196" y="0"/>
                </a:lnTo>
                <a:close/>
              </a:path>
            </a:pathLst>
          </a:custGeom>
          <a:solidFill>
            <a:srgbClr val="4471C4"/>
          </a:solidFill>
        </p:spPr>
        <p:txBody>
          <a:bodyPr wrap="square" lIns="0" tIns="0" rIns="0" bIns="0" rtlCol="0"/>
          <a:lstStyle/>
          <a:p/>
        </p:txBody>
      </p:sp>
      <p:sp>
        <p:nvSpPr>
          <p:cNvPr id="5" name="object 5"/>
          <p:cNvSpPr txBox="1"/>
          <p:nvPr/>
        </p:nvSpPr>
        <p:spPr>
          <a:xfrm>
            <a:off x="870000" y="2764027"/>
            <a:ext cx="394335" cy="429895"/>
          </a:xfrm>
          <a:prstGeom prst="rect">
            <a:avLst/>
          </a:prstGeom>
        </p:spPr>
        <p:txBody>
          <a:bodyPr vert="horz" wrap="square" lIns="0" tIns="0" rIns="0" bIns="0" rtlCol="0">
            <a:spAutoFit/>
          </a:bodyPr>
          <a:lstStyle/>
          <a:p>
            <a:pPr marL="12700">
              <a:lnSpc>
                <a:spcPct val="100000"/>
              </a:lnSpc>
            </a:pPr>
            <a:r>
              <a:rPr sz="2800" spc="-10" dirty="0">
                <a:solidFill>
                  <a:srgbClr val="FFFFFF"/>
                </a:solidFill>
                <a:latin typeface="Impact" panose="020B0806030902050204"/>
                <a:cs typeface="Impact" panose="020B0806030902050204"/>
              </a:rPr>
              <a:t>02</a:t>
            </a:r>
            <a:endParaRPr sz="2800">
              <a:latin typeface="Impact" panose="020B0806030902050204"/>
              <a:cs typeface="Impact" panose="020B0806030902050204"/>
            </a:endParaRPr>
          </a:p>
        </p:txBody>
      </p:sp>
      <p:sp>
        <p:nvSpPr>
          <p:cNvPr id="6" name="object 6"/>
          <p:cNvSpPr/>
          <p:nvPr/>
        </p:nvSpPr>
        <p:spPr>
          <a:xfrm>
            <a:off x="670559" y="3590544"/>
            <a:ext cx="806450" cy="497205"/>
          </a:xfrm>
          <a:custGeom>
            <a:avLst/>
            <a:gdLst/>
            <a:ahLst/>
            <a:cxnLst/>
            <a:rect l="l" t="t" r="r" b="b"/>
            <a:pathLst>
              <a:path w="806450" h="497204">
                <a:moveTo>
                  <a:pt x="806196" y="0"/>
                </a:moveTo>
                <a:lnTo>
                  <a:pt x="239509" y="0"/>
                </a:lnTo>
                <a:lnTo>
                  <a:pt x="0" y="496823"/>
                </a:lnTo>
                <a:lnTo>
                  <a:pt x="566686" y="496823"/>
                </a:lnTo>
                <a:lnTo>
                  <a:pt x="806196" y="0"/>
                </a:lnTo>
                <a:close/>
              </a:path>
            </a:pathLst>
          </a:custGeom>
          <a:solidFill>
            <a:srgbClr val="4471C4"/>
          </a:solidFill>
        </p:spPr>
        <p:txBody>
          <a:bodyPr wrap="square" lIns="0" tIns="0" rIns="0" bIns="0" rtlCol="0"/>
          <a:lstStyle/>
          <a:p/>
        </p:txBody>
      </p:sp>
      <p:sp>
        <p:nvSpPr>
          <p:cNvPr id="7" name="object 7"/>
          <p:cNvSpPr txBox="1"/>
          <p:nvPr/>
        </p:nvSpPr>
        <p:spPr>
          <a:xfrm>
            <a:off x="877620" y="3607409"/>
            <a:ext cx="404495" cy="429895"/>
          </a:xfrm>
          <a:prstGeom prst="rect">
            <a:avLst/>
          </a:prstGeom>
        </p:spPr>
        <p:txBody>
          <a:bodyPr vert="horz" wrap="square" lIns="0" tIns="0" rIns="0" bIns="0" rtlCol="0">
            <a:spAutoFit/>
          </a:bodyPr>
          <a:lstStyle/>
          <a:p>
            <a:pPr marL="12700">
              <a:lnSpc>
                <a:spcPct val="100000"/>
              </a:lnSpc>
            </a:pPr>
            <a:r>
              <a:rPr sz="2800" spc="-5" dirty="0">
                <a:solidFill>
                  <a:srgbClr val="FFFFFF"/>
                </a:solidFill>
                <a:latin typeface="Impact" panose="020B0806030902050204"/>
                <a:cs typeface="Impact" panose="020B0806030902050204"/>
              </a:rPr>
              <a:t>03</a:t>
            </a:r>
            <a:endParaRPr sz="2800">
              <a:latin typeface="Impact" panose="020B0806030902050204"/>
              <a:cs typeface="Impact" panose="020B0806030902050204"/>
            </a:endParaRPr>
          </a:p>
        </p:txBody>
      </p:sp>
      <p:sp>
        <p:nvSpPr>
          <p:cNvPr id="8" name="object 8"/>
          <p:cNvSpPr/>
          <p:nvPr/>
        </p:nvSpPr>
        <p:spPr>
          <a:xfrm>
            <a:off x="1476755" y="1879092"/>
            <a:ext cx="4554220" cy="486409"/>
          </a:xfrm>
          <a:custGeom>
            <a:avLst/>
            <a:gdLst/>
            <a:ahLst/>
            <a:cxnLst/>
            <a:rect l="l" t="t" r="r" b="b"/>
            <a:pathLst>
              <a:path w="4554220" h="486410">
                <a:moveTo>
                  <a:pt x="0" y="486156"/>
                </a:moveTo>
                <a:lnTo>
                  <a:pt x="234314" y="0"/>
                </a:lnTo>
                <a:lnTo>
                  <a:pt x="4553711" y="0"/>
                </a:lnTo>
                <a:lnTo>
                  <a:pt x="4319397" y="486156"/>
                </a:lnTo>
                <a:lnTo>
                  <a:pt x="0" y="486156"/>
                </a:lnTo>
                <a:close/>
              </a:path>
            </a:pathLst>
          </a:custGeom>
          <a:ln w="15875">
            <a:solidFill>
              <a:srgbClr val="4471C4"/>
            </a:solidFill>
          </a:ln>
        </p:spPr>
        <p:txBody>
          <a:bodyPr wrap="square" lIns="0" tIns="0" rIns="0" bIns="0" rtlCol="0"/>
          <a:lstStyle/>
          <a:p/>
        </p:txBody>
      </p:sp>
      <p:sp>
        <p:nvSpPr>
          <p:cNvPr id="9" name="object 9"/>
          <p:cNvSpPr txBox="1"/>
          <p:nvPr/>
        </p:nvSpPr>
        <p:spPr>
          <a:xfrm>
            <a:off x="2009648" y="1976373"/>
            <a:ext cx="3016250" cy="287020"/>
          </a:xfrm>
          <a:prstGeom prst="rect">
            <a:avLst/>
          </a:prstGeom>
        </p:spPr>
        <p:txBody>
          <a:bodyPr vert="horz" wrap="square" lIns="0" tIns="0" rIns="0" bIns="0" rtlCol="0">
            <a:spAutoFit/>
          </a:bodyPr>
          <a:lstStyle/>
          <a:p>
            <a:pPr marL="12700">
              <a:lnSpc>
                <a:spcPct val="100000"/>
              </a:lnSpc>
            </a:pPr>
            <a:r>
              <a:rPr sz="1800" dirty="0">
                <a:latin typeface="微软雅黑" panose="020B0503020204020204" charset="-122"/>
                <a:cs typeface="微软雅黑" panose="020B0503020204020204" charset="-122"/>
              </a:rPr>
              <a:t>承包商管理要求—事故的启示</a:t>
            </a:r>
            <a:endParaRPr sz="1800">
              <a:latin typeface="微软雅黑" panose="020B0503020204020204" charset="-122"/>
              <a:cs typeface="微软雅黑" panose="020B0503020204020204" charset="-122"/>
            </a:endParaRPr>
          </a:p>
        </p:txBody>
      </p:sp>
      <p:sp>
        <p:nvSpPr>
          <p:cNvPr id="10" name="object 10"/>
          <p:cNvSpPr/>
          <p:nvPr/>
        </p:nvSpPr>
        <p:spPr>
          <a:xfrm>
            <a:off x="6384035" y="1043938"/>
            <a:ext cx="2759963" cy="4002024"/>
          </a:xfrm>
          <a:prstGeom prst="rect">
            <a:avLst/>
          </a:prstGeom>
          <a:blipFill>
            <a:blip r:embed="rId1" cstate="print"/>
            <a:stretch>
              <a:fillRect/>
            </a:stretch>
          </a:blipFill>
        </p:spPr>
        <p:txBody>
          <a:bodyPr wrap="square" lIns="0" tIns="0" rIns="0" bIns="0" rtlCol="0"/>
          <a:lstStyle/>
          <a:p/>
        </p:txBody>
      </p:sp>
      <p:sp>
        <p:nvSpPr>
          <p:cNvPr id="11" name="object 11"/>
          <p:cNvSpPr/>
          <p:nvPr/>
        </p:nvSpPr>
        <p:spPr>
          <a:xfrm>
            <a:off x="1476755" y="2734055"/>
            <a:ext cx="4554220" cy="486409"/>
          </a:xfrm>
          <a:custGeom>
            <a:avLst/>
            <a:gdLst/>
            <a:ahLst/>
            <a:cxnLst/>
            <a:rect l="l" t="t" r="r" b="b"/>
            <a:pathLst>
              <a:path w="4554220" h="486410">
                <a:moveTo>
                  <a:pt x="0" y="486156"/>
                </a:moveTo>
                <a:lnTo>
                  <a:pt x="234314" y="0"/>
                </a:lnTo>
                <a:lnTo>
                  <a:pt x="4553711" y="0"/>
                </a:lnTo>
                <a:lnTo>
                  <a:pt x="4319397" y="486156"/>
                </a:lnTo>
                <a:lnTo>
                  <a:pt x="0" y="486156"/>
                </a:lnTo>
                <a:close/>
              </a:path>
            </a:pathLst>
          </a:custGeom>
          <a:ln w="15875">
            <a:solidFill>
              <a:srgbClr val="4471C4"/>
            </a:solidFill>
          </a:ln>
        </p:spPr>
        <p:txBody>
          <a:bodyPr wrap="square" lIns="0" tIns="0" rIns="0" bIns="0" rtlCol="0"/>
          <a:lstStyle/>
          <a:p/>
        </p:txBody>
      </p:sp>
      <p:sp>
        <p:nvSpPr>
          <p:cNvPr id="12" name="object 12"/>
          <p:cNvSpPr txBox="1"/>
          <p:nvPr/>
        </p:nvSpPr>
        <p:spPr>
          <a:xfrm>
            <a:off x="2009648" y="2827654"/>
            <a:ext cx="1625600" cy="287020"/>
          </a:xfrm>
          <a:prstGeom prst="rect">
            <a:avLst/>
          </a:prstGeom>
        </p:spPr>
        <p:txBody>
          <a:bodyPr vert="horz" wrap="square" lIns="0" tIns="0" rIns="0" bIns="0" rtlCol="0">
            <a:spAutoFit/>
          </a:bodyPr>
          <a:lstStyle/>
          <a:p>
            <a:pPr marL="12700">
              <a:lnSpc>
                <a:spcPct val="100000"/>
              </a:lnSpc>
            </a:pPr>
            <a:r>
              <a:rPr sz="1800" spc="-5" dirty="0">
                <a:latin typeface="微软雅黑" panose="020B0503020204020204" charset="-122"/>
                <a:cs typeface="微软雅黑" panose="020B0503020204020204" charset="-122"/>
              </a:rPr>
              <a:t>管理难点与对策</a:t>
            </a:r>
            <a:endParaRPr sz="1800">
              <a:latin typeface="微软雅黑" panose="020B0503020204020204" charset="-122"/>
              <a:cs typeface="微软雅黑" panose="020B0503020204020204" charset="-122"/>
            </a:endParaRPr>
          </a:p>
        </p:txBody>
      </p:sp>
      <p:sp>
        <p:nvSpPr>
          <p:cNvPr id="13" name="object 13"/>
          <p:cNvSpPr/>
          <p:nvPr/>
        </p:nvSpPr>
        <p:spPr>
          <a:xfrm>
            <a:off x="1450847" y="3590544"/>
            <a:ext cx="4577080" cy="486409"/>
          </a:xfrm>
          <a:custGeom>
            <a:avLst/>
            <a:gdLst/>
            <a:ahLst/>
            <a:cxnLst/>
            <a:rect l="l" t="t" r="r" b="b"/>
            <a:pathLst>
              <a:path w="4577080" h="486410">
                <a:moveTo>
                  <a:pt x="4576572" y="0"/>
                </a:moveTo>
                <a:lnTo>
                  <a:pt x="234315" y="0"/>
                </a:lnTo>
                <a:lnTo>
                  <a:pt x="0" y="486155"/>
                </a:lnTo>
                <a:lnTo>
                  <a:pt x="4342257" y="486155"/>
                </a:lnTo>
                <a:lnTo>
                  <a:pt x="4576572" y="0"/>
                </a:lnTo>
                <a:close/>
              </a:path>
            </a:pathLst>
          </a:custGeom>
          <a:solidFill>
            <a:srgbClr val="DEEBF7"/>
          </a:solidFill>
        </p:spPr>
        <p:txBody>
          <a:bodyPr wrap="square" lIns="0" tIns="0" rIns="0" bIns="0" rtlCol="0"/>
          <a:lstStyle/>
          <a:p/>
        </p:txBody>
      </p:sp>
      <p:sp>
        <p:nvSpPr>
          <p:cNvPr id="14" name="object 14"/>
          <p:cNvSpPr/>
          <p:nvPr/>
        </p:nvSpPr>
        <p:spPr>
          <a:xfrm>
            <a:off x="1450847" y="3590544"/>
            <a:ext cx="4577080" cy="486409"/>
          </a:xfrm>
          <a:custGeom>
            <a:avLst/>
            <a:gdLst/>
            <a:ahLst/>
            <a:cxnLst/>
            <a:rect l="l" t="t" r="r" b="b"/>
            <a:pathLst>
              <a:path w="4577080" h="486410">
                <a:moveTo>
                  <a:pt x="0" y="486155"/>
                </a:moveTo>
                <a:lnTo>
                  <a:pt x="234315" y="0"/>
                </a:lnTo>
                <a:lnTo>
                  <a:pt x="4576572" y="0"/>
                </a:lnTo>
                <a:lnTo>
                  <a:pt x="4342257" y="486155"/>
                </a:lnTo>
                <a:lnTo>
                  <a:pt x="0" y="486155"/>
                </a:lnTo>
                <a:close/>
              </a:path>
            </a:pathLst>
          </a:custGeom>
          <a:ln w="15874">
            <a:solidFill>
              <a:srgbClr val="4471C4"/>
            </a:solidFill>
          </a:ln>
        </p:spPr>
        <p:txBody>
          <a:bodyPr wrap="square" lIns="0" tIns="0" rIns="0" bIns="0" rtlCol="0"/>
          <a:lstStyle/>
          <a:p/>
        </p:txBody>
      </p:sp>
      <p:sp>
        <p:nvSpPr>
          <p:cNvPr id="15" name="object 15"/>
          <p:cNvSpPr txBox="1"/>
          <p:nvPr/>
        </p:nvSpPr>
        <p:spPr>
          <a:xfrm>
            <a:off x="1986788" y="3688384"/>
            <a:ext cx="1854200" cy="287020"/>
          </a:xfrm>
          <a:prstGeom prst="rect">
            <a:avLst/>
          </a:prstGeom>
        </p:spPr>
        <p:txBody>
          <a:bodyPr vert="horz" wrap="square" lIns="0" tIns="0" rIns="0" bIns="0" rtlCol="0">
            <a:spAutoFit/>
          </a:bodyPr>
          <a:lstStyle/>
          <a:p>
            <a:pPr marL="12700">
              <a:lnSpc>
                <a:spcPct val="100000"/>
              </a:lnSpc>
            </a:pPr>
            <a:r>
              <a:rPr sz="1800" spc="-5" dirty="0">
                <a:latin typeface="微软雅黑" panose="020B0503020204020204" charset="-122"/>
                <a:cs typeface="微软雅黑" panose="020B0503020204020204" charset="-122"/>
              </a:rPr>
              <a:t>企业最佳实践案例</a:t>
            </a:r>
            <a:endParaRPr sz="1800">
              <a:latin typeface="微软雅黑" panose="020B0503020204020204" charset="-122"/>
              <a:cs typeface="微软雅黑" panose="020B0503020204020204" charset="-122"/>
            </a:endParaRPr>
          </a:p>
        </p:txBody>
      </p:sp>
      <p:sp>
        <p:nvSpPr>
          <p:cNvPr id="16" name="object 16"/>
          <p:cNvSpPr txBox="1">
            <a:spLocks noGrp="1"/>
          </p:cNvSpPr>
          <p:nvPr>
            <p:ph type="title"/>
          </p:nvPr>
        </p:nvSpPr>
        <p:spPr>
          <a:xfrm>
            <a:off x="638657" y="282575"/>
            <a:ext cx="1934845" cy="378460"/>
          </a:xfrm>
          <a:prstGeom prst="rect">
            <a:avLst/>
          </a:prstGeom>
        </p:spPr>
        <p:txBody>
          <a:bodyPr vert="horz" wrap="square" lIns="0" tIns="0" rIns="0" bIns="0" rtlCol="0">
            <a:spAutoFit/>
          </a:bodyPr>
          <a:lstStyle/>
          <a:p>
            <a:pPr marL="12700">
              <a:lnSpc>
                <a:spcPct val="100000"/>
              </a:lnSpc>
            </a:pPr>
            <a:r>
              <a:rPr sz="2400" spc="-5" dirty="0">
                <a:solidFill>
                  <a:srgbClr val="005DA1"/>
                </a:solidFill>
                <a:latin typeface="微软雅黑" panose="020B0503020204020204" charset="-122"/>
                <a:cs typeface="微软雅黑" panose="020B0503020204020204" charset="-122"/>
              </a:rPr>
              <a:t>目录</a:t>
            </a:r>
            <a:r>
              <a:rPr sz="2400" spc="-5" dirty="0">
                <a:solidFill>
                  <a:srgbClr val="005DA1"/>
                </a:solidFill>
                <a:latin typeface="微软雅黑" panose="020B0503020204020204" charset="-122"/>
                <a:cs typeface="微软雅黑" panose="020B0503020204020204" charset="-122"/>
              </a:rPr>
              <a:t>/</a:t>
            </a:r>
            <a:r>
              <a:rPr sz="2100" spc="-5" dirty="0">
                <a:solidFill>
                  <a:srgbClr val="005DA1"/>
                </a:solidFill>
                <a:latin typeface="Arial" panose="020B0604020202020204"/>
                <a:cs typeface="Arial" panose="020B0604020202020204"/>
              </a:rPr>
              <a:t>Contents</a:t>
            </a:r>
            <a:endParaRPr sz="2100">
              <a:latin typeface="Arial" panose="020B0604020202020204"/>
              <a:cs typeface="Arial" panose="020B0604020202020204"/>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9000" y="1589659"/>
            <a:ext cx="3152140" cy="2573655"/>
          </a:xfrm>
          <a:prstGeom prst="rect">
            <a:avLst/>
          </a:prstGeom>
        </p:spPr>
        <p:txBody>
          <a:bodyPr vert="horz" wrap="square" lIns="0" tIns="0" rIns="0" bIns="0" rtlCol="0">
            <a:spAutoFit/>
          </a:bodyPr>
          <a:lstStyle/>
          <a:p>
            <a:pPr marL="12700" marR="5080" algn="just">
              <a:lnSpc>
                <a:spcPct val="150000"/>
              </a:lnSpc>
            </a:pPr>
            <a:r>
              <a:rPr sz="1600" spc="30" dirty="0">
                <a:latin typeface="微软雅黑" panose="020B0503020204020204" charset="-122"/>
                <a:cs typeface="微软雅黑" panose="020B0503020204020204" charset="-122"/>
              </a:rPr>
              <a:t>企业在门岗处设置了外来人员入厂  </a:t>
            </a:r>
            <a:r>
              <a:rPr sz="1600" spc="60" dirty="0">
                <a:latin typeface="微软雅黑" panose="020B0503020204020204" charset="-122"/>
                <a:cs typeface="微软雅黑" panose="020B0503020204020204" charset="-122"/>
              </a:rPr>
              <a:t>培训教</a:t>
            </a:r>
            <a:r>
              <a:rPr sz="1600" spc="55" dirty="0">
                <a:latin typeface="微软雅黑" panose="020B0503020204020204" charset="-122"/>
                <a:cs typeface="微软雅黑" panose="020B0503020204020204" charset="-122"/>
              </a:rPr>
              <a:t>室</a:t>
            </a:r>
            <a:r>
              <a:rPr sz="1600" spc="60" dirty="0">
                <a:latin typeface="微软雅黑" panose="020B0503020204020204" charset="-122"/>
                <a:cs typeface="微软雅黑" panose="020B0503020204020204" charset="-122"/>
              </a:rPr>
              <a:t>，并</a:t>
            </a:r>
            <a:r>
              <a:rPr sz="1600" spc="75" dirty="0">
                <a:latin typeface="微软雅黑" panose="020B0503020204020204" charset="-122"/>
                <a:cs typeface="微软雅黑" panose="020B0503020204020204" charset="-122"/>
              </a:rPr>
              <a:t>配</a:t>
            </a:r>
            <a:r>
              <a:rPr sz="1600" spc="60" dirty="0">
                <a:latin typeface="微软雅黑" panose="020B0503020204020204" charset="-122"/>
                <a:cs typeface="微软雅黑" panose="020B0503020204020204" charset="-122"/>
              </a:rPr>
              <a:t>备了标</a:t>
            </a:r>
            <a:r>
              <a:rPr sz="1600" spc="75" dirty="0">
                <a:latin typeface="微软雅黑" panose="020B0503020204020204" charset="-122"/>
                <a:cs typeface="微软雅黑" panose="020B0503020204020204" charset="-122"/>
              </a:rPr>
              <a:t>准</a:t>
            </a:r>
            <a:r>
              <a:rPr sz="1600" spc="-10" dirty="0">
                <a:latin typeface="微软雅黑" panose="020B0503020204020204" charset="-122"/>
                <a:cs typeface="微软雅黑" panose="020B0503020204020204" charset="-122"/>
              </a:rPr>
              <a:t>PP</a:t>
            </a:r>
            <a:r>
              <a:rPr sz="1600" spc="60" dirty="0">
                <a:latin typeface="微软雅黑" panose="020B0503020204020204" charset="-122"/>
                <a:cs typeface="微软雅黑" panose="020B0503020204020204" charset="-122"/>
              </a:rPr>
              <a:t>E</a:t>
            </a:r>
            <a:r>
              <a:rPr sz="1600" spc="75" dirty="0">
                <a:latin typeface="微软雅黑" panose="020B0503020204020204" charset="-122"/>
                <a:cs typeface="微软雅黑" panose="020B0503020204020204" charset="-122"/>
              </a:rPr>
              <a:t>：工  </a:t>
            </a:r>
            <a:r>
              <a:rPr sz="1600" spc="30" dirty="0">
                <a:latin typeface="微软雅黑" panose="020B0503020204020204" charset="-122"/>
                <a:cs typeface="微软雅黑" panose="020B0503020204020204" charset="-122"/>
              </a:rPr>
              <a:t>作鞋、工作服、安全帽、防护镜；  </a:t>
            </a:r>
            <a:r>
              <a:rPr sz="1600" spc="25" dirty="0">
                <a:latin typeface="微软雅黑" panose="020B0503020204020204" charset="-122"/>
                <a:cs typeface="微软雅黑" panose="020B0503020204020204" charset="-122"/>
              </a:rPr>
              <a:t>工作</a:t>
            </a:r>
            <a:r>
              <a:rPr sz="1600" spc="35" dirty="0">
                <a:latin typeface="微软雅黑" panose="020B0503020204020204" charset="-122"/>
                <a:cs typeface="微软雅黑" panose="020B0503020204020204" charset="-122"/>
              </a:rPr>
              <a:t>鞋</a:t>
            </a:r>
            <a:r>
              <a:rPr sz="1600" spc="25" dirty="0">
                <a:latin typeface="微软雅黑" panose="020B0503020204020204" charset="-122"/>
                <a:cs typeface="微软雅黑" panose="020B0503020204020204" charset="-122"/>
              </a:rPr>
              <a:t>中</a:t>
            </a:r>
            <a:r>
              <a:rPr sz="1600" spc="35" dirty="0">
                <a:latin typeface="微软雅黑" panose="020B0503020204020204" charset="-122"/>
                <a:cs typeface="微软雅黑" panose="020B0503020204020204" charset="-122"/>
              </a:rPr>
              <a:t>配</a:t>
            </a:r>
            <a:r>
              <a:rPr sz="1600" spc="25" dirty="0">
                <a:latin typeface="微软雅黑" panose="020B0503020204020204" charset="-122"/>
                <a:cs typeface="微软雅黑" panose="020B0503020204020204" charset="-122"/>
              </a:rPr>
              <a:t>备</a:t>
            </a:r>
            <a:r>
              <a:rPr sz="1600" spc="35" dirty="0">
                <a:latin typeface="微软雅黑" panose="020B0503020204020204" charset="-122"/>
                <a:cs typeface="微软雅黑" panose="020B0503020204020204" charset="-122"/>
              </a:rPr>
              <a:t>了</a:t>
            </a:r>
            <a:r>
              <a:rPr sz="1600" spc="25" dirty="0">
                <a:latin typeface="微软雅黑" panose="020B0503020204020204" charset="-122"/>
                <a:cs typeface="微软雅黑" panose="020B0503020204020204" charset="-122"/>
              </a:rPr>
              <a:t>一次</a:t>
            </a:r>
            <a:r>
              <a:rPr sz="1600" spc="35" dirty="0">
                <a:latin typeface="微软雅黑" panose="020B0503020204020204" charset="-122"/>
                <a:cs typeface="微软雅黑" panose="020B0503020204020204" charset="-122"/>
              </a:rPr>
              <a:t>性</a:t>
            </a:r>
            <a:r>
              <a:rPr sz="1600" spc="25" dirty="0">
                <a:latin typeface="微软雅黑" panose="020B0503020204020204" charset="-122"/>
                <a:cs typeface="微软雅黑" panose="020B0503020204020204" charset="-122"/>
              </a:rPr>
              <a:t>袜</a:t>
            </a:r>
            <a:r>
              <a:rPr sz="1600" spc="30" dirty="0">
                <a:latin typeface="微软雅黑" panose="020B0503020204020204" charset="-122"/>
                <a:cs typeface="微软雅黑" panose="020B0503020204020204" charset="-122"/>
              </a:rPr>
              <a:t>子</a:t>
            </a:r>
            <a:r>
              <a:rPr sz="1600" spc="25" dirty="0">
                <a:latin typeface="微软雅黑" panose="020B0503020204020204" charset="-122"/>
                <a:cs typeface="微软雅黑" panose="020B0503020204020204" charset="-122"/>
              </a:rPr>
              <a:t>，</a:t>
            </a:r>
            <a:r>
              <a:rPr sz="1600" spc="35" dirty="0">
                <a:latin typeface="微软雅黑" panose="020B0503020204020204" charset="-122"/>
                <a:cs typeface="微软雅黑" panose="020B0503020204020204" charset="-122"/>
              </a:rPr>
              <a:t>工作</a:t>
            </a:r>
            <a:endParaRPr sz="1600">
              <a:latin typeface="微软雅黑" panose="020B0503020204020204" charset="-122"/>
              <a:cs typeface="微软雅黑" panose="020B0503020204020204" charset="-122"/>
            </a:endParaRPr>
          </a:p>
          <a:p>
            <a:pPr marL="12700" marR="17780" algn="just">
              <a:lnSpc>
                <a:spcPct val="150000"/>
              </a:lnSpc>
            </a:pPr>
            <a:r>
              <a:rPr sz="1600" spc="25" dirty="0">
                <a:latin typeface="微软雅黑" panose="020B0503020204020204" charset="-122"/>
                <a:cs typeface="微软雅黑" panose="020B0503020204020204" charset="-122"/>
              </a:rPr>
              <a:t>帽中</a:t>
            </a:r>
            <a:r>
              <a:rPr sz="1600" spc="35" dirty="0">
                <a:latin typeface="微软雅黑" panose="020B0503020204020204" charset="-122"/>
                <a:cs typeface="微软雅黑" panose="020B0503020204020204" charset="-122"/>
              </a:rPr>
              <a:t>配</a:t>
            </a:r>
            <a:r>
              <a:rPr sz="1600" spc="25" dirty="0">
                <a:latin typeface="微软雅黑" panose="020B0503020204020204" charset="-122"/>
                <a:cs typeface="微软雅黑" panose="020B0503020204020204" charset="-122"/>
              </a:rPr>
              <a:t>备</a:t>
            </a:r>
            <a:r>
              <a:rPr sz="1600" spc="35" dirty="0">
                <a:latin typeface="微软雅黑" panose="020B0503020204020204" charset="-122"/>
                <a:cs typeface="微软雅黑" panose="020B0503020204020204" charset="-122"/>
              </a:rPr>
              <a:t>了</a:t>
            </a:r>
            <a:r>
              <a:rPr sz="1600" spc="25" dirty="0">
                <a:latin typeface="微软雅黑" panose="020B0503020204020204" charset="-122"/>
                <a:cs typeface="微软雅黑" panose="020B0503020204020204" charset="-122"/>
              </a:rPr>
              <a:t>一</a:t>
            </a:r>
            <a:r>
              <a:rPr sz="1600" spc="35" dirty="0">
                <a:latin typeface="微软雅黑" panose="020B0503020204020204" charset="-122"/>
                <a:cs typeface="微软雅黑" panose="020B0503020204020204" charset="-122"/>
              </a:rPr>
              <a:t>次</a:t>
            </a:r>
            <a:r>
              <a:rPr sz="1600" spc="25" dirty="0">
                <a:latin typeface="微软雅黑" panose="020B0503020204020204" charset="-122"/>
                <a:cs typeface="微软雅黑" panose="020B0503020204020204" charset="-122"/>
              </a:rPr>
              <a:t>性头</a:t>
            </a:r>
            <a:r>
              <a:rPr sz="1600" spc="30" dirty="0">
                <a:latin typeface="微软雅黑" panose="020B0503020204020204" charset="-122"/>
                <a:cs typeface="微软雅黑" panose="020B0503020204020204" charset="-122"/>
              </a:rPr>
              <a:t>套</a:t>
            </a:r>
            <a:r>
              <a:rPr sz="1600" spc="25" dirty="0">
                <a:latin typeface="微软雅黑" panose="020B0503020204020204" charset="-122"/>
                <a:cs typeface="微软雅黑" panose="020B0503020204020204" charset="-122"/>
              </a:rPr>
              <a:t>。</a:t>
            </a:r>
            <a:r>
              <a:rPr sz="1600" spc="35" dirty="0">
                <a:latin typeface="微软雅黑" panose="020B0503020204020204" charset="-122"/>
                <a:cs typeface="微软雅黑" panose="020B0503020204020204" charset="-122"/>
              </a:rPr>
              <a:t>工</a:t>
            </a:r>
            <a:r>
              <a:rPr sz="1600" spc="25" dirty="0">
                <a:latin typeface="微软雅黑" panose="020B0503020204020204" charset="-122"/>
                <a:cs typeface="微软雅黑" panose="020B0503020204020204" charset="-122"/>
              </a:rPr>
              <a:t>作</a:t>
            </a:r>
            <a:r>
              <a:rPr sz="1600" spc="35" dirty="0">
                <a:latin typeface="微软雅黑" panose="020B0503020204020204" charset="-122"/>
                <a:cs typeface="微软雅黑" panose="020B0503020204020204" charset="-122"/>
              </a:rPr>
              <a:t>鞋</a:t>
            </a:r>
            <a:r>
              <a:rPr sz="1600" spc="-5" dirty="0">
                <a:latin typeface="微软雅黑" panose="020B0503020204020204" charset="-122"/>
                <a:cs typeface="微软雅黑" panose="020B0503020204020204" charset="-122"/>
              </a:rPr>
              <a:t>在 </a:t>
            </a:r>
            <a:r>
              <a:rPr sz="1600" spc="-5" dirty="0">
                <a:latin typeface="微软雅黑" panose="020B0503020204020204" charset="-122"/>
                <a:cs typeface="微软雅黑" panose="020B0503020204020204" charset="-122"/>
              </a:rPr>
              <a:t> </a:t>
            </a:r>
            <a:r>
              <a:rPr sz="1600" spc="25" dirty="0">
                <a:latin typeface="微软雅黑" panose="020B0503020204020204" charset="-122"/>
                <a:cs typeface="微软雅黑" panose="020B0503020204020204" charset="-122"/>
              </a:rPr>
              <a:t>摆放</a:t>
            </a:r>
            <a:r>
              <a:rPr sz="1600" spc="35" dirty="0">
                <a:latin typeface="微软雅黑" panose="020B0503020204020204" charset="-122"/>
                <a:cs typeface="微软雅黑" panose="020B0503020204020204" charset="-122"/>
              </a:rPr>
              <a:t>处</a:t>
            </a:r>
            <a:r>
              <a:rPr sz="1600" spc="25" dirty="0">
                <a:latin typeface="微软雅黑" panose="020B0503020204020204" charset="-122"/>
                <a:cs typeface="微软雅黑" panose="020B0503020204020204" charset="-122"/>
              </a:rPr>
              <a:t>都</a:t>
            </a:r>
            <a:r>
              <a:rPr sz="1600" spc="35" dirty="0">
                <a:latin typeface="微软雅黑" panose="020B0503020204020204" charset="-122"/>
                <a:cs typeface="微软雅黑" panose="020B0503020204020204" charset="-122"/>
              </a:rPr>
              <a:t>标</a:t>
            </a:r>
            <a:r>
              <a:rPr sz="1600" spc="25" dirty="0">
                <a:latin typeface="微软雅黑" panose="020B0503020204020204" charset="-122"/>
                <a:cs typeface="微软雅黑" panose="020B0503020204020204" charset="-122"/>
              </a:rPr>
              <a:t>明</a:t>
            </a:r>
            <a:r>
              <a:rPr sz="1600" spc="35" dirty="0">
                <a:latin typeface="微软雅黑" panose="020B0503020204020204" charset="-122"/>
                <a:cs typeface="微软雅黑" panose="020B0503020204020204" charset="-122"/>
              </a:rPr>
              <a:t>了</a:t>
            </a:r>
            <a:r>
              <a:rPr sz="1600" spc="25" dirty="0">
                <a:latin typeface="微软雅黑" panose="020B0503020204020204" charset="-122"/>
                <a:cs typeface="微软雅黑" panose="020B0503020204020204" charset="-122"/>
              </a:rPr>
              <a:t>尺</a:t>
            </a:r>
            <a:r>
              <a:rPr sz="1600" spc="25" dirty="0">
                <a:latin typeface="微软雅黑" panose="020B0503020204020204" charset="-122"/>
                <a:cs typeface="微软雅黑" panose="020B0503020204020204" charset="-122"/>
              </a:rPr>
              <a:t>码</a:t>
            </a:r>
            <a:r>
              <a:rPr sz="1600" spc="45" dirty="0">
                <a:latin typeface="微软雅黑" panose="020B0503020204020204" charset="-122"/>
                <a:cs typeface="微软雅黑" panose="020B0503020204020204" charset="-122"/>
              </a:rPr>
              <a:t>，</a:t>
            </a:r>
            <a:r>
              <a:rPr sz="1600" spc="25" dirty="0">
                <a:latin typeface="微软雅黑" panose="020B0503020204020204" charset="-122"/>
                <a:cs typeface="微软雅黑" panose="020B0503020204020204" charset="-122"/>
              </a:rPr>
              <a:t>工</a:t>
            </a:r>
            <a:r>
              <a:rPr sz="1600" spc="35" dirty="0">
                <a:latin typeface="微软雅黑" panose="020B0503020204020204" charset="-122"/>
                <a:cs typeface="微软雅黑" panose="020B0503020204020204" charset="-122"/>
              </a:rPr>
              <a:t>作</a:t>
            </a:r>
            <a:r>
              <a:rPr sz="1600" spc="25" dirty="0">
                <a:latin typeface="微软雅黑" panose="020B0503020204020204" charset="-122"/>
                <a:cs typeface="微软雅黑" panose="020B0503020204020204" charset="-122"/>
              </a:rPr>
              <a:t>服</a:t>
            </a:r>
            <a:r>
              <a:rPr sz="1600" spc="35" dirty="0">
                <a:latin typeface="微软雅黑" panose="020B0503020204020204" charset="-122"/>
                <a:cs typeface="微软雅黑" panose="020B0503020204020204" charset="-122"/>
              </a:rPr>
              <a:t>在</a:t>
            </a:r>
            <a:r>
              <a:rPr sz="1600" spc="-5" dirty="0">
                <a:latin typeface="微软雅黑" panose="020B0503020204020204" charset="-122"/>
                <a:cs typeface="微软雅黑" panose="020B0503020204020204" charset="-122"/>
              </a:rPr>
              <a:t>摆 </a:t>
            </a:r>
            <a:r>
              <a:rPr sz="1600" spc="-5" dirty="0">
                <a:latin typeface="微软雅黑" panose="020B0503020204020204" charset="-122"/>
                <a:cs typeface="微软雅黑" panose="020B0503020204020204" charset="-122"/>
              </a:rPr>
              <a:t> </a:t>
            </a:r>
            <a:r>
              <a:rPr sz="1600" spc="-10" dirty="0">
                <a:latin typeface="微软雅黑" panose="020B0503020204020204" charset="-122"/>
                <a:cs typeface="微软雅黑" panose="020B0503020204020204" charset="-122"/>
              </a:rPr>
              <a:t>放处都标明了尺寸。</a:t>
            </a:r>
            <a:endParaRPr sz="1600">
              <a:latin typeface="微软雅黑" panose="020B0503020204020204" charset="-122"/>
              <a:cs typeface="微软雅黑" panose="020B0503020204020204" charset="-122"/>
            </a:endParaRPr>
          </a:p>
        </p:txBody>
      </p:sp>
      <p:sp>
        <p:nvSpPr>
          <p:cNvPr id="3" name="object 3"/>
          <p:cNvSpPr/>
          <p:nvPr/>
        </p:nvSpPr>
        <p:spPr>
          <a:xfrm>
            <a:off x="4142232" y="1336547"/>
            <a:ext cx="4201668" cy="3150108"/>
          </a:xfrm>
          <a:prstGeom prst="rect">
            <a:avLst/>
          </a:prstGeom>
          <a:blipFill>
            <a:blip r:embed="rId1" cstate="print"/>
            <a:stretch>
              <a:fillRect/>
            </a:stretch>
          </a:blipFill>
        </p:spPr>
        <p:txBody>
          <a:bodyPr wrap="square" lIns="0" tIns="0" rIns="0" bIns="0" rtlCol="0"/>
          <a:lstStyle/>
          <a:p/>
        </p:txBody>
      </p:sp>
      <p:sp>
        <p:nvSpPr>
          <p:cNvPr id="4" name="object 4"/>
          <p:cNvSpPr txBox="1">
            <a:spLocks noGrp="1"/>
          </p:cNvSpPr>
          <p:nvPr>
            <p:ph type="title"/>
          </p:nvPr>
        </p:nvSpPr>
        <p:spPr>
          <a:xfrm>
            <a:off x="734974" y="351154"/>
            <a:ext cx="3514725" cy="332740"/>
          </a:xfrm>
          <a:prstGeom prst="rect">
            <a:avLst/>
          </a:prstGeom>
        </p:spPr>
        <p:txBody>
          <a:bodyPr vert="horz" wrap="square" lIns="0" tIns="0" rIns="0" bIns="0" rtlCol="0">
            <a:spAutoFit/>
          </a:bodyPr>
          <a:lstStyle/>
          <a:p>
            <a:pPr marL="12700">
              <a:lnSpc>
                <a:spcPct val="100000"/>
              </a:lnSpc>
            </a:pPr>
            <a:r>
              <a:rPr sz="2100" b="0" dirty="0">
                <a:solidFill>
                  <a:srgbClr val="000000"/>
                </a:solidFill>
                <a:latin typeface="微软雅黑" panose="020B0503020204020204" charset="-122"/>
                <a:cs typeface="微软雅黑" panose="020B0503020204020204" charset="-122"/>
              </a:rPr>
              <a:t>企业最佳实践案例—进入准则</a:t>
            </a:r>
            <a:endParaRPr sz="2100">
              <a:latin typeface="微软雅黑" panose="020B0503020204020204" charset="-122"/>
              <a:cs typeface="微软雅黑" panose="020B0503020204020204" charset="-122"/>
            </a:endParaRPr>
          </a:p>
        </p:txBody>
      </p:sp>
      <p:sp>
        <p:nvSpPr>
          <p:cNvPr id="5" name="object 5"/>
          <p:cNvSpPr txBox="1"/>
          <p:nvPr/>
        </p:nvSpPr>
        <p:spPr>
          <a:xfrm>
            <a:off x="6938009" y="339597"/>
            <a:ext cx="1878964" cy="245745"/>
          </a:xfrm>
          <a:prstGeom prst="rect">
            <a:avLst/>
          </a:prstGeom>
        </p:spPr>
        <p:txBody>
          <a:bodyPr vert="horz" wrap="square" lIns="0" tIns="0" rIns="0" bIns="0" rtlCol="0">
            <a:spAutoFit/>
          </a:bodyPr>
          <a:lstStyle/>
          <a:p>
            <a:pPr marL="12700">
              <a:lnSpc>
                <a:spcPct val="100000"/>
              </a:lnSpc>
            </a:pPr>
            <a:endParaRPr sz="1600" b="1" spc="-310" dirty="0">
              <a:solidFill>
                <a:srgbClr val="2D75B6"/>
              </a:solidFill>
              <a:latin typeface="思源黑体 CN Bold" panose="020B0800000000000000" charset="-122"/>
              <a:cs typeface="思源黑体 CN Bold" panose="020B0800000000000000"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974" y="351154"/>
            <a:ext cx="45815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企业最佳实践案例—承包商的风险评估</a:t>
            </a:r>
            <a:endParaRPr sz="2100">
              <a:latin typeface="微软雅黑" panose="020B0503020204020204" charset="-122"/>
              <a:cs typeface="微软雅黑" panose="020B0503020204020204" charset="-122"/>
            </a:endParaRPr>
          </a:p>
        </p:txBody>
      </p:sp>
      <p:sp>
        <p:nvSpPr>
          <p:cNvPr id="3" name="object 3"/>
          <p:cNvSpPr/>
          <p:nvPr/>
        </p:nvSpPr>
        <p:spPr>
          <a:xfrm>
            <a:off x="0" y="1432560"/>
            <a:ext cx="4165091" cy="3131820"/>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1240536" y="1196339"/>
            <a:ext cx="6783323" cy="3602736"/>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1348486" y="2525522"/>
            <a:ext cx="153670" cy="909319"/>
          </a:xfrm>
          <a:prstGeom prst="rect">
            <a:avLst/>
          </a:prstGeom>
        </p:spPr>
        <p:txBody>
          <a:bodyPr vert="horz" wrap="square" lIns="0" tIns="0" rIns="0" bIns="0" rtlCol="0">
            <a:spAutoFit/>
          </a:bodyPr>
          <a:lstStyle/>
          <a:p>
            <a:pPr marL="12700" marR="5080" algn="just">
              <a:lnSpc>
                <a:spcPts val="1010"/>
              </a:lnSpc>
            </a:pPr>
            <a:r>
              <a:rPr sz="1000" dirty="0">
                <a:latin typeface="微软雅黑" panose="020B0503020204020204" charset="-122"/>
                <a:cs typeface="微软雅黑" panose="020B0503020204020204" charset="-122"/>
              </a:rPr>
              <a:t>承  包  商  固  有  风  险</a:t>
            </a:r>
            <a:endParaRPr sz="1000">
              <a:latin typeface="微软雅黑" panose="020B0503020204020204" charset="-122"/>
              <a:cs typeface="微软雅黑" panose="020B0503020204020204" charset="-122"/>
            </a:endParaRPr>
          </a:p>
        </p:txBody>
      </p:sp>
      <p:sp>
        <p:nvSpPr>
          <p:cNvPr id="6" name="object 6"/>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974" y="351154"/>
            <a:ext cx="45815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企业最佳实践案例—承包商的风险评估</a:t>
            </a:r>
            <a:endParaRPr sz="2100">
              <a:latin typeface="微软雅黑" panose="020B0503020204020204" charset="-122"/>
              <a:cs typeface="微软雅黑" panose="020B0503020204020204" charset="-122"/>
            </a:endParaRPr>
          </a:p>
        </p:txBody>
      </p:sp>
      <p:sp>
        <p:nvSpPr>
          <p:cNvPr id="3" name="object 3"/>
          <p:cNvSpPr/>
          <p:nvPr/>
        </p:nvSpPr>
        <p:spPr>
          <a:xfrm>
            <a:off x="0" y="1432560"/>
            <a:ext cx="4165091" cy="3131820"/>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1032230" y="2091944"/>
            <a:ext cx="215900" cy="1346200"/>
          </a:xfrm>
          <a:prstGeom prst="rect">
            <a:avLst/>
          </a:prstGeom>
        </p:spPr>
        <p:txBody>
          <a:bodyPr vert="horz" wrap="square" lIns="0" tIns="0" rIns="0" bIns="0" rtlCol="0">
            <a:spAutoFit/>
          </a:bodyPr>
          <a:lstStyle/>
          <a:p>
            <a:pPr marL="12700" marR="5080" algn="just">
              <a:lnSpc>
                <a:spcPts val="1500"/>
              </a:lnSpc>
            </a:pPr>
            <a:r>
              <a:rPr sz="1500" dirty="0">
                <a:latin typeface="微软雅黑" panose="020B0503020204020204" charset="-122"/>
                <a:cs typeface="微软雅黑" panose="020B0503020204020204" charset="-122"/>
              </a:rPr>
              <a:t>承  包  商  动  态  风  险</a:t>
            </a:r>
            <a:endParaRPr sz="1500">
              <a:latin typeface="微软雅黑" panose="020B0503020204020204" charset="-122"/>
              <a:cs typeface="微软雅黑" panose="020B0503020204020204" charset="-122"/>
            </a:endParaRPr>
          </a:p>
        </p:txBody>
      </p:sp>
      <p:sp>
        <p:nvSpPr>
          <p:cNvPr id="5" name="object 5"/>
          <p:cNvSpPr/>
          <p:nvPr/>
        </p:nvSpPr>
        <p:spPr>
          <a:xfrm>
            <a:off x="1488947" y="1132332"/>
            <a:ext cx="6486144" cy="3730752"/>
          </a:xfrm>
          <a:prstGeom prst="rect">
            <a:avLst/>
          </a:prstGeom>
          <a:blipFill>
            <a:blip r:embed="rId2" cstate="print"/>
            <a:stretch>
              <a:fillRect/>
            </a:stretch>
          </a:blipFill>
        </p:spPr>
        <p:txBody>
          <a:bodyPr wrap="square" lIns="0" tIns="0" rIns="0" bIns="0" rtlCol="0"/>
          <a:lstStyle/>
          <a:p/>
        </p:txBody>
      </p:sp>
      <p:sp>
        <p:nvSpPr>
          <p:cNvPr id="6" name="object 6"/>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4974" y="351154"/>
            <a:ext cx="4581525" cy="332740"/>
          </a:xfrm>
          <a:prstGeom prst="rect">
            <a:avLst/>
          </a:prstGeom>
        </p:spPr>
        <p:txBody>
          <a:bodyPr vert="horz" wrap="square" lIns="0" tIns="0" rIns="0" bIns="0" rtlCol="0">
            <a:spAutoFit/>
          </a:bodyPr>
          <a:lstStyle/>
          <a:p>
            <a:pPr marL="12700">
              <a:lnSpc>
                <a:spcPct val="100000"/>
              </a:lnSpc>
            </a:pPr>
            <a:r>
              <a:rPr sz="2100" b="0" dirty="0">
                <a:solidFill>
                  <a:srgbClr val="000000"/>
                </a:solidFill>
                <a:latin typeface="微软雅黑" panose="020B0503020204020204" charset="-122"/>
                <a:cs typeface="微软雅黑" panose="020B0503020204020204" charset="-122"/>
              </a:rPr>
              <a:t>企业最佳实践案例—承包商的风险评估</a:t>
            </a:r>
            <a:endParaRPr sz="2100">
              <a:latin typeface="微软雅黑" panose="020B0503020204020204" charset="-122"/>
              <a:cs typeface="微软雅黑" panose="020B0503020204020204" charset="-122"/>
            </a:endParaRPr>
          </a:p>
        </p:txBody>
      </p:sp>
      <p:sp>
        <p:nvSpPr>
          <p:cNvPr id="3" name="object 3"/>
          <p:cNvSpPr/>
          <p:nvPr/>
        </p:nvSpPr>
        <p:spPr>
          <a:xfrm>
            <a:off x="0" y="1432560"/>
            <a:ext cx="4165091" cy="3131820"/>
          </a:xfrm>
          <a:prstGeom prst="rect">
            <a:avLst/>
          </a:prstGeom>
          <a:blipFill>
            <a:blip r:embed="rId1" cstate="print"/>
            <a:stretch>
              <a:fillRect/>
            </a:stretch>
          </a:blipFill>
        </p:spPr>
        <p:txBody>
          <a:bodyPr wrap="square" lIns="0" tIns="0" rIns="0" bIns="0" rtlCol="0"/>
          <a:lstStyle/>
          <a:p/>
        </p:txBody>
      </p:sp>
      <p:sp>
        <p:nvSpPr>
          <p:cNvPr id="4" name="object 4"/>
          <p:cNvSpPr txBox="1"/>
          <p:nvPr/>
        </p:nvSpPr>
        <p:spPr>
          <a:xfrm>
            <a:off x="4405410" y="1487570"/>
            <a:ext cx="688975" cy="348615"/>
          </a:xfrm>
          <a:prstGeom prst="rect">
            <a:avLst/>
          </a:prstGeom>
        </p:spPr>
        <p:txBody>
          <a:bodyPr vert="horz" wrap="square" lIns="0" tIns="0" rIns="0" bIns="0" rtlCol="0">
            <a:spAutoFit/>
          </a:bodyPr>
          <a:lstStyle/>
          <a:p>
            <a:pPr marL="12700">
              <a:lnSpc>
                <a:spcPct val="100000"/>
              </a:lnSpc>
            </a:pPr>
            <a:r>
              <a:rPr sz="2200" spc="405" dirty="0">
                <a:latin typeface="微软雅黑" panose="020B0503020204020204" charset="-122"/>
                <a:cs typeface="微软雅黑" panose="020B0503020204020204" charset="-122"/>
              </a:rPr>
              <a:t>策划</a:t>
            </a:r>
            <a:endParaRPr sz="2200">
              <a:latin typeface="微软雅黑" panose="020B0503020204020204" charset="-122"/>
              <a:cs typeface="微软雅黑" panose="020B0503020204020204" charset="-122"/>
            </a:endParaRPr>
          </a:p>
        </p:txBody>
      </p:sp>
      <p:graphicFrame>
        <p:nvGraphicFramePr>
          <p:cNvPr id="5" name="object 5"/>
          <p:cNvGraphicFramePr>
            <a:graphicFrameLocks noGrp="1"/>
          </p:cNvGraphicFramePr>
          <p:nvPr/>
        </p:nvGraphicFramePr>
        <p:xfrm>
          <a:off x="1002791" y="1850906"/>
          <a:ext cx="7512050" cy="2317750"/>
        </p:xfrm>
        <a:graphic>
          <a:graphicData uri="http://schemas.openxmlformats.org/drawingml/2006/table">
            <a:tbl>
              <a:tblPr firstRow="1" bandRow="1">
                <a:tableStyleId>{2D5ABB26-0587-4C30-8999-92F81FD0307C}</a:tableStyleId>
              </a:tblPr>
              <a:tblGrid>
                <a:gridCol w="491406"/>
                <a:gridCol w="7002385"/>
              </a:tblGrid>
              <a:tr h="230814">
                <a:tc>
                  <a:txBody>
                    <a:bodyPr/>
                    <a:lstStyle/>
                    <a:p>
                      <a:pPr marR="31115" algn="r">
                        <a:lnSpc>
                          <a:spcPct val="100000"/>
                        </a:lnSpc>
                        <a:spcBef>
                          <a:spcPts val="120"/>
                        </a:spcBef>
                      </a:pPr>
                      <a:r>
                        <a:rPr sz="1200" dirty="0">
                          <a:latin typeface="微软雅黑" panose="020B0503020204020204" charset="-122"/>
                          <a:cs typeface="微软雅黑" panose="020B0503020204020204" charset="-122"/>
                        </a:rPr>
                        <a:t>1</a:t>
                      </a:r>
                      <a:endParaRPr sz="1200">
                        <a:latin typeface="微软雅黑" panose="020B0503020204020204" charset="-122"/>
                        <a:cs typeface="微软雅黑" panose="020B0503020204020204" charset="-122"/>
                      </a:endParaRPr>
                    </a:p>
                  </a:txBody>
                  <a:tcPr marL="0" marR="0" marT="0" marB="0">
                    <a:lnL w="12264">
                      <a:solidFill>
                        <a:srgbClr val="A6A6A6"/>
                      </a:solidFill>
                      <a:prstDash val="solid"/>
                    </a:lnL>
                    <a:lnR w="12264">
                      <a:solidFill>
                        <a:srgbClr val="A6A6A6"/>
                      </a:solidFill>
                      <a:prstDash val="solid"/>
                    </a:lnR>
                    <a:lnT w="10444">
                      <a:solidFill>
                        <a:srgbClr val="A6A6A6"/>
                      </a:solidFill>
                      <a:prstDash val="solid"/>
                    </a:lnT>
                    <a:lnB w="10444">
                      <a:solidFill>
                        <a:srgbClr val="A6A6A6"/>
                      </a:solidFill>
                      <a:prstDash val="solid"/>
                    </a:lnB>
                  </a:tcPr>
                </a:tc>
                <a:tc>
                  <a:txBody>
                    <a:bodyPr/>
                    <a:lstStyle/>
                    <a:p>
                      <a:pPr marL="36195">
                        <a:lnSpc>
                          <a:spcPct val="100000"/>
                        </a:lnSpc>
                        <a:spcBef>
                          <a:spcPts val="120"/>
                        </a:spcBef>
                      </a:pPr>
                      <a:r>
                        <a:rPr sz="1200" spc="250" dirty="0">
                          <a:latin typeface="微软雅黑" panose="020B0503020204020204" charset="-122"/>
                          <a:cs typeface="微软雅黑" panose="020B0503020204020204" charset="-122"/>
                        </a:rPr>
                        <a:t>承包商单位带给业主的风险分为固有风险和动态风险。</a:t>
                      </a:r>
                      <a:endParaRPr sz="1200">
                        <a:latin typeface="微软雅黑" panose="020B0503020204020204" charset="-122"/>
                        <a:cs typeface="微软雅黑" panose="020B0503020204020204" charset="-122"/>
                      </a:endParaRPr>
                    </a:p>
                  </a:txBody>
                  <a:tcPr marL="0" marR="0" marT="0" marB="0">
                    <a:lnL w="12264">
                      <a:solidFill>
                        <a:srgbClr val="A6A6A6"/>
                      </a:solidFill>
                      <a:prstDash val="solid"/>
                    </a:lnL>
                    <a:lnR w="12100">
                      <a:solidFill>
                        <a:srgbClr val="A6A6A6"/>
                      </a:solidFill>
                      <a:prstDash val="solid"/>
                    </a:lnR>
                    <a:lnT w="10444">
                      <a:solidFill>
                        <a:srgbClr val="A6A6A6"/>
                      </a:solidFill>
                      <a:prstDash val="solid"/>
                    </a:lnT>
                    <a:lnB w="10444">
                      <a:solidFill>
                        <a:srgbClr val="A6A6A6"/>
                      </a:solidFill>
                      <a:prstDash val="solid"/>
                    </a:lnB>
                  </a:tcPr>
                </a:tc>
              </a:tr>
              <a:tr h="461281">
                <a:tc>
                  <a:txBody>
                    <a:bodyPr/>
                    <a:lstStyle/>
                    <a:p>
                      <a:pPr marR="31115" algn="r">
                        <a:lnSpc>
                          <a:spcPct val="100000"/>
                        </a:lnSpc>
                        <a:spcBef>
                          <a:spcPts val="1025"/>
                        </a:spcBef>
                      </a:pPr>
                      <a:r>
                        <a:rPr sz="1200" dirty="0">
                          <a:latin typeface="微软雅黑" panose="020B0503020204020204" charset="-122"/>
                          <a:cs typeface="微软雅黑" panose="020B0503020204020204" charset="-122"/>
                        </a:rPr>
                        <a:t>2</a:t>
                      </a:r>
                      <a:endParaRPr sz="1200">
                        <a:latin typeface="微软雅黑" panose="020B0503020204020204" charset="-122"/>
                        <a:cs typeface="微软雅黑" panose="020B0503020204020204" charset="-122"/>
                      </a:endParaRPr>
                    </a:p>
                  </a:txBody>
                  <a:tcPr marL="0" marR="0" marT="0" marB="0">
                    <a:lnL w="12264">
                      <a:solidFill>
                        <a:srgbClr val="A6A6A6"/>
                      </a:solidFill>
                      <a:prstDash val="solid"/>
                    </a:lnL>
                    <a:lnR w="12264">
                      <a:solidFill>
                        <a:srgbClr val="A6A6A6"/>
                      </a:solidFill>
                      <a:prstDash val="solid"/>
                    </a:lnR>
                    <a:lnT w="10444">
                      <a:solidFill>
                        <a:srgbClr val="A6A6A6"/>
                      </a:solidFill>
                      <a:prstDash val="solid"/>
                    </a:lnT>
                    <a:lnB w="10444">
                      <a:solidFill>
                        <a:srgbClr val="A6A6A6"/>
                      </a:solidFill>
                      <a:prstDash val="solid"/>
                    </a:lnB>
                  </a:tcPr>
                </a:tc>
                <a:tc>
                  <a:txBody>
                    <a:bodyPr/>
                    <a:lstStyle/>
                    <a:p>
                      <a:pPr marL="36195">
                        <a:lnSpc>
                          <a:spcPct val="100000"/>
                        </a:lnSpc>
                        <a:spcBef>
                          <a:spcPts val="120"/>
                        </a:spcBef>
                      </a:pPr>
                      <a:r>
                        <a:rPr sz="1200" spc="250" dirty="0">
                          <a:latin typeface="微软雅黑" panose="020B0503020204020204" charset="-122"/>
                          <a:cs typeface="微软雅黑" panose="020B0503020204020204" charset="-122"/>
                        </a:rPr>
                        <a:t>固有风险是由承包商单位的属性和所承担的业主单位的任务属性所决定的，一旦中</a:t>
                      </a:r>
                      <a:endParaRPr sz="1200">
                        <a:latin typeface="微软雅黑" panose="020B0503020204020204" charset="-122"/>
                        <a:cs typeface="微软雅黑" panose="020B0503020204020204" charset="-122"/>
                      </a:endParaRPr>
                    </a:p>
                    <a:p>
                      <a:pPr marL="36195">
                        <a:lnSpc>
                          <a:spcPct val="100000"/>
                        </a:lnSpc>
                        <a:spcBef>
                          <a:spcPts val="375"/>
                        </a:spcBef>
                      </a:pPr>
                      <a:r>
                        <a:rPr sz="1200" spc="250" dirty="0">
                          <a:latin typeface="微软雅黑" panose="020B0503020204020204" charset="-122"/>
                          <a:cs typeface="微软雅黑" panose="020B0503020204020204" charset="-122"/>
                        </a:rPr>
                        <a:t>标，固有风险基本确定。</a:t>
                      </a:r>
                      <a:endParaRPr sz="1200">
                        <a:latin typeface="微软雅黑" panose="020B0503020204020204" charset="-122"/>
                        <a:cs typeface="微软雅黑" panose="020B0503020204020204" charset="-122"/>
                      </a:endParaRPr>
                    </a:p>
                  </a:txBody>
                  <a:tcPr marL="0" marR="0" marT="0" marB="0">
                    <a:lnL w="12264">
                      <a:solidFill>
                        <a:srgbClr val="A6A6A6"/>
                      </a:solidFill>
                      <a:prstDash val="solid"/>
                    </a:lnL>
                    <a:lnR w="12100">
                      <a:solidFill>
                        <a:srgbClr val="A6A6A6"/>
                      </a:solidFill>
                      <a:prstDash val="solid"/>
                    </a:lnR>
                    <a:lnT w="10444">
                      <a:solidFill>
                        <a:srgbClr val="A6A6A6"/>
                      </a:solidFill>
                      <a:prstDash val="solid"/>
                    </a:lnT>
                    <a:lnB w="10444">
                      <a:solidFill>
                        <a:srgbClr val="A6A6A6"/>
                      </a:solidFill>
                      <a:prstDash val="solid"/>
                    </a:lnB>
                  </a:tcPr>
                </a:tc>
              </a:tr>
              <a:tr h="692102">
                <a:tc>
                  <a:txBody>
                    <a:bodyPr/>
                    <a:lstStyle/>
                    <a:p>
                      <a:pPr>
                        <a:lnSpc>
                          <a:spcPct val="100000"/>
                        </a:lnSpc>
                        <a:spcBef>
                          <a:spcPts val="40"/>
                        </a:spcBef>
                      </a:pPr>
                      <a:endParaRPr sz="1650">
                        <a:latin typeface="Times New Roman" panose="02020603050405020304"/>
                        <a:cs typeface="Times New Roman" panose="02020603050405020304"/>
                      </a:endParaRPr>
                    </a:p>
                    <a:p>
                      <a:pPr marR="31115" algn="r">
                        <a:lnSpc>
                          <a:spcPct val="100000"/>
                        </a:lnSpc>
                      </a:pPr>
                      <a:r>
                        <a:rPr sz="1200" dirty="0">
                          <a:latin typeface="微软雅黑" panose="020B0503020204020204" charset="-122"/>
                          <a:cs typeface="微软雅黑" panose="020B0503020204020204" charset="-122"/>
                        </a:rPr>
                        <a:t>3</a:t>
                      </a:r>
                      <a:endParaRPr sz="1200">
                        <a:latin typeface="微软雅黑" panose="020B0503020204020204" charset="-122"/>
                        <a:cs typeface="微软雅黑" panose="020B0503020204020204" charset="-122"/>
                      </a:endParaRPr>
                    </a:p>
                  </a:txBody>
                  <a:tcPr marL="0" marR="0" marT="0" marB="0">
                    <a:lnL w="12264">
                      <a:solidFill>
                        <a:srgbClr val="A6A6A6"/>
                      </a:solidFill>
                      <a:prstDash val="solid"/>
                    </a:lnL>
                    <a:lnR w="12264">
                      <a:solidFill>
                        <a:srgbClr val="A6A6A6"/>
                      </a:solidFill>
                      <a:prstDash val="solid"/>
                    </a:lnR>
                    <a:lnT w="10444">
                      <a:solidFill>
                        <a:srgbClr val="A6A6A6"/>
                      </a:solidFill>
                      <a:prstDash val="solid"/>
                    </a:lnT>
                    <a:lnB w="10444">
                      <a:solidFill>
                        <a:srgbClr val="A6A6A6"/>
                      </a:solidFill>
                      <a:prstDash val="solid"/>
                    </a:lnB>
                  </a:tcPr>
                </a:tc>
                <a:tc>
                  <a:txBody>
                    <a:bodyPr/>
                    <a:lstStyle/>
                    <a:p>
                      <a:pPr marL="36195">
                        <a:lnSpc>
                          <a:spcPct val="100000"/>
                        </a:lnSpc>
                        <a:spcBef>
                          <a:spcPts val="120"/>
                        </a:spcBef>
                      </a:pPr>
                      <a:r>
                        <a:rPr sz="1200" spc="250" dirty="0">
                          <a:latin typeface="微软雅黑" panose="020B0503020204020204" charset="-122"/>
                          <a:cs typeface="微软雅黑" panose="020B0503020204020204" charset="-122"/>
                        </a:rPr>
                        <a:t>承包商的风险虽然与固有属性有关，即同承包商单位资质、规模、管理水平、人员素</a:t>
                      </a:r>
                      <a:endParaRPr sz="1200">
                        <a:latin typeface="微软雅黑" panose="020B0503020204020204" charset="-122"/>
                        <a:cs typeface="微软雅黑" panose="020B0503020204020204" charset="-122"/>
                      </a:endParaRPr>
                    </a:p>
                    <a:p>
                      <a:pPr marL="36195" marR="123190">
                        <a:lnSpc>
                          <a:spcPts val="1820"/>
                        </a:lnSpc>
                        <a:spcBef>
                          <a:spcPts val="115"/>
                        </a:spcBef>
                      </a:pPr>
                      <a:r>
                        <a:rPr sz="1200" spc="-5" dirty="0">
                          <a:latin typeface="微软雅黑" panose="020B0503020204020204" charset="-122"/>
                          <a:cs typeface="微软雅黑" panose="020B0503020204020204" charset="-122"/>
                        </a:rPr>
                        <a:t>质、技术资源等有关，但真正带给业主的风险主要来自于现场作业的管控情况，即动  </a:t>
                      </a:r>
                      <a:r>
                        <a:rPr sz="1200" spc="250" dirty="0">
                          <a:latin typeface="微软雅黑" panose="020B0503020204020204" charset="-122"/>
                          <a:cs typeface="微软雅黑" panose="020B0503020204020204" charset="-122"/>
                        </a:rPr>
                        <a:t>态风险是主要决定因素。</a:t>
                      </a:r>
                      <a:endParaRPr sz="1200">
                        <a:latin typeface="微软雅黑" panose="020B0503020204020204" charset="-122"/>
                        <a:cs typeface="微软雅黑" panose="020B0503020204020204" charset="-122"/>
                      </a:endParaRPr>
                    </a:p>
                  </a:txBody>
                  <a:tcPr marL="0" marR="0" marT="0" marB="0">
                    <a:lnL w="12264">
                      <a:solidFill>
                        <a:srgbClr val="A6A6A6"/>
                      </a:solidFill>
                      <a:prstDash val="solid"/>
                    </a:lnL>
                    <a:lnR w="12100">
                      <a:solidFill>
                        <a:srgbClr val="A6A6A6"/>
                      </a:solidFill>
                      <a:prstDash val="solid"/>
                    </a:lnR>
                    <a:lnT w="10444">
                      <a:solidFill>
                        <a:srgbClr val="A6A6A6"/>
                      </a:solidFill>
                      <a:prstDash val="solid"/>
                    </a:lnT>
                    <a:lnB w="10444">
                      <a:solidFill>
                        <a:srgbClr val="A6A6A6"/>
                      </a:solidFill>
                      <a:prstDash val="solid"/>
                    </a:lnB>
                  </a:tcPr>
                </a:tc>
              </a:tr>
              <a:tr h="230466">
                <a:tc>
                  <a:txBody>
                    <a:bodyPr/>
                    <a:lstStyle/>
                    <a:p>
                      <a:pPr marR="31115" algn="r">
                        <a:lnSpc>
                          <a:spcPct val="100000"/>
                        </a:lnSpc>
                        <a:spcBef>
                          <a:spcPts val="120"/>
                        </a:spcBef>
                      </a:pPr>
                      <a:r>
                        <a:rPr sz="1200" dirty="0">
                          <a:latin typeface="微软雅黑" panose="020B0503020204020204" charset="-122"/>
                          <a:cs typeface="微软雅黑" panose="020B0503020204020204" charset="-122"/>
                        </a:rPr>
                        <a:t>4</a:t>
                      </a:r>
                      <a:endParaRPr sz="1200">
                        <a:latin typeface="微软雅黑" panose="020B0503020204020204" charset="-122"/>
                        <a:cs typeface="微软雅黑" panose="020B0503020204020204" charset="-122"/>
                      </a:endParaRPr>
                    </a:p>
                  </a:txBody>
                  <a:tcPr marL="0" marR="0" marT="0" marB="0">
                    <a:lnL w="12264">
                      <a:solidFill>
                        <a:srgbClr val="A6A6A6"/>
                      </a:solidFill>
                      <a:prstDash val="solid"/>
                    </a:lnL>
                    <a:lnR w="12264">
                      <a:solidFill>
                        <a:srgbClr val="A6A6A6"/>
                      </a:solidFill>
                      <a:prstDash val="solid"/>
                    </a:lnR>
                    <a:lnT w="10444">
                      <a:solidFill>
                        <a:srgbClr val="A6A6A6"/>
                      </a:solidFill>
                      <a:prstDash val="solid"/>
                    </a:lnT>
                    <a:lnB w="10444">
                      <a:solidFill>
                        <a:srgbClr val="A6A6A6"/>
                      </a:solidFill>
                      <a:prstDash val="solid"/>
                    </a:lnB>
                  </a:tcPr>
                </a:tc>
                <a:tc>
                  <a:txBody>
                    <a:bodyPr/>
                    <a:lstStyle/>
                    <a:p>
                      <a:pPr marL="36195">
                        <a:lnSpc>
                          <a:spcPct val="100000"/>
                        </a:lnSpc>
                        <a:spcBef>
                          <a:spcPts val="120"/>
                        </a:spcBef>
                      </a:pPr>
                      <a:r>
                        <a:rPr sz="1200" spc="210" dirty="0">
                          <a:latin typeface="微软雅黑" panose="020B0503020204020204" charset="-122"/>
                          <a:cs typeface="微软雅黑" panose="020B0503020204020204" charset="-122"/>
                        </a:rPr>
                        <a:t>评分总分为130分，其中固有风险44分，占比33.8%；动态风险86分，占比66.2%</a:t>
                      </a:r>
                      <a:endParaRPr sz="1200">
                        <a:latin typeface="微软雅黑" panose="020B0503020204020204" charset="-122"/>
                        <a:cs typeface="微软雅黑" panose="020B0503020204020204" charset="-122"/>
                      </a:endParaRPr>
                    </a:p>
                  </a:txBody>
                  <a:tcPr marL="0" marR="0" marT="0" marB="0">
                    <a:lnL w="12264">
                      <a:solidFill>
                        <a:srgbClr val="A6A6A6"/>
                      </a:solidFill>
                      <a:prstDash val="solid"/>
                    </a:lnL>
                    <a:lnR w="12100">
                      <a:solidFill>
                        <a:srgbClr val="A6A6A6"/>
                      </a:solidFill>
                      <a:prstDash val="solid"/>
                    </a:lnR>
                    <a:lnT w="10444">
                      <a:solidFill>
                        <a:srgbClr val="A6A6A6"/>
                      </a:solidFill>
                      <a:prstDash val="solid"/>
                    </a:lnT>
                    <a:lnB w="10444">
                      <a:solidFill>
                        <a:srgbClr val="A6A6A6"/>
                      </a:solidFill>
                      <a:prstDash val="solid"/>
                    </a:lnB>
                  </a:tcPr>
                </a:tc>
              </a:tr>
              <a:tr h="461281">
                <a:tc>
                  <a:txBody>
                    <a:bodyPr/>
                    <a:lstStyle/>
                    <a:p>
                      <a:pPr marR="31115" algn="r">
                        <a:lnSpc>
                          <a:spcPct val="100000"/>
                        </a:lnSpc>
                        <a:spcBef>
                          <a:spcPts val="1025"/>
                        </a:spcBef>
                      </a:pPr>
                      <a:r>
                        <a:rPr sz="1200" dirty="0">
                          <a:latin typeface="微软雅黑" panose="020B0503020204020204" charset="-122"/>
                          <a:cs typeface="微软雅黑" panose="020B0503020204020204" charset="-122"/>
                        </a:rPr>
                        <a:t>5</a:t>
                      </a:r>
                      <a:endParaRPr sz="1200">
                        <a:latin typeface="微软雅黑" panose="020B0503020204020204" charset="-122"/>
                        <a:cs typeface="微软雅黑" panose="020B0503020204020204" charset="-122"/>
                      </a:endParaRPr>
                    </a:p>
                  </a:txBody>
                  <a:tcPr marL="0" marR="0" marT="0" marB="0">
                    <a:lnL w="12264">
                      <a:solidFill>
                        <a:srgbClr val="A6A6A6"/>
                      </a:solidFill>
                      <a:prstDash val="solid"/>
                    </a:lnL>
                    <a:lnR w="12264">
                      <a:solidFill>
                        <a:srgbClr val="A6A6A6"/>
                      </a:solidFill>
                      <a:prstDash val="solid"/>
                    </a:lnR>
                    <a:lnT w="10444">
                      <a:solidFill>
                        <a:srgbClr val="A6A6A6"/>
                      </a:solidFill>
                      <a:prstDash val="solid"/>
                    </a:lnT>
                    <a:lnB w="10444">
                      <a:solidFill>
                        <a:srgbClr val="A6A6A6"/>
                      </a:solidFill>
                      <a:prstDash val="solid"/>
                    </a:lnB>
                  </a:tcPr>
                </a:tc>
                <a:tc>
                  <a:txBody>
                    <a:bodyPr/>
                    <a:lstStyle/>
                    <a:p>
                      <a:pPr marL="36195">
                        <a:lnSpc>
                          <a:spcPct val="100000"/>
                        </a:lnSpc>
                        <a:spcBef>
                          <a:spcPts val="120"/>
                        </a:spcBef>
                      </a:pPr>
                      <a:r>
                        <a:rPr sz="1200" spc="240" dirty="0">
                          <a:latin typeface="微软雅黑" panose="020B0503020204020204" charset="-122"/>
                          <a:cs typeface="微软雅黑" panose="020B0503020204020204" charset="-122"/>
                        </a:rPr>
                        <a:t>每月应对主要的每个承包商检查至少3-4次，收集动态风险数据，尽可能保证检查同</a:t>
                      </a:r>
                      <a:endParaRPr sz="1200">
                        <a:latin typeface="微软雅黑" panose="020B0503020204020204" charset="-122"/>
                        <a:cs typeface="微软雅黑" panose="020B0503020204020204" charset="-122"/>
                      </a:endParaRPr>
                    </a:p>
                    <a:p>
                      <a:pPr marL="36195">
                        <a:lnSpc>
                          <a:spcPct val="100000"/>
                        </a:lnSpc>
                        <a:spcBef>
                          <a:spcPts val="375"/>
                        </a:spcBef>
                      </a:pPr>
                      <a:r>
                        <a:rPr sz="1200" spc="250" dirty="0">
                          <a:latin typeface="微软雅黑" panose="020B0503020204020204" charset="-122"/>
                          <a:cs typeface="微软雅黑" panose="020B0503020204020204" charset="-122"/>
                        </a:rPr>
                        <a:t>实际相贴近</a:t>
                      </a:r>
                      <a:endParaRPr sz="1200">
                        <a:latin typeface="微软雅黑" panose="020B0503020204020204" charset="-122"/>
                        <a:cs typeface="微软雅黑" panose="020B0503020204020204" charset="-122"/>
                      </a:endParaRPr>
                    </a:p>
                  </a:txBody>
                  <a:tcPr marL="0" marR="0" marT="0" marB="0">
                    <a:lnL w="12264">
                      <a:solidFill>
                        <a:srgbClr val="A6A6A6"/>
                      </a:solidFill>
                      <a:prstDash val="solid"/>
                    </a:lnL>
                    <a:lnR w="12100">
                      <a:solidFill>
                        <a:srgbClr val="A6A6A6"/>
                      </a:solidFill>
                      <a:prstDash val="solid"/>
                    </a:lnR>
                    <a:lnT w="10444">
                      <a:solidFill>
                        <a:srgbClr val="A6A6A6"/>
                      </a:solidFill>
                      <a:prstDash val="solid"/>
                    </a:lnT>
                    <a:lnB w="10444">
                      <a:solidFill>
                        <a:srgbClr val="A6A6A6"/>
                      </a:solidFill>
                      <a:prstDash val="solid"/>
                    </a:lnB>
                  </a:tcPr>
                </a:tc>
              </a:tr>
              <a:tr h="230815">
                <a:tc>
                  <a:txBody>
                    <a:bodyPr/>
                    <a:lstStyle/>
                    <a:p>
                      <a:pPr marR="31115" algn="r">
                        <a:lnSpc>
                          <a:spcPct val="100000"/>
                        </a:lnSpc>
                        <a:spcBef>
                          <a:spcPts val="120"/>
                        </a:spcBef>
                      </a:pPr>
                      <a:r>
                        <a:rPr sz="1200" dirty="0">
                          <a:latin typeface="微软雅黑" panose="020B0503020204020204" charset="-122"/>
                          <a:cs typeface="微软雅黑" panose="020B0503020204020204" charset="-122"/>
                        </a:rPr>
                        <a:t>6</a:t>
                      </a:r>
                      <a:endParaRPr sz="1200">
                        <a:latin typeface="微软雅黑" panose="020B0503020204020204" charset="-122"/>
                        <a:cs typeface="微软雅黑" panose="020B0503020204020204" charset="-122"/>
                      </a:endParaRPr>
                    </a:p>
                  </a:txBody>
                  <a:tcPr marL="0" marR="0" marT="0" marB="0">
                    <a:lnL w="12264">
                      <a:solidFill>
                        <a:srgbClr val="A6A6A6"/>
                      </a:solidFill>
                      <a:prstDash val="solid"/>
                    </a:lnL>
                    <a:lnR w="12264">
                      <a:solidFill>
                        <a:srgbClr val="A6A6A6"/>
                      </a:solidFill>
                      <a:prstDash val="solid"/>
                    </a:lnR>
                    <a:lnT w="10444">
                      <a:solidFill>
                        <a:srgbClr val="A6A6A6"/>
                      </a:solidFill>
                      <a:prstDash val="solid"/>
                    </a:lnT>
                    <a:lnB w="10444">
                      <a:solidFill>
                        <a:srgbClr val="A6A6A6"/>
                      </a:solidFill>
                      <a:prstDash val="solid"/>
                    </a:lnB>
                  </a:tcPr>
                </a:tc>
                <a:tc>
                  <a:txBody>
                    <a:bodyPr/>
                    <a:lstStyle/>
                    <a:p>
                      <a:pPr marL="36195">
                        <a:lnSpc>
                          <a:spcPct val="100000"/>
                        </a:lnSpc>
                        <a:spcBef>
                          <a:spcPts val="120"/>
                        </a:spcBef>
                      </a:pPr>
                      <a:r>
                        <a:rPr sz="1200" spc="250" dirty="0">
                          <a:latin typeface="微软雅黑" panose="020B0503020204020204" charset="-122"/>
                          <a:cs typeface="微软雅黑" panose="020B0503020204020204" charset="-122"/>
                        </a:rPr>
                        <a:t>将承包商单位的月度风险按照红、橙、黄、蓝分为四色，实行风险“四色图”。</a:t>
                      </a:r>
                      <a:endParaRPr sz="1200">
                        <a:latin typeface="微软雅黑" panose="020B0503020204020204" charset="-122"/>
                        <a:cs typeface="微软雅黑" panose="020B0503020204020204" charset="-122"/>
                      </a:endParaRPr>
                    </a:p>
                  </a:txBody>
                  <a:tcPr marL="0" marR="0" marT="0" marB="0">
                    <a:lnL w="12264">
                      <a:solidFill>
                        <a:srgbClr val="A6A6A6"/>
                      </a:solidFill>
                      <a:prstDash val="solid"/>
                    </a:lnL>
                    <a:lnR w="12100">
                      <a:solidFill>
                        <a:srgbClr val="A6A6A6"/>
                      </a:solidFill>
                      <a:prstDash val="solid"/>
                    </a:lnR>
                    <a:lnT w="10444">
                      <a:solidFill>
                        <a:srgbClr val="A6A6A6"/>
                      </a:solidFill>
                      <a:prstDash val="solid"/>
                    </a:lnT>
                    <a:lnB w="10444">
                      <a:solidFill>
                        <a:srgbClr val="A6A6A6"/>
                      </a:solidFill>
                      <a:prstDash val="solid"/>
                    </a:lnB>
                  </a:tcPr>
                </a:tc>
              </a:tr>
            </a:tbl>
          </a:graphicData>
        </a:graphic>
      </p:graphicFrame>
      <p:sp>
        <p:nvSpPr>
          <p:cNvPr id="6" name="object 6"/>
          <p:cNvSpPr txBox="1"/>
          <p:nvPr/>
        </p:nvSpPr>
        <p:spPr>
          <a:xfrm>
            <a:off x="6938009" y="339597"/>
            <a:ext cx="1878964" cy="245745"/>
          </a:xfrm>
          <a:prstGeom prst="rect">
            <a:avLst/>
          </a:prstGeom>
        </p:spPr>
        <p:txBody>
          <a:bodyPr vert="horz" wrap="square" lIns="0" tIns="0" rIns="0" bIns="0" rtlCol="0">
            <a:spAutoFit/>
          </a:bodyPr>
          <a:lstStyle/>
          <a:p>
            <a:pPr marL="12700">
              <a:lnSpc>
                <a:spcPct val="100000"/>
              </a:lnSpc>
            </a:pPr>
            <a:endParaRPr sz="1600" b="1" spc="-310" dirty="0">
              <a:solidFill>
                <a:srgbClr val="2D75B6"/>
              </a:solidFill>
              <a:latin typeface="思源黑体 CN Bold" panose="020B0800000000000000" charset="-122"/>
              <a:cs typeface="思源黑体 CN Bold" panose="020B0800000000000000"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14800" y="1165860"/>
            <a:ext cx="4468367" cy="30449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560831" y="2546604"/>
            <a:ext cx="4818888" cy="2412492"/>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473151" y="1274064"/>
            <a:ext cx="3454400" cy="698500"/>
          </a:xfrm>
          <a:prstGeom prst="rect">
            <a:avLst/>
          </a:prstGeom>
        </p:spPr>
        <p:txBody>
          <a:bodyPr vert="horz" wrap="square" lIns="0" tIns="0" rIns="0" bIns="0" rtlCol="0">
            <a:spAutoFit/>
          </a:bodyPr>
          <a:lstStyle/>
          <a:p>
            <a:pPr marL="12700" marR="5080">
              <a:lnSpc>
                <a:spcPct val="150000"/>
              </a:lnSpc>
            </a:pPr>
            <a:r>
              <a:rPr sz="1500" dirty="0">
                <a:latin typeface="微软雅黑" panose="020B0503020204020204" charset="-122"/>
                <a:cs typeface="微软雅黑" panose="020B0503020204020204" charset="-122"/>
              </a:rPr>
              <a:t>对各个承包商每月的违规指数统计公示和  违规率排名公示</a:t>
            </a:r>
            <a:endParaRPr sz="1500">
              <a:latin typeface="微软雅黑" panose="020B0503020204020204" charset="-122"/>
              <a:cs typeface="微软雅黑" panose="020B0503020204020204" charset="-122"/>
            </a:endParaRPr>
          </a:p>
        </p:txBody>
      </p:sp>
      <p:sp>
        <p:nvSpPr>
          <p:cNvPr id="5" name="object 5"/>
          <p:cNvSpPr/>
          <p:nvPr/>
        </p:nvSpPr>
        <p:spPr>
          <a:xfrm>
            <a:off x="1139952" y="3489959"/>
            <a:ext cx="1064260" cy="1442085"/>
          </a:xfrm>
          <a:custGeom>
            <a:avLst/>
            <a:gdLst/>
            <a:ahLst/>
            <a:cxnLst/>
            <a:rect l="l" t="t" r="r" b="b"/>
            <a:pathLst>
              <a:path w="1064260" h="1442085">
                <a:moveTo>
                  <a:pt x="0" y="1441703"/>
                </a:moveTo>
                <a:lnTo>
                  <a:pt x="1063752" y="1441703"/>
                </a:lnTo>
                <a:lnTo>
                  <a:pt x="1063752" y="0"/>
                </a:lnTo>
                <a:lnTo>
                  <a:pt x="0" y="0"/>
                </a:lnTo>
                <a:lnTo>
                  <a:pt x="0" y="1441703"/>
                </a:lnTo>
                <a:close/>
              </a:path>
            </a:pathLst>
          </a:custGeom>
          <a:solidFill>
            <a:srgbClr val="FFFFFF"/>
          </a:solidFill>
        </p:spPr>
        <p:txBody>
          <a:bodyPr wrap="square" lIns="0" tIns="0" rIns="0" bIns="0" rtlCol="0"/>
          <a:lstStyle/>
          <a:p/>
        </p:txBody>
      </p:sp>
      <p:sp>
        <p:nvSpPr>
          <p:cNvPr id="6" name="object 6"/>
          <p:cNvSpPr/>
          <p:nvPr/>
        </p:nvSpPr>
        <p:spPr>
          <a:xfrm>
            <a:off x="1139952" y="3489959"/>
            <a:ext cx="1064260" cy="1442085"/>
          </a:xfrm>
          <a:custGeom>
            <a:avLst/>
            <a:gdLst/>
            <a:ahLst/>
            <a:cxnLst/>
            <a:rect l="l" t="t" r="r" b="b"/>
            <a:pathLst>
              <a:path w="1064260" h="1442085">
                <a:moveTo>
                  <a:pt x="0" y="1441703"/>
                </a:moveTo>
                <a:lnTo>
                  <a:pt x="1063752" y="1441703"/>
                </a:lnTo>
                <a:lnTo>
                  <a:pt x="1063752" y="0"/>
                </a:lnTo>
                <a:lnTo>
                  <a:pt x="0" y="0"/>
                </a:lnTo>
                <a:lnTo>
                  <a:pt x="0" y="1441703"/>
                </a:lnTo>
                <a:close/>
              </a:path>
            </a:pathLst>
          </a:custGeom>
          <a:ln w="12700">
            <a:solidFill>
              <a:srgbClr val="2E528F"/>
            </a:solidFill>
          </a:ln>
        </p:spPr>
        <p:txBody>
          <a:bodyPr wrap="square" lIns="0" tIns="0" rIns="0" bIns="0" rtlCol="0"/>
          <a:lstStyle/>
          <a:p/>
        </p:txBody>
      </p:sp>
      <p:sp>
        <p:nvSpPr>
          <p:cNvPr id="7" name="object 7"/>
          <p:cNvSpPr txBox="1"/>
          <p:nvPr/>
        </p:nvSpPr>
        <p:spPr>
          <a:xfrm>
            <a:off x="734974" y="351154"/>
            <a:ext cx="35147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企业最佳实践案例—作业监督</a:t>
            </a:r>
            <a:endParaRPr sz="2100">
              <a:latin typeface="微软雅黑" panose="020B0503020204020204" charset="-122"/>
              <a:cs typeface="微软雅黑" panose="020B0503020204020204" charset="-122"/>
            </a:endParaRPr>
          </a:p>
        </p:txBody>
      </p:sp>
      <p:sp>
        <p:nvSpPr>
          <p:cNvPr id="8" name="object 8"/>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928367" y="1413510"/>
          <a:ext cx="5674360" cy="2970530"/>
        </p:xfrm>
        <a:graphic>
          <a:graphicData uri="http://schemas.openxmlformats.org/drawingml/2006/table">
            <a:tbl>
              <a:tblPr firstRow="1" bandRow="1">
                <a:tableStyleId>{2D5ABB26-0587-4C30-8999-92F81FD0307C}</a:tableStyleId>
              </a:tblPr>
              <a:tblGrid>
                <a:gridCol w="1413383"/>
                <a:gridCol w="1414145"/>
                <a:gridCol w="1413382"/>
                <a:gridCol w="1414145"/>
              </a:tblGrid>
              <a:tr h="561339">
                <a:tc>
                  <a:txBody>
                    <a:bodyPr/>
                    <a:lstStyle/>
                    <a:p>
                      <a:pPr marL="635" algn="ctr">
                        <a:lnSpc>
                          <a:spcPct val="100000"/>
                        </a:lnSpc>
                        <a:spcBef>
                          <a:spcPts val="1200"/>
                        </a:spcBef>
                      </a:pPr>
                      <a:r>
                        <a:rPr sz="1500" b="1" dirty="0">
                          <a:solidFill>
                            <a:srgbClr val="FFFFFF"/>
                          </a:solidFill>
                          <a:latin typeface="微软雅黑" panose="020B0503020204020204" charset="-122"/>
                          <a:cs typeface="微软雅黑" panose="020B0503020204020204" charset="-122"/>
                        </a:rPr>
                        <a:t>单位名称</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485CF"/>
                    </a:solidFill>
                  </a:tcPr>
                </a:tc>
                <a:tc>
                  <a:txBody>
                    <a:bodyPr/>
                    <a:lstStyle/>
                    <a:p>
                      <a:pPr marL="1270" algn="ctr">
                        <a:lnSpc>
                          <a:spcPct val="100000"/>
                        </a:lnSpc>
                        <a:spcBef>
                          <a:spcPts val="1200"/>
                        </a:spcBef>
                      </a:pPr>
                      <a:r>
                        <a:rPr sz="1500" b="1" dirty="0">
                          <a:solidFill>
                            <a:srgbClr val="FFFFFF"/>
                          </a:solidFill>
                          <a:latin typeface="微软雅黑" panose="020B0503020204020204" charset="-122"/>
                          <a:cs typeface="微软雅黑" panose="020B0503020204020204" charset="-122"/>
                        </a:rPr>
                        <a:t>人数</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485CF"/>
                    </a:solidFill>
                  </a:tcPr>
                </a:tc>
                <a:tc>
                  <a:txBody>
                    <a:bodyPr/>
                    <a:lstStyle/>
                    <a:p>
                      <a:pPr marL="2540" algn="ctr">
                        <a:lnSpc>
                          <a:spcPct val="100000"/>
                        </a:lnSpc>
                        <a:spcBef>
                          <a:spcPts val="1200"/>
                        </a:spcBef>
                      </a:pPr>
                      <a:r>
                        <a:rPr sz="1500" b="1" dirty="0">
                          <a:solidFill>
                            <a:srgbClr val="FFFFFF"/>
                          </a:solidFill>
                          <a:latin typeface="微软雅黑" panose="020B0503020204020204" charset="-122"/>
                          <a:cs typeface="微软雅黑" panose="020B0503020204020204" charset="-122"/>
                        </a:rPr>
                        <a:t>违章数量</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485CF"/>
                    </a:solidFill>
                  </a:tcPr>
                </a:tc>
                <a:tc>
                  <a:txBody>
                    <a:bodyPr/>
                    <a:lstStyle/>
                    <a:p>
                      <a:pPr marL="1905" algn="ctr">
                        <a:lnSpc>
                          <a:spcPct val="100000"/>
                        </a:lnSpc>
                        <a:spcBef>
                          <a:spcPts val="1200"/>
                        </a:spcBef>
                      </a:pPr>
                      <a:r>
                        <a:rPr sz="1500" b="1" dirty="0">
                          <a:solidFill>
                            <a:srgbClr val="FFFFFF"/>
                          </a:solidFill>
                          <a:latin typeface="微软雅黑" panose="020B0503020204020204" charset="-122"/>
                          <a:cs typeface="微软雅黑" panose="020B0503020204020204" charset="-122"/>
                        </a:rPr>
                        <a:t>百人违章率</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485CF"/>
                    </a:solidFill>
                  </a:tcPr>
                </a:tc>
              </a:tr>
              <a:tr h="479170">
                <a:tc>
                  <a:txBody>
                    <a:bodyPr/>
                    <a:lstStyle/>
                    <a:p>
                      <a:pPr marL="635" algn="ctr">
                        <a:lnSpc>
                          <a:spcPct val="100000"/>
                        </a:lnSpc>
                        <a:spcBef>
                          <a:spcPts val="825"/>
                        </a:spcBef>
                      </a:pPr>
                      <a:r>
                        <a:rPr sz="1500" dirty="0">
                          <a:latin typeface="微软雅黑" panose="020B0503020204020204" charset="-122"/>
                          <a:cs typeface="微软雅黑" panose="020B0503020204020204" charset="-122"/>
                        </a:rPr>
                        <a:t>A</a:t>
                      </a:r>
                      <a:r>
                        <a:rPr sz="1500" dirty="0">
                          <a:latin typeface="微软雅黑" panose="020B0503020204020204" charset="-122"/>
                          <a:cs typeface="微软雅黑" panose="020B0503020204020204" charset="-122"/>
                        </a:rPr>
                        <a:t>队</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000"/>
                    </a:solidFill>
                  </a:tcPr>
                </a:tc>
                <a:tc>
                  <a:txBody>
                    <a:bodyPr/>
                    <a:lstStyle/>
                    <a:p>
                      <a:pPr algn="ctr">
                        <a:lnSpc>
                          <a:spcPct val="100000"/>
                        </a:lnSpc>
                        <a:spcBef>
                          <a:spcPts val="780"/>
                        </a:spcBef>
                      </a:pPr>
                      <a:r>
                        <a:rPr sz="1500" spc="-5" dirty="0">
                          <a:latin typeface="微软雅黑" panose="020B0503020204020204" charset="-122"/>
                          <a:cs typeface="微软雅黑" panose="020B0503020204020204" charset="-122"/>
                        </a:rPr>
                        <a:t>190</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000"/>
                    </a:solidFill>
                  </a:tcPr>
                </a:tc>
                <a:tc>
                  <a:txBody>
                    <a:bodyPr/>
                    <a:lstStyle/>
                    <a:p>
                      <a:pPr algn="ctr">
                        <a:lnSpc>
                          <a:spcPct val="100000"/>
                        </a:lnSpc>
                        <a:spcBef>
                          <a:spcPts val="825"/>
                        </a:spcBef>
                      </a:pPr>
                      <a:r>
                        <a:rPr sz="1500" spc="-5" dirty="0">
                          <a:latin typeface="微软雅黑" panose="020B0503020204020204" charset="-122"/>
                          <a:cs typeface="微软雅黑" panose="020B0503020204020204" charset="-122"/>
                        </a:rPr>
                        <a:t>55</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000"/>
                    </a:solidFill>
                  </a:tcPr>
                </a:tc>
                <a:tc>
                  <a:txBody>
                    <a:bodyPr/>
                    <a:lstStyle/>
                    <a:p>
                      <a:pPr marL="2540" algn="ctr">
                        <a:lnSpc>
                          <a:spcPct val="100000"/>
                        </a:lnSpc>
                        <a:spcBef>
                          <a:spcPts val="850"/>
                        </a:spcBef>
                      </a:pPr>
                      <a:r>
                        <a:rPr sz="1500" spc="-5" dirty="0">
                          <a:latin typeface="微软雅黑" panose="020B0503020204020204" charset="-122"/>
                          <a:cs typeface="微软雅黑" panose="020B0503020204020204" charset="-122"/>
                        </a:rPr>
                        <a:t>3.62%</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000"/>
                    </a:solidFill>
                  </a:tcPr>
                </a:tc>
              </a:tr>
              <a:tr h="479171">
                <a:tc>
                  <a:txBody>
                    <a:bodyPr/>
                    <a:lstStyle/>
                    <a:p>
                      <a:pPr marL="635" algn="ctr">
                        <a:lnSpc>
                          <a:spcPct val="100000"/>
                        </a:lnSpc>
                        <a:spcBef>
                          <a:spcPts val="930"/>
                        </a:spcBef>
                      </a:pPr>
                      <a:r>
                        <a:rPr sz="1500" spc="-5" dirty="0">
                          <a:latin typeface="微软雅黑" panose="020B0503020204020204" charset="-122"/>
                          <a:cs typeface="微软雅黑" panose="020B0503020204020204" charset="-122"/>
                        </a:rPr>
                        <a:t>B</a:t>
                      </a:r>
                      <a:r>
                        <a:rPr sz="1500" spc="-5" dirty="0">
                          <a:latin typeface="微软雅黑" panose="020B0503020204020204" charset="-122"/>
                          <a:cs typeface="微软雅黑" panose="020B0503020204020204" charset="-122"/>
                        </a:rPr>
                        <a:t>队</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CF6"/>
                    </a:solidFill>
                  </a:tcPr>
                </a:tc>
                <a:tc>
                  <a:txBody>
                    <a:bodyPr/>
                    <a:lstStyle/>
                    <a:p>
                      <a:pPr algn="ctr">
                        <a:lnSpc>
                          <a:spcPct val="100000"/>
                        </a:lnSpc>
                        <a:spcBef>
                          <a:spcPts val="880"/>
                        </a:spcBef>
                      </a:pPr>
                      <a:r>
                        <a:rPr sz="1500" spc="-5" dirty="0">
                          <a:latin typeface="微软雅黑" panose="020B0503020204020204" charset="-122"/>
                          <a:cs typeface="微软雅黑" panose="020B0503020204020204" charset="-122"/>
                        </a:rPr>
                        <a:t>106</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CF6"/>
                    </a:solidFill>
                  </a:tcPr>
                </a:tc>
                <a:tc>
                  <a:txBody>
                    <a:bodyPr/>
                    <a:lstStyle/>
                    <a:p>
                      <a:pPr algn="ctr">
                        <a:lnSpc>
                          <a:spcPct val="100000"/>
                        </a:lnSpc>
                        <a:spcBef>
                          <a:spcPts val="930"/>
                        </a:spcBef>
                      </a:pPr>
                      <a:r>
                        <a:rPr sz="1500" spc="-5" dirty="0">
                          <a:latin typeface="微软雅黑" panose="020B0503020204020204" charset="-122"/>
                          <a:cs typeface="微软雅黑" panose="020B0503020204020204" charset="-122"/>
                        </a:rPr>
                        <a:t>23</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CF6"/>
                    </a:solidFill>
                  </a:tcPr>
                </a:tc>
                <a:tc>
                  <a:txBody>
                    <a:bodyPr/>
                    <a:lstStyle/>
                    <a:p>
                      <a:pPr marL="2540" algn="ctr">
                        <a:lnSpc>
                          <a:spcPct val="100000"/>
                        </a:lnSpc>
                        <a:spcBef>
                          <a:spcPts val="955"/>
                        </a:spcBef>
                      </a:pPr>
                      <a:r>
                        <a:rPr sz="1500" spc="-5" dirty="0">
                          <a:latin typeface="微软雅黑" panose="020B0503020204020204" charset="-122"/>
                          <a:cs typeface="微软雅黑" panose="020B0503020204020204" charset="-122"/>
                        </a:rPr>
                        <a:t>2.71%</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CF6"/>
                    </a:solidFill>
                  </a:tcPr>
                </a:tc>
              </a:tr>
              <a:tr h="479170">
                <a:tc>
                  <a:txBody>
                    <a:bodyPr/>
                    <a:lstStyle/>
                    <a:p>
                      <a:pPr marL="635" algn="ctr">
                        <a:lnSpc>
                          <a:spcPct val="100000"/>
                        </a:lnSpc>
                        <a:spcBef>
                          <a:spcPts val="930"/>
                        </a:spcBef>
                      </a:pPr>
                      <a:r>
                        <a:rPr sz="1500" dirty="0">
                          <a:latin typeface="微软雅黑" panose="020B0503020204020204" charset="-122"/>
                          <a:cs typeface="微软雅黑" panose="020B0503020204020204" charset="-122"/>
                        </a:rPr>
                        <a:t>C</a:t>
                      </a:r>
                      <a:r>
                        <a:rPr sz="1500" dirty="0">
                          <a:latin typeface="微软雅黑" panose="020B0503020204020204" charset="-122"/>
                          <a:cs typeface="微软雅黑" panose="020B0503020204020204" charset="-122"/>
                        </a:rPr>
                        <a:t>队</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9EC"/>
                    </a:solidFill>
                  </a:tcPr>
                </a:tc>
                <a:tc>
                  <a:txBody>
                    <a:bodyPr/>
                    <a:lstStyle/>
                    <a:p>
                      <a:pPr marL="1270" algn="ctr">
                        <a:lnSpc>
                          <a:spcPct val="100000"/>
                        </a:lnSpc>
                        <a:spcBef>
                          <a:spcPts val="880"/>
                        </a:spcBef>
                      </a:pPr>
                      <a:r>
                        <a:rPr sz="1500" spc="-5" dirty="0">
                          <a:latin typeface="微软雅黑" panose="020B0503020204020204" charset="-122"/>
                          <a:cs typeface="微软雅黑" panose="020B0503020204020204" charset="-122"/>
                        </a:rPr>
                        <a:t>41</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9EC"/>
                    </a:solidFill>
                  </a:tcPr>
                </a:tc>
                <a:tc>
                  <a:txBody>
                    <a:bodyPr/>
                    <a:lstStyle/>
                    <a:p>
                      <a:pPr marL="1905" algn="ctr">
                        <a:lnSpc>
                          <a:spcPct val="100000"/>
                        </a:lnSpc>
                        <a:spcBef>
                          <a:spcPts val="930"/>
                        </a:spcBef>
                      </a:pPr>
                      <a:r>
                        <a:rPr sz="1500" dirty="0">
                          <a:latin typeface="微软雅黑" panose="020B0503020204020204" charset="-122"/>
                          <a:cs typeface="微软雅黑" panose="020B0503020204020204" charset="-122"/>
                        </a:rPr>
                        <a:t>8</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9EC"/>
                    </a:solidFill>
                  </a:tcPr>
                </a:tc>
                <a:tc>
                  <a:txBody>
                    <a:bodyPr/>
                    <a:lstStyle/>
                    <a:p>
                      <a:pPr marL="2540" algn="ctr">
                        <a:lnSpc>
                          <a:spcPct val="100000"/>
                        </a:lnSpc>
                        <a:spcBef>
                          <a:spcPts val="955"/>
                        </a:spcBef>
                      </a:pPr>
                      <a:r>
                        <a:rPr sz="1500" spc="-5" dirty="0">
                          <a:latin typeface="微软雅黑" panose="020B0503020204020204" charset="-122"/>
                          <a:cs typeface="微软雅黑" panose="020B0503020204020204" charset="-122"/>
                        </a:rPr>
                        <a:t>2.44%</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9EC"/>
                    </a:solidFill>
                  </a:tcPr>
                </a:tc>
              </a:tr>
              <a:tr h="479221">
                <a:tc>
                  <a:txBody>
                    <a:bodyPr/>
                    <a:lstStyle/>
                    <a:p>
                      <a:pPr algn="ctr">
                        <a:lnSpc>
                          <a:spcPct val="100000"/>
                        </a:lnSpc>
                        <a:spcBef>
                          <a:spcPts val="930"/>
                        </a:spcBef>
                      </a:pPr>
                      <a:r>
                        <a:rPr sz="1500" spc="-5" dirty="0">
                          <a:latin typeface="微软雅黑" panose="020B0503020204020204" charset="-122"/>
                          <a:cs typeface="微软雅黑" panose="020B0503020204020204" charset="-122"/>
                        </a:rPr>
                        <a:t>D</a:t>
                      </a:r>
                      <a:r>
                        <a:rPr sz="1500" spc="-5" dirty="0">
                          <a:latin typeface="微软雅黑" panose="020B0503020204020204" charset="-122"/>
                          <a:cs typeface="微软雅黑" panose="020B0503020204020204" charset="-122"/>
                        </a:rPr>
                        <a:t>队</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CF6"/>
                    </a:solidFill>
                  </a:tcPr>
                </a:tc>
                <a:tc>
                  <a:txBody>
                    <a:bodyPr/>
                    <a:lstStyle/>
                    <a:p>
                      <a:pPr marL="635" algn="ctr">
                        <a:lnSpc>
                          <a:spcPct val="100000"/>
                        </a:lnSpc>
                        <a:spcBef>
                          <a:spcPts val="885"/>
                        </a:spcBef>
                      </a:pPr>
                      <a:r>
                        <a:rPr sz="1500" dirty="0">
                          <a:latin typeface="微软雅黑" panose="020B0503020204020204" charset="-122"/>
                          <a:cs typeface="微软雅黑" panose="020B0503020204020204" charset="-122"/>
                        </a:rPr>
                        <a:t>暂无数据</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CF6"/>
                    </a:solidFill>
                  </a:tcPr>
                </a:tc>
                <a:tc>
                  <a:txBody>
                    <a:bodyPr/>
                    <a:lstStyle/>
                    <a:p>
                      <a:pPr marL="1905" algn="ctr">
                        <a:lnSpc>
                          <a:spcPct val="100000"/>
                        </a:lnSpc>
                        <a:spcBef>
                          <a:spcPts val="930"/>
                        </a:spcBef>
                      </a:pPr>
                      <a:r>
                        <a:rPr sz="1500" dirty="0">
                          <a:latin typeface="微软雅黑" panose="020B0503020204020204" charset="-122"/>
                          <a:cs typeface="微软雅黑" panose="020B0503020204020204" charset="-122"/>
                        </a:rPr>
                        <a:t>7</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CF6"/>
                    </a:solidFill>
                  </a:tcPr>
                </a:tc>
                <a:tc>
                  <a:txBody>
                    <a:bodyPr/>
                    <a:lstStyle/>
                    <a:p>
                      <a:pPr marL="1905" algn="ctr">
                        <a:lnSpc>
                          <a:spcPct val="100000"/>
                        </a:lnSpc>
                        <a:spcBef>
                          <a:spcPts val="955"/>
                        </a:spcBef>
                      </a:pPr>
                      <a:r>
                        <a:rPr sz="1500" dirty="0">
                          <a:latin typeface="微软雅黑" panose="020B0503020204020204" charset="-122"/>
                          <a:cs typeface="微软雅黑" panose="020B0503020204020204" charset="-122"/>
                        </a:rPr>
                        <a:t>无法计算</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CF6"/>
                    </a:solidFill>
                  </a:tcPr>
                </a:tc>
              </a:tr>
              <a:tr h="479170">
                <a:tc>
                  <a:txBody>
                    <a:bodyPr/>
                    <a:lstStyle/>
                    <a:p>
                      <a:pPr algn="ctr">
                        <a:lnSpc>
                          <a:spcPct val="100000"/>
                        </a:lnSpc>
                        <a:spcBef>
                          <a:spcPts val="930"/>
                        </a:spcBef>
                      </a:pPr>
                      <a:r>
                        <a:rPr sz="1500" dirty="0">
                          <a:latin typeface="微软雅黑" panose="020B0503020204020204" charset="-122"/>
                          <a:cs typeface="微软雅黑" panose="020B0503020204020204" charset="-122"/>
                        </a:rPr>
                        <a:t>E</a:t>
                      </a:r>
                      <a:r>
                        <a:rPr sz="1500" dirty="0">
                          <a:latin typeface="微软雅黑" panose="020B0503020204020204" charset="-122"/>
                          <a:cs typeface="微软雅黑" panose="020B0503020204020204" charset="-122"/>
                        </a:rPr>
                        <a:t>队</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9EC"/>
                    </a:solidFill>
                  </a:tcPr>
                </a:tc>
                <a:tc>
                  <a:txBody>
                    <a:bodyPr/>
                    <a:lstStyle/>
                    <a:p>
                      <a:pPr algn="ctr">
                        <a:lnSpc>
                          <a:spcPct val="100000"/>
                        </a:lnSpc>
                        <a:spcBef>
                          <a:spcPts val="885"/>
                        </a:spcBef>
                      </a:pPr>
                      <a:r>
                        <a:rPr sz="1500" spc="-5" dirty="0">
                          <a:latin typeface="微软雅黑" panose="020B0503020204020204" charset="-122"/>
                          <a:cs typeface="微软雅黑" panose="020B0503020204020204" charset="-122"/>
                        </a:rPr>
                        <a:t>100</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9EC"/>
                    </a:solidFill>
                  </a:tcPr>
                </a:tc>
                <a:tc>
                  <a:txBody>
                    <a:bodyPr/>
                    <a:lstStyle/>
                    <a:p>
                      <a:pPr marL="1905" algn="ctr">
                        <a:lnSpc>
                          <a:spcPct val="100000"/>
                        </a:lnSpc>
                        <a:spcBef>
                          <a:spcPts val="930"/>
                        </a:spcBef>
                      </a:pPr>
                      <a:r>
                        <a:rPr sz="1500" dirty="0">
                          <a:latin typeface="微软雅黑" panose="020B0503020204020204" charset="-122"/>
                          <a:cs typeface="微软雅黑" panose="020B0503020204020204" charset="-122"/>
                        </a:rPr>
                        <a:t>6</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9EC"/>
                    </a:solidFill>
                  </a:tcPr>
                </a:tc>
                <a:tc>
                  <a:txBody>
                    <a:bodyPr/>
                    <a:lstStyle/>
                    <a:p>
                      <a:pPr marL="2540" algn="ctr">
                        <a:lnSpc>
                          <a:spcPct val="100000"/>
                        </a:lnSpc>
                        <a:spcBef>
                          <a:spcPts val="955"/>
                        </a:spcBef>
                      </a:pPr>
                      <a:r>
                        <a:rPr sz="1500" spc="-5" dirty="0">
                          <a:latin typeface="微软雅黑" panose="020B0503020204020204" charset="-122"/>
                          <a:cs typeface="微软雅黑" panose="020B0503020204020204" charset="-122"/>
                        </a:rPr>
                        <a:t>0.75%</a:t>
                      </a:r>
                      <a:endParaRPr sz="1500">
                        <a:latin typeface="微软雅黑" panose="020B0503020204020204" charset="-122"/>
                        <a:cs typeface="微软雅黑" panose="020B0503020204020204"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9EC"/>
                    </a:solidFill>
                  </a:tcPr>
                </a:tc>
              </a:tr>
            </a:tbl>
          </a:graphicData>
        </a:graphic>
      </p:graphicFrame>
      <p:sp>
        <p:nvSpPr>
          <p:cNvPr id="3" name="object 3"/>
          <p:cNvSpPr txBox="1"/>
          <p:nvPr/>
        </p:nvSpPr>
        <p:spPr>
          <a:xfrm>
            <a:off x="3184905" y="1001140"/>
            <a:ext cx="2568575" cy="264795"/>
          </a:xfrm>
          <a:prstGeom prst="rect">
            <a:avLst/>
          </a:prstGeom>
        </p:spPr>
        <p:txBody>
          <a:bodyPr vert="horz" wrap="square" lIns="0" tIns="0" rIns="0" bIns="0" rtlCol="0">
            <a:spAutoFit/>
          </a:bodyPr>
          <a:lstStyle/>
          <a:p>
            <a:pPr marL="12700">
              <a:lnSpc>
                <a:spcPct val="100000"/>
              </a:lnSpc>
            </a:pPr>
            <a:r>
              <a:rPr sz="1650" b="1" spc="15" dirty="0">
                <a:latin typeface="微软雅黑" panose="020B0503020204020204" charset="-122"/>
                <a:cs typeface="微软雅黑" panose="020B0503020204020204" charset="-122"/>
              </a:rPr>
              <a:t>各承包商百人违</a:t>
            </a:r>
            <a:r>
              <a:rPr sz="1650" b="1" spc="5" dirty="0">
                <a:latin typeface="微软雅黑" panose="020B0503020204020204" charset="-122"/>
                <a:cs typeface="微软雅黑" panose="020B0503020204020204" charset="-122"/>
              </a:rPr>
              <a:t>章</a:t>
            </a:r>
            <a:r>
              <a:rPr sz="1650" b="1" spc="15" dirty="0">
                <a:latin typeface="微软雅黑" panose="020B0503020204020204" charset="-122"/>
                <a:cs typeface="微软雅黑" panose="020B0503020204020204" charset="-122"/>
              </a:rPr>
              <a:t>率</a:t>
            </a:r>
            <a:r>
              <a:rPr sz="1650" b="1" spc="5" dirty="0">
                <a:latin typeface="微软雅黑" panose="020B0503020204020204" charset="-122"/>
                <a:cs typeface="微软雅黑" panose="020B0503020204020204" charset="-122"/>
              </a:rPr>
              <a:t>一</a:t>
            </a:r>
            <a:r>
              <a:rPr sz="1650" b="1" spc="15" dirty="0">
                <a:latin typeface="微软雅黑" panose="020B0503020204020204" charset="-122"/>
                <a:cs typeface="微软雅黑" panose="020B0503020204020204" charset="-122"/>
              </a:rPr>
              <a:t>览表</a:t>
            </a:r>
            <a:endParaRPr sz="1650">
              <a:latin typeface="微软雅黑" panose="020B0503020204020204" charset="-122"/>
              <a:cs typeface="微软雅黑" panose="020B0503020204020204" charset="-122"/>
            </a:endParaRPr>
          </a:p>
        </p:txBody>
      </p:sp>
      <p:sp>
        <p:nvSpPr>
          <p:cNvPr id="4" name="object 4"/>
          <p:cNvSpPr txBox="1"/>
          <p:nvPr/>
        </p:nvSpPr>
        <p:spPr>
          <a:xfrm>
            <a:off x="2013966" y="4686604"/>
            <a:ext cx="5168900" cy="241300"/>
          </a:xfrm>
          <a:prstGeom prst="rect">
            <a:avLst/>
          </a:prstGeom>
        </p:spPr>
        <p:txBody>
          <a:bodyPr vert="horz" wrap="square" lIns="0" tIns="0" rIns="0" bIns="0" rtlCol="0">
            <a:spAutoFit/>
          </a:bodyPr>
          <a:lstStyle/>
          <a:p>
            <a:pPr marL="12700">
              <a:lnSpc>
                <a:spcPct val="100000"/>
              </a:lnSpc>
            </a:pPr>
            <a:r>
              <a:rPr sz="1500" dirty="0">
                <a:latin typeface="微软雅黑" panose="020B0503020204020204" charset="-122"/>
                <a:cs typeface="微软雅黑" panose="020B0503020204020204" charset="-122"/>
              </a:rPr>
              <a:t>利用相对指标替代绝对指标用于反馈各承包商单位的违规情况</a:t>
            </a:r>
            <a:endParaRPr sz="1500">
              <a:latin typeface="微软雅黑" panose="020B0503020204020204" charset="-122"/>
              <a:cs typeface="微软雅黑" panose="020B0503020204020204" charset="-122"/>
            </a:endParaRPr>
          </a:p>
        </p:txBody>
      </p:sp>
      <p:sp>
        <p:nvSpPr>
          <p:cNvPr id="5" name="object 5"/>
          <p:cNvSpPr/>
          <p:nvPr/>
        </p:nvSpPr>
        <p:spPr>
          <a:xfrm>
            <a:off x="6345173" y="1549146"/>
            <a:ext cx="1146175" cy="320040"/>
          </a:xfrm>
          <a:custGeom>
            <a:avLst/>
            <a:gdLst/>
            <a:ahLst/>
            <a:cxnLst/>
            <a:rect l="l" t="t" r="r" b="b"/>
            <a:pathLst>
              <a:path w="1146175" h="320039">
                <a:moveTo>
                  <a:pt x="0" y="160019"/>
                </a:moveTo>
                <a:lnTo>
                  <a:pt x="17499" y="120613"/>
                </a:lnTo>
                <a:lnTo>
                  <a:pt x="67136" y="84786"/>
                </a:lnTo>
                <a:lnTo>
                  <a:pt x="102663" y="68590"/>
                </a:lnTo>
                <a:lnTo>
                  <a:pt x="144614" y="53738"/>
                </a:lnTo>
                <a:lnTo>
                  <a:pt x="192451" y="40380"/>
                </a:lnTo>
                <a:lnTo>
                  <a:pt x="245638" y="28666"/>
                </a:lnTo>
                <a:lnTo>
                  <a:pt x="303637" y="18745"/>
                </a:lnTo>
                <a:lnTo>
                  <a:pt x="365912" y="10769"/>
                </a:lnTo>
                <a:lnTo>
                  <a:pt x="431926" y="4886"/>
                </a:lnTo>
                <a:lnTo>
                  <a:pt x="501142" y="1246"/>
                </a:lnTo>
                <a:lnTo>
                  <a:pt x="573024" y="0"/>
                </a:lnTo>
                <a:lnTo>
                  <a:pt x="644905" y="1246"/>
                </a:lnTo>
                <a:lnTo>
                  <a:pt x="714121" y="4886"/>
                </a:lnTo>
                <a:lnTo>
                  <a:pt x="780135" y="10769"/>
                </a:lnTo>
                <a:lnTo>
                  <a:pt x="842410" y="18745"/>
                </a:lnTo>
                <a:lnTo>
                  <a:pt x="900409" y="28666"/>
                </a:lnTo>
                <a:lnTo>
                  <a:pt x="953596" y="40380"/>
                </a:lnTo>
                <a:lnTo>
                  <a:pt x="1001433" y="53738"/>
                </a:lnTo>
                <a:lnTo>
                  <a:pt x="1043384" y="68590"/>
                </a:lnTo>
                <a:lnTo>
                  <a:pt x="1078911" y="84786"/>
                </a:lnTo>
                <a:lnTo>
                  <a:pt x="1128548" y="120613"/>
                </a:lnTo>
                <a:lnTo>
                  <a:pt x="1146048" y="160019"/>
                </a:lnTo>
                <a:lnTo>
                  <a:pt x="1141583" y="180095"/>
                </a:lnTo>
                <a:lnTo>
                  <a:pt x="1107478" y="217861"/>
                </a:lnTo>
                <a:lnTo>
                  <a:pt x="1043384" y="251449"/>
                </a:lnTo>
                <a:lnTo>
                  <a:pt x="1001433" y="266301"/>
                </a:lnTo>
                <a:lnTo>
                  <a:pt x="953596" y="279659"/>
                </a:lnTo>
                <a:lnTo>
                  <a:pt x="900409" y="291373"/>
                </a:lnTo>
                <a:lnTo>
                  <a:pt x="842410" y="301294"/>
                </a:lnTo>
                <a:lnTo>
                  <a:pt x="780135" y="309270"/>
                </a:lnTo>
                <a:lnTo>
                  <a:pt x="714121" y="315153"/>
                </a:lnTo>
                <a:lnTo>
                  <a:pt x="644905" y="318793"/>
                </a:lnTo>
                <a:lnTo>
                  <a:pt x="573024" y="320039"/>
                </a:lnTo>
                <a:lnTo>
                  <a:pt x="501142" y="318793"/>
                </a:lnTo>
                <a:lnTo>
                  <a:pt x="431926" y="315153"/>
                </a:lnTo>
                <a:lnTo>
                  <a:pt x="365912" y="309270"/>
                </a:lnTo>
                <a:lnTo>
                  <a:pt x="303637" y="301294"/>
                </a:lnTo>
                <a:lnTo>
                  <a:pt x="245638" y="291373"/>
                </a:lnTo>
                <a:lnTo>
                  <a:pt x="192451" y="279659"/>
                </a:lnTo>
                <a:lnTo>
                  <a:pt x="144614" y="266301"/>
                </a:lnTo>
                <a:lnTo>
                  <a:pt x="102663" y="251449"/>
                </a:lnTo>
                <a:lnTo>
                  <a:pt x="67136" y="235253"/>
                </a:lnTo>
                <a:lnTo>
                  <a:pt x="17499" y="199426"/>
                </a:lnTo>
                <a:lnTo>
                  <a:pt x="0" y="160019"/>
                </a:lnTo>
                <a:close/>
              </a:path>
            </a:pathLst>
          </a:custGeom>
          <a:ln w="22224">
            <a:solidFill>
              <a:srgbClr val="FF0000"/>
            </a:solidFill>
          </a:ln>
        </p:spPr>
        <p:txBody>
          <a:bodyPr wrap="square" lIns="0" tIns="0" rIns="0" bIns="0" rtlCol="0"/>
          <a:lstStyle/>
          <a:p/>
        </p:txBody>
      </p:sp>
      <p:sp>
        <p:nvSpPr>
          <p:cNvPr id="6" name="object 6"/>
          <p:cNvSpPr txBox="1">
            <a:spLocks noGrp="1"/>
          </p:cNvSpPr>
          <p:nvPr>
            <p:ph type="title"/>
          </p:nvPr>
        </p:nvSpPr>
        <p:spPr>
          <a:xfrm>
            <a:off x="734974" y="351154"/>
            <a:ext cx="3514725" cy="332740"/>
          </a:xfrm>
          <a:prstGeom prst="rect">
            <a:avLst/>
          </a:prstGeom>
        </p:spPr>
        <p:txBody>
          <a:bodyPr vert="horz" wrap="square" lIns="0" tIns="0" rIns="0" bIns="0" rtlCol="0">
            <a:spAutoFit/>
          </a:bodyPr>
          <a:lstStyle/>
          <a:p>
            <a:pPr marL="12700">
              <a:lnSpc>
                <a:spcPct val="100000"/>
              </a:lnSpc>
            </a:pPr>
            <a:r>
              <a:rPr sz="2100" b="0" dirty="0">
                <a:solidFill>
                  <a:srgbClr val="000000"/>
                </a:solidFill>
                <a:latin typeface="微软雅黑" panose="020B0503020204020204" charset="-122"/>
                <a:cs typeface="微软雅黑" panose="020B0503020204020204" charset="-122"/>
              </a:rPr>
              <a:t>企业最佳实践案例—作业监督</a:t>
            </a:r>
            <a:endParaRPr sz="2100">
              <a:latin typeface="微软雅黑" panose="020B0503020204020204" charset="-122"/>
              <a:cs typeface="微软雅黑" panose="020B0503020204020204" charset="-122"/>
            </a:endParaRPr>
          </a:p>
        </p:txBody>
      </p:sp>
      <p:sp>
        <p:nvSpPr>
          <p:cNvPr id="7" name="object 7"/>
          <p:cNvSpPr txBox="1"/>
          <p:nvPr/>
        </p:nvSpPr>
        <p:spPr>
          <a:xfrm>
            <a:off x="6938009" y="339597"/>
            <a:ext cx="1878964" cy="245745"/>
          </a:xfrm>
          <a:prstGeom prst="rect">
            <a:avLst/>
          </a:prstGeom>
        </p:spPr>
        <p:txBody>
          <a:bodyPr vert="horz" wrap="square" lIns="0" tIns="0" rIns="0" bIns="0" rtlCol="0">
            <a:spAutoFit/>
          </a:bodyPr>
          <a:lstStyle/>
          <a:p>
            <a:pPr marL="12700">
              <a:lnSpc>
                <a:spcPct val="100000"/>
              </a:lnSpc>
            </a:pPr>
            <a:endParaRPr sz="1600" b="1" spc="-310" dirty="0">
              <a:solidFill>
                <a:srgbClr val="2D75B6"/>
              </a:solidFill>
              <a:latin typeface="思源黑体 CN Bold" panose="020B0800000000000000" charset="-122"/>
              <a:cs typeface="思源黑体 CN Bold" panose="020B0800000000000000"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13204" y="1104900"/>
            <a:ext cx="5640324" cy="1237488"/>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765149" y="1662938"/>
            <a:ext cx="873125" cy="287020"/>
          </a:xfrm>
          <a:prstGeom prst="rect">
            <a:avLst/>
          </a:prstGeom>
        </p:spPr>
        <p:txBody>
          <a:bodyPr vert="horz" wrap="square" lIns="0" tIns="0" rIns="0" bIns="0" rtlCol="0">
            <a:spAutoFit/>
          </a:bodyPr>
          <a:lstStyle/>
          <a:p>
            <a:pPr marL="12700">
              <a:lnSpc>
                <a:spcPct val="100000"/>
              </a:lnSpc>
            </a:pPr>
            <a:r>
              <a:rPr sz="1800" spc="5" dirty="0">
                <a:solidFill>
                  <a:srgbClr val="44536A"/>
                </a:solidFill>
                <a:latin typeface="微软雅黑" panose="020B0503020204020204" charset="-122"/>
                <a:cs typeface="微软雅黑" panose="020B0503020204020204" charset="-122"/>
              </a:rPr>
              <a:t>A</a:t>
            </a:r>
            <a:r>
              <a:rPr sz="1800" dirty="0">
                <a:solidFill>
                  <a:srgbClr val="44536A"/>
                </a:solidFill>
                <a:latin typeface="微软雅黑" panose="020B0503020204020204" charset="-122"/>
                <a:cs typeface="微软雅黑" panose="020B0503020204020204" charset="-122"/>
              </a:rPr>
              <a:t>施工队</a:t>
            </a:r>
            <a:endParaRPr sz="1800">
              <a:latin typeface="微软雅黑" panose="020B0503020204020204" charset="-122"/>
              <a:cs typeface="微软雅黑" panose="020B0503020204020204" charset="-122"/>
            </a:endParaRPr>
          </a:p>
        </p:txBody>
      </p:sp>
      <p:sp>
        <p:nvSpPr>
          <p:cNvPr id="4" name="object 4"/>
          <p:cNvSpPr/>
          <p:nvPr/>
        </p:nvSpPr>
        <p:spPr>
          <a:xfrm>
            <a:off x="5297423" y="2572511"/>
            <a:ext cx="3055620" cy="2247900"/>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1408175" y="2572511"/>
            <a:ext cx="3095244" cy="2247900"/>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1486661" y="2733294"/>
            <a:ext cx="1183005" cy="1306195"/>
          </a:xfrm>
          <a:custGeom>
            <a:avLst/>
            <a:gdLst/>
            <a:ahLst/>
            <a:cxnLst/>
            <a:rect l="l" t="t" r="r" b="b"/>
            <a:pathLst>
              <a:path w="1183005" h="1306195">
                <a:moveTo>
                  <a:pt x="0" y="653033"/>
                </a:moveTo>
                <a:lnTo>
                  <a:pt x="1779" y="601997"/>
                </a:lnTo>
                <a:lnTo>
                  <a:pt x="7029" y="552035"/>
                </a:lnTo>
                <a:lnTo>
                  <a:pt x="15619" y="503293"/>
                </a:lnTo>
                <a:lnTo>
                  <a:pt x="27417" y="455916"/>
                </a:lnTo>
                <a:lnTo>
                  <a:pt x="42292" y="410049"/>
                </a:lnTo>
                <a:lnTo>
                  <a:pt x="60111" y="365837"/>
                </a:lnTo>
                <a:lnTo>
                  <a:pt x="80743" y="323426"/>
                </a:lnTo>
                <a:lnTo>
                  <a:pt x="104057" y="282961"/>
                </a:lnTo>
                <a:lnTo>
                  <a:pt x="129922" y="244586"/>
                </a:lnTo>
                <a:lnTo>
                  <a:pt x="158204" y="208447"/>
                </a:lnTo>
                <a:lnTo>
                  <a:pt x="188774" y="174689"/>
                </a:lnTo>
                <a:lnTo>
                  <a:pt x="221499" y="143458"/>
                </a:lnTo>
                <a:lnTo>
                  <a:pt x="256248" y="114897"/>
                </a:lnTo>
                <a:lnTo>
                  <a:pt x="292890" y="89154"/>
                </a:lnTo>
                <a:lnTo>
                  <a:pt x="331292" y="66371"/>
                </a:lnTo>
                <a:lnTo>
                  <a:pt x="371323" y="46696"/>
                </a:lnTo>
                <a:lnTo>
                  <a:pt x="412852" y="30272"/>
                </a:lnTo>
                <a:lnTo>
                  <a:pt x="455747" y="17246"/>
                </a:lnTo>
                <a:lnTo>
                  <a:pt x="499876" y="7761"/>
                </a:lnTo>
                <a:lnTo>
                  <a:pt x="545108" y="1964"/>
                </a:lnTo>
                <a:lnTo>
                  <a:pt x="591312" y="0"/>
                </a:lnTo>
                <a:lnTo>
                  <a:pt x="637515" y="1964"/>
                </a:lnTo>
                <a:lnTo>
                  <a:pt x="682747" y="7761"/>
                </a:lnTo>
                <a:lnTo>
                  <a:pt x="726876" y="17246"/>
                </a:lnTo>
                <a:lnTo>
                  <a:pt x="769771" y="30272"/>
                </a:lnTo>
                <a:lnTo>
                  <a:pt x="811300" y="46696"/>
                </a:lnTo>
                <a:lnTo>
                  <a:pt x="851331" y="66371"/>
                </a:lnTo>
                <a:lnTo>
                  <a:pt x="889733" y="89154"/>
                </a:lnTo>
                <a:lnTo>
                  <a:pt x="926375" y="114897"/>
                </a:lnTo>
                <a:lnTo>
                  <a:pt x="961124" y="143458"/>
                </a:lnTo>
                <a:lnTo>
                  <a:pt x="993849" y="174689"/>
                </a:lnTo>
                <a:lnTo>
                  <a:pt x="1024419" y="208447"/>
                </a:lnTo>
                <a:lnTo>
                  <a:pt x="1052701" y="244586"/>
                </a:lnTo>
                <a:lnTo>
                  <a:pt x="1078566" y="282961"/>
                </a:lnTo>
                <a:lnTo>
                  <a:pt x="1101880" y="323426"/>
                </a:lnTo>
                <a:lnTo>
                  <a:pt x="1122512" y="365837"/>
                </a:lnTo>
                <a:lnTo>
                  <a:pt x="1140331" y="410049"/>
                </a:lnTo>
                <a:lnTo>
                  <a:pt x="1155206" y="455916"/>
                </a:lnTo>
                <a:lnTo>
                  <a:pt x="1167004" y="503293"/>
                </a:lnTo>
                <a:lnTo>
                  <a:pt x="1175594" y="552035"/>
                </a:lnTo>
                <a:lnTo>
                  <a:pt x="1180844" y="601997"/>
                </a:lnTo>
                <a:lnTo>
                  <a:pt x="1182624" y="653033"/>
                </a:lnTo>
                <a:lnTo>
                  <a:pt x="1180844" y="704070"/>
                </a:lnTo>
                <a:lnTo>
                  <a:pt x="1175594" y="754032"/>
                </a:lnTo>
                <a:lnTo>
                  <a:pt x="1167004" y="802774"/>
                </a:lnTo>
                <a:lnTo>
                  <a:pt x="1155206" y="850151"/>
                </a:lnTo>
                <a:lnTo>
                  <a:pt x="1140331" y="896018"/>
                </a:lnTo>
                <a:lnTo>
                  <a:pt x="1122512" y="940230"/>
                </a:lnTo>
                <a:lnTo>
                  <a:pt x="1101880" y="982641"/>
                </a:lnTo>
                <a:lnTo>
                  <a:pt x="1078566" y="1023106"/>
                </a:lnTo>
                <a:lnTo>
                  <a:pt x="1052701" y="1061481"/>
                </a:lnTo>
                <a:lnTo>
                  <a:pt x="1024419" y="1097620"/>
                </a:lnTo>
                <a:lnTo>
                  <a:pt x="993849" y="1131378"/>
                </a:lnTo>
                <a:lnTo>
                  <a:pt x="961124" y="1162609"/>
                </a:lnTo>
                <a:lnTo>
                  <a:pt x="926375" y="1191170"/>
                </a:lnTo>
                <a:lnTo>
                  <a:pt x="889733" y="1216914"/>
                </a:lnTo>
                <a:lnTo>
                  <a:pt x="851331" y="1239696"/>
                </a:lnTo>
                <a:lnTo>
                  <a:pt x="811300" y="1259371"/>
                </a:lnTo>
                <a:lnTo>
                  <a:pt x="769771" y="1275795"/>
                </a:lnTo>
                <a:lnTo>
                  <a:pt x="726876" y="1288821"/>
                </a:lnTo>
                <a:lnTo>
                  <a:pt x="682747" y="1298306"/>
                </a:lnTo>
                <a:lnTo>
                  <a:pt x="637515" y="1304103"/>
                </a:lnTo>
                <a:lnTo>
                  <a:pt x="591312" y="1306068"/>
                </a:lnTo>
                <a:lnTo>
                  <a:pt x="545108" y="1304103"/>
                </a:lnTo>
                <a:lnTo>
                  <a:pt x="499876" y="1298306"/>
                </a:lnTo>
                <a:lnTo>
                  <a:pt x="455747" y="1288821"/>
                </a:lnTo>
                <a:lnTo>
                  <a:pt x="412852" y="1275795"/>
                </a:lnTo>
                <a:lnTo>
                  <a:pt x="371323" y="1259371"/>
                </a:lnTo>
                <a:lnTo>
                  <a:pt x="331292" y="1239696"/>
                </a:lnTo>
                <a:lnTo>
                  <a:pt x="292890" y="1216914"/>
                </a:lnTo>
                <a:lnTo>
                  <a:pt x="256248" y="1191170"/>
                </a:lnTo>
                <a:lnTo>
                  <a:pt x="221499" y="1162609"/>
                </a:lnTo>
                <a:lnTo>
                  <a:pt x="188774" y="1131378"/>
                </a:lnTo>
                <a:lnTo>
                  <a:pt x="158204" y="1097620"/>
                </a:lnTo>
                <a:lnTo>
                  <a:pt x="129922" y="1061481"/>
                </a:lnTo>
                <a:lnTo>
                  <a:pt x="104057" y="1023106"/>
                </a:lnTo>
                <a:lnTo>
                  <a:pt x="80743" y="982641"/>
                </a:lnTo>
                <a:lnTo>
                  <a:pt x="60111" y="940230"/>
                </a:lnTo>
                <a:lnTo>
                  <a:pt x="42292" y="896018"/>
                </a:lnTo>
                <a:lnTo>
                  <a:pt x="27417" y="850151"/>
                </a:lnTo>
                <a:lnTo>
                  <a:pt x="15619" y="802774"/>
                </a:lnTo>
                <a:lnTo>
                  <a:pt x="7029" y="754032"/>
                </a:lnTo>
                <a:lnTo>
                  <a:pt x="1779" y="704070"/>
                </a:lnTo>
                <a:lnTo>
                  <a:pt x="0" y="653033"/>
                </a:lnTo>
                <a:close/>
              </a:path>
            </a:pathLst>
          </a:custGeom>
          <a:ln w="22225">
            <a:solidFill>
              <a:srgbClr val="FF0000"/>
            </a:solidFill>
          </a:ln>
        </p:spPr>
        <p:txBody>
          <a:bodyPr wrap="square" lIns="0" tIns="0" rIns="0" bIns="0" rtlCol="0"/>
          <a:lstStyle/>
          <a:p/>
        </p:txBody>
      </p:sp>
      <p:sp>
        <p:nvSpPr>
          <p:cNvPr id="7" name="object 7"/>
          <p:cNvSpPr/>
          <p:nvPr/>
        </p:nvSpPr>
        <p:spPr>
          <a:xfrm>
            <a:off x="5488685" y="2733294"/>
            <a:ext cx="913130" cy="1062355"/>
          </a:xfrm>
          <a:custGeom>
            <a:avLst/>
            <a:gdLst/>
            <a:ahLst/>
            <a:cxnLst/>
            <a:rect l="l" t="t" r="r" b="b"/>
            <a:pathLst>
              <a:path w="913129" h="1062354">
                <a:moveTo>
                  <a:pt x="0" y="531113"/>
                </a:moveTo>
                <a:lnTo>
                  <a:pt x="2089" y="479957"/>
                </a:lnTo>
                <a:lnTo>
                  <a:pt x="8229" y="430177"/>
                </a:lnTo>
                <a:lnTo>
                  <a:pt x="18230" y="381998"/>
                </a:lnTo>
                <a:lnTo>
                  <a:pt x="31899" y="335640"/>
                </a:lnTo>
                <a:lnTo>
                  <a:pt x="49046" y="291327"/>
                </a:lnTo>
                <a:lnTo>
                  <a:pt x="69478" y="249281"/>
                </a:lnTo>
                <a:lnTo>
                  <a:pt x="93006" y="209724"/>
                </a:lnTo>
                <a:lnTo>
                  <a:pt x="119438" y="172879"/>
                </a:lnTo>
                <a:lnTo>
                  <a:pt x="148582" y="138968"/>
                </a:lnTo>
                <a:lnTo>
                  <a:pt x="180247" y="108214"/>
                </a:lnTo>
                <a:lnTo>
                  <a:pt x="214243" y="80838"/>
                </a:lnTo>
                <a:lnTo>
                  <a:pt x="250377" y="57064"/>
                </a:lnTo>
                <a:lnTo>
                  <a:pt x="288459" y="37114"/>
                </a:lnTo>
                <a:lnTo>
                  <a:pt x="328297" y="21210"/>
                </a:lnTo>
                <a:lnTo>
                  <a:pt x="369701" y="9575"/>
                </a:lnTo>
                <a:lnTo>
                  <a:pt x="412478" y="2430"/>
                </a:lnTo>
                <a:lnTo>
                  <a:pt x="456438" y="0"/>
                </a:lnTo>
                <a:lnTo>
                  <a:pt x="500397" y="2430"/>
                </a:lnTo>
                <a:lnTo>
                  <a:pt x="543174" y="9575"/>
                </a:lnTo>
                <a:lnTo>
                  <a:pt x="584578" y="21210"/>
                </a:lnTo>
                <a:lnTo>
                  <a:pt x="624416" y="37114"/>
                </a:lnTo>
                <a:lnTo>
                  <a:pt x="662498" y="57064"/>
                </a:lnTo>
                <a:lnTo>
                  <a:pt x="698632" y="80838"/>
                </a:lnTo>
                <a:lnTo>
                  <a:pt x="732628" y="108214"/>
                </a:lnTo>
                <a:lnTo>
                  <a:pt x="764293" y="138968"/>
                </a:lnTo>
                <a:lnTo>
                  <a:pt x="793437" y="172879"/>
                </a:lnTo>
                <a:lnTo>
                  <a:pt x="819869" y="209724"/>
                </a:lnTo>
                <a:lnTo>
                  <a:pt x="843397" y="249281"/>
                </a:lnTo>
                <a:lnTo>
                  <a:pt x="863829" y="291327"/>
                </a:lnTo>
                <a:lnTo>
                  <a:pt x="880976" y="335640"/>
                </a:lnTo>
                <a:lnTo>
                  <a:pt x="894645" y="381998"/>
                </a:lnTo>
                <a:lnTo>
                  <a:pt x="904646" y="430177"/>
                </a:lnTo>
                <a:lnTo>
                  <a:pt x="910786" y="479957"/>
                </a:lnTo>
                <a:lnTo>
                  <a:pt x="912876" y="531113"/>
                </a:lnTo>
                <a:lnTo>
                  <a:pt x="910786" y="582270"/>
                </a:lnTo>
                <a:lnTo>
                  <a:pt x="904646" y="632050"/>
                </a:lnTo>
                <a:lnTo>
                  <a:pt x="894645" y="680229"/>
                </a:lnTo>
                <a:lnTo>
                  <a:pt x="880976" y="726587"/>
                </a:lnTo>
                <a:lnTo>
                  <a:pt x="863829" y="770900"/>
                </a:lnTo>
                <a:lnTo>
                  <a:pt x="843397" y="812946"/>
                </a:lnTo>
                <a:lnTo>
                  <a:pt x="819869" y="852503"/>
                </a:lnTo>
                <a:lnTo>
                  <a:pt x="793437" y="889348"/>
                </a:lnTo>
                <a:lnTo>
                  <a:pt x="764293" y="923259"/>
                </a:lnTo>
                <a:lnTo>
                  <a:pt x="732628" y="954013"/>
                </a:lnTo>
                <a:lnTo>
                  <a:pt x="698632" y="981389"/>
                </a:lnTo>
                <a:lnTo>
                  <a:pt x="662498" y="1005163"/>
                </a:lnTo>
                <a:lnTo>
                  <a:pt x="624416" y="1025113"/>
                </a:lnTo>
                <a:lnTo>
                  <a:pt x="584578" y="1041017"/>
                </a:lnTo>
                <a:lnTo>
                  <a:pt x="543174" y="1052652"/>
                </a:lnTo>
                <a:lnTo>
                  <a:pt x="500397" y="1059797"/>
                </a:lnTo>
                <a:lnTo>
                  <a:pt x="456438" y="1062228"/>
                </a:lnTo>
                <a:lnTo>
                  <a:pt x="412478" y="1059797"/>
                </a:lnTo>
                <a:lnTo>
                  <a:pt x="369701" y="1052652"/>
                </a:lnTo>
                <a:lnTo>
                  <a:pt x="328297" y="1041017"/>
                </a:lnTo>
                <a:lnTo>
                  <a:pt x="288459" y="1025113"/>
                </a:lnTo>
                <a:lnTo>
                  <a:pt x="250377" y="1005163"/>
                </a:lnTo>
                <a:lnTo>
                  <a:pt x="214243" y="981389"/>
                </a:lnTo>
                <a:lnTo>
                  <a:pt x="180247" y="954013"/>
                </a:lnTo>
                <a:lnTo>
                  <a:pt x="148582" y="923259"/>
                </a:lnTo>
                <a:lnTo>
                  <a:pt x="119438" y="889348"/>
                </a:lnTo>
                <a:lnTo>
                  <a:pt x="93006" y="852503"/>
                </a:lnTo>
                <a:lnTo>
                  <a:pt x="69478" y="812946"/>
                </a:lnTo>
                <a:lnTo>
                  <a:pt x="49046" y="770900"/>
                </a:lnTo>
                <a:lnTo>
                  <a:pt x="31899" y="726587"/>
                </a:lnTo>
                <a:lnTo>
                  <a:pt x="18230" y="680229"/>
                </a:lnTo>
                <a:lnTo>
                  <a:pt x="8229" y="632050"/>
                </a:lnTo>
                <a:lnTo>
                  <a:pt x="2089" y="582270"/>
                </a:lnTo>
                <a:lnTo>
                  <a:pt x="0" y="531113"/>
                </a:lnTo>
                <a:close/>
              </a:path>
            </a:pathLst>
          </a:custGeom>
          <a:ln w="22225">
            <a:solidFill>
              <a:srgbClr val="FF0000"/>
            </a:solidFill>
          </a:ln>
        </p:spPr>
        <p:txBody>
          <a:bodyPr wrap="square" lIns="0" tIns="0" rIns="0" bIns="0" rtlCol="0"/>
          <a:lstStyle/>
          <a:p/>
        </p:txBody>
      </p:sp>
      <p:sp>
        <p:nvSpPr>
          <p:cNvPr id="8" name="object 8"/>
          <p:cNvSpPr txBox="1">
            <a:spLocks noGrp="1"/>
          </p:cNvSpPr>
          <p:nvPr>
            <p:ph type="title"/>
          </p:nvPr>
        </p:nvSpPr>
        <p:spPr>
          <a:xfrm>
            <a:off x="734974" y="351154"/>
            <a:ext cx="2981325" cy="332740"/>
          </a:xfrm>
          <a:prstGeom prst="rect">
            <a:avLst/>
          </a:prstGeom>
        </p:spPr>
        <p:txBody>
          <a:bodyPr vert="horz" wrap="square" lIns="0" tIns="0" rIns="0" bIns="0" rtlCol="0">
            <a:spAutoFit/>
          </a:bodyPr>
          <a:lstStyle/>
          <a:p>
            <a:pPr marL="12700">
              <a:lnSpc>
                <a:spcPct val="100000"/>
              </a:lnSpc>
            </a:pPr>
            <a:r>
              <a:rPr sz="2100" b="0" dirty="0">
                <a:solidFill>
                  <a:srgbClr val="000000"/>
                </a:solidFill>
                <a:latin typeface="微软雅黑" panose="020B0503020204020204" charset="-122"/>
                <a:cs typeface="微软雅黑" panose="020B0503020204020204" charset="-122"/>
              </a:rPr>
              <a:t>企业最佳实践案例—评价</a:t>
            </a:r>
            <a:endParaRPr sz="2100">
              <a:latin typeface="微软雅黑" panose="020B0503020204020204" charset="-122"/>
              <a:cs typeface="微软雅黑" panose="020B0503020204020204"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291" y="4341266"/>
            <a:ext cx="7340600" cy="287020"/>
          </a:xfrm>
          <a:prstGeom prst="rect">
            <a:avLst/>
          </a:prstGeom>
        </p:spPr>
        <p:txBody>
          <a:bodyPr vert="horz" wrap="square" lIns="0" tIns="0" rIns="0" bIns="0" rtlCol="0">
            <a:spAutoFit/>
          </a:bodyPr>
          <a:lstStyle/>
          <a:p>
            <a:pPr marL="12700">
              <a:lnSpc>
                <a:spcPct val="100000"/>
              </a:lnSpc>
            </a:pPr>
            <a:r>
              <a:rPr sz="1800" dirty="0">
                <a:latin typeface="微软雅黑" panose="020B0503020204020204" charset="-122"/>
                <a:cs typeface="微软雅黑" panose="020B0503020204020204" charset="-122"/>
              </a:rPr>
              <a:t>对承包商问题进行分析，发现承包商违规主要问题，以便采取针对性措施</a:t>
            </a:r>
            <a:endParaRPr sz="1800">
              <a:latin typeface="微软雅黑" panose="020B0503020204020204" charset="-122"/>
              <a:cs typeface="微软雅黑" panose="020B0503020204020204" charset="-122"/>
            </a:endParaRPr>
          </a:p>
        </p:txBody>
      </p:sp>
      <p:sp>
        <p:nvSpPr>
          <p:cNvPr id="3" name="object 3"/>
          <p:cNvSpPr/>
          <p:nvPr/>
        </p:nvSpPr>
        <p:spPr>
          <a:xfrm>
            <a:off x="1050036" y="1094232"/>
            <a:ext cx="6906767" cy="2955036"/>
          </a:xfrm>
          <a:prstGeom prst="rect">
            <a:avLst/>
          </a:prstGeom>
          <a:blipFill>
            <a:blip r:embed="rId1" cstate="print"/>
            <a:stretch>
              <a:fillRect/>
            </a:stretch>
          </a:blipFill>
        </p:spPr>
        <p:txBody>
          <a:bodyPr wrap="square" lIns="0" tIns="0" rIns="0" bIns="0" rtlCol="0"/>
          <a:lstStyle/>
          <a:p/>
        </p:txBody>
      </p:sp>
      <p:sp>
        <p:nvSpPr>
          <p:cNvPr id="4" name="object 4"/>
          <p:cNvSpPr txBox="1">
            <a:spLocks noGrp="1"/>
          </p:cNvSpPr>
          <p:nvPr>
            <p:ph type="title"/>
          </p:nvPr>
        </p:nvSpPr>
        <p:spPr>
          <a:xfrm>
            <a:off x="734974" y="351154"/>
            <a:ext cx="4314825" cy="332740"/>
          </a:xfrm>
          <a:prstGeom prst="rect">
            <a:avLst/>
          </a:prstGeom>
        </p:spPr>
        <p:txBody>
          <a:bodyPr vert="horz" wrap="square" lIns="0" tIns="0" rIns="0" bIns="0" rtlCol="0">
            <a:spAutoFit/>
          </a:bodyPr>
          <a:lstStyle/>
          <a:p>
            <a:pPr marL="12700">
              <a:lnSpc>
                <a:spcPct val="100000"/>
              </a:lnSpc>
            </a:pPr>
            <a:r>
              <a:rPr sz="2100" b="0" dirty="0">
                <a:solidFill>
                  <a:srgbClr val="000000"/>
                </a:solidFill>
                <a:latin typeface="微软雅黑" panose="020B0503020204020204" charset="-122"/>
                <a:cs typeface="微软雅黑" panose="020B0503020204020204" charset="-122"/>
              </a:rPr>
              <a:t>企业最佳实践案例—作业监督与评价</a:t>
            </a:r>
            <a:endParaRPr sz="2100">
              <a:latin typeface="微软雅黑" panose="020B0503020204020204" charset="-122"/>
              <a:cs typeface="微软雅黑" panose="020B0503020204020204" charset="-122"/>
            </a:endParaRPr>
          </a:p>
        </p:txBody>
      </p:sp>
      <p:sp>
        <p:nvSpPr>
          <p:cNvPr id="5" name="object 5"/>
          <p:cNvSpPr txBox="1"/>
          <p:nvPr/>
        </p:nvSpPr>
        <p:spPr>
          <a:xfrm>
            <a:off x="6938009" y="339597"/>
            <a:ext cx="1878964" cy="245745"/>
          </a:xfrm>
          <a:prstGeom prst="rect">
            <a:avLst/>
          </a:prstGeom>
        </p:spPr>
        <p:txBody>
          <a:bodyPr vert="horz" wrap="square" lIns="0" tIns="0" rIns="0" bIns="0" rtlCol="0">
            <a:spAutoFit/>
          </a:bodyPr>
          <a:lstStyle/>
          <a:p>
            <a:pPr marL="12700">
              <a:lnSpc>
                <a:spcPct val="100000"/>
              </a:lnSpc>
            </a:pPr>
            <a:endParaRPr sz="1600" b="1" spc="-310" dirty="0">
              <a:solidFill>
                <a:srgbClr val="2D75B6"/>
              </a:solidFill>
              <a:latin typeface="思源黑体 CN Bold" panose="020B0800000000000000" charset="-122"/>
              <a:cs typeface="思源黑体 CN Bold" panose="020B0800000000000000"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8261" y="1226820"/>
            <a:ext cx="7981315" cy="2821305"/>
          </a:xfrm>
          <a:prstGeom prst="rect">
            <a:avLst/>
          </a:prstGeom>
        </p:spPr>
        <p:txBody>
          <a:bodyPr vert="horz" wrap="square" lIns="0" tIns="0" rIns="0" bIns="0" rtlCol="0">
            <a:spAutoFit/>
          </a:bodyPr>
          <a:lstStyle/>
          <a:p>
            <a:pPr marL="297180">
              <a:lnSpc>
                <a:spcPct val="100000"/>
              </a:lnSpc>
            </a:pPr>
            <a:r>
              <a:rPr sz="1500" spc="-5" dirty="0">
                <a:latin typeface="微软雅黑" panose="020B0503020204020204" charset="-122"/>
                <a:cs typeface="微软雅黑" panose="020B0503020204020204" charset="-122"/>
              </a:rPr>
              <a:t>2019</a:t>
            </a:r>
            <a:r>
              <a:rPr sz="1500" spc="-5" dirty="0">
                <a:latin typeface="微软雅黑" panose="020B0503020204020204" charset="-122"/>
                <a:cs typeface="微软雅黑" panose="020B0503020204020204" charset="-122"/>
              </a:rPr>
              <a:t>年</a:t>
            </a:r>
            <a:r>
              <a:rPr sz="1500" spc="-5" dirty="0">
                <a:latin typeface="微软雅黑" panose="020B0503020204020204" charset="-122"/>
                <a:cs typeface="微软雅黑" panose="020B0503020204020204" charset="-122"/>
              </a:rPr>
              <a:t>12</a:t>
            </a:r>
            <a:r>
              <a:rPr sz="1500" spc="-5" dirty="0">
                <a:latin typeface="微软雅黑" panose="020B0503020204020204" charset="-122"/>
                <a:cs typeface="微软雅黑" panose="020B0503020204020204" charset="-122"/>
              </a:rPr>
              <a:t>月</a:t>
            </a:r>
            <a:r>
              <a:rPr sz="1500" spc="-5" dirty="0">
                <a:latin typeface="微软雅黑" panose="020B0503020204020204" charset="-122"/>
                <a:cs typeface="微软雅黑" panose="020B0503020204020204" charset="-122"/>
              </a:rPr>
              <a:t>31</a:t>
            </a:r>
            <a:r>
              <a:rPr sz="1500" spc="-5" dirty="0">
                <a:latin typeface="微软雅黑" panose="020B0503020204020204" charset="-122"/>
                <a:cs typeface="微软雅黑" panose="020B0503020204020204" charset="-122"/>
              </a:rPr>
              <a:t>日，某化工企业，承包商人员在脱硫塔内进行检修时，发生煤气中毒事故，</a:t>
            </a:r>
            <a:r>
              <a:rPr sz="1500" spc="-5" dirty="0">
                <a:latin typeface="微软雅黑" panose="020B0503020204020204" charset="-122"/>
                <a:cs typeface="微软雅黑" panose="020B0503020204020204" charset="-122"/>
              </a:rPr>
              <a:t>5</a:t>
            </a:r>
            <a:endParaRPr sz="1500">
              <a:latin typeface="微软雅黑" panose="020B0503020204020204" charset="-122"/>
              <a:cs typeface="微软雅黑" panose="020B0503020204020204" charset="-122"/>
            </a:endParaRPr>
          </a:p>
          <a:p>
            <a:pPr marL="12700">
              <a:lnSpc>
                <a:spcPct val="100000"/>
              </a:lnSpc>
              <a:spcBef>
                <a:spcPts val="490"/>
              </a:spcBef>
            </a:pPr>
            <a:r>
              <a:rPr sz="1500" spc="-5" dirty="0">
                <a:latin typeface="微软雅黑" panose="020B0503020204020204" charset="-122"/>
                <a:cs typeface="微软雅黑" panose="020B0503020204020204" charset="-122"/>
              </a:rPr>
              <a:t>名作业人员中毒，其中</a:t>
            </a:r>
            <a:r>
              <a:rPr sz="1500" spc="-5" dirty="0">
                <a:latin typeface="微软雅黑" panose="020B0503020204020204" charset="-122"/>
                <a:cs typeface="微软雅黑" panose="020B0503020204020204" charset="-122"/>
              </a:rPr>
              <a:t>3</a:t>
            </a:r>
            <a:r>
              <a:rPr sz="1500" spc="-5" dirty="0">
                <a:latin typeface="微软雅黑" panose="020B0503020204020204" charset="-122"/>
                <a:cs typeface="微软雅黑" panose="020B0503020204020204" charset="-122"/>
              </a:rPr>
              <a:t>名承包商人员死亡。</a:t>
            </a:r>
            <a:endParaRPr sz="1500">
              <a:latin typeface="微软雅黑" panose="020B0503020204020204" charset="-122"/>
              <a:cs typeface="微软雅黑" panose="020B0503020204020204" charset="-122"/>
            </a:endParaRPr>
          </a:p>
          <a:p>
            <a:pPr>
              <a:lnSpc>
                <a:spcPct val="100000"/>
              </a:lnSpc>
              <a:spcBef>
                <a:spcPts val="40"/>
              </a:spcBef>
            </a:pPr>
            <a:endParaRPr sz="1550">
              <a:latin typeface="Times New Roman" panose="02020603050405020304"/>
              <a:cs typeface="Times New Roman" panose="02020603050405020304"/>
            </a:endParaRPr>
          </a:p>
          <a:p>
            <a:pPr marL="5479415" marR="95885">
              <a:lnSpc>
                <a:spcPct val="150000"/>
              </a:lnSpc>
            </a:pPr>
            <a:r>
              <a:rPr sz="1500" spc="-5" dirty="0">
                <a:latin typeface="微软雅黑" panose="020B0503020204020204" charset="-122"/>
                <a:cs typeface="微软雅黑" panose="020B0503020204020204" charset="-122"/>
              </a:rPr>
              <a:t>2</a:t>
            </a:r>
            <a:r>
              <a:rPr sz="1500" dirty="0">
                <a:latin typeface="微软雅黑" panose="020B0503020204020204" charset="-122"/>
                <a:cs typeface="微软雅黑" panose="020B0503020204020204" charset="-122"/>
              </a:rPr>
              <a:t>号脱硫塔检修作业时，未按  规定制定工艺处置和隔离方  </a:t>
            </a:r>
            <a:r>
              <a:rPr sz="1500" spc="-5" dirty="0">
                <a:latin typeface="微软雅黑" panose="020B0503020204020204" charset="-122"/>
                <a:cs typeface="微软雅黑" panose="020B0503020204020204" charset="-122"/>
              </a:rPr>
              <a:t>案，盲目排放脱硫液造成液  </a:t>
            </a:r>
            <a:r>
              <a:rPr sz="1500" dirty="0">
                <a:latin typeface="微软雅黑" panose="020B0503020204020204" charset="-122"/>
                <a:cs typeface="微软雅黑" panose="020B0503020204020204" charset="-122"/>
              </a:rPr>
              <a:t>封失效，憋压在循环槽上部  </a:t>
            </a:r>
            <a:r>
              <a:rPr sz="1500" dirty="0">
                <a:latin typeface="微软雅黑" panose="020B0503020204020204" charset="-122"/>
                <a:cs typeface="微软雅黑" panose="020B0503020204020204" charset="-122"/>
              </a:rPr>
              <a:t>空间的煤气冲破液封进入塔  </a:t>
            </a:r>
            <a:r>
              <a:rPr sz="1500" spc="-5" dirty="0">
                <a:latin typeface="微软雅黑" panose="020B0503020204020204" charset="-122"/>
                <a:cs typeface="微软雅黑" panose="020B0503020204020204" charset="-122"/>
              </a:rPr>
              <a:t>内，造成作业人员中毒。</a:t>
            </a:r>
            <a:endParaRPr sz="1500">
              <a:latin typeface="微软雅黑" panose="020B0503020204020204" charset="-122"/>
              <a:cs typeface="微软雅黑" panose="020B0503020204020204" charset="-122"/>
            </a:endParaRPr>
          </a:p>
        </p:txBody>
      </p:sp>
      <p:sp>
        <p:nvSpPr>
          <p:cNvPr id="3" name="object 3"/>
          <p:cNvSpPr txBox="1"/>
          <p:nvPr/>
        </p:nvSpPr>
        <p:spPr>
          <a:xfrm>
            <a:off x="734974" y="351154"/>
            <a:ext cx="35147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承包商管理要求—事故的启示</a:t>
            </a:r>
            <a:endParaRPr sz="2100">
              <a:latin typeface="微软雅黑" panose="020B0503020204020204" charset="-122"/>
              <a:cs typeface="微软雅黑" panose="020B0503020204020204" charset="-122"/>
            </a:endParaRPr>
          </a:p>
        </p:txBody>
      </p:sp>
      <p:sp>
        <p:nvSpPr>
          <p:cNvPr id="4" name="object 4"/>
          <p:cNvSpPr/>
          <p:nvPr/>
        </p:nvSpPr>
        <p:spPr>
          <a:xfrm>
            <a:off x="510540" y="1856232"/>
            <a:ext cx="5455920" cy="2845307"/>
          </a:xfrm>
          <a:prstGeom prst="rect">
            <a:avLst/>
          </a:prstGeom>
          <a:blipFill>
            <a:blip r:embed="rId1" cstate="print"/>
            <a:stretch>
              <a:fillRect/>
            </a:stretch>
          </a:blipFill>
        </p:spPr>
        <p:txBody>
          <a:bodyPr wrap="square" lIns="0" tIns="0" rIns="0" bIns="0" rtlCol="0"/>
          <a:lstStyle/>
          <a:p/>
        </p:txBody>
      </p:sp>
      <p:sp>
        <p:nvSpPr>
          <p:cNvPr id="5" name="object 5"/>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1563" y="1419733"/>
            <a:ext cx="3073400" cy="241300"/>
          </a:xfrm>
          <a:prstGeom prst="rect">
            <a:avLst/>
          </a:prstGeom>
        </p:spPr>
        <p:txBody>
          <a:bodyPr vert="horz" wrap="square" lIns="0" tIns="0" rIns="0" bIns="0" rtlCol="0">
            <a:spAutoFit/>
          </a:bodyPr>
          <a:lstStyle/>
          <a:p>
            <a:pPr marL="12700">
              <a:lnSpc>
                <a:spcPct val="100000"/>
              </a:lnSpc>
            </a:pPr>
            <a:r>
              <a:rPr sz="1500" dirty="0">
                <a:latin typeface="微软雅黑" panose="020B0503020204020204" charset="-122"/>
                <a:cs typeface="微软雅黑" panose="020B0503020204020204" charset="-122"/>
              </a:rPr>
              <a:t>各企业自行制定承包商违规评级标准</a:t>
            </a:r>
            <a:endParaRPr sz="1500">
              <a:latin typeface="微软雅黑" panose="020B0503020204020204" charset="-122"/>
              <a:cs typeface="微软雅黑" panose="020B0503020204020204" charset="-122"/>
            </a:endParaRPr>
          </a:p>
        </p:txBody>
      </p:sp>
      <p:sp>
        <p:nvSpPr>
          <p:cNvPr id="3" name="object 3"/>
          <p:cNvSpPr/>
          <p:nvPr/>
        </p:nvSpPr>
        <p:spPr>
          <a:xfrm>
            <a:off x="4684776" y="992124"/>
            <a:ext cx="4206239" cy="2657856"/>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478536" y="1804416"/>
            <a:ext cx="4206240" cy="2913888"/>
          </a:xfrm>
          <a:prstGeom prst="rect">
            <a:avLst/>
          </a:prstGeom>
          <a:blipFill>
            <a:blip r:embed="rId2" cstate="print"/>
            <a:stretch>
              <a:fillRect/>
            </a:stretch>
          </a:blipFill>
        </p:spPr>
        <p:txBody>
          <a:bodyPr wrap="square" lIns="0" tIns="0" rIns="0" bIns="0" rtlCol="0"/>
          <a:lstStyle/>
          <a:p/>
        </p:txBody>
      </p:sp>
      <p:sp>
        <p:nvSpPr>
          <p:cNvPr id="5" name="object 5"/>
          <p:cNvSpPr txBox="1"/>
          <p:nvPr/>
        </p:nvSpPr>
        <p:spPr>
          <a:xfrm>
            <a:off x="5112258" y="3823411"/>
            <a:ext cx="3460115" cy="698500"/>
          </a:xfrm>
          <a:prstGeom prst="rect">
            <a:avLst/>
          </a:prstGeom>
        </p:spPr>
        <p:txBody>
          <a:bodyPr vert="horz" wrap="square" lIns="0" tIns="0" rIns="0" bIns="0" rtlCol="0">
            <a:spAutoFit/>
          </a:bodyPr>
          <a:lstStyle/>
          <a:p>
            <a:pPr marL="12700" marR="5080">
              <a:lnSpc>
                <a:spcPct val="150000"/>
              </a:lnSpc>
            </a:pPr>
            <a:r>
              <a:rPr sz="1500" dirty="0">
                <a:latin typeface="微软雅黑" panose="020B0503020204020204" charset="-122"/>
                <a:cs typeface="微软雅黑" panose="020B0503020204020204" charset="-122"/>
              </a:rPr>
              <a:t>开展承包商优秀监护人工作，营造公司良  好的承包商互动安全文化</a:t>
            </a:r>
            <a:endParaRPr sz="1500">
              <a:latin typeface="微软雅黑" panose="020B0503020204020204" charset="-122"/>
              <a:cs typeface="微软雅黑" panose="020B0503020204020204" charset="-122"/>
            </a:endParaRPr>
          </a:p>
        </p:txBody>
      </p:sp>
      <p:sp>
        <p:nvSpPr>
          <p:cNvPr id="6" name="object 6"/>
          <p:cNvSpPr txBox="1"/>
          <p:nvPr/>
        </p:nvSpPr>
        <p:spPr>
          <a:xfrm>
            <a:off x="734974" y="351154"/>
            <a:ext cx="43148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企业最佳实践案例—作业监督与评价</a:t>
            </a:r>
            <a:endParaRPr sz="2100">
              <a:latin typeface="微软雅黑" panose="020B0503020204020204" charset="-122"/>
              <a:cs typeface="微软雅黑" panose="020B0503020204020204" charset="-122"/>
            </a:endParaRPr>
          </a:p>
        </p:txBody>
      </p:sp>
      <p:sp>
        <p:nvSpPr>
          <p:cNvPr id="7" name="object 7"/>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502958" y="1434972"/>
          <a:ext cx="8067675" cy="3384550"/>
        </p:xfrm>
        <a:graphic>
          <a:graphicData uri="http://schemas.openxmlformats.org/drawingml/2006/table">
            <a:tbl>
              <a:tblPr firstRow="1" bandRow="1">
                <a:tableStyleId>{2D5ABB26-0587-4C30-8999-92F81FD0307C}</a:tableStyleId>
              </a:tblPr>
              <a:tblGrid>
                <a:gridCol w="486816"/>
                <a:gridCol w="3004756"/>
                <a:gridCol w="1460500"/>
                <a:gridCol w="1326134"/>
                <a:gridCol w="1779396"/>
              </a:tblGrid>
              <a:tr h="200660">
                <a:tc>
                  <a:txBody>
                    <a:bodyPr/>
                    <a:lstStyle/>
                    <a:p>
                      <a:pPr marR="165735" algn="r">
                        <a:lnSpc>
                          <a:spcPct val="100000"/>
                        </a:lnSpc>
                        <a:spcBef>
                          <a:spcPts val="65"/>
                        </a:spcBef>
                      </a:pPr>
                      <a:r>
                        <a:rPr sz="1200" dirty="0">
                          <a:latin typeface="微软雅黑" panose="020B0503020204020204" charset="-122"/>
                          <a:cs typeface="微软雅黑" panose="020B0503020204020204" charset="-122"/>
                        </a:rPr>
                        <a:t>序号</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C5DFB3"/>
                    </a:solidFill>
                  </a:tcPr>
                </a:tc>
                <a:tc>
                  <a:txBody>
                    <a:bodyPr/>
                    <a:lstStyle/>
                    <a:p>
                      <a:pPr marL="965200">
                        <a:lnSpc>
                          <a:spcPct val="100000"/>
                        </a:lnSpc>
                        <a:spcBef>
                          <a:spcPts val="65"/>
                        </a:spcBef>
                      </a:pPr>
                      <a:r>
                        <a:rPr sz="1200" dirty="0">
                          <a:latin typeface="微软雅黑" panose="020B0503020204020204" charset="-122"/>
                          <a:cs typeface="微软雅黑" panose="020B0503020204020204" charset="-122"/>
                        </a:rPr>
                        <a:t>“零容忍”行为</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C5DFB3"/>
                    </a:solidFill>
                  </a:tcPr>
                </a:tc>
                <a:tc>
                  <a:txBody>
                    <a:bodyPr/>
                    <a:lstStyle/>
                    <a:p>
                      <a:pPr marL="193040">
                        <a:lnSpc>
                          <a:spcPct val="100000"/>
                        </a:lnSpc>
                        <a:spcBef>
                          <a:spcPts val="65"/>
                        </a:spcBef>
                      </a:pPr>
                      <a:r>
                        <a:rPr sz="1200" dirty="0">
                          <a:latin typeface="微软雅黑" panose="020B0503020204020204" charset="-122"/>
                          <a:cs typeface="微软雅黑" panose="020B0503020204020204" charset="-122"/>
                        </a:rPr>
                        <a:t>可能引发的后果</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C5DFB3"/>
                    </a:solidFill>
                  </a:tcPr>
                </a:tc>
                <a:tc>
                  <a:txBody>
                    <a:bodyPr/>
                    <a:lstStyle/>
                    <a:p>
                      <a:pPr marL="356235">
                        <a:lnSpc>
                          <a:spcPct val="100000"/>
                        </a:lnSpc>
                        <a:spcBef>
                          <a:spcPts val="65"/>
                        </a:spcBef>
                      </a:pPr>
                      <a:r>
                        <a:rPr sz="1200" dirty="0">
                          <a:latin typeface="微软雅黑" panose="020B0503020204020204" charset="-122"/>
                          <a:cs typeface="微软雅黑" panose="020B0503020204020204" charset="-122"/>
                        </a:rPr>
                        <a:t>考核处理</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C5DFB3"/>
                    </a:solidFill>
                  </a:tcPr>
                </a:tc>
                <a:tc>
                  <a:txBody>
                    <a:bodyPr/>
                    <a:lstStyle/>
                    <a:p>
                      <a:pPr marL="429895">
                        <a:lnSpc>
                          <a:spcPct val="100000"/>
                        </a:lnSpc>
                        <a:spcBef>
                          <a:spcPts val="65"/>
                        </a:spcBef>
                      </a:pPr>
                      <a:r>
                        <a:rPr sz="1200" dirty="0">
                          <a:latin typeface="微软雅黑" panose="020B0503020204020204" charset="-122"/>
                          <a:cs typeface="微软雅黑" panose="020B0503020204020204" charset="-122"/>
                        </a:rPr>
                        <a:t>属地管理责任</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solidFill>
                      <a:srgbClr val="C5DFB3"/>
                    </a:solidFill>
                  </a:tcPr>
                </a:tc>
              </a:tr>
              <a:tr h="397128">
                <a:tc>
                  <a:txBody>
                    <a:bodyPr/>
                    <a:lstStyle/>
                    <a:p>
                      <a:pPr marR="187325" algn="r">
                        <a:lnSpc>
                          <a:spcPct val="100000"/>
                        </a:lnSpc>
                        <a:spcBef>
                          <a:spcPts val="840"/>
                        </a:spcBef>
                      </a:pPr>
                      <a:r>
                        <a:rPr sz="1200" dirty="0">
                          <a:latin typeface="微软雅黑" panose="020B0503020204020204" charset="-122"/>
                          <a:cs typeface="微软雅黑" panose="020B0503020204020204" charset="-122"/>
                        </a:rPr>
                        <a:t>1</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270">
                        <a:lnSpc>
                          <a:spcPct val="100000"/>
                        </a:lnSpc>
                        <a:spcBef>
                          <a:spcPts val="840"/>
                        </a:spcBef>
                      </a:pPr>
                      <a:r>
                        <a:rPr sz="1200" dirty="0">
                          <a:latin typeface="微软雅黑" panose="020B0503020204020204" charset="-122"/>
                          <a:cs typeface="微软雅黑" panose="020B0503020204020204" charset="-122"/>
                        </a:rPr>
                        <a:t>动火、受限空间作业时，无票作业</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120"/>
                        </a:spcBef>
                      </a:pPr>
                      <a:r>
                        <a:rPr sz="1200" spc="55" dirty="0">
                          <a:latin typeface="微软雅黑" panose="020B0503020204020204" charset="-122"/>
                          <a:cs typeface="微软雅黑" panose="020B0503020204020204" charset="-122"/>
                        </a:rPr>
                        <a:t>爆炸、着火、窒息、</a:t>
                      </a:r>
                      <a:endParaRPr sz="1200">
                        <a:latin typeface="微软雅黑" panose="020B0503020204020204" charset="-122"/>
                        <a:cs typeface="微软雅黑" panose="020B0503020204020204" charset="-122"/>
                      </a:endParaRPr>
                    </a:p>
                    <a:p>
                      <a:pPr marL="1905">
                        <a:lnSpc>
                          <a:spcPct val="100000"/>
                        </a:lnSpc>
                      </a:pPr>
                      <a:r>
                        <a:rPr sz="1200" dirty="0">
                          <a:latin typeface="微软雅黑" panose="020B0503020204020204" charset="-122"/>
                          <a:cs typeface="微软雅黑" panose="020B0503020204020204" charset="-122"/>
                        </a:rPr>
                        <a:t>坠落等各类事故</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120"/>
                        </a:spcBef>
                      </a:pPr>
                      <a:r>
                        <a:rPr sz="1200" spc="105" dirty="0">
                          <a:latin typeface="微软雅黑" panose="020B0503020204020204" charset="-122"/>
                          <a:cs typeface="微软雅黑" panose="020B0503020204020204" charset="-122"/>
                        </a:rPr>
                        <a:t>违规作业人员禁入</a:t>
                      </a:r>
                      <a:endParaRPr sz="1200">
                        <a:latin typeface="微软雅黑" panose="020B0503020204020204" charset="-122"/>
                        <a:cs typeface="微软雅黑" panose="020B0503020204020204" charset="-122"/>
                      </a:endParaRPr>
                    </a:p>
                    <a:p>
                      <a:pPr marL="1905">
                        <a:lnSpc>
                          <a:spcPct val="100000"/>
                        </a:lnSpc>
                      </a:pPr>
                      <a:r>
                        <a:rPr sz="1200" dirty="0">
                          <a:latin typeface="微软雅黑" panose="020B0503020204020204" charset="-122"/>
                          <a:cs typeface="微软雅黑" panose="020B0503020204020204" charset="-122"/>
                        </a:rPr>
                        <a:t>公司</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2540">
                        <a:lnSpc>
                          <a:spcPct val="100000"/>
                        </a:lnSpc>
                        <a:spcBef>
                          <a:spcPts val="120"/>
                        </a:spcBef>
                      </a:pPr>
                      <a:r>
                        <a:rPr sz="1200" spc="65" dirty="0">
                          <a:latin typeface="微软雅黑" panose="020B0503020204020204" charset="-122"/>
                          <a:cs typeface="微软雅黑" panose="020B0503020204020204" charset="-122"/>
                        </a:rPr>
                        <a:t>作业属地或专业负责人违</a:t>
                      </a:r>
                      <a:endParaRPr sz="1200">
                        <a:latin typeface="微软雅黑" panose="020B0503020204020204" charset="-122"/>
                        <a:cs typeface="微软雅黑" panose="020B0503020204020204" charset="-122"/>
                      </a:endParaRPr>
                    </a:p>
                    <a:p>
                      <a:pPr marL="2540">
                        <a:lnSpc>
                          <a:spcPct val="100000"/>
                        </a:lnSpc>
                      </a:pPr>
                      <a:r>
                        <a:rPr sz="1200" dirty="0">
                          <a:latin typeface="微软雅黑" panose="020B0503020204020204" charset="-122"/>
                          <a:cs typeface="微软雅黑" panose="020B0503020204020204" charset="-122"/>
                        </a:rPr>
                        <a:t>规积分</a:t>
                      </a:r>
                      <a:r>
                        <a:rPr sz="1200" dirty="0">
                          <a:latin typeface="微软雅黑" panose="020B0503020204020204" charset="-122"/>
                          <a:cs typeface="微软雅黑" panose="020B0503020204020204" charset="-122"/>
                        </a:rPr>
                        <a:t>1</a:t>
                      </a:r>
                      <a:r>
                        <a:rPr sz="1200" dirty="0">
                          <a:latin typeface="微软雅黑" panose="020B0503020204020204" charset="-122"/>
                          <a:cs typeface="微软雅黑" panose="020B0503020204020204" charset="-122"/>
                        </a:rPr>
                        <a:t>分</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397129">
                <a:tc>
                  <a:txBody>
                    <a:bodyPr/>
                    <a:lstStyle/>
                    <a:p>
                      <a:pPr marR="187325" algn="r">
                        <a:lnSpc>
                          <a:spcPct val="100000"/>
                        </a:lnSpc>
                        <a:spcBef>
                          <a:spcPts val="840"/>
                        </a:spcBef>
                      </a:pPr>
                      <a:r>
                        <a:rPr sz="1200" dirty="0">
                          <a:latin typeface="微软雅黑" panose="020B0503020204020204" charset="-122"/>
                          <a:cs typeface="微软雅黑" panose="020B0503020204020204" charset="-122"/>
                        </a:rPr>
                        <a:t>2</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270">
                        <a:lnSpc>
                          <a:spcPct val="100000"/>
                        </a:lnSpc>
                        <a:spcBef>
                          <a:spcPts val="840"/>
                        </a:spcBef>
                      </a:pPr>
                      <a:r>
                        <a:rPr sz="1200" dirty="0">
                          <a:latin typeface="微软雅黑" panose="020B0503020204020204" charset="-122"/>
                          <a:cs typeface="微软雅黑" panose="020B0503020204020204" charset="-122"/>
                        </a:rPr>
                        <a:t>高处作业时未系安全带，安全带未高挂低用</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840"/>
                        </a:spcBef>
                      </a:pPr>
                      <a:r>
                        <a:rPr sz="1200" dirty="0">
                          <a:latin typeface="微软雅黑" panose="020B0503020204020204" charset="-122"/>
                          <a:cs typeface="微软雅黑" panose="020B0503020204020204" charset="-122"/>
                        </a:rPr>
                        <a:t>坠落伤亡</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120"/>
                        </a:spcBef>
                      </a:pPr>
                      <a:r>
                        <a:rPr sz="1200" spc="90" dirty="0">
                          <a:latin typeface="微软雅黑" panose="020B0503020204020204" charset="-122"/>
                          <a:cs typeface="微软雅黑" panose="020B0503020204020204" charset="-122"/>
                        </a:rPr>
                        <a:t>违规作业人员禁入  </a:t>
                      </a:r>
                      <a:r>
                        <a:rPr sz="1200" dirty="0">
                          <a:latin typeface="微软雅黑" panose="020B0503020204020204" charset="-122"/>
                          <a:cs typeface="微软雅黑" panose="020B0503020204020204" charset="-122"/>
                        </a:rPr>
                        <a:t>公司</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2540">
                        <a:lnSpc>
                          <a:spcPct val="100000"/>
                        </a:lnSpc>
                        <a:spcBef>
                          <a:spcPts val="120"/>
                        </a:spcBef>
                      </a:pPr>
                      <a:r>
                        <a:rPr sz="1200" spc="70" dirty="0">
                          <a:latin typeface="微软雅黑" panose="020B0503020204020204" charset="-122"/>
                          <a:cs typeface="微软雅黑" panose="020B0503020204020204" charset="-122"/>
                        </a:rPr>
                        <a:t>作业属地或专业负责人违  </a:t>
                      </a:r>
                      <a:r>
                        <a:rPr sz="1200" dirty="0">
                          <a:latin typeface="微软雅黑" panose="020B0503020204020204" charset="-122"/>
                          <a:cs typeface="微软雅黑" panose="020B0503020204020204" charset="-122"/>
                        </a:rPr>
                        <a:t>规积分</a:t>
                      </a:r>
                      <a:r>
                        <a:rPr sz="1200" dirty="0">
                          <a:latin typeface="微软雅黑" panose="020B0503020204020204" charset="-122"/>
                          <a:cs typeface="微软雅黑" panose="020B0503020204020204" charset="-122"/>
                        </a:rPr>
                        <a:t>1</a:t>
                      </a:r>
                      <a:r>
                        <a:rPr sz="1200" dirty="0">
                          <a:latin typeface="微软雅黑" panose="020B0503020204020204" charset="-122"/>
                          <a:cs typeface="微软雅黑" panose="020B0503020204020204" charset="-122"/>
                        </a:rPr>
                        <a:t>分</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397128">
                <a:tc>
                  <a:txBody>
                    <a:bodyPr/>
                    <a:lstStyle/>
                    <a:p>
                      <a:pPr marR="187325" algn="r">
                        <a:lnSpc>
                          <a:spcPct val="100000"/>
                        </a:lnSpc>
                        <a:spcBef>
                          <a:spcPts val="840"/>
                        </a:spcBef>
                      </a:pPr>
                      <a:r>
                        <a:rPr sz="1200" dirty="0">
                          <a:latin typeface="微软雅黑" panose="020B0503020204020204" charset="-122"/>
                          <a:cs typeface="微软雅黑" panose="020B0503020204020204" charset="-122"/>
                        </a:rPr>
                        <a:t>3</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270">
                        <a:lnSpc>
                          <a:spcPct val="100000"/>
                        </a:lnSpc>
                        <a:spcBef>
                          <a:spcPts val="120"/>
                        </a:spcBef>
                      </a:pPr>
                      <a:r>
                        <a:rPr sz="1200" spc="45" dirty="0">
                          <a:latin typeface="微软雅黑" panose="020B0503020204020204" charset="-122"/>
                          <a:cs typeface="微软雅黑" panose="020B0503020204020204" charset="-122"/>
                        </a:rPr>
                        <a:t>受限</a:t>
                      </a:r>
                      <a:r>
                        <a:rPr sz="1200" spc="30" dirty="0">
                          <a:latin typeface="微软雅黑" panose="020B0503020204020204" charset="-122"/>
                          <a:cs typeface="微软雅黑" panose="020B0503020204020204" charset="-122"/>
                        </a:rPr>
                        <a:t>空</a:t>
                      </a:r>
                      <a:r>
                        <a:rPr sz="1200" spc="45" dirty="0">
                          <a:latin typeface="微软雅黑" panose="020B0503020204020204" charset="-122"/>
                          <a:cs typeface="微软雅黑" panose="020B0503020204020204" charset="-122"/>
                        </a:rPr>
                        <a:t>间作</a:t>
                      </a:r>
                      <a:r>
                        <a:rPr sz="1200" spc="30" dirty="0">
                          <a:latin typeface="微软雅黑" panose="020B0503020204020204" charset="-122"/>
                          <a:cs typeface="微软雅黑" panose="020B0503020204020204" charset="-122"/>
                        </a:rPr>
                        <a:t>业</a:t>
                      </a:r>
                      <a:r>
                        <a:rPr sz="1200" spc="45" dirty="0">
                          <a:latin typeface="微软雅黑" panose="020B0503020204020204" charset="-122"/>
                          <a:cs typeface="微软雅黑" panose="020B0503020204020204" charset="-122"/>
                        </a:rPr>
                        <a:t>未</a:t>
                      </a:r>
                      <a:r>
                        <a:rPr sz="1200" spc="30" dirty="0">
                          <a:latin typeface="微软雅黑" panose="020B0503020204020204" charset="-122"/>
                          <a:cs typeface="微软雅黑" panose="020B0503020204020204" charset="-122"/>
                        </a:rPr>
                        <a:t>采取</a:t>
                      </a:r>
                      <a:r>
                        <a:rPr sz="1200" spc="45" dirty="0">
                          <a:latin typeface="微软雅黑" panose="020B0503020204020204" charset="-122"/>
                          <a:cs typeface="微软雅黑" panose="020B0503020204020204" charset="-122"/>
                        </a:rPr>
                        <a:t>安装</a:t>
                      </a:r>
                      <a:r>
                        <a:rPr sz="1200" spc="30" dirty="0">
                          <a:latin typeface="微软雅黑" panose="020B0503020204020204" charset="-122"/>
                          <a:cs typeface="微软雅黑" panose="020B0503020204020204" charset="-122"/>
                        </a:rPr>
                        <a:t>盲</a:t>
                      </a:r>
                      <a:r>
                        <a:rPr sz="1200" spc="45" dirty="0">
                          <a:latin typeface="微软雅黑" panose="020B0503020204020204" charset="-122"/>
                          <a:cs typeface="微软雅黑" panose="020B0503020204020204" charset="-122"/>
                        </a:rPr>
                        <a:t>板</a:t>
                      </a:r>
                      <a:r>
                        <a:rPr sz="1200" spc="30" dirty="0">
                          <a:latin typeface="微软雅黑" panose="020B0503020204020204" charset="-122"/>
                          <a:cs typeface="微软雅黑" panose="020B0503020204020204" charset="-122"/>
                        </a:rPr>
                        <a:t>或</a:t>
                      </a:r>
                      <a:r>
                        <a:rPr sz="1200" spc="45" dirty="0">
                          <a:latin typeface="微软雅黑" panose="020B0503020204020204" charset="-122"/>
                          <a:cs typeface="微软雅黑" panose="020B0503020204020204" charset="-122"/>
                        </a:rPr>
                        <a:t>拆除</a:t>
                      </a:r>
                      <a:r>
                        <a:rPr sz="1200" spc="30" dirty="0">
                          <a:latin typeface="微软雅黑" panose="020B0503020204020204" charset="-122"/>
                          <a:cs typeface="微软雅黑" panose="020B0503020204020204" charset="-122"/>
                        </a:rPr>
                        <a:t>管段</a:t>
                      </a:r>
                      <a:r>
                        <a:rPr sz="1200" dirty="0">
                          <a:latin typeface="微软雅黑" panose="020B0503020204020204" charset="-122"/>
                          <a:cs typeface="微软雅黑" panose="020B0503020204020204" charset="-122"/>
                        </a:rPr>
                        <a:t>隔 </a:t>
                      </a:r>
                      <a:r>
                        <a:rPr sz="1200" dirty="0">
                          <a:latin typeface="微软雅黑" panose="020B0503020204020204" charset="-122"/>
                          <a:cs typeface="微软雅黑" panose="020B0503020204020204" charset="-122"/>
                        </a:rPr>
                        <a:t> 离的措施</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840"/>
                        </a:spcBef>
                      </a:pPr>
                      <a:r>
                        <a:rPr sz="1200" dirty="0">
                          <a:latin typeface="微软雅黑" panose="020B0503020204020204" charset="-122"/>
                          <a:cs typeface="微软雅黑" panose="020B0503020204020204" charset="-122"/>
                        </a:rPr>
                        <a:t>窒息、中毒死亡</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120"/>
                        </a:spcBef>
                      </a:pPr>
                      <a:r>
                        <a:rPr sz="1200" spc="90" dirty="0">
                          <a:latin typeface="微软雅黑" panose="020B0503020204020204" charset="-122"/>
                          <a:cs typeface="微软雅黑" panose="020B0503020204020204" charset="-122"/>
                        </a:rPr>
                        <a:t>违规作业人员禁入  </a:t>
                      </a:r>
                      <a:r>
                        <a:rPr sz="1200" dirty="0">
                          <a:latin typeface="微软雅黑" panose="020B0503020204020204" charset="-122"/>
                          <a:cs typeface="微软雅黑" panose="020B0503020204020204" charset="-122"/>
                        </a:rPr>
                        <a:t>公司</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2540">
                        <a:lnSpc>
                          <a:spcPct val="100000"/>
                        </a:lnSpc>
                        <a:spcBef>
                          <a:spcPts val="120"/>
                        </a:spcBef>
                      </a:pPr>
                      <a:r>
                        <a:rPr sz="1200" spc="70" dirty="0">
                          <a:latin typeface="微软雅黑" panose="020B0503020204020204" charset="-122"/>
                          <a:cs typeface="微软雅黑" panose="020B0503020204020204" charset="-122"/>
                        </a:rPr>
                        <a:t>作业属地或专业负责人违  </a:t>
                      </a:r>
                      <a:r>
                        <a:rPr sz="1200" dirty="0">
                          <a:latin typeface="微软雅黑" panose="020B0503020204020204" charset="-122"/>
                          <a:cs typeface="微软雅黑" panose="020B0503020204020204" charset="-122"/>
                        </a:rPr>
                        <a:t>规积分</a:t>
                      </a:r>
                      <a:r>
                        <a:rPr sz="1200" dirty="0">
                          <a:latin typeface="微软雅黑" panose="020B0503020204020204" charset="-122"/>
                          <a:cs typeface="微软雅黑" panose="020B0503020204020204" charset="-122"/>
                        </a:rPr>
                        <a:t>1</a:t>
                      </a:r>
                      <a:r>
                        <a:rPr sz="1200" dirty="0">
                          <a:latin typeface="微软雅黑" panose="020B0503020204020204" charset="-122"/>
                          <a:cs typeface="微软雅黑" panose="020B0503020204020204" charset="-122"/>
                        </a:rPr>
                        <a:t>分</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397129">
                <a:tc>
                  <a:txBody>
                    <a:bodyPr/>
                    <a:lstStyle/>
                    <a:p>
                      <a:pPr marR="187325" algn="r">
                        <a:lnSpc>
                          <a:spcPct val="100000"/>
                        </a:lnSpc>
                        <a:spcBef>
                          <a:spcPts val="840"/>
                        </a:spcBef>
                      </a:pPr>
                      <a:r>
                        <a:rPr sz="1200" dirty="0">
                          <a:latin typeface="微软雅黑" panose="020B0503020204020204" charset="-122"/>
                          <a:cs typeface="微软雅黑" panose="020B0503020204020204" charset="-122"/>
                        </a:rPr>
                        <a:t>4</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270">
                        <a:lnSpc>
                          <a:spcPct val="100000"/>
                        </a:lnSpc>
                        <a:spcBef>
                          <a:spcPts val="840"/>
                        </a:spcBef>
                      </a:pPr>
                      <a:r>
                        <a:rPr sz="1200" spc="-5" dirty="0">
                          <a:latin typeface="微软雅黑" panose="020B0503020204020204" charset="-122"/>
                          <a:cs typeface="微软雅黑" panose="020B0503020204020204" charset="-122"/>
                        </a:rPr>
                        <a:t>受限空间作业未采取通风措施</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840"/>
                        </a:spcBef>
                      </a:pPr>
                      <a:r>
                        <a:rPr sz="1200" spc="-5" dirty="0">
                          <a:latin typeface="微软雅黑" panose="020B0503020204020204" charset="-122"/>
                          <a:cs typeface="微软雅黑" panose="020B0503020204020204" charset="-122"/>
                        </a:rPr>
                        <a:t>窒息、中毒死亡</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120"/>
                        </a:spcBef>
                      </a:pPr>
                      <a:r>
                        <a:rPr sz="1200" spc="105" dirty="0">
                          <a:latin typeface="微软雅黑" panose="020B0503020204020204" charset="-122"/>
                          <a:cs typeface="微软雅黑" panose="020B0503020204020204" charset="-122"/>
                        </a:rPr>
                        <a:t>违规作业人员禁入</a:t>
                      </a:r>
                      <a:endParaRPr sz="1200">
                        <a:latin typeface="微软雅黑" panose="020B0503020204020204" charset="-122"/>
                        <a:cs typeface="微软雅黑" panose="020B0503020204020204" charset="-122"/>
                      </a:endParaRPr>
                    </a:p>
                    <a:p>
                      <a:pPr marL="1905">
                        <a:lnSpc>
                          <a:spcPct val="100000"/>
                        </a:lnSpc>
                      </a:pPr>
                      <a:r>
                        <a:rPr sz="1200" dirty="0">
                          <a:latin typeface="微软雅黑" panose="020B0503020204020204" charset="-122"/>
                          <a:cs typeface="微软雅黑" panose="020B0503020204020204" charset="-122"/>
                        </a:rPr>
                        <a:t>公司</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2540">
                        <a:lnSpc>
                          <a:spcPct val="100000"/>
                        </a:lnSpc>
                        <a:spcBef>
                          <a:spcPts val="120"/>
                        </a:spcBef>
                      </a:pPr>
                      <a:r>
                        <a:rPr sz="1200" spc="65" dirty="0">
                          <a:latin typeface="微软雅黑" panose="020B0503020204020204" charset="-122"/>
                          <a:cs typeface="微软雅黑" panose="020B0503020204020204" charset="-122"/>
                        </a:rPr>
                        <a:t>作业属地或专业负责人违</a:t>
                      </a:r>
                      <a:endParaRPr sz="1200">
                        <a:latin typeface="微软雅黑" panose="020B0503020204020204" charset="-122"/>
                        <a:cs typeface="微软雅黑" panose="020B0503020204020204" charset="-122"/>
                      </a:endParaRPr>
                    </a:p>
                    <a:p>
                      <a:pPr marL="2540">
                        <a:lnSpc>
                          <a:spcPct val="100000"/>
                        </a:lnSpc>
                      </a:pPr>
                      <a:r>
                        <a:rPr sz="1200" dirty="0">
                          <a:latin typeface="微软雅黑" panose="020B0503020204020204" charset="-122"/>
                          <a:cs typeface="微软雅黑" panose="020B0503020204020204" charset="-122"/>
                        </a:rPr>
                        <a:t>规积分</a:t>
                      </a:r>
                      <a:r>
                        <a:rPr sz="1200" dirty="0">
                          <a:latin typeface="微软雅黑" panose="020B0503020204020204" charset="-122"/>
                          <a:cs typeface="微软雅黑" panose="020B0503020204020204" charset="-122"/>
                        </a:rPr>
                        <a:t>1</a:t>
                      </a:r>
                      <a:r>
                        <a:rPr sz="1200" dirty="0">
                          <a:latin typeface="微软雅黑" panose="020B0503020204020204" charset="-122"/>
                          <a:cs typeface="微软雅黑" panose="020B0503020204020204" charset="-122"/>
                        </a:rPr>
                        <a:t>分</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397128">
                <a:tc>
                  <a:txBody>
                    <a:bodyPr/>
                    <a:lstStyle/>
                    <a:p>
                      <a:pPr marR="187325" algn="r">
                        <a:lnSpc>
                          <a:spcPct val="100000"/>
                        </a:lnSpc>
                        <a:spcBef>
                          <a:spcPts val="845"/>
                        </a:spcBef>
                      </a:pPr>
                      <a:r>
                        <a:rPr sz="1200" dirty="0">
                          <a:latin typeface="微软雅黑" panose="020B0503020204020204" charset="-122"/>
                          <a:cs typeface="微软雅黑" panose="020B0503020204020204" charset="-122"/>
                        </a:rPr>
                        <a:t>5</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270">
                        <a:lnSpc>
                          <a:spcPct val="100000"/>
                        </a:lnSpc>
                        <a:spcBef>
                          <a:spcPts val="845"/>
                        </a:spcBef>
                      </a:pPr>
                      <a:r>
                        <a:rPr sz="1200" dirty="0">
                          <a:latin typeface="微软雅黑" panose="020B0503020204020204" charset="-122"/>
                          <a:cs typeface="微软雅黑" panose="020B0503020204020204" charset="-122"/>
                        </a:rPr>
                        <a:t>动火、受限空间作业前未取样分析</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125"/>
                        </a:spcBef>
                      </a:pPr>
                      <a:r>
                        <a:rPr sz="1200" spc="70" dirty="0">
                          <a:latin typeface="微软雅黑" panose="020B0503020204020204" charset="-122"/>
                          <a:cs typeface="微软雅黑" panose="020B0503020204020204" charset="-122"/>
                        </a:rPr>
                        <a:t>爆炸</a:t>
                      </a:r>
                      <a:r>
                        <a:rPr sz="1200" spc="80" dirty="0">
                          <a:latin typeface="微软雅黑" panose="020B0503020204020204" charset="-122"/>
                          <a:cs typeface="微软雅黑" panose="020B0503020204020204" charset="-122"/>
                        </a:rPr>
                        <a:t>、</a:t>
                      </a:r>
                      <a:r>
                        <a:rPr sz="1200" spc="70" dirty="0">
                          <a:latin typeface="微软雅黑" panose="020B0503020204020204" charset="-122"/>
                          <a:cs typeface="微软雅黑" panose="020B0503020204020204" charset="-122"/>
                        </a:rPr>
                        <a:t>着火</a:t>
                      </a:r>
                      <a:r>
                        <a:rPr sz="1200" spc="80" dirty="0">
                          <a:latin typeface="微软雅黑" panose="020B0503020204020204" charset="-122"/>
                          <a:cs typeface="微软雅黑" panose="020B0503020204020204" charset="-122"/>
                        </a:rPr>
                        <a:t>、</a:t>
                      </a:r>
                      <a:r>
                        <a:rPr sz="1200" spc="70" dirty="0">
                          <a:latin typeface="微软雅黑" panose="020B0503020204020204" charset="-122"/>
                          <a:cs typeface="微软雅黑" panose="020B0503020204020204" charset="-122"/>
                        </a:rPr>
                        <a:t>窒息</a:t>
                      </a:r>
                      <a:r>
                        <a:rPr sz="1200" dirty="0">
                          <a:latin typeface="微软雅黑" panose="020B0503020204020204" charset="-122"/>
                          <a:cs typeface="微软雅黑" panose="020B0503020204020204" charset="-122"/>
                        </a:rPr>
                        <a:t>、 </a:t>
                      </a:r>
                      <a:r>
                        <a:rPr sz="1200" dirty="0">
                          <a:latin typeface="微软雅黑" panose="020B0503020204020204" charset="-122"/>
                          <a:cs typeface="微软雅黑" panose="020B0503020204020204" charset="-122"/>
                        </a:rPr>
                        <a:t> 中毒等死亡</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125"/>
                        </a:spcBef>
                      </a:pPr>
                      <a:r>
                        <a:rPr sz="1200" spc="90" dirty="0">
                          <a:latin typeface="微软雅黑" panose="020B0503020204020204" charset="-122"/>
                          <a:cs typeface="微软雅黑" panose="020B0503020204020204" charset="-122"/>
                        </a:rPr>
                        <a:t>违规作业人员禁入  </a:t>
                      </a:r>
                      <a:r>
                        <a:rPr sz="1200" dirty="0">
                          <a:latin typeface="微软雅黑" panose="020B0503020204020204" charset="-122"/>
                          <a:cs typeface="微软雅黑" panose="020B0503020204020204" charset="-122"/>
                        </a:rPr>
                        <a:t>公司</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2540">
                        <a:lnSpc>
                          <a:spcPct val="100000"/>
                        </a:lnSpc>
                        <a:spcBef>
                          <a:spcPts val="125"/>
                        </a:spcBef>
                      </a:pPr>
                      <a:r>
                        <a:rPr sz="1200" spc="70" dirty="0">
                          <a:latin typeface="微软雅黑" panose="020B0503020204020204" charset="-122"/>
                          <a:cs typeface="微软雅黑" panose="020B0503020204020204" charset="-122"/>
                        </a:rPr>
                        <a:t>作业属地或专业负责人违  </a:t>
                      </a:r>
                      <a:r>
                        <a:rPr sz="1200" dirty="0">
                          <a:latin typeface="微软雅黑" panose="020B0503020204020204" charset="-122"/>
                          <a:cs typeface="微软雅黑" panose="020B0503020204020204" charset="-122"/>
                        </a:rPr>
                        <a:t>规积分</a:t>
                      </a:r>
                      <a:r>
                        <a:rPr sz="1200" dirty="0">
                          <a:latin typeface="微软雅黑" panose="020B0503020204020204" charset="-122"/>
                          <a:cs typeface="微软雅黑" panose="020B0503020204020204" charset="-122"/>
                        </a:rPr>
                        <a:t>1</a:t>
                      </a:r>
                      <a:r>
                        <a:rPr sz="1200" dirty="0">
                          <a:latin typeface="微软雅黑" panose="020B0503020204020204" charset="-122"/>
                          <a:cs typeface="微软雅黑" panose="020B0503020204020204" charset="-122"/>
                        </a:rPr>
                        <a:t>分</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397116">
                <a:tc>
                  <a:txBody>
                    <a:bodyPr/>
                    <a:lstStyle/>
                    <a:p>
                      <a:pPr marR="187325" algn="r">
                        <a:lnSpc>
                          <a:spcPct val="100000"/>
                        </a:lnSpc>
                        <a:spcBef>
                          <a:spcPts val="845"/>
                        </a:spcBef>
                      </a:pPr>
                      <a:r>
                        <a:rPr sz="1200" dirty="0">
                          <a:latin typeface="微软雅黑" panose="020B0503020204020204" charset="-122"/>
                          <a:cs typeface="微软雅黑" panose="020B0503020204020204" charset="-122"/>
                        </a:rPr>
                        <a:t>6</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270">
                        <a:lnSpc>
                          <a:spcPct val="100000"/>
                        </a:lnSpc>
                        <a:spcBef>
                          <a:spcPts val="845"/>
                        </a:spcBef>
                      </a:pPr>
                      <a:r>
                        <a:rPr sz="1200" dirty="0">
                          <a:latin typeface="微软雅黑" panose="020B0503020204020204" charset="-122"/>
                          <a:cs typeface="微软雅黑" panose="020B0503020204020204" charset="-122"/>
                        </a:rPr>
                        <a:t>特种作业人员无有效资格证</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845"/>
                        </a:spcBef>
                      </a:pPr>
                      <a:r>
                        <a:rPr sz="1200" dirty="0">
                          <a:latin typeface="微软雅黑" panose="020B0503020204020204" charset="-122"/>
                          <a:cs typeface="微软雅黑" panose="020B0503020204020204" charset="-122"/>
                        </a:rPr>
                        <a:t>触电、坠落等伤亡</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125"/>
                        </a:spcBef>
                      </a:pPr>
                      <a:r>
                        <a:rPr sz="1200" spc="90" dirty="0">
                          <a:latin typeface="微软雅黑" panose="020B0503020204020204" charset="-122"/>
                          <a:cs typeface="微软雅黑" panose="020B0503020204020204" charset="-122"/>
                        </a:rPr>
                        <a:t>违规作业人员禁入  </a:t>
                      </a:r>
                      <a:r>
                        <a:rPr sz="1200" dirty="0">
                          <a:latin typeface="微软雅黑" panose="020B0503020204020204" charset="-122"/>
                          <a:cs typeface="微软雅黑" panose="020B0503020204020204" charset="-122"/>
                        </a:rPr>
                        <a:t>公司</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2540">
                        <a:lnSpc>
                          <a:spcPct val="100000"/>
                        </a:lnSpc>
                        <a:spcBef>
                          <a:spcPts val="125"/>
                        </a:spcBef>
                      </a:pPr>
                      <a:r>
                        <a:rPr sz="1200" spc="70" dirty="0">
                          <a:latin typeface="微软雅黑" panose="020B0503020204020204" charset="-122"/>
                          <a:cs typeface="微软雅黑" panose="020B0503020204020204" charset="-122"/>
                        </a:rPr>
                        <a:t>作业属地或专业负责人违  </a:t>
                      </a:r>
                      <a:r>
                        <a:rPr sz="1200" dirty="0">
                          <a:latin typeface="微软雅黑" panose="020B0503020204020204" charset="-122"/>
                          <a:cs typeface="微软雅黑" panose="020B0503020204020204" charset="-122"/>
                        </a:rPr>
                        <a:t>规积分</a:t>
                      </a:r>
                      <a:r>
                        <a:rPr sz="1200" dirty="0">
                          <a:latin typeface="微软雅黑" panose="020B0503020204020204" charset="-122"/>
                          <a:cs typeface="微软雅黑" panose="020B0503020204020204" charset="-122"/>
                        </a:rPr>
                        <a:t>1</a:t>
                      </a:r>
                      <a:r>
                        <a:rPr sz="1200" dirty="0">
                          <a:latin typeface="微软雅黑" panose="020B0503020204020204" charset="-122"/>
                          <a:cs typeface="微软雅黑" panose="020B0503020204020204" charset="-122"/>
                        </a:rPr>
                        <a:t>分</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397141">
                <a:tc>
                  <a:txBody>
                    <a:bodyPr/>
                    <a:lstStyle/>
                    <a:p>
                      <a:pPr marR="187325" algn="r">
                        <a:lnSpc>
                          <a:spcPct val="100000"/>
                        </a:lnSpc>
                        <a:spcBef>
                          <a:spcPts val="845"/>
                        </a:spcBef>
                      </a:pPr>
                      <a:r>
                        <a:rPr sz="1200" dirty="0">
                          <a:latin typeface="微软雅黑" panose="020B0503020204020204" charset="-122"/>
                          <a:cs typeface="微软雅黑" panose="020B0503020204020204" charset="-122"/>
                        </a:rPr>
                        <a:t>7</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270">
                        <a:lnSpc>
                          <a:spcPct val="100000"/>
                        </a:lnSpc>
                        <a:spcBef>
                          <a:spcPts val="845"/>
                        </a:spcBef>
                      </a:pPr>
                      <a:r>
                        <a:rPr sz="1200" dirty="0">
                          <a:latin typeface="微软雅黑" panose="020B0503020204020204" charset="-122"/>
                          <a:cs typeface="微软雅黑" panose="020B0503020204020204" charset="-122"/>
                        </a:rPr>
                        <a:t>动火、受限空间作业未安排监护人员</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845"/>
                        </a:spcBef>
                      </a:pPr>
                      <a:r>
                        <a:rPr sz="1200" dirty="0">
                          <a:latin typeface="微软雅黑" panose="020B0503020204020204" charset="-122"/>
                          <a:cs typeface="微软雅黑" panose="020B0503020204020204" charset="-122"/>
                        </a:rPr>
                        <a:t>各类作业人员伤亡</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125"/>
                        </a:spcBef>
                      </a:pPr>
                      <a:r>
                        <a:rPr sz="1200" spc="90" dirty="0">
                          <a:latin typeface="微软雅黑" panose="020B0503020204020204" charset="-122"/>
                          <a:cs typeface="微软雅黑" panose="020B0503020204020204" charset="-122"/>
                        </a:rPr>
                        <a:t>违规作业人员禁入</a:t>
                      </a:r>
                      <a:r>
                        <a:rPr sz="1200" spc="-250" dirty="0">
                          <a:latin typeface="微软雅黑" panose="020B0503020204020204" charset="-122"/>
                          <a:cs typeface="微软雅黑" panose="020B0503020204020204" charset="-122"/>
                        </a:rPr>
                        <a:t> </a:t>
                      </a:r>
                      <a:endParaRPr sz="1200">
                        <a:latin typeface="微软雅黑" panose="020B0503020204020204" charset="-122"/>
                        <a:cs typeface="微软雅黑" panose="020B0503020204020204" charset="-122"/>
                      </a:endParaRPr>
                    </a:p>
                    <a:p>
                      <a:pPr marL="1905">
                        <a:lnSpc>
                          <a:spcPct val="100000"/>
                        </a:lnSpc>
                      </a:pPr>
                      <a:r>
                        <a:rPr sz="1200" spc="-5" dirty="0">
                          <a:latin typeface="微软雅黑" panose="020B0503020204020204" charset="-122"/>
                          <a:cs typeface="微软雅黑" panose="020B0503020204020204" charset="-122"/>
                        </a:rPr>
                        <a:t>公司</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2540">
                        <a:lnSpc>
                          <a:spcPct val="100000"/>
                        </a:lnSpc>
                        <a:spcBef>
                          <a:spcPts val="125"/>
                        </a:spcBef>
                      </a:pPr>
                      <a:r>
                        <a:rPr sz="1200" spc="70" dirty="0">
                          <a:latin typeface="微软雅黑" panose="020B0503020204020204" charset="-122"/>
                          <a:cs typeface="微软雅黑" panose="020B0503020204020204" charset="-122"/>
                        </a:rPr>
                        <a:t>作业属地或专业负责人违</a:t>
                      </a:r>
                      <a:endParaRPr sz="1200">
                        <a:latin typeface="微软雅黑" panose="020B0503020204020204" charset="-122"/>
                        <a:cs typeface="微软雅黑" panose="020B0503020204020204" charset="-122"/>
                      </a:endParaRPr>
                    </a:p>
                    <a:p>
                      <a:pPr marL="2540">
                        <a:lnSpc>
                          <a:spcPct val="100000"/>
                        </a:lnSpc>
                      </a:pPr>
                      <a:r>
                        <a:rPr sz="1200" spc="-5" dirty="0">
                          <a:latin typeface="微软雅黑" panose="020B0503020204020204" charset="-122"/>
                          <a:cs typeface="微软雅黑" panose="020B0503020204020204" charset="-122"/>
                        </a:rPr>
                        <a:t>规积分</a:t>
                      </a:r>
                      <a:r>
                        <a:rPr sz="1200" spc="-5" dirty="0">
                          <a:latin typeface="微软雅黑" panose="020B0503020204020204" charset="-122"/>
                          <a:cs typeface="微软雅黑" panose="020B0503020204020204" charset="-122"/>
                        </a:rPr>
                        <a:t>1</a:t>
                      </a:r>
                      <a:r>
                        <a:rPr sz="1200" spc="-5" dirty="0">
                          <a:latin typeface="微软雅黑" panose="020B0503020204020204" charset="-122"/>
                          <a:cs typeface="微软雅黑" panose="020B0503020204020204" charset="-122"/>
                        </a:rPr>
                        <a:t>分</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r h="397129">
                <a:tc>
                  <a:txBody>
                    <a:bodyPr/>
                    <a:lstStyle/>
                    <a:p>
                      <a:pPr marR="187325" algn="r">
                        <a:lnSpc>
                          <a:spcPct val="100000"/>
                        </a:lnSpc>
                        <a:spcBef>
                          <a:spcPts val="845"/>
                        </a:spcBef>
                      </a:pPr>
                      <a:r>
                        <a:rPr sz="1200" dirty="0">
                          <a:latin typeface="微软雅黑" panose="020B0503020204020204" charset="-122"/>
                          <a:cs typeface="微软雅黑" panose="020B0503020204020204" charset="-122"/>
                        </a:rPr>
                        <a:t>8</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270">
                        <a:lnSpc>
                          <a:spcPct val="100000"/>
                        </a:lnSpc>
                        <a:spcBef>
                          <a:spcPts val="845"/>
                        </a:spcBef>
                      </a:pPr>
                      <a:r>
                        <a:rPr sz="1200" dirty="0">
                          <a:latin typeface="微软雅黑" panose="020B0503020204020204" charset="-122"/>
                          <a:cs typeface="微软雅黑" panose="020B0503020204020204" charset="-122"/>
                        </a:rPr>
                        <a:t>暴力行为，发生了言语辱骂或肢体冲突</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845"/>
                        </a:spcBef>
                      </a:pPr>
                      <a:r>
                        <a:rPr sz="1200" dirty="0">
                          <a:latin typeface="微软雅黑" panose="020B0503020204020204" charset="-122"/>
                          <a:cs typeface="微软雅黑" panose="020B0503020204020204" charset="-122"/>
                        </a:rPr>
                        <a:t>违法行为</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1905">
                        <a:lnSpc>
                          <a:spcPct val="100000"/>
                        </a:lnSpc>
                        <a:spcBef>
                          <a:spcPts val="125"/>
                        </a:spcBef>
                      </a:pPr>
                      <a:r>
                        <a:rPr sz="1200" spc="90" dirty="0">
                          <a:latin typeface="微软雅黑" panose="020B0503020204020204" charset="-122"/>
                          <a:cs typeface="微软雅黑" panose="020B0503020204020204" charset="-122"/>
                        </a:rPr>
                        <a:t>违规作业人员禁入  </a:t>
                      </a:r>
                      <a:r>
                        <a:rPr sz="1200" dirty="0">
                          <a:latin typeface="微软雅黑" panose="020B0503020204020204" charset="-122"/>
                          <a:cs typeface="微软雅黑" panose="020B0503020204020204" charset="-122"/>
                        </a:rPr>
                        <a:t>公司</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c>
                  <a:txBody>
                    <a:bodyPr/>
                    <a:lstStyle/>
                    <a:p>
                      <a:pPr marL="2540">
                        <a:lnSpc>
                          <a:spcPct val="100000"/>
                        </a:lnSpc>
                        <a:spcBef>
                          <a:spcPts val="125"/>
                        </a:spcBef>
                      </a:pPr>
                      <a:r>
                        <a:rPr sz="1200" spc="70" dirty="0">
                          <a:latin typeface="微软雅黑" panose="020B0503020204020204" charset="-122"/>
                          <a:cs typeface="微软雅黑" panose="020B0503020204020204" charset="-122"/>
                        </a:rPr>
                        <a:t>作业属地或专业负责人违  </a:t>
                      </a:r>
                      <a:r>
                        <a:rPr sz="1200" dirty="0">
                          <a:latin typeface="微软雅黑" panose="020B0503020204020204" charset="-122"/>
                          <a:cs typeface="微软雅黑" panose="020B0503020204020204" charset="-122"/>
                        </a:rPr>
                        <a:t>规积分</a:t>
                      </a:r>
                      <a:r>
                        <a:rPr sz="1200" dirty="0">
                          <a:latin typeface="微软雅黑" panose="020B0503020204020204" charset="-122"/>
                          <a:cs typeface="微软雅黑" panose="020B0503020204020204" charset="-122"/>
                        </a:rPr>
                        <a:t>1</a:t>
                      </a:r>
                      <a:r>
                        <a:rPr sz="1200" dirty="0">
                          <a:latin typeface="微软雅黑" panose="020B0503020204020204" charset="-122"/>
                          <a:cs typeface="微软雅黑" panose="020B0503020204020204" charset="-122"/>
                        </a:rPr>
                        <a:t>分</a:t>
                      </a:r>
                      <a:endParaRPr sz="1200">
                        <a:latin typeface="微软雅黑" panose="020B0503020204020204" charset="-122"/>
                        <a:cs typeface="微软雅黑" panose="020B0503020204020204" charset="-122"/>
                      </a:endParaRPr>
                    </a:p>
                  </a:txBody>
                  <a:tcPr marL="0" marR="0" marT="0" marB="0">
                    <a:lnL w="6350">
                      <a:solidFill>
                        <a:srgbClr val="808080"/>
                      </a:solidFill>
                      <a:prstDash val="solid"/>
                    </a:lnL>
                    <a:lnR w="6350">
                      <a:solidFill>
                        <a:srgbClr val="808080"/>
                      </a:solidFill>
                      <a:prstDash val="solid"/>
                    </a:lnR>
                    <a:lnT w="6350">
                      <a:solidFill>
                        <a:srgbClr val="808080"/>
                      </a:solidFill>
                      <a:prstDash val="solid"/>
                    </a:lnT>
                    <a:lnB w="6350">
                      <a:solidFill>
                        <a:srgbClr val="808080"/>
                      </a:solidFill>
                      <a:prstDash val="solid"/>
                    </a:lnB>
                  </a:tcPr>
                </a:tc>
              </a:tr>
            </a:tbl>
          </a:graphicData>
        </a:graphic>
      </p:graphicFrame>
      <p:sp>
        <p:nvSpPr>
          <p:cNvPr id="3" name="object 3"/>
          <p:cNvSpPr txBox="1"/>
          <p:nvPr/>
        </p:nvSpPr>
        <p:spPr>
          <a:xfrm>
            <a:off x="3205352" y="1083817"/>
            <a:ext cx="2120900" cy="241300"/>
          </a:xfrm>
          <a:prstGeom prst="rect">
            <a:avLst/>
          </a:prstGeom>
        </p:spPr>
        <p:txBody>
          <a:bodyPr vert="horz" wrap="square" lIns="0" tIns="0" rIns="0" bIns="0" rtlCol="0">
            <a:spAutoFit/>
          </a:bodyPr>
          <a:lstStyle/>
          <a:p>
            <a:pPr marL="12700">
              <a:lnSpc>
                <a:spcPct val="100000"/>
              </a:lnSpc>
            </a:pPr>
            <a:r>
              <a:rPr sz="1500" spc="-5" dirty="0">
                <a:latin typeface="微软雅黑" panose="020B0503020204020204" charset="-122"/>
                <a:cs typeface="微软雅黑" panose="020B0503020204020204" charset="-122"/>
              </a:rPr>
              <a:t>某企业的“零容忍”清单</a:t>
            </a:r>
            <a:endParaRPr sz="1500">
              <a:latin typeface="微软雅黑" panose="020B0503020204020204" charset="-122"/>
              <a:cs typeface="微软雅黑" panose="020B0503020204020204" charset="-122"/>
            </a:endParaRPr>
          </a:p>
        </p:txBody>
      </p:sp>
      <p:sp>
        <p:nvSpPr>
          <p:cNvPr id="4" name="object 4"/>
          <p:cNvSpPr txBox="1"/>
          <p:nvPr/>
        </p:nvSpPr>
        <p:spPr>
          <a:xfrm>
            <a:off x="734974" y="351154"/>
            <a:ext cx="4314825"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企业最佳实践案例—作业监督与评价</a:t>
            </a:r>
            <a:endParaRPr sz="2100">
              <a:latin typeface="微软雅黑" panose="020B0503020204020204" charset="-122"/>
              <a:cs typeface="微软雅黑" panose="020B0503020204020204" charset="-122"/>
            </a:endParaRPr>
          </a:p>
        </p:txBody>
      </p:sp>
      <p:sp>
        <p:nvSpPr>
          <p:cNvPr id="5" name="object 5"/>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00" y="1281683"/>
            <a:ext cx="7277100" cy="2717292"/>
          </a:xfrm>
          <a:prstGeom prst="rect">
            <a:avLst/>
          </a:prstGeom>
          <a:blipFill>
            <a:blip r:embed="rId1" cstate="print"/>
            <a:stretch>
              <a:fillRect/>
            </a:stretch>
          </a:blipFill>
        </p:spPr>
        <p:txBody>
          <a:bodyPr wrap="square" lIns="0" tIns="0" rIns="0" bIns="0" rtlCol="0"/>
          <a:lstStyle/>
          <a:p/>
        </p:txBody>
      </p:sp>
      <p:sp>
        <p:nvSpPr>
          <p:cNvPr id="3" name="object 3"/>
          <p:cNvSpPr txBox="1"/>
          <p:nvPr/>
        </p:nvSpPr>
        <p:spPr>
          <a:xfrm>
            <a:off x="2500629" y="4308246"/>
            <a:ext cx="4862830" cy="317500"/>
          </a:xfrm>
          <a:prstGeom prst="rect">
            <a:avLst/>
          </a:prstGeom>
        </p:spPr>
        <p:txBody>
          <a:bodyPr vert="horz" wrap="square" lIns="0" tIns="0" rIns="0" bIns="0" rtlCol="0">
            <a:spAutoFit/>
          </a:bodyPr>
          <a:lstStyle/>
          <a:p>
            <a:pPr marL="12700">
              <a:lnSpc>
                <a:spcPct val="100000"/>
              </a:lnSpc>
            </a:pPr>
            <a:r>
              <a:rPr sz="2000" dirty="0">
                <a:latin typeface="微软雅黑" panose="020B0503020204020204" charset="-122"/>
                <a:cs typeface="微软雅黑" panose="020B0503020204020204" charset="-122"/>
              </a:rPr>
              <a:t>建立承包商奖励机制，采用双赢的奖励方法</a:t>
            </a:r>
            <a:endParaRPr sz="2000">
              <a:latin typeface="微软雅黑" panose="020B0503020204020204" charset="-122"/>
              <a:cs typeface="微软雅黑" panose="020B0503020204020204" charset="-122"/>
            </a:endParaRPr>
          </a:p>
        </p:txBody>
      </p:sp>
      <p:sp>
        <p:nvSpPr>
          <p:cNvPr id="4" name="object 4"/>
          <p:cNvSpPr txBox="1">
            <a:spLocks noGrp="1"/>
          </p:cNvSpPr>
          <p:nvPr>
            <p:ph type="title"/>
          </p:nvPr>
        </p:nvSpPr>
        <p:spPr>
          <a:xfrm>
            <a:off x="734974" y="351154"/>
            <a:ext cx="4314825" cy="332740"/>
          </a:xfrm>
          <a:prstGeom prst="rect">
            <a:avLst/>
          </a:prstGeom>
        </p:spPr>
        <p:txBody>
          <a:bodyPr vert="horz" wrap="square" lIns="0" tIns="0" rIns="0" bIns="0" rtlCol="0">
            <a:spAutoFit/>
          </a:bodyPr>
          <a:lstStyle/>
          <a:p>
            <a:pPr marL="12700">
              <a:lnSpc>
                <a:spcPct val="100000"/>
              </a:lnSpc>
            </a:pPr>
            <a:r>
              <a:rPr sz="2100" b="0" dirty="0">
                <a:solidFill>
                  <a:srgbClr val="000000"/>
                </a:solidFill>
                <a:latin typeface="微软雅黑" panose="020B0503020204020204" charset="-122"/>
                <a:cs typeface="微软雅黑" panose="020B0503020204020204" charset="-122"/>
              </a:rPr>
              <a:t>企业最佳实践案例—作业监督与评价</a:t>
            </a:r>
            <a:endParaRPr sz="2100">
              <a:latin typeface="微软雅黑" panose="020B0503020204020204" charset="-122"/>
              <a:cs typeface="微软雅黑" panose="020B0503020204020204" charset="-122"/>
            </a:endParaRPr>
          </a:p>
        </p:txBody>
      </p:sp>
      <p:sp>
        <p:nvSpPr>
          <p:cNvPr id="5" name="object 5"/>
          <p:cNvSpPr txBox="1"/>
          <p:nvPr/>
        </p:nvSpPr>
        <p:spPr>
          <a:xfrm>
            <a:off x="6938009" y="339597"/>
            <a:ext cx="1878964" cy="245745"/>
          </a:xfrm>
          <a:prstGeom prst="rect">
            <a:avLst/>
          </a:prstGeom>
        </p:spPr>
        <p:txBody>
          <a:bodyPr vert="horz" wrap="square" lIns="0" tIns="0" rIns="0" bIns="0" rtlCol="0">
            <a:spAutoFit/>
          </a:bodyPr>
          <a:lstStyle/>
          <a:p>
            <a:pPr marL="12700">
              <a:lnSpc>
                <a:spcPct val="100000"/>
              </a:lnSpc>
            </a:pPr>
            <a:endParaRPr sz="1600" b="1" spc="-310" dirty="0">
              <a:solidFill>
                <a:srgbClr val="2D75B6"/>
              </a:solidFill>
              <a:latin typeface="思源黑体 CN Bold" panose="020B0800000000000000" charset="-122"/>
              <a:cs typeface="思源黑体 CN Bold" panose="020B0800000000000000"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204459" y="632586"/>
            <a:ext cx="1092200" cy="2374265"/>
          </a:xfrm>
          <a:prstGeom prst="rect">
            <a:avLst/>
          </a:prstGeom>
        </p:spPr>
        <p:txBody>
          <a:bodyPr vert="horz" wrap="square" lIns="0" tIns="0" rIns="0" bIns="0" rtlCol="0">
            <a:spAutoFit/>
          </a:bodyPr>
          <a:lstStyle/>
          <a:p>
            <a:pPr marL="698500">
              <a:lnSpc>
                <a:spcPts val="3300"/>
              </a:lnSpc>
            </a:pPr>
            <a:r>
              <a:rPr sz="3000" b="1" dirty="0">
                <a:solidFill>
                  <a:srgbClr val="001F5F"/>
                </a:solidFill>
                <a:latin typeface="微软雅黑" panose="020B0503020204020204" charset="-122"/>
                <a:cs typeface="微软雅黑" panose="020B0503020204020204" charset="-122"/>
              </a:rPr>
              <a:t>欢</a:t>
            </a:r>
            <a:endParaRPr sz="3000">
              <a:latin typeface="微软雅黑" panose="020B0503020204020204" charset="-122"/>
              <a:cs typeface="微软雅黑" panose="020B0503020204020204" charset="-122"/>
            </a:endParaRPr>
          </a:p>
          <a:p>
            <a:pPr marL="12700">
              <a:lnSpc>
                <a:spcPts val="3000"/>
              </a:lnSpc>
              <a:tabLst>
                <a:tab pos="697865" algn="l"/>
              </a:tabLst>
            </a:pPr>
            <a:r>
              <a:rPr sz="3000" b="1" dirty="0">
                <a:solidFill>
                  <a:srgbClr val="001F5F"/>
                </a:solidFill>
                <a:latin typeface="微软雅黑" panose="020B0503020204020204" charset="-122"/>
                <a:cs typeface="微软雅黑" panose="020B0503020204020204" charset="-122"/>
              </a:rPr>
              <a:t>谢	迎</a:t>
            </a:r>
            <a:endParaRPr sz="3000">
              <a:latin typeface="微软雅黑" panose="020B0503020204020204" charset="-122"/>
              <a:cs typeface="微软雅黑" panose="020B0503020204020204" charset="-122"/>
            </a:endParaRPr>
          </a:p>
          <a:p>
            <a:pPr marL="12700">
              <a:lnSpc>
                <a:spcPts val="3000"/>
              </a:lnSpc>
              <a:tabLst>
                <a:tab pos="697865" algn="l"/>
              </a:tabLst>
            </a:pPr>
            <a:r>
              <a:rPr sz="3000" b="1" dirty="0">
                <a:solidFill>
                  <a:srgbClr val="001F5F"/>
                </a:solidFill>
                <a:latin typeface="微软雅黑" panose="020B0503020204020204" charset="-122"/>
                <a:cs typeface="微软雅黑" panose="020B0503020204020204" charset="-122"/>
              </a:rPr>
              <a:t>谢	点</a:t>
            </a:r>
            <a:endParaRPr sz="3000">
              <a:latin typeface="微软雅黑" panose="020B0503020204020204" charset="-122"/>
              <a:cs typeface="微软雅黑" panose="020B0503020204020204" charset="-122"/>
            </a:endParaRPr>
          </a:p>
          <a:p>
            <a:pPr marL="12700">
              <a:lnSpc>
                <a:spcPts val="3000"/>
              </a:lnSpc>
              <a:tabLst>
                <a:tab pos="697865" algn="l"/>
              </a:tabLst>
            </a:pPr>
            <a:r>
              <a:rPr sz="3000" b="1" dirty="0">
                <a:solidFill>
                  <a:srgbClr val="001F5F"/>
                </a:solidFill>
                <a:latin typeface="微软雅黑" panose="020B0503020204020204" charset="-122"/>
                <a:cs typeface="微软雅黑" panose="020B0503020204020204" charset="-122"/>
              </a:rPr>
              <a:t>聆	评</a:t>
            </a:r>
            <a:endParaRPr sz="3000">
              <a:latin typeface="微软雅黑" panose="020B0503020204020204" charset="-122"/>
              <a:cs typeface="微软雅黑" panose="020B0503020204020204" charset="-122"/>
            </a:endParaRPr>
          </a:p>
          <a:p>
            <a:pPr marL="698500" marR="5080" indent="-685800">
              <a:lnSpc>
                <a:spcPts val="3000"/>
              </a:lnSpc>
              <a:spcBef>
                <a:spcPts val="300"/>
              </a:spcBef>
              <a:tabLst>
                <a:tab pos="697865" algn="l"/>
              </a:tabLst>
            </a:pPr>
            <a:r>
              <a:rPr sz="3000" b="1" dirty="0">
                <a:solidFill>
                  <a:srgbClr val="001F5F"/>
                </a:solidFill>
                <a:latin typeface="微软雅黑" panose="020B0503020204020204" charset="-122"/>
                <a:cs typeface="微软雅黑" panose="020B0503020204020204" charset="-122"/>
              </a:rPr>
              <a:t>听	交  流</a:t>
            </a:r>
            <a:endParaRPr sz="3000">
              <a:latin typeface="微软雅黑" panose="020B0503020204020204" charset="-122"/>
              <a:cs typeface="微软雅黑" panose="020B0503020204020204" charset="-122"/>
            </a:endParaRPr>
          </a:p>
        </p:txBody>
      </p:sp>
      <p:sp>
        <p:nvSpPr>
          <p:cNvPr id="4" name="object 4"/>
          <p:cNvSpPr/>
          <p:nvPr/>
        </p:nvSpPr>
        <p:spPr>
          <a:xfrm>
            <a:off x="4748784" y="3098292"/>
            <a:ext cx="4300855" cy="0"/>
          </a:xfrm>
          <a:custGeom>
            <a:avLst/>
            <a:gdLst/>
            <a:ahLst/>
            <a:cxnLst/>
            <a:rect l="l" t="t" r="r" b="b"/>
            <a:pathLst>
              <a:path w="4300855">
                <a:moveTo>
                  <a:pt x="0" y="0"/>
                </a:moveTo>
                <a:lnTo>
                  <a:pt x="4300473" y="0"/>
                </a:lnTo>
              </a:path>
            </a:pathLst>
          </a:custGeom>
          <a:ln w="6350">
            <a:solidFill>
              <a:srgbClr val="006FC0"/>
            </a:solidFill>
          </a:ln>
        </p:spPr>
        <p:txBody>
          <a:bodyPr wrap="square" lIns="0" tIns="0" rIns="0" bIns="0" rtlCol="0"/>
          <a:lstStyle/>
          <a:p/>
        </p:txBody>
      </p:sp>
      <p:sp>
        <p:nvSpPr>
          <p:cNvPr id="6" name="object 6"/>
          <p:cNvSpPr/>
          <p:nvPr/>
        </p:nvSpPr>
        <p:spPr>
          <a:xfrm>
            <a:off x="6697726" y="920241"/>
            <a:ext cx="1596390" cy="1596390"/>
          </a:xfrm>
          <a:custGeom>
            <a:avLst/>
            <a:gdLst/>
            <a:ahLst/>
            <a:cxnLst/>
            <a:rect l="l" t="t" r="r" b="b"/>
            <a:pathLst>
              <a:path w="1596390" h="1596389">
                <a:moveTo>
                  <a:pt x="0" y="1596009"/>
                </a:moveTo>
                <a:lnTo>
                  <a:pt x="1596008" y="1596009"/>
                </a:lnTo>
                <a:lnTo>
                  <a:pt x="1596008" y="0"/>
                </a:lnTo>
                <a:lnTo>
                  <a:pt x="0" y="0"/>
                </a:lnTo>
                <a:lnTo>
                  <a:pt x="0" y="1596009"/>
                </a:lnTo>
                <a:close/>
              </a:path>
            </a:pathLst>
          </a:custGeom>
          <a:ln w="9525">
            <a:solidFill>
              <a:srgbClr val="4471C4"/>
            </a:solidFill>
          </a:ln>
        </p:spPr>
        <p:txBody>
          <a:bodyPr wrap="square" lIns="0" tIns="0" rIns="0" bIns="0" rtlCol="0"/>
          <a:lstStyl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4974" y="351154"/>
            <a:ext cx="3514725" cy="332740"/>
          </a:xfrm>
          <a:prstGeom prst="rect">
            <a:avLst/>
          </a:prstGeom>
        </p:spPr>
        <p:txBody>
          <a:bodyPr vert="horz" wrap="square" lIns="0" tIns="0" rIns="0" bIns="0" rtlCol="0">
            <a:spAutoFit/>
          </a:bodyPr>
          <a:lstStyle/>
          <a:p>
            <a:pPr marL="12700">
              <a:lnSpc>
                <a:spcPct val="100000"/>
              </a:lnSpc>
            </a:pPr>
            <a:r>
              <a:rPr sz="2100" b="0" dirty="0">
                <a:solidFill>
                  <a:srgbClr val="000000"/>
                </a:solidFill>
                <a:latin typeface="微软雅黑" panose="020B0503020204020204" charset="-122"/>
                <a:cs typeface="微软雅黑" panose="020B0503020204020204" charset="-122"/>
              </a:rPr>
              <a:t>承包商管理要求—事故的启示</a:t>
            </a:r>
            <a:endParaRPr sz="2100">
              <a:latin typeface="微软雅黑" panose="020B0503020204020204" charset="-122"/>
              <a:cs typeface="微软雅黑" panose="020B0503020204020204" charset="-122"/>
            </a:endParaRPr>
          </a:p>
        </p:txBody>
      </p:sp>
      <p:sp>
        <p:nvSpPr>
          <p:cNvPr id="3" name="object 3"/>
          <p:cNvSpPr/>
          <p:nvPr/>
        </p:nvSpPr>
        <p:spPr>
          <a:xfrm>
            <a:off x="0" y="1432560"/>
            <a:ext cx="4165091" cy="3131820"/>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708659" y="1432560"/>
            <a:ext cx="986028" cy="467868"/>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762000" y="2136648"/>
            <a:ext cx="986027" cy="467868"/>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708659" y="2827020"/>
            <a:ext cx="986028" cy="467868"/>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1748027" y="4264152"/>
            <a:ext cx="344424" cy="350520"/>
          </a:xfrm>
          <a:prstGeom prst="rect">
            <a:avLst/>
          </a:prstGeom>
          <a:blipFill>
            <a:blip r:embed="rId3" cstate="print"/>
            <a:stretch>
              <a:fillRect/>
            </a:stretch>
          </a:blipFill>
        </p:spPr>
        <p:txBody>
          <a:bodyPr wrap="square" lIns="0" tIns="0" rIns="0" bIns="0" rtlCol="0"/>
          <a:lstStyle/>
          <a:p/>
        </p:txBody>
      </p:sp>
      <p:sp>
        <p:nvSpPr>
          <p:cNvPr id="8" name="object 8"/>
          <p:cNvSpPr txBox="1"/>
          <p:nvPr/>
        </p:nvSpPr>
        <p:spPr>
          <a:xfrm>
            <a:off x="1861566" y="1465834"/>
            <a:ext cx="6757034" cy="3115945"/>
          </a:xfrm>
          <a:prstGeom prst="rect">
            <a:avLst/>
          </a:prstGeom>
        </p:spPr>
        <p:txBody>
          <a:bodyPr vert="horz" wrap="square" lIns="0" tIns="0" rIns="0" bIns="0" rtlCol="0">
            <a:spAutoFit/>
          </a:bodyPr>
          <a:lstStyle/>
          <a:p>
            <a:pPr marL="65405">
              <a:lnSpc>
                <a:spcPct val="100000"/>
              </a:lnSpc>
            </a:pPr>
            <a:r>
              <a:rPr sz="1500" dirty="0">
                <a:latin typeface="微软雅黑" panose="020B0503020204020204" charset="-122"/>
                <a:cs typeface="微软雅黑" panose="020B0503020204020204" charset="-122"/>
              </a:rPr>
              <a:t>承包商单位没有化工设备防腐和安装资质；人员无通行证进入了厂区，多名人员</a:t>
            </a:r>
            <a:endParaRPr sz="1500">
              <a:latin typeface="微软雅黑" panose="020B0503020204020204" charset="-122"/>
              <a:cs typeface="微软雅黑" panose="020B0503020204020204" charset="-122"/>
            </a:endParaRPr>
          </a:p>
          <a:p>
            <a:pPr marL="65405">
              <a:lnSpc>
                <a:spcPct val="100000"/>
              </a:lnSpc>
              <a:spcBef>
                <a:spcPts val="900"/>
              </a:spcBef>
            </a:pPr>
            <a:r>
              <a:rPr sz="1500" dirty="0">
                <a:latin typeface="微软雅黑" panose="020B0503020204020204" charset="-122"/>
                <a:cs typeface="微软雅黑" panose="020B0503020204020204" charset="-122"/>
              </a:rPr>
              <a:t>未经培训合格便进入受限空间作业；无特种作业操作证；</a:t>
            </a:r>
            <a:endParaRPr sz="1500">
              <a:latin typeface="微软雅黑" panose="020B0503020204020204" charset="-122"/>
              <a:cs typeface="微软雅黑" panose="020B0503020204020204" charset="-122"/>
            </a:endParaRPr>
          </a:p>
          <a:p>
            <a:pPr>
              <a:lnSpc>
                <a:spcPct val="100000"/>
              </a:lnSpc>
              <a:spcBef>
                <a:spcPts val="30"/>
              </a:spcBef>
            </a:pPr>
            <a:endParaRPr sz="1300">
              <a:latin typeface="Times New Roman" panose="02020603050405020304"/>
              <a:cs typeface="Times New Roman" panose="02020603050405020304"/>
            </a:endParaRPr>
          </a:p>
          <a:p>
            <a:pPr marL="65405">
              <a:lnSpc>
                <a:spcPct val="100000"/>
              </a:lnSpc>
            </a:pPr>
            <a:r>
              <a:rPr sz="1500" dirty="0">
                <a:latin typeface="Arial Unicode MS" panose="020B0604020202020204" charset="-122"/>
                <a:cs typeface="Arial Unicode MS" panose="020B0604020202020204" charset="-122"/>
              </a:rPr>
              <a:t>施工方案没有针对性的安全措施和应急处置方案；</a:t>
            </a:r>
            <a:endParaRPr sz="1500">
              <a:latin typeface="Arial Unicode MS" panose="020B0604020202020204" charset="-122"/>
              <a:cs typeface="Arial Unicode MS" panose="020B0604020202020204" charset="-122"/>
            </a:endParaRPr>
          </a:p>
          <a:p>
            <a:pPr>
              <a:lnSpc>
                <a:spcPct val="100000"/>
              </a:lnSpc>
              <a:spcBef>
                <a:spcPts val="0"/>
              </a:spcBef>
            </a:pPr>
            <a:endParaRPr sz="1900">
              <a:latin typeface="Times New Roman" panose="02020603050405020304"/>
              <a:cs typeface="Times New Roman" panose="02020603050405020304"/>
            </a:endParaRPr>
          </a:p>
          <a:p>
            <a:pPr marL="12700" marR="5080" indent="53340">
              <a:lnSpc>
                <a:spcPct val="150000"/>
              </a:lnSpc>
            </a:pPr>
            <a:r>
              <a:rPr sz="1500" dirty="0">
                <a:latin typeface="Arial Unicode MS" panose="020B0604020202020204" charset="-122"/>
                <a:cs typeface="Arial Unicode MS" panose="020B0604020202020204" charset="-122"/>
              </a:rPr>
              <a:t>业主方对施工环境风险辨识不明，没有提供安全的作业环境和安全保障措施；未  办理受限空间作业许可证；</a:t>
            </a:r>
            <a:endParaRPr sz="1500">
              <a:latin typeface="Arial Unicode MS" panose="020B0604020202020204" charset="-122"/>
              <a:cs typeface="Arial Unicode MS" panose="020B0604020202020204" charset="-122"/>
            </a:endParaRPr>
          </a:p>
          <a:p>
            <a:pPr>
              <a:lnSpc>
                <a:spcPct val="100000"/>
              </a:lnSpc>
            </a:pPr>
            <a:endParaRPr sz="1500">
              <a:latin typeface="Times New Roman" panose="02020603050405020304"/>
              <a:cs typeface="Times New Roman" panose="02020603050405020304"/>
            </a:endParaRPr>
          </a:p>
          <a:p>
            <a:pPr marL="12700">
              <a:lnSpc>
                <a:spcPct val="100000"/>
              </a:lnSpc>
              <a:spcBef>
                <a:spcPts val="1070"/>
              </a:spcBef>
            </a:pPr>
            <a:r>
              <a:rPr sz="1500" dirty="0">
                <a:latin typeface="Arial Unicode MS" panose="020B0604020202020204" charset="-122"/>
                <a:cs typeface="Arial Unicode MS" panose="020B0604020202020204" charset="-122"/>
              </a:rPr>
              <a:t>未申请作业许可；未进行作业前技术交底；无安全监护；呼吸器漏气；</a:t>
            </a:r>
            <a:endParaRPr sz="1500">
              <a:latin typeface="Arial Unicode MS" panose="020B0604020202020204" charset="-122"/>
              <a:cs typeface="Arial Unicode MS" panose="020B0604020202020204" charset="-122"/>
            </a:endParaRPr>
          </a:p>
          <a:p>
            <a:pPr>
              <a:lnSpc>
                <a:spcPct val="100000"/>
              </a:lnSpc>
              <a:spcBef>
                <a:spcPts val="25"/>
              </a:spcBef>
            </a:pPr>
            <a:endParaRPr sz="1950">
              <a:latin typeface="Times New Roman" panose="02020603050405020304"/>
              <a:cs typeface="Times New Roman" panose="02020603050405020304"/>
            </a:endParaRPr>
          </a:p>
          <a:p>
            <a:pPr marL="518160">
              <a:lnSpc>
                <a:spcPct val="100000"/>
              </a:lnSpc>
            </a:pPr>
            <a:r>
              <a:rPr sz="1800" dirty="0">
                <a:solidFill>
                  <a:srgbClr val="FF0000"/>
                </a:solidFill>
                <a:latin typeface="微软雅黑" panose="020B0503020204020204" charset="-122"/>
                <a:cs typeface="微软雅黑" panose="020B0503020204020204" charset="-122"/>
              </a:rPr>
              <a:t>关键词：资格</a:t>
            </a:r>
            <a:r>
              <a:rPr sz="1800" dirty="0">
                <a:solidFill>
                  <a:srgbClr val="FF0000"/>
                </a:solidFill>
                <a:latin typeface="微软雅黑" panose="020B0503020204020204" charset="-122"/>
                <a:cs typeface="微软雅黑" panose="020B0503020204020204" charset="-122"/>
              </a:rPr>
              <a:t>-</a:t>
            </a:r>
            <a:r>
              <a:rPr sz="1800" dirty="0">
                <a:solidFill>
                  <a:srgbClr val="FF0000"/>
                </a:solidFill>
                <a:latin typeface="微软雅黑" panose="020B0503020204020204" charset="-122"/>
                <a:cs typeface="微软雅黑" panose="020B0503020204020204" charset="-122"/>
              </a:rPr>
              <a:t>方案</a:t>
            </a:r>
            <a:r>
              <a:rPr sz="1800" dirty="0">
                <a:solidFill>
                  <a:srgbClr val="FF0000"/>
                </a:solidFill>
                <a:latin typeface="微软雅黑" panose="020B0503020204020204" charset="-122"/>
                <a:cs typeface="微软雅黑" panose="020B0503020204020204" charset="-122"/>
              </a:rPr>
              <a:t>-</a:t>
            </a:r>
            <a:r>
              <a:rPr sz="1800" dirty="0">
                <a:solidFill>
                  <a:srgbClr val="FF0000"/>
                </a:solidFill>
                <a:latin typeface="微软雅黑" panose="020B0503020204020204" charset="-122"/>
                <a:cs typeface="微软雅黑" panose="020B0503020204020204" charset="-122"/>
              </a:rPr>
              <a:t>作业许可与监督</a:t>
            </a:r>
            <a:r>
              <a:rPr sz="1800" dirty="0">
                <a:solidFill>
                  <a:srgbClr val="FF0000"/>
                </a:solidFill>
                <a:latin typeface="微软雅黑" panose="020B0503020204020204" charset="-122"/>
                <a:cs typeface="微软雅黑" panose="020B0503020204020204" charset="-122"/>
              </a:rPr>
              <a:t>-</a:t>
            </a:r>
            <a:r>
              <a:rPr sz="1800" dirty="0">
                <a:solidFill>
                  <a:srgbClr val="FF0000"/>
                </a:solidFill>
                <a:latin typeface="微软雅黑" panose="020B0503020204020204" charset="-122"/>
                <a:cs typeface="微软雅黑" panose="020B0503020204020204" charset="-122"/>
              </a:rPr>
              <a:t>应急器材</a:t>
            </a:r>
            <a:endParaRPr sz="1800">
              <a:latin typeface="微软雅黑" panose="020B0503020204020204" charset="-122"/>
              <a:cs typeface="微软雅黑" panose="020B0503020204020204" charset="-122"/>
            </a:endParaRPr>
          </a:p>
        </p:txBody>
      </p:sp>
      <p:sp>
        <p:nvSpPr>
          <p:cNvPr id="9" name="object 9"/>
          <p:cNvSpPr/>
          <p:nvPr/>
        </p:nvSpPr>
        <p:spPr>
          <a:xfrm>
            <a:off x="655319" y="3698747"/>
            <a:ext cx="986028" cy="467868"/>
          </a:xfrm>
          <a:prstGeom prst="rect">
            <a:avLst/>
          </a:prstGeom>
          <a:blipFill>
            <a:blip r:embed="rId2" cstate="print"/>
            <a:stretch>
              <a:fillRect/>
            </a:stretch>
          </a:blipFill>
        </p:spPr>
        <p:txBody>
          <a:bodyPr wrap="square" lIns="0" tIns="0" rIns="0" bIns="0" rtlCol="0"/>
          <a:lstStyle/>
          <a:p/>
        </p:txBody>
      </p:sp>
      <p:sp>
        <p:nvSpPr>
          <p:cNvPr id="10" name="object 10"/>
          <p:cNvSpPr txBox="1"/>
          <p:nvPr/>
        </p:nvSpPr>
        <p:spPr>
          <a:xfrm>
            <a:off x="6938009" y="339597"/>
            <a:ext cx="1878964" cy="245745"/>
          </a:xfrm>
          <a:prstGeom prst="rect">
            <a:avLst/>
          </a:prstGeom>
        </p:spPr>
        <p:txBody>
          <a:bodyPr vert="horz" wrap="square" lIns="0" tIns="0" rIns="0" bIns="0" rtlCol="0">
            <a:spAutoFit/>
          </a:bodyPr>
          <a:lstStyle/>
          <a:p>
            <a:pPr marL="12700">
              <a:lnSpc>
                <a:spcPct val="100000"/>
              </a:lnSpc>
            </a:pPr>
            <a:endParaRPr sz="1600" b="1" spc="-310" dirty="0">
              <a:solidFill>
                <a:srgbClr val="2D75B6"/>
              </a:solidFill>
              <a:latin typeface="思源黑体 CN Bold" panose="020B0800000000000000" charset="-122"/>
              <a:cs typeface="思源黑体 CN Bold" panose="020B0800000000000000"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4974" y="351154"/>
            <a:ext cx="1892300" cy="332740"/>
          </a:xfrm>
          <a:prstGeom prst="rect">
            <a:avLst/>
          </a:prstGeom>
        </p:spPr>
        <p:txBody>
          <a:bodyPr vert="horz" wrap="square" lIns="0" tIns="0" rIns="0" bIns="0" rtlCol="0">
            <a:spAutoFit/>
          </a:bodyPr>
          <a:lstStyle/>
          <a:p>
            <a:pPr marL="12700">
              <a:lnSpc>
                <a:spcPct val="100000"/>
              </a:lnSpc>
            </a:pPr>
            <a:r>
              <a:rPr sz="2100" b="0" dirty="0">
                <a:solidFill>
                  <a:srgbClr val="000000"/>
                </a:solidFill>
                <a:latin typeface="微软雅黑" panose="020B0503020204020204" charset="-122"/>
                <a:cs typeface="微软雅黑" panose="020B0503020204020204" charset="-122"/>
              </a:rPr>
              <a:t>承包商管理要求</a:t>
            </a:r>
            <a:endParaRPr sz="2100">
              <a:latin typeface="微软雅黑" panose="020B0503020204020204" charset="-122"/>
              <a:cs typeface="微软雅黑" panose="020B0503020204020204" charset="-122"/>
            </a:endParaRPr>
          </a:p>
        </p:txBody>
      </p:sp>
      <p:sp>
        <p:nvSpPr>
          <p:cNvPr id="3" name="object 3"/>
          <p:cNvSpPr txBox="1"/>
          <p:nvPr/>
        </p:nvSpPr>
        <p:spPr>
          <a:xfrm>
            <a:off x="817880" y="1246885"/>
            <a:ext cx="7576820" cy="2697480"/>
          </a:xfrm>
          <a:prstGeom prst="rect">
            <a:avLst/>
          </a:prstGeom>
        </p:spPr>
        <p:txBody>
          <a:bodyPr vert="horz" wrap="square" lIns="0" tIns="0" rIns="0" bIns="0" rtlCol="0">
            <a:spAutoFit/>
          </a:bodyPr>
          <a:lstStyle/>
          <a:p>
            <a:pPr marL="12700">
              <a:lnSpc>
                <a:spcPct val="100000"/>
              </a:lnSpc>
            </a:pPr>
            <a:r>
              <a:rPr sz="1800" dirty="0">
                <a:latin typeface="微软雅黑" panose="020B0503020204020204" charset="-122"/>
                <a:cs typeface="微软雅黑" panose="020B0503020204020204" charset="-122"/>
              </a:rPr>
              <a:t>承包商管理的主要文件与规范：</a:t>
            </a:r>
            <a:endParaRPr sz="1800">
              <a:latin typeface="微软雅黑" panose="020B0503020204020204" charset="-122"/>
              <a:cs typeface="微软雅黑" panose="020B0503020204020204" charset="-122"/>
            </a:endParaRPr>
          </a:p>
          <a:p>
            <a:pPr>
              <a:lnSpc>
                <a:spcPct val="100000"/>
              </a:lnSpc>
            </a:pPr>
            <a:endParaRPr sz="1800">
              <a:latin typeface="Times New Roman" panose="02020603050405020304"/>
              <a:cs typeface="Times New Roman" panose="02020603050405020304"/>
            </a:endParaRPr>
          </a:p>
          <a:p>
            <a:pPr marL="12700">
              <a:lnSpc>
                <a:spcPct val="100000"/>
              </a:lnSpc>
              <a:spcBef>
                <a:spcPts val="1605"/>
              </a:spcBef>
            </a:pPr>
            <a:r>
              <a:rPr sz="1500" spc="235" dirty="0">
                <a:solidFill>
                  <a:srgbClr val="2D75B6"/>
                </a:solidFill>
                <a:latin typeface="Arial Unicode MS" panose="020B0604020202020204" charset="-122"/>
                <a:cs typeface="Arial Unicode MS" panose="020B0604020202020204" charset="-122"/>
              </a:rPr>
              <a:t>◆</a:t>
            </a:r>
            <a:r>
              <a:rPr sz="1500" spc="235" dirty="0">
                <a:latin typeface="微软雅黑" panose="020B0503020204020204" charset="-122"/>
                <a:cs typeface="微软雅黑" panose="020B0503020204020204" charset="-122"/>
              </a:rPr>
              <a:t>AQ</a:t>
            </a:r>
            <a:r>
              <a:rPr sz="1500" spc="35" dirty="0">
                <a:latin typeface="微软雅黑" panose="020B0503020204020204" charset="-122"/>
                <a:cs typeface="微软雅黑" panose="020B0503020204020204" charset="-122"/>
              </a:rPr>
              <a:t> </a:t>
            </a:r>
            <a:r>
              <a:rPr sz="1500" spc="-5" dirty="0">
                <a:latin typeface="微软雅黑" panose="020B0503020204020204" charset="-122"/>
                <a:cs typeface="微软雅黑" panose="020B0503020204020204" charset="-122"/>
              </a:rPr>
              <a:t>3013-2008</a:t>
            </a:r>
            <a:r>
              <a:rPr sz="1500" spc="-5" dirty="0">
                <a:latin typeface="微软雅黑" panose="020B0503020204020204" charset="-122"/>
                <a:cs typeface="微软雅黑" panose="020B0503020204020204" charset="-122"/>
              </a:rPr>
              <a:t>《危险化学品从业单位安全标准化通用规范》</a:t>
            </a:r>
            <a:endParaRPr sz="1500">
              <a:latin typeface="微软雅黑" panose="020B0503020204020204" charset="-122"/>
              <a:cs typeface="微软雅黑" panose="020B0503020204020204" charset="-122"/>
            </a:endParaRPr>
          </a:p>
          <a:p>
            <a:pPr marL="12700">
              <a:lnSpc>
                <a:spcPct val="100000"/>
              </a:lnSpc>
              <a:spcBef>
                <a:spcPts val="900"/>
              </a:spcBef>
            </a:pPr>
            <a:r>
              <a:rPr sz="1500" spc="140" dirty="0">
                <a:solidFill>
                  <a:srgbClr val="2D75B6"/>
                </a:solidFill>
                <a:latin typeface="Arial Unicode MS" panose="020B0604020202020204" charset="-122"/>
                <a:cs typeface="Arial Unicode MS" panose="020B0604020202020204" charset="-122"/>
              </a:rPr>
              <a:t>◆</a:t>
            </a:r>
            <a:r>
              <a:rPr sz="1500" spc="140" dirty="0">
                <a:latin typeface="微软雅黑" panose="020B0503020204020204" charset="-122"/>
                <a:cs typeface="微软雅黑" panose="020B0503020204020204" charset="-122"/>
              </a:rPr>
              <a:t>AQ/T</a:t>
            </a:r>
            <a:r>
              <a:rPr sz="1500" spc="75" dirty="0">
                <a:latin typeface="微软雅黑" panose="020B0503020204020204" charset="-122"/>
                <a:cs typeface="微软雅黑" panose="020B0503020204020204" charset="-122"/>
              </a:rPr>
              <a:t> </a:t>
            </a:r>
            <a:r>
              <a:rPr sz="1500" spc="-5" dirty="0">
                <a:latin typeface="微软雅黑" panose="020B0503020204020204" charset="-122"/>
                <a:cs typeface="微软雅黑" panose="020B0503020204020204" charset="-122"/>
              </a:rPr>
              <a:t>3012-2008</a:t>
            </a:r>
            <a:r>
              <a:rPr sz="1500" spc="-5" dirty="0">
                <a:latin typeface="微软雅黑" panose="020B0503020204020204" charset="-122"/>
                <a:cs typeface="微软雅黑" panose="020B0503020204020204" charset="-122"/>
              </a:rPr>
              <a:t>《石油化工企业安全管理体系实施导则》</a:t>
            </a:r>
            <a:endParaRPr sz="1500">
              <a:latin typeface="微软雅黑" panose="020B0503020204020204" charset="-122"/>
              <a:cs typeface="微软雅黑" panose="020B0503020204020204" charset="-122"/>
            </a:endParaRPr>
          </a:p>
          <a:p>
            <a:pPr marL="12700">
              <a:lnSpc>
                <a:spcPct val="100000"/>
              </a:lnSpc>
              <a:spcBef>
                <a:spcPts val="900"/>
              </a:spcBef>
            </a:pPr>
            <a:r>
              <a:rPr sz="1500" spc="140" dirty="0">
                <a:solidFill>
                  <a:srgbClr val="2D75B6"/>
                </a:solidFill>
                <a:latin typeface="Arial Unicode MS" panose="020B0604020202020204" charset="-122"/>
                <a:cs typeface="Arial Unicode MS" panose="020B0604020202020204" charset="-122"/>
              </a:rPr>
              <a:t>◆</a:t>
            </a:r>
            <a:r>
              <a:rPr sz="1500" spc="140" dirty="0">
                <a:latin typeface="微软雅黑" panose="020B0503020204020204" charset="-122"/>
                <a:cs typeface="微软雅黑" panose="020B0503020204020204" charset="-122"/>
              </a:rPr>
              <a:t>AQ/T</a:t>
            </a:r>
            <a:r>
              <a:rPr sz="1500" spc="30" dirty="0">
                <a:latin typeface="微软雅黑" panose="020B0503020204020204" charset="-122"/>
                <a:cs typeface="微软雅黑" panose="020B0503020204020204" charset="-122"/>
              </a:rPr>
              <a:t> </a:t>
            </a:r>
            <a:r>
              <a:rPr sz="1500" spc="-5" dirty="0">
                <a:latin typeface="微软雅黑" panose="020B0503020204020204" charset="-122"/>
                <a:cs typeface="微软雅黑" panose="020B0503020204020204" charset="-122"/>
              </a:rPr>
              <a:t>3034-2010</a:t>
            </a:r>
            <a:r>
              <a:rPr sz="1500" spc="-5" dirty="0">
                <a:latin typeface="微软雅黑" panose="020B0503020204020204" charset="-122"/>
                <a:cs typeface="微软雅黑" panose="020B0503020204020204" charset="-122"/>
              </a:rPr>
              <a:t>《化工企业工艺安全管理实施导则》</a:t>
            </a:r>
            <a:endParaRPr sz="1500">
              <a:latin typeface="微软雅黑" panose="020B0503020204020204" charset="-122"/>
              <a:cs typeface="微软雅黑" panose="020B0503020204020204" charset="-122"/>
            </a:endParaRPr>
          </a:p>
          <a:p>
            <a:pPr marL="12700">
              <a:lnSpc>
                <a:spcPct val="100000"/>
              </a:lnSpc>
              <a:spcBef>
                <a:spcPts val="900"/>
              </a:spcBef>
            </a:pPr>
            <a:r>
              <a:rPr sz="1500" spc="15" dirty="0">
                <a:solidFill>
                  <a:srgbClr val="2D75B6"/>
                </a:solidFill>
                <a:latin typeface="Arial Unicode MS" panose="020B0604020202020204" charset="-122"/>
                <a:cs typeface="Arial Unicode MS" panose="020B0604020202020204" charset="-122"/>
              </a:rPr>
              <a:t>◆</a:t>
            </a:r>
            <a:r>
              <a:rPr sz="1500" spc="15" dirty="0">
                <a:latin typeface="微软雅黑" panose="020B0503020204020204" charset="-122"/>
                <a:cs typeface="微软雅黑" panose="020B0503020204020204" charset="-122"/>
              </a:rPr>
              <a:t>安监总管三〔</a:t>
            </a:r>
            <a:r>
              <a:rPr sz="1500" spc="15" dirty="0">
                <a:latin typeface="微软雅黑" panose="020B0503020204020204" charset="-122"/>
                <a:cs typeface="微软雅黑" panose="020B0503020204020204" charset="-122"/>
              </a:rPr>
              <a:t>2013</a:t>
            </a:r>
            <a:r>
              <a:rPr sz="1500" spc="15" dirty="0">
                <a:latin typeface="微软雅黑" panose="020B0503020204020204" charset="-122"/>
                <a:cs typeface="微软雅黑" panose="020B0503020204020204" charset="-122"/>
              </a:rPr>
              <a:t>〕</a:t>
            </a:r>
            <a:r>
              <a:rPr sz="1500" spc="15" dirty="0">
                <a:latin typeface="微软雅黑" panose="020B0503020204020204" charset="-122"/>
                <a:cs typeface="微软雅黑" panose="020B0503020204020204" charset="-122"/>
              </a:rPr>
              <a:t>88</a:t>
            </a:r>
            <a:r>
              <a:rPr sz="1500" spc="15" dirty="0">
                <a:latin typeface="微软雅黑" panose="020B0503020204020204" charset="-122"/>
                <a:cs typeface="微软雅黑" panose="020B0503020204020204" charset="-122"/>
              </a:rPr>
              <a:t>号《国家安全监管总局关于加强化工过程安全管理的指导意见》</a:t>
            </a:r>
            <a:endParaRPr sz="1500">
              <a:latin typeface="微软雅黑" panose="020B0503020204020204" charset="-122"/>
              <a:cs typeface="微软雅黑" panose="020B0503020204020204" charset="-122"/>
            </a:endParaRPr>
          </a:p>
          <a:p>
            <a:pPr marL="12700">
              <a:lnSpc>
                <a:spcPct val="100000"/>
              </a:lnSpc>
              <a:spcBef>
                <a:spcPts val="900"/>
              </a:spcBef>
            </a:pPr>
            <a:r>
              <a:rPr sz="1500" spc="135" dirty="0">
                <a:solidFill>
                  <a:srgbClr val="2D75B6"/>
                </a:solidFill>
                <a:latin typeface="Arial Unicode MS" panose="020B0604020202020204" charset="-122"/>
                <a:cs typeface="Arial Unicode MS" panose="020B0604020202020204" charset="-122"/>
              </a:rPr>
              <a:t>◆</a:t>
            </a:r>
            <a:r>
              <a:rPr sz="1500" spc="135" dirty="0">
                <a:latin typeface="微软雅黑" panose="020B0503020204020204" charset="-122"/>
                <a:cs typeface="微软雅黑" panose="020B0503020204020204" charset="-122"/>
              </a:rPr>
              <a:t>GB/T</a:t>
            </a:r>
            <a:r>
              <a:rPr sz="1500" spc="60" dirty="0">
                <a:latin typeface="微软雅黑" panose="020B0503020204020204" charset="-122"/>
                <a:cs typeface="微软雅黑" panose="020B0503020204020204" charset="-122"/>
              </a:rPr>
              <a:t> </a:t>
            </a:r>
            <a:r>
              <a:rPr sz="1500" spc="-5" dirty="0">
                <a:latin typeface="微软雅黑" panose="020B0503020204020204" charset="-122"/>
                <a:cs typeface="微软雅黑" panose="020B0503020204020204" charset="-122"/>
              </a:rPr>
              <a:t>33000-2016</a:t>
            </a:r>
            <a:r>
              <a:rPr sz="1500" spc="-5" dirty="0">
                <a:latin typeface="微软雅黑" panose="020B0503020204020204" charset="-122"/>
                <a:cs typeface="微软雅黑" panose="020B0503020204020204" charset="-122"/>
              </a:rPr>
              <a:t>《企业安全生产标准化基本规范》</a:t>
            </a:r>
            <a:endParaRPr sz="1500">
              <a:latin typeface="微软雅黑" panose="020B0503020204020204" charset="-122"/>
              <a:cs typeface="微软雅黑" panose="020B0503020204020204" charset="-122"/>
            </a:endParaRPr>
          </a:p>
          <a:p>
            <a:pPr marL="12700">
              <a:lnSpc>
                <a:spcPct val="100000"/>
              </a:lnSpc>
              <a:spcBef>
                <a:spcPts val="900"/>
              </a:spcBef>
            </a:pPr>
            <a:r>
              <a:rPr sz="1500" spc="55" dirty="0">
                <a:solidFill>
                  <a:srgbClr val="2D75B6"/>
                </a:solidFill>
                <a:latin typeface="Arial Unicode MS" panose="020B0604020202020204" charset="-122"/>
                <a:cs typeface="Arial Unicode MS" panose="020B0604020202020204" charset="-122"/>
              </a:rPr>
              <a:t>◆</a:t>
            </a:r>
            <a:r>
              <a:rPr sz="1500" spc="55" dirty="0">
                <a:latin typeface="微软雅黑" panose="020B0503020204020204" charset="-122"/>
                <a:cs typeface="微软雅黑" panose="020B0503020204020204" charset="-122"/>
              </a:rPr>
              <a:t>应急〔</a:t>
            </a:r>
            <a:r>
              <a:rPr sz="1500" spc="55" dirty="0">
                <a:latin typeface="微软雅黑" panose="020B0503020204020204" charset="-122"/>
                <a:cs typeface="微软雅黑" panose="020B0503020204020204" charset="-122"/>
              </a:rPr>
              <a:t>2019</a:t>
            </a:r>
            <a:r>
              <a:rPr sz="1500" spc="55" dirty="0">
                <a:latin typeface="微软雅黑" panose="020B0503020204020204" charset="-122"/>
                <a:cs typeface="微软雅黑" panose="020B0503020204020204" charset="-122"/>
              </a:rPr>
              <a:t>〕</a:t>
            </a:r>
            <a:r>
              <a:rPr sz="1500" spc="55" dirty="0">
                <a:latin typeface="微软雅黑" panose="020B0503020204020204" charset="-122"/>
                <a:cs typeface="微软雅黑" panose="020B0503020204020204" charset="-122"/>
              </a:rPr>
              <a:t>78</a:t>
            </a:r>
            <a:r>
              <a:rPr sz="1500" spc="55" dirty="0">
                <a:latin typeface="微软雅黑" panose="020B0503020204020204" charset="-122"/>
                <a:cs typeface="微软雅黑" panose="020B0503020204020204" charset="-122"/>
              </a:rPr>
              <a:t>号</a:t>
            </a:r>
            <a:r>
              <a:rPr sz="1500" spc="-5" dirty="0">
                <a:latin typeface="微软雅黑" panose="020B0503020204020204" charset="-122"/>
                <a:cs typeface="微软雅黑" panose="020B0503020204020204" charset="-122"/>
              </a:rPr>
              <a:t> </a:t>
            </a:r>
            <a:r>
              <a:rPr sz="1500" dirty="0">
                <a:latin typeface="微软雅黑" panose="020B0503020204020204" charset="-122"/>
                <a:cs typeface="微软雅黑" panose="020B0503020204020204" charset="-122"/>
              </a:rPr>
              <a:t>《危险化学品企业安全风险隐患排查治理导则》</a:t>
            </a:r>
            <a:endParaRPr sz="1500">
              <a:latin typeface="微软雅黑" panose="020B0503020204020204" charset="-122"/>
              <a:cs typeface="微软雅黑" panose="020B0503020204020204" charset="-122"/>
            </a:endParaRPr>
          </a:p>
        </p:txBody>
      </p:sp>
      <p:sp>
        <p:nvSpPr>
          <p:cNvPr id="4" name="object 4"/>
          <p:cNvSpPr txBox="1"/>
          <p:nvPr/>
        </p:nvSpPr>
        <p:spPr>
          <a:xfrm>
            <a:off x="6938009" y="339597"/>
            <a:ext cx="1878964" cy="245745"/>
          </a:xfrm>
          <a:prstGeom prst="rect">
            <a:avLst/>
          </a:prstGeom>
        </p:spPr>
        <p:txBody>
          <a:bodyPr vert="horz" wrap="square" lIns="0" tIns="0" rIns="0" bIns="0" rtlCol="0">
            <a:spAutoFit/>
          </a:bodyPr>
          <a:lstStyle/>
          <a:p>
            <a:pPr marL="12700">
              <a:lnSpc>
                <a:spcPct val="100000"/>
              </a:lnSpc>
            </a:pPr>
            <a:endParaRPr sz="1600" b="1" spc="-310" dirty="0">
              <a:solidFill>
                <a:srgbClr val="2D75B6"/>
              </a:solidFill>
              <a:latin typeface="思源黑体 CN Bold" panose="020B0800000000000000" charset="-122"/>
              <a:cs typeface="思源黑体 CN Bold" panose="020B0800000000000000"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4974" y="351154"/>
            <a:ext cx="1892300" cy="332740"/>
          </a:xfrm>
          <a:prstGeom prst="rect">
            <a:avLst/>
          </a:prstGeom>
        </p:spPr>
        <p:txBody>
          <a:bodyPr vert="horz" wrap="square" lIns="0" tIns="0" rIns="0" bIns="0" rtlCol="0">
            <a:spAutoFit/>
          </a:bodyPr>
          <a:lstStyle/>
          <a:p>
            <a:pPr marL="12700">
              <a:lnSpc>
                <a:spcPct val="100000"/>
              </a:lnSpc>
            </a:pPr>
            <a:r>
              <a:rPr sz="2100" dirty="0">
                <a:latin typeface="微软雅黑" panose="020B0503020204020204" charset="-122"/>
                <a:cs typeface="微软雅黑" panose="020B0503020204020204" charset="-122"/>
              </a:rPr>
              <a:t>承包商管理要求</a:t>
            </a:r>
            <a:endParaRPr sz="2100">
              <a:latin typeface="微软雅黑" panose="020B0503020204020204" charset="-122"/>
              <a:cs typeface="微软雅黑" panose="020B0503020204020204" charset="-122"/>
            </a:endParaRPr>
          </a:p>
        </p:txBody>
      </p:sp>
      <p:graphicFrame>
        <p:nvGraphicFramePr>
          <p:cNvPr id="3" name="object 3"/>
          <p:cNvGraphicFramePr>
            <a:graphicFrameLocks noGrp="1"/>
          </p:cNvGraphicFramePr>
          <p:nvPr/>
        </p:nvGraphicFramePr>
        <p:xfrm>
          <a:off x="649287" y="1598041"/>
          <a:ext cx="7849234" cy="1947545"/>
        </p:xfrm>
        <a:graphic>
          <a:graphicData uri="http://schemas.openxmlformats.org/drawingml/2006/table">
            <a:tbl>
              <a:tblPr firstRow="1" bandRow="1">
                <a:tableStyleId>{2D5ABB26-0587-4C30-8999-92F81FD0307C}</a:tableStyleId>
              </a:tblPr>
              <a:tblGrid>
                <a:gridCol w="1304988"/>
                <a:gridCol w="1304925"/>
                <a:gridCol w="1076325"/>
                <a:gridCol w="1076325"/>
                <a:gridCol w="1133475"/>
                <a:gridCol w="971550"/>
                <a:gridCol w="971550"/>
              </a:tblGrid>
              <a:tr h="266064">
                <a:tc>
                  <a:txBody>
                    <a:bodyPr/>
                    <a:lstStyle/>
                    <a:p>
                      <a:pPr algn="ctr">
                        <a:lnSpc>
                          <a:spcPct val="100000"/>
                        </a:lnSpc>
                        <a:spcBef>
                          <a:spcPts val="130"/>
                        </a:spcBef>
                      </a:pPr>
                      <a:r>
                        <a:rPr sz="1500" dirty="0">
                          <a:latin typeface="微软雅黑" panose="020B0503020204020204" charset="-122"/>
                          <a:cs typeface="微软雅黑" panose="020B0503020204020204" charset="-122"/>
                        </a:rPr>
                        <a:t>管理过程</a:t>
                      </a:r>
                      <a:endParaRPr sz="15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solidFill>
                      <a:srgbClr val="E1EEDA"/>
                    </a:solidFill>
                  </a:tcPr>
                </a:tc>
                <a:tc>
                  <a:txBody>
                    <a:bodyPr/>
                    <a:lstStyle/>
                    <a:p>
                      <a:pPr algn="ctr">
                        <a:lnSpc>
                          <a:spcPct val="100000"/>
                        </a:lnSpc>
                        <a:spcBef>
                          <a:spcPts val="130"/>
                        </a:spcBef>
                      </a:pPr>
                      <a:r>
                        <a:rPr sz="1500" spc="-5" dirty="0">
                          <a:latin typeface="微软雅黑" panose="020B0503020204020204" charset="-122"/>
                          <a:cs typeface="微软雅黑" panose="020B0503020204020204" charset="-122"/>
                        </a:rPr>
                        <a:t>AQ3013</a:t>
                      </a:r>
                      <a:endParaRPr sz="15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solidFill>
                      <a:srgbClr val="E1EEDA"/>
                    </a:solidFill>
                  </a:tcPr>
                </a:tc>
                <a:tc>
                  <a:txBody>
                    <a:bodyPr/>
                    <a:lstStyle/>
                    <a:p>
                      <a:pPr marL="1270" algn="ctr">
                        <a:lnSpc>
                          <a:spcPct val="100000"/>
                        </a:lnSpc>
                        <a:spcBef>
                          <a:spcPts val="130"/>
                        </a:spcBef>
                      </a:pPr>
                      <a:r>
                        <a:rPr sz="1500" spc="-5" dirty="0">
                          <a:latin typeface="微软雅黑" panose="020B0503020204020204" charset="-122"/>
                          <a:cs typeface="微软雅黑" panose="020B0503020204020204" charset="-122"/>
                        </a:rPr>
                        <a:t>AQ/T3012</a:t>
                      </a:r>
                      <a:endParaRPr sz="15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solidFill>
                      <a:srgbClr val="E1EEDA"/>
                    </a:solidFill>
                  </a:tcPr>
                </a:tc>
                <a:tc>
                  <a:txBody>
                    <a:bodyPr/>
                    <a:lstStyle/>
                    <a:p>
                      <a:pPr marL="1270" algn="ctr">
                        <a:lnSpc>
                          <a:spcPct val="100000"/>
                        </a:lnSpc>
                        <a:spcBef>
                          <a:spcPts val="130"/>
                        </a:spcBef>
                      </a:pPr>
                      <a:r>
                        <a:rPr sz="1500" spc="-5" dirty="0">
                          <a:latin typeface="微软雅黑" panose="020B0503020204020204" charset="-122"/>
                          <a:cs typeface="微软雅黑" panose="020B0503020204020204" charset="-122"/>
                        </a:rPr>
                        <a:t>AQ/T3034</a:t>
                      </a:r>
                      <a:endParaRPr sz="15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solidFill>
                      <a:srgbClr val="E1EEDA"/>
                    </a:solidFill>
                  </a:tcPr>
                </a:tc>
                <a:tc>
                  <a:txBody>
                    <a:bodyPr/>
                    <a:lstStyle/>
                    <a:p>
                      <a:pPr algn="ctr">
                        <a:lnSpc>
                          <a:spcPct val="100000"/>
                        </a:lnSpc>
                        <a:spcBef>
                          <a:spcPts val="130"/>
                        </a:spcBef>
                      </a:pPr>
                      <a:r>
                        <a:rPr sz="1500" spc="-10" dirty="0">
                          <a:latin typeface="微软雅黑" panose="020B0503020204020204" charset="-122"/>
                          <a:cs typeface="微软雅黑" panose="020B0503020204020204" charset="-122"/>
                        </a:rPr>
                        <a:t>GB/T33000</a:t>
                      </a:r>
                      <a:endParaRPr sz="15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solidFill>
                      <a:srgbClr val="E1EEDA"/>
                    </a:solidFill>
                  </a:tcPr>
                </a:tc>
                <a:tc>
                  <a:txBody>
                    <a:bodyPr/>
                    <a:lstStyle/>
                    <a:p>
                      <a:pPr marL="1905" algn="ctr">
                        <a:lnSpc>
                          <a:spcPct val="100000"/>
                        </a:lnSpc>
                        <a:spcBef>
                          <a:spcPts val="130"/>
                        </a:spcBef>
                      </a:pPr>
                      <a:r>
                        <a:rPr sz="1500" spc="-5" dirty="0">
                          <a:latin typeface="微软雅黑" panose="020B0503020204020204" charset="-122"/>
                          <a:cs typeface="微软雅黑" panose="020B0503020204020204" charset="-122"/>
                        </a:rPr>
                        <a:t>88</a:t>
                      </a:r>
                      <a:r>
                        <a:rPr sz="1500" spc="-5" dirty="0">
                          <a:latin typeface="微软雅黑" panose="020B0503020204020204" charset="-122"/>
                          <a:cs typeface="微软雅黑" panose="020B0503020204020204" charset="-122"/>
                        </a:rPr>
                        <a:t>号文</a:t>
                      </a:r>
                      <a:endParaRPr sz="15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solidFill>
                      <a:srgbClr val="E1EEDA"/>
                    </a:solidFill>
                  </a:tcPr>
                </a:tc>
                <a:tc>
                  <a:txBody>
                    <a:bodyPr/>
                    <a:lstStyle/>
                    <a:p>
                      <a:pPr marL="2540" algn="ctr">
                        <a:lnSpc>
                          <a:spcPct val="100000"/>
                        </a:lnSpc>
                        <a:spcBef>
                          <a:spcPts val="130"/>
                        </a:spcBef>
                      </a:pPr>
                      <a:r>
                        <a:rPr sz="1500" spc="-5" dirty="0">
                          <a:latin typeface="微软雅黑" panose="020B0503020204020204" charset="-122"/>
                          <a:cs typeface="微软雅黑" panose="020B0503020204020204" charset="-122"/>
                        </a:rPr>
                        <a:t>78</a:t>
                      </a:r>
                      <a:r>
                        <a:rPr sz="1500" spc="-5" dirty="0">
                          <a:latin typeface="微软雅黑" panose="020B0503020204020204" charset="-122"/>
                          <a:cs typeface="微软雅黑" panose="020B0503020204020204" charset="-122"/>
                        </a:rPr>
                        <a:t>号文</a:t>
                      </a:r>
                      <a:endParaRPr sz="15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solidFill>
                      <a:srgbClr val="E1EEDA"/>
                    </a:solidFill>
                  </a:tcPr>
                </a:tc>
              </a:tr>
              <a:tr h="266192">
                <a:tc>
                  <a:txBody>
                    <a:bodyPr/>
                    <a:lstStyle/>
                    <a:p>
                      <a:pPr algn="ctr">
                        <a:lnSpc>
                          <a:spcPct val="100000"/>
                        </a:lnSpc>
                        <a:spcBef>
                          <a:spcPts val="135"/>
                        </a:spcBef>
                      </a:pPr>
                      <a:r>
                        <a:rPr sz="1500" dirty="0">
                          <a:solidFill>
                            <a:srgbClr val="FF0000"/>
                          </a:solidFill>
                          <a:latin typeface="微软雅黑" panose="020B0503020204020204" charset="-122"/>
                          <a:cs typeface="微软雅黑" panose="020B0503020204020204" charset="-122"/>
                        </a:rPr>
                        <a:t>资格预审</a:t>
                      </a:r>
                      <a:endParaRPr sz="15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200"/>
                        </a:spcBef>
                      </a:pPr>
                      <a:r>
                        <a:rPr sz="1400" dirty="0">
                          <a:latin typeface="微软雅黑" panose="020B0503020204020204" charset="-122"/>
                          <a:cs typeface="微软雅黑" panose="020B0503020204020204" charset="-122"/>
                        </a:rPr>
                        <a:t>5.6.4</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200"/>
                        </a:spcBef>
                      </a:pPr>
                      <a:r>
                        <a:rPr sz="1400" dirty="0">
                          <a:latin typeface="微软雅黑" panose="020B0503020204020204" charset="-122"/>
                          <a:cs typeface="微软雅黑" panose="020B0503020204020204" charset="-122"/>
                        </a:rPr>
                        <a:t>7.2</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200"/>
                        </a:spcBef>
                      </a:pPr>
                      <a:r>
                        <a:rPr sz="1400" dirty="0">
                          <a:latin typeface="微软雅黑" panose="020B0503020204020204" charset="-122"/>
                          <a:cs typeface="微软雅黑" panose="020B0503020204020204" charset="-122"/>
                        </a:rPr>
                        <a:t>4.5</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200"/>
                        </a:spcBef>
                      </a:pPr>
                      <a:r>
                        <a:rPr sz="1400" dirty="0">
                          <a:latin typeface="微软雅黑" panose="020B0503020204020204" charset="-122"/>
                          <a:cs typeface="微软雅黑" panose="020B0503020204020204" charset="-122"/>
                        </a:rPr>
                        <a:t>5.4.2.4</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marL="1270" algn="ctr">
                        <a:lnSpc>
                          <a:spcPct val="100000"/>
                        </a:lnSpc>
                        <a:spcBef>
                          <a:spcPts val="200"/>
                        </a:spcBef>
                      </a:pPr>
                      <a:r>
                        <a:rPr sz="1400" dirty="0">
                          <a:latin typeface="微软雅黑" panose="020B0503020204020204" charset="-122"/>
                          <a:cs typeface="微软雅黑" panose="020B0503020204020204" charset="-122"/>
                        </a:rPr>
                        <a:t>（二十）</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200"/>
                        </a:spcBef>
                      </a:pPr>
                      <a:r>
                        <a:rPr sz="1400" dirty="0">
                          <a:latin typeface="微软雅黑" panose="020B0503020204020204" charset="-122"/>
                          <a:cs typeface="微软雅黑" panose="020B0503020204020204" charset="-122"/>
                        </a:rPr>
                        <a:t>4.11</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r>
              <a:tr h="266064">
                <a:tc>
                  <a:txBody>
                    <a:bodyPr/>
                    <a:lstStyle/>
                    <a:p>
                      <a:pPr algn="ctr">
                        <a:lnSpc>
                          <a:spcPct val="100000"/>
                        </a:lnSpc>
                        <a:spcBef>
                          <a:spcPts val="135"/>
                        </a:spcBef>
                      </a:pPr>
                      <a:r>
                        <a:rPr sz="1500" dirty="0">
                          <a:solidFill>
                            <a:srgbClr val="FF0000"/>
                          </a:solidFill>
                          <a:latin typeface="微软雅黑" panose="020B0503020204020204" charset="-122"/>
                          <a:cs typeface="微软雅黑" panose="020B0503020204020204" charset="-122"/>
                        </a:rPr>
                        <a:t>选择</a:t>
                      </a:r>
                      <a:endParaRPr sz="15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195"/>
                        </a:spcBef>
                      </a:pPr>
                      <a:r>
                        <a:rPr sz="1400" dirty="0">
                          <a:latin typeface="微软雅黑" panose="020B0503020204020204" charset="-122"/>
                          <a:cs typeface="微软雅黑" panose="020B0503020204020204" charset="-122"/>
                        </a:rPr>
                        <a:t>5.6.4/5.6.3.6</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195"/>
                        </a:spcBef>
                      </a:pPr>
                      <a:r>
                        <a:rPr sz="1400" dirty="0">
                          <a:latin typeface="微软雅黑" panose="020B0503020204020204" charset="-122"/>
                          <a:cs typeface="微软雅黑" panose="020B0503020204020204" charset="-122"/>
                        </a:rPr>
                        <a:t>7.2</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195"/>
                        </a:spcBef>
                      </a:pPr>
                      <a:r>
                        <a:rPr sz="1400" dirty="0">
                          <a:latin typeface="微软雅黑" panose="020B0503020204020204" charset="-122"/>
                          <a:cs typeface="微软雅黑" panose="020B0503020204020204" charset="-122"/>
                        </a:rPr>
                        <a:t>4.5</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195"/>
                        </a:spcBef>
                      </a:pPr>
                      <a:r>
                        <a:rPr sz="1400" dirty="0">
                          <a:latin typeface="微软雅黑" panose="020B0503020204020204" charset="-122"/>
                          <a:cs typeface="微软雅黑" panose="020B0503020204020204" charset="-122"/>
                        </a:rPr>
                        <a:t>5.4.2.4</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marL="1270" algn="ctr">
                        <a:lnSpc>
                          <a:spcPct val="100000"/>
                        </a:lnSpc>
                        <a:spcBef>
                          <a:spcPts val="195"/>
                        </a:spcBef>
                      </a:pPr>
                      <a:r>
                        <a:rPr sz="1400" dirty="0">
                          <a:latin typeface="微软雅黑" panose="020B0503020204020204" charset="-122"/>
                          <a:cs typeface="微软雅黑" panose="020B0503020204020204" charset="-122"/>
                        </a:rPr>
                        <a:t>（二十）</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195"/>
                        </a:spcBef>
                      </a:pPr>
                      <a:r>
                        <a:rPr sz="1400" dirty="0">
                          <a:latin typeface="微软雅黑" panose="020B0503020204020204" charset="-122"/>
                          <a:cs typeface="微软雅黑" panose="020B0503020204020204" charset="-122"/>
                        </a:rPr>
                        <a:t>4.11</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r>
              <a:tr h="266192">
                <a:tc>
                  <a:txBody>
                    <a:bodyPr/>
                    <a:lstStyle/>
                    <a:p>
                      <a:pPr algn="ctr">
                        <a:lnSpc>
                          <a:spcPct val="100000"/>
                        </a:lnSpc>
                        <a:spcBef>
                          <a:spcPts val="135"/>
                        </a:spcBef>
                      </a:pPr>
                      <a:r>
                        <a:rPr sz="1500" dirty="0">
                          <a:solidFill>
                            <a:srgbClr val="FF0000"/>
                          </a:solidFill>
                          <a:latin typeface="微软雅黑" panose="020B0503020204020204" charset="-122"/>
                          <a:cs typeface="微软雅黑" panose="020B0503020204020204" charset="-122"/>
                        </a:rPr>
                        <a:t>培训</a:t>
                      </a:r>
                      <a:endParaRPr sz="15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200"/>
                        </a:spcBef>
                      </a:pPr>
                      <a:r>
                        <a:rPr sz="1400" dirty="0">
                          <a:latin typeface="微软雅黑" panose="020B0503020204020204" charset="-122"/>
                          <a:cs typeface="微软雅黑" panose="020B0503020204020204" charset="-122"/>
                        </a:rPr>
                        <a:t>5.4.5.3</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200"/>
                        </a:spcBef>
                      </a:pPr>
                      <a:r>
                        <a:rPr sz="1400" dirty="0">
                          <a:latin typeface="微软雅黑" panose="020B0503020204020204" charset="-122"/>
                          <a:cs typeface="微软雅黑" panose="020B0503020204020204" charset="-122"/>
                        </a:rPr>
                        <a:t>7.2</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200"/>
                        </a:spcBef>
                      </a:pPr>
                      <a:r>
                        <a:rPr sz="1400" dirty="0">
                          <a:latin typeface="微软雅黑" panose="020B0503020204020204" charset="-122"/>
                          <a:cs typeface="微软雅黑" panose="020B0503020204020204" charset="-122"/>
                        </a:rPr>
                        <a:t>4.5</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200"/>
                        </a:spcBef>
                      </a:pPr>
                      <a:r>
                        <a:rPr sz="1400" dirty="0">
                          <a:latin typeface="微软雅黑" panose="020B0503020204020204" charset="-122"/>
                          <a:cs typeface="微软雅黑" panose="020B0503020204020204" charset="-122"/>
                        </a:rPr>
                        <a:t>5.4.2.4</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marL="1270" algn="ctr">
                        <a:lnSpc>
                          <a:spcPct val="100000"/>
                        </a:lnSpc>
                        <a:spcBef>
                          <a:spcPts val="200"/>
                        </a:spcBef>
                      </a:pPr>
                      <a:r>
                        <a:rPr sz="1400" dirty="0">
                          <a:latin typeface="微软雅黑" panose="020B0503020204020204" charset="-122"/>
                          <a:cs typeface="微软雅黑" panose="020B0503020204020204" charset="-122"/>
                        </a:rPr>
                        <a:t>（二十）</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200"/>
                        </a:spcBef>
                      </a:pPr>
                      <a:r>
                        <a:rPr sz="1400" dirty="0">
                          <a:latin typeface="微软雅黑" panose="020B0503020204020204" charset="-122"/>
                          <a:cs typeface="微软雅黑" panose="020B0503020204020204" charset="-122"/>
                        </a:rPr>
                        <a:t>4.11</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r>
              <a:tr h="266192">
                <a:tc>
                  <a:txBody>
                    <a:bodyPr/>
                    <a:lstStyle/>
                    <a:p>
                      <a:pPr algn="ctr">
                        <a:lnSpc>
                          <a:spcPct val="100000"/>
                        </a:lnSpc>
                        <a:spcBef>
                          <a:spcPts val="135"/>
                        </a:spcBef>
                      </a:pPr>
                      <a:r>
                        <a:rPr sz="1500" dirty="0">
                          <a:solidFill>
                            <a:srgbClr val="FF0000"/>
                          </a:solidFill>
                          <a:latin typeface="微软雅黑" panose="020B0503020204020204" charset="-122"/>
                          <a:cs typeface="微软雅黑" panose="020B0503020204020204" charset="-122"/>
                        </a:rPr>
                        <a:t>开工准备</a:t>
                      </a:r>
                      <a:endParaRPr sz="15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200"/>
                        </a:spcBef>
                      </a:pPr>
                      <a:r>
                        <a:rPr sz="1400" dirty="0">
                          <a:latin typeface="微软雅黑" panose="020B0503020204020204" charset="-122"/>
                          <a:cs typeface="微软雅黑" panose="020B0503020204020204" charset="-122"/>
                        </a:rPr>
                        <a:t>5.6.4</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200"/>
                        </a:spcBef>
                      </a:pPr>
                      <a:r>
                        <a:rPr sz="1400" dirty="0">
                          <a:latin typeface="微软雅黑" panose="020B0503020204020204" charset="-122"/>
                          <a:cs typeface="微软雅黑" panose="020B0503020204020204" charset="-122"/>
                        </a:rPr>
                        <a:t>7.2</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200"/>
                        </a:spcBef>
                      </a:pPr>
                      <a:r>
                        <a:rPr sz="1400" dirty="0">
                          <a:latin typeface="微软雅黑" panose="020B0503020204020204" charset="-122"/>
                          <a:cs typeface="微软雅黑" panose="020B0503020204020204" charset="-122"/>
                        </a:rPr>
                        <a:t>4.5</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200"/>
                        </a:spcBef>
                      </a:pPr>
                      <a:r>
                        <a:rPr sz="1400" dirty="0">
                          <a:latin typeface="微软雅黑" panose="020B0503020204020204" charset="-122"/>
                          <a:cs typeface="微软雅黑" panose="020B0503020204020204" charset="-122"/>
                        </a:rPr>
                        <a:t>5.4.2.4</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200"/>
                        </a:spcBef>
                      </a:pPr>
                      <a:r>
                        <a:rPr sz="1400" dirty="0">
                          <a:latin typeface="微软雅黑" panose="020B0503020204020204" charset="-122"/>
                          <a:cs typeface="微软雅黑" panose="020B0503020204020204" charset="-122"/>
                        </a:rPr>
                        <a:t>（二十一）</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200"/>
                        </a:spcBef>
                      </a:pPr>
                      <a:r>
                        <a:rPr sz="1400" dirty="0">
                          <a:latin typeface="微软雅黑" panose="020B0503020204020204" charset="-122"/>
                          <a:cs typeface="微软雅黑" panose="020B0503020204020204" charset="-122"/>
                        </a:rPr>
                        <a:t>4.11</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r>
              <a:tr h="266064">
                <a:tc>
                  <a:txBody>
                    <a:bodyPr/>
                    <a:lstStyle/>
                    <a:p>
                      <a:pPr algn="ctr">
                        <a:lnSpc>
                          <a:spcPct val="100000"/>
                        </a:lnSpc>
                        <a:spcBef>
                          <a:spcPts val="135"/>
                        </a:spcBef>
                      </a:pPr>
                      <a:r>
                        <a:rPr sz="1500" dirty="0">
                          <a:solidFill>
                            <a:srgbClr val="FF0000"/>
                          </a:solidFill>
                          <a:latin typeface="微软雅黑" panose="020B0503020204020204" charset="-122"/>
                          <a:cs typeface="微软雅黑" panose="020B0503020204020204" charset="-122"/>
                        </a:rPr>
                        <a:t>作业监督</a:t>
                      </a:r>
                      <a:endParaRPr sz="15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marL="635" algn="ctr">
                        <a:lnSpc>
                          <a:spcPct val="100000"/>
                        </a:lnSpc>
                        <a:spcBef>
                          <a:spcPts val="200"/>
                        </a:spcBef>
                      </a:pPr>
                      <a:r>
                        <a:rPr sz="1400" dirty="0">
                          <a:latin typeface="微软雅黑" panose="020B0503020204020204" charset="-122"/>
                          <a:cs typeface="微软雅黑" panose="020B0503020204020204" charset="-122"/>
                        </a:rPr>
                        <a:t>5.6.4</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200"/>
                        </a:spcBef>
                      </a:pPr>
                      <a:r>
                        <a:rPr sz="1400" spc="-5" dirty="0">
                          <a:latin typeface="微软雅黑" panose="020B0503020204020204" charset="-122"/>
                          <a:cs typeface="微软雅黑" panose="020B0503020204020204" charset="-122"/>
                        </a:rPr>
                        <a:t>7.2</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200"/>
                        </a:spcBef>
                      </a:pPr>
                      <a:r>
                        <a:rPr sz="1400" spc="-5" dirty="0">
                          <a:latin typeface="微软雅黑" panose="020B0503020204020204" charset="-122"/>
                          <a:cs typeface="微软雅黑" panose="020B0503020204020204" charset="-122"/>
                        </a:rPr>
                        <a:t>4.5</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marL="635" algn="ctr">
                        <a:lnSpc>
                          <a:spcPct val="100000"/>
                        </a:lnSpc>
                        <a:spcBef>
                          <a:spcPts val="200"/>
                        </a:spcBef>
                      </a:pPr>
                      <a:r>
                        <a:rPr sz="1400" dirty="0">
                          <a:latin typeface="微软雅黑" panose="020B0503020204020204" charset="-122"/>
                          <a:cs typeface="微软雅黑" panose="020B0503020204020204" charset="-122"/>
                        </a:rPr>
                        <a:t>5.4.2.4</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200"/>
                        </a:spcBef>
                      </a:pPr>
                      <a:r>
                        <a:rPr sz="1400" dirty="0">
                          <a:latin typeface="微软雅黑" panose="020B0503020204020204" charset="-122"/>
                          <a:cs typeface="微软雅黑" panose="020B0503020204020204" charset="-122"/>
                        </a:rPr>
                        <a:t>（二十一）</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200"/>
                        </a:spcBef>
                      </a:pPr>
                      <a:r>
                        <a:rPr sz="1400" dirty="0">
                          <a:latin typeface="微软雅黑" panose="020B0503020204020204" charset="-122"/>
                          <a:cs typeface="微软雅黑" panose="020B0503020204020204" charset="-122"/>
                        </a:rPr>
                        <a:t>4.11</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r>
              <a:tr h="344297">
                <a:tc>
                  <a:txBody>
                    <a:bodyPr/>
                    <a:lstStyle/>
                    <a:p>
                      <a:pPr algn="ctr">
                        <a:lnSpc>
                          <a:spcPct val="100000"/>
                        </a:lnSpc>
                        <a:spcBef>
                          <a:spcPts val="445"/>
                        </a:spcBef>
                      </a:pPr>
                      <a:r>
                        <a:rPr sz="1500" dirty="0">
                          <a:solidFill>
                            <a:srgbClr val="FF0000"/>
                          </a:solidFill>
                          <a:latin typeface="微软雅黑" panose="020B0503020204020204" charset="-122"/>
                          <a:cs typeface="微软雅黑" panose="020B0503020204020204" charset="-122"/>
                        </a:rPr>
                        <a:t>评价续用</a:t>
                      </a:r>
                      <a:endParaRPr sz="15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505"/>
                        </a:spcBef>
                      </a:pPr>
                      <a:r>
                        <a:rPr sz="1400" dirty="0">
                          <a:latin typeface="微软雅黑" panose="020B0503020204020204" charset="-122"/>
                          <a:cs typeface="微软雅黑" panose="020B0503020204020204" charset="-122"/>
                        </a:rPr>
                        <a:t>5.6.4</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505"/>
                        </a:spcBef>
                      </a:pPr>
                      <a:r>
                        <a:rPr sz="1400" dirty="0">
                          <a:latin typeface="微软雅黑" panose="020B0503020204020204" charset="-122"/>
                          <a:cs typeface="微软雅黑" panose="020B0503020204020204" charset="-122"/>
                        </a:rPr>
                        <a:t>7.2</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505"/>
                        </a:spcBef>
                      </a:pPr>
                      <a:r>
                        <a:rPr sz="1400" dirty="0">
                          <a:latin typeface="微软雅黑" panose="020B0503020204020204" charset="-122"/>
                          <a:cs typeface="微软雅黑" panose="020B0503020204020204" charset="-122"/>
                        </a:rPr>
                        <a:t>4.5</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505"/>
                        </a:spcBef>
                      </a:pPr>
                      <a:r>
                        <a:rPr sz="1400" dirty="0">
                          <a:latin typeface="微软雅黑" panose="020B0503020204020204" charset="-122"/>
                          <a:cs typeface="微软雅黑" panose="020B0503020204020204" charset="-122"/>
                        </a:rPr>
                        <a:t>5.4.2.4</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marL="1270" algn="ctr">
                        <a:lnSpc>
                          <a:spcPct val="100000"/>
                        </a:lnSpc>
                        <a:spcBef>
                          <a:spcPts val="505"/>
                        </a:spcBef>
                      </a:pPr>
                      <a:r>
                        <a:rPr sz="1400" dirty="0">
                          <a:latin typeface="微软雅黑" panose="020B0503020204020204" charset="-122"/>
                          <a:cs typeface="微软雅黑" panose="020B0503020204020204" charset="-122"/>
                        </a:rPr>
                        <a:t>（二十）</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c>
                  <a:txBody>
                    <a:bodyPr/>
                    <a:lstStyle/>
                    <a:p>
                      <a:pPr algn="ctr">
                        <a:lnSpc>
                          <a:spcPct val="100000"/>
                        </a:lnSpc>
                        <a:spcBef>
                          <a:spcPts val="505"/>
                        </a:spcBef>
                      </a:pPr>
                      <a:r>
                        <a:rPr sz="1400" dirty="0">
                          <a:latin typeface="微软雅黑" panose="020B0503020204020204" charset="-122"/>
                          <a:cs typeface="微软雅黑" panose="020B0503020204020204" charset="-122"/>
                        </a:rPr>
                        <a:t>4.11</a:t>
                      </a:r>
                      <a:endParaRPr sz="1400">
                        <a:latin typeface="微软雅黑" panose="020B0503020204020204" charset="-122"/>
                        <a:cs typeface="微软雅黑" panose="020B0503020204020204" charset="-122"/>
                      </a:endParaRPr>
                    </a:p>
                  </a:txBody>
                  <a:tcPr marL="0" marR="0" marT="0" marB="0">
                    <a:lnL w="6350">
                      <a:solidFill>
                        <a:srgbClr val="A6A6A6"/>
                      </a:solidFill>
                      <a:prstDash val="solid"/>
                    </a:lnL>
                    <a:lnR w="6350">
                      <a:solidFill>
                        <a:srgbClr val="A6A6A6"/>
                      </a:solidFill>
                      <a:prstDash val="solid"/>
                    </a:lnR>
                    <a:lnT w="6350">
                      <a:solidFill>
                        <a:srgbClr val="A6A6A6"/>
                      </a:solidFill>
                      <a:prstDash val="solid"/>
                    </a:lnT>
                    <a:lnB w="6350">
                      <a:solidFill>
                        <a:srgbClr val="A6A6A6"/>
                      </a:solidFill>
                      <a:prstDash val="solid"/>
                    </a:lnB>
                  </a:tcPr>
                </a:tc>
              </a:tr>
            </a:tbl>
          </a:graphicData>
        </a:graphic>
      </p:graphicFrame>
      <p:sp>
        <p:nvSpPr>
          <p:cNvPr id="4" name="object 4"/>
          <p:cNvSpPr txBox="1">
            <a:spLocks noGrp="1"/>
          </p:cNvSpPr>
          <p:nvPr>
            <p:ph type="title"/>
          </p:nvPr>
        </p:nvSpPr>
        <p:spPr>
          <a:xfrm>
            <a:off x="327025" y="339597"/>
            <a:ext cx="8489949" cy="243840"/>
          </a:xfrm>
          <a:prstGeom prst="rect">
            <a:avLst/>
          </a:prstGeom>
        </p:spPr>
        <p:txBody>
          <a:bodyPr vert="horz" wrap="square" lIns="0" tIns="0" rIns="0" bIns="0" rtlCol="0">
            <a:spAutoFit/>
          </a:bodyPr>
          <a:lstStyle/>
          <a:p>
            <a:pPr marL="6623685">
              <a:lnSpc>
                <a:spcPct val="100000"/>
              </a:lnSpc>
            </a:pPr>
            <a:endParaRPr spc="-31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10668</Words>
  <Application>WPS 演示</Application>
  <PresentationFormat>On-screen Show (4:3)</PresentationFormat>
  <Paragraphs>1398</Paragraphs>
  <Slides>63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63</vt:i4>
      </vt:variant>
    </vt:vector>
  </HeadingPairs>
  <TitlesOfParts>
    <vt:vector size="77" baseType="lpstr">
      <vt:lpstr>Arial</vt:lpstr>
      <vt:lpstr>宋体</vt:lpstr>
      <vt:lpstr>Wingdings</vt:lpstr>
      <vt:lpstr>思源黑体 CN Bold</vt:lpstr>
      <vt:lpstr>黑体</vt:lpstr>
      <vt:lpstr>微软雅黑</vt:lpstr>
      <vt:lpstr>Arial Unicode MS</vt:lpstr>
      <vt:lpstr>Impact</vt:lpstr>
      <vt:lpstr>Arial</vt:lpstr>
      <vt:lpstr>Times New Roman</vt:lpstr>
      <vt:lpstr>Calibri</vt:lpstr>
      <vt:lpstr>Arial Unicode MS</vt:lpstr>
      <vt:lpstr>Tahoma</vt:lpstr>
      <vt:lpstr>Office Theme</vt:lpstr>
      <vt:lpstr>承包商安全管理</vt:lpstr>
      <vt:lpstr>PowerPoint 演示文稿</vt:lpstr>
      <vt:lpstr>目录/Contents</vt:lpstr>
      <vt:lpstr>课程预期目标</vt:lpstr>
      <vt:lpstr>目录/Contents</vt:lpstr>
      <vt:lpstr>PowerPoint 演示文稿</vt:lpstr>
      <vt:lpstr>承包商管理要求—事故的启示</vt:lpstr>
      <vt:lpstr>承包商管理要求</vt:lpstr>
      <vt:lpstr>PowerPoint 演示文稿</vt:lpstr>
      <vt:lpstr>承包商管理要求—管理过程</vt:lpstr>
      <vt:lpstr>PowerPoint 演示文稿</vt:lpstr>
      <vt:lpstr>承包商管理要求—识别承包商</vt:lpstr>
      <vt:lpstr>承包商管理要求—识别承包商</vt:lpstr>
      <vt:lpstr>PowerPoint 演示文稿</vt:lpstr>
      <vt:lpstr>承包商管理要求—资格预审</vt:lpstr>
      <vt:lpstr>PowerPoint 演示文稿</vt:lpstr>
      <vt:lpstr>PowerPoint 演示文稿</vt:lpstr>
      <vt:lpstr>PowerPoint 演示文稿</vt:lpstr>
      <vt:lpstr>PowerPoint 演示文稿</vt:lpstr>
      <vt:lpstr>承包商管理要求—资格预审</vt:lpstr>
      <vt:lpstr>PowerPoint 演示文稿</vt:lpstr>
      <vt:lpstr>承包商管理要求—选择</vt:lpstr>
      <vt:lpstr>PowerPoint 演示文稿</vt:lpstr>
      <vt:lpstr>承包商管理要求—开工准备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承包商管理要求—评价与续用</vt:lpstr>
      <vt:lpstr>PowerPoint 演示文稿</vt:lpstr>
      <vt:lpstr>PowerPoint 演示文稿</vt:lpstr>
      <vt:lpstr>PowerPoint 演示文稿</vt:lpstr>
      <vt:lpstr>PowerPoint 演示文稿</vt:lpstr>
      <vt:lpstr>承包商管理要求—评价与续用</vt:lpstr>
      <vt:lpstr>承包商管理要求—评价与续用</vt:lpstr>
      <vt:lpstr>说明：每月对承包商的安全表现进行评价，形成月度评价结  果，作为年度评价的依据；承包商业务管理单位和属地单位  每月组织会议进行评价，承包商要素工程师参加，并每月汇  总各业务单位、属地对承包商月度安全业绩评价的结果。</vt:lpstr>
      <vt:lpstr>目录/Contents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目录/Contents</vt:lpstr>
      <vt:lpstr>企业最佳实践案例—进入准则</vt:lpstr>
      <vt:lpstr>PowerPoint 演示文稿</vt:lpstr>
      <vt:lpstr>PowerPoint 演示文稿</vt:lpstr>
      <vt:lpstr>企业最佳实践案例—承包商的风险评估</vt:lpstr>
      <vt:lpstr>PowerPoint 演示文稿</vt:lpstr>
      <vt:lpstr>企业最佳实践案例—作业监督</vt:lpstr>
      <vt:lpstr>企业最佳实践案例—评价</vt:lpstr>
      <vt:lpstr>企业最佳实践案例—作业监督与评价</vt:lpstr>
      <vt:lpstr>PowerPoint 演示文稿</vt:lpstr>
      <vt:lpstr>PowerPoint 演示文稿</vt:lpstr>
      <vt:lpstr>企业最佳实践案例—作业监督与评价</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承包商安全管理</dc:title>
  <dc:creator/>
  <cp:lastModifiedBy>A呀土豆baby</cp:lastModifiedBy>
  <cp:revision>1</cp:revision>
  <dcterms:created xsi:type="dcterms:W3CDTF">2021-10-15T14:29:15Z</dcterms:created>
  <dcterms:modified xsi:type="dcterms:W3CDTF">2021-10-15T14:29:15Z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2021-03-26T16:00:00Z</vt:filetime>
  </property>
  <property fmtid="{D5CDD505-2E9C-101B-9397-08002B2CF9AE}" pid="3" name="Creator">
    <vt:lpwstr>Microsoft® PowerPoint® 2016</vt:lpwstr>
  </property>
  <property fmtid="{D5CDD505-2E9C-101B-9397-08002B2CF9AE}" pid="4" name="LastSaved">
    <vt:filetime>2021-10-10T16:00:00Z</vt:filetime>
  </property>
  <property fmtid="{D5CDD505-2E9C-101B-9397-08002B2CF9AE}" pid="5" name="ICV">
    <vt:lpwstr>9CDFE9AAF0F5415B9D4FD9CF7EAC59EB</vt:lpwstr>
  </property>
  <property fmtid="{D5CDD505-2E9C-101B-9397-08002B2CF9AE}" pid="6" name="KSOProductBuildVer">
    <vt:lpwstr>2052-11.1.0.10938</vt:lpwstr>
  </property>
</Properties>
</file>