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5"/>
  </p:notesMasterIdLst>
  <p:handoutMasterIdLst>
    <p:handoutMasterId r:id="rId26"/>
  </p:handoutMasterIdLst>
  <p:sldIdLst>
    <p:sldId id="927" r:id="rId3"/>
    <p:sldId id="659" r:id="rId4"/>
    <p:sldId id="884" r:id="rId5"/>
    <p:sldId id="660" r:id="rId6"/>
    <p:sldId id="665" r:id="rId7"/>
    <p:sldId id="754" r:id="rId8"/>
    <p:sldId id="755" r:id="rId9"/>
    <p:sldId id="672" r:id="rId10"/>
    <p:sldId id="762" r:id="rId11"/>
    <p:sldId id="758" r:id="rId12"/>
    <p:sldId id="759" r:id="rId13"/>
    <p:sldId id="761" r:id="rId14"/>
    <p:sldId id="698" r:id="rId15"/>
    <p:sldId id="702" r:id="rId16"/>
    <p:sldId id="703" r:id="rId17"/>
    <p:sldId id="704" r:id="rId18"/>
    <p:sldId id="819" r:id="rId19"/>
    <p:sldId id="848" r:id="rId20"/>
    <p:sldId id="876" r:id="rId21"/>
    <p:sldId id="877" r:id="rId22"/>
    <p:sldId id="872" r:id="rId23"/>
    <p:sldId id="710" r:id="rId24"/>
  </p:sldIdLst>
  <p:sldSz cx="10369550" cy="6480175"/>
  <p:notesSz cx="6789738" cy="9929813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rgbClr val="004986"/>
        </a:solidFill>
        <a:latin typeface="Arial" panose="020B0604020202020204" pitchFamily="34" charset="0"/>
        <a:ea typeface="Microsoft JhengHei" panose="020B0604030504040204" pitchFamily="34" charset="-12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rgbClr val="004986"/>
        </a:solidFill>
        <a:latin typeface="Arial" panose="020B0604020202020204" pitchFamily="34" charset="0"/>
        <a:ea typeface="Microsoft JhengHei" panose="020B0604030504040204" pitchFamily="34" charset="-12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rgbClr val="004986"/>
        </a:solidFill>
        <a:latin typeface="Arial" panose="020B0604020202020204" pitchFamily="34" charset="0"/>
        <a:ea typeface="Microsoft JhengHei" panose="020B0604030504040204" pitchFamily="34" charset="-12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rgbClr val="004986"/>
        </a:solidFill>
        <a:latin typeface="Arial" panose="020B0604020202020204" pitchFamily="34" charset="0"/>
        <a:ea typeface="Microsoft JhengHei" panose="020B0604030504040204" pitchFamily="34" charset="-12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rgbClr val="004986"/>
        </a:solidFill>
        <a:latin typeface="Arial" panose="020B0604020202020204" pitchFamily="34" charset="0"/>
        <a:ea typeface="Microsoft JhengHei" panose="020B0604030504040204" pitchFamily="34" charset="-12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rgbClr val="004986"/>
        </a:solidFill>
        <a:latin typeface="Arial" panose="020B0604020202020204" pitchFamily="34" charset="0"/>
        <a:ea typeface="Microsoft JhengHei" panose="020B0604030504040204" pitchFamily="34" charset="-12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rgbClr val="004986"/>
        </a:solidFill>
        <a:latin typeface="Arial" panose="020B0604020202020204" pitchFamily="34" charset="0"/>
        <a:ea typeface="Microsoft JhengHei" panose="020B0604030504040204" pitchFamily="34" charset="-12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rgbClr val="004986"/>
        </a:solidFill>
        <a:latin typeface="Arial" panose="020B0604020202020204" pitchFamily="34" charset="0"/>
        <a:ea typeface="Microsoft JhengHei" panose="020B0604030504040204" pitchFamily="34" charset="-12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rgbClr val="004986"/>
        </a:solidFill>
        <a:latin typeface="Arial" panose="020B0604020202020204" pitchFamily="34" charset="0"/>
        <a:ea typeface="Microsoft JhengHei" panose="020B0604030504040204" pitchFamily="34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5">
          <p15:clr>
            <a:srgbClr val="A4A3A4"/>
          </p15:clr>
        </p15:guide>
        <p15:guide id="2" pos="3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70985"/>
  </p:normalViewPr>
  <p:slideViewPr>
    <p:cSldViewPr showGuides="1">
      <p:cViewPr varScale="1">
        <p:scale>
          <a:sx n="76" d="100"/>
          <a:sy n="76" d="100"/>
        </p:scale>
        <p:origin x="1122" y="96"/>
      </p:cViewPr>
      <p:guideLst>
        <p:guide orient="horz" pos="2065"/>
        <p:guide pos="3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834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icrosoft JhengHei" panose="020B0604030504040204" pitchFamily="34" charset="-120"/>
                <a:cs typeface="Microsoft JhengHei" panose="020B0604030504040204" pitchFamily="34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4986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Microsoft JhengHei" panose="020B0604030504040204" pitchFamily="34" charset="-120"/>
                <a:cs typeface="Microsoft JhengHei" panose="020B0604030504040204" pitchFamily="34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12FFCE-EB96-410F-AFB3-BB43C328AFCD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4986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2020/11/18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4986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icrosoft JhengHei" panose="020B0604030504040204" pitchFamily="34" charset="-120"/>
                <a:cs typeface="Microsoft JhengHei" panose="020B0604030504040204" pitchFamily="34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4986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8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BE9F74-F571-4576-8CBB-10ACF80428A5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986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4986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icrosoft JhengHei" panose="020B0604030504040204" pitchFamily="34" charset="-120"/>
                <a:cs typeface="Microsoft JhengHei" panose="020B0604030504040204" pitchFamily="34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4986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Microsoft JhengHei" panose="020B0604030504040204" pitchFamily="34" charset="-120"/>
                <a:cs typeface="Microsoft JhengHei" panose="020B0604030504040204" pitchFamily="34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0E90BE-BB82-430C-81FB-36F7F487B8C7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4986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2020/11/18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4986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44538"/>
            <a:ext cx="59578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icrosoft JhengHei" panose="020B0604030504040204" pitchFamily="34" charset="-120"/>
                <a:cs typeface="Microsoft JhengHei" panose="020B0604030504040204" pitchFamily="34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4986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8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208672-0B89-4D67-BFB9-46BA9AF6D98A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986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4986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>
            <a:solidFill>
              <a:srgbClr val="000000"/>
            </a:solidFill>
            <a:miter/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xfrm>
            <a:off x="679450" y="4716463"/>
            <a:ext cx="5430838" cy="4468812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>
            <a:normAutofit/>
          </a:bodyPr>
          <a:lstStyle/>
          <a:p>
            <a:pPr marL="0" marR="0" lvl="0" indent="-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氨的分子是 （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值为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，呈强碱性。为无色、有刺激性辛辣味的恶臭气体，分子量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17.03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，比重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0.597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，沸点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-33.4℃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，降到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-183 ℃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时则变成固态。爆炸极限为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15.7%—27%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（容积）。</a:t>
            </a:r>
          </a:p>
          <a:p>
            <a:pPr marL="0" marR="0" lvl="0" indent="-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氨易溶于水，在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℃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时每升水能溶解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升氨气，同时放出大量熔解热。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氨在常温下呈气态，比空气轻，易逸出，具有强烈的刺激性和腐蚀性，故易造成急性中毒和灼伤。对上呼吸道有刺激和腐蚀作用，高浓度时可危及中枢神经系统，还可通过三叉神经末梢的反射作用而引起心脏停博和呼吸停止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人对氨的嗅觉阈为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0.5mg/m3——1mg/m3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浓度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50mg/m3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以上鼻咽部有刺激感和眼部灼痛感，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500mg/m3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以上短时内即出现强烈刺激症状，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1500mg/m3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以上可危及生命，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3000mg/m3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以上可即时死亡。缺氧时会加强氨的毒作用。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国家卫生标准为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30mg/m3.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常用危险化学品的分类及标志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》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GB13690-92)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附录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A——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常用危险化学品分类明细表中氨属于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A2.3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有毒气体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氨（液化的，含氨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&gt;50%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）主要危险性类别：有毒气体。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2530" name="文本占位符 2"/>
          <p:cNvSpPr>
            <a:spLocks noGrp="1"/>
          </p:cNvSpPr>
          <p:nvPr>
            <p:ph type="body"/>
          </p:nvPr>
        </p:nvSpPr>
        <p:spPr>
          <a:xfrm>
            <a:off x="679450" y="4716463"/>
            <a:ext cx="5430838" cy="4468812"/>
          </a:xfrm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6626" name="文本占位符 2"/>
          <p:cNvSpPr>
            <a:spLocks noGrp="1"/>
          </p:cNvSpPr>
          <p:nvPr>
            <p:ph type="body"/>
          </p:nvPr>
        </p:nvSpPr>
        <p:spPr>
          <a:xfrm>
            <a:off x="679450" y="4716463"/>
            <a:ext cx="5430838" cy="4468812"/>
          </a:xfrm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>
          <a:xfrm>
            <a:off x="679450" y="4716463"/>
            <a:ext cx="5430838" cy="4468812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r>
              <a:rPr lang="zh-CN" altLang="en-US" dirty="0">
                <a:latin typeface="宋体" panose="02010600030101010101" pitchFamily="2" charset="-122"/>
              </a:rPr>
              <a:t>（</a:t>
            </a:r>
            <a:r>
              <a:rPr lang="en-US" altLang="zh-CN" dirty="0">
                <a:latin typeface="宋体" panose="02010600030101010101" pitchFamily="2" charset="-122"/>
              </a:rPr>
              <a:t>2</a:t>
            </a:r>
            <a:r>
              <a:rPr lang="zh-CN" altLang="en-US" dirty="0">
                <a:latin typeface="宋体" panose="02010600030101010101" pitchFamily="2" charset="-122"/>
              </a:rPr>
              <a:t>）强碱烧伤  包括氢氧化钠、氧化钾、碳酸钾等的烧伤。</a:t>
            </a:r>
            <a:br>
              <a:rPr lang="en-US" altLang="zh-CN" dirty="0">
                <a:latin typeface="宋体" panose="02010600030101010101" pitchFamily="2" charset="-122"/>
              </a:rPr>
            </a:br>
            <a:r>
              <a:rPr lang="zh-CN" altLang="en-US" dirty="0">
                <a:latin typeface="宋体" panose="02010600030101010101" pitchFamily="2" charset="-122"/>
              </a:rPr>
              <a:t>皮肤烧伤可见烧伤部位充血、水肿、糜烂，开始为白色，以后变为红色或棕色，并形成溃疡，局部剧痛；</a:t>
            </a:r>
            <a:br>
              <a:rPr lang="en-US" altLang="zh-CN" dirty="0">
                <a:latin typeface="宋体" panose="02010600030101010101" pitchFamily="2" charset="-122"/>
              </a:rPr>
            </a:br>
            <a:r>
              <a:rPr lang="zh-CN" altLang="en-US" dirty="0">
                <a:latin typeface="宋体" panose="02010600030101010101" pitchFamily="2" charset="-122"/>
              </a:rPr>
              <a:t>眼烧伤可引起严重的角膜损伤，以致失明；</a:t>
            </a:r>
            <a:br>
              <a:rPr lang="en-US" altLang="zh-CN" dirty="0">
                <a:latin typeface="宋体" panose="02010600030101010101" pitchFamily="2" charset="-122"/>
              </a:rPr>
            </a:br>
            <a:r>
              <a:rPr lang="zh-CN" altLang="en-US" dirty="0">
                <a:latin typeface="宋体" panose="02010600030101010101" pitchFamily="2" charset="-122"/>
              </a:rPr>
              <a:t>消化道烧伤可出现口唇、口腔、咽部、舌、食道、胃肠烧伤，烧伤部位剧痛，恶心、呕吐、呕吐物为红褐色粘液状物，并腹痛、腹泻、水样便、口渴、脱水，重者发生消化道穿孔，出现休克，还可发生急性肾功能衰竭及碱中毒。</a:t>
            </a:r>
            <a:endParaRPr lang="zh-CN" altLang="en-US" dirty="0"/>
          </a:p>
        </p:txBody>
      </p:sp>
      <p:sp>
        <p:nvSpPr>
          <p:cNvPr id="327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19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77716" y="2013055"/>
            <a:ext cx="8814118" cy="1389038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55434" y="3672099"/>
            <a:ext cx="7258685" cy="165604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86336" y="238507"/>
            <a:ext cx="2415961" cy="524414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4850" y="238507"/>
            <a:ext cx="7078658" cy="524414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0251" y="388512"/>
            <a:ext cx="9662044" cy="612017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43300" y="5900738"/>
            <a:ext cx="3282950" cy="450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55434" y="3672099"/>
            <a:ext cx="7258685" cy="165604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5" name="日期占位符 7"/>
          <p:cNvSpPr>
            <a:spLocks noGrp="1"/>
          </p:cNvSpPr>
          <p:nvPr>
            <p:ph type="dt" sz="half" idx="2"/>
          </p:nvPr>
        </p:nvSpPr>
        <p:spPr>
          <a:xfrm>
            <a:off x="519113" y="5900738"/>
            <a:ext cx="2419350" cy="450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004986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+mn-cs"/>
            </a:endParaRPr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7431088" y="5900738"/>
            <a:ext cx="2419350" cy="450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D7095F-6674-4C68-9C0C-61405E642464}" type="slidenum"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004986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rPr>
              <a:t>‹#›</a:t>
            </a:fld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004986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+mn-cs"/>
            </a:endParaRPr>
          </a:p>
        </p:txBody>
      </p:sp>
      <p:sp>
        <p:nvSpPr>
          <p:cNvPr id="8" name="页脚占位符 9"/>
          <p:cNvSpPr>
            <a:spLocks noGrp="1"/>
          </p:cNvSpPr>
          <p:nvPr>
            <p:ph type="ftr" sz="quarter" idx="3"/>
          </p:nvPr>
        </p:nvSpPr>
        <p:spPr bwMode="gray">
          <a:xfrm>
            <a:off x="3543300" y="5900738"/>
            <a:ext cx="3282950" cy="450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0" y="4464050"/>
            <a:ext cx="10369550" cy="1136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安徽华泰供应链最终用户培训</a:t>
            </a:r>
            <a:endParaRPr kumimoji="0" lang="en-US" altLang="zh-CN" sz="3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－采购材料类业务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</a:p>
        </p:txBody>
      </p:sp>
      <p:pic>
        <p:nvPicPr>
          <p:cNvPr id="5123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275" y="0"/>
            <a:ext cx="10410825" cy="648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519113" y="6005513"/>
            <a:ext cx="241935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fontAlgn="auto" latinLnBrk="0">
              <a:lnSpc>
                <a:spcPct val="100000"/>
              </a:lnSpc>
              <a:buClrTx/>
              <a:buSzTx/>
              <a:buFontTx/>
              <a:defRPr/>
            </a:pPr>
            <a:fld id="{9F2B0C08-02AE-47D5-89DE-65E105755560}" type="datetimeFigureOut">
              <a:rPr kumimoji="0" lang="zh-CN" altLang="en-US" b="0" i="0" strike="noStrike" kern="1200" cap="none" spc="0" normalizeH="0" baseline="0" noProof="0">
                <a:latin typeface="+mn-lt"/>
                <a:ea typeface="+mn-ea"/>
                <a:cs typeface="+mn-cs"/>
              </a:rPr>
              <a:t>2020/11/18</a:t>
            </a:fld>
            <a:endParaRPr kumimoji="0" lang="zh-CN" altLang="en-US" b="0" i="0" strike="noStrike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543300" y="6005513"/>
            <a:ext cx="3282950" cy="3460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rtlCol="0" anchor="ctr" anchorCtr="0" compatLnSpc="1"/>
          <a:lstStyle>
            <a:lvl1pPr>
              <a:defRPr/>
            </a:lvl1pPr>
          </a:lstStyle>
          <a:p>
            <a:pPr marL="0" marR="0" indent="0" defTabSz="914400" rtl="0" fontAlgn="auto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strike="noStrike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7431088" y="6005513"/>
            <a:ext cx="2419350" cy="346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77716" y="2013055"/>
            <a:ext cx="8814118" cy="1389038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55434" y="3672099"/>
            <a:ext cx="7258685" cy="165604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9123" y="4164114"/>
            <a:ext cx="8814118" cy="1287035"/>
          </a:xfrm>
        </p:spPr>
        <p:txBody>
          <a:bodyPr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9123" y="2746575"/>
            <a:ext cx="8814118" cy="1417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4850" y="1407039"/>
            <a:ext cx="4747310" cy="40756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54988" y="1407039"/>
            <a:ext cx="4747309" cy="40756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479" y="259509"/>
            <a:ext cx="9332595" cy="1080029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8479" y="1450540"/>
            <a:ext cx="4581685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8479" y="2055057"/>
            <a:ext cx="4581685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67589" y="1450540"/>
            <a:ext cx="4583485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67589" y="2055057"/>
            <a:ext cx="4583485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479" y="258007"/>
            <a:ext cx="3411511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54206" y="258007"/>
            <a:ext cx="5796866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18479" y="1356037"/>
            <a:ext cx="3411511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2504" y="4536122"/>
            <a:ext cx="6221730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32504" y="579017"/>
            <a:ext cx="6221730" cy="3888105"/>
          </a:xfrm>
        </p:spPr>
        <p:txBody>
          <a:bodyPr vert="horz" wrap="square" lIns="0" tIns="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32504" y="5071637"/>
            <a:ext cx="6221730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86336" y="238507"/>
            <a:ext cx="2415961" cy="524414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4850" y="238507"/>
            <a:ext cx="7078658" cy="524414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9123" y="4164114"/>
            <a:ext cx="8814118" cy="1287035"/>
          </a:xfrm>
        </p:spPr>
        <p:txBody>
          <a:bodyPr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9123" y="2746575"/>
            <a:ext cx="8814118" cy="1417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4850" y="1407039"/>
            <a:ext cx="4747310" cy="40756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54988" y="1407039"/>
            <a:ext cx="4747309" cy="40756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479" y="259509"/>
            <a:ext cx="9332595" cy="1080029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8479" y="1450540"/>
            <a:ext cx="4581685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8479" y="2055057"/>
            <a:ext cx="4581685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67589" y="1450540"/>
            <a:ext cx="4583485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67589" y="2055057"/>
            <a:ext cx="4583485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479" y="258007"/>
            <a:ext cx="3411511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54206" y="258007"/>
            <a:ext cx="5796866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18479" y="1356037"/>
            <a:ext cx="3411511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2504" y="4536122"/>
            <a:ext cx="6221730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32504" y="579017"/>
            <a:ext cx="6221730" cy="3888105"/>
          </a:xfrm>
        </p:spPr>
        <p:txBody>
          <a:bodyPr vert="horz" wrap="square" lIns="0" tIns="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32504" y="5071637"/>
            <a:ext cx="6221730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/>
          </p:cNvSpPr>
          <p:nvPr>
            <p:ph type="body"/>
          </p:nvPr>
        </p:nvSpPr>
        <p:spPr>
          <a:xfrm>
            <a:off x="334963" y="1406525"/>
            <a:ext cx="9667875" cy="4076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lvl="0"/>
            <a:r>
              <a:rPr lang="de-DE" altLang="zh-TW" dirty="0"/>
              <a:t>Textmasterformate durch Klicken bearbeiten</a:t>
            </a:r>
          </a:p>
          <a:p>
            <a:pPr lvl="1" indent="-261620"/>
            <a:r>
              <a:rPr lang="de-DE" altLang="zh-TW" dirty="0"/>
              <a:t>Zweite Ebene</a:t>
            </a:r>
          </a:p>
          <a:p>
            <a:pPr lvl="2" indent="-274320"/>
            <a:r>
              <a:rPr lang="de-DE" altLang="zh-TW" dirty="0"/>
              <a:t>Dritte Ebene</a:t>
            </a:r>
          </a:p>
          <a:p>
            <a:pPr lvl="3" indent="-264795"/>
            <a:r>
              <a:rPr lang="de-DE" altLang="zh-TW" dirty="0"/>
              <a:t>Vierte Ebene</a:t>
            </a:r>
          </a:p>
          <a:p>
            <a:pPr lvl="4" indent="-264795"/>
            <a:r>
              <a:rPr lang="de-DE" altLang="zh-TW" dirty="0"/>
              <a:t>Fünfte Ebene</a:t>
            </a:r>
          </a:p>
        </p:txBody>
      </p:sp>
      <p:sp>
        <p:nvSpPr>
          <p:cNvPr id="1027" name="Rectangle 7"/>
          <p:cNvSpPr>
            <a:spLocks noGrp="1"/>
          </p:cNvSpPr>
          <p:nvPr>
            <p:ph type="title"/>
          </p:nvPr>
        </p:nvSpPr>
        <p:spPr>
          <a:xfrm>
            <a:off x="339725" y="238125"/>
            <a:ext cx="9663113" cy="6127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lvl="0"/>
            <a:r>
              <a:rPr lang="de-DE" altLang="zh-TW" dirty="0"/>
              <a:t>Klicken Sie, um das Titelformat zu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43300" y="5900738"/>
            <a:ext cx="3282950" cy="450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 b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Arial" panose="020B0604020202020204" pitchFamily="34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44500" indent="-262255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955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430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430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430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168525" indent="-265430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625725" indent="-265430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082925" indent="-265430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/>
          </p:cNvSpPr>
          <p:nvPr>
            <p:ph type="body"/>
          </p:nvPr>
        </p:nvSpPr>
        <p:spPr>
          <a:xfrm>
            <a:off x="334963" y="1406525"/>
            <a:ext cx="9667875" cy="4076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lvl="0"/>
            <a:r>
              <a:rPr lang="de-DE" altLang="zh-TW" dirty="0"/>
              <a:t>Textmasterformate durch Klicken bearbeiten</a:t>
            </a:r>
          </a:p>
          <a:p>
            <a:pPr lvl="1" indent="-261620"/>
            <a:r>
              <a:rPr lang="de-DE" altLang="zh-TW" dirty="0"/>
              <a:t>Zweite Ebene</a:t>
            </a:r>
          </a:p>
          <a:p>
            <a:pPr lvl="2" indent="-274320"/>
            <a:r>
              <a:rPr lang="de-DE" altLang="zh-TW" dirty="0"/>
              <a:t>Dritte Ebene</a:t>
            </a:r>
          </a:p>
          <a:p>
            <a:pPr lvl="3" indent="-264795"/>
            <a:r>
              <a:rPr lang="de-DE" altLang="zh-TW" dirty="0"/>
              <a:t>Vierte Ebene</a:t>
            </a:r>
          </a:p>
          <a:p>
            <a:pPr lvl="4" indent="-264795"/>
            <a:r>
              <a:rPr lang="de-DE" altLang="zh-TW" dirty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43300" y="6015038"/>
            <a:ext cx="32829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lnSpc>
                <a:spcPct val="100000"/>
              </a:lnSpc>
              <a:defRPr sz="1000" b="0" noProof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sz="1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gray">
          <a:xfrm>
            <a:off x="8662988" y="6088063"/>
            <a:ext cx="1522413" cy="234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  <a:lvl2pPr marL="742950" indent="-285750" eaLnBrk="0" hangingPunct="0"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2pPr>
            <a:lvl3pPr marL="1143000" indent="-228600" eaLnBrk="0" hangingPunct="0"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3pPr>
            <a:lvl4pPr marL="1600200" indent="-228600" eaLnBrk="0" hangingPunct="0"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4pPr>
            <a:lvl5pPr marL="2057400" indent="-228600" eaLnBrk="0" hangingPunct="0"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e-DE" altLang="zh-TW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                Page </a:t>
            </a:r>
            <a:r>
              <a:rPr kumimoji="0" lang="de-DE" altLang="zh-TW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  <a:sym typeface="Wingdings" panose="05000000000000000000" pitchFamily="2" charset="2"/>
              </a:rPr>
              <a:t></a:t>
            </a:r>
            <a:r>
              <a:rPr kumimoji="0" lang="de-DE" altLang="zh-TW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 </a:t>
            </a:r>
            <a:fld id="{E0A8D11B-6384-453B-B624-D9291AC8E684}" type="slidenum">
              <a:rPr kumimoji="0" lang="de-DE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‹#›</a:t>
            </a:fld>
            <a:endParaRPr kumimoji="0" lang="de-DE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2053" name="Rectangle 7"/>
          <p:cNvSpPr>
            <a:spLocks noGrp="1"/>
          </p:cNvSpPr>
          <p:nvPr>
            <p:ph type="title"/>
          </p:nvPr>
        </p:nvSpPr>
        <p:spPr>
          <a:xfrm>
            <a:off x="339725" y="238125"/>
            <a:ext cx="9663113" cy="6127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lvl="0"/>
            <a:r>
              <a:rPr lang="de-DE" altLang="zh-TW" dirty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Arial" panose="020B0604020202020204" pitchFamily="34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44500" indent="-262255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955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430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430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430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168525" indent="-265430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625725" indent="-265430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082925" indent="-265430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7"/>
          <p:cNvSpPr txBox="1"/>
          <p:nvPr/>
        </p:nvSpPr>
        <p:spPr>
          <a:xfrm>
            <a:off x="863600" y="4056063"/>
            <a:ext cx="8640763" cy="11382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400" dirty="0">
                <a:solidFill>
                  <a:srgbClr val="CC0000"/>
                </a:solidFill>
                <a:latin typeface="华文中宋" pitchFamily="2" charset="-122"/>
                <a:ea typeface="华文中宋" pitchFamily="2" charset="-122"/>
              </a:rPr>
              <a:t>三大班班组安全活动</a:t>
            </a:r>
            <a:endParaRPr lang="en-US" altLang="zh-CN" sz="3400" dirty="0">
              <a:solidFill>
                <a:srgbClr val="CC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en-US" altLang="zh-CN" sz="3400" dirty="0">
                <a:solidFill>
                  <a:srgbClr val="CC0000"/>
                </a:solidFill>
                <a:latin typeface="华文中宋" pitchFamily="2" charset="-122"/>
                <a:ea typeface="华文中宋" pitchFamily="2" charset="-122"/>
              </a:rPr>
              <a:t> </a:t>
            </a:r>
          </a:p>
        </p:txBody>
      </p:sp>
      <p:sp>
        <p:nvSpPr>
          <p:cNvPr id="4" name="PA-文本框 3"/>
          <p:cNvSpPr txBox="1"/>
          <p:nvPr/>
        </p:nvSpPr>
        <p:spPr>
          <a:xfrm>
            <a:off x="2008890" y="4996500"/>
            <a:ext cx="6521450" cy="656587"/>
          </a:xfrm>
          <a:prstGeom prst="rect">
            <a:avLst/>
          </a:prstGeom>
          <a:solidFill>
            <a:srgbClr val="FFFF00"/>
          </a:solidFill>
          <a:ln w="3175">
            <a:noFill/>
            <a:prstDash val="dash"/>
          </a:ln>
          <a:effectLst>
            <a:reflection endPos="0" dir="5400000" sy="-100000" algn="bl" rotWithShape="0"/>
          </a:effectLst>
        </p:spPr>
        <p:txBody>
          <a:bodyPr vert="horz" wrap="none" lIns="72000" tIns="36195" rIns="72000" bIns="36195" rtlCol="0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ctr" fontAlgn="base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</a:pPr>
            <a:r>
              <a:rPr altLang="zh-CN" sz="3800" b="1" strike="noStrike" spc="388" noProof="1">
                <a:solidFill>
                  <a:schemeClr val="accent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液氨</a:t>
            </a:r>
            <a:r>
              <a:rPr lang="zh-CN" altLang="en-US" sz="3800" b="1" strike="noStrike" spc="388" noProof="1">
                <a:solidFill>
                  <a:schemeClr val="accent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altLang="zh-CN" sz="3800" b="1" strike="noStrike" spc="388" noProof="1">
                <a:solidFill>
                  <a:schemeClr val="accent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危险特性及应急处置</a:t>
            </a:r>
          </a:p>
        </p:txBody>
      </p:sp>
    </p:spTree>
  </p:cSld>
  <p:clrMapOvr>
    <a:masterClrMapping/>
  </p:clrMapOvr>
  <p:transition advClick="0" advTm="5000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内容占位符 8"/>
          <p:cNvSpPr>
            <a:spLocks noGrp="1"/>
          </p:cNvSpPr>
          <p:nvPr>
            <p:ph idx="1"/>
          </p:nvPr>
        </p:nvSpPr>
        <p:spPr>
          <a:xfrm>
            <a:off x="450850" y="614363"/>
            <a:ext cx="5932488" cy="787400"/>
          </a:xfrm>
          <a:ln/>
        </p:spPr>
        <p:txBody>
          <a:bodyPr vert="horz" wrap="square" lIns="0" tIns="0" rIns="0" bIns="0" anchor="t"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液氨的危险特性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健康损害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945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175" y="1335088"/>
            <a:ext cx="3165475" cy="44958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86301"/>
            </a:prstShdw>
          </a:effectLst>
        </p:spPr>
      </p:pic>
      <p:sp>
        <p:nvSpPr>
          <p:cNvPr id="30" name="矩形 29"/>
          <p:cNvSpPr/>
          <p:nvPr/>
        </p:nvSpPr>
        <p:spPr>
          <a:xfrm>
            <a:off x="498475" y="1871663"/>
            <a:ext cx="5257800" cy="4398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）皮肤和眼睛接触：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会导致轻微或重度烧伤，取决于浓度和暴露在其中的时间；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氨可以溶解在体液中，例如眼睛；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可以腐蚀眼睛，产生疼痛感并且很难挣开眼睛。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内容占位符 8"/>
          <p:cNvSpPr>
            <a:spLocks noGrp="1"/>
          </p:cNvSpPr>
          <p:nvPr>
            <p:ph idx="1"/>
          </p:nvPr>
        </p:nvSpPr>
        <p:spPr>
          <a:xfrm>
            <a:off x="536575" y="582613"/>
            <a:ext cx="5943600" cy="747712"/>
          </a:xfrm>
          <a:ln/>
        </p:spPr>
        <p:txBody>
          <a:bodyPr vert="horz" wrap="square" lIns="0" tIns="0" rIns="0" bIns="0" anchor="t"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液氨的危险特性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健康损害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6575" y="1328738"/>
            <a:ext cx="5759450" cy="4791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 eaLnBrk="0" hangingPunct="0">
              <a:lnSpc>
                <a:spcPct val="12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2400" kern="0" cap="none" spc="0" normalizeH="0" baseline="0" noProof="0" dirty="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+mn-cs"/>
              </a:rPr>
              <a:t>（</a:t>
            </a:r>
            <a:r>
              <a:rPr kumimoji="0" lang="en-US" altLang="zh-CN" sz="2800" kern="0" cap="none" spc="0" normalizeH="0" baseline="0" noProof="0" dirty="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+mn-cs"/>
              </a:rPr>
              <a:t>2</a:t>
            </a:r>
            <a:r>
              <a:rPr kumimoji="0" lang="zh-CN" altLang="en-US" sz="2800" kern="0" cap="none" spc="0" normalizeH="0" baseline="0" noProof="0" dirty="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+mn-cs"/>
              </a:rPr>
              <a:t>）吸入：</a:t>
            </a:r>
            <a:endParaRPr kumimoji="0" lang="en-US" altLang="zh-CN" sz="2800" kern="0" cap="none" spc="0" normalizeH="0" baseline="0" noProof="0" dirty="0">
              <a:solidFill>
                <a:schemeClr val="tx1"/>
              </a:solidFill>
              <a:latin typeface="宋体" panose="02010600030101010101" pitchFamily="2" charset="-122"/>
              <a:ea typeface="+mn-ea"/>
              <a:cs typeface="+mn-cs"/>
            </a:endParaRPr>
          </a:p>
          <a:p>
            <a:pPr marL="457200" marR="0" indent="-457200" defTabSz="914400" eaLnBrk="0" hangingPunct="0">
              <a:lnSpc>
                <a:spcPct val="125000"/>
              </a:lnSpc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轻度吸入氨中毒表现有鼻炎、咽炎、气管炎、支气管炎。</a:t>
            </a:r>
            <a:endParaRPr kumimoji="0" lang="en-US" altLang="zh-CN" sz="2800" kern="1200" cap="none" spc="0" normalizeH="0" baseline="0" noProof="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457200" marR="0" indent="-457200" defTabSz="914400" eaLnBrk="0" hangingPunct="0">
              <a:lnSpc>
                <a:spcPct val="125000"/>
              </a:lnSpc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严重吸入中毒可出现喉头水肿、声门狭窄以及呼吸道黏膜脱落，可造成气管阻塞，引起窒息。</a:t>
            </a:r>
            <a:endParaRPr kumimoji="0" lang="en-US" altLang="zh-CN" sz="2800" kern="1200" cap="none" spc="0" normalizeH="0" baseline="0" noProof="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457200" marR="0" indent="-457200" defTabSz="914400" eaLnBrk="0" hangingPunct="0">
              <a:lnSpc>
                <a:spcPct val="125000"/>
              </a:lnSpc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吸入高浓度可直接影响肺毛细血管通透性而引起肺水肿。</a:t>
            </a:r>
            <a:endParaRPr kumimoji="0" lang="en-US" altLang="zh-CN" sz="2800" kern="1200" cap="none" spc="0" normalizeH="0" baseline="0" noProof="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342900" marR="0" indent="-342900" defTabSz="914400" eaLnBrk="0" hangingPunct="0">
              <a:lnSpc>
                <a:spcPct val="12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defRPr/>
            </a:pPr>
            <a:endParaRPr kumimoji="0" lang="en-US" altLang="zh-CN" sz="2200" b="0" kern="0" cap="none" spc="0" normalizeH="0" baseline="0" noProof="0" dirty="0">
              <a:solidFill>
                <a:schemeClr val="tx1"/>
              </a:solidFill>
              <a:latin typeface="宋体" panose="02010600030101010101" pitchFamily="2" charset="-122"/>
              <a:ea typeface="+mn-ea"/>
              <a:cs typeface="+mn-cs"/>
            </a:endParaRPr>
          </a:p>
          <a:p>
            <a:pPr marL="342900" marR="0" indent="-342900" defTabSz="914400" eaLnBrk="0" hangingPunct="0">
              <a:lnSpc>
                <a:spcPct val="12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defRPr/>
            </a:pPr>
            <a:endParaRPr kumimoji="0" lang="zh-CN" altLang="en-US" sz="2200" b="0" kern="0" cap="none" spc="0" normalizeH="0" baseline="0" noProof="0" dirty="0">
              <a:solidFill>
                <a:schemeClr val="tx1"/>
              </a:solidFill>
              <a:latin typeface="宋体" panose="02010600030101010101" pitchFamily="2" charset="-122"/>
              <a:ea typeface="+mn-ea"/>
              <a:cs typeface="+mn-cs"/>
            </a:endParaRPr>
          </a:p>
        </p:txBody>
      </p:sp>
      <p:pic>
        <p:nvPicPr>
          <p:cNvPr id="20483" name="Picture 5" descr="C:\Documents and Settings\Administrator\桌面\20110127125913-15058116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375" y="954088"/>
            <a:ext cx="2590800" cy="2332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6" descr="C:\Documents and Settings\Administrator\桌面\20110127125945-3525407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75" y="3392488"/>
            <a:ext cx="2590800" cy="2727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内容占位符 8"/>
          <p:cNvSpPr>
            <a:spLocks noGrp="1"/>
          </p:cNvSpPr>
          <p:nvPr>
            <p:ph idx="1"/>
          </p:nvPr>
        </p:nvSpPr>
        <p:spPr>
          <a:xfrm>
            <a:off x="585788" y="801688"/>
            <a:ext cx="5943600" cy="747712"/>
          </a:xfrm>
          <a:ln/>
        </p:spPr>
        <p:txBody>
          <a:bodyPr vert="horz" wrap="square" lIns="0" tIns="0" rIns="0" bIns="0" anchor="t"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液氨的危险特性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环境污染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6" name="矩形 2"/>
          <p:cNvSpPr/>
          <p:nvPr/>
        </p:nvSpPr>
        <p:spPr>
          <a:xfrm>
            <a:off x="455613" y="1695450"/>
            <a:ext cx="9601200" cy="26304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indent="-5143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液氨对环境有危害，应特别注意对地表水、土壤、大气和饮用水的污染。</a:t>
            </a:r>
          </a:p>
          <a:p>
            <a:pPr marL="514350" indent="-5143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在空气中氨会氧化成为氮氧化物，氮氧化物会生成酸雨。</a:t>
            </a:r>
            <a:endParaRPr lang="en-US" altLang="zh-CN" sz="320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pic>
        <p:nvPicPr>
          <p:cNvPr id="21507" name="Picture 4" descr="C:\Documents and Settings\Administrator\桌面\201011231344072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4046538"/>
            <a:ext cx="7289800" cy="2305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 rot="16200000">
            <a:off x="4470400" y="-1770062"/>
            <a:ext cx="1428750" cy="10369550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80350" y="1611313"/>
            <a:ext cx="1306513" cy="10890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3555" name="文本框 9"/>
          <p:cNvSpPr txBox="1"/>
          <p:nvPr>
            <p:custDataLst>
              <p:tags r:id="rId1"/>
            </p:custDataLst>
          </p:nvPr>
        </p:nvSpPr>
        <p:spPr>
          <a:xfrm>
            <a:off x="2079625" y="2376488"/>
            <a:ext cx="4613275" cy="239712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 anchor="t">
            <a:spAutoFit/>
          </a:bodyPr>
          <a:lstStyle/>
          <a:p>
            <a:pPr algn="dist">
              <a:lnSpc>
                <a:spcPct val="130000"/>
              </a:lnSpc>
              <a:buSzTx/>
            </a:pPr>
            <a:r>
              <a:rPr lang="zh-CN" altLang="zh-CN" sz="12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Emergency disposal of liquid ammonia leakage</a:t>
            </a:r>
          </a:p>
        </p:txBody>
      </p:sp>
      <p:sp>
        <p:nvSpPr>
          <p:cNvPr id="11" name="Title 6"/>
          <p:cNvSpPr txBox="1"/>
          <p:nvPr>
            <p:custDataLst>
              <p:tags r:id="rId2"/>
            </p:custDataLst>
          </p:nvPr>
        </p:nvSpPr>
        <p:spPr>
          <a:xfrm>
            <a:off x="1844675" y="1611313"/>
            <a:ext cx="4848225" cy="719138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zh-CN" altLang="en-US" sz="4200" b="1" strike="noStrike" spc="431" noProof="1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液氨泄露应急处置</a:t>
            </a:r>
          </a:p>
        </p:txBody>
      </p:sp>
      <p:sp>
        <p:nvSpPr>
          <p:cNvPr id="23557" name="TextBox 6"/>
          <p:cNvSpPr txBox="1"/>
          <p:nvPr>
            <p:custDataLst>
              <p:tags r:id="rId3"/>
            </p:custDataLst>
          </p:nvPr>
        </p:nvSpPr>
        <p:spPr>
          <a:xfrm>
            <a:off x="2035175" y="2943225"/>
            <a:ext cx="4238625" cy="2184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急救原则</a:t>
            </a:r>
            <a:endParaRPr lang="en-US" altLang="zh-CN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应急处置</a:t>
            </a:r>
            <a:endParaRPr lang="en-US" altLang="zh-CN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56" name="icon_1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131694" y="3019425"/>
            <a:ext cx="558800" cy="558800"/>
            <a:chOff x="12189563" y="5236313"/>
            <a:chExt cx="1527249" cy="1527249"/>
          </a:xfrm>
          <a:solidFill>
            <a:schemeClr val="accent1"/>
          </a:solidFill>
        </p:grpSpPr>
        <p:sp>
          <p:nvSpPr>
            <p:cNvPr id="57" name="PA-任意多边形: 形状 799"/>
            <p:cNvSpPr/>
            <p:nvPr/>
          </p:nvSpPr>
          <p:spPr>
            <a:xfrm>
              <a:off x="12605495" y="5860211"/>
              <a:ext cx="695386" cy="315198"/>
            </a:xfrm>
            <a:custGeom>
              <a:avLst/>
              <a:gdLst>
                <a:gd name="connsiteX0" fmla="*/ 660997 w 695385"/>
                <a:gd name="connsiteY0" fmla="*/ 2437 h 315198"/>
                <a:gd name="connsiteX1" fmla="*/ 453031 w 695385"/>
                <a:gd name="connsiteY1" fmla="*/ 2437 h 315198"/>
                <a:gd name="connsiteX2" fmla="*/ 245065 w 695385"/>
                <a:gd name="connsiteY2" fmla="*/ 2437 h 315198"/>
                <a:gd name="connsiteX3" fmla="*/ 37099 w 695385"/>
                <a:gd name="connsiteY3" fmla="*/ 2437 h 315198"/>
                <a:gd name="connsiteX4" fmla="*/ 2437 w 695385"/>
                <a:gd name="connsiteY4" fmla="*/ 37099 h 315198"/>
                <a:gd name="connsiteX5" fmla="*/ 2437 w 695385"/>
                <a:gd name="connsiteY5" fmla="*/ 279727 h 315198"/>
                <a:gd name="connsiteX6" fmla="*/ 37099 w 695385"/>
                <a:gd name="connsiteY6" fmla="*/ 314389 h 315198"/>
                <a:gd name="connsiteX7" fmla="*/ 245065 w 695385"/>
                <a:gd name="connsiteY7" fmla="*/ 314389 h 315198"/>
                <a:gd name="connsiteX8" fmla="*/ 453031 w 695385"/>
                <a:gd name="connsiteY8" fmla="*/ 314389 h 315198"/>
                <a:gd name="connsiteX9" fmla="*/ 660997 w 695385"/>
                <a:gd name="connsiteY9" fmla="*/ 314389 h 315198"/>
                <a:gd name="connsiteX10" fmla="*/ 695659 w 695385"/>
                <a:gd name="connsiteY10" fmla="*/ 279727 h 315198"/>
                <a:gd name="connsiteX11" fmla="*/ 695659 w 695385"/>
                <a:gd name="connsiteY11" fmla="*/ 37099 h 315198"/>
                <a:gd name="connsiteX12" fmla="*/ 660997 w 695385"/>
                <a:gd name="connsiteY12" fmla="*/ 2437 h 315198"/>
                <a:gd name="connsiteX13" fmla="*/ 210403 w 695385"/>
                <a:gd name="connsiteY13" fmla="*/ 245065 h 315198"/>
                <a:gd name="connsiteX14" fmla="*/ 71758 w 695385"/>
                <a:gd name="connsiteY14" fmla="*/ 245065 h 315198"/>
                <a:gd name="connsiteX15" fmla="*/ 71758 w 695385"/>
                <a:gd name="connsiteY15" fmla="*/ 71761 h 315198"/>
                <a:gd name="connsiteX16" fmla="*/ 210403 w 695385"/>
                <a:gd name="connsiteY16" fmla="*/ 71761 h 315198"/>
                <a:gd name="connsiteX17" fmla="*/ 210403 w 695385"/>
                <a:gd name="connsiteY17" fmla="*/ 245065 h 315198"/>
                <a:gd name="connsiteX18" fmla="*/ 418369 w 695385"/>
                <a:gd name="connsiteY18" fmla="*/ 245065 h 315198"/>
                <a:gd name="connsiteX19" fmla="*/ 279724 w 695385"/>
                <a:gd name="connsiteY19" fmla="*/ 245065 h 315198"/>
                <a:gd name="connsiteX20" fmla="*/ 279724 w 695385"/>
                <a:gd name="connsiteY20" fmla="*/ 71761 h 315198"/>
                <a:gd name="connsiteX21" fmla="*/ 418369 w 695385"/>
                <a:gd name="connsiteY21" fmla="*/ 71761 h 315198"/>
                <a:gd name="connsiteX22" fmla="*/ 418369 w 695385"/>
                <a:gd name="connsiteY22" fmla="*/ 245065 h 315198"/>
                <a:gd name="connsiteX23" fmla="*/ 626335 w 695385"/>
                <a:gd name="connsiteY23" fmla="*/ 245065 h 315198"/>
                <a:gd name="connsiteX24" fmla="*/ 487690 w 695385"/>
                <a:gd name="connsiteY24" fmla="*/ 245065 h 315198"/>
                <a:gd name="connsiteX25" fmla="*/ 487690 w 695385"/>
                <a:gd name="connsiteY25" fmla="*/ 71761 h 315198"/>
                <a:gd name="connsiteX26" fmla="*/ 626335 w 695385"/>
                <a:gd name="connsiteY26" fmla="*/ 71761 h 315198"/>
                <a:gd name="connsiteX27" fmla="*/ 626335 w 695385"/>
                <a:gd name="connsiteY27" fmla="*/ 245065 h 31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5385" h="315198">
                  <a:moveTo>
                    <a:pt x="660997" y="2437"/>
                  </a:moveTo>
                  <a:lnTo>
                    <a:pt x="453031" y="2437"/>
                  </a:lnTo>
                  <a:lnTo>
                    <a:pt x="245065" y="2437"/>
                  </a:lnTo>
                  <a:lnTo>
                    <a:pt x="37099" y="2437"/>
                  </a:lnTo>
                  <a:cubicBezTo>
                    <a:pt x="17931" y="2437"/>
                    <a:pt x="2437" y="17966"/>
                    <a:pt x="2437" y="37099"/>
                  </a:cubicBezTo>
                  <a:lnTo>
                    <a:pt x="2437" y="279727"/>
                  </a:lnTo>
                  <a:cubicBezTo>
                    <a:pt x="2437" y="298860"/>
                    <a:pt x="17931" y="314389"/>
                    <a:pt x="37099" y="314389"/>
                  </a:cubicBezTo>
                  <a:lnTo>
                    <a:pt x="245065" y="314389"/>
                  </a:lnTo>
                  <a:lnTo>
                    <a:pt x="453031" y="314389"/>
                  </a:lnTo>
                  <a:lnTo>
                    <a:pt x="660997" y="314389"/>
                  </a:lnTo>
                  <a:cubicBezTo>
                    <a:pt x="680165" y="314389"/>
                    <a:pt x="695659" y="298860"/>
                    <a:pt x="695659" y="279727"/>
                  </a:cubicBezTo>
                  <a:lnTo>
                    <a:pt x="695659" y="37099"/>
                  </a:lnTo>
                  <a:cubicBezTo>
                    <a:pt x="695656" y="17966"/>
                    <a:pt x="680162" y="2437"/>
                    <a:pt x="660997" y="2437"/>
                  </a:cubicBezTo>
                  <a:close/>
                  <a:moveTo>
                    <a:pt x="210403" y="245065"/>
                  </a:moveTo>
                  <a:lnTo>
                    <a:pt x="71758" y="245065"/>
                  </a:lnTo>
                  <a:lnTo>
                    <a:pt x="71758" y="71761"/>
                  </a:lnTo>
                  <a:lnTo>
                    <a:pt x="210403" y="71761"/>
                  </a:lnTo>
                  <a:lnTo>
                    <a:pt x="210403" y="245065"/>
                  </a:lnTo>
                  <a:close/>
                  <a:moveTo>
                    <a:pt x="418369" y="245065"/>
                  </a:moveTo>
                  <a:lnTo>
                    <a:pt x="279724" y="245065"/>
                  </a:lnTo>
                  <a:lnTo>
                    <a:pt x="279724" y="71761"/>
                  </a:lnTo>
                  <a:lnTo>
                    <a:pt x="418369" y="71761"/>
                  </a:lnTo>
                  <a:lnTo>
                    <a:pt x="418369" y="245065"/>
                  </a:lnTo>
                  <a:close/>
                  <a:moveTo>
                    <a:pt x="626335" y="245065"/>
                  </a:moveTo>
                  <a:lnTo>
                    <a:pt x="487690" y="245065"/>
                  </a:lnTo>
                  <a:lnTo>
                    <a:pt x="487690" y="71761"/>
                  </a:lnTo>
                  <a:lnTo>
                    <a:pt x="626335" y="71761"/>
                  </a:lnTo>
                  <a:lnTo>
                    <a:pt x="626335" y="2450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fontAlgn="base"/>
              <a:endParaRPr lang="zh-CN" altLang="en-US" strike="noStrike" noProof="1"/>
            </a:p>
          </p:txBody>
        </p:sp>
        <p:sp>
          <p:nvSpPr>
            <p:cNvPr id="58" name="PA-任意多边形: 形状 800"/>
            <p:cNvSpPr/>
            <p:nvPr/>
          </p:nvSpPr>
          <p:spPr>
            <a:xfrm>
              <a:off x="12328205" y="5790886"/>
              <a:ext cx="71488" cy="71488"/>
            </a:xfrm>
            <a:custGeom>
              <a:avLst/>
              <a:gdLst>
                <a:gd name="connsiteX0" fmla="*/ 71761 w 71488"/>
                <a:gd name="connsiteY0" fmla="*/ 37099 h 71488"/>
                <a:gd name="connsiteX1" fmla="*/ 37099 w 71488"/>
                <a:gd name="connsiteY1" fmla="*/ 71761 h 71488"/>
                <a:gd name="connsiteX2" fmla="*/ 2437 w 71488"/>
                <a:gd name="connsiteY2" fmla="*/ 37099 h 71488"/>
                <a:gd name="connsiteX3" fmla="*/ 37099 w 71488"/>
                <a:gd name="connsiteY3" fmla="*/ 2437 h 71488"/>
                <a:gd name="connsiteX4" fmla="*/ 71761 w 71488"/>
                <a:gd name="connsiteY4" fmla="*/ 37099 h 7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88" h="71488">
                  <a:moveTo>
                    <a:pt x="71761" y="37099"/>
                  </a:moveTo>
                  <a:cubicBezTo>
                    <a:pt x="71761" y="56242"/>
                    <a:pt x="56242" y="71761"/>
                    <a:pt x="37099" y="71761"/>
                  </a:cubicBezTo>
                  <a:cubicBezTo>
                    <a:pt x="17956" y="71761"/>
                    <a:pt x="2437" y="56243"/>
                    <a:pt x="2437" y="37099"/>
                  </a:cubicBezTo>
                  <a:cubicBezTo>
                    <a:pt x="2437" y="17956"/>
                    <a:pt x="17956" y="2437"/>
                    <a:pt x="37099" y="2437"/>
                  </a:cubicBezTo>
                  <a:cubicBezTo>
                    <a:pt x="56242" y="2437"/>
                    <a:pt x="71761" y="17956"/>
                    <a:pt x="71761" y="3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fontAlgn="base"/>
              <a:endParaRPr lang="zh-CN" altLang="en-US" strike="noStrike" noProof="1"/>
            </a:p>
          </p:txBody>
        </p:sp>
        <p:sp>
          <p:nvSpPr>
            <p:cNvPr id="59" name="PA-任意多边形: 形状 801"/>
            <p:cNvSpPr/>
            <p:nvPr/>
          </p:nvSpPr>
          <p:spPr>
            <a:xfrm>
              <a:off x="12328205" y="5929531"/>
              <a:ext cx="71488" cy="71488"/>
            </a:xfrm>
            <a:custGeom>
              <a:avLst/>
              <a:gdLst>
                <a:gd name="connsiteX0" fmla="*/ 71761 w 71488"/>
                <a:gd name="connsiteY0" fmla="*/ 37099 h 71488"/>
                <a:gd name="connsiteX1" fmla="*/ 37099 w 71488"/>
                <a:gd name="connsiteY1" fmla="*/ 71761 h 71488"/>
                <a:gd name="connsiteX2" fmla="*/ 2437 w 71488"/>
                <a:gd name="connsiteY2" fmla="*/ 37099 h 71488"/>
                <a:gd name="connsiteX3" fmla="*/ 37099 w 71488"/>
                <a:gd name="connsiteY3" fmla="*/ 2437 h 71488"/>
                <a:gd name="connsiteX4" fmla="*/ 71761 w 71488"/>
                <a:gd name="connsiteY4" fmla="*/ 37099 h 7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88" h="71488">
                  <a:moveTo>
                    <a:pt x="71761" y="37099"/>
                  </a:moveTo>
                  <a:cubicBezTo>
                    <a:pt x="71761" y="56242"/>
                    <a:pt x="56242" y="71761"/>
                    <a:pt x="37099" y="71761"/>
                  </a:cubicBezTo>
                  <a:cubicBezTo>
                    <a:pt x="17956" y="71761"/>
                    <a:pt x="2437" y="56243"/>
                    <a:pt x="2437" y="37099"/>
                  </a:cubicBezTo>
                  <a:cubicBezTo>
                    <a:pt x="2437" y="17956"/>
                    <a:pt x="17956" y="2437"/>
                    <a:pt x="37099" y="2437"/>
                  </a:cubicBezTo>
                  <a:cubicBezTo>
                    <a:pt x="56242" y="2437"/>
                    <a:pt x="71761" y="17956"/>
                    <a:pt x="71761" y="3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fontAlgn="base"/>
              <a:endParaRPr lang="zh-CN" altLang="en-US" strike="noStrike" noProof="1"/>
            </a:p>
          </p:txBody>
        </p:sp>
        <p:sp>
          <p:nvSpPr>
            <p:cNvPr id="60" name="PA-任意多边形: 形状 802"/>
            <p:cNvSpPr/>
            <p:nvPr/>
          </p:nvSpPr>
          <p:spPr>
            <a:xfrm>
              <a:off x="12328205" y="6068176"/>
              <a:ext cx="71488" cy="71488"/>
            </a:xfrm>
            <a:custGeom>
              <a:avLst/>
              <a:gdLst>
                <a:gd name="connsiteX0" fmla="*/ 71761 w 71488"/>
                <a:gd name="connsiteY0" fmla="*/ 37099 h 71488"/>
                <a:gd name="connsiteX1" fmla="*/ 37099 w 71488"/>
                <a:gd name="connsiteY1" fmla="*/ 71761 h 71488"/>
                <a:gd name="connsiteX2" fmla="*/ 2437 w 71488"/>
                <a:gd name="connsiteY2" fmla="*/ 37099 h 71488"/>
                <a:gd name="connsiteX3" fmla="*/ 37099 w 71488"/>
                <a:gd name="connsiteY3" fmla="*/ 2437 h 71488"/>
                <a:gd name="connsiteX4" fmla="*/ 71761 w 71488"/>
                <a:gd name="connsiteY4" fmla="*/ 37099 h 7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88" h="71488">
                  <a:moveTo>
                    <a:pt x="71761" y="37099"/>
                  </a:moveTo>
                  <a:cubicBezTo>
                    <a:pt x="71761" y="56243"/>
                    <a:pt x="56242" y="71761"/>
                    <a:pt x="37099" y="71761"/>
                  </a:cubicBezTo>
                  <a:cubicBezTo>
                    <a:pt x="17956" y="71761"/>
                    <a:pt x="2437" y="56242"/>
                    <a:pt x="2437" y="37099"/>
                  </a:cubicBezTo>
                  <a:cubicBezTo>
                    <a:pt x="2437" y="17956"/>
                    <a:pt x="17956" y="2437"/>
                    <a:pt x="37099" y="2437"/>
                  </a:cubicBezTo>
                  <a:cubicBezTo>
                    <a:pt x="56242" y="2437"/>
                    <a:pt x="71761" y="17956"/>
                    <a:pt x="71761" y="3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fontAlgn="base"/>
              <a:endParaRPr lang="zh-CN" altLang="en-US" strike="noStrike" noProof="1"/>
            </a:p>
          </p:txBody>
        </p:sp>
        <p:sp>
          <p:nvSpPr>
            <p:cNvPr id="61" name="PA-任意多边形: 形状 803"/>
            <p:cNvSpPr/>
            <p:nvPr/>
          </p:nvSpPr>
          <p:spPr>
            <a:xfrm>
              <a:off x="12328205" y="6206818"/>
              <a:ext cx="71488" cy="71488"/>
            </a:xfrm>
            <a:custGeom>
              <a:avLst/>
              <a:gdLst>
                <a:gd name="connsiteX0" fmla="*/ 71761 w 71488"/>
                <a:gd name="connsiteY0" fmla="*/ 37099 h 71488"/>
                <a:gd name="connsiteX1" fmla="*/ 37099 w 71488"/>
                <a:gd name="connsiteY1" fmla="*/ 71761 h 71488"/>
                <a:gd name="connsiteX2" fmla="*/ 2437 w 71488"/>
                <a:gd name="connsiteY2" fmla="*/ 37099 h 71488"/>
                <a:gd name="connsiteX3" fmla="*/ 37099 w 71488"/>
                <a:gd name="connsiteY3" fmla="*/ 2437 h 71488"/>
                <a:gd name="connsiteX4" fmla="*/ 71761 w 71488"/>
                <a:gd name="connsiteY4" fmla="*/ 37099 h 7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88" h="71488">
                  <a:moveTo>
                    <a:pt x="71761" y="37099"/>
                  </a:moveTo>
                  <a:cubicBezTo>
                    <a:pt x="71761" y="56243"/>
                    <a:pt x="56242" y="71761"/>
                    <a:pt x="37099" y="71761"/>
                  </a:cubicBezTo>
                  <a:cubicBezTo>
                    <a:pt x="17956" y="71761"/>
                    <a:pt x="2437" y="56242"/>
                    <a:pt x="2437" y="37099"/>
                  </a:cubicBezTo>
                  <a:cubicBezTo>
                    <a:pt x="2437" y="17956"/>
                    <a:pt x="17956" y="2437"/>
                    <a:pt x="37099" y="2437"/>
                  </a:cubicBezTo>
                  <a:cubicBezTo>
                    <a:pt x="56242" y="2437"/>
                    <a:pt x="71761" y="17956"/>
                    <a:pt x="71761" y="3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fontAlgn="base"/>
              <a:endParaRPr lang="zh-CN" altLang="en-US" strike="noStrike" noProof="1"/>
            </a:p>
          </p:txBody>
        </p:sp>
        <p:sp>
          <p:nvSpPr>
            <p:cNvPr id="63" name="PA-任意多边形: 形状 804"/>
            <p:cNvSpPr/>
            <p:nvPr/>
          </p:nvSpPr>
          <p:spPr>
            <a:xfrm>
              <a:off x="12328205" y="6345463"/>
              <a:ext cx="71488" cy="71488"/>
            </a:xfrm>
            <a:custGeom>
              <a:avLst/>
              <a:gdLst>
                <a:gd name="connsiteX0" fmla="*/ 71761 w 71488"/>
                <a:gd name="connsiteY0" fmla="*/ 37099 h 71488"/>
                <a:gd name="connsiteX1" fmla="*/ 37099 w 71488"/>
                <a:gd name="connsiteY1" fmla="*/ 71761 h 71488"/>
                <a:gd name="connsiteX2" fmla="*/ 2437 w 71488"/>
                <a:gd name="connsiteY2" fmla="*/ 37099 h 71488"/>
                <a:gd name="connsiteX3" fmla="*/ 37099 w 71488"/>
                <a:gd name="connsiteY3" fmla="*/ 2437 h 71488"/>
                <a:gd name="connsiteX4" fmla="*/ 71761 w 71488"/>
                <a:gd name="connsiteY4" fmla="*/ 37099 h 7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88" h="71488">
                  <a:moveTo>
                    <a:pt x="71761" y="37099"/>
                  </a:moveTo>
                  <a:cubicBezTo>
                    <a:pt x="71761" y="56243"/>
                    <a:pt x="56242" y="71761"/>
                    <a:pt x="37099" y="71761"/>
                  </a:cubicBezTo>
                  <a:cubicBezTo>
                    <a:pt x="17956" y="71761"/>
                    <a:pt x="2437" y="56242"/>
                    <a:pt x="2437" y="37099"/>
                  </a:cubicBezTo>
                  <a:cubicBezTo>
                    <a:pt x="2437" y="17956"/>
                    <a:pt x="17956" y="2437"/>
                    <a:pt x="37099" y="2437"/>
                  </a:cubicBezTo>
                  <a:cubicBezTo>
                    <a:pt x="56242" y="2437"/>
                    <a:pt x="71761" y="17956"/>
                    <a:pt x="71761" y="3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fontAlgn="base"/>
              <a:endParaRPr lang="zh-CN" altLang="en-US" strike="noStrike" noProof="1"/>
            </a:p>
          </p:txBody>
        </p:sp>
        <p:sp>
          <p:nvSpPr>
            <p:cNvPr id="64" name="PA-任意多边形: 形状 805"/>
            <p:cNvSpPr/>
            <p:nvPr/>
          </p:nvSpPr>
          <p:spPr>
            <a:xfrm>
              <a:off x="12189563" y="5236313"/>
              <a:ext cx="1527249" cy="1527249"/>
            </a:xfrm>
            <a:custGeom>
              <a:avLst/>
              <a:gdLst>
                <a:gd name="connsiteX0" fmla="*/ 1423536 w 1527249"/>
                <a:gd name="connsiteY0" fmla="*/ 418369 h 1527249"/>
                <a:gd name="connsiteX1" fmla="*/ 1250232 w 1527249"/>
                <a:gd name="connsiteY1" fmla="*/ 418369 h 1527249"/>
                <a:gd name="connsiteX2" fmla="*/ 1250232 w 1527249"/>
                <a:gd name="connsiteY2" fmla="*/ 314386 h 1527249"/>
                <a:gd name="connsiteX3" fmla="*/ 1146250 w 1527249"/>
                <a:gd name="connsiteY3" fmla="*/ 210403 h 1527249"/>
                <a:gd name="connsiteX4" fmla="*/ 1033152 w 1527249"/>
                <a:gd name="connsiteY4" fmla="*/ 210403 h 1527249"/>
                <a:gd name="connsiteX5" fmla="*/ 764980 w 1527249"/>
                <a:gd name="connsiteY5" fmla="*/ 2437 h 1527249"/>
                <a:gd name="connsiteX6" fmla="*/ 496808 w 1527249"/>
                <a:gd name="connsiteY6" fmla="*/ 210403 h 1527249"/>
                <a:gd name="connsiteX7" fmla="*/ 383710 w 1527249"/>
                <a:gd name="connsiteY7" fmla="*/ 210403 h 1527249"/>
                <a:gd name="connsiteX8" fmla="*/ 279727 w 1527249"/>
                <a:gd name="connsiteY8" fmla="*/ 314386 h 1527249"/>
                <a:gd name="connsiteX9" fmla="*/ 279727 w 1527249"/>
                <a:gd name="connsiteY9" fmla="*/ 418369 h 1527249"/>
                <a:gd name="connsiteX10" fmla="*/ 106420 w 1527249"/>
                <a:gd name="connsiteY10" fmla="*/ 418369 h 1527249"/>
                <a:gd name="connsiteX11" fmla="*/ 2437 w 1527249"/>
                <a:gd name="connsiteY11" fmla="*/ 522352 h 1527249"/>
                <a:gd name="connsiteX12" fmla="*/ 2437 w 1527249"/>
                <a:gd name="connsiteY12" fmla="*/ 1284895 h 1527249"/>
                <a:gd name="connsiteX13" fmla="*/ 2437 w 1527249"/>
                <a:gd name="connsiteY13" fmla="*/ 1492860 h 1527249"/>
                <a:gd name="connsiteX14" fmla="*/ 37099 w 1527249"/>
                <a:gd name="connsiteY14" fmla="*/ 1527523 h 1527249"/>
                <a:gd name="connsiteX15" fmla="*/ 1492860 w 1527249"/>
                <a:gd name="connsiteY15" fmla="*/ 1527523 h 1527249"/>
                <a:gd name="connsiteX16" fmla="*/ 1527523 w 1527249"/>
                <a:gd name="connsiteY16" fmla="*/ 1492860 h 1527249"/>
                <a:gd name="connsiteX17" fmla="*/ 1527523 w 1527249"/>
                <a:gd name="connsiteY17" fmla="*/ 1284895 h 1527249"/>
                <a:gd name="connsiteX18" fmla="*/ 1527523 w 1527249"/>
                <a:gd name="connsiteY18" fmla="*/ 522352 h 1527249"/>
                <a:gd name="connsiteX19" fmla="*/ 1423536 w 1527249"/>
                <a:gd name="connsiteY19" fmla="*/ 418369 h 1527249"/>
                <a:gd name="connsiteX20" fmla="*/ 279724 w 1527249"/>
                <a:gd name="connsiteY20" fmla="*/ 1458198 h 1527249"/>
                <a:gd name="connsiteX21" fmla="*/ 71758 w 1527249"/>
                <a:gd name="connsiteY21" fmla="*/ 1458198 h 1527249"/>
                <a:gd name="connsiteX22" fmla="*/ 71758 w 1527249"/>
                <a:gd name="connsiteY22" fmla="*/ 1319553 h 1527249"/>
                <a:gd name="connsiteX23" fmla="*/ 279724 w 1527249"/>
                <a:gd name="connsiteY23" fmla="*/ 1319553 h 1527249"/>
                <a:gd name="connsiteX24" fmla="*/ 279724 w 1527249"/>
                <a:gd name="connsiteY24" fmla="*/ 1458198 h 1527249"/>
                <a:gd name="connsiteX25" fmla="*/ 279724 w 1527249"/>
                <a:gd name="connsiteY25" fmla="*/ 1250232 h 1527249"/>
                <a:gd name="connsiteX26" fmla="*/ 71758 w 1527249"/>
                <a:gd name="connsiteY26" fmla="*/ 1250232 h 1527249"/>
                <a:gd name="connsiteX27" fmla="*/ 71758 w 1527249"/>
                <a:gd name="connsiteY27" fmla="*/ 522352 h 1527249"/>
                <a:gd name="connsiteX28" fmla="*/ 106420 w 1527249"/>
                <a:gd name="connsiteY28" fmla="*/ 487690 h 1527249"/>
                <a:gd name="connsiteX29" fmla="*/ 279724 w 1527249"/>
                <a:gd name="connsiteY29" fmla="*/ 487690 h 1527249"/>
                <a:gd name="connsiteX30" fmla="*/ 279724 w 1527249"/>
                <a:gd name="connsiteY30" fmla="*/ 1250232 h 1527249"/>
                <a:gd name="connsiteX31" fmla="*/ 764980 w 1527249"/>
                <a:gd name="connsiteY31" fmla="*/ 71758 h 1527249"/>
                <a:gd name="connsiteX32" fmla="*/ 972946 w 1527249"/>
                <a:gd name="connsiteY32" fmla="*/ 279724 h 1527249"/>
                <a:gd name="connsiteX33" fmla="*/ 764980 w 1527249"/>
                <a:gd name="connsiteY33" fmla="*/ 487690 h 1527249"/>
                <a:gd name="connsiteX34" fmla="*/ 557014 w 1527249"/>
                <a:gd name="connsiteY34" fmla="*/ 279724 h 1527249"/>
                <a:gd name="connsiteX35" fmla="*/ 764980 w 1527249"/>
                <a:gd name="connsiteY35" fmla="*/ 71758 h 1527249"/>
                <a:gd name="connsiteX36" fmla="*/ 730318 w 1527249"/>
                <a:gd name="connsiteY36" fmla="*/ 1458198 h 1527249"/>
                <a:gd name="connsiteX37" fmla="*/ 522352 w 1527249"/>
                <a:gd name="connsiteY37" fmla="*/ 1458198 h 1527249"/>
                <a:gd name="connsiteX38" fmla="*/ 522352 w 1527249"/>
                <a:gd name="connsiteY38" fmla="*/ 1076929 h 1527249"/>
                <a:gd name="connsiteX39" fmla="*/ 730318 w 1527249"/>
                <a:gd name="connsiteY39" fmla="*/ 1076929 h 1527249"/>
                <a:gd name="connsiteX40" fmla="*/ 730318 w 1527249"/>
                <a:gd name="connsiteY40" fmla="*/ 1458198 h 1527249"/>
                <a:gd name="connsiteX41" fmla="*/ 1007605 w 1527249"/>
                <a:gd name="connsiteY41" fmla="*/ 1458198 h 1527249"/>
                <a:gd name="connsiteX42" fmla="*/ 799639 w 1527249"/>
                <a:gd name="connsiteY42" fmla="*/ 1458198 h 1527249"/>
                <a:gd name="connsiteX43" fmla="*/ 799639 w 1527249"/>
                <a:gd name="connsiteY43" fmla="*/ 1076929 h 1527249"/>
                <a:gd name="connsiteX44" fmla="*/ 1007605 w 1527249"/>
                <a:gd name="connsiteY44" fmla="*/ 1076929 h 1527249"/>
                <a:gd name="connsiteX45" fmla="*/ 1007605 w 1527249"/>
                <a:gd name="connsiteY45" fmla="*/ 1458198 h 1527249"/>
                <a:gd name="connsiteX46" fmla="*/ 1180912 w 1527249"/>
                <a:gd name="connsiteY46" fmla="*/ 453031 h 1527249"/>
                <a:gd name="connsiteX47" fmla="*/ 1180912 w 1527249"/>
                <a:gd name="connsiteY47" fmla="*/ 1284895 h 1527249"/>
                <a:gd name="connsiteX48" fmla="*/ 1180912 w 1527249"/>
                <a:gd name="connsiteY48" fmla="*/ 1458198 h 1527249"/>
                <a:gd name="connsiteX49" fmla="*/ 1076929 w 1527249"/>
                <a:gd name="connsiteY49" fmla="*/ 1458198 h 1527249"/>
                <a:gd name="connsiteX50" fmla="*/ 1076929 w 1527249"/>
                <a:gd name="connsiteY50" fmla="*/ 1042267 h 1527249"/>
                <a:gd name="connsiteX51" fmla="*/ 1042267 w 1527249"/>
                <a:gd name="connsiteY51" fmla="*/ 1007605 h 1527249"/>
                <a:gd name="connsiteX52" fmla="*/ 487690 w 1527249"/>
                <a:gd name="connsiteY52" fmla="*/ 1007605 h 1527249"/>
                <a:gd name="connsiteX53" fmla="*/ 453028 w 1527249"/>
                <a:gd name="connsiteY53" fmla="*/ 1042267 h 1527249"/>
                <a:gd name="connsiteX54" fmla="*/ 453028 w 1527249"/>
                <a:gd name="connsiteY54" fmla="*/ 1458198 h 1527249"/>
                <a:gd name="connsiteX55" fmla="*/ 349045 w 1527249"/>
                <a:gd name="connsiteY55" fmla="*/ 1458198 h 1527249"/>
                <a:gd name="connsiteX56" fmla="*/ 349045 w 1527249"/>
                <a:gd name="connsiteY56" fmla="*/ 1284895 h 1527249"/>
                <a:gd name="connsiteX57" fmla="*/ 349045 w 1527249"/>
                <a:gd name="connsiteY57" fmla="*/ 453031 h 1527249"/>
                <a:gd name="connsiteX58" fmla="*/ 349045 w 1527249"/>
                <a:gd name="connsiteY58" fmla="*/ 314386 h 1527249"/>
                <a:gd name="connsiteX59" fmla="*/ 383707 w 1527249"/>
                <a:gd name="connsiteY59" fmla="*/ 279724 h 1527249"/>
                <a:gd name="connsiteX60" fmla="*/ 487690 w 1527249"/>
                <a:gd name="connsiteY60" fmla="*/ 279724 h 1527249"/>
                <a:gd name="connsiteX61" fmla="*/ 764977 w 1527249"/>
                <a:gd name="connsiteY61" fmla="*/ 557011 h 1527249"/>
                <a:gd name="connsiteX62" fmla="*/ 1042267 w 1527249"/>
                <a:gd name="connsiteY62" fmla="*/ 279724 h 1527249"/>
                <a:gd name="connsiteX63" fmla="*/ 1146250 w 1527249"/>
                <a:gd name="connsiteY63" fmla="*/ 279724 h 1527249"/>
                <a:gd name="connsiteX64" fmla="*/ 1180912 w 1527249"/>
                <a:gd name="connsiteY64" fmla="*/ 314386 h 1527249"/>
                <a:gd name="connsiteX65" fmla="*/ 1180912 w 1527249"/>
                <a:gd name="connsiteY65" fmla="*/ 453031 h 1527249"/>
                <a:gd name="connsiteX66" fmla="*/ 1458198 w 1527249"/>
                <a:gd name="connsiteY66" fmla="*/ 1458198 h 1527249"/>
                <a:gd name="connsiteX67" fmla="*/ 1250232 w 1527249"/>
                <a:gd name="connsiteY67" fmla="*/ 1458198 h 1527249"/>
                <a:gd name="connsiteX68" fmla="*/ 1250232 w 1527249"/>
                <a:gd name="connsiteY68" fmla="*/ 1319553 h 1527249"/>
                <a:gd name="connsiteX69" fmla="*/ 1458198 w 1527249"/>
                <a:gd name="connsiteY69" fmla="*/ 1319553 h 1527249"/>
                <a:gd name="connsiteX70" fmla="*/ 1458198 w 1527249"/>
                <a:gd name="connsiteY70" fmla="*/ 1458198 h 1527249"/>
                <a:gd name="connsiteX71" fmla="*/ 1458198 w 1527249"/>
                <a:gd name="connsiteY71" fmla="*/ 1250232 h 1527249"/>
                <a:gd name="connsiteX72" fmla="*/ 1250232 w 1527249"/>
                <a:gd name="connsiteY72" fmla="*/ 1250232 h 1527249"/>
                <a:gd name="connsiteX73" fmla="*/ 1250232 w 1527249"/>
                <a:gd name="connsiteY73" fmla="*/ 487690 h 1527249"/>
                <a:gd name="connsiteX74" fmla="*/ 1423536 w 1527249"/>
                <a:gd name="connsiteY74" fmla="*/ 487690 h 1527249"/>
                <a:gd name="connsiteX75" fmla="*/ 1458198 w 1527249"/>
                <a:gd name="connsiteY75" fmla="*/ 522352 h 1527249"/>
                <a:gd name="connsiteX76" fmla="*/ 1458198 w 1527249"/>
                <a:gd name="connsiteY76" fmla="*/ 1250232 h 152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527249" h="1527249">
                  <a:moveTo>
                    <a:pt x="1423536" y="418369"/>
                  </a:moveTo>
                  <a:lnTo>
                    <a:pt x="1250232" y="418369"/>
                  </a:lnTo>
                  <a:lnTo>
                    <a:pt x="1250232" y="314386"/>
                  </a:lnTo>
                  <a:cubicBezTo>
                    <a:pt x="1250232" y="257056"/>
                    <a:pt x="1203580" y="210403"/>
                    <a:pt x="1146250" y="210403"/>
                  </a:cubicBezTo>
                  <a:lnTo>
                    <a:pt x="1033152" y="210403"/>
                  </a:lnTo>
                  <a:cubicBezTo>
                    <a:pt x="1002233" y="90995"/>
                    <a:pt x="893883" y="2437"/>
                    <a:pt x="764980" y="2437"/>
                  </a:cubicBezTo>
                  <a:cubicBezTo>
                    <a:pt x="636077" y="2437"/>
                    <a:pt x="527726" y="90995"/>
                    <a:pt x="496808" y="210403"/>
                  </a:cubicBezTo>
                  <a:lnTo>
                    <a:pt x="383710" y="210403"/>
                  </a:lnTo>
                  <a:cubicBezTo>
                    <a:pt x="326380" y="210403"/>
                    <a:pt x="279727" y="257056"/>
                    <a:pt x="279727" y="314386"/>
                  </a:cubicBezTo>
                  <a:lnTo>
                    <a:pt x="279727" y="418369"/>
                  </a:lnTo>
                  <a:lnTo>
                    <a:pt x="106420" y="418369"/>
                  </a:lnTo>
                  <a:cubicBezTo>
                    <a:pt x="49090" y="418369"/>
                    <a:pt x="2437" y="465021"/>
                    <a:pt x="2437" y="522352"/>
                  </a:cubicBezTo>
                  <a:lnTo>
                    <a:pt x="2437" y="1284895"/>
                  </a:lnTo>
                  <a:lnTo>
                    <a:pt x="2437" y="1492860"/>
                  </a:lnTo>
                  <a:cubicBezTo>
                    <a:pt x="2437" y="1511993"/>
                    <a:pt x="17931" y="1527523"/>
                    <a:pt x="37099" y="1527523"/>
                  </a:cubicBezTo>
                  <a:lnTo>
                    <a:pt x="1492860" y="1527523"/>
                  </a:lnTo>
                  <a:cubicBezTo>
                    <a:pt x="1512029" y="1527523"/>
                    <a:pt x="1527523" y="1511993"/>
                    <a:pt x="1527523" y="1492860"/>
                  </a:cubicBezTo>
                  <a:lnTo>
                    <a:pt x="1527523" y="1284895"/>
                  </a:lnTo>
                  <a:lnTo>
                    <a:pt x="1527523" y="522352"/>
                  </a:lnTo>
                  <a:cubicBezTo>
                    <a:pt x="1527519" y="465021"/>
                    <a:pt x="1480867" y="418369"/>
                    <a:pt x="1423536" y="418369"/>
                  </a:cubicBezTo>
                  <a:close/>
                  <a:moveTo>
                    <a:pt x="279724" y="1458198"/>
                  </a:moveTo>
                  <a:lnTo>
                    <a:pt x="71758" y="1458198"/>
                  </a:lnTo>
                  <a:lnTo>
                    <a:pt x="71758" y="1319553"/>
                  </a:lnTo>
                  <a:lnTo>
                    <a:pt x="279724" y="1319553"/>
                  </a:lnTo>
                  <a:lnTo>
                    <a:pt x="279724" y="1458198"/>
                  </a:lnTo>
                  <a:close/>
                  <a:moveTo>
                    <a:pt x="279724" y="1250232"/>
                  </a:moveTo>
                  <a:lnTo>
                    <a:pt x="71758" y="1250232"/>
                  </a:lnTo>
                  <a:lnTo>
                    <a:pt x="71758" y="522352"/>
                  </a:lnTo>
                  <a:cubicBezTo>
                    <a:pt x="71758" y="503255"/>
                    <a:pt x="87287" y="487690"/>
                    <a:pt x="106420" y="487690"/>
                  </a:cubicBezTo>
                  <a:lnTo>
                    <a:pt x="279724" y="487690"/>
                  </a:lnTo>
                  <a:lnTo>
                    <a:pt x="279724" y="1250232"/>
                  </a:lnTo>
                  <a:close/>
                  <a:moveTo>
                    <a:pt x="764980" y="71758"/>
                  </a:moveTo>
                  <a:cubicBezTo>
                    <a:pt x="879673" y="71758"/>
                    <a:pt x="972946" y="165031"/>
                    <a:pt x="972946" y="279724"/>
                  </a:cubicBezTo>
                  <a:cubicBezTo>
                    <a:pt x="972946" y="394417"/>
                    <a:pt x="879673" y="487690"/>
                    <a:pt x="764980" y="487690"/>
                  </a:cubicBezTo>
                  <a:cubicBezTo>
                    <a:pt x="650287" y="487690"/>
                    <a:pt x="557014" y="394417"/>
                    <a:pt x="557014" y="279724"/>
                  </a:cubicBezTo>
                  <a:cubicBezTo>
                    <a:pt x="557014" y="165031"/>
                    <a:pt x="650287" y="71758"/>
                    <a:pt x="764980" y="71758"/>
                  </a:cubicBezTo>
                  <a:close/>
                  <a:moveTo>
                    <a:pt x="730318" y="1458198"/>
                  </a:moveTo>
                  <a:lnTo>
                    <a:pt x="522352" y="1458198"/>
                  </a:lnTo>
                  <a:lnTo>
                    <a:pt x="522352" y="1076929"/>
                  </a:lnTo>
                  <a:lnTo>
                    <a:pt x="730318" y="1076929"/>
                  </a:lnTo>
                  <a:lnTo>
                    <a:pt x="730318" y="1458198"/>
                  </a:lnTo>
                  <a:close/>
                  <a:moveTo>
                    <a:pt x="1007605" y="1458198"/>
                  </a:moveTo>
                  <a:lnTo>
                    <a:pt x="799639" y="1458198"/>
                  </a:lnTo>
                  <a:lnTo>
                    <a:pt x="799639" y="1076929"/>
                  </a:lnTo>
                  <a:lnTo>
                    <a:pt x="1007605" y="1076929"/>
                  </a:lnTo>
                  <a:lnTo>
                    <a:pt x="1007605" y="1458198"/>
                  </a:lnTo>
                  <a:close/>
                  <a:moveTo>
                    <a:pt x="1180912" y="453031"/>
                  </a:moveTo>
                  <a:lnTo>
                    <a:pt x="1180912" y="1284895"/>
                  </a:lnTo>
                  <a:lnTo>
                    <a:pt x="1180912" y="1458198"/>
                  </a:lnTo>
                  <a:lnTo>
                    <a:pt x="1076929" y="1458198"/>
                  </a:lnTo>
                  <a:lnTo>
                    <a:pt x="1076929" y="1042267"/>
                  </a:lnTo>
                  <a:cubicBezTo>
                    <a:pt x="1076929" y="1023134"/>
                    <a:pt x="1061435" y="1007605"/>
                    <a:pt x="1042267" y="1007605"/>
                  </a:cubicBezTo>
                  <a:lnTo>
                    <a:pt x="487690" y="1007605"/>
                  </a:lnTo>
                  <a:cubicBezTo>
                    <a:pt x="468521" y="1007605"/>
                    <a:pt x="453028" y="1023134"/>
                    <a:pt x="453028" y="1042267"/>
                  </a:cubicBezTo>
                  <a:lnTo>
                    <a:pt x="453028" y="1458198"/>
                  </a:lnTo>
                  <a:lnTo>
                    <a:pt x="349045" y="1458198"/>
                  </a:lnTo>
                  <a:lnTo>
                    <a:pt x="349045" y="1284895"/>
                  </a:lnTo>
                  <a:lnTo>
                    <a:pt x="349045" y="453031"/>
                  </a:lnTo>
                  <a:lnTo>
                    <a:pt x="349045" y="314386"/>
                  </a:lnTo>
                  <a:cubicBezTo>
                    <a:pt x="349045" y="295289"/>
                    <a:pt x="364574" y="279724"/>
                    <a:pt x="383707" y="279724"/>
                  </a:cubicBezTo>
                  <a:lnTo>
                    <a:pt x="487690" y="279724"/>
                  </a:lnTo>
                  <a:cubicBezTo>
                    <a:pt x="487690" y="432615"/>
                    <a:pt x="612089" y="557011"/>
                    <a:pt x="764977" y="557011"/>
                  </a:cubicBezTo>
                  <a:cubicBezTo>
                    <a:pt x="917864" y="557011"/>
                    <a:pt x="1042267" y="432615"/>
                    <a:pt x="1042267" y="279724"/>
                  </a:cubicBezTo>
                  <a:lnTo>
                    <a:pt x="1146250" y="279724"/>
                  </a:lnTo>
                  <a:cubicBezTo>
                    <a:pt x="1165382" y="279724"/>
                    <a:pt x="1180912" y="295286"/>
                    <a:pt x="1180912" y="314386"/>
                  </a:cubicBezTo>
                  <a:lnTo>
                    <a:pt x="1180912" y="453031"/>
                  </a:lnTo>
                  <a:close/>
                  <a:moveTo>
                    <a:pt x="1458198" y="1458198"/>
                  </a:moveTo>
                  <a:lnTo>
                    <a:pt x="1250232" y="1458198"/>
                  </a:lnTo>
                  <a:lnTo>
                    <a:pt x="1250232" y="1319553"/>
                  </a:lnTo>
                  <a:lnTo>
                    <a:pt x="1458198" y="1319553"/>
                  </a:lnTo>
                  <a:lnTo>
                    <a:pt x="1458198" y="1458198"/>
                  </a:lnTo>
                  <a:close/>
                  <a:moveTo>
                    <a:pt x="1458198" y="1250232"/>
                  </a:moveTo>
                  <a:lnTo>
                    <a:pt x="1250232" y="1250232"/>
                  </a:lnTo>
                  <a:lnTo>
                    <a:pt x="1250232" y="487690"/>
                  </a:lnTo>
                  <a:lnTo>
                    <a:pt x="1423536" y="487690"/>
                  </a:lnTo>
                  <a:cubicBezTo>
                    <a:pt x="1442669" y="487690"/>
                    <a:pt x="1458198" y="503251"/>
                    <a:pt x="1458198" y="522352"/>
                  </a:cubicBezTo>
                  <a:lnTo>
                    <a:pt x="1458198" y="1250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fontAlgn="base"/>
              <a:endParaRPr lang="zh-CN" altLang="en-US" strike="noStrike" noProof="1"/>
            </a:p>
          </p:txBody>
        </p:sp>
        <p:sp>
          <p:nvSpPr>
            <p:cNvPr id="65" name="PA-任意多边形: 形状 806"/>
            <p:cNvSpPr/>
            <p:nvPr/>
          </p:nvSpPr>
          <p:spPr>
            <a:xfrm>
              <a:off x="13506679" y="5790886"/>
              <a:ext cx="71488" cy="71488"/>
            </a:xfrm>
            <a:custGeom>
              <a:avLst/>
              <a:gdLst>
                <a:gd name="connsiteX0" fmla="*/ 71761 w 71488"/>
                <a:gd name="connsiteY0" fmla="*/ 37099 h 71488"/>
                <a:gd name="connsiteX1" fmla="*/ 37099 w 71488"/>
                <a:gd name="connsiteY1" fmla="*/ 71761 h 71488"/>
                <a:gd name="connsiteX2" fmla="*/ 2437 w 71488"/>
                <a:gd name="connsiteY2" fmla="*/ 37099 h 71488"/>
                <a:gd name="connsiteX3" fmla="*/ 37099 w 71488"/>
                <a:gd name="connsiteY3" fmla="*/ 2437 h 71488"/>
                <a:gd name="connsiteX4" fmla="*/ 71761 w 71488"/>
                <a:gd name="connsiteY4" fmla="*/ 37099 h 7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88" h="71488">
                  <a:moveTo>
                    <a:pt x="71761" y="37099"/>
                  </a:moveTo>
                  <a:cubicBezTo>
                    <a:pt x="71761" y="56242"/>
                    <a:pt x="56242" y="71761"/>
                    <a:pt x="37099" y="71761"/>
                  </a:cubicBezTo>
                  <a:cubicBezTo>
                    <a:pt x="17956" y="71761"/>
                    <a:pt x="2437" y="56243"/>
                    <a:pt x="2437" y="37099"/>
                  </a:cubicBezTo>
                  <a:cubicBezTo>
                    <a:pt x="2437" y="17956"/>
                    <a:pt x="17956" y="2437"/>
                    <a:pt x="37099" y="2437"/>
                  </a:cubicBezTo>
                  <a:cubicBezTo>
                    <a:pt x="56243" y="2437"/>
                    <a:pt x="71761" y="17956"/>
                    <a:pt x="71761" y="3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fontAlgn="base"/>
              <a:endParaRPr lang="zh-CN" altLang="en-US" strike="noStrike" noProof="1"/>
            </a:p>
          </p:txBody>
        </p:sp>
        <p:sp>
          <p:nvSpPr>
            <p:cNvPr id="66" name="PA-任意多边形: 形状 807"/>
            <p:cNvSpPr/>
            <p:nvPr/>
          </p:nvSpPr>
          <p:spPr>
            <a:xfrm>
              <a:off x="13506679" y="5929531"/>
              <a:ext cx="71488" cy="71488"/>
            </a:xfrm>
            <a:custGeom>
              <a:avLst/>
              <a:gdLst>
                <a:gd name="connsiteX0" fmla="*/ 71761 w 71488"/>
                <a:gd name="connsiteY0" fmla="*/ 37099 h 71488"/>
                <a:gd name="connsiteX1" fmla="*/ 37099 w 71488"/>
                <a:gd name="connsiteY1" fmla="*/ 71761 h 71488"/>
                <a:gd name="connsiteX2" fmla="*/ 2437 w 71488"/>
                <a:gd name="connsiteY2" fmla="*/ 37099 h 71488"/>
                <a:gd name="connsiteX3" fmla="*/ 37099 w 71488"/>
                <a:gd name="connsiteY3" fmla="*/ 2437 h 71488"/>
                <a:gd name="connsiteX4" fmla="*/ 71761 w 71488"/>
                <a:gd name="connsiteY4" fmla="*/ 37099 h 7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88" h="71488">
                  <a:moveTo>
                    <a:pt x="71761" y="37099"/>
                  </a:moveTo>
                  <a:cubicBezTo>
                    <a:pt x="71761" y="56242"/>
                    <a:pt x="56242" y="71761"/>
                    <a:pt x="37099" y="71761"/>
                  </a:cubicBezTo>
                  <a:cubicBezTo>
                    <a:pt x="17956" y="71761"/>
                    <a:pt x="2437" y="56243"/>
                    <a:pt x="2437" y="37099"/>
                  </a:cubicBezTo>
                  <a:cubicBezTo>
                    <a:pt x="2437" y="17956"/>
                    <a:pt x="17956" y="2437"/>
                    <a:pt x="37099" y="2437"/>
                  </a:cubicBezTo>
                  <a:cubicBezTo>
                    <a:pt x="56243" y="2437"/>
                    <a:pt x="71761" y="17956"/>
                    <a:pt x="71761" y="3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fontAlgn="base"/>
              <a:endParaRPr lang="zh-CN" altLang="en-US" strike="noStrike" noProof="1"/>
            </a:p>
          </p:txBody>
        </p:sp>
        <p:sp>
          <p:nvSpPr>
            <p:cNvPr id="67" name="PA-任意多边形: 形状 808"/>
            <p:cNvSpPr/>
            <p:nvPr/>
          </p:nvSpPr>
          <p:spPr>
            <a:xfrm>
              <a:off x="13506679" y="6068176"/>
              <a:ext cx="71488" cy="71488"/>
            </a:xfrm>
            <a:custGeom>
              <a:avLst/>
              <a:gdLst>
                <a:gd name="connsiteX0" fmla="*/ 71761 w 71488"/>
                <a:gd name="connsiteY0" fmla="*/ 37099 h 71488"/>
                <a:gd name="connsiteX1" fmla="*/ 37099 w 71488"/>
                <a:gd name="connsiteY1" fmla="*/ 71761 h 71488"/>
                <a:gd name="connsiteX2" fmla="*/ 2437 w 71488"/>
                <a:gd name="connsiteY2" fmla="*/ 37099 h 71488"/>
                <a:gd name="connsiteX3" fmla="*/ 37099 w 71488"/>
                <a:gd name="connsiteY3" fmla="*/ 2437 h 71488"/>
                <a:gd name="connsiteX4" fmla="*/ 71761 w 71488"/>
                <a:gd name="connsiteY4" fmla="*/ 37099 h 7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88" h="71488">
                  <a:moveTo>
                    <a:pt x="71761" y="37099"/>
                  </a:moveTo>
                  <a:cubicBezTo>
                    <a:pt x="71761" y="56243"/>
                    <a:pt x="56242" y="71761"/>
                    <a:pt x="37099" y="71761"/>
                  </a:cubicBezTo>
                  <a:cubicBezTo>
                    <a:pt x="17956" y="71761"/>
                    <a:pt x="2437" y="56242"/>
                    <a:pt x="2437" y="37099"/>
                  </a:cubicBezTo>
                  <a:cubicBezTo>
                    <a:pt x="2437" y="17956"/>
                    <a:pt x="17956" y="2437"/>
                    <a:pt x="37099" y="2437"/>
                  </a:cubicBezTo>
                  <a:cubicBezTo>
                    <a:pt x="56243" y="2437"/>
                    <a:pt x="71761" y="17956"/>
                    <a:pt x="71761" y="3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fontAlgn="base"/>
              <a:endParaRPr lang="zh-CN" altLang="en-US" strike="noStrike" noProof="1"/>
            </a:p>
          </p:txBody>
        </p:sp>
        <p:sp>
          <p:nvSpPr>
            <p:cNvPr id="68" name="PA-任意多边形: 形状 809"/>
            <p:cNvSpPr/>
            <p:nvPr/>
          </p:nvSpPr>
          <p:spPr>
            <a:xfrm>
              <a:off x="13506679" y="6206818"/>
              <a:ext cx="71488" cy="71488"/>
            </a:xfrm>
            <a:custGeom>
              <a:avLst/>
              <a:gdLst>
                <a:gd name="connsiteX0" fmla="*/ 71761 w 71488"/>
                <a:gd name="connsiteY0" fmla="*/ 37099 h 71488"/>
                <a:gd name="connsiteX1" fmla="*/ 37099 w 71488"/>
                <a:gd name="connsiteY1" fmla="*/ 71761 h 71488"/>
                <a:gd name="connsiteX2" fmla="*/ 2437 w 71488"/>
                <a:gd name="connsiteY2" fmla="*/ 37099 h 71488"/>
                <a:gd name="connsiteX3" fmla="*/ 37099 w 71488"/>
                <a:gd name="connsiteY3" fmla="*/ 2437 h 71488"/>
                <a:gd name="connsiteX4" fmla="*/ 71761 w 71488"/>
                <a:gd name="connsiteY4" fmla="*/ 37099 h 7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88" h="71488">
                  <a:moveTo>
                    <a:pt x="71761" y="37099"/>
                  </a:moveTo>
                  <a:cubicBezTo>
                    <a:pt x="71761" y="56243"/>
                    <a:pt x="56242" y="71761"/>
                    <a:pt x="37099" y="71761"/>
                  </a:cubicBezTo>
                  <a:cubicBezTo>
                    <a:pt x="17956" y="71761"/>
                    <a:pt x="2437" y="56242"/>
                    <a:pt x="2437" y="37099"/>
                  </a:cubicBezTo>
                  <a:cubicBezTo>
                    <a:pt x="2437" y="17956"/>
                    <a:pt x="17956" y="2437"/>
                    <a:pt x="37099" y="2437"/>
                  </a:cubicBezTo>
                  <a:cubicBezTo>
                    <a:pt x="56243" y="2437"/>
                    <a:pt x="71761" y="17956"/>
                    <a:pt x="71761" y="3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fontAlgn="base"/>
              <a:endParaRPr lang="zh-CN" altLang="en-US" strike="noStrike" noProof="1"/>
            </a:p>
          </p:txBody>
        </p:sp>
        <p:sp>
          <p:nvSpPr>
            <p:cNvPr id="69" name="PA-任意多边形: 形状 810"/>
            <p:cNvSpPr/>
            <p:nvPr/>
          </p:nvSpPr>
          <p:spPr>
            <a:xfrm>
              <a:off x="13506679" y="6345463"/>
              <a:ext cx="71488" cy="71488"/>
            </a:xfrm>
            <a:custGeom>
              <a:avLst/>
              <a:gdLst>
                <a:gd name="connsiteX0" fmla="*/ 71761 w 71488"/>
                <a:gd name="connsiteY0" fmla="*/ 37099 h 71488"/>
                <a:gd name="connsiteX1" fmla="*/ 37099 w 71488"/>
                <a:gd name="connsiteY1" fmla="*/ 71761 h 71488"/>
                <a:gd name="connsiteX2" fmla="*/ 2437 w 71488"/>
                <a:gd name="connsiteY2" fmla="*/ 37099 h 71488"/>
                <a:gd name="connsiteX3" fmla="*/ 37099 w 71488"/>
                <a:gd name="connsiteY3" fmla="*/ 2437 h 71488"/>
                <a:gd name="connsiteX4" fmla="*/ 71761 w 71488"/>
                <a:gd name="connsiteY4" fmla="*/ 37099 h 7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88" h="71488">
                  <a:moveTo>
                    <a:pt x="71761" y="37099"/>
                  </a:moveTo>
                  <a:cubicBezTo>
                    <a:pt x="71761" y="56243"/>
                    <a:pt x="56242" y="71761"/>
                    <a:pt x="37099" y="71761"/>
                  </a:cubicBezTo>
                  <a:cubicBezTo>
                    <a:pt x="17956" y="71761"/>
                    <a:pt x="2437" y="56242"/>
                    <a:pt x="2437" y="37099"/>
                  </a:cubicBezTo>
                  <a:cubicBezTo>
                    <a:pt x="2437" y="17956"/>
                    <a:pt x="17956" y="2437"/>
                    <a:pt x="37099" y="2437"/>
                  </a:cubicBezTo>
                  <a:cubicBezTo>
                    <a:pt x="56243" y="2437"/>
                    <a:pt x="71761" y="17956"/>
                    <a:pt x="71761" y="3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fontAlgn="base"/>
              <a:endParaRPr lang="zh-CN" altLang="en-US" strike="noStrike" noProof="1"/>
            </a:p>
          </p:txBody>
        </p:sp>
        <p:sp>
          <p:nvSpPr>
            <p:cNvPr id="70" name="PA-任意多边形: 形状 811"/>
            <p:cNvSpPr/>
            <p:nvPr/>
          </p:nvSpPr>
          <p:spPr>
            <a:xfrm>
              <a:off x="12848119" y="5409617"/>
              <a:ext cx="211215" cy="211215"/>
            </a:xfrm>
            <a:custGeom>
              <a:avLst/>
              <a:gdLst>
                <a:gd name="connsiteX0" fmla="*/ 175744 w 211215"/>
                <a:gd name="connsiteY0" fmla="*/ 2437 h 211215"/>
                <a:gd name="connsiteX1" fmla="*/ 141082 w 211215"/>
                <a:gd name="connsiteY1" fmla="*/ 37099 h 211215"/>
                <a:gd name="connsiteX2" fmla="*/ 141082 w 211215"/>
                <a:gd name="connsiteY2" fmla="*/ 71761 h 211215"/>
                <a:gd name="connsiteX3" fmla="*/ 71761 w 211215"/>
                <a:gd name="connsiteY3" fmla="*/ 71761 h 211215"/>
                <a:gd name="connsiteX4" fmla="*/ 71761 w 211215"/>
                <a:gd name="connsiteY4" fmla="*/ 37099 h 211215"/>
                <a:gd name="connsiteX5" fmla="*/ 37099 w 211215"/>
                <a:gd name="connsiteY5" fmla="*/ 2437 h 211215"/>
                <a:gd name="connsiteX6" fmla="*/ 2437 w 211215"/>
                <a:gd name="connsiteY6" fmla="*/ 37099 h 211215"/>
                <a:gd name="connsiteX7" fmla="*/ 2437 w 211215"/>
                <a:gd name="connsiteY7" fmla="*/ 175744 h 211215"/>
                <a:gd name="connsiteX8" fmla="*/ 37099 w 211215"/>
                <a:gd name="connsiteY8" fmla="*/ 210406 h 211215"/>
                <a:gd name="connsiteX9" fmla="*/ 71761 w 211215"/>
                <a:gd name="connsiteY9" fmla="*/ 175744 h 211215"/>
                <a:gd name="connsiteX10" fmla="*/ 71761 w 211215"/>
                <a:gd name="connsiteY10" fmla="*/ 141082 h 211215"/>
                <a:gd name="connsiteX11" fmla="*/ 141082 w 211215"/>
                <a:gd name="connsiteY11" fmla="*/ 141082 h 211215"/>
                <a:gd name="connsiteX12" fmla="*/ 141082 w 211215"/>
                <a:gd name="connsiteY12" fmla="*/ 175744 h 211215"/>
                <a:gd name="connsiteX13" fmla="*/ 175744 w 211215"/>
                <a:gd name="connsiteY13" fmla="*/ 210406 h 211215"/>
                <a:gd name="connsiteX14" fmla="*/ 210406 w 211215"/>
                <a:gd name="connsiteY14" fmla="*/ 175744 h 211215"/>
                <a:gd name="connsiteX15" fmla="*/ 210406 w 211215"/>
                <a:gd name="connsiteY15" fmla="*/ 37099 h 211215"/>
                <a:gd name="connsiteX16" fmla="*/ 175744 w 211215"/>
                <a:gd name="connsiteY16" fmla="*/ 2437 h 21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215" h="211215">
                  <a:moveTo>
                    <a:pt x="175744" y="2437"/>
                  </a:moveTo>
                  <a:cubicBezTo>
                    <a:pt x="156576" y="2437"/>
                    <a:pt x="141082" y="17966"/>
                    <a:pt x="141082" y="37099"/>
                  </a:cubicBezTo>
                  <a:lnTo>
                    <a:pt x="141082" y="71761"/>
                  </a:lnTo>
                  <a:lnTo>
                    <a:pt x="71761" y="71761"/>
                  </a:lnTo>
                  <a:lnTo>
                    <a:pt x="71761" y="37099"/>
                  </a:lnTo>
                  <a:cubicBezTo>
                    <a:pt x="71761" y="17966"/>
                    <a:pt x="56268" y="2437"/>
                    <a:pt x="37099" y="2437"/>
                  </a:cubicBezTo>
                  <a:cubicBezTo>
                    <a:pt x="17931" y="2437"/>
                    <a:pt x="2437" y="17966"/>
                    <a:pt x="2437" y="37099"/>
                  </a:cubicBezTo>
                  <a:lnTo>
                    <a:pt x="2437" y="175744"/>
                  </a:lnTo>
                  <a:cubicBezTo>
                    <a:pt x="2437" y="194877"/>
                    <a:pt x="17931" y="210406"/>
                    <a:pt x="37099" y="210406"/>
                  </a:cubicBezTo>
                  <a:cubicBezTo>
                    <a:pt x="56268" y="210406"/>
                    <a:pt x="71761" y="194877"/>
                    <a:pt x="71761" y="175744"/>
                  </a:cubicBezTo>
                  <a:lnTo>
                    <a:pt x="71761" y="141082"/>
                  </a:lnTo>
                  <a:lnTo>
                    <a:pt x="141082" y="141082"/>
                  </a:lnTo>
                  <a:lnTo>
                    <a:pt x="141082" y="175744"/>
                  </a:lnTo>
                  <a:cubicBezTo>
                    <a:pt x="141082" y="194877"/>
                    <a:pt x="156576" y="210406"/>
                    <a:pt x="175744" y="210406"/>
                  </a:cubicBezTo>
                  <a:cubicBezTo>
                    <a:pt x="194913" y="210406"/>
                    <a:pt x="210406" y="194877"/>
                    <a:pt x="210406" y="175744"/>
                  </a:cubicBezTo>
                  <a:lnTo>
                    <a:pt x="210406" y="37099"/>
                  </a:lnTo>
                  <a:cubicBezTo>
                    <a:pt x="210406" y="17966"/>
                    <a:pt x="194913" y="2437"/>
                    <a:pt x="175744" y="2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fontAlgn="base"/>
              <a:endParaRPr lang="zh-CN" altLang="en-US" strike="noStrike" noProof="1"/>
            </a:p>
          </p:txBody>
        </p:sp>
      </p:grpSp>
      <p:sp>
        <p:nvSpPr>
          <p:cNvPr id="23559" name="icon_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2132013" y="4264025"/>
            <a:ext cx="558800" cy="558800"/>
          </a:xfrm>
          <a:custGeom>
            <a:avLst/>
            <a:gdLst/>
            <a:ahLst/>
            <a:cxnLst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  <a:cxn ang="0">
                <a:pos x="298909" y="298909"/>
              </a:cxn>
            </a:cxnLst>
            <a:rect l="0" t="0" r="0" b="0"/>
            <a:pathLst>
              <a:path w="607614" h="606761">
                <a:moveTo>
                  <a:pt x="20507" y="404251"/>
                </a:moveTo>
                <a:lnTo>
                  <a:pt x="20507" y="434589"/>
                </a:lnTo>
                <a:lnTo>
                  <a:pt x="50888" y="434589"/>
                </a:lnTo>
                <a:lnTo>
                  <a:pt x="556726" y="434589"/>
                </a:lnTo>
                <a:lnTo>
                  <a:pt x="587107" y="434589"/>
                </a:lnTo>
                <a:lnTo>
                  <a:pt x="587107" y="404251"/>
                </a:lnTo>
                <a:lnTo>
                  <a:pt x="425330" y="404251"/>
                </a:lnTo>
                <a:lnTo>
                  <a:pt x="364568" y="404251"/>
                </a:lnTo>
                <a:lnTo>
                  <a:pt x="202791" y="404251"/>
                </a:lnTo>
                <a:lnTo>
                  <a:pt x="70635" y="404251"/>
                </a:lnTo>
                <a:close/>
                <a:moveTo>
                  <a:pt x="81268" y="364052"/>
                </a:moveTo>
                <a:lnTo>
                  <a:pt x="81268" y="384531"/>
                </a:lnTo>
                <a:lnTo>
                  <a:pt x="192158" y="384531"/>
                </a:lnTo>
                <a:lnTo>
                  <a:pt x="192158" y="364052"/>
                </a:lnTo>
                <a:lnTo>
                  <a:pt x="182284" y="364052"/>
                </a:lnTo>
                <a:close/>
                <a:moveTo>
                  <a:pt x="374442" y="343573"/>
                </a:moveTo>
                <a:lnTo>
                  <a:pt x="374442" y="384531"/>
                </a:lnTo>
                <a:lnTo>
                  <a:pt x="415456" y="384531"/>
                </a:lnTo>
                <a:lnTo>
                  <a:pt x="415456" y="343573"/>
                </a:lnTo>
                <a:close/>
                <a:moveTo>
                  <a:pt x="60761" y="323853"/>
                </a:moveTo>
                <a:lnTo>
                  <a:pt x="60761" y="343573"/>
                </a:lnTo>
                <a:lnTo>
                  <a:pt x="70635" y="343573"/>
                </a:lnTo>
                <a:lnTo>
                  <a:pt x="172410" y="343573"/>
                </a:lnTo>
                <a:lnTo>
                  <a:pt x="172410" y="323853"/>
                </a:lnTo>
                <a:lnTo>
                  <a:pt x="70635" y="323853"/>
                </a:lnTo>
                <a:close/>
                <a:moveTo>
                  <a:pt x="273426" y="293515"/>
                </a:moveTo>
                <a:lnTo>
                  <a:pt x="273426" y="323853"/>
                </a:lnTo>
                <a:lnTo>
                  <a:pt x="364568" y="323853"/>
                </a:lnTo>
                <a:lnTo>
                  <a:pt x="425330" y="323853"/>
                </a:lnTo>
                <a:lnTo>
                  <a:pt x="516472" y="323853"/>
                </a:lnTo>
                <a:lnTo>
                  <a:pt x="516472" y="293515"/>
                </a:lnTo>
                <a:close/>
                <a:moveTo>
                  <a:pt x="81268" y="282896"/>
                </a:moveTo>
                <a:lnTo>
                  <a:pt x="81268" y="303375"/>
                </a:lnTo>
                <a:lnTo>
                  <a:pt x="182284" y="303375"/>
                </a:lnTo>
                <a:lnTo>
                  <a:pt x="192158" y="303375"/>
                </a:lnTo>
                <a:lnTo>
                  <a:pt x="192158" y="282896"/>
                </a:lnTo>
                <a:close/>
                <a:moveTo>
                  <a:pt x="273426" y="161541"/>
                </a:moveTo>
                <a:lnTo>
                  <a:pt x="273426" y="273036"/>
                </a:lnTo>
                <a:lnTo>
                  <a:pt x="516472" y="273036"/>
                </a:lnTo>
                <a:lnTo>
                  <a:pt x="516472" y="161541"/>
                </a:lnTo>
                <a:close/>
                <a:moveTo>
                  <a:pt x="263553" y="141821"/>
                </a:moveTo>
                <a:lnTo>
                  <a:pt x="526346" y="141821"/>
                </a:lnTo>
                <a:cubicBezTo>
                  <a:pt x="532422" y="141821"/>
                  <a:pt x="536979" y="145614"/>
                  <a:pt x="536979" y="151681"/>
                </a:cubicBezTo>
                <a:lnTo>
                  <a:pt x="536979" y="333713"/>
                </a:lnTo>
                <a:cubicBezTo>
                  <a:pt x="536979" y="339781"/>
                  <a:pt x="532422" y="343573"/>
                  <a:pt x="526346" y="343573"/>
                </a:cubicBezTo>
                <a:lnTo>
                  <a:pt x="435204" y="343573"/>
                </a:lnTo>
                <a:lnTo>
                  <a:pt x="435204" y="384531"/>
                </a:lnTo>
                <a:lnTo>
                  <a:pt x="516472" y="384531"/>
                </a:lnTo>
                <a:lnTo>
                  <a:pt x="516472" y="364052"/>
                </a:lnTo>
                <a:lnTo>
                  <a:pt x="556726" y="364052"/>
                </a:lnTo>
                <a:lnTo>
                  <a:pt x="556726" y="384531"/>
                </a:lnTo>
                <a:lnTo>
                  <a:pt x="597740" y="384531"/>
                </a:lnTo>
                <a:cubicBezTo>
                  <a:pt x="603816" y="384531"/>
                  <a:pt x="607614" y="388323"/>
                  <a:pt x="607614" y="394391"/>
                </a:cubicBezTo>
                <a:lnTo>
                  <a:pt x="607614" y="445208"/>
                </a:lnTo>
                <a:lnTo>
                  <a:pt x="607614" y="606761"/>
                </a:lnTo>
                <a:lnTo>
                  <a:pt x="587107" y="606761"/>
                </a:lnTo>
                <a:lnTo>
                  <a:pt x="587107" y="455068"/>
                </a:lnTo>
                <a:lnTo>
                  <a:pt x="567360" y="455068"/>
                </a:lnTo>
                <a:lnTo>
                  <a:pt x="567360" y="606761"/>
                </a:lnTo>
                <a:lnTo>
                  <a:pt x="546853" y="606761"/>
                </a:lnTo>
                <a:lnTo>
                  <a:pt x="546853" y="455068"/>
                </a:lnTo>
                <a:lnTo>
                  <a:pt x="60761" y="455068"/>
                </a:lnTo>
                <a:lnTo>
                  <a:pt x="60761" y="606761"/>
                </a:lnTo>
                <a:lnTo>
                  <a:pt x="40254" y="606761"/>
                </a:lnTo>
                <a:lnTo>
                  <a:pt x="40254" y="455068"/>
                </a:lnTo>
                <a:lnTo>
                  <a:pt x="20507" y="455068"/>
                </a:lnTo>
                <a:lnTo>
                  <a:pt x="20507" y="606761"/>
                </a:lnTo>
                <a:lnTo>
                  <a:pt x="0" y="606761"/>
                </a:lnTo>
                <a:lnTo>
                  <a:pt x="0" y="445208"/>
                </a:lnTo>
                <a:lnTo>
                  <a:pt x="0" y="394391"/>
                </a:lnTo>
                <a:cubicBezTo>
                  <a:pt x="0" y="388323"/>
                  <a:pt x="3798" y="384531"/>
                  <a:pt x="9874" y="384531"/>
                </a:cubicBezTo>
                <a:lnTo>
                  <a:pt x="60761" y="384531"/>
                </a:lnTo>
                <a:lnTo>
                  <a:pt x="60761" y="364052"/>
                </a:lnTo>
                <a:lnTo>
                  <a:pt x="50888" y="364052"/>
                </a:lnTo>
                <a:cubicBezTo>
                  <a:pt x="44812" y="364052"/>
                  <a:pt x="40254" y="360260"/>
                  <a:pt x="40254" y="354192"/>
                </a:cubicBezTo>
                <a:lnTo>
                  <a:pt x="40254" y="313235"/>
                </a:lnTo>
                <a:cubicBezTo>
                  <a:pt x="40254" y="307167"/>
                  <a:pt x="44812" y="303375"/>
                  <a:pt x="50888" y="303375"/>
                </a:cubicBezTo>
                <a:lnTo>
                  <a:pt x="60761" y="303375"/>
                </a:lnTo>
                <a:lnTo>
                  <a:pt x="60761" y="273036"/>
                </a:lnTo>
                <a:cubicBezTo>
                  <a:pt x="60761" y="266968"/>
                  <a:pt x="64559" y="263176"/>
                  <a:pt x="70635" y="263176"/>
                </a:cubicBezTo>
                <a:lnTo>
                  <a:pt x="202791" y="263176"/>
                </a:lnTo>
                <a:cubicBezTo>
                  <a:pt x="208867" y="263176"/>
                  <a:pt x="212665" y="266968"/>
                  <a:pt x="212665" y="273036"/>
                </a:cubicBezTo>
                <a:lnTo>
                  <a:pt x="212665" y="313235"/>
                </a:lnTo>
                <a:cubicBezTo>
                  <a:pt x="212665" y="319302"/>
                  <a:pt x="208867" y="323853"/>
                  <a:pt x="202791" y="323853"/>
                </a:cubicBezTo>
                <a:lnTo>
                  <a:pt x="192158" y="323853"/>
                </a:lnTo>
                <a:lnTo>
                  <a:pt x="192158" y="343573"/>
                </a:lnTo>
                <a:lnTo>
                  <a:pt x="202791" y="343573"/>
                </a:lnTo>
                <a:cubicBezTo>
                  <a:pt x="208867" y="343573"/>
                  <a:pt x="212665" y="348124"/>
                  <a:pt x="212665" y="354192"/>
                </a:cubicBezTo>
                <a:lnTo>
                  <a:pt x="212665" y="384531"/>
                </a:lnTo>
                <a:lnTo>
                  <a:pt x="354695" y="384531"/>
                </a:lnTo>
                <a:lnTo>
                  <a:pt x="354695" y="343573"/>
                </a:lnTo>
                <a:lnTo>
                  <a:pt x="263553" y="343573"/>
                </a:lnTo>
                <a:cubicBezTo>
                  <a:pt x="257476" y="343573"/>
                  <a:pt x="252919" y="339781"/>
                  <a:pt x="252919" y="333713"/>
                </a:cubicBezTo>
                <a:lnTo>
                  <a:pt x="252919" y="151681"/>
                </a:lnTo>
                <a:cubicBezTo>
                  <a:pt x="252919" y="145614"/>
                  <a:pt x="257476" y="141821"/>
                  <a:pt x="263553" y="141821"/>
                </a:cubicBezTo>
                <a:close/>
                <a:moveTo>
                  <a:pt x="91190" y="91014"/>
                </a:moveTo>
                <a:cubicBezTo>
                  <a:pt x="79795" y="91014"/>
                  <a:pt x="70680" y="100116"/>
                  <a:pt x="70680" y="111492"/>
                </a:cubicBezTo>
                <a:lnTo>
                  <a:pt x="70680" y="121352"/>
                </a:lnTo>
                <a:lnTo>
                  <a:pt x="121575" y="121352"/>
                </a:lnTo>
                <a:lnTo>
                  <a:pt x="121575" y="141830"/>
                </a:lnTo>
                <a:lnTo>
                  <a:pt x="70680" y="141830"/>
                </a:lnTo>
                <a:lnTo>
                  <a:pt x="70680" y="161550"/>
                </a:lnTo>
                <a:lnTo>
                  <a:pt x="192222" y="161550"/>
                </a:lnTo>
                <a:lnTo>
                  <a:pt x="192222" y="111492"/>
                </a:lnTo>
                <a:cubicBezTo>
                  <a:pt x="192222" y="100116"/>
                  <a:pt x="183106" y="91014"/>
                  <a:pt x="172471" y="91014"/>
                </a:cubicBezTo>
                <a:close/>
                <a:moveTo>
                  <a:pt x="121575" y="0"/>
                </a:moveTo>
                <a:lnTo>
                  <a:pt x="142086" y="0"/>
                </a:lnTo>
                <a:lnTo>
                  <a:pt x="142086" y="70536"/>
                </a:lnTo>
                <a:lnTo>
                  <a:pt x="172471" y="70536"/>
                </a:lnTo>
                <a:cubicBezTo>
                  <a:pt x="194501" y="70536"/>
                  <a:pt x="212732" y="88739"/>
                  <a:pt x="212732" y="111492"/>
                </a:cubicBezTo>
                <a:lnTo>
                  <a:pt x="212732" y="172168"/>
                </a:lnTo>
                <a:cubicBezTo>
                  <a:pt x="212732" y="178236"/>
                  <a:pt x="208934" y="182028"/>
                  <a:pt x="202857" y="182028"/>
                </a:cubicBezTo>
                <a:lnTo>
                  <a:pt x="60804" y="182028"/>
                </a:lnTo>
                <a:cubicBezTo>
                  <a:pt x="54727" y="182028"/>
                  <a:pt x="50929" y="178236"/>
                  <a:pt x="50929" y="172168"/>
                </a:cubicBezTo>
                <a:lnTo>
                  <a:pt x="50929" y="111492"/>
                </a:lnTo>
                <a:cubicBezTo>
                  <a:pt x="50929" y="88739"/>
                  <a:pt x="69160" y="70536"/>
                  <a:pt x="91190" y="70536"/>
                </a:cubicBezTo>
                <a:lnTo>
                  <a:pt x="121575" y="7053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0" name="TextBox 8"/>
          <p:cNvSpPr txBox="1"/>
          <p:nvPr/>
        </p:nvSpPr>
        <p:spPr>
          <a:xfrm>
            <a:off x="4721225" y="2943225"/>
            <a:ext cx="309563" cy="11985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"/>
          <p:cNvSpPr/>
          <p:nvPr/>
        </p:nvSpPr>
        <p:spPr>
          <a:xfrm>
            <a:off x="612775" y="1711325"/>
            <a:ext cx="9144000" cy="2168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 dirty="0">
                <a:latin typeface="Arial" panose="020B0604020202020204" pitchFamily="34" charset="0"/>
                <a:ea typeface="Microsoft JhengHei" panose="020B0604030504040204" pitchFamily="34" charset="-120"/>
              </a:rPr>
              <a:t>     </a:t>
            </a:r>
            <a:r>
              <a:rPr lang="en-US" altLang="zh-CN" sz="3600" dirty="0">
                <a:latin typeface="Arial" panose="020B0604020202020204" pitchFamily="34" charset="0"/>
                <a:ea typeface="Microsoft JhengHei" panose="020B0604030504040204" pitchFamily="34" charset="-120"/>
              </a:rPr>
              <a:t>   </a:t>
            </a:r>
            <a:r>
              <a:rPr lang="zh-CN" altLang="zh-CN" sz="36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应急处置以</a:t>
            </a:r>
            <a:r>
              <a:rPr lang="zh-CN" altLang="zh-CN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人员安全</a:t>
            </a:r>
            <a:r>
              <a:rPr lang="zh-CN" altLang="zh-CN" sz="36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为首要任务，当出现危及人身安全的情形时，应迅速组织人员撤离。</a:t>
            </a:r>
          </a:p>
        </p:txBody>
      </p:sp>
      <p:pic>
        <p:nvPicPr>
          <p:cNvPr id="2457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3775075"/>
            <a:ext cx="4303713" cy="2646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矩形 4"/>
          <p:cNvSpPr/>
          <p:nvPr/>
        </p:nvSpPr>
        <p:spPr>
          <a:xfrm>
            <a:off x="765175" y="733425"/>
            <a:ext cx="5208588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1 </a:t>
            </a:r>
            <a:r>
              <a:rPr lang="zh-CN" alt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处置原则和依据</a:t>
            </a:r>
          </a:p>
        </p:txBody>
      </p:sp>
      <p:pic>
        <p:nvPicPr>
          <p:cNvPr id="24580" name="Picture 5" descr="C:\Documents and Settings\Administrator\桌面\200712211109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838" y="3754438"/>
            <a:ext cx="3898900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内容占位符 2"/>
          <p:cNvSpPr>
            <a:spLocks noGrp="1"/>
          </p:cNvSpPr>
          <p:nvPr>
            <p:ph idx="1"/>
          </p:nvPr>
        </p:nvSpPr>
        <p:spPr>
          <a:xfrm>
            <a:off x="536575" y="3468688"/>
            <a:ext cx="9528175" cy="2789237"/>
          </a:xfrm>
          <a:ln/>
        </p:spPr>
        <p:txBody>
          <a:bodyPr vert="horz" wrap="square" lIns="0" tIns="0" rIns="0" bIns="0" anchor="t"/>
          <a:lstStyle/>
          <a:p>
            <a:pPr marL="0" indent="0">
              <a:lnSpc>
                <a:spcPct val="125000"/>
              </a:lnSpc>
              <a:buFontTx/>
              <a:buNone/>
            </a:pPr>
            <a:r>
              <a:rPr lang="en-US" altLang="zh-CN" sz="2200" b="1" dirty="0">
                <a:ea typeface="宋体" panose="02010600030101010101" pitchFamily="2" charset="-122"/>
              </a:rPr>
              <a:t>       </a:t>
            </a:r>
            <a:r>
              <a:rPr lang="zh-CN" altLang="zh-CN" sz="2800" b="1" dirty="0">
                <a:ea typeface="宋体" panose="02010600030101010101" pitchFamily="2" charset="-122"/>
              </a:rPr>
              <a:t>发生液氨泄漏时，处理的决策依据是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检测的氨含量</a:t>
            </a:r>
            <a:r>
              <a:rPr lang="zh-CN" altLang="zh-CN" sz="2800" b="1" dirty="0">
                <a:ea typeface="宋体" panose="02010600030101010101" pitchFamily="2" charset="-122"/>
              </a:rPr>
              <a:t>。</a:t>
            </a:r>
            <a:endParaRPr lang="en-US" altLang="zh-CN" sz="2800" b="1" dirty="0">
              <a:ea typeface="宋体" panose="02010600030101010101" pitchFamily="2" charset="-122"/>
            </a:endParaRPr>
          </a:p>
          <a:p>
            <a:pPr marL="0" indent="0">
              <a:lnSpc>
                <a:spcPct val="125000"/>
              </a:lnSpc>
              <a:buFontTx/>
              <a:buNone/>
            </a:pPr>
            <a:r>
              <a:rPr lang="zh-CN" altLang="en-US" sz="2800" b="1" dirty="0">
                <a:ea typeface="宋体" panose="02010600030101010101" pitchFamily="2" charset="-122"/>
              </a:rPr>
              <a:t>       氨的检测所取气样要符合规定，取样化验人员要做好安全防护，最少两人同行，检测的数据要及时向值长（主管人员）报告，若取样化验人员感到不适或接到撤离的指令后，应立即撤离。</a:t>
            </a:r>
          </a:p>
        </p:txBody>
      </p:sp>
      <p:grpSp>
        <p:nvGrpSpPr>
          <p:cNvPr id="25602" name="组合 7"/>
          <p:cNvGrpSpPr/>
          <p:nvPr/>
        </p:nvGrpSpPr>
        <p:grpSpPr>
          <a:xfrm>
            <a:off x="1550988" y="557213"/>
            <a:ext cx="7200900" cy="2111375"/>
            <a:chOff x="1450975" y="1258887"/>
            <a:chExt cx="6629400" cy="1752600"/>
          </a:xfrm>
        </p:grpSpPr>
        <p:pic>
          <p:nvPicPr>
            <p:cNvPr id="25603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0975" y="1258887"/>
              <a:ext cx="1285600" cy="1716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4" name="Picture 2" descr="c:\users\smkc\appdata\roaming\360se6\USERDA~1\Temp\T017FC~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6346" y="1260727"/>
              <a:ext cx="1974029" cy="17507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5" name="Picture 4" descr="c:\users\smkc\appdata\roaming\360se6\USERDA~1\Temp\T019ED~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2921" y="1260727"/>
              <a:ext cx="2349054" cy="175076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1"/>
          <p:cNvSpPr/>
          <p:nvPr/>
        </p:nvSpPr>
        <p:spPr>
          <a:xfrm>
            <a:off x="596900" y="1166813"/>
            <a:ext cx="6172200" cy="6080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液氨</a:t>
            </a:r>
            <a:r>
              <a:rPr lang="zh-CN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泄漏；</a:t>
            </a:r>
          </a:p>
        </p:txBody>
      </p:sp>
      <p:sp>
        <p:nvSpPr>
          <p:cNvPr id="28674" name="矩形 2"/>
          <p:cNvSpPr/>
          <p:nvPr/>
        </p:nvSpPr>
        <p:spPr>
          <a:xfrm>
            <a:off x="417513" y="1774825"/>
            <a:ext cx="5943600" cy="4708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消除所有点火源（所有明火、火花或火焰，使用防爆的通讯工具等）；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在确保安全的情况下，采用关阀、堵漏等措施，以切断泄漏源；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作业时所有设备应接地；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防止气体通过通风系统扩散或进入受限空间；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喷雾状水溶解、稀释漏出气；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高浓度泄漏区，喷稀盐酸吸收；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隔离泄漏区直至气体散尽。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pic>
        <p:nvPicPr>
          <p:cNvPr id="28675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632575" y="1411288"/>
            <a:ext cx="32766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矩形 6"/>
          <p:cNvSpPr/>
          <p:nvPr/>
        </p:nvSpPr>
        <p:spPr>
          <a:xfrm>
            <a:off x="536575" y="338138"/>
            <a:ext cx="3873500" cy="8302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2·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液氨泄露应急处置</a:t>
            </a:r>
          </a:p>
        </p:txBody>
      </p:sp>
      <p:pic>
        <p:nvPicPr>
          <p:cNvPr id="28677" name="Picture 7" descr="C:\Documents and Settings\Administrator\桌面\2009619140559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575" y="3697288"/>
            <a:ext cx="3276600" cy="2490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灯片编号占位符 3"/>
          <p:cNvSpPr txBox="1">
            <a:spLocks noGrp="1"/>
          </p:cNvSpPr>
          <p:nvPr>
            <p:ph type="sldNum" sz="quarter" idx="4294967295"/>
          </p:nvPr>
        </p:nvSpPr>
        <p:spPr>
          <a:xfrm>
            <a:off x="7950200" y="5900738"/>
            <a:ext cx="2419350" cy="450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5pPr>
          </a:lstStyle>
          <a:p>
            <a:pPr lvl="0"/>
            <a:fld id="{9A0DB2DC-4C9A-4742-B13C-FB6460FD3503}" type="slidenum">
              <a:rPr lang="en-US" altLang="zh-CN" dirty="0"/>
              <a:t>17</a:t>
            </a:fld>
            <a:endParaRPr lang="en-US" altLang="zh-CN" dirty="0"/>
          </a:p>
        </p:txBody>
      </p:sp>
      <p:sp>
        <p:nvSpPr>
          <p:cNvPr id="29698" name="矩形 6"/>
          <p:cNvSpPr/>
          <p:nvPr/>
        </p:nvSpPr>
        <p:spPr>
          <a:xfrm>
            <a:off x="422275" y="201613"/>
            <a:ext cx="9212263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2</a:t>
            </a:r>
            <a:r>
              <a:rPr lang="zh-CN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液氨着火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98475" y="989013"/>
            <a:ext cx="9372600" cy="278447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  <a:lvl2pPr marL="742950" indent="-285750" eaLnBrk="0" hangingPunct="0"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2pPr>
            <a:lvl3pPr marL="1143000" indent="-228600" eaLnBrk="0" hangingPunct="0"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3pPr>
            <a:lvl4pPr marL="1600200" indent="-228600" eaLnBrk="0" hangingPunct="0"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4pPr>
            <a:lvl5pPr marL="2057400" indent="-228600" eaLnBrk="0" hangingPunct="0"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rPr>
              <a:t>        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rPr>
              <a:t>氨泄漏引起着火时，不可盲目扑灭火焰，必须遵循“先控制、后消灭”的原则，首先设法切断气源，再灭火。若不能切断气源，则禁止扑灭泄漏处的火焰，必须用喷水进行冷却。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灭火剂：干粉、二氧化碳、雾状水、抗溶性泡沫</a:t>
            </a:r>
            <a:endParaRPr kumimoji="0" lang="zh-CN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+mn-cs"/>
            </a:endParaRPr>
          </a:p>
        </p:txBody>
      </p:sp>
      <p:pic>
        <p:nvPicPr>
          <p:cNvPr id="29700" name="Picture 2" descr="D:\图片库\漫画图片库\危险化学品\10储气罐泄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75" y="3773488"/>
            <a:ext cx="3962400" cy="2335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6" descr="C:\Documents and Settings\Administrator\桌面\2009062414541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425" y="3773488"/>
            <a:ext cx="3130550" cy="2376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灯片编号占位符 3"/>
          <p:cNvSpPr txBox="1">
            <a:spLocks noGrp="1"/>
          </p:cNvSpPr>
          <p:nvPr>
            <p:ph type="sldNum" sz="quarter" idx="4294967295"/>
          </p:nvPr>
        </p:nvSpPr>
        <p:spPr>
          <a:xfrm>
            <a:off x="7950200" y="6116638"/>
            <a:ext cx="2190750" cy="2889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5pPr>
          </a:lstStyle>
          <a:p>
            <a:pPr lvl="0"/>
            <a:r>
              <a:rPr lang="en-US" altLang="zh-CN" dirty="0"/>
              <a:t>1</a:t>
            </a:r>
          </a:p>
        </p:txBody>
      </p:sp>
      <p:sp>
        <p:nvSpPr>
          <p:cNvPr id="30722" name="矩形 6"/>
          <p:cNvSpPr/>
          <p:nvPr/>
        </p:nvSpPr>
        <p:spPr>
          <a:xfrm>
            <a:off x="606425" y="439738"/>
            <a:ext cx="8983663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3</a:t>
            </a:r>
            <a:r>
              <a:rPr lang="zh-CN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 </a:t>
            </a:r>
            <a:r>
              <a:rPr lang="zh-CN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储罐着火</a:t>
            </a:r>
            <a:endParaRPr lang="zh-CN" altLang="zh-CN" sz="40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12725" y="1339850"/>
            <a:ext cx="9166225" cy="278447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>
            <a:lvl1pPr indent="266700" eaLnBrk="0" hangingPunct="0"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  <a:lvl2pPr marL="742950" indent="-285750" eaLnBrk="0" hangingPunct="0"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2pPr>
            <a:lvl3pPr marL="1143000" indent="-228600" eaLnBrk="0" hangingPunct="0"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3pPr>
            <a:lvl4pPr marL="1600200" indent="-228600" eaLnBrk="0" hangingPunct="0"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4pPr>
            <a:lvl5pPr marL="2057400" indent="-228600" eaLnBrk="0" hangingPunct="0"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尽可能远距离灭火或使用遥控水枪或水炮扑救</a:t>
            </a:r>
            <a:endParaRPr kumimoji="0" lang="zh-CN" altLang="zh-CN" sz="2800" b="1" i="0" u="none" strike="noStrike" kern="1200" cap="none" spc="0" normalizeH="0" baseline="0" noProof="0">
              <a:ln>
                <a:noFill/>
              </a:ln>
              <a:solidFill>
                <a:srgbClr val="004986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+mn-cs"/>
            </a:endParaRPr>
          </a:p>
          <a:p>
            <a:pPr marL="0" marR="0" lvl="0" indent="2667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用大量水冷却容器，直至火灾扑灭</a:t>
            </a:r>
            <a:endParaRPr kumimoji="0" lang="zh-CN" altLang="zh-CN" sz="2800" b="1" i="0" u="none" strike="noStrike" kern="1200" cap="none" spc="0" normalizeH="0" baseline="0" noProof="0">
              <a:ln>
                <a:noFill/>
              </a:ln>
              <a:solidFill>
                <a:srgbClr val="004986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+mn-cs"/>
            </a:endParaRPr>
          </a:p>
          <a:p>
            <a:pPr marL="0" marR="0" lvl="0" indent="2667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禁止向泄漏处和安全装置喷水，防止结冰</a:t>
            </a:r>
            <a:endParaRPr kumimoji="0" lang="zh-CN" altLang="zh-CN" sz="2800" b="1" i="0" u="none" strike="noStrike" kern="1200" cap="none" spc="0" normalizeH="0" baseline="0" noProof="0">
              <a:ln>
                <a:noFill/>
              </a:ln>
              <a:solidFill>
                <a:srgbClr val="004986"/>
              </a:solidFill>
              <a:effectLst/>
              <a:uLnTx/>
              <a:uFillTx/>
              <a:latin typeface="Arial" panose="020B0604020202020204" pitchFamily="34" charset="0"/>
              <a:ea typeface="Microsoft JhengHei" panose="020B0604030504040204" pitchFamily="34" charset="-120"/>
              <a:cs typeface="+mn-cs"/>
            </a:endParaRPr>
          </a:p>
          <a:p>
            <a:pPr marL="0" marR="0" lvl="0" indent="2667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容器突然发出异常声音或发生异常现象，立即撤离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2667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切勿在储罐两端停留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4986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rPr>
              <a:t> </a:t>
            </a:r>
          </a:p>
        </p:txBody>
      </p:sp>
      <p:pic>
        <p:nvPicPr>
          <p:cNvPr id="3072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5" y="4383088"/>
            <a:ext cx="2971800" cy="164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88" y="4384675"/>
            <a:ext cx="2635250" cy="163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938" y="4373563"/>
            <a:ext cx="2484437" cy="165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日期占位符 3"/>
          <p:cNvSpPr txBox="1">
            <a:spLocks noGrp="1"/>
          </p:cNvSpPr>
          <p:nvPr>
            <p:ph type="dt" sz="half" idx="4294967295"/>
          </p:nvPr>
        </p:nvSpPr>
        <p:spPr>
          <a:xfrm>
            <a:off x="0" y="5900738"/>
            <a:ext cx="2419350" cy="450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dirty="0"/>
              <a:t>2020/11/18</a:t>
            </a:fld>
            <a:endParaRPr lang="zh-CN" altLang="en-US" dirty="0"/>
          </a:p>
        </p:txBody>
      </p:sp>
      <p:sp>
        <p:nvSpPr>
          <p:cNvPr id="31746" name="灯片编号占位符 5"/>
          <p:cNvSpPr txBox="1">
            <a:spLocks noGrp="1"/>
          </p:cNvSpPr>
          <p:nvPr>
            <p:ph type="sldNum" sz="quarter" idx="4294967295"/>
          </p:nvPr>
        </p:nvSpPr>
        <p:spPr>
          <a:xfrm>
            <a:off x="7950200" y="5900738"/>
            <a:ext cx="2419350" cy="450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5pPr>
          </a:lstStyle>
          <a:p>
            <a:pPr lvl="0"/>
            <a:r>
              <a:rPr lang="en-US" altLang="zh-CN" dirty="0"/>
              <a:t>2</a:t>
            </a:r>
          </a:p>
        </p:txBody>
      </p:sp>
      <p:sp>
        <p:nvSpPr>
          <p:cNvPr id="31747" name="矩形 5"/>
          <p:cNvSpPr/>
          <p:nvPr/>
        </p:nvSpPr>
        <p:spPr>
          <a:xfrm>
            <a:off x="525463" y="1389063"/>
            <a:ext cx="9220200" cy="2784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皮肤烧伤时，应立即脱去被污染的 衣服，用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2%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硼酸液或大量清水彻底冲洗皮肤，最后用三角巾等覆盖。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眼部烧伤时，应立即提起眼睑，用大量流动清水或生理盐水（禁用酸性液体）彻底冲洗眼睛至少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15min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，可用氯霉素等抗生素眼膏，再包扎双眼。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</p:txBody>
      </p:sp>
      <p:sp>
        <p:nvSpPr>
          <p:cNvPr id="21" name="同心圆 1"/>
          <p:cNvSpPr/>
          <p:nvPr>
            <p:custDataLst>
              <p:tags r:id="rId1"/>
            </p:custDataLst>
          </p:nvPr>
        </p:nvSpPr>
        <p:spPr>
          <a:xfrm>
            <a:off x="190500" y="534988"/>
            <a:ext cx="635000" cy="635000"/>
          </a:xfrm>
          <a:prstGeom prst="don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chemeClr val="tx1"/>
              </a:solidFill>
            </a:endParaRPr>
          </a:p>
        </p:txBody>
      </p:sp>
      <p:sp>
        <p:nvSpPr>
          <p:cNvPr id="22" name="Title 6"/>
          <p:cNvSpPr txBox="1"/>
          <p:nvPr>
            <p:custDataLst>
              <p:tags r:id="rId2"/>
            </p:custDataLst>
          </p:nvPr>
        </p:nvSpPr>
        <p:spPr>
          <a:xfrm>
            <a:off x="525463" y="601663"/>
            <a:ext cx="5805488" cy="6572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trike="noStrike" spc="388" noProof="1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（4）</a:t>
            </a:r>
            <a:r>
              <a:rPr lang="zh-CN" altLang="en-US" sz="3800" b="1" strike="noStrike" spc="388" noProof="1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液氨烧伤紧急救护</a:t>
            </a:r>
          </a:p>
        </p:txBody>
      </p:sp>
      <p:pic>
        <p:nvPicPr>
          <p:cNvPr id="31750" name="Picture 5" descr="IMG_2462"/>
          <p:cNvPicPr>
            <a:picLocks noChangeAspect="1"/>
          </p:cNvPicPr>
          <p:nvPr/>
        </p:nvPicPr>
        <p:blipFill>
          <a:blip r:embed="rId5">
            <a:lum bright="12000"/>
          </a:blip>
          <a:stretch>
            <a:fillRect/>
          </a:stretch>
        </p:blipFill>
        <p:spPr>
          <a:xfrm>
            <a:off x="6237288" y="4041775"/>
            <a:ext cx="1520825" cy="1636713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</p:pic>
      <p:pic>
        <p:nvPicPr>
          <p:cNvPr id="31751" name="Picture 4" descr="DSCN2330"/>
          <p:cNvPicPr>
            <a:picLocks noChangeAspect="1"/>
          </p:cNvPicPr>
          <p:nvPr/>
        </p:nvPicPr>
        <p:blipFill>
          <a:blip r:embed="rId6">
            <a:lum bright="12000"/>
          </a:blip>
          <a:stretch>
            <a:fillRect/>
          </a:stretch>
        </p:blipFill>
        <p:spPr>
          <a:xfrm>
            <a:off x="7851775" y="4041775"/>
            <a:ext cx="1752600" cy="163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Picture 9" descr="P1180043"/>
          <p:cNvPicPr>
            <a:picLocks noChangeAspect="1"/>
          </p:cNvPicPr>
          <p:nvPr/>
        </p:nvPicPr>
        <p:blipFill>
          <a:blip r:embed="rId7">
            <a:lum bright="6000"/>
          </a:blip>
          <a:stretch>
            <a:fillRect/>
          </a:stretch>
        </p:blipFill>
        <p:spPr>
          <a:xfrm>
            <a:off x="838200" y="4078288"/>
            <a:ext cx="2290763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Picture 8" descr="P1180042"/>
          <p:cNvPicPr>
            <a:picLocks noChangeAspect="1"/>
          </p:cNvPicPr>
          <p:nvPr/>
        </p:nvPicPr>
        <p:blipFill>
          <a:blip r:embed="rId8">
            <a:lum bright="12000" contrast="17998"/>
          </a:blip>
          <a:stretch>
            <a:fillRect/>
          </a:stretch>
        </p:blipFill>
        <p:spPr>
          <a:xfrm>
            <a:off x="3203575" y="4078288"/>
            <a:ext cx="2895600" cy="1597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 rot="16200000">
            <a:off x="4470400" y="-1774825"/>
            <a:ext cx="1428750" cy="10369550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80350" y="1611313"/>
            <a:ext cx="1306513" cy="1089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3" name="文本框 21"/>
          <p:cNvSpPr txBox="1"/>
          <p:nvPr>
            <p:custDataLst>
              <p:tags r:id="rId1"/>
            </p:custDataLst>
          </p:nvPr>
        </p:nvSpPr>
        <p:spPr>
          <a:xfrm>
            <a:off x="1652588" y="2268538"/>
            <a:ext cx="4421187" cy="239712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 anchor="t">
            <a:spAutoFit/>
          </a:bodyPr>
          <a:lstStyle/>
          <a:p>
            <a:pPr algn="dist">
              <a:lnSpc>
                <a:spcPct val="130000"/>
              </a:lnSpc>
              <a:buSzTx/>
            </a:pPr>
            <a:r>
              <a:rPr lang="zh-CN" altLang="zh-CN" sz="12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Hazard characteristics of liquid ammonia</a:t>
            </a:r>
          </a:p>
        </p:txBody>
      </p:sp>
      <p:sp>
        <p:nvSpPr>
          <p:cNvPr id="23" name="Title 6"/>
          <p:cNvSpPr txBox="1"/>
          <p:nvPr>
            <p:custDataLst>
              <p:tags r:id="rId2"/>
            </p:custDataLst>
          </p:nvPr>
        </p:nvSpPr>
        <p:spPr>
          <a:xfrm>
            <a:off x="1535113" y="1411288"/>
            <a:ext cx="4656138" cy="779463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zh-CN" altLang="en-US" sz="4600" b="1" strike="noStrike" spc="475" noProof="1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液氨的危险特性</a:t>
            </a:r>
          </a:p>
        </p:txBody>
      </p:sp>
      <p:sp>
        <p:nvSpPr>
          <p:cNvPr id="10245" name="TextBox 11"/>
          <p:cNvSpPr txBox="1"/>
          <p:nvPr/>
        </p:nvSpPr>
        <p:spPr>
          <a:xfrm>
            <a:off x="8101013" y="1533525"/>
            <a:ext cx="812800" cy="14462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1</a:t>
            </a:r>
            <a:endParaRPr lang="zh-CN" altLang="en-US" sz="88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211763" y="3094038"/>
            <a:ext cx="3838575" cy="195897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ctr">
              <a:lnSpc>
                <a:spcPct val="130000"/>
              </a:lnSpc>
              <a:spcBef>
                <a:spcPts val="280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strike="noStrike" spc="30" noProof="1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液氨的理化性质</a:t>
            </a:r>
            <a:endParaRPr lang="zh-CN" altLang="en-US" sz="4000" strike="noStrike" spc="30" noProof="1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280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strike="noStrike" spc="30" noProof="1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液氨的危险特性</a:t>
            </a:r>
            <a:endParaRPr lang="zh-CN" altLang="en-US" sz="4000" strike="noStrike" spc="30" noProof="1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98" name="icon_1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416420" y="3279140"/>
            <a:ext cx="558800" cy="519132"/>
            <a:chOff x="-5919" y="7002225"/>
            <a:chExt cx="1535652" cy="1426143"/>
          </a:xfrm>
          <a:solidFill>
            <a:schemeClr val="accent1"/>
          </a:solidFill>
        </p:grpSpPr>
        <p:sp>
          <p:nvSpPr>
            <p:cNvPr id="99" name="PA-任意多边形: 形状 794"/>
            <p:cNvSpPr/>
            <p:nvPr/>
          </p:nvSpPr>
          <p:spPr>
            <a:xfrm>
              <a:off x="518997" y="7002225"/>
              <a:ext cx="1010736" cy="1287109"/>
            </a:xfrm>
            <a:custGeom>
              <a:avLst/>
              <a:gdLst>
                <a:gd name="connsiteX0" fmla="*/ 694486 w 1010735"/>
                <a:gd name="connsiteY0" fmla="*/ 766128 h 1287108"/>
                <a:gd name="connsiteX1" fmla="*/ 682791 w 1010735"/>
                <a:gd name="connsiteY1" fmla="*/ 760822 h 1287108"/>
                <a:gd name="connsiteX2" fmla="*/ 632657 w 1010735"/>
                <a:gd name="connsiteY2" fmla="*/ 773622 h 1287108"/>
                <a:gd name="connsiteX3" fmla="*/ 616454 w 1010735"/>
                <a:gd name="connsiteY3" fmla="*/ 750414 h 1287108"/>
                <a:gd name="connsiteX4" fmla="*/ 606086 w 1010735"/>
                <a:gd name="connsiteY4" fmla="*/ 736611 h 1287108"/>
                <a:gd name="connsiteX5" fmla="*/ 757830 w 1010735"/>
                <a:gd name="connsiteY5" fmla="*/ 308446 h 1287108"/>
                <a:gd name="connsiteX6" fmla="*/ 242174 w 1010735"/>
                <a:gd name="connsiteY6" fmla="*/ 37435 h 1287108"/>
                <a:gd name="connsiteX7" fmla="*/ 60746 w 1010735"/>
                <a:gd name="connsiteY7" fmla="*/ 188587 h 1287108"/>
                <a:gd name="connsiteX8" fmla="*/ 25473 w 1010735"/>
                <a:gd name="connsiteY8" fmla="*/ 530579 h 1287108"/>
                <a:gd name="connsiteX9" fmla="*/ 554696 w 1010735"/>
                <a:gd name="connsiteY9" fmla="*/ 768947 h 1287108"/>
                <a:gd name="connsiteX10" fmla="*/ 567891 w 1010735"/>
                <a:gd name="connsiteY10" fmla="*/ 761461 h 1287108"/>
                <a:gd name="connsiteX11" fmla="*/ 577935 w 1010735"/>
                <a:gd name="connsiteY11" fmla="*/ 772935 h 1287108"/>
                <a:gd name="connsiteX12" fmla="*/ 603583 w 1010735"/>
                <a:gd name="connsiteY12" fmla="*/ 801717 h 1287108"/>
                <a:gd name="connsiteX13" fmla="*/ 660223 w 1010735"/>
                <a:gd name="connsiteY13" fmla="*/ 1036602 h 1287108"/>
                <a:gd name="connsiteX14" fmla="*/ 813768 w 1010735"/>
                <a:gd name="connsiteY14" fmla="*/ 1223415 h 1287108"/>
                <a:gd name="connsiteX15" fmla="*/ 953226 w 1010735"/>
                <a:gd name="connsiteY15" fmla="*/ 1287652 h 1287108"/>
                <a:gd name="connsiteX16" fmla="*/ 694486 w 1010735"/>
                <a:gd name="connsiteY16" fmla="*/ 766128 h 1287108"/>
                <a:gd name="connsiteX17" fmla="*/ 561479 w 1010735"/>
                <a:gd name="connsiteY17" fmla="*/ 707197 h 1287108"/>
                <a:gd name="connsiteX18" fmla="*/ 91835 w 1010735"/>
                <a:gd name="connsiteY18" fmla="*/ 562725 h 1287108"/>
                <a:gd name="connsiteX19" fmla="*/ 78877 w 1010735"/>
                <a:gd name="connsiteY19" fmla="*/ 269059 h 1287108"/>
                <a:gd name="connsiteX20" fmla="*/ 236338 w 1010735"/>
                <a:gd name="connsiteY20" fmla="*/ 75314 h 1287108"/>
                <a:gd name="connsiteX21" fmla="*/ 265886 w 1010735"/>
                <a:gd name="connsiteY21" fmla="*/ 80423 h 1287108"/>
                <a:gd name="connsiteX22" fmla="*/ 591012 w 1010735"/>
                <a:gd name="connsiteY22" fmla="*/ 133707 h 1287108"/>
                <a:gd name="connsiteX23" fmla="*/ 710310 w 1010735"/>
                <a:gd name="connsiteY23" fmla="*/ 321562 h 1287108"/>
                <a:gd name="connsiteX24" fmla="*/ 561479 w 1010735"/>
                <a:gd name="connsiteY24" fmla="*/ 707197 h 1287108"/>
                <a:gd name="connsiteX25" fmla="*/ 704372 w 1010735"/>
                <a:gd name="connsiteY25" fmla="*/ 1021970 h 1287108"/>
                <a:gd name="connsiteX26" fmla="*/ 735057 w 1010735"/>
                <a:gd name="connsiteY26" fmla="*/ 1059241 h 1287108"/>
                <a:gd name="connsiteX27" fmla="*/ 731938 w 1010735"/>
                <a:gd name="connsiteY27" fmla="*/ 1061358 h 1287108"/>
                <a:gd name="connsiteX28" fmla="*/ 721902 w 1010735"/>
                <a:gd name="connsiteY28" fmla="*/ 1047673 h 1287108"/>
                <a:gd name="connsiteX29" fmla="*/ 704372 w 1010735"/>
                <a:gd name="connsiteY29" fmla="*/ 1021970 h 1287108"/>
                <a:gd name="connsiteX30" fmla="*/ 956858 w 1010735"/>
                <a:gd name="connsiteY30" fmla="*/ 1235607 h 1287108"/>
                <a:gd name="connsiteX31" fmla="*/ 953313 w 1010735"/>
                <a:gd name="connsiteY31" fmla="*/ 1222404 h 1287108"/>
                <a:gd name="connsiteX32" fmla="*/ 958043 w 1010735"/>
                <a:gd name="connsiteY32" fmla="*/ 1212423 h 1287108"/>
                <a:gd name="connsiteX33" fmla="*/ 962702 w 1010735"/>
                <a:gd name="connsiteY33" fmla="*/ 1198123 h 1287108"/>
                <a:gd name="connsiteX34" fmla="*/ 956858 w 1010735"/>
                <a:gd name="connsiteY34" fmla="*/ 1235607 h 128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10735" h="1287108">
                  <a:moveTo>
                    <a:pt x="694486" y="766128"/>
                  </a:moveTo>
                  <a:cubicBezTo>
                    <a:pt x="691856" y="762780"/>
                    <a:pt x="688019" y="760466"/>
                    <a:pt x="682791" y="760822"/>
                  </a:cubicBezTo>
                  <a:cubicBezTo>
                    <a:pt x="662000" y="762211"/>
                    <a:pt x="645576" y="766744"/>
                    <a:pt x="632657" y="773622"/>
                  </a:cubicBezTo>
                  <a:cubicBezTo>
                    <a:pt x="628298" y="765386"/>
                    <a:pt x="622573" y="757797"/>
                    <a:pt x="616454" y="750414"/>
                  </a:cubicBezTo>
                  <a:cubicBezTo>
                    <a:pt x="613572" y="744997"/>
                    <a:pt x="610302" y="740094"/>
                    <a:pt x="606086" y="736611"/>
                  </a:cubicBezTo>
                  <a:cubicBezTo>
                    <a:pt x="732491" y="640789"/>
                    <a:pt x="786415" y="460309"/>
                    <a:pt x="757830" y="308446"/>
                  </a:cubicBezTo>
                  <a:cubicBezTo>
                    <a:pt x="718183" y="97803"/>
                    <a:pt x="439970" y="-65139"/>
                    <a:pt x="242174" y="37435"/>
                  </a:cubicBezTo>
                  <a:cubicBezTo>
                    <a:pt x="158354" y="43752"/>
                    <a:pt x="100544" y="114164"/>
                    <a:pt x="60746" y="188587"/>
                  </a:cubicBezTo>
                  <a:cubicBezTo>
                    <a:pt x="3956" y="294793"/>
                    <a:pt x="-10321" y="415434"/>
                    <a:pt x="25473" y="530579"/>
                  </a:cubicBezTo>
                  <a:cubicBezTo>
                    <a:pt x="92261" y="745424"/>
                    <a:pt x="350662" y="871158"/>
                    <a:pt x="554696" y="768947"/>
                  </a:cubicBezTo>
                  <a:cubicBezTo>
                    <a:pt x="559252" y="766665"/>
                    <a:pt x="563469" y="763925"/>
                    <a:pt x="567891" y="761461"/>
                  </a:cubicBezTo>
                  <a:cubicBezTo>
                    <a:pt x="570947" y="765551"/>
                    <a:pt x="574303" y="769373"/>
                    <a:pt x="577935" y="772935"/>
                  </a:cubicBezTo>
                  <a:cubicBezTo>
                    <a:pt x="586084" y="783058"/>
                    <a:pt x="594691" y="792833"/>
                    <a:pt x="603583" y="801717"/>
                  </a:cubicBezTo>
                  <a:cubicBezTo>
                    <a:pt x="569036" y="863735"/>
                    <a:pt x="625329" y="979614"/>
                    <a:pt x="660223" y="1036602"/>
                  </a:cubicBezTo>
                  <a:cubicBezTo>
                    <a:pt x="702177" y="1105111"/>
                    <a:pt x="754814" y="1168946"/>
                    <a:pt x="813768" y="1223415"/>
                  </a:cubicBezTo>
                  <a:cubicBezTo>
                    <a:pt x="850644" y="1257480"/>
                    <a:pt x="899373" y="1296812"/>
                    <a:pt x="953226" y="1287652"/>
                  </a:cubicBezTo>
                  <a:cubicBezTo>
                    <a:pt x="1116752" y="1259849"/>
                    <a:pt x="874191" y="796726"/>
                    <a:pt x="694486" y="766128"/>
                  </a:cubicBezTo>
                  <a:close/>
                  <a:moveTo>
                    <a:pt x="561479" y="707197"/>
                  </a:moveTo>
                  <a:cubicBezTo>
                    <a:pt x="398466" y="823574"/>
                    <a:pt x="178987" y="724396"/>
                    <a:pt x="91835" y="562725"/>
                  </a:cubicBezTo>
                  <a:cubicBezTo>
                    <a:pt x="42387" y="470977"/>
                    <a:pt x="46099" y="364945"/>
                    <a:pt x="78877" y="269059"/>
                  </a:cubicBezTo>
                  <a:cubicBezTo>
                    <a:pt x="103876" y="195907"/>
                    <a:pt x="157295" y="101459"/>
                    <a:pt x="236338" y="75314"/>
                  </a:cubicBezTo>
                  <a:cubicBezTo>
                    <a:pt x="243326" y="82760"/>
                    <a:pt x="254302" y="86495"/>
                    <a:pt x="265886" y="80423"/>
                  </a:cubicBezTo>
                  <a:cubicBezTo>
                    <a:pt x="368247" y="26790"/>
                    <a:pt x="501554" y="72787"/>
                    <a:pt x="591012" y="133707"/>
                  </a:cubicBezTo>
                  <a:cubicBezTo>
                    <a:pt x="655004" y="177280"/>
                    <a:pt x="693704" y="247510"/>
                    <a:pt x="710310" y="321562"/>
                  </a:cubicBezTo>
                  <a:cubicBezTo>
                    <a:pt x="741793" y="462031"/>
                    <a:pt x="677809" y="624143"/>
                    <a:pt x="561479" y="707197"/>
                  </a:cubicBezTo>
                  <a:close/>
                  <a:moveTo>
                    <a:pt x="704372" y="1021970"/>
                  </a:moveTo>
                  <a:cubicBezTo>
                    <a:pt x="714329" y="1034628"/>
                    <a:pt x="724579" y="1047026"/>
                    <a:pt x="735057" y="1059241"/>
                  </a:cubicBezTo>
                  <a:cubicBezTo>
                    <a:pt x="733968" y="1059873"/>
                    <a:pt x="732917" y="1060584"/>
                    <a:pt x="731938" y="1061358"/>
                  </a:cubicBezTo>
                  <a:cubicBezTo>
                    <a:pt x="728622" y="1056778"/>
                    <a:pt x="725147" y="1052285"/>
                    <a:pt x="721902" y="1047673"/>
                  </a:cubicBezTo>
                  <a:cubicBezTo>
                    <a:pt x="717093" y="1040819"/>
                    <a:pt x="711029" y="1032086"/>
                    <a:pt x="704372" y="1021970"/>
                  </a:cubicBezTo>
                  <a:close/>
                  <a:moveTo>
                    <a:pt x="956858" y="1235607"/>
                  </a:moveTo>
                  <a:cubicBezTo>
                    <a:pt x="957048" y="1231248"/>
                    <a:pt x="955966" y="1226723"/>
                    <a:pt x="953313" y="1222404"/>
                  </a:cubicBezTo>
                  <a:cubicBezTo>
                    <a:pt x="954955" y="1219317"/>
                    <a:pt x="956543" y="1216040"/>
                    <a:pt x="958043" y="1212423"/>
                  </a:cubicBezTo>
                  <a:cubicBezTo>
                    <a:pt x="959970" y="1207701"/>
                    <a:pt x="961446" y="1202932"/>
                    <a:pt x="962702" y="1198123"/>
                  </a:cubicBezTo>
                  <a:cubicBezTo>
                    <a:pt x="964534" y="1215045"/>
                    <a:pt x="962820" y="1228034"/>
                    <a:pt x="956858" y="1235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endParaRPr lang="zh-CN" altLang="en-US" strike="noStrike" noProof="1"/>
            </a:p>
          </p:txBody>
        </p:sp>
        <p:sp>
          <p:nvSpPr>
            <p:cNvPr id="100" name="PA-任意多边形: 形状 795"/>
            <p:cNvSpPr/>
            <p:nvPr/>
          </p:nvSpPr>
          <p:spPr>
            <a:xfrm>
              <a:off x="620831" y="7168474"/>
              <a:ext cx="442197" cy="394819"/>
            </a:xfrm>
            <a:custGeom>
              <a:avLst/>
              <a:gdLst>
                <a:gd name="connsiteX0" fmla="*/ 409796 w 442196"/>
                <a:gd name="connsiteY0" fmla="*/ 134483 h 394818"/>
                <a:gd name="connsiteX1" fmla="*/ 283557 w 442196"/>
                <a:gd name="connsiteY1" fmla="*/ 93887 h 394818"/>
                <a:gd name="connsiteX2" fmla="*/ 218578 w 442196"/>
                <a:gd name="connsiteY2" fmla="*/ 100789 h 394818"/>
                <a:gd name="connsiteX3" fmla="*/ 212679 w 442196"/>
                <a:gd name="connsiteY3" fmla="*/ 90689 h 394818"/>
                <a:gd name="connsiteX4" fmla="*/ 127327 w 442196"/>
                <a:gd name="connsiteY4" fmla="*/ 9467 h 394818"/>
                <a:gd name="connsiteX5" fmla="*/ 95457 w 442196"/>
                <a:gd name="connsiteY5" fmla="*/ 33970 h 394818"/>
                <a:gd name="connsiteX6" fmla="*/ 116951 w 442196"/>
                <a:gd name="connsiteY6" fmla="*/ 58204 h 394818"/>
                <a:gd name="connsiteX7" fmla="*/ 123316 w 442196"/>
                <a:gd name="connsiteY7" fmla="*/ 64094 h 394818"/>
                <a:gd name="connsiteX8" fmla="*/ 156117 w 442196"/>
                <a:gd name="connsiteY8" fmla="*/ 94709 h 394818"/>
                <a:gd name="connsiteX9" fmla="*/ 183455 w 442196"/>
                <a:gd name="connsiteY9" fmla="*/ 117505 h 394818"/>
                <a:gd name="connsiteX10" fmla="*/ 184750 w 442196"/>
                <a:gd name="connsiteY10" fmla="*/ 118627 h 394818"/>
                <a:gd name="connsiteX11" fmla="*/ 186321 w 442196"/>
                <a:gd name="connsiteY11" fmla="*/ 119787 h 394818"/>
                <a:gd name="connsiteX12" fmla="*/ 188745 w 442196"/>
                <a:gd name="connsiteY12" fmla="*/ 121714 h 394818"/>
                <a:gd name="connsiteX13" fmla="*/ 188832 w 442196"/>
                <a:gd name="connsiteY13" fmla="*/ 121509 h 394818"/>
                <a:gd name="connsiteX14" fmla="*/ 192938 w 442196"/>
                <a:gd name="connsiteY14" fmla="*/ 123183 h 394818"/>
                <a:gd name="connsiteX15" fmla="*/ 161921 w 442196"/>
                <a:gd name="connsiteY15" fmla="*/ 193784 h 394818"/>
                <a:gd name="connsiteX16" fmla="*/ 153109 w 442196"/>
                <a:gd name="connsiteY16" fmla="*/ 245111 h 394818"/>
                <a:gd name="connsiteX17" fmla="*/ 125661 w 442196"/>
                <a:gd name="connsiteY17" fmla="*/ 240326 h 394818"/>
                <a:gd name="connsiteX18" fmla="*/ 39946 w 442196"/>
                <a:gd name="connsiteY18" fmla="*/ 234016 h 394818"/>
                <a:gd name="connsiteX19" fmla="*/ 19123 w 442196"/>
                <a:gd name="connsiteY19" fmla="*/ 247124 h 394818"/>
                <a:gd name="connsiteX20" fmla="*/ 22305 w 442196"/>
                <a:gd name="connsiteY20" fmla="*/ 280566 h 394818"/>
                <a:gd name="connsiteX21" fmla="*/ 44644 w 442196"/>
                <a:gd name="connsiteY21" fmla="*/ 282058 h 394818"/>
                <a:gd name="connsiteX22" fmla="*/ 148821 w 442196"/>
                <a:gd name="connsiteY22" fmla="*/ 292607 h 394818"/>
                <a:gd name="connsiteX23" fmla="*/ 158052 w 442196"/>
                <a:gd name="connsiteY23" fmla="*/ 294787 h 394818"/>
                <a:gd name="connsiteX24" fmla="*/ 162561 w 442196"/>
                <a:gd name="connsiteY24" fmla="*/ 295316 h 394818"/>
                <a:gd name="connsiteX25" fmla="*/ 167741 w 442196"/>
                <a:gd name="connsiteY25" fmla="*/ 307579 h 394818"/>
                <a:gd name="connsiteX26" fmla="*/ 238232 w 442196"/>
                <a:gd name="connsiteY26" fmla="*/ 387119 h 394818"/>
                <a:gd name="connsiteX27" fmla="*/ 402018 w 442196"/>
                <a:gd name="connsiteY27" fmla="*/ 335445 h 394818"/>
                <a:gd name="connsiteX28" fmla="*/ 409796 w 442196"/>
                <a:gd name="connsiteY28" fmla="*/ 134483 h 394818"/>
                <a:gd name="connsiteX29" fmla="*/ 228211 w 442196"/>
                <a:gd name="connsiteY29" fmla="*/ 315965 h 394818"/>
                <a:gd name="connsiteX30" fmla="*/ 235697 w 442196"/>
                <a:gd name="connsiteY30" fmla="*/ 319668 h 394818"/>
                <a:gd name="connsiteX31" fmla="*/ 262324 w 442196"/>
                <a:gd name="connsiteY31" fmla="*/ 324991 h 394818"/>
                <a:gd name="connsiteX32" fmla="*/ 272676 w 442196"/>
                <a:gd name="connsiteY32" fmla="*/ 327194 h 394818"/>
                <a:gd name="connsiteX33" fmla="*/ 228211 w 442196"/>
                <a:gd name="connsiteY33" fmla="*/ 315965 h 39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42196" h="394818">
                  <a:moveTo>
                    <a:pt x="409796" y="134483"/>
                  </a:moveTo>
                  <a:cubicBezTo>
                    <a:pt x="377105" y="94519"/>
                    <a:pt x="329016" y="84483"/>
                    <a:pt x="283557" y="93887"/>
                  </a:cubicBezTo>
                  <a:cubicBezTo>
                    <a:pt x="257799" y="87270"/>
                    <a:pt x="236218" y="90697"/>
                    <a:pt x="218578" y="100789"/>
                  </a:cubicBezTo>
                  <a:cubicBezTo>
                    <a:pt x="217906" y="97306"/>
                    <a:pt x="216074" y="93832"/>
                    <a:pt x="212679" y="90689"/>
                  </a:cubicBezTo>
                  <a:cubicBezTo>
                    <a:pt x="183913" y="64118"/>
                    <a:pt x="158581" y="33148"/>
                    <a:pt x="127327" y="9467"/>
                  </a:cubicBezTo>
                  <a:cubicBezTo>
                    <a:pt x="112024" y="-2125"/>
                    <a:pt x="89732" y="16992"/>
                    <a:pt x="95457" y="33970"/>
                  </a:cubicBezTo>
                  <a:cubicBezTo>
                    <a:pt x="99540" y="46083"/>
                    <a:pt x="106757" y="52960"/>
                    <a:pt x="116951" y="58204"/>
                  </a:cubicBezTo>
                  <a:cubicBezTo>
                    <a:pt x="119060" y="60186"/>
                    <a:pt x="121215" y="62097"/>
                    <a:pt x="123316" y="64094"/>
                  </a:cubicBezTo>
                  <a:cubicBezTo>
                    <a:pt x="133068" y="75339"/>
                    <a:pt x="144470" y="85170"/>
                    <a:pt x="156117" y="94709"/>
                  </a:cubicBezTo>
                  <a:cubicBezTo>
                    <a:pt x="164945" y="102692"/>
                    <a:pt x="174018" y="110343"/>
                    <a:pt x="183455" y="117505"/>
                  </a:cubicBezTo>
                  <a:cubicBezTo>
                    <a:pt x="183873" y="117884"/>
                    <a:pt x="184323" y="118248"/>
                    <a:pt x="184750" y="118627"/>
                  </a:cubicBezTo>
                  <a:cubicBezTo>
                    <a:pt x="185247" y="119085"/>
                    <a:pt x="185792" y="119393"/>
                    <a:pt x="186321" y="119787"/>
                  </a:cubicBezTo>
                  <a:cubicBezTo>
                    <a:pt x="187142" y="120403"/>
                    <a:pt x="187900" y="121114"/>
                    <a:pt x="188745" y="121714"/>
                  </a:cubicBezTo>
                  <a:cubicBezTo>
                    <a:pt x="188777" y="121643"/>
                    <a:pt x="188800" y="121580"/>
                    <a:pt x="188832" y="121509"/>
                  </a:cubicBezTo>
                  <a:cubicBezTo>
                    <a:pt x="190182" y="122259"/>
                    <a:pt x="191548" y="122796"/>
                    <a:pt x="192938" y="123183"/>
                  </a:cubicBezTo>
                  <a:cubicBezTo>
                    <a:pt x="177714" y="142016"/>
                    <a:pt x="167449" y="167142"/>
                    <a:pt x="161921" y="193784"/>
                  </a:cubicBezTo>
                  <a:cubicBezTo>
                    <a:pt x="155715" y="210375"/>
                    <a:pt x="152903" y="227731"/>
                    <a:pt x="153109" y="245111"/>
                  </a:cubicBezTo>
                  <a:cubicBezTo>
                    <a:pt x="144036" y="242608"/>
                    <a:pt x="134331" y="241471"/>
                    <a:pt x="125661" y="240326"/>
                  </a:cubicBezTo>
                  <a:cubicBezTo>
                    <a:pt x="97242" y="236575"/>
                    <a:pt x="68389" y="237767"/>
                    <a:pt x="39946" y="234016"/>
                  </a:cubicBezTo>
                  <a:cubicBezTo>
                    <a:pt x="29602" y="232658"/>
                    <a:pt x="22463" y="238857"/>
                    <a:pt x="19123" y="247124"/>
                  </a:cubicBezTo>
                  <a:cubicBezTo>
                    <a:pt x="330" y="251515"/>
                    <a:pt x="1791" y="278141"/>
                    <a:pt x="22305" y="280566"/>
                  </a:cubicBezTo>
                  <a:cubicBezTo>
                    <a:pt x="29760" y="281150"/>
                    <a:pt x="37198" y="281600"/>
                    <a:pt x="44644" y="282058"/>
                  </a:cubicBezTo>
                  <a:cubicBezTo>
                    <a:pt x="79238" y="287854"/>
                    <a:pt x="113611" y="292402"/>
                    <a:pt x="148821" y="292607"/>
                  </a:cubicBezTo>
                  <a:cubicBezTo>
                    <a:pt x="151893" y="293302"/>
                    <a:pt x="154957" y="293950"/>
                    <a:pt x="158052" y="294787"/>
                  </a:cubicBezTo>
                  <a:cubicBezTo>
                    <a:pt x="159607" y="295213"/>
                    <a:pt x="161084" y="295237"/>
                    <a:pt x="162561" y="295316"/>
                  </a:cubicBezTo>
                  <a:cubicBezTo>
                    <a:pt x="164124" y="299446"/>
                    <a:pt x="165798" y="303544"/>
                    <a:pt x="167741" y="307579"/>
                  </a:cubicBezTo>
                  <a:cubicBezTo>
                    <a:pt x="180146" y="342197"/>
                    <a:pt x="203693" y="373751"/>
                    <a:pt x="238232" y="387119"/>
                  </a:cubicBezTo>
                  <a:cubicBezTo>
                    <a:pt x="295457" y="409268"/>
                    <a:pt x="362221" y="376672"/>
                    <a:pt x="402018" y="335445"/>
                  </a:cubicBezTo>
                  <a:cubicBezTo>
                    <a:pt x="454687" y="280866"/>
                    <a:pt x="456898" y="192087"/>
                    <a:pt x="409796" y="134483"/>
                  </a:cubicBezTo>
                  <a:close/>
                  <a:moveTo>
                    <a:pt x="228211" y="315965"/>
                  </a:moveTo>
                  <a:cubicBezTo>
                    <a:pt x="230675" y="317299"/>
                    <a:pt x="233146" y="318642"/>
                    <a:pt x="235697" y="319668"/>
                  </a:cubicBezTo>
                  <a:cubicBezTo>
                    <a:pt x="244722" y="323309"/>
                    <a:pt x="253622" y="324912"/>
                    <a:pt x="262324" y="324991"/>
                  </a:cubicBezTo>
                  <a:cubicBezTo>
                    <a:pt x="265703" y="326033"/>
                    <a:pt x="269162" y="326744"/>
                    <a:pt x="272676" y="327194"/>
                  </a:cubicBezTo>
                  <a:cubicBezTo>
                    <a:pt x="256567" y="328899"/>
                    <a:pt x="241027" y="325156"/>
                    <a:pt x="228211" y="315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endParaRPr lang="zh-CN" altLang="en-US" strike="noStrike" noProof="1"/>
            </a:p>
          </p:txBody>
        </p:sp>
        <p:sp>
          <p:nvSpPr>
            <p:cNvPr id="101" name="PA-任意多边形: 形状 796"/>
            <p:cNvSpPr/>
            <p:nvPr/>
          </p:nvSpPr>
          <p:spPr>
            <a:xfrm>
              <a:off x="-5919" y="7007021"/>
              <a:ext cx="963358" cy="1421347"/>
            </a:xfrm>
            <a:custGeom>
              <a:avLst/>
              <a:gdLst>
                <a:gd name="connsiteX0" fmla="*/ 851708 w 963357"/>
                <a:gd name="connsiteY0" fmla="*/ 1017530 h 1421347"/>
                <a:gd name="connsiteX1" fmla="*/ 806675 w 963357"/>
                <a:gd name="connsiteY1" fmla="*/ 1010913 h 1421347"/>
                <a:gd name="connsiteX2" fmla="*/ 648747 w 963357"/>
                <a:gd name="connsiteY2" fmla="*/ 1108275 h 1421347"/>
                <a:gd name="connsiteX3" fmla="*/ 633839 w 963357"/>
                <a:gd name="connsiteY3" fmla="*/ 1188115 h 1421347"/>
                <a:gd name="connsiteX4" fmla="*/ 530231 w 963357"/>
                <a:gd name="connsiteY4" fmla="*/ 1194022 h 1421347"/>
                <a:gd name="connsiteX5" fmla="*/ 334953 w 963357"/>
                <a:gd name="connsiteY5" fmla="*/ 1213131 h 1421347"/>
                <a:gd name="connsiteX6" fmla="*/ 215347 w 963357"/>
                <a:gd name="connsiteY6" fmla="*/ 1096809 h 1421347"/>
                <a:gd name="connsiteX7" fmla="*/ 193166 w 963357"/>
                <a:gd name="connsiteY7" fmla="*/ 1089000 h 1421347"/>
                <a:gd name="connsiteX8" fmla="*/ 186723 w 963357"/>
                <a:gd name="connsiteY8" fmla="*/ 855180 h 1421347"/>
                <a:gd name="connsiteX9" fmla="*/ 202784 w 963357"/>
                <a:gd name="connsiteY9" fmla="*/ 685432 h 1421347"/>
                <a:gd name="connsiteX10" fmla="*/ 204529 w 963357"/>
                <a:gd name="connsiteY10" fmla="*/ 676683 h 1421347"/>
                <a:gd name="connsiteX11" fmla="*/ 224633 w 963357"/>
                <a:gd name="connsiteY11" fmla="*/ 675893 h 1421347"/>
                <a:gd name="connsiteX12" fmla="*/ 309266 w 963357"/>
                <a:gd name="connsiteY12" fmla="*/ 628507 h 1421347"/>
                <a:gd name="connsiteX13" fmla="*/ 316578 w 963357"/>
                <a:gd name="connsiteY13" fmla="*/ 588962 h 1421347"/>
                <a:gd name="connsiteX14" fmla="*/ 389178 w 963357"/>
                <a:gd name="connsiteY14" fmla="*/ 581500 h 1421347"/>
                <a:gd name="connsiteX15" fmla="*/ 467344 w 963357"/>
                <a:gd name="connsiteY15" fmla="*/ 547553 h 1421347"/>
                <a:gd name="connsiteX16" fmla="*/ 444034 w 963357"/>
                <a:gd name="connsiteY16" fmla="*/ 524243 h 1421347"/>
                <a:gd name="connsiteX17" fmla="*/ 421979 w 963357"/>
                <a:gd name="connsiteY17" fmla="*/ 528026 h 1421347"/>
                <a:gd name="connsiteX18" fmla="*/ 368268 w 963357"/>
                <a:gd name="connsiteY18" fmla="*/ 539349 h 1421347"/>
                <a:gd name="connsiteX19" fmla="*/ 306242 w 963357"/>
                <a:gd name="connsiteY19" fmla="*/ 548872 h 1421347"/>
                <a:gd name="connsiteX20" fmla="*/ 303542 w 963357"/>
                <a:gd name="connsiteY20" fmla="*/ 542760 h 1421347"/>
                <a:gd name="connsiteX21" fmla="*/ 250391 w 963357"/>
                <a:gd name="connsiteY21" fmla="*/ 483688 h 1421347"/>
                <a:gd name="connsiteX22" fmla="*/ 357387 w 963357"/>
                <a:gd name="connsiteY22" fmla="*/ 310788 h 1421347"/>
                <a:gd name="connsiteX23" fmla="*/ 430902 w 963357"/>
                <a:gd name="connsiteY23" fmla="*/ 189745 h 1421347"/>
                <a:gd name="connsiteX24" fmla="*/ 542194 w 963357"/>
                <a:gd name="connsiteY24" fmla="*/ 156075 h 1421347"/>
                <a:gd name="connsiteX25" fmla="*/ 546237 w 963357"/>
                <a:gd name="connsiteY25" fmla="*/ 149995 h 1421347"/>
                <a:gd name="connsiteX26" fmla="*/ 574932 w 963357"/>
                <a:gd name="connsiteY26" fmla="*/ 113277 h 1421347"/>
                <a:gd name="connsiteX27" fmla="*/ 529481 w 963357"/>
                <a:gd name="connsiteY27" fmla="*/ 23708 h 1421347"/>
                <a:gd name="connsiteX28" fmla="*/ 460727 w 963357"/>
                <a:gd name="connsiteY28" fmla="*/ 9115 h 1421347"/>
                <a:gd name="connsiteX29" fmla="*/ 419073 w 963357"/>
                <a:gd name="connsiteY29" fmla="*/ 36279 h 1421347"/>
                <a:gd name="connsiteX30" fmla="*/ 395550 w 963357"/>
                <a:gd name="connsiteY30" fmla="*/ 66893 h 1421347"/>
                <a:gd name="connsiteX31" fmla="*/ 380642 w 963357"/>
                <a:gd name="connsiteY31" fmla="*/ 99505 h 1421347"/>
                <a:gd name="connsiteX32" fmla="*/ 398369 w 963357"/>
                <a:gd name="connsiteY32" fmla="*/ 159399 h 1421347"/>
                <a:gd name="connsiteX33" fmla="*/ 306613 w 963357"/>
                <a:gd name="connsiteY33" fmla="*/ 309794 h 1421347"/>
                <a:gd name="connsiteX34" fmla="*/ 215837 w 963357"/>
                <a:gd name="connsiteY34" fmla="*/ 468558 h 1421347"/>
                <a:gd name="connsiteX35" fmla="*/ 150984 w 963357"/>
                <a:gd name="connsiteY35" fmla="*/ 473564 h 1421347"/>
                <a:gd name="connsiteX36" fmla="*/ 91319 w 963357"/>
                <a:gd name="connsiteY36" fmla="*/ 570350 h 1421347"/>
                <a:gd name="connsiteX37" fmla="*/ 99278 w 963357"/>
                <a:gd name="connsiteY37" fmla="*/ 609161 h 1421347"/>
                <a:gd name="connsiteX38" fmla="*/ 115474 w 963357"/>
                <a:gd name="connsiteY38" fmla="*/ 641820 h 1421347"/>
                <a:gd name="connsiteX39" fmla="*/ 159472 w 963357"/>
                <a:gd name="connsiteY39" fmla="*/ 670421 h 1421347"/>
                <a:gd name="connsiteX40" fmla="*/ 143806 w 963357"/>
                <a:gd name="connsiteY40" fmla="*/ 839467 h 1421347"/>
                <a:gd name="connsiteX41" fmla="*/ 145638 w 963357"/>
                <a:gd name="connsiteY41" fmla="*/ 1029264 h 1421347"/>
                <a:gd name="connsiteX42" fmla="*/ 151986 w 963357"/>
                <a:gd name="connsiteY42" fmla="*/ 1085249 h 1421347"/>
                <a:gd name="connsiteX43" fmla="*/ 24468 w 963357"/>
                <a:gd name="connsiteY43" fmla="*/ 1332674 h 1421347"/>
                <a:gd name="connsiteX44" fmla="*/ 201702 w 963357"/>
                <a:gd name="connsiteY44" fmla="*/ 1414512 h 1421347"/>
                <a:gd name="connsiteX45" fmla="*/ 325020 w 963357"/>
                <a:gd name="connsiteY45" fmla="*/ 1295553 h 1421347"/>
                <a:gd name="connsiteX46" fmla="*/ 335877 w 963357"/>
                <a:gd name="connsiteY46" fmla="*/ 1252905 h 1421347"/>
                <a:gd name="connsiteX47" fmla="*/ 639287 w 963357"/>
                <a:gd name="connsiteY47" fmla="*/ 1236401 h 1421347"/>
                <a:gd name="connsiteX48" fmla="*/ 640930 w 963357"/>
                <a:gd name="connsiteY48" fmla="*/ 1236338 h 1421347"/>
                <a:gd name="connsiteX49" fmla="*/ 720581 w 963357"/>
                <a:gd name="connsiteY49" fmla="*/ 1327533 h 1421347"/>
                <a:gd name="connsiteX50" fmla="*/ 934849 w 963357"/>
                <a:gd name="connsiteY50" fmla="*/ 1252968 h 1421347"/>
                <a:gd name="connsiteX51" fmla="*/ 851708 w 963357"/>
                <a:gd name="connsiteY51" fmla="*/ 1017530 h 142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963357" h="1421347">
                  <a:moveTo>
                    <a:pt x="851708" y="1017530"/>
                  </a:moveTo>
                  <a:cubicBezTo>
                    <a:pt x="837313" y="1012223"/>
                    <a:pt x="822073" y="1010233"/>
                    <a:pt x="806675" y="1010913"/>
                  </a:cubicBezTo>
                  <a:cubicBezTo>
                    <a:pt x="736413" y="981838"/>
                    <a:pt x="673589" y="1041400"/>
                    <a:pt x="648747" y="1108275"/>
                  </a:cubicBezTo>
                  <a:cubicBezTo>
                    <a:pt x="638908" y="1134759"/>
                    <a:pt x="633689" y="1161939"/>
                    <a:pt x="633839" y="1188115"/>
                  </a:cubicBezTo>
                  <a:cubicBezTo>
                    <a:pt x="599103" y="1189734"/>
                    <a:pt x="564998" y="1190752"/>
                    <a:pt x="530231" y="1194022"/>
                  </a:cubicBezTo>
                  <a:cubicBezTo>
                    <a:pt x="465172" y="1200157"/>
                    <a:pt x="399712" y="1204350"/>
                    <a:pt x="334953" y="1213131"/>
                  </a:cubicBezTo>
                  <a:cubicBezTo>
                    <a:pt x="324656" y="1152100"/>
                    <a:pt x="274625" y="1106080"/>
                    <a:pt x="215347" y="1096809"/>
                  </a:cubicBezTo>
                  <a:cubicBezTo>
                    <a:pt x="207948" y="1093453"/>
                    <a:pt x="200549" y="1090919"/>
                    <a:pt x="193166" y="1089000"/>
                  </a:cubicBezTo>
                  <a:cubicBezTo>
                    <a:pt x="185293" y="1010841"/>
                    <a:pt x="182482" y="935036"/>
                    <a:pt x="186723" y="855180"/>
                  </a:cubicBezTo>
                  <a:cubicBezTo>
                    <a:pt x="189731" y="798484"/>
                    <a:pt x="194722" y="741654"/>
                    <a:pt x="202784" y="685432"/>
                  </a:cubicBezTo>
                  <a:cubicBezTo>
                    <a:pt x="203171" y="682739"/>
                    <a:pt x="203842" y="679723"/>
                    <a:pt x="204529" y="676683"/>
                  </a:cubicBezTo>
                  <a:cubicBezTo>
                    <a:pt x="211312" y="676683"/>
                    <a:pt x="218063" y="676470"/>
                    <a:pt x="224633" y="675893"/>
                  </a:cubicBezTo>
                  <a:cubicBezTo>
                    <a:pt x="257790" y="672956"/>
                    <a:pt x="293616" y="660250"/>
                    <a:pt x="309266" y="628507"/>
                  </a:cubicBezTo>
                  <a:cubicBezTo>
                    <a:pt x="315552" y="615754"/>
                    <a:pt x="317447" y="602330"/>
                    <a:pt x="316578" y="588962"/>
                  </a:cubicBezTo>
                  <a:cubicBezTo>
                    <a:pt x="340970" y="587462"/>
                    <a:pt x="365339" y="584761"/>
                    <a:pt x="389178" y="581500"/>
                  </a:cubicBezTo>
                  <a:cubicBezTo>
                    <a:pt x="413238" y="578207"/>
                    <a:pt x="460758" y="578404"/>
                    <a:pt x="467344" y="547553"/>
                  </a:cubicBezTo>
                  <a:cubicBezTo>
                    <a:pt x="470147" y="534414"/>
                    <a:pt x="458547" y="519205"/>
                    <a:pt x="444034" y="524243"/>
                  </a:cubicBezTo>
                  <a:cubicBezTo>
                    <a:pt x="454252" y="520698"/>
                    <a:pt x="427065" y="526549"/>
                    <a:pt x="421979" y="528026"/>
                  </a:cubicBezTo>
                  <a:cubicBezTo>
                    <a:pt x="404434" y="533119"/>
                    <a:pt x="386209" y="536056"/>
                    <a:pt x="368268" y="539349"/>
                  </a:cubicBezTo>
                  <a:cubicBezTo>
                    <a:pt x="347706" y="543131"/>
                    <a:pt x="327002" y="546227"/>
                    <a:pt x="306242" y="548872"/>
                  </a:cubicBezTo>
                  <a:cubicBezTo>
                    <a:pt x="305350" y="546827"/>
                    <a:pt x="304505" y="544758"/>
                    <a:pt x="303542" y="542760"/>
                  </a:cubicBezTo>
                  <a:cubicBezTo>
                    <a:pt x="292131" y="519142"/>
                    <a:pt x="273093" y="497964"/>
                    <a:pt x="250391" y="483688"/>
                  </a:cubicBezTo>
                  <a:cubicBezTo>
                    <a:pt x="283058" y="424275"/>
                    <a:pt x="323306" y="369380"/>
                    <a:pt x="357387" y="310788"/>
                  </a:cubicBezTo>
                  <a:cubicBezTo>
                    <a:pt x="381116" y="269988"/>
                    <a:pt x="406194" y="229969"/>
                    <a:pt x="430902" y="189745"/>
                  </a:cubicBezTo>
                  <a:cubicBezTo>
                    <a:pt x="468213" y="206312"/>
                    <a:pt x="518086" y="186705"/>
                    <a:pt x="542194" y="156075"/>
                  </a:cubicBezTo>
                  <a:cubicBezTo>
                    <a:pt x="543733" y="154124"/>
                    <a:pt x="544894" y="152024"/>
                    <a:pt x="546237" y="149995"/>
                  </a:cubicBezTo>
                  <a:cubicBezTo>
                    <a:pt x="559052" y="140424"/>
                    <a:pt x="569562" y="128327"/>
                    <a:pt x="574932" y="113277"/>
                  </a:cubicBezTo>
                  <a:cubicBezTo>
                    <a:pt x="588380" y="75603"/>
                    <a:pt x="563553" y="37921"/>
                    <a:pt x="529481" y="23708"/>
                  </a:cubicBezTo>
                  <a:cubicBezTo>
                    <a:pt x="510719" y="8026"/>
                    <a:pt x="485316" y="1472"/>
                    <a:pt x="460727" y="9115"/>
                  </a:cubicBezTo>
                  <a:cubicBezTo>
                    <a:pt x="445534" y="13837"/>
                    <a:pt x="431384" y="23818"/>
                    <a:pt x="419073" y="36279"/>
                  </a:cubicBezTo>
                  <a:cubicBezTo>
                    <a:pt x="408863" y="44041"/>
                    <a:pt x="401007" y="54685"/>
                    <a:pt x="395550" y="66893"/>
                  </a:cubicBezTo>
                  <a:cubicBezTo>
                    <a:pt x="389115" y="77695"/>
                    <a:pt x="383903" y="88837"/>
                    <a:pt x="380642" y="99505"/>
                  </a:cubicBezTo>
                  <a:cubicBezTo>
                    <a:pt x="371893" y="128106"/>
                    <a:pt x="381195" y="147294"/>
                    <a:pt x="398369" y="159399"/>
                  </a:cubicBezTo>
                  <a:cubicBezTo>
                    <a:pt x="366413" y="208507"/>
                    <a:pt x="335617" y="258222"/>
                    <a:pt x="306613" y="309794"/>
                  </a:cubicBezTo>
                  <a:cubicBezTo>
                    <a:pt x="277081" y="362297"/>
                    <a:pt x="237425" y="411807"/>
                    <a:pt x="215837" y="468558"/>
                  </a:cubicBezTo>
                  <a:cubicBezTo>
                    <a:pt x="194698" y="463031"/>
                    <a:pt x="172328" y="463749"/>
                    <a:pt x="150984" y="473564"/>
                  </a:cubicBezTo>
                  <a:cubicBezTo>
                    <a:pt x="116042" y="489626"/>
                    <a:pt x="94493" y="534106"/>
                    <a:pt x="91319" y="570350"/>
                  </a:cubicBezTo>
                  <a:cubicBezTo>
                    <a:pt x="90079" y="584414"/>
                    <a:pt x="93190" y="597522"/>
                    <a:pt x="99278" y="609161"/>
                  </a:cubicBezTo>
                  <a:cubicBezTo>
                    <a:pt x="102468" y="621045"/>
                    <a:pt x="107846" y="632281"/>
                    <a:pt x="115474" y="641820"/>
                  </a:cubicBezTo>
                  <a:cubicBezTo>
                    <a:pt x="127105" y="656365"/>
                    <a:pt x="142566" y="665186"/>
                    <a:pt x="159472" y="670421"/>
                  </a:cubicBezTo>
                  <a:cubicBezTo>
                    <a:pt x="150842" y="726351"/>
                    <a:pt x="146538" y="783000"/>
                    <a:pt x="143806" y="839467"/>
                  </a:cubicBezTo>
                  <a:cubicBezTo>
                    <a:pt x="140742" y="902716"/>
                    <a:pt x="140474" y="966132"/>
                    <a:pt x="145638" y="1029264"/>
                  </a:cubicBezTo>
                  <a:cubicBezTo>
                    <a:pt x="146909" y="1044827"/>
                    <a:pt x="147762" y="1065927"/>
                    <a:pt x="151986" y="1085249"/>
                  </a:cubicBezTo>
                  <a:cubicBezTo>
                    <a:pt x="49342" y="1092861"/>
                    <a:pt x="-32078" y="1224778"/>
                    <a:pt x="24468" y="1332674"/>
                  </a:cubicBezTo>
                  <a:cubicBezTo>
                    <a:pt x="56922" y="1394605"/>
                    <a:pt x="134772" y="1428552"/>
                    <a:pt x="201702" y="1414512"/>
                  </a:cubicBezTo>
                  <a:cubicBezTo>
                    <a:pt x="261059" y="1402083"/>
                    <a:pt x="303431" y="1348783"/>
                    <a:pt x="325020" y="1295553"/>
                  </a:cubicBezTo>
                  <a:cubicBezTo>
                    <a:pt x="330926" y="1280992"/>
                    <a:pt x="334290" y="1266755"/>
                    <a:pt x="335877" y="1252905"/>
                  </a:cubicBezTo>
                  <a:cubicBezTo>
                    <a:pt x="436627" y="1242521"/>
                    <a:pt x="538530" y="1238265"/>
                    <a:pt x="639287" y="1236401"/>
                  </a:cubicBezTo>
                  <a:cubicBezTo>
                    <a:pt x="639730" y="1236401"/>
                    <a:pt x="640275" y="1236386"/>
                    <a:pt x="640930" y="1236338"/>
                  </a:cubicBezTo>
                  <a:cubicBezTo>
                    <a:pt x="652301" y="1274107"/>
                    <a:pt x="677830" y="1306734"/>
                    <a:pt x="720581" y="1327533"/>
                  </a:cubicBezTo>
                  <a:cubicBezTo>
                    <a:pt x="799892" y="1366091"/>
                    <a:pt x="890566" y="1321966"/>
                    <a:pt x="934849" y="1252968"/>
                  </a:cubicBezTo>
                  <a:cubicBezTo>
                    <a:pt x="990226" y="1166684"/>
                    <a:pt x="943890" y="1051524"/>
                    <a:pt x="851708" y="101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endParaRPr lang="zh-CN" altLang="en-US" strike="noStrike" noProof="1"/>
            </a:p>
          </p:txBody>
        </p:sp>
      </p:grpSp>
      <p:sp>
        <p:nvSpPr>
          <p:cNvPr id="10248" name="icon_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4441825" y="4664075"/>
            <a:ext cx="508000" cy="558800"/>
          </a:xfrm>
          <a:custGeom>
            <a:avLst/>
            <a:gdLst/>
            <a:ahLst/>
            <a:cxnLst>
              <a:cxn ang="0">
                <a:pos x="399610" y="404490"/>
              </a:cxn>
              <a:cxn ang="0">
                <a:pos x="334685" y="439187"/>
              </a:cxn>
              <a:cxn ang="0">
                <a:pos x="165513" y="347880"/>
              </a:cxn>
              <a:cxn ang="0">
                <a:pos x="175572" y="306792"/>
              </a:cxn>
              <a:cxn ang="0">
                <a:pos x="165513" y="265703"/>
              </a:cxn>
              <a:cxn ang="0">
                <a:pos x="312738" y="168918"/>
              </a:cxn>
              <a:cxn ang="0">
                <a:pos x="399610" y="213658"/>
              </a:cxn>
              <a:cxn ang="0">
                <a:pos x="506600" y="106829"/>
              </a:cxn>
              <a:cxn ang="0">
                <a:pos x="399610" y="0"/>
              </a:cxn>
              <a:cxn ang="0">
                <a:pos x="292620" y="106829"/>
              </a:cxn>
              <a:cxn ang="0">
                <a:pos x="300850" y="147917"/>
              </a:cxn>
              <a:cxn ang="0">
                <a:pos x="150882" y="245616"/>
              </a:cxn>
              <a:cxn ang="0">
                <a:pos x="87786" y="219137"/>
              </a:cxn>
              <a:cxn ang="0">
                <a:pos x="0" y="306792"/>
              </a:cxn>
              <a:cxn ang="0">
                <a:pos x="87786" y="394447"/>
              </a:cxn>
              <a:cxn ang="0">
                <a:pos x="150882" y="367054"/>
              </a:cxn>
              <a:cxn ang="0">
                <a:pos x="324626" y="461101"/>
              </a:cxn>
              <a:cxn ang="0">
                <a:pos x="321883" y="481188"/>
              </a:cxn>
              <a:cxn ang="0">
                <a:pos x="399610" y="558800"/>
              </a:cxn>
              <a:cxn ang="0">
                <a:pos x="477337" y="481188"/>
              </a:cxn>
              <a:cxn ang="0">
                <a:pos x="399610" y="404490"/>
              </a:cxn>
              <a:cxn ang="0">
                <a:pos x="399610" y="24652"/>
              </a:cxn>
              <a:cxn ang="0">
                <a:pos x="482824" y="106829"/>
              </a:cxn>
              <a:cxn ang="0">
                <a:pos x="399610" y="189918"/>
              </a:cxn>
              <a:cxn ang="0">
                <a:pos x="316396" y="106829"/>
              </a:cxn>
              <a:cxn ang="0">
                <a:pos x="399610" y="24652"/>
              </a:cxn>
              <a:cxn ang="0">
                <a:pos x="87786" y="369794"/>
              </a:cxn>
              <a:cxn ang="0">
                <a:pos x="24689" y="306792"/>
              </a:cxn>
              <a:cxn ang="0">
                <a:pos x="87786" y="242877"/>
              </a:cxn>
              <a:cxn ang="0">
                <a:pos x="150882" y="306792"/>
              </a:cxn>
              <a:cxn ang="0">
                <a:pos x="87786" y="369794"/>
              </a:cxn>
              <a:cxn ang="0">
                <a:pos x="399610" y="535060"/>
              </a:cxn>
              <a:cxn ang="0">
                <a:pos x="346572" y="481188"/>
              </a:cxn>
              <a:cxn ang="0">
                <a:pos x="399610" y="428230"/>
              </a:cxn>
              <a:cxn ang="0">
                <a:pos x="452648" y="481188"/>
              </a:cxn>
              <a:cxn ang="0">
                <a:pos x="399610" y="535060"/>
              </a:cxn>
            </a:cxnLst>
            <a:rect l="0" t="0" r="0" b="0"/>
            <a:pathLst>
              <a:path w="554" h="612">
                <a:moveTo>
                  <a:pt x="437" y="443"/>
                </a:moveTo>
                <a:cubicBezTo>
                  <a:pt x="407" y="443"/>
                  <a:pt x="381" y="458"/>
                  <a:pt x="366" y="481"/>
                </a:cubicBezTo>
                <a:lnTo>
                  <a:pt x="181" y="381"/>
                </a:lnTo>
                <a:cubicBezTo>
                  <a:pt x="188" y="367"/>
                  <a:pt x="192" y="352"/>
                  <a:pt x="192" y="336"/>
                </a:cubicBezTo>
                <a:cubicBezTo>
                  <a:pt x="192" y="319"/>
                  <a:pt x="188" y="304"/>
                  <a:pt x="181" y="291"/>
                </a:cubicBezTo>
                <a:lnTo>
                  <a:pt x="342" y="185"/>
                </a:lnTo>
                <a:cubicBezTo>
                  <a:pt x="363" y="215"/>
                  <a:pt x="398" y="234"/>
                  <a:pt x="437" y="234"/>
                </a:cubicBezTo>
                <a:cubicBezTo>
                  <a:pt x="502" y="234"/>
                  <a:pt x="554" y="182"/>
                  <a:pt x="554" y="117"/>
                </a:cubicBezTo>
                <a:cubicBezTo>
                  <a:pt x="554" y="53"/>
                  <a:pt x="502" y="0"/>
                  <a:pt x="437" y="0"/>
                </a:cubicBezTo>
                <a:cubicBezTo>
                  <a:pt x="372" y="0"/>
                  <a:pt x="320" y="53"/>
                  <a:pt x="320" y="117"/>
                </a:cubicBezTo>
                <a:cubicBezTo>
                  <a:pt x="320" y="133"/>
                  <a:pt x="323" y="148"/>
                  <a:pt x="329" y="162"/>
                </a:cubicBezTo>
                <a:lnTo>
                  <a:pt x="165" y="269"/>
                </a:lnTo>
                <a:cubicBezTo>
                  <a:pt x="147" y="251"/>
                  <a:pt x="123" y="240"/>
                  <a:pt x="96" y="240"/>
                </a:cubicBezTo>
                <a:cubicBezTo>
                  <a:pt x="43" y="240"/>
                  <a:pt x="0" y="283"/>
                  <a:pt x="0" y="336"/>
                </a:cubicBezTo>
                <a:cubicBezTo>
                  <a:pt x="0" y="389"/>
                  <a:pt x="43" y="432"/>
                  <a:pt x="96" y="432"/>
                </a:cubicBezTo>
                <a:cubicBezTo>
                  <a:pt x="123" y="432"/>
                  <a:pt x="147" y="420"/>
                  <a:pt x="165" y="402"/>
                </a:cubicBezTo>
                <a:lnTo>
                  <a:pt x="355" y="505"/>
                </a:lnTo>
                <a:cubicBezTo>
                  <a:pt x="353" y="512"/>
                  <a:pt x="352" y="520"/>
                  <a:pt x="352" y="527"/>
                </a:cubicBezTo>
                <a:cubicBezTo>
                  <a:pt x="352" y="574"/>
                  <a:pt x="390" y="612"/>
                  <a:pt x="437" y="612"/>
                </a:cubicBezTo>
                <a:cubicBezTo>
                  <a:pt x="484" y="612"/>
                  <a:pt x="522" y="574"/>
                  <a:pt x="522" y="527"/>
                </a:cubicBezTo>
                <a:cubicBezTo>
                  <a:pt x="522" y="481"/>
                  <a:pt x="484" y="443"/>
                  <a:pt x="437" y="443"/>
                </a:cubicBezTo>
                <a:close/>
                <a:moveTo>
                  <a:pt x="437" y="27"/>
                </a:moveTo>
                <a:cubicBezTo>
                  <a:pt x="487" y="27"/>
                  <a:pt x="528" y="67"/>
                  <a:pt x="528" y="117"/>
                </a:cubicBezTo>
                <a:cubicBezTo>
                  <a:pt x="528" y="167"/>
                  <a:pt x="487" y="208"/>
                  <a:pt x="437" y="208"/>
                </a:cubicBezTo>
                <a:cubicBezTo>
                  <a:pt x="387" y="208"/>
                  <a:pt x="346" y="167"/>
                  <a:pt x="346" y="117"/>
                </a:cubicBezTo>
                <a:cubicBezTo>
                  <a:pt x="346" y="67"/>
                  <a:pt x="387" y="27"/>
                  <a:pt x="437" y="27"/>
                </a:cubicBezTo>
                <a:close/>
                <a:moveTo>
                  <a:pt x="96" y="405"/>
                </a:moveTo>
                <a:cubicBezTo>
                  <a:pt x="58" y="405"/>
                  <a:pt x="27" y="374"/>
                  <a:pt x="27" y="336"/>
                </a:cubicBezTo>
                <a:cubicBezTo>
                  <a:pt x="27" y="297"/>
                  <a:pt x="58" y="266"/>
                  <a:pt x="96" y="266"/>
                </a:cubicBezTo>
                <a:cubicBezTo>
                  <a:pt x="134" y="266"/>
                  <a:pt x="165" y="297"/>
                  <a:pt x="165" y="336"/>
                </a:cubicBezTo>
                <a:cubicBezTo>
                  <a:pt x="165" y="374"/>
                  <a:pt x="134" y="405"/>
                  <a:pt x="96" y="405"/>
                </a:cubicBezTo>
                <a:close/>
                <a:moveTo>
                  <a:pt x="437" y="586"/>
                </a:moveTo>
                <a:cubicBezTo>
                  <a:pt x="405" y="586"/>
                  <a:pt x="379" y="560"/>
                  <a:pt x="379" y="527"/>
                </a:cubicBezTo>
                <a:cubicBezTo>
                  <a:pt x="379" y="495"/>
                  <a:pt x="405" y="469"/>
                  <a:pt x="437" y="469"/>
                </a:cubicBezTo>
                <a:cubicBezTo>
                  <a:pt x="469" y="469"/>
                  <a:pt x="495" y="495"/>
                  <a:pt x="495" y="527"/>
                </a:cubicBezTo>
                <a:cubicBezTo>
                  <a:pt x="495" y="560"/>
                  <a:pt x="469" y="586"/>
                  <a:pt x="437" y="58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9" name="TextBox 13"/>
          <p:cNvSpPr txBox="1"/>
          <p:nvPr/>
        </p:nvSpPr>
        <p:spPr>
          <a:xfrm flipH="1">
            <a:off x="4032250" y="4568825"/>
            <a:ext cx="76200" cy="749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2565"/>
              </a:lnSpc>
            </a:pP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65"/>
              </a:lnSpc>
            </a:pP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4"/>
          <p:cNvSpPr/>
          <p:nvPr/>
        </p:nvSpPr>
        <p:spPr>
          <a:xfrm>
            <a:off x="612775" y="1028700"/>
            <a:ext cx="9144000" cy="5014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吸入氨气时，应迅速脱离现场至空气新鲜处，保持呼吸道畅通，如果呼吸困难，应进行输氧，如停止呼吸，应立即进行人工呼吸。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消化道烧伤立即口服食醋、柠檬汁、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1%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醋酸等，亦可口服牛奶、蛋清、食用植物油等，每次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200ml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，以保护胃粘膜。严禁催吐与洗胃，以免发生消化道穿孔。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别忘记迅速就医。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5"/>
          <p:cNvSpPr/>
          <p:nvPr/>
        </p:nvSpPr>
        <p:spPr>
          <a:xfrm>
            <a:off x="509588" y="1408113"/>
            <a:ext cx="5897562" cy="4400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立即除去被化学污染的衣物。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站在喷头下，并把手环拉开。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或将洗眼器的盖打开（台式）推出手柄。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用食指及中指将眼睑翻开并固定。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将头向前，让清水冲洗眼睛最少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20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分钟。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充分冲洗后，将伤员送往医院。</a:t>
            </a:r>
          </a:p>
        </p:txBody>
      </p:sp>
      <p:sp>
        <p:nvSpPr>
          <p:cNvPr id="7" name="矩形 6"/>
          <p:cNvSpPr/>
          <p:nvPr/>
        </p:nvSpPr>
        <p:spPr>
          <a:xfrm>
            <a:off x="612775" y="725488"/>
            <a:ext cx="4014788" cy="682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Microsoft JhengHei" panose="020B0604030504040204" pitchFamily="34" charset="-120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Microsoft JhengHei" panose="020B0604030504040204" pitchFamily="34" charset="-120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Microsoft JhengHei" panose="020B0604030504040204" pitchFamily="34" charset="-120"/>
              </a:rPr>
              <a:t>）洗眼器的使用</a:t>
            </a:r>
          </a:p>
        </p:txBody>
      </p:sp>
      <p:pic>
        <p:nvPicPr>
          <p:cNvPr id="34819" name="Picture 4" descr="E:\(20120801-20410731)华电工程\7.工程项目安全\葛店脱硝项目部\事故调查资料包\葛店事故照片\IMG_2001.JPG"/>
          <p:cNvPicPr>
            <a:picLocks noChangeAspect="1"/>
          </p:cNvPicPr>
          <p:nvPr/>
        </p:nvPicPr>
        <p:blipFill>
          <a:blip r:embed="rId2"/>
          <a:srcRect l="18475"/>
          <a:stretch>
            <a:fillRect/>
          </a:stretch>
        </p:blipFill>
        <p:spPr>
          <a:xfrm>
            <a:off x="6480175" y="1258888"/>
            <a:ext cx="3200400" cy="436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19050"/>
            <a:ext cx="10394950" cy="646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2" name="矩形 7"/>
          <p:cNvSpPr/>
          <p:nvPr/>
        </p:nvSpPr>
        <p:spPr>
          <a:xfrm>
            <a:off x="-25400" y="0"/>
            <a:ext cx="10394950" cy="7243763"/>
          </a:xfrm>
          <a:prstGeom prst="rect">
            <a:avLst/>
          </a:prstGeom>
          <a:solidFill>
            <a:srgbClr val="000000">
              <a:alpha val="41176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endParaRPr lang="zh-CN" altLang="zh-CN" i="1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35843" name="Rectangle 2"/>
          <p:cNvSpPr/>
          <p:nvPr/>
        </p:nvSpPr>
        <p:spPr>
          <a:xfrm>
            <a:off x="2944813" y="1814513"/>
            <a:ext cx="9801225" cy="357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30000"/>
              </a:lnSpc>
              <a:buClr>
                <a:schemeClr val="hlink"/>
              </a:buClr>
              <a:buSzPct val="70000"/>
            </a:pPr>
            <a:r>
              <a:rPr lang="zh-CN" altLang="en-US" sz="2400" dirty="0">
                <a:latin typeface="Arial" panose="020B0604020202020204" pitchFamily="34" charset="0"/>
                <a:ea typeface="Microsoft JhengHei" panose="020B0604030504040204" pitchFamily="34" charset="-120"/>
              </a:rPr>
              <a:t>        </a:t>
            </a:r>
            <a:endParaRPr lang="zh-CN" altLang="en-US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35844" name="Rectangle 8"/>
          <p:cNvSpPr/>
          <p:nvPr/>
        </p:nvSpPr>
        <p:spPr>
          <a:xfrm>
            <a:off x="304800" y="722313"/>
            <a:ext cx="9563100" cy="612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zh-CN" altLang="en-US" sz="48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endParaRPr lang="en-US" altLang="zh-CN" sz="4800" dirty="0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35845" name="矩形 5"/>
          <p:cNvSpPr/>
          <p:nvPr/>
        </p:nvSpPr>
        <p:spPr>
          <a:xfrm>
            <a:off x="317500" y="1335088"/>
            <a:ext cx="9734550" cy="5908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</a:t>
            </a:r>
            <a:r>
              <a:rPr lang="zh-CN" altLang="en-US" sz="2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氨是当今世界上除硫酸外产量最大的化工产品，在国民经济中占有非常重要的地位。但氨气沸点低，极易挥发，且具有易燃易爆、有毒有害的特性，一旦操作处置不当，引发燃爆、中毒和环境污染等事故的风险较大。根据</a:t>
            </a:r>
            <a:r>
              <a:rPr lang="zh-CN" altLang="en-US" sz="2800" b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化工系统</a:t>
            </a:r>
            <a:r>
              <a:rPr lang="en-US" altLang="zh-CN" sz="2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1949—1998</a:t>
            </a:r>
            <a:r>
              <a:rPr lang="zh-CN" altLang="en-US" sz="2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年间有毒物质泄漏事故统计表明，氨气泄漏事故发生次数排在第二位，达到</a:t>
            </a:r>
            <a:r>
              <a:rPr lang="en-US" altLang="zh-CN" sz="2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75</a:t>
            </a:r>
            <a:r>
              <a:rPr lang="zh-CN" altLang="en-US" sz="2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次，所占的比例达到</a:t>
            </a:r>
            <a:r>
              <a:rPr lang="en-US" altLang="zh-CN" sz="2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22.12%</a:t>
            </a:r>
            <a:r>
              <a:rPr lang="zh-CN" altLang="en-US" sz="2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。而氨泄漏事故造成人员伤亡数目也仅次于氯泄漏事故。因此，防范氨事故非常重要。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2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摘自</a:t>
            </a:r>
            <a:r>
              <a:rPr lang="en-US" altLang="zh-CN" sz="2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氨气安全规程（征求意见稿）编制说明</a:t>
            </a:r>
            <a:r>
              <a:rPr lang="en-US" altLang="zh-CN" sz="2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endParaRPr lang="zh-CN" altLang="en-US" sz="2200" b="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/>
          <p:cNvSpPr txBox="1"/>
          <p:nvPr>
            <p:custDataLst>
              <p:tags r:id="rId1"/>
            </p:custDataLst>
          </p:nvPr>
        </p:nvSpPr>
        <p:spPr>
          <a:xfrm>
            <a:off x="1071563" y="623888"/>
            <a:ext cx="3970338" cy="903288"/>
          </a:xfrm>
          <a:prstGeom prst="rect">
            <a:avLst/>
          </a:prstGeom>
          <a:solidFill>
            <a:srgbClr val="FFFF00"/>
          </a:solidFill>
          <a:ln w="3175">
            <a:noFill/>
            <a:prstDash val="dash"/>
          </a:ln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 b="1" strike="noStrike" spc="561" noProof="1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什么是液氨</a:t>
            </a:r>
          </a:p>
        </p:txBody>
      </p:sp>
      <p:sp>
        <p:nvSpPr>
          <p:cNvPr id="12290" name="副标题 2"/>
          <p:cNvSpPr>
            <a:spLocks noGrp="1"/>
          </p:cNvSpPr>
          <p:nvPr>
            <p:ph type="subTitle" idx="1"/>
          </p:nvPr>
        </p:nvSpPr>
        <p:spPr>
          <a:xfrm>
            <a:off x="206375" y="2119630"/>
            <a:ext cx="9956800" cy="4360545"/>
          </a:xfrm>
          <a:solidFill>
            <a:schemeClr val="bg1"/>
          </a:solidFill>
        </p:spPr>
        <p:txBody>
          <a:bodyPr lIns="0" tIns="0" rIns="0" bIns="0" anchor="t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buClrTx/>
              <a:buSzTx/>
            </a:pPr>
            <a:r>
              <a:rPr lang="zh-CN" altLang="en-US" sz="4000" strike="noStrike" noProof="1">
                <a:solidFill>
                  <a:srgbClr val="FF0000"/>
                </a:solidFill>
                <a:effectLst/>
                <a:latin typeface="Arial" panose="020B0604020202020204"/>
                <a:ea typeface="Arial" panose="020B0604020202020204" pitchFamily="34" charset="0"/>
                <a:cs typeface="+mn-cs"/>
              </a:rPr>
              <a:t>液氨，是一种无色液体，具有强烈刺激性气味。氨作为一种重要的化工原料，应用广泛，为运输及储存便利，通常将气态的氨气通过加压或冷却得到液态氨，储存于耐压钢瓶或钢槽中。液氨在工业上应用广泛，而且具有腐蚀性，且容易挥发，所以其化学事故发生率相当高。</a:t>
            </a:r>
            <a:br>
              <a:rPr lang="zh-CN" altLang="en-US" sz="4000">
                <a:solidFill>
                  <a:srgbClr val="FF0000"/>
                </a:solidFill>
                <a:effectLst/>
                <a:latin typeface="Arial" panose="020B0604020202020204"/>
                <a:ea typeface="Arial" panose="020B0604020202020204" pitchFamily="34" charset="0"/>
                <a:cs typeface="+mn-cs"/>
              </a:rPr>
            </a:br>
            <a:endParaRPr lang="zh-CN" altLang="en-US" sz="4000" strike="noStrike" noProof="1">
              <a:solidFill>
                <a:srgbClr val="FF0000"/>
              </a:solidFill>
              <a:effectLst/>
              <a:latin typeface="Arial" panose="020B0604020202020204"/>
              <a:ea typeface="Arial" panose="020B0604020202020204" pitchFamily="34" charset="0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354444" y="1734185"/>
            <a:ext cx="3517900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zh-CN" sz="1200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What is liquid ammonia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内容占位符 8"/>
          <p:cNvSpPr>
            <a:spLocks noGrp="1"/>
          </p:cNvSpPr>
          <p:nvPr>
            <p:ph idx="1"/>
          </p:nvPr>
        </p:nvSpPr>
        <p:spPr>
          <a:xfrm>
            <a:off x="284163" y="304800"/>
            <a:ext cx="3743325" cy="749300"/>
          </a:xfrm>
          <a:ln/>
        </p:spPr>
        <p:txBody>
          <a:bodyPr vert="horz" wrap="square" lIns="0" tIns="0" rIns="0" bIns="0" anchor="t"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40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氨的理化性质</a:t>
            </a:r>
            <a:endParaRPr lang="en-US" altLang="zh-CN" sz="4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2290" name="组合 2"/>
          <p:cNvGrpSpPr/>
          <p:nvPr/>
        </p:nvGrpSpPr>
        <p:grpSpPr>
          <a:xfrm>
            <a:off x="515938" y="1017588"/>
            <a:ext cx="8729662" cy="5222875"/>
            <a:chOff x="530255" y="2044570"/>
            <a:chExt cx="5631835" cy="4254630"/>
          </a:xfrm>
        </p:grpSpPr>
        <p:sp>
          <p:nvSpPr>
            <p:cNvPr id="12291" name="Line 2"/>
            <p:cNvSpPr/>
            <p:nvPr/>
          </p:nvSpPr>
          <p:spPr>
            <a:xfrm flipV="1">
              <a:off x="2255838" y="2224088"/>
              <a:ext cx="388937" cy="357187"/>
            </a:xfrm>
            <a:prstGeom prst="line">
              <a:avLst/>
            </a:prstGeom>
            <a:ln w="12700" cap="rnd" cmpd="sng">
              <a:solidFill>
                <a:srgbClr val="003366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12292" name="Line 3"/>
            <p:cNvSpPr/>
            <p:nvPr/>
          </p:nvSpPr>
          <p:spPr>
            <a:xfrm>
              <a:off x="2193925" y="4867275"/>
              <a:ext cx="457200" cy="304800"/>
            </a:xfrm>
            <a:prstGeom prst="line">
              <a:avLst/>
            </a:prstGeom>
            <a:ln w="12700" cap="rnd" cmpd="sng">
              <a:solidFill>
                <a:srgbClr val="003366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grpSp>
          <p:nvGrpSpPr>
            <p:cNvPr id="12293" name="Group 5"/>
            <p:cNvGrpSpPr/>
            <p:nvPr/>
          </p:nvGrpSpPr>
          <p:grpSpPr>
            <a:xfrm>
              <a:off x="530255" y="2044570"/>
              <a:ext cx="5614266" cy="3457705"/>
              <a:chOff x="323851" y="44320"/>
              <a:chExt cx="5613760" cy="3457705"/>
            </a:xfrm>
          </p:grpSpPr>
          <p:sp>
            <p:nvSpPr>
              <p:cNvPr id="12294" name="AutoShape 32"/>
              <p:cNvSpPr/>
              <p:nvPr/>
            </p:nvSpPr>
            <p:spPr>
              <a:xfrm>
                <a:off x="3048000" y="3013075"/>
                <a:ext cx="2879190" cy="4889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777C8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r>
                  <a:rPr lang="zh-CN" altLang="en-US" dirty="0">
                    <a:latin typeface="Times New Roman" panose="02020603050405020304" pitchFamily="18" charset="0"/>
                    <a:ea typeface="Microsoft JhengHei" panose="020B0604030504040204" pitchFamily="34" charset="-120"/>
                  </a:rPr>
                  <a:t>  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Microsoft JhengHei" panose="020B0604030504040204" pitchFamily="34" charset="-120"/>
                  </a:rPr>
                  <a:t>容易液化</a:t>
                </a:r>
                <a:endParaRPr lang="zh-CN" altLang="zh-CN" sz="2800" dirty="0">
                  <a:latin typeface="Times New Roman" panose="02020603050405020304" pitchFamily="18" charset="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2295" name="AutoShape 29"/>
              <p:cNvSpPr/>
              <p:nvPr/>
            </p:nvSpPr>
            <p:spPr>
              <a:xfrm>
                <a:off x="3048000" y="2224088"/>
                <a:ext cx="2879190" cy="4889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777C8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 dirty="0">
                  <a:latin typeface="Times New Roman" panose="02020603050405020304" pitchFamily="18" charset="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2296" name="Line 4"/>
              <p:cNvSpPr/>
              <p:nvPr/>
            </p:nvSpPr>
            <p:spPr>
              <a:xfrm>
                <a:off x="2444749" y="228600"/>
                <a:ext cx="609600" cy="1"/>
              </a:xfrm>
              <a:prstGeom prst="line">
                <a:avLst/>
              </a:prstGeom>
              <a:ln w="12700" cap="rnd" cmpd="sng">
                <a:solidFill>
                  <a:srgbClr val="003366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297" name="Line 5"/>
              <p:cNvSpPr/>
              <p:nvPr/>
            </p:nvSpPr>
            <p:spPr>
              <a:xfrm>
                <a:off x="2444749" y="3200400"/>
                <a:ext cx="609600" cy="1"/>
              </a:xfrm>
              <a:prstGeom prst="line">
                <a:avLst/>
              </a:prstGeom>
              <a:ln w="12700" cap="rnd" cmpd="sng">
                <a:solidFill>
                  <a:srgbClr val="003366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298" name="Line 6"/>
              <p:cNvSpPr/>
              <p:nvPr/>
            </p:nvSpPr>
            <p:spPr>
              <a:xfrm flipV="1">
                <a:off x="2368549" y="990600"/>
                <a:ext cx="685800" cy="1"/>
              </a:xfrm>
              <a:prstGeom prst="line">
                <a:avLst/>
              </a:prstGeom>
              <a:ln w="12700" cap="rnd" cmpd="sng">
                <a:solidFill>
                  <a:srgbClr val="003366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299" name="Line 7"/>
              <p:cNvSpPr/>
              <p:nvPr/>
            </p:nvSpPr>
            <p:spPr>
              <a:xfrm>
                <a:off x="2444749" y="1752600"/>
                <a:ext cx="609600" cy="1"/>
              </a:xfrm>
              <a:prstGeom prst="line">
                <a:avLst/>
              </a:prstGeom>
              <a:ln w="12700" cap="rnd" cmpd="sng">
                <a:solidFill>
                  <a:srgbClr val="003366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300" name="Line 8"/>
              <p:cNvSpPr/>
              <p:nvPr/>
            </p:nvSpPr>
            <p:spPr>
              <a:xfrm flipV="1">
                <a:off x="2368549" y="2438400"/>
                <a:ext cx="685800" cy="1"/>
              </a:xfrm>
              <a:prstGeom prst="line">
                <a:avLst/>
              </a:prstGeom>
              <a:ln w="12700" cap="rnd" cmpd="sng">
                <a:solidFill>
                  <a:srgbClr val="003366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2301" name="Group 13"/>
              <p:cNvGrpSpPr/>
              <p:nvPr/>
            </p:nvGrpSpPr>
            <p:grpSpPr>
              <a:xfrm>
                <a:off x="323851" y="700089"/>
                <a:ext cx="2025650" cy="2027238"/>
                <a:chOff x="204" y="204"/>
                <a:chExt cx="1276" cy="1277"/>
              </a:xfrm>
            </p:grpSpPr>
            <p:sp>
              <p:nvSpPr>
                <p:cNvPr id="12302" name="Oval 15"/>
                <p:cNvSpPr/>
                <p:nvPr/>
              </p:nvSpPr>
              <p:spPr>
                <a:xfrm>
                  <a:off x="204" y="204"/>
                  <a:ext cx="1276" cy="1277"/>
                </a:xfrm>
                <a:prstGeom prst="ellipse">
                  <a:avLst/>
                </a:prstGeom>
                <a:solidFill>
                  <a:srgbClr val="626668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endParaRPr lang="zh-CN" altLang="zh-CN" dirty="0">
                    <a:latin typeface="Times New Roman" panose="02020603050405020304" pitchFamily="18" charset="0"/>
                    <a:ea typeface="Microsoft JhengHei" panose="020B0604030504040204" pitchFamily="34" charset="-120"/>
                  </a:endParaRPr>
                </a:p>
              </p:txBody>
            </p:sp>
            <p:sp>
              <p:nvSpPr>
                <p:cNvPr id="12303" name="Oval 17"/>
                <p:cNvSpPr/>
                <p:nvPr/>
              </p:nvSpPr>
              <p:spPr>
                <a:xfrm>
                  <a:off x="234" y="223"/>
                  <a:ext cx="1184" cy="1164"/>
                </a:xfrm>
                <a:prstGeom prst="ellipse">
                  <a:avLst/>
                </a:prstGeom>
                <a:solidFill>
                  <a:srgbClr val="A9B0B2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endParaRPr lang="zh-CN" altLang="zh-CN" dirty="0">
                    <a:latin typeface="Times New Roman" panose="02020603050405020304" pitchFamily="18" charset="0"/>
                    <a:ea typeface="Microsoft JhengHei" panose="020B0604030504040204" pitchFamily="34" charset="-120"/>
                  </a:endParaRPr>
                </a:p>
              </p:txBody>
            </p:sp>
            <p:sp>
              <p:nvSpPr>
                <p:cNvPr id="12304" name="Oval 18"/>
                <p:cNvSpPr/>
                <p:nvPr/>
              </p:nvSpPr>
              <p:spPr>
                <a:xfrm>
                  <a:off x="303" y="256"/>
                  <a:ext cx="1053" cy="94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endParaRPr lang="zh-CN" altLang="zh-CN" dirty="0">
                    <a:latin typeface="Times New Roman" panose="02020603050405020304" pitchFamily="18" charset="0"/>
                    <a:ea typeface="Microsoft JhengHei" panose="020B0604030504040204" pitchFamily="34" charset="-120"/>
                  </a:endParaRPr>
                </a:p>
              </p:txBody>
            </p:sp>
          </p:grpSp>
          <p:sp>
            <p:nvSpPr>
              <p:cNvPr id="12305" name="AutoShape 20"/>
              <p:cNvSpPr/>
              <p:nvPr/>
            </p:nvSpPr>
            <p:spPr>
              <a:xfrm>
                <a:off x="3000478" y="44490"/>
                <a:ext cx="2937133" cy="4889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777C8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 dirty="0">
                  <a:latin typeface="Times New Roman" panose="02020603050405020304" pitchFamily="18" charset="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2306" name="Rectangle 21"/>
              <p:cNvSpPr/>
              <p:nvPr/>
            </p:nvSpPr>
            <p:spPr>
              <a:xfrm>
                <a:off x="3241499" y="44320"/>
                <a:ext cx="2665653" cy="425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800" dirty="0">
                    <a:latin typeface="Times New Roman" panose="02020603050405020304" pitchFamily="18" charset="0"/>
                    <a:ea typeface="Microsoft JhengHei" panose="020B0604030504040204" pitchFamily="34" charset="-120"/>
                  </a:rPr>
                  <a:t>气味：有强烈刺激性气味</a:t>
                </a:r>
                <a:endParaRPr lang="en-US" altLang="zh-CN" sz="2800" dirty="0">
                  <a:latin typeface="Times New Roman" panose="02020603050405020304" pitchFamily="18" charset="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2307" name="AutoShape 22"/>
              <p:cNvSpPr/>
              <p:nvPr/>
            </p:nvSpPr>
            <p:spPr>
              <a:xfrm>
                <a:off x="3048000" y="749300"/>
                <a:ext cx="2879190" cy="4889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777C8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 dirty="0">
                  <a:latin typeface="Times New Roman" panose="02020603050405020304" pitchFamily="18" charset="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2308" name="Rectangle 23"/>
              <p:cNvSpPr/>
              <p:nvPr/>
            </p:nvSpPr>
            <p:spPr>
              <a:xfrm>
                <a:off x="3230775" y="2247610"/>
                <a:ext cx="1527999" cy="425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800" dirty="0">
                    <a:latin typeface="Times New Roman" panose="02020603050405020304" pitchFamily="18" charset="0"/>
                    <a:ea typeface="Microsoft JhengHei" panose="020B0604030504040204" pitchFamily="34" charset="-120"/>
                  </a:rPr>
                  <a:t>有毒、腐蚀性</a:t>
                </a:r>
                <a:endParaRPr lang="en-US" altLang="zh-CN" sz="2800" dirty="0">
                  <a:latin typeface="Times New Roman" panose="02020603050405020304" pitchFamily="18" charset="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2309" name="AutoShape 24"/>
              <p:cNvSpPr/>
              <p:nvPr/>
            </p:nvSpPr>
            <p:spPr>
              <a:xfrm>
                <a:off x="3044825" y="1492250"/>
                <a:ext cx="2879190" cy="4889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777C8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 dirty="0">
                  <a:latin typeface="Times New Roman" panose="02020603050405020304" pitchFamily="18" charset="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2310" name="Oval 26"/>
              <p:cNvSpPr/>
              <p:nvPr/>
            </p:nvSpPr>
            <p:spPr>
              <a:xfrm>
                <a:off x="2959099" y="117475"/>
                <a:ext cx="228600" cy="228600"/>
              </a:xfrm>
              <a:prstGeom prst="ellipse">
                <a:avLst/>
              </a:prstGeom>
              <a:solidFill>
                <a:srgbClr val="E96E29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 dirty="0">
                  <a:latin typeface="Times New Roman" panose="02020603050405020304" pitchFamily="18" charset="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2311" name="Oval 27"/>
              <p:cNvSpPr/>
              <p:nvPr/>
            </p:nvSpPr>
            <p:spPr>
              <a:xfrm>
                <a:off x="2971799" y="882650"/>
                <a:ext cx="228600" cy="228600"/>
              </a:xfrm>
              <a:prstGeom prst="ellipse">
                <a:avLst/>
              </a:prstGeom>
              <a:solidFill>
                <a:srgbClr val="DCDC48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 dirty="0">
                  <a:latin typeface="Times New Roman" panose="02020603050405020304" pitchFamily="18" charset="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2312" name="Oval 28"/>
              <p:cNvSpPr/>
              <p:nvPr/>
            </p:nvSpPr>
            <p:spPr>
              <a:xfrm>
                <a:off x="2971799" y="1638300"/>
                <a:ext cx="228600" cy="228600"/>
              </a:xfrm>
              <a:prstGeom prst="ellipse">
                <a:avLst/>
              </a:prstGeom>
              <a:solidFill>
                <a:srgbClr val="7598D9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 dirty="0">
                  <a:latin typeface="Times New Roman" panose="02020603050405020304" pitchFamily="18" charset="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2313" name="Rectangle 30"/>
              <p:cNvSpPr/>
              <p:nvPr/>
            </p:nvSpPr>
            <p:spPr>
              <a:xfrm>
                <a:off x="3213362" y="780977"/>
                <a:ext cx="2210590" cy="425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800" dirty="0">
                    <a:latin typeface="Times New Roman" panose="02020603050405020304" pitchFamily="18" charset="0"/>
                    <a:ea typeface="Microsoft JhengHei" panose="020B0604030504040204" pitchFamily="34" charset="-120"/>
                  </a:rPr>
                  <a:t>溶解度：极易溶于水</a:t>
                </a:r>
                <a:endParaRPr lang="en-US" altLang="zh-CN" sz="2800" dirty="0">
                  <a:latin typeface="Times New Roman" panose="02020603050405020304" pitchFamily="18" charset="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2314" name="Oval 31"/>
              <p:cNvSpPr/>
              <p:nvPr/>
            </p:nvSpPr>
            <p:spPr>
              <a:xfrm>
                <a:off x="2959099" y="2362200"/>
                <a:ext cx="228600" cy="228600"/>
              </a:xfrm>
              <a:prstGeom prst="ellipse">
                <a:avLst/>
              </a:prstGeom>
              <a:solidFill>
                <a:srgbClr val="E96E29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 dirty="0">
                  <a:latin typeface="Times New Roman" panose="02020603050405020304" pitchFamily="18" charset="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2315" name="Oval 34"/>
              <p:cNvSpPr/>
              <p:nvPr/>
            </p:nvSpPr>
            <p:spPr>
              <a:xfrm>
                <a:off x="2971799" y="3146425"/>
                <a:ext cx="228600" cy="228600"/>
              </a:xfrm>
              <a:prstGeom prst="ellipse">
                <a:avLst/>
              </a:prstGeom>
              <a:solidFill>
                <a:srgbClr val="DCDC48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 dirty="0">
                  <a:latin typeface="Times New Roman" panose="02020603050405020304" pitchFamily="18" charset="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2316" name="TextBox 36"/>
              <p:cNvSpPr/>
              <p:nvPr/>
            </p:nvSpPr>
            <p:spPr>
              <a:xfrm>
                <a:off x="946662" y="2095658"/>
                <a:ext cx="867938" cy="425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Microsoft JhengHei" panose="020B0604030504040204" pitchFamily="34" charset="-120"/>
                  </a:rPr>
                  <a:t>NH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Microsoft JhengHei" panose="020B0604030504040204" pitchFamily="34" charset="-120"/>
                  </a:rPr>
                  <a:t>3</a:t>
                </a:r>
              </a:p>
            </p:txBody>
          </p:sp>
          <p:sp>
            <p:nvSpPr>
              <p:cNvPr id="12317" name="Rectangle 23"/>
              <p:cNvSpPr/>
              <p:nvPr/>
            </p:nvSpPr>
            <p:spPr>
              <a:xfrm>
                <a:off x="3230775" y="1544777"/>
                <a:ext cx="1983058" cy="425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800" dirty="0">
                    <a:latin typeface="Times New Roman" panose="02020603050405020304" pitchFamily="18" charset="0"/>
                    <a:ea typeface="Microsoft JhengHei" panose="020B0604030504040204" pitchFamily="34" charset="-120"/>
                  </a:rPr>
                  <a:t>可燃、爆炸性气体</a:t>
                </a:r>
              </a:p>
            </p:txBody>
          </p:sp>
        </p:grpSp>
        <p:grpSp>
          <p:nvGrpSpPr>
            <p:cNvPr id="12318" name="Group 36"/>
            <p:cNvGrpSpPr/>
            <p:nvPr/>
          </p:nvGrpSpPr>
          <p:grpSpPr>
            <a:xfrm>
              <a:off x="3189288" y="5810250"/>
              <a:ext cx="2972802" cy="488950"/>
              <a:chOff x="0" y="0"/>
              <a:chExt cx="2971806" cy="488950"/>
            </a:xfrm>
          </p:grpSpPr>
          <p:sp>
            <p:nvSpPr>
              <p:cNvPr id="12319" name="AutoShape 24"/>
              <p:cNvSpPr/>
              <p:nvPr/>
            </p:nvSpPr>
            <p:spPr>
              <a:xfrm>
                <a:off x="73026" y="0"/>
                <a:ext cx="2898780" cy="4889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777C8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 dirty="0">
                  <a:latin typeface="Times New Roman" panose="02020603050405020304" pitchFamily="18" charset="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2320" name="Oval 28"/>
              <p:cNvSpPr/>
              <p:nvPr/>
            </p:nvSpPr>
            <p:spPr>
              <a:xfrm>
                <a:off x="0" y="146050"/>
                <a:ext cx="228600" cy="228600"/>
              </a:xfrm>
              <a:prstGeom prst="ellipse">
                <a:avLst/>
              </a:prstGeom>
              <a:solidFill>
                <a:srgbClr val="7598D9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 dirty="0">
                  <a:latin typeface="Times New Roman" panose="02020603050405020304" pitchFamily="18" charset="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2321" name="Rectangle 23"/>
              <p:cNvSpPr/>
              <p:nvPr/>
            </p:nvSpPr>
            <p:spPr>
              <a:xfrm>
                <a:off x="267354" y="62426"/>
                <a:ext cx="2437531" cy="425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800" dirty="0">
                    <a:latin typeface="Times New Roman" panose="02020603050405020304" pitchFamily="18" charset="0"/>
                    <a:ea typeface="Microsoft JhengHei" panose="020B0604030504040204" pitchFamily="34" charset="-120"/>
                  </a:rPr>
                  <a:t>与氧化性物质剧烈反应</a:t>
                </a:r>
                <a:endParaRPr lang="en-US" altLang="zh-CN" sz="2800" dirty="0">
                  <a:latin typeface="Times New Roman" panose="02020603050405020304" pitchFamily="18" charset="0"/>
                  <a:ea typeface="Microsoft JhengHei" panose="020B0604030504040204" pitchFamily="34" charset="-120"/>
                </a:endParaRPr>
              </a:p>
            </p:txBody>
          </p:sp>
        </p:grpSp>
        <p:sp>
          <p:nvSpPr>
            <p:cNvPr id="12322" name="Line 5"/>
            <p:cNvSpPr/>
            <p:nvPr/>
          </p:nvSpPr>
          <p:spPr>
            <a:xfrm>
              <a:off x="2592388" y="6097588"/>
              <a:ext cx="609600" cy="1587"/>
            </a:xfrm>
            <a:prstGeom prst="line">
              <a:avLst/>
            </a:prstGeom>
            <a:ln w="12700" cap="rnd" cmpd="sng">
              <a:solidFill>
                <a:srgbClr val="003366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12323" name="Line 3"/>
            <p:cNvSpPr/>
            <p:nvPr/>
          </p:nvSpPr>
          <p:spPr>
            <a:xfrm>
              <a:off x="1970088" y="5029200"/>
              <a:ext cx="593725" cy="1068388"/>
            </a:xfrm>
            <a:prstGeom prst="line">
              <a:avLst/>
            </a:prstGeom>
            <a:ln w="12700" cap="rnd" cmpd="sng">
              <a:solidFill>
                <a:srgbClr val="003366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12324" name="椭圆 55"/>
            <p:cNvSpPr/>
            <p:nvPr/>
          </p:nvSpPr>
          <p:spPr>
            <a:xfrm>
              <a:off x="707617" y="2868147"/>
              <a:ext cx="1671638" cy="1355725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wrap="none" lIns="90000" tIns="46800" rIns="90000" bIns="46800" anchor="ctr"/>
            <a:lstStyle/>
            <a:p>
              <a:endParaRPr lang="zh-CN" altLang="zh-CN" i="1" dirty="0">
                <a:latin typeface="Times New Roman" panose="02020603050405020304" pitchFamily="18" charset="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12325" name="矩形 53"/>
          <p:cNvSpPr/>
          <p:nvPr/>
        </p:nvSpPr>
        <p:spPr>
          <a:xfrm>
            <a:off x="633413" y="4611688"/>
            <a:ext cx="1706562" cy="706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Microsoft JhengHei" panose="020B0604030504040204" pitchFamily="34" charset="-120"/>
              </a:rPr>
              <a:t>危险货物编号</a:t>
            </a:r>
            <a:endParaRPr lang="en-US" altLang="zh-CN" dirty="0"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Microsoft JhengHei" panose="020B0604030504040204" pitchFamily="34" charset="-120"/>
              </a:rPr>
              <a:t>23003</a:t>
            </a:r>
            <a:endParaRPr lang="zh-CN" altLang="en-US" dirty="0"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内容占位符 8"/>
          <p:cNvSpPr>
            <a:spLocks noGrp="1"/>
          </p:cNvSpPr>
          <p:nvPr>
            <p:ph idx="1"/>
          </p:nvPr>
        </p:nvSpPr>
        <p:spPr>
          <a:xfrm>
            <a:off x="460375" y="1182688"/>
            <a:ext cx="5086350" cy="747712"/>
          </a:xfrm>
          <a:ln/>
        </p:spPr>
        <p:txBody>
          <a:bodyPr vert="horz" wrap="square" lIns="0" tIns="0" rIns="0" bIns="0" anchor="t"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液氨的危险特性</a:t>
            </a:r>
            <a:endParaRPr lang="en-US" altLang="zh-CN" sz="2600" b="1" dirty="0"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38" name="AutoShape 7"/>
          <p:cNvSpPr/>
          <p:nvPr/>
        </p:nvSpPr>
        <p:spPr>
          <a:xfrm>
            <a:off x="242888" y="993775"/>
            <a:ext cx="9883775" cy="5172075"/>
          </a:xfrm>
          <a:prstGeom prst="roundRect">
            <a:avLst>
              <a:gd name="adj" fmla="val 4079"/>
            </a:avLst>
          </a:prstGeom>
          <a:noFill/>
          <a:ln w="76200" cap="flat" cmpd="sng">
            <a:solidFill>
              <a:srgbClr val="0099FF">
                <a:alpha val="30196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4339" name="AutoShape 8"/>
          <p:cNvSpPr/>
          <p:nvPr/>
        </p:nvSpPr>
        <p:spPr>
          <a:xfrm>
            <a:off x="242888" y="993775"/>
            <a:ext cx="9883775" cy="5172075"/>
          </a:xfrm>
          <a:prstGeom prst="roundRect">
            <a:avLst>
              <a:gd name="adj" fmla="val 4079"/>
            </a:avLst>
          </a:prstGeom>
          <a:noFill/>
          <a:ln w="38100" cap="flat" cmpd="sng">
            <a:solidFill>
              <a:srgbClr val="FFFFFF">
                <a:alpha val="79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4340" name="Freeform 22"/>
          <p:cNvSpPr/>
          <p:nvPr/>
        </p:nvSpPr>
        <p:spPr>
          <a:xfrm>
            <a:off x="1338263" y="3324225"/>
            <a:ext cx="2709862" cy="612775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1412" h="406">
                <a:moveTo>
                  <a:pt x="0" y="262"/>
                </a:moveTo>
                <a:lnTo>
                  <a:pt x="650" y="0"/>
                </a:lnTo>
                <a:lnTo>
                  <a:pt x="1412" y="182"/>
                </a:lnTo>
                <a:lnTo>
                  <a:pt x="880" y="406"/>
                </a:lnTo>
                <a:lnTo>
                  <a:pt x="0" y="262"/>
                </a:lnTo>
                <a:close/>
              </a:path>
            </a:pathLst>
          </a:custGeom>
          <a:gradFill rotWithShape="1">
            <a:gsLst>
              <a:gs pos="0">
                <a:srgbClr val="359BC8"/>
              </a:gs>
              <a:gs pos="100000">
                <a:srgbClr val="6AB5D6"/>
              </a:gs>
            </a:gsLst>
            <a:lin ang="5400000" scaled="1"/>
            <a:tileRect/>
          </a:gradFill>
          <a:ln w="317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1" name="Freeform 23"/>
          <p:cNvSpPr/>
          <p:nvPr/>
        </p:nvSpPr>
        <p:spPr>
          <a:xfrm>
            <a:off x="844550" y="4000500"/>
            <a:ext cx="3708400" cy="942975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2022" h="632">
                <a:moveTo>
                  <a:pt x="0" y="381"/>
                </a:moveTo>
                <a:lnTo>
                  <a:pt x="669" y="0"/>
                </a:lnTo>
                <a:lnTo>
                  <a:pt x="2022" y="247"/>
                </a:lnTo>
                <a:lnTo>
                  <a:pt x="1279" y="632"/>
                </a:lnTo>
                <a:lnTo>
                  <a:pt x="0" y="381"/>
                </a:lnTo>
                <a:close/>
              </a:path>
            </a:pathLst>
          </a:custGeom>
          <a:gradFill rotWithShape="1">
            <a:gsLst>
              <a:gs pos="0">
                <a:srgbClr val="359BC8"/>
              </a:gs>
              <a:gs pos="100000">
                <a:srgbClr val="6AB5D6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2" name="Freeform 9"/>
          <p:cNvSpPr/>
          <p:nvPr/>
        </p:nvSpPr>
        <p:spPr>
          <a:xfrm>
            <a:off x="1341438" y="2030413"/>
            <a:ext cx="1681162" cy="17018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0" t="0" r="0" b="0"/>
            <a:pathLst>
              <a:path w="646" h="886">
                <a:moveTo>
                  <a:pt x="518" y="0"/>
                </a:moveTo>
                <a:lnTo>
                  <a:pt x="0" y="776"/>
                </a:lnTo>
                <a:lnTo>
                  <a:pt x="646" y="886"/>
                </a:lnTo>
                <a:lnTo>
                  <a:pt x="518" y="0"/>
                </a:lnTo>
                <a:close/>
              </a:path>
            </a:pathLst>
          </a:custGeom>
          <a:gradFill rotWithShape="0">
            <a:gsLst>
              <a:gs pos="0">
                <a:srgbClr val="CCEBFF"/>
              </a:gs>
              <a:gs pos="100000">
                <a:srgbClr val="D2EDFF"/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3" name="Freeform 11"/>
          <p:cNvSpPr/>
          <p:nvPr/>
        </p:nvSpPr>
        <p:spPr>
          <a:xfrm>
            <a:off x="2670175" y="2038350"/>
            <a:ext cx="1343025" cy="1693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rect l="0" t="0" r="0" b="0"/>
            <a:pathLst>
              <a:path w="514" h="882">
                <a:moveTo>
                  <a:pt x="0" y="0"/>
                </a:moveTo>
                <a:lnTo>
                  <a:pt x="514" y="716"/>
                </a:lnTo>
                <a:lnTo>
                  <a:pt x="126" y="882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88CDE6"/>
              </a:gs>
              <a:gs pos="100000">
                <a:srgbClr val="74C5E2"/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4" name="Freeform 14"/>
          <p:cNvSpPr/>
          <p:nvPr/>
        </p:nvSpPr>
        <p:spPr>
          <a:xfrm>
            <a:off x="827088" y="3713163"/>
            <a:ext cx="2339975" cy="9652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</a:cxnLst>
            <a:rect l="0" t="0" r="0" b="0"/>
            <a:pathLst>
              <a:path w="1024" h="520">
                <a:moveTo>
                  <a:pt x="228" y="0"/>
                </a:moveTo>
                <a:lnTo>
                  <a:pt x="968" y="116"/>
                </a:lnTo>
                <a:lnTo>
                  <a:pt x="1024" y="520"/>
                </a:lnTo>
                <a:lnTo>
                  <a:pt x="0" y="332"/>
                </a:lnTo>
                <a:lnTo>
                  <a:pt x="228" y="0"/>
                </a:lnTo>
                <a:close/>
              </a:path>
            </a:pathLst>
          </a:custGeom>
          <a:gradFill rotWithShape="0">
            <a:gsLst>
              <a:gs pos="0">
                <a:srgbClr val="CCEBFF"/>
              </a:gs>
              <a:gs pos="100000">
                <a:srgbClr val="D2EDFF"/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5" name="Freeform 16"/>
          <p:cNvSpPr/>
          <p:nvPr/>
        </p:nvSpPr>
        <p:spPr>
          <a:xfrm>
            <a:off x="319088" y="4562475"/>
            <a:ext cx="3009900" cy="1135063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</a:cxnLst>
            <a:rect l="0" t="0" r="0" b="0"/>
            <a:pathLst>
              <a:path w="1639" h="759">
                <a:moveTo>
                  <a:pt x="284" y="0"/>
                </a:moveTo>
                <a:lnTo>
                  <a:pt x="1560" y="244"/>
                </a:lnTo>
                <a:lnTo>
                  <a:pt x="1639" y="759"/>
                </a:lnTo>
                <a:lnTo>
                  <a:pt x="0" y="394"/>
                </a:lnTo>
                <a:lnTo>
                  <a:pt x="284" y="0"/>
                </a:lnTo>
                <a:close/>
              </a:path>
            </a:pathLst>
          </a:custGeom>
          <a:gradFill rotWithShape="0">
            <a:gsLst>
              <a:gs pos="0">
                <a:srgbClr val="CCEBFF"/>
              </a:gs>
              <a:gs pos="100000">
                <a:srgbClr val="D2EDFF"/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6" name="Freeform 20"/>
          <p:cNvSpPr/>
          <p:nvPr/>
        </p:nvSpPr>
        <p:spPr>
          <a:xfrm>
            <a:off x="3178175" y="4359275"/>
            <a:ext cx="1857375" cy="134461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1012" h="899">
                <a:moveTo>
                  <a:pt x="0" y="383"/>
                </a:moveTo>
                <a:lnTo>
                  <a:pt x="745" y="0"/>
                </a:lnTo>
                <a:lnTo>
                  <a:pt x="1012" y="346"/>
                </a:lnTo>
                <a:lnTo>
                  <a:pt x="78" y="899"/>
                </a:lnTo>
                <a:lnTo>
                  <a:pt x="0" y="383"/>
                </a:lnTo>
                <a:close/>
              </a:path>
            </a:pathLst>
          </a:custGeom>
          <a:gradFill rotWithShape="0">
            <a:gsLst>
              <a:gs pos="0">
                <a:srgbClr val="88CDE6"/>
              </a:gs>
              <a:gs pos="100000">
                <a:srgbClr val="74C5E2"/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7" name="Freeform 21"/>
          <p:cNvSpPr/>
          <p:nvPr/>
        </p:nvSpPr>
        <p:spPr>
          <a:xfrm>
            <a:off x="3022600" y="3595688"/>
            <a:ext cx="1479550" cy="1089025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648" h="588">
                <a:moveTo>
                  <a:pt x="0" y="176"/>
                </a:moveTo>
                <a:lnTo>
                  <a:pt x="444" y="0"/>
                </a:lnTo>
                <a:lnTo>
                  <a:pt x="648" y="296"/>
                </a:lnTo>
                <a:lnTo>
                  <a:pt x="56" y="588"/>
                </a:lnTo>
                <a:lnTo>
                  <a:pt x="0" y="176"/>
                </a:lnTo>
                <a:close/>
              </a:path>
            </a:pathLst>
          </a:custGeom>
          <a:gradFill rotWithShape="0">
            <a:gsLst>
              <a:gs pos="0">
                <a:srgbClr val="88CDE6"/>
              </a:gs>
              <a:gs pos="100000">
                <a:srgbClr val="74C5E2"/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8" name="Oval 38"/>
          <p:cNvSpPr/>
          <p:nvPr/>
        </p:nvSpPr>
        <p:spPr>
          <a:xfrm>
            <a:off x="3937000" y="4845050"/>
            <a:ext cx="244475" cy="198438"/>
          </a:xfrm>
          <a:prstGeom prst="ellipse">
            <a:avLst/>
          </a:prstGeom>
          <a:solidFill>
            <a:srgbClr val="2346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chemeClr val="tx1"/>
            </a:outerShdw>
          </a:effectLst>
        </p:spPr>
        <p:txBody>
          <a:bodyPr wrap="none" anchor="ctr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4349" name="Oval 39"/>
          <p:cNvSpPr/>
          <p:nvPr/>
        </p:nvSpPr>
        <p:spPr>
          <a:xfrm>
            <a:off x="3598863" y="3971925"/>
            <a:ext cx="244475" cy="198438"/>
          </a:xfrm>
          <a:prstGeom prst="ellipse">
            <a:avLst/>
          </a:prstGeom>
          <a:solidFill>
            <a:srgbClr val="2346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chemeClr val="tx1"/>
            </a:outerShdw>
          </a:effectLst>
        </p:spPr>
        <p:txBody>
          <a:bodyPr wrap="none" anchor="ctr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4350" name="Oval 40"/>
          <p:cNvSpPr/>
          <p:nvPr/>
        </p:nvSpPr>
        <p:spPr>
          <a:xfrm>
            <a:off x="3217863" y="3125788"/>
            <a:ext cx="244475" cy="198437"/>
          </a:xfrm>
          <a:prstGeom prst="ellipse">
            <a:avLst/>
          </a:prstGeom>
          <a:solidFill>
            <a:srgbClr val="2346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chemeClr val="tx1"/>
            </a:outerShdw>
          </a:effectLst>
        </p:spPr>
        <p:txBody>
          <a:bodyPr wrap="none" anchor="ctr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4351" name="Freeform 56"/>
          <p:cNvSpPr/>
          <p:nvPr/>
        </p:nvSpPr>
        <p:spPr>
          <a:xfrm>
            <a:off x="3735388" y="3883025"/>
            <a:ext cx="1685925" cy="185738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0"/>
              </a:cxn>
            </a:cxnLst>
            <a:rect l="0" t="0" r="0" b="0"/>
            <a:pathLst>
              <a:path w="936" h="123">
                <a:moveTo>
                  <a:pt x="0" y="123"/>
                </a:moveTo>
                <a:lnTo>
                  <a:pt x="256" y="0"/>
                </a:lnTo>
                <a:lnTo>
                  <a:pt x="936" y="0"/>
                </a:lnTo>
              </a:path>
            </a:pathLst>
          </a:custGeom>
          <a:noFill/>
          <a:ln w="19050" cap="flat" cmpd="sng">
            <a:solidFill>
              <a:srgbClr val="23468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2" name="Freeform 58"/>
          <p:cNvSpPr/>
          <p:nvPr/>
        </p:nvSpPr>
        <p:spPr>
          <a:xfrm>
            <a:off x="3379788" y="2360613"/>
            <a:ext cx="2051050" cy="841375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0"/>
              </a:cxn>
            </a:cxnLst>
            <a:rect l="0" t="0" r="0" b="0"/>
            <a:pathLst>
              <a:path w="1140" h="561">
                <a:moveTo>
                  <a:pt x="0" y="561"/>
                </a:moveTo>
                <a:lnTo>
                  <a:pt x="362" y="0"/>
                </a:lnTo>
                <a:lnTo>
                  <a:pt x="1140" y="0"/>
                </a:lnTo>
              </a:path>
            </a:pathLst>
          </a:custGeom>
          <a:noFill/>
          <a:ln w="19050" cap="flat" cmpd="sng">
            <a:solidFill>
              <a:srgbClr val="23468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3" name="Freeform 60"/>
          <p:cNvSpPr/>
          <p:nvPr/>
        </p:nvSpPr>
        <p:spPr>
          <a:xfrm>
            <a:off x="4098925" y="4987925"/>
            <a:ext cx="1322388" cy="471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733" h="314">
                <a:moveTo>
                  <a:pt x="0" y="0"/>
                </a:moveTo>
                <a:lnTo>
                  <a:pt x="239" y="314"/>
                </a:lnTo>
                <a:lnTo>
                  <a:pt x="733" y="314"/>
                </a:lnTo>
              </a:path>
            </a:pathLst>
          </a:custGeom>
          <a:noFill/>
          <a:ln w="19050" cap="flat" cmpd="sng">
            <a:solidFill>
              <a:srgbClr val="23468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4" name="Text Box 65"/>
          <p:cNvSpPr txBox="1"/>
          <p:nvPr/>
        </p:nvSpPr>
        <p:spPr>
          <a:xfrm rot="360600">
            <a:off x="1339850" y="2813050"/>
            <a:ext cx="2066925" cy="59848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火灾</a:t>
            </a: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algn="ctr"/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爆炸</a:t>
            </a:r>
            <a:endParaRPr lang="en-US" altLang="ko-KR" sz="2800" dirty="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4355" name="Text Box 66"/>
          <p:cNvSpPr txBox="1"/>
          <p:nvPr/>
        </p:nvSpPr>
        <p:spPr>
          <a:xfrm rot="466691">
            <a:off x="898525" y="3871913"/>
            <a:ext cx="2447925" cy="59848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健康损害</a:t>
            </a:r>
          </a:p>
        </p:txBody>
      </p:sp>
      <p:sp>
        <p:nvSpPr>
          <p:cNvPr id="14356" name="Text Box 67"/>
          <p:cNvSpPr txBox="1"/>
          <p:nvPr/>
        </p:nvSpPr>
        <p:spPr>
          <a:xfrm rot="521127">
            <a:off x="696913" y="4762500"/>
            <a:ext cx="2447925" cy="5953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环境污染</a:t>
            </a:r>
          </a:p>
        </p:txBody>
      </p:sp>
      <p:sp>
        <p:nvSpPr>
          <p:cNvPr id="14357" name="AutoShape 41"/>
          <p:cNvSpPr/>
          <p:nvPr/>
        </p:nvSpPr>
        <p:spPr>
          <a:xfrm>
            <a:off x="5184775" y="1946275"/>
            <a:ext cx="4457700" cy="869950"/>
          </a:xfrm>
          <a:prstGeom prst="roundRect">
            <a:avLst>
              <a:gd name="adj" fmla="val 13616"/>
            </a:avLst>
          </a:prstGeom>
          <a:solidFill>
            <a:schemeClr val="bg1"/>
          </a:solidFill>
          <a:ln w="31750" cap="flat" cmpd="sng">
            <a:solidFill>
              <a:srgbClr val="BAD9EC"/>
            </a:solidFill>
            <a:prstDash val="solid"/>
            <a:round/>
            <a:headEnd type="none" w="med" len="med"/>
            <a:tailEnd type="none" w="med" len="med"/>
          </a:ln>
          <a:effectLst>
            <a:outerShdw dist="81317" dir="3080391" algn="ctr" rotWithShape="0">
              <a:srgbClr val="808080">
                <a:alpha val="70000"/>
              </a:srgbClr>
            </a:outerShdw>
          </a:effectLst>
        </p:spPr>
        <p:txBody>
          <a:bodyPr wrap="none" anchor="ctr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4358" name="AutoShape 42"/>
          <p:cNvSpPr/>
          <p:nvPr/>
        </p:nvSpPr>
        <p:spPr>
          <a:xfrm>
            <a:off x="5184775" y="3511550"/>
            <a:ext cx="4457700" cy="765175"/>
          </a:xfrm>
          <a:prstGeom prst="roundRect">
            <a:avLst>
              <a:gd name="adj" fmla="val 13616"/>
            </a:avLst>
          </a:prstGeom>
          <a:solidFill>
            <a:srgbClr val="CCECFF"/>
          </a:solidFill>
          <a:ln w="31750" cap="flat" cmpd="sng">
            <a:solidFill>
              <a:srgbClr val="BAD9EC"/>
            </a:solidFill>
            <a:prstDash val="solid"/>
            <a:round/>
            <a:headEnd type="none" w="med" len="med"/>
            <a:tailEnd type="none" w="med" len="med"/>
          </a:ln>
          <a:effectLst>
            <a:outerShdw dist="81317" dir="3080391" algn="ctr" rotWithShape="0">
              <a:srgbClr val="808080">
                <a:alpha val="70000"/>
              </a:srgbClr>
            </a:outerShdw>
          </a:effectLst>
        </p:spPr>
        <p:txBody>
          <a:bodyPr wrap="none" anchor="ctr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4359" name="AutoShape 43"/>
          <p:cNvSpPr/>
          <p:nvPr/>
        </p:nvSpPr>
        <p:spPr>
          <a:xfrm>
            <a:off x="5184775" y="5060950"/>
            <a:ext cx="4457700" cy="833438"/>
          </a:xfrm>
          <a:prstGeom prst="roundRect">
            <a:avLst>
              <a:gd name="adj" fmla="val 13616"/>
            </a:avLst>
          </a:prstGeom>
          <a:solidFill>
            <a:srgbClr val="98C3E6"/>
          </a:solidFill>
          <a:ln w="31750" cap="flat" cmpd="sng">
            <a:solidFill>
              <a:srgbClr val="BAD9EC"/>
            </a:solidFill>
            <a:prstDash val="solid"/>
            <a:round/>
            <a:headEnd type="none" w="med" len="med"/>
            <a:tailEnd type="none" w="med" len="med"/>
          </a:ln>
          <a:effectLst>
            <a:outerShdw dist="81317" dir="3080391" algn="ctr" rotWithShape="0">
              <a:srgbClr val="808080">
                <a:alpha val="70000"/>
              </a:srgbClr>
            </a:outerShdw>
          </a:effectLst>
        </p:spPr>
        <p:txBody>
          <a:bodyPr wrap="none" anchor="ctr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4360" name="AutoShape 68"/>
          <p:cNvSpPr/>
          <p:nvPr/>
        </p:nvSpPr>
        <p:spPr>
          <a:xfrm>
            <a:off x="5184775" y="1946275"/>
            <a:ext cx="4457700" cy="869950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lnSpc>
                <a:spcPct val="120000"/>
              </a:lnSpc>
            </a:pP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 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人员灼伤、烧伤、死亡</a:t>
            </a: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HY헤드라인M"/>
                <a:ea typeface="HY헤드라인M"/>
              </a:rPr>
              <a:t> 设备和系统破坏</a:t>
            </a:r>
            <a:endParaRPr lang="ko-KR" altLang="en-US" sz="2800" dirty="0">
              <a:solidFill>
                <a:srgbClr val="000000"/>
              </a:solidFill>
              <a:latin typeface="HY헤드라인M"/>
              <a:ea typeface="HY헤드라인M"/>
            </a:endParaRPr>
          </a:p>
        </p:txBody>
      </p:sp>
      <p:sp>
        <p:nvSpPr>
          <p:cNvPr id="14361" name="AutoShape 69"/>
          <p:cNvSpPr/>
          <p:nvPr/>
        </p:nvSpPr>
        <p:spPr>
          <a:xfrm>
            <a:off x="5262563" y="3444875"/>
            <a:ext cx="4421187" cy="80327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lnSpc>
                <a:spcPct val="14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中毒、窒息</a:t>
            </a:r>
          </a:p>
        </p:txBody>
      </p:sp>
      <p:sp>
        <p:nvSpPr>
          <p:cNvPr id="14362" name="AutoShape 70"/>
          <p:cNvSpPr/>
          <p:nvPr/>
        </p:nvSpPr>
        <p:spPr>
          <a:xfrm>
            <a:off x="5229225" y="4989513"/>
            <a:ext cx="4537075" cy="971550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lnSpc>
                <a:spcPct val="14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环境污染以及社会事件</a:t>
            </a:r>
            <a:endParaRPr lang="ko-KR" altLang="en-US" sz="2800" dirty="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内容占位符 8"/>
          <p:cNvSpPr>
            <a:spLocks noGrp="1"/>
          </p:cNvSpPr>
          <p:nvPr>
            <p:ph idx="1"/>
          </p:nvPr>
        </p:nvSpPr>
        <p:spPr>
          <a:xfrm>
            <a:off x="536575" y="1182688"/>
            <a:ext cx="5943600" cy="747712"/>
          </a:xfrm>
          <a:ln/>
        </p:spPr>
        <p:txBody>
          <a:bodyPr vert="horz" wrap="square" lIns="0" tIns="0" rIns="0" bIns="0" anchor="t"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6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液氨的危险特性</a:t>
            </a: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26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火灾爆炸</a:t>
            </a:r>
            <a:endParaRPr lang="en-US" altLang="zh-CN" sz="2600" b="1" dirty="0"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2" name="灯片编号占位符 3"/>
          <p:cNvSpPr txBox="1">
            <a:spLocks noGrp="1"/>
          </p:cNvSpPr>
          <p:nvPr>
            <p:ph type="sldNum" sz="quarter" idx="4294967295"/>
          </p:nvPr>
        </p:nvSpPr>
        <p:spPr>
          <a:xfrm>
            <a:off x="7950200" y="5900738"/>
            <a:ext cx="2419350" cy="450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5pPr>
          </a:lstStyle>
          <a:p>
            <a:pPr lvl="0"/>
            <a:fld id="{9A0DB2DC-4C9A-4742-B13C-FB6460FD3503}" type="slidenum">
              <a:rPr lang="en-US" altLang="zh-CN" dirty="0"/>
              <a:t>6</a:t>
            </a:fld>
            <a:endParaRPr lang="en-US" altLang="zh-CN" dirty="0"/>
          </a:p>
        </p:txBody>
      </p:sp>
      <p:sp>
        <p:nvSpPr>
          <p:cNvPr id="15363" name="矩形 5"/>
          <p:cNvSpPr/>
          <p:nvPr/>
        </p:nvSpPr>
        <p:spPr>
          <a:xfrm>
            <a:off x="536575" y="2058988"/>
            <a:ext cx="6400800" cy="4373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液氨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属于乙类火灾危险性物品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液氨一旦泄漏在室外条件下可马上形成气态氨气，氨气和空气混合物达到一定浓度范围遇明火会燃烧和爆炸，所以具有燃烧爆炸危险性。另一方面，如有油类或其它可燃性物质存在，其危险性会更高。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爆炸极限（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V/V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）：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15.7%——27.4%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氨水上方蒸发出来的氨与空气的混合物是易爆的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15364" name="Picture 3" descr="D:\图片库\漫画图片库\危险化学品\2画一绿色易燃易爆气瓶爆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575" y="1411288"/>
            <a:ext cx="3005138" cy="4178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内容占位符 8"/>
          <p:cNvSpPr>
            <a:spLocks noGrp="1"/>
          </p:cNvSpPr>
          <p:nvPr>
            <p:ph idx="1"/>
          </p:nvPr>
        </p:nvSpPr>
        <p:spPr>
          <a:xfrm>
            <a:off x="485775" y="381000"/>
            <a:ext cx="5943600" cy="747713"/>
          </a:xfrm>
          <a:ln/>
        </p:spPr>
        <p:txBody>
          <a:bodyPr vert="horz" wrap="square" lIns="0" tIns="0" rIns="0" bIns="0" anchor="t"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40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物理爆炸</a:t>
            </a:r>
          </a:p>
        </p:txBody>
      </p:sp>
      <p:sp>
        <p:nvSpPr>
          <p:cNvPr id="16386" name="灯片编号占位符 3"/>
          <p:cNvSpPr txBox="1">
            <a:spLocks noGrp="1"/>
          </p:cNvSpPr>
          <p:nvPr>
            <p:ph type="sldNum" sz="quarter" idx="4294967295"/>
          </p:nvPr>
        </p:nvSpPr>
        <p:spPr>
          <a:xfrm>
            <a:off x="7950200" y="5900738"/>
            <a:ext cx="2419350" cy="450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rgbClr val="004986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+mn-cs"/>
              </a:defRPr>
            </a:lvl5pPr>
          </a:lstStyle>
          <a:p>
            <a:pPr lvl="0"/>
            <a:fld id="{9A0DB2DC-4C9A-4742-B13C-FB6460FD3503}" type="slidenum">
              <a:rPr lang="en-US" altLang="zh-CN" dirty="0"/>
              <a:t>7</a:t>
            </a:fld>
            <a:endParaRPr lang="en-US" altLang="zh-CN" dirty="0"/>
          </a:p>
        </p:txBody>
      </p:sp>
      <p:grpSp>
        <p:nvGrpSpPr>
          <p:cNvPr id="16387" name="组合 34"/>
          <p:cNvGrpSpPr/>
          <p:nvPr/>
        </p:nvGrpSpPr>
        <p:grpSpPr>
          <a:xfrm>
            <a:off x="411163" y="1363663"/>
            <a:ext cx="9536112" cy="4987925"/>
            <a:chOff x="841375" y="1944687"/>
            <a:chExt cx="8991600" cy="4132157"/>
          </a:xfrm>
        </p:grpSpPr>
        <p:cxnSp>
          <p:nvCxnSpPr>
            <p:cNvPr id="16388" name="AutoShape 4"/>
            <p:cNvCxnSpPr/>
            <p:nvPr/>
          </p:nvCxnSpPr>
          <p:spPr>
            <a:xfrm>
              <a:off x="1781864" y="3467170"/>
              <a:ext cx="844323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9" name="AutoShape 5"/>
            <p:cNvCxnSpPr/>
            <p:nvPr/>
          </p:nvCxnSpPr>
          <p:spPr>
            <a:xfrm rot="-5400000" flipH="1">
              <a:off x="575872" y="3719902"/>
              <a:ext cx="3070182" cy="11878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0" name="AutoShape 6"/>
            <p:cNvCxnSpPr/>
            <p:nvPr/>
          </p:nvCxnSpPr>
          <p:spPr>
            <a:xfrm>
              <a:off x="2109763" y="2191029"/>
              <a:ext cx="516424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391" name="AutoShape 7"/>
            <p:cNvSpPr/>
            <p:nvPr/>
          </p:nvSpPr>
          <p:spPr>
            <a:xfrm>
              <a:off x="2289084" y="1944687"/>
              <a:ext cx="1353709" cy="8584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r>
                <a:rPr lang="zh-CN" altLang="en-US" sz="3200" dirty="0">
                  <a:latin typeface="Calibri" panose="020F0502020204030204" pitchFamily="34" charset="0"/>
                  <a:ea typeface="宋体" panose="02010600030101010101" pitchFamily="2" charset="-122"/>
                </a:rPr>
                <a:t>设计缺陷</a:t>
              </a:r>
            </a:p>
          </p:txBody>
        </p:sp>
        <p:sp>
          <p:nvSpPr>
            <p:cNvPr id="16392" name="AutoShape 8"/>
            <p:cNvSpPr/>
            <p:nvPr/>
          </p:nvSpPr>
          <p:spPr>
            <a:xfrm>
              <a:off x="2289084" y="3091340"/>
              <a:ext cx="1298627" cy="91153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r>
                <a:rPr lang="zh-CN" altLang="en-US" sz="3200" dirty="0">
                  <a:latin typeface="Calibri" panose="020F0502020204030204" pitchFamily="34" charset="0"/>
                  <a:ea typeface="宋体" panose="02010600030101010101" pitchFamily="2" charset="-122"/>
                </a:rPr>
                <a:t>储罐缺陷</a:t>
              </a:r>
            </a:p>
          </p:txBody>
        </p:sp>
        <p:cxnSp>
          <p:nvCxnSpPr>
            <p:cNvPr id="16393" name="AutoShape 9"/>
            <p:cNvCxnSpPr/>
            <p:nvPr/>
          </p:nvCxnSpPr>
          <p:spPr>
            <a:xfrm>
              <a:off x="2109763" y="5255688"/>
              <a:ext cx="516424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394" name="AutoShape 10"/>
            <p:cNvSpPr/>
            <p:nvPr/>
          </p:nvSpPr>
          <p:spPr>
            <a:xfrm>
              <a:off x="2289084" y="4861814"/>
              <a:ext cx="1353709" cy="85946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r>
                <a:rPr lang="zh-CN" altLang="en-US" sz="3200" dirty="0">
                  <a:latin typeface="Calibri" panose="020F0502020204030204" pitchFamily="34" charset="0"/>
                  <a:ea typeface="宋体" panose="02010600030101010101" pitchFamily="2" charset="-122"/>
                </a:rPr>
                <a:t>储罐超压</a:t>
              </a:r>
              <a:endParaRPr lang="zh-CN" altLang="zh-CN" sz="3200" dirty="0"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cxnSp>
          <p:nvCxnSpPr>
            <p:cNvPr id="16395" name="AutoShape 11"/>
            <p:cNvCxnSpPr/>
            <p:nvPr/>
          </p:nvCxnSpPr>
          <p:spPr>
            <a:xfrm>
              <a:off x="3642876" y="2191029"/>
              <a:ext cx="516424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396" name="AutoShape 12"/>
            <p:cNvSpPr/>
            <p:nvPr/>
          </p:nvSpPr>
          <p:spPr>
            <a:xfrm>
              <a:off x="4159490" y="1944687"/>
              <a:ext cx="5657918" cy="6927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储罐强度设计、结构设计、选材、防腐蚀不合理</a:t>
              </a:r>
            </a:p>
          </p:txBody>
        </p:sp>
        <p:cxnSp>
          <p:nvCxnSpPr>
            <p:cNvPr id="16397" name="AutoShape 13"/>
            <p:cNvCxnSpPr/>
            <p:nvPr/>
          </p:nvCxnSpPr>
          <p:spPr>
            <a:xfrm>
              <a:off x="3642876" y="3467170"/>
              <a:ext cx="516424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8" name="AutoShape 14"/>
            <p:cNvCxnSpPr/>
            <p:nvPr/>
          </p:nvCxnSpPr>
          <p:spPr>
            <a:xfrm>
              <a:off x="3911524" y="2938931"/>
              <a:ext cx="0" cy="1076793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9" name="AutoShape 15"/>
            <p:cNvCxnSpPr/>
            <p:nvPr/>
          </p:nvCxnSpPr>
          <p:spPr>
            <a:xfrm>
              <a:off x="3910851" y="2938931"/>
              <a:ext cx="248449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400" name="AutoShape 16"/>
            <p:cNvSpPr/>
            <p:nvPr/>
          </p:nvSpPr>
          <p:spPr>
            <a:xfrm>
              <a:off x="4159300" y="2706688"/>
              <a:ext cx="5673675" cy="4220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r>
                <a:rPr lang="zh-CN" altLang="en-US" sz="280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介质腐蚀造成壁厚减薄</a:t>
              </a:r>
            </a:p>
          </p:txBody>
        </p:sp>
        <p:sp>
          <p:nvSpPr>
            <p:cNvPr id="16401" name="AutoShape 17"/>
            <p:cNvSpPr/>
            <p:nvPr/>
          </p:nvSpPr>
          <p:spPr>
            <a:xfrm>
              <a:off x="4159300" y="3281143"/>
              <a:ext cx="5673675" cy="4161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r>
                <a:rPr lang="zh-CN" altLang="en-US" sz="280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罐体产生严重塑性变形</a:t>
              </a:r>
            </a:p>
          </p:txBody>
        </p:sp>
        <p:cxnSp>
          <p:nvCxnSpPr>
            <p:cNvPr id="16402" name="AutoShape 18"/>
            <p:cNvCxnSpPr/>
            <p:nvPr/>
          </p:nvCxnSpPr>
          <p:spPr>
            <a:xfrm>
              <a:off x="3910851" y="4002087"/>
              <a:ext cx="248449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403" name="AutoShape 19"/>
            <p:cNvSpPr/>
            <p:nvPr/>
          </p:nvSpPr>
          <p:spPr>
            <a:xfrm>
              <a:off x="4159300" y="3825889"/>
              <a:ext cx="5673675" cy="4047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r>
                <a:rPr lang="zh-CN" alt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储罐材质劣化</a:t>
              </a:r>
            </a:p>
          </p:txBody>
        </p:sp>
        <p:cxnSp>
          <p:nvCxnSpPr>
            <p:cNvPr id="16404" name="AutoShape 20"/>
            <p:cNvCxnSpPr/>
            <p:nvPr/>
          </p:nvCxnSpPr>
          <p:spPr>
            <a:xfrm>
              <a:off x="3642876" y="5244260"/>
              <a:ext cx="516424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05" name="AutoShape 21"/>
            <p:cNvCxnSpPr/>
            <p:nvPr/>
          </p:nvCxnSpPr>
          <p:spPr>
            <a:xfrm>
              <a:off x="3911524" y="4716022"/>
              <a:ext cx="0" cy="1076793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06" name="AutoShape 22"/>
            <p:cNvCxnSpPr/>
            <p:nvPr/>
          </p:nvCxnSpPr>
          <p:spPr>
            <a:xfrm>
              <a:off x="3910851" y="4716022"/>
              <a:ext cx="248449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407" name="AutoShape 23"/>
            <p:cNvSpPr/>
            <p:nvPr/>
          </p:nvSpPr>
          <p:spPr>
            <a:xfrm>
              <a:off x="4159300" y="4508500"/>
              <a:ext cx="5673675" cy="457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r>
                <a:rPr lang="zh-CN" altLang="en-US" sz="280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安全装置不齐、装设不当或失灵</a:t>
              </a:r>
            </a:p>
          </p:txBody>
        </p:sp>
        <p:sp>
          <p:nvSpPr>
            <p:cNvPr id="16408" name="AutoShape 24"/>
            <p:cNvSpPr/>
            <p:nvPr/>
          </p:nvSpPr>
          <p:spPr>
            <a:xfrm>
              <a:off x="4159300" y="5058234"/>
              <a:ext cx="5673675" cy="46785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r>
                <a:rPr lang="zh-CN" alt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环境温度突然升高，储罐温度升高而超压</a:t>
              </a:r>
              <a:endPara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endPara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6409" name="AutoShape 25"/>
            <p:cNvCxnSpPr/>
            <p:nvPr/>
          </p:nvCxnSpPr>
          <p:spPr>
            <a:xfrm>
              <a:off x="3910851" y="5783926"/>
              <a:ext cx="248449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410" name="AutoShape 26"/>
            <p:cNvSpPr/>
            <p:nvPr/>
          </p:nvSpPr>
          <p:spPr>
            <a:xfrm>
              <a:off x="4159300" y="5620336"/>
              <a:ext cx="5673675" cy="4565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r>
                <a:rPr lang="zh-CN" altLang="en-US" sz="280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液氨</a:t>
              </a:r>
              <a:r>
                <a:rPr lang="zh-CN" altLang="en-US" sz="2800" dirty="0">
                  <a:solidFill>
                    <a:srgbClr val="FF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储罐超装</a:t>
              </a:r>
              <a:endParaRPr lang="zh-CN" altLang="zh-CN" sz="2800" dirty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16411" name="AutoShape 3"/>
            <p:cNvSpPr/>
            <p:nvPr/>
          </p:nvSpPr>
          <p:spPr>
            <a:xfrm>
              <a:off x="841375" y="2706843"/>
              <a:ext cx="1066922" cy="18777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r>
                <a:rPr lang="zh-CN" altLang="en-US" sz="3600" dirty="0">
                  <a:latin typeface="Calibri" panose="020F0502020204030204" pitchFamily="34" charset="0"/>
                  <a:ea typeface="宋体" panose="02010600030101010101" pitchFamily="2" charset="-122"/>
                </a:rPr>
                <a:t>物理</a:t>
              </a:r>
              <a:endParaRPr lang="en-US" altLang="zh-CN" sz="36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600" dirty="0">
                  <a:latin typeface="Calibri" panose="020F0502020204030204" pitchFamily="34" charset="0"/>
                  <a:ea typeface="宋体" panose="02010600030101010101" pitchFamily="2" charset="-122"/>
                </a:rPr>
                <a:t>爆炸</a:t>
              </a:r>
              <a:endParaRPr lang="zh-CN" altLang="zh-CN" sz="3600" dirty="0"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内容占位符 8"/>
          <p:cNvSpPr>
            <a:spLocks noGrp="1"/>
          </p:cNvSpPr>
          <p:nvPr>
            <p:ph idx="1"/>
          </p:nvPr>
        </p:nvSpPr>
        <p:spPr>
          <a:xfrm>
            <a:off x="485775" y="577850"/>
            <a:ext cx="5943600" cy="747713"/>
          </a:xfrm>
          <a:ln/>
        </p:spPr>
        <p:txBody>
          <a:bodyPr vert="horz" wrap="square" lIns="0" tIns="0" rIns="0" bIns="0" anchor="t"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40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化学爆炸</a:t>
            </a:r>
            <a:endParaRPr lang="en-US" altLang="zh-CN" sz="4000" b="1" dirty="0"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7410" name="AutoShape 6"/>
          <p:cNvCxnSpPr/>
          <p:nvPr/>
        </p:nvCxnSpPr>
        <p:spPr>
          <a:xfrm>
            <a:off x="1925638" y="2782888"/>
            <a:ext cx="515937" cy="0"/>
          </a:xfrm>
          <a:prstGeom prst="straightConnector1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11" name="AutoShape 9"/>
          <p:cNvCxnSpPr/>
          <p:nvPr/>
        </p:nvCxnSpPr>
        <p:spPr>
          <a:xfrm>
            <a:off x="1925638" y="5449888"/>
            <a:ext cx="515937" cy="0"/>
          </a:xfrm>
          <a:prstGeom prst="straightConnector1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12" name="AutoShape 12"/>
          <p:cNvSpPr/>
          <p:nvPr/>
        </p:nvSpPr>
        <p:spPr>
          <a:xfrm>
            <a:off x="2403475" y="2173288"/>
            <a:ext cx="7353300" cy="129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just"/>
            <a:r>
              <a:rPr lang="zh-CN" altLang="en-US" sz="2200" dirty="0">
                <a:solidFill>
                  <a:schemeClr val="tx2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（液氨储罐及其附件（法兰、阀门、弯头等）泄漏，储罐阀门、管道破裂，充装系统泄漏）液氨泄漏，与空气混合，达到爆炸极限</a:t>
            </a:r>
            <a:endParaRPr lang="zh-CN" altLang="zh-CN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7413" name="AutoShape 3"/>
          <p:cNvSpPr/>
          <p:nvPr/>
        </p:nvSpPr>
        <p:spPr>
          <a:xfrm>
            <a:off x="858838" y="2681288"/>
            <a:ext cx="1066800" cy="294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4800" dirty="0">
                <a:latin typeface="Calibri" panose="020F0502020204030204" pitchFamily="34" charset="0"/>
                <a:ea typeface="宋体" panose="02010600030101010101" pitchFamily="2" charset="-122"/>
              </a:rPr>
              <a:t>化学</a:t>
            </a:r>
            <a:endParaRPr lang="en-US" altLang="zh-CN" sz="48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800" dirty="0">
                <a:latin typeface="Calibri" panose="020F0502020204030204" pitchFamily="34" charset="0"/>
                <a:ea typeface="宋体" panose="02010600030101010101" pitchFamily="2" charset="-122"/>
              </a:rPr>
              <a:t>爆炸</a:t>
            </a:r>
            <a:endParaRPr lang="zh-CN" altLang="zh-CN" sz="48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7414" name="AutoShape 12"/>
          <p:cNvSpPr/>
          <p:nvPr/>
        </p:nvSpPr>
        <p:spPr>
          <a:xfrm>
            <a:off x="2441575" y="3813175"/>
            <a:ext cx="7315200" cy="1139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just"/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液氨储罐物理爆炸引起氨气火灾爆炸</a:t>
            </a:r>
          </a:p>
        </p:txBody>
      </p:sp>
      <p:sp>
        <p:nvSpPr>
          <p:cNvPr id="17415" name="AutoShape 12"/>
          <p:cNvSpPr/>
          <p:nvPr/>
        </p:nvSpPr>
        <p:spPr>
          <a:xfrm>
            <a:off x="2441575" y="5145088"/>
            <a:ext cx="7315200" cy="6111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just"/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明火、静电火花等火源存在</a:t>
            </a:r>
            <a:endParaRPr lang="zh-CN" altLang="zh-CN" sz="36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cxnSp>
        <p:nvCxnSpPr>
          <p:cNvPr id="17416" name="AutoShape 6"/>
          <p:cNvCxnSpPr>
            <a:stCxn id="17413" idx="3"/>
          </p:cNvCxnSpPr>
          <p:nvPr/>
        </p:nvCxnSpPr>
        <p:spPr>
          <a:xfrm>
            <a:off x="1925638" y="4152900"/>
            <a:ext cx="744537" cy="1588"/>
          </a:xfrm>
          <a:prstGeom prst="straightConnector1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直接连接符 40"/>
          <p:cNvCxnSpPr>
            <a:stCxn id="17413" idx="3"/>
          </p:cNvCxnSpPr>
          <p:nvPr/>
        </p:nvCxnSpPr>
        <p:spPr>
          <a:xfrm flipH="1">
            <a:off x="1909763" y="4152900"/>
            <a:ext cx="15875" cy="1344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AutoShape 12"/>
          <p:cNvSpPr/>
          <p:nvPr/>
        </p:nvSpPr>
        <p:spPr>
          <a:xfrm>
            <a:off x="2403475" y="1585913"/>
            <a:ext cx="7353300" cy="2035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just"/>
            <a:r>
              <a:rPr lang="zh-CN" altLang="en-US" sz="3200" dirty="0">
                <a:solidFill>
                  <a:schemeClr val="tx2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液氨储罐及其附件（法兰、阀门、弯头等）泄漏，储罐管道破裂，充装系统液氨泄漏，与空气混合，达到爆炸极限</a:t>
            </a:r>
            <a:endParaRPr lang="zh-CN" altLang="zh-CN" sz="3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内容占位符 8"/>
          <p:cNvSpPr>
            <a:spLocks noGrp="1"/>
          </p:cNvSpPr>
          <p:nvPr>
            <p:ph idx="1"/>
          </p:nvPr>
        </p:nvSpPr>
        <p:spPr>
          <a:xfrm>
            <a:off x="428625" y="300038"/>
            <a:ext cx="5943600" cy="747712"/>
          </a:xfrm>
          <a:ln/>
        </p:spPr>
        <p:txBody>
          <a:bodyPr vert="horz" wrap="square" lIns="0" tIns="0" rIns="0" bIns="0" anchor="t"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36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液氨的危险特性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36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健康损害</a:t>
            </a:r>
            <a:endParaRPr lang="en-US" altLang="zh-CN" sz="3600" b="1" dirty="0"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6" name="Group 7"/>
          <p:cNvGraphicFramePr>
            <a:graphicFrameLocks noGrp="1"/>
          </p:cNvGraphicFramePr>
          <p:nvPr/>
        </p:nvGraphicFramePr>
        <p:xfrm>
          <a:off x="20638" y="1162050"/>
          <a:ext cx="10319385" cy="4886960"/>
        </p:xfrm>
        <a:graphic>
          <a:graphicData uri="http://schemas.openxmlformats.org/drawingml/2006/table">
            <a:tbl>
              <a:tblPr/>
              <a:tblGrid>
                <a:gridCol w="277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8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0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氨气浓度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人体生理反应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5-10ppm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鼻子可察觉臭味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40ppm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少数人眼部感受轻度刺激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100ppm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暴露数分钟引起眼部刺激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400ppm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引起喉头、上呼吸道严重刺激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700ppm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暴露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分钟以上引起眼部永久性伤害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1700ppm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三十分钟内致命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5000ppm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严重肺水肿，片刻可致命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463" name="矩形 6"/>
          <p:cNvSpPr/>
          <p:nvPr/>
        </p:nvSpPr>
        <p:spPr>
          <a:xfrm>
            <a:off x="561975" y="5992813"/>
            <a:ext cx="4916488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（国家卫生标准为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30mg/m</a:t>
            </a:r>
            <a:r>
              <a:rPr lang="en-US" altLang="zh-CN" baseline="300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，即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40ppm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）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9.252441"/>
  <p:tag name="KSO_WM_UNIT_TEXTBOXSTYLE_ADJUSTTOP" val="100_6.074329"/>
  <p:tag name="KSO_WM_UNIT_TEXTBOXSTYLE_ADJUSTWIDTH" val="100_-18.45496"/>
  <p:tag name="KSO_WM_UNIT_TEXTBOXSTYLE_DECORATEINDEX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0_77*i*1"/>
  <p:tag name="KSO_WM_TEMPLATE_CATEGORY" val="mixed"/>
  <p:tag name="KSO_WM_TEMPLATE_INDEX" val="20201880"/>
  <p:tag name="KSO_WM_UNIT_LAYERLEVEL" val="1"/>
  <p:tag name="KSO_WM_TAG_VERSION" val="1.0"/>
  <p:tag name="KSO_WM_BEAUTIFY_FLAG" val="#wm#"/>
  <p:tag name="KSO_WM_UNIT_TEXTBOXSTYLE_GUID" val="{6ca6314d-1ffe-441c-9007-485f1ee2e9eb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PAMAINTYPE" val="4"/>
  <p:tag name="PATYPE" val="159"/>
  <p:tag name="PASUBTYPE" val="162"/>
  <p:tag name="RESOURCELIBID_SHAPE" val="529203"/>
  <p:tag name="RESOURCELIB_SHAPETYPE" val="4"/>
  <p:tag name="KSO_WM_UNIT_TEXTBOXSTYLE_SHAPETYPE" val="1"/>
  <p:tag name="KSO_WM_UNIT_TEXTBOXSTYLE_DECORATEINDEX" val="1"/>
  <p:tag name="KSO_WM_UNIT_TEXTBOXSTYLE_GUID" val="{f5e34e00-2bc8-4f8d-989e-d410507b1d50}"/>
  <p:tag name="KSO_WM_UNIT_TEXTBOXSTYLE_TEMPLATEID" val="31398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DECORATEINDEX" val="2"/>
  <p:tag name="KSO_WM_UNIT_TEXTBOXSTYLE_GUID" val="{f5e34e00-2bc8-4f8d-989e-d410507b1d50}"/>
  <p:tag name="KSO_WM_UNIT_TEXTBOXSTYLE_TEMPLATEID" val="31017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6.40008"/>
  <p:tag name="KSO_WM_UNIT_TEXTBOXSTYLE_ADJUSTTOP" val="0_-5.199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39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6b592d9b-eb0c-4b3a-ab16-00255bed569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39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PRESET_TEXT" val="单击此处输入正文标题内容"/>
  <p:tag name="KSO_WM_UNIT_TEXTBOXSTYLE_GUID" val="{6b592d9b-eb0c-4b3a-ab16-00255bed5698}"/>
  <p:tag name="KSO_WM_UNIT_TEXTBOXSTYLE_TEMPLATEID" val="3130899"/>
  <p:tag name="KSO_WM_UNIT_TEXTBOXSTYLE_TYP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NOTE" val="true"/>
  <p:tag name="NOTESHAPEID" val="4"/>
  <p:tag name="KSO_WM_UNIT_TEXTBOXSTYLE_SHAPETYPE" val="0"/>
  <p:tag name="KSO_WM_UNIT_TEXTBOXSTYLE_TEMPLATETYPE" val="4"/>
  <p:tag name="KSO_WM_UNIT_ISCONTENTSTITLE" val="0"/>
  <p:tag name="KSO_WM_UNIT_PRESET_TEXT" val="单击此处输入其他标题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0_77*a*1"/>
  <p:tag name="KSO_WM_TEMPLATE_CATEGORY" val="mixed"/>
  <p:tag name="KSO_WM_TEMPLATE_INDEX" val="20201880"/>
  <p:tag name="KSO_WM_UNIT_LAYERLEVEL" val="1"/>
  <p:tag name="KSO_WM_TAG_VERSION" val="1.0"/>
  <p:tag name="KSO_WM_BEAUTIFY_FLAG" val="#wm#"/>
  <p:tag name="KSO_WM_UNIT_TEXTBOXSTYLE_GUID" val="{6ca6314d-1ffe-441c-9007-485f1ee2e9eb}"/>
  <p:tag name="KSO_WM_UNIT_TEXTBOXSTYLE_TEMPLATEID" val="3133496"/>
  <p:tag name="KSO_WM_UNIT_TEXTBOXSTYLE_TYP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HIGHLIGHT" val="0"/>
  <p:tag name="KSO_WM_UNIT_COMPATIBLE" val="0"/>
  <p:tag name="KSO_WM_UNIT_DIAGRAM_ISNUMVISUAL" val="0"/>
  <p:tag name="KSO_WM_UNIT_DIAGRAM_ISREFERUNIT" val="0"/>
  <p:tag name="KSO_WM_UNIT_ID" val="mixed20202316_1*f*1"/>
  <p:tag name="KSO_WM_TEMPLATE_CATEGORY" val="mixed"/>
  <p:tag name="KSO_WM_TEMPLATE_INDEX" val="20202316"/>
  <p:tag name="KSO_WM_UNIT_LAYERLEVEL" val="1"/>
  <p:tag name="KSO_WM_TAG_VERSION" val="1.0"/>
  <p:tag name="KSO_WM_BEAUTIFY_FLAG" val="#wm#"/>
  <p:tag name="KSO_WM_UNIT_TEXTBOXSTYLE_TEMPLATETYPE" val="8"/>
  <p:tag name="KSO_WM_UNIT_PRESET_TEXT" val="我们能实现，图文排版，让我们能实现，图文排版，让图图片&#10;您的正文已经经简明扼要，字字珠玑。&#10;您的正文已经经简明扼要，字字珠玑。&#10;您的正文已经经简明扼要，字字珠玑。&#10;您的正文已经经简明扼要，字字珠玑。&#10;我们能实现，图文排版，让我们能实现，图文排版，让图图片"/>
  <p:tag name="KSO_WM_UNIT_NOCLEAR" val="1"/>
  <p:tag name="KSO_WM_UNIT_VALUE" val="252"/>
  <p:tag name="KSO_WM_UNIT_TYPE" val="f"/>
  <p:tag name="KSO_WM_UNIT_INDEX" val="1"/>
  <p:tag name="KSO_WM_UNIT_TEXTBOXSTYLE_GUID" val="{6644408b-e65a-4685-97a7-30ad048ff5d5}"/>
  <p:tag name="KSO_WM_UNIT_TEXTBOXSTYLE_TEMPLATEID" val="3139430"/>
  <p:tag name="KSO_WM_UNIT_TEXTBOXSTYLE_TYPE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PAMAINTYPE" val="4"/>
  <p:tag name="PATYPE" val="140"/>
  <p:tag name="PASUBTYPE" val="145"/>
  <p:tag name="RESOURCELIBID_SHAPE" val="385237"/>
  <p:tag name="RESOURCELIB_SHAPETYPE" val="4"/>
  <p:tag name="KSO_WM_UNIT_TEXTBOXSTYLE_SHAPETYPE" val="1"/>
  <p:tag name="KSO_WM_UNIT_TEXTBOXSTYLE_DECORATEINDEX" val="1"/>
  <p:tag name="KSO_WM_UNIT_TEXTBOXSTYLE_GUID" val="{6644408b-e65a-4685-97a7-30ad048ff5d5}"/>
  <p:tag name="KSO_WM_UNIT_TEXTBOXSTYLE_TEMPLATEID" val="31400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DECORATEINDEX" val="2"/>
  <p:tag name="KSO_WM_UNIT_TEXTBOXSTYLE_GUID" val="{6644408b-e65a-4685-97a7-30ad048ff5d5}"/>
  <p:tag name="KSO_WM_UNIT_TEXTBOXSTYLE_TEMPLATEID" val="31031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NOTE" val="true"/>
  <p:tag name="NOTESHAPEID" val="4"/>
  <p:tag name="KSO_WM_UNIT_TEXTBOXSTYLE_SHAPETYPE" val="0"/>
  <p:tag name="KSO_WM_UNIT_TEXTBOXSTYLE_TEMPLATETYPE" val="4"/>
  <p:tag name="KSO_WM_UNIT_ISCONTENTSTITLE" val="0"/>
  <p:tag name="KSO_WM_UNIT_PRESET_TEXT" val="单击此处输入其他标题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0_225*a*1"/>
  <p:tag name="KSO_WM_TEMPLATE_CATEGORY" val="mixed"/>
  <p:tag name="KSO_WM_TEMPLATE_INDEX" val="20201880"/>
  <p:tag name="KSO_WM_UNIT_LAYERLEVEL" val="1"/>
  <p:tag name="KSO_WM_TAG_VERSION" val="1.0"/>
  <p:tag name="KSO_WM_BEAUTIFY_FLAG" val="#wm#"/>
  <p:tag name="KSO_WM_UNIT_TEXTBOXSTYLE_GUID" val="{123cdc0a-3438-466e-a26b-b94797012369}"/>
  <p:tag name="KSO_WM_UNIT_TEXTBOXSTYLE_TEMPLATEID" val="3133813"/>
  <p:tag name="KSO_WM_UNIT_TEXTBOXSTYLE_TYP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9.252441"/>
  <p:tag name="KSO_WM_UNIT_TEXTBOXSTYLE_ADJUSTTOP" val="100_6.074329"/>
  <p:tag name="KSO_WM_UNIT_TEXTBOXSTYLE_ADJUSTWIDTH" val="100_-18.45496"/>
  <p:tag name="KSO_WM_UNIT_TEXTBOXSTYLE_DECORATEINDEX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0_3*i*1"/>
  <p:tag name="KSO_WM_TEMPLATE_CATEGORY" val="mixed"/>
  <p:tag name="KSO_WM_TEMPLATE_INDEX" val="20201880"/>
  <p:tag name="KSO_WM_UNIT_LAYERLEVEL" val="1"/>
  <p:tag name="KSO_WM_TAG_VERSION" val="1.0"/>
  <p:tag name="KSO_WM_BEAUTIFY_FLAG" val="#wm#"/>
  <p:tag name="KSO_WM_UNIT_TEXTBOXSTYLE_GUID" val="{dd24160b-859d-49ae-8c07-34fe4938245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NOTE" val="true"/>
  <p:tag name="NOTESHAPEID" val="4"/>
  <p:tag name="KSO_WM_UNIT_TEXTBOXSTYLE_SHAPETYPE" val="0"/>
  <p:tag name="KSO_WM_UNIT_TEXTBOXSTYLE_TEMPLATETYPE" val="4"/>
  <p:tag name="KSO_WM_UNIT_ISCONTENTSTITLE" val="0"/>
  <p:tag name="KSO_WM_UNIT_PRESET_TEXT" val="单击此处输入其他标题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0_3*a*1"/>
  <p:tag name="KSO_WM_TEMPLATE_CATEGORY" val="mixed"/>
  <p:tag name="KSO_WM_TEMPLATE_INDEX" val="20201880"/>
  <p:tag name="KSO_WM_UNIT_LAYERLEVEL" val="1"/>
  <p:tag name="KSO_WM_TAG_VERSION" val="1.0"/>
  <p:tag name="KSO_WM_BEAUTIFY_FLAG" val="#wm#"/>
  <p:tag name="KSO_WM_UNIT_TEXTBOXSTYLE_GUID" val="{dd24160b-859d-49ae-8c07-34fe49382450}"/>
  <p:tag name="KSO_WM_UNIT_TEXTBOXSTYLE_TEMPLATEID" val="3133422"/>
  <p:tag name="KSO_WM_UNIT_TEXTBOXSTYLE_TYP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HIGHLIGHT" val="0"/>
  <p:tag name="KSO_WM_UNIT_COMPATIBLE" val="0"/>
  <p:tag name="KSO_WM_UNIT_DIAGRAM_ISNUMVISUAL" val="0"/>
  <p:tag name="KSO_WM_UNIT_DIAGRAM_ISREFERUNIT" val="0"/>
  <p:tag name="KSO_WM_UNIT_ID" val="mixed20203167_1*f*1"/>
  <p:tag name="KSO_WM_TEMPLATE_CATEGORY" val="mixed"/>
  <p:tag name="KSO_WM_TEMPLATE_INDEX" val="20203167"/>
  <p:tag name="KSO_WM_UNIT_LAYERLEVEL" val="1"/>
  <p:tag name="KSO_WM_TAG_VERSION" val="1.0"/>
  <p:tag name="KSO_WM_BEAUTIFY_FLAG" val="#wm#"/>
  <p:tag name="KSO_WM_UNIT_TEXTBOXSTYLE_TEMPLATETYPE" val="10"/>
  <p:tag name="KSO_WM_UNIT_PRESET_TEXT" val="我们能实现，图文排版，让我们能实现，图文排版，让图图片&#10;您的正文已经经简明扼要，字字珠玑。&#10;您的正文已经经简明扼要，字字珠玑。&#10;您的正文已经经简明扼要，字字珠玑。&#10;您的正文已经经简明扼要，字字珠玑。&#10;我们能实现，图文排版，让我们能实现，图文排版，让图图片"/>
  <p:tag name="KSO_WM_UNIT_NOCLEAR" val="1"/>
  <p:tag name="KSO_WM_UNIT_VALUE" val="252"/>
  <p:tag name="KSO_WM_UNIT_TYPE" val="f"/>
  <p:tag name="KSO_WM_UNIT_INDEX" val="1"/>
  <p:tag name="KSO_WM_UNIT_TEXTBOXSTYLE_GUID" val="{f5e34e00-2bc8-4f8d-989e-d410507b1d50}"/>
  <p:tag name="KSO_WM_UNIT_TEXTBOXSTYLE_TEMPLATEID" val="3144870"/>
  <p:tag name="KSO_WM_UNIT_TEXTBOXSTYLE_TYPE" val="9"/>
</p:tagLst>
</file>

<file path=ppt/theme/theme1.xml><?xml version="1.0" encoding="utf-8"?>
<a:theme xmlns:a="http://schemas.openxmlformats.org/drawingml/2006/main" name="1_Standarddesign">
  <a:themeElements>
    <a:clrScheme name="">
      <a:dk1>
        <a:srgbClr val="000000"/>
      </a:dk1>
      <a:lt1>
        <a:srgbClr val="FFFFFF"/>
      </a:lt1>
      <a:dk2>
        <a:srgbClr val="4C7013"/>
      </a:dk2>
      <a:lt2>
        <a:srgbClr val="004074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000" b="1" i="0" u="none" strike="noStrike" cap="none" normalizeH="0" baseline="0" smtClean="0">
            <a:ln>
              <a:noFill/>
            </a:ln>
            <a:solidFill>
              <a:srgbClr val="004986"/>
            </a:solidFill>
            <a:effectLst/>
            <a:latin typeface="Arial" panose="020B0604020202020204" pitchFamily="34" charset="0"/>
            <a:ea typeface="Microsoft JhengHei" panose="020B0604030504040204" pitchFamily="34" charset="-120"/>
            <a:cs typeface="Microsoft JhengHei" panose="020B0604030504040204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000" b="1" i="0" u="none" strike="noStrike" cap="none" normalizeH="0" baseline="0" smtClean="0">
            <a:ln>
              <a:noFill/>
            </a:ln>
            <a:solidFill>
              <a:srgbClr val="004986"/>
            </a:solidFill>
            <a:effectLst/>
            <a:latin typeface="Arial" panose="020B0604020202020204" pitchFamily="34" charset="0"/>
            <a:ea typeface="Microsoft JhengHei" panose="020B0604030504040204" pitchFamily="34" charset="-120"/>
            <a:cs typeface="Microsoft JhengHei" panose="020B0604030504040204" pitchFamily="34" charset="-12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4C7013"/>
      </a:dk2>
      <a:lt2>
        <a:srgbClr val="004074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000" b="1" i="0" u="none" strike="noStrike" cap="none" normalizeH="0" baseline="0" smtClean="0">
            <a:ln>
              <a:noFill/>
            </a:ln>
            <a:solidFill>
              <a:srgbClr val="004986"/>
            </a:solidFill>
            <a:effectLst/>
            <a:latin typeface="Arial" panose="020B0604020202020204" pitchFamily="34" charset="0"/>
            <a:ea typeface="Microsoft JhengHei" panose="020B0604030504040204" pitchFamily="34" charset="-120"/>
            <a:cs typeface="Microsoft JhengHei" panose="020B0604030504040204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000" b="1" i="0" u="none" strike="noStrike" cap="none" normalizeH="0" baseline="0" smtClean="0">
            <a:ln>
              <a:noFill/>
            </a:ln>
            <a:solidFill>
              <a:srgbClr val="004986"/>
            </a:solidFill>
            <a:effectLst/>
            <a:latin typeface="Arial" panose="020B0604020202020204" pitchFamily="34" charset="0"/>
            <a:ea typeface="Microsoft JhengHei" panose="020B0604030504040204" pitchFamily="34" charset="-120"/>
            <a:cs typeface="Microsoft JhengHei" panose="020B0604030504040204" pitchFamily="34" charset="-12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九、承包商会安全服务体系与案例解析</Template>
  <TotalTime>1</TotalTime>
  <Words>1745</Words>
  <Application>Microsoft Office PowerPoint</Application>
  <PresentationFormat>自定义</PresentationFormat>
  <Paragraphs>152</Paragraphs>
  <Slides>22</Slides>
  <Notes>5</Notes>
  <HiddenSlides>1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 Unicode MS</vt:lpstr>
      <vt:lpstr>HY헤드라인M</vt:lpstr>
      <vt:lpstr>等线</vt:lpstr>
      <vt:lpstr>黑体</vt:lpstr>
      <vt:lpstr>华文中宋</vt:lpstr>
      <vt:lpstr>宋体</vt:lpstr>
      <vt:lpstr>微软雅黑</vt:lpstr>
      <vt:lpstr>Arial</vt:lpstr>
      <vt:lpstr>Calibri</vt:lpstr>
      <vt:lpstr>Times New Roman</vt:lpstr>
      <vt:lpstr>Wingdings</vt:lpstr>
      <vt:lpstr>1_Standarddesign</vt:lpstr>
      <vt:lpstr>Standarddesign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713</cp:revision>
  <dcterms:created xsi:type="dcterms:W3CDTF">2020-02-03T09:36:38Z</dcterms:created>
  <dcterms:modified xsi:type="dcterms:W3CDTF">2020-11-18T14:48:02Z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2052-11.1.0.9440</vt:lpwstr>
  </property>
</Properties>
</file>