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9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54"/>
  </p:notesMasterIdLst>
  <p:sldIdLst>
    <p:sldId id="258" r:id="rId3"/>
    <p:sldId id="261" r:id="rId4"/>
    <p:sldId id="264" r:id="rId5"/>
    <p:sldId id="265" r:id="rId6"/>
    <p:sldId id="266" r:id="rId7"/>
    <p:sldId id="267" r:id="rId8"/>
    <p:sldId id="325" r:id="rId9"/>
    <p:sldId id="319" r:id="rId10"/>
    <p:sldId id="326" r:id="rId11"/>
    <p:sldId id="327" r:id="rId12"/>
    <p:sldId id="328" r:id="rId13"/>
    <p:sldId id="274" r:id="rId14"/>
    <p:sldId id="268" r:id="rId15"/>
    <p:sldId id="275" r:id="rId16"/>
    <p:sldId id="270" r:id="rId17"/>
    <p:sldId id="329" r:id="rId18"/>
    <p:sldId id="330" r:id="rId19"/>
    <p:sldId id="331" r:id="rId20"/>
    <p:sldId id="332" r:id="rId21"/>
    <p:sldId id="333" r:id="rId22"/>
    <p:sldId id="334" r:id="rId23"/>
    <p:sldId id="285" r:id="rId24"/>
    <p:sldId id="336" r:id="rId25"/>
    <p:sldId id="335" r:id="rId26"/>
    <p:sldId id="337" r:id="rId27"/>
    <p:sldId id="338" r:id="rId28"/>
    <p:sldId id="296" r:id="rId29"/>
    <p:sldId id="340" r:id="rId30"/>
    <p:sldId id="341" r:id="rId31"/>
    <p:sldId id="306" r:id="rId32"/>
    <p:sldId id="344" r:id="rId33"/>
    <p:sldId id="345" r:id="rId34"/>
    <p:sldId id="346" r:id="rId35"/>
    <p:sldId id="347" r:id="rId36"/>
    <p:sldId id="342" r:id="rId37"/>
    <p:sldId id="348" r:id="rId38"/>
    <p:sldId id="302" r:id="rId39"/>
    <p:sldId id="307" r:id="rId40"/>
    <p:sldId id="308" r:id="rId41"/>
    <p:sldId id="309" r:id="rId42"/>
    <p:sldId id="310" r:id="rId43"/>
    <p:sldId id="311" r:id="rId44"/>
    <p:sldId id="314" r:id="rId45"/>
    <p:sldId id="343" r:id="rId46"/>
    <p:sldId id="350" r:id="rId47"/>
    <p:sldId id="349" r:id="rId48"/>
    <p:sldId id="352" r:id="rId49"/>
    <p:sldId id="353" r:id="rId50"/>
    <p:sldId id="354" r:id="rId51"/>
    <p:sldId id="351" r:id="rId52"/>
    <p:sldId id="315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079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3666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08462" y="5322595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28007" y="866285"/>
            <a:ext cx="955307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28700" b="1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63316" y="2442411"/>
            <a:ext cx="10154653" cy="12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4268" y="2433393"/>
            <a:ext cx="10120622" cy="1306796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>
                <a:ln w="3175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8" name="矩形 47"/>
          <p:cNvSpPr/>
          <p:nvPr/>
        </p:nvSpPr>
        <p:spPr>
          <a:xfrm>
            <a:off x="-1" y="2439904"/>
            <a:ext cx="12192001" cy="132598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313113"/>
            <a:ext cx="9144000" cy="2058987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490369"/>
            <a:ext cx="9144000" cy="68183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fld id="{32434ECC-5F84-4F1B-9291-4D4A308FF2BF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fld id="{DA69CF0C-3166-4FF2-BEB1-F9DAB2796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798285" y="662514"/>
            <a:ext cx="10726057" cy="5486401"/>
            <a:chOff x="798285" y="957942"/>
            <a:chExt cx="10726057" cy="5486401"/>
          </a:xfrm>
        </p:grpSpPr>
        <p:sp>
          <p:nvSpPr>
            <p:cNvPr id="7" name="圆角矩形 6"/>
            <p:cNvSpPr/>
            <p:nvPr userDrawn="1"/>
          </p:nvSpPr>
          <p:spPr>
            <a:xfrm>
              <a:off x="798285" y="1349829"/>
              <a:ext cx="10726057" cy="5094514"/>
            </a:xfrm>
            <a:prstGeom prst="roundRect">
              <a:avLst>
                <a:gd name="adj" fmla="val 11760"/>
              </a:avLst>
            </a:prstGeom>
            <a:solidFill>
              <a:srgbClr val="FFFFFF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zh-CN" sz="2000" dirty="0">
                <a:solidFill>
                  <a:srgbClr val="404040"/>
                </a:solidFill>
              </a:endParaRPr>
            </a:p>
          </p:txBody>
        </p:sp>
        <p:sp>
          <p:nvSpPr>
            <p:cNvPr id="8" name="圆角矩形 7"/>
            <p:cNvSpPr/>
            <p:nvPr userDrawn="1"/>
          </p:nvSpPr>
          <p:spPr>
            <a:xfrm>
              <a:off x="3410857" y="957942"/>
              <a:ext cx="5370286" cy="65314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2800" y="662172"/>
            <a:ext cx="5371200" cy="651600"/>
          </a:xfrm>
        </p:spPr>
        <p:txBody>
          <a:bodyPr lIns="90000" rIns="90000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99200" y="1054572"/>
            <a:ext cx="10728000" cy="5094000"/>
          </a:xfrm>
        </p:spPr>
        <p:txBody>
          <a:bodyPr lIns="252000" rIns="252000" anchor="ctr" anchorCtr="0">
            <a:normAutofit/>
          </a:bodyPr>
          <a:lstStyle>
            <a:lvl1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800100" indent="-342900" algn="just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200150" indent="-285750" algn="just"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657350" indent="-285750" algn="just"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2114550" indent="-285750" algn="just"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491577" y="1608774"/>
            <a:ext cx="9208846" cy="2054094"/>
            <a:chOff x="1491577" y="1608774"/>
            <a:chExt cx="9208846" cy="2054094"/>
          </a:xfrm>
        </p:grpSpPr>
        <p:sp>
          <p:nvSpPr>
            <p:cNvPr id="7" name="Rectangle 9@|5FFC:6382299|FBC:16777215|LFC:16777215|LBC:16777215"/>
            <p:cNvSpPr/>
            <p:nvPr userDrawn="1"/>
          </p:nvSpPr>
          <p:spPr>
            <a:xfrm>
              <a:off x="1491577" y="2376759"/>
              <a:ext cx="469179" cy="1181055"/>
            </a:xfrm>
            <a:custGeom>
              <a:avLst/>
              <a:gdLst>
                <a:gd name="connsiteX0" fmla="*/ 0 w 1375150"/>
                <a:gd name="connsiteY0" fmla="*/ 0 h 1008112"/>
                <a:gd name="connsiteX1" fmla="*/ 1375150 w 1375150"/>
                <a:gd name="connsiteY1" fmla="*/ 0 h 1008112"/>
                <a:gd name="connsiteX2" fmla="*/ 1375150 w 1375150"/>
                <a:gd name="connsiteY2" fmla="*/ 1008112 h 1008112"/>
                <a:gd name="connsiteX3" fmla="*/ 0 w 1375150"/>
                <a:gd name="connsiteY3" fmla="*/ 1008112 h 1008112"/>
                <a:gd name="connsiteX4" fmla="*/ 0 w 1375150"/>
                <a:gd name="connsiteY4" fmla="*/ 0 h 1008112"/>
                <a:gd name="connsiteX0-1" fmla="*/ 4252 w 1379402"/>
                <a:gd name="connsiteY0-2" fmla="*/ 0 h 1008112"/>
                <a:gd name="connsiteX1-3" fmla="*/ 1379402 w 1379402"/>
                <a:gd name="connsiteY1-4" fmla="*/ 0 h 1008112"/>
                <a:gd name="connsiteX2-5" fmla="*/ 1379402 w 1379402"/>
                <a:gd name="connsiteY2-6" fmla="*/ 1008112 h 1008112"/>
                <a:gd name="connsiteX3-7" fmla="*/ 4252 w 1379402"/>
                <a:gd name="connsiteY3-8" fmla="*/ 1008112 h 1008112"/>
                <a:gd name="connsiteX4-9" fmla="*/ 0 w 1379402"/>
                <a:gd name="connsiteY4-10" fmla="*/ 507464 h 1008112"/>
                <a:gd name="connsiteX5" fmla="*/ 4252 w 1379402"/>
                <a:gd name="connsiteY5" fmla="*/ 0 h 1008112"/>
                <a:gd name="connsiteX0-11" fmla="*/ 5 w 1375155"/>
                <a:gd name="connsiteY0-12" fmla="*/ 0 h 1008112"/>
                <a:gd name="connsiteX1-13" fmla="*/ 1375155 w 1375155"/>
                <a:gd name="connsiteY1-14" fmla="*/ 0 h 1008112"/>
                <a:gd name="connsiteX2-15" fmla="*/ 1375155 w 1375155"/>
                <a:gd name="connsiteY2-16" fmla="*/ 1008112 h 1008112"/>
                <a:gd name="connsiteX3-17" fmla="*/ 5 w 1375155"/>
                <a:gd name="connsiteY3-18" fmla="*/ 1008112 h 1008112"/>
                <a:gd name="connsiteX4-19" fmla="*/ 353893 w 1375155"/>
                <a:gd name="connsiteY4-20" fmla="*/ 515084 h 1008112"/>
                <a:gd name="connsiteX5-21" fmla="*/ 5 w 1375155"/>
                <a:gd name="connsiteY5-22" fmla="*/ 0 h 1008112"/>
                <a:gd name="connsiteX0-23" fmla="*/ 5 w 1375155"/>
                <a:gd name="connsiteY0-24" fmla="*/ 0 h 1008112"/>
                <a:gd name="connsiteX1-25" fmla="*/ 1375155 w 1375155"/>
                <a:gd name="connsiteY1-26" fmla="*/ 0 h 1008112"/>
                <a:gd name="connsiteX2-27" fmla="*/ 1375155 w 1375155"/>
                <a:gd name="connsiteY2-28" fmla="*/ 1008112 h 1008112"/>
                <a:gd name="connsiteX3-29" fmla="*/ 5 w 1375155"/>
                <a:gd name="connsiteY3-30" fmla="*/ 1008112 h 1008112"/>
                <a:gd name="connsiteX4-31" fmla="*/ 353893 w 1375155"/>
                <a:gd name="connsiteY4-32" fmla="*/ 515084 h 1008112"/>
                <a:gd name="connsiteX5-33" fmla="*/ 5 w 1375155"/>
                <a:gd name="connsiteY5-34" fmla="*/ 0 h 1008112"/>
                <a:gd name="connsiteX0-35" fmla="*/ 5 w 1375155"/>
                <a:gd name="connsiteY0-36" fmla="*/ 0 h 1008112"/>
                <a:gd name="connsiteX1-37" fmla="*/ 1375155 w 1375155"/>
                <a:gd name="connsiteY1-38" fmla="*/ 0 h 1008112"/>
                <a:gd name="connsiteX2-39" fmla="*/ 1375155 w 1375155"/>
                <a:gd name="connsiteY2-40" fmla="*/ 1008112 h 1008112"/>
                <a:gd name="connsiteX3-41" fmla="*/ 5 w 1375155"/>
                <a:gd name="connsiteY3-42" fmla="*/ 1008112 h 1008112"/>
                <a:gd name="connsiteX4-43" fmla="*/ 353893 w 1375155"/>
                <a:gd name="connsiteY4-44" fmla="*/ 515084 h 1008112"/>
                <a:gd name="connsiteX5-45" fmla="*/ 5 w 1375155"/>
                <a:gd name="connsiteY5-46" fmla="*/ 0 h 1008112"/>
                <a:gd name="connsiteX0-47" fmla="*/ 5 w 1375155"/>
                <a:gd name="connsiteY0-48" fmla="*/ 0 h 1008112"/>
                <a:gd name="connsiteX1-49" fmla="*/ 1375155 w 1375155"/>
                <a:gd name="connsiteY1-50" fmla="*/ 0 h 1008112"/>
                <a:gd name="connsiteX2-51" fmla="*/ 1375155 w 1375155"/>
                <a:gd name="connsiteY2-52" fmla="*/ 1008112 h 1008112"/>
                <a:gd name="connsiteX3-53" fmla="*/ 5 w 1375155"/>
                <a:gd name="connsiteY3-54" fmla="*/ 1008112 h 1008112"/>
                <a:gd name="connsiteX4-55" fmla="*/ 353893 w 1375155"/>
                <a:gd name="connsiteY4-56" fmla="*/ 515084 h 1008112"/>
                <a:gd name="connsiteX5-57" fmla="*/ 5 w 1375155"/>
                <a:gd name="connsiteY5-58" fmla="*/ 0 h 1008112"/>
                <a:gd name="connsiteX0-59" fmla="*/ 0 w 1375150"/>
                <a:gd name="connsiteY0-60" fmla="*/ 0 h 1008112"/>
                <a:gd name="connsiteX1-61" fmla="*/ 1375150 w 1375150"/>
                <a:gd name="connsiteY1-62" fmla="*/ 0 h 1008112"/>
                <a:gd name="connsiteX2-63" fmla="*/ 1375150 w 1375150"/>
                <a:gd name="connsiteY2-64" fmla="*/ 1008112 h 1008112"/>
                <a:gd name="connsiteX3-65" fmla="*/ 0 w 1375150"/>
                <a:gd name="connsiteY3-66" fmla="*/ 1008112 h 1008112"/>
                <a:gd name="connsiteX4-67" fmla="*/ 353888 w 1375150"/>
                <a:gd name="connsiteY4-68" fmla="*/ 515084 h 1008112"/>
                <a:gd name="connsiteX5-69" fmla="*/ 0 w 1375150"/>
                <a:gd name="connsiteY5-70" fmla="*/ 0 h 1008112"/>
                <a:gd name="connsiteX0-71" fmla="*/ 0 w 1375150"/>
                <a:gd name="connsiteY0-72" fmla="*/ 0 h 1008112"/>
                <a:gd name="connsiteX1-73" fmla="*/ 1375150 w 1375150"/>
                <a:gd name="connsiteY1-74" fmla="*/ 0 h 1008112"/>
                <a:gd name="connsiteX2-75" fmla="*/ 1375150 w 1375150"/>
                <a:gd name="connsiteY2-76" fmla="*/ 1008112 h 1008112"/>
                <a:gd name="connsiteX3-77" fmla="*/ 0 w 1375150"/>
                <a:gd name="connsiteY3-78" fmla="*/ 1008112 h 1008112"/>
                <a:gd name="connsiteX4-79" fmla="*/ 353888 w 1375150"/>
                <a:gd name="connsiteY4-80" fmla="*/ 515084 h 1008112"/>
                <a:gd name="connsiteX5-81" fmla="*/ 0 w 1375150"/>
                <a:gd name="connsiteY5-82" fmla="*/ 0 h 1008112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  <a:cxn ang="0">
                  <a:pos x="connsiteX4-79" y="connsiteY4-80"/>
                </a:cxn>
                <a:cxn ang="0">
                  <a:pos x="connsiteX5-81" y="connsiteY5-82"/>
                </a:cxn>
              </a:cxnLst>
              <a:rect l="l" t="t" r="r" b="b"/>
              <a:pathLst>
                <a:path w="1375150" h="1008112">
                  <a:moveTo>
                    <a:pt x="0" y="0"/>
                  </a:moveTo>
                  <a:lnTo>
                    <a:pt x="1375150" y="0"/>
                  </a:lnTo>
                  <a:lnTo>
                    <a:pt x="1375150" y="1008112"/>
                  </a:lnTo>
                  <a:lnTo>
                    <a:pt x="0" y="1008112"/>
                  </a:lnTo>
                  <a:cubicBezTo>
                    <a:pt x="341483" y="528809"/>
                    <a:pt x="-2835" y="1009627"/>
                    <a:pt x="353888" y="515084"/>
                  </a:cubicBezTo>
                  <a:cubicBezTo>
                    <a:pt x="-10455" y="-12211"/>
                    <a:pt x="349103" y="5044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9@|5FFC:16777215|FBC:16777215|LFC:10661574|LBC:16777215"/>
            <p:cNvSpPr/>
            <p:nvPr userDrawn="1"/>
          </p:nvSpPr>
          <p:spPr>
            <a:xfrm>
              <a:off x="1600848" y="2545479"/>
              <a:ext cx="354120" cy="865095"/>
            </a:xfrm>
            <a:custGeom>
              <a:avLst/>
              <a:gdLst>
                <a:gd name="connsiteX0" fmla="*/ 0 w 1375150"/>
                <a:gd name="connsiteY0" fmla="*/ 0 h 1008112"/>
                <a:gd name="connsiteX1" fmla="*/ 1375150 w 1375150"/>
                <a:gd name="connsiteY1" fmla="*/ 0 h 1008112"/>
                <a:gd name="connsiteX2" fmla="*/ 1375150 w 1375150"/>
                <a:gd name="connsiteY2" fmla="*/ 1008112 h 1008112"/>
                <a:gd name="connsiteX3" fmla="*/ 0 w 1375150"/>
                <a:gd name="connsiteY3" fmla="*/ 1008112 h 1008112"/>
                <a:gd name="connsiteX4" fmla="*/ 0 w 1375150"/>
                <a:gd name="connsiteY4" fmla="*/ 0 h 1008112"/>
                <a:gd name="connsiteX0-1" fmla="*/ 4252 w 1379402"/>
                <a:gd name="connsiteY0-2" fmla="*/ 0 h 1008112"/>
                <a:gd name="connsiteX1-3" fmla="*/ 1379402 w 1379402"/>
                <a:gd name="connsiteY1-4" fmla="*/ 0 h 1008112"/>
                <a:gd name="connsiteX2-5" fmla="*/ 1379402 w 1379402"/>
                <a:gd name="connsiteY2-6" fmla="*/ 1008112 h 1008112"/>
                <a:gd name="connsiteX3-7" fmla="*/ 4252 w 1379402"/>
                <a:gd name="connsiteY3-8" fmla="*/ 1008112 h 1008112"/>
                <a:gd name="connsiteX4-9" fmla="*/ 0 w 1379402"/>
                <a:gd name="connsiteY4-10" fmla="*/ 507464 h 1008112"/>
                <a:gd name="connsiteX5" fmla="*/ 4252 w 1379402"/>
                <a:gd name="connsiteY5" fmla="*/ 0 h 1008112"/>
                <a:gd name="connsiteX0-11" fmla="*/ 5 w 1375155"/>
                <a:gd name="connsiteY0-12" fmla="*/ 0 h 1008112"/>
                <a:gd name="connsiteX1-13" fmla="*/ 1375155 w 1375155"/>
                <a:gd name="connsiteY1-14" fmla="*/ 0 h 1008112"/>
                <a:gd name="connsiteX2-15" fmla="*/ 1375155 w 1375155"/>
                <a:gd name="connsiteY2-16" fmla="*/ 1008112 h 1008112"/>
                <a:gd name="connsiteX3-17" fmla="*/ 5 w 1375155"/>
                <a:gd name="connsiteY3-18" fmla="*/ 1008112 h 1008112"/>
                <a:gd name="connsiteX4-19" fmla="*/ 353893 w 1375155"/>
                <a:gd name="connsiteY4-20" fmla="*/ 515084 h 1008112"/>
                <a:gd name="connsiteX5-21" fmla="*/ 5 w 1375155"/>
                <a:gd name="connsiteY5-22" fmla="*/ 0 h 1008112"/>
                <a:gd name="connsiteX0-23" fmla="*/ 5 w 1375155"/>
                <a:gd name="connsiteY0-24" fmla="*/ 0 h 1008112"/>
                <a:gd name="connsiteX1-25" fmla="*/ 1375155 w 1375155"/>
                <a:gd name="connsiteY1-26" fmla="*/ 0 h 1008112"/>
                <a:gd name="connsiteX2-27" fmla="*/ 1375155 w 1375155"/>
                <a:gd name="connsiteY2-28" fmla="*/ 1008112 h 1008112"/>
                <a:gd name="connsiteX3-29" fmla="*/ 5 w 1375155"/>
                <a:gd name="connsiteY3-30" fmla="*/ 1008112 h 1008112"/>
                <a:gd name="connsiteX4-31" fmla="*/ 353893 w 1375155"/>
                <a:gd name="connsiteY4-32" fmla="*/ 515084 h 1008112"/>
                <a:gd name="connsiteX5-33" fmla="*/ 5 w 1375155"/>
                <a:gd name="connsiteY5-34" fmla="*/ 0 h 1008112"/>
                <a:gd name="connsiteX0-35" fmla="*/ 5 w 1375155"/>
                <a:gd name="connsiteY0-36" fmla="*/ 0 h 1008112"/>
                <a:gd name="connsiteX1-37" fmla="*/ 1375155 w 1375155"/>
                <a:gd name="connsiteY1-38" fmla="*/ 0 h 1008112"/>
                <a:gd name="connsiteX2-39" fmla="*/ 1375155 w 1375155"/>
                <a:gd name="connsiteY2-40" fmla="*/ 1008112 h 1008112"/>
                <a:gd name="connsiteX3-41" fmla="*/ 5 w 1375155"/>
                <a:gd name="connsiteY3-42" fmla="*/ 1008112 h 1008112"/>
                <a:gd name="connsiteX4-43" fmla="*/ 353893 w 1375155"/>
                <a:gd name="connsiteY4-44" fmla="*/ 515084 h 1008112"/>
                <a:gd name="connsiteX5-45" fmla="*/ 5 w 1375155"/>
                <a:gd name="connsiteY5-46" fmla="*/ 0 h 1008112"/>
                <a:gd name="connsiteX0-47" fmla="*/ 5 w 1375155"/>
                <a:gd name="connsiteY0-48" fmla="*/ 0 h 1008112"/>
                <a:gd name="connsiteX1-49" fmla="*/ 1375155 w 1375155"/>
                <a:gd name="connsiteY1-50" fmla="*/ 0 h 1008112"/>
                <a:gd name="connsiteX2-51" fmla="*/ 1375155 w 1375155"/>
                <a:gd name="connsiteY2-52" fmla="*/ 1008112 h 1008112"/>
                <a:gd name="connsiteX3-53" fmla="*/ 5 w 1375155"/>
                <a:gd name="connsiteY3-54" fmla="*/ 1008112 h 1008112"/>
                <a:gd name="connsiteX4-55" fmla="*/ 353893 w 1375155"/>
                <a:gd name="connsiteY4-56" fmla="*/ 515084 h 1008112"/>
                <a:gd name="connsiteX5-57" fmla="*/ 5 w 1375155"/>
                <a:gd name="connsiteY5-58" fmla="*/ 0 h 1008112"/>
                <a:gd name="connsiteX0-59" fmla="*/ 0 w 1375150"/>
                <a:gd name="connsiteY0-60" fmla="*/ 0 h 1008112"/>
                <a:gd name="connsiteX1-61" fmla="*/ 1375150 w 1375150"/>
                <a:gd name="connsiteY1-62" fmla="*/ 0 h 1008112"/>
                <a:gd name="connsiteX2-63" fmla="*/ 1375150 w 1375150"/>
                <a:gd name="connsiteY2-64" fmla="*/ 1008112 h 1008112"/>
                <a:gd name="connsiteX3-65" fmla="*/ 0 w 1375150"/>
                <a:gd name="connsiteY3-66" fmla="*/ 1008112 h 1008112"/>
                <a:gd name="connsiteX4-67" fmla="*/ 353888 w 1375150"/>
                <a:gd name="connsiteY4-68" fmla="*/ 515084 h 1008112"/>
                <a:gd name="connsiteX5-69" fmla="*/ 0 w 1375150"/>
                <a:gd name="connsiteY5-70" fmla="*/ 0 h 1008112"/>
                <a:gd name="connsiteX0-71" fmla="*/ 0 w 1375150"/>
                <a:gd name="connsiteY0-72" fmla="*/ 0 h 1008112"/>
                <a:gd name="connsiteX1-73" fmla="*/ 1375150 w 1375150"/>
                <a:gd name="connsiteY1-74" fmla="*/ 0 h 1008112"/>
                <a:gd name="connsiteX2-75" fmla="*/ 1375150 w 1375150"/>
                <a:gd name="connsiteY2-76" fmla="*/ 1008112 h 1008112"/>
                <a:gd name="connsiteX3-77" fmla="*/ 0 w 1375150"/>
                <a:gd name="connsiteY3-78" fmla="*/ 1008112 h 1008112"/>
                <a:gd name="connsiteX4-79" fmla="*/ 353888 w 1375150"/>
                <a:gd name="connsiteY4-80" fmla="*/ 515084 h 1008112"/>
                <a:gd name="connsiteX5-81" fmla="*/ 0 w 1375150"/>
                <a:gd name="connsiteY5-82" fmla="*/ 0 h 1008112"/>
                <a:gd name="connsiteX0-83" fmla="*/ 0 w 1375150"/>
                <a:gd name="connsiteY0-84" fmla="*/ 0 h 1008112"/>
                <a:gd name="connsiteX1-85" fmla="*/ 1375150 w 1375150"/>
                <a:gd name="connsiteY1-86" fmla="*/ 0 h 1008112"/>
                <a:gd name="connsiteX2-87" fmla="*/ 1375150 w 1375150"/>
                <a:gd name="connsiteY2-88" fmla="*/ 1008112 h 1008112"/>
                <a:gd name="connsiteX3-89" fmla="*/ 0 w 1375150"/>
                <a:gd name="connsiteY3-90" fmla="*/ 1008112 h 1008112"/>
                <a:gd name="connsiteX4-91" fmla="*/ 0 w 1375150"/>
                <a:gd name="connsiteY4-92" fmla="*/ 0 h 1008112"/>
                <a:gd name="connsiteX0-93" fmla="*/ 0 w 1375150"/>
                <a:gd name="connsiteY0-94" fmla="*/ 0 h 1521711"/>
                <a:gd name="connsiteX1-95" fmla="*/ 1375150 w 1375150"/>
                <a:gd name="connsiteY1-96" fmla="*/ 0 h 1521711"/>
                <a:gd name="connsiteX2-97" fmla="*/ 1375150 w 1375150"/>
                <a:gd name="connsiteY2-98" fmla="*/ 1008112 h 1521711"/>
                <a:gd name="connsiteX3-99" fmla="*/ 231363 w 1375150"/>
                <a:gd name="connsiteY3-100" fmla="*/ 1521711 h 1521711"/>
                <a:gd name="connsiteX0-101" fmla="*/ 0 w 1375150"/>
                <a:gd name="connsiteY0-102" fmla="*/ 0 h 1521711"/>
                <a:gd name="connsiteX1-103" fmla="*/ 1375150 w 1375150"/>
                <a:gd name="connsiteY1-104" fmla="*/ 0 h 1521711"/>
                <a:gd name="connsiteX2-105" fmla="*/ 1375150 w 1375150"/>
                <a:gd name="connsiteY2-106" fmla="*/ 1008112 h 1521711"/>
                <a:gd name="connsiteX3-107" fmla="*/ 231363 w 1375150"/>
                <a:gd name="connsiteY3-108" fmla="*/ 1521711 h 1521711"/>
                <a:gd name="connsiteX0-109" fmla="*/ 0 w 1375150"/>
                <a:gd name="connsiteY0-110" fmla="*/ 0 h 1521711"/>
                <a:gd name="connsiteX1-111" fmla="*/ 1375150 w 1375150"/>
                <a:gd name="connsiteY1-112" fmla="*/ 0 h 1521711"/>
                <a:gd name="connsiteX2-113" fmla="*/ 1375150 w 1375150"/>
                <a:gd name="connsiteY2-114" fmla="*/ 1008112 h 1521711"/>
                <a:gd name="connsiteX3-115" fmla="*/ 113882 w 1375150"/>
                <a:gd name="connsiteY3-116" fmla="*/ 993817 h 1521711"/>
                <a:gd name="connsiteX4-117" fmla="*/ 231363 w 1375150"/>
                <a:gd name="connsiteY4-118" fmla="*/ 1521711 h 1521711"/>
                <a:gd name="connsiteX0-119" fmla="*/ 0 w 1375150"/>
                <a:gd name="connsiteY0-120" fmla="*/ 0 h 1055147"/>
                <a:gd name="connsiteX1-121" fmla="*/ 1375150 w 1375150"/>
                <a:gd name="connsiteY1-122" fmla="*/ 0 h 1055147"/>
                <a:gd name="connsiteX2-123" fmla="*/ 1375150 w 1375150"/>
                <a:gd name="connsiteY2-124" fmla="*/ 1008112 h 1055147"/>
                <a:gd name="connsiteX3-125" fmla="*/ 113882 w 1375150"/>
                <a:gd name="connsiteY3-126" fmla="*/ 993817 h 1055147"/>
                <a:gd name="connsiteX0-127" fmla="*/ 0 w 1375150"/>
                <a:gd name="connsiteY0-128" fmla="*/ 0 h 1008112"/>
                <a:gd name="connsiteX1-129" fmla="*/ 1375150 w 1375150"/>
                <a:gd name="connsiteY1-130" fmla="*/ 0 h 1008112"/>
                <a:gd name="connsiteX2-131" fmla="*/ 1375150 w 1375150"/>
                <a:gd name="connsiteY2-132" fmla="*/ 1008112 h 1008112"/>
                <a:gd name="connsiteX3-133" fmla="*/ 113882 w 1375150"/>
                <a:gd name="connsiteY3-134" fmla="*/ 993817 h 1008112"/>
                <a:gd name="connsiteX0-135" fmla="*/ 0 w 1375150"/>
                <a:gd name="connsiteY0-136" fmla="*/ 0 h 1008112"/>
                <a:gd name="connsiteX1-137" fmla="*/ 1375150 w 1375150"/>
                <a:gd name="connsiteY1-138" fmla="*/ 0 h 1008112"/>
                <a:gd name="connsiteX2-139" fmla="*/ 1375150 w 1375150"/>
                <a:gd name="connsiteY2-140" fmla="*/ 1008112 h 1008112"/>
                <a:gd name="connsiteX3-141" fmla="*/ 5852 w 1375150"/>
                <a:gd name="connsiteY3-142" fmla="*/ 953848 h 1008112"/>
                <a:gd name="connsiteX0-143" fmla="*/ 0 w 1375150"/>
                <a:gd name="connsiteY0-144" fmla="*/ 0 h 1033786"/>
                <a:gd name="connsiteX1-145" fmla="*/ 1375150 w 1375150"/>
                <a:gd name="connsiteY1-146" fmla="*/ 0 h 1033786"/>
                <a:gd name="connsiteX2-147" fmla="*/ 1375150 w 1375150"/>
                <a:gd name="connsiteY2-148" fmla="*/ 1008112 h 1033786"/>
                <a:gd name="connsiteX3-149" fmla="*/ 5852 w 1375150"/>
                <a:gd name="connsiteY3-150" fmla="*/ 1033786 h 1033786"/>
              </a:gdLst>
              <a:ahLst/>
              <a:cxnLst>
                <a:cxn ang="0">
                  <a:pos x="connsiteX0-143" y="connsiteY0-144"/>
                </a:cxn>
                <a:cxn ang="0">
                  <a:pos x="connsiteX1-145" y="connsiteY1-146"/>
                </a:cxn>
                <a:cxn ang="0">
                  <a:pos x="connsiteX2-147" y="connsiteY2-148"/>
                </a:cxn>
                <a:cxn ang="0">
                  <a:pos x="connsiteX3-149" y="connsiteY3-150"/>
                </a:cxn>
              </a:cxnLst>
              <a:rect l="l" t="t" r="r" b="b"/>
              <a:pathLst>
                <a:path w="1375150" h="1033786">
                  <a:moveTo>
                    <a:pt x="0" y="0"/>
                  </a:moveTo>
                  <a:lnTo>
                    <a:pt x="1375150" y="0"/>
                  </a:lnTo>
                  <a:lnTo>
                    <a:pt x="1375150" y="1008112"/>
                  </a:lnTo>
                  <a:lnTo>
                    <a:pt x="5852" y="1033786"/>
                  </a:lnTo>
                </a:path>
              </a:pathLst>
            </a:custGeom>
            <a:noFill/>
            <a:ln w="19050">
              <a:solidFill>
                <a:srgbClr val="DDDDD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13@|5FFC:2500134|FBC:16777215|LFC:16777215|LBC:16777215"/>
            <p:cNvSpPr/>
            <p:nvPr userDrawn="1"/>
          </p:nvSpPr>
          <p:spPr>
            <a:xfrm>
              <a:off x="1731730" y="3166225"/>
              <a:ext cx="234886" cy="391589"/>
            </a:xfrm>
            <a:custGeom>
              <a:avLst/>
              <a:gdLst>
                <a:gd name="connsiteX0" fmla="*/ 0 w 385137"/>
                <a:gd name="connsiteY0" fmla="*/ 0 h 265112"/>
                <a:gd name="connsiteX1" fmla="*/ 385137 w 385137"/>
                <a:gd name="connsiteY1" fmla="*/ 0 h 265112"/>
                <a:gd name="connsiteX2" fmla="*/ 385137 w 385137"/>
                <a:gd name="connsiteY2" fmla="*/ 265112 h 265112"/>
                <a:gd name="connsiteX3" fmla="*/ 0 w 385137"/>
                <a:gd name="connsiteY3" fmla="*/ 265112 h 265112"/>
                <a:gd name="connsiteX4" fmla="*/ 0 w 385137"/>
                <a:gd name="connsiteY4" fmla="*/ 0 h 265112"/>
                <a:gd name="connsiteX0-1" fmla="*/ 0 w 385137"/>
                <a:gd name="connsiteY0-2" fmla="*/ 0 h 265112"/>
                <a:gd name="connsiteX1-3" fmla="*/ 385137 w 385137"/>
                <a:gd name="connsiteY1-4" fmla="*/ 0 h 265112"/>
                <a:gd name="connsiteX2-5" fmla="*/ 385137 w 385137"/>
                <a:gd name="connsiteY2-6" fmla="*/ 265112 h 265112"/>
                <a:gd name="connsiteX3-7" fmla="*/ 0 w 385137"/>
                <a:gd name="connsiteY3-8" fmla="*/ 0 h 2651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5137" h="265112">
                  <a:moveTo>
                    <a:pt x="0" y="0"/>
                  </a:moveTo>
                  <a:lnTo>
                    <a:pt x="385137" y="0"/>
                  </a:lnTo>
                  <a:lnTo>
                    <a:pt x="385137" y="265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@|5FFC:6382299|FBC:16777215|LFC:16777215|LBC:16777215"/>
            <p:cNvSpPr/>
            <p:nvPr userDrawn="1"/>
          </p:nvSpPr>
          <p:spPr>
            <a:xfrm flipH="1">
              <a:off x="10231244" y="2372333"/>
              <a:ext cx="469179" cy="1181055"/>
            </a:xfrm>
            <a:custGeom>
              <a:avLst/>
              <a:gdLst>
                <a:gd name="connsiteX0" fmla="*/ 0 w 1375150"/>
                <a:gd name="connsiteY0" fmla="*/ 0 h 1008112"/>
                <a:gd name="connsiteX1" fmla="*/ 1375150 w 1375150"/>
                <a:gd name="connsiteY1" fmla="*/ 0 h 1008112"/>
                <a:gd name="connsiteX2" fmla="*/ 1375150 w 1375150"/>
                <a:gd name="connsiteY2" fmla="*/ 1008112 h 1008112"/>
                <a:gd name="connsiteX3" fmla="*/ 0 w 1375150"/>
                <a:gd name="connsiteY3" fmla="*/ 1008112 h 1008112"/>
                <a:gd name="connsiteX4" fmla="*/ 0 w 1375150"/>
                <a:gd name="connsiteY4" fmla="*/ 0 h 1008112"/>
                <a:gd name="connsiteX0-1" fmla="*/ 4252 w 1379402"/>
                <a:gd name="connsiteY0-2" fmla="*/ 0 h 1008112"/>
                <a:gd name="connsiteX1-3" fmla="*/ 1379402 w 1379402"/>
                <a:gd name="connsiteY1-4" fmla="*/ 0 h 1008112"/>
                <a:gd name="connsiteX2-5" fmla="*/ 1379402 w 1379402"/>
                <a:gd name="connsiteY2-6" fmla="*/ 1008112 h 1008112"/>
                <a:gd name="connsiteX3-7" fmla="*/ 4252 w 1379402"/>
                <a:gd name="connsiteY3-8" fmla="*/ 1008112 h 1008112"/>
                <a:gd name="connsiteX4-9" fmla="*/ 0 w 1379402"/>
                <a:gd name="connsiteY4-10" fmla="*/ 507464 h 1008112"/>
                <a:gd name="connsiteX5" fmla="*/ 4252 w 1379402"/>
                <a:gd name="connsiteY5" fmla="*/ 0 h 1008112"/>
                <a:gd name="connsiteX0-11" fmla="*/ 5 w 1375155"/>
                <a:gd name="connsiteY0-12" fmla="*/ 0 h 1008112"/>
                <a:gd name="connsiteX1-13" fmla="*/ 1375155 w 1375155"/>
                <a:gd name="connsiteY1-14" fmla="*/ 0 h 1008112"/>
                <a:gd name="connsiteX2-15" fmla="*/ 1375155 w 1375155"/>
                <a:gd name="connsiteY2-16" fmla="*/ 1008112 h 1008112"/>
                <a:gd name="connsiteX3-17" fmla="*/ 5 w 1375155"/>
                <a:gd name="connsiteY3-18" fmla="*/ 1008112 h 1008112"/>
                <a:gd name="connsiteX4-19" fmla="*/ 353893 w 1375155"/>
                <a:gd name="connsiteY4-20" fmla="*/ 515084 h 1008112"/>
                <a:gd name="connsiteX5-21" fmla="*/ 5 w 1375155"/>
                <a:gd name="connsiteY5-22" fmla="*/ 0 h 1008112"/>
                <a:gd name="connsiteX0-23" fmla="*/ 5 w 1375155"/>
                <a:gd name="connsiteY0-24" fmla="*/ 0 h 1008112"/>
                <a:gd name="connsiteX1-25" fmla="*/ 1375155 w 1375155"/>
                <a:gd name="connsiteY1-26" fmla="*/ 0 h 1008112"/>
                <a:gd name="connsiteX2-27" fmla="*/ 1375155 w 1375155"/>
                <a:gd name="connsiteY2-28" fmla="*/ 1008112 h 1008112"/>
                <a:gd name="connsiteX3-29" fmla="*/ 5 w 1375155"/>
                <a:gd name="connsiteY3-30" fmla="*/ 1008112 h 1008112"/>
                <a:gd name="connsiteX4-31" fmla="*/ 353893 w 1375155"/>
                <a:gd name="connsiteY4-32" fmla="*/ 515084 h 1008112"/>
                <a:gd name="connsiteX5-33" fmla="*/ 5 w 1375155"/>
                <a:gd name="connsiteY5-34" fmla="*/ 0 h 1008112"/>
                <a:gd name="connsiteX0-35" fmla="*/ 5 w 1375155"/>
                <a:gd name="connsiteY0-36" fmla="*/ 0 h 1008112"/>
                <a:gd name="connsiteX1-37" fmla="*/ 1375155 w 1375155"/>
                <a:gd name="connsiteY1-38" fmla="*/ 0 h 1008112"/>
                <a:gd name="connsiteX2-39" fmla="*/ 1375155 w 1375155"/>
                <a:gd name="connsiteY2-40" fmla="*/ 1008112 h 1008112"/>
                <a:gd name="connsiteX3-41" fmla="*/ 5 w 1375155"/>
                <a:gd name="connsiteY3-42" fmla="*/ 1008112 h 1008112"/>
                <a:gd name="connsiteX4-43" fmla="*/ 353893 w 1375155"/>
                <a:gd name="connsiteY4-44" fmla="*/ 515084 h 1008112"/>
                <a:gd name="connsiteX5-45" fmla="*/ 5 w 1375155"/>
                <a:gd name="connsiteY5-46" fmla="*/ 0 h 1008112"/>
                <a:gd name="connsiteX0-47" fmla="*/ 5 w 1375155"/>
                <a:gd name="connsiteY0-48" fmla="*/ 0 h 1008112"/>
                <a:gd name="connsiteX1-49" fmla="*/ 1375155 w 1375155"/>
                <a:gd name="connsiteY1-50" fmla="*/ 0 h 1008112"/>
                <a:gd name="connsiteX2-51" fmla="*/ 1375155 w 1375155"/>
                <a:gd name="connsiteY2-52" fmla="*/ 1008112 h 1008112"/>
                <a:gd name="connsiteX3-53" fmla="*/ 5 w 1375155"/>
                <a:gd name="connsiteY3-54" fmla="*/ 1008112 h 1008112"/>
                <a:gd name="connsiteX4-55" fmla="*/ 353893 w 1375155"/>
                <a:gd name="connsiteY4-56" fmla="*/ 515084 h 1008112"/>
                <a:gd name="connsiteX5-57" fmla="*/ 5 w 1375155"/>
                <a:gd name="connsiteY5-58" fmla="*/ 0 h 1008112"/>
                <a:gd name="connsiteX0-59" fmla="*/ 0 w 1375150"/>
                <a:gd name="connsiteY0-60" fmla="*/ 0 h 1008112"/>
                <a:gd name="connsiteX1-61" fmla="*/ 1375150 w 1375150"/>
                <a:gd name="connsiteY1-62" fmla="*/ 0 h 1008112"/>
                <a:gd name="connsiteX2-63" fmla="*/ 1375150 w 1375150"/>
                <a:gd name="connsiteY2-64" fmla="*/ 1008112 h 1008112"/>
                <a:gd name="connsiteX3-65" fmla="*/ 0 w 1375150"/>
                <a:gd name="connsiteY3-66" fmla="*/ 1008112 h 1008112"/>
                <a:gd name="connsiteX4-67" fmla="*/ 353888 w 1375150"/>
                <a:gd name="connsiteY4-68" fmla="*/ 515084 h 1008112"/>
                <a:gd name="connsiteX5-69" fmla="*/ 0 w 1375150"/>
                <a:gd name="connsiteY5-70" fmla="*/ 0 h 1008112"/>
                <a:gd name="connsiteX0-71" fmla="*/ 0 w 1375150"/>
                <a:gd name="connsiteY0-72" fmla="*/ 0 h 1008112"/>
                <a:gd name="connsiteX1-73" fmla="*/ 1375150 w 1375150"/>
                <a:gd name="connsiteY1-74" fmla="*/ 0 h 1008112"/>
                <a:gd name="connsiteX2-75" fmla="*/ 1375150 w 1375150"/>
                <a:gd name="connsiteY2-76" fmla="*/ 1008112 h 1008112"/>
                <a:gd name="connsiteX3-77" fmla="*/ 0 w 1375150"/>
                <a:gd name="connsiteY3-78" fmla="*/ 1008112 h 1008112"/>
                <a:gd name="connsiteX4-79" fmla="*/ 353888 w 1375150"/>
                <a:gd name="connsiteY4-80" fmla="*/ 515084 h 1008112"/>
                <a:gd name="connsiteX5-81" fmla="*/ 0 w 1375150"/>
                <a:gd name="connsiteY5-82" fmla="*/ 0 h 1008112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  <a:cxn ang="0">
                  <a:pos x="connsiteX4-79" y="connsiteY4-80"/>
                </a:cxn>
                <a:cxn ang="0">
                  <a:pos x="connsiteX5-81" y="connsiteY5-82"/>
                </a:cxn>
              </a:cxnLst>
              <a:rect l="l" t="t" r="r" b="b"/>
              <a:pathLst>
                <a:path w="1375150" h="1008112">
                  <a:moveTo>
                    <a:pt x="0" y="0"/>
                  </a:moveTo>
                  <a:lnTo>
                    <a:pt x="1375150" y="0"/>
                  </a:lnTo>
                  <a:lnTo>
                    <a:pt x="1375150" y="1008112"/>
                  </a:lnTo>
                  <a:lnTo>
                    <a:pt x="0" y="1008112"/>
                  </a:lnTo>
                  <a:cubicBezTo>
                    <a:pt x="341483" y="528809"/>
                    <a:pt x="-2835" y="1009627"/>
                    <a:pt x="353888" y="515084"/>
                  </a:cubicBezTo>
                  <a:cubicBezTo>
                    <a:pt x="-10455" y="-12211"/>
                    <a:pt x="349103" y="5044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9@|5FFC:16777215|FBC:16777215|LFC:10661574|LBC:16777215"/>
            <p:cNvSpPr/>
            <p:nvPr userDrawn="1"/>
          </p:nvSpPr>
          <p:spPr>
            <a:xfrm flipH="1">
              <a:off x="10237032" y="2541053"/>
              <a:ext cx="354120" cy="865095"/>
            </a:xfrm>
            <a:custGeom>
              <a:avLst/>
              <a:gdLst>
                <a:gd name="connsiteX0" fmla="*/ 0 w 1375150"/>
                <a:gd name="connsiteY0" fmla="*/ 0 h 1008112"/>
                <a:gd name="connsiteX1" fmla="*/ 1375150 w 1375150"/>
                <a:gd name="connsiteY1" fmla="*/ 0 h 1008112"/>
                <a:gd name="connsiteX2" fmla="*/ 1375150 w 1375150"/>
                <a:gd name="connsiteY2" fmla="*/ 1008112 h 1008112"/>
                <a:gd name="connsiteX3" fmla="*/ 0 w 1375150"/>
                <a:gd name="connsiteY3" fmla="*/ 1008112 h 1008112"/>
                <a:gd name="connsiteX4" fmla="*/ 0 w 1375150"/>
                <a:gd name="connsiteY4" fmla="*/ 0 h 1008112"/>
                <a:gd name="connsiteX0-1" fmla="*/ 4252 w 1379402"/>
                <a:gd name="connsiteY0-2" fmla="*/ 0 h 1008112"/>
                <a:gd name="connsiteX1-3" fmla="*/ 1379402 w 1379402"/>
                <a:gd name="connsiteY1-4" fmla="*/ 0 h 1008112"/>
                <a:gd name="connsiteX2-5" fmla="*/ 1379402 w 1379402"/>
                <a:gd name="connsiteY2-6" fmla="*/ 1008112 h 1008112"/>
                <a:gd name="connsiteX3-7" fmla="*/ 4252 w 1379402"/>
                <a:gd name="connsiteY3-8" fmla="*/ 1008112 h 1008112"/>
                <a:gd name="connsiteX4-9" fmla="*/ 0 w 1379402"/>
                <a:gd name="connsiteY4-10" fmla="*/ 507464 h 1008112"/>
                <a:gd name="connsiteX5" fmla="*/ 4252 w 1379402"/>
                <a:gd name="connsiteY5" fmla="*/ 0 h 1008112"/>
                <a:gd name="connsiteX0-11" fmla="*/ 5 w 1375155"/>
                <a:gd name="connsiteY0-12" fmla="*/ 0 h 1008112"/>
                <a:gd name="connsiteX1-13" fmla="*/ 1375155 w 1375155"/>
                <a:gd name="connsiteY1-14" fmla="*/ 0 h 1008112"/>
                <a:gd name="connsiteX2-15" fmla="*/ 1375155 w 1375155"/>
                <a:gd name="connsiteY2-16" fmla="*/ 1008112 h 1008112"/>
                <a:gd name="connsiteX3-17" fmla="*/ 5 w 1375155"/>
                <a:gd name="connsiteY3-18" fmla="*/ 1008112 h 1008112"/>
                <a:gd name="connsiteX4-19" fmla="*/ 353893 w 1375155"/>
                <a:gd name="connsiteY4-20" fmla="*/ 515084 h 1008112"/>
                <a:gd name="connsiteX5-21" fmla="*/ 5 w 1375155"/>
                <a:gd name="connsiteY5-22" fmla="*/ 0 h 1008112"/>
                <a:gd name="connsiteX0-23" fmla="*/ 5 w 1375155"/>
                <a:gd name="connsiteY0-24" fmla="*/ 0 h 1008112"/>
                <a:gd name="connsiteX1-25" fmla="*/ 1375155 w 1375155"/>
                <a:gd name="connsiteY1-26" fmla="*/ 0 h 1008112"/>
                <a:gd name="connsiteX2-27" fmla="*/ 1375155 w 1375155"/>
                <a:gd name="connsiteY2-28" fmla="*/ 1008112 h 1008112"/>
                <a:gd name="connsiteX3-29" fmla="*/ 5 w 1375155"/>
                <a:gd name="connsiteY3-30" fmla="*/ 1008112 h 1008112"/>
                <a:gd name="connsiteX4-31" fmla="*/ 353893 w 1375155"/>
                <a:gd name="connsiteY4-32" fmla="*/ 515084 h 1008112"/>
                <a:gd name="connsiteX5-33" fmla="*/ 5 w 1375155"/>
                <a:gd name="connsiteY5-34" fmla="*/ 0 h 1008112"/>
                <a:gd name="connsiteX0-35" fmla="*/ 5 w 1375155"/>
                <a:gd name="connsiteY0-36" fmla="*/ 0 h 1008112"/>
                <a:gd name="connsiteX1-37" fmla="*/ 1375155 w 1375155"/>
                <a:gd name="connsiteY1-38" fmla="*/ 0 h 1008112"/>
                <a:gd name="connsiteX2-39" fmla="*/ 1375155 w 1375155"/>
                <a:gd name="connsiteY2-40" fmla="*/ 1008112 h 1008112"/>
                <a:gd name="connsiteX3-41" fmla="*/ 5 w 1375155"/>
                <a:gd name="connsiteY3-42" fmla="*/ 1008112 h 1008112"/>
                <a:gd name="connsiteX4-43" fmla="*/ 353893 w 1375155"/>
                <a:gd name="connsiteY4-44" fmla="*/ 515084 h 1008112"/>
                <a:gd name="connsiteX5-45" fmla="*/ 5 w 1375155"/>
                <a:gd name="connsiteY5-46" fmla="*/ 0 h 1008112"/>
                <a:gd name="connsiteX0-47" fmla="*/ 5 w 1375155"/>
                <a:gd name="connsiteY0-48" fmla="*/ 0 h 1008112"/>
                <a:gd name="connsiteX1-49" fmla="*/ 1375155 w 1375155"/>
                <a:gd name="connsiteY1-50" fmla="*/ 0 h 1008112"/>
                <a:gd name="connsiteX2-51" fmla="*/ 1375155 w 1375155"/>
                <a:gd name="connsiteY2-52" fmla="*/ 1008112 h 1008112"/>
                <a:gd name="connsiteX3-53" fmla="*/ 5 w 1375155"/>
                <a:gd name="connsiteY3-54" fmla="*/ 1008112 h 1008112"/>
                <a:gd name="connsiteX4-55" fmla="*/ 353893 w 1375155"/>
                <a:gd name="connsiteY4-56" fmla="*/ 515084 h 1008112"/>
                <a:gd name="connsiteX5-57" fmla="*/ 5 w 1375155"/>
                <a:gd name="connsiteY5-58" fmla="*/ 0 h 1008112"/>
                <a:gd name="connsiteX0-59" fmla="*/ 0 w 1375150"/>
                <a:gd name="connsiteY0-60" fmla="*/ 0 h 1008112"/>
                <a:gd name="connsiteX1-61" fmla="*/ 1375150 w 1375150"/>
                <a:gd name="connsiteY1-62" fmla="*/ 0 h 1008112"/>
                <a:gd name="connsiteX2-63" fmla="*/ 1375150 w 1375150"/>
                <a:gd name="connsiteY2-64" fmla="*/ 1008112 h 1008112"/>
                <a:gd name="connsiteX3-65" fmla="*/ 0 w 1375150"/>
                <a:gd name="connsiteY3-66" fmla="*/ 1008112 h 1008112"/>
                <a:gd name="connsiteX4-67" fmla="*/ 353888 w 1375150"/>
                <a:gd name="connsiteY4-68" fmla="*/ 515084 h 1008112"/>
                <a:gd name="connsiteX5-69" fmla="*/ 0 w 1375150"/>
                <a:gd name="connsiteY5-70" fmla="*/ 0 h 1008112"/>
                <a:gd name="connsiteX0-71" fmla="*/ 0 w 1375150"/>
                <a:gd name="connsiteY0-72" fmla="*/ 0 h 1008112"/>
                <a:gd name="connsiteX1-73" fmla="*/ 1375150 w 1375150"/>
                <a:gd name="connsiteY1-74" fmla="*/ 0 h 1008112"/>
                <a:gd name="connsiteX2-75" fmla="*/ 1375150 w 1375150"/>
                <a:gd name="connsiteY2-76" fmla="*/ 1008112 h 1008112"/>
                <a:gd name="connsiteX3-77" fmla="*/ 0 w 1375150"/>
                <a:gd name="connsiteY3-78" fmla="*/ 1008112 h 1008112"/>
                <a:gd name="connsiteX4-79" fmla="*/ 353888 w 1375150"/>
                <a:gd name="connsiteY4-80" fmla="*/ 515084 h 1008112"/>
                <a:gd name="connsiteX5-81" fmla="*/ 0 w 1375150"/>
                <a:gd name="connsiteY5-82" fmla="*/ 0 h 1008112"/>
                <a:gd name="connsiteX0-83" fmla="*/ 0 w 1375150"/>
                <a:gd name="connsiteY0-84" fmla="*/ 0 h 1008112"/>
                <a:gd name="connsiteX1-85" fmla="*/ 1375150 w 1375150"/>
                <a:gd name="connsiteY1-86" fmla="*/ 0 h 1008112"/>
                <a:gd name="connsiteX2-87" fmla="*/ 1375150 w 1375150"/>
                <a:gd name="connsiteY2-88" fmla="*/ 1008112 h 1008112"/>
                <a:gd name="connsiteX3-89" fmla="*/ 0 w 1375150"/>
                <a:gd name="connsiteY3-90" fmla="*/ 1008112 h 1008112"/>
                <a:gd name="connsiteX4-91" fmla="*/ 0 w 1375150"/>
                <a:gd name="connsiteY4-92" fmla="*/ 0 h 1008112"/>
                <a:gd name="connsiteX0-93" fmla="*/ 0 w 1375150"/>
                <a:gd name="connsiteY0-94" fmla="*/ 0 h 1521711"/>
                <a:gd name="connsiteX1-95" fmla="*/ 1375150 w 1375150"/>
                <a:gd name="connsiteY1-96" fmla="*/ 0 h 1521711"/>
                <a:gd name="connsiteX2-97" fmla="*/ 1375150 w 1375150"/>
                <a:gd name="connsiteY2-98" fmla="*/ 1008112 h 1521711"/>
                <a:gd name="connsiteX3-99" fmla="*/ 231363 w 1375150"/>
                <a:gd name="connsiteY3-100" fmla="*/ 1521711 h 1521711"/>
                <a:gd name="connsiteX0-101" fmla="*/ 0 w 1375150"/>
                <a:gd name="connsiteY0-102" fmla="*/ 0 h 1521711"/>
                <a:gd name="connsiteX1-103" fmla="*/ 1375150 w 1375150"/>
                <a:gd name="connsiteY1-104" fmla="*/ 0 h 1521711"/>
                <a:gd name="connsiteX2-105" fmla="*/ 1375150 w 1375150"/>
                <a:gd name="connsiteY2-106" fmla="*/ 1008112 h 1521711"/>
                <a:gd name="connsiteX3-107" fmla="*/ 231363 w 1375150"/>
                <a:gd name="connsiteY3-108" fmla="*/ 1521711 h 1521711"/>
                <a:gd name="connsiteX0-109" fmla="*/ 0 w 1375150"/>
                <a:gd name="connsiteY0-110" fmla="*/ 0 h 1521711"/>
                <a:gd name="connsiteX1-111" fmla="*/ 1375150 w 1375150"/>
                <a:gd name="connsiteY1-112" fmla="*/ 0 h 1521711"/>
                <a:gd name="connsiteX2-113" fmla="*/ 1375150 w 1375150"/>
                <a:gd name="connsiteY2-114" fmla="*/ 1008112 h 1521711"/>
                <a:gd name="connsiteX3-115" fmla="*/ 113882 w 1375150"/>
                <a:gd name="connsiteY3-116" fmla="*/ 993817 h 1521711"/>
                <a:gd name="connsiteX4-117" fmla="*/ 231363 w 1375150"/>
                <a:gd name="connsiteY4-118" fmla="*/ 1521711 h 1521711"/>
                <a:gd name="connsiteX0-119" fmla="*/ 0 w 1375150"/>
                <a:gd name="connsiteY0-120" fmla="*/ 0 h 1055147"/>
                <a:gd name="connsiteX1-121" fmla="*/ 1375150 w 1375150"/>
                <a:gd name="connsiteY1-122" fmla="*/ 0 h 1055147"/>
                <a:gd name="connsiteX2-123" fmla="*/ 1375150 w 1375150"/>
                <a:gd name="connsiteY2-124" fmla="*/ 1008112 h 1055147"/>
                <a:gd name="connsiteX3-125" fmla="*/ 113882 w 1375150"/>
                <a:gd name="connsiteY3-126" fmla="*/ 993817 h 1055147"/>
                <a:gd name="connsiteX0-127" fmla="*/ 0 w 1375150"/>
                <a:gd name="connsiteY0-128" fmla="*/ 0 h 1008112"/>
                <a:gd name="connsiteX1-129" fmla="*/ 1375150 w 1375150"/>
                <a:gd name="connsiteY1-130" fmla="*/ 0 h 1008112"/>
                <a:gd name="connsiteX2-131" fmla="*/ 1375150 w 1375150"/>
                <a:gd name="connsiteY2-132" fmla="*/ 1008112 h 1008112"/>
                <a:gd name="connsiteX3-133" fmla="*/ 113882 w 1375150"/>
                <a:gd name="connsiteY3-134" fmla="*/ 993817 h 1008112"/>
                <a:gd name="connsiteX0-135" fmla="*/ 0 w 1375150"/>
                <a:gd name="connsiteY0-136" fmla="*/ 0 h 1008112"/>
                <a:gd name="connsiteX1-137" fmla="*/ 1375150 w 1375150"/>
                <a:gd name="connsiteY1-138" fmla="*/ 0 h 1008112"/>
                <a:gd name="connsiteX2-139" fmla="*/ 1375150 w 1375150"/>
                <a:gd name="connsiteY2-140" fmla="*/ 1008112 h 1008112"/>
                <a:gd name="connsiteX3-141" fmla="*/ 5852 w 1375150"/>
                <a:gd name="connsiteY3-142" fmla="*/ 953848 h 1008112"/>
                <a:gd name="connsiteX0-143" fmla="*/ 0 w 1375150"/>
                <a:gd name="connsiteY0-144" fmla="*/ 0 h 1033786"/>
                <a:gd name="connsiteX1-145" fmla="*/ 1375150 w 1375150"/>
                <a:gd name="connsiteY1-146" fmla="*/ 0 h 1033786"/>
                <a:gd name="connsiteX2-147" fmla="*/ 1375150 w 1375150"/>
                <a:gd name="connsiteY2-148" fmla="*/ 1008112 h 1033786"/>
                <a:gd name="connsiteX3-149" fmla="*/ 5852 w 1375150"/>
                <a:gd name="connsiteY3-150" fmla="*/ 1033786 h 1033786"/>
              </a:gdLst>
              <a:ahLst/>
              <a:cxnLst>
                <a:cxn ang="0">
                  <a:pos x="connsiteX0-143" y="connsiteY0-144"/>
                </a:cxn>
                <a:cxn ang="0">
                  <a:pos x="connsiteX1-145" y="connsiteY1-146"/>
                </a:cxn>
                <a:cxn ang="0">
                  <a:pos x="connsiteX2-147" y="connsiteY2-148"/>
                </a:cxn>
                <a:cxn ang="0">
                  <a:pos x="connsiteX3-149" y="connsiteY3-150"/>
                </a:cxn>
              </a:cxnLst>
              <a:rect l="l" t="t" r="r" b="b"/>
              <a:pathLst>
                <a:path w="1375150" h="1033786">
                  <a:moveTo>
                    <a:pt x="0" y="0"/>
                  </a:moveTo>
                  <a:lnTo>
                    <a:pt x="1375150" y="0"/>
                  </a:lnTo>
                  <a:lnTo>
                    <a:pt x="1375150" y="1008112"/>
                  </a:lnTo>
                  <a:lnTo>
                    <a:pt x="5852" y="1033786"/>
                  </a:lnTo>
                </a:path>
              </a:pathLst>
            </a:custGeom>
            <a:noFill/>
            <a:ln w="19050">
              <a:solidFill>
                <a:srgbClr val="DDDDD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3@|5FFC:2500134|FBC:16777215|LFC:16777215|LBC:16777215"/>
            <p:cNvSpPr/>
            <p:nvPr userDrawn="1"/>
          </p:nvSpPr>
          <p:spPr>
            <a:xfrm flipH="1">
              <a:off x="10225384" y="3161799"/>
              <a:ext cx="234886" cy="391589"/>
            </a:xfrm>
            <a:custGeom>
              <a:avLst/>
              <a:gdLst>
                <a:gd name="connsiteX0" fmla="*/ 0 w 385137"/>
                <a:gd name="connsiteY0" fmla="*/ 0 h 265112"/>
                <a:gd name="connsiteX1" fmla="*/ 385137 w 385137"/>
                <a:gd name="connsiteY1" fmla="*/ 0 h 265112"/>
                <a:gd name="connsiteX2" fmla="*/ 385137 w 385137"/>
                <a:gd name="connsiteY2" fmla="*/ 265112 h 265112"/>
                <a:gd name="connsiteX3" fmla="*/ 0 w 385137"/>
                <a:gd name="connsiteY3" fmla="*/ 265112 h 265112"/>
                <a:gd name="connsiteX4" fmla="*/ 0 w 385137"/>
                <a:gd name="connsiteY4" fmla="*/ 0 h 265112"/>
                <a:gd name="connsiteX0-1" fmla="*/ 0 w 385137"/>
                <a:gd name="connsiteY0-2" fmla="*/ 0 h 265112"/>
                <a:gd name="connsiteX1-3" fmla="*/ 385137 w 385137"/>
                <a:gd name="connsiteY1-4" fmla="*/ 0 h 265112"/>
                <a:gd name="connsiteX2-5" fmla="*/ 385137 w 385137"/>
                <a:gd name="connsiteY2-6" fmla="*/ 265112 h 265112"/>
                <a:gd name="connsiteX3-7" fmla="*/ 0 w 385137"/>
                <a:gd name="connsiteY3-8" fmla="*/ 0 h 2651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5137" h="265112">
                  <a:moveTo>
                    <a:pt x="0" y="0"/>
                  </a:moveTo>
                  <a:lnTo>
                    <a:pt x="385137" y="0"/>
                  </a:lnTo>
                  <a:lnTo>
                    <a:pt x="385137" y="265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7@|1FFC:6382299|FBC:16777215|LFC:16777215|LBC:16777215"/>
            <p:cNvSpPr/>
            <p:nvPr userDrawn="1"/>
          </p:nvSpPr>
          <p:spPr>
            <a:xfrm>
              <a:off x="1718330" y="2080988"/>
              <a:ext cx="8738687" cy="1084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Connecteur droit 21@|9FFC:0|FBC:0|LFC:10661574|LBC:16777215"/>
            <p:cNvCxnSpPr/>
            <p:nvPr userDrawn="1"/>
          </p:nvCxnSpPr>
          <p:spPr>
            <a:xfrm>
              <a:off x="1718330" y="2211312"/>
              <a:ext cx="8738687" cy="0"/>
            </a:xfrm>
            <a:prstGeom prst="line">
              <a:avLst/>
            </a:prstGeom>
            <a:ln w="19050"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22@|9FFC:0|FBC:0|LFC:10661574|LBC:16777215"/>
            <p:cNvCxnSpPr/>
            <p:nvPr userDrawn="1"/>
          </p:nvCxnSpPr>
          <p:spPr>
            <a:xfrm>
              <a:off x="1718330" y="3063760"/>
              <a:ext cx="8738687" cy="0"/>
            </a:xfrm>
            <a:prstGeom prst="line">
              <a:avLst/>
            </a:prstGeom>
            <a:ln w="19050">
              <a:solidFill>
                <a:srgbClr val="DDDDD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5"/>
            <p:cNvSpPr/>
            <p:nvPr userDrawn="1"/>
          </p:nvSpPr>
          <p:spPr bwMode="auto">
            <a:xfrm>
              <a:off x="5067300" y="1608774"/>
              <a:ext cx="2057400" cy="2054094"/>
            </a:xfrm>
            <a:custGeom>
              <a:avLst/>
              <a:gdLst>
                <a:gd name="T0" fmla="*/ 1808 w 1867"/>
                <a:gd name="T1" fmla="*/ 1001 h 1864"/>
                <a:gd name="T2" fmla="*/ 1786 w 1867"/>
                <a:gd name="T3" fmla="*/ 1136 h 1864"/>
                <a:gd name="T4" fmla="*/ 1744 w 1867"/>
                <a:gd name="T5" fmla="*/ 1268 h 1864"/>
                <a:gd name="T6" fmla="*/ 1680 w 1867"/>
                <a:gd name="T7" fmla="*/ 1391 h 1864"/>
                <a:gd name="T8" fmla="*/ 1599 w 1867"/>
                <a:gd name="T9" fmla="*/ 1502 h 1864"/>
                <a:gd name="T10" fmla="*/ 1502 w 1867"/>
                <a:gd name="T11" fmla="*/ 1599 h 1864"/>
                <a:gd name="T12" fmla="*/ 1391 w 1867"/>
                <a:gd name="T13" fmla="*/ 1680 h 1864"/>
                <a:gd name="T14" fmla="*/ 1268 w 1867"/>
                <a:gd name="T15" fmla="*/ 1741 h 1864"/>
                <a:gd name="T16" fmla="*/ 1138 w 1867"/>
                <a:gd name="T17" fmla="*/ 1784 h 1864"/>
                <a:gd name="T18" fmla="*/ 1003 w 1867"/>
                <a:gd name="T19" fmla="*/ 1805 h 1864"/>
                <a:gd name="T20" fmla="*/ 864 w 1867"/>
                <a:gd name="T21" fmla="*/ 1805 h 1864"/>
                <a:gd name="T22" fmla="*/ 729 w 1867"/>
                <a:gd name="T23" fmla="*/ 1784 h 1864"/>
                <a:gd name="T24" fmla="*/ 599 w 1867"/>
                <a:gd name="T25" fmla="*/ 1741 h 1864"/>
                <a:gd name="T26" fmla="*/ 476 w 1867"/>
                <a:gd name="T27" fmla="*/ 1680 h 1864"/>
                <a:gd name="T28" fmla="*/ 364 w 1867"/>
                <a:gd name="T29" fmla="*/ 1599 h 1864"/>
                <a:gd name="T30" fmla="*/ 267 w 1867"/>
                <a:gd name="T31" fmla="*/ 1502 h 1864"/>
                <a:gd name="T32" fmla="*/ 187 w 1867"/>
                <a:gd name="T33" fmla="*/ 1391 h 1864"/>
                <a:gd name="T34" fmla="*/ 123 w 1867"/>
                <a:gd name="T35" fmla="*/ 1268 h 1864"/>
                <a:gd name="T36" fmla="*/ 80 w 1867"/>
                <a:gd name="T37" fmla="*/ 1136 h 1864"/>
                <a:gd name="T38" fmla="*/ 59 w 1867"/>
                <a:gd name="T39" fmla="*/ 1001 h 1864"/>
                <a:gd name="T40" fmla="*/ 59 w 1867"/>
                <a:gd name="T41" fmla="*/ 863 h 1864"/>
                <a:gd name="T42" fmla="*/ 80 w 1867"/>
                <a:gd name="T43" fmla="*/ 729 h 1864"/>
                <a:gd name="T44" fmla="*/ 123 w 1867"/>
                <a:gd name="T45" fmla="*/ 596 h 1864"/>
                <a:gd name="T46" fmla="*/ 187 w 1867"/>
                <a:gd name="T47" fmla="*/ 473 h 1864"/>
                <a:gd name="T48" fmla="*/ 267 w 1867"/>
                <a:gd name="T49" fmla="*/ 362 h 1864"/>
                <a:gd name="T50" fmla="*/ 364 w 1867"/>
                <a:gd name="T51" fmla="*/ 265 h 1864"/>
                <a:gd name="T52" fmla="*/ 476 w 1867"/>
                <a:gd name="T53" fmla="*/ 184 h 1864"/>
                <a:gd name="T54" fmla="*/ 599 w 1867"/>
                <a:gd name="T55" fmla="*/ 123 h 1864"/>
                <a:gd name="T56" fmla="*/ 729 w 1867"/>
                <a:gd name="T57" fmla="*/ 80 h 1864"/>
                <a:gd name="T58" fmla="*/ 864 w 1867"/>
                <a:gd name="T59" fmla="*/ 59 h 1864"/>
                <a:gd name="T60" fmla="*/ 1003 w 1867"/>
                <a:gd name="T61" fmla="*/ 59 h 1864"/>
                <a:gd name="T62" fmla="*/ 1138 w 1867"/>
                <a:gd name="T63" fmla="*/ 80 h 1864"/>
                <a:gd name="T64" fmla="*/ 1268 w 1867"/>
                <a:gd name="T65" fmla="*/ 123 h 1864"/>
                <a:gd name="T66" fmla="*/ 1391 w 1867"/>
                <a:gd name="T67" fmla="*/ 184 h 1864"/>
                <a:gd name="T68" fmla="*/ 1502 w 1867"/>
                <a:gd name="T69" fmla="*/ 265 h 1864"/>
                <a:gd name="T70" fmla="*/ 1599 w 1867"/>
                <a:gd name="T71" fmla="*/ 362 h 1864"/>
                <a:gd name="T72" fmla="*/ 1680 w 1867"/>
                <a:gd name="T73" fmla="*/ 473 h 1864"/>
                <a:gd name="T74" fmla="*/ 1744 w 1867"/>
                <a:gd name="T75" fmla="*/ 596 h 1864"/>
                <a:gd name="T76" fmla="*/ 1786 w 1867"/>
                <a:gd name="T77" fmla="*/ 729 h 1864"/>
                <a:gd name="T78" fmla="*/ 1808 w 1867"/>
                <a:gd name="T79" fmla="*/ 86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7" h="1864">
                  <a:moveTo>
                    <a:pt x="1867" y="932"/>
                  </a:moveTo>
                  <a:lnTo>
                    <a:pt x="1808" y="1001"/>
                  </a:lnTo>
                  <a:lnTo>
                    <a:pt x="1855" y="1079"/>
                  </a:lnTo>
                  <a:lnTo>
                    <a:pt x="1786" y="1136"/>
                  </a:lnTo>
                  <a:lnTo>
                    <a:pt x="1822" y="1221"/>
                  </a:lnTo>
                  <a:lnTo>
                    <a:pt x="1744" y="1268"/>
                  </a:lnTo>
                  <a:lnTo>
                    <a:pt x="1765" y="1356"/>
                  </a:lnTo>
                  <a:lnTo>
                    <a:pt x="1680" y="1391"/>
                  </a:lnTo>
                  <a:lnTo>
                    <a:pt x="1689" y="1481"/>
                  </a:lnTo>
                  <a:lnTo>
                    <a:pt x="1599" y="1502"/>
                  </a:lnTo>
                  <a:lnTo>
                    <a:pt x="1592" y="1592"/>
                  </a:lnTo>
                  <a:lnTo>
                    <a:pt x="1502" y="1599"/>
                  </a:lnTo>
                  <a:lnTo>
                    <a:pt x="1481" y="1687"/>
                  </a:lnTo>
                  <a:lnTo>
                    <a:pt x="1391" y="1680"/>
                  </a:lnTo>
                  <a:lnTo>
                    <a:pt x="1358" y="1763"/>
                  </a:lnTo>
                  <a:lnTo>
                    <a:pt x="1268" y="1741"/>
                  </a:lnTo>
                  <a:lnTo>
                    <a:pt x="1221" y="1819"/>
                  </a:lnTo>
                  <a:lnTo>
                    <a:pt x="1138" y="1784"/>
                  </a:lnTo>
                  <a:lnTo>
                    <a:pt x="1079" y="1855"/>
                  </a:lnTo>
                  <a:lnTo>
                    <a:pt x="1003" y="1805"/>
                  </a:lnTo>
                  <a:lnTo>
                    <a:pt x="932" y="1864"/>
                  </a:lnTo>
                  <a:lnTo>
                    <a:pt x="864" y="1805"/>
                  </a:lnTo>
                  <a:lnTo>
                    <a:pt x="788" y="1855"/>
                  </a:lnTo>
                  <a:lnTo>
                    <a:pt x="729" y="1784"/>
                  </a:lnTo>
                  <a:lnTo>
                    <a:pt x="646" y="1819"/>
                  </a:lnTo>
                  <a:lnTo>
                    <a:pt x="599" y="1741"/>
                  </a:lnTo>
                  <a:lnTo>
                    <a:pt x="509" y="1763"/>
                  </a:lnTo>
                  <a:lnTo>
                    <a:pt x="476" y="1680"/>
                  </a:lnTo>
                  <a:lnTo>
                    <a:pt x="386" y="1687"/>
                  </a:lnTo>
                  <a:lnTo>
                    <a:pt x="364" y="1599"/>
                  </a:lnTo>
                  <a:lnTo>
                    <a:pt x="274" y="1592"/>
                  </a:lnTo>
                  <a:lnTo>
                    <a:pt x="267" y="1502"/>
                  </a:lnTo>
                  <a:lnTo>
                    <a:pt x="177" y="1481"/>
                  </a:lnTo>
                  <a:lnTo>
                    <a:pt x="187" y="1391"/>
                  </a:lnTo>
                  <a:lnTo>
                    <a:pt x="102" y="1356"/>
                  </a:lnTo>
                  <a:lnTo>
                    <a:pt x="123" y="1268"/>
                  </a:lnTo>
                  <a:lnTo>
                    <a:pt x="45" y="1221"/>
                  </a:lnTo>
                  <a:lnTo>
                    <a:pt x="80" y="1136"/>
                  </a:lnTo>
                  <a:lnTo>
                    <a:pt x="12" y="1079"/>
                  </a:lnTo>
                  <a:lnTo>
                    <a:pt x="59" y="1001"/>
                  </a:lnTo>
                  <a:lnTo>
                    <a:pt x="0" y="932"/>
                  </a:lnTo>
                  <a:lnTo>
                    <a:pt x="59" y="863"/>
                  </a:lnTo>
                  <a:lnTo>
                    <a:pt x="12" y="785"/>
                  </a:lnTo>
                  <a:lnTo>
                    <a:pt x="80" y="729"/>
                  </a:lnTo>
                  <a:lnTo>
                    <a:pt x="45" y="643"/>
                  </a:lnTo>
                  <a:lnTo>
                    <a:pt x="123" y="596"/>
                  </a:lnTo>
                  <a:lnTo>
                    <a:pt x="102" y="509"/>
                  </a:lnTo>
                  <a:lnTo>
                    <a:pt x="187" y="473"/>
                  </a:lnTo>
                  <a:lnTo>
                    <a:pt x="177" y="383"/>
                  </a:lnTo>
                  <a:lnTo>
                    <a:pt x="267" y="362"/>
                  </a:lnTo>
                  <a:lnTo>
                    <a:pt x="274" y="272"/>
                  </a:lnTo>
                  <a:lnTo>
                    <a:pt x="364" y="265"/>
                  </a:lnTo>
                  <a:lnTo>
                    <a:pt x="386" y="177"/>
                  </a:lnTo>
                  <a:lnTo>
                    <a:pt x="476" y="184"/>
                  </a:lnTo>
                  <a:lnTo>
                    <a:pt x="509" y="102"/>
                  </a:lnTo>
                  <a:lnTo>
                    <a:pt x="599" y="123"/>
                  </a:lnTo>
                  <a:lnTo>
                    <a:pt x="646" y="45"/>
                  </a:lnTo>
                  <a:lnTo>
                    <a:pt x="729" y="80"/>
                  </a:lnTo>
                  <a:lnTo>
                    <a:pt x="788" y="9"/>
                  </a:lnTo>
                  <a:lnTo>
                    <a:pt x="864" y="59"/>
                  </a:lnTo>
                  <a:lnTo>
                    <a:pt x="932" y="0"/>
                  </a:lnTo>
                  <a:lnTo>
                    <a:pt x="1003" y="59"/>
                  </a:lnTo>
                  <a:lnTo>
                    <a:pt x="1079" y="9"/>
                  </a:lnTo>
                  <a:lnTo>
                    <a:pt x="1138" y="80"/>
                  </a:lnTo>
                  <a:lnTo>
                    <a:pt x="1221" y="45"/>
                  </a:lnTo>
                  <a:lnTo>
                    <a:pt x="1268" y="123"/>
                  </a:lnTo>
                  <a:lnTo>
                    <a:pt x="1358" y="102"/>
                  </a:lnTo>
                  <a:lnTo>
                    <a:pt x="1391" y="184"/>
                  </a:lnTo>
                  <a:lnTo>
                    <a:pt x="1481" y="177"/>
                  </a:lnTo>
                  <a:lnTo>
                    <a:pt x="1502" y="265"/>
                  </a:lnTo>
                  <a:lnTo>
                    <a:pt x="1592" y="272"/>
                  </a:lnTo>
                  <a:lnTo>
                    <a:pt x="1599" y="362"/>
                  </a:lnTo>
                  <a:lnTo>
                    <a:pt x="1689" y="383"/>
                  </a:lnTo>
                  <a:lnTo>
                    <a:pt x="1680" y="473"/>
                  </a:lnTo>
                  <a:lnTo>
                    <a:pt x="1765" y="509"/>
                  </a:lnTo>
                  <a:lnTo>
                    <a:pt x="1744" y="596"/>
                  </a:lnTo>
                  <a:lnTo>
                    <a:pt x="1822" y="643"/>
                  </a:lnTo>
                  <a:lnTo>
                    <a:pt x="1786" y="729"/>
                  </a:lnTo>
                  <a:lnTo>
                    <a:pt x="1855" y="785"/>
                  </a:lnTo>
                  <a:lnTo>
                    <a:pt x="1808" y="863"/>
                  </a:lnTo>
                  <a:lnTo>
                    <a:pt x="1867" y="9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800" b="1" dirty="0">
                <a:solidFill>
                  <a:schemeClr val="accent1"/>
                </a:solidFill>
                <a:latin typeface="Calibri" panose="020F0502020204030204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5200" y="4816800"/>
            <a:ext cx="8722800" cy="9252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798285" y="676584"/>
            <a:ext cx="10726057" cy="5486401"/>
            <a:chOff x="798285" y="957942"/>
            <a:chExt cx="10726057" cy="5486401"/>
          </a:xfrm>
        </p:grpSpPr>
        <p:sp>
          <p:nvSpPr>
            <p:cNvPr id="11" name="圆角矩形 10"/>
            <p:cNvSpPr/>
            <p:nvPr userDrawn="1"/>
          </p:nvSpPr>
          <p:spPr>
            <a:xfrm>
              <a:off x="798285" y="1349829"/>
              <a:ext cx="10726057" cy="5094514"/>
            </a:xfrm>
            <a:prstGeom prst="roundRect">
              <a:avLst>
                <a:gd name="adj" fmla="val 11760"/>
              </a:avLst>
            </a:prstGeom>
            <a:solidFill>
              <a:srgbClr val="FFFFFF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zh-CN" sz="2000" dirty="0">
                <a:solidFill>
                  <a:srgbClr val="404040"/>
                </a:solidFill>
              </a:endParaRPr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3410857" y="957942"/>
              <a:ext cx="5370286" cy="65314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2800" y="676242"/>
            <a:ext cx="5371200" cy="65160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798284" y="1099183"/>
            <a:ext cx="10726057" cy="2642819"/>
          </a:xfrm>
        </p:spPr>
        <p:txBody>
          <a:bodyPr lIns="252000" tIns="46800" rIns="252000" bIns="46800" anchor="ctr" anchorCtr="0">
            <a:normAutofit/>
          </a:bodyPr>
          <a:lstStyle>
            <a:lvl1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98283" y="3899323"/>
            <a:ext cx="10726057" cy="2263662"/>
          </a:xfrm>
        </p:spPr>
        <p:txBody>
          <a:bodyPr lIns="252000" tIns="46800" rIns="252000" bIns="46800" anchor="ctr" anchorCtr="0">
            <a:normAutofit/>
          </a:bodyPr>
          <a:lstStyle>
            <a:lvl1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9600"/>
            <a:ext cx="10515600" cy="10656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3312000"/>
            <a:ext cx="9144000" cy="2059200"/>
          </a:xfrm>
        </p:spPr>
        <p:txBody>
          <a:bodyPr anchor="b" anchorCtr="0">
            <a:noAutofit/>
          </a:bodyPr>
          <a:lstStyle>
            <a:lvl1pPr algn="ctr">
              <a:defRPr sz="96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457200"/>
            <a:ext cx="4165200" cy="16020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9200"/>
            <a:ext cx="4165200" cy="3812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537894" y="365125"/>
            <a:ext cx="1815905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65125"/>
            <a:ext cx="8516815" cy="5811838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434ECC-5F84-4F1B-9291-4D4A308FF2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9CF0C-3166-4FF2-BEB1-F9DAB27962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079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630400" y="2444400"/>
            <a:ext cx="5184000" cy="33480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fld id="{32434ECC-5F84-4F1B-9291-4D4A308FF2BF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fld id="{DA69CF0C-3166-4FF2-BEB1-F9DAB27962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079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22129" y="2162317"/>
            <a:ext cx="7389630" cy="2611028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30594" y="4787900"/>
            <a:ext cx="9130813" cy="8382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742000" y="1823396"/>
            <a:ext cx="5184000" cy="203694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742000" y="4148996"/>
            <a:ext cx="5184000" cy="203694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705362" y="3990975"/>
            <a:ext cx="5257800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162000"/>
            <a:ext cx="10515600" cy="108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39240"/>
            <a:ext cx="5157787" cy="96583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 algn="l"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39240"/>
            <a:ext cx="5183188" cy="96583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4310063" y="0"/>
            <a:ext cx="595312" cy="2438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3208338" y="2263775"/>
            <a:ext cx="898366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 dirty="0">
              <a:solidFill>
                <a:srgbClr val="FFFFFF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3178176"/>
            <a:ext cx="4325938" cy="581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2344739" y="3759200"/>
            <a:ext cx="877887" cy="309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直角三角形 9"/>
          <p:cNvSpPr/>
          <p:nvPr userDrawn="1">
            <p:custDataLst>
              <p:tags r:id="rId5"/>
            </p:custDataLst>
          </p:nvPr>
        </p:nvSpPr>
        <p:spPr>
          <a:xfrm flipV="1">
            <a:off x="4325939" y="3178176"/>
            <a:ext cx="579437" cy="5810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直角三角形 10"/>
          <p:cNvSpPr/>
          <p:nvPr userDrawn="1">
            <p:custDataLst>
              <p:tags r:id="rId6"/>
            </p:custDataLst>
          </p:nvPr>
        </p:nvSpPr>
        <p:spPr>
          <a:xfrm flipH="1">
            <a:off x="2344738" y="2263775"/>
            <a:ext cx="863600" cy="9144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7600" y="2264400"/>
            <a:ext cx="8985600" cy="914400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79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6" y="162000"/>
            <a:ext cx="10514013" cy="1080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729362"/>
            <a:ext cx="6172200" cy="4131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737300"/>
            <a:ext cx="3932237" cy="41316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264919"/>
            <a:ext cx="2628900" cy="4912043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264919"/>
            <a:ext cx="7734300" cy="4912043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1155700"/>
            <a:ext cx="12192001" cy="57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0"/>
            <a:ext cx="12192001" cy="12573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8101"/>
            <a:ext cx="10515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33500"/>
            <a:ext cx="10515600" cy="484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fld id="{32434ECC-5F84-4F1B-9291-4D4A308FF2BF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fld id="{DA69CF0C-3166-4FF2-BEB1-F9DAB2796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62.xml"/><Relationship Id="rId7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65.xml"/><Relationship Id="rId7" Type="http://schemas.openxmlformats.org/officeDocument/2006/relationships/image" Target="../media/image17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jpe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w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 anchor="t" anchorCtr="0"/>
          <a:lstStyle/>
          <a:p>
            <a:r>
              <a:rPr lang="zh-CN" altLang="en-US" sz="4800" dirty="0">
                <a:solidFill>
                  <a:schemeClr val="tx1"/>
                </a:solidFill>
              </a:rPr>
              <a:t>班组长安全培训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04800" y="1549400"/>
            <a:ext cx="11582400" cy="486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8649" y="1562957"/>
            <a:ext cx="8897937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开展经常性的安全教育</a:t>
            </a:r>
            <a:endParaRPr kumimoji="1" lang="en-US" altLang="zh-CN" sz="32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岗位安全操作规程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生产设备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安全装置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劳动防护用品穿戴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班组危险源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有关事故案例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如何当好班组长</a:t>
            </a:r>
          </a:p>
        </p:txBody>
      </p:sp>
      <p:pic>
        <p:nvPicPr>
          <p:cNvPr id="6" name="Picture 5" descr="BD055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9672" y="2931193"/>
            <a:ext cx="28194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04800" y="1549400"/>
            <a:ext cx="11582400" cy="486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监督不是监视。</a:t>
            </a:r>
          </a:p>
          <a:p>
            <a:pPr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及时矫正不是指责。</a:t>
            </a:r>
          </a:p>
          <a:p>
            <a:pPr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员工教育三步骤：说给他听，做给他看，让他做做看。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8649" y="1562957"/>
            <a:ext cx="8897937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班组长要明白几点：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如何当好班组长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3895" y="3226435"/>
            <a:ext cx="6313170" cy="88773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班组长的安全职责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585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992622" y="4467608"/>
            <a:ext cx="569408" cy="56546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520" y="1562735"/>
            <a:ext cx="11169015" cy="5032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贯彻执行安全规章制度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布置安全工作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组织安全学习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对新员工进行安全教育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进行班组安全检查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搞好设备维护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组织并参加安全活动（每月至少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次）</a:t>
            </a:r>
          </a:p>
        </p:txBody>
      </p:sp>
      <p:sp>
        <p:nvSpPr>
          <p:cNvPr id="5" name="文本框 2"/>
          <p:cNvSpPr txBox="1"/>
          <p:nvPr>
            <p:custDataLst>
              <p:tags r:id="rId3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班组长的安全职责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5165" y="3147060"/>
            <a:ext cx="5871210" cy="1129665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18529" y="4799965"/>
            <a:ext cx="9130813" cy="838200"/>
          </a:xfrm>
        </p:spPr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58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992622" y="4467608"/>
            <a:ext cx="569408" cy="56546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860" y="14624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98975" y="4673600"/>
            <a:ext cx="2808288" cy="10064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组织员工对安全案例、交接班内容进行宣贯学习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2888" y="2081213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2081213"/>
            <a:ext cx="2987675" cy="22320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2081213"/>
            <a:ext cx="2879725" cy="224313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51725" y="4651375"/>
            <a:ext cx="3168650" cy="10064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班组安全员前一天发生隐患，在班前会上进行通报，并制定对策、责任人。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47813" y="4673600"/>
            <a:ext cx="2808287" cy="10064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班组长按照标准对劳保用品穿戴分步骤进行整理</a:t>
            </a:r>
          </a:p>
        </p:txBody>
      </p:sp>
      <p:sp>
        <p:nvSpPr>
          <p:cNvPr id="11" name="文本框 2"/>
          <p:cNvSpPr txBox="1"/>
          <p:nvPr>
            <p:custDataLst>
              <p:tags r:id="rId3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714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前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992622" y="4518408"/>
            <a:ext cx="569408" cy="56546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3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765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中</a:t>
            </a:r>
          </a:p>
        </p:txBody>
      </p:sp>
      <p:pic>
        <p:nvPicPr>
          <p:cNvPr id="13" name="Picture 2" descr="IMG012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3400" y="1806575"/>
            <a:ext cx="2395538" cy="17970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14" name="Picture 3" descr="IMG012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9425" y="4254500"/>
            <a:ext cx="2520950" cy="18907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15" name="Picture 4" descr="IMG0127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7600" y="1806575"/>
            <a:ext cx="2366963" cy="17748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16" name="Picture 5" descr="IMG0128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6638" y="4254500"/>
            <a:ext cx="2520950" cy="18907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17" name="Picture 6" descr="复件 IMG0129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23200" y="1808163"/>
            <a:ext cx="2424113" cy="18176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18" name="Picture 7" descr="IMG0131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70825" y="4254500"/>
            <a:ext cx="2519363" cy="18891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822450" y="3743325"/>
            <a:ext cx="2232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安全三检表检查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062538" y="3751263"/>
            <a:ext cx="2232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安全交接班查看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870825" y="3751263"/>
            <a:ext cx="2232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设备日点检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765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后</a:t>
            </a:r>
          </a:p>
        </p:txBody>
      </p:sp>
      <p:pic>
        <p:nvPicPr>
          <p:cNvPr id="22" name="Picture 2" descr="S73035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9600" y="4432300"/>
            <a:ext cx="2362200" cy="1771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3" name="Picture 3" descr="S73035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5200" y="1689100"/>
            <a:ext cx="2362200" cy="1771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4" name="Picture 4" descr="S73035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5200" y="4432300"/>
            <a:ext cx="2362200" cy="1771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5" name="Picture 5" descr="S73035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9600" y="1689100"/>
            <a:ext cx="2362200" cy="1771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6" name="Picture 6" descr="S730359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94000" y="1689100"/>
            <a:ext cx="1143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S730359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70800" y="1689100"/>
            <a:ext cx="2362200" cy="1771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46250" y="3654425"/>
            <a:ext cx="8496300" cy="708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班后的安全检查内容有：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、班组的水电气、门窗的关闭；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、班组的不安全因素；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、设备的安全检查等。</a:t>
            </a:r>
          </a:p>
        </p:txBody>
      </p:sp>
      <p:pic>
        <p:nvPicPr>
          <p:cNvPr id="29" name="Picture 9" descr="S730358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7000" y="4413250"/>
            <a:ext cx="2362200" cy="1771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870200" y="306070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689600" y="306070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585200" y="306070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870200" y="572770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765800" y="577215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窗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661400" y="577215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160" y="1513204"/>
            <a:ext cx="11155680" cy="47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厂内常见违章表现 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、在工作场所、工作时间内聊天、打闹。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、在工作时间脱岗、睡岗、串岗。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、在工作时间内看书、看报或做与本职工作无关的事。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、酒后进入工作岗位。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、未经批准，开动本工种以外的设备。</a:t>
            </a:r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班组长在现场查什么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160" y="1513204"/>
            <a:ext cx="11155680" cy="4961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不按规定穿戴劳动防护用品、使用用具</a:t>
            </a:r>
            <a:r>
              <a:rPr lang="zh-CN" altLang="en-US" sz="2800" dirty="0"/>
              <a:t> 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Times New Roman" panose="02020603050405020304" pitchFamily="18" charset="0"/>
              </a:rPr>
              <a:t>高处作业或在有高处作业、有机械化运输设备下面工作而不戴安全帽的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Times New Roman" panose="02020603050405020304" pitchFamily="18" charset="0"/>
              </a:rPr>
              <a:t>在易燃、易爆等场所有明火作业的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Times New Roman" panose="02020603050405020304" pitchFamily="18" charset="0"/>
              </a:rPr>
              <a:t>车间、班组等生产场所赤膊、穿背心的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Times New Roman" panose="02020603050405020304" pitchFamily="18" charset="0"/>
              </a:rPr>
              <a:t>电焊、气焊（割）、碰焊，金属切削作业不带防护眼镜的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Times New Roman" panose="02020603050405020304" pitchFamily="18" charset="0"/>
              </a:rPr>
              <a:t>从事电气作业不穿绝缘鞋的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班组长在现场查什么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1879" y="237399"/>
            <a:ext cx="2398713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778268" y="1481402"/>
            <a:ext cx="4258381" cy="1129209"/>
            <a:chOff x="1964092" y="2070962"/>
            <a:chExt cx="4014829" cy="1129209"/>
          </a:xfrm>
        </p:grpSpPr>
        <p:sp>
          <p:nvSpPr>
            <p:cNvPr id="13" name="矩形 12"/>
            <p:cNvSpPr/>
            <p:nvPr>
              <p:custDataLst>
                <p:tags r:id="rId21"/>
              </p:custDataLst>
            </p:nvPr>
          </p:nvSpPr>
          <p:spPr>
            <a:xfrm>
              <a:off x="1964092" y="2506897"/>
              <a:ext cx="4014829" cy="693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班组的概念及职能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22"/>
              </p:custDataLst>
            </p:nvPr>
          </p:nvSpPr>
          <p:spPr>
            <a:xfrm>
              <a:off x="2189909" y="2070962"/>
              <a:ext cx="243706" cy="435934"/>
            </a:xfrm>
            <a:custGeom>
              <a:avLst/>
              <a:gdLst/>
              <a:ahLst/>
              <a:cxnLst/>
              <a:rect l="l" t="t" r="r" b="b"/>
              <a:pathLst>
                <a:path w="243706" h="435934">
                  <a:moveTo>
                    <a:pt x="243706" y="0"/>
                  </a:moveTo>
                  <a:lnTo>
                    <a:pt x="243706" y="435934"/>
                  </a:lnTo>
                  <a:lnTo>
                    <a:pt x="123528" y="435934"/>
                  </a:lnTo>
                  <a:lnTo>
                    <a:pt x="123528" y="122039"/>
                  </a:lnTo>
                  <a:lnTo>
                    <a:pt x="0" y="149945"/>
                  </a:lnTo>
                  <a:lnTo>
                    <a:pt x="0" y="513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6233153" y="1481588"/>
            <a:ext cx="4258381" cy="1128837"/>
            <a:chOff x="6418977" y="2071148"/>
            <a:chExt cx="4014829" cy="1128837"/>
          </a:xfrm>
        </p:grpSpPr>
        <p:sp>
          <p:nvSpPr>
            <p:cNvPr id="17" name="文本框 16"/>
            <p:cNvSpPr txBox="1"/>
            <p:nvPr>
              <p:custDataLst>
                <p:tags r:id="rId19"/>
              </p:custDataLst>
            </p:nvPr>
          </p:nvSpPr>
          <p:spPr>
            <a:xfrm>
              <a:off x="6601444" y="2071148"/>
              <a:ext cx="353094" cy="435562"/>
            </a:xfrm>
            <a:custGeom>
              <a:avLst/>
              <a:gdLst/>
              <a:ahLst/>
              <a:cxnLst/>
              <a:rect l="l" t="t" r="r" b="b"/>
              <a:pathLst>
                <a:path w="353094" h="435562">
                  <a:moveTo>
                    <a:pt x="168175" y="0"/>
                  </a:moveTo>
                  <a:cubicBezTo>
                    <a:pt x="224978" y="0"/>
                    <a:pt x="269999" y="14449"/>
                    <a:pt x="303237" y="43347"/>
                  </a:cubicBezTo>
                  <a:cubicBezTo>
                    <a:pt x="336475" y="72244"/>
                    <a:pt x="353094" y="112242"/>
                    <a:pt x="353094" y="163339"/>
                  </a:cubicBezTo>
                  <a:cubicBezTo>
                    <a:pt x="353094" y="230808"/>
                    <a:pt x="312167" y="301501"/>
                    <a:pt x="230311" y="375419"/>
                  </a:cubicBezTo>
                  <a:lnTo>
                    <a:pt x="163555" y="435562"/>
                  </a:lnTo>
                  <a:lnTo>
                    <a:pt x="30396" y="435562"/>
                  </a:lnTo>
                  <a:lnTo>
                    <a:pt x="137666" y="332631"/>
                  </a:lnTo>
                  <a:cubicBezTo>
                    <a:pt x="172392" y="299393"/>
                    <a:pt x="196701" y="271488"/>
                    <a:pt x="210591" y="248915"/>
                  </a:cubicBezTo>
                  <a:cubicBezTo>
                    <a:pt x="224482" y="226343"/>
                    <a:pt x="231427" y="202903"/>
                    <a:pt x="231427" y="178594"/>
                  </a:cubicBezTo>
                  <a:cubicBezTo>
                    <a:pt x="231427" y="123776"/>
                    <a:pt x="202034" y="96367"/>
                    <a:pt x="143247" y="96367"/>
                  </a:cubicBezTo>
                  <a:cubicBezTo>
                    <a:pt x="93885" y="96367"/>
                    <a:pt x="46136" y="116210"/>
                    <a:pt x="0" y="155898"/>
                  </a:cubicBezTo>
                  <a:lnTo>
                    <a:pt x="0" y="49114"/>
                  </a:lnTo>
                  <a:cubicBezTo>
                    <a:pt x="49361" y="16371"/>
                    <a:pt x="105420" y="0"/>
                    <a:pt x="16817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6418977" y="2506711"/>
              <a:ext cx="4014829" cy="693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班组长的安全职责</a:t>
              </a:r>
            </a:p>
          </p:txBody>
        </p:sp>
      </p:grp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1775570" y="2814884"/>
            <a:ext cx="4258381" cy="1128837"/>
            <a:chOff x="1961394" y="3694263"/>
            <a:chExt cx="4014829" cy="1128837"/>
          </a:xfrm>
        </p:grpSpPr>
        <p:sp>
          <p:nvSpPr>
            <p:cNvPr id="21" name="文本框 20"/>
            <p:cNvSpPr txBox="1"/>
            <p:nvPr>
              <p:custDataLst>
                <p:tags r:id="rId17"/>
              </p:custDataLst>
            </p:nvPr>
          </p:nvSpPr>
          <p:spPr>
            <a:xfrm>
              <a:off x="2149441" y="3694263"/>
              <a:ext cx="341933" cy="435562"/>
            </a:xfrm>
            <a:custGeom>
              <a:avLst/>
              <a:gdLst/>
              <a:ahLst/>
              <a:cxnLst/>
              <a:rect l="l" t="t" r="r" b="b"/>
              <a:pathLst>
                <a:path w="341933" h="435562">
                  <a:moveTo>
                    <a:pt x="140271" y="0"/>
                  </a:moveTo>
                  <a:cubicBezTo>
                    <a:pt x="194841" y="0"/>
                    <a:pt x="239118" y="12589"/>
                    <a:pt x="273100" y="37765"/>
                  </a:cubicBezTo>
                  <a:cubicBezTo>
                    <a:pt x="307082" y="62942"/>
                    <a:pt x="324074" y="97855"/>
                    <a:pt x="324074" y="142503"/>
                  </a:cubicBezTo>
                  <a:cubicBezTo>
                    <a:pt x="324074" y="217910"/>
                    <a:pt x="285874" y="265286"/>
                    <a:pt x="209476" y="284634"/>
                  </a:cubicBezTo>
                  <a:lnTo>
                    <a:pt x="209476" y="286494"/>
                  </a:lnTo>
                  <a:cubicBezTo>
                    <a:pt x="249659" y="290959"/>
                    <a:pt x="281782" y="305656"/>
                    <a:pt x="305842" y="330585"/>
                  </a:cubicBezTo>
                  <a:cubicBezTo>
                    <a:pt x="329903" y="355514"/>
                    <a:pt x="341933" y="385837"/>
                    <a:pt x="341933" y="421556"/>
                  </a:cubicBezTo>
                  <a:lnTo>
                    <a:pt x="339059" y="435562"/>
                  </a:lnTo>
                  <a:lnTo>
                    <a:pt x="216153" y="435562"/>
                  </a:lnTo>
                  <a:lnTo>
                    <a:pt x="219150" y="420812"/>
                  </a:lnTo>
                  <a:cubicBezTo>
                    <a:pt x="219150" y="393527"/>
                    <a:pt x="207802" y="372691"/>
                    <a:pt x="185105" y="358304"/>
                  </a:cubicBezTo>
                  <a:cubicBezTo>
                    <a:pt x="162409" y="343917"/>
                    <a:pt x="130597" y="336724"/>
                    <a:pt x="89669" y="336724"/>
                  </a:cubicBezTo>
                  <a:lnTo>
                    <a:pt x="38324" y="336724"/>
                  </a:lnTo>
                  <a:lnTo>
                    <a:pt x="38324" y="244078"/>
                  </a:lnTo>
                  <a:lnTo>
                    <a:pt x="85576" y="244078"/>
                  </a:lnTo>
                  <a:cubicBezTo>
                    <a:pt x="162967" y="244078"/>
                    <a:pt x="201662" y="218034"/>
                    <a:pt x="201662" y="165944"/>
                  </a:cubicBezTo>
                  <a:cubicBezTo>
                    <a:pt x="201662" y="116830"/>
                    <a:pt x="172021" y="92274"/>
                    <a:pt x="112738" y="92274"/>
                  </a:cubicBezTo>
                  <a:cubicBezTo>
                    <a:pt x="74042" y="92274"/>
                    <a:pt x="36463" y="104924"/>
                    <a:pt x="0" y="130225"/>
                  </a:cubicBezTo>
                  <a:lnTo>
                    <a:pt x="0" y="30882"/>
                  </a:lnTo>
                  <a:cubicBezTo>
                    <a:pt x="39688" y="10294"/>
                    <a:pt x="86445" y="0"/>
                    <a:pt x="14027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>
              <a:off x="1961394" y="4129826"/>
              <a:ext cx="4014829" cy="693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班组长安全例行事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6228900" y="2812207"/>
            <a:ext cx="4258381" cy="1119163"/>
            <a:chOff x="6414724" y="3703937"/>
            <a:chExt cx="4014829" cy="1119163"/>
          </a:xfrm>
        </p:grpSpPr>
        <p:sp>
          <p:nvSpPr>
            <p:cNvPr id="32" name="文本框 31"/>
            <p:cNvSpPr txBox="1"/>
            <p:nvPr>
              <p:custDataLst>
                <p:tags r:id="rId15"/>
              </p:custDataLst>
            </p:nvPr>
          </p:nvSpPr>
          <p:spPr>
            <a:xfrm>
              <a:off x="6568536" y="3703937"/>
              <a:ext cx="433090" cy="425888"/>
            </a:xfrm>
            <a:custGeom>
              <a:avLst/>
              <a:gdLst/>
              <a:ahLst/>
              <a:cxnLst/>
              <a:rect l="l" t="t" r="r" b="b"/>
              <a:pathLst>
                <a:path w="433090" h="425888">
                  <a:moveTo>
                    <a:pt x="252636" y="119807"/>
                  </a:moveTo>
                  <a:cubicBezTo>
                    <a:pt x="250651" y="124520"/>
                    <a:pt x="248171" y="130721"/>
                    <a:pt x="245194" y="138410"/>
                  </a:cubicBezTo>
                  <a:cubicBezTo>
                    <a:pt x="241970" y="146348"/>
                    <a:pt x="237257" y="155153"/>
                    <a:pt x="231056" y="164827"/>
                  </a:cubicBezTo>
                  <a:lnTo>
                    <a:pt x="101575" y="364257"/>
                  </a:lnTo>
                  <a:lnTo>
                    <a:pt x="253380" y="364257"/>
                  </a:lnTo>
                  <a:lnTo>
                    <a:pt x="253380" y="175245"/>
                  </a:lnTo>
                  <a:cubicBezTo>
                    <a:pt x="253380" y="159122"/>
                    <a:pt x="253876" y="140643"/>
                    <a:pt x="254868" y="119807"/>
                  </a:cubicBezTo>
                  <a:close/>
                  <a:moveTo>
                    <a:pt x="243334" y="0"/>
                  </a:moveTo>
                  <a:lnTo>
                    <a:pt x="363141" y="0"/>
                  </a:lnTo>
                  <a:lnTo>
                    <a:pt x="363141" y="364257"/>
                  </a:lnTo>
                  <a:lnTo>
                    <a:pt x="433090" y="364257"/>
                  </a:lnTo>
                  <a:lnTo>
                    <a:pt x="433090" y="425888"/>
                  </a:lnTo>
                  <a:lnTo>
                    <a:pt x="0" y="425888"/>
                  </a:lnTo>
                  <a:lnTo>
                    <a:pt x="0" y="3739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6"/>
              </p:custDataLst>
            </p:nvPr>
          </p:nvSpPr>
          <p:spPr>
            <a:xfrm>
              <a:off x="6414724" y="4129826"/>
              <a:ext cx="4014829" cy="693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班组新员工安全管理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1775570" y="4172057"/>
            <a:ext cx="4258381" cy="1113996"/>
            <a:chOff x="1961394" y="5435409"/>
            <a:chExt cx="4014829" cy="1113996"/>
          </a:xfrm>
        </p:grpSpPr>
        <p:sp>
          <p:nvSpPr>
            <p:cNvPr id="36" name="文本框 35"/>
            <p:cNvSpPr txBox="1"/>
            <p:nvPr>
              <p:custDataLst>
                <p:tags r:id="rId13"/>
              </p:custDataLst>
            </p:nvPr>
          </p:nvSpPr>
          <p:spPr>
            <a:xfrm>
              <a:off x="2167222" y="5435409"/>
              <a:ext cx="340816" cy="425888"/>
            </a:xfrm>
            <a:custGeom>
              <a:avLst/>
              <a:gdLst/>
              <a:ahLst/>
              <a:cxnLst/>
              <a:rect l="l" t="t" r="r" b="b"/>
              <a:pathLst>
                <a:path w="340816" h="425888">
                  <a:moveTo>
                    <a:pt x="0" y="0"/>
                  </a:moveTo>
                  <a:lnTo>
                    <a:pt x="314399" y="0"/>
                  </a:lnTo>
                  <a:lnTo>
                    <a:pt x="314399" y="98971"/>
                  </a:lnTo>
                  <a:lnTo>
                    <a:pt x="103435" y="98971"/>
                  </a:lnTo>
                  <a:lnTo>
                    <a:pt x="103435" y="220266"/>
                  </a:lnTo>
                  <a:cubicBezTo>
                    <a:pt x="117822" y="218529"/>
                    <a:pt x="133821" y="217661"/>
                    <a:pt x="151432" y="217661"/>
                  </a:cubicBezTo>
                  <a:cubicBezTo>
                    <a:pt x="209227" y="217661"/>
                    <a:pt x="255240" y="233040"/>
                    <a:pt x="289470" y="263798"/>
                  </a:cubicBezTo>
                  <a:cubicBezTo>
                    <a:pt x="323701" y="294556"/>
                    <a:pt x="340816" y="336724"/>
                    <a:pt x="340816" y="390302"/>
                  </a:cubicBezTo>
                  <a:lnTo>
                    <a:pt x="334199" y="425888"/>
                  </a:lnTo>
                  <a:lnTo>
                    <a:pt x="213588" y="425888"/>
                  </a:lnTo>
                  <a:lnTo>
                    <a:pt x="218405" y="400720"/>
                  </a:lnTo>
                  <a:cubicBezTo>
                    <a:pt x="218405" y="341189"/>
                    <a:pt x="177105" y="311423"/>
                    <a:pt x="94506" y="311423"/>
                  </a:cubicBezTo>
                  <a:cubicBezTo>
                    <a:pt x="69701" y="311423"/>
                    <a:pt x="38199" y="313655"/>
                    <a:pt x="0" y="3181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4"/>
              </p:custDataLst>
            </p:nvPr>
          </p:nvSpPr>
          <p:spPr>
            <a:xfrm>
              <a:off x="1961394" y="5856131"/>
              <a:ext cx="4014829" cy="693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班组安全记录本填写规范</a:t>
              </a:r>
            </a:p>
          </p:txBody>
        </p:sp>
      </p:grpSp>
      <p:grpSp>
        <p:nvGrpSpPr>
          <p:cNvPr id="45" name="组合 44"/>
          <p:cNvGrpSpPr/>
          <p:nvPr>
            <p:custDataLst>
              <p:tags r:id="rId8"/>
            </p:custDataLst>
          </p:nvPr>
        </p:nvGrpSpPr>
        <p:grpSpPr>
          <a:xfrm>
            <a:off x="6228898" y="4157216"/>
            <a:ext cx="4258381" cy="1128837"/>
            <a:chOff x="6414722" y="5420568"/>
            <a:chExt cx="4014829" cy="1128837"/>
          </a:xfrm>
        </p:grpSpPr>
        <p:sp>
          <p:nvSpPr>
            <p:cNvPr id="41" name="文本框 40"/>
            <p:cNvSpPr txBox="1"/>
            <p:nvPr>
              <p:custDataLst>
                <p:tags r:id="rId11"/>
              </p:custDataLst>
            </p:nvPr>
          </p:nvSpPr>
          <p:spPr>
            <a:xfrm>
              <a:off x="6564418" y="5420568"/>
              <a:ext cx="401464" cy="435562"/>
            </a:xfrm>
            <a:custGeom>
              <a:avLst/>
              <a:gdLst/>
              <a:ahLst/>
              <a:cxnLst/>
              <a:rect l="l" t="t" r="r" b="b"/>
              <a:pathLst>
                <a:path w="401464" h="435562">
                  <a:moveTo>
                    <a:pt x="258217" y="0"/>
                  </a:moveTo>
                  <a:cubicBezTo>
                    <a:pt x="301873" y="0"/>
                    <a:pt x="336228" y="5209"/>
                    <a:pt x="361280" y="15627"/>
                  </a:cubicBezTo>
                  <a:lnTo>
                    <a:pt x="361280" y="117202"/>
                  </a:lnTo>
                  <a:cubicBezTo>
                    <a:pt x="332011" y="100583"/>
                    <a:pt x="300137" y="92274"/>
                    <a:pt x="265658" y="92274"/>
                  </a:cubicBezTo>
                  <a:cubicBezTo>
                    <a:pt x="221258" y="92274"/>
                    <a:pt x="185725" y="109699"/>
                    <a:pt x="159060" y="144550"/>
                  </a:cubicBezTo>
                  <a:cubicBezTo>
                    <a:pt x="132395" y="179400"/>
                    <a:pt x="119062" y="224483"/>
                    <a:pt x="119062" y="279797"/>
                  </a:cubicBezTo>
                  <a:lnTo>
                    <a:pt x="121295" y="279797"/>
                  </a:lnTo>
                  <a:cubicBezTo>
                    <a:pt x="148828" y="237629"/>
                    <a:pt x="189632" y="216545"/>
                    <a:pt x="243706" y="216545"/>
                  </a:cubicBezTo>
                  <a:cubicBezTo>
                    <a:pt x="292075" y="216545"/>
                    <a:pt x="330460" y="233102"/>
                    <a:pt x="358862" y="266217"/>
                  </a:cubicBezTo>
                  <a:cubicBezTo>
                    <a:pt x="387263" y="299331"/>
                    <a:pt x="401464" y="342429"/>
                    <a:pt x="401464" y="395511"/>
                  </a:cubicBezTo>
                  <a:lnTo>
                    <a:pt x="394480" y="435562"/>
                  </a:lnTo>
                  <a:lnTo>
                    <a:pt x="273997" y="435562"/>
                  </a:lnTo>
                  <a:lnTo>
                    <a:pt x="283518" y="403325"/>
                  </a:lnTo>
                  <a:cubicBezTo>
                    <a:pt x="283518" y="338584"/>
                    <a:pt x="256852" y="306214"/>
                    <a:pt x="203522" y="306214"/>
                  </a:cubicBezTo>
                  <a:cubicBezTo>
                    <a:pt x="179462" y="306214"/>
                    <a:pt x="160052" y="314772"/>
                    <a:pt x="145293" y="331887"/>
                  </a:cubicBezTo>
                  <a:cubicBezTo>
                    <a:pt x="130535" y="349002"/>
                    <a:pt x="123155" y="370582"/>
                    <a:pt x="123155" y="396627"/>
                  </a:cubicBezTo>
                  <a:lnTo>
                    <a:pt x="134607" y="435562"/>
                  </a:lnTo>
                  <a:lnTo>
                    <a:pt x="12639" y="435562"/>
                  </a:lnTo>
                  <a:lnTo>
                    <a:pt x="0" y="328910"/>
                  </a:lnTo>
                  <a:cubicBezTo>
                    <a:pt x="0" y="231428"/>
                    <a:pt x="22758" y="152239"/>
                    <a:pt x="68275" y="91344"/>
                  </a:cubicBezTo>
                  <a:cubicBezTo>
                    <a:pt x="113791" y="30448"/>
                    <a:pt x="177105" y="0"/>
                    <a:pt x="25821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2"/>
              </p:custDataLst>
            </p:nvPr>
          </p:nvSpPr>
          <p:spPr>
            <a:xfrm>
              <a:off x="6414722" y="5856131"/>
              <a:ext cx="4014829" cy="693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班组危险源管理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64893" y="5257798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zh-CN" alt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1819686" y="5984431"/>
            <a:ext cx="4258381" cy="693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班组安全事故应急救援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8505" y="523376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zh-CN" alt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矩形 27"/>
          <p:cNvSpPr/>
          <p:nvPr>
            <p:custDataLst>
              <p:tags r:id="rId10"/>
            </p:custDataLst>
          </p:nvPr>
        </p:nvSpPr>
        <p:spPr>
          <a:xfrm>
            <a:off x="6273014" y="5984431"/>
            <a:ext cx="4258381" cy="693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班组长应规避的安全风险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160" y="1513204"/>
            <a:ext cx="11155680" cy="48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违反安全生产管理制度 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/>
              <a:t>   1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操作前不检查设备、工具和工作场地就进行作业。</a:t>
            </a:r>
            <a:br>
              <a:rPr lang="zh-CN" altLang="en-US" sz="2800" dirty="0"/>
            </a:br>
            <a:r>
              <a:rPr lang="en-US" altLang="zh-CN" sz="2800" dirty="0"/>
              <a:t>2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设备有故障或安全防护装置缺乏、凑合使用。</a:t>
            </a:r>
            <a:br>
              <a:rPr lang="zh-CN" altLang="en-US" sz="2800" dirty="0"/>
            </a:br>
            <a:r>
              <a:rPr lang="en-US" altLang="zh-CN" sz="2800" dirty="0"/>
              <a:t>3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发现隐患不排除不报告，冒险操作。</a:t>
            </a:r>
            <a:br>
              <a:rPr lang="zh-CN" altLang="en-US" sz="2800" dirty="0"/>
            </a:br>
            <a:r>
              <a:rPr lang="en-US" altLang="zh-CN" sz="2800" dirty="0"/>
              <a:t>4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新进厂工人、变换工种复工人员未经安全教育就上岗。</a:t>
            </a:r>
            <a:br>
              <a:rPr lang="zh-CN" altLang="en-US" sz="2800" dirty="0"/>
            </a:br>
            <a:r>
              <a:rPr lang="en-US" altLang="zh-CN" sz="2800" dirty="0"/>
              <a:t>5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特种作业人员无证操作。</a:t>
            </a:r>
            <a:br>
              <a:rPr lang="zh-CN" altLang="en-US" sz="2800" dirty="0"/>
            </a:br>
            <a:r>
              <a:rPr lang="en-US" altLang="zh-CN" sz="2800" dirty="0"/>
              <a:t>6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危险作业未经审批或虽经审批但未认真落实安全措施。。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班组长在现场查什么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160" y="1513204"/>
            <a:ext cx="1115568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违反操作规程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/>
              <a:t>    1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跨越运转设备，设备运转时传送物件或触及运转部位。</a:t>
            </a:r>
            <a:br>
              <a:rPr lang="zh-CN" altLang="en-US" sz="2800" dirty="0"/>
            </a:br>
            <a:r>
              <a:rPr lang="en-US" altLang="zh-CN" sz="2800" dirty="0"/>
              <a:t>2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开动被查封、报废设备。</a:t>
            </a:r>
            <a:br>
              <a:rPr lang="zh-CN" altLang="en-US" sz="2800" dirty="0"/>
            </a:br>
            <a:r>
              <a:rPr lang="en-US" altLang="zh-CN" sz="2800" dirty="0"/>
              <a:t>3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攀登吊运中的物件，以及在吊物、吊臂下通过或停留。</a:t>
            </a:r>
            <a:br>
              <a:rPr lang="zh-CN" altLang="en-US" sz="2800" dirty="0"/>
            </a:br>
            <a:r>
              <a:rPr lang="en-US" altLang="zh-CN" sz="2800" dirty="0"/>
              <a:t>4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任意拆除设备上的安全照明、信号、防火、防爆装置和警示标志，以及显示仪表和其它安全防护装置。</a:t>
            </a:r>
            <a:br>
              <a:rPr lang="zh-CN" altLang="en-US" sz="2800" dirty="0"/>
            </a:br>
            <a:r>
              <a:rPr lang="en-US" altLang="zh-CN" sz="2800" dirty="0"/>
              <a:t>5</a:t>
            </a:r>
            <a:r>
              <a:rPr lang="zh-CN" altLang="en-US" sz="2800" dirty="0"/>
              <a:t>） </a:t>
            </a:r>
            <a:r>
              <a:rPr lang="zh-CN" altLang="en-US" sz="2800" dirty="0">
                <a:latin typeface="Times New Roman" panose="02020603050405020304" pitchFamily="18" charset="0"/>
              </a:rPr>
              <a:t>高处作业往地面扔物件。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班组长在现场查什么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5165" y="2957195"/>
            <a:ext cx="6226175" cy="116713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班组新员工安全管理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58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4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73200" y="1435100"/>
            <a:ext cx="529272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新员工第一天到岗：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68488" y="1925638"/>
            <a:ext cx="8382000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新员工到班组后第一天上午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，由班组安全员根据班组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新员工培训教材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对新员工进行安全理论知识培训（内容包括班组危险点、危害点、事故多发点及安全案例、劳保穿戴等内容），并形成培训记录，由新员工签字。</a:t>
            </a:r>
          </a:p>
        </p:txBody>
      </p:sp>
      <p:pic>
        <p:nvPicPr>
          <p:cNvPr id="15" name="Picture 5" descr="S73035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276600"/>
            <a:ext cx="2819400" cy="2114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6" name="Picture 6" descr="S73036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6075" y="3276600"/>
            <a:ext cx="2819400" cy="2114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" name="Picture 7" descr="S73036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6825" y="3276600"/>
            <a:ext cx="2819400" cy="2114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44638" y="5545138"/>
            <a:ext cx="27543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按照新员工教材对员工进行培训。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330700" y="5545138"/>
            <a:ext cx="3095625" cy="708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对安全月度管理本上员工安全生产职责进行培训。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402513" y="5453063"/>
            <a:ext cx="3095625" cy="1016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对班组危险点、危害点、事故多发点进行培训并形成记录，由新员工签字。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12900" y="1495425"/>
            <a:ext cx="529272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265430" indent="-265430"/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新员工第一天到岗：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993900" y="2098675"/>
            <a:ext cx="8382000" cy="1065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新员工到班组后第一天下午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，由班组安全员带新员工对班组现场进行熟悉，并现场讲解班组安全隐患及其注意事项、控制方法。培训完后，由班组长为新员工安排指导师傅，并安排新员工进行作业指导书培训。</a:t>
            </a:r>
          </a:p>
        </p:txBody>
      </p:sp>
      <p:pic>
        <p:nvPicPr>
          <p:cNvPr id="21" name="Picture 4" descr="S7303609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1841500" y="3325812"/>
            <a:ext cx="2743200" cy="2057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6" name="Picture 5" descr="S7303612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4813300" y="3325812"/>
            <a:ext cx="2743200" cy="2057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7" name="Picture 6" descr="S7303626"/>
          <p:cNvPicPr>
            <a:picLocks noChangeAspect="1" noChangeArrowheads="1"/>
          </p:cNvPicPr>
          <p:nvPr/>
        </p:nvPicPr>
        <p:blipFill>
          <a:blip r:embed="rId7">
            <a:lum bright="12000"/>
          </a:blip>
          <a:srcRect/>
          <a:stretch>
            <a:fillRect/>
          </a:stretch>
        </p:blipFill>
        <p:spPr bwMode="auto">
          <a:xfrm>
            <a:off x="7785100" y="3325812"/>
            <a:ext cx="2743200" cy="2057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949450" y="5472112"/>
            <a:ext cx="2668588" cy="708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带领新员工熟悉班组内现场环境。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51375" y="5448300"/>
            <a:ext cx="3227388" cy="1016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班组长对新员工现场培训班组安全隐患点、注意事项。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891463" y="5448300"/>
            <a:ext cx="2762250" cy="708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班组长给新员工确认指导师傅。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76400" y="1509713"/>
            <a:ext cx="529272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新员工第三天到岗：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057400" y="2120900"/>
            <a:ext cx="838200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由班次或车间培训员工对班组新员工培训状态进行评估，并填写评估表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班组安全记录本上面有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，确认合格后方可给予上岗，否则继续进行培训。</a:t>
            </a:r>
          </a:p>
        </p:txBody>
      </p:sp>
      <p:pic>
        <p:nvPicPr>
          <p:cNvPr id="25" name="Picture 4" descr="S73036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3950" y="3035300"/>
            <a:ext cx="29400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62150" y="5470525"/>
            <a:ext cx="3671888" cy="1016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班组长对新员工回访合格后，在班组记录本上进行记录并确认合格。</a:t>
            </a:r>
          </a:p>
        </p:txBody>
      </p:sp>
      <p:pic>
        <p:nvPicPr>
          <p:cNvPr id="27" name="Picture 6" descr="S73036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035300"/>
            <a:ext cx="2971800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19838" y="5459413"/>
            <a:ext cx="4284662" cy="1016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班组长对新员工回访合格后，培训员经过再次回访后，合格后方可上岗，不合格再次进行培训。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36700" y="1408113"/>
            <a:ext cx="529272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新员工上岗后：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17700" y="1905000"/>
            <a:ext cx="8382000" cy="106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由班组长随时对新员工操作进行检查，确认新员工在操作过程中有没有遵守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班组安全操作规程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，如发现违章操作应及时给予制止，并要求指导师傅进行指导操作。</a:t>
            </a:r>
          </a:p>
        </p:txBody>
      </p:sp>
      <p:pic>
        <p:nvPicPr>
          <p:cNvPr id="13" name="Picture 4" descr="S73036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0" y="2959100"/>
            <a:ext cx="2590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S73036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9300" y="2971800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499100" y="4533900"/>
            <a:ext cx="1295400" cy="685800"/>
          </a:xfrm>
          <a:prstGeom prst="wedgeRoundRectCallout">
            <a:avLst>
              <a:gd name="adj1" fmla="val -146690"/>
              <a:gd name="adj2" fmla="val 53241"/>
              <a:gd name="adj3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员工的特殊劳保用品（钢头鞋）未穿戴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60550" y="5297488"/>
            <a:ext cx="4319588" cy="1016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新员工上岗后班组长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师傅监督劳保用品的穿戴，及现场实际操作是否违章。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84963" y="5300663"/>
            <a:ext cx="3744912" cy="1016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新员工上岗后师傅重点监督实际操作是否违章，如违章及时进行制止与指导。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3895" y="2872105"/>
            <a:ext cx="7096125" cy="13144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班组安全记录本填写规范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58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>
                <a:solidFill>
                  <a:schemeClr val="accent1"/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pic>
        <p:nvPicPr>
          <p:cNvPr id="9" name="Picture 3" descr="照片-0028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6515100" y="1965325"/>
            <a:ext cx="3455988" cy="3816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0" name="Picture 4" descr="照片-0"/>
          <p:cNvPicPr>
            <a:picLocks noChangeAspect="1" noChangeArrowheads="1"/>
          </p:cNvPicPr>
          <p:nvPr/>
        </p:nvPicPr>
        <p:blipFill>
          <a:blip r:embed="rId6">
            <a:lum bright="18000"/>
          </a:blip>
          <a:srcRect/>
          <a:stretch>
            <a:fillRect/>
          </a:stretch>
        </p:blipFill>
        <p:spPr bwMode="auto">
          <a:xfrm>
            <a:off x="2371725" y="1987550"/>
            <a:ext cx="3455988" cy="38020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52650" y="5943600"/>
            <a:ext cx="8280400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按照班组的安全组织机构认真填写，班组人员变动要及时更新。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12900" y="1443038"/>
            <a:ext cx="529272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班组人员变更安全记录本更新：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0860" y="1513205"/>
            <a:ext cx="11155680" cy="48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班组长安全例行事</a:t>
            </a:r>
          </a:p>
        </p:txBody>
      </p:sp>
      <p:pic>
        <p:nvPicPr>
          <p:cNvPr id="15" name="Picture 3" descr="照片-0029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1444625" y="1911350"/>
            <a:ext cx="2259013" cy="28765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16" name="Picture 4" descr="照片-0030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3863975" y="1911350"/>
            <a:ext cx="2259013" cy="28765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17" name="Picture 5" descr="照片-0027"/>
          <p:cNvPicPr>
            <a:picLocks noChangeAspect="1" noChangeArrowheads="1"/>
          </p:cNvPicPr>
          <p:nvPr/>
        </p:nvPicPr>
        <p:blipFill>
          <a:blip r:embed="rId7">
            <a:lum bright="18000"/>
          </a:blip>
          <a:srcRect/>
          <a:stretch>
            <a:fillRect/>
          </a:stretch>
        </p:blipFill>
        <p:spPr bwMode="auto">
          <a:xfrm>
            <a:off x="6319838" y="1911350"/>
            <a:ext cx="2193925" cy="28765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18" name="Picture 6" descr="照片-0020"/>
          <p:cNvPicPr>
            <a:picLocks noChangeAspect="1" noChangeArrowheads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>
            <a:off x="8731250" y="1911350"/>
            <a:ext cx="2193925" cy="28765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41488" y="4784725"/>
            <a:ext cx="33115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班组级危险源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863975" y="4784725"/>
            <a:ext cx="21605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班组检查与隐患整改记录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319838" y="4784725"/>
            <a:ext cx="21605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班组安全例会开展记录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764588" y="4784725"/>
            <a:ext cx="21605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班组安全活动开展记录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58800" y="5368925"/>
            <a:ext cx="11087100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每日按照车间下发的隐患检查标准，由当日安全员进行隐患检查，隐患整改按照“三定”原则（定人、定时、定整改措施）进行整改；班组每日安全员认真填写当班次生产、设备工装、人员等异常情况，做好与下一个班组安全员的交接。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27200" y="1390650"/>
            <a:ext cx="529272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班组安全记录本填写内容规范：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4530" y="3141980"/>
            <a:ext cx="5749925" cy="99568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班组的概念及职能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LOREM IPSUM DOLOR LOREM 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284214" y="1592649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1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3260" y="2908935"/>
            <a:ext cx="7157720" cy="13017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班组危险源管理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58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6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160" y="1513203"/>
            <a:ext cx="11155680" cy="48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危险源的定义：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危险源是指一个系统中具有潜在能量和物质释放危险的、可造成人员伤害、财产损失或环境破坏的、在一定的触发因素作用下可转化为事故的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部位、区域、场所、空间、岗位、设备及其位置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班组危险源管理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班组危险源管理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469900" y="1701800"/>
            <a:ext cx="11061700" cy="458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2096" y="1714484"/>
            <a:ext cx="2159000" cy="4968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危险设备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863" y="2286000"/>
            <a:ext cx="2376487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12988" y="4938713"/>
            <a:ext cx="1871662" cy="4302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焊装焊枪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900613" y="4938713"/>
            <a:ext cx="1871662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冲焊压合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613650" y="4951413"/>
            <a:ext cx="2159000" cy="4302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涂装自动喷涂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5650" y="2286000"/>
            <a:ext cx="5175250" cy="250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2486025" y="5535613"/>
            <a:ext cx="136842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夹伤危险</a:t>
            </a:r>
          </a:p>
        </p:txBody>
      </p:sp>
      <p:sp>
        <p:nvSpPr>
          <p:cNvPr id="13" name="WordArt 18"/>
          <p:cNvSpPr>
            <a:spLocks noChangeArrowheads="1" noChangeShapeType="1" noTextEdit="1"/>
          </p:cNvSpPr>
          <p:nvPr/>
        </p:nvSpPr>
        <p:spPr bwMode="auto">
          <a:xfrm>
            <a:off x="5129213" y="5526088"/>
            <a:ext cx="136842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压伤危险</a:t>
            </a: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7956550" y="5535613"/>
            <a:ext cx="136842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电击伤危险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班组危险源管理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482600" y="1689100"/>
            <a:ext cx="11061700" cy="458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0" y="2171700"/>
            <a:ext cx="2376488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7075" y="2171700"/>
            <a:ext cx="252095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3300" y="2174875"/>
            <a:ext cx="2736850" cy="2589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0213" y="5124450"/>
            <a:ext cx="2628900" cy="4302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涂装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RTO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废气燃烧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27588" y="5135563"/>
            <a:ext cx="2159000" cy="4302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总装汽油加注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542213" y="5135563"/>
            <a:ext cx="2159000" cy="4302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总装四轮转毂</a:t>
            </a:r>
          </a:p>
        </p:txBody>
      </p:sp>
      <p:sp>
        <p:nvSpPr>
          <p:cNvPr id="21" name="WordArt 16"/>
          <p:cNvSpPr>
            <a:spLocks noChangeArrowheads="1" noChangeShapeType="1" noTextEdit="1"/>
          </p:cNvSpPr>
          <p:nvPr/>
        </p:nvSpPr>
        <p:spPr bwMode="auto">
          <a:xfrm>
            <a:off x="2463801" y="5746750"/>
            <a:ext cx="13906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爆炸危险</a:t>
            </a:r>
          </a:p>
        </p:txBody>
      </p:sp>
      <p:sp>
        <p:nvSpPr>
          <p:cNvPr id="22" name="WordArt 17"/>
          <p:cNvSpPr>
            <a:spLocks noChangeArrowheads="1" noChangeShapeType="1" noTextEdit="1"/>
          </p:cNvSpPr>
          <p:nvPr/>
        </p:nvSpPr>
        <p:spPr bwMode="auto">
          <a:xfrm>
            <a:off x="7915275" y="5762625"/>
            <a:ext cx="13684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挤伤危险</a:t>
            </a:r>
          </a:p>
        </p:txBody>
      </p:sp>
      <p:sp>
        <p:nvSpPr>
          <p:cNvPr id="23" name="WordArt 18"/>
          <p:cNvSpPr>
            <a:spLocks noChangeArrowheads="1" noChangeShapeType="1" noTextEdit="1"/>
          </p:cNvSpPr>
          <p:nvPr/>
        </p:nvSpPr>
        <p:spPr bwMode="auto">
          <a:xfrm>
            <a:off x="5272088" y="5762625"/>
            <a:ext cx="13684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爆炸危险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96888" y="1700213"/>
            <a:ext cx="2159000" cy="4968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危险设备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班组危险源管理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482600" y="1689100"/>
            <a:ext cx="11061700" cy="458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2600" y="1652588"/>
            <a:ext cx="3857625" cy="4968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80000"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各类压力设备、管道</a:t>
            </a:r>
          </a:p>
        </p:txBody>
      </p:sp>
      <p:pic>
        <p:nvPicPr>
          <p:cNvPr id="25" name="Picture 3" descr="DSC001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" y="2352675"/>
            <a:ext cx="2622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DSC001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3813" y="2339975"/>
            <a:ext cx="24780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DSC001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5363" y="2339975"/>
            <a:ext cx="26114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DSC001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6663" y="2339975"/>
            <a:ext cx="24209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7"/>
          <p:cNvSpPr>
            <a:spLocks noChangeArrowheads="1" noChangeShapeType="1" noTextEdit="1"/>
          </p:cNvSpPr>
          <p:nvPr/>
        </p:nvSpPr>
        <p:spPr bwMode="auto">
          <a:xfrm>
            <a:off x="3709987" y="5607050"/>
            <a:ext cx="399599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射伤、爆炸危险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3260" y="2908935"/>
            <a:ext cx="7157720" cy="13017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班组安全事故应急救援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58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班组应急救援</a:t>
            </a:r>
          </a:p>
        </p:txBody>
      </p:sp>
      <p:sp>
        <p:nvSpPr>
          <p:cNvPr id="4" name="矩形 3"/>
          <p:cNvSpPr/>
          <p:nvPr/>
        </p:nvSpPr>
        <p:spPr>
          <a:xfrm>
            <a:off x="482600" y="1689100"/>
            <a:ext cx="11061700" cy="458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49425" y="2667000"/>
            <a:ext cx="8569325" cy="2663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目的：最大限度的降低死亡率和伤残率，提高伤者愈后的生存质量。</a:t>
            </a:r>
          </a:p>
          <a:p>
            <a:pPr algn="just">
              <a:spcBef>
                <a:spcPct val="20000"/>
              </a:spcBef>
            </a:pP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原则：快抢、快救、快送，即“三快”。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2600" y="1587499"/>
            <a:ext cx="11125200" cy="46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触电急救最重要是动作要迅速。快速、正确地使触电者脱离电源，快速正确地急救。争取时间，就是争取了生命。</a:t>
            </a:r>
          </a:p>
          <a:p>
            <a:pPr>
              <a:lnSpc>
                <a:spcPts val="6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触电急救现场应用的主要救护方法是人工呼吸法和胸外心脏挤压法。 </a:t>
            </a:r>
          </a:p>
        </p:txBody>
      </p:sp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39800" y="2000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班组触电急救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9950" y="374650"/>
            <a:ext cx="5650230" cy="57912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/>
              <a:t>人工呼吸法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2601" y="1612898"/>
            <a:ext cx="11087100" cy="46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行人工呼吸以口对口人工呼吸法效果最好。捏紧触电者鼻孔，深吸一口气后紧贴触电者的口向口内吹气，时间约为2秒钟，吹气完毕后，立即离开触电者的口，并松开触电者的鼻孔，让他自行呼气，时间约3秒钟，每分钟约12次。</a:t>
            </a:r>
          </a:p>
        </p:txBody>
      </p:sp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39800" y="2000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班组人工呼吸法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6410" y="1743075"/>
            <a:ext cx="11273790" cy="46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救护者跪在触电者一侧或骑跪在其腰部两侧，两手相迭，手掌根部放在伤者心窝上方、胸骨下，掌根用力垂直向下挤压，压出心脏里面的血液，挤压后迅速松开，胸部自动复原，血液充满心脏，以每分钟60次速度进行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旦呼吸和心脏跳动都停止了，应当同时进行口对口人工呼吸和胸外挤压，如现场仅一人抢救，可以两种方法交替使用，每吹气2—3次，再挤压10—15次。抢救要坚持不断，切不可轻率终止，运送途中也不能终止抢救。</a:t>
            </a: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901700" y="2000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班组胸外心脏挤压法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0"/>
              <a:t>                        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班组的概念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4537" y="1953341"/>
            <a:ext cx="11778916" cy="3914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228600" lvl="0" indent="-22860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现代企业的管理结构一般都是三角形样式，基本上可以分为三层，即决策层（高层）、执行层（中层）、操作层（基层）。高层“动脑”，中层“动口”，基层“动手”。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班组即为基层组织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28600" lvl="0" indent="-22860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班组是企业中基本作业单位，是企业内部最基层的劳动和管理组织。在一般企业里，班组长不算“干部”，但实际上，班组长基本具备了“干部”的管理职能。因此班组长也被称为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“兵头将尾”。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65" y="1687830"/>
            <a:ext cx="11241405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中暑是由于高温、日晒引起的一种急性疾病。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中暑后会出现头晕、头痛、全身无力、口渴、心悸、恶心、呕吐等症状，严重时会突然晕倒。中暑又可分为先兆中暑、轻症中暑及重症中暑。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中暑急救的方法是：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中暑病人立即离开高温环境，转移到阴凉通风处休息，并解开衣服，呈平卧姿势，同时让患者多喝含盐饮料。对于先兆中暑者，可不进行特殊治疗，让他自然恢复正常。对于重症中暑病人，要立即送医院抢救治疗。</a:t>
            </a:r>
          </a:p>
        </p:txBody>
      </p:sp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850900" y="2000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中暑急救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295" y="1460500"/>
            <a:ext cx="11768455" cy="5212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1.立即挖出伤员，注意不要再度受伤，动作要轻，准、快，不要强行拉。如全部被埋应尽快将伤者的头部优先暴露出来，清理口鼻泥土砂石、血块，松解衣带，以利呼吸。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2.使伤员平卧，头偏向一侧，防呕吐物堵塞呼吸。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3.伤口出血时应用布条止血和净水冲洗伤口，用干净毛巾包扎好以防感染。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4.骨折时要用夹板或代用品固定。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5.呼吸停止者，口对口人工呼吸。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6.心跳停止者，实行胸外心脏按压。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7.搬运伤员要平稳，避免颠簸和扭曲。有条件时及早输血、输液。</a:t>
            </a:r>
          </a:p>
        </p:txBody>
      </p:sp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850900" y="2000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砸伤急救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2130" y="1736090"/>
            <a:ext cx="11094720" cy="435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1、去除伤员身上的用具和口袋中的硬物。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2、在搬运和转送过程中，颈部和躯干不能前屈或扭转，而应使脊柱伸直，绝对禁止一个抬肩一个抬腿的搬法，以免发生或加重截瘫。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3、创伤局部妥善包扎，但对疑颅底骨折和脑脊液漏患者切忌作填塞，以免导致颅内感染。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4、颌面部伤员首先应保持呼吸道畅通，松解伤员的颈、胸部钮扣。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876300" y="2127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高空坠落急救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085" y="1497965"/>
            <a:ext cx="11635105" cy="5212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新到一个地方应先熟悉环境，知道安全通道和消防设施所在。</a:t>
            </a:r>
          </a:p>
          <a:p>
            <a:endParaRPr lang="zh-CN" altLang="en-US" sz="2400"/>
          </a:p>
          <a:p>
            <a:r>
              <a:rPr lang="zh-CN" altLang="en-US" sz="2400"/>
              <a:t>着火后不要惊慌，报警与救火、自救应同时进行，如果是初始火灾，分清着火点源后用身边的灭火器具或湿被单覆盖即可灭火；如果火势太大或着火点不在自己屋内，如果门很热，说明室外已是火海，切不可贸然开门，更不要着急跳楼，如果情况紧急，可把被单、衣服等撕成条绑紧后从窗外溜下,或将水淋湿墙壁和门阻止火势蔓延，洗手间是求生的最佳地方。</a:t>
            </a:r>
          </a:p>
          <a:p>
            <a:endParaRPr lang="zh-CN" altLang="en-US" sz="2400"/>
          </a:p>
          <a:p>
            <a:r>
              <a:rPr lang="zh-CN" altLang="en-US" sz="2400"/>
              <a:t>不能因清理行李和贵重物品而延误时间。</a:t>
            </a:r>
          </a:p>
          <a:p>
            <a:endParaRPr lang="zh-CN" altLang="en-US" sz="2400"/>
          </a:p>
          <a:p>
            <a:r>
              <a:rPr lang="zh-CN" altLang="en-US" sz="2400"/>
              <a:t>不能在浓烟弥漫时直立行走。大火伴着浓烟腾起后，应在地上爬行，避免呛烟和中毒。地面有火应穿上鞋。</a:t>
            </a:r>
          </a:p>
          <a:p>
            <a:endParaRPr lang="zh-CN" altLang="en-US" sz="2400"/>
          </a:p>
          <a:p>
            <a:r>
              <a:rPr lang="zh-CN" altLang="en-US" sz="2400"/>
              <a:t>如果身上着火了，千万不要奔跑，要赶快把衣服脱下，或躺在地上打滚把火苗灭熄。</a:t>
            </a:r>
          </a:p>
        </p:txBody>
      </p:sp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77900" y="2127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火场急救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3260" y="2908935"/>
            <a:ext cx="7157720" cy="13017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班组长应规避的安全风险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LOREM 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5809" y="1628844"/>
            <a:ext cx="2661138" cy="470898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30000" b="1" dirty="0">
                <a:solidFill>
                  <a:schemeClr val="accent1"/>
                </a:solidFill>
              </a:rPr>
              <a:t>8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28600" y="1473200"/>
            <a:ext cx="11658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规避风险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6337" y="3043234"/>
            <a:ext cx="71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目击者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伤者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52940" y="2870307"/>
            <a:ext cx="0" cy="33896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7491" y="3090747"/>
            <a:ext cx="92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工段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各室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553204" y="2900358"/>
            <a:ext cx="0" cy="33896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347110" y="2927192"/>
            <a:ext cx="0" cy="33896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1832" y="3043234"/>
            <a:ext cx="82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安全部门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5400" y="3043234"/>
            <a:ext cx="109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制造中心</a:t>
            </a:r>
          </a:p>
        </p:txBody>
      </p:sp>
      <p:cxnSp>
        <p:nvCxnSpPr>
          <p:cNvPr id="14" name="直接连接符 13"/>
          <p:cNvCxnSpPr/>
          <p:nvPr/>
        </p:nvCxnSpPr>
        <p:spPr>
          <a:xfrm rot="10800000">
            <a:off x="1612022" y="3683262"/>
            <a:ext cx="8655958" cy="29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38494" y="3980806"/>
            <a:ext cx="61520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46748" y="5543564"/>
            <a:ext cx="571472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552544" y="4471994"/>
            <a:ext cx="857256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发生事故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5372" y="4641504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立即传递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552808" y="4471994"/>
            <a:ext cx="928694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工段长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室主任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579292" y="3757614"/>
            <a:ext cx="928694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单位安全员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5579706" y="5257812"/>
            <a:ext cx="928694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单位经理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5882" y="2971796"/>
            <a:ext cx="840171" cy="58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属地车间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科室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410460" y="3757614"/>
            <a:ext cx="857256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安全环保科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410460" y="5257812"/>
            <a:ext cx="857256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高级经理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982096" y="5257812"/>
            <a:ext cx="928694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总监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8910658" y="3757614"/>
            <a:ext cx="1000132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小时内报告制造中心安全管理科。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33415" y="3962636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4642" y="3980681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9025" y="5552317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4642" y="5552317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3166" y="5552317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适时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409800" y="4864903"/>
            <a:ext cx="225572" cy="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-360000">
            <a:off x="4481502" y="4864903"/>
            <a:ext cx="285752" cy="35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5400000" flipH="1" flipV="1">
            <a:off x="4374345" y="4507714"/>
            <a:ext cx="78581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 flipH="1" flipV="1">
            <a:off x="4375138" y="5292737"/>
            <a:ext cx="78581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780000" flipV="1">
            <a:off x="4767254" y="4120917"/>
            <a:ext cx="66161" cy="13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780000" flipV="1">
            <a:off x="4759066" y="5684829"/>
            <a:ext cx="66161" cy="13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553204" y="4105169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553204" y="5686440"/>
            <a:ext cx="21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339154" y="5686440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267716" y="411480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5400000" flipH="1" flipV="1">
            <a:off x="1839090" y="2828126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981172" y="2686044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 flipH="1" flipV="1">
            <a:off x="7196940" y="2828126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52874" y="2521143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分钟内传递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544194" y="2686044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0800000">
            <a:off x="1623982" y="6329382"/>
            <a:ext cx="8655958" cy="29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552676" y="2868252"/>
            <a:ext cx="0" cy="33896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9808" y="1488480"/>
            <a:ext cx="11561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各类事故发生后</a:t>
            </a: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分钟内</a:t>
            </a: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以电话形式报告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安全环保科（</a:t>
            </a:r>
            <a:r>
              <a:rPr lang="zh-CN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各单位按照逐级汇报原则执行，</a:t>
            </a:r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分钟内传递至安全主控部门，且需保留事故现场供调查；</a:t>
            </a:r>
            <a:endParaRPr lang="en-US" altLang="zh-CN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所有安全责任事故均需传递至高级经理层级（部长），一般安全责任事故传递至总监层级（曹总），较大及以上安全责任事故传递至执行总监（余总）。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77900" y="2127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规避风险</a:t>
            </a:r>
          </a:p>
        </p:txBody>
      </p:sp>
      <p:sp>
        <p:nvSpPr>
          <p:cNvPr id="5" name="矩形 4"/>
          <p:cNvSpPr/>
          <p:nvPr/>
        </p:nvSpPr>
        <p:spPr>
          <a:xfrm>
            <a:off x="342900" y="1549400"/>
            <a:ext cx="11658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9900" y="1625601"/>
          <a:ext cx="11506199" cy="5016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1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9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处理标准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0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直接责任人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安全管理员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经理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高级经理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瞒报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各类事故发生</a:t>
                      </a:r>
                      <a:r>
                        <a:rPr lang="en-US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小时以后报告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或相关事故事件</a:t>
                      </a:r>
                      <a:r>
                        <a:rPr lang="zh-CN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隐瞒不报而被查实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的，视为瞒报。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降岗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扣罚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扣罚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扣罚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小时界定时间为满足现场调查，在工伤申报时效内报告事故信息。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5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迟报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各类事故发生</a:t>
                      </a:r>
                      <a:r>
                        <a:rPr lang="en-US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lang="zh-CN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分钟后</a:t>
                      </a:r>
                      <a:r>
                        <a:rPr lang="en-US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小时内报告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视为迟报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</a:t>
                      </a:r>
                      <a:r>
                        <a:rPr lang="zh-CN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）人身伤害事故申报工伤，未在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小时内发送事故快报至社保、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个工作日内未反馈事故报告表、其他申报材料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个工作日内未反馈的视为迟报。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扣罚</a:t>
                      </a:r>
                      <a:r>
                        <a:rPr lang="en-US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扣罚</a:t>
                      </a:r>
                      <a:r>
                        <a:rPr lang="en-US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扣罚</a:t>
                      </a:r>
                      <a:r>
                        <a:rPr lang="en-US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漏报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因过失对应当上报而没有上报的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事故事件或者事故事件发生的时间、地点、类别、伤害情况、直接经济损失等内容，视为漏报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谎报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对故意</a:t>
                      </a:r>
                      <a:r>
                        <a:rPr lang="zh-CN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不实报告</a:t>
                      </a:r>
                      <a:r>
                        <a:rPr lang="zh-CN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事故事件发生的时间、地点、类别、伤亡人数、直接经济损失等有关内容的，视为谎报。</a:t>
                      </a:r>
                      <a:endParaRPr lang="en-US" altLang="zh-CN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00" marR="56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77900" y="2127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规避风险</a:t>
            </a:r>
          </a:p>
        </p:txBody>
      </p:sp>
      <p:sp>
        <p:nvSpPr>
          <p:cNvPr id="5" name="矩形 4"/>
          <p:cNvSpPr/>
          <p:nvPr/>
        </p:nvSpPr>
        <p:spPr>
          <a:xfrm>
            <a:off x="342900" y="1549400"/>
            <a:ext cx="11658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Group 344"/>
          <p:cNvGraphicFramePr/>
          <p:nvPr/>
        </p:nvGraphicFramePr>
        <p:xfrm>
          <a:off x="406400" y="1585913"/>
          <a:ext cx="11493499" cy="5005387"/>
        </p:xfrm>
        <a:graphic>
          <a:graphicData uri="http://schemas.openxmlformats.org/drawingml/2006/table">
            <a:tbl>
              <a:tblPr/>
              <a:tblGrid>
                <a:gridCol w="140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1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伤害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责任追究（经济处罚）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直接责任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直接领导责任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工伤事故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扣罚事故发生所在工段、班组负责人各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5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重伤以上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6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火灾事故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-30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2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重大火灾事故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77900" y="2127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规避风险</a:t>
            </a:r>
          </a:p>
        </p:txBody>
      </p:sp>
      <p:sp>
        <p:nvSpPr>
          <p:cNvPr id="5" name="矩形 4"/>
          <p:cNvSpPr/>
          <p:nvPr/>
        </p:nvSpPr>
        <p:spPr>
          <a:xfrm>
            <a:off x="342900" y="1549400"/>
            <a:ext cx="11658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Group 628"/>
          <p:cNvGraphicFramePr/>
          <p:nvPr/>
        </p:nvGraphicFramePr>
        <p:xfrm>
          <a:off x="355601" y="1638300"/>
          <a:ext cx="11595098" cy="4965701"/>
        </p:xfrm>
        <a:graphic>
          <a:graphicData uri="http://schemas.openxmlformats.org/drawingml/2006/table">
            <a:tbl>
              <a:tblPr/>
              <a:tblGrid>
                <a:gridCol w="208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9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0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伤害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责任追究（经济处罚）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直接责任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直接领导责任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交通事故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1000-5000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300-500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5000—3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重大交通事故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70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盗窃及破坏事件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5000-10000</a:t>
                      </a:r>
                      <a:endParaRPr kumimoji="1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解除合同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元，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100001-30000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34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30000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元以上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977900" y="2127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规避风险</a:t>
            </a:r>
          </a:p>
        </p:txBody>
      </p:sp>
      <p:sp>
        <p:nvSpPr>
          <p:cNvPr id="5" name="矩形 4"/>
          <p:cNvSpPr/>
          <p:nvPr/>
        </p:nvSpPr>
        <p:spPr>
          <a:xfrm>
            <a:off x="342900" y="1549400"/>
            <a:ext cx="11658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Group 611"/>
          <p:cNvGraphicFramePr/>
          <p:nvPr/>
        </p:nvGraphicFramePr>
        <p:xfrm>
          <a:off x="336550" y="1689100"/>
          <a:ext cx="11588750" cy="4927600"/>
        </p:xfrm>
        <a:graphic>
          <a:graphicData uri="http://schemas.openxmlformats.org/drawingml/2006/table">
            <a:tbl>
              <a:tblPr/>
              <a:tblGrid>
                <a:gridCol w="174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3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4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伤害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责任追究（经济处罚）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直接责任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直接领导责任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3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治安刑事案件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被治安拘留或劳教一人次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受刑事处罚一人次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——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特种设备事故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元以上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扣罚事故发生所在工段、班组负责人各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4975" algn="l"/>
                        </a:tabLst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重大险肇事故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重大险肇事故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扣罚事故发生所在工段、班组负责人各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992622" y="4467608"/>
            <a:ext cx="569408" cy="56546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853" y="1503947"/>
            <a:ext cx="11598441" cy="4573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——班组为企业最基层单位，结构最小，不能再分。</a:t>
            </a: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——质量、安全、生产、工艺、劳动纪律……麻雀虽小，五脏俱全。</a:t>
            </a: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——班组工作非常具体，需要班组长耐心、细致。</a:t>
            </a: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——上面千条线，下面一根针，企业所有管理内容最终都要落实到班组。</a:t>
            </a: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群众性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——班组工作是一项群众性很强的活动，需要班组长团结员工，集中大家的智慧和力量才能更好地完成。</a:t>
            </a:r>
          </a:p>
        </p:txBody>
      </p:sp>
      <p:sp>
        <p:nvSpPr>
          <p:cNvPr id="6" name="文本框 2"/>
          <p:cNvSpPr txBox="1"/>
          <p:nvPr>
            <p:custDataLst>
              <p:tags r:id="rId3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0"/>
              <a:t>                        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班组的特点</a:t>
            </a: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" y="1549400"/>
            <a:ext cx="11658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3" y="2162031"/>
            <a:ext cx="4071937" cy="333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6361113" y="3019425"/>
            <a:ext cx="34194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约束人的行为；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6289675" y="2154238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课程小结：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361113" y="3667125"/>
            <a:ext cx="34194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消除物的不安全状态；</a:t>
            </a: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6361113" y="4314825"/>
            <a:ext cx="34194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懂得急救知识；</a:t>
            </a: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6361113" y="5035550"/>
            <a:ext cx="34194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规避一些法律风险。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813050" y="5929313"/>
            <a:ext cx="58324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努力去做好上述几点，才能夯实班组安全管理。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9600"/>
              <a:t>THANKS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4800" y="1549400"/>
            <a:ext cx="11582400" cy="486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如何当好班组长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503" y="1615437"/>
            <a:ext cx="1124077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endParaRPr lang="en-US" altLang="zh-CN" sz="3200" dirty="0">
              <a:solidFill>
                <a:srgbClr val="FF5050"/>
              </a:solidFill>
              <a:latin typeface="宋体" panose="02010600030101010101" pitchFamily="2" charset="-122"/>
              <a:ea typeface="华文行楷" panose="02010800040101010101" pitchFamily="2" charset="-122"/>
            </a:endParaRPr>
          </a:p>
          <a:p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班组长是什么角色？</a:t>
            </a:r>
          </a:p>
          <a:p>
            <a:endParaRPr lang="zh-CN" altLang="en-US" dirty="0"/>
          </a:p>
        </p:txBody>
      </p:sp>
      <p:pic>
        <p:nvPicPr>
          <p:cNvPr id="5" name="Picture 4" descr="BD0678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250" y="3501274"/>
            <a:ext cx="3429000" cy="2667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992622" y="4467608"/>
            <a:ext cx="569408" cy="56546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如何当好班组长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7198" y="1615437"/>
            <a:ext cx="11604601" cy="406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FontTx/>
              <a:buNone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班组长是企业的重要骨干之一，归纳起来，班组长在企业里的角色主要是以下几个方面：</a:t>
            </a:r>
            <a:endParaRPr kumimoji="1" lang="en-US" altLang="zh-CN" sz="32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eaLnBrk="0" hangingPunct="0">
              <a:lnSpc>
                <a:spcPct val="130000"/>
              </a:lnSpc>
              <a:spcBef>
                <a:spcPts val="100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指挥员</a:t>
            </a:r>
          </a:p>
          <a:p>
            <a:pPr marL="342900" indent="-342900" algn="just" eaLnBrk="0" hangingPunct="0">
              <a:lnSpc>
                <a:spcPct val="130000"/>
              </a:lnSpc>
              <a:spcBef>
                <a:spcPts val="100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第一责任人</a:t>
            </a:r>
          </a:p>
          <a:p>
            <a:pPr marL="342900" indent="-342900" algn="just" eaLnBrk="0" hangingPunct="0">
              <a:lnSpc>
                <a:spcPct val="130000"/>
              </a:lnSpc>
              <a:spcBef>
                <a:spcPts val="100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承上启下的桥梁、纽带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 descr="BD0555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12868" y="2510597"/>
            <a:ext cx="3103563" cy="3886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800" y="1549400"/>
            <a:ext cx="11582400" cy="486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687072"/>
            <a:ext cx="11113168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eaLnBrk="0" fontAlgn="auto" hangingPunct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要有一个敢抓善管、技术过硬、重视安全的班组领导核心 。</a:t>
            </a:r>
          </a:p>
          <a:p>
            <a:pPr marL="342900" marR="0" lvl="0" indent="-342900" algn="just" eaLnBrk="0" fontAlgn="auto" hangingPunct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安全生产要有一个明确的奋斗目标 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1349" y="1562957"/>
            <a:ext cx="889793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为了加强班组安全建设，班组应该做到： </a:t>
            </a: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如何当好班组长</a:t>
            </a:r>
          </a:p>
        </p:txBody>
      </p:sp>
      <p:pic>
        <p:nvPicPr>
          <p:cNvPr id="6" name="Picture 4" descr="BD0529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8648" y="3836736"/>
            <a:ext cx="470058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04800" y="1549400"/>
            <a:ext cx="11582400" cy="486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687072"/>
            <a:ext cx="11113168" cy="17526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30000"/>
              </a:lnSpc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建立健全安全生产责任 </a:t>
            </a:r>
          </a:p>
          <a:p>
            <a:pPr marL="342900" indent="-342900" algn="just" eaLnBrk="0" hangingPunct="0">
              <a:lnSpc>
                <a:spcPct val="130000"/>
              </a:lnSpc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实行巡回检查制度 </a:t>
            </a:r>
          </a:p>
          <a:p>
            <a:pPr marL="342900" indent="-342900" algn="just" eaLnBrk="0" hangingPunct="0">
              <a:lnSpc>
                <a:spcPct val="130000"/>
              </a:lnSpc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严格交接班制度 </a:t>
            </a:r>
          </a:p>
          <a:p>
            <a:pPr marL="342900" indent="-342900" algn="just" eaLnBrk="0" hangingPunct="0">
              <a:lnSpc>
                <a:spcPct val="130000"/>
              </a:lnSpc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建立安全技术岗位练兵制度 </a:t>
            </a:r>
          </a:p>
          <a:p>
            <a:pPr marL="342900" indent="-342900" algn="just" eaLnBrk="0" hangingPunct="0">
              <a:lnSpc>
                <a:spcPct val="130000"/>
              </a:lnSpc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健全设备维护保养制度 </a:t>
            </a:r>
          </a:p>
          <a:p>
            <a:pPr marL="342900" indent="-342900" algn="just" eaLnBrk="0" hangingPunct="0">
              <a:lnSpc>
                <a:spcPct val="130000"/>
              </a:lnSpc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严格劳动保护用品的使用制度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1349" y="1562957"/>
            <a:ext cx="8897937" cy="1143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要有一套完善的安全管理制度</a:t>
            </a: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838200" y="263525"/>
            <a:ext cx="10515600" cy="89217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如何当好班组长</a:t>
            </a:r>
          </a:p>
        </p:txBody>
      </p:sp>
      <p:pic>
        <p:nvPicPr>
          <p:cNvPr id="7" name="Picture 4" descr="EN003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5832" y="3753183"/>
            <a:ext cx="2998640" cy="2598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3105125"/>
  <p:tag name="MH_LIBRARY" val="GRAPHIC"/>
  <p:tag name="MH_ORDER" val="Rectangle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1*a*1"/>
  <p:tag name="KSO_WM_UNIT_CLEAR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PRESET_TEXT" val="目录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7_11*i*1"/>
  <p:tag name="KSO_WM_TEMPLATE_CATEGORY" val="custom"/>
  <p:tag name="KSO_WM_TEMPLATE_INDEX" val="16019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7_11*i*6"/>
  <p:tag name="KSO_WM_TEMPLATE_CATEGORY" val="custom"/>
  <p:tag name="KSO_WM_TEMPLATE_INDEX" val="16019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7_11*i*11"/>
  <p:tag name="KSO_WM_TEMPLATE_CATEGORY" val="custom"/>
  <p:tag name="KSO_WM_TEMPLATE_INDEX" val="16019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8"/>
  <p:tag name="KSO_WM_TAG_VERSION" val="1.0"/>
  <p:tag name="KSO_WM_SLIDE_ID" val="custom160168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8"/>
  <p:tag name="KSO_WM_UNIT_TYPE" val="a"/>
  <p:tag name="KSO_WM_UNIT_INDEX" val="1"/>
  <p:tag name="KSO_WM_UNIT_ID" val="custom160168_30*a*1"/>
  <p:tag name="KSO_WM_UNIT_CLEAR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" val="THANK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7_11*i*16"/>
  <p:tag name="KSO_WM_TEMPLATE_CATEGORY" val="custom"/>
  <p:tag name="KSO_WM_TEMPLATE_INDEX" val="1601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7_11*i*21"/>
  <p:tag name="KSO_WM_TEMPLATE_CATEGORY" val="custom"/>
  <p:tag name="KSO_WM_TEMPLATE_INDEX" val="1601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7_11*i*26"/>
  <p:tag name="KSO_WM_TEMPLATE_CATEGORY" val="custom"/>
  <p:tag name="KSO_WM_TEMPLATE_INDEX" val="1601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5_1"/>
  <p:tag name="KSO_WM_UNIT_ID" val="custom160197_11*l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6_1"/>
  <p:tag name="KSO_WM_UNIT_ID" val="custom160197_11*l_h_f*1_6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i"/>
  <p:tag name="KSO_WM_UNIT_INDEX" val="1_6"/>
  <p:tag name="KSO_WM_UNIT_ID" val="custom160197_11*l_i*1_6"/>
  <p:tag name="KSO_WM_UNIT_CLEAR" val="1"/>
  <p:tag name="KSO_WM_UNIT_LAYERLEVEL" val="1_1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3105125"/>
  <p:tag name="MH_LIBRARY" val="GRAPHIC"/>
  <p:tag name="MH_ORDER" val="Rectangle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6_1"/>
  <p:tag name="KSO_WM_UNIT_ID" val="custom160197_11*l_h_f*1_6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i"/>
  <p:tag name="KSO_WM_UNIT_INDEX" val="1_5"/>
  <p:tag name="KSO_WM_UNIT_ID" val="custom160197_11*l_i*1_5"/>
  <p:tag name="KSO_WM_UNIT_CLEAR" val="1"/>
  <p:tag name="KSO_WM_UNIT_LAYERLEVEL" val="1_1"/>
  <p:tag name="KSO_WM_DIAGRAM_GROUP_CODE" val="l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5_1"/>
  <p:tag name="KSO_WM_UNIT_ID" val="custom160197_11*l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i"/>
  <p:tag name="KSO_WM_UNIT_INDEX" val="1_4"/>
  <p:tag name="KSO_WM_UNIT_ID" val="custom160197_11*l_i*1_4"/>
  <p:tag name="KSO_WM_UNIT_CLEAR" val="1"/>
  <p:tag name="KSO_WM_UNIT_LAYERLEVEL" val="1_1"/>
  <p:tag name="KSO_WM_DIAGRAM_GROUP_CODE" val="l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4_1"/>
  <p:tag name="KSO_WM_UNIT_ID" val="custom160197_11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i"/>
  <p:tag name="KSO_WM_UNIT_INDEX" val="1_3"/>
  <p:tag name="KSO_WM_UNIT_ID" val="custom160197_11*l_i*1_3"/>
  <p:tag name="KSO_WM_UNIT_CLEAR" val="1"/>
  <p:tag name="KSO_WM_UNIT_LAYERLEVEL" val="1_1"/>
  <p:tag name="KSO_WM_DIAGRAM_GROUP_CODE" val="l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3_1"/>
  <p:tag name="KSO_WM_UNIT_ID" val="custom160197_11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i"/>
  <p:tag name="KSO_WM_UNIT_INDEX" val="1_2"/>
  <p:tag name="KSO_WM_UNIT_ID" val="custom160197_11*l_i*1_2"/>
  <p:tag name="KSO_WM_UNIT_CLEAR" val="1"/>
  <p:tag name="KSO_WM_UNIT_LAYERLEVEL" val="1_1"/>
  <p:tag name="KSO_WM_DIAGRAM_GROUP_CODE" val="l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2_1"/>
  <p:tag name="KSO_WM_UNIT_ID" val="custom160197_11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h_f"/>
  <p:tag name="KSO_WM_UNIT_INDEX" val="1_1_1"/>
  <p:tag name="KSO_WM_UNIT_ID" val="custom160197_11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3105125"/>
  <p:tag name="MH_LIBRARY" val="GRAPHIC"/>
  <p:tag name="MH_ORDER" val="Rectangle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l_i"/>
  <p:tag name="KSO_WM_UNIT_INDEX" val="1_1"/>
  <p:tag name="KSO_WM_UNIT_ID" val="custom160197_11*l_i*1_1"/>
  <p:tag name="KSO_WM_UNIT_CLEAR" val="1"/>
  <p:tag name="KSO_WM_UNIT_LAYERLEVEL" val="1_1"/>
  <p:tag name="KSO_WM_DIAGRAM_GROUP_CODE" val="l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m_i"/>
  <p:tag name="KSO_WM_UNIT_INDEX" val="1_2"/>
  <p:tag name="KSO_WM_UNIT_ID" val="custom160197_15*m_i*1_2"/>
  <p:tag name="KSO_WM_UNIT_CLEAR" val="1"/>
  <p:tag name="KSO_WM_UNIT_LAYERLEVEL" val="1_1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3105125"/>
  <p:tag name="MH_LIBRARY" val="GRAPHIC"/>
  <p:tag name="MH_ORDER" val="Rectangle 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m_i"/>
  <p:tag name="KSO_WM_UNIT_INDEX" val="1_2"/>
  <p:tag name="KSO_WM_UNIT_ID" val="custom160197_15*m_i*1_2"/>
  <p:tag name="KSO_WM_UNIT_CLEAR" val="1"/>
  <p:tag name="KSO_WM_UNIT_LAYERLEVEL" val="1_1"/>
  <p:tag name="KSO_WM_DIAGRAM_GROUP_CODE" val="m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3105125"/>
  <p:tag name="MH_LIBRARY" val="GRAPHIC"/>
  <p:tag name="MH_ORDER" val="Right Triangle 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m_i"/>
  <p:tag name="KSO_WM_UNIT_INDEX" val="1_2"/>
  <p:tag name="KSO_WM_UNIT_ID" val="custom160197_15*m_i*1_2"/>
  <p:tag name="KSO_WM_UNIT_CLEAR" val="1"/>
  <p:tag name="KSO_WM_UNIT_LAYERLEVEL" val="1_1"/>
  <p:tag name="KSO_WM_DIAGRAM_GROUP_CODE" val="m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3105125"/>
  <p:tag name="MH_LIBRARY" val="GRAPHIC"/>
  <p:tag name="MH_ORDER" val="Right Triangle 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m_i"/>
  <p:tag name="KSO_WM_UNIT_INDEX" val="1_2"/>
  <p:tag name="KSO_WM_UNIT_ID" val="custom160197_15*m_i*1_2"/>
  <p:tag name="KSO_WM_UNIT_CLEAR" val="1"/>
  <p:tag name="KSO_WM_UNIT_LAYERLEVEL" val="1_1"/>
  <p:tag name="KSO_WM_DIAGRAM_GROUP_CODE" val="m1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m_i"/>
  <p:tag name="KSO_WM_UNIT_INDEX" val="1_2"/>
  <p:tag name="KSO_WM_UNIT_ID" val="custom160197_15*m_i*1_2"/>
  <p:tag name="KSO_WM_UNIT_CLEAR" val="1"/>
  <p:tag name="KSO_WM_UNIT_LAYERLEVEL" val="1_1"/>
  <p:tag name="KSO_WM_DIAGRAM_GROUP_CODE" val="m1-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3、8、13、18、21、23、24、25"/>
  <p:tag name="KSO_WM_TEMPLATE_CATEGORY" val="custom"/>
  <p:tag name="KSO_WM_TEMPLATE_INDEX" val="160197"/>
  <p:tag name="KSO_WM_TAG_VERSION" val="1.0"/>
  <p:tag name="KSO_WM_SLIDE_ID" val="custom16019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5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7"/>
  <p:tag name="KSO_WM_TAG_VERSION" val="1.0"/>
  <p:tag name="KSO_WM_SLIDE_ID" val="custom160197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a"/>
  <p:tag name="KSO_WM_UNIT_INDEX" val="1"/>
  <p:tag name="KSO_WM_UNIT_ID" val="custom160197_12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b"/>
  <p:tag name="KSO_WM_UNIT_INDEX" val="1"/>
  <p:tag name="KSO_WM_UNIT_ID" val="custom160197_12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e"/>
  <p:tag name="KSO_WM_UNIT_INDEX" val="1"/>
  <p:tag name="KSO_WM_UNIT_ID" val="custom160197_12*e*1"/>
  <p:tag name="KSO_WM_UNIT_CLEAR" val="1"/>
  <p:tag name="KSO_WM_UNIT_LAYERLEVEL" val="1"/>
  <p:tag name="KSO_WM_UNIT_VALUE" val="2"/>
  <p:tag name="KSO_WM_UNIT_HIGHLIGHT" val="0"/>
  <p:tag name="KSO_WM_UNIT_COMPATIBLE" val="1"/>
  <p:tag name="KSO_WM_UNIT_PRESET_TEXT" val="1"/>
</p:tagLst>
</file>

<file path=ppt/theme/theme1.xml><?xml version="1.0" encoding="utf-8"?>
<a:theme xmlns:a="http://schemas.openxmlformats.org/drawingml/2006/main" name="向天歌稻壳儿模板23XIN - 副本">
  <a:themeElements>
    <a:clrScheme name="自定义 7">
      <a:dk1>
        <a:srgbClr val="3B3B3B"/>
      </a:dk1>
      <a:lt1>
        <a:srgbClr val="FFFFFF"/>
      </a:lt1>
      <a:dk2>
        <a:srgbClr val="3B3B3B"/>
      </a:dk2>
      <a:lt2>
        <a:srgbClr val="FFFFFF"/>
      </a:lt2>
      <a:accent1>
        <a:srgbClr val="F68F7C"/>
      </a:accent1>
      <a:accent2>
        <a:srgbClr val="DBAB77"/>
      </a:accent2>
      <a:accent3>
        <a:srgbClr val="673365"/>
      </a:accent3>
      <a:accent4>
        <a:srgbClr val="A15963"/>
      </a:accent4>
      <a:accent5>
        <a:srgbClr val="D93F60"/>
      </a:accent5>
      <a:accent6>
        <a:srgbClr val="9CC34C"/>
      </a:accent6>
      <a:hlink>
        <a:srgbClr val="7F7FB7"/>
      </a:hlink>
      <a:folHlink>
        <a:srgbClr val="BABD91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114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DB626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3220</Words>
  <Application>Microsoft Office PowerPoint</Application>
  <PresentationFormat>宽屏</PresentationFormat>
  <Paragraphs>406</Paragraphs>
  <Slides>51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60" baseType="lpstr">
      <vt:lpstr>宋体</vt:lpstr>
      <vt:lpstr>微软雅黑</vt:lpstr>
      <vt:lpstr>Arial</vt:lpstr>
      <vt:lpstr>Arial Black</vt:lpstr>
      <vt:lpstr>Calibri</vt:lpstr>
      <vt:lpstr>Times New Roman</vt:lpstr>
      <vt:lpstr>Wingdings</vt:lpstr>
      <vt:lpstr>向天歌稻壳儿模板23XIN - 副本</vt:lpstr>
      <vt:lpstr>2_Office 主题</vt:lpstr>
      <vt:lpstr>班组长安全培训</vt:lpstr>
      <vt:lpstr>PowerPoint 演示文稿</vt:lpstr>
      <vt:lpstr>班组的概念及职能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班组长的安全职责</vt:lpstr>
      <vt:lpstr>PowerPoint 演示文稿</vt:lpstr>
      <vt:lpstr>班组长安全例行事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班组新员工安全管理</vt:lpstr>
      <vt:lpstr>PowerPoint 演示文稿</vt:lpstr>
      <vt:lpstr>PowerPoint 演示文稿</vt:lpstr>
      <vt:lpstr>PowerPoint 演示文稿</vt:lpstr>
      <vt:lpstr>PowerPoint 演示文稿</vt:lpstr>
      <vt:lpstr>班组安全记录本填写规范</vt:lpstr>
      <vt:lpstr>PowerPoint 演示文稿</vt:lpstr>
      <vt:lpstr>PowerPoint 演示文稿</vt:lpstr>
      <vt:lpstr>班组危险源管理</vt:lpstr>
      <vt:lpstr>PowerPoint 演示文稿</vt:lpstr>
      <vt:lpstr>PowerPoint 演示文稿</vt:lpstr>
      <vt:lpstr>PowerPoint 演示文稿</vt:lpstr>
      <vt:lpstr>PowerPoint 演示文稿</vt:lpstr>
      <vt:lpstr>班组安全事故应急救援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班组长应规避的安全风险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班组长安全培训</dc:title>
  <dc:creator/>
  <cp:lastModifiedBy>MI</cp:lastModifiedBy>
  <cp:revision>2</cp:revision>
  <dcterms:created xsi:type="dcterms:W3CDTF">2022-03-16T02:00:09Z</dcterms:created>
  <dcterms:modified xsi:type="dcterms:W3CDTF">2022-03-17T02:25:36Z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97461DB9B1B1482CAA5768DB7E39E138</vt:lpwstr>
  </property>
</Properties>
</file>