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6" r:id="rId2"/>
    <p:sldId id="310" r:id="rId3"/>
    <p:sldId id="311" r:id="rId4"/>
    <p:sldId id="290" r:id="rId5"/>
    <p:sldId id="291" r:id="rId6"/>
    <p:sldId id="259" r:id="rId7"/>
    <p:sldId id="292" r:id="rId8"/>
    <p:sldId id="293" r:id="rId9"/>
    <p:sldId id="261" r:id="rId10"/>
    <p:sldId id="312" r:id="rId11"/>
    <p:sldId id="294" r:id="rId12"/>
    <p:sldId id="316" r:id="rId13"/>
    <p:sldId id="296" r:id="rId14"/>
    <p:sldId id="317" r:id="rId15"/>
    <p:sldId id="297" r:id="rId16"/>
    <p:sldId id="298" r:id="rId17"/>
    <p:sldId id="299" r:id="rId18"/>
    <p:sldId id="318" r:id="rId19"/>
    <p:sldId id="300" r:id="rId20"/>
    <p:sldId id="301" r:id="rId21"/>
    <p:sldId id="319" r:id="rId22"/>
    <p:sldId id="303" r:id="rId23"/>
    <p:sldId id="320" r:id="rId24"/>
    <p:sldId id="304" r:id="rId25"/>
    <p:sldId id="321" r:id="rId26"/>
    <p:sldId id="305" r:id="rId27"/>
    <p:sldId id="322" r:id="rId28"/>
    <p:sldId id="306" r:id="rId29"/>
    <p:sldId id="307" r:id="rId30"/>
    <p:sldId id="323" r:id="rId31"/>
    <p:sldId id="308" r:id="rId32"/>
    <p:sldId id="324" r:id="rId33"/>
    <p:sldId id="309" r:id="rId34"/>
    <p:sldId id="325"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659"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9"/>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5" autoAdjust="0"/>
    <p:restoredTop sz="96121" autoAdjust="0"/>
  </p:normalViewPr>
  <p:slideViewPr>
    <p:cSldViewPr snapToGrid="0" showGuides="1">
      <p:cViewPr varScale="1">
        <p:scale>
          <a:sx n="93" d="100"/>
          <a:sy n="93" d="100"/>
        </p:scale>
        <p:origin x="55" y="322"/>
      </p:cViewPr>
      <p:guideLst>
        <p:guide pos="3659"/>
        <p:guide orient="horz" pos="2160"/>
      </p:guideLst>
    </p:cSldViewPr>
  </p:slideViewPr>
  <p:notesTextViewPr>
    <p:cViewPr>
      <p:scale>
        <a:sx n="1" d="1"/>
        <a:sy n="1" d="1"/>
      </p:scale>
      <p:origin x="0" y="0"/>
    </p:cViewPr>
  </p:notesTextViewPr>
  <p:notesViewPr>
    <p:cSldViewPr snapToGrid="0" showGuides="1">
      <p:cViewPr varScale="1">
        <p:scale>
          <a:sx n="87" d="100"/>
          <a:sy n="87" d="100"/>
        </p:scale>
        <p:origin x="17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B5FC4-B5EF-4E83-A527-13E7137DF72A}"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1E079-5235-4A55-9EC3-68B13C86CCC9}" type="slidenum">
              <a:rPr lang="zh-CN" altLang="en-US" smtClean="0"/>
              <a:t>‹#›</a:t>
            </a:fld>
            <a:endParaRPr lang="zh-CN" altLang="en-US"/>
          </a:p>
        </p:txBody>
      </p:sp>
    </p:spTree>
    <p:extLst>
      <p:ext uri="{BB962C8B-B14F-4D97-AF65-F5344CB8AC3E}">
        <p14:creationId xmlns:p14="http://schemas.microsoft.com/office/powerpoint/2010/main" val="195453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15B43C-A4BB-4F03-9A2A-72A8AFD97B0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28D302F-E3F8-4820-BE32-9D7057F07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21D8911-69B2-4ADB-A154-393E53F18934}"/>
              </a:ext>
            </a:extLst>
          </p:cNvPr>
          <p:cNvSpPr>
            <a:spLocks noGrp="1"/>
          </p:cNvSpPr>
          <p:nvPr>
            <p:ph type="dt" sz="half" idx="10"/>
          </p:nvPr>
        </p:nvSpPr>
        <p:spPr/>
        <p:txBody>
          <a:bodyPr/>
          <a:lstStyle/>
          <a:p>
            <a:fld id="{0C254153-BF93-4F85-9917-24A63B11B720}"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B5B1D6E7-3479-4188-9BB7-42B726ADD8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160477-B024-48B1-A78A-7FFFA481E37B}"/>
              </a:ext>
            </a:extLst>
          </p:cNvPr>
          <p:cNvSpPr>
            <a:spLocks noGrp="1"/>
          </p:cNvSpPr>
          <p:nvPr>
            <p:ph type="sldNum" sz="quarter" idx="12"/>
          </p:nvPr>
        </p:nvSpPr>
        <p:spPr/>
        <p:txBody>
          <a:bodyPr/>
          <a:lstStyle/>
          <a:p>
            <a:fld id="{C2A4C397-8022-49FC-AF7E-7580EB20F6ED}" type="slidenum">
              <a:rPr lang="zh-CN" altLang="en-US" smtClean="0"/>
              <a:t>‹#›</a:t>
            </a:fld>
            <a:endParaRPr lang="zh-CN" altLang="en-US"/>
          </a:p>
        </p:txBody>
      </p:sp>
    </p:spTree>
    <p:extLst>
      <p:ext uri="{BB962C8B-B14F-4D97-AF65-F5344CB8AC3E}">
        <p14:creationId xmlns:p14="http://schemas.microsoft.com/office/powerpoint/2010/main" val="61759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危化品库房安全管理要求</a:t>
            </a:r>
          </a:p>
        </p:txBody>
      </p:sp>
    </p:spTree>
    <p:extLst>
      <p:ext uri="{BB962C8B-B14F-4D97-AF65-F5344CB8AC3E}">
        <p14:creationId xmlns:p14="http://schemas.microsoft.com/office/powerpoint/2010/main" val="368468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危化品装卸作业安全管理要求</a:t>
            </a:r>
          </a:p>
        </p:txBody>
      </p:sp>
    </p:spTree>
    <p:extLst>
      <p:ext uri="{BB962C8B-B14F-4D97-AF65-F5344CB8AC3E}">
        <p14:creationId xmlns:p14="http://schemas.microsoft.com/office/powerpoint/2010/main" val="355853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常见危化品储存运输注意事项</a:t>
            </a:r>
          </a:p>
        </p:txBody>
      </p:sp>
    </p:spTree>
    <p:extLst>
      <p:ext uri="{BB962C8B-B14F-4D97-AF65-F5344CB8AC3E}">
        <p14:creationId xmlns:p14="http://schemas.microsoft.com/office/powerpoint/2010/main" val="52439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危险货物包装标志</a:t>
            </a:r>
          </a:p>
        </p:txBody>
      </p:sp>
    </p:spTree>
    <p:extLst>
      <p:ext uri="{BB962C8B-B14F-4D97-AF65-F5344CB8AC3E}">
        <p14:creationId xmlns:p14="http://schemas.microsoft.com/office/powerpoint/2010/main" val="2609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CA2CD6-21FA-420F-997E-D1AC7482E529}"/>
              </a:ext>
            </a:extLst>
          </p:cNvPr>
          <p:cNvSpPr>
            <a:spLocks noGrp="1"/>
          </p:cNvSpPr>
          <p:nvPr>
            <p:ph type="dt" sz="half" idx="10"/>
          </p:nvPr>
        </p:nvSpPr>
        <p:spPr/>
        <p:txBody>
          <a:bodyPr/>
          <a:lstStyle/>
          <a:p>
            <a:fld id="{0C254153-BF93-4F85-9917-24A63B11B720}" type="datetimeFigureOut">
              <a:rPr lang="zh-CN" altLang="en-US" smtClean="0"/>
              <a:t>2022/1/16</a:t>
            </a:fld>
            <a:endParaRPr lang="zh-CN" altLang="en-US"/>
          </a:p>
        </p:txBody>
      </p:sp>
      <p:sp>
        <p:nvSpPr>
          <p:cNvPr id="3" name="页脚占位符 2">
            <a:extLst>
              <a:ext uri="{FF2B5EF4-FFF2-40B4-BE49-F238E27FC236}">
                <a16:creationId xmlns:a16="http://schemas.microsoft.com/office/drawing/2014/main" id="{BA2833EC-E813-4276-8848-3A62E02322E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0C64EAA-0F70-4E80-B93A-C5B0C29B5BD7}"/>
              </a:ext>
            </a:extLst>
          </p:cNvPr>
          <p:cNvSpPr>
            <a:spLocks noGrp="1"/>
          </p:cNvSpPr>
          <p:nvPr>
            <p:ph type="sldNum" sz="quarter" idx="12"/>
          </p:nvPr>
        </p:nvSpPr>
        <p:spPr/>
        <p:txBody>
          <a:bodyPr/>
          <a:lstStyle/>
          <a:p>
            <a:fld id="{C2A4C397-8022-49FC-AF7E-7580EB20F6ED}" type="slidenum">
              <a:rPr lang="zh-CN" altLang="en-US" smtClean="0"/>
              <a:t>‹#›</a:t>
            </a:fld>
            <a:endParaRPr lang="zh-CN" altLang="en-US"/>
          </a:p>
        </p:txBody>
      </p:sp>
    </p:spTree>
    <p:extLst>
      <p:ext uri="{BB962C8B-B14F-4D97-AF65-F5344CB8AC3E}">
        <p14:creationId xmlns:p14="http://schemas.microsoft.com/office/powerpoint/2010/main" val="383377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05F76-867F-477A-B42F-29671A04707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4986D7-2DE5-4158-BB8D-614C0CEDEA0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3445ED-EEEE-425F-AAC0-019FE9D3AE07}"/>
              </a:ext>
            </a:extLst>
          </p:cNvPr>
          <p:cNvSpPr>
            <a:spLocks noGrp="1"/>
          </p:cNvSpPr>
          <p:nvPr>
            <p:ph type="dt" sz="half" idx="10"/>
          </p:nvPr>
        </p:nvSpPr>
        <p:spPr/>
        <p:txBody>
          <a:bodyPr/>
          <a:lstStyle/>
          <a:p>
            <a:fld id="{0C254153-BF93-4F85-9917-24A63B11B720}"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CCB9C216-0EB0-435C-8C8B-205AF29185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4CEDFB-28A9-4C36-9161-3E2A69EB6B89}"/>
              </a:ext>
            </a:extLst>
          </p:cNvPr>
          <p:cNvSpPr>
            <a:spLocks noGrp="1"/>
          </p:cNvSpPr>
          <p:nvPr>
            <p:ph type="sldNum" sz="quarter" idx="12"/>
          </p:nvPr>
        </p:nvSpPr>
        <p:spPr/>
        <p:txBody>
          <a:bodyPr/>
          <a:lstStyle/>
          <a:p>
            <a:fld id="{C2A4C397-8022-49FC-AF7E-7580EB20F6ED}" type="slidenum">
              <a:rPr lang="zh-CN" altLang="en-US" smtClean="0"/>
              <a:t>‹#›</a:t>
            </a:fld>
            <a:endParaRPr lang="zh-CN" altLang="en-US"/>
          </a:p>
        </p:txBody>
      </p:sp>
    </p:spTree>
    <p:extLst>
      <p:ext uri="{BB962C8B-B14F-4D97-AF65-F5344CB8AC3E}">
        <p14:creationId xmlns:p14="http://schemas.microsoft.com/office/powerpoint/2010/main" val="120290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3302307" y="123769"/>
            <a:ext cx="5587386"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术语及常识</a:t>
            </a:r>
          </a:p>
        </p:txBody>
      </p:sp>
    </p:spTree>
    <p:extLst>
      <p:ext uri="{BB962C8B-B14F-4D97-AF65-F5344CB8AC3E}">
        <p14:creationId xmlns:p14="http://schemas.microsoft.com/office/powerpoint/2010/main" val="140202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危化品作业人员上岗要求</a:t>
            </a:r>
          </a:p>
        </p:txBody>
      </p:sp>
    </p:spTree>
    <p:extLst>
      <p:ext uri="{BB962C8B-B14F-4D97-AF65-F5344CB8AC3E}">
        <p14:creationId xmlns:p14="http://schemas.microsoft.com/office/powerpoint/2010/main" val="229950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危化品入库前的安全要求</a:t>
            </a:r>
          </a:p>
        </p:txBody>
      </p:sp>
    </p:spTree>
    <p:extLst>
      <p:ext uri="{BB962C8B-B14F-4D97-AF65-F5344CB8AC3E}">
        <p14:creationId xmlns:p14="http://schemas.microsoft.com/office/powerpoint/2010/main" val="19865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危化品保管保养的安全要求</a:t>
            </a:r>
          </a:p>
        </p:txBody>
      </p:sp>
    </p:spTree>
    <p:extLst>
      <p:ext uri="{BB962C8B-B14F-4D97-AF65-F5344CB8AC3E}">
        <p14:creationId xmlns:p14="http://schemas.microsoft.com/office/powerpoint/2010/main" val="187202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危化品发放配送的安全要求</a:t>
            </a:r>
          </a:p>
        </p:txBody>
      </p:sp>
    </p:spTree>
    <p:extLst>
      <p:ext uri="{BB962C8B-B14F-4D97-AF65-F5344CB8AC3E}">
        <p14:creationId xmlns:p14="http://schemas.microsoft.com/office/powerpoint/2010/main" val="105566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危化品物资应急准备及处理</a:t>
            </a:r>
          </a:p>
        </p:txBody>
      </p:sp>
    </p:spTree>
    <p:extLst>
      <p:ext uri="{BB962C8B-B14F-4D97-AF65-F5344CB8AC3E}">
        <p14:creationId xmlns:p14="http://schemas.microsoft.com/office/powerpoint/2010/main" val="208251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8AA8C775-9916-450E-899D-57715A045B84}"/>
              </a:ext>
            </a:extLst>
          </p:cNvPr>
          <p:cNvSpPr/>
          <p:nvPr userDrawn="1"/>
        </p:nvSpPr>
        <p:spPr>
          <a:xfrm>
            <a:off x="0" y="0"/>
            <a:ext cx="12192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a:extLst>
              <a:ext uri="{FF2B5EF4-FFF2-40B4-BE49-F238E27FC236}">
                <a16:creationId xmlns:a16="http://schemas.microsoft.com/office/drawing/2014/main" id="{A0F8ADDF-2E19-4659-9C8E-22EF15AAA43B}"/>
              </a:ext>
            </a:extLst>
          </p:cNvPr>
          <p:cNvSpPr txBox="1">
            <a:spLocks noChangeArrowheads="1"/>
          </p:cNvSpPr>
          <p:nvPr userDrawn="1"/>
        </p:nvSpPr>
        <p:spPr bwMode="auto">
          <a:xfrm>
            <a:off x="0" y="106334"/>
            <a:ext cx="12192000" cy="7017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4400" kern="0" dirty="0">
                <a:solidFill>
                  <a:schemeClr val="bg1"/>
                </a:solidFill>
                <a:cs typeface="+mn-ea"/>
                <a:sym typeface="+mn-lt"/>
              </a:rPr>
              <a:t>储存危化品物资的库房要求</a:t>
            </a:r>
          </a:p>
        </p:txBody>
      </p:sp>
    </p:spTree>
    <p:extLst>
      <p:ext uri="{BB962C8B-B14F-4D97-AF65-F5344CB8AC3E}">
        <p14:creationId xmlns:p14="http://schemas.microsoft.com/office/powerpoint/2010/main" val="417251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A45EE1-8C0D-4386-81BB-71E3F5E95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084DD8B-4D46-4154-AD57-602852ED1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ABCC47-7D9F-43FF-9D73-E01B45978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54153-BF93-4F85-9917-24A63B11B720}"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8B23A1D2-A645-4DA8-9DD5-4C9F56DF6F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BA68F1-5C89-4828-9811-73E33C6A9E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4C397-8022-49FC-AF7E-7580EB20F6ED}" type="slidenum">
              <a:rPr lang="zh-CN" altLang="en-US" smtClean="0"/>
              <a:t>‹#›</a:t>
            </a:fld>
            <a:endParaRPr lang="zh-CN" altLang="en-US"/>
          </a:p>
        </p:txBody>
      </p:sp>
    </p:spTree>
    <p:extLst>
      <p:ext uri="{BB962C8B-B14F-4D97-AF65-F5344CB8AC3E}">
        <p14:creationId xmlns:p14="http://schemas.microsoft.com/office/powerpoint/2010/main" val="297136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1F3D5DA-A646-4A1B-B2F4-53804C82CE25}"/>
              </a:ext>
            </a:extLst>
          </p:cNvPr>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矩形 5">
            <a:extLst>
              <a:ext uri="{FF2B5EF4-FFF2-40B4-BE49-F238E27FC236}">
                <a16:creationId xmlns:a16="http://schemas.microsoft.com/office/drawing/2014/main" id="{6974E7A8-8E7F-49C4-9164-95F9671C407C}"/>
              </a:ext>
            </a:extLst>
          </p:cNvPr>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斜纹 8">
            <a:extLst>
              <a:ext uri="{FF2B5EF4-FFF2-40B4-BE49-F238E27FC236}">
                <a16:creationId xmlns:a16="http://schemas.microsoft.com/office/drawing/2014/main" id="{B19E4BD9-9196-4F3E-BEDD-9981DE7124DF}"/>
              </a:ext>
            </a:extLst>
          </p:cNvPr>
          <p:cNvSpPr/>
          <p:nvPr/>
        </p:nvSpPr>
        <p:spPr>
          <a:xfrm rot="16200000">
            <a:off x="0" y="4892308"/>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文本框 9">
            <a:extLst>
              <a:ext uri="{FF2B5EF4-FFF2-40B4-BE49-F238E27FC236}">
                <a16:creationId xmlns:a16="http://schemas.microsoft.com/office/drawing/2014/main" id="{D98512F8-95E7-463C-8F85-7D2FDEA937CA}"/>
              </a:ext>
            </a:extLst>
          </p:cNvPr>
          <p:cNvSpPr txBox="1"/>
          <p:nvPr/>
        </p:nvSpPr>
        <p:spPr>
          <a:xfrm>
            <a:off x="1148953" y="4665828"/>
            <a:ext cx="5685956" cy="460375"/>
          </a:xfrm>
          <a:prstGeom prst="rect">
            <a:avLst/>
          </a:prstGeom>
          <a:noFill/>
          <a:ln w="28575">
            <a:solidFill>
              <a:srgbClr val="C00000"/>
            </a:solidFill>
          </a:ln>
        </p:spPr>
        <p:txBody>
          <a:bodyPr wrap="square" rtlCol="0">
            <a:spAutoFit/>
          </a:bodyPr>
          <a:lstStyle/>
          <a:p>
            <a:pPr lvl="0" algn="dist">
              <a:defRPr/>
            </a:pPr>
            <a:r>
              <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kumimoji="0" lang="zh-CN" altLang="en-US" sz="2400" b="1" i="0" u="none" strike="noStrike" kern="1200" cap="none" spc="0" normalizeH="0" baseline="0" noProof="0" dirty="0">
              <a:ln>
                <a:noFill/>
              </a:ln>
              <a:solidFill>
                <a:srgbClr val="C00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文本框 10">
            <a:extLst>
              <a:ext uri="{FF2B5EF4-FFF2-40B4-BE49-F238E27FC236}">
                <a16:creationId xmlns:a16="http://schemas.microsoft.com/office/drawing/2014/main" id="{F5AB915A-5006-43A4-B6AE-66F9A8AEC84A}"/>
              </a:ext>
            </a:extLst>
          </p:cNvPr>
          <p:cNvSpPr txBox="1"/>
          <p:nvPr/>
        </p:nvSpPr>
        <p:spPr>
          <a:xfrm>
            <a:off x="777519" y="1009938"/>
            <a:ext cx="6149425" cy="3216265"/>
          </a:xfrm>
          <a:prstGeom prst="rect">
            <a:avLst/>
          </a:prstGeom>
          <a:noFill/>
        </p:spPr>
        <p:txBody>
          <a:bodyPr wrap="square" rtlCol="0">
            <a:spAutoFit/>
          </a:bodyPr>
          <a:lstStyle/>
          <a:p>
            <a:pPr lvl="0" algn="ctr">
              <a:defRPr/>
            </a:pPr>
            <a:r>
              <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危化品仓储</a:t>
            </a:r>
            <a:r>
              <a:rPr lang="zh-CN" altLang="en-US" sz="115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安全管理</a:t>
            </a:r>
            <a:endPar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2" name="文本框 11">
            <a:extLst>
              <a:ext uri="{FF2B5EF4-FFF2-40B4-BE49-F238E27FC236}">
                <a16:creationId xmlns:a16="http://schemas.microsoft.com/office/drawing/2014/main" id="{F8924B9A-3758-4B6E-AC8F-0395A12D2D3D}"/>
              </a:ext>
            </a:extLst>
          </p:cNvPr>
          <p:cNvSpPr txBox="1"/>
          <p:nvPr/>
        </p:nvSpPr>
        <p:spPr>
          <a:xfrm>
            <a:off x="1009252" y="4090821"/>
            <a:ext cx="5917691" cy="400110"/>
          </a:xfrm>
          <a:prstGeom prst="rect">
            <a:avLst/>
          </a:prstGeom>
          <a:noFill/>
        </p:spPr>
        <p:txBody>
          <a:bodyPr wrap="square" rtlCol="0">
            <a:spAutoFit/>
          </a:bodyPr>
          <a:lstStyle/>
          <a:p>
            <a:pPr lvl="0" algn="dist">
              <a:defRPr/>
            </a:pPr>
            <a:r>
              <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FOR THE WAREHOUSE SAFETY MANAGEMENT</a:t>
            </a:r>
          </a:p>
        </p:txBody>
      </p:sp>
      <p:grpSp>
        <p:nvGrpSpPr>
          <p:cNvPr id="13" name="Group 15">
            <a:extLst>
              <a:ext uri="{FF2B5EF4-FFF2-40B4-BE49-F238E27FC236}">
                <a16:creationId xmlns:a16="http://schemas.microsoft.com/office/drawing/2014/main" id="{F6DDFBD4-CC64-4840-A833-5631D06BC373}"/>
              </a:ext>
            </a:extLst>
          </p:cNvPr>
          <p:cNvGrpSpPr/>
          <p:nvPr/>
        </p:nvGrpSpPr>
        <p:grpSpPr>
          <a:xfrm>
            <a:off x="1148953" y="5488153"/>
            <a:ext cx="2221397" cy="407583"/>
            <a:chOff x="2577247" y="6274583"/>
            <a:chExt cx="2221397" cy="407583"/>
          </a:xfrm>
        </p:grpSpPr>
        <p:sp>
          <p:nvSpPr>
            <p:cNvPr id="14" name="矩形 13">
              <a:extLst>
                <a:ext uri="{FF2B5EF4-FFF2-40B4-BE49-F238E27FC236}">
                  <a16:creationId xmlns:a16="http://schemas.microsoft.com/office/drawing/2014/main" id="{6F560C1D-24E8-4FA6-8EE7-7E0CD867AC00}"/>
                </a:ext>
              </a:extLst>
            </p:cNvPr>
            <p:cNvSpPr/>
            <p:nvPr/>
          </p:nvSpPr>
          <p:spPr>
            <a:xfrm>
              <a:off x="3049447" y="6278320"/>
              <a:ext cx="1749197"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演讲人：</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XXX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5" name="delivery-package_45936">
              <a:extLst>
                <a:ext uri="{FF2B5EF4-FFF2-40B4-BE49-F238E27FC236}">
                  <a16:creationId xmlns:a16="http://schemas.microsoft.com/office/drawing/2014/main" id="{0D2F58FD-16CC-4A15-99D0-C74F6E429E31}"/>
                </a:ext>
              </a:extLst>
            </p:cNvPr>
            <p:cNvSpPr>
              <a:spLocks noChangeAspect="1"/>
            </p:cNvSpPr>
            <p:nvPr/>
          </p:nvSpPr>
          <p:spPr bwMode="auto">
            <a:xfrm>
              <a:off x="2577247" y="6274583"/>
              <a:ext cx="472199" cy="40758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4 w 606439"/>
                <a:gd name="connsiteY23" fmla="*/ 369109 h 523454"/>
                <a:gd name="connsiteX24" fmla="*/ 304121 w 606439"/>
                <a:gd name="connsiteY24" fmla="*/ 368693 h 523454"/>
                <a:gd name="connsiteX25" fmla="*/ 317965 w 606439"/>
                <a:gd name="connsiteY25" fmla="*/ 349883 h 523454"/>
                <a:gd name="connsiteX26" fmla="*/ 318173 w 606439"/>
                <a:gd name="connsiteY26" fmla="*/ 349051 h 523454"/>
                <a:gd name="connsiteX27" fmla="*/ 304954 w 606439"/>
                <a:gd name="connsiteY27" fmla="*/ 261132 h 523454"/>
                <a:gd name="connsiteX28" fmla="*/ 335452 w 606439"/>
                <a:gd name="connsiteY28" fmla="*/ 230890 h 523454"/>
                <a:gd name="connsiteX29" fmla="*/ 354500 w 606439"/>
                <a:gd name="connsiteY29" fmla="*/ 246894 h 523454"/>
                <a:gd name="connsiteX30" fmla="*/ 393950 w 606439"/>
                <a:gd name="connsiteY30" fmla="*/ 265081 h 523454"/>
                <a:gd name="connsiteX31" fmla="*/ 408522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1 w 606439"/>
                <a:gd name="connsiteY38" fmla="*/ 154506 h 523454"/>
                <a:gd name="connsiteX39" fmla="*/ 303203 w 606439"/>
                <a:gd name="connsiteY39" fmla="*/ 223727 h 523454"/>
                <a:gd name="connsiteX40" fmla="*/ 357324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2 w 606439"/>
                <a:gd name="connsiteY46" fmla="*/ 138396 h 523454"/>
                <a:gd name="connsiteX47" fmla="*/ 303203 w 606439"/>
                <a:gd name="connsiteY47" fmla="*/ 68448 h 523454"/>
                <a:gd name="connsiteX48" fmla="*/ 41630 w 606439"/>
                <a:gd name="connsiteY48" fmla="*/ 41570 h 523454"/>
                <a:gd name="connsiteX49" fmla="*/ 41630 w 606439"/>
                <a:gd name="connsiteY49" fmla="*/ 406450 h 523454"/>
                <a:gd name="connsiteX50" fmla="*/ 564809 w 606439"/>
                <a:gd name="connsiteY50" fmla="*/ 406450 h 523454"/>
                <a:gd name="connsiteX51" fmla="*/ 564809 w 606439"/>
                <a:gd name="connsiteY51" fmla="*/ 41570 h 523454"/>
                <a:gd name="connsiteX52" fmla="*/ 27788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8 w 606439"/>
                <a:gd name="connsiteY57" fmla="*/ 448020 h 523454"/>
                <a:gd name="connsiteX58" fmla="*/ 0 w 606439"/>
                <a:gd name="connsiteY58" fmla="*/ 420376 h 523454"/>
                <a:gd name="connsiteX59" fmla="*/ 0 w 606439"/>
                <a:gd name="connsiteY59" fmla="*/ 27644 h 523454"/>
                <a:gd name="connsiteX60" fmla="*/ 27788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Group 18">
            <a:extLst>
              <a:ext uri="{FF2B5EF4-FFF2-40B4-BE49-F238E27FC236}">
                <a16:creationId xmlns:a16="http://schemas.microsoft.com/office/drawing/2014/main" id="{F66F61E1-C3F5-4361-BCFC-C9672673839E}"/>
              </a:ext>
            </a:extLst>
          </p:cNvPr>
          <p:cNvGrpSpPr/>
          <p:nvPr/>
        </p:nvGrpSpPr>
        <p:grpSpPr>
          <a:xfrm>
            <a:off x="3829391" y="5434548"/>
            <a:ext cx="2902443" cy="439404"/>
            <a:chOff x="5559356" y="6256588"/>
            <a:chExt cx="2902443" cy="439404"/>
          </a:xfrm>
        </p:grpSpPr>
        <p:sp>
          <p:nvSpPr>
            <p:cNvPr id="17" name="矩形 16">
              <a:extLst>
                <a:ext uri="{FF2B5EF4-FFF2-40B4-BE49-F238E27FC236}">
                  <a16:creationId xmlns:a16="http://schemas.microsoft.com/office/drawing/2014/main" id="{905D99B9-6D24-49D9-A9AE-80BC96B81C64}"/>
                </a:ext>
              </a:extLst>
            </p:cNvPr>
            <p:cNvSpPr/>
            <p:nvPr/>
          </p:nvSpPr>
          <p:spPr>
            <a:xfrm>
              <a:off x="5904689" y="6295882"/>
              <a:ext cx="255711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rgbClr val="000000">
                      <a:lumMod val="85000"/>
                      <a:lumOff val="15000"/>
                    </a:srgbClr>
                  </a:solidFill>
                  <a:latin typeface="思源黑体" panose="020B0500000000000000" pitchFamily="34" charset="-122"/>
                  <a:ea typeface="思源黑体" panose="020B0500000000000000" pitchFamily="34" charset="-122"/>
                  <a:cs typeface="+mn-ea"/>
                  <a:sym typeface="思源黑体" panose="020B0500000000000000" pitchFamily="34" charset="-122"/>
                </a:rPr>
                <a:t>演讲</a:t>
              </a: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2021.X.X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24-hours-phone-service_45765">
              <a:extLst>
                <a:ext uri="{FF2B5EF4-FFF2-40B4-BE49-F238E27FC236}">
                  <a16:creationId xmlns:a16="http://schemas.microsoft.com/office/drawing/2014/main" id="{AD9C944E-C758-483F-AEF4-6FDE4153AA76}"/>
                </a:ext>
              </a:extLst>
            </p:cNvPr>
            <p:cNvSpPr>
              <a:spLocks noChangeAspect="1"/>
            </p:cNvSpPr>
            <p:nvPr/>
          </p:nvSpPr>
          <p:spPr bwMode="auto">
            <a:xfrm>
              <a:off x="5559356" y="6256588"/>
              <a:ext cx="345333" cy="415849"/>
            </a:xfrm>
            <a:custGeom>
              <a:avLst/>
              <a:gdLst>
                <a:gd name="T0" fmla="*/ 3134 w 10630"/>
                <a:gd name="T1" fmla="*/ 10106 h 12800"/>
                <a:gd name="T2" fmla="*/ 3134 w 10630"/>
                <a:gd name="T3" fmla="*/ 5744 h 12800"/>
                <a:gd name="T4" fmla="*/ 7496 w 10630"/>
                <a:gd name="T5" fmla="*/ 5744 h 12800"/>
                <a:gd name="T6" fmla="*/ 7496 w 10630"/>
                <a:gd name="T7" fmla="*/ 10106 h 12800"/>
                <a:gd name="T8" fmla="*/ 5315 w 10630"/>
                <a:gd name="T9" fmla="*/ 5340 h 12800"/>
                <a:gd name="T10" fmla="*/ 5315 w 10630"/>
                <a:gd name="T11" fmla="*/ 10510 h 12800"/>
                <a:gd name="T12" fmla="*/ 5315 w 10630"/>
                <a:gd name="T13" fmla="*/ 5340 h 12800"/>
                <a:gd name="T14" fmla="*/ 5550 w 10630"/>
                <a:gd name="T15" fmla="*/ 5728 h 12800"/>
                <a:gd name="T16" fmla="*/ 5080 w 10630"/>
                <a:gd name="T17" fmla="*/ 7925 h 12800"/>
                <a:gd name="T18" fmla="*/ 5080 w 10630"/>
                <a:gd name="T19" fmla="*/ 7690 h 12800"/>
                <a:gd name="T20" fmla="*/ 6727 w 10630"/>
                <a:gd name="T21" fmla="*/ 8160 h 12800"/>
                <a:gd name="T22" fmla="*/ 5080 w 10630"/>
                <a:gd name="T23" fmla="*/ 7690 h 12800"/>
                <a:gd name="T24" fmla="*/ 8118 w 10630"/>
                <a:gd name="T25" fmla="*/ 2038 h 12800"/>
                <a:gd name="T26" fmla="*/ 5977 w 10630"/>
                <a:gd name="T27" fmla="*/ 0 h 12800"/>
                <a:gd name="T28" fmla="*/ 3575 w 10630"/>
                <a:gd name="T29" fmla="*/ 970 h 12800"/>
                <a:gd name="T30" fmla="*/ 1063 w 10630"/>
                <a:gd name="T31" fmla="*/ 2038 h 12800"/>
                <a:gd name="T32" fmla="*/ 0 w 10630"/>
                <a:gd name="T33" fmla="*/ 11737 h 12800"/>
                <a:gd name="T34" fmla="*/ 9567 w 10630"/>
                <a:gd name="T35" fmla="*/ 12800 h 12800"/>
                <a:gd name="T36" fmla="*/ 10630 w 10630"/>
                <a:gd name="T37" fmla="*/ 3101 h 12800"/>
                <a:gd name="T38" fmla="*/ 3262 w 10630"/>
                <a:gd name="T39" fmla="*/ 2788 h 12800"/>
                <a:gd name="T40" fmla="*/ 3262 w 10630"/>
                <a:gd name="T41" fmla="*/ 2038 h 12800"/>
                <a:gd name="T42" fmla="*/ 3944 w 10630"/>
                <a:gd name="T43" fmla="*/ 1720 h 12800"/>
                <a:gd name="T44" fmla="*/ 4319 w 10630"/>
                <a:gd name="T45" fmla="*/ 1084 h 12800"/>
                <a:gd name="T46" fmla="*/ 5977 w 10630"/>
                <a:gd name="T47" fmla="*/ 750 h 12800"/>
                <a:gd name="T48" fmla="*/ 6311 w 10630"/>
                <a:gd name="T49" fmla="*/ 1345 h 12800"/>
                <a:gd name="T50" fmla="*/ 7034 w 10630"/>
                <a:gd name="T51" fmla="*/ 1720 h 12800"/>
                <a:gd name="T52" fmla="*/ 7368 w 10630"/>
                <a:gd name="T53" fmla="*/ 2054 h 12800"/>
                <a:gd name="T54" fmla="*/ 7034 w 10630"/>
                <a:gd name="T55" fmla="*/ 3250 h 12800"/>
                <a:gd name="T56" fmla="*/ 3262 w 10630"/>
                <a:gd name="T57" fmla="*/ 2916 h 12800"/>
                <a:gd name="T58" fmla="*/ 9880 w 10630"/>
                <a:gd name="T59" fmla="*/ 11737 h 12800"/>
                <a:gd name="T60" fmla="*/ 1063 w 10630"/>
                <a:gd name="T61" fmla="*/ 12050 h 12800"/>
                <a:gd name="T62" fmla="*/ 750 w 10630"/>
                <a:gd name="T63" fmla="*/ 3101 h 12800"/>
                <a:gd name="T64" fmla="*/ 2512 w 10630"/>
                <a:gd name="T65" fmla="*/ 2788 h 12800"/>
                <a:gd name="T66" fmla="*/ 3596 w 10630"/>
                <a:gd name="T67" fmla="*/ 4000 h 12800"/>
                <a:gd name="T68" fmla="*/ 8118 w 10630"/>
                <a:gd name="T69" fmla="*/ 2916 h 12800"/>
                <a:gd name="T70" fmla="*/ 9567 w 10630"/>
                <a:gd name="T71" fmla="*/ 2788 h 12800"/>
                <a:gd name="T72" fmla="*/ 9880 w 10630"/>
                <a:gd name="T73" fmla="*/ 1173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30" h="12800">
                  <a:moveTo>
                    <a:pt x="5315" y="11010"/>
                  </a:moveTo>
                  <a:cubicBezTo>
                    <a:pt x="4491" y="11010"/>
                    <a:pt x="3716" y="10689"/>
                    <a:pt x="3134" y="10106"/>
                  </a:cubicBezTo>
                  <a:cubicBezTo>
                    <a:pt x="2551" y="9524"/>
                    <a:pt x="2230" y="8749"/>
                    <a:pt x="2230" y="7925"/>
                  </a:cubicBezTo>
                  <a:cubicBezTo>
                    <a:pt x="2230" y="7101"/>
                    <a:pt x="2551" y="6326"/>
                    <a:pt x="3134" y="5744"/>
                  </a:cubicBezTo>
                  <a:cubicBezTo>
                    <a:pt x="3716" y="5161"/>
                    <a:pt x="4491" y="4840"/>
                    <a:pt x="5315" y="4840"/>
                  </a:cubicBezTo>
                  <a:cubicBezTo>
                    <a:pt x="6139" y="4840"/>
                    <a:pt x="6914" y="5161"/>
                    <a:pt x="7496" y="5744"/>
                  </a:cubicBezTo>
                  <a:cubicBezTo>
                    <a:pt x="8079" y="6326"/>
                    <a:pt x="8400" y="7101"/>
                    <a:pt x="8400" y="7925"/>
                  </a:cubicBezTo>
                  <a:cubicBezTo>
                    <a:pt x="8400" y="8749"/>
                    <a:pt x="8079" y="9524"/>
                    <a:pt x="7496" y="10106"/>
                  </a:cubicBezTo>
                  <a:cubicBezTo>
                    <a:pt x="6914" y="10689"/>
                    <a:pt x="6139" y="11010"/>
                    <a:pt x="5315" y="11010"/>
                  </a:cubicBezTo>
                  <a:close/>
                  <a:moveTo>
                    <a:pt x="5315" y="5340"/>
                  </a:moveTo>
                  <a:cubicBezTo>
                    <a:pt x="3890" y="5340"/>
                    <a:pt x="2730" y="6500"/>
                    <a:pt x="2730" y="7925"/>
                  </a:cubicBezTo>
                  <a:cubicBezTo>
                    <a:pt x="2730" y="9350"/>
                    <a:pt x="3890" y="10510"/>
                    <a:pt x="5315" y="10510"/>
                  </a:cubicBezTo>
                  <a:cubicBezTo>
                    <a:pt x="6740" y="10510"/>
                    <a:pt x="7900" y="9350"/>
                    <a:pt x="7900" y="7925"/>
                  </a:cubicBezTo>
                  <a:cubicBezTo>
                    <a:pt x="7900" y="6500"/>
                    <a:pt x="6740" y="5340"/>
                    <a:pt x="5315" y="5340"/>
                  </a:cubicBezTo>
                  <a:close/>
                  <a:moveTo>
                    <a:pt x="5080" y="5728"/>
                  </a:moveTo>
                  <a:lnTo>
                    <a:pt x="5550" y="5728"/>
                  </a:lnTo>
                  <a:lnTo>
                    <a:pt x="5550" y="7925"/>
                  </a:lnTo>
                  <a:lnTo>
                    <a:pt x="5080" y="7925"/>
                  </a:lnTo>
                  <a:lnTo>
                    <a:pt x="5080" y="5728"/>
                  </a:lnTo>
                  <a:close/>
                  <a:moveTo>
                    <a:pt x="5080" y="7690"/>
                  </a:moveTo>
                  <a:lnTo>
                    <a:pt x="6727" y="7690"/>
                  </a:lnTo>
                  <a:lnTo>
                    <a:pt x="6727" y="8160"/>
                  </a:lnTo>
                  <a:lnTo>
                    <a:pt x="5080" y="8160"/>
                  </a:lnTo>
                  <a:lnTo>
                    <a:pt x="5080" y="7690"/>
                  </a:lnTo>
                  <a:close/>
                  <a:moveTo>
                    <a:pt x="9567" y="2038"/>
                  </a:moveTo>
                  <a:lnTo>
                    <a:pt x="8118" y="2038"/>
                  </a:lnTo>
                  <a:cubicBezTo>
                    <a:pt x="8109" y="1454"/>
                    <a:pt x="7638" y="981"/>
                    <a:pt x="7055" y="970"/>
                  </a:cubicBezTo>
                  <a:cubicBezTo>
                    <a:pt x="6998" y="426"/>
                    <a:pt x="6537" y="0"/>
                    <a:pt x="5977" y="0"/>
                  </a:cubicBezTo>
                  <a:lnTo>
                    <a:pt x="4652" y="0"/>
                  </a:lnTo>
                  <a:cubicBezTo>
                    <a:pt x="4093" y="0"/>
                    <a:pt x="3632" y="426"/>
                    <a:pt x="3575" y="970"/>
                  </a:cubicBezTo>
                  <a:cubicBezTo>
                    <a:pt x="2992" y="981"/>
                    <a:pt x="2521" y="1454"/>
                    <a:pt x="2512" y="2038"/>
                  </a:cubicBezTo>
                  <a:lnTo>
                    <a:pt x="1063" y="2038"/>
                  </a:lnTo>
                  <a:cubicBezTo>
                    <a:pt x="476" y="2038"/>
                    <a:pt x="0" y="2513"/>
                    <a:pt x="0" y="3101"/>
                  </a:cubicBezTo>
                  <a:lnTo>
                    <a:pt x="0" y="11737"/>
                  </a:lnTo>
                  <a:cubicBezTo>
                    <a:pt x="0" y="12324"/>
                    <a:pt x="476" y="12800"/>
                    <a:pt x="1063" y="12800"/>
                  </a:cubicBezTo>
                  <a:lnTo>
                    <a:pt x="9567" y="12800"/>
                  </a:lnTo>
                  <a:cubicBezTo>
                    <a:pt x="10154" y="12800"/>
                    <a:pt x="10630" y="12324"/>
                    <a:pt x="10630" y="11737"/>
                  </a:cubicBezTo>
                  <a:lnTo>
                    <a:pt x="10630" y="3101"/>
                  </a:lnTo>
                  <a:cubicBezTo>
                    <a:pt x="10630" y="2513"/>
                    <a:pt x="10154" y="2038"/>
                    <a:pt x="9567" y="2038"/>
                  </a:cubicBezTo>
                  <a:close/>
                  <a:moveTo>
                    <a:pt x="3262" y="2788"/>
                  </a:moveTo>
                  <a:lnTo>
                    <a:pt x="3262" y="2054"/>
                  </a:lnTo>
                  <a:cubicBezTo>
                    <a:pt x="3262" y="2048"/>
                    <a:pt x="3262" y="2043"/>
                    <a:pt x="3262" y="2038"/>
                  </a:cubicBezTo>
                  <a:cubicBezTo>
                    <a:pt x="3271" y="1861"/>
                    <a:pt x="3417" y="1720"/>
                    <a:pt x="3596" y="1720"/>
                  </a:cubicBezTo>
                  <a:lnTo>
                    <a:pt x="3944" y="1720"/>
                  </a:lnTo>
                  <a:cubicBezTo>
                    <a:pt x="4151" y="1720"/>
                    <a:pt x="4319" y="1552"/>
                    <a:pt x="4319" y="1345"/>
                  </a:cubicBezTo>
                  <a:lnTo>
                    <a:pt x="4319" y="1084"/>
                  </a:lnTo>
                  <a:cubicBezTo>
                    <a:pt x="4319" y="900"/>
                    <a:pt x="4469" y="750"/>
                    <a:pt x="4652" y="750"/>
                  </a:cubicBezTo>
                  <a:lnTo>
                    <a:pt x="5977" y="750"/>
                  </a:lnTo>
                  <a:cubicBezTo>
                    <a:pt x="6161" y="750"/>
                    <a:pt x="6311" y="900"/>
                    <a:pt x="6311" y="1084"/>
                  </a:cubicBezTo>
                  <a:lnTo>
                    <a:pt x="6311" y="1345"/>
                  </a:lnTo>
                  <a:cubicBezTo>
                    <a:pt x="6311" y="1552"/>
                    <a:pt x="6479" y="1720"/>
                    <a:pt x="6686" y="1720"/>
                  </a:cubicBezTo>
                  <a:lnTo>
                    <a:pt x="7034" y="1720"/>
                  </a:lnTo>
                  <a:cubicBezTo>
                    <a:pt x="7213" y="1720"/>
                    <a:pt x="7359" y="1861"/>
                    <a:pt x="7368" y="2038"/>
                  </a:cubicBezTo>
                  <a:cubicBezTo>
                    <a:pt x="7368" y="2043"/>
                    <a:pt x="7368" y="2048"/>
                    <a:pt x="7368" y="2054"/>
                  </a:cubicBezTo>
                  <a:lnTo>
                    <a:pt x="7368" y="2916"/>
                  </a:lnTo>
                  <a:cubicBezTo>
                    <a:pt x="7368" y="3100"/>
                    <a:pt x="7218" y="3250"/>
                    <a:pt x="7034" y="3250"/>
                  </a:cubicBezTo>
                  <a:lnTo>
                    <a:pt x="3596" y="3250"/>
                  </a:lnTo>
                  <a:cubicBezTo>
                    <a:pt x="3412" y="3250"/>
                    <a:pt x="3262" y="3100"/>
                    <a:pt x="3262" y="2916"/>
                  </a:cubicBezTo>
                  <a:lnTo>
                    <a:pt x="3262" y="2788"/>
                  </a:lnTo>
                  <a:close/>
                  <a:moveTo>
                    <a:pt x="9880" y="11737"/>
                  </a:moveTo>
                  <a:cubicBezTo>
                    <a:pt x="9880" y="11910"/>
                    <a:pt x="9740" y="12050"/>
                    <a:pt x="9567" y="12050"/>
                  </a:cubicBezTo>
                  <a:lnTo>
                    <a:pt x="1063" y="12050"/>
                  </a:lnTo>
                  <a:cubicBezTo>
                    <a:pt x="890" y="12050"/>
                    <a:pt x="750" y="11910"/>
                    <a:pt x="750" y="11737"/>
                  </a:cubicBezTo>
                  <a:lnTo>
                    <a:pt x="750" y="3101"/>
                  </a:lnTo>
                  <a:cubicBezTo>
                    <a:pt x="750" y="2928"/>
                    <a:pt x="890" y="2788"/>
                    <a:pt x="1063" y="2788"/>
                  </a:cubicBezTo>
                  <a:lnTo>
                    <a:pt x="2512" y="2788"/>
                  </a:lnTo>
                  <a:lnTo>
                    <a:pt x="2512" y="2916"/>
                  </a:lnTo>
                  <a:cubicBezTo>
                    <a:pt x="2512" y="3514"/>
                    <a:pt x="2998" y="4000"/>
                    <a:pt x="3596" y="4000"/>
                  </a:cubicBezTo>
                  <a:lnTo>
                    <a:pt x="7034" y="4000"/>
                  </a:lnTo>
                  <a:cubicBezTo>
                    <a:pt x="7632" y="4000"/>
                    <a:pt x="8118" y="3514"/>
                    <a:pt x="8118" y="2916"/>
                  </a:cubicBezTo>
                  <a:lnTo>
                    <a:pt x="8118" y="2788"/>
                  </a:lnTo>
                  <a:lnTo>
                    <a:pt x="9567" y="2788"/>
                  </a:lnTo>
                  <a:cubicBezTo>
                    <a:pt x="9740" y="2788"/>
                    <a:pt x="9880" y="2928"/>
                    <a:pt x="9880" y="3101"/>
                  </a:cubicBezTo>
                  <a:lnTo>
                    <a:pt x="9880" y="11737"/>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斜纹 18">
            <a:extLst>
              <a:ext uri="{FF2B5EF4-FFF2-40B4-BE49-F238E27FC236}">
                <a16:creationId xmlns:a16="http://schemas.microsoft.com/office/drawing/2014/main" id="{9346FC93-F65B-48CB-AEEF-2C8621B6539E}"/>
              </a:ext>
            </a:extLst>
          </p:cNvPr>
          <p:cNvSpPr/>
          <p:nvPr/>
        </p:nvSpPr>
        <p:spPr>
          <a:xfrm rot="5400000">
            <a:off x="10254342" y="28034"/>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 name="图片 2">
            <a:extLst>
              <a:ext uri="{FF2B5EF4-FFF2-40B4-BE49-F238E27FC236}">
                <a16:creationId xmlns:a16="http://schemas.microsoft.com/office/drawing/2014/main" id="{8FD1B5C2-884F-498D-9ACB-915F0DE58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029" y="2206172"/>
            <a:ext cx="3548742" cy="3548742"/>
          </a:xfrm>
          <a:prstGeom prst="rect">
            <a:avLst/>
          </a:prstGeom>
        </p:spPr>
      </p:pic>
      <p:pic>
        <p:nvPicPr>
          <p:cNvPr id="7" name="图片 6">
            <a:extLst>
              <a:ext uri="{FF2B5EF4-FFF2-40B4-BE49-F238E27FC236}">
                <a16:creationId xmlns:a16="http://schemas.microsoft.com/office/drawing/2014/main" id="{AB226547-EDC6-4502-BFC3-D7465E69332E}"/>
              </a:ext>
            </a:extLst>
          </p:cNvPr>
          <p:cNvPicPr>
            <a:picLocks noChangeAspect="1"/>
          </p:cNvPicPr>
          <p:nvPr/>
        </p:nvPicPr>
        <p:blipFill>
          <a:blip r:embed="rId4">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453851" y="3425371"/>
            <a:ext cx="2753550" cy="2753550"/>
          </a:xfrm>
          <a:prstGeom prst="rect">
            <a:avLst/>
          </a:prstGeom>
        </p:spPr>
      </p:pic>
    </p:spTree>
    <p:custDataLst>
      <p:tags r:id="rId1"/>
    </p:custDataLst>
    <p:extLst>
      <p:ext uri="{BB962C8B-B14F-4D97-AF65-F5344CB8AC3E}">
        <p14:creationId xmlns:p14="http://schemas.microsoft.com/office/powerpoint/2010/main" val="1882002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wipe(left)">
                                      <p:cBhvr>
                                        <p:cTn id="18" dur="500"/>
                                        <p:tgtEl>
                                          <p:spTgt spid="12">
                                            <p:txEl>
                                              <p:pRg st="0" end="0"/>
                                            </p:txEl>
                                          </p:spTgt>
                                        </p:tgtEl>
                                      </p:cBhvr>
                                    </p:animEffect>
                                  </p:childTnLst>
                                </p:cTn>
                              </p:par>
                            </p:childTnLst>
                          </p:cTn>
                        </p:par>
                        <p:par>
                          <p:cTn id="19" fill="hold">
                            <p:stCondLst>
                              <p:cond delay="2000"/>
                            </p:stCondLst>
                            <p:childTnLst>
                              <p:par>
                                <p:cTn id="20" presetID="16" presetClass="entr" presetSubtype="21" fill="hold" grpId="2"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p:bldP spid="10" grpId="2" animBg="1"/>
      <p:bldP spid="12"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251093" y="2028770"/>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548137" y="2028770"/>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二</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385521" y="3309597"/>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危化品作业人员上岗要求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845182" y="2028770"/>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881A1AA2-0473-47B1-B13A-EC2AD609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4DD13475-75E6-40FF-9CBD-9B3D62201A93}"/>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0DF12CF0-50F2-4CE6-9B58-2D84B6CDBA6A}"/>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9DFB75C7-9A37-4FB6-AE1E-7094B998D4FD}"/>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027694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399340" y="1695709"/>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1207252" y="1856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399340" y="4129668"/>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1207252" y="42903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567292" y="1907072"/>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567292" y="4289331"/>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1207252" y="2524021"/>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储存单位的主要负责人和安全管理人员，应当由有关主管部门对其安全生产知识和管理能力考核合格后方可任职</a:t>
            </a:r>
          </a:p>
        </p:txBody>
      </p:sp>
      <p:sp>
        <p:nvSpPr>
          <p:cNvPr id="11" name="TextBox 23">
            <a:extLst>
              <a:ext uri="{FF2B5EF4-FFF2-40B4-BE49-F238E27FC236}">
                <a16:creationId xmlns:a16="http://schemas.microsoft.com/office/drawing/2014/main" id="{5B1E676E-BC26-466E-994F-888081BC3032}"/>
              </a:ext>
            </a:extLst>
          </p:cNvPr>
          <p:cNvSpPr txBox="1"/>
          <p:nvPr/>
        </p:nvSpPr>
        <p:spPr>
          <a:xfrm>
            <a:off x="1207252" y="49163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储存危险化学品仓库的保管员应经过岗前培训和危化品安全知识培训，考核合格后方可上岗。做到一日两检，并做好记录</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7286948" y="1695709"/>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7094860" y="1856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7286948" y="4129668"/>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7094860" y="42903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7454900" y="1907072"/>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7454900" y="4289331"/>
            <a:ext cx="147989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上岗要求</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7094860" y="2524021"/>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从事危险化学品作业人员必须取得安全资质证</a:t>
            </a:r>
          </a:p>
        </p:txBody>
      </p:sp>
      <p:sp>
        <p:nvSpPr>
          <p:cNvPr id="19" name="TextBox 23">
            <a:extLst>
              <a:ext uri="{FF2B5EF4-FFF2-40B4-BE49-F238E27FC236}">
                <a16:creationId xmlns:a16="http://schemas.microsoft.com/office/drawing/2014/main" id="{F0E066B0-A65F-466B-B1B8-B45B75FB649E}"/>
              </a:ext>
            </a:extLst>
          </p:cNvPr>
          <p:cNvSpPr txBox="1"/>
          <p:nvPr/>
        </p:nvSpPr>
        <p:spPr>
          <a:xfrm>
            <a:off x="7094860" y="49163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生产调度中心在对库存化工产品危害识别的基础上，组织制定应急救援预案，并组织化工产品作业人员培训和演练</a:t>
            </a:r>
          </a:p>
        </p:txBody>
      </p:sp>
    </p:spTree>
    <p:extLst>
      <p:ext uri="{BB962C8B-B14F-4D97-AF65-F5344CB8AC3E}">
        <p14:creationId xmlns:p14="http://schemas.microsoft.com/office/powerpoint/2010/main" val="1960528067"/>
      </p:ext>
    </p:extLst>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178522"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475566"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三</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3129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危化品入库前的安全要求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772611"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A5CE981E-3EBD-4A10-8F29-597EE3DB3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8AEDF5D9-F8C2-45B2-81EA-9DB6D6AA34AF}"/>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2EE0CCA7-3B4A-475E-8ED3-48353FDB1CD6}"/>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6336CB39-2B2F-4184-B8A2-92F5A2255D48}"/>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86815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208840" y="14245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1016752"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208840" y="385850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1016752" y="40744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376792"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376792" y="407343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1016752" y="2331688"/>
            <a:ext cx="4215648"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危化品入库前验收要做到“七查”、“一验”，“七查”即查合同、查名称型号规格、查数量、查包装、查标识、查外观、查技术资料，“一验”即检测验收</a:t>
            </a:r>
          </a:p>
        </p:txBody>
      </p:sp>
      <p:sp>
        <p:nvSpPr>
          <p:cNvPr id="11" name="TextBox 23">
            <a:extLst>
              <a:ext uri="{FF2B5EF4-FFF2-40B4-BE49-F238E27FC236}">
                <a16:creationId xmlns:a16="http://schemas.microsoft.com/office/drawing/2014/main" id="{5B1E676E-BC26-466E-994F-888081BC3032}"/>
              </a:ext>
            </a:extLst>
          </p:cNvPr>
          <p:cNvSpPr txBox="1"/>
          <p:nvPr/>
        </p:nvSpPr>
        <p:spPr>
          <a:xfrm>
            <a:off x="1016752" y="4903628"/>
            <a:ext cx="4215648"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检验不合格的化工产品，根据不合格类型或不合格程度按相关规定处置，保管员履行不合格品的发现、标识、隔离、上报和协助处置职责</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7096448" y="14245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6904360"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7096448" y="385850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6904360" y="407440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7264400"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7264400" y="407343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入库安全管理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6904360" y="2331688"/>
            <a:ext cx="4215648"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物资名称规格、包装、质量、货物随带的相关质量证明材料及技术资料不符合订货合同要求及油田公司物资包装规范要求的化工材料不得接收入库</a:t>
            </a:r>
          </a:p>
        </p:txBody>
      </p:sp>
      <p:sp>
        <p:nvSpPr>
          <p:cNvPr id="19" name="TextBox 23">
            <a:extLst>
              <a:ext uri="{FF2B5EF4-FFF2-40B4-BE49-F238E27FC236}">
                <a16:creationId xmlns:a16="http://schemas.microsoft.com/office/drawing/2014/main" id="{F0E066B0-A65F-466B-B1B8-B45B75FB649E}"/>
              </a:ext>
            </a:extLst>
          </p:cNvPr>
          <p:cNvSpPr txBox="1"/>
          <p:nvPr/>
        </p:nvSpPr>
        <p:spPr>
          <a:xfrm>
            <a:off x="6904360" y="4903628"/>
            <a:ext cx="421564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到库危化品验收必须有厂家提供的“一书一签”，没有“一书一签”的危化品严禁入库</a:t>
            </a:r>
          </a:p>
        </p:txBody>
      </p:sp>
    </p:spTree>
    <p:extLst>
      <p:ext uri="{BB962C8B-B14F-4D97-AF65-F5344CB8AC3E}">
        <p14:creationId xmlns:p14="http://schemas.microsoft.com/office/powerpoint/2010/main" val="770873911"/>
      </p:ext>
    </p:extLst>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076922"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373966"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四</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2113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危化品保管保养的安全要求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671011"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B11EC664-099C-4ECE-8E98-660BE7581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3BB8B291-A584-436E-AA92-06D08681FA6B}"/>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EA5CDA54-3266-45F5-83F9-57BF80964C35}"/>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079DF6FC-9D60-4655-9FDE-BDCEB92D0BE3}"/>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422059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221540" y="14626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1029452"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221540" y="414281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1029452" y="43206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389492"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389492" y="4319637"/>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1029452" y="2242788"/>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储存化工产品场所的作业人员必须持证上岗，按规定着装。</a:t>
            </a:r>
          </a:p>
        </p:txBody>
      </p:sp>
      <p:sp>
        <p:nvSpPr>
          <p:cNvPr id="11" name="TextBox 23">
            <a:extLst>
              <a:ext uri="{FF2B5EF4-FFF2-40B4-BE49-F238E27FC236}">
                <a16:creationId xmlns:a16="http://schemas.microsoft.com/office/drawing/2014/main" id="{5B1E676E-BC26-466E-994F-888081BC3032}"/>
              </a:ext>
            </a:extLst>
          </p:cNvPr>
          <p:cNvSpPr txBox="1"/>
          <p:nvPr/>
        </p:nvSpPr>
        <p:spPr>
          <a:xfrm>
            <a:off x="1029452" y="4908534"/>
            <a:ext cx="4215648"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物资名称规格、包装、质量、货物随带的相关质量证明材料及技术资料不符合订货合同要求及油田公司物资包装规范要求的化工材料不得接收入库</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6303856" y="146264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6111768" y="16404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303856" y="414281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6111768" y="43206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6471808" y="16911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471808" y="4319637"/>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6111768" y="2242788"/>
            <a:ext cx="5380980" cy="163121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化工产品物资储存时，应符合防火、防爆的安全要求，爆炸物品、一级易燃物品、遇湿燃烧物品、剧毒物品等危化品不得露天堆放，必须按不同保管、消防、防护要求归类集中存放和保管。仓储部门应做好规划。</a:t>
            </a:r>
          </a:p>
        </p:txBody>
      </p:sp>
      <p:sp>
        <p:nvSpPr>
          <p:cNvPr id="19" name="TextBox 23">
            <a:extLst>
              <a:ext uri="{FF2B5EF4-FFF2-40B4-BE49-F238E27FC236}">
                <a16:creationId xmlns:a16="http://schemas.microsoft.com/office/drawing/2014/main" id="{F0E066B0-A65F-466B-B1B8-B45B75FB649E}"/>
              </a:ext>
            </a:extLst>
          </p:cNvPr>
          <p:cNvSpPr txBox="1"/>
          <p:nvPr/>
        </p:nvSpPr>
        <p:spPr>
          <a:xfrm>
            <a:off x="6111768" y="4908534"/>
            <a:ext cx="5020940"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在仓库储存场所，设立标明化工产品性能及灭火方法的说明牌，库房储存场所，设置相应的通风、消防、防护等安全措施，在库房储存场所，设立明显的禁火安全标志。</a:t>
            </a:r>
          </a:p>
        </p:txBody>
      </p:sp>
    </p:spTree>
    <p:extLst>
      <p:ext uri="{BB962C8B-B14F-4D97-AF65-F5344CB8AC3E}">
        <p14:creationId xmlns:p14="http://schemas.microsoft.com/office/powerpoint/2010/main" val="911922489"/>
      </p:ext>
    </p:extLst>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107239" y="1437248"/>
            <a:ext cx="2781435"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915152" y="1602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107239" y="3789787"/>
            <a:ext cx="2781435"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915152" y="395488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275192" y="1653072"/>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275192" y="395391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915152" y="2293588"/>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化工产品入库后，应采取适当的养护措施，在储存期内，定期检查，发现其品质变化、包装破损、渗漏、短缺等，应及时处理。</a:t>
            </a:r>
          </a:p>
        </p:txBody>
      </p:sp>
      <p:sp>
        <p:nvSpPr>
          <p:cNvPr id="11" name="TextBox 23">
            <a:extLst>
              <a:ext uri="{FF2B5EF4-FFF2-40B4-BE49-F238E27FC236}">
                <a16:creationId xmlns:a16="http://schemas.microsoft.com/office/drawing/2014/main" id="{5B1E676E-BC26-466E-994F-888081BC3032}"/>
              </a:ext>
            </a:extLst>
          </p:cNvPr>
          <p:cNvSpPr txBox="1"/>
          <p:nvPr/>
        </p:nvSpPr>
        <p:spPr>
          <a:xfrm>
            <a:off x="915152" y="4431188"/>
            <a:ext cx="4215648" cy="1938992"/>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剧毒高危产品应双人双锁保管。保管人员在入库、发货时，对物品数量、包装进行认真检查，经检查无误后由发料人、领料人（或承运人）双方人员复核交接并在送（发）料清单上签字确认。</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6113358" y="1437248"/>
            <a:ext cx="2647950"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5921270" y="16023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113358" y="3574343"/>
            <a:ext cx="2647950"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921270" y="373944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6281310" y="1653072"/>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281310" y="3738467"/>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5921270" y="2293588"/>
            <a:ext cx="5915130"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储存危险化学品的建筑物，必须确保人员安全疏散和防火间距，通排风系统完备。管理人员必须配备可靠的个人安全防护用品。库房温度、湿度应严格控制、经常检查，发现变化及时调整。</a:t>
            </a:r>
          </a:p>
        </p:txBody>
      </p:sp>
      <p:sp>
        <p:nvSpPr>
          <p:cNvPr id="19" name="TextBox 23">
            <a:extLst>
              <a:ext uri="{FF2B5EF4-FFF2-40B4-BE49-F238E27FC236}">
                <a16:creationId xmlns:a16="http://schemas.microsoft.com/office/drawing/2014/main" id="{F0E066B0-A65F-466B-B1B8-B45B75FB649E}"/>
              </a:ext>
            </a:extLst>
          </p:cNvPr>
          <p:cNvSpPr txBox="1"/>
          <p:nvPr/>
        </p:nvSpPr>
        <p:spPr>
          <a:xfrm>
            <a:off x="5921270" y="4250996"/>
            <a:ext cx="5020940" cy="40011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储存化工产品的场所、区域内严禁烟火。</a:t>
            </a:r>
          </a:p>
        </p:txBody>
      </p:sp>
      <p:sp>
        <p:nvSpPr>
          <p:cNvPr id="20" name="Freeform 11">
            <a:extLst>
              <a:ext uri="{FF2B5EF4-FFF2-40B4-BE49-F238E27FC236}">
                <a16:creationId xmlns:a16="http://schemas.microsoft.com/office/drawing/2014/main" id="{7DDDCF40-8423-450D-BFCC-604D07DB296B}"/>
              </a:ext>
            </a:extLst>
          </p:cNvPr>
          <p:cNvSpPr>
            <a:spLocks/>
          </p:cNvSpPr>
          <p:nvPr/>
        </p:nvSpPr>
        <p:spPr bwMode="auto">
          <a:xfrm>
            <a:off x="6113358" y="4763981"/>
            <a:ext cx="2647950"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27D6CE6C-ED18-4512-8148-30962597F4E0}"/>
              </a:ext>
            </a:extLst>
          </p:cNvPr>
          <p:cNvSpPr>
            <a:spLocks/>
          </p:cNvSpPr>
          <p:nvPr/>
        </p:nvSpPr>
        <p:spPr bwMode="auto">
          <a:xfrm>
            <a:off x="5921270" y="492908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D10E24E5-0578-47ED-834F-AFF52BAA17A1}"/>
              </a:ext>
            </a:extLst>
          </p:cNvPr>
          <p:cNvSpPr txBox="1"/>
          <p:nvPr/>
        </p:nvSpPr>
        <p:spPr>
          <a:xfrm>
            <a:off x="6281310" y="4928105"/>
            <a:ext cx="22879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90EB7486-0A91-4BA6-AC24-8E512AA5DBC1}"/>
              </a:ext>
            </a:extLst>
          </p:cNvPr>
          <p:cNvSpPr txBox="1"/>
          <p:nvPr/>
        </p:nvSpPr>
        <p:spPr>
          <a:xfrm>
            <a:off x="5921270" y="5440634"/>
            <a:ext cx="5750030"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装卸、搬运化工产品物资时应做到轻装、轻卸，严禁摔、碰、撞、击、拖拉、倾倒和滚动。</a:t>
            </a:r>
          </a:p>
        </p:txBody>
      </p:sp>
    </p:spTree>
    <p:extLst>
      <p:ext uri="{BB962C8B-B14F-4D97-AF65-F5344CB8AC3E}">
        <p14:creationId xmlns:p14="http://schemas.microsoft.com/office/powerpoint/2010/main" val="2967089172"/>
      </p:ext>
    </p:extLst>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64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300"/>
                                        <p:tgtEl>
                                          <p:spTgt spid="20"/>
                                        </p:tgtEl>
                                      </p:cBhvr>
                                    </p:animEffect>
                                  </p:childTnLst>
                                </p:cTn>
                              </p:par>
                            </p:childTnLst>
                          </p:cTn>
                        </p:par>
                        <p:par>
                          <p:cTn id="84" fill="hold">
                            <p:stCondLst>
                              <p:cond delay="6700"/>
                            </p:stCondLst>
                            <p:childTnLst>
                              <p:par>
                                <p:cTn id="85" presetID="2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right)">
                                      <p:cBhvr>
                                        <p:cTn id="87" dur="500"/>
                                        <p:tgtEl>
                                          <p:spTgt spid="21"/>
                                        </p:tgtEl>
                                      </p:cBhvr>
                                    </p:animEffect>
                                  </p:childTnLst>
                                </p:cTn>
                              </p:par>
                            </p:childTnLst>
                          </p:cTn>
                        </p:par>
                        <p:par>
                          <p:cTn id="88" fill="hold">
                            <p:stCondLst>
                              <p:cond delay="7200"/>
                            </p:stCondLst>
                            <p:childTnLst>
                              <p:par>
                                <p:cTn id="89" presetID="31"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300" fill="hold"/>
                                        <p:tgtEl>
                                          <p:spTgt spid="22"/>
                                        </p:tgtEl>
                                        <p:attrNameLst>
                                          <p:attrName>ppt_w</p:attrName>
                                        </p:attrNameLst>
                                      </p:cBhvr>
                                      <p:tavLst>
                                        <p:tav tm="0">
                                          <p:val>
                                            <p:fltVal val="0"/>
                                          </p:val>
                                        </p:tav>
                                        <p:tav tm="100000">
                                          <p:val>
                                            <p:strVal val="#ppt_w"/>
                                          </p:val>
                                        </p:tav>
                                      </p:tavLst>
                                    </p:anim>
                                    <p:anim calcmode="lin" valueType="num">
                                      <p:cBhvr>
                                        <p:cTn id="92" dur="300" fill="hold"/>
                                        <p:tgtEl>
                                          <p:spTgt spid="22"/>
                                        </p:tgtEl>
                                        <p:attrNameLst>
                                          <p:attrName>ppt_h</p:attrName>
                                        </p:attrNameLst>
                                      </p:cBhvr>
                                      <p:tavLst>
                                        <p:tav tm="0">
                                          <p:val>
                                            <p:fltVal val="0"/>
                                          </p:val>
                                        </p:tav>
                                        <p:tav tm="100000">
                                          <p:val>
                                            <p:strVal val="#ppt_h"/>
                                          </p:val>
                                        </p:tav>
                                      </p:tavLst>
                                    </p:anim>
                                    <p:anim calcmode="lin" valueType="num">
                                      <p:cBhvr>
                                        <p:cTn id="93" dur="300" fill="hold"/>
                                        <p:tgtEl>
                                          <p:spTgt spid="22"/>
                                        </p:tgtEl>
                                        <p:attrNameLst>
                                          <p:attrName>style.rotation</p:attrName>
                                        </p:attrNameLst>
                                      </p:cBhvr>
                                      <p:tavLst>
                                        <p:tav tm="0">
                                          <p:val>
                                            <p:fltVal val="90"/>
                                          </p:val>
                                        </p:tav>
                                        <p:tav tm="100000">
                                          <p:val>
                                            <p:fltVal val="0"/>
                                          </p:val>
                                        </p:tav>
                                      </p:tavLst>
                                    </p:anim>
                                    <p:animEffect transition="in" filter="fade">
                                      <p:cBhvr>
                                        <p:cTn id="94" dur="300"/>
                                        <p:tgtEl>
                                          <p:spTgt spid="22"/>
                                        </p:tgtEl>
                                      </p:cBhvr>
                                    </p:animEffect>
                                  </p:childTnLst>
                                </p:cTn>
                              </p:par>
                            </p:childTnLst>
                          </p:cTn>
                        </p:par>
                        <p:par>
                          <p:cTn id="95" fill="hold">
                            <p:stCondLst>
                              <p:cond delay="7500"/>
                            </p:stCondLst>
                            <p:childTnLst>
                              <p:par>
                                <p:cTn id="96" presetID="22" presetClass="entr" presetSubtype="1"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up)">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389492" y="153662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1029452" y="16912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389492" y="384849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1029452" y="40031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389492" y="1741972"/>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389492" y="4002137"/>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1029452" y="2382488"/>
            <a:ext cx="4215648"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从事化工产品物资保管保养及相关作业的人员，必须熟悉在紧急情况下的应急处理和自救互救的知识和技能。</a:t>
            </a:r>
          </a:p>
        </p:txBody>
      </p:sp>
      <p:sp>
        <p:nvSpPr>
          <p:cNvPr id="11" name="TextBox 23">
            <a:extLst>
              <a:ext uri="{FF2B5EF4-FFF2-40B4-BE49-F238E27FC236}">
                <a16:creationId xmlns:a16="http://schemas.microsoft.com/office/drawing/2014/main" id="{5B1E676E-BC26-466E-994F-888081BC3032}"/>
              </a:ext>
            </a:extLst>
          </p:cNvPr>
          <p:cNvSpPr txBox="1"/>
          <p:nvPr/>
        </p:nvSpPr>
        <p:spPr>
          <a:xfrm>
            <a:off x="1029452" y="4729234"/>
            <a:ext cx="4215648" cy="1938992"/>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对产生严重职业病危害的化工产品作业场所，应当在其醒目位置，设置警示标识和中文警示说明。警示说明应当载明产生职业病危害的种类、后果、预防以及应急救治措施等内容</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6471808" y="1536628"/>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6111768" y="1691248"/>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471808" y="384849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6111768" y="400311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6471808" y="1741972"/>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471808" y="4002137"/>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保养安全管理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6111768" y="2382488"/>
            <a:ext cx="5380980"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对可能发生急性职业损伤的化工产品作业场所，配置现场急救用品、冲洗设备、应急撤离通道。</a:t>
            </a:r>
          </a:p>
        </p:txBody>
      </p:sp>
      <p:sp>
        <p:nvSpPr>
          <p:cNvPr id="19" name="TextBox 23">
            <a:extLst>
              <a:ext uri="{FF2B5EF4-FFF2-40B4-BE49-F238E27FC236}">
                <a16:creationId xmlns:a16="http://schemas.microsoft.com/office/drawing/2014/main" id="{F0E066B0-A65F-466B-B1B8-B45B75FB649E}"/>
              </a:ext>
            </a:extLst>
          </p:cNvPr>
          <p:cNvSpPr txBox="1"/>
          <p:nvPr/>
        </p:nvSpPr>
        <p:spPr>
          <a:xfrm>
            <a:off x="6111768" y="4729234"/>
            <a:ext cx="5020940"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对可能发生职业损伤的化工产品作业场所的作业人员，应当组织上岗前、在岗期间和离岗时的职业健康检查，并将检查结果如实告知作业人员。</a:t>
            </a:r>
          </a:p>
        </p:txBody>
      </p:sp>
    </p:spTree>
    <p:extLst>
      <p:ext uri="{BB962C8B-B14F-4D97-AF65-F5344CB8AC3E}">
        <p14:creationId xmlns:p14="http://schemas.microsoft.com/office/powerpoint/2010/main" val="2300422374"/>
      </p:ext>
    </p:extLst>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300"/>
                                        <p:tgtEl>
                                          <p:spTgt spid="12"/>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300" fill="hold"/>
                                        <p:tgtEl>
                                          <p:spTgt spid="16"/>
                                        </p:tgtEl>
                                        <p:attrNameLst>
                                          <p:attrName>ppt_w</p:attrName>
                                        </p:attrNameLst>
                                      </p:cBhvr>
                                      <p:tavLst>
                                        <p:tav tm="0">
                                          <p:val>
                                            <p:fltVal val="0"/>
                                          </p:val>
                                        </p:tav>
                                        <p:tav tm="100000">
                                          <p:val>
                                            <p:strVal val="#ppt_w"/>
                                          </p:val>
                                        </p:tav>
                                      </p:tavLst>
                                    </p:anim>
                                    <p:anim calcmode="lin" valueType="num">
                                      <p:cBhvr>
                                        <p:cTn id="54" dur="300" fill="hold"/>
                                        <p:tgtEl>
                                          <p:spTgt spid="16"/>
                                        </p:tgtEl>
                                        <p:attrNameLst>
                                          <p:attrName>ppt_h</p:attrName>
                                        </p:attrNameLst>
                                      </p:cBhvr>
                                      <p:tavLst>
                                        <p:tav tm="0">
                                          <p:val>
                                            <p:fltVal val="0"/>
                                          </p:val>
                                        </p:tav>
                                        <p:tav tm="100000">
                                          <p:val>
                                            <p:strVal val="#ppt_h"/>
                                          </p:val>
                                        </p:tav>
                                      </p:tavLst>
                                    </p:anim>
                                    <p:anim calcmode="lin" valueType="num">
                                      <p:cBhvr>
                                        <p:cTn id="55" dur="300" fill="hold"/>
                                        <p:tgtEl>
                                          <p:spTgt spid="16"/>
                                        </p:tgtEl>
                                        <p:attrNameLst>
                                          <p:attrName>style.rotation</p:attrName>
                                        </p:attrNameLst>
                                      </p:cBhvr>
                                      <p:tavLst>
                                        <p:tav tm="0">
                                          <p:val>
                                            <p:fltVal val="90"/>
                                          </p:val>
                                        </p:tav>
                                        <p:tav tm="100000">
                                          <p:val>
                                            <p:fltVal val="0"/>
                                          </p:val>
                                        </p:tav>
                                      </p:tavLst>
                                    </p:anim>
                                    <p:animEffect transition="in" filter="fade">
                                      <p:cBhvr>
                                        <p:cTn id="56" dur="300"/>
                                        <p:tgtEl>
                                          <p:spTgt spid="16"/>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280121"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577165"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五</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414549"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危化品发放配送的安全要求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874210"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521EBB3D-F2C5-4941-A918-63A9A7375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BB038EA5-831F-49B4-96FB-324F3F961C7B}"/>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11EFBD8D-6DD5-42BC-9391-61E5B3CB8C6E}"/>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A142C1BC-A489-4E4B-8002-1F85837856A8}"/>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424086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196466" y="1254800"/>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815997" y="142014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196466" y="2555800"/>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815997" y="272114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176037" y="1470868"/>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176037" y="2720168"/>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889410" y="1897982"/>
            <a:ext cx="4215648"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不得用同一车辆运输性能相互抵触的化工产品。 </a:t>
            </a:r>
          </a:p>
        </p:txBody>
      </p:sp>
      <p:sp>
        <p:nvSpPr>
          <p:cNvPr id="11" name="TextBox 23">
            <a:extLst>
              <a:ext uri="{FF2B5EF4-FFF2-40B4-BE49-F238E27FC236}">
                <a16:creationId xmlns:a16="http://schemas.microsoft.com/office/drawing/2014/main" id="{5B1E676E-BC26-466E-994F-888081BC3032}"/>
              </a:ext>
            </a:extLst>
          </p:cNvPr>
          <p:cNvSpPr txBox="1"/>
          <p:nvPr/>
        </p:nvSpPr>
        <p:spPr>
          <a:xfrm>
            <a:off x="889410" y="3233863"/>
            <a:ext cx="4215648" cy="400110"/>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严格按照“先进先出”的原则出库。 </a:t>
            </a:r>
          </a:p>
        </p:txBody>
      </p:sp>
      <p:sp>
        <p:nvSpPr>
          <p:cNvPr id="12" name="Freeform 9">
            <a:extLst>
              <a:ext uri="{FF2B5EF4-FFF2-40B4-BE49-F238E27FC236}">
                <a16:creationId xmlns:a16="http://schemas.microsoft.com/office/drawing/2014/main" id="{9F36B2C2-F06E-4D75-8EBE-64B7FC411430}"/>
              </a:ext>
            </a:extLst>
          </p:cNvPr>
          <p:cNvSpPr>
            <a:spLocks/>
          </p:cNvSpPr>
          <p:nvPr/>
        </p:nvSpPr>
        <p:spPr bwMode="auto">
          <a:xfrm>
            <a:off x="1235807" y="4977731"/>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Freeform 10">
            <a:extLst>
              <a:ext uri="{FF2B5EF4-FFF2-40B4-BE49-F238E27FC236}">
                <a16:creationId xmlns:a16="http://schemas.microsoft.com/office/drawing/2014/main" id="{4E10071E-32BB-493E-9791-3042A9191F11}"/>
              </a:ext>
            </a:extLst>
          </p:cNvPr>
          <p:cNvSpPr>
            <a:spLocks/>
          </p:cNvSpPr>
          <p:nvPr/>
        </p:nvSpPr>
        <p:spPr bwMode="auto">
          <a:xfrm>
            <a:off x="855338" y="514307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066064" y="1103756"/>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685595" y="1269100"/>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Box 18">
            <a:extLst>
              <a:ext uri="{FF2B5EF4-FFF2-40B4-BE49-F238E27FC236}">
                <a16:creationId xmlns:a16="http://schemas.microsoft.com/office/drawing/2014/main" id="{391FA83C-8CAA-4FAE-8460-47886D3CB5EE}"/>
              </a:ext>
            </a:extLst>
          </p:cNvPr>
          <p:cNvSpPr txBox="1"/>
          <p:nvPr/>
        </p:nvSpPr>
        <p:spPr>
          <a:xfrm>
            <a:off x="1215378" y="519379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045635" y="1268124"/>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22">
            <a:extLst>
              <a:ext uri="{FF2B5EF4-FFF2-40B4-BE49-F238E27FC236}">
                <a16:creationId xmlns:a16="http://schemas.microsoft.com/office/drawing/2014/main" id="{0AEE479C-D6ED-4C45-A90E-C27E814B0813}"/>
              </a:ext>
            </a:extLst>
          </p:cNvPr>
          <p:cNvSpPr txBox="1"/>
          <p:nvPr/>
        </p:nvSpPr>
        <p:spPr>
          <a:xfrm>
            <a:off x="926886" y="5620913"/>
            <a:ext cx="10629703"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保管员应将“一书一签”的名称写在“物资调拨单”领料单位留存联的备注栏内，并亲手将“一书一签”交给驾驶人员，驾驶人员详细阅读完“一书一签”后，方可出发。“一书一签”应随货同行。 </a:t>
            </a:r>
          </a:p>
        </p:txBody>
      </p:sp>
      <p:sp>
        <p:nvSpPr>
          <p:cNvPr id="19" name="TextBox 23">
            <a:extLst>
              <a:ext uri="{FF2B5EF4-FFF2-40B4-BE49-F238E27FC236}">
                <a16:creationId xmlns:a16="http://schemas.microsoft.com/office/drawing/2014/main" id="{F0E066B0-A65F-466B-B1B8-B45B75FB649E}"/>
              </a:ext>
            </a:extLst>
          </p:cNvPr>
          <p:cNvSpPr txBox="1"/>
          <p:nvPr/>
        </p:nvSpPr>
        <p:spPr>
          <a:xfrm>
            <a:off x="5774494" y="1816050"/>
            <a:ext cx="5782095"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对标识困难的罐车装产品出库时</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可以不进行产品标识 、产品名称、生产单位、生产日期、产品标准，但应有相应的检验报告等证实性材料随货同行。 </a:t>
            </a:r>
          </a:p>
        </p:txBody>
      </p:sp>
      <p:sp>
        <p:nvSpPr>
          <p:cNvPr id="20" name="Freeform 11">
            <a:extLst>
              <a:ext uri="{FF2B5EF4-FFF2-40B4-BE49-F238E27FC236}">
                <a16:creationId xmlns:a16="http://schemas.microsoft.com/office/drawing/2014/main" id="{A269047D-5E78-4859-93A8-3126367F5AA1}"/>
              </a:ext>
            </a:extLst>
          </p:cNvPr>
          <p:cNvSpPr>
            <a:spLocks/>
          </p:cNvSpPr>
          <p:nvPr/>
        </p:nvSpPr>
        <p:spPr bwMode="auto">
          <a:xfrm>
            <a:off x="1225894" y="361282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07062676-7F52-4A73-9234-2F14EEF9481B}"/>
              </a:ext>
            </a:extLst>
          </p:cNvPr>
          <p:cNvSpPr>
            <a:spLocks/>
          </p:cNvSpPr>
          <p:nvPr/>
        </p:nvSpPr>
        <p:spPr bwMode="auto">
          <a:xfrm>
            <a:off x="845425" y="3778167"/>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FC9C680F-11FB-474E-8613-ABC980C9369A}"/>
              </a:ext>
            </a:extLst>
          </p:cNvPr>
          <p:cNvSpPr txBox="1"/>
          <p:nvPr/>
        </p:nvSpPr>
        <p:spPr>
          <a:xfrm>
            <a:off x="1205465" y="3777191"/>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47990EA2-BDE3-4C62-8CE2-9F61DAC1A9D4}"/>
              </a:ext>
            </a:extLst>
          </p:cNvPr>
          <p:cNvSpPr txBox="1"/>
          <p:nvPr/>
        </p:nvSpPr>
        <p:spPr>
          <a:xfrm>
            <a:off x="918838" y="4290886"/>
            <a:ext cx="4215648"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装卸作业完毕后，做到工完、料净、场地清。 </a:t>
            </a:r>
          </a:p>
        </p:txBody>
      </p:sp>
      <p:sp>
        <p:nvSpPr>
          <p:cNvPr id="24" name="Freeform 11">
            <a:extLst>
              <a:ext uri="{FF2B5EF4-FFF2-40B4-BE49-F238E27FC236}">
                <a16:creationId xmlns:a16="http://schemas.microsoft.com/office/drawing/2014/main" id="{B6A2C7D6-CBDB-42D4-8594-ABECD43256A0}"/>
              </a:ext>
            </a:extLst>
          </p:cNvPr>
          <p:cNvSpPr>
            <a:spLocks/>
          </p:cNvSpPr>
          <p:nvPr/>
        </p:nvSpPr>
        <p:spPr bwMode="auto">
          <a:xfrm>
            <a:off x="6100455" y="2877745"/>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Freeform 12">
            <a:extLst>
              <a:ext uri="{FF2B5EF4-FFF2-40B4-BE49-F238E27FC236}">
                <a16:creationId xmlns:a16="http://schemas.microsoft.com/office/drawing/2014/main" id="{3DF07378-BBF2-424A-B7BC-CDE1FADF2F61}"/>
              </a:ext>
            </a:extLst>
          </p:cNvPr>
          <p:cNvSpPr>
            <a:spLocks/>
          </p:cNvSpPr>
          <p:nvPr/>
        </p:nvSpPr>
        <p:spPr bwMode="auto">
          <a:xfrm>
            <a:off x="5719986" y="304308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19">
            <a:extLst>
              <a:ext uri="{FF2B5EF4-FFF2-40B4-BE49-F238E27FC236}">
                <a16:creationId xmlns:a16="http://schemas.microsoft.com/office/drawing/2014/main" id="{89E06CA2-A9DF-46BC-BADA-884375B15FA8}"/>
              </a:ext>
            </a:extLst>
          </p:cNvPr>
          <p:cNvSpPr txBox="1"/>
          <p:nvPr/>
        </p:nvSpPr>
        <p:spPr>
          <a:xfrm>
            <a:off x="6080026" y="3042113"/>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TextBox 23">
            <a:extLst>
              <a:ext uri="{FF2B5EF4-FFF2-40B4-BE49-F238E27FC236}">
                <a16:creationId xmlns:a16="http://schemas.microsoft.com/office/drawing/2014/main" id="{F1E87D36-AA5C-4CD0-9A86-F7B4886A63BE}"/>
              </a:ext>
            </a:extLst>
          </p:cNvPr>
          <p:cNvSpPr txBox="1"/>
          <p:nvPr/>
        </p:nvSpPr>
        <p:spPr>
          <a:xfrm>
            <a:off x="5796398" y="3528284"/>
            <a:ext cx="5730764"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用于运输危险化学品的槽罐及容器必须由专业定点生产企业生产，并经检测、检验合格后方准使用，运输危险化学品，必须配备必要的防护用品和应急处理器材。运载化学易燃易爆品的运输工具要有明显的标志，要配备相应的消防设备。</a:t>
            </a:r>
          </a:p>
        </p:txBody>
      </p:sp>
    </p:spTree>
    <p:extLst>
      <p:ext uri="{BB962C8B-B14F-4D97-AF65-F5344CB8AC3E}">
        <p14:creationId xmlns:p14="http://schemas.microsoft.com/office/powerpoint/2010/main" val="3791970349"/>
      </p:ext>
    </p:extLst>
  </p:cSld>
  <p:clrMapOvr>
    <a:masterClrMapping/>
  </p:clrMapOvr>
  <p:transition spd="slow"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300"/>
                                        <p:tgtEl>
                                          <p:spTgt spid="12"/>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right)">
                                      <p:cBhvr>
                                        <p:cTn id="68" dur="500"/>
                                        <p:tgtEl>
                                          <p:spTgt spid="13"/>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300" fill="hold"/>
                                        <p:tgtEl>
                                          <p:spTgt spid="16"/>
                                        </p:tgtEl>
                                        <p:attrNameLst>
                                          <p:attrName>ppt_w</p:attrName>
                                        </p:attrNameLst>
                                      </p:cBhvr>
                                      <p:tavLst>
                                        <p:tav tm="0">
                                          <p:val>
                                            <p:fltVal val="0"/>
                                          </p:val>
                                        </p:tav>
                                        <p:tav tm="100000">
                                          <p:val>
                                            <p:strVal val="#ppt_w"/>
                                          </p:val>
                                        </p:tav>
                                      </p:tavLst>
                                    </p:anim>
                                    <p:anim calcmode="lin" valueType="num">
                                      <p:cBhvr>
                                        <p:cTn id="73" dur="300" fill="hold"/>
                                        <p:tgtEl>
                                          <p:spTgt spid="16"/>
                                        </p:tgtEl>
                                        <p:attrNameLst>
                                          <p:attrName>ppt_h</p:attrName>
                                        </p:attrNameLst>
                                      </p:cBhvr>
                                      <p:tavLst>
                                        <p:tav tm="0">
                                          <p:val>
                                            <p:fltVal val="0"/>
                                          </p:val>
                                        </p:tav>
                                        <p:tav tm="100000">
                                          <p:val>
                                            <p:strVal val="#ppt_h"/>
                                          </p:val>
                                        </p:tav>
                                      </p:tavLst>
                                    </p:anim>
                                    <p:anim calcmode="lin" valueType="num">
                                      <p:cBhvr>
                                        <p:cTn id="74" dur="300" fill="hold"/>
                                        <p:tgtEl>
                                          <p:spTgt spid="16"/>
                                        </p:tgtEl>
                                        <p:attrNameLst>
                                          <p:attrName>style.rotation</p:attrName>
                                        </p:attrNameLst>
                                      </p:cBhvr>
                                      <p:tavLst>
                                        <p:tav tm="0">
                                          <p:val>
                                            <p:fltVal val="90"/>
                                          </p:val>
                                        </p:tav>
                                        <p:tav tm="100000">
                                          <p:val>
                                            <p:fltVal val="0"/>
                                          </p:val>
                                        </p:tav>
                                      </p:tavLst>
                                    </p:anim>
                                    <p:animEffect transition="in" filter="fade">
                                      <p:cBhvr>
                                        <p:cTn id="75" dur="300"/>
                                        <p:tgtEl>
                                          <p:spTgt spid="16"/>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up)">
                                      <p:cBhvr>
                                        <p:cTn id="79" dur="500"/>
                                        <p:tgtEl>
                                          <p:spTgt spid="18"/>
                                        </p:tgtEl>
                                      </p:cBhvr>
                                    </p:animEffect>
                                  </p:childTnLst>
                                </p:cTn>
                              </p:par>
                            </p:childTnLst>
                          </p:cTn>
                        </p:par>
                        <p:par>
                          <p:cTn id="80" fill="hold">
                            <p:stCondLst>
                              <p:cond delay="6400"/>
                            </p:stCondLst>
                            <p:childTnLst>
                              <p:par>
                                <p:cTn id="81" presetID="22" presetClass="entr" presetSubtype="8"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300"/>
                                        <p:tgtEl>
                                          <p:spTgt spid="14"/>
                                        </p:tgtEl>
                                      </p:cBhvr>
                                    </p:animEffect>
                                  </p:childTnLst>
                                </p:cTn>
                              </p:par>
                            </p:childTnLst>
                          </p:cTn>
                        </p:par>
                        <p:par>
                          <p:cTn id="84" fill="hold">
                            <p:stCondLst>
                              <p:cond delay="6700"/>
                            </p:stCondLst>
                            <p:childTnLst>
                              <p:par>
                                <p:cTn id="85" presetID="22" presetClass="entr" presetSubtype="2"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500"/>
                                        <p:tgtEl>
                                          <p:spTgt spid="15"/>
                                        </p:tgtEl>
                                      </p:cBhvr>
                                    </p:animEffect>
                                  </p:childTnLst>
                                </p:cTn>
                              </p:par>
                            </p:childTnLst>
                          </p:cTn>
                        </p:par>
                        <p:par>
                          <p:cTn id="88" fill="hold">
                            <p:stCondLst>
                              <p:cond delay="7200"/>
                            </p:stCondLst>
                            <p:childTnLst>
                              <p:par>
                                <p:cTn id="89" presetID="31"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300" fill="hold"/>
                                        <p:tgtEl>
                                          <p:spTgt spid="17"/>
                                        </p:tgtEl>
                                        <p:attrNameLst>
                                          <p:attrName>ppt_w</p:attrName>
                                        </p:attrNameLst>
                                      </p:cBhvr>
                                      <p:tavLst>
                                        <p:tav tm="0">
                                          <p:val>
                                            <p:fltVal val="0"/>
                                          </p:val>
                                        </p:tav>
                                        <p:tav tm="100000">
                                          <p:val>
                                            <p:strVal val="#ppt_w"/>
                                          </p:val>
                                        </p:tav>
                                      </p:tavLst>
                                    </p:anim>
                                    <p:anim calcmode="lin" valueType="num">
                                      <p:cBhvr>
                                        <p:cTn id="92" dur="300" fill="hold"/>
                                        <p:tgtEl>
                                          <p:spTgt spid="17"/>
                                        </p:tgtEl>
                                        <p:attrNameLst>
                                          <p:attrName>ppt_h</p:attrName>
                                        </p:attrNameLst>
                                      </p:cBhvr>
                                      <p:tavLst>
                                        <p:tav tm="0">
                                          <p:val>
                                            <p:fltVal val="0"/>
                                          </p:val>
                                        </p:tav>
                                        <p:tav tm="100000">
                                          <p:val>
                                            <p:strVal val="#ppt_h"/>
                                          </p:val>
                                        </p:tav>
                                      </p:tavLst>
                                    </p:anim>
                                    <p:anim calcmode="lin" valueType="num">
                                      <p:cBhvr>
                                        <p:cTn id="93" dur="300" fill="hold"/>
                                        <p:tgtEl>
                                          <p:spTgt spid="17"/>
                                        </p:tgtEl>
                                        <p:attrNameLst>
                                          <p:attrName>style.rotation</p:attrName>
                                        </p:attrNameLst>
                                      </p:cBhvr>
                                      <p:tavLst>
                                        <p:tav tm="0">
                                          <p:val>
                                            <p:fltVal val="90"/>
                                          </p:val>
                                        </p:tav>
                                        <p:tav tm="100000">
                                          <p:val>
                                            <p:fltVal val="0"/>
                                          </p:val>
                                        </p:tav>
                                      </p:tavLst>
                                    </p:anim>
                                    <p:animEffect transition="in" filter="fade">
                                      <p:cBhvr>
                                        <p:cTn id="94" dur="300"/>
                                        <p:tgtEl>
                                          <p:spTgt spid="17"/>
                                        </p:tgtEl>
                                      </p:cBhvr>
                                    </p:animEffect>
                                  </p:childTnLst>
                                </p:cTn>
                              </p:par>
                            </p:childTnLst>
                          </p:cTn>
                        </p:par>
                        <p:par>
                          <p:cTn id="95" fill="hold">
                            <p:stCondLst>
                              <p:cond delay="7500"/>
                            </p:stCondLst>
                            <p:childTnLst>
                              <p:par>
                                <p:cTn id="96" presetID="22" presetClass="entr" presetSubtype="1"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up)">
                                      <p:cBhvr>
                                        <p:cTn id="98" dur="500"/>
                                        <p:tgtEl>
                                          <p:spTgt spid="19"/>
                                        </p:tgtEl>
                                      </p:cBhvr>
                                    </p:animEffect>
                                  </p:childTnLst>
                                </p:cTn>
                              </p:par>
                            </p:childTnLst>
                          </p:cTn>
                        </p:par>
                        <p:par>
                          <p:cTn id="99" fill="hold">
                            <p:stCondLst>
                              <p:cond delay="8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300"/>
                                        <p:tgtEl>
                                          <p:spTgt spid="24"/>
                                        </p:tgtEl>
                                      </p:cBhvr>
                                    </p:animEffect>
                                  </p:childTnLst>
                                </p:cTn>
                              </p:par>
                            </p:childTnLst>
                          </p:cTn>
                        </p:par>
                        <p:par>
                          <p:cTn id="103" fill="hold">
                            <p:stCondLst>
                              <p:cond delay="8300"/>
                            </p:stCondLst>
                            <p:childTnLst>
                              <p:par>
                                <p:cTn id="104" presetID="22" presetClass="entr" presetSubtype="2"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right)">
                                      <p:cBhvr>
                                        <p:cTn id="106" dur="500"/>
                                        <p:tgtEl>
                                          <p:spTgt spid="25"/>
                                        </p:tgtEl>
                                      </p:cBhvr>
                                    </p:animEffect>
                                  </p:childTnLst>
                                </p:cTn>
                              </p:par>
                            </p:childTnLst>
                          </p:cTn>
                        </p:par>
                        <p:par>
                          <p:cTn id="107" fill="hold">
                            <p:stCondLst>
                              <p:cond delay="8800"/>
                            </p:stCondLst>
                            <p:childTnLst>
                              <p:par>
                                <p:cTn id="108" presetID="31"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300" fill="hold"/>
                                        <p:tgtEl>
                                          <p:spTgt spid="26"/>
                                        </p:tgtEl>
                                        <p:attrNameLst>
                                          <p:attrName>ppt_w</p:attrName>
                                        </p:attrNameLst>
                                      </p:cBhvr>
                                      <p:tavLst>
                                        <p:tav tm="0">
                                          <p:val>
                                            <p:fltVal val="0"/>
                                          </p:val>
                                        </p:tav>
                                        <p:tav tm="100000">
                                          <p:val>
                                            <p:strVal val="#ppt_w"/>
                                          </p:val>
                                        </p:tav>
                                      </p:tavLst>
                                    </p:anim>
                                    <p:anim calcmode="lin" valueType="num">
                                      <p:cBhvr>
                                        <p:cTn id="111" dur="300" fill="hold"/>
                                        <p:tgtEl>
                                          <p:spTgt spid="26"/>
                                        </p:tgtEl>
                                        <p:attrNameLst>
                                          <p:attrName>ppt_h</p:attrName>
                                        </p:attrNameLst>
                                      </p:cBhvr>
                                      <p:tavLst>
                                        <p:tav tm="0">
                                          <p:val>
                                            <p:fltVal val="0"/>
                                          </p:val>
                                        </p:tav>
                                        <p:tav tm="100000">
                                          <p:val>
                                            <p:strVal val="#ppt_h"/>
                                          </p:val>
                                        </p:tav>
                                      </p:tavLst>
                                    </p:anim>
                                    <p:anim calcmode="lin" valueType="num">
                                      <p:cBhvr>
                                        <p:cTn id="112" dur="300" fill="hold"/>
                                        <p:tgtEl>
                                          <p:spTgt spid="26"/>
                                        </p:tgtEl>
                                        <p:attrNameLst>
                                          <p:attrName>style.rotation</p:attrName>
                                        </p:attrNameLst>
                                      </p:cBhvr>
                                      <p:tavLst>
                                        <p:tav tm="0">
                                          <p:val>
                                            <p:fltVal val="90"/>
                                          </p:val>
                                        </p:tav>
                                        <p:tav tm="100000">
                                          <p:val>
                                            <p:fltVal val="0"/>
                                          </p:val>
                                        </p:tav>
                                      </p:tavLst>
                                    </p:anim>
                                    <p:animEffect transition="in" filter="fade">
                                      <p:cBhvr>
                                        <p:cTn id="113" dur="300"/>
                                        <p:tgtEl>
                                          <p:spTgt spid="26"/>
                                        </p:tgtEl>
                                      </p:cBhvr>
                                    </p:animEffect>
                                  </p:childTnLst>
                                </p:cTn>
                              </p:par>
                            </p:childTnLst>
                          </p:cTn>
                        </p:par>
                        <p:par>
                          <p:cTn id="114" fill="hold">
                            <p:stCondLst>
                              <p:cond delay="9100"/>
                            </p:stCondLst>
                            <p:childTnLst>
                              <p:par>
                                <p:cTn id="115" presetID="22" presetClass="entr" presetSubtype="1"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up)">
                                      <p:cBhvr>
                                        <p:cTn id="1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Rectangle 2">
            <a:extLst>
              <a:ext uri="{FF2B5EF4-FFF2-40B4-BE49-F238E27FC236}">
                <a16:creationId xmlns:a16="http://schemas.microsoft.com/office/drawing/2014/main" id="{85A43632-36F8-4148-8B7B-674C594A6171}"/>
              </a:ext>
            </a:extLst>
          </p:cNvPr>
          <p:cNvSpPr txBox="1">
            <a:spLocks noChangeArrowheads="1"/>
          </p:cNvSpPr>
          <p:nvPr/>
        </p:nvSpPr>
        <p:spPr bwMode="auto">
          <a:xfrm>
            <a:off x="1249705" y="2291350"/>
            <a:ext cx="223971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、术语及常识</a:t>
            </a:r>
          </a:p>
        </p:txBody>
      </p:sp>
      <p:sp>
        <p:nvSpPr>
          <p:cNvPr id="22" name="Rectangle 2">
            <a:extLst>
              <a:ext uri="{FF2B5EF4-FFF2-40B4-BE49-F238E27FC236}">
                <a16:creationId xmlns:a16="http://schemas.microsoft.com/office/drawing/2014/main" id="{1561597F-7CBB-48E4-8294-2FA930C75653}"/>
              </a:ext>
            </a:extLst>
          </p:cNvPr>
          <p:cNvSpPr txBox="1">
            <a:spLocks noChangeArrowheads="1"/>
          </p:cNvSpPr>
          <p:nvPr/>
        </p:nvSpPr>
        <p:spPr bwMode="auto">
          <a:xfrm>
            <a:off x="1249705" y="2898745"/>
            <a:ext cx="4086375"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、危化品作业人员上岗要求</a:t>
            </a:r>
          </a:p>
        </p:txBody>
      </p:sp>
      <p:sp>
        <p:nvSpPr>
          <p:cNvPr id="23" name="Rectangle 2">
            <a:extLst>
              <a:ext uri="{FF2B5EF4-FFF2-40B4-BE49-F238E27FC236}">
                <a16:creationId xmlns:a16="http://schemas.microsoft.com/office/drawing/2014/main" id="{BF302499-1530-4714-AD95-9A42CFA28965}"/>
              </a:ext>
            </a:extLst>
          </p:cNvPr>
          <p:cNvSpPr txBox="1">
            <a:spLocks noChangeArrowheads="1"/>
          </p:cNvSpPr>
          <p:nvPr/>
        </p:nvSpPr>
        <p:spPr bwMode="auto">
          <a:xfrm>
            <a:off x="1249705" y="3506140"/>
            <a:ext cx="4086375"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、危化品入库前的安全要求</a:t>
            </a:r>
          </a:p>
        </p:txBody>
      </p:sp>
      <p:sp>
        <p:nvSpPr>
          <p:cNvPr id="24" name="Rectangle 2">
            <a:extLst>
              <a:ext uri="{FF2B5EF4-FFF2-40B4-BE49-F238E27FC236}">
                <a16:creationId xmlns:a16="http://schemas.microsoft.com/office/drawing/2014/main" id="{8B27C494-22C7-4145-B7EB-1814E12E9E7A}"/>
              </a:ext>
            </a:extLst>
          </p:cNvPr>
          <p:cNvSpPr txBox="1">
            <a:spLocks noChangeArrowheads="1"/>
          </p:cNvSpPr>
          <p:nvPr/>
        </p:nvSpPr>
        <p:spPr bwMode="auto">
          <a:xfrm>
            <a:off x="1249705" y="4113535"/>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、危化品保管保养的安全要求</a:t>
            </a:r>
          </a:p>
        </p:txBody>
      </p:sp>
      <p:sp>
        <p:nvSpPr>
          <p:cNvPr id="25" name="Rectangle 2">
            <a:extLst>
              <a:ext uri="{FF2B5EF4-FFF2-40B4-BE49-F238E27FC236}">
                <a16:creationId xmlns:a16="http://schemas.microsoft.com/office/drawing/2014/main" id="{00CB9832-4D29-41F0-BB28-DA0B9D042C2D}"/>
              </a:ext>
            </a:extLst>
          </p:cNvPr>
          <p:cNvSpPr txBox="1">
            <a:spLocks noChangeArrowheads="1"/>
          </p:cNvSpPr>
          <p:nvPr/>
        </p:nvSpPr>
        <p:spPr bwMode="auto">
          <a:xfrm>
            <a:off x="1249705" y="4720930"/>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5</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、危化品发放配送的安全要求</a:t>
            </a:r>
          </a:p>
        </p:txBody>
      </p:sp>
      <p:sp>
        <p:nvSpPr>
          <p:cNvPr id="26" name="Rectangle 2">
            <a:extLst>
              <a:ext uri="{FF2B5EF4-FFF2-40B4-BE49-F238E27FC236}">
                <a16:creationId xmlns:a16="http://schemas.microsoft.com/office/drawing/2014/main" id="{8008A776-3BC6-4FA1-BE9C-ECE25D46208D}"/>
              </a:ext>
            </a:extLst>
          </p:cNvPr>
          <p:cNvSpPr txBox="1">
            <a:spLocks noChangeArrowheads="1"/>
          </p:cNvSpPr>
          <p:nvPr/>
        </p:nvSpPr>
        <p:spPr bwMode="auto">
          <a:xfrm>
            <a:off x="1249705" y="5328324"/>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6</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、危化品物资应急准备及处理</a:t>
            </a:r>
          </a:p>
        </p:txBody>
      </p:sp>
      <p:sp>
        <p:nvSpPr>
          <p:cNvPr id="27" name="Rectangle 2">
            <a:extLst>
              <a:ext uri="{FF2B5EF4-FFF2-40B4-BE49-F238E27FC236}">
                <a16:creationId xmlns:a16="http://schemas.microsoft.com/office/drawing/2014/main" id="{7A9EE64C-95C7-4BED-A104-3A7CF377373E}"/>
              </a:ext>
            </a:extLst>
          </p:cNvPr>
          <p:cNvSpPr txBox="1">
            <a:spLocks noChangeArrowheads="1"/>
          </p:cNvSpPr>
          <p:nvPr/>
        </p:nvSpPr>
        <p:spPr bwMode="auto">
          <a:xfrm>
            <a:off x="6188887" y="2363214"/>
            <a:ext cx="44710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7</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、储存危化品物资的库房要求</a:t>
            </a:r>
          </a:p>
        </p:txBody>
      </p:sp>
      <p:sp>
        <p:nvSpPr>
          <p:cNvPr id="28" name="Rectangle 2">
            <a:extLst>
              <a:ext uri="{FF2B5EF4-FFF2-40B4-BE49-F238E27FC236}">
                <a16:creationId xmlns:a16="http://schemas.microsoft.com/office/drawing/2014/main" id="{6F7B7EF7-1C46-408D-99C8-2C88E2297D59}"/>
              </a:ext>
            </a:extLst>
          </p:cNvPr>
          <p:cNvSpPr txBox="1">
            <a:spLocks noChangeArrowheads="1"/>
          </p:cNvSpPr>
          <p:nvPr/>
        </p:nvSpPr>
        <p:spPr bwMode="auto">
          <a:xfrm>
            <a:off x="6188887" y="3044220"/>
            <a:ext cx="4163319"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8</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、危化品库房安全管理要求</a:t>
            </a:r>
          </a:p>
        </p:txBody>
      </p:sp>
      <p:sp>
        <p:nvSpPr>
          <p:cNvPr id="29" name="Rectangle 2">
            <a:extLst>
              <a:ext uri="{FF2B5EF4-FFF2-40B4-BE49-F238E27FC236}">
                <a16:creationId xmlns:a16="http://schemas.microsoft.com/office/drawing/2014/main" id="{0383FCD4-4A9E-4854-B5AE-897936E6F291}"/>
              </a:ext>
            </a:extLst>
          </p:cNvPr>
          <p:cNvSpPr txBox="1">
            <a:spLocks noChangeArrowheads="1"/>
          </p:cNvSpPr>
          <p:nvPr/>
        </p:nvSpPr>
        <p:spPr bwMode="auto">
          <a:xfrm>
            <a:off x="6188887" y="3725226"/>
            <a:ext cx="4778872"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9</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、危化品装卸作业安全管理要求</a:t>
            </a:r>
          </a:p>
        </p:txBody>
      </p:sp>
      <p:sp>
        <p:nvSpPr>
          <p:cNvPr id="30" name="Rectangle 2">
            <a:extLst>
              <a:ext uri="{FF2B5EF4-FFF2-40B4-BE49-F238E27FC236}">
                <a16:creationId xmlns:a16="http://schemas.microsoft.com/office/drawing/2014/main" id="{17179BEE-1D57-4769-9DF5-92B2757D75D8}"/>
              </a:ext>
            </a:extLst>
          </p:cNvPr>
          <p:cNvSpPr txBox="1">
            <a:spLocks noChangeArrowheads="1"/>
          </p:cNvSpPr>
          <p:nvPr/>
        </p:nvSpPr>
        <p:spPr bwMode="auto">
          <a:xfrm>
            <a:off x="6188887" y="4406232"/>
            <a:ext cx="5064207"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10</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p>
        </p:txBody>
      </p:sp>
      <p:sp>
        <p:nvSpPr>
          <p:cNvPr id="32" name="Rectangle 2">
            <a:extLst>
              <a:ext uri="{FF2B5EF4-FFF2-40B4-BE49-F238E27FC236}">
                <a16:creationId xmlns:a16="http://schemas.microsoft.com/office/drawing/2014/main" id="{6CF72E0C-7B26-492A-B781-C13E2CEE6F9B}"/>
              </a:ext>
            </a:extLst>
          </p:cNvPr>
          <p:cNvSpPr txBox="1">
            <a:spLocks noChangeArrowheads="1"/>
          </p:cNvSpPr>
          <p:nvPr/>
        </p:nvSpPr>
        <p:spPr bwMode="auto">
          <a:xfrm>
            <a:off x="6188887" y="5087237"/>
            <a:ext cx="3563796" cy="5355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r>
              <a:rPr lang="en-US" altLang="zh-CN" sz="3200" b="0" kern="0" spc="600" dirty="0">
                <a:solidFill>
                  <a:prstClr val="black"/>
                </a:solidFill>
                <a:latin typeface="思源黑体" panose="020B0500000000000000" pitchFamily="34" charset="-122"/>
                <a:ea typeface="思源黑体" panose="020B0500000000000000" pitchFamily="34" charset="-122"/>
                <a:cs typeface="+mn-ea"/>
                <a:sym typeface="思源黑体" panose="020B0500000000000000" pitchFamily="34" charset="-122"/>
              </a:rPr>
              <a:t>11</a:t>
            </a:r>
            <a:r>
              <a:rPr lang="zh-CN" altLang="en-US" sz="2400" b="0" kern="0" dirty="0">
                <a:solidFill>
                  <a:schemeClr val="tx1"/>
                </a:solidFill>
                <a:latin typeface="思源黑体" panose="020B0500000000000000" pitchFamily="34" charset="-122"/>
                <a:ea typeface="思源黑体" panose="020B0500000000000000" pitchFamily="34" charset="-122"/>
                <a:cs typeface="+mn-ea"/>
                <a:sym typeface="思源黑体" panose="020B0500000000000000" pitchFamily="34" charset="-122"/>
              </a:rPr>
              <a:t>、危险货物包装标志</a:t>
            </a: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4499853" y="742917"/>
            <a:ext cx="1220948" cy="12155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632164"/>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目</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5886967" y="742917"/>
            <a:ext cx="1220948" cy="12155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632164"/>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录</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41" name="斜纹 40">
            <a:extLst>
              <a:ext uri="{FF2B5EF4-FFF2-40B4-BE49-F238E27FC236}">
                <a16:creationId xmlns:a16="http://schemas.microsoft.com/office/drawing/2014/main" id="{9C3F8EA3-4F50-484B-9F48-51B3C08A82FE}"/>
              </a:ext>
            </a:extLst>
          </p:cNvPr>
          <p:cNvSpPr/>
          <p:nvPr/>
        </p:nvSpPr>
        <p:spPr>
          <a:xfrm rot="10800000" flipV="1">
            <a:off x="9625507" y="-4603"/>
            <a:ext cx="2566493" cy="2710543"/>
          </a:xfrm>
          <a:prstGeom prst="diagStripe">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9469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2"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141296" y="1722790"/>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837591" y="186365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145128" y="4230290"/>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841423" y="4371155"/>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197631" y="191437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201463" y="4370179"/>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841422" y="2506593"/>
            <a:ext cx="4875909" cy="1323439"/>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属于生产现场剩余的化工材料若需办理退料，执行</a:t>
            </a: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塔里木油田物流管理手册</a:t>
            </a:r>
            <a:r>
              <a:rPr lang="en-US" altLang="zh-CN"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退料管理程序，装卸和承运全过程对人员和环境无任何危害或污染。</a:t>
            </a:r>
          </a:p>
        </p:txBody>
      </p:sp>
      <p:sp>
        <p:nvSpPr>
          <p:cNvPr id="11" name="TextBox 23">
            <a:extLst>
              <a:ext uri="{FF2B5EF4-FFF2-40B4-BE49-F238E27FC236}">
                <a16:creationId xmlns:a16="http://schemas.microsoft.com/office/drawing/2014/main" id="{5B1E676E-BC26-466E-994F-888081BC3032}"/>
              </a:ext>
            </a:extLst>
          </p:cNvPr>
          <p:cNvSpPr txBox="1"/>
          <p:nvPr/>
        </p:nvSpPr>
        <p:spPr>
          <a:xfrm>
            <a:off x="851336" y="4883874"/>
            <a:ext cx="421564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运输危险化学品必须具有自治区有关部门核发的</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充装证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准运证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押运证</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和充装记录本。 </a:t>
            </a: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167560" y="3753719"/>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863855" y="3894584"/>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223895" y="3893608"/>
            <a:ext cx="2210862"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a:extLst>
              <a:ext uri="{FF2B5EF4-FFF2-40B4-BE49-F238E27FC236}">
                <a16:creationId xmlns:a16="http://schemas.microsoft.com/office/drawing/2014/main" id="{F0E066B0-A65F-466B-B1B8-B45B75FB649E}"/>
              </a:ext>
            </a:extLst>
          </p:cNvPr>
          <p:cNvSpPr txBox="1"/>
          <p:nvPr/>
        </p:nvSpPr>
        <p:spPr>
          <a:xfrm>
            <a:off x="5863854" y="4454234"/>
            <a:ext cx="5579696"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从事危险化学品运输的驾驶、押运人员必须经过有关安全知识的培训，必须了解所接触危险化学品的性质、危害特性，掌握所接触危险化学品的装卸、运输安全知识和发生意外的应急措施，并经考试合格，取得上岗资格证后，方准上岗作业。</a:t>
            </a:r>
          </a:p>
        </p:txBody>
      </p:sp>
      <p:sp>
        <p:nvSpPr>
          <p:cNvPr id="20" name="Freeform 11">
            <a:extLst>
              <a:ext uri="{FF2B5EF4-FFF2-40B4-BE49-F238E27FC236}">
                <a16:creationId xmlns:a16="http://schemas.microsoft.com/office/drawing/2014/main" id="{A269047D-5E78-4859-93A8-3126367F5AA1}"/>
              </a:ext>
            </a:extLst>
          </p:cNvPr>
          <p:cNvSpPr>
            <a:spLocks/>
          </p:cNvSpPr>
          <p:nvPr/>
        </p:nvSpPr>
        <p:spPr bwMode="auto">
          <a:xfrm>
            <a:off x="6135859" y="1723766"/>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07062676-7F52-4A73-9234-2F14EEF9481B}"/>
              </a:ext>
            </a:extLst>
          </p:cNvPr>
          <p:cNvSpPr>
            <a:spLocks/>
          </p:cNvSpPr>
          <p:nvPr/>
        </p:nvSpPr>
        <p:spPr bwMode="auto">
          <a:xfrm>
            <a:off x="5832154" y="186463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FC9C680F-11FB-474E-8613-ABC980C9369A}"/>
              </a:ext>
            </a:extLst>
          </p:cNvPr>
          <p:cNvSpPr txBox="1"/>
          <p:nvPr/>
        </p:nvSpPr>
        <p:spPr>
          <a:xfrm>
            <a:off x="6192194" y="1863655"/>
            <a:ext cx="2044149"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配送安全管理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47990EA2-BDE3-4C62-8CE2-9F61DAC1A9D4}"/>
              </a:ext>
            </a:extLst>
          </p:cNvPr>
          <p:cNvSpPr txBox="1"/>
          <p:nvPr/>
        </p:nvSpPr>
        <p:spPr>
          <a:xfrm>
            <a:off x="5835986" y="2542450"/>
            <a:ext cx="4885821"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运输危险化学品的车辆不得超装、超载，装卸和运输过程中要防止泄露。</a:t>
            </a:r>
          </a:p>
        </p:txBody>
      </p:sp>
    </p:spTree>
    <p:extLst>
      <p:ext uri="{BB962C8B-B14F-4D97-AF65-F5344CB8AC3E}">
        <p14:creationId xmlns:p14="http://schemas.microsoft.com/office/powerpoint/2010/main" val="4415469"/>
      </p:ext>
    </p:extLst>
  </p:cSld>
  <p:clrMapOvr>
    <a:masterClrMapping/>
  </p:clrMapOvr>
  <p:transition spd="slow" advTm="3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178521"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475565"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六</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312949"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危化品物资应急准备及处理</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772610"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10D32660-553D-45B8-9E54-626D9ECE4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1827C953-492D-4F95-8554-0AF34216FC5F}"/>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3B0A0415-8645-441C-A343-CE526CA16FB2}"/>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0C38CDF6-19B3-44B5-A7A6-9D9632C23274}"/>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69257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423379" y="2295455"/>
            <a:ext cx="413489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1015390" y="2485955"/>
            <a:ext cx="445830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375430" y="2536679"/>
            <a:ext cx="3636025" cy="430887"/>
          </a:xfrm>
          <a:prstGeom prst="rect">
            <a:avLst/>
          </a:prstGeom>
          <a:noFill/>
        </p:spPr>
        <p:txBody>
          <a:bodyPr wrap="square" rtlCol="0">
            <a:spAutoFit/>
          </a:bodyPr>
          <a:lstStyle/>
          <a:p>
            <a:pPr algn="ctr"/>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应急准备和处理</a:t>
            </a:r>
          </a:p>
        </p:txBody>
      </p:sp>
      <p:sp>
        <p:nvSpPr>
          <p:cNvPr id="10" name="TextBox 22">
            <a:extLst>
              <a:ext uri="{FF2B5EF4-FFF2-40B4-BE49-F238E27FC236}">
                <a16:creationId xmlns:a16="http://schemas.microsoft.com/office/drawing/2014/main" id="{C6DBD1A3-227E-4461-8407-9BC16267D129}"/>
              </a:ext>
            </a:extLst>
          </p:cNvPr>
          <p:cNvSpPr txBox="1"/>
          <p:nvPr/>
        </p:nvSpPr>
        <p:spPr>
          <a:xfrm>
            <a:off x="1019223" y="3243193"/>
            <a:ext cx="4657678" cy="2249334"/>
          </a:xfrm>
          <a:prstGeom prst="rect">
            <a:avLst/>
          </a:prstGeom>
          <a:noFill/>
        </p:spPr>
        <p:txBody>
          <a:bodyPr wrap="square" rtlCol="0">
            <a:spAutoFit/>
          </a:bodyPr>
          <a:lstStyle>
            <a:defPPr>
              <a:defRPr lang="zh-CN"/>
            </a:defPPr>
            <a:lvl1pPr>
              <a:defRPr>
                <a:solidFill>
                  <a:schemeClr val="tx2"/>
                </a:solidFill>
                <a:latin typeface="+mn-ea"/>
                <a:ea typeface="+mn-ea"/>
              </a:defRPr>
            </a:lvl1pPr>
          </a:lstStyle>
          <a:p>
            <a:pPr>
              <a:lnSpc>
                <a:spcPct val="150000"/>
              </a:lnSpc>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 危化品物资出现可能或已经造成危害的情况，应按照应急预案和其安全技术说明书中的办法进行处置</a:t>
            </a:r>
          </a:p>
        </p:txBody>
      </p:sp>
      <p:pic>
        <p:nvPicPr>
          <p:cNvPr id="3" name="图片 2">
            <a:extLst>
              <a:ext uri="{FF2B5EF4-FFF2-40B4-BE49-F238E27FC236}">
                <a16:creationId xmlns:a16="http://schemas.microsoft.com/office/drawing/2014/main" id="{968C7B91-276B-4174-9286-9B4352F25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76878" y="2523903"/>
            <a:ext cx="4927600" cy="2953194"/>
          </a:xfrm>
          <a:prstGeom prst="rect">
            <a:avLst/>
          </a:prstGeom>
        </p:spPr>
      </p:pic>
    </p:spTree>
    <p:extLst>
      <p:ext uri="{BB962C8B-B14F-4D97-AF65-F5344CB8AC3E}">
        <p14:creationId xmlns:p14="http://schemas.microsoft.com/office/powerpoint/2010/main" val="284236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076922"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373966"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七</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211350"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储存危化品物资的库房要求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671011"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2609CDFD-C1DB-4EA6-946B-E51D543B0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7E0812E7-C533-49A0-93E6-4953F9E3733D}"/>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EF78129E-23AE-4E39-B6DB-5085BE7BE040}"/>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D2EFA8DB-03BB-4B1E-B268-15FBF52233BC}"/>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521169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6659934" y="1838255"/>
            <a:ext cx="413489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6201145" y="2041455"/>
            <a:ext cx="445830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6561185" y="2092179"/>
            <a:ext cx="3636025" cy="430887"/>
          </a:xfrm>
          <a:prstGeom prst="rect">
            <a:avLst/>
          </a:prstGeom>
          <a:noFill/>
        </p:spPr>
        <p:txBody>
          <a:bodyPr wrap="square" rtlCol="0">
            <a:spAutoFit/>
          </a:bodyPr>
          <a:lstStyle/>
          <a:p>
            <a:pPr algn="ctr"/>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物资的库房要求</a:t>
            </a:r>
          </a:p>
        </p:txBody>
      </p:sp>
      <p:sp>
        <p:nvSpPr>
          <p:cNvPr id="10" name="TextBox 22">
            <a:extLst>
              <a:ext uri="{FF2B5EF4-FFF2-40B4-BE49-F238E27FC236}">
                <a16:creationId xmlns:a16="http://schemas.microsoft.com/office/drawing/2014/main" id="{C6DBD1A3-227E-4461-8407-9BC16267D129}"/>
              </a:ext>
            </a:extLst>
          </p:cNvPr>
          <p:cNvSpPr txBox="1"/>
          <p:nvPr/>
        </p:nvSpPr>
        <p:spPr>
          <a:xfrm>
            <a:off x="6393234" y="2828856"/>
            <a:ext cx="4945015" cy="2803332"/>
          </a:xfrm>
          <a:prstGeom prst="rect">
            <a:avLst/>
          </a:prstGeom>
          <a:noFill/>
        </p:spPr>
        <p:txBody>
          <a:bodyPr wrap="square" rtlCol="0">
            <a:spAutoFit/>
          </a:bodyPr>
          <a:lstStyle>
            <a:defPPr>
              <a:defRPr lang="zh-CN"/>
            </a:defPPr>
            <a:lvl1pPr>
              <a:defRPr>
                <a:solidFill>
                  <a:schemeClr val="tx2"/>
                </a:solidFill>
                <a:latin typeface="+mn-ea"/>
                <a:ea typeface="+mn-ea"/>
              </a:defRPr>
            </a:lvl1pPr>
          </a:lstStyle>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防雷、防静电</a:t>
            </a: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通风、干燥、阴凉</a:t>
            </a: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库温不易超过</a:t>
            </a:r>
            <a:r>
              <a:rPr lang="en-US" altLang="zh-CN"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30</a:t>
            </a: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度</a:t>
            </a: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照明应防爆</a:t>
            </a:r>
          </a:p>
          <a:p>
            <a:pPr marL="457200" indent="-457200">
              <a:lnSpc>
                <a:spcPct val="150000"/>
              </a:lnSpc>
              <a:buFont typeface="+mj-lt"/>
              <a:buAutoNum type="arabicPeriod"/>
            </a:pPr>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应急设施</a:t>
            </a:r>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（如灭火器、洗眼器等）</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7" name="图片 6">
            <a:extLst>
              <a:ext uri="{FF2B5EF4-FFF2-40B4-BE49-F238E27FC236}">
                <a16:creationId xmlns:a16="http://schemas.microsoft.com/office/drawing/2014/main" id="{6034DD72-E3C6-4E97-902A-9347291D4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9" name="图片 8">
            <a:extLst>
              <a:ext uri="{FF2B5EF4-FFF2-40B4-BE49-F238E27FC236}">
                <a16:creationId xmlns:a16="http://schemas.microsoft.com/office/drawing/2014/main" id="{9B41ED7C-D1AF-4BBA-8B6E-4118B39BEE21}"/>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Tree>
    <p:extLst>
      <p:ext uri="{BB962C8B-B14F-4D97-AF65-F5344CB8AC3E}">
        <p14:creationId xmlns:p14="http://schemas.microsoft.com/office/powerpoint/2010/main" val="245589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2129036"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3426080"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八</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41" name="斜纹 40">
            <a:extLst>
              <a:ext uri="{FF2B5EF4-FFF2-40B4-BE49-F238E27FC236}">
                <a16:creationId xmlns:a16="http://schemas.microsoft.com/office/drawing/2014/main" id="{9C3F8EA3-4F50-484B-9F48-51B3C08A82FE}"/>
              </a:ext>
            </a:extLst>
          </p:cNvPr>
          <p:cNvSpPr/>
          <p:nvPr/>
        </p:nvSpPr>
        <p:spPr>
          <a:xfrm rot="10800000" flipV="1">
            <a:off x="9866806" y="-38300"/>
            <a:ext cx="2325193" cy="1677503"/>
          </a:xfrm>
          <a:prstGeom prst="diagStrip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1263464"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危化品库房安全管理要求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4723125"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3" name="图片 2">
            <a:extLst>
              <a:ext uri="{FF2B5EF4-FFF2-40B4-BE49-F238E27FC236}">
                <a16:creationId xmlns:a16="http://schemas.microsoft.com/office/drawing/2014/main" id="{90DAA735-4B10-4BC8-9A9C-5F1FD6183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650" y="1874963"/>
            <a:ext cx="3141661" cy="3141661"/>
          </a:xfrm>
          <a:prstGeom prst="rect">
            <a:avLst/>
          </a:prstGeom>
        </p:spPr>
      </p:pic>
      <p:sp>
        <p:nvSpPr>
          <p:cNvPr id="46" name="斜纹 45">
            <a:extLst>
              <a:ext uri="{FF2B5EF4-FFF2-40B4-BE49-F238E27FC236}">
                <a16:creationId xmlns:a16="http://schemas.microsoft.com/office/drawing/2014/main" id="{3192DCDB-B60C-4A78-9084-BE40A2EE3883}"/>
              </a:ext>
            </a:extLst>
          </p:cNvPr>
          <p:cNvSpPr/>
          <p:nvPr/>
        </p:nvSpPr>
        <p:spPr>
          <a:xfrm rot="10800000" flipH="1">
            <a:off x="0" y="5171865"/>
            <a:ext cx="2325193" cy="1677503"/>
          </a:xfrm>
          <a:prstGeom prst="diagStrip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652721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1"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140775" y="1453941"/>
            <a:ext cx="2455862"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806105" y="159457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126452" y="301372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791782" y="315435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166145" y="1645297"/>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151822" y="3153383"/>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809936" y="2212111"/>
            <a:ext cx="4875909" cy="707886"/>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严禁任何人在危化品 库房和库区内吸烟点火，违反者视其情节追究责任。</a:t>
            </a:r>
          </a:p>
        </p:txBody>
      </p:sp>
      <p:sp>
        <p:nvSpPr>
          <p:cNvPr id="11" name="TextBox 23">
            <a:extLst>
              <a:ext uri="{FF2B5EF4-FFF2-40B4-BE49-F238E27FC236}">
                <a16:creationId xmlns:a16="http://schemas.microsoft.com/office/drawing/2014/main" id="{5B1E676E-BC26-466E-994F-888081BC3032}"/>
              </a:ext>
            </a:extLst>
          </p:cNvPr>
          <p:cNvSpPr txBox="1"/>
          <p:nvPr/>
        </p:nvSpPr>
        <p:spPr>
          <a:xfrm>
            <a:off x="801694" y="3641678"/>
            <a:ext cx="4627819"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凡在库房或库区内动火，必须事先做好安全措施，报请安全主管部门批准后，签订相关作业票，方可动用。</a:t>
            </a: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288379" y="145491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953709" y="1595549"/>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313749" y="1594573"/>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a:extLst>
              <a:ext uri="{FF2B5EF4-FFF2-40B4-BE49-F238E27FC236}">
                <a16:creationId xmlns:a16="http://schemas.microsoft.com/office/drawing/2014/main" id="{F0E066B0-A65F-466B-B1B8-B45B75FB649E}"/>
              </a:ext>
            </a:extLst>
          </p:cNvPr>
          <p:cNvSpPr txBox="1"/>
          <p:nvPr/>
        </p:nvSpPr>
        <p:spPr>
          <a:xfrm>
            <a:off x="5953708" y="2129799"/>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库区内的消防器材要定期检查、维修，保持完好。发现问题及时上报。</a:t>
            </a:r>
          </a:p>
        </p:txBody>
      </p:sp>
      <p:sp>
        <p:nvSpPr>
          <p:cNvPr id="20" name="Freeform 11">
            <a:extLst>
              <a:ext uri="{FF2B5EF4-FFF2-40B4-BE49-F238E27FC236}">
                <a16:creationId xmlns:a16="http://schemas.microsoft.com/office/drawing/2014/main" id="{A269047D-5E78-4859-93A8-3126367F5AA1}"/>
              </a:ext>
            </a:extLst>
          </p:cNvPr>
          <p:cNvSpPr>
            <a:spLocks/>
          </p:cNvSpPr>
          <p:nvPr/>
        </p:nvSpPr>
        <p:spPr bwMode="auto">
          <a:xfrm>
            <a:off x="1103515" y="4797041"/>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07062676-7F52-4A73-9234-2F14EEF9481B}"/>
              </a:ext>
            </a:extLst>
          </p:cNvPr>
          <p:cNvSpPr>
            <a:spLocks/>
          </p:cNvSpPr>
          <p:nvPr/>
        </p:nvSpPr>
        <p:spPr bwMode="auto">
          <a:xfrm>
            <a:off x="768845" y="4937673"/>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FC9C680F-11FB-474E-8613-ABC980C9369A}"/>
              </a:ext>
            </a:extLst>
          </p:cNvPr>
          <p:cNvSpPr txBox="1"/>
          <p:nvPr/>
        </p:nvSpPr>
        <p:spPr>
          <a:xfrm>
            <a:off x="1128885" y="4936697"/>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47990EA2-BDE3-4C62-8CE2-9F61DAC1A9D4}"/>
              </a:ext>
            </a:extLst>
          </p:cNvPr>
          <p:cNvSpPr txBox="1"/>
          <p:nvPr/>
        </p:nvSpPr>
        <p:spPr>
          <a:xfrm>
            <a:off x="760675" y="5425968"/>
            <a:ext cx="5073388"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易燃、可燃物品在入库前，应当有专人负责检查、对可能带有火险隐患的物品，应存放到观察区确定无危险后，方可入库或归垛。</a:t>
            </a:r>
          </a:p>
        </p:txBody>
      </p:sp>
      <p:sp>
        <p:nvSpPr>
          <p:cNvPr id="18" name="Freeform 11">
            <a:extLst>
              <a:ext uri="{FF2B5EF4-FFF2-40B4-BE49-F238E27FC236}">
                <a16:creationId xmlns:a16="http://schemas.microsoft.com/office/drawing/2014/main" id="{0A3AF3A1-3405-4A92-A334-57C7AC50D670}"/>
              </a:ext>
            </a:extLst>
          </p:cNvPr>
          <p:cNvSpPr>
            <a:spLocks/>
          </p:cNvSpPr>
          <p:nvPr/>
        </p:nvSpPr>
        <p:spPr bwMode="auto">
          <a:xfrm>
            <a:off x="6288379" y="2921129"/>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a:extLst>
              <a:ext uri="{FF2B5EF4-FFF2-40B4-BE49-F238E27FC236}">
                <a16:creationId xmlns:a16="http://schemas.microsoft.com/office/drawing/2014/main" id="{BE8ADACE-33D0-429A-9AD5-3D14B517600D}"/>
              </a:ext>
            </a:extLst>
          </p:cNvPr>
          <p:cNvSpPr>
            <a:spLocks/>
          </p:cNvSpPr>
          <p:nvPr/>
        </p:nvSpPr>
        <p:spPr bwMode="auto">
          <a:xfrm>
            <a:off x="5953709" y="3061761"/>
            <a:ext cx="264795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a:extLst>
              <a:ext uri="{FF2B5EF4-FFF2-40B4-BE49-F238E27FC236}">
                <a16:creationId xmlns:a16="http://schemas.microsoft.com/office/drawing/2014/main" id="{B9428246-A50E-41FC-AE66-569C618191B5}"/>
              </a:ext>
            </a:extLst>
          </p:cNvPr>
          <p:cNvSpPr txBox="1"/>
          <p:nvPr/>
        </p:nvSpPr>
        <p:spPr>
          <a:xfrm>
            <a:off x="6313749" y="3060785"/>
            <a:ext cx="2326278" cy="430887"/>
          </a:xfrm>
          <a:prstGeom prst="rect">
            <a:avLst/>
          </a:prstGeom>
          <a:noFill/>
        </p:spPr>
        <p:txBody>
          <a:bodyPr wrap="non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库房的安全管理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a:extLst>
              <a:ext uri="{FF2B5EF4-FFF2-40B4-BE49-F238E27FC236}">
                <a16:creationId xmlns:a16="http://schemas.microsoft.com/office/drawing/2014/main" id="{13A08E48-112D-4796-9BBB-265812D76787}"/>
              </a:ext>
            </a:extLst>
          </p:cNvPr>
          <p:cNvSpPr txBox="1"/>
          <p:nvPr/>
        </p:nvSpPr>
        <p:spPr>
          <a:xfrm>
            <a:off x="5953708" y="3596011"/>
            <a:ext cx="5579696" cy="224676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储存易燃和可燃物品的库房、露天堆垛附近，不准进行试验、分装、封焊、维修、动用明火等可能引起火灾的作业。如因特殊需要进行这些作业时，事先必须经仓库主管安全领导批准。并采取安全措施，派专人负责现场监护，备有充足的灭火器材。作业结束后，应当对现场认真进行检查，切实查明未留火种后，方可离开现场。</a:t>
            </a:r>
          </a:p>
        </p:txBody>
      </p:sp>
    </p:spTree>
    <p:extLst>
      <p:ext uri="{BB962C8B-B14F-4D97-AF65-F5344CB8AC3E}">
        <p14:creationId xmlns:p14="http://schemas.microsoft.com/office/powerpoint/2010/main" val="135869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64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67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72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7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222064"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519108"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九</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001715" y="3096098"/>
            <a:ext cx="607713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危化品装卸作业安全管理要求</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816153"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8C4E2A40-17C8-48F7-A74C-DB83BDD38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86" y="1930401"/>
            <a:ext cx="3548742" cy="3548742"/>
          </a:xfrm>
          <a:prstGeom prst="rect">
            <a:avLst/>
          </a:prstGeom>
        </p:spPr>
      </p:pic>
      <p:pic>
        <p:nvPicPr>
          <p:cNvPr id="21" name="图片 20">
            <a:extLst>
              <a:ext uri="{FF2B5EF4-FFF2-40B4-BE49-F238E27FC236}">
                <a16:creationId xmlns:a16="http://schemas.microsoft.com/office/drawing/2014/main" id="{2CD3F1D9-42AB-4F72-8C89-609B0D123E41}"/>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314308" y="3149600"/>
            <a:ext cx="2753550" cy="2753550"/>
          </a:xfrm>
          <a:prstGeom prst="rect">
            <a:avLst/>
          </a:prstGeom>
        </p:spPr>
      </p:pic>
      <p:sp>
        <p:nvSpPr>
          <p:cNvPr id="22" name="斜纹 21">
            <a:extLst>
              <a:ext uri="{FF2B5EF4-FFF2-40B4-BE49-F238E27FC236}">
                <a16:creationId xmlns:a16="http://schemas.microsoft.com/office/drawing/2014/main" id="{FCC4DB1D-E57D-4BDC-91FC-C0FDF89CE1E8}"/>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769DB48A-73F7-4F84-899E-81E6A517C99B}"/>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219241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104243" y="1267766"/>
            <a:ext cx="2979187"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902147" y="1455329"/>
            <a:ext cx="321220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104244" y="3355763"/>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902147" y="3543326"/>
            <a:ext cx="318559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262188" y="1506053"/>
            <a:ext cx="3477316"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262188" y="3542350"/>
            <a:ext cx="34485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2</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905979" y="2072867"/>
            <a:ext cx="4875909"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进入作业现场人员必须严格按照油田公司劳保着装管理规定进行着装，不按规定着装的，严禁进入作业现场。</a:t>
            </a:r>
          </a:p>
        </p:txBody>
      </p:sp>
      <p:sp>
        <p:nvSpPr>
          <p:cNvPr id="11" name="TextBox 23">
            <a:extLst>
              <a:ext uri="{FF2B5EF4-FFF2-40B4-BE49-F238E27FC236}">
                <a16:creationId xmlns:a16="http://schemas.microsoft.com/office/drawing/2014/main" id="{5B1E676E-BC26-466E-994F-888081BC3032}"/>
              </a:ext>
            </a:extLst>
          </p:cNvPr>
          <p:cNvSpPr txBox="1"/>
          <p:nvPr/>
        </p:nvSpPr>
        <p:spPr>
          <a:xfrm>
            <a:off x="912060" y="4030645"/>
            <a:ext cx="4627819" cy="163121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人机配合作业时，由机具方现场管理人员统一指挥作业。作业现场装卸搬运人员和机具操作人员，应严格遵守劳动纪律，服从指挥，非作业人员均不准在作业现场逗留。 </a:t>
            </a: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192119" y="3022147"/>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990024" y="3209710"/>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350063" y="3208734"/>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4</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a:extLst>
              <a:ext uri="{FF2B5EF4-FFF2-40B4-BE49-F238E27FC236}">
                <a16:creationId xmlns:a16="http://schemas.microsoft.com/office/drawing/2014/main" id="{F0E066B0-A65F-466B-B1B8-B45B75FB649E}"/>
              </a:ext>
            </a:extLst>
          </p:cNvPr>
          <p:cNvSpPr txBox="1"/>
          <p:nvPr/>
        </p:nvSpPr>
        <p:spPr>
          <a:xfrm>
            <a:off x="5990023" y="3743960"/>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严禁违章操作，对现场作业人员出现的“三违”行为，保管员有权制止并上报安全管理人员。</a:t>
            </a:r>
          </a:p>
        </p:txBody>
      </p:sp>
      <p:sp>
        <p:nvSpPr>
          <p:cNvPr id="20" name="Freeform 11">
            <a:extLst>
              <a:ext uri="{FF2B5EF4-FFF2-40B4-BE49-F238E27FC236}">
                <a16:creationId xmlns:a16="http://schemas.microsoft.com/office/drawing/2014/main" id="{A269047D-5E78-4859-93A8-3126367F5AA1}"/>
              </a:ext>
            </a:extLst>
          </p:cNvPr>
          <p:cNvSpPr>
            <a:spLocks/>
          </p:cNvSpPr>
          <p:nvPr/>
        </p:nvSpPr>
        <p:spPr bwMode="auto">
          <a:xfrm>
            <a:off x="6060785" y="1268742"/>
            <a:ext cx="2975779"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07062676-7F52-4A73-9234-2F14EEF9481B}"/>
              </a:ext>
            </a:extLst>
          </p:cNvPr>
          <p:cNvSpPr>
            <a:spLocks/>
          </p:cNvSpPr>
          <p:nvPr/>
        </p:nvSpPr>
        <p:spPr bwMode="auto">
          <a:xfrm>
            <a:off x="5858689" y="1456305"/>
            <a:ext cx="3208533"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FC9C680F-11FB-474E-8613-ABC980C9369A}"/>
              </a:ext>
            </a:extLst>
          </p:cNvPr>
          <p:cNvSpPr txBox="1"/>
          <p:nvPr/>
        </p:nvSpPr>
        <p:spPr>
          <a:xfrm>
            <a:off x="6218729" y="1455329"/>
            <a:ext cx="3473339"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3</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47990EA2-BDE3-4C62-8CE2-9F61DAC1A9D4}"/>
              </a:ext>
            </a:extLst>
          </p:cNvPr>
          <p:cNvSpPr txBox="1"/>
          <p:nvPr/>
        </p:nvSpPr>
        <p:spPr>
          <a:xfrm>
            <a:off x="5850520" y="1944600"/>
            <a:ext cx="5764334"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危化品作业的启动与停止由现场保管员负责，作业前保管员必须对现场作业人员进行风险识别和控制、削减措施培训，否则不准启动作业。</a:t>
            </a:r>
          </a:p>
        </p:txBody>
      </p:sp>
      <p:sp>
        <p:nvSpPr>
          <p:cNvPr id="18" name="Freeform 11">
            <a:extLst>
              <a:ext uri="{FF2B5EF4-FFF2-40B4-BE49-F238E27FC236}">
                <a16:creationId xmlns:a16="http://schemas.microsoft.com/office/drawing/2014/main" id="{0A3AF3A1-3405-4A92-A334-57C7AC50D670}"/>
              </a:ext>
            </a:extLst>
          </p:cNvPr>
          <p:cNvSpPr>
            <a:spLocks/>
          </p:cNvSpPr>
          <p:nvPr/>
        </p:nvSpPr>
        <p:spPr bwMode="auto">
          <a:xfrm>
            <a:off x="6192119" y="4488359"/>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a:extLst>
              <a:ext uri="{FF2B5EF4-FFF2-40B4-BE49-F238E27FC236}">
                <a16:creationId xmlns:a16="http://schemas.microsoft.com/office/drawing/2014/main" id="{BE8ADACE-33D0-429A-9AD5-3D14B517600D}"/>
              </a:ext>
            </a:extLst>
          </p:cNvPr>
          <p:cNvSpPr>
            <a:spLocks/>
          </p:cNvSpPr>
          <p:nvPr/>
        </p:nvSpPr>
        <p:spPr bwMode="auto">
          <a:xfrm>
            <a:off x="5990024" y="4675922"/>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a:extLst>
              <a:ext uri="{FF2B5EF4-FFF2-40B4-BE49-F238E27FC236}">
                <a16:creationId xmlns:a16="http://schemas.microsoft.com/office/drawing/2014/main" id="{B9428246-A50E-41FC-AE66-569C618191B5}"/>
              </a:ext>
            </a:extLst>
          </p:cNvPr>
          <p:cNvSpPr txBox="1"/>
          <p:nvPr/>
        </p:nvSpPr>
        <p:spPr>
          <a:xfrm>
            <a:off x="6350063" y="4674946"/>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5</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a:extLst>
              <a:ext uri="{FF2B5EF4-FFF2-40B4-BE49-F238E27FC236}">
                <a16:creationId xmlns:a16="http://schemas.microsoft.com/office/drawing/2014/main" id="{13A08E48-112D-4796-9BBB-265812D76787}"/>
              </a:ext>
            </a:extLst>
          </p:cNvPr>
          <p:cNvSpPr txBox="1"/>
          <p:nvPr/>
        </p:nvSpPr>
        <p:spPr>
          <a:xfrm>
            <a:off x="5990023" y="5210172"/>
            <a:ext cx="5579696"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装卸搬运危险品时，必须严格执行操作规程和有关规定，认真检查装卸工具及操作设备。工作完毕后，沾染在工具上面的物质必须清除，防止相互抵触的物质引起化学反应。</a:t>
            </a:r>
          </a:p>
        </p:txBody>
      </p:sp>
    </p:spTree>
    <p:extLst>
      <p:ext uri="{BB962C8B-B14F-4D97-AF65-F5344CB8AC3E}">
        <p14:creationId xmlns:p14="http://schemas.microsoft.com/office/powerpoint/2010/main" val="415138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64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67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72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7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0D58F795-CF61-4C11-9B76-3AEAD42589BD}"/>
              </a:ext>
            </a:extLst>
          </p:cNvPr>
          <p:cNvSpPr>
            <a:spLocks/>
          </p:cNvSpPr>
          <p:nvPr/>
        </p:nvSpPr>
        <p:spPr bwMode="auto">
          <a:xfrm>
            <a:off x="1259235" y="1281990"/>
            <a:ext cx="2979187"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Freeform 10">
            <a:extLst>
              <a:ext uri="{FF2B5EF4-FFF2-40B4-BE49-F238E27FC236}">
                <a16:creationId xmlns:a16="http://schemas.microsoft.com/office/drawing/2014/main" id="{6357BC99-1DC7-4E2D-A747-838A2A20370B}"/>
              </a:ext>
            </a:extLst>
          </p:cNvPr>
          <p:cNvSpPr>
            <a:spLocks/>
          </p:cNvSpPr>
          <p:nvPr/>
        </p:nvSpPr>
        <p:spPr bwMode="auto">
          <a:xfrm>
            <a:off x="902147" y="1442629"/>
            <a:ext cx="321220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Freeform 11">
            <a:extLst>
              <a:ext uri="{FF2B5EF4-FFF2-40B4-BE49-F238E27FC236}">
                <a16:creationId xmlns:a16="http://schemas.microsoft.com/office/drawing/2014/main" id="{B3D11A9D-29F2-4B27-B147-D1FD12A98452}"/>
              </a:ext>
            </a:extLst>
          </p:cNvPr>
          <p:cNvSpPr>
            <a:spLocks/>
          </p:cNvSpPr>
          <p:nvPr/>
        </p:nvSpPr>
        <p:spPr bwMode="auto">
          <a:xfrm>
            <a:off x="1259236" y="3369987"/>
            <a:ext cx="2455862"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2">
            <a:extLst>
              <a:ext uri="{FF2B5EF4-FFF2-40B4-BE49-F238E27FC236}">
                <a16:creationId xmlns:a16="http://schemas.microsoft.com/office/drawing/2014/main" id="{4A728AA9-75E6-4612-B132-8A8622CE1C6F}"/>
              </a:ext>
            </a:extLst>
          </p:cNvPr>
          <p:cNvSpPr>
            <a:spLocks/>
          </p:cNvSpPr>
          <p:nvPr/>
        </p:nvSpPr>
        <p:spPr bwMode="auto">
          <a:xfrm>
            <a:off x="902147" y="3530626"/>
            <a:ext cx="3185597"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TextBox 18">
            <a:extLst>
              <a:ext uri="{FF2B5EF4-FFF2-40B4-BE49-F238E27FC236}">
                <a16:creationId xmlns:a16="http://schemas.microsoft.com/office/drawing/2014/main" id="{DB36046B-A4F9-4CDA-9B7E-F226CA2E76E7}"/>
              </a:ext>
            </a:extLst>
          </p:cNvPr>
          <p:cNvSpPr txBox="1"/>
          <p:nvPr/>
        </p:nvSpPr>
        <p:spPr>
          <a:xfrm>
            <a:off x="1262188" y="1493353"/>
            <a:ext cx="3477316"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6</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TextBox 19">
            <a:extLst>
              <a:ext uri="{FF2B5EF4-FFF2-40B4-BE49-F238E27FC236}">
                <a16:creationId xmlns:a16="http://schemas.microsoft.com/office/drawing/2014/main" id="{1163BFCF-3909-48EB-873C-8480E394EE60}"/>
              </a:ext>
            </a:extLst>
          </p:cNvPr>
          <p:cNvSpPr txBox="1"/>
          <p:nvPr/>
        </p:nvSpPr>
        <p:spPr>
          <a:xfrm>
            <a:off x="1262188" y="3529650"/>
            <a:ext cx="3448510"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7</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22">
            <a:extLst>
              <a:ext uri="{FF2B5EF4-FFF2-40B4-BE49-F238E27FC236}">
                <a16:creationId xmlns:a16="http://schemas.microsoft.com/office/drawing/2014/main" id="{C6DBD1A3-227E-4461-8407-9BC16267D129}"/>
              </a:ext>
            </a:extLst>
          </p:cNvPr>
          <p:cNvSpPr txBox="1"/>
          <p:nvPr/>
        </p:nvSpPr>
        <p:spPr>
          <a:xfrm>
            <a:off x="905979" y="2072867"/>
            <a:ext cx="4875909" cy="1015663"/>
          </a:xfrm>
          <a:prstGeom prst="rect">
            <a:avLst/>
          </a:prstGeom>
          <a:noFill/>
        </p:spPr>
        <p:txBody>
          <a:bodyPr wrap="square" rtlCol="0">
            <a:spAutoFit/>
          </a:bodyPr>
          <a:lstStyle>
            <a:defPPr>
              <a:defRPr lang="zh-CN"/>
            </a:defPPr>
            <a:lvl1pPr>
              <a:defRPr>
                <a:solidFill>
                  <a:schemeClr val="tx2"/>
                </a:solidFill>
                <a:latin typeface="+mn-ea"/>
                <a:ea typeface="+mn-ea"/>
              </a:defRPr>
            </a:lvl1pPr>
          </a:lstStyle>
          <a:p>
            <a:r>
              <a:rPr lang="zh-CN" altLang="en-US" sz="2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散落在场面上的物品，应及时清理干净。对没有利用价值的废物，应采用合适的物理或化学方法处置，以确保安全。</a:t>
            </a:r>
          </a:p>
        </p:txBody>
      </p:sp>
      <p:sp>
        <p:nvSpPr>
          <p:cNvPr id="11" name="TextBox 23">
            <a:extLst>
              <a:ext uri="{FF2B5EF4-FFF2-40B4-BE49-F238E27FC236}">
                <a16:creationId xmlns:a16="http://schemas.microsoft.com/office/drawing/2014/main" id="{5B1E676E-BC26-466E-994F-888081BC3032}"/>
              </a:ext>
            </a:extLst>
          </p:cNvPr>
          <p:cNvSpPr txBox="1"/>
          <p:nvPr/>
        </p:nvSpPr>
        <p:spPr>
          <a:xfrm>
            <a:off x="912060" y="4030645"/>
            <a:ext cx="4627819"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装卸危险品应轻轻搬轻放，防止撞击摩擦，震动摔碰。液体铁桶包装卸垛，不宜用快速溜放的办法，防止包装破损。</a:t>
            </a:r>
          </a:p>
        </p:txBody>
      </p:sp>
      <p:sp>
        <p:nvSpPr>
          <p:cNvPr id="14" name="Freeform 11">
            <a:extLst>
              <a:ext uri="{FF2B5EF4-FFF2-40B4-BE49-F238E27FC236}">
                <a16:creationId xmlns:a16="http://schemas.microsoft.com/office/drawing/2014/main" id="{738D37E3-1B84-4063-9FBC-2D5146434EFE}"/>
              </a:ext>
            </a:extLst>
          </p:cNvPr>
          <p:cNvSpPr>
            <a:spLocks/>
          </p:cNvSpPr>
          <p:nvPr/>
        </p:nvSpPr>
        <p:spPr bwMode="auto">
          <a:xfrm>
            <a:off x="6347111" y="3036371"/>
            <a:ext cx="2992471"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Freeform 12">
            <a:extLst>
              <a:ext uri="{FF2B5EF4-FFF2-40B4-BE49-F238E27FC236}">
                <a16:creationId xmlns:a16="http://schemas.microsoft.com/office/drawing/2014/main" id="{2A2F9081-B06C-4EB2-B842-725393DF5496}"/>
              </a:ext>
            </a:extLst>
          </p:cNvPr>
          <p:cNvSpPr>
            <a:spLocks/>
          </p:cNvSpPr>
          <p:nvPr/>
        </p:nvSpPr>
        <p:spPr bwMode="auto">
          <a:xfrm>
            <a:off x="5990024" y="3197010"/>
            <a:ext cx="3226530"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Box 19">
            <a:extLst>
              <a:ext uri="{FF2B5EF4-FFF2-40B4-BE49-F238E27FC236}">
                <a16:creationId xmlns:a16="http://schemas.microsoft.com/office/drawing/2014/main" id="{371A1E66-48D1-41C6-82F5-0DE74A976DFA}"/>
              </a:ext>
            </a:extLst>
          </p:cNvPr>
          <p:cNvSpPr txBox="1"/>
          <p:nvPr/>
        </p:nvSpPr>
        <p:spPr>
          <a:xfrm>
            <a:off x="6350063" y="3196034"/>
            <a:ext cx="3492821"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9</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23">
            <a:extLst>
              <a:ext uri="{FF2B5EF4-FFF2-40B4-BE49-F238E27FC236}">
                <a16:creationId xmlns:a16="http://schemas.microsoft.com/office/drawing/2014/main" id="{F0E066B0-A65F-466B-B1B8-B45B75FB649E}"/>
              </a:ext>
            </a:extLst>
          </p:cNvPr>
          <p:cNvSpPr txBox="1"/>
          <p:nvPr/>
        </p:nvSpPr>
        <p:spPr>
          <a:xfrm>
            <a:off x="5990023" y="3743960"/>
            <a:ext cx="5579696" cy="707886"/>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两种性能相互抵触的物资，不得同时装卸。对怕热、怕潮物资装卸时要采用隔热、防潮措施。</a:t>
            </a:r>
          </a:p>
        </p:txBody>
      </p:sp>
      <p:sp>
        <p:nvSpPr>
          <p:cNvPr id="20" name="Freeform 11">
            <a:extLst>
              <a:ext uri="{FF2B5EF4-FFF2-40B4-BE49-F238E27FC236}">
                <a16:creationId xmlns:a16="http://schemas.microsoft.com/office/drawing/2014/main" id="{A269047D-5E78-4859-93A8-3126367F5AA1}"/>
              </a:ext>
            </a:extLst>
          </p:cNvPr>
          <p:cNvSpPr>
            <a:spLocks/>
          </p:cNvSpPr>
          <p:nvPr/>
        </p:nvSpPr>
        <p:spPr bwMode="auto">
          <a:xfrm>
            <a:off x="6215777" y="1282966"/>
            <a:ext cx="2975779"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2">
            <a:extLst>
              <a:ext uri="{FF2B5EF4-FFF2-40B4-BE49-F238E27FC236}">
                <a16:creationId xmlns:a16="http://schemas.microsoft.com/office/drawing/2014/main" id="{07062676-7F52-4A73-9234-2F14EEF9481B}"/>
              </a:ext>
            </a:extLst>
          </p:cNvPr>
          <p:cNvSpPr>
            <a:spLocks/>
          </p:cNvSpPr>
          <p:nvPr/>
        </p:nvSpPr>
        <p:spPr bwMode="auto">
          <a:xfrm>
            <a:off x="5858689" y="1443605"/>
            <a:ext cx="3208533"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TextBox 19">
            <a:extLst>
              <a:ext uri="{FF2B5EF4-FFF2-40B4-BE49-F238E27FC236}">
                <a16:creationId xmlns:a16="http://schemas.microsoft.com/office/drawing/2014/main" id="{FC9C680F-11FB-474E-8613-ABC980C9369A}"/>
              </a:ext>
            </a:extLst>
          </p:cNvPr>
          <p:cNvSpPr txBox="1"/>
          <p:nvPr/>
        </p:nvSpPr>
        <p:spPr>
          <a:xfrm>
            <a:off x="6218729" y="1442629"/>
            <a:ext cx="3473339"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TextBox 23">
            <a:extLst>
              <a:ext uri="{FF2B5EF4-FFF2-40B4-BE49-F238E27FC236}">
                <a16:creationId xmlns:a16="http://schemas.microsoft.com/office/drawing/2014/main" id="{47990EA2-BDE3-4C62-8CE2-9F61DAC1A9D4}"/>
              </a:ext>
            </a:extLst>
          </p:cNvPr>
          <p:cNvSpPr txBox="1"/>
          <p:nvPr/>
        </p:nvSpPr>
        <p:spPr>
          <a:xfrm>
            <a:off x="5850520" y="1944600"/>
            <a:ext cx="5764334" cy="1015663"/>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装卸作业完毕后，应及时洗手、洗脸、嗽口或淋浴。中途不得饮食、吸烟、并且必须保持现场空气流通，防止沾染皮肤、黏膜等。</a:t>
            </a:r>
          </a:p>
        </p:txBody>
      </p:sp>
      <p:sp>
        <p:nvSpPr>
          <p:cNvPr id="18" name="Freeform 11">
            <a:extLst>
              <a:ext uri="{FF2B5EF4-FFF2-40B4-BE49-F238E27FC236}">
                <a16:creationId xmlns:a16="http://schemas.microsoft.com/office/drawing/2014/main" id="{0A3AF3A1-3405-4A92-A334-57C7AC50D670}"/>
              </a:ext>
            </a:extLst>
          </p:cNvPr>
          <p:cNvSpPr>
            <a:spLocks/>
          </p:cNvSpPr>
          <p:nvPr/>
        </p:nvSpPr>
        <p:spPr bwMode="auto">
          <a:xfrm>
            <a:off x="6347111" y="4502583"/>
            <a:ext cx="3078304"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2">
            <a:extLst>
              <a:ext uri="{FF2B5EF4-FFF2-40B4-BE49-F238E27FC236}">
                <a16:creationId xmlns:a16="http://schemas.microsoft.com/office/drawing/2014/main" id="{BE8ADACE-33D0-429A-9AD5-3D14B517600D}"/>
              </a:ext>
            </a:extLst>
          </p:cNvPr>
          <p:cNvSpPr>
            <a:spLocks/>
          </p:cNvSpPr>
          <p:nvPr/>
        </p:nvSpPr>
        <p:spPr bwMode="auto">
          <a:xfrm>
            <a:off x="5990024" y="4663222"/>
            <a:ext cx="3319076"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19">
            <a:extLst>
              <a:ext uri="{FF2B5EF4-FFF2-40B4-BE49-F238E27FC236}">
                <a16:creationId xmlns:a16="http://schemas.microsoft.com/office/drawing/2014/main" id="{B9428246-A50E-41FC-AE66-569C618191B5}"/>
              </a:ext>
            </a:extLst>
          </p:cNvPr>
          <p:cNvSpPr txBox="1"/>
          <p:nvPr/>
        </p:nvSpPr>
        <p:spPr>
          <a:xfrm>
            <a:off x="6350063" y="4662246"/>
            <a:ext cx="3593005" cy="430887"/>
          </a:xfrm>
          <a:prstGeom prst="rect">
            <a:avLst/>
          </a:prstGeom>
          <a:noFill/>
        </p:spPr>
        <p:txBody>
          <a:bodyPr wrap="square" rtlCol="0">
            <a:spAutoFit/>
          </a:bodyPr>
          <a:lstStyle/>
          <a:p>
            <a:r>
              <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装卸作业的安全管理</a:t>
            </a:r>
            <a:r>
              <a:rPr lang="en-US" altLang="zh-CN"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10</a:t>
            </a:r>
            <a:endParaRPr lang="zh-CN" altLang="en-US" sz="22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23">
            <a:extLst>
              <a:ext uri="{FF2B5EF4-FFF2-40B4-BE49-F238E27FC236}">
                <a16:creationId xmlns:a16="http://schemas.microsoft.com/office/drawing/2014/main" id="{13A08E48-112D-4796-9BBB-265812D76787}"/>
              </a:ext>
            </a:extLst>
          </p:cNvPr>
          <p:cNvSpPr txBox="1"/>
          <p:nvPr/>
        </p:nvSpPr>
        <p:spPr>
          <a:xfrm>
            <a:off x="5990023" y="5210172"/>
            <a:ext cx="5579696" cy="1323439"/>
          </a:xfrm>
          <a:prstGeom prst="rect">
            <a:avLst/>
          </a:prstGeom>
        </p:spPr>
        <p:txBody>
          <a:bodyPr wrap="square">
            <a:spAutoFit/>
          </a:bodyPr>
          <a:lstStyle>
            <a:defPPr>
              <a:defRPr lang="zh-CN"/>
            </a:defPPr>
            <a:lvl1pPr algn="just">
              <a:defRPr sz="2000">
                <a:solidFill>
                  <a:schemeClr val="tx2"/>
                </a:solidFill>
                <a:latin typeface="+mj-ea"/>
                <a:ea typeface="+mj-ea"/>
              </a:defRPr>
            </a:lvl1pPr>
          </a:lstStyle>
          <a:p>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保管员不在现场，严禁作业， “三现场”准则执行不到位的，发现一次班长就地免职；现场相关责任人待岗</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3-6</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个月进行培训，重新进行能力评估，合格后方可上岗。</a:t>
            </a:r>
          </a:p>
        </p:txBody>
      </p:sp>
    </p:spTree>
    <p:extLst>
      <p:ext uri="{BB962C8B-B14F-4D97-AF65-F5344CB8AC3E}">
        <p14:creationId xmlns:p14="http://schemas.microsoft.com/office/powerpoint/2010/main" val="213252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300"/>
                                        <p:tgtEl>
                                          <p:spTgt spid="6"/>
                                        </p:tgtEl>
                                      </p:cBhvr>
                                    </p:animEffect>
                                  </p:childTnLst>
                                </p:cTn>
                              </p:par>
                            </p:childTnLst>
                          </p:cTn>
                        </p:par>
                        <p:par>
                          <p:cTn id="27" fill="hold">
                            <p:stCondLst>
                              <p:cond delay="19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300" fill="hold"/>
                                        <p:tgtEl>
                                          <p:spTgt spid="9"/>
                                        </p:tgtEl>
                                        <p:attrNameLst>
                                          <p:attrName>ppt_w</p:attrName>
                                        </p:attrNameLst>
                                      </p:cBhvr>
                                      <p:tavLst>
                                        <p:tav tm="0">
                                          <p:val>
                                            <p:fltVal val="0"/>
                                          </p:val>
                                        </p:tav>
                                        <p:tav tm="100000">
                                          <p:val>
                                            <p:strVal val="#ppt_w"/>
                                          </p:val>
                                        </p:tav>
                                      </p:tavLst>
                                    </p:anim>
                                    <p:anim calcmode="lin" valueType="num">
                                      <p:cBhvr>
                                        <p:cTn id="35" dur="300" fill="hold"/>
                                        <p:tgtEl>
                                          <p:spTgt spid="9"/>
                                        </p:tgtEl>
                                        <p:attrNameLst>
                                          <p:attrName>ppt_h</p:attrName>
                                        </p:attrNameLst>
                                      </p:cBhvr>
                                      <p:tavLst>
                                        <p:tav tm="0">
                                          <p:val>
                                            <p:fltVal val="0"/>
                                          </p:val>
                                        </p:tav>
                                        <p:tav tm="100000">
                                          <p:val>
                                            <p:strVal val="#ppt_h"/>
                                          </p:val>
                                        </p:tav>
                                      </p:tavLst>
                                    </p:anim>
                                    <p:anim calcmode="lin" valueType="num">
                                      <p:cBhvr>
                                        <p:cTn id="36" dur="300" fill="hold"/>
                                        <p:tgtEl>
                                          <p:spTgt spid="9"/>
                                        </p:tgtEl>
                                        <p:attrNameLst>
                                          <p:attrName>style.rotation</p:attrName>
                                        </p:attrNameLst>
                                      </p:cBhvr>
                                      <p:tavLst>
                                        <p:tav tm="0">
                                          <p:val>
                                            <p:fltVal val="90"/>
                                          </p:val>
                                        </p:tav>
                                        <p:tav tm="100000">
                                          <p:val>
                                            <p:fltVal val="0"/>
                                          </p:val>
                                        </p:tav>
                                      </p:tavLst>
                                    </p:anim>
                                    <p:animEffect transition="in" filter="fade">
                                      <p:cBhvr>
                                        <p:cTn id="37" dur="300"/>
                                        <p:tgtEl>
                                          <p:spTgt spid="9"/>
                                        </p:tgtEl>
                                      </p:cBhvr>
                                    </p:animEffect>
                                  </p:childTnLst>
                                </p:cTn>
                              </p:par>
                            </p:childTnLst>
                          </p:cTn>
                        </p:par>
                        <p:par>
                          <p:cTn id="38" fill="hold">
                            <p:stCondLst>
                              <p:cond delay="27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2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300"/>
                                        <p:tgtEl>
                                          <p:spTgt spid="20"/>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 calcmode="lin" valueType="num">
                                      <p:cBhvr>
                                        <p:cTn id="55" dur="300" fill="hold"/>
                                        <p:tgtEl>
                                          <p:spTgt spid="22"/>
                                        </p:tgtEl>
                                        <p:attrNameLst>
                                          <p:attrName>style.rotation</p:attrName>
                                        </p:attrNameLst>
                                      </p:cBhvr>
                                      <p:tavLst>
                                        <p:tav tm="0">
                                          <p:val>
                                            <p:fltVal val="90"/>
                                          </p:val>
                                        </p:tav>
                                        <p:tav tm="100000">
                                          <p:val>
                                            <p:fltVal val="0"/>
                                          </p:val>
                                        </p:tav>
                                      </p:tavLst>
                                    </p:anim>
                                    <p:animEffect transition="in" filter="fade">
                                      <p:cBhvr>
                                        <p:cTn id="56" dur="300"/>
                                        <p:tgtEl>
                                          <p:spTgt spid="22"/>
                                        </p:tgtEl>
                                      </p:cBhvr>
                                    </p:animEffect>
                                  </p:childTnLst>
                                </p:cTn>
                              </p:par>
                            </p:childTnLst>
                          </p:cTn>
                        </p:par>
                        <p:par>
                          <p:cTn id="57" fill="hold">
                            <p:stCondLst>
                              <p:cond delay="43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8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300"/>
                                        <p:tgtEl>
                                          <p:spTgt spid="14"/>
                                        </p:tgtEl>
                                      </p:cBhvr>
                                    </p:animEffect>
                                  </p:childTnLst>
                                </p:cTn>
                              </p:par>
                            </p:childTnLst>
                          </p:cTn>
                        </p:par>
                        <p:par>
                          <p:cTn id="65" fill="hold">
                            <p:stCondLst>
                              <p:cond delay="5100"/>
                            </p:stCondLst>
                            <p:childTnLst>
                              <p:par>
                                <p:cTn id="66" presetID="22" presetClass="entr" presetSubtype="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right)">
                                      <p:cBhvr>
                                        <p:cTn id="68" dur="500"/>
                                        <p:tgtEl>
                                          <p:spTgt spid="15"/>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300" fill="hold"/>
                                        <p:tgtEl>
                                          <p:spTgt spid="17"/>
                                        </p:tgtEl>
                                        <p:attrNameLst>
                                          <p:attrName>ppt_w</p:attrName>
                                        </p:attrNameLst>
                                      </p:cBhvr>
                                      <p:tavLst>
                                        <p:tav tm="0">
                                          <p:val>
                                            <p:fltVal val="0"/>
                                          </p:val>
                                        </p:tav>
                                        <p:tav tm="100000">
                                          <p:val>
                                            <p:strVal val="#ppt_w"/>
                                          </p:val>
                                        </p:tav>
                                      </p:tavLst>
                                    </p:anim>
                                    <p:anim calcmode="lin" valueType="num">
                                      <p:cBhvr>
                                        <p:cTn id="73" dur="300" fill="hold"/>
                                        <p:tgtEl>
                                          <p:spTgt spid="17"/>
                                        </p:tgtEl>
                                        <p:attrNameLst>
                                          <p:attrName>ppt_h</p:attrName>
                                        </p:attrNameLst>
                                      </p:cBhvr>
                                      <p:tavLst>
                                        <p:tav tm="0">
                                          <p:val>
                                            <p:fltVal val="0"/>
                                          </p:val>
                                        </p:tav>
                                        <p:tav tm="100000">
                                          <p:val>
                                            <p:strVal val="#ppt_h"/>
                                          </p:val>
                                        </p:tav>
                                      </p:tavLst>
                                    </p:anim>
                                    <p:anim calcmode="lin" valueType="num">
                                      <p:cBhvr>
                                        <p:cTn id="74" dur="300" fill="hold"/>
                                        <p:tgtEl>
                                          <p:spTgt spid="17"/>
                                        </p:tgtEl>
                                        <p:attrNameLst>
                                          <p:attrName>style.rotation</p:attrName>
                                        </p:attrNameLst>
                                      </p:cBhvr>
                                      <p:tavLst>
                                        <p:tav tm="0">
                                          <p:val>
                                            <p:fltVal val="90"/>
                                          </p:val>
                                        </p:tav>
                                        <p:tav tm="100000">
                                          <p:val>
                                            <p:fltVal val="0"/>
                                          </p:val>
                                        </p:tav>
                                      </p:tavLst>
                                    </p:anim>
                                    <p:animEffect transition="in" filter="fade">
                                      <p:cBhvr>
                                        <p:cTn id="75" dur="300"/>
                                        <p:tgtEl>
                                          <p:spTgt spid="17"/>
                                        </p:tgtEl>
                                      </p:cBhvr>
                                    </p:animEffect>
                                  </p:childTnLst>
                                </p:cTn>
                              </p:par>
                            </p:childTnLst>
                          </p:cTn>
                        </p:par>
                        <p:par>
                          <p:cTn id="76" fill="hold">
                            <p:stCondLst>
                              <p:cond delay="59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500"/>
                                        <p:tgtEl>
                                          <p:spTgt spid="19"/>
                                        </p:tgtEl>
                                      </p:cBhvr>
                                    </p:animEffect>
                                  </p:childTnLst>
                                </p:cTn>
                              </p:par>
                            </p:childTnLst>
                          </p:cTn>
                        </p:par>
                        <p:par>
                          <p:cTn id="80" fill="hold">
                            <p:stCondLst>
                              <p:cond delay="6400"/>
                            </p:stCondLst>
                            <p:childTnLst>
                              <p:par>
                                <p:cTn id="81" presetID="22" presetClass="entr" presetSubtype="8"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300"/>
                                        <p:tgtEl>
                                          <p:spTgt spid="18"/>
                                        </p:tgtEl>
                                      </p:cBhvr>
                                    </p:animEffect>
                                  </p:childTnLst>
                                </p:cTn>
                              </p:par>
                            </p:childTnLst>
                          </p:cTn>
                        </p:par>
                        <p:par>
                          <p:cTn id="84" fill="hold">
                            <p:stCondLst>
                              <p:cond delay="67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7200"/>
                            </p:stCondLst>
                            <p:childTnLst>
                              <p:par>
                                <p:cTn id="89" presetID="3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300" fill="hold"/>
                                        <p:tgtEl>
                                          <p:spTgt spid="25"/>
                                        </p:tgtEl>
                                        <p:attrNameLst>
                                          <p:attrName>ppt_w</p:attrName>
                                        </p:attrNameLst>
                                      </p:cBhvr>
                                      <p:tavLst>
                                        <p:tav tm="0">
                                          <p:val>
                                            <p:fltVal val="0"/>
                                          </p:val>
                                        </p:tav>
                                        <p:tav tm="100000">
                                          <p:val>
                                            <p:strVal val="#ppt_w"/>
                                          </p:val>
                                        </p:tav>
                                      </p:tavLst>
                                    </p:anim>
                                    <p:anim calcmode="lin" valueType="num">
                                      <p:cBhvr>
                                        <p:cTn id="92" dur="300" fill="hold"/>
                                        <p:tgtEl>
                                          <p:spTgt spid="25"/>
                                        </p:tgtEl>
                                        <p:attrNameLst>
                                          <p:attrName>ppt_h</p:attrName>
                                        </p:attrNameLst>
                                      </p:cBhvr>
                                      <p:tavLst>
                                        <p:tav tm="0">
                                          <p:val>
                                            <p:fltVal val="0"/>
                                          </p:val>
                                        </p:tav>
                                        <p:tav tm="100000">
                                          <p:val>
                                            <p:strVal val="#ppt_h"/>
                                          </p:val>
                                        </p:tav>
                                      </p:tavLst>
                                    </p:anim>
                                    <p:anim calcmode="lin" valueType="num">
                                      <p:cBhvr>
                                        <p:cTn id="93" dur="300" fill="hold"/>
                                        <p:tgtEl>
                                          <p:spTgt spid="25"/>
                                        </p:tgtEl>
                                        <p:attrNameLst>
                                          <p:attrName>style.rotation</p:attrName>
                                        </p:attrNameLst>
                                      </p:cBhvr>
                                      <p:tavLst>
                                        <p:tav tm="0">
                                          <p:val>
                                            <p:fltVal val="90"/>
                                          </p:val>
                                        </p:tav>
                                        <p:tav tm="100000">
                                          <p:val>
                                            <p:fltVal val="0"/>
                                          </p:val>
                                        </p:tav>
                                      </p:tavLst>
                                    </p:anim>
                                    <p:animEffect transition="in" filter="fade">
                                      <p:cBhvr>
                                        <p:cTn id="94" dur="300"/>
                                        <p:tgtEl>
                                          <p:spTgt spid="25"/>
                                        </p:tgtEl>
                                      </p:cBhvr>
                                    </p:animEffect>
                                  </p:childTnLst>
                                </p:cTn>
                              </p:par>
                            </p:childTnLst>
                          </p:cTn>
                        </p:par>
                        <p:par>
                          <p:cTn id="95" fill="hold">
                            <p:stCondLst>
                              <p:cond delay="7500"/>
                            </p:stCondLst>
                            <p:childTnLst>
                              <p:par>
                                <p:cTn id="96" presetID="22" presetClass="entr" presetSubtype="1"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up)">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4" grpId="0" animBg="1"/>
      <p:bldP spid="15" grpId="0" animBg="1"/>
      <p:bldP spid="17" grpId="0"/>
      <p:bldP spid="19" grpId="0"/>
      <p:bldP spid="20" grpId="0" animBg="1"/>
      <p:bldP spid="21" grpId="0" animBg="1"/>
      <p:bldP spid="22" grpId="0"/>
      <p:bldP spid="23" grpId="0"/>
      <p:bldP spid="18" grpId="0" animBg="1"/>
      <p:bldP spid="24" grpId="0" animBg="1"/>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136220" y="2167341"/>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433264" y="2167341"/>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264063" y="3550287"/>
            <a:ext cx="5587386" cy="12003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80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术语及常识</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730309" y="2167341"/>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6411AF8A-9C31-47B3-A609-DBDFA5297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1" name="图片 20">
            <a:extLst>
              <a:ext uri="{FF2B5EF4-FFF2-40B4-BE49-F238E27FC236}">
                <a16:creationId xmlns:a16="http://schemas.microsoft.com/office/drawing/2014/main" id="{AEE6A464-4A0F-42AD-8741-74F714E9ED11}"/>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2" name="斜纹 21">
            <a:extLst>
              <a:ext uri="{FF2B5EF4-FFF2-40B4-BE49-F238E27FC236}">
                <a16:creationId xmlns:a16="http://schemas.microsoft.com/office/drawing/2014/main" id="{D0177C74-CFCE-450F-B83D-4DF280FB52FD}"/>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9C52382C-0369-4A4A-92B5-FA4B88E59279}"/>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36115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6091436" y="186911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7388480" y="186911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十</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4827129" y="3206606"/>
            <a:ext cx="6165052"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685525" y="186911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0" name="图片 19">
            <a:extLst>
              <a:ext uri="{FF2B5EF4-FFF2-40B4-BE49-F238E27FC236}">
                <a16:creationId xmlns:a16="http://schemas.microsoft.com/office/drawing/2014/main" id="{1B530517-D4B3-4520-A6DC-CEAC194BE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9" y="1930401"/>
            <a:ext cx="3548742" cy="3548742"/>
          </a:xfrm>
          <a:prstGeom prst="rect">
            <a:avLst/>
          </a:prstGeom>
        </p:spPr>
      </p:pic>
      <p:pic>
        <p:nvPicPr>
          <p:cNvPr id="21" name="图片 20">
            <a:extLst>
              <a:ext uri="{FF2B5EF4-FFF2-40B4-BE49-F238E27FC236}">
                <a16:creationId xmlns:a16="http://schemas.microsoft.com/office/drawing/2014/main" id="{D24C73C5-0C10-4BEB-A062-E5ACE0F9DC58}"/>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154651" y="3149600"/>
            <a:ext cx="2753550" cy="2753550"/>
          </a:xfrm>
          <a:prstGeom prst="rect">
            <a:avLst/>
          </a:prstGeom>
        </p:spPr>
      </p:pic>
      <p:sp>
        <p:nvSpPr>
          <p:cNvPr id="22" name="斜纹 21">
            <a:extLst>
              <a:ext uri="{FF2B5EF4-FFF2-40B4-BE49-F238E27FC236}">
                <a16:creationId xmlns:a16="http://schemas.microsoft.com/office/drawing/2014/main" id="{9D4C3F23-098D-4C9B-8082-9860D0890D9B}"/>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斜纹 22">
            <a:extLst>
              <a:ext uri="{FF2B5EF4-FFF2-40B4-BE49-F238E27FC236}">
                <a16:creationId xmlns:a16="http://schemas.microsoft.com/office/drawing/2014/main" id="{4131A873-A0C6-41DA-BDBF-D0DDA53BAF44}"/>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469690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38">
            <a:extLst>
              <a:ext uri="{FF2B5EF4-FFF2-40B4-BE49-F238E27FC236}">
                <a16:creationId xmlns:a16="http://schemas.microsoft.com/office/drawing/2014/main" id="{667DCACA-5232-45F6-AD4F-D7CC832BB3BC}"/>
              </a:ext>
            </a:extLst>
          </p:cNvPr>
          <p:cNvGraphicFramePr>
            <a:graphicFrameLocks noGrp="1"/>
          </p:cNvGraphicFramePr>
          <p:nvPr>
            <p:extLst>
              <p:ext uri="{D42A27DB-BD31-4B8C-83A1-F6EECF244321}">
                <p14:modId xmlns:p14="http://schemas.microsoft.com/office/powerpoint/2010/main" val="3636549112"/>
              </p:ext>
            </p:extLst>
          </p:nvPr>
        </p:nvGraphicFramePr>
        <p:xfrm>
          <a:off x="481707" y="1346200"/>
          <a:ext cx="11228585" cy="5065042"/>
        </p:xfrm>
        <a:graphic>
          <a:graphicData uri="http://schemas.openxmlformats.org/drawingml/2006/table">
            <a:tbl>
              <a:tblPr/>
              <a:tblGrid>
                <a:gridCol w="1433324">
                  <a:extLst>
                    <a:ext uri="{9D8B030D-6E8A-4147-A177-3AD203B41FA5}">
                      <a16:colId xmlns:a16="http://schemas.microsoft.com/office/drawing/2014/main" val="20000"/>
                    </a:ext>
                  </a:extLst>
                </a:gridCol>
                <a:gridCol w="2019447">
                  <a:extLst>
                    <a:ext uri="{9D8B030D-6E8A-4147-A177-3AD203B41FA5}">
                      <a16:colId xmlns:a16="http://schemas.microsoft.com/office/drawing/2014/main" val="20001"/>
                    </a:ext>
                  </a:extLst>
                </a:gridCol>
                <a:gridCol w="7775814">
                  <a:extLst>
                    <a:ext uri="{9D8B030D-6E8A-4147-A177-3AD203B41FA5}">
                      <a16:colId xmlns:a16="http://schemas.microsoft.com/office/drawing/2014/main" val="20002"/>
                    </a:ext>
                  </a:extLst>
                </a:gridCol>
              </a:tblGrid>
              <a:tr h="498182">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序号</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物资名称</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000" b="1" i="0" u="none" strike="noStrike" cap="none" normalizeH="0" baseline="0" dirty="0">
                          <a:ln>
                            <a:noFill/>
                          </a:ln>
                          <a:solidFill>
                            <a:schemeClr val="bg1"/>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储存运输注意事项</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硝酸</a:t>
                      </a:r>
                    </a:p>
                  </a:txBody>
                  <a:tcPr anchor="b"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应与氧化剂、还原剂、碱类分开存放，禁配物：醋酸、硫酸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689">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2</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硝酸钾</a:t>
                      </a:r>
                    </a:p>
                  </a:txBody>
                  <a:tcPr anchor="b"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应与强还原剂、易燃或可燃物、硫、磷分开存放、运输</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3</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醇酸磁漆</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4</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醇酸漆稀释剂</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禁配物：氧化剂、酸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3571">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5</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醇酸清漆</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禁配物：氧化剂、酸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6</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底漆</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7</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防滑地板漆</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8</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工业酒精</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 ： 强氧化剂、酸类、酸酐、碱金属、胺类</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9</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红丹防锈漆</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应与氧化剂、还原剂、碱类开存放，禁配物：醋酸、硫酸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10</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甲醇</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禁忌物：酸类、酸酐、强氧化剂、碱金属</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11</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甲醛溶液</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禁忌物：强氧化剂、强酸、强碱</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2176">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lumMod val="65000"/>
                              <a:lumOff val="3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12</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D9D9"/>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硫酸</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charset="0"/>
                          <a:ea typeface="宋体" pitchFamily="2" charset="-122"/>
                        </a:defRPr>
                      </a:lvl1pPr>
                      <a:lvl2pPr>
                        <a:buClr>
                          <a:srgbClr val="ED171F"/>
                        </a:buClr>
                        <a:defRPr sz="1600">
                          <a:solidFill>
                            <a:schemeClr val="bg2"/>
                          </a:solidFill>
                          <a:latin typeface="Arial" charset="0"/>
                          <a:ea typeface="宋体" pitchFamily="2" charset="-122"/>
                        </a:defRPr>
                      </a:lvl2pPr>
                      <a:lvl3pPr>
                        <a:buClr>
                          <a:srgbClr val="ED171F"/>
                        </a:buClr>
                        <a:buFont typeface="Arial" charset="0"/>
                        <a:defRPr sz="1400">
                          <a:solidFill>
                            <a:schemeClr val="bg2"/>
                          </a:solidFill>
                          <a:latin typeface="Arial" charset="0"/>
                          <a:ea typeface="宋体" pitchFamily="2" charset="-122"/>
                        </a:defRPr>
                      </a:lvl3pPr>
                      <a:lvl4pPr>
                        <a:buClr>
                          <a:srgbClr val="ED171F"/>
                        </a:buClr>
                        <a:defRPr sz="1200">
                          <a:solidFill>
                            <a:schemeClr val="bg2"/>
                          </a:solidFill>
                          <a:latin typeface="Arial" charset="0"/>
                          <a:ea typeface="宋体" pitchFamily="2" charset="-122"/>
                        </a:defRPr>
                      </a:lvl4pPr>
                      <a:lvl5pPr>
                        <a:buClr>
                          <a:srgbClr val="ED171F"/>
                        </a:buClr>
                        <a:defRPr sz="1200">
                          <a:solidFill>
                            <a:schemeClr val="bg2"/>
                          </a:solidFill>
                          <a:latin typeface="Arial" charset="0"/>
                          <a:ea typeface="宋体" pitchFamily="2" charset="-122"/>
                        </a:defRPr>
                      </a:lvl5pPr>
                      <a:lvl6pPr fontAlgn="base">
                        <a:spcBef>
                          <a:spcPct val="20000"/>
                        </a:spcBef>
                        <a:spcAft>
                          <a:spcPct val="20000"/>
                        </a:spcAft>
                        <a:buClr>
                          <a:srgbClr val="ED171F"/>
                        </a:buClr>
                        <a:defRPr sz="1200">
                          <a:solidFill>
                            <a:schemeClr val="bg2"/>
                          </a:solidFill>
                          <a:latin typeface="Arial" charset="0"/>
                          <a:ea typeface="宋体" pitchFamily="2" charset="-122"/>
                        </a:defRPr>
                      </a:lvl6pPr>
                      <a:lvl7pPr fontAlgn="base">
                        <a:spcBef>
                          <a:spcPct val="20000"/>
                        </a:spcBef>
                        <a:spcAft>
                          <a:spcPct val="20000"/>
                        </a:spcAft>
                        <a:buClr>
                          <a:srgbClr val="ED171F"/>
                        </a:buClr>
                        <a:defRPr sz="1200">
                          <a:solidFill>
                            <a:schemeClr val="bg2"/>
                          </a:solidFill>
                          <a:latin typeface="Arial" charset="0"/>
                          <a:ea typeface="宋体" pitchFamily="2" charset="-122"/>
                        </a:defRPr>
                      </a:lvl7pPr>
                      <a:lvl8pPr fontAlgn="base">
                        <a:spcBef>
                          <a:spcPct val="20000"/>
                        </a:spcBef>
                        <a:spcAft>
                          <a:spcPct val="20000"/>
                        </a:spcAft>
                        <a:buClr>
                          <a:srgbClr val="ED171F"/>
                        </a:buClr>
                        <a:defRPr sz="1200">
                          <a:solidFill>
                            <a:schemeClr val="bg2"/>
                          </a:solidFill>
                          <a:latin typeface="Arial" charset="0"/>
                          <a:ea typeface="宋体" pitchFamily="2" charset="-122"/>
                        </a:defRPr>
                      </a:lvl8pPr>
                      <a:lvl9pPr fontAlgn="base">
                        <a:spcBef>
                          <a:spcPct val="20000"/>
                        </a:spcBef>
                        <a:spcAft>
                          <a:spcPct val="20000"/>
                        </a:spcAft>
                        <a:buClr>
                          <a:srgbClr val="ED171F"/>
                        </a:buClr>
                        <a:defRPr sz="1200">
                          <a:solidFill>
                            <a:schemeClr val="bg2"/>
                          </a:solidFill>
                          <a:latin typeface="Arial" charset="0"/>
                          <a:ea typeface="宋体"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lumMod val="85000"/>
                              <a:lumOff val="15000"/>
                            </a:schemeClr>
                          </a:solidFill>
                          <a:effectLst/>
                          <a:latin typeface="思源黑体" panose="020B0500000000000000" pitchFamily="34" charset="-122"/>
                          <a:ea typeface="思源黑体" panose="020B0500000000000000" pitchFamily="34" charset="-122"/>
                          <a:cs typeface="+mn-ea"/>
                          <a:sym typeface="思源黑体" panose="020B0500000000000000" pitchFamily="34" charset="-122"/>
                        </a:rPr>
                        <a:t>应与易燃或可燃物、碱类、金属粉末等分开存放</a:t>
                      </a:r>
                    </a:p>
                  </a:txBody>
                  <a:tcPr anchor="ctr" horzOverflow="overflow">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01981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DD0E09D-4CA2-411E-9AC1-5699AF9DD7F8}"/>
              </a:ext>
            </a:extLst>
          </p:cNvPr>
          <p:cNvSpPr/>
          <p:nvPr/>
        </p:nvSpPr>
        <p:spPr>
          <a:xfrm>
            <a:off x="-1" y="-38302"/>
            <a:ext cx="12192000" cy="6896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矩形 6">
            <a:extLst>
              <a:ext uri="{FF2B5EF4-FFF2-40B4-BE49-F238E27FC236}">
                <a16:creationId xmlns:a16="http://schemas.microsoft.com/office/drawing/2014/main" id="{B0D8B784-7815-42DB-B91F-ED2C2AE1697A}"/>
              </a:ext>
            </a:extLst>
          </p:cNvPr>
          <p:cNvSpPr/>
          <p:nvPr/>
        </p:nvSpPr>
        <p:spPr>
          <a:xfrm>
            <a:off x="685799" y="804195"/>
            <a:ext cx="10820400" cy="528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3" name="组合 32">
            <a:extLst>
              <a:ext uri="{FF2B5EF4-FFF2-40B4-BE49-F238E27FC236}">
                <a16:creationId xmlns:a16="http://schemas.microsoft.com/office/drawing/2014/main" id="{7528128B-62BA-4E86-BEFA-F8F882B45B6B}"/>
              </a:ext>
            </a:extLst>
          </p:cNvPr>
          <p:cNvGrpSpPr/>
          <p:nvPr/>
        </p:nvGrpSpPr>
        <p:grpSpPr>
          <a:xfrm>
            <a:off x="5752165" y="1874963"/>
            <a:ext cx="1042352" cy="1037706"/>
            <a:chOff x="4006579" y="710660"/>
            <a:chExt cx="1090345" cy="1085485"/>
          </a:xfrm>
        </p:grpSpPr>
        <p:sp>
          <p:nvSpPr>
            <p:cNvPr id="34" name="Freeform 22">
              <a:extLst>
                <a:ext uri="{FF2B5EF4-FFF2-40B4-BE49-F238E27FC236}">
                  <a16:creationId xmlns:a16="http://schemas.microsoft.com/office/drawing/2014/main" id="{AE71D8FC-72F8-46DB-AD01-7F22EC5161F1}"/>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椭圆 34">
              <a:extLst>
                <a:ext uri="{FF2B5EF4-FFF2-40B4-BE49-F238E27FC236}">
                  <a16:creationId xmlns:a16="http://schemas.microsoft.com/office/drawing/2014/main" id="{69A7873A-47BB-4058-8B97-5085C345DE9C}"/>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矩形 35">
              <a:extLst>
                <a:ext uri="{FF2B5EF4-FFF2-40B4-BE49-F238E27FC236}">
                  <a16:creationId xmlns:a16="http://schemas.microsoft.com/office/drawing/2014/main" id="{305EA060-9735-4496-B456-D46D0BCF0CB9}"/>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第</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37" name="组合 36">
            <a:extLst>
              <a:ext uri="{FF2B5EF4-FFF2-40B4-BE49-F238E27FC236}">
                <a16:creationId xmlns:a16="http://schemas.microsoft.com/office/drawing/2014/main" id="{D6E6CFAF-8D57-48E3-B497-C2836684D127}"/>
              </a:ext>
            </a:extLst>
          </p:cNvPr>
          <p:cNvGrpSpPr/>
          <p:nvPr/>
        </p:nvGrpSpPr>
        <p:grpSpPr>
          <a:xfrm>
            <a:off x="6978707" y="1874963"/>
            <a:ext cx="1042352" cy="1037706"/>
            <a:chOff x="4006579" y="710660"/>
            <a:chExt cx="1090345" cy="1085485"/>
          </a:xfrm>
        </p:grpSpPr>
        <p:sp>
          <p:nvSpPr>
            <p:cNvPr id="38" name="Freeform 22">
              <a:extLst>
                <a:ext uri="{FF2B5EF4-FFF2-40B4-BE49-F238E27FC236}">
                  <a16:creationId xmlns:a16="http://schemas.microsoft.com/office/drawing/2014/main" id="{96A3EAD1-A0B8-44D3-9557-ECF564700E7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椭圆 38">
              <a:extLst>
                <a:ext uri="{FF2B5EF4-FFF2-40B4-BE49-F238E27FC236}">
                  <a16:creationId xmlns:a16="http://schemas.microsoft.com/office/drawing/2014/main" id="{415E6FC1-69E9-48F7-9171-995EC3A9FC84}"/>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矩形 39">
              <a:extLst>
                <a:ext uri="{FF2B5EF4-FFF2-40B4-BE49-F238E27FC236}">
                  <a16:creationId xmlns:a16="http://schemas.microsoft.com/office/drawing/2014/main" id="{B74FB328-C7D5-49BC-97E2-331768A6603B}"/>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十</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31" name="Rectangle 2">
            <a:extLst>
              <a:ext uri="{FF2B5EF4-FFF2-40B4-BE49-F238E27FC236}">
                <a16:creationId xmlns:a16="http://schemas.microsoft.com/office/drawing/2014/main" id="{DFC8A1D8-1747-4758-98CD-EA01D8729196}"/>
              </a:ext>
            </a:extLst>
          </p:cNvPr>
          <p:cNvSpPr txBox="1">
            <a:spLocks noChangeArrowheads="1"/>
          </p:cNvSpPr>
          <p:nvPr/>
        </p:nvSpPr>
        <p:spPr bwMode="auto">
          <a:xfrm>
            <a:off x="5356493" y="3149940"/>
            <a:ext cx="5587386" cy="192052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algn="ctr" eaLnBrk="1" hangingPunct="1">
              <a:lnSpc>
                <a:spcPct val="90000"/>
              </a:lnSpc>
              <a:spcBef>
                <a:spcPct val="30000"/>
              </a:spcBef>
              <a:spcAft>
                <a:spcPct val="30000"/>
              </a:spcAft>
            </a:pPr>
            <a:r>
              <a:rPr lang="zh-CN" altLang="en-US" sz="6600" kern="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危险货物包装标志</a:t>
            </a:r>
          </a:p>
        </p:txBody>
      </p:sp>
      <p:grpSp>
        <p:nvGrpSpPr>
          <p:cNvPr id="42" name="组合 41">
            <a:extLst>
              <a:ext uri="{FF2B5EF4-FFF2-40B4-BE49-F238E27FC236}">
                <a16:creationId xmlns:a16="http://schemas.microsoft.com/office/drawing/2014/main" id="{D6BC8E77-E781-4790-8963-9ECE5B72AD53}"/>
              </a:ext>
            </a:extLst>
          </p:cNvPr>
          <p:cNvGrpSpPr/>
          <p:nvPr/>
        </p:nvGrpSpPr>
        <p:grpSpPr>
          <a:xfrm>
            <a:off x="8205249" y="1874963"/>
            <a:ext cx="1042352" cy="1037706"/>
            <a:chOff x="4006579" y="710660"/>
            <a:chExt cx="1090345" cy="1085485"/>
          </a:xfrm>
        </p:grpSpPr>
        <p:sp>
          <p:nvSpPr>
            <p:cNvPr id="43" name="Freeform 22">
              <a:extLst>
                <a:ext uri="{FF2B5EF4-FFF2-40B4-BE49-F238E27FC236}">
                  <a16:creationId xmlns:a16="http://schemas.microsoft.com/office/drawing/2014/main" id="{D8C037DE-3F34-4103-ACEA-9976C217E3C8}"/>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椭圆 43">
              <a:extLst>
                <a:ext uri="{FF2B5EF4-FFF2-40B4-BE49-F238E27FC236}">
                  <a16:creationId xmlns:a16="http://schemas.microsoft.com/office/drawing/2014/main" id="{C643EEAD-3275-4A09-9E91-10D3921C6B45}"/>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矩形 44">
              <a:extLst>
                <a:ext uri="{FF2B5EF4-FFF2-40B4-BE49-F238E27FC236}">
                  <a16:creationId xmlns:a16="http://schemas.microsoft.com/office/drawing/2014/main" id="{83F90DC5-EDB4-4E1F-AFAA-512674CA7D7A}"/>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一</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grpSp>
        <p:nvGrpSpPr>
          <p:cNvPr id="20" name="组合 19">
            <a:extLst>
              <a:ext uri="{FF2B5EF4-FFF2-40B4-BE49-F238E27FC236}">
                <a16:creationId xmlns:a16="http://schemas.microsoft.com/office/drawing/2014/main" id="{9B382912-F6F6-4891-A1CC-0614E90C6A28}"/>
              </a:ext>
            </a:extLst>
          </p:cNvPr>
          <p:cNvGrpSpPr/>
          <p:nvPr/>
        </p:nvGrpSpPr>
        <p:grpSpPr>
          <a:xfrm>
            <a:off x="9431792" y="1874963"/>
            <a:ext cx="1042352" cy="1037706"/>
            <a:chOff x="4006579" y="710660"/>
            <a:chExt cx="1090345" cy="1085485"/>
          </a:xfrm>
        </p:grpSpPr>
        <p:sp>
          <p:nvSpPr>
            <p:cNvPr id="21" name="Freeform 22">
              <a:extLst>
                <a:ext uri="{FF2B5EF4-FFF2-40B4-BE49-F238E27FC236}">
                  <a16:creationId xmlns:a16="http://schemas.microsoft.com/office/drawing/2014/main" id="{AD863A48-5066-4737-9F8B-21734887C2FE}"/>
                </a:ext>
              </a:extLst>
            </p:cNvPr>
            <p:cNvSpPr>
              <a:spLocks noEditPoints="1"/>
            </p:cNvSpPr>
            <p:nvPr/>
          </p:nvSpPr>
          <p:spPr bwMode="auto">
            <a:xfrm>
              <a:off x="4006579" y="710660"/>
              <a:ext cx="1090345" cy="108548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椭圆 21">
              <a:extLst>
                <a:ext uri="{FF2B5EF4-FFF2-40B4-BE49-F238E27FC236}">
                  <a16:creationId xmlns:a16="http://schemas.microsoft.com/office/drawing/2014/main" id="{E6078B73-A47E-42C9-91EA-4A046F23159F}"/>
                </a:ext>
              </a:extLst>
            </p:cNvPr>
            <p:cNvSpPr/>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矩形 22">
              <a:extLst>
                <a:ext uri="{FF2B5EF4-FFF2-40B4-BE49-F238E27FC236}">
                  <a16:creationId xmlns:a16="http://schemas.microsoft.com/office/drawing/2014/main" id="{3FF85026-9C93-4CF2-BF9A-8CD3B672BB8E}"/>
                </a:ext>
              </a:extLst>
            </p:cNvPr>
            <p:cNvSpPr/>
            <p:nvPr/>
          </p:nvSpPr>
          <p:spPr>
            <a:xfrm>
              <a:off x="4061773" y="878907"/>
              <a:ext cx="979957" cy="740479"/>
            </a:xfrm>
            <a:prstGeom prst="rect">
              <a:avLst/>
            </a:prstGeom>
          </p:spPr>
          <p:txBody>
            <a:bodyPr wrap="square">
              <a:spAutoFit/>
            </a:bodyPr>
            <a:lstStyle/>
            <a:p>
              <a:pPr algn="ctr"/>
              <a:r>
                <a:rPr lang="zh-CN" altLang="en-US" sz="4000" b="1" kern="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章</a:t>
              </a:r>
              <a:endParaRPr lang="zh-CN" altLang="en-US" sz="40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pic>
        <p:nvPicPr>
          <p:cNvPr id="24" name="图片 23">
            <a:extLst>
              <a:ext uri="{FF2B5EF4-FFF2-40B4-BE49-F238E27FC236}">
                <a16:creationId xmlns:a16="http://schemas.microsoft.com/office/drawing/2014/main" id="{7D5A31DE-B9A7-4B13-9B99-CA8905866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29" y="1930401"/>
            <a:ext cx="3548742" cy="3548742"/>
          </a:xfrm>
          <a:prstGeom prst="rect">
            <a:avLst/>
          </a:prstGeom>
        </p:spPr>
      </p:pic>
      <p:pic>
        <p:nvPicPr>
          <p:cNvPr id="25" name="图片 24">
            <a:extLst>
              <a:ext uri="{FF2B5EF4-FFF2-40B4-BE49-F238E27FC236}">
                <a16:creationId xmlns:a16="http://schemas.microsoft.com/office/drawing/2014/main" id="{065DF21E-3FE0-487D-B0E8-885790D68173}"/>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2459451" y="3149600"/>
            <a:ext cx="2753550" cy="2753550"/>
          </a:xfrm>
          <a:prstGeom prst="rect">
            <a:avLst/>
          </a:prstGeom>
        </p:spPr>
      </p:pic>
      <p:sp>
        <p:nvSpPr>
          <p:cNvPr id="26" name="斜纹 25">
            <a:extLst>
              <a:ext uri="{FF2B5EF4-FFF2-40B4-BE49-F238E27FC236}">
                <a16:creationId xmlns:a16="http://schemas.microsoft.com/office/drawing/2014/main" id="{55252532-D340-4882-9EC1-5554C0A2B214}"/>
              </a:ext>
            </a:extLst>
          </p:cNvPr>
          <p:cNvSpPr/>
          <p:nvPr/>
        </p:nvSpPr>
        <p:spPr>
          <a:xfrm rot="16200000">
            <a:off x="0" y="4892308"/>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斜纹 26">
            <a:extLst>
              <a:ext uri="{FF2B5EF4-FFF2-40B4-BE49-F238E27FC236}">
                <a16:creationId xmlns:a16="http://schemas.microsoft.com/office/drawing/2014/main" id="{B4A62647-BFA3-47F8-A141-747268634A34}"/>
              </a:ext>
            </a:extLst>
          </p:cNvPr>
          <p:cNvSpPr/>
          <p:nvPr/>
        </p:nvSpPr>
        <p:spPr>
          <a:xfrm rot="5400000">
            <a:off x="10254340" y="-38302"/>
            <a:ext cx="1937658" cy="1937658"/>
          </a:xfrm>
          <a:prstGeom prst="diagStrip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extLst>
      <p:ext uri="{BB962C8B-B14F-4D97-AF65-F5344CB8AC3E}">
        <p14:creationId xmlns:p14="http://schemas.microsoft.com/office/powerpoint/2010/main" val="177897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9122D2-3254-4C71-8491-AB449CAA4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00" y="1526809"/>
            <a:ext cx="3632200" cy="4845782"/>
          </a:xfrm>
          <a:prstGeom prst="rect">
            <a:avLst/>
          </a:prstGeom>
        </p:spPr>
      </p:pic>
      <p:pic>
        <p:nvPicPr>
          <p:cNvPr id="6" name="图片 5">
            <a:extLst>
              <a:ext uri="{FF2B5EF4-FFF2-40B4-BE49-F238E27FC236}">
                <a16:creationId xmlns:a16="http://schemas.microsoft.com/office/drawing/2014/main" id="{21A27789-61F3-4630-AD26-897FA9914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299" y="1583283"/>
            <a:ext cx="4699002" cy="4732834"/>
          </a:xfrm>
          <a:prstGeom prst="rect">
            <a:avLst/>
          </a:prstGeom>
        </p:spPr>
      </p:pic>
    </p:spTree>
    <p:extLst>
      <p:ext uri="{BB962C8B-B14F-4D97-AF65-F5344CB8AC3E}">
        <p14:creationId xmlns:p14="http://schemas.microsoft.com/office/powerpoint/2010/main" val="4224982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465F253-53F6-4C2A-A8F9-0E7D3354367C}"/>
              </a:ext>
            </a:extLst>
          </p:cNvPr>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矩形 19">
            <a:extLst>
              <a:ext uri="{FF2B5EF4-FFF2-40B4-BE49-F238E27FC236}">
                <a16:creationId xmlns:a16="http://schemas.microsoft.com/office/drawing/2014/main" id="{72C78BA1-65CD-495A-BEAF-4F5128B58F43}"/>
              </a:ext>
            </a:extLst>
          </p:cNvPr>
          <p:cNvSpPr/>
          <p:nvPr/>
        </p:nvSpPr>
        <p:spPr>
          <a:xfrm>
            <a:off x="468086" y="361950"/>
            <a:ext cx="11255828" cy="613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斜纹 20">
            <a:extLst>
              <a:ext uri="{FF2B5EF4-FFF2-40B4-BE49-F238E27FC236}">
                <a16:creationId xmlns:a16="http://schemas.microsoft.com/office/drawing/2014/main" id="{43CE6BEC-358E-4EE1-A9B3-F9A2EEA2F0AB}"/>
              </a:ext>
            </a:extLst>
          </p:cNvPr>
          <p:cNvSpPr/>
          <p:nvPr/>
        </p:nvSpPr>
        <p:spPr>
          <a:xfrm rot="16200000">
            <a:off x="0" y="4892308"/>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文本框 21">
            <a:extLst>
              <a:ext uri="{FF2B5EF4-FFF2-40B4-BE49-F238E27FC236}">
                <a16:creationId xmlns:a16="http://schemas.microsoft.com/office/drawing/2014/main" id="{17DB0110-B9A8-497F-9E60-9C663C6451C4}"/>
              </a:ext>
            </a:extLst>
          </p:cNvPr>
          <p:cNvSpPr txBox="1"/>
          <p:nvPr/>
        </p:nvSpPr>
        <p:spPr>
          <a:xfrm>
            <a:off x="1148953" y="4665828"/>
            <a:ext cx="5685956" cy="460375"/>
          </a:xfrm>
          <a:prstGeom prst="rect">
            <a:avLst/>
          </a:prstGeom>
          <a:noFill/>
          <a:ln w="28575">
            <a:solidFill>
              <a:srgbClr val="C00000"/>
            </a:solidFill>
          </a:ln>
        </p:spPr>
        <p:txBody>
          <a:bodyPr wrap="square" rtlCol="0">
            <a:spAutoFit/>
          </a:bodyPr>
          <a:lstStyle/>
          <a:p>
            <a:pPr lvl="0" algn="dist">
              <a:defRPr/>
            </a:pPr>
            <a:r>
              <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常见危化品储存运输注意事项</a:t>
            </a:r>
            <a:endParaRPr kumimoji="0" lang="zh-CN" altLang="en-US" sz="2400" b="1" i="0" u="none" strike="noStrike" kern="1200" cap="none" spc="0" normalizeH="0" baseline="0" noProof="0" dirty="0">
              <a:ln>
                <a:noFill/>
              </a:ln>
              <a:solidFill>
                <a:srgbClr val="C00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5" name="文本框 24">
            <a:extLst>
              <a:ext uri="{FF2B5EF4-FFF2-40B4-BE49-F238E27FC236}">
                <a16:creationId xmlns:a16="http://schemas.microsoft.com/office/drawing/2014/main" id="{E41DAB6E-AF96-454A-A728-E79B1BF7AEC6}"/>
              </a:ext>
            </a:extLst>
          </p:cNvPr>
          <p:cNvSpPr txBox="1"/>
          <p:nvPr/>
        </p:nvSpPr>
        <p:spPr>
          <a:xfrm>
            <a:off x="777519" y="1009938"/>
            <a:ext cx="6149425" cy="3216265"/>
          </a:xfrm>
          <a:prstGeom prst="rect">
            <a:avLst/>
          </a:prstGeom>
          <a:noFill/>
        </p:spPr>
        <p:txBody>
          <a:bodyPr wrap="square" rtlCol="0">
            <a:spAutoFit/>
          </a:bodyPr>
          <a:lstStyle/>
          <a:p>
            <a:pPr lvl="0" algn="ctr">
              <a:defRPr/>
            </a:pPr>
            <a:r>
              <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危化品仓储</a:t>
            </a:r>
            <a:r>
              <a:rPr lang="zh-CN" altLang="en-US" sz="115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安全管理</a:t>
            </a:r>
            <a:endParaRPr lang="zh-CN" altLang="en-US" sz="8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a:extLst>
              <a:ext uri="{FF2B5EF4-FFF2-40B4-BE49-F238E27FC236}">
                <a16:creationId xmlns:a16="http://schemas.microsoft.com/office/drawing/2014/main" id="{B159E03D-4FE8-45DB-81D3-79559DE0FA81}"/>
              </a:ext>
            </a:extLst>
          </p:cNvPr>
          <p:cNvSpPr txBox="1"/>
          <p:nvPr/>
        </p:nvSpPr>
        <p:spPr>
          <a:xfrm>
            <a:off x="1009252" y="4090821"/>
            <a:ext cx="5917691" cy="400110"/>
          </a:xfrm>
          <a:prstGeom prst="rect">
            <a:avLst/>
          </a:prstGeom>
          <a:noFill/>
        </p:spPr>
        <p:txBody>
          <a:bodyPr wrap="square" rtlCol="0">
            <a:spAutoFit/>
          </a:bodyPr>
          <a:lstStyle/>
          <a:p>
            <a:pPr lvl="0" algn="dist">
              <a:defRPr/>
            </a:pPr>
            <a:r>
              <a:rPr lang="en-US" altLang="zh-CN" sz="20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FOR THE WAREHOUSE SAFETY MANAGEMENT</a:t>
            </a:r>
          </a:p>
        </p:txBody>
      </p:sp>
      <p:grpSp>
        <p:nvGrpSpPr>
          <p:cNvPr id="27" name="Group 15">
            <a:extLst>
              <a:ext uri="{FF2B5EF4-FFF2-40B4-BE49-F238E27FC236}">
                <a16:creationId xmlns:a16="http://schemas.microsoft.com/office/drawing/2014/main" id="{FD27AD2C-2962-4C7E-AF3D-A2604D150A5E}"/>
              </a:ext>
            </a:extLst>
          </p:cNvPr>
          <p:cNvGrpSpPr/>
          <p:nvPr/>
        </p:nvGrpSpPr>
        <p:grpSpPr>
          <a:xfrm>
            <a:off x="1148953" y="5488153"/>
            <a:ext cx="2221397" cy="407583"/>
            <a:chOff x="2577247" y="6274583"/>
            <a:chExt cx="2221397" cy="407583"/>
          </a:xfrm>
        </p:grpSpPr>
        <p:sp>
          <p:nvSpPr>
            <p:cNvPr id="28" name="矩形 27">
              <a:extLst>
                <a:ext uri="{FF2B5EF4-FFF2-40B4-BE49-F238E27FC236}">
                  <a16:creationId xmlns:a16="http://schemas.microsoft.com/office/drawing/2014/main" id="{A43547AB-2526-4A27-B926-023237BBD813}"/>
                </a:ext>
              </a:extLst>
            </p:cNvPr>
            <p:cNvSpPr/>
            <p:nvPr/>
          </p:nvSpPr>
          <p:spPr>
            <a:xfrm>
              <a:off x="3049447" y="6278320"/>
              <a:ext cx="1749197"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演讲人：</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XXX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delivery-package_45936">
              <a:extLst>
                <a:ext uri="{FF2B5EF4-FFF2-40B4-BE49-F238E27FC236}">
                  <a16:creationId xmlns:a16="http://schemas.microsoft.com/office/drawing/2014/main" id="{A7624AA5-75E9-497B-9D26-EC2E5FDFF108}"/>
                </a:ext>
              </a:extLst>
            </p:cNvPr>
            <p:cNvSpPr>
              <a:spLocks noChangeAspect="1"/>
            </p:cNvSpPr>
            <p:nvPr/>
          </p:nvSpPr>
          <p:spPr bwMode="auto">
            <a:xfrm>
              <a:off x="2577247" y="6274583"/>
              <a:ext cx="472199" cy="40758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4 w 606439"/>
                <a:gd name="connsiteY23" fmla="*/ 369109 h 523454"/>
                <a:gd name="connsiteX24" fmla="*/ 304121 w 606439"/>
                <a:gd name="connsiteY24" fmla="*/ 368693 h 523454"/>
                <a:gd name="connsiteX25" fmla="*/ 317965 w 606439"/>
                <a:gd name="connsiteY25" fmla="*/ 349883 h 523454"/>
                <a:gd name="connsiteX26" fmla="*/ 318173 w 606439"/>
                <a:gd name="connsiteY26" fmla="*/ 349051 h 523454"/>
                <a:gd name="connsiteX27" fmla="*/ 304954 w 606439"/>
                <a:gd name="connsiteY27" fmla="*/ 261132 h 523454"/>
                <a:gd name="connsiteX28" fmla="*/ 335452 w 606439"/>
                <a:gd name="connsiteY28" fmla="*/ 230890 h 523454"/>
                <a:gd name="connsiteX29" fmla="*/ 354500 w 606439"/>
                <a:gd name="connsiteY29" fmla="*/ 246894 h 523454"/>
                <a:gd name="connsiteX30" fmla="*/ 393950 w 606439"/>
                <a:gd name="connsiteY30" fmla="*/ 265081 h 523454"/>
                <a:gd name="connsiteX31" fmla="*/ 408522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1 w 606439"/>
                <a:gd name="connsiteY38" fmla="*/ 154506 h 523454"/>
                <a:gd name="connsiteX39" fmla="*/ 303203 w 606439"/>
                <a:gd name="connsiteY39" fmla="*/ 223727 h 523454"/>
                <a:gd name="connsiteX40" fmla="*/ 357324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2 w 606439"/>
                <a:gd name="connsiteY46" fmla="*/ 138396 h 523454"/>
                <a:gd name="connsiteX47" fmla="*/ 303203 w 606439"/>
                <a:gd name="connsiteY47" fmla="*/ 68448 h 523454"/>
                <a:gd name="connsiteX48" fmla="*/ 41630 w 606439"/>
                <a:gd name="connsiteY48" fmla="*/ 41570 h 523454"/>
                <a:gd name="connsiteX49" fmla="*/ 41630 w 606439"/>
                <a:gd name="connsiteY49" fmla="*/ 406450 h 523454"/>
                <a:gd name="connsiteX50" fmla="*/ 564809 w 606439"/>
                <a:gd name="connsiteY50" fmla="*/ 406450 h 523454"/>
                <a:gd name="connsiteX51" fmla="*/ 564809 w 606439"/>
                <a:gd name="connsiteY51" fmla="*/ 41570 h 523454"/>
                <a:gd name="connsiteX52" fmla="*/ 27788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8 w 606439"/>
                <a:gd name="connsiteY57" fmla="*/ 448020 h 523454"/>
                <a:gd name="connsiteX58" fmla="*/ 0 w 606439"/>
                <a:gd name="connsiteY58" fmla="*/ 420376 h 523454"/>
                <a:gd name="connsiteX59" fmla="*/ 0 w 606439"/>
                <a:gd name="connsiteY59" fmla="*/ 27644 h 523454"/>
                <a:gd name="connsiteX60" fmla="*/ 27788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0" y="476810"/>
                    <a:pt x="606439" y="483662"/>
                    <a:pt x="606439" y="492071"/>
                  </a:cubicBezTo>
                  <a:cubicBezTo>
                    <a:pt x="606439" y="500583"/>
                    <a:pt x="599570"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4" y="369109"/>
                  </a:cubicBezTo>
                  <a:cubicBezTo>
                    <a:pt x="303601" y="369109"/>
                    <a:pt x="303913" y="369005"/>
                    <a:pt x="304121" y="368693"/>
                  </a:cubicBezTo>
                  <a:lnTo>
                    <a:pt x="317965" y="349883"/>
                  </a:lnTo>
                  <a:cubicBezTo>
                    <a:pt x="318069" y="349675"/>
                    <a:pt x="318173" y="349363"/>
                    <a:pt x="318173" y="349051"/>
                  </a:cubicBezTo>
                  <a:lnTo>
                    <a:pt x="304954" y="261132"/>
                  </a:lnTo>
                  <a:lnTo>
                    <a:pt x="335452" y="230890"/>
                  </a:lnTo>
                  <a:lnTo>
                    <a:pt x="354500" y="246894"/>
                  </a:lnTo>
                  <a:lnTo>
                    <a:pt x="393950" y="265081"/>
                  </a:lnTo>
                  <a:cubicBezTo>
                    <a:pt x="399779" y="267471"/>
                    <a:pt x="405920" y="271316"/>
                    <a:pt x="408522" y="277344"/>
                  </a:cubicBezTo>
                  <a:cubicBezTo>
                    <a:pt x="408522"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1" y="154506"/>
                  </a:cubicBezTo>
                  <a:cubicBezTo>
                    <a:pt x="253245" y="189116"/>
                    <a:pt x="273644" y="223727"/>
                    <a:pt x="303203" y="223727"/>
                  </a:cubicBezTo>
                  <a:cubicBezTo>
                    <a:pt x="331409" y="223727"/>
                    <a:pt x="357012" y="182049"/>
                    <a:pt x="357324" y="154506"/>
                  </a:cubicBezTo>
                  <a:cubicBezTo>
                    <a:pt x="357845" y="108463"/>
                    <a:pt x="325788"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2" y="138396"/>
                  </a:cubicBezTo>
                  <a:cubicBezTo>
                    <a:pt x="231596" y="94640"/>
                    <a:pt x="252412" y="68448"/>
                    <a:pt x="303203" y="68448"/>
                  </a:cubicBezTo>
                  <a:close/>
                  <a:moveTo>
                    <a:pt x="41630" y="41570"/>
                  </a:moveTo>
                  <a:lnTo>
                    <a:pt x="41630" y="406450"/>
                  </a:lnTo>
                  <a:lnTo>
                    <a:pt x="564809" y="406450"/>
                  </a:lnTo>
                  <a:lnTo>
                    <a:pt x="564809" y="41570"/>
                  </a:lnTo>
                  <a:close/>
                  <a:moveTo>
                    <a:pt x="27788" y="0"/>
                  </a:moveTo>
                  <a:lnTo>
                    <a:pt x="578651" y="0"/>
                  </a:lnTo>
                  <a:cubicBezTo>
                    <a:pt x="593950" y="0"/>
                    <a:pt x="606439" y="12367"/>
                    <a:pt x="606439" y="27644"/>
                  </a:cubicBezTo>
                  <a:lnTo>
                    <a:pt x="606439" y="420376"/>
                  </a:lnTo>
                  <a:cubicBezTo>
                    <a:pt x="606439" y="435653"/>
                    <a:pt x="593950" y="448020"/>
                    <a:pt x="578651" y="448020"/>
                  </a:cubicBezTo>
                  <a:lnTo>
                    <a:pt x="27788" y="448020"/>
                  </a:lnTo>
                  <a:cubicBezTo>
                    <a:pt x="12385" y="448020"/>
                    <a:pt x="0" y="435653"/>
                    <a:pt x="0" y="420376"/>
                  </a:cubicBezTo>
                  <a:lnTo>
                    <a:pt x="0" y="27644"/>
                  </a:lnTo>
                  <a:cubicBezTo>
                    <a:pt x="0" y="12367"/>
                    <a:pt x="12385" y="0"/>
                    <a:pt x="27788" y="0"/>
                  </a:cubicBez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0" name="Group 18">
            <a:extLst>
              <a:ext uri="{FF2B5EF4-FFF2-40B4-BE49-F238E27FC236}">
                <a16:creationId xmlns:a16="http://schemas.microsoft.com/office/drawing/2014/main" id="{CC92044D-42ED-4FBB-9D1C-A8FE0483E494}"/>
              </a:ext>
            </a:extLst>
          </p:cNvPr>
          <p:cNvGrpSpPr/>
          <p:nvPr/>
        </p:nvGrpSpPr>
        <p:grpSpPr>
          <a:xfrm>
            <a:off x="3829391" y="5434548"/>
            <a:ext cx="2902443" cy="439404"/>
            <a:chOff x="5559356" y="6256588"/>
            <a:chExt cx="2902443" cy="439404"/>
          </a:xfrm>
        </p:grpSpPr>
        <p:sp>
          <p:nvSpPr>
            <p:cNvPr id="31" name="矩形 30">
              <a:extLst>
                <a:ext uri="{FF2B5EF4-FFF2-40B4-BE49-F238E27FC236}">
                  <a16:creationId xmlns:a16="http://schemas.microsoft.com/office/drawing/2014/main" id="{8982314D-216C-49A6-B3E4-FFBB4A6C0AB2}"/>
                </a:ext>
              </a:extLst>
            </p:cNvPr>
            <p:cNvSpPr/>
            <p:nvPr/>
          </p:nvSpPr>
          <p:spPr>
            <a:xfrm>
              <a:off x="5904689" y="6295882"/>
              <a:ext cx="255711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rgbClr val="000000">
                      <a:lumMod val="85000"/>
                      <a:lumOff val="15000"/>
                    </a:srgbClr>
                  </a:solidFill>
                  <a:latin typeface="思源黑体" panose="020B0500000000000000" pitchFamily="34" charset="-122"/>
                  <a:ea typeface="思源黑体" panose="020B0500000000000000" pitchFamily="34" charset="-122"/>
                  <a:cs typeface="+mn-ea"/>
                  <a:sym typeface="思源黑体" panose="020B0500000000000000" pitchFamily="34" charset="-122"/>
                </a:rPr>
                <a:t>演讲</a:t>
              </a:r>
              <a:r>
                <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时间：</a:t>
              </a:r>
              <a:r>
                <a:rPr kumimoji="0" lang="en-US" altLang="zh-CN"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2021.X.X</a:t>
              </a:r>
              <a:endParaRPr kumimoji="0" lang="zh-CN" altLang="en-US" sz="2000" b="1" i="0" u="none" strike="noStrike" kern="1200" cap="none" spc="0" normalizeH="0" baseline="0" noProof="0" dirty="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24-hours-phone-service_45765">
              <a:extLst>
                <a:ext uri="{FF2B5EF4-FFF2-40B4-BE49-F238E27FC236}">
                  <a16:creationId xmlns:a16="http://schemas.microsoft.com/office/drawing/2014/main" id="{EE7CB867-FCB1-4FE6-9B52-10E0F174EA46}"/>
                </a:ext>
              </a:extLst>
            </p:cNvPr>
            <p:cNvSpPr>
              <a:spLocks noChangeAspect="1"/>
            </p:cNvSpPr>
            <p:nvPr/>
          </p:nvSpPr>
          <p:spPr bwMode="auto">
            <a:xfrm>
              <a:off x="5559356" y="6256588"/>
              <a:ext cx="345333" cy="415849"/>
            </a:xfrm>
            <a:custGeom>
              <a:avLst/>
              <a:gdLst>
                <a:gd name="T0" fmla="*/ 3134 w 10630"/>
                <a:gd name="T1" fmla="*/ 10106 h 12800"/>
                <a:gd name="T2" fmla="*/ 3134 w 10630"/>
                <a:gd name="T3" fmla="*/ 5744 h 12800"/>
                <a:gd name="T4" fmla="*/ 7496 w 10630"/>
                <a:gd name="T5" fmla="*/ 5744 h 12800"/>
                <a:gd name="T6" fmla="*/ 7496 w 10630"/>
                <a:gd name="T7" fmla="*/ 10106 h 12800"/>
                <a:gd name="T8" fmla="*/ 5315 w 10630"/>
                <a:gd name="T9" fmla="*/ 5340 h 12800"/>
                <a:gd name="T10" fmla="*/ 5315 w 10630"/>
                <a:gd name="T11" fmla="*/ 10510 h 12800"/>
                <a:gd name="T12" fmla="*/ 5315 w 10630"/>
                <a:gd name="T13" fmla="*/ 5340 h 12800"/>
                <a:gd name="T14" fmla="*/ 5550 w 10630"/>
                <a:gd name="T15" fmla="*/ 5728 h 12800"/>
                <a:gd name="T16" fmla="*/ 5080 w 10630"/>
                <a:gd name="T17" fmla="*/ 7925 h 12800"/>
                <a:gd name="T18" fmla="*/ 5080 w 10630"/>
                <a:gd name="T19" fmla="*/ 7690 h 12800"/>
                <a:gd name="T20" fmla="*/ 6727 w 10630"/>
                <a:gd name="T21" fmla="*/ 8160 h 12800"/>
                <a:gd name="T22" fmla="*/ 5080 w 10630"/>
                <a:gd name="T23" fmla="*/ 7690 h 12800"/>
                <a:gd name="T24" fmla="*/ 8118 w 10630"/>
                <a:gd name="T25" fmla="*/ 2038 h 12800"/>
                <a:gd name="T26" fmla="*/ 5977 w 10630"/>
                <a:gd name="T27" fmla="*/ 0 h 12800"/>
                <a:gd name="T28" fmla="*/ 3575 w 10630"/>
                <a:gd name="T29" fmla="*/ 970 h 12800"/>
                <a:gd name="T30" fmla="*/ 1063 w 10630"/>
                <a:gd name="T31" fmla="*/ 2038 h 12800"/>
                <a:gd name="T32" fmla="*/ 0 w 10630"/>
                <a:gd name="T33" fmla="*/ 11737 h 12800"/>
                <a:gd name="T34" fmla="*/ 9567 w 10630"/>
                <a:gd name="T35" fmla="*/ 12800 h 12800"/>
                <a:gd name="T36" fmla="*/ 10630 w 10630"/>
                <a:gd name="T37" fmla="*/ 3101 h 12800"/>
                <a:gd name="T38" fmla="*/ 3262 w 10630"/>
                <a:gd name="T39" fmla="*/ 2788 h 12800"/>
                <a:gd name="T40" fmla="*/ 3262 w 10630"/>
                <a:gd name="T41" fmla="*/ 2038 h 12800"/>
                <a:gd name="T42" fmla="*/ 3944 w 10630"/>
                <a:gd name="T43" fmla="*/ 1720 h 12800"/>
                <a:gd name="T44" fmla="*/ 4319 w 10630"/>
                <a:gd name="T45" fmla="*/ 1084 h 12800"/>
                <a:gd name="T46" fmla="*/ 5977 w 10630"/>
                <a:gd name="T47" fmla="*/ 750 h 12800"/>
                <a:gd name="T48" fmla="*/ 6311 w 10630"/>
                <a:gd name="T49" fmla="*/ 1345 h 12800"/>
                <a:gd name="T50" fmla="*/ 7034 w 10630"/>
                <a:gd name="T51" fmla="*/ 1720 h 12800"/>
                <a:gd name="T52" fmla="*/ 7368 w 10630"/>
                <a:gd name="T53" fmla="*/ 2054 h 12800"/>
                <a:gd name="T54" fmla="*/ 7034 w 10630"/>
                <a:gd name="T55" fmla="*/ 3250 h 12800"/>
                <a:gd name="T56" fmla="*/ 3262 w 10630"/>
                <a:gd name="T57" fmla="*/ 2916 h 12800"/>
                <a:gd name="T58" fmla="*/ 9880 w 10630"/>
                <a:gd name="T59" fmla="*/ 11737 h 12800"/>
                <a:gd name="T60" fmla="*/ 1063 w 10630"/>
                <a:gd name="T61" fmla="*/ 12050 h 12800"/>
                <a:gd name="T62" fmla="*/ 750 w 10630"/>
                <a:gd name="T63" fmla="*/ 3101 h 12800"/>
                <a:gd name="T64" fmla="*/ 2512 w 10630"/>
                <a:gd name="T65" fmla="*/ 2788 h 12800"/>
                <a:gd name="T66" fmla="*/ 3596 w 10630"/>
                <a:gd name="T67" fmla="*/ 4000 h 12800"/>
                <a:gd name="T68" fmla="*/ 8118 w 10630"/>
                <a:gd name="T69" fmla="*/ 2916 h 12800"/>
                <a:gd name="T70" fmla="*/ 9567 w 10630"/>
                <a:gd name="T71" fmla="*/ 2788 h 12800"/>
                <a:gd name="T72" fmla="*/ 9880 w 10630"/>
                <a:gd name="T73" fmla="*/ 11737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30" h="12800">
                  <a:moveTo>
                    <a:pt x="5315" y="11010"/>
                  </a:moveTo>
                  <a:cubicBezTo>
                    <a:pt x="4491" y="11010"/>
                    <a:pt x="3716" y="10689"/>
                    <a:pt x="3134" y="10106"/>
                  </a:cubicBezTo>
                  <a:cubicBezTo>
                    <a:pt x="2551" y="9524"/>
                    <a:pt x="2230" y="8749"/>
                    <a:pt x="2230" y="7925"/>
                  </a:cubicBezTo>
                  <a:cubicBezTo>
                    <a:pt x="2230" y="7101"/>
                    <a:pt x="2551" y="6326"/>
                    <a:pt x="3134" y="5744"/>
                  </a:cubicBezTo>
                  <a:cubicBezTo>
                    <a:pt x="3716" y="5161"/>
                    <a:pt x="4491" y="4840"/>
                    <a:pt x="5315" y="4840"/>
                  </a:cubicBezTo>
                  <a:cubicBezTo>
                    <a:pt x="6139" y="4840"/>
                    <a:pt x="6914" y="5161"/>
                    <a:pt x="7496" y="5744"/>
                  </a:cubicBezTo>
                  <a:cubicBezTo>
                    <a:pt x="8079" y="6326"/>
                    <a:pt x="8400" y="7101"/>
                    <a:pt x="8400" y="7925"/>
                  </a:cubicBezTo>
                  <a:cubicBezTo>
                    <a:pt x="8400" y="8749"/>
                    <a:pt x="8079" y="9524"/>
                    <a:pt x="7496" y="10106"/>
                  </a:cubicBezTo>
                  <a:cubicBezTo>
                    <a:pt x="6914" y="10689"/>
                    <a:pt x="6139" y="11010"/>
                    <a:pt x="5315" y="11010"/>
                  </a:cubicBezTo>
                  <a:close/>
                  <a:moveTo>
                    <a:pt x="5315" y="5340"/>
                  </a:moveTo>
                  <a:cubicBezTo>
                    <a:pt x="3890" y="5340"/>
                    <a:pt x="2730" y="6500"/>
                    <a:pt x="2730" y="7925"/>
                  </a:cubicBezTo>
                  <a:cubicBezTo>
                    <a:pt x="2730" y="9350"/>
                    <a:pt x="3890" y="10510"/>
                    <a:pt x="5315" y="10510"/>
                  </a:cubicBezTo>
                  <a:cubicBezTo>
                    <a:pt x="6740" y="10510"/>
                    <a:pt x="7900" y="9350"/>
                    <a:pt x="7900" y="7925"/>
                  </a:cubicBezTo>
                  <a:cubicBezTo>
                    <a:pt x="7900" y="6500"/>
                    <a:pt x="6740" y="5340"/>
                    <a:pt x="5315" y="5340"/>
                  </a:cubicBezTo>
                  <a:close/>
                  <a:moveTo>
                    <a:pt x="5080" y="5728"/>
                  </a:moveTo>
                  <a:lnTo>
                    <a:pt x="5550" y="5728"/>
                  </a:lnTo>
                  <a:lnTo>
                    <a:pt x="5550" y="7925"/>
                  </a:lnTo>
                  <a:lnTo>
                    <a:pt x="5080" y="7925"/>
                  </a:lnTo>
                  <a:lnTo>
                    <a:pt x="5080" y="5728"/>
                  </a:lnTo>
                  <a:close/>
                  <a:moveTo>
                    <a:pt x="5080" y="7690"/>
                  </a:moveTo>
                  <a:lnTo>
                    <a:pt x="6727" y="7690"/>
                  </a:lnTo>
                  <a:lnTo>
                    <a:pt x="6727" y="8160"/>
                  </a:lnTo>
                  <a:lnTo>
                    <a:pt x="5080" y="8160"/>
                  </a:lnTo>
                  <a:lnTo>
                    <a:pt x="5080" y="7690"/>
                  </a:lnTo>
                  <a:close/>
                  <a:moveTo>
                    <a:pt x="9567" y="2038"/>
                  </a:moveTo>
                  <a:lnTo>
                    <a:pt x="8118" y="2038"/>
                  </a:lnTo>
                  <a:cubicBezTo>
                    <a:pt x="8109" y="1454"/>
                    <a:pt x="7638" y="981"/>
                    <a:pt x="7055" y="970"/>
                  </a:cubicBezTo>
                  <a:cubicBezTo>
                    <a:pt x="6998" y="426"/>
                    <a:pt x="6537" y="0"/>
                    <a:pt x="5977" y="0"/>
                  </a:cubicBezTo>
                  <a:lnTo>
                    <a:pt x="4652" y="0"/>
                  </a:lnTo>
                  <a:cubicBezTo>
                    <a:pt x="4093" y="0"/>
                    <a:pt x="3632" y="426"/>
                    <a:pt x="3575" y="970"/>
                  </a:cubicBezTo>
                  <a:cubicBezTo>
                    <a:pt x="2992" y="981"/>
                    <a:pt x="2521" y="1454"/>
                    <a:pt x="2512" y="2038"/>
                  </a:cubicBezTo>
                  <a:lnTo>
                    <a:pt x="1063" y="2038"/>
                  </a:lnTo>
                  <a:cubicBezTo>
                    <a:pt x="476" y="2038"/>
                    <a:pt x="0" y="2513"/>
                    <a:pt x="0" y="3101"/>
                  </a:cubicBezTo>
                  <a:lnTo>
                    <a:pt x="0" y="11737"/>
                  </a:lnTo>
                  <a:cubicBezTo>
                    <a:pt x="0" y="12324"/>
                    <a:pt x="476" y="12800"/>
                    <a:pt x="1063" y="12800"/>
                  </a:cubicBezTo>
                  <a:lnTo>
                    <a:pt x="9567" y="12800"/>
                  </a:lnTo>
                  <a:cubicBezTo>
                    <a:pt x="10154" y="12800"/>
                    <a:pt x="10630" y="12324"/>
                    <a:pt x="10630" y="11737"/>
                  </a:cubicBezTo>
                  <a:lnTo>
                    <a:pt x="10630" y="3101"/>
                  </a:lnTo>
                  <a:cubicBezTo>
                    <a:pt x="10630" y="2513"/>
                    <a:pt x="10154" y="2038"/>
                    <a:pt x="9567" y="2038"/>
                  </a:cubicBezTo>
                  <a:close/>
                  <a:moveTo>
                    <a:pt x="3262" y="2788"/>
                  </a:moveTo>
                  <a:lnTo>
                    <a:pt x="3262" y="2054"/>
                  </a:lnTo>
                  <a:cubicBezTo>
                    <a:pt x="3262" y="2048"/>
                    <a:pt x="3262" y="2043"/>
                    <a:pt x="3262" y="2038"/>
                  </a:cubicBezTo>
                  <a:cubicBezTo>
                    <a:pt x="3271" y="1861"/>
                    <a:pt x="3417" y="1720"/>
                    <a:pt x="3596" y="1720"/>
                  </a:cubicBezTo>
                  <a:lnTo>
                    <a:pt x="3944" y="1720"/>
                  </a:lnTo>
                  <a:cubicBezTo>
                    <a:pt x="4151" y="1720"/>
                    <a:pt x="4319" y="1552"/>
                    <a:pt x="4319" y="1345"/>
                  </a:cubicBezTo>
                  <a:lnTo>
                    <a:pt x="4319" y="1084"/>
                  </a:lnTo>
                  <a:cubicBezTo>
                    <a:pt x="4319" y="900"/>
                    <a:pt x="4469" y="750"/>
                    <a:pt x="4652" y="750"/>
                  </a:cubicBezTo>
                  <a:lnTo>
                    <a:pt x="5977" y="750"/>
                  </a:lnTo>
                  <a:cubicBezTo>
                    <a:pt x="6161" y="750"/>
                    <a:pt x="6311" y="900"/>
                    <a:pt x="6311" y="1084"/>
                  </a:cubicBezTo>
                  <a:lnTo>
                    <a:pt x="6311" y="1345"/>
                  </a:lnTo>
                  <a:cubicBezTo>
                    <a:pt x="6311" y="1552"/>
                    <a:pt x="6479" y="1720"/>
                    <a:pt x="6686" y="1720"/>
                  </a:cubicBezTo>
                  <a:lnTo>
                    <a:pt x="7034" y="1720"/>
                  </a:lnTo>
                  <a:cubicBezTo>
                    <a:pt x="7213" y="1720"/>
                    <a:pt x="7359" y="1861"/>
                    <a:pt x="7368" y="2038"/>
                  </a:cubicBezTo>
                  <a:cubicBezTo>
                    <a:pt x="7368" y="2043"/>
                    <a:pt x="7368" y="2048"/>
                    <a:pt x="7368" y="2054"/>
                  </a:cubicBezTo>
                  <a:lnTo>
                    <a:pt x="7368" y="2916"/>
                  </a:lnTo>
                  <a:cubicBezTo>
                    <a:pt x="7368" y="3100"/>
                    <a:pt x="7218" y="3250"/>
                    <a:pt x="7034" y="3250"/>
                  </a:cubicBezTo>
                  <a:lnTo>
                    <a:pt x="3596" y="3250"/>
                  </a:lnTo>
                  <a:cubicBezTo>
                    <a:pt x="3412" y="3250"/>
                    <a:pt x="3262" y="3100"/>
                    <a:pt x="3262" y="2916"/>
                  </a:cubicBezTo>
                  <a:lnTo>
                    <a:pt x="3262" y="2788"/>
                  </a:lnTo>
                  <a:close/>
                  <a:moveTo>
                    <a:pt x="9880" y="11737"/>
                  </a:moveTo>
                  <a:cubicBezTo>
                    <a:pt x="9880" y="11910"/>
                    <a:pt x="9740" y="12050"/>
                    <a:pt x="9567" y="12050"/>
                  </a:cubicBezTo>
                  <a:lnTo>
                    <a:pt x="1063" y="12050"/>
                  </a:lnTo>
                  <a:cubicBezTo>
                    <a:pt x="890" y="12050"/>
                    <a:pt x="750" y="11910"/>
                    <a:pt x="750" y="11737"/>
                  </a:cubicBezTo>
                  <a:lnTo>
                    <a:pt x="750" y="3101"/>
                  </a:lnTo>
                  <a:cubicBezTo>
                    <a:pt x="750" y="2928"/>
                    <a:pt x="890" y="2788"/>
                    <a:pt x="1063" y="2788"/>
                  </a:cubicBezTo>
                  <a:lnTo>
                    <a:pt x="2512" y="2788"/>
                  </a:lnTo>
                  <a:lnTo>
                    <a:pt x="2512" y="2916"/>
                  </a:lnTo>
                  <a:cubicBezTo>
                    <a:pt x="2512" y="3514"/>
                    <a:pt x="2998" y="4000"/>
                    <a:pt x="3596" y="4000"/>
                  </a:cubicBezTo>
                  <a:lnTo>
                    <a:pt x="7034" y="4000"/>
                  </a:lnTo>
                  <a:cubicBezTo>
                    <a:pt x="7632" y="4000"/>
                    <a:pt x="8118" y="3514"/>
                    <a:pt x="8118" y="2916"/>
                  </a:cubicBezTo>
                  <a:lnTo>
                    <a:pt x="8118" y="2788"/>
                  </a:lnTo>
                  <a:lnTo>
                    <a:pt x="9567" y="2788"/>
                  </a:lnTo>
                  <a:cubicBezTo>
                    <a:pt x="9740" y="2788"/>
                    <a:pt x="9880" y="2928"/>
                    <a:pt x="9880" y="3101"/>
                  </a:cubicBezTo>
                  <a:lnTo>
                    <a:pt x="9880" y="11737"/>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3" name="斜纹 32">
            <a:extLst>
              <a:ext uri="{FF2B5EF4-FFF2-40B4-BE49-F238E27FC236}">
                <a16:creationId xmlns:a16="http://schemas.microsoft.com/office/drawing/2014/main" id="{FA7F0BDA-5E1E-48C3-A3F6-1BD1188B9F36}"/>
              </a:ext>
            </a:extLst>
          </p:cNvPr>
          <p:cNvSpPr/>
          <p:nvPr/>
        </p:nvSpPr>
        <p:spPr>
          <a:xfrm rot="5400000">
            <a:off x="10254342" y="28034"/>
            <a:ext cx="1937658" cy="1937658"/>
          </a:xfrm>
          <a:prstGeom prst="diagStripe">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4" name="图片 33">
            <a:extLst>
              <a:ext uri="{FF2B5EF4-FFF2-40B4-BE49-F238E27FC236}">
                <a16:creationId xmlns:a16="http://schemas.microsoft.com/office/drawing/2014/main" id="{15968786-562D-452E-91A5-0D8970078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029" y="2206172"/>
            <a:ext cx="3548742" cy="3548742"/>
          </a:xfrm>
          <a:prstGeom prst="rect">
            <a:avLst/>
          </a:prstGeom>
        </p:spPr>
      </p:pic>
      <p:pic>
        <p:nvPicPr>
          <p:cNvPr id="35" name="图片 34">
            <a:extLst>
              <a:ext uri="{FF2B5EF4-FFF2-40B4-BE49-F238E27FC236}">
                <a16:creationId xmlns:a16="http://schemas.microsoft.com/office/drawing/2014/main" id="{C6819A71-A4C9-4DCB-8DC7-A00F2DA41B75}"/>
              </a:ext>
            </a:extLst>
          </p:cNvPr>
          <p:cNvPicPr>
            <a:picLocks noChangeAspect="1"/>
          </p:cNvPicPr>
          <p:nvPr/>
        </p:nvPicPr>
        <p:blipFill>
          <a:blip r:embed="rId4">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453851" y="3425371"/>
            <a:ext cx="2753550" cy="2753550"/>
          </a:xfrm>
          <a:prstGeom prst="rect">
            <a:avLst/>
          </a:prstGeom>
        </p:spPr>
      </p:pic>
    </p:spTree>
    <p:custDataLst>
      <p:tags r:id="rId1"/>
    </p:custDataLst>
    <p:extLst>
      <p:ext uri="{BB962C8B-B14F-4D97-AF65-F5344CB8AC3E}">
        <p14:creationId xmlns:p14="http://schemas.microsoft.com/office/powerpoint/2010/main" val="3792158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p:cTn id="1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wipe(left)">
                                      <p:cBhvr>
                                        <p:cTn id="18" dur="500"/>
                                        <p:tgtEl>
                                          <p:spTgt spid="26">
                                            <p:txEl>
                                              <p:pRg st="0" end="0"/>
                                            </p:txEl>
                                          </p:spTgt>
                                        </p:tgtEl>
                                      </p:cBhvr>
                                    </p:animEffect>
                                  </p:childTnLst>
                                </p:cTn>
                              </p:par>
                            </p:childTnLst>
                          </p:cTn>
                        </p:par>
                        <p:par>
                          <p:cTn id="19" fill="hold">
                            <p:stCondLst>
                              <p:cond delay="2000"/>
                            </p:stCondLst>
                            <p:childTnLst>
                              <p:par>
                                <p:cTn id="20" presetID="16" presetClass="entr" presetSubtype="21" fill="hold" grpId="1"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0-#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2" grpId="1" animBg="1"/>
      <p:bldP spid="26"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614539E-3E30-4506-A5E7-D499FD93E658}"/>
              </a:ext>
            </a:extLst>
          </p:cNvPr>
          <p:cNvSpPr txBox="1">
            <a:spLocks noChangeArrowheads="1"/>
          </p:cNvSpPr>
          <p:nvPr/>
        </p:nvSpPr>
        <p:spPr>
          <a:xfrm>
            <a:off x="6569962" y="1739575"/>
            <a:ext cx="1359668"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a:t>
            </a: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危化品</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Rectangle 2">
            <a:extLst>
              <a:ext uri="{FF2B5EF4-FFF2-40B4-BE49-F238E27FC236}">
                <a16:creationId xmlns:a16="http://schemas.microsoft.com/office/drawing/2014/main" id="{C8C0EC54-6148-4E47-A506-1EFF9A3C24A8}"/>
              </a:ext>
            </a:extLst>
          </p:cNvPr>
          <p:cNvSpPr txBox="1">
            <a:spLocks noChangeArrowheads="1"/>
          </p:cNvSpPr>
          <p:nvPr/>
        </p:nvSpPr>
        <p:spPr>
          <a:xfrm>
            <a:off x="6569962" y="2371601"/>
            <a:ext cx="4173331" cy="8402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化学品中具有易燃易爆，有毒有害及腐蚀特性，对人员、设施、环境造成伤害或损害的化学品。</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7" name="Rectangle 2">
            <a:extLst>
              <a:ext uri="{FF2B5EF4-FFF2-40B4-BE49-F238E27FC236}">
                <a16:creationId xmlns:a16="http://schemas.microsoft.com/office/drawing/2014/main" id="{E61D0F0D-2D02-48D6-8737-C1EBECF5384E}"/>
              </a:ext>
            </a:extLst>
          </p:cNvPr>
          <p:cNvSpPr txBox="1">
            <a:spLocks noChangeArrowheads="1"/>
          </p:cNvSpPr>
          <p:nvPr/>
        </p:nvSpPr>
        <p:spPr>
          <a:xfrm>
            <a:off x="6569962" y="3391426"/>
            <a:ext cx="1000595"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闪点</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Rectangle 2">
            <a:extLst>
              <a:ext uri="{FF2B5EF4-FFF2-40B4-BE49-F238E27FC236}">
                <a16:creationId xmlns:a16="http://schemas.microsoft.com/office/drawing/2014/main" id="{9ECD9B86-85A5-42F9-ABE9-BC14CC3FBA85}"/>
              </a:ext>
            </a:extLst>
          </p:cNvPr>
          <p:cNvSpPr txBox="1">
            <a:spLocks noChangeArrowheads="1"/>
          </p:cNvSpPr>
          <p:nvPr/>
        </p:nvSpPr>
        <p:spPr>
          <a:xfrm>
            <a:off x="6569962" y="4023452"/>
            <a:ext cx="4173331" cy="8402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油品在规定条件下，加热到它的蒸汽与空气所形成的混合气体接触火焰发生闪火的最低温度的闪点。</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Rectangle 2">
            <a:extLst>
              <a:ext uri="{FF2B5EF4-FFF2-40B4-BE49-F238E27FC236}">
                <a16:creationId xmlns:a16="http://schemas.microsoft.com/office/drawing/2014/main" id="{659E21EE-32BB-4F49-B366-079F5DD7C891}"/>
              </a:ext>
            </a:extLst>
          </p:cNvPr>
          <p:cNvSpPr txBox="1">
            <a:spLocks noChangeArrowheads="1"/>
          </p:cNvSpPr>
          <p:nvPr/>
        </p:nvSpPr>
        <p:spPr>
          <a:xfrm>
            <a:off x="6569962" y="5043277"/>
            <a:ext cx="1359668"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自燃点</a:t>
            </a:r>
            <a:endParaRPr lang="zh-CN" altLang="en-US" sz="24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Rectangle 2">
            <a:extLst>
              <a:ext uri="{FF2B5EF4-FFF2-40B4-BE49-F238E27FC236}">
                <a16:creationId xmlns:a16="http://schemas.microsoft.com/office/drawing/2014/main" id="{33854896-673E-4BA2-B3D2-60D4F70DFE79}"/>
              </a:ext>
            </a:extLst>
          </p:cNvPr>
          <p:cNvSpPr txBox="1">
            <a:spLocks noChangeArrowheads="1"/>
          </p:cNvSpPr>
          <p:nvPr/>
        </p:nvSpPr>
        <p:spPr>
          <a:xfrm>
            <a:off x="6569962" y="5675305"/>
            <a:ext cx="4173331"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latin typeface="思源黑体" panose="020B0500000000000000" pitchFamily="34" charset="-122"/>
                <a:ea typeface="思源黑体" panose="020B0500000000000000" pitchFamily="34" charset="-122"/>
                <a:cs typeface="+mn-ea"/>
                <a:sym typeface="思源黑体" panose="020B0500000000000000" pitchFamily="34" charset="-122"/>
              </a:rPr>
              <a:t>    可燃物质不需外来火源既发生燃烧的最低温度。</a:t>
            </a:r>
            <a:endParaRPr lang="zh-CN" altLang="en-US" sz="1600"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13" name="图片 12">
            <a:extLst>
              <a:ext uri="{FF2B5EF4-FFF2-40B4-BE49-F238E27FC236}">
                <a16:creationId xmlns:a16="http://schemas.microsoft.com/office/drawing/2014/main" id="{7369870A-A231-4629-804E-3FD2168D7D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1545" y="1683657"/>
            <a:ext cx="3473238" cy="4633706"/>
          </a:xfrm>
          <a:prstGeom prst="rect">
            <a:avLst/>
          </a:prstGeom>
        </p:spPr>
      </p:pic>
    </p:spTree>
    <p:extLst>
      <p:ext uri="{BB962C8B-B14F-4D97-AF65-F5344CB8AC3E}">
        <p14:creationId xmlns:p14="http://schemas.microsoft.com/office/powerpoint/2010/main" val="4177800106"/>
      </p:ext>
    </p:extLst>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E4D04F-285D-432D-B291-0118C728A99E}"/>
              </a:ext>
            </a:extLst>
          </p:cNvPr>
          <p:cNvSpPr>
            <a:spLocks noChangeArrowheads="1"/>
          </p:cNvSpPr>
          <p:nvPr/>
        </p:nvSpPr>
        <p:spPr bwMode="auto">
          <a:xfrm>
            <a:off x="622301" y="1916832"/>
            <a:ext cx="5270500" cy="357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3525">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lnSpc>
                <a:spcPct val="200000"/>
              </a:lnSpc>
              <a:spcBef>
                <a:spcPct val="0"/>
              </a:spcBef>
              <a:spcAft>
                <a:spcPct val="0"/>
              </a:spcAft>
            </a:pPr>
            <a:r>
              <a:rPr lang="zh-CN" altLang="en-US" sz="320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注意：</a:t>
            </a:r>
            <a:r>
              <a:rPr lang="zh-CN" altLang="en-US" sz="3600"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a:t>
            </a: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、闪点越低越危险；</a:t>
            </a: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2</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、爆炸极限越宽越危险；</a:t>
            </a: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、爆炸下限越低越危险；</a:t>
            </a:r>
          </a:p>
          <a:p>
            <a:pPr eaLnBrk="1" hangingPunct="1">
              <a:lnSpc>
                <a:spcPct val="200000"/>
              </a:lnSpc>
              <a:spcBef>
                <a:spcPct val="0"/>
              </a:spcBef>
              <a:spcAft>
                <a:spcPct val="0"/>
              </a:spcAft>
            </a:pPr>
            <a:r>
              <a:rPr lang="en-US" altLang="zh-CN"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lang="zh-CN" altLang="en-US" b="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、蒸发速度越快的易燃液体越危险。</a:t>
            </a:r>
          </a:p>
        </p:txBody>
      </p:sp>
      <p:sp>
        <p:nvSpPr>
          <p:cNvPr id="6" name="Rectangle 2">
            <a:extLst>
              <a:ext uri="{FF2B5EF4-FFF2-40B4-BE49-F238E27FC236}">
                <a16:creationId xmlns:a16="http://schemas.microsoft.com/office/drawing/2014/main" id="{F532BC3B-8ADE-4468-917F-024A0DE92E1A}"/>
              </a:ext>
            </a:extLst>
          </p:cNvPr>
          <p:cNvSpPr txBox="1">
            <a:spLocks noChangeArrowheads="1"/>
          </p:cNvSpPr>
          <p:nvPr/>
        </p:nvSpPr>
        <p:spPr>
          <a:xfrm>
            <a:off x="5539947" y="1916832"/>
            <a:ext cx="1702710" cy="480131"/>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爆炸极限</a:t>
            </a:r>
          </a:p>
        </p:txBody>
      </p:sp>
      <p:sp>
        <p:nvSpPr>
          <p:cNvPr id="7" name="Rectangle 2">
            <a:extLst>
              <a:ext uri="{FF2B5EF4-FFF2-40B4-BE49-F238E27FC236}">
                <a16:creationId xmlns:a16="http://schemas.microsoft.com/office/drawing/2014/main" id="{34BF0017-37E7-478A-8329-DC95C19F294F}"/>
              </a:ext>
            </a:extLst>
          </p:cNvPr>
          <p:cNvSpPr txBox="1">
            <a:spLocks noChangeArrowheads="1"/>
          </p:cNvSpPr>
          <p:nvPr/>
        </p:nvSpPr>
        <p:spPr>
          <a:xfrm>
            <a:off x="5539947" y="2440341"/>
            <a:ext cx="6143912" cy="830997"/>
          </a:xfrm>
          <a:prstGeom prst="rect">
            <a:avLst/>
          </a:prstGeom>
        </p:spPr>
        <p:txBody>
          <a:bodyPr vert="horz"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可燃气体（可燃液体蒸汽）与空气混合后，在一定范围内遇到火源引起爆炸。</a:t>
            </a:r>
          </a:p>
        </p:txBody>
      </p:sp>
      <p:sp>
        <p:nvSpPr>
          <p:cNvPr id="8" name="Rectangle 2">
            <a:extLst>
              <a:ext uri="{FF2B5EF4-FFF2-40B4-BE49-F238E27FC236}">
                <a16:creationId xmlns:a16="http://schemas.microsoft.com/office/drawing/2014/main" id="{34BF0017-37E7-478A-8329-DC95C19F294F}"/>
              </a:ext>
            </a:extLst>
          </p:cNvPr>
          <p:cNvSpPr txBox="1">
            <a:spLocks noChangeArrowheads="1"/>
          </p:cNvSpPr>
          <p:nvPr/>
        </p:nvSpPr>
        <p:spPr>
          <a:xfrm>
            <a:off x="5539947" y="3314716"/>
            <a:ext cx="1702710" cy="523220"/>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易燃油品</a:t>
            </a:r>
            <a:endParaRPr lang="zh-CN" altLang="en-US" sz="2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Rectangle 2">
            <a:extLst>
              <a:ext uri="{FF2B5EF4-FFF2-40B4-BE49-F238E27FC236}">
                <a16:creationId xmlns:a16="http://schemas.microsoft.com/office/drawing/2014/main" id="{34BF0017-37E7-478A-8329-DC95C19F294F}"/>
              </a:ext>
            </a:extLst>
          </p:cNvPr>
          <p:cNvSpPr txBox="1">
            <a:spLocks noChangeArrowheads="1"/>
          </p:cNvSpPr>
          <p:nvPr/>
        </p:nvSpPr>
        <p:spPr>
          <a:xfrm>
            <a:off x="5539947" y="3881314"/>
            <a:ext cx="5456943" cy="461665"/>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凡闪点小于</a:t>
            </a:r>
            <a:r>
              <a:rPr lang="en-US" altLang="zh-CN"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45</a:t>
            </a:r>
            <a:r>
              <a:rPr lang="zh-CN" altLang="en-US" sz="240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度的油品为易燃油品。</a:t>
            </a:r>
            <a:endPar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 name="Rectangle 2">
            <a:extLst>
              <a:ext uri="{FF2B5EF4-FFF2-40B4-BE49-F238E27FC236}">
                <a16:creationId xmlns:a16="http://schemas.microsoft.com/office/drawing/2014/main" id="{34BF0017-37E7-478A-8329-DC95C19F294F}"/>
              </a:ext>
            </a:extLst>
          </p:cNvPr>
          <p:cNvSpPr txBox="1">
            <a:spLocks noChangeArrowheads="1"/>
          </p:cNvSpPr>
          <p:nvPr/>
        </p:nvSpPr>
        <p:spPr>
          <a:xfrm>
            <a:off x="5539947" y="4386357"/>
            <a:ext cx="2420856" cy="523220"/>
          </a:xfrm>
          <a:prstGeom prst="rect">
            <a:avLst/>
          </a:prstGeom>
        </p:spPr>
        <p:txBody>
          <a:bodyPr vert="horz" wrap="non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 爆炸危险区域</a:t>
            </a:r>
            <a:endParaRPr lang="zh-CN" altLang="en-US" sz="2800"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1" name="Rectangle 2">
            <a:extLst>
              <a:ext uri="{FF2B5EF4-FFF2-40B4-BE49-F238E27FC236}">
                <a16:creationId xmlns:a16="http://schemas.microsoft.com/office/drawing/2014/main" id="{34BF0017-37E7-478A-8329-DC95C19F294F}"/>
              </a:ext>
            </a:extLst>
          </p:cNvPr>
          <p:cNvSpPr txBox="1">
            <a:spLocks noChangeArrowheads="1"/>
          </p:cNvSpPr>
          <p:nvPr/>
        </p:nvSpPr>
        <p:spPr>
          <a:xfrm>
            <a:off x="5539947" y="4952957"/>
            <a:ext cx="6143912" cy="830997"/>
          </a:xfrm>
          <a:prstGeom prst="rect">
            <a:avLst/>
          </a:prstGeom>
        </p:spPr>
        <p:txBody>
          <a:bodyPr vert="horz"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rPr>
              <a:t>     指易燃油品和闪点低于环境温度的可燃油品生产作业区。</a:t>
            </a:r>
          </a:p>
        </p:txBody>
      </p:sp>
    </p:spTree>
    <p:extLst>
      <p:ext uri="{BB962C8B-B14F-4D97-AF65-F5344CB8AC3E}">
        <p14:creationId xmlns:p14="http://schemas.microsoft.com/office/powerpoint/2010/main" val="3821769432"/>
      </p:ext>
    </p:extLst>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7723FD4-EFB6-49A0-B1CA-3932EB2B886D}"/>
              </a:ext>
            </a:extLst>
          </p:cNvPr>
          <p:cNvSpPr txBox="1"/>
          <p:nvPr/>
        </p:nvSpPr>
        <p:spPr>
          <a:xfrm>
            <a:off x="852155" y="1963808"/>
            <a:ext cx="5707012" cy="523220"/>
          </a:xfrm>
          <a:prstGeom prst="rect">
            <a:avLst/>
          </a:prstGeom>
          <a:solidFill>
            <a:srgbClr val="C00000"/>
          </a:solidFill>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lnSpc>
                <a:spcPct val="100000"/>
              </a:lnSpc>
              <a:buNone/>
            </a:pPr>
            <a:r>
              <a:rPr kumimoji="0" lang="en-US" altLang="zh-CN"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 </a:t>
            </a: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常用危化品按危险特性分为</a:t>
            </a:r>
            <a:r>
              <a:rPr lang="en-US" altLang="zh-CN"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8</a:t>
            </a:r>
            <a:r>
              <a:rPr lang="zh-CN" altLang="en-US"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类：</a:t>
            </a:r>
          </a:p>
        </p:txBody>
      </p:sp>
      <p:sp>
        <p:nvSpPr>
          <p:cNvPr id="3" name="文本框 2">
            <a:extLst>
              <a:ext uri="{FF2B5EF4-FFF2-40B4-BE49-F238E27FC236}">
                <a16:creationId xmlns:a16="http://schemas.microsoft.com/office/drawing/2014/main" id="{B7D29F20-FC2D-4F7F-9ADF-6FDED377E143}"/>
              </a:ext>
            </a:extLst>
          </p:cNvPr>
          <p:cNvSpPr txBox="1"/>
          <p:nvPr/>
        </p:nvSpPr>
        <p:spPr>
          <a:xfrm>
            <a:off x="525527" y="2733610"/>
            <a:ext cx="2034531"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、爆炸品</a:t>
            </a:r>
          </a:p>
        </p:txBody>
      </p:sp>
      <p:sp>
        <p:nvSpPr>
          <p:cNvPr id="4" name="文本框 3">
            <a:extLst>
              <a:ext uri="{FF2B5EF4-FFF2-40B4-BE49-F238E27FC236}">
                <a16:creationId xmlns:a16="http://schemas.microsoft.com/office/drawing/2014/main" id="{29530220-4B71-44F9-B1AE-363AF5DCE387}"/>
              </a:ext>
            </a:extLst>
          </p:cNvPr>
          <p:cNvSpPr txBox="1"/>
          <p:nvPr/>
        </p:nvSpPr>
        <p:spPr>
          <a:xfrm>
            <a:off x="525527" y="3159314"/>
            <a:ext cx="3552576"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2</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、压缩和液化气体</a:t>
            </a:r>
          </a:p>
        </p:txBody>
      </p:sp>
      <p:sp>
        <p:nvSpPr>
          <p:cNvPr id="5" name="文本框 4">
            <a:extLst>
              <a:ext uri="{FF2B5EF4-FFF2-40B4-BE49-F238E27FC236}">
                <a16:creationId xmlns:a16="http://schemas.microsoft.com/office/drawing/2014/main" id="{324333C5-21E5-446F-B53A-69984DF40BE8}"/>
              </a:ext>
            </a:extLst>
          </p:cNvPr>
          <p:cNvSpPr txBox="1"/>
          <p:nvPr/>
        </p:nvSpPr>
        <p:spPr>
          <a:xfrm>
            <a:off x="525527" y="3585018"/>
            <a:ext cx="2393604"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3</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、易燃液体</a:t>
            </a:r>
          </a:p>
        </p:txBody>
      </p:sp>
      <p:sp>
        <p:nvSpPr>
          <p:cNvPr id="6" name="文本框 5">
            <a:extLst>
              <a:ext uri="{FF2B5EF4-FFF2-40B4-BE49-F238E27FC236}">
                <a16:creationId xmlns:a16="http://schemas.microsoft.com/office/drawing/2014/main" id="{15A4774D-8FDF-4871-AC17-3CD621C784EA}"/>
              </a:ext>
            </a:extLst>
          </p:cNvPr>
          <p:cNvSpPr txBox="1"/>
          <p:nvPr/>
        </p:nvSpPr>
        <p:spPr>
          <a:xfrm>
            <a:off x="525527" y="4010722"/>
            <a:ext cx="6784230"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4</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、易燃固体、自燃物品和遇湿易燃物品 </a:t>
            </a:r>
          </a:p>
        </p:txBody>
      </p:sp>
      <p:sp>
        <p:nvSpPr>
          <p:cNvPr id="7" name="文本框 6">
            <a:extLst>
              <a:ext uri="{FF2B5EF4-FFF2-40B4-BE49-F238E27FC236}">
                <a16:creationId xmlns:a16="http://schemas.microsoft.com/office/drawing/2014/main" id="{107557EE-F41F-48A3-87DF-5EF4CEAF6C21}"/>
              </a:ext>
            </a:extLst>
          </p:cNvPr>
          <p:cNvSpPr txBox="1"/>
          <p:nvPr/>
        </p:nvSpPr>
        <p:spPr>
          <a:xfrm>
            <a:off x="525527" y="4436426"/>
            <a:ext cx="4548040"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5</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、氧化剂和有机过氧化剂</a:t>
            </a:r>
          </a:p>
        </p:txBody>
      </p:sp>
      <p:sp>
        <p:nvSpPr>
          <p:cNvPr id="8" name="文本框 7">
            <a:extLst>
              <a:ext uri="{FF2B5EF4-FFF2-40B4-BE49-F238E27FC236}">
                <a16:creationId xmlns:a16="http://schemas.microsoft.com/office/drawing/2014/main" id="{B8C0AC08-85DC-4CBB-B124-449C72799718}"/>
              </a:ext>
            </a:extLst>
          </p:cNvPr>
          <p:cNvSpPr txBox="1"/>
          <p:nvPr/>
        </p:nvSpPr>
        <p:spPr>
          <a:xfrm>
            <a:off x="525527" y="4862130"/>
            <a:ext cx="2034531"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6</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、毒害品</a:t>
            </a:r>
          </a:p>
        </p:txBody>
      </p:sp>
      <p:sp>
        <p:nvSpPr>
          <p:cNvPr id="9" name="文本框 8">
            <a:extLst>
              <a:ext uri="{FF2B5EF4-FFF2-40B4-BE49-F238E27FC236}">
                <a16:creationId xmlns:a16="http://schemas.microsoft.com/office/drawing/2014/main" id="{74099B2F-5EDB-443C-8D3C-6A8DA2FC0083}"/>
              </a:ext>
            </a:extLst>
          </p:cNvPr>
          <p:cNvSpPr txBox="1"/>
          <p:nvPr/>
        </p:nvSpPr>
        <p:spPr>
          <a:xfrm>
            <a:off x="525527" y="5287834"/>
            <a:ext cx="2752677"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7</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、放射性物品</a:t>
            </a:r>
          </a:p>
        </p:txBody>
      </p:sp>
      <p:sp>
        <p:nvSpPr>
          <p:cNvPr id="10" name="文本框 9">
            <a:extLst>
              <a:ext uri="{FF2B5EF4-FFF2-40B4-BE49-F238E27FC236}">
                <a16:creationId xmlns:a16="http://schemas.microsoft.com/office/drawing/2014/main" id="{778D3385-42AA-49F5-A65D-681D3D656F8D}"/>
              </a:ext>
            </a:extLst>
          </p:cNvPr>
          <p:cNvSpPr txBox="1"/>
          <p:nvPr/>
        </p:nvSpPr>
        <p:spPr>
          <a:xfrm>
            <a:off x="525527" y="5713538"/>
            <a:ext cx="2116285" cy="443648"/>
          </a:xfrm>
          <a:prstGeom prst="rect">
            <a:avLst/>
          </a:prstGeom>
        </p:spPr>
        <p:txBody>
          <a:bodyPr vert="horz" wrap="none" lIns="91440" tIns="45720" rIns="91440" bIns="45720" rtlCol="0">
            <a:spAutoFit/>
          </a:bodyPr>
          <a:lstStyle>
            <a:lvl1pPr marL="228600" indent="539750">
              <a:lnSpc>
                <a:spcPct val="80000"/>
              </a:lnSpc>
              <a:spcBef>
                <a:spcPts val="1000"/>
              </a:spcBef>
              <a:buFont typeface="Arial" panose="020B0604020202020204" pitchFamily="34" charset="0"/>
              <a:buChar char="•"/>
              <a:defRPr sz="2800" b="0">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0">
              <a:buNone/>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8</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、腐蚀品 </a:t>
            </a:r>
          </a:p>
        </p:txBody>
      </p:sp>
      <p:pic>
        <p:nvPicPr>
          <p:cNvPr id="17" name="图片 16">
            <a:extLst>
              <a:ext uri="{FF2B5EF4-FFF2-40B4-BE49-F238E27FC236}">
                <a16:creationId xmlns:a16="http://schemas.microsoft.com/office/drawing/2014/main" id="{9E7B8368-03CC-4212-A0CB-811D10429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915" y="2452915"/>
            <a:ext cx="3548742" cy="3548742"/>
          </a:xfrm>
          <a:prstGeom prst="rect">
            <a:avLst/>
          </a:prstGeom>
        </p:spPr>
      </p:pic>
      <p:pic>
        <p:nvPicPr>
          <p:cNvPr id="18" name="图片 17">
            <a:extLst>
              <a:ext uri="{FF2B5EF4-FFF2-40B4-BE49-F238E27FC236}">
                <a16:creationId xmlns:a16="http://schemas.microsoft.com/office/drawing/2014/main" id="{34397879-BB6A-4391-BC0D-AC228FDDDC2A}"/>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8845737" y="3672114"/>
            <a:ext cx="2753550" cy="2753550"/>
          </a:xfrm>
          <a:prstGeom prst="rect">
            <a:avLst/>
          </a:prstGeom>
        </p:spPr>
      </p:pic>
    </p:spTree>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B648015-95FB-49F6-B161-BCE30E7E207E}"/>
              </a:ext>
            </a:extLst>
          </p:cNvPr>
          <p:cNvSpPr/>
          <p:nvPr/>
        </p:nvSpPr>
        <p:spPr bwMode="auto">
          <a:xfrm>
            <a:off x="902671" y="1896480"/>
            <a:ext cx="5260457" cy="198971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a:extLst>
              <a:ext uri="{FF2B5EF4-FFF2-40B4-BE49-F238E27FC236}">
                <a16:creationId xmlns:a16="http://schemas.microsoft.com/office/drawing/2014/main" id="{DB41DEDD-8967-462D-8F93-85A57DB666E7}"/>
              </a:ext>
            </a:extLst>
          </p:cNvPr>
          <p:cNvSpPr/>
          <p:nvPr/>
        </p:nvSpPr>
        <p:spPr>
          <a:xfrm>
            <a:off x="973144" y="2291174"/>
            <a:ext cx="5119509" cy="1200329"/>
          </a:xfrm>
          <a:prstGeom prst="rect">
            <a:avLst/>
          </a:prstGeom>
          <a:noFill/>
        </p:spPr>
        <p:txBody>
          <a:bodyPr wrap="square" rtlCol="0">
            <a:spAutoFit/>
          </a:bodyPr>
          <a:lstStyle/>
          <a:p>
            <a:pPr algn="just"/>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包含化学品名称、分子式、编号、标志、警示词、危险性概述、安全措施、灭火、批号、提示向生产销售企业索取安全技术说明书、生产企业名称、地址、邮编、电话、应急咨询电话。</a:t>
            </a:r>
          </a:p>
        </p:txBody>
      </p:sp>
      <p:sp>
        <p:nvSpPr>
          <p:cNvPr id="6" name="矩形 5">
            <a:extLst>
              <a:ext uri="{FF2B5EF4-FFF2-40B4-BE49-F238E27FC236}">
                <a16:creationId xmlns:a16="http://schemas.microsoft.com/office/drawing/2014/main" id="{EB759F03-1ECA-40C6-857D-C469CACB64E2}"/>
              </a:ext>
            </a:extLst>
          </p:cNvPr>
          <p:cNvSpPr/>
          <p:nvPr/>
        </p:nvSpPr>
        <p:spPr>
          <a:xfrm>
            <a:off x="1157477" y="1498600"/>
            <a:ext cx="4615697" cy="551189"/>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zh-CN" altLang="en-US" sz="28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危化品安全标签</a:t>
            </a:r>
          </a:p>
        </p:txBody>
      </p:sp>
      <p:sp>
        <p:nvSpPr>
          <p:cNvPr id="7" name="矩形 6">
            <a:extLst>
              <a:ext uri="{FF2B5EF4-FFF2-40B4-BE49-F238E27FC236}">
                <a16:creationId xmlns:a16="http://schemas.microsoft.com/office/drawing/2014/main" id="{DD948A73-7FFD-4923-B17C-86FCD71322A4}"/>
              </a:ext>
            </a:extLst>
          </p:cNvPr>
          <p:cNvSpPr/>
          <p:nvPr/>
        </p:nvSpPr>
        <p:spPr bwMode="auto">
          <a:xfrm>
            <a:off x="902671" y="4403178"/>
            <a:ext cx="5260457" cy="198971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矩形 7">
            <a:extLst>
              <a:ext uri="{FF2B5EF4-FFF2-40B4-BE49-F238E27FC236}">
                <a16:creationId xmlns:a16="http://schemas.microsoft.com/office/drawing/2014/main" id="{DD3A7FC4-648D-4773-ABA3-D3381BC8A517}"/>
              </a:ext>
            </a:extLst>
          </p:cNvPr>
          <p:cNvSpPr/>
          <p:nvPr/>
        </p:nvSpPr>
        <p:spPr>
          <a:xfrm>
            <a:off x="973144" y="4797872"/>
            <a:ext cx="5119509" cy="1477328"/>
          </a:xfrm>
          <a:prstGeom prst="rect">
            <a:avLst/>
          </a:prstGeom>
          <a:noFill/>
        </p:spPr>
        <p:txBody>
          <a:bodyPr wrap="square" rtlCol="0">
            <a:spAutoFit/>
          </a:bodyPr>
          <a:lstStyle/>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、作业人员安全使用化学品的指导性文件； </a:t>
            </a: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2</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、为化学品生产、处置、贮存和使用各环节制订安全操作规程提供技术信息； </a:t>
            </a: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3</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、为危害控制和预防措施设计提供技术依据； </a:t>
            </a:r>
          </a:p>
          <a:p>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4</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、是企业安全教育的主要内容。</a:t>
            </a:r>
          </a:p>
        </p:txBody>
      </p:sp>
      <p:sp>
        <p:nvSpPr>
          <p:cNvPr id="9" name="矩形 8">
            <a:extLst>
              <a:ext uri="{FF2B5EF4-FFF2-40B4-BE49-F238E27FC236}">
                <a16:creationId xmlns:a16="http://schemas.microsoft.com/office/drawing/2014/main" id="{9A721C7D-CD31-4B34-BF64-8362C5555D7F}"/>
              </a:ext>
            </a:extLst>
          </p:cNvPr>
          <p:cNvSpPr/>
          <p:nvPr/>
        </p:nvSpPr>
        <p:spPr>
          <a:xfrm>
            <a:off x="1157477" y="4005298"/>
            <a:ext cx="4615697" cy="551189"/>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lnSpc>
                <a:spcPct val="150000"/>
              </a:lnSpc>
            </a:pPr>
            <a:r>
              <a:rPr lang="zh-CN" altLang="en-US" sz="20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危险化学品安全技术明书的主要作用</a:t>
            </a:r>
          </a:p>
        </p:txBody>
      </p:sp>
      <p:pic>
        <p:nvPicPr>
          <p:cNvPr id="10" name="图片 9">
            <a:extLst>
              <a:ext uri="{FF2B5EF4-FFF2-40B4-BE49-F238E27FC236}">
                <a16:creationId xmlns:a16="http://schemas.microsoft.com/office/drawing/2014/main" id="{747B7AD1-21A8-4262-BA3B-15A5F28D9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999" y="1930401"/>
            <a:ext cx="3548742" cy="3548742"/>
          </a:xfrm>
          <a:prstGeom prst="rect">
            <a:avLst/>
          </a:prstGeom>
        </p:spPr>
      </p:pic>
      <p:pic>
        <p:nvPicPr>
          <p:cNvPr id="12" name="图片 11">
            <a:extLst>
              <a:ext uri="{FF2B5EF4-FFF2-40B4-BE49-F238E27FC236}">
                <a16:creationId xmlns:a16="http://schemas.microsoft.com/office/drawing/2014/main" id="{432F8055-7272-4B73-8F94-8F71ABEAFBCD}"/>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7916821" y="3149600"/>
            <a:ext cx="2753550" cy="2753550"/>
          </a:xfrm>
          <a:prstGeom prst="rect">
            <a:avLst/>
          </a:prstGeom>
        </p:spPr>
      </p:pic>
    </p:spTree>
    <p:extLst>
      <p:ext uri="{BB962C8B-B14F-4D97-AF65-F5344CB8AC3E}">
        <p14:creationId xmlns:p14="http://schemas.microsoft.com/office/powerpoint/2010/main" val="761395983"/>
      </p:ext>
    </p:extLst>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8A61A9A0-4555-4DCB-ADB1-6F107FC8E79A}"/>
              </a:ext>
            </a:extLst>
          </p:cNvPr>
          <p:cNvGrpSpPr/>
          <p:nvPr/>
        </p:nvGrpSpPr>
        <p:grpSpPr>
          <a:xfrm>
            <a:off x="5400350" y="1407687"/>
            <a:ext cx="6064873" cy="4768208"/>
            <a:chOff x="398364" y="1394987"/>
            <a:chExt cx="6064873" cy="4768208"/>
          </a:xfrm>
        </p:grpSpPr>
        <p:sp>
          <p:nvSpPr>
            <p:cNvPr id="6" name="Text Box 16">
              <a:extLst>
                <a:ext uri="{FF2B5EF4-FFF2-40B4-BE49-F238E27FC236}">
                  <a16:creationId xmlns:a16="http://schemas.microsoft.com/office/drawing/2014/main" id="{36BCF5E6-D1F8-4A3B-AB99-DC0D9BE102AD}"/>
                </a:ext>
              </a:extLst>
            </p:cNvPr>
            <p:cNvSpPr txBox="1">
              <a:spLocks noChangeArrowheads="1"/>
            </p:cNvSpPr>
            <p:nvPr/>
          </p:nvSpPr>
          <p:spPr bwMode="auto">
            <a:xfrm>
              <a:off x="398364" y="2214542"/>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化学品及企业标识</a:t>
              </a:r>
            </a:p>
          </p:txBody>
        </p:sp>
        <p:sp>
          <p:nvSpPr>
            <p:cNvPr id="7" name="Text Box 17">
              <a:extLst>
                <a:ext uri="{FF2B5EF4-FFF2-40B4-BE49-F238E27FC236}">
                  <a16:creationId xmlns:a16="http://schemas.microsoft.com/office/drawing/2014/main" id="{7B04D64D-C77A-4CDD-A288-271D09DF74D7}"/>
                </a:ext>
              </a:extLst>
            </p:cNvPr>
            <p:cNvSpPr txBox="1">
              <a:spLocks noChangeArrowheads="1"/>
            </p:cNvSpPr>
            <p:nvPr/>
          </p:nvSpPr>
          <p:spPr bwMode="auto">
            <a:xfrm>
              <a:off x="2519037" y="2214542"/>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 </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成分组成信息</a:t>
              </a:r>
            </a:p>
          </p:txBody>
        </p:sp>
        <p:sp>
          <p:nvSpPr>
            <p:cNvPr id="8" name="Text Box 18">
              <a:extLst>
                <a:ext uri="{FF2B5EF4-FFF2-40B4-BE49-F238E27FC236}">
                  <a16:creationId xmlns:a16="http://schemas.microsoft.com/office/drawing/2014/main" id="{9F1BFEFC-9C8E-4C96-8A79-F16ABF4967AF}"/>
                </a:ext>
              </a:extLst>
            </p:cNvPr>
            <p:cNvSpPr txBox="1">
              <a:spLocks noChangeArrowheads="1"/>
            </p:cNvSpPr>
            <p:nvPr/>
          </p:nvSpPr>
          <p:spPr bwMode="auto">
            <a:xfrm>
              <a:off x="4634437" y="2214542"/>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危险性概述</a:t>
              </a:r>
            </a:p>
          </p:txBody>
        </p:sp>
        <p:sp>
          <p:nvSpPr>
            <p:cNvPr id="9" name="Text Box 19">
              <a:extLst>
                <a:ext uri="{FF2B5EF4-FFF2-40B4-BE49-F238E27FC236}">
                  <a16:creationId xmlns:a16="http://schemas.microsoft.com/office/drawing/2014/main" id="{5110B908-15D9-4087-B6CF-38EACADDE5CF}"/>
                </a:ext>
              </a:extLst>
            </p:cNvPr>
            <p:cNvSpPr txBox="1">
              <a:spLocks noChangeArrowheads="1"/>
            </p:cNvSpPr>
            <p:nvPr/>
          </p:nvSpPr>
          <p:spPr bwMode="auto">
            <a:xfrm>
              <a:off x="398364" y="3087908"/>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急救措施</a:t>
              </a:r>
            </a:p>
          </p:txBody>
        </p:sp>
        <p:sp>
          <p:nvSpPr>
            <p:cNvPr id="10" name="Text Box 20">
              <a:extLst>
                <a:ext uri="{FF2B5EF4-FFF2-40B4-BE49-F238E27FC236}">
                  <a16:creationId xmlns:a16="http://schemas.microsoft.com/office/drawing/2014/main" id="{CA4288CE-AE77-484C-B41B-A59E5A375D67}"/>
                </a:ext>
              </a:extLst>
            </p:cNvPr>
            <p:cNvSpPr txBox="1">
              <a:spLocks noChangeArrowheads="1"/>
            </p:cNvSpPr>
            <p:nvPr/>
          </p:nvSpPr>
          <p:spPr bwMode="auto">
            <a:xfrm>
              <a:off x="2519037" y="2872083"/>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5.</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消防措施</a:t>
              </a:r>
            </a:p>
          </p:txBody>
        </p:sp>
        <p:sp>
          <p:nvSpPr>
            <p:cNvPr id="11" name="Text Box 21">
              <a:extLst>
                <a:ext uri="{FF2B5EF4-FFF2-40B4-BE49-F238E27FC236}">
                  <a16:creationId xmlns:a16="http://schemas.microsoft.com/office/drawing/2014/main" id="{D7212F0E-327F-418A-B845-81239B8BDD43}"/>
                </a:ext>
              </a:extLst>
            </p:cNvPr>
            <p:cNvSpPr txBox="1">
              <a:spLocks noChangeArrowheads="1"/>
            </p:cNvSpPr>
            <p:nvPr/>
          </p:nvSpPr>
          <p:spPr bwMode="auto">
            <a:xfrm>
              <a:off x="4634437" y="3087908"/>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6.</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泄漏应急处理</a:t>
              </a:r>
            </a:p>
          </p:txBody>
        </p:sp>
        <p:sp>
          <p:nvSpPr>
            <p:cNvPr id="12" name="Text Box 22">
              <a:extLst>
                <a:ext uri="{FF2B5EF4-FFF2-40B4-BE49-F238E27FC236}">
                  <a16:creationId xmlns:a16="http://schemas.microsoft.com/office/drawing/2014/main" id="{702EE819-B3DC-4CBA-AD26-CC4EF5A4B77E}"/>
                </a:ext>
              </a:extLst>
            </p:cNvPr>
            <p:cNvSpPr txBox="1">
              <a:spLocks noChangeArrowheads="1"/>
            </p:cNvSpPr>
            <p:nvPr/>
          </p:nvSpPr>
          <p:spPr bwMode="auto">
            <a:xfrm>
              <a:off x="398364" y="3766660"/>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7.</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操作处置与储存</a:t>
              </a:r>
            </a:p>
          </p:txBody>
        </p:sp>
        <p:sp>
          <p:nvSpPr>
            <p:cNvPr id="13" name="Text Box 23">
              <a:extLst>
                <a:ext uri="{FF2B5EF4-FFF2-40B4-BE49-F238E27FC236}">
                  <a16:creationId xmlns:a16="http://schemas.microsoft.com/office/drawing/2014/main" id="{39380BD2-A41C-4D3C-9207-698374E0FD16}"/>
                </a:ext>
              </a:extLst>
            </p:cNvPr>
            <p:cNvSpPr txBox="1">
              <a:spLocks noChangeArrowheads="1"/>
            </p:cNvSpPr>
            <p:nvPr/>
          </p:nvSpPr>
          <p:spPr bwMode="auto">
            <a:xfrm>
              <a:off x="2519037" y="3529624"/>
              <a:ext cx="1828800" cy="660950"/>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8.</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接触控制个体防护</a:t>
              </a:r>
            </a:p>
          </p:txBody>
        </p:sp>
        <p:sp>
          <p:nvSpPr>
            <p:cNvPr id="14" name="Text Box 24">
              <a:extLst>
                <a:ext uri="{FF2B5EF4-FFF2-40B4-BE49-F238E27FC236}">
                  <a16:creationId xmlns:a16="http://schemas.microsoft.com/office/drawing/2014/main" id="{AC7B0040-D988-408C-B247-89F6B93EEB3D}"/>
                </a:ext>
              </a:extLst>
            </p:cNvPr>
            <p:cNvSpPr txBox="1">
              <a:spLocks noChangeArrowheads="1"/>
            </p:cNvSpPr>
            <p:nvPr/>
          </p:nvSpPr>
          <p:spPr bwMode="auto">
            <a:xfrm>
              <a:off x="4634437" y="3766660"/>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9.</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理化特性</a:t>
              </a:r>
            </a:p>
          </p:txBody>
        </p:sp>
        <p:sp>
          <p:nvSpPr>
            <p:cNvPr id="15" name="Text Box 25">
              <a:extLst>
                <a:ext uri="{FF2B5EF4-FFF2-40B4-BE49-F238E27FC236}">
                  <a16:creationId xmlns:a16="http://schemas.microsoft.com/office/drawing/2014/main" id="{40A501DD-0D57-49EA-8724-EB5211A9314C}"/>
                </a:ext>
              </a:extLst>
            </p:cNvPr>
            <p:cNvSpPr txBox="1">
              <a:spLocks noChangeArrowheads="1"/>
            </p:cNvSpPr>
            <p:nvPr/>
          </p:nvSpPr>
          <p:spPr bwMode="auto">
            <a:xfrm>
              <a:off x="398364" y="4678273"/>
              <a:ext cx="1828800" cy="670568"/>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10.</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稳定性和反应活性</a:t>
              </a:r>
            </a:p>
          </p:txBody>
        </p:sp>
        <p:sp>
          <p:nvSpPr>
            <p:cNvPr id="16" name="Text Box 26">
              <a:extLst>
                <a:ext uri="{FF2B5EF4-FFF2-40B4-BE49-F238E27FC236}">
                  <a16:creationId xmlns:a16="http://schemas.microsoft.com/office/drawing/2014/main" id="{13DD5E30-FE8C-4E15-9BD8-6E7BB2EA3C49}"/>
                </a:ext>
              </a:extLst>
            </p:cNvPr>
            <p:cNvSpPr txBox="1">
              <a:spLocks noChangeArrowheads="1"/>
            </p:cNvSpPr>
            <p:nvPr/>
          </p:nvSpPr>
          <p:spPr bwMode="auto">
            <a:xfrm>
              <a:off x="2519037" y="447801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11.</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毒理学资料</a:t>
              </a:r>
            </a:p>
          </p:txBody>
        </p:sp>
        <p:sp>
          <p:nvSpPr>
            <p:cNvPr id="17" name="Text Box 27">
              <a:extLst>
                <a:ext uri="{FF2B5EF4-FFF2-40B4-BE49-F238E27FC236}">
                  <a16:creationId xmlns:a16="http://schemas.microsoft.com/office/drawing/2014/main" id="{5EE2BA77-77FA-4313-9AA7-9305AE89B2BF}"/>
                </a:ext>
              </a:extLst>
            </p:cNvPr>
            <p:cNvSpPr txBox="1">
              <a:spLocks noChangeArrowheads="1"/>
            </p:cNvSpPr>
            <p:nvPr/>
          </p:nvSpPr>
          <p:spPr bwMode="auto">
            <a:xfrm>
              <a:off x="4634437" y="4678273"/>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12.</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生态学资料</a:t>
              </a:r>
            </a:p>
          </p:txBody>
        </p:sp>
        <p:sp>
          <p:nvSpPr>
            <p:cNvPr id="18" name="Text Box 28">
              <a:extLst>
                <a:ext uri="{FF2B5EF4-FFF2-40B4-BE49-F238E27FC236}">
                  <a16:creationId xmlns:a16="http://schemas.microsoft.com/office/drawing/2014/main" id="{136A353C-3A41-4779-AD19-FC63B9EC36CC}"/>
                </a:ext>
              </a:extLst>
            </p:cNvPr>
            <p:cNvSpPr txBox="1">
              <a:spLocks noChangeArrowheads="1"/>
            </p:cNvSpPr>
            <p:nvPr/>
          </p:nvSpPr>
          <p:spPr bwMode="auto">
            <a:xfrm>
              <a:off x="398364" y="559470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13.</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废弃处置</a:t>
              </a:r>
            </a:p>
          </p:txBody>
        </p:sp>
        <p:sp>
          <p:nvSpPr>
            <p:cNvPr id="19" name="Text Box 29">
              <a:extLst>
                <a:ext uri="{FF2B5EF4-FFF2-40B4-BE49-F238E27FC236}">
                  <a16:creationId xmlns:a16="http://schemas.microsoft.com/office/drawing/2014/main" id="{7F129CF8-BF7A-4DA5-99D2-50E7E9A91357}"/>
                </a:ext>
              </a:extLst>
            </p:cNvPr>
            <p:cNvSpPr txBox="1">
              <a:spLocks noChangeArrowheads="1"/>
            </p:cNvSpPr>
            <p:nvPr/>
          </p:nvSpPr>
          <p:spPr bwMode="auto">
            <a:xfrm>
              <a:off x="2519037" y="5135555"/>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14.</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运输信息</a:t>
              </a:r>
            </a:p>
          </p:txBody>
        </p:sp>
        <p:sp>
          <p:nvSpPr>
            <p:cNvPr id="20" name="Text Box 30">
              <a:extLst>
                <a:ext uri="{FF2B5EF4-FFF2-40B4-BE49-F238E27FC236}">
                  <a16:creationId xmlns:a16="http://schemas.microsoft.com/office/drawing/2014/main" id="{E902FE62-3FCD-47B4-A4CE-E961187C31C7}"/>
                </a:ext>
              </a:extLst>
            </p:cNvPr>
            <p:cNvSpPr txBox="1">
              <a:spLocks noChangeArrowheads="1"/>
            </p:cNvSpPr>
            <p:nvPr/>
          </p:nvSpPr>
          <p:spPr bwMode="auto">
            <a:xfrm>
              <a:off x="4634437" y="5444470"/>
              <a:ext cx="1828800" cy="370101"/>
            </a:xfrm>
            <a:prstGeom prst="rect">
              <a:avLst/>
            </a:prstGeom>
            <a:solidFill>
              <a:srgbClr val="C00000"/>
            </a:solidFill>
            <a:ln>
              <a:noFill/>
            </a:ln>
            <a:effectLst/>
          </p:spPr>
          <p:txBody>
            <a:bodyPr wrap="square">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15.</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法规信息</a:t>
              </a:r>
            </a:p>
          </p:txBody>
        </p:sp>
        <p:sp>
          <p:nvSpPr>
            <p:cNvPr id="21" name="Text Box 31">
              <a:extLst>
                <a:ext uri="{FF2B5EF4-FFF2-40B4-BE49-F238E27FC236}">
                  <a16:creationId xmlns:a16="http://schemas.microsoft.com/office/drawing/2014/main" id="{9FA3CE88-A9A1-4C0B-94FF-30A428799C94}"/>
                </a:ext>
              </a:extLst>
            </p:cNvPr>
            <p:cNvSpPr txBox="1">
              <a:spLocks noChangeArrowheads="1"/>
            </p:cNvSpPr>
            <p:nvPr/>
          </p:nvSpPr>
          <p:spPr bwMode="auto">
            <a:xfrm>
              <a:off x="2519037" y="5793094"/>
              <a:ext cx="1828800" cy="370101"/>
            </a:xfrm>
            <a:prstGeom prst="rect">
              <a:avLst/>
            </a:prstGeom>
            <a:solidFill>
              <a:srgbClr val="C00000"/>
            </a:solidFill>
            <a:ln>
              <a:noFill/>
            </a:ln>
            <a:effectLst/>
          </p:spPr>
          <p:txBody>
            <a:bodyPr>
              <a:spAutoFit/>
            </a:bodyPr>
            <a:lstStyle/>
            <a:p>
              <a:pPr eaLnBrk="1" hangingPunct="1">
                <a:lnSpc>
                  <a:spcPct val="105000"/>
                </a:lnSpc>
                <a:defRPr/>
              </a:pPr>
              <a:r>
                <a:rPr kumimoji="1" lang="en-US" altLang="zh-CN"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16.</a:t>
              </a:r>
              <a:r>
                <a:rPr kumimoji="1" lang="zh-CN" altLang="en-US" sz="1800" b="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其他信息</a:t>
              </a:r>
            </a:p>
          </p:txBody>
        </p:sp>
        <p:sp>
          <p:nvSpPr>
            <p:cNvPr id="22" name="Rectangle 49">
              <a:extLst>
                <a:ext uri="{FF2B5EF4-FFF2-40B4-BE49-F238E27FC236}">
                  <a16:creationId xmlns:a16="http://schemas.microsoft.com/office/drawing/2014/main" id="{38525864-9B53-4104-8614-37B21AF589F6}"/>
                </a:ext>
              </a:extLst>
            </p:cNvPr>
            <p:cNvSpPr>
              <a:spLocks noChangeArrowheads="1"/>
            </p:cNvSpPr>
            <p:nvPr/>
          </p:nvSpPr>
          <p:spPr bwMode="auto">
            <a:xfrm>
              <a:off x="398364" y="1394987"/>
              <a:ext cx="6064873" cy="581762"/>
            </a:xfrm>
            <a:prstGeom prst="rect">
              <a:avLst/>
            </a:prstGeom>
            <a:solidFill>
              <a:srgbClr val="C00000"/>
            </a:solidFill>
            <a:ln>
              <a:noFill/>
            </a:ln>
            <a:effec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spcAft>
                  <a:spcPct val="0"/>
                </a:spcAft>
              </a:pPr>
              <a:r>
                <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化学品安全技术说明书内容介绍</a:t>
              </a:r>
            </a:p>
          </p:txBody>
        </p:sp>
      </p:grpSp>
      <p:pic>
        <p:nvPicPr>
          <p:cNvPr id="24" name="图片 23">
            <a:extLst>
              <a:ext uri="{FF2B5EF4-FFF2-40B4-BE49-F238E27FC236}">
                <a16:creationId xmlns:a16="http://schemas.microsoft.com/office/drawing/2014/main" id="{F566C137-1125-49EC-9C8D-339449F83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28" y="2743200"/>
            <a:ext cx="3548742" cy="3548742"/>
          </a:xfrm>
          <a:prstGeom prst="rect">
            <a:avLst/>
          </a:prstGeom>
        </p:spPr>
      </p:pic>
      <p:pic>
        <p:nvPicPr>
          <p:cNvPr id="25" name="图片 24">
            <a:extLst>
              <a:ext uri="{FF2B5EF4-FFF2-40B4-BE49-F238E27FC236}">
                <a16:creationId xmlns:a16="http://schemas.microsoft.com/office/drawing/2014/main" id="{9FE84B2C-A74F-4EE9-A2A1-CF6004FFB795}"/>
              </a:ext>
            </a:extLst>
          </p:cNvPr>
          <p:cNvPicPr>
            <a:picLocks noChangeAspect="1"/>
          </p:cNvPicPr>
          <p:nvPr/>
        </p:nvPicPr>
        <p:blipFill>
          <a:blip r:embed="rId3">
            <a:clrChange>
              <a:clrFrom>
                <a:srgbClr val="4D5C64">
                  <a:alpha val="47059"/>
                </a:srgbClr>
              </a:clrFrom>
              <a:clrTo>
                <a:srgbClr val="4D5C64">
                  <a:alpha val="0"/>
                </a:srgbClr>
              </a:clrTo>
            </a:clrChange>
            <a:extLst>
              <a:ext uri="{28A0092B-C50C-407E-A947-70E740481C1C}">
                <a14:useLocalDpi xmlns:a14="http://schemas.microsoft.com/office/drawing/2010/main" val="0"/>
              </a:ext>
            </a:extLst>
          </a:blip>
          <a:stretch>
            <a:fillRect/>
          </a:stretch>
        </p:blipFill>
        <p:spPr>
          <a:xfrm>
            <a:off x="1951450" y="3962399"/>
            <a:ext cx="2753550" cy="2753550"/>
          </a:xfrm>
          <a:prstGeom prst="rect">
            <a:avLst/>
          </a:prstGeom>
        </p:spPr>
      </p:pic>
    </p:spTree>
    <p:extLst>
      <p:ext uri="{BB962C8B-B14F-4D97-AF65-F5344CB8AC3E}">
        <p14:creationId xmlns:p14="http://schemas.microsoft.com/office/powerpoint/2010/main" val="960875746"/>
      </p:ext>
    </p:extLst>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2E914D78-682C-4C26-8074-2A551ED5F523}"/>
              </a:ext>
            </a:extLst>
          </p:cNvPr>
          <p:cNvSpPr txBox="1">
            <a:spLocks noChangeArrowheads="1"/>
          </p:cNvSpPr>
          <p:nvPr/>
        </p:nvSpPr>
        <p:spPr bwMode="auto">
          <a:xfrm>
            <a:off x="1524000" y="1086756"/>
            <a:ext cx="9144000" cy="581762"/>
          </a:xfrm>
          <a:prstGeom prst="rect">
            <a:avLst/>
          </a:prstGeom>
          <a:solidFill>
            <a:srgbClr val="C00000"/>
          </a:solidFill>
          <a:ln>
            <a:noFill/>
          </a:ln>
          <a:effec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spcAft>
                <a:spcPts val="600"/>
              </a:spcAft>
            </a:pPr>
            <a:r>
              <a:rPr lang="zh-CN" altLang="en-US" sz="2800"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危险化学品安全标签的内容</a:t>
            </a:r>
          </a:p>
        </p:txBody>
      </p:sp>
      <p:grpSp>
        <p:nvGrpSpPr>
          <p:cNvPr id="4" name="组合 3">
            <a:extLst>
              <a:ext uri="{FF2B5EF4-FFF2-40B4-BE49-F238E27FC236}">
                <a16:creationId xmlns:a16="http://schemas.microsoft.com/office/drawing/2014/main" id="{A218F75F-B756-4BFD-AF1C-357A2553DAC2}"/>
              </a:ext>
            </a:extLst>
          </p:cNvPr>
          <p:cNvGrpSpPr/>
          <p:nvPr/>
        </p:nvGrpSpPr>
        <p:grpSpPr>
          <a:xfrm>
            <a:off x="1524000" y="2016844"/>
            <a:ext cx="8987396" cy="4454502"/>
            <a:chOff x="1473054" y="1940644"/>
            <a:chExt cx="8987396" cy="4454502"/>
          </a:xfrm>
        </p:grpSpPr>
        <p:pic>
          <p:nvPicPr>
            <p:cNvPr id="3" name="图片 2">
              <a:extLst>
                <a:ext uri="{FF2B5EF4-FFF2-40B4-BE49-F238E27FC236}">
                  <a16:creationId xmlns:a16="http://schemas.microsoft.com/office/drawing/2014/main" id="{55F58967-82BC-4AE2-816E-D7ADB4BBBE0D}"/>
                </a:ext>
              </a:extLst>
            </p:cNvPr>
            <p:cNvPicPr>
              <a:picLocks noChangeAspect="1"/>
            </p:cNvPicPr>
            <p:nvPr/>
          </p:nvPicPr>
          <p:blipFill>
            <a:blip r:embed="rId2"/>
            <a:stretch>
              <a:fillRect/>
            </a:stretch>
          </p:blipFill>
          <p:spPr>
            <a:xfrm>
              <a:off x="3101321" y="2529561"/>
              <a:ext cx="5497373" cy="3241683"/>
            </a:xfrm>
            <a:prstGeom prst="rect">
              <a:avLst/>
            </a:prstGeom>
          </p:spPr>
        </p:pic>
        <p:sp>
          <p:nvSpPr>
            <p:cNvPr id="20485" name="Line 7">
              <a:extLst>
                <a:ext uri="{FF2B5EF4-FFF2-40B4-BE49-F238E27FC236}">
                  <a16:creationId xmlns:a16="http://schemas.microsoft.com/office/drawing/2014/main" id="{034679DB-E409-4FBD-86A6-F877932E72AD}"/>
                </a:ext>
              </a:extLst>
            </p:cNvPr>
            <p:cNvSpPr>
              <a:spLocks noChangeShapeType="1"/>
            </p:cNvSpPr>
            <p:nvPr/>
          </p:nvSpPr>
          <p:spPr bwMode="auto">
            <a:xfrm>
              <a:off x="2525058" y="2707429"/>
              <a:ext cx="2689087" cy="374605"/>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6" name="Line 8">
              <a:extLst>
                <a:ext uri="{FF2B5EF4-FFF2-40B4-BE49-F238E27FC236}">
                  <a16:creationId xmlns:a16="http://schemas.microsoft.com/office/drawing/2014/main" id="{CDAFEFA1-94A0-45F0-B522-508877F753A8}"/>
                </a:ext>
              </a:extLst>
            </p:cNvPr>
            <p:cNvSpPr>
              <a:spLocks noChangeShapeType="1"/>
            </p:cNvSpPr>
            <p:nvPr/>
          </p:nvSpPr>
          <p:spPr bwMode="auto">
            <a:xfrm flipH="1">
              <a:off x="7950995" y="2728022"/>
              <a:ext cx="792162" cy="496887"/>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7" name="Line 9">
              <a:extLst>
                <a:ext uri="{FF2B5EF4-FFF2-40B4-BE49-F238E27FC236}">
                  <a16:creationId xmlns:a16="http://schemas.microsoft.com/office/drawing/2014/main" id="{5CA6D88A-278B-4ECF-9ECB-866DA7815C79}"/>
                </a:ext>
              </a:extLst>
            </p:cNvPr>
            <p:cNvSpPr>
              <a:spLocks noChangeShapeType="1"/>
            </p:cNvSpPr>
            <p:nvPr/>
          </p:nvSpPr>
          <p:spPr bwMode="auto">
            <a:xfrm>
              <a:off x="2910682" y="3369372"/>
              <a:ext cx="2016125" cy="2159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88" name="Line 10">
              <a:extLst>
                <a:ext uri="{FF2B5EF4-FFF2-40B4-BE49-F238E27FC236}">
                  <a16:creationId xmlns:a16="http://schemas.microsoft.com/office/drawing/2014/main" id="{F2E953B6-519A-4050-9A30-EBF160CBE6B9}"/>
                </a:ext>
              </a:extLst>
            </p:cNvPr>
            <p:cNvSpPr>
              <a:spLocks noChangeShapeType="1"/>
            </p:cNvSpPr>
            <p:nvPr/>
          </p:nvSpPr>
          <p:spPr bwMode="auto">
            <a:xfrm flipV="1">
              <a:off x="2692474" y="4232972"/>
              <a:ext cx="2305772" cy="2159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0" name="Line 12">
              <a:extLst>
                <a:ext uri="{FF2B5EF4-FFF2-40B4-BE49-F238E27FC236}">
                  <a16:creationId xmlns:a16="http://schemas.microsoft.com/office/drawing/2014/main" id="{91516FDB-0D35-4930-957C-602A0B5192CE}"/>
                </a:ext>
              </a:extLst>
            </p:cNvPr>
            <p:cNvSpPr>
              <a:spLocks noChangeShapeType="1"/>
            </p:cNvSpPr>
            <p:nvPr/>
          </p:nvSpPr>
          <p:spPr bwMode="auto">
            <a:xfrm rot="16200000" flipH="1" flipV="1">
              <a:off x="7127636" y="3304623"/>
              <a:ext cx="743645" cy="2554503"/>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1" name="Line 13">
              <a:extLst>
                <a:ext uri="{FF2B5EF4-FFF2-40B4-BE49-F238E27FC236}">
                  <a16:creationId xmlns:a16="http://schemas.microsoft.com/office/drawing/2014/main" id="{6AD6077C-7BDF-4F57-BBC2-446839F03E42}"/>
                </a:ext>
              </a:extLst>
            </p:cNvPr>
            <p:cNvSpPr>
              <a:spLocks noChangeShapeType="1"/>
            </p:cNvSpPr>
            <p:nvPr/>
          </p:nvSpPr>
          <p:spPr bwMode="auto">
            <a:xfrm flipH="1">
              <a:off x="5574507" y="2432747"/>
              <a:ext cx="144463" cy="496887"/>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2" name="Line 14">
              <a:extLst>
                <a:ext uri="{FF2B5EF4-FFF2-40B4-BE49-F238E27FC236}">
                  <a16:creationId xmlns:a16="http://schemas.microsoft.com/office/drawing/2014/main" id="{8C040AAB-5C79-41A6-94F7-0CB412252977}"/>
                </a:ext>
              </a:extLst>
            </p:cNvPr>
            <p:cNvSpPr>
              <a:spLocks noChangeShapeType="1"/>
            </p:cNvSpPr>
            <p:nvPr/>
          </p:nvSpPr>
          <p:spPr bwMode="auto">
            <a:xfrm flipV="1">
              <a:off x="6511132" y="5458522"/>
              <a:ext cx="358775" cy="431800"/>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0493" name="Line 15">
              <a:extLst>
                <a:ext uri="{FF2B5EF4-FFF2-40B4-BE49-F238E27FC236}">
                  <a16:creationId xmlns:a16="http://schemas.microsoft.com/office/drawing/2014/main" id="{97A0538B-D9A1-4C4C-AA29-09379911A41F}"/>
                </a:ext>
              </a:extLst>
            </p:cNvPr>
            <p:cNvSpPr>
              <a:spLocks noChangeShapeType="1"/>
            </p:cNvSpPr>
            <p:nvPr/>
          </p:nvSpPr>
          <p:spPr bwMode="auto">
            <a:xfrm flipH="1">
              <a:off x="8306296" y="5356815"/>
              <a:ext cx="364629" cy="9782"/>
            </a:xfrm>
            <a:prstGeom prst="line">
              <a:avLst/>
            </a:prstGeom>
            <a:noFill/>
            <a:ln w="19050">
              <a:solidFill>
                <a:srgbClr val="C0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0256" name="Text Box 16">
              <a:extLst>
                <a:ext uri="{FF2B5EF4-FFF2-40B4-BE49-F238E27FC236}">
                  <a16:creationId xmlns:a16="http://schemas.microsoft.com/office/drawing/2014/main" id="{3EE096FD-0F65-4859-92D8-7EE4D27A2220}"/>
                </a:ext>
              </a:extLst>
            </p:cNvPr>
            <p:cNvSpPr txBox="1">
              <a:spLocks noChangeArrowheads="1"/>
            </p:cNvSpPr>
            <p:nvPr/>
          </p:nvSpPr>
          <p:spPr bwMode="auto">
            <a:xfrm rot="10801744" flipV="1">
              <a:off x="4995070" y="1940644"/>
              <a:ext cx="1943100" cy="374605"/>
            </a:xfrm>
            <a:prstGeom prst="rect">
              <a:avLst/>
            </a:prstGeom>
            <a:noFill/>
            <a:ln>
              <a:noFill/>
            </a:ln>
          </p:spPr>
          <p:txBody>
            <a:bodyPr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algn="ct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化学品标识</a:t>
              </a:r>
            </a:p>
          </p:txBody>
        </p:sp>
        <p:sp>
          <p:nvSpPr>
            <p:cNvPr id="10257" name="Text Box 17">
              <a:extLst>
                <a:ext uri="{FF2B5EF4-FFF2-40B4-BE49-F238E27FC236}">
                  <a16:creationId xmlns:a16="http://schemas.microsoft.com/office/drawing/2014/main" id="{6DD3D337-921D-44D1-80D1-8578FA9CE42C}"/>
                </a:ext>
              </a:extLst>
            </p:cNvPr>
            <p:cNvSpPr txBox="1">
              <a:spLocks noChangeArrowheads="1"/>
            </p:cNvSpPr>
            <p:nvPr/>
          </p:nvSpPr>
          <p:spPr bwMode="auto">
            <a:xfrm>
              <a:off x="8743157" y="2505772"/>
              <a:ext cx="1655763" cy="374605"/>
            </a:xfrm>
            <a:prstGeom prst="rect">
              <a:avLst/>
            </a:prstGeom>
            <a:noFill/>
            <a:ln>
              <a:noFill/>
            </a:ln>
          </p:spPr>
          <p:txBody>
            <a:bodyPr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危险性标志</a:t>
              </a:r>
            </a:p>
          </p:txBody>
        </p:sp>
        <p:sp>
          <p:nvSpPr>
            <p:cNvPr id="10258" name="Text Box 18">
              <a:extLst>
                <a:ext uri="{FF2B5EF4-FFF2-40B4-BE49-F238E27FC236}">
                  <a16:creationId xmlns:a16="http://schemas.microsoft.com/office/drawing/2014/main" id="{69E23E39-8311-4C4C-A1EF-47B7D40EAFF0}"/>
                </a:ext>
              </a:extLst>
            </p:cNvPr>
            <p:cNvSpPr txBox="1">
              <a:spLocks noChangeArrowheads="1"/>
            </p:cNvSpPr>
            <p:nvPr/>
          </p:nvSpPr>
          <p:spPr bwMode="auto">
            <a:xfrm>
              <a:off x="1573933" y="2389906"/>
              <a:ext cx="887707" cy="374605"/>
            </a:xfrm>
            <a:prstGeom prst="rect">
              <a:avLst/>
            </a:prstGeom>
            <a:noFill/>
            <a:ln>
              <a:noFill/>
            </a:ln>
          </p:spPr>
          <p:txBody>
            <a:bodyPr wrap="non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警示词</a:t>
              </a:r>
            </a:p>
          </p:txBody>
        </p:sp>
        <p:sp>
          <p:nvSpPr>
            <p:cNvPr id="10259" name="Text Box 19">
              <a:extLst>
                <a:ext uri="{FF2B5EF4-FFF2-40B4-BE49-F238E27FC236}">
                  <a16:creationId xmlns:a16="http://schemas.microsoft.com/office/drawing/2014/main" id="{52BDB2A4-DD58-45F9-BF51-CFC47E09E93B}"/>
                </a:ext>
              </a:extLst>
            </p:cNvPr>
            <p:cNvSpPr txBox="1">
              <a:spLocks noChangeArrowheads="1"/>
            </p:cNvSpPr>
            <p:nvPr/>
          </p:nvSpPr>
          <p:spPr bwMode="auto">
            <a:xfrm>
              <a:off x="1573933" y="3320581"/>
              <a:ext cx="1349372" cy="374605"/>
            </a:xfrm>
            <a:prstGeom prst="rect">
              <a:avLst/>
            </a:prstGeom>
            <a:noFill/>
            <a:ln>
              <a:noFill/>
            </a:ln>
          </p:spPr>
          <p:txBody>
            <a:bodyPr wrap="non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危险性概述</a:t>
              </a:r>
            </a:p>
          </p:txBody>
        </p:sp>
        <p:sp>
          <p:nvSpPr>
            <p:cNvPr id="10260" name="Text Box 20">
              <a:extLst>
                <a:ext uri="{FF2B5EF4-FFF2-40B4-BE49-F238E27FC236}">
                  <a16:creationId xmlns:a16="http://schemas.microsoft.com/office/drawing/2014/main" id="{D8A592F4-1718-4A5B-8EB7-E67F0F12C68A}"/>
                </a:ext>
              </a:extLst>
            </p:cNvPr>
            <p:cNvSpPr txBox="1">
              <a:spLocks noChangeArrowheads="1"/>
            </p:cNvSpPr>
            <p:nvPr/>
          </p:nvSpPr>
          <p:spPr bwMode="auto">
            <a:xfrm>
              <a:off x="1573933" y="4251256"/>
              <a:ext cx="1118540" cy="374605"/>
            </a:xfrm>
            <a:prstGeom prst="rect">
              <a:avLst/>
            </a:prstGeom>
            <a:noFill/>
            <a:ln>
              <a:noFill/>
            </a:ln>
          </p:spPr>
          <p:txBody>
            <a:bodyPr wrap="non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安全措施</a:t>
              </a:r>
            </a:p>
          </p:txBody>
        </p:sp>
        <p:sp>
          <p:nvSpPr>
            <p:cNvPr id="10261" name="Text Box 21">
              <a:extLst>
                <a:ext uri="{FF2B5EF4-FFF2-40B4-BE49-F238E27FC236}">
                  <a16:creationId xmlns:a16="http://schemas.microsoft.com/office/drawing/2014/main" id="{0EB20AEC-DBA6-4973-B934-8E481BAF9AD7}"/>
                </a:ext>
              </a:extLst>
            </p:cNvPr>
            <p:cNvSpPr txBox="1">
              <a:spLocks noChangeArrowheads="1"/>
            </p:cNvSpPr>
            <p:nvPr/>
          </p:nvSpPr>
          <p:spPr bwMode="auto">
            <a:xfrm>
              <a:off x="1473054" y="5084106"/>
              <a:ext cx="1641327" cy="651604"/>
            </a:xfrm>
            <a:prstGeom prst="rect">
              <a:avLst/>
            </a:prstGeom>
            <a:noFill/>
            <a:ln>
              <a:noFill/>
            </a:ln>
          </p:spPr>
          <p:txBody>
            <a:bodyPr wrap="squar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生产企业信息</a:t>
              </a:r>
            </a:p>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（地址、电话）</a:t>
              </a:r>
            </a:p>
          </p:txBody>
        </p:sp>
        <p:sp>
          <p:nvSpPr>
            <p:cNvPr id="10262" name="Text Box 22">
              <a:extLst>
                <a:ext uri="{FF2B5EF4-FFF2-40B4-BE49-F238E27FC236}">
                  <a16:creationId xmlns:a16="http://schemas.microsoft.com/office/drawing/2014/main" id="{BF5C0F86-A461-4822-B3DE-7D7A958F6F20}"/>
                </a:ext>
              </a:extLst>
            </p:cNvPr>
            <p:cNvSpPr txBox="1">
              <a:spLocks noChangeArrowheads="1"/>
            </p:cNvSpPr>
            <p:nvPr/>
          </p:nvSpPr>
          <p:spPr bwMode="auto">
            <a:xfrm>
              <a:off x="8743157" y="4014198"/>
              <a:ext cx="1717293" cy="374605"/>
            </a:xfrm>
            <a:prstGeom prst="rect">
              <a:avLst/>
            </a:prstGeom>
            <a:noFill/>
            <a:ln>
              <a:noFill/>
            </a:ln>
          </p:spPr>
          <p:txBody>
            <a:bodyPr wrap="non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提示参阅</a:t>
              </a:r>
              <a:r>
                <a:rPr kumimoji="1"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CSDS</a:t>
              </a:r>
            </a:p>
          </p:txBody>
        </p:sp>
        <p:sp>
          <p:nvSpPr>
            <p:cNvPr id="10263" name="Text Box 23">
              <a:extLst>
                <a:ext uri="{FF2B5EF4-FFF2-40B4-BE49-F238E27FC236}">
                  <a16:creationId xmlns:a16="http://schemas.microsoft.com/office/drawing/2014/main" id="{3978A453-589A-4EE1-9B5A-2BB1F8B4C28B}"/>
                </a:ext>
              </a:extLst>
            </p:cNvPr>
            <p:cNvSpPr txBox="1">
              <a:spLocks noChangeArrowheads="1"/>
            </p:cNvSpPr>
            <p:nvPr/>
          </p:nvSpPr>
          <p:spPr bwMode="auto">
            <a:xfrm>
              <a:off x="5430045" y="6020541"/>
              <a:ext cx="2152652" cy="374605"/>
            </a:xfrm>
            <a:prstGeom prst="rect">
              <a:avLst/>
            </a:prstGeom>
            <a:noFill/>
            <a:ln>
              <a:noFill/>
            </a:ln>
          </p:spPr>
          <p:txBody>
            <a:bodyPr wrap="squar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algn="ct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化学事故应急电话</a:t>
              </a:r>
            </a:p>
          </p:txBody>
        </p:sp>
        <p:sp>
          <p:nvSpPr>
            <p:cNvPr id="10264" name="Text Box 24">
              <a:extLst>
                <a:ext uri="{FF2B5EF4-FFF2-40B4-BE49-F238E27FC236}">
                  <a16:creationId xmlns:a16="http://schemas.microsoft.com/office/drawing/2014/main" id="{E6FDDC45-27F4-4E8B-8993-825889A76639}"/>
                </a:ext>
              </a:extLst>
            </p:cNvPr>
            <p:cNvSpPr txBox="1">
              <a:spLocks noChangeArrowheads="1"/>
            </p:cNvSpPr>
            <p:nvPr/>
          </p:nvSpPr>
          <p:spPr bwMode="auto">
            <a:xfrm>
              <a:off x="8743157" y="5166789"/>
              <a:ext cx="1695621" cy="374605"/>
            </a:xfrm>
            <a:prstGeom prst="rect">
              <a:avLst/>
            </a:prstGeom>
            <a:noFill/>
            <a:ln>
              <a:noFill/>
            </a:ln>
          </p:spPr>
          <p:txBody>
            <a:bodyPr wrap="none" lIns="96661" tIns="48331" rIns="96661" bIns="48331">
              <a:spAutoFit/>
            </a:bodyPr>
            <a:lstStyle>
              <a:lvl1pPr defTabSz="966788">
                <a:spcBef>
                  <a:spcPct val="0"/>
                </a:spcBef>
                <a:spcAft>
                  <a:spcPct val="0"/>
                </a:spcAft>
                <a:defRPr>
                  <a:solidFill>
                    <a:schemeClr val="tx1"/>
                  </a:solidFill>
                  <a:latin typeface="Arial" charset="0"/>
                  <a:ea typeface="宋体" pitchFamily="2" charset="-122"/>
                </a:defRPr>
              </a:lvl1pPr>
              <a:lvl2pPr marL="482600" defTabSz="966788">
                <a:spcBef>
                  <a:spcPct val="0"/>
                </a:spcBef>
                <a:spcAft>
                  <a:spcPct val="0"/>
                </a:spcAft>
                <a:defRPr>
                  <a:solidFill>
                    <a:schemeClr val="tx1"/>
                  </a:solidFill>
                  <a:latin typeface="Arial" charset="0"/>
                  <a:ea typeface="宋体" pitchFamily="2" charset="-122"/>
                </a:defRPr>
              </a:lvl2pPr>
              <a:lvl3pPr marL="966788" defTabSz="966788">
                <a:spcBef>
                  <a:spcPct val="0"/>
                </a:spcBef>
                <a:spcAft>
                  <a:spcPct val="0"/>
                </a:spcAft>
                <a:defRPr>
                  <a:solidFill>
                    <a:schemeClr val="tx1"/>
                  </a:solidFill>
                  <a:latin typeface="Arial" charset="0"/>
                  <a:ea typeface="宋体" pitchFamily="2" charset="-122"/>
                </a:defRPr>
              </a:lvl3pPr>
              <a:lvl4pPr marL="1449388" defTabSz="966788">
                <a:spcBef>
                  <a:spcPct val="0"/>
                </a:spcBef>
                <a:spcAft>
                  <a:spcPct val="0"/>
                </a:spcAft>
                <a:defRPr>
                  <a:solidFill>
                    <a:schemeClr val="tx1"/>
                  </a:solidFill>
                  <a:latin typeface="Arial" charset="0"/>
                  <a:ea typeface="宋体" pitchFamily="2" charset="-122"/>
                </a:defRPr>
              </a:lvl4pPr>
              <a:lvl5pPr marL="1933575" defTabSz="966788">
                <a:spcBef>
                  <a:spcPct val="0"/>
                </a:spcBef>
                <a:spcAft>
                  <a:spcPct val="0"/>
                </a:spcAft>
                <a:defRPr>
                  <a:solidFill>
                    <a:schemeClr val="tx1"/>
                  </a:solidFill>
                  <a:latin typeface="Arial" charset="0"/>
                  <a:ea typeface="宋体" pitchFamily="2" charset="-122"/>
                </a:defRPr>
              </a:lvl5pPr>
              <a:lvl6pPr marL="2390775" defTabSz="966788" fontAlgn="base">
                <a:spcBef>
                  <a:spcPct val="0"/>
                </a:spcBef>
                <a:spcAft>
                  <a:spcPct val="0"/>
                </a:spcAft>
                <a:defRPr>
                  <a:solidFill>
                    <a:schemeClr val="tx1"/>
                  </a:solidFill>
                  <a:latin typeface="Arial" charset="0"/>
                  <a:ea typeface="宋体" pitchFamily="2" charset="-122"/>
                </a:defRPr>
              </a:lvl6pPr>
              <a:lvl7pPr marL="2847975" defTabSz="966788" fontAlgn="base">
                <a:spcBef>
                  <a:spcPct val="0"/>
                </a:spcBef>
                <a:spcAft>
                  <a:spcPct val="0"/>
                </a:spcAft>
                <a:defRPr>
                  <a:solidFill>
                    <a:schemeClr val="tx1"/>
                  </a:solidFill>
                  <a:latin typeface="Arial" charset="0"/>
                  <a:ea typeface="宋体" pitchFamily="2" charset="-122"/>
                </a:defRPr>
              </a:lvl7pPr>
              <a:lvl8pPr marL="3305175" defTabSz="966788" fontAlgn="base">
                <a:spcBef>
                  <a:spcPct val="0"/>
                </a:spcBef>
                <a:spcAft>
                  <a:spcPct val="0"/>
                </a:spcAft>
                <a:defRPr>
                  <a:solidFill>
                    <a:schemeClr val="tx1"/>
                  </a:solidFill>
                  <a:latin typeface="Arial" charset="0"/>
                  <a:ea typeface="宋体" pitchFamily="2" charset="-122"/>
                </a:defRPr>
              </a:lvl8pPr>
              <a:lvl9pPr marL="3762375" defTabSz="966788" fontAlgn="base">
                <a:spcBef>
                  <a:spcPct val="0"/>
                </a:spcBef>
                <a:spcAft>
                  <a:spcPct val="0"/>
                </a:spcAft>
                <a:defRPr>
                  <a:solidFill>
                    <a:schemeClr val="tx1"/>
                  </a:solidFill>
                  <a:latin typeface="Arial" charset="0"/>
                  <a:ea typeface="宋体" pitchFamily="2" charset="-122"/>
                </a:defRPr>
              </a:lvl9pPr>
            </a:lstStyle>
            <a:p>
              <a:pPr eaLnBrk="1" hangingPunct="1">
                <a:defRPr/>
              </a:pP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危规号与</a:t>
              </a:r>
              <a:r>
                <a:rPr kumimoji="1" lang="en-US" altLang="zh-CN"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UN</a:t>
              </a:r>
              <a:r>
                <a:rPr kumimoji="1" lang="zh-CN" altLang="en-US" b="1" dirty="0">
                  <a:solidFill>
                    <a:srgbClr val="C00000"/>
                  </a:solidFill>
                  <a:latin typeface="思源黑体" panose="020B0500000000000000" pitchFamily="34" charset="-122"/>
                  <a:ea typeface="思源黑体" panose="020B0500000000000000" pitchFamily="34" charset="-122"/>
                  <a:cs typeface="+mn-ea"/>
                  <a:sym typeface="思源黑体" panose="020B0500000000000000" pitchFamily="34" charset="-122"/>
                </a:rPr>
                <a:t>号</a:t>
              </a:r>
            </a:p>
          </p:txBody>
        </p:sp>
      </p:grpSp>
    </p:spTree>
  </p:cSld>
  <p:clrMapOvr>
    <a:masterClrMapping/>
  </p:clrMapOvr>
  <p:transition spd="slow"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arn(inVertical)">
                                      <p:cBhvr>
                                        <p:cTn id="7" dur="500"/>
                                        <p:tgtEl>
                                          <p:spTgt spid="2048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37673;"/>
</p:tagLst>
</file>

<file path=ppt/tags/tag2.xml><?xml version="1.0" encoding="utf-8"?>
<p:tagLst xmlns:a="http://schemas.openxmlformats.org/drawingml/2006/main" xmlns:r="http://schemas.openxmlformats.org/officeDocument/2006/relationships" xmlns:p="http://schemas.openxmlformats.org/presentationml/2006/main">
  <p:tag name="ISLIDE.ICON" val="#137673;"/>
</p:tagLst>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0npomnf">
      <a:majorFont>
        <a:latin typeface="思源黑体 CN" panose="020F0302020204030204"/>
        <a:ea typeface="思源黑体 CN"/>
        <a:cs typeface=""/>
      </a:majorFont>
      <a:minorFont>
        <a:latin typeface="思源黑体 CN" panose="020F0502020204030204"/>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2707</Words>
  <Application>Microsoft Office PowerPoint</Application>
  <PresentationFormat>宽屏</PresentationFormat>
  <Paragraphs>268</Paragraphs>
  <Slides>34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34</vt:i4>
      </vt:variant>
    </vt:vector>
  </HeadingPairs>
  <TitlesOfParts>
    <vt:vector size="39" baseType="lpstr">
      <vt:lpstr>等线</vt:lpstr>
      <vt:lpstr>思源黑体</vt:lpstr>
      <vt:lpstr>思源黑体 CN</vt:lpstr>
      <vt:lpstr>Arial</vt:lpstr>
      <vt:lpstr>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2021-07-20T08:47:39Z</dcterms:created>
  <dcterms:modified xsi:type="dcterms:W3CDTF">2022-01-16T13:17:32Z</dcterms:modified>
</cp:coreProperties>
</file>