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7"/>
  </p:notesMasterIdLst>
  <p:handoutMasterIdLst>
    <p:handoutMasterId r:id="rId58"/>
  </p:handoutMasterIdLst>
  <p:sldIdLst>
    <p:sldId id="523" r:id="rId4"/>
    <p:sldId id="427" r:id="rId5"/>
    <p:sldId id="524" r:id="rId6"/>
    <p:sldId id="259" r:id="rId7"/>
    <p:sldId id="525" r:id="rId8"/>
    <p:sldId id="526" r:id="rId9"/>
    <p:sldId id="528" r:id="rId10"/>
    <p:sldId id="527" r:id="rId11"/>
    <p:sldId id="529" r:id="rId12"/>
    <p:sldId id="530" r:id="rId13"/>
    <p:sldId id="531" r:id="rId14"/>
    <p:sldId id="533" r:id="rId15"/>
    <p:sldId id="532"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565" r:id="rId47"/>
    <p:sldId id="564" r:id="rId48"/>
    <p:sldId id="566" r:id="rId49"/>
    <p:sldId id="567" r:id="rId50"/>
    <p:sldId id="568" r:id="rId51"/>
    <p:sldId id="569" r:id="rId52"/>
    <p:sldId id="570" r:id="rId53"/>
    <p:sldId id="571" r:id="rId54"/>
    <p:sldId id="572" r:id="rId55"/>
    <p:sldId id="573" r:id="rId5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notesMaster" Target="notesMasters/notesMaster1.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098" name="图片 6" descr="6.png"/>
          <p:cNvPicPr>
            <a:picLocks noChangeAspect="1"/>
          </p:cNvPicPr>
          <p:nvPr userDrawn="1"/>
        </p:nvPicPr>
        <p:blipFill>
          <a:blip r:embed="rId2" cstate="print"/>
          <a:stretch>
            <a:fillRect/>
          </a:stretch>
        </p:blipFill>
        <p:spPr>
          <a:xfrm>
            <a:off x="0" y="0"/>
            <a:ext cx="12172315" cy="6847205"/>
          </a:xfrm>
          <a:prstGeom prst="rect">
            <a:avLst/>
          </a:prstGeom>
          <a:noFill/>
          <a:ln w="9525">
            <a:noFill/>
          </a:ln>
        </p:spPr>
      </p:pic>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pic>
        <p:nvPicPr>
          <p:cNvPr id="5" name="图片 6" descr="6.png"/>
          <p:cNvPicPr>
            <a:picLocks noChangeAspect="1"/>
          </p:cNvPicPr>
          <p:nvPr userDrawn="1"/>
        </p:nvPicPr>
        <p:blipFill>
          <a:blip r:embed="rId2" cstate="print"/>
          <a:stretch>
            <a:fillRect/>
          </a:stretch>
        </p:blipFill>
        <p:spPr>
          <a:xfrm>
            <a:off x="0" y="-12700"/>
            <a:ext cx="12189460" cy="6869430"/>
          </a:xfrm>
          <a:prstGeom prst="rect">
            <a:avLst/>
          </a:prstGeom>
          <a:noFill/>
          <a:ln w="9525">
            <a:noFill/>
          </a:ln>
        </p:spPr>
      </p:pic>
      <p:pic>
        <p:nvPicPr>
          <p:cNvPr id="4099" name="图片 9"/>
          <p:cNvPicPr>
            <a:picLocks noChangeAspect="1"/>
          </p:cNvPicPr>
          <p:nvPr userDrawn="1"/>
        </p:nvPicPr>
        <p:blipFill>
          <a:blip r:embed="rId3" cstate="print"/>
          <a:stretch>
            <a:fillRect/>
          </a:stretch>
        </p:blipFill>
        <p:spPr>
          <a:xfrm>
            <a:off x="10603230" y="120650"/>
            <a:ext cx="1238885" cy="451485"/>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stretch>
            <a:fillRect/>
          </a:stretch>
        </p:blipFill>
        <p:spPr>
          <a:xfrm>
            <a:off x="847" y="-67733"/>
            <a:ext cx="12189884" cy="6858000"/>
          </a:xfrm>
          <a:prstGeom prst="rect">
            <a:avLst/>
          </a:prstGeom>
          <a:noFill/>
          <a:ln w="9525">
            <a:noFill/>
          </a:ln>
        </p:spPr>
      </p:pic>
      <p:pic>
        <p:nvPicPr>
          <p:cNvPr id="7" name="图片 6" descr="3-3.png"/>
          <p:cNvPicPr>
            <a:picLocks noChangeAspect="1"/>
          </p:cNvPicPr>
          <p:nvPr/>
        </p:nvPicPr>
        <p:blipFill>
          <a:blip r:embed="rId2" cstate="print"/>
          <a:srcRect l="3542" t="71852" r="67917"/>
          <a:stretch>
            <a:fillRect/>
          </a:stretch>
        </p:blipFill>
        <p:spPr>
          <a:xfrm>
            <a:off x="431800" y="4775200"/>
            <a:ext cx="3479800" cy="1930400"/>
          </a:xfrm>
          <a:prstGeom prst="rect">
            <a:avLst/>
          </a:prstGeom>
          <a:noFill/>
          <a:ln w="9525">
            <a:noFill/>
          </a:ln>
        </p:spPr>
      </p:pic>
      <p:sp>
        <p:nvSpPr>
          <p:cNvPr id="9220" name="文本框 14"/>
          <p:cNvSpPr txBox="1"/>
          <p:nvPr/>
        </p:nvSpPr>
        <p:spPr>
          <a:xfrm>
            <a:off x="14698133" y="2336800"/>
            <a:ext cx="309880" cy="457200"/>
          </a:xfrm>
          <a:prstGeom prst="rect">
            <a:avLst/>
          </a:prstGeom>
          <a:noFill/>
          <a:ln w="9525">
            <a:noFill/>
          </a:ln>
        </p:spPr>
        <p:txBody>
          <a:bodyPr wrap="none">
            <a:spAutoFit/>
          </a:bodyPr>
          <a:lstStyle/>
          <a:p>
            <a:pPr lvl="0" eaLnBrk="1" hangingPunct="1"/>
            <a:endParaRPr lang="zh-CN" altLang="en-US" sz="2400" dirty="0">
              <a:latin typeface="Arial" panose="020B0604020202020204" pitchFamily="34" charset="0"/>
              <a:ea typeface="宋体" panose="02010600030101010101" pitchFamily="2" charset="-122"/>
            </a:endParaRPr>
          </a:p>
        </p:txBody>
      </p:sp>
      <p:sp>
        <p:nvSpPr>
          <p:cNvPr id="9223" name="文本框 16"/>
          <p:cNvSpPr txBox="1"/>
          <p:nvPr/>
        </p:nvSpPr>
        <p:spPr>
          <a:xfrm>
            <a:off x="14393333" y="6688667"/>
            <a:ext cx="309880" cy="457200"/>
          </a:xfrm>
          <a:prstGeom prst="rect">
            <a:avLst/>
          </a:prstGeom>
          <a:noFill/>
          <a:ln w="9525">
            <a:noFill/>
          </a:ln>
        </p:spPr>
        <p:txBody>
          <a:bodyPr wrap="none">
            <a:spAutoFit/>
          </a:bodyPr>
          <a:lstStyle/>
          <a:p>
            <a:pPr lvl="0" eaLnBrk="1" hangingPunct="1"/>
            <a:endParaRPr lang="zh-CN" altLang="en-US" sz="2400" dirty="0">
              <a:latin typeface="Arial" panose="020B0604020202020204" pitchFamily="34" charset="0"/>
              <a:ea typeface="宋体" panose="02010600030101010101" pitchFamily="2" charset="-122"/>
            </a:endParaRPr>
          </a:p>
        </p:txBody>
      </p:sp>
      <p:sp>
        <p:nvSpPr>
          <p:cNvPr id="27" name="矩形 8"/>
          <p:cNvSpPr>
            <a:spLocks noChangeArrowheads="1"/>
          </p:cNvSpPr>
          <p:nvPr/>
        </p:nvSpPr>
        <p:spPr bwMode="auto">
          <a:xfrm>
            <a:off x="3743113" y="5600065"/>
            <a:ext cx="3021221" cy="682625"/>
          </a:xfrm>
          <a:prstGeom prst="rect">
            <a:avLst/>
          </a:prstGeom>
          <a:noFill/>
          <a:ln>
            <a:noFill/>
          </a:ln>
        </p:spPr>
        <p:txBody>
          <a:bodyPr wrap="square">
            <a:spAutoFit/>
          </a:bodyPr>
          <a:lstStyle/>
          <a:p>
            <a:pPr lvl="0" algn="ctr" eaLnBrk="1" hangingPunct="1"/>
            <a:r>
              <a:rPr lang="zh-CN" altLang="en-US" sz="1865" b="1" dirty="0">
                <a:solidFill>
                  <a:schemeClr val="bg1"/>
                </a:solidFill>
                <a:latin typeface="方正黑体简体" pitchFamily="65" charset="-122"/>
                <a:ea typeface="方正黑体简体" pitchFamily="65" charset="-122"/>
              </a:rPr>
              <a:t>交     融     天     下                建     者     无     疆</a:t>
            </a:r>
            <a:endParaRPr lang="zh-CN" altLang="en-US" sz="1865" b="1" dirty="0">
              <a:latin typeface="方正黑体简体" pitchFamily="65" charset="-122"/>
              <a:ea typeface="方正黑体简体" pitchFamily="65" charset="-122"/>
            </a:endParaRPr>
          </a:p>
        </p:txBody>
      </p:sp>
      <p:pic>
        <p:nvPicPr>
          <p:cNvPr id="8" name="图片 7" descr="3-4.png"/>
          <p:cNvPicPr>
            <a:picLocks noChangeAspect="1"/>
          </p:cNvPicPr>
          <p:nvPr/>
        </p:nvPicPr>
        <p:blipFill>
          <a:blip r:embed="rId3" cstate="print"/>
          <a:srcRect t="36667" r="65833"/>
          <a:stretch>
            <a:fillRect/>
          </a:stretch>
        </p:blipFill>
        <p:spPr>
          <a:xfrm>
            <a:off x="0" y="2597151"/>
            <a:ext cx="4021667" cy="4193116"/>
          </a:xfrm>
          <a:prstGeom prst="rect">
            <a:avLst/>
          </a:prstGeom>
          <a:noFill/>
          <a:ln w="9525">
            <a:noFill/>
          </a:ln>
        </p:spPr>
      </p:pic>
      <p:sp>
        <p:nvSpPr>
          <p:cNvPr id="11" name="TextBox 4"/>
          <p:cNvSpPr txBox="1"/>
          <p:nvPr/>
        </p:nvSpPr>
        <p:spPr>
          <a:xfrm>
            <a:off x="2979756" y="2691853"/>
            <a:ext cx="7802136" cy="1338828"/>
          </a:xfrm>
          <a:prstGeom prst="rect">
            <a:avLst/>
          </a:prstGeom>
          <a:noFill/>
          <a:ln w="9525">
            <a:noFill/>
          </a:ln>
        </p:spPr>
        <p:txBody>
          <a:bodyPr wrap="none">
            <a:spAutoFit/>
          </a:bodyPr>
          <a:lstStyle/>
          <a:p>
            <a:pPr lvl="0" algn="r">
              <a:lnSpc>
                <a:spcPct val="150000"/>
              </a:lnSpc>
            </a:pPr>
            <a:r>
              <a:rPr lang="zh-CN" altLang="en-US" sz="5400" dirty="0" smtClean="0">
                <a:solidFill>
                  <a:schemeClr val="bg1"/>
                </a:solidFill>
                <a:latin typeface="华文楷体" panose="02010600040101010101" pitchFamily="2" charset="-122"/>
                <a:ea typeface="华文楷体" panose="02010600040101010101" pitchFamily="2" charset="-122"/>
              </a:rPr>
              <a:t>施工</a:t>
            </a:r>
            <a:r>
              <a:rPr lang="zh-CN" altLang="zh-CN" sz="5400" dirty="0" smtClean="0">
                <a:solidFill>
                  <a:schemeClr val="bg1"/>
                </a:solidFill>
                <a:latin typeface="华文楷体" panose="02010600040101010101" pitchFamily="2" charset="-122"/>
                <a:ea typeface="华文楷体" panose="02010600040101010101" pitchFamily="2" charset="-122"/>
              </a:rPr>
              <a:t>项目安全管理</a:t>
            </a:r>
            <a:r>
              <a:rPr lang="zh-CN" altLang="en-US" sz="5400" dirty="0" smtClean="0">
                <a:solidFill>
                  <a:schemeClr val="bg1"/>
                </a:solidFill>
                <a:latin typeface="华文楷体" panose="02010600040101010101" pitchFamily="2" charset="-122"/>
                <a:ea typeface="华文楷体" panose="02010600040101010101" pitchFamily="2" charset="-122"/>
              </a:rPr>
              <a:t>四十</a:t>
            </a:r>
            <a:r>
              <a:rPr lang="zh-CN" altLang="zh-CN" sz="5400" dirty="0" smtClean="0">
                <a:solidFill>
                  <a:schemeClr val="bg1"/>
                </a:solidFill>
                <a:latin typeface="华文楷体" panose="02010600040101010101" pitchFamily="2" charset="-122"/>
                <a:ea typeface="华文楷体" panose="02010600040101010101" pitchFamily="2" charset="-122"/>
              </a:rPr>
              <a:t>问</a:t>
            </a:r>
            <a:endParaRPr lang="zh-CN" altLang="en-US" sz="5400" dirty="0">
              <a:solidFill>
                <a:schemeClr val="bg1"/>
              </a:solidFill>
              <a:latin typeface="华文楷体" panose="02010600040101010101" pitchFamily="2" charset="-122"/>
              <a:ea typeface="华文楷体" panose="02010600040101010101" pitchFamily="2" charset="-122"/>
              <a:sym typeface="+mn-ea"/>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450" decel="100000" fill="hold"/>
                                        <p:tgtEl>
                                          <p:spTgt spid="8"/>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1"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2)">
                                      <p:cBhvr>
                                        <p:cTn id="19" dur="500"/>
                                        <p:tgtEl>
                                          <p:spTgt spid="7"/>
                                        </p:tgtEl>
                                      </p:cBhvr>
                                    </p:animEffect>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outVertical)">
                                      <p:cBhvr>
                                        <p:cTn id="23" dur="500"/>
                                        <p:tgtEl>
                                          <p:spTgt spid="27"/>
                                        </p:tgtEl>
                                      </p:cBhvr>
                                    </p:animEffect>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第二章    工作策划</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六、</a:t>
            </a:r>
            <a:r>
              <a:rPr lang="zh-CN" altLang="zh-CN" sz="2800" b="1" dirty="0"/>
              <a:t>应急演练实施的要素主要包括哪些内容？</a:t>
            </a:r>
            <a:endParaRPr lang="zh-CN" altLang="zh-CN" sz="2800" dirty="0"/>
          </a:p>
        </p:txBody>
      </p:sp>
      <p:sp>
        <p:nvSpPr>
          <p:cNvPr id="3" name="文本框 2"/>
          <p:cNvSpPr txBox="1"/>
          <p:nvPr/>
        </p:nvSpPr>
        <p:spPr>
          <a:xfrm>
            <a:off x="700216" y="1779373"/>
            <a:ext cx="10725665" cy="2862322"/>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熟悉</a:t>
            </a:r>
            <a:r>
              <a:rPr lang="zh-CN" altLang="zh-CN" sz="2000" dirty="0"/>
              <a:t>演练任务和角色，按照演练方案开展演练准备工作。</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熟悉</a:t>
            </a:r>
            <a:r>
              <a:rPr lang="zh-CN" altLang="zh-CN" sz="2000" dirty="0"/>
              <a:t>演练实施过程，对演练器材及设备设施进行检查。</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按照</a:t>
            </a:r>
            <a:r>
              <a:rPr lang="zh-CN" altLang="zh-CN" sz="2000" dirty="0"/>
              <a:t>设定的事故情景实施应急响应行动。</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安全</a:t>
            </a:r>
            <a:r>
              <a:rPr lang="zh-CN" altLang="zh-CN" sz="2000" dirty="0"/>
              <a:t>专人对演练过程用文字和音像等手段进行记录。</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相关</a:t>
            </a:r>
            <a:r>
              <a:rPr lang="zh-CN" altLang="zh-CN" sz="2000" dirty="0"/>
              <a:t>负责人对演练中发现的问题、不足及演练结果进行点评。</a:t>
            </a:r>
            <a:endParaRPr lang="zh-CN" altLang="zh-CN" sz="2000" dirty="0"/>
          </a:p>
          <a:p>
            <a:pPr lvl="0">
              <a:lnSpc>
                <a:spcPct val="150000"/>
              </a:lnSpc>
            </a:pPr>
            <a:r>
              <a:rPr lang="en-US" altLang="zh-CN" sz="2000" dirty="0" smtClean="0"/>
              <a:t>        6</a:t>
            </a:r>
            <a:r>
              <a:rPr lang="zh-CN" altLang="en-US" sz="2000" dirty="0" smtClean="0"/>
              <a:t>、</a:t>
            </a:r>
            <a:r>
              <a:rPr lang="zh-CN" altLang="zh-CN" sz="2000" dirty="0" smtClean="0"/>
              <a:t>演练</a:t>
            </a:r>
            <a:r>
              <a:rPr lang="zh-CN" altLang="zh-CN" sz="2000" dirty="0"/>
              <a:t>单位应整理归纳演练记录、应急预案、现场总结等材料。</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第二章    工作策划</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七、</a:t>
            </a:r>
            <a:r>
              <a:rPr lang="zh-CN" altLang="zh-CN" sz="2800" b="1" dirty="0"/>
              <a:t>施工及相关安全许可主要有哪些？</a:t>
            </a:r>
            <a:endParaRPr lang="zh-CN" altLang="zh-CN" sz="2800" dirty="0"/>
          </a:p>
        </p:txBody>
      </p:sp>
      <p:sp>
        <p:nvSpPr>
          <p:cNvPr id="3" name="文本框 2"/>
          <p:cNvSpPr txBox="1"/>
          <p:nvPr/>
        </p:nvSpPr>
        <p:spPr>
          <a:xfrm>
            <a:off x="700216" y="1779373"/>
            <a:ext cx="10725665" cy="327128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施工前，应到地方交通行政主管部门办理施工许可证。</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项目</a:t>
            </a:r>
            <a:r>
              <a:rPr lang="zh-CN" altLang="zh-CN" sz="2000" dirty="0"/>
              <a:t>施工跨航道须按照有关规定到航道管理单位办理施工许可。</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项目</a:t>
            </a:r>
            <a:r>
              <a:rPr lang="zh-CN" altLang="zh-CN" sz="2000" dirty="0"/>
              <a:t>施工跨国省干线公路须到公路管理单位办理施工许可。</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项目</a:t>
            </a:r>
            <a:r>
              <a:rPr lang="zh-CN" altLang="zh-CN" sz="2000" dirty="0"/>
              <a:t>施工跨铁路须到铁路部门办理施工许可。</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项目</a:t>
            </a:r>
            <a:r>
              <a:rPr lang="zh-CN" altLang="zh-CN" sz="2000" dirty="0"/>
              <a:t>属于改扩建的，必须到公安交通管理部门、交通行政部门办理边施工边通车施工许可。</a:t>
            </a:r>
            <a:endParaRPr lang="zh-CN" altLang="zh-CN" sz="2000" dirty="0"/>
          </a:p>
          <a:p>
            <a:pPr>
              <a:lnSpc>
                <a:spcPct val="150000"/>
              </a:lnSpc>
            </a:pPr>
            <a:r>
              <a:rPr lang="en-US" altLang="zh-CN" sz="2000" dirty="0" smtClean="0"/>
              <a:t>        6</a:t>
            </a:r>
            <a:r>
              <a:rPr lang="zh-CN" altLang="en-US" sz="2000" dirty="0" smtClean="0"/>
              <a:t>、</a:t>
            </a:r>
            <a:r>
              <a:rPr lang="zh-CN" altLang="zh-CN" sz="2000" dirty="0" smtClean="0"/>
              <a:t>项目</a:t>
            </a:r>
            <a:r>
              <a:rPr lang="zh-CN" altLang="zh-CN" sz="2000" dirty="0"/>
              <a:t>涉及水上水下施工的，须到地方海事部门办理水上水下施工许可。</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lvl="0" algn="ctr"/>
            <a:r>
              <a:rPr lang="zh-CN" altLang="en-US" sz="2800" dirty="0" smtClean="0">
                <a:solidFill>
                  <a:schemeClr val="tx1"/>
                </a:solidFill>
                <a:latin typeface="Arial" panose="020B0604020202020204" pitchFamily="34" charset="0"/>
                <a:ea typeface="华文行楷" panose="02010800040101010101" pitchFamily="2" charset="-122"/>
                <a:sym typeface="+mn-ea"/>
              </a:rPr>
              <a:t>第三章    </a:t>
            </a:r>
            <a:r>
              <a:rPr lang="zh-CN" altLang="zh-CN" sz="2800" dirty="0">
                <a:latin typeface="Arial" panose="020B0604020202020204" pitchFamily="34" charset="0"/>
                <a:ea typeface="华文行楷" panose="02010800040101010101" pitchFamily="2" charset="-122"/>
              </a:rPr>
              <a:t>人机管理</a:t>
            </a:r>
            <a:endParaRPr lang="zh-CN" altLang="zh-CN" sz="2800" dirty="0">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八、</a:t>
            </a:r>
            <a:r>
              <a:rPr lang="zh-CN" altLang="zh-CN" sz="2800" b="1" dirty="0"/>
              <a:t>如何进行人员登记？</a:t>
            </a:r>
            <a:endParaRPr lang="zh-CN" altLang="zh-CN" sz="2800" dirty="0"/>
          </a:p>
        </p:txBody>
      </p:sp>
      <p:sp>
        <p:nvSpPr>
          <p:cNvPr id="3" name="文本框 2"/>
          <p:cNvSpPr txBox="1"/>
          <p:nvPr/>
        </p:nvSpPr>
        <p:spPr>
          <a:xfrm>
            <a:off x="700216" y="1779373"/>
            <a:ext cx="10725665" cy="4194610"/>
          </a:xfrm>
          <a:prstGeom prst="rect">
            <a:avLst/>
          </a:prstGeom>
          <a:noFill/>
        </p:spPr>
        <p:txBody>
          <a:bodyPr wrap="square" rtlCol="0">
            <a:spAutoFit/>
          </a:bodyPr>
          <a:lstStyle/>
          <a:p>
            <a:pPr lvl="0">
              <a:lnSpc>
                <a:spcPct val="150000"/>
              </a:lnSpc>
            </a:pPr>
            <a:r>
              <a:rPr lang="en-US" altLang="zh-CN" sz="2000" dirty="0"/>
              <a:t> </a:t>
            </a:r>
            <a:r>
              <a:rPr lang="en-US" altLang="zh-CN" sz="2000" dirty="0" smtClean="0"/>
              <a:t>       1</a:t>
            </a:r>
            <a:r>
              <a:rPr lang="zh-CN" altLang="en-US" sz="2000" dirty="0" smtClean="0"/>
              <a:t>、</a:t>
            </a:r>
            <a:r>
              <a:rPr lang="zh-CN" altLang="zh-CN" sz="2000" dirty="0" smtClean="0"/>
              <a:t>项目</a:t>
            </a:r>
            <a:r>
              <a:rPr lang="zh-CN" altLang="zh-CN" sz="2000" dirty="0"/>
              <a:t>部要制定人员管理编码规则实行全员实名登记，按作业队或按照工种分类登记管理，登记的主要信息有：人员身份证、工种、性别、籍贯、进出场时间、安全培训、安全技术交底等内容，及时进行登记造册，并附相关证件复印件。</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特种</a:t>
            </a:r>
            <a:r>
              <a:rPr lang="zh-CN" altLang="zh-CN" sz="2000" dirty="0"/>
              <a:t>作业人员须单独进行登记造册，应增加操作证的有效期的相关信息。</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项目</a:t>
            </a:r>
            <a:r>
              <a:rPr lang="zh-CN" altLang="zh-CN" sz="2000" dirty="0"/>
              <a:t>部的主要负责人、专职安全员应持</a:t>
            </a:r>
            <a:r>
              <a:rPr lang="en-US" altLang="zh-CN" sz="2000" dirty="0"/>
              <a:t>B</a:t>
            </a:r>
            <a:r>
              <a:rPr lang="zh-CN" altLang="zh-CN" sz="2000" dirty="0"/>
              <a:t>、</a:t>
            </a:r>
            <a:r>
              <a:rPr lang="en-US" altLang="zh-CN" sz="2000" dirty="0"/>
              <a:t>C</a:t>
            </a:r>
            <a:r>
              <a:rPr lang="zh-CN" altLang="zh-CN" sz="2000" dirty="0"/>
              <a:t>证，应增加所在单位、有效期等相关信息。</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特种</a:t>
            </a:r>
            <a:r>
              <a:rPr lang="zh-CN" altLang="zh-CN" sz="2000" dirty="0"/>
              <a:t>作业人员、特种设备操作手应持特种作业证书。</a:t>
            </a:r>
            <a:endParaRPr lang="zh-CN" altLang="zh-CN" sz="2000" dirty="0"/>
          </a:p>
          <a:p>
            <a:pPr>
              <a:lnSpc>
                <a:spcPct val="150000"/>
              </a:lnSpc>
            </a:pPr>
            <a:r>
              <a:rPr lang="en-US" altLang="zh-CN" sz="2000" dirty="0" smtClean="0"/>
              <a:t>        5</a:t>
            </a:r>
            <a:r>
              <a:rPr lang="zh-CN" altLang="en-US" sz="2000" dirty="0" smtClean="0"/>
              <a:t>、</a:t>
            </a:r>
            <a:r>
              <a:rPr lang="zh-CN" altLang="zh-CN" sz="2000" dirty="0" smtClean="0"/>
              <a:t>特种</a:t>
            </a:r>
            <a:r>
              <a:rPr lang="zh-CN" altLang="zh-CN" sz="2000" dirty="0"/>
              <a:t>作业人员主要包括：电工、焊接与热切割作业人员、架子工、潜水员、起重信号工、爆破作业人员；特种设备操作人员主要包括：吊车、塔吊、施工升降电梯、浮吊、空压机、锅炉、架桥机等操作人员。</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九、</a:t>
            </a:r>
            <a:r>
              <a:rPr lang="zh-CN" altLang="zh-CN" sz="2800" b="1" dirty="0"/>
              <a:t>如何按照编码规则进行人员登记？</a:t>
            </a:r>
            <a:endParaRPr lang="zh-CN" altLang="zh-CN" sz="2800" dirty="0"/>
          </a:p>
        </p:txBody>
      </p:sp>
      <p:sp>
        <p:nvSpPr>
          <p:cNvPr id="3" name="文本框 2"/>
          <p:cNvSpPr txBox="1"/>
          <p:nvPr/>
        </p:nvSpPr>
        <p:spPr>
          <a:xfrm>
            <a:off x="700216" y="1779373"/>
            <a:ext cx="10725665" cy="1886286"/>
          </a:xfrm>
          <a:prstGeom prst="rect">
            <a:avLst/>
          </a:prstGeom>
          <a:noFill/>
        </p:spPr>
        <p:txBody>
          <a:bodyPr wrap="square" rtlCol="0">
            <a:spAutoFit/>
          </a:bodyPr>
          <a:lstStyle/>
          <a:p>
            <a:pPr lvl="0">
              <a:lnSpc>
                <a:spcPct val="150000"/>
              </a:lnSpc>
            </a:pPr>
            <a:r>
              <a:rPr lang="en-US" altLang="zh-CN" sz="2000" dirty="0"/>
              <a:t> </a:t>
            </a:r>
            <a:r>
              <a:rPr lang="en-US" altLang="zh-CN" sz="2000" dirty="0" smtClean="0"/>
              <a:t>       1</a:t>
            </a:r>
            <a:r>
              <a:rPr lang="zh-CN" altLang="en-US" sz="2000" dirty="0" smtClean="0"/>
              <a:t>、</a:t>
            </a:r>
            <a:r>
              <a:rPr lang="zh-CN" altLang="zh-CN" sz="2000" dirty="0" smtClean="0"/>
              <a:t>项目</a:t>
            </a:r>
            <a:r>
              <a:rPr lang="zh-CN" altLang="zh-CN" sz="2000" dirty="0"/>
              <a:t>部人员登记应按照项目进场人员情况编制项目人员管理编码规则。</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按照</a:t>
            </a:r>
            <a:r>
              <a:rPr lang="zh-CN" altLang="zh-CN" sz="2000" dirty="0"/>
              <a:t>制定的编码规则及时进行人员全员登记，并输入计算机，建成人员信息化管理台账。</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编码</a:t>
            </a:r>
            <a:r>
              <a:rPr lang="zh-CN" altLang="zh-CN" sz="2000" dirty="0"/>
              <a:t>规则应包含人员所属项目或作业队、所属部门、工种、人员登记序列号。</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人员</a:t>
            </a:r>
            <a:r>
              <a:rPr lang="zh-CN" altLang="zh-CN" sz="2000" dirty="0"/>
              <a:t>编码中设备操作手的编码应考虑与所操作的设备编码的对应性。</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a:t>
            </a:r>
            <a:r>
              <a:rPr lang="zh-CN" altLang="zh-CN" sz="2800" b="1" dirty="0"/>
              <a:t>人员持证有哪些具体要求？</a:t>
            </a:r>
            <a:endParaRPr lang="zh-CN" altLang="zh-CN" sz="2800" dirty="0"/>
          </a:p>
        </p:txBody>
      </p:sp>
      <p:sp>
        <p:nvSpPr>
          <p:cNvPr id="3" name="文本框 2"/>
          <p:cNvSpPr txBox="1"/>
          <p:nvPr/>
        </p:nvSpPr>
        <p:spPr>
          <a:xfrm>
            <a:off x="700216" y="1779373"/>
            <a:ext cx="10725665" cy="4247317"/>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三</a:t>
            </a:r>
            <a:r>
              <a:rPr lang="zh-CN" altLang="zh-CN" sz="2000" dirty="0"/>
              <a:t>类人员应持交通主管部门或建设主管部门颁发的安全证，项目经理、总工、副经理持</a:t>
            </a:r>
            <a:r>
              <a:rPr lang="en-US" altLang="zh-CN" sz="2000" dirty="0"/>
              <a:t>B</a:t>
            </a:r>
            <a:r>
              <a:rPr lang="zh-CN" altLang="zh-CN" sz="2000" dirty="0"/>
              <a:t>证，专职安全员持</a:t>
            </a:r>
            <a:r>
              <a:rPr lang="en-US" altLang="zh-CN" sz="2000" dirty="0"/>
              <a:t>C</a:t>
            </a:r>
            <a:r>
              <a:rPr lang="zh-CN" altLang="zh-CN" sz="2000" dirty="0"/>
              <a:t>证。</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按照</a:t>
            </a:r>
            <a:r>
              <a:rPr lang="zh-CN" altLang="zh-CN" sz="2000" dirty="0"/>
              <a:t>交通部</a:t>
            </a:r>
            <a:r>
              <a:rPr lang="en-US" altLang="zh-CN" sz="2000" dirty="0"/>
              <a:t>2007</a:t>
            </a:r>
            <a:r>
              <a:rPr lang="zh-CN" altLang="zh-CN" sz="2000" dirty="0"/>
              <a:t>年第</a:t>
            </a:r>
            <a:r>
              <a:rPr lang="en-US" altLang="zh-CN" sz="2000" dirty="0"/>
              <a:t>1</a:t>
            </a:r>
            <a:r>
              <a:rPr lang="zh-CN" altLang="zh-CN" sz="2000" dirty="0"/>
              <a:t>号令要求，公路水运工程项目每</a:t>
            </a:r>
            <a:r>
              <a:rPr lang="en-US" altLang="zh-CN" sz="2000" dirty="0"/>
              <a:t>5000</a:t>
            </a:r>
            <a:r>
              <a:rPr lang="zh-CN" altLang="zh-CN" sz="2000" dirty="0"/>
              <a:t>万元合同额配备</a:t>
            </a:r>
            <a:r>
              <a:rPr lang="en-US" altLang="zh-CN" sz="2000" dirty="0"/>
              <a:t>1</a:t>
            </a:r>
            <a:r>
              <a:rPr lang="zh-CN" altLang="zh-CN" sz="2000" dirty="0"/>
              <a:t>名专职安全员。</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属于</a:t>
            </a:r>
            <a:r>
              <a:rPr lang="zh-CN" altLang="zh-CN" sz="2000" dirty="0"/>
              <a:t>住建部门主管的建筑工程项目，按照《建筑施工企业安全生产管理机构设置及专职安全生产管理人员配备办法》（建质【</a:t>
            </a:r>
            <a:r>
              <a:rPr lang="en-US" altLang="zh-CN" sz="2000" dirty="0"/>
              <a:t>2008</a:t>
            </a:r>
            <a:r>
              <a:rPr lang="zh-CN" altLang="zh-CN" sz="2000" dirty="0"/>
              <a:t>】</a:t>
            </a:r>
            <a:r>
              <a:rPr lang="en-US" altLang="zh-CN" sz="2000" dirty="0"/>
              <a:t>91</a:t>
            </a:r>
            <a:r>
              <a:rPr lang="zh-CN" altLang="zh-CN" sz="2000" dirty="0"/>
              <a:t>号）的相关规定，项目专职安全管理配备要求如下：</a:t>
            </a:r>
            <a:endParaRPr lang="zh-CN" altLang="zh-CN" sz="2000" dirty="0"/>
          </a:p>
          <a:p>
            <a:pPr>
              <a:lnSpc>
                <a:spcPct val="150000"/>
              </a:lnSpc>
            </a:pPr>
            <a:r>
              <a:rPr lang="en-US" altLang="zh-CN" sz="2000" dirty="0" smtClean="0"/>
              <a:t>        ⑴</a:t>
            </a:r>
            <a:r>
              <a:rPr lang="zh-CN" altLang="zh-CN" sz="2000" dirty="0"/>
              <a:t>总承包单位配备项目专职安全生产管理人员应当满足下列要求：</a:t>
            </a:r>
            <a:endParaRPr lang="zh-CN" altLang="zh-CN" sz="2000" dirty="0"/>
          </a:p>
          <a:p>
            <a:pPr>
              <a:lnSpc>
                <a:spcPct val="150000"/>
              </a:lnSpc>
            </a:pPr>
            <a:r>
              <a:rPr lang="en-US" altLang="zh-CN" sz="2000" dirty="0" smtClean="0"/>
              <a:t>        ①</a:t>
            </a:r>
            <a:r>
              <a:rPr lang="zh-CN" altLang="zh-CN" sz="2000" dirty="0"/>
              <a:t>建筑工程、装修工程按照建筑面积配备</a:t>
            </a:r>
            <a:r>
              <a:rPr lang="zh-CN" altLang="zh-CN" sz="2000" dirty="0" smtClean="0"/>
              <a:t>：</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75502" y="1013255"/>
            <a:ext cx="10725665" cy="5170646"/>
          </a:xfrm>
          <a:prstGeom prst="rect">
            <a:avLst/>
          </a:prstGeom>
          <a:noFill/>
        </p:spPr>
        <p:txBody>
          <a:bodyPr wrap="square" rtlCol="0">
            <a:spAutoFit/>
          </a:bodyPr>
          <a:lstStyle/>
          <a:p>
            <a:pPr lvl="0">
              <a:lnSpc>
                <a:spcPct val="150000"/>
              </a:lnSpc>
            </a:pPr>
            <a:r>
              <a:rPr lang="en-US" altLang="zh-CN" sz="2000" dirty="0" smtClean="0"/>
              <a:t>        A</a:t>
            </a:r>
            <a:r>
              <a:rPr lang="zh-CN" altLang="zh-CN" sz="2000" dirty="0"/>
              <a:t>、</a:t>
            </a:r>
            <a:r>
              <a:rPr lang="en-US" altLang="zh-CN" sz="2000" dirty="0"/>
              <a:t>1</a:t>
            </a:r>
            <a:r>
              <a:rPr lang="zh-CN" altLang="zh-CN" sz="2000" dirty="0"/>
              <a:t>万平方米以下的工程不少于</a:t>
            </a:r>
            <a:r>
              <a:rPr lang="en-US" altLang="zh-CN" sz="2000" dirty="0"/>
              <a:t>1</a:t>
            </a:r>
            <a:r>
              <a:rPr lang="zh-CN" altLang="zh-CN" sz="2000" dirty="0"/>
              <a:t>人；</a:t>
            </a:r>
            <a:br>
              <a:rPr lang="en-US" altLang="zh-CN" sz="2000" dirty="0"/>
            </a:br>
            <a:r>
              <a:rPr lang="en-US" altLang="zh-CN" sz="2000" dirty="0" smtClean="0"/>
              <a:t>        B</a:t>
            </a:r>
            <a:r>
              <a:rPr lang="zh-CN" altLang="zh-CN" sz="2000" dirty="0"/>
              <a:t>、</a:t>
            </a:r>
            <a:r>
              <a:rPr lang="en-US" altLang="zh-CN" sz="2000" dirty="0"/>
              <a:t>1</a:t>
            </a:r>
            <a:r>
              <a:rPr lang="zh-CN" altLang="zh-CN" sz="2000" dirty="0"/>
              <a:t>万～</a:t>
            </a:r>
            <a:r>
              <a:rPr lang="en-US" altLang="zh-CN" sz="2000" dirty="0"/>
              <a:t>5</a:t>
            </a:r>
            <a:r>
              <a:rPr lang="zh-CN" altLang="zh-CN" sz="2000" dirty="0"/>
              <a:t>万平方米的工程不少于</a:t>
            </a:r>
            <a:r>
              <a:rPr lang="en-US" altLang="zh-CN" sz="2000" dirty="0"/>
              <a:t>2</a:t>
            </a:r>
            <a:r>
              <a:rPr lang="zh-CN" altLang="zh-CN" sz="2000" dirty="0"/>
              <a:t>人；</a:t>
            </a:r>
            <a:br>
              <a:rPr lang="en-US" altLang="zh-CN" sz="2000" dirty="0"/>
            </a:br>
            <a:r>
              <a:rPr lang="en-US" altLang="zh-CN" sz="2000" dirty="0" smtClean="0"/>
              <a:t>        C</a:t>
            </a:r>
            <a:r>
              <a:rPr lang="zh-CN" altLang="zh-CN" sz="2000" dirty="0"/>
              <a:t>、</a:t>
            </a:r>
            <a:r>
              <a:rPr lang="en-US" altLang="zh-CN" sz="2000" dirty="0"/>
              <a:t>5</a:t>
            </a:r>
            <a:r>
              <a:rPr lang="zh-CN" altLang="zh-CN" sz="2000" dirty="0"/>
              <a:t>万平方米及以上的工程不少于</a:t>
            </a:r>
            <a:r>
              <a:rPr lang="en-US" altLang="zh-CN" sz="2000" dirty="0"/>
              <a:t>3</a:t>
            </a:r>
            <a:r>
              <a:rPr lang="zh-CN" altLang="zh-CN" sz="2000" dirty="0"/>
              <a:t>人，且按专业配备专职安全生产管理人员。</a:t>
            </a:r>
            <a:br>
              <a:rPr lang="en-US" altLang="zh-CN" sz="2000" dirty="0"/>
            </a:br>
            <a:r>
              <a:rPr lang="en-US" altLang="zh-CN" sz="2000" dirty="0" smtClean="0"/>
              <a:t>        ②</a:t>
            </a:r>
            <a:r>
              <a:rPr lang="zh-CN" altLang="zh-CN" sz="2000" dirty="0"/>
              <a:t>土木工程、线路管道、设备安装工程按照工程合同价配备：</a:t>
            </a:r>
            <a:br>
              <a:rPr lang="en-US" altLang="zh-CN" sz="2000" dirty="0"/>
            </a:br>
            <a:r>
              <a:rPr lang="en-US" altLang="zh-CN" sz="2000" dirty="0" smtClean="0"/>
              <a:t>        A</a:t>
            </a:r>
            <a:r>
              <a:rPr lang="zh-CN" altLang="zh-CN" sz="2000" dirty="0"/>
              <a:t>、</a:t>
            </a:r>
            <a:r>
              <a:rPr lang="en-US" altLang="zh-CN" sz="2000" dirty="0"/>
              <a:t>5000</a:t>
            </a:r>
            <a:r>
              <a:rPr lang="zh-CN" altLang="zh-CN" sz="2000" dirty="0"/>
              <a:t>万元以下的工程不少于</a:t>
            </a:r>
            <a:r>
              <a:rPr lang="en-US" altLang="zh-CN" sz="2000" dirty="0"/>
              <a:t>1</a:t>
            </a:r>
            <a:r>
              <a:rPr lang="zh-CN" altLang="zh-CN" sz="2000" dirty="0"/>
              <a:t>人；</a:t>
            </a:r>
            <a:br>
              <a:rPr lang="en-US" altLang="zh-CN" sz="2000" dirty="0"/>
            </a:br>
            <a:r>
              <a:rPr lang="en-US" altLang="zh-CN" sz="2000" dirty="0" smtClean="0"/>
              <a:t>        B</a:t>
            </a:r>
            <a:r>
              <a:rPr lang="zh-CN" altLang="zh-CN" sz="2000" dirty="0"/>
              <a:t>、</a:t>
            </a:r>
            <a:r>
              <a:rPr lang="en-US" altLang="zh-CN" sz="2000" dirty="0"/>
              <a:t>5000</a:t>
            </a:r>
            <a:r>
              <a:rPr lang="zh-CN" altLang="zh-CN" sz="2000" dirty="0"/>
              <a:t>万～</a:t>
            </a:r>
            <a:r>
              <a:rPr lang="en-US" altLang="zh-CN" sz="2000" dirty="0"/>
              <a:t>1</a:t>
            </a:r>
            <a:r>
              <a:rPr lang="zh-CN" altLang="zh-CN" sz="2000" dirty="0"/>
              <a:t>亿元的工程不少于</a:t>
            </a:r>
            <a:r>
              <a:rPr lang="en-US" altLang="zh-CN" sz="2000" dirty="0"/>
              <a:t>2</a:t>
            </a:r>
            <a:r>
              <a:rPr lang="zh-CN" altLang="zh-CN" sz="2000" dirty="0"/>
              <a:t>人；</a:t>
            </a:r>
            <a:br>
              <a:rPr lang="en-US" altLang="zh-CN" sz="2000" dirty="0"/>
            </a:br>
            <a:r>
              <a:rPr lang="en-US" altLang="zh-CN" sz="2000" dirty="0" smtClean="0"/>
              <a:t>        C</a:t>
            </a:r>
            <a:r>
              <a:rPr lang="zh-CN" altLang="zh-CN" sz="2000" dirty="0"/>
              <a:t>、</a:t>
            </a:r>
            <a:r>
              <a:rPr lang="en-US" altLang="zh-CN" sz="2000" dirty="0"/>
              <a:t>1</a:t>
            </a:r>
            <a:r>
              <a:rPr lang="zh-CN" altLang="zh-CN" sz="2000" dirty="0"/>
              <a:t>亿元及以上的工程不少于</a:t>
            </a:r>
            <a:r>
              <a:rPr lang="en-US" altLang="zh-CN" sz="2000" dirty="0"/>
              <a:t>3</a:t>
            </a:r>
            <a:r>
              <a:rPr lang="zh-CN" altLang="zh-CN" sz="2000" dirty="0"/>
              <a:t>人，且按专业配备专职安全生产管理人员</a:t>
            </a:r>
            <a:r>
              <a:rPr lang="zh-CN" altLang="zh-CN" sz="2000" dirty="0" smtClean="0"/>
              <a:t>。</a:t>
            </a:r>
            <a:endParaRPr lang="en-US" altLang="zh-CN" sz="2000" dirty="0" smtClean="0"/>
          </a:p>
          <a:p>
            <a:pPr lvl="0">
              <a:lnSpc>
                <a:spcPct val="150000"/>
              </a:lnSpc>
            </a:pPr>
            <a:r>
              <a:rPr lang="en-US" altLang="zh-CN" sz="2000" dirty="0" smtClean="0"/>
              <a:t>        ⑵</a:t>
            </a:r>
            <a:r>
              <a:rPr lang="zh-CN" altLang="zh-CN" sz="2000" dirty="0"/>
              <a:t>分包单位配备项目专职安全生产管理人员应当满足下列要求：</a:t>
            </a:r>
            <a:br>
              <a:rPr lang="en-US" altLang="zh-CN" sz="2000" dirty="0"/>
            </a:br>
            <a:r>
              <a:rPr lang="en-US" altLang="zh-CN" sz="2000" dirty="0" smtClean="0"/>
              <a:t>        ①</a:t>
            </a:r>
            <a:r>
              <a:rPr lang="zh-CN" altLang="zh-CN" sz="2000" dirty="0"/>
              <a:t>专业承包单位应当配置至少</a:t>
            </a:r>
            <a:r>
              <a:rPr lang="en-US" altLang="zh-CN" sz="2000" dirty="0"/>
              <a:t>1</a:t>
            </a:r>
            <a:r>
              <a:rPr lang="zh-CN" altLang="zh-CN" sz="2000" dirty="0"/>
              <a:t>人，并根据所承担的分部分项工程的工程量和施工危险程度增加。</a:t>
            </a:r>
            <a:br>
              <a:rPr lang="en-US" altLang="zh-CN" sz="2000" dirty="0"/>
            </a:br>
            <a:endParaRPr lang="zh-CN" altLang="zh-CN"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75502" y="1013255"/>
            <a:ext cx="10725665" cy="4199611"/>
          </a:xfrm>
          <a:prstGeom prst="rect">
            <a:avLst/>
          </a:prstGeom>
          <a:noFill/>
        </p:spPr>
        <p:txBody>
          <a:bodyPr wrap="square" rtlCol="0">
            <a:spAutoFit/>
          </a:bodyPr>
          <a:lstStyle/>
          <a:p>
            <a:pPr>
              <a:lnSpc>
                <a:spcPct val="150000"/>
              </a:lnSpc>
            </a:pPr>
            <a:r>
              <a:rPr lang="en-US" altLang="zh-CN" sz="2000" dirty="0" smtClean="0"/>
              <a:t>        ②</a:t>
            </a:r>
            <a:r>
              <a:rPr lang="zh-CN" altLang="zh-CN" sz="2000" dirty="0"/>
              <a:t>劳务分包单位施工人员在</a:t>
            </a:r>
            <a:r>
              <a:rPr lang="en-US" altLang="zh-CN" sz="2000" dirty="0"/>
              <a:t>50</a:t>
            </a:r>
            <a:r>
              <a:rPr lang="zh-CN" altLang="zh-CN" sz="2000" dirty="0"/>
              <a:t>人以下的，应当配备</a:t>
            </a:r>
            <a:r>
              <a:rPr lang="en-US" altLang="zh-CN" sz="2000" dirty="0"/>
              <a:t>1</a:t>
            </a:r>
            <a:r>
              <a:rPr lang="zh-CN" altLang="zh-CN" sz="2000" dirty="0"/>
              <a:t>名专职安全生产管理人员；</a:t>
            </a:r>
            <a:r>
              <a:rPr lang="en-US" altLang="zh-CN" sz="2000" dirty="0"/>
              <a:t>50</a:t>
            </a:r>
            <a:r>
              <a:rPr lang="zh-CN" altLang="zh-CN" sz="2000" dirty="0"/>
              <a:t>人</a:t>
            </a:r>
            <a:r>
              <a:rPr lang="en-US" altLang="zh-CN" sz="2000" dirty="0"/>
              <a:t>-200</a:t>
            </a:r>
            <a:r>
              <a:rPr lang="zh-CN" altLang="zh-CN" sz="2000" dirty="0"/>
              <a:t>人的，应当配备</a:t>
            </a:r>
            <a:r>
              <a:rPr lang="en-US" altLang="zh-CN" sz="2000" dirty="0"/>
              <a:t>2</a:t>
            </a:r>
            <a:r>
              <a:rPr lang="zh-CN" altLang="zh-CN" sz="2000" dirty="0"/>
              <a:t>名专职安全生产管理人员；</a:t>
            </a:r>
            <a:r>
              <a:rPr lang="en-US" altLang="zh-CN" sz="2000" dirty="0"/>
              <a:t>200</a:t>
            </a:r>
            <a:r>
              <a:rPr lang="zh-CN" altLang="zh-CN" sz="2000" dirty="0"/>
              <a:t>人及以上的，应当配备</a:t>
            </a:r>
            <a:r>
              <a:rPr lang="en-US" altLang="zh-CN" sz="2000" dirty="0"/>
              <a:t>3</a:t>
            </a:r>
            <a:r>
              <a:rPr lang="zh-CN" altLang="zh-CN" sz="2000" dirty="0"/>
              <a:t>名及以上专职安全生产管理人员，并根据所承担的分部分项工程施工危险实际情况增加，不得少于工程施工人员总人数的</a:t>
            </a:r>
            <a:r>
              <a:rPr lang="en-US" altLang="zh-CN" sz="2000" dirty="0"/>
              <a:t>5‰</a:t>
            </a:r>
            <a:r>
              <a:rPr lang="zh-CN" altLang="zh-CN" sz="2000" dirty="0"/>
              <a:t>。</a:t>
            </a:r>
            <a:br>
              <a:rPr lang="en-US" altLang="zh-CN" sz="2000" dirty="0"/>
            </a:br>
            <a:r>
              <a:rPr lang="en-US" altLang="zh-CN" sz="2000" dirty="0" smtClean="0"/>
              <a:t>        4</a:t>
            </a:r>
            <a:r>
              <a:rPr lang="zh-CN" altLang="zh-CN" sz="2000" dirty="0"/>
              <a:t>、项目部的</a:t>
            </a:r>
            <a:r>
              <a:rPr lang="en-US" altLang="zh-CN" sz="2000" dirty="0"/>
              <a:t>B</a:t>
            </a:r>
            <a:r>
              <a:rPr lang="zh-CN" altLang="zh-CN" sz="2000" dirty="0"/>
              <a:t>、</a:t>
            </a:r>
            <a:r>
              <a:rPr lang="en-US" altLang="zh-CN" sz="2000" dirty="0"/>
              <a:t>C</a:t>
            </a:r>
            <a:r>
              <a:rPr lang="zh-CN" altLang="zh-CN" sz="2000" dirty="0"/>
              <a:t>证单位名称必须与中标单位一致，且必须在有效期内。</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特种</a:t>
            </a:r>
            <a:r>
              <a:rPr lang="zh-CN" altLang="zh-CN" sz="2000" dirty="0"/>
              <a:t>作业人员持有有效证书上岗，参与的工作应与证书相对应。</a:t>
            </a:r>
            <a:endParaRPr lang="zh-CN" altLang="zh-CN" sz="2000" dirty="0"/>
          </a:p>
          <a:p>
            <a:pPr lvl="0">
              <a:lnSpc>
                <a:spcPct val="150000"/>
              </a:lnSpc>
            </a:pPr>
            <a:r>
              <a:rPr lang="en-US" altLang="zh-CN" sz="2000" dirty="0" smtClean="0"/>
              <a:t>        6</a:t>
            </a:r>
            <a:r>
              <a:rPr lang="zh-CN" altLang="en-US" sz="2000" dirty="0" smtClean="0"/>
              <a:t>、</a:t>
            </a:r>
            <a:r>
              <a:rPr lang="zh-CN" altLang="zh-CN" sz="2000" dirty="0" smtClean="0"/>
              <a:t>证书</a:t>
            </a:r>
            <a:r>
              <a:rPr lang="zh-CN" altLang="zh-CN" sz="2000" dirty="0"/>
              <a:t>类别与数量应与标段内使用的机械设备、作业相对应。</a:t>
            </a:r>
            <a:endParaRPr lang="zh-CN" altLang="zh-CN" sz="2000" dirty="0"/>
          </a:p>
          <a:p>
            <a:pPr>
              <a:lnSpc>
                <a:spcPct val="150000"/>
              </a:lnSpc>
            </a:pPr>
            <a:r>
              <a:rPr lang="en-US" altLang="zh-CN" sz="2000" dirty="0" smtClean="0"/>
              <a:t>        7</a:t>
            </a:r>
            <a:r>
              <a:rPr lang="zh-CN" altLang="en-US" sz="2000" dirty="0" smtClean="0"/>
              <a:t>、</a:t>
            </a:r>
            <a:r>
              <a:rPr lang="zh-CN" altLang="zh-CN" sz="2000" dirty="0" smtClean="0"/>
              <a:t>项目</a:t>
            </a:r>
            <a:r>
              <a:rPr lang="zh-CN" altLang="zh-CN" sz="2000" dirty="0"/>
              <a:t>应对证书进行专项登记，并留有证件扫描件。</a:t>
            </a:r>
            <a:br>
              <a:rPr lang="en-US" altLang="zh-CN" sz="2000" dirty="0"/>
            </a:br>
            <a:endParaRPr lang="zh-CN" altLang="zh-CN"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十一、</a:t>
            </a:r>
            <a:r>
              <a:rPr lang="zh-CN" altLang="zh-CN" sz="2800" b="1" dirty="0"/>
              <a:t>如何对施工机具进行管理？</a:t>
            </a:r>
            <a:endParaRPr lang="zh-CN" altLang="zh-CN" sz="2800" dirty="0"/>
          </a:p>
        </p:txBody>
      </p:sp>
      <p:sp>
        <p:nvSpPr>
          <p:cNvPr id="3" name="文本框 2"/>
          <p:cNvSpPr txBox="1"/>
          <p:nvPr/>
        </p:nvSpPr>
        <p:spPr>
          <a:xfrm>
            <a:off x="700216" y="1779373"/>
            <a:ext cx="10725665" cy="3323987"/>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制定</a:t>
            </a:r>
            <a:r>
              <a:rPr lang="zh-CN" altLang="zh-CN" sz="2000" dirty="0"/>
              <a:t>施工机具编码规则，对施工机具进行编码登记，分类管理，机械设备一般分为特种设备、关键设备、主要设备和一般设备。</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及时</a:t>
            </a:r>
            <a:r>
              <a:rPr lang="zh-CN" altLang="zh-CN" sz="2000" dirty="0"/>
              <a:t>按规定组织有关部门和有资质的检验机构对设备进行进场验收，填写设备进场验收登记表。</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制作</a:t>
            </a:r>
            <a:r>
              <a:rPr lang="zh-CN" altLang="zh-CN" sz="2000" dirty="0"/>
              <a:t>机械设备标识牌，设备标识应制作统一的标识牌，悬挂安全操作规程。标识牌内容包含：设备名称、规格型号、编号、操作责任人、进场日期、检验状态。机械设备标识牌应固定在设备较明显的部位。</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十二、</a:t>
            </a:r>
            <a:r>
              <a:rPr lang="zh-CN" altLang="zh-CN" sz="2800" b="1" dirty="0"/>
              <a:t>如何对设备进行编码登记？</a:t>
            </a:r>
            <a:endParaRPr lang="zh-CN" altLang="zh-CN" sz="2800" dirty="0"/>
          </a:p>
        </p:txBody>
      </p:sp>
      <p:sp>
        <p:nvSpPr>
          <p:cNvPr id="3" name="文本框 2"/>
          <p:cNvSpPr txBox="1"/>
          <p:nvPr/>
        </p:nvSpPr>
        <p:spPr>
          <a:xfrm>
            <a:off x="700216" y="1779373"/>
            <a:ext cx="10725665" cy="1938992"/>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部应按照项目设备使用情况制定详细编码规则。</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项目</a:t>
            </a:r>
            <a:r>
              <a:rPr lang="zh-CN" altLang="zh-CN" sz="2000" dirty="0"/>
              <a:t>部应对进场的施工机具及时登记并输入计算机，建立设备信息化管理台帐。</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设备</a:t>
            </a:r>
            <a:r>
              <a:rPr lang="zh-CN" altLang="zh-CN" sz="2000" dirty="0"/>
              <a:t>编码应包含自备还是租赁、设备种类、设备使用部门、设备名称、设备序号等信息。</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设备</a:t>
            </a:r>
            <a:r>
              <a:rPr lang="zh-CN" altLang="zh-CN" sz="2000" dirty="0"/>
              <a:t>编码应与操作手的人员编码对应。</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
          <p:cNvSpPr/>
          <p:nvPr/>
        </p:nvSpPr>
        <p:spPr>
          <a:xfrm>
            <a:off x="3754755" y="3424109"/>
            <a:ext cx="5175250" cy="576263"/>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23" name="AutoShape 4"/>
          <p:cNvSpPr/>
          <p:nvPr/>
        </p:nvSpPr>
        <p:spPr>
          <a:xfrm>
            <a:off x="3754755" y="2704972"/>
            <a:ext cx="5175250" cy="576262"/>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24" name="AutoShape 4"/>
          <p:cNvSpPr/>
          <p:nvPr/>
        </p:nvSpPr>
        <p:spPr>
          <a:xfrm>
            <a:off x="3754755" y="1962339"/>
            <a:ext cx="5175250" cy="576263"/>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25" name="AutoShape 4"/>
          <p:cNvSpPr/>
          <p:nvPr/>
        </p:nvSpPr>
        <p:spPr>
          <a:xfrm>
            <a:off x="3754755" y="1180337"/>
            <a:ext cx="5175250" cy="576262"/>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26" name="AutoShape 5"/>
          <p:cNvSpPr/>
          <p:nvPr/>
        </p:nvSpPr>
        <p:spPr>
          <a:xfrm>
            <a:off x="2871470" y="1240344"/>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27" name="Text Box 6"/>
          <p:cNvSpPr/>
          <p:nvPr/>
        </p:nvSpPr>
        <p:spPr>
          <a:xfrm>
            <a:off x="4082415" y="1240344"/>
            <a:ext cx="4512310" cy="457200"/>
          </a:xfrm>
          <a:prstGeom prst="rect">
            <a:avLst/>
          </a:prstGeom>
          <a:noFill/>
          <a:ln w="9525">
            <a:noFill/>
          </a:ln>
        </p:spPr>
        <p:txBody>
          <a:bodyPr wrap="square" anchor="t">
            <a:spAutoFit/>
          </a:bodyPr>
          <a:lstStyle/>
          <a:p>
            <a:pPr lvl="0" indent="0" algn="ctr" eaLnBrk="0" hangingPunct="0"/>
            <a:r>
              <a:rPr lang="zh-CN" altLang="en-US" sz="2400" dirty="0" smtClean="0">
                <a:solidFill>
                  <a:schemeClr val="tx1"/>
                </a:solidFill>
                <a:latin typeface="Arial" panose="020B0604020202020204" pitchFamily="34" charset="0"/>
                <a:ea typeface="华文行楷" panose="02010800040101010101" pitchFamily="2" charset="-122"/>
                <a:sym typeface="+mn-ea"/>
              </a:rPr>
              <a:t>第一章     责任制度</a:t>
            </a:r>
            <a:endParaRPr lang="zh-CN" altLang="en-US" sz="2400" dirty="0">
              <a:solidFill>
                <a:schemeClr val="tx1"/>
              </a:solidFill>
              <a:latin typeface="Arial" panose="020B0604020202020204" pitchFamily="34" charset="0"/>
              <a:ea typeface="华文行楷" panose="02010800040101010101" pitchFamily="2" charset="-122"/>
              <a:sym typeface="+mn-ea"/>
            </a:endParaRPr>
          </a:p>
        </p:txBody>
      </p:sp>
      <p:sp>
        <p:nvSpPr>
          <p:cNvPr id="5128" name="Text Box 7"/>
          <p:cNvSpPr/>
          <p:nvPr/>
        </p:nvSpPr>
        <p:spPr>
          <a:xfrm>
            <a:off x="2969895" y="1299399"/>
            <a:ext cx="517525" cy="457200"/>
          </a:xfrm>
          <a:prstGeom prst="rect">
            <a:avLst/>
          </a:prstGeom>
          <a:noFill/>
          <a:ln w="9525">
            <a:noFill/>
          </a:ln>
        </p:spPr>
        <p:txBody>
          <a:bodyPr anchor="t">
            <a:spAutoFit/>
          </a:bodyPr>
          <a:lstStyle/>
          <a:p>
            <a:pPr lvl="0" indent="0" algn="ctr" eaLnBrk="0" hangingPunct="0"/>
            <a:r>
              <a:rPr lang="en-US" altLang="zh-CN" sz="2400" b="1" dirty="0">
                <a:solidFill>
                  <a:schemeClr val="bg1"/>
                </a:solidFill>
                <a:latin typeface="Arial" panose="020B0604020202020204" pitchFamily="34" charset="0"/>
                <a:ea typeface="宋体" panose="02010600030101010101" pitchFamily="2" charset="-122"/>
                <a:sym typeface="Arial" panose="020B0604020202020204" pitchFamily="34" charset="0"/>
              </a:rPr>
              <a:t>1</a:t>
            </a:r>
            <a:endParaRPr lang="zh-CN" altLang="en-US" dirty="0">
              <a:latin typeface="Arial" panose="020B0604020202020204" pitchFamily="34" charset="0"/>
              <a:ea typeface="宋体" panose="02010600030101010101" pitchFamily="2" charset="-122"/>
            </a:endParaRPr>
          </a:p>
        </p:txBody>
      </p:sp>
      <p:sp>
        <p:nvSpPr>
          <p:cNvPr id="5129" name="Text Box 10"/>
          <p:cNvSpPr/>
          <p:nvPr/>
        </p:nvSpPr>
        <p:spPr>
          <a:xfrm>
            <a:off x="4025900" y="2014409"/>
            <a:ext cx="4569460" cy="830997"/>
          </a:xfrm>
          <a:prstGeom prst="rect">
            <a:avLst/>
          </a:prstGeom>
          <a:noFill/>
          <a:ln w="9525">
            <a:noFill/>
          </a:ln>
        </p:spPr>
        <p:txBody>
          <a:bodyPr wrap="square" anchor="t">
            <a:spAutoFit/>
          </a:bodyPr>
          <a:lstStyle/>
          <a:p>
            <a:pPr lvl="0" algn="ctr"/>
            <a:r>
              <a:rPr lang="zh-CN" altLang="en-US" sz="2400" dirty="0">
                <a:latin typeface="Arial" panose="020B0604020202020204" pitchFamily="34" charset="0"/>
                <a:ea typeface="华文行楷" panose="02010800040101010101" pitchFamily="2" charset="-122"/>
                <a:sym typeface="+mn-ea"/>
              </a:rPr>
              <a:t>第二章    </a:t>
            </a:r>
            <a:r>
              <a:rPr lang="zh-CN" altLang="zh-CN" sz="2400" b="1" dirty="0"/>
              <a:t> </a:t>
            </a:r>
            <a:r>
              <a:rPr lang="zh-CN" altLang="zh-CN" sz="2400" dirty="0">
                <a:latin typeface="Arial" panose="020B0604020202020204" pitchFamily="34" charset="0"/>
                <a:ea typeface="华文行楷" panose="02010800040101010101" pitchFamily="2" charset="-122"/>
              </a:rPr>
              <a:t>工作策划</a:t>
            </a:r>
            <a:endParaRPr lang="zh-CN" altLang="zh-CN" sz="2400" dirty="0">
              <a:latin typeface="Arial" panose="020B0604020202020204" pitchFamily="34" charset="0"/>
              <a:ea typeface="华文行楷" panose="02010800040101010101" pitchFamily="2" charset="-122"/>
            </a:endParaRPr>
          </a:p>
          <a:p>
            <a:pPr lvl="0" indent="0" algn="ctr" eaLnBrk="0" hangingPunct="0"/>
            <a:endParaRPr lang="zh-CN" altLang="en-US" sz="2400" dirty="0">
              <a:solidFill>
                <a:schemeClr val="tx1"/>
              </a:solidFill>
              <a:latin typeface="Arial" panose="020B0604020202020204" pitchFamily="34" charset="0"/>
              <a:ea typeface="华文行楷" panose="02010800040101010101" pitchFamily="2" charset="-122"/>
              <a:sym typeface="+mn-ea"/>
            </a:endParaRPr>
          </a:p>
        </p:txBody>
      </p:sp>
      <p:sp>
        <p:nvSpPr>
          <p:cNvPr id="5130" name="Text Box 14"/>
          <p:cNvSpPr/>
          <p:nvPr/>
        </p:nvSpPr>
        <p:spPr>
          <a:xfrm>
            <a:off x="3996055" y="2837369"/>
            <a:ext cx="4693285" cy="830997"/>
          </a:xfrm>
          <a:prstGeom prst="rect">
            <a:avLst/>
          </a:prstGeom>
          <a:noFill/>
          <a:ln w="9525">
            <a:noFill/>
          </a:ln>
        </p:spPr>
        <p:txBody>
          <a:bodyPr wrap="square" anchor="t">
            <a:spAutoFit/>
          </a:bodyPr>
          <a:lstStyle/>
          <a:p>
            <a:pPr lvl="0" algn="ctr"/>
            <a:r>
              <a:rPr lang="zh-CN" altLang="en-US" sz="2400" dirty="0">
                <a:latin typeface="Arial" panose="020B0604020202020204" pitchFamily="34" charset="0"/>
                <a:ea typeface="华文行楷" panose="02010800040101010101" pitchFamily="2" charset="-122"/>
                <a:sym typeface="+mn-ea"/>
              </a:rPr>
              <a:t>第三章   </a:t>
            </a:r>
            <a:r>
              <a:rPr lang="zh-CN" altLang="en-US" sz="2400" dirty="0" smtClean="0">
                <a:latin typeface="Arial" panose="020B0604020202020204" pitchFamily="34" charset="0"/>
                <a:ea typeface="华文行楷" panose="02010800040101010101" pitchFamily="2" charset="-122"/>
                <a:sym typeface="+mn-ea"/>
              </a:rPr>
              <a:t>  </a:t>
            </a:r>
            <a:r>
              <a:rPr lang="zh-CN" altLang="zh-CN" sz="2400" dirty="0">
                <a:latin typeface="Arial" panose="020B0604020202020204" pitchFamily="34" charset="0"/>
                <a:ea typeface="华文行楷" panose="02010800040101010101" pitchFamily="2" charset="-122"/>
              </a:rPr>
              <a:t>人机管理</a:t>
            </a:r>
            <a:endParaRPr lang="zh-CN" altLang="zh-CN" sz="2400" dirty="0">
              <a:latin typeface="Arial" panose="020B0604020202020204" pitchFamily="34" charset="0"/>
              <a:ea typeface="华文行楷" panose="02010800040101010101" pitchFamily="2" charset="-122"/>
            </a:endParaRPr>
          </a:p>
          <a:p>
            <a:pPr lvl="0" indent="0" algn="ctr" eaLnBrk="0" hangingPunct="0"/>
            <a:endParaRPr lang="zh-CN" altLang="en-US" sz="2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5131" name="TextBox 20"/>
          <p:cNvSpPr/>
          <p:nvPr/>
        </p:nvSpPr>
        <p:spPr>
          <a:xfrm>
            <a:off x="294640" y="-117475"/>
            <a:ext cx="2576513" cy="880745"/>
          </a:xfrm>
          <a:prstGeom prst="rect">
            <a:avLst/>
          </a:prstGeom>
          <a:noFill/>
          <a:ln w="9525">
            <a:noFill/>
          </a:ln>
        </p:spPr>
        <p:txBody>
          <a:bodyPr anchor="t">
            <a:spAutoFit/>
          </a:bodyPr>
          <a:lstStyle/>
          <a:p>
            <a:pPr lvl="0" indent="0" algn="ctr" eaLnBrk="0" hangingPunct="0"/>
            <a:r>
              <a:rPr lang="zh-CN" altLang="en-US" sz="4800" b="1" dirty="0">
                <a:solidFill>
                  <a:srgbClr val="000000"/>
                </a:solidFill>
                <a:latin typeface="Arial Unicode MS" panose="020B0604020202020204" pitchFamily="34" charset="-122"/>
                <a:ea typeface="宋体" panose="02010600030101010101" pitchFamily="2" charset="-122"/>
                <a:sym typeface="Arial Unicode MS" panose="020B0604020202020204" pitchFamily="34" charset="-122"/>
              </a:rPr>
              <a:t> </a:t>
            </a:r>
            <a:r>
              <a:rPr lang="zh-CN" altLang="en-US" sz="2800" b="1" dirty="0">
                <a:solidFill>
                  <a:schemeClr val="bg1"/>
                </a:solidFill>
                <a:latin typeface="Arial Unicode MS" panose="020B0604020202020204" pitchFamily="34" charset="-122"/>
                <a:ea typeface="宋体" panose="02010600030101010101" pitchFamily="2" charset="-122"/>
                <a:sym typeface="Arial Unicode MS" panose="020B0604020202020204" pitchFamily="34" charset="-122"/>
              </a:rPr>
              <a:t>目  录</a:t>
            </a:r>
            <a:endParaRPr lang="zh-CN" altLang="en-US" sz="2800" b="1" dirty="0">
              <a:solidFill>
                <a:schemeClr val="bg1"/>
              </a:solidFill>
              <a:latin typeface="Arial Unicode MS" panose="020B0604020202020204" pitchFamily="34" charset="-122"/>
              <a:ea typeface="宋体" panose="02010600030101010101" pitchFamily="2" charset="-122"/>
              <a:sym typeface="Arial Unicode MS" panose="020B0604020202020204" pitchFamily="34" charset="-122"/>
            </a:endParaRPr>
          </a:p>
        </p:txBody>
      </p:sp>
      <p:sp>
        <p:nvSpPr>
          <p:cNvPr id="5132" name="Text Box 14"/>
          <p:cNvSpPr/>
          <p:nvPr/>
        </p:nvSpPr>
        <p:spPr>
          <a:xfrm>
            <a:off x="4082415" y="3510469"/>
            <a:ext cx="4553585" cy="830997"/>
          </a:xfrm>
          <a:prstGeom prst="rect">
            <a:avLst/>
          </a:prstGeom>
          <a:noFill/>
          <a:ln w="9525">
            <a:noFill/>
          </a:ln>
        </p:spPr>
        <p:txBody>
          <a:bodyPr wrap="square" anchor="t">
            <a:spAutoFit/>
          </a:bodyPr>
          <a:lstStyle/>
          <a:p>
            <a:pPr lvl="0" algn="ctr"/>
            <a:r>
              <a:rPr lang="zh-CN" altLang="en-US" sz="2400" dirty="0">
                <a:latin typeface="Arial" panose="020B0604020202020204" pitchFamily="34" charset="0"/>
                <a:ea typeface="华文行楷" panose="02010800040101010101" pitchFamily="2" charset="-122"/>
                <a:sym typeface="+mn-ea"/>
              </a:rPr>
              <a:t>第四章  </a:t>
            </a:r>
            <a:r>
              <a:rPr lang="zh-CN" altLang="en-US" sz="2400" dirty="0" smtClean="0">
                <a:latin typeface="Arial" panose="020B0604020202020204" pitchFamily="34" charset="0"/>
                <a:ea typeface="华文行楷" panose="02010800040101010101" pitchFamily="2" charset="-122"/>
                <a:sym typeface="+mn-ea"/>
              </a:rPr>
              <a:t>   </a:t>
            </a:r>
            <a:r>
              <a:rPr lang="zh-CN" altLang="zh-CN" sz="2400" dirty="0">
                <a:latin typeface="Arial" panose="020B0604020202020204" pitchFamily="34" charset="0"/>
                <a:ea typeface="华文行楷" panose="02010800040101010101" pitchFamily="2" charset="-122"/>
              </a:rPr>
              <a:t>安全活动</a:t>
            </a:r>
            <a:endParaRPr lang="zh-CN" altLang="zh-CN" sz="2400" dirty="0">
              <a:latin typeface="Arial" panose="020B0604020202020204" pitchFamily="34" charset="0"/>
              <a:ea typeface="华文行楷" panose="02010800040101010101" pitchFamily="2" charset="-122"/>
            </a:endParaRPr>
          </a:p>
          <a:p>
            <a:pPr lvl="0" indent="0" algn="ctr" eaLnBrk="0" hangingPunct="0"/>
            <a:endParaRPr lang="zh-CN" altLang="en-US" sz="2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5136" name="AutoShape 5"/>
          <p:cNvSpPr/>
          <p:nvPr/>
        </p:nvSpPr>
        <p:spPr>
          <a:xfrm>
            <a:off x="2871470" y="1960752"/>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37" name="Text Box 7"/>
          <p:cNvSpPr/>
          <p:nvPr/>
        </p:nvSpPr>
        <p:spPr>
          <a:xfrm>
            <a:off x="2969895" y="2014092"/>
            <a:ext cx="517525" cy="457200"/>
          </a:xfrm>
          <a:prstGeom prst="rect">
            <a:avLst/>
          </a:prstGeom>
          <a:noFill/>
          <a:ln w="9525">
            <a:noFill/>
          </a:ln>
        </p:spPr>
        <p:txBody>
          <a:bodyPr anchor="t">
            <a:spAutoFit/>
          </a:bodyPr>
          <a:lstStyle/>
          <a:p>
            <a:pPr lvl="0" indent="0" algn="ctr" eaLnBrk="0" hangingPunct="0"/>
            <a:r>
              <a:rPr lang="en-US" altLang="zh-CN" sz="2400" b="1" dirty="0">
                <a:solidFill>
                  <a:schemeClr val="bg1"/>
                </a:solidFill>
                <a:latin typeface="Arial" panose="020B0604020202020204" pitchFamily="34" charset="0"/>
                <a:ea typeface="宋体" panose="02010600030101010101" pitchFamily="2" charset="-122"/>
                <a:sym typeface="Arial" panose="020B0604020202020204" pitchFamily="34" charset="0"/>
              </a:rPr>
              <a:t>2</a:t>
            </a:r>
            <a:endParaRPr lang="zh-CN" altLang="en-US" dirty="0">
              <a:latin typeface="Arial" panose="020B0604020202020204" pitchFamily="34" charset="0"/>
              <a:ea typeface="宋体" panose="02010600030101010101" pitchFamily="2" charset="-122"/>
            </a:endParaRPr>
          </a:p>
        </p:txBody>
      </p:sp>
      <p:sp>
        <p:nvSpPr>
          <p:cNvPr id="5138" name="AutoShape 5"/>
          <p:cNvSpPr/>
          <p:nvPr/>
        </p:nvSpPr>
        <p:spPr>
          <a:xfrm>
            <a:off x="2871470" y="2703384"/>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39" name="Text Box 7"/>
          <p:cNvSpPr/>
          <p:nvPr/>
        </p:nvSpPr>
        <p:spPr>
          <a:xfrm>
            <a:off x="2969895" y="2764979"/>
            <a:ext cx="517525" cy="457200"/>
          </a:xfrm>
          <a:prstGeom prst="rect">
            <a:avLst/>
          </a:prstGeom>
          <a:noFill/>
          <a:ln w="9525">
            <a:noFill/>
          </a:ln>
        </p:spPr>
        <p:txBody>
          <a:bodyPr anchor="t">
            <a:spAutoFit/>
          </a:bodyPr>
          <a:lstStyle/>
          <a:p>
            <a:pPr lvl="0" indent="0" algn="ctr" eaLnBrk="0" hangingPunct="0"/>
            <a:r>
              <a:rPr lang="en-US" altLang="zh-CN" sz="2400" b="1" dirty="0">
                <a:solidFill>
                  <a:schemeClr val="bg1"/>
                </a:solidFill>
                <a:latin typeface="Arial" panose="020B0604020202020204" pitchFamily="34" charset="0"/>
                <a:ea typeface="宋体" panose="02010600030101010101" pitchFamily="2" charset="-122"/>
                <a:sym typeface="Arial" panose="020B0604020202020204" pitchFamily="34" charset="0"/>
              </a:rPr>
              <a:t>3</a:t>
            </a:r>
            <a:endParaRPr lang="zh-CN" altLang="en-US" dirty="0">
              <a:latin typeface="Arial" panose="020B0604020202020204" pitchFamily="34" charset="0"/>
              <a:ea typeface="宋体" panose="02010600030101010101" pitchFamily="2" charset="-122"/>
            </a:endParaRPr>
          </a:p>
        </p:txBody>
      </p:sp>
      <p:sp>
        <p:nvSpPr>
          <p:cNvPr id="5140" name="AutoShape 5"/>
          <p:cNvSpPr/>
          <p:nvPr/>
        </p:nvSpPr>
        <p:spPr>
          <a:xfrm>
            <a:off x="2871470" y="3423792"/>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5141" name="Text Box 7"/>
          <p:cNvSpPr/>
          <p:nvPr/>
        </p:nvSpPr>
        <p:spPr>
          <a:xfrm>
            <a:off x="2969895" y="3484117"/>
            <a:ext cx="517525" cy="457200"/>
          </a:xfrm>
          <a:prstGeom prst="rect">
            <a:avLst/>
          </a:prstGeom>
          <a:noFill/>
          <a:ln w="9525">
            <a:noFill/>
          </a:ln>
        </p:spPr>
        <p:txBody>
          <a:bodyPr anchor="t">
            <a:spAutoFit/>
          </a:bodyPr>
          <a:lstStyle/>
          <a:p>
            <a:pPr lvl="0" indent="0" algn="ctr" eaLnBrk="0" hangingPunct="0"/>
            <a:r>
              <a:rPr lang="en-US" altLang="zh-CN" sz="2400" b="1" dirty="0">
                <a:solidFill>
                  <a:schemeClr val="bg1"/>
                </a:solidFill>
                <a:latin typeface="Arial" panose="020B0604020202020204" pitchFamily="34" charset="0"/>
                <a:ea typeface="宋体" panose="02010600030101010101" pitchFamily="2" charset="-122"/>
                <a:sym typeface="Arial" panose="020B0604020202020204" pitchFamily="34" charset="0"/>
              </a:rPr>
              <a:t>4</a:t>
            </a:r>
            <a:endParaRPr lang="zh-CN" altLang="en-US" dirty="0">
              <a:latin typeface="Arial" panose="020B0604020202020204" pitchFamily="34" charset="0"/>
              <a:ea typeface="宋体" panose="02010600030101010101" pitchFamily="2" charset="-122"/>
            </a:endParaRPr>
          </a:p>
        </p:txBody>
      </p:sp>
      <p:sp>
        <p:nvSpPr>
          <p:cNvPr id="22" name="AutoShape 5"/>
          <p:cNvSpPr/>
          <p:nvPr/>
        </p:nvSpPr>
        <p:spPr>
          <a:xfrm>
            <a:off x="2847023" y="4144200"/>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23" name="Text Box 7"/>
          <p:cNvSpPr/>
          <p:nvPr/>
        </p:nvSpPr>
        <p:spPr>
          <a:xfrm>
            <a:off x="2945448" y="4204525"/>
            <a:ext cx="517525" cy="457200"/>
          </a:xfrm>
          <a:prstGeom prst="rect">
            <a:avLst/>
          </a:prstGeom>
          <a:noFill/>
          <a:ln w="9525">
            <a:noFill/>
          </a:ln>
        </p:spPr>
        <p:txBody>
          <a:bodyPr anchor="t">
            <a:spAutoFit/>
          </a:bodyPr>
          <a:lstStyle/>
          <a:p>
            <a:pPr lvl="0" indent="0" algn="ctr" eaLnBrk="0" hangingPunct="0"/>
            <a:r>
              <a:rPr lang="en-US" altLang="zh-CN" sz="2400" b="1" dirty="0" smtClean="0">
                <a:solidFill>
                  <a:schemeClr val="bg1"/>
                </a:solidFill>
                <a:latin typeface="Arial" panose="020B0604020202020204" pitchFamily="34" charset="0"/>
                <a:ea typeface="宋体" panose="02010600030101010101" pitchFamily="2" charset="-122"/>
                <a:sym typeface="Arial" panose="020B0604020202020204" pitchFamily="34" charset="0"/>
              </a:rPr>
              <a:t>5</a:t>
            </a:r>
            <a:endParaRPr lang="zh-CN" altLang="en-US" dirty="0">
              <a:latin typeface="Arial" panose="020B0604020202020204" pitchFamily="34" charset="0"/>
              <a:ea typeface="宋体" panose="02010600030101010101" pitchFamily="2" charset="-122"/>
            </a:endParaRPr>
          </a:p>
        </p:txBody>
      </p:sp>
      <p:sp>
        <p:nvSpPr>
          <p:cNvPr id="24" name="AutoShape 5"/>
          <p:cNvSpPr/>
          <p:nvPr/>
        </p:nvSpPr>
        <p:spPr>
          <a:xfrm>
            <a:off x="2859448" y="4782375"/>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25" name="Text Box 7"/>
          <p:cNvSpPr/>
          <p:nvPr/>
        </p:nvSpPr>
        <p:spPr>
          <a:xfrm>
            <a:off x="2957873" y="4842700"/>
            <a:ext cx="517525" cy="457200"/>
          </a:xfrm>
          <a:prstGeom prst="rect">
            <a:avLst/>
          </a:prstGeom>
          <a:noFill/>
          <a:ln w="9525">
            <a:noFill/>
          </a:ln>
        </p:spPr>
        <p:txBody>
          <a:bodyPr anchor="t">
            <a:spAutoFit/>
          </a:bodyPr>
          <a:lstStyle/>
          <a:p>
            <a:pPr lvl="0" indent="0" algn="ctr" eaLnBrk="0" hangingPunct="0"/>
            <a:r>
              <a:rPr lang="en-US" altLang="zh-CN" sz="2400" b="1" dirty="0" smtClean="0">
                <a:solidFill>
                  <a:schemeClr val="bg1"/>
                </a:solidFill>
                <a:latin typeface="Arial" panose="020B0604020202020204" pitchFamily="34" charset="0"/>
                <a:ea typeface="宋体" panose="02010600030101010101" pitchFamily="2" charset="-122"/>
                <a:sym typeface="Arial" panose="020B0604020202020204" pitchFamily="34" charset="0"/>
              </a:rPr>
              <a:t>6</a:t>
            </a:r>
            <a:endParaRPr lang="zh-CN" altLang="en-US" dirty="0">
              <a:latin typeface="Arial" panose="020B0604020202020204" pitchFamily="34" charset="0"/>
              <a:ea typeface="宋体" panose="02010600030101010101" pitchFamily="2" charset="-122"/>
            </a:endParaRPr>
          </a:p>
        </p:txBody>
      </p:sp>
      <p:sp>
        <p:nvSpPr>
          <p:cNvPr id="26" name="AutoShape 5"/>
          <p:cNvSpPr/>
          <p:nvPr/>
        </p:nvSpPr>
        <p:spPr>
          <a:xfrm>
            <a:off x="2847023" y="5502783"/>
            <a:ext cx="714375" cy="57785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27" name="Text Box 7"/>
          <p:cNvSpPr/>
          <p:nvPr/>
        </p:nvSpPr>
        <p:spPr>
          <a:xfrm>
            <a:off x="2945448" y="5563108"/>
            <a:ext cx="517525" cy="457200"/>
          </a:xfrm>
          <a:prstGeom prst="rect">
            <a:avLst/>
          </a:prstGeom>
          <a:noFill/>
          <a:ln w="9525">
            <a:noFill/>
          </a:ln>
        </p:spPr>
        <p:txBody>
          <a:bodyPr anchor="t">
            <a:spAutoFit/>
          </a:bodyPr>
          <a:lstStyle/>
          <a:p>
            <a:pPr lvl="0" indent="0" algn="ctr" eaLnBrk="0" hangingPunct="0"/>
            <a:r>
              <a:rPr lang="en-US" altLang="zh-CN" sz="2400" b="1" dirty="0" smtClean="0">
                <a:solidFill>
                  <a:schemeClr val="bg1"/>
                </a:solidFill>
                <a:latin typeface="Arial" panose="020B0604020202020204" pitchFamily="34" charset="0"/>
                <a:ea typeface="宋体" panose="02010600030101010101" pitchFamily="2" charset="-122"/>
                <a:sym typeface="Arial" panose="020B0604020202020204" pitchFamily="34" charset="0"/>
              </a:rPr>
              <a:t>7</a:t>
            </a:r>
            <a:endParaRPr lang="zh-CN" altLang="en-US" dirty="0">
              <a:latin typeface="Arial" panose="020B0604020202020204" pitchFamily="34" charset="0"/>
              <a:ea typeface="宋体" panose="02010600030101010101" pitchFamily="2" charset="-122"/>
            </a:endParaRPr>
          </a:p>
        </p:txBody>
      </p:sp>
      <p:sp>
        <p:nvSpPr>
          <p:cNvPr id="31" name="AutoShape 4"/>
          <p:cNvSpPr/>
          <p:nvPr/>
        </p:nvSpPr>
        <p:spPr>
          <a:xfrm>
            <a:off x="3750945" y="4143784"/>
            <a:ext cx="5175250" cy="576263"/>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32" name="Text Box 14"/>
          <p:cNvSpPr/>
          <p:nvPr/>
        </p:nvSpPr>
        <p:spPr>
          <a:xfrm>
            <a:off x="4082414" y="4183562"/>
            <a:ext cx="4553585" cy="830997"/>
          </a:xfrm>
          <a:prstGeom prst="rect">
            <a:avLst/>
          </a:prstGeom>
          <a:noFill/>
          <a:ln w="9525">
            <a:noFill/>
          </a:ln>
        </p:spPr>
        <p:txBody>
          <a:bodyPr wrap="square" anchor="t">
            <a:spAutoFit/>
          </a:bodyPr>
          <a:lstStyle/>
          <a:p>
            <a:pPr lvl="0" algn="ctr"/>
            <a:r>
              <a:rPr lang="zh-CN" altLang="en-US" sz="2400" dirty="0">
                <a:latin typeface="Arial" panose="020B0604020202020204" pitchFamily="34" charset="0"/>
                <a:ea typeface="华文行楷" panose="02010800040101010101" pitchFamily="2" charset="-122"/>
                <a:sym typeface="+mn-ea"/>
              </a:rPr>
              <a:t>第五章    </a:t>
            </a:r>
            <a:r>
              <a:rPr lang="zh-CN" altLang="zh-CN" sz="2400" dirty="0">
                <a:latin typeface="Arial" panose="020B0604020202020204" pitchFamily="34" charset="0"/>
                <a:ea typeface="华文行楷" panose="02010800040101010101" pitchFamily="2" charset="-122"/>
              </a:rPr>
              <a:t>专项施工方案</a:t>
            </a:r>
            <a:endParaRPr lang="zh-CN" altLang="zh-CN" sz="2400" dirty="0">
              <a:latin typeface="Arial" panose="020B0604020202020204" pitchFamily="34" charset="0"/>
              <a:ea typeface="华文行楷" panose="02010800040101010101" pitchFamily="2" charset="-122"/>
            </a:endParaRPr>
          </a:p>
          <a:p>
            <a:pPr lvl="0" indent="0" algn="ctr" eaLnBrk="0" hangingPunct="0"/>
            <a:endParaRPr lang="zh-CN" altLang="en-US" sz="2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3" name="AutoShape 4"/>
          <p:cNvSpPr/>
          <p:nvPr/>
        </p:nvSpPr>
        <p:spPr>
          <a:xfrm>
            <a:off x="3750945" y="4783168"/>
            <a:ext cx="5175250" cy="576263"/>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34" name="Text Box 14"/>
          <p:cNvSpPr/>
          <p:nvPr/>
        </p:nvSpPr>
        <p:spPr>
          <a:xfrm>
            <a:off x="4082415" y="4860044"/>
            <a:ext cx="4553585" cy="830997"/>
          </a:xfrm>
          <a:prstGeom prst="rect">
            <a:avLst/>
          </a:prstGeom>
          <a:noFill/>
          <a:ln w="9525">
            <a:noFill/>
          </a:ln>
        </p:spPr>
        <p:txBody>
          <a:bodyPr wrap="square" anchor="t">
            <a:spAutoFit/>
          </a:bodyPr>
          <a:lstStyle/>
          <a:p>
            <a:pPr algn="ctr"/>
            <a:r>
              <a:rPr lang="zh-CN" altLang="en-US" sz="2400" dirty="0">
                <a:latin typeface="Arial" panose="020B0604020202020204" pitchFamily="34" charset="0"/>
                <a:ea typeface="华文行楷" panose="02010800040101010101" pitchFamily="2" charset="-122"/>
                <a:sym typeface="+mn-ea"/>
              </a:rPr>
              <a:t>第六章  </a:t>
            </a:r>
            <a:r>
              <a:rPr lang="zh-CN" altLang="en-US" sz="2400" dirty="0" smtClean="0">
                <a:latin typeface="Arial" panose="020B0604020202020204" pitchFamily="34" charset="0"/>
                <a:ea typeface="华文行楷" panose="02010800040101010101" pitchFamily="2" charset="-122"/>
                <a:sym typeface="+mn-ea"/>
              </a:rPr>
              <a:t>   </a:t>
            </a:r>
            <a:r>
              <a:rPr lang="zh-CN" altLang="zh-CN" sz="2400" dirty="0">
                <a:latin typeface="Arial" panose="020B0604020202020204" pitchFamily="34" charset="0"/>
                <a:ea typeface="华文行楷" panose="02010800040101010101" pitchFamily="2" charset="-122"/>
              </a:rPr>
              <a:t>检查评价</a:t>
            </a:r>
            <a:endParaRPr lang="zh-CN" altLang="zh-CN" sz="2400" dirty="0">
              <a:latin typeface="Arial" panose="020B0604020202020204" pitchFamily="34" charset="0"/>
              <a:ea typeface="华文行楷" panose="02010800040101010101" pitchFamily="2" charset="-122"/>
            </a:endParaRPr>
          </a:p>
          <a:p>
            <a:pPr lvl="0" indent="0" algn="ctr" eaLnBrk="0" hangingPunct="0"/>
            <a:endParaRPr lang="zh-CN" altLang="en-US" sz="2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5" name="AutoShape 4"/>
          <p:cNvSpPr/>
          <p:nvPr/>
        </p:nvSpPr>
        <p:spPr>
          <a:xfrm>
            <a:off x="3750945" y="5502783"/>
            <a:ext cx="5175250" cy="576263"/>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p:spPr>
        <p:txBody>
          <a:bodyPr wrap="none" anchor="ctr"/>
          <a:lstStyle/>
          <a:p>
            <a:pPr lvl="0" indent="0" algn="ctr" eaLnBrk="0" hangingPunct="0"/>
            <a:endParaRPr lang="zh-CN" altLang="en-US" dirty="0">
              <a:solidFill>
                <a:srgbClr val="000000"/>
              </a:solidFill>
              <a:latin typeface="Arial" panose="020B0604020202020204" pitchFamily="34" charset="0"/>
              <a:ea typeface="宋体" panose="02010600030101010101" pitchFamily="2" charset="-122"/>
            </a:endParaRPr>
          </a:p>
        </p:txBody>
      </p:sp>
      <p:sp>
        <p:nvSpPr>
          <p:cNvPr id="36" name="Text Box 14"/>
          <p:cNvSpPr/>
          <p:nvPr/>
        </p:nvSpPr>
        <p:spPr>
          <a:xfrm>
            <a:off x="4082414" y="5582597"/>
            <a:ext cx="4553585" cy="830997"/>
          </a:xfrm>
          <a:prstGeom prst="rect">
            <a:avLst/>
          </a:prstGeom>
          <a:noFill/>
          <a:ln w="9525">
            <a:noFill/>
          </a:ln>
        </p:spPr>
        <p:txBody>
          <a:bodyPr wrap="square" anchor="t">
            <a:spAutoFit/>
          </a:bodyPr>
          <a:lstStyle/>
          <a:p>
            <a:pPr lvl="0" algn="ctr"/>
            <a:r>
              <a:rPr lang="zh-CN" altLang="en-US" sz="2400" dirty="0">
                <a:latin typeface="Arial" panose="020B0604020202020204" pitchFamily="34" charset="0"/>
                <a:ea typeface="华文行楷" panose="02010800040101010101" pitchFamily="2" charset="-122"/>
                <a:sym typeface="+mn-ea"/>
              </a:rPr>
              <a:t>第七章    </a:t>
            </a:r>
            <a:r>
              <a:rPr lang="zh-CN" altLang="zh-CN" sz="2400" dirty="0">
                <a:latin typeface="Arial" panose="020B0604020202020204" pitchFamily="34" charset="0"/>
                <a:ea typeface="华文行楷" panose="02010800040101010101" pitchFamily="2" charset="-122"/>
              </a:rPr>
              <a:t>安全生产费用</a:t>
            </a:r>
            <a:endParaRPr lang="zh-CN" altLang="zh-CN" sz="2400" dirty="0">
              <a:latin typeface="Arial" panose="020B0604020202020204" pitchFamily="34" charset="0"/>
              <a:ea typeface="华文行楷" panose="02010800040101010101" pitchFamily="2" charset="-122"/>
            </a:endParaRPr>
          </a:p>
          <a:p>
            <a:pPr lvl="0" indent="0" algn="ctr" eaLnBrk="0" hangingPunct="0"/>
            <a:endParaRPr lang="zh-CN" altLang="en-US" sz="2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filter="diamond(in)">
                                      <p:cBhvr>
                                        <p:cTn id="7" dur="500"/>
                                        <p:tgtEl>
                                          <p:spTgt spid="5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filter="checkerboard(across)">
                                      <p:cBhvr>
                                        <p:cTn id="12" dur="500"/>
                                        <p:tgtEl>
                                          <p:spTgt spid="512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128"/>
                                        </p:tgtEl>
                                        <p:attrNameLst>
                                          <p:attrName>style.visibility</p:attrName>
                                        </p:attrNameLst>
                                      </p:cBhvr>
                                      <p:to>
                                        <p:strVal val="visible"/>
                                      </p:to>
                                    </p:set>
                                    <p:animEffect filter="checkerboard(across)">
                                      <p:cBhvr>
                                        <p:cTn id="15" dur="500"/>
                                        <p:tgtEl>
                                          <p:spTgt spid="512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filter="checkerboard(across)">
                                      <p:cBhvr>
                                        <p:cTn id="18" dur="500"/>
                                        <p:tgtEl>
                                          <p:spTgt spid="512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125"/>
                                        </p:tgtEl>
                                        <p:attrNameLst>
                                          <p:attrName>style.visibility</p:attrName>
                                        </p:attrNameLst>
                                      </p:cBhvr>
                                      <p:to>
                                        <p:strVal val="visible"/>
                                      </p:to>
                                    </p:set>
                                    <p:animEffect filter="checkerboard(across)">
                                      <p:cBhvr>
                                        <p:cTn id="21" dur="500"/>
                                        <p:tgtEl>
                                          <p:spTgt spid="512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129"/>
                                        </p:tgtEl>
                                        <p:attrNameLst>
                                          <p:attrName>style.visibility</p:attrName>
                                        </p:attrNameLst>
                                      </p:cBhvr>
                                      <p:to>
                                        <p:strVal val="visible"/>
                                      </p:to>
                                    </p:set>
                                    <p:animEffect filter="checkerboard(across)">
                                      <p:cBhvr>
                                        <p:cTn id="24" dur="500"/>
                                        <p:tgtEl>
                                          <p:spTgt spid="512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130"/>
                                        </p:tgtEl>
                                        <p:attrNameLst>
                                          <p:attrName>style.visibility</p:attrName>
                                        </p:attrNameLst>
                                      </p:cBhvr>
                                      <p:to>
                                        <p:strVal val="visible"/>
                                      </p:to>
                                    </p:set>
                                    <p:animEffect filter="checkerboard(across)">
                                      <p:cBhvr>
                                        <p:cTn id="27" dur="500"/>
                                        <p:tgtEl>
                                          <p:spTgt spid="513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132"/>
                                        </p:tgtEl>
                                        <p:attrNameLst>
                                          <p:attrName>style.visibility</p:attrName>
                                        </p:attrNameLst>
                                      </p:cBhvr>
                                      <p:to>
                                        <p:strVal val="visible"/>
                                      </p:to>
                                    </p:set>
                                    <p:animEffect filter="checkerboard(across)">
                                      <p:cBhvr>
                                        <p:cTn id="30" dur="500"/>
                                        <p:tgtEl>
                                          <p:spTgt spid="513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137"/>
                                        </p:tgtEl>
                                        <p:attrNameLst>
                                          <p:attrName>style.visibility</p:attrName>
                                        </p:attrNameLst>
                                      </p:cBhvr>
                                      <p:to>
                                        <p:strVal val="visible"/>
                                      </p:to>
                                    </p:set>
                                    <p:animEffect filter="checkerboard(across)">
                                      <p:cBhvr>
                                        <p:cTn id="33" dur="500"/>
                                        <p:tgtEl>
                                          <p:spTgt spid="513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136"/>
                                        </p:tgtEl>
                                        <p:attrNameLst>
                                          <p:attrName>style.visibility</p:attrName>
                                        </p:attrNameLst>
                                      </p:cBhvr>
                                      <p:to>
                                        <p:strVal val="visible"/>
                                      </p:to>
                                    </p:set>
                                    <p:animEffect filter="checkerboard(across)">
                                      <p:cBhvr>
                                        <p:cTn id="36" dur="500"/>
                                        <p:tgtEl>
                                          <p:spTgt spid="513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5124"/>
                                        </p:tgtEl>
                                        <p:attrNameLst>
                                          <p:attrName>style.visibility</p:attrName>
                                        </p:attrNameLst>
                                      </p:cBhvr>
                                      <p:to>
                                        <p:strVal val="visible"/>
                                      </p:to>
                                    </p:set>
                                    <p:animEffect filter="checkerboard(across)">
                                      <p:cBhvr>
                                        <p:cTn id="39" dur="500"/>
                                        <p:tgtEl>
                                          <p:spTgt spid="512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139"/>
                                        </p:tgtEl>
                                        <p:attrNameLst>
                                          <p:attrName>style.visibility</p:attrName>
                                        </p:attrNameLst>
                                      </p:cBhvr>
                                      <p:to>
                                        <p:strVal val="visible"/>
                                      </p:to>
                                    </p:set>
                                    <p:animEffect filter="checkerboard(across)">
                                      <p:cBhvr>
                                        <p:cTn id="42" dur="500"/>
                                        <p:tgtEl>
                                          <p:spTgt spid="513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5138"/>
                                        </p:tgtEl>
                                        <p:attrNameLst>
                                          <p:attrName>style.visibility</p:attrName>
                                        </p:attrNameLst>
                                      </p:cBhvr>
                                      <p:to>
                                        <p:strVal val="visible"/>
                                      </p:to>
                                    </p:set>
                                    <p:animEffect filter="checkerboard(across)">
                                      <p:cBhvr>
                                        <p:cTn id="45" dur="500"/>
                                        <p:tgtEl>
                                          <p:spTgt spid="513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123"/>
                                        </p:tgtEl>
                                        <p:attrNameLst>
                                          <p:attrName>style.visibility</p:attrName>
                                        </p:attrNameLst>
                                      </p:cBhvr>
                                      <p:to>
                                        <p:strVal val="visible"/>
                                      </p:to>
                                    </p:set>
                                    <p:animEffect filter="checkerboard(across)">
                                      <p:cBhvr>
                                        <p:cTn id="48" dur="500"/>
                                        <p:tgtEl>
                                          <p:spTgt spid="5123"/>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141"/>
                                        </p:tgtEl>
                                        <p:attrNameLst>
                                          <p:attrName>style.visibility</p:attrName>
                                        </p:attrNameLst>
                                      </p:cBhvr>
                                      <p:to>
                                        <p:strVal val="visible"/>
                                      </p:to>
                                    </p:set>
                                    <p:animEffect filter="checkerboard(across)">
                                      <p:cBhvr>
                                        <p:cTn id="51" dur="500"/>
                                        <p:tgtEl>
                                          <p:spTgt spid="514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5140"/>
                                        </p:tgtEl>
                                        <p:attrNameLst>
                                          <p:attrName>style.visibility</p:attrName>
                                        </p:attrNameLst>
                                      </p:cBhvr>
                                      <p:to>
                                        <p:strVal val="visible"/>
                                      </p:to>
                                    </p:set>
                                    <p:animEffect filter="checkerboard(across)">
                                      <p:cBhvr>
                                        <p:cTn id="54" dur="500"/>
                                        <p:tgtEl>
                                          <p:spTgt spid="514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5122"/>
                                        </p:tgtEl>
                                        <p:attrNameLst>
                                          <p:attrName>style.visibility</p:attrName>
                                        </p:attrNameLst>
                                      </p:cBhvr>
                                      <p:to>
                                        <p:strVal val="visible"/>
                                      </p:to>
                                    </p:set>
                                    <p:animEffect filter="checkerboard(across)">
                                      <p:cBhvr>
                                        <p:cTn id="57" dur="500"/>
                                        <p:tgtEl>
                                          <p:spTgt spid="512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filter="checkerboard(across)">
                                      <p:cBhvr>
                                        <p:cTn id="60" dur="500"/>
                                        <p:tgtEl>
                                          <p:spTgt spid="23"/>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filter="checkerboard(across)">
                                      <p:cBhvr>
                                        <p:cTn id="63" dur="500"/>
                                        <p:tgtEl>
                                          <p:spTgt spid="2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filter="checkerboard(across)">
                                      <p:cBhvr>
                                        <p:cTn id="66" dur="500"/>
                                        <p:tgtEl>
                                          <p:spTgt spid="25"/>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filter="checkerboard(across)">
                                      <p:cBhvr>
                                        <p:cTn id="69" dur="500"/>
                                        <p:tgtEl>
                                          <p:spTgt spid="24"/>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filter="checkerboard(across)">
                                      <p:cBhvr>
                                        <p:cTn id="72" dur="500"/>
                                        <p:tgtEl>
                                          <p:spTgt spid="27"/>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filter="checkerboard(across)">
                                      <p:cBhvr>
                                        <p:cTn id="75" dur="500"/>
                                        <p:tgtEl>
                                          <p:spTgt spid="26"/>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filter="checkerboard(across)">
                                      <p:cBhvr>
                                        <p:cTn id="78" dur="500"/>
                                        <p:tgtEl>
                                          <p:spTgt spid="32"/>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filter="checkerboard(across)">
                                      <p:cBhvr>
                                        <p:cTn id="81" dur="500"/>
                                        <p:tgtEl>
                                          <p:spTgt spid="31"/>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filter="checkerboard(across)">
                                      <p:cBhvr>
                                        <p:cTn id="84" dur="500"/>
                                        <p:tgtEl>
                                          <p:spTgt spid="34"/>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filter="checkerboard(across)">
                                      <p:cBhvr>
                                        <p:cTn id="87" dur="500"/>
                                        <p:tgtEl>
                                          <p:spTgt spid="33"/>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filter="checkerboard(across)">
                                      <p:cBhvr>
                                        <p:cTn id="90" dur="500"/>
                                        <p:tgtEl>
                                          <p:spTgt spid="36"/>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filter="checkerboard(across)">
                                      <p:cBhvr>
                                        <p:cTn id="9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5123" grpId="0" bldLvl="0" animBg="1"/>
      <p:bldP spid="5124" grpId="0" bldLvl="0" animBg="1"/>
      <p:bldP spid="5125" grpId="0" bldLvl="0" animBg="1"/>
      <p:bldP spid="5126" grpId="0" bldLvl="0" animBg="1"/>
      <p:bldP spid="5127" grpId="0" bldLvl="0"/>
      <p:bldP spid="5128" grpId="0" bldLvl="0"/>
      <p:bldP spid="5129" grpId="0" bldLvl="0"/>
      <p:bldP spid="5130" grpId="0" bldLvl="0"/>
      <p:bldP spid="5131" grpId="0" bldLvl="0"/>
      <p:bldP spid="5132" grpId="0" bldLvl="0"/>
      <p:bldP spid="5136" grpId="0" bldLvl="0" animBg="1"/>
      <p:bldP spid="5137" grpId="0" bldLvl="0"/>
      <p:bldP spid="5138" grpId="0" bldLvl="0" animBg="1"/>
      <p:bldP spid="5139" grpId="0" bldLvl="0"/>
      <p:bldP spid="5140" grpId="0" bldLvl="0" animBg="1"/>
      <p:bldP spid="5141" grpId="0" bldLvl="0"/>
      <p:bldP spid="22" grpId="0" bldLvl="0" animBg="1"/>
      <p:bldP spid="23" grpId="0" bldLvl="0"/>
      <p:bldP spid="24" grpId="0" bldLvl="0" animBg="1"/>
      <p:bldP spid="25" grpId="0" bldLvl="0"/>
      <p:bldP spid="26" grpId="0" bldLvl="0" animBg="1"/>
      <p:bldP spid="27" grpId="0" bldLvl="0"/>
      <p:bldP spid="31" grpId="0" bldLvl="0" animBg="1"/>
      <p:bldP spid="32" grpId="0" bldLvl="0"/>
      <p:bldP spid="33" grpId="0" bldLvl="0" animBg="1"/>
      <p:bldP spid="34" grpId="0" bldLvl="0"/>
      <p:bldP spid="35" grpId="0" bldLvl="0" animBg="1"/>
      <p:bldP spid="36"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十三、</a:t>
            </a:r>
            <a:r>
              <a:rPr lang="zh-CN" altLang="zh-CN" sz="2800" b="1" dirty="0"/>
              <a:t>机械设备的验收登记主要内容有哪些？</a:t>
            </a:r>
            <a:endParaRPr lang="zh-CN" altLang="zh-CN" sz="2800" dirty="0"/>
          </a:p>
        </p:txBody>
      </p:sp>
      <p:sp>
        <p:nvSpPr>
          <p:cNvPr id="3" name="文本框 2"/>
          <p:cNvSpPr txBox="1"/>
          <p:nvPr/>
        </p:nvSpPr>
        <p:spPr>
          <a:xfrm>
            <a:off x="700216" y="1779373"/>
            <a:ext cx="10725665" cy="5093702"/>
          </a:xfrm>
          <a:prstGeom prst="rect">
            <a:avLst/>
          </a:prstGeom>
          <a:noFill/>
        </p:spPr>
        <p:txBody>
          <a:bodyPr wrap="square" rtlCol="0">
            <a:spAutoFit/>
          </a:bodyPr>
          <a:lstStyle/>
          <a:p>
            <a:pPr lvl="0">
              <a:lnSpc>
                <a:spcPts val="3000"/>
              </a:lnSpc>
            </a:pPr>
            <a:r>
              <a:rPr lang="en-US" altLang="zh-CN" sz="2000" dirty="0" smtClean="0"/>
              <a:t>        1</a:t>
            </a:r>
            <a:r>
              <a:rPr lang="zh-CN" altLang="en-US" sz="2000" dirty="0" smtClean="0"/>
              <a:t>、</a:t>
            </a:r>
            <a:r>
              <a:rPr lang="zh-CN" altLang="zh-CN" sz="2000" dirty="0" smtClean="0"/>
              <a:t>项目</a:t>
            </a:r>
            <a:r>
              <a:rPr lang="zh-CN" altLang="zh-CN" sz="2000" dirty="0"/>
              <a:t>负责人应按照规定组织相关部门或委托有资质的检验机构对特种设备、关键设备、主要设备进行验收并填写机械设备验收记录。</a:t>
            </a:r>
            <a:endParaRPr lang="zh-CN" altLang="zh-CN" sz="2000" dirty="0"/>
          </a:p>
          <a:p>
            <a:pPr lvl="0">
              <a:lnSpc>
                <a:spcPts val="3000"/>
              </a:lnSpc>
            </a:pPr>
            <a:r>
              <a:rPr lang="en-US" altLang="zh-CN" sz="2000" dirty="0" smtClean="0"/>
              <a:t>        2</a:t>
            </a:r>
            <a:r>
              <a:rPr lang="zh-CN" altLang="en-US" sz="2000" dirty="0" smtClean="0"/>
              <a:t>、</a:t>
            </a:r>
            <a:r>
              <a:rPr lang="zh-CN" altLang="zh-CN" sz="2000" dirty="0" smtClean="0"/>
              <a:t>一般</a:t>
            </a:r>
            <a:r>
              <a:rPr lang="zh-CN" altLang="zh-CN" sz="2000" dirty="0"/>
              <a:t>设备由项目的设备、工程、安全管理部门进行验收并对验收结果进行登记。</a:t>
            </a:r>
            <a:endParaRPr lang="zh-CN" altLang="zh-CN" sz="2000" dirty="0"/>
          </a:p>
          <a:p>
            <a:pPr lvl="0">
              <a:lnSpc>
                <a:spcPts val="3000"/>
              </a:lnSpc>
            </a:pPr>
            <a:r>
              <a:rPr lang="en-US" altLang="zh-CN" sz="2000" dirty="0" smtClean="0"/>
              <a:t>        3</a:t>
            </a:r>
            <a:r>
              <a:rPr lang="zh-CN" altLang="en-US" sz="2000" dirty="0" smtClean="0"/>
              <a:t>、</a:t>
            </a:r>
            <a:r>
              <a:rPr lang="zh-CN" altLang="zh-CN" sz="2000" dirty="0" smtClean="0"/>
              <a:t>验收</a:t>
            </a:r>
            <a:r>
              <a:rPr lang="zh-CN" altLang="zh-CN" sz="2000" dirty="0"/>
              <a:t>内容主要包括：设备技术资料、产品合格证、产品使用说明书、检验检测资料、检测合格证、设备外观、工作机构、电气、安全防护装置等。验收项目的指标标准参照各类机械产品使用说明书或同类型设备的相关技术指标要求。</a:t>
            </a:r>
            <a:endParaRPr lang="zh-CN" altLang="zh-CN" sz="2000" dirty="0"/>
          </a:p>
          <a:p>
            <a:pPr lvl="0">
              <a:lnSpc>
                <a:spcPts val="3000"/>
              </a:lnSpc>
            </a:pPr>
            <a:r>
              <a:rPr lang="en-US" altLang="zh-CN" sz="2000" dirty="0" smtClean="0"/>
              <a:t>        4</a:t>
            </a:r>
            <a:r>
              <a:rPr lang="zh-CN" altLang="en-US" sz="2000" dirty="0" smtClean="0"/>
              <a:t>、</a:t>
            </a:r>
            <a:r>
              <a:rPr lang="zh-CN" altLang="zh-CN" sz="2000" dirty="0" smtClean="0"/>
              <a:t>施工</a:t>
            </a:r>
            <a:r>
              <a:rPr lang="zh-CN" altLang="zh-CN" sz="2000" dirty="0"/>
              <a:t>单位设备管理部门应对机械设备及时进行分类登记，并填写机械设备登记表。登记时，应留存特种设备、关键设备和主要设备检测合格证验收记录表。</a:t>
            </a:r>
            <a:endParaRPr lang="zh-CN" altLang="zh-CN" sz="2000" dirty="0"/>
          </a:p>
          <a:p>
            <a:pPr lvl="0">
              <a:lnSpc>
                <a:spcPts val="3000"/>
              </a:lnSpc>
            </a:pPr>
            <a:r>
              <a:rPr lang="en-US" altLang="zh-CN" sz="2000" dirty="0" smtClean="0"/>
              <a:t>        5</a:t>
            </a:r>
            <a:r>
              <a:rPr lang="zh-CN" altLang="en-US" sz="2000" dirty="0" smtClean="0"/>
              <a:t>、</a:t>
            </a:r>
            <a:r>
              <a:rPr lang="zh-CN" altLang="zh-CN" sz="2000" dirty="0" smtClean="0"/>
              <a:t>特种</a:t>
            </a:r>
            <a:r>
              <a:rPr lang="zh-CN" altLang="zh-CN" sz="2000" dirty="0"/>
              <a:t>设备和关键设备进场后按照“一机一档”的原则进行管理，特种设备还应向工程所在地的特种设备安全监督管理部门登记。</a:t>
            </a:r>
            <a:endParaRPr lang="zh-CN" altLang="zh-CN" sz="2000" dirty="0"/>
          </a:p>
          <a:p>
            <a:pPr>
              <a:lnSpc>
                <a:spcPts val="3000"/>
              </a:lnSpc>
            </a:pPr>
            <a:r>
              <a:rPr lang="en-US" altLang="zh-CN" sz="2000" dirty="0" smtClean="0"/>
              <a:t>        6</a:t>
            </a:r>
            <a:r>
              <a:rPr lang="zh-CN" altLang="en-US" sz="2000" dirty="0" smtClean="0"/>
              <a:t>、</a:t>
            </a:r>
            <a:r>
              <a:rPr lang="zh-CN" altLang="zh-CN" sz="2000" dirty="0" smtClean="0"/>
              <a:t>所有</a:t>
            </a:r>
            <a:r>
              <a:rPr lang="zh-CN" altLang="zh-CN" sz="2000" dirty="0"/>
              <a:t>机械设备应制作统一的标识牌，悬挂安全操作规程。标识牌内容包含：设备名称、规格型号、编号、操作责任人、进场日期、检验状态。机械设备标识牌应固定在设备较明显的部位。</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十四、</a:t>
            </a:r>
            <a:r>
              <a:rPr lang="zh-CN" altLang="zh-CN" sz="2800" b="1" dirty="0"/>
              <a:t>特种设备及大型机具“一机一档”的主要内容是什么？</a:t>
            </a:r>
            <a:endParaRPr lang="zh-CN" altLang="zh-CN" sz="2800" dirty="0"/>
          </a:p>
        </p:txBody>
      </p:sp>
      <p:sp>
        <p:nvSpPr>
          <p:cNvPr id="3" name="文本框 2"/>
          <p:cNvSpPr txBox="1"/>
          <p:nvPr/>
        </p:nvSpPr>
        <p:spPr>
          <a:xfrm>
            <a:off x="700216" y="1779373"/>
            <a:ext cx="10725665" cy="2347950"/>
          </a:xfrm>
          <a:prstGeom prst="rect">
            <a:avLst/>
          </a:prstGeom>
          <a:noFill/>
        </p:spPr>
        <p:txBody>
          <a:bodyPr wrap="square" rtlCol="0">
            <a:spAutoFit/>
          </a:bodyPr>
          <a:lstStyle/>
          <a:p>
            <a:pPr lvl="0">
              <a:lnSpc>
                <a:spcPct val="150000"/>
              </a:lnSpc>
            </a:pPr>
            <a:r>
              <a:rPr lang="en-US" altLang="zh-CN" sz="2000" dirty="0"/>
              <a:t> </a:t>
            </a:r>
            <a:r>
              <a:rPr lang="en-US" altLang="zh-CN" sz="2000" dirty="0" smtClean="0"/>
              <a:t>       1</a:t>
            </a:r>
            <a:r>
              <a:rPr lang="zh-CN" altLang="en-US" sz="2000" dirty="0" smtClean="0"/>
              <a:t>、</a:t>
            </a:r>
            <a:r>
              <a:rPr lang="zh-CN" altLang="zh-CN" sz="2000" dirty="0" smtClean="0"/>
              <a:t>特种</a:t>
            </a:r>
            <a:r>
              <a:rPr lang="zh-CN" altLang="zh-CN" sz="2000" dirty="0"/>
              <a:t>设备、关键设备应建立“一机一档”。</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档案</a:t>
            </a:r>
            <a:r>
              <a:rPr lang="zh-CN" altLang="zh-CN" sz="2000" dirty="0"/>
              <a:t>资料内容应包括：机械设备信息卡（设备名称、设备编码、设备型号）、出场的检验合格证书、设备履历表（设备进场时间、设备操作手、设备验收时间）、设备照片（带标识牌的设备照片）、设备进场验收记录表（验收时间、验收人、验收结论）、设备检验检测报告、定期检查的记录、维修保养记录、作业人员操作证、设备的操作规程等。</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十五、</a:t>
            </a:r>
            <a:r>
              <a:rPr lang="zh-CN" altLang="zh-CN" sz="2800" b="1" dirty="0"/>
              <a:t>机械设备维修保养台帐资料包含哪些主要内容？</a:t>
            </a:r>
            <a:endParaRPr lang="zh-CN" altLang="zh-CN" sz="2800" dirty="0"/>
          </a:p>
        </p:txBody>
      </p:sp>
      <p:sp>
        <p:nvSpPr>
          <p:cNvPr id="3" name="文本框 2"/>
          <p:cNvSpPr txBox="1"/>
          <p:nvPr/>
        </p:nvSpPr>
        <p:spPr>
          <a:xfrm>
            <a:off x="700216" y="1779373"/>
            <a:ext cx="10725665" cy="373294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机械</a:t>
            </a:r>
            <a:r>
              <a:rPr lang="zh-CN" altLang="zh-CN" sz="2000" dirty="0"/>
              <a:t>设备维修保养应按照设备管理制度的要求实施，并制定维修保养计划，明确设备的定期保养周期。</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设备</a:t>
            </a:r>
            <a:r>
              <a:rPr lang="zh-CN" altLang="zh-CN" sz="2000" dirty="0"/>
              <a:t>维修保养一般由操作手或者专门维修人员实施，并应认真填写机械设备维修保养记录表。</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项目</a:t>
            </a:r>
            <a:r>
              <a:rPr lang="zh-CN" altLang="zh-CN" sz="2000" dirty="0"/>
              <a:t>部设备管理人员应对设备的日常维修保养情况进行定期和不定期的检查，督促操作手及时进行设备保养，确保设备安全运行。</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设备</a:t>
            </a:r>
            <a:r>
              <a:rPr lang="zh-CN" altLang="zh-CN" sz="2000" dirty="0"/>
              <a:t>保养均应保证其系统性和完整性，必须按照规定或说明书的要求如期执行。</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设备报废</a:t>
            </a:r>
            <a:r>
              <a:rPr lang="zh-CN" altLang="zh-CN" sz="2000" dirty="0"/>
              <a:t>：设备按照国家标准达到报废条件应立即报废。</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第三章    人机管理</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十六、</a:t>
            </a:r>
            <a:r>
              <a:rPr lang="zh-CN" altLang="zh-CN" sz="2800" b="1" dirty="0"/>
              <a:t>施工现场使用的非标起重设备有哪些管理要求？</a:t>
            </a:r>
            <a:endParaRPr lang="zh-CN" altLang="zh-CN" sz="2800" dirty="0"/>
          </a:p>
        </p:txBody>
      </p:sp>
      <p:sp>
        <p:nvSpPr>
          <p:cNvPr id="3" name="文本框 2"/>
          <p:cNvSpPr txBox="1"/>
          <p:nvPr/>
        </p:nvSpPr>
        <p:spPr>
          <a:xfrm>
            <a:off x="700216" y="1779373"/>
            <a:ext cx="10725665" cy="4247317"/>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非</a:t>
            </a:r>
            <a:r>
              <a:rPr lang="zh-CN" altLang="zh-CN" sz="2000" dirty="0"/>
              <a:t>标起重设备是指没有国家或者行业制造标准，而根据自己的用途定制的设备。设备应有完整的设计文件、计算书、设备操作规程、检测报告及设计图纸等，并建立设备档案。</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设计</a:t>
            </a:r>
            <a:r>
              <a:rPr lang="zh-CN" altLang="zh-CN" sz="2000" dirty="0"/>
              <a:t>与制作应符合国家相关技术标准规范要求，并应按照型式试验规程进行型式试验。</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检测</a:t>
            </a:r>
            <a:r>
              <a:rPr lang="zh-CN" altLang="zh-CN" sz="2000" dirty="0"/>
              <a:t>项目应包括：钢结构焊接、主要零部件、动力系统、电力系统、安全防护装置等安全技术性能。</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项目</a:t>
            </a:r>
            <a:r>
              <a:rPr lang="zh-CN" altLang="zh-CN" sz="2000" dirty="0"/>
              <a:t>部应安排专人对非标设备进行监造，并由设计、制作、安装、使用、监理、质量技术监督、安监部门等相关方专家共同验收。</a:t>
            </a:r>
            <a:endParaRPr lang="zh-CN" altLang="zh-CN" sz="2000" dirty="0"/>
          </a:p>
          <a:p>
            <a:pPr>
              <a:lnSpc>
                <a:spcPct val="150000"/>
              </a:lnSpc>
            </a:pPr>
            <a:r>
              <a:rPr lang="en-US" altLang="zh-CN" sz="2000" dirty="0" smtClean="0"/>
              <a:t>        5</a:t>
            </a:r>
            <a:r>
              <a:rPr lang="zh-CN" altLang="en-US" sz="2000" dirty="0" smtClean="0"/>
              <a:t>、</a:t>
            </a:r>
            <a:r>
              <a:rPr lang="zh-CN" altLang="zh-CN" sz="2000" dirty="0" smtClean="0"/>
              <a:t>应</a:t>
            </a:r>
            <a:r>
              <a:rPr lang="zh-CN" altLang="zh-CN" sz="2000" dirty="0"/>
              <a:t>在非标设备醒目位置悬挂设备标识牌，操作规程牌、验收牌、安全警示标志等。发现非标设备存在安全隐患时，应责令立即整改，停止使用。</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lvl="0" algn="ctr"/>
            <a:r>
              <a:rPr lang="zh-CN" altLang="en-US" sz="2800" dirty="0" smtClean="0">
                <a:solidFill>
                  <a:schemeClr val="tx1"/>
                </a:solidFill>
                <a:latin typeface="Arial" panose="020B0604020202020204" pitchFamily="34" charset="0"/>
                <a:ea typeface="华文行楷" panose="02010800040101010101" pitchFamily="2" charset="-122"/>
                <a:sym typeface="+mn-ea"/>
              </a:rPr>
              <a:t>第四章    </a:t>
            </a:r>
            <a:r>
              <a:rPr lang="zh-CN" altLang="zh-CN" sz="2800" dirty="0">
                <a:latin typeface="Arial" panose="020B0604020202020204" pitchFamily="34" charset="0"/>
                <a:ea typeface="华文行楷" panose="02010800040101010101" pitchFamily="2" charset="-122"/>
              </a:rPr>
              <a:t>安全活动</a:t>
            </a:r>
            <a:endParaRPr lang="zh-CN" altLang="zh-CN" sz="2800" dirty="0">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十七、</a:t>
            </a:r>
            <a:r>
              <a:rPr lang="zh-CN" altLang="zh-CN" sz="2800" b="1" dirty="0"/>
              <a:t>项目应当组织召开哪些安全会议？</a:t>
            </a:r>
            <a:endParaRPr lang="zh-CN" altLang="zh-CN" sz="2800" dirty="0"/>
          </a:p>
        </p:txBody>
      </p:sp>
      <p:sp>
        <p:nvSpPr>
          <p:cNvPr id="3" name="文本框 2"/>
          <p:cNvSpPr txBox="1"/>
          <p:nvPr/>
        </p:nvSpPr>
        <p:spPr>
          <a:xfrm>
            <a:off x="700216" y="1779373"/>
            <a:ext cx="10725665" cy="280961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安全</a:t>
            </a:r>
            <a:r>
              <a:rPr lang="zh-CN" altLang="zh-CN" sz="2000" dirty="0"/>
              <a:t>例会：应定期召开，每月不少于一次，由项目经理组织，安全生产领导小组所有人员参加。</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专题</a:t>
            </a:r>
            <a:r>
              <a:rPr lang="zh-CN" altLang="zh-CN" sz="2000" dirty="0"/>
              <a:t>会议：针对专项方案审查、政府专项工作、节假日、特殊季节、重大政治活动等召开的会议，会议由项目经理组织召开，项目领导小组所有人员参加。</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临时性</a:t>
            </a:r>
            <a:r>
              <a:rPr lang="zh-CN" altLang="zh-CN" sz="2000" dirty="0"/>
              <a:t>的会议：针对一些突发事件或者遭遇自然灾害时必须立即召开会议，部署相关工作，由项目负责人组织召开</a:t>
            </a:r>
            <a:r>
              <a:rPr lang="zh-CN" altLang="zh-CN" sz="2000" dirty="0" smtClean="0"/>
              <a:t>。</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十八、</a:t>
            </a:r>
            <a:r>
              <a:rPr lang="zh-CN" altLang="zh-CN" sz="2800" b="1" dirty="0"/>
              <a:t>安全会议台帐如何建立？</a:t>
            </a:r>
            <a:endParaRPr lang="zh-CN" altLang="zh-CN" sz="2800" dirty="0"/>
          </a:p>
        </p:txBody>
      </p:sp>
      <p:sp>
        <p:nvSpPr>
          <p:cNvPr id="3" name="文本框 2"/>
          <p:cNvSpPr txBox="1"/>
          <p:nvPr/>
        </p:nvSpPr>
        <p:spPr>
          <a:xfrm>
            <a:off x="700216" y="1779373"/>
            <a:ext cx="10725665" cy="2347950"/>
          </a:xfrm>
          <a:prstGeom prst="rect">
            <a:avLst/>
          </a:prstGeom>
          <a:noFill/>
        </p:spPr>
        <p:txBody>
          <a:bodyPr wrap="square" rtlCol="0">
            <a:spAutoFit/>
          </a:bodyPr>
          <a:lstStyle/>
          <a:p>
            <a:pPr>
              <a:lnSpc>
                <a:spcPct val="150000"/>
              </a:lnSpc>
            </a:pPr>
            <a:r>
              <a:rPr lang="en-US" altLang="zh-CN" sz="2000" dirty="0" smtClean="0"/>
              <a:t>        1</a:t>
            </a:r>
            <a:r>
              <a:rPr lang="zh-CN" altLang="zh-CN" sz="2000" dirty="0"/>
              <a:t>、项目部应下发会议通知，明确会议时间、会议内容、会议地点、参会人员等内容。</a:t>
            </a:r>
            <a:endParaRPr lang="zh-CN" altLang="zh-CN" sz="2000" dirty="0"/>
          </a:p>
          <a:p>
            <a:pPr>
              <a:lnSpc>
                <a:spcPct val="150000"/>
              </a:lnSpc>
            </a:pPr>
            <a:r>
              <a:rPr lang="en-US" altLang="zh-CN" sz="2000" dirty="0" smtClean="0"/>
              <a:t>        2</a:t>
            </a:r>
            <a:r>
              <a:rPr lang="zh-CN" altLang="zh-CN" sz="2000" dirty="0"/>
              <a:t>、召开会议应形成会议记录，有专人记录。</a:t>
            </a:r>
            <a:endParaRPr lang="zh-CN" altLang="zh-CN" sz="2000" dirty="0"/>
          </a:p>
          <a:p>
            <a:pPr>
              <a:lnSpc>
                <a:spcPct val="150000"/>
              </a:lnSpc>
            </a:pPr>
            <a:r>
              <a:rPr lang="en-US" altLang="zh-CN" sz="2000" dirty="0" smtClean="0"/>
              <a:t>        3</a:t>
            </a:r>
            <a:r>
              <a:rPr lang="zh-CN" altLang="zh-CN" sz="2000" dirty="0"/>
              <a:t>、安全会议所决定的重大事项应形成会议纪要，下发各部门、各作业队（班组）。</a:t>
            </a:r>
            <a:endParaRPr lang="zh-CN" altLang="zh-CN" sz="2000" dirty="0"/>
          </a:p>
          <a:p>
            <a:pPr>
              <a:lnSpc>
                <a:spcPct val="150000"/>
              </a:lnSpc>
            </a:pPr>
            <a:r>
              <a:rPr lang="en-US" altLang="zh-CN" sz="2000" dirty="0" smtClean="0"/>
              <a:t>        4</a:t>
            </a:r>
            <a:r>
              <a:rPr lang="zh-CN" altLang="zh-CN" sz="2000" dirty="0"/>
              <a:t>、安全会议与会人员应履行签到手续。</a:t>
            </a:r>
            <a:endParaRPr lang="zh-CN" altLang="zh-CN" sz="2000" dirty="0"/>
          </a:p>
          <a:p>
            <a:pPr>
              <a:lnSpc>
                <a:spcPct val="150000"/>
              </a:lnSpc>
            </a:pPr>
            <a:r>
              <a:rPr lang="en-US" altLang="zh-CN" sz="2000" dirty="0" smtClean="0"/>
              <a:t>        5</a:t>
            </a:r>
            <a:r>
              <a:rPr lang="zh-CN" altLang="zh-CN" sz="2000" dirty="0"/>
              <a:t>、安全会议的影像资料须归档保存。</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十九、</a:t>
            </a:r>
            <a:r>
              <a:rPr lang="zh-CN" altLang="zh-CN" sz="2800" b="1" dirty="0"/>
              <a:t>项目安全教育培训的形式主要有哪些？</a:t>
            </a:r>
            <a:endParaRPr lang="zh-CN" altLang="zh-CN" sz="2800" dirty="0"/>
          </a:p>
        </p:txBody>
      </p:sp>
      <p:sp>
        <p:nvSpPr>
          <p:cNvPr id="3" name="文本框 2"/>
          <p:cNvSpPr txBox="1"/>
          <p:nvPr/>
        </p:nvSpPr>
        <p:spPr>
          <a:xfrm>
            <a:off x="700216" y="1779373"/>
            <a:ext cx="10725665" cy="327128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部应组织项目相关人员参加现场管理等上级有关部门举办的各类安全教育培训。</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新</a:t>
            </a:r>
            <a:r>
              <a:rPr lang="zh-CN" altLang="zh-CN" sz="2000" dirty="0"/>
              <a:t>进场员工应接受母体公司、项目经理部、施工队（班组）三级安全教育，考核合格后方可上岗。</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项目</a:t>
            </a:r>
            <a:r>
              <a:rPr lang="zh-CN" altLang="zh-CN" sz="2000" dirty="0"/>
              <a:t>部应制定覆盖全体员工的日常安全培训计划，按照计划及时组织培训，认真开展对新工艺、新技术、新设备、新材料运用方面的安全生产知识及安全生产事故应急救援知识的培训教育活动。</a:t>
            </a:r>
            <a:endParaRPr lang="zh-CN" altLang="zh-CN" sz="2000" dirty="0"/>
          </a:p>
          <a:p>
            <a:pPr>
              <a:lnSpc>
                <a:spcPct val="150000"/>
              </a:lnSpc>
            </a:pPr>
            <a:r>
              <a:rPr lang="en-US" altLang="zh-CN" sz="2000" dirty="0" smtClean="0"/>
              <a:t>        4</a:t>
            </a:r>
            <a:r>
              <a:rPr lang="zh-CN" altLang="en-US" sz="2000" dirty="0" smtClean="0"/>
              <a:t>、</a:t>
            </a:r>
            <a:r>
              <a:rPr lang="zh-CN" altLang="zh-CN" sz="2000" dirty="0" smtClean="0"/>
              <a:t>项目</a:t>
            </a:r>
            <a:r>
              <a:rPr lang="zh-CN" altLang="zh-CN" sz="2000" dirty="0"/>
              <a:t>部应对新出台的有关安全生产政策、文件、标准等及时学习。</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a:t>
            </a:r>
            <a:r>
              <a:rPr lang="zh-CN" altLang="zh-CN" sz="2800" b="1" dirty="0"/>
              <a:t>安全技术交底如何组织？</a:t>
            </a:r>
            <a:endParaRPr lang="zh-CN" altLang="zh-CN" sz="2800" dirty="0"/>
          </a:p>
        </p:txBody>
      </p:sp>
      <p:sp>
        <p:nvSpPr>
          <p:cNvPr id="3" name="文本框 2"/>
          <p:cNvSpPr txBox="1"/>
          <p:nvPr/>
        </p:nvSpPr>
        <p:spPr>
          <a:xfrm>
            <a:off x="700216" y="1779373"/>
            <a:ext cx="10725665" cy="4708981"/>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安全</a:t>
            </a:r>
            <a:r>
              <a:rPr lang="zh-CN" altLang="zh-CN" sz="2000" dirty="0"/>
              <a:t>交底内容：分部分项工程、操作规程。应按照质量评定单元划分的分部分项工程进行交底，应该覆盖所有的分部分项工程；操作规程分为设备操作规程、工种操作规程。</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交底</a:t>
            </a:r>
            <a:r>
              <a:rPr lang="zh-CN" altLang="zh-CN" sz="2000" dirty="0"/>
              <a:t>人：分部分项工程交底应由项目总工或工程技术人员进行，交底内容为该分部分项工程的工程概况、施工工序、施工过程中存在的安全隐患、安全注意事项、应急措施等内容；操作规程交底应由工程技术人员或者作业班组长进行。</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交底</a:t>
            </a:r>
            <a:r>
              <a:rPr lang="zh-CN" altLang="zh-CN" sz="2000" dirty="0"/>
              <a:t>时间：所有的交底都在分部分项工程施工开工前组织进行</a:t>
            </a:r>
            <a:r>
              <a:rPr lang="zh-CN" altLang="zh-CN" sz="2000" dirty="0" smtClean="0"/>
              <a:t>。</a:t>
            </a:r>
            <a:endParaRPr lang="en-US" altLang="zh-CN" sz="2000" dirty="0" smtClean="0"/>
          </a:p>
          <a:p>
            <a:pPr>
              <a:lnSpc>
                <a:spcPct val="150000"/>
              </a:lnSpc>
            </a:pPr>
            <a:r>
              <a:rPr lang="en-US" altLang="zh-CN" sz="2000" dirty="0" smtClean="0"/>
              <a:t>        4</a:t>
            </a:r>
            <a:r>
              <a:rPr lang="zh-CN" altLang="en-US" sz="2000" dirty="0" smtClean="0"/>
              <a:t>、</a:t>
            </a:r>
            <a:r>
              <a:rPr lang="zh-CN" altLang="zh-CN" sz="2000" dirty="0" smtClean="0"/>
              <a:t>交底</a:t>
            </a:r>
            <a:r>
              <a:rPr lang="zh-CN" altLang="zh-CN" sz="2000" dirty="0"/>
              <a:t>流程：当项目建设规模较大或技术较复杂时，应分级交底，分项工程项目开工前，由项目技术负责人向现场管理人员、施工负责人或工班长交底，再由施工班组负责人对施工人员进行交底；若项目规模较小或施工技术较简单，可由项目技术负责人直接对施工作业人员进行交底</a:t>
            </a:r>
            <a:r>
              <a:rPr lang="zh-CN" altLang="zh-CN" sz="2000" dirty="0" smtClean="0"/>
              <a:t>。</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75502" y="1013255"/>
            <a:ext cx="10725665" cy="3323987"/>
          </a:xfrm>
          <a:prstGeom prst="rect">
            <a:avLst/>
          </a:prstGeom>
          <a:noFill/>
        </p:spPr>
        <p:txBody>
          <a:bodyPr wrap="square" rtlCol="0">
            <a:spAutoFit/>
          </a:bodyPr>
          <a:lstStyle/>
          <a:p>
            <a:pPr lvl="0">
              <a:lnSpc>
                <a:spcPct val="150000"/>
              </a:lnSpc>
            </a:pPr>
            <a:r>
              <a:rPr lang="en-US" altLang="zh-CN" sz="2000" dirty="0" smtClean="0"/>
              <a:t>        5</a:t>
            </a:r>
            <a:r>
              <a:rPr lang="zh-CN" altLang="en-US" sz="2000" dirty="0" smtClean="0"/>
              <a:t>、</a:t>
            </a:r>
            <a:r>
              <a:rPr lang="zh-CN" altLang="zh-CN" sz="2000" dirty="0" smtClean="0"/>
              <a:t>交底</a:t>
            </a:r>
            <a:r>
              <a:rPr lang="zh-CN" altLang="zh-CN" sz="2000" dirty="0"/>
              <a:t>方式：安全技术交底应采用书面交底方式，交底双方应在交底记录上签字，不得代签。</a:t>
            </a:r>
            <a:endParaRPr lang="zh-CN" altLang="zh-CN" sz="2000" dirty="0"/>
          </a:p>
          <a:p>
            <a:pPr lvl="0">
              <a:lnSpc>
                <a:spcPct val="150000"/>
              </a:lnSpc>
            </a:pPr>
            <a:r>
              <a:rPr lang="en-US" altLang="zh-CN" sz="2000" dirty="0" smtClean="0"/>
              <a:t>        6</a:t>
            </a:r>
            <a:r>
              <a:rPr lang="zh-CN" altLang="en-US" sz="2000" dirty="0" smtClean="0"/>
              <a:t>、</a:t>
            </a:r>
            <a:r>
              <a:rPr lang="zh-CN" altLang="zh-CN" sz="2000" dirty="0" smtClean="0"/>
              <a:t>重新</a:t>
            </a:r>
            <a:r>
              <a:rPr lang="zh-CN" altLang="zh-CN" sz="2000" dirty="0"/>
              <a:t>交底：如出现现场施工方法或作业环境发生变化、作业队伍更换、停工周期较长的情况，应重新进行交底。</a:t>
            </a:r>
            <a:endParaRPr lang="zh-CN" altLang="zh-CN" sz="2000" dirty="0"/>
          </a:p>
          <a:p>
            <a:pPr lvl="0">
              <a:lnSpc>
                <a:spcPct val="150000"/>
              </a:lnSpc>
            </a:pPr>
            <a:r>
              <a:rPr lang="en-US" altLang="zh-CN" sz="2000" dirty="0" smtClean="0"/>
              <a:t>        7</a:t>
            </a:r>
            <a:r>
              <a:rPr lang="zh-CN" altLang="en-US" sz="2000" dirty="0" smtClean="0"/>
              <a:t>、</a:t>
            </a:r>
            <a:r>
              <a:rPr lang="zh-CN" altLang="zh-CN" sz="2000" dirty="0" smtClean="0"/>
              <a:t>项目</a:t>
            </a:r>
            <a:r>
              <a:rPr lang="zh-CN" altLang="zh-CN" sz="2000" dirty="0"/>
              <a:t>专职安全员应全过程参与并监督安全交底。</a:t>
            </a:r>
            <a:endParaRPr lang="zh-CN" altLang="zh-CN" sz="2000" dirty="0"/>
          </a:p>
          <a:p>
            <a:pPr lvl="0">
              <a:lnSpc>
                <a:spcPct val="150000"/>
              </a:lnSpc>
            </a:pPr>
            <a:br>
              <a:rPr lang="en-US" altLang="zh-CN" sz="2000" dirty="0"/>
            </a:br>
            <a:endParaRPr lang="zh-CN" altLang="zh-CN"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algn="ctr"/>
            <a:r>
              <a:rPr lang="zh-CN" altLang="en-US" sz="2800" dirty="0" smtClean="0">
                <a:solidFill>
                  <a:schemeClr val="tx1"/>
                </a:solidFill>
                <a:latin typeface="Arial" panose="020B0604020202020204" pitchFamily="34" charset="0"/>
                <a:ea typeface="华文行楷" panose="02010800040101010101" pitchFamily="2" charset="-122"/>
                <a:sym typeface="+mn-ea"/>
              </a:rPr>
              <a:t>第一章    责任制度</a:t>
            </a:r>
            <a:endParaRPr lang="zh-CN" altLang="en-US" sz="2800" dirty="0">
              <a:solidFill>
                <a:schemeClr val="tx1"/>
              </a:solidFill>
              <a:latin typeface="Arial" panose="020B0604020202020204" pitchFamily="34" charset="0"/>
              <a:ea typeface="华文行楷"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二十一、</a:t>
            </a:r>
            <a:r>
              <a:rPr lang="zh-CN" altLang="zh-CN" sz="2800" b="1" dirty="0"/>
              <a:t>如何建立危险品登记使用台帐？</a:t>
            </a:r>
            <a:endParaRPr lang="zh-CN" altLang="zh-CN" sz="2800" dirty="0"/>
          </a:p>
        </p:txBody>
      </p:sp>
      <p:sp>
        <p:nvSpPr>
          <p:cNvPr id="3" name="文本框 2"/>
          <p:cNvSpPr txBox="1"/>
          <p:nvPr/>
        </p:nvSpPr>
        <p:spPr>
          <a:xfrm>
            <a:off x="700216" y="1779373"/>
            <a:ext cx="10725665" cy="4194610"/>
          </a:xfrm>
          <a:prstGeom prst="rect">
            <a:avLst/>
          </a:prstGeom>
          <a:noFill/>
        </p:spPr>
        <p:txBody>
          <a:bodyPr wrap="square" rtlCol="0">
            <a:spAutoFit/>
          </a:bodyPr>
          <a:lstStyle/>
          <a:p>
            <a:pPr lvl="0">
              <a:lnSpc>
                <a:spcPct val="150000"/>
              </a:lnSpc>
            </a:pPr>
            <a:r>
              <a:rPr lang="en-US" altLang="zh-CN" sz="2000" dirty="0"/>
              <a:t> </a:t>
            </a:r>
            <a:r>
              <a:rPr lang="en-US" altLang="zh-CN" sz="2000" dirty="0" smtClean="0"/>
              <a:t>       1</a:t>
            </a:r>
            <a:r>
              <a:rPr lang="zh-CN" altLang="en-US" sz="2000" dirty="0" smtClean="0"/>
              <a:t>、</a:t>
            </a:r>
            <a:r>
              <a:rPr lang="zh-CN" altLang="zh-CN" sz="2000" dirty="0" smtClean="0"/>
              <a:t>项目</a:t>
            </a:r>
            <a:r>
              <a:rPr lang="zh-CN" altLang="zh-CN" sz="2000" dirty="0"/>
              <a:t>应建立危险品进出库登记及使用台账。</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施工</a:t>
            </a:r>
            <a:r>
              <a:rPr lang="zh-CN" altLang="zh-CN" sz="2000" dirty="0"/>
              <a:t>现场的危险品主要由：氧气瓶、乙炔瓶、液化气罐、燃油罐等易燃易爆品，民用爆炸物品，有毒、腐蚀性、易燃和易制毒化学物品等。</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氧气瓶</a:t>
            </a:r>
            <a:r>
              <a:rPr lang="zh-CN" altLang="zh-CN" sz="2000" dirty="0"/>
              <a:t>、乙炔瓶应在具有《气瓶充装许可证》的资质单位进行充装，并实行条码管理。</a:t>
            </a:r>
            <a:endParaRPr lang="zh-CN" altLang="zh-CN" sz="2000" dirty="0"/>
          </a:p>
          <a:p>
            <a:pPr lvl="0">
              <a:lnSpc>
                <a:spcPct val="150000"/>
              </a:lnSpc>
            </a:pPr>
            <a:r>
              <a:rPr lang="zh-CN" altLang="zh-CN" sz="2000" dirty="0"/>
              <a:t>试验室的化学物品应实行双人双锁管理，同时对化学品的采购、验收、登记、使用、处置等建立相应的台账。</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爆破</a:t>
            </a:r>
            <a:r>
              <a:rPr lang="zh-CN" altLang="zh-CN" sz="2000" dirty="0"/>
              <a:t>工程应由取得《爆破作业单位许可证》的专业单位组织施工，并按照《民用爆炸物品安全管理条例》的有关规定对施工用爆炸物品进行管理，爆炸物品的购买、运输、登记、使用及储存等情况应及时记录归档。</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第四章    安全活动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二十二、</a:t>
            </a:r>
            <a:r>
              <a:rPr lang="zh-CN" altLang="zh-CN" sz="2800" b="1" dirty="0"/>
              <a:t>消防台帐如何建立？</a:t>
            </a:r>
            <a:endParaRPr lang="zh-CN" altLang="zh-CN" sz="2800" dirty="0"/>
          </a:p>
        </p:txBody>
      </p:sp>
      <p:sp>
        <p:nvSpPr>
          <p:cNvPr id="3" name="文本框 2"/>
          <p:cNvSpPr txBox="1"/>
          <p:nvPr/>
        </p:nvSpPr>
        <p:spPr>
          <a:xfrm>
            <a:off x="700216" y="1779373"/>
            <a:ext cx="10725665" cy="327128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应明确施工现场消防安全负责人，对施工现场作业人员应进行消防知识培训，定期组织火灾事故应急演练，同时应配备符合标准的灭火器材及临时消防设施。</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施工</a:t>
            </a:r>
            <a:r>
              <a:rPr lang="zh-CN" altLang="zh-CN" sz="2000" dirty="0"/>
              <a:t>搭建的临时建筑物、构筑物，应符合《施工现场消防安全技术规范》（</a:t>
            </a:r>
            <a:r>
              <a:rPr lang="en-US" altLang="zh-CN" sz="2000" dirty="0"/>
              <a:t>GB 50720-2011</a:t>
            </a:r>
            <a:r>
              <a:rPr lang="zh-CN" altLang="zh-CN" sz="2000" dirty="0"/>
              <a:t>）的相关规定。</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施工</a:t>
            </a:r>
            <a:r>
              <a:rPr lang="zh-CN" altLang="zh-CN" sz="2000" dirty="0"/>
              <a:t>单位消防台帐资料主要包括：驻地及施工现场消防器材平面布置图、消防器材配置及维护情况表、重点防火区域及相应负责人一览表、消防安全检查记录、消防安全培训及消防演练的相关记录，其他有关防火材料、消防设施、临时用房及设施等的消防验收记录。</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lvl="0" algn="ctr"/>
            <a:r>
              <a:rPr lang="zh-CN" altLang="en-US" sz="2800" dirty="0" smtClean="0">
                <a:solidFill>
                  <a:schemeClr val="tx1"/>
                </a:solidFill>
                <a:latin typeface="Arial" panose="020B0604020202020204" pitchFamily="34" charset="0"/>
                <a:ea typeface="华文行楷" panose="02010800040101010101" pitchFamily="2" charset="-122"/>
                <a:sym typeface="+mn-ea"/>
              </a:rPr>
              <a:t>第五章    </a:t>
            </a:r>
            <a:r>
              <a:rPr lang="zh-CN" altLang="zh-CN" sz="2800" dirty="0">
                <a:latin typeface="Arial" panose="020B0604020202020204" pitchFamily="34" charset="0"/>
                <a:ea typeface="华文行楷" panose="02010800040101010101" pitchFamily="2" charset="-122"/>
              </a:rPr>
              <a:t>专项施工方案</a:t>
            </a:r>
            <a:endParaRPr lang="zh-CN" altLang="zh-CN" sz="2800" dirty="0">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二十三、</a:t>
            </a:r>
            <a:r>
              <a:rPr lang="zh-CN" altLang="zh-CN" sz="2800" b="1" dirty="0"/>
              <a:t>专项施工方案编制图表化有何意义？</a:t>
            </a:r>
            <a:endParaRPr lang="zh-CN" altLang="zh-CN" sz="2800" dirty="0"/>
          </a:p>
        </p:txBody>
      </p:sp>
      <p:sp>
        <p:nvSpPr>
          <p:cNvPr id="3" name="文本框 2"/>
          <p:cNvSpPr txBox="1"/>
          <p:nvPr/>
        </p:nvSpPr>
        <p:spPr>
          <a:xfrm>
            <a:off x="700216" y="1779373"/>
            <a:ext cx="10725665" cy="4566507"/>
          </a:xfrm>
          <a:prstGeom prst="rect">
            <a:avLst/>
          </a:prstGeom>
          <a:noFill/>
        </p:spPr>
        <p:txBody>
          <a:bodyPr wrap="square" rtlCol="0">
            <a:spAutoFit/>
          </a:bodyPr>
          <a:lstStyle/>
          <a:p>
            <a:pPr lvl="0">
              <a:lnSpc>
                <a:spcPts val="3200"/>
              </a:lnSpc>
            </a:pPr>
            <a:r>
              <a:rPr lang="en-US" altLang="zh-CN" sz="2000" dirty="0" smtClean="0"/>
              <a:t>        1</a:t>
            </a:r>
            <a:r>
              <a:rPr lang="zh-CN" altLang="en-US" sz="2000" dirty="0" smtClean="0"/>
              <a:t>、</a:t>
            </a:r>
            <a:r>
              <a:rPr lang="zh-CN" altLang="zh-CN" sz="2000" dirty="0" smtClean="0"/>
              <a:t>编制</a:t>
            </a:r>
            <a:r>
              <a:rPr lang="zh-CN" altLang="zh-CN" sz="2000" dirty="0"/>
              <a:t>专项施工方案的目的是对危险源采取有效的控制手段防止事故发生。专项施工方案通过直观的图例形式来表达现场布设、施工步骤、关键工序及安全措施等，更具有针对性，便于对照落实。</a:t>
            </a:r>
            <a:endParaRPr lang="zh-CN" altLang="zh-CN" sz="2000" dirty="0"/>
          </a:p>
          <a:p>
            <a:pPr lvl="0">
              <a:lnSpc>
                <a:spcPts val="3200"/>
              </a:lnSpc>
            </a:pPr>
            <a:r>
              <a:rPr lang="en-US" altLang="zh-CN" sz="2000" dirty="0" smtClean="0"/>
              <a:t>        2</a:t>
            </a:r>
            <a:r>
              <a:rPr lang="zh-CN" altLang="en-US" sz="2000" dirty="0" smtClean="0"/>
              <a:t>、</a:t>
            </a:r>
            <a:r>
              <a:rPr lang="zh-CN" altLang="zh-CN" sz="2000" dirty="0" smtClean="0"/>
              <a:t>专项</a:t>
            </a:r>
            <a:r>
              <a:rPr lang="zh-CN" altLang="zh-CN" sz="2000" dirty="0"/>
              <a:t>施工方案编制图表化能够使方案简明扼要，安全措施更加明确，检查标准更加清晰，管理要求更加全面。</a:t>
            </a:r>
            <a:endParaRPr lang="zh-CN" altLang="zh-CN" sz="2000" dirty="0"/>
          </a:p>
          <a:p>
            <a:pPr lvl="0">
              <a:lnSpc>
                <a:spcPts val="3200"/>
              </a:lnSpc>
            </a:pPr>
            <a:r>
              <a:rPr lang="en-US" altLang="zh-CN" sz="2000" dirty="0" smtClean="0"/>
              <a:t>        3</a:t>
            </a:r>
            <a:r>
              <a:rPr lang="zh-CN" altLang="en-US" sz="2000" dirty="0" smtClean="0"/>
              <a:t>、</a:t>
            </a:r>
            <a:r>
              <a:rPr lang="zh-CN" altLang="zh-CN" sz="2000" dirty="0" smtClean="0"/>
              <a:t>专项</a:t>
            </a:r>
            <a:r>
              <a:rPr lang="zh-CN" altLang="zh-CN" sz="2000" dirty="0"/>
              <a:t>施工方案编制图表化可以改变方案“重文字”的现状，图表化方案中的控制和管理措施更加有效，便于实施。</a:t>
            </a:r>
            <a:endParaRPr lang="zh-CN" altLang="zh-CN" sz="2000" dirty="0"/>
          </a:p>
          <a:p>
            <a:pPr lvl="0">
              <a:lnSpc>
                <a:spcPts val="3200"/>
              </a:lnSpc>
            </a:pPr>
            <a:r>
              <a:rPr lang="en-US" altLang="zh-CN" sz="2000" dirty="0" smtClean="0"/>
              <a:t>        4</a:t>
            </a:r>
            <a:r>
              <a:rPr lang="zh-CN" altLang="en-US" sz="2000" dirty="0" smtClean="0"/>
              <a:t>、</a:t>
            </a:r>
            <a:r>
              <a:rPr lang="zh-CN" altLang="zh-CN" sz="2000" dirty="0" smtClean="0"/>
              <a:t>专项</a:t>
            </a:r>
            <a:r>
              <a:rPr lang="zh-CN" altLang="zh-CN" sz="2000" dirty="0"/>
              <a:t>施工方案实现图表化，便于有针对性地逐级开展安全技术交底，可以根据方案中的不同内容和要求分级进行安全技术交底，交底内容更加直观、具体、全面。</a:t>
            </a:r>
            <a:endParaRPr lang="zh-CN" altLang="zh-CN" sz="2000" dirty="0"/>
          </a:p>
          <a:p>
            <a:pPr>
              <a:lnSpc>
                <a:spcPts val="3200"/>
              </a:lnSpc>
            </a:pPr>
            <a:r>
              <a:rPr lang="en-US" altLang="zh-CN" sz="2000" dirty="0" smtClean="0"/>
              <a:t>        5</a:t>
            </a:r>
            <a:r>
              <a:rPr lang="zh-CN" altLang="en-US" sz="2000" dirty="0" smtClean="0"/>
              <a:t>、</a:t>
            </a:r>
            <a:r>
              <a:rPr lang="zh-CN" altLang="zh-CN" sz="2000" dirty="0" smtClean="0"/>
              <a:t>编制</a:t>
            </a:r>
            <a:r>
              <a:rPr lang="zh-CN" altLang="zh-CN" sz="2000" dirty="0"/>
              <a:t>图表化有利于方案中的安全技术措施逐一落实到位，同时有利于安全管理人员对现场的监督检查。</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二十三、</a:t>
            </a:r>
            <a:r>
              <a:rPr lang="zh-CN" altLang="zh-CN" sz="2800" b="1" dirty="0"/>
              <a:t>专项施工方案编制图表化有何意义？</a:t>
            </a:r>
            <a:endParaRPr lang="zh-CN" altLang="zh-CN" sz="2800" dirty="0"/>
          </a:p>
        </p:txBody>
      </p:sp>
      <p:sp>
        <p:nvSpPr>
          <p:cNvPr id="3" name="文本框 2"/>
          <p:cNvSpPr txBox="1"/>
          <p:nvPr/>
        </p:nvSpPr>
        <p:spPr>
          <a:xfrm>
            <a:off x="700216" y="1779373"/>
            <a:ext cx="10725665" cy="4566507"/>
          </a:xfrm>
          <a:prstGeom prst="rect">
            <a:avLst/>
          </a:prstGeom>
          <a:noFill/>
        </p:spPr>
        <p:txBody>
          <a:bodyPr wrap="square" rtlCol="0">
            <a:spAutoFit/>
          </a:bodyPr>
          <a:lstStyle/>
          <a:p>
            <a:pPr lvl="0">
              <a:lnSpc>
                <a:spcPts val="3200"/>
              </a:lnSpc>
            </a:pPr>
            <a:r>
              <a:rPr lang="en-US" altLang="zh-CN" sz="2000" dirty="0" smtClean="0"/>
              <a:t>        1</a:t>
            </a:r>
            <a:r>
              <a:rPr lang="zh-CN" altLang="en-US" sz="2000" dirty="0" smtClean="0"/>
              <a:t>、</a:t>
            </a:r>
            <a:r>
              <a:rPr lang="zh-CN" altLang="zh-CN" sz="2000" dirty="0" smtClean="0"/>
              <a:t>编制</a:t>
            </a:r>
            <a:r>
              <a:rPr lang="zh-CN" altLang="zh-CN" sz="2000" dirty="0"/>
              <a:t>专项施工方案的目的是对危险源采取有效的控制手段防止事故发生。专项施工方案通过直观的图例形式来表达现场布设、施工步骤、关键工序及安全措施等，更具有针对性，便于对照落实。</a:t>
            </a:r>
            <a:endParaRPr lang="zh-CN" altLang="zh-CN" sz="2000" dirty="0"/>
          </a:p>
          <a:p>
            <a:pPr lvl="0">
              <a:lnSpc>
                <a:spcPts val="3200"/>
              </a:lnSpc>
            </a:pPr>
            <a:r>
              <a:rPr lang="en-US" altLang="zh-CN" sz="2000" dirty="0" smtClean="0"/>
              <a:t>        2</a:t>
            </a:r>
            <a:r>
              <a:rPr lang="zh-CN" altLang="en-US" sz="2000" dirty="0" smtClean="0"/>
              <a:t>、</a:t>
            </a:r>
            <a:r>
              <a:rPr lang="zh-CN" altLang="zh-CN" sz="2000" dirty="0" smtClean="0"/>
              <a:t>专项</a:t>
            </a:r>
            <a:r>
              <a:rPr lang="zh-CN" altLang="zh-CN" sz="2000" dirty="0"/>
              <a:t>施工方案编制图表化能够使方案简明扼要，安全措施更加明确，检查标准更加清晰，管理要求更加全面。</a:t>
            </a:r>
            <a:endParaRPr lang="zh-CN" altLang="zh-CN" sz="2000" dirty="0"/>
          </a:p>
          <a:p>
            <a:pPr lvl="0">
              <a:lnSpc>
                <a:spcPts val="3200"/>
              </a:lnSpc>
            </a:pPr>
            <a:r>
              <a:rPr lang="en-US" altLang="zh-CN" sz="2000" dirty="0" smtClean="0"/>
              <a:t>        3</a:t>
            </a:r>
            <a:r>
              <a:rPr lang="zh-CN" altLang="en-US" sz="2000" dirty="0" smtClean="0"/>
              <a:t>、</a:t>
            </a:r>
            <a:r>
              <a:rPr lang="zh-CN" altLang="zh-CN" sz="2000" dirty="0" smtClean="0"/>
              <a:t>专项</a:t>
            </a:r>
            <a:r>
              <a:rPr lang="zh-CN" altLang="zh-CN" sz="2000" dirty="0"/>
              <a:t>施工方案编制图表化可以改变方案“重文字”的现状，图表化方案中的控制和管理措施更加有效，便于实施。</a:t>
            </a:r>
            <a:endParaRPr lang="zh-CN" altLang="zh-CN" sz="2000" dirty="0"/>
          </a:p>
          <a:p>
            <a:pPr lvl="0">
              <a:lnSpc>
                <a:spcPts val="3200"/>
              </a:lnSpc>
            </a:pPr>
            <a:r>
              <a:rPr lang="en-US" altLang="zh-CN" sz="2000" dirty="0" smtClean="0"/>
              <a:t>        4</a:t>
            </a:r>
            <a:r>
              <a:rPr lang="zh-CN" altLang="en-US" sz="2000" dirty="0" smtClean="0"/>
              <a:t>、</a:t>
            </a:r>
            <a:r>
              <a:rPr lang="zh-CN" altLang="zh-CN" sz="2000" dirty="0" smtClean="0"/>
              <a:t>专项</a:t>
            </a:r>
            <a:r>
              <a:rPr lang="zh-CN" altLang="zh-CN" sz="2000" dirty="0"/>
              <a:t>施工方案实现图表化，便于有针对性地逐级开展安全技术交底，可以根据方案中的不同内容和要求分级进行安全技术交底，交底内容更加直观、具体、全面。</a:t>
            </a:r>
            <a:endParaRPr lang="zh-CN" altLang="zh-CN" sz="2000" dirty="0"/>
          </a:p>
          <a:p>
            <a:pPr>
              <a:lnSpc>
                <a:spcPts val="3200"/>
              </a:lnSpc>
            </a:pPr>
            <a:r>
              <a:rPr lang="en-US" altLang="zh-CN" sz="2000" dirty="0" smtClean="0"/>
              <a:t>        5</a:t>
            </a:r>
            <a:r>
              <a:rPr lang="zh-CN" altLang="en-US" sz="2000" dirty="0" smtClean="0"/>
              <a:t>、</a:t>
            </a:r>
            <a:r>
              <a:rPr lang="zh-CN" altLang="zh-CN" sz="2000" dirty="0" smtClean="0"/>
              <a:t>编制</a:t>
            </a:r>
            <a:r>
              <a:rPr lang="zh-CN" altLang="zh-CN" sz="2000" dirty="0"/>
              <a:t>图表化有利于方案中的安全技术措施逐一落实到位，同时有利于安全管理人员对现场的监督检查。</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二十四、</a:t>
            </a:r>
            <a:r>
              <a:rPr lang="zh-CN" altLang="zh-CN" sz="2800" b="1" dirty="0"/>
              <a:t>专项施工方案图表化的具体要求有哪些？</a:t>
            </a:r>
            <a:endParaRPr lang="zh-CN" altLang="zh-CN" sz="2800" dirty="0"/>
          </a:p>
        </p:txBody>
      </p:sp>
      <p:sp>
        <p:nvSpPr>
          <p:cNvPr id="3" name="文本框 2"/>
          <p:cNvSpPr txBox="1"/>
          <p:nvPr/>
        </p:nvSpPr>
        <p:spPr>
          <a:xfrm>
            <a:off x="700216" y="1779373"/>
            <a:ext cx="10725665" cy="465627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专项</a:t>
            </a:r>
            <a:r>
              <a:rPr lang="zh-CN" altLang="zh-CN" sz="2000" dirty="0"/>
              <a:t>施工方案的编制应符合图表化要求，表为统计，以图为主，图中表明尺寸、相对位置、材质、数量等，并根据工程推进情况分阶段设计，覆盖施工全过程。</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方案</a:t>
            </a:r>
            <a:r>
              <a:rPr lang="zh-CN" altLang="zh-CN" sz="2000" dirty="0"/>
              <a:t>中的工程概况、编制依据、人员及设备计划、危险分析与预控，应急器材配备、检查验收、监测监控等应以表格形式反映。</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施工</a:t>
            </a:r>
            <a:r>
              <a:rPr lang="zh-CN" altLang="zh-CN" sz="2000" dirty="0"/>
              <a:t>现场总平面图、施工进度横道图、安全组织机构网络图、施工工艺流程图、应急救援路线图等应结合施工组织设计和项目具体情况绘制。</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临时</a:t>
            </a:r>
            <a:r>
              <a:rPr lang="zh-CN" altLang="zh-CN" sz="2000" dirty="0"/>
              <a:t>用电布置、机械设备作业区、标识标牌设置、消防器材配置、“三场”布设、便道便桥、安全警戒区等以平面布置图表述。</a:t>
            </a:r>
            <a:endParaRPr lang="zh-CN" altLang="zh-CN" sz="2000" dirty="0"/>
          </a:p>
          <a:p>
            <a:pPr>
              <a:lnSpc>
                <a:spcPct val="150000"/>
              </a:lnSpc>
            </a:pPr>
            <a:r>
              <a:rPr lang="en-US" altLang="zh-CN" sz="2000" dirty="0" smtClean="0"/>
              <a:t>        5</a:t>
            </a:r>
            <a:r>
              <a:rPr lang="zh-CN" altLang="en-US" sz="2000" dirty="0" smtClean="0"/>
              <a:t>、</a:t>
            </a:r>
            <a:r>
              <a:rPr lang="zh-CN" altLang="zh-CN" sz="2000" dirty="0" smtClean="0"/>
              <a:t>临</a:t>
            </a:r>
            <a:r>
              <a:rPr lang="zh-CN" altLang="zh-CN" sz="2000" dirty="0"/>
              <a:t>边防护、施工人行通道、施工作业平台、安全防护装置等安全设施应为工程设计图，有平面图、立面图、剖面图等。</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二十五、</a:t>
            </a:r>
            <a:r>
              <a:rPr lang="zh-CN" altLang="zh-CN" sz="2800" b="1" dirty="0"/>
              <a:t>专项施工方案表中所列出的内容如何落实？</a:t>
            </a:r>
            <a:endParaRPr lang="zh-CN" altLang="zh-CN" sz="2800" dirty="0"/>
          </a:p>
        </p:txBody>
      </p:sp>
      <p:sp>
        <p:nvSpPr>
          <p:cNvPr id="3" name="文本框 2"/>
          <p:cNvSpPr txBox="1"/>
          <p:nvPr/>
        </p:nvSpPr>
        <p:spPr>
          <a:xfrm>
            <a:off x="700216" y="1779373"/>
            <a:ext cx="10725665" cy="4675511"/>
          </a:xfrm>
          <a:prstGeom prst="rect">
            <a:avLst/>
          </a:prstGeom>
          <a:noFill/>
        </p:spPr>
        <p:txBody>
          <a:bodyPr wrap="square" rtlCol="0">
            <a:spAutoFit/>
          </a:bodyPr>
          <a:lstStyle/>
          <a:p>
            <a:pPr lvl="0">
              <a:lnSpc>
                <a:spcPts val="3000"/>
              </a:lnSpc>
            </a:pPr>
            <a:r>
              <a:rPr lang="en-US" altLang="zh-CN" sz="2000" dirty="0" smtClean="0"/>
              <a:t>        1</a:t>
            </a:r>
            <a:r>
              <a:rPr lang="zh-CN" altLang="en-US" sz="2000" dirty="0" smtClean="0"/>
              <a:t>、</a:t>
            </a:r>
            <a:r>
              <a:rPr lang="zh-CN" altLang="zh-CN" sz="2000" dirty="0"/>
              <a:t>施工及监理单位应按方案中列出的人员、材料、设备进场计划等一览表、危险性分析及监控措施一览表等进行检查。</a:t>
            </a:r>
            <a:endParaRPr lang="zh-CN" altLang="zh-CN" sz="2000" dirty="0"/>
          </a:p>
          <a:p>
            <a:pPr lvl="0">
              <a:lnSpc>
                <a:spcPts val="3000"/>
              </a:lnSpc>
            </a:pPr>
            <a:r>
              <a:rPr lang="en-US" altLang="zh-CN" sz="2000" dirty="0" smtClean="0"/>
              <a:t>        2</a:t>
            </a:r>
            <a:r>
              <a:rPr lang="zh-CN" altLang="en-US" sz="2000" dirty="0" smtClean="0"/>
              <a:t>、</a:t>
            </a:r>
            <a:r>
              <a:rPr lang="zh-CN" altLang="zh-CN" sz="2000" dirty="0" smtClean="0"/>
              <a:t>对</a:t>
            </a:r>
            <a:r>
              <a:rPr lang="zh-CN" altLang="zh-CN" sz="2000" dirty="0"/>
              <a:t>人员的检查包括：人员登记、持证、教育培训、安全技术交底、个体劳动防护等，现场根据人员计划表及登记号进行核对。</a:t>
            </a:r>
            <a:endParaRPr lang="zh-CN" altLang="zh-CN" sz="2000" dirty="0"/>
          </a:p>
          <a:p>
            <a:pPr lvl="0">
              <a:lnSpc>
                <a:spcPts val="3000"/>
              </a:lnSpc>
            </a:pPr>
            <a:r>
              <a:rPr lang="en-US" altLang="zh-CN" sz="2000" dirty="0" smtClean="0"/>
              <a:t>        3</a:t>
            </a:r>
            <a:r>
              <a:rPr lang="zh-CN" altLang="en-US" sz="2000" dirty="0" smtClean="0"/>
              <a:t>、</a:t>
            </a:r>
            <a:r>
              <a:rPr lang="zh-CN" altLang="zh-CN" sz="2000" dirty="0" smtClean="0"/>
              <a:t>设备</a:t>
            </a:r>
            <a:r>
              <a:rPr lang="zh-CN" altLang="zh-CN" sz="2000" dirty="0"/>
              <a:t>的检查包括：设备登记、验收、检测检验、维护保养、运行记录及安全操作规程等，现场对照设备一览表及编号进行检查。</a:t>
            </a:r>
            <a:endParaRPr lang="zh-CN" altLang="zh-CN" sz="2000" dirty="0"/>
          </a:p>
          <a:p>
            <a:pPr lvl="0">
              <a:lnSpc>
                <a:spcPts val="3000"/>
              </a:lnSpc>
            </a:pPr>
            <a:r>
              <a:rPr lang="en-US" altLang="zh-CN" sz="2000" dirty="0" smtClean="0"/>
              <a:t>        4</a:t>
            </a:r>
            <a:r>
              <a:rPr lang="zh-CN" altLang="en-US" sz="2000" dirty="0" smtClean="0"/>
              <a:t>、</a:t>
            </a:r>
            <a:r>
              <a:rPr lang="zh-CN" altLang="zh-CN" sz="2000" dirty="0" smtClean="0"/>
              <a:t>检查</a:t>
            </a:r>
            <a:r>
              <a:rPr lang="zh-CN" altLang="zh-CN" sz="2000" dirty="0"/>
              <a:t>验收包括：对人、机、环境、施工条件、安全与应急设施、重要工序、关键环节危险源等方面的检查；在作业现场对照检查验收标准并依据方案中列出的检查表逐项进行检查，并填写记录表。</a:t>
            </a:r>
            <a:endParaRPr lang="zh-CN" altLang="zh-CN" sz="2000" dirty="0"/>
          </a:p>
          <a:p>
            <a:pPr lvl="0">
              <a:lnSpc>
                <a:spcPts val="3000"/>
              </a:lnSpc>
            </a:pPr>
            <a:r>
              <a:rPr lang="en-US" altLang="zh-CN" sz="2000" dirty="0" smtClean="0"/>
              <a:t>        5</a:t>
            </a:r>
            <a:r>
              <a:rPr lang="zh-CN" altLang="en-US" sz="2000" dirty="0" smtClean="0"/>
              <a:t>、</a:t>
            </a:r>
            <a:r>
              <a:rPr lang="zh-CN" altLang="zh-CN" sz="2000" dirty="0" smtClean="0"/>
              <a:t>监控</a:t>
            </a:r>
            <a:r>
              <a:rPr lang="zh-CN" altLang="zh-CN" sz="2000" dirty="0"/>
              <a:t>及应急措施包括：特殊场所及危险作业的监控、应急物资及设施等；对照方案中列出的风险源监控措施进行一一核查，并对现场配备的应急器材和设施进行检查，填写相应的记录表。</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二十六、</a:t>
            </a:r>
            <a:r>
              <a:rPr lang="zh-CN" altLang="zh-CN" sz="2800" b="1" dirty="0"/>
              <a:t>专项施工方案中设计图如何在现场对照实施？</a:t>
            </a:r>
            <a:endParaRPr lang="zh-CN" altLang="zh-CN" sz="2800" dirty="0"/>
          </a:p>
        </p:txBody>
      </p:sp>
      <p:sp>
        <p:nvSpPr>
          <p:cNvPr id="3" name="文本框 2"/>
          <p:cNvSpPr txBox="1"/>
          <p:nvPr/>
        </p:nvSpPr>
        <p:spPr>
          <a:xfrm>
            <a:off x="700216" y="1779373"/>
            <a:ext cx="10725665" cy="465627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危险性</a:t>
            </a:r>
            <a:r>
              <a:rPr lang="zh-CN" altLang="zh-CN" sz="2000" dirty="0"/>
              <a:t>较大工程开工前，施工及监理单位应根据专项施工方案中相关图纸，安排有关人员按计划逐一实施。</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现场</a:t>
            </a:r>
            <a:r>
              <a:rPr lang="zh-CN" altLang="zh-CN" sz="2000" dirty="0"/>
              <a:t>实施过程中，应按图纸中所标明的尺寸、相对位置、材质、数量及其他安全要求进行核查，出现与图纸不一致时，应及时分析原因，并采取措施。</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按</a:t>
            </a:r>
            <a:r>
              <a:rPr lang="zh-CN" altLang="zh-CN" sz="2000" dirty="0"/>
              <a:t>图施工的安全防护设施、高处及水上作业平台、人行爬梯、安全通道等，应在搭设完成后组织验收。</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应</a:t>
            </a:r>
            <a:r>
              <a:rPr lang="zh-CN" altLang="zh-CN" sz="2000" dirty="0"/>
              <a:t>按方案中的平面布置图进行现场布设，并根据施工动态情况及时按图变动，以保证满足施工安全要求。</a:t>
            </a:r>
            <a:endParaRPr lang="zh-CN" altLang="zh-CN" sz="2000" dirty="0"/>
          </a:p>
          <a:p>
            <a:pPr>
              <a:lnSpc>
                <a:spcPct val="150000"/>
              </a:lnSpc>
            </a:pPr>
            <a:r>
              <a:rPr lang="en-US" altLang="zh-CN" sz="2000" dirty="0" smtClean="0"/>
              <a:t>        5</a:t>
            </a:r>
            <a:r>
              <a:rPr lang="zh-CN" altLang="en-US" sz="2000" dirty="0" smtClean="0"/>
              <a:t>、</a:t>
            </a:r>
            <a:r>
              <a:rPr lang="zh-CN" altLang="zh-CN" sz="2000" dirty="0" smtClean="0"/>
              <a:t>方案</a:t>
            </a:r>
            <a:r>
              <a:rPr lang="zh-CN" altLang="zh-CN" sz="2000" dirty="0"/>
              <a:t>中有关标识标牌设置图、临时用电布置图、消防器材配置图、应急设施设置图、危险作业警戒区布置图等，应当与方案保持一致，并符合规范要求，同时对布设情况进行检查。</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二十七、</a:t>
            </a:r>
            <a:r>
              <a:rPr lang="zh-CN" altLang="zh-CN" sz="2800" b="1" dirty="0"/>
              <a:t>专项施工方案现场实施时应该做好哪些工作？</a:t>
            </a:r>
            <a:endParaRPr lang="zh-CN" altLang="zh-CN" sz="2800" dirty="0"/>
          </a:p>
        </p:txBody>
      </p:sp>
      <p:sp>
        <p:nvSpPr>
          <p:cNvPr id="3" name="文本框 2"/>
          <p:cNvSpPr txBox="1"/>
          <p:nvPr/>
        </p:nvSpPr>
        <p:spPr>
          <a:xfrm>
            <a:off x="700216" y="1779373"/>
            <a:ext cx="10725665" cy="4566507"/>
          </a:xfrm>
          <a:prstGeom prst="rect">
            <a:avLst/>
          </a:prstGeom>
          <a:noFill/>
        </p:spPr>
        <p:txBody>
          <a:bodyPr wrap="square" rtlCol="0">
            <a:spAutoFit/>
          </a:bodyPr>
          <a:lstStyle/>
          <a:p>
            <a:pPr lvl="0">
              <a:lnSpc>
                <a:spcPts val="3200"/>
              </a:lnSpc>
            </a:pPr>
            <a:r>
              <a:rPr lang="en-US" altLang="zh-CN" sz="2000" dirty="0" smtClean="0"/>
              <a:t>        1</a:t>
            </a:r>
            <a:r>
              <a:rPr lang="zh-CN" altLang="en-US" sz="2000" dirty="0" smtClean="0"/>
              <a:t>、</a:t>
            </a:r>
            <a:r>
              <a:rPr lang="zh-CN" altLang="zh-CN" sz="2000" dirty="0" smtClean="0"/>
              <a:t>项目</a:t>
            </a:r>
            <a:r>
              <a:rPr lang="zh-CN" altLang="zh-CN" sz="2000" dirty="0"/>
              <a:t>部应严格按照审批后的专项施工方案组织施工，全面落实各项安全措施。项目总工或者方案编制人应做好安全技术交底工作。</a:t>
            </a:r>
            <a:endParaRPr lang="zh-CN" altLang="zh-CN" sz="2000" dirty="0"/>
          </a:p>
          <a:p>
            <a:pPr lvl="0">
              <a:lnSpc>
                <a:spcPts val="3200"/>
              </a:lnSpc>
            </a:pPr>
            <a:r>
              <a:rPr lang="en-US" altLang="zh-CN" sz="2000" dirty="0" smtClean="0"/>
              <a:t>        2</a:t>
            </a:r>
            <a:r>
              <a:rPr lang="zh-CN" altLang="en-US" sz="2000" dirty="0" smtClean="0"/>
              <a:t>、</a:t>
            </a:r>
            <a:r>
              <a:rPr lang="zh-CN" altLang="zh-CN" sz="2000" dirty="0" smtClean="0"/>
              <a:t>危险性</a:t>
            </a:r>
            <a:r>
              <a:rPr lang="zh-CN" altLang="zh-CN" sz="2000" dirty="0"/>
              <a:t>较大工程开工前，项目部应开展安全生产条件自查，总监办同时进行检查，确保满足专项施工方案要求及施工现场安全。</a:t>
            </a:r>
            <a:endParaRPr lang="zh-CN" altLang="zh-CN" sz="2000" dirty="0"/>
          </a:p>
          <a:p>
            <a:pPr lvl="0">
              <a:lnSpc>
                <a:spcPts val="3200"/>
              </a:lnSpc>
            </a:pPr>
            <a:r>
              <a:rPr lang="en-US" altLang="zh-CN" sz="2000" dirty="0" smtClean="0"/>
              <a:t>        3</a:t>
            </a:r>
            <a:r>
              <a:rPr lang="zh-CN" altLang="en-US" sz="2000" dirty="0" smtClean="0"/>
              <a:t>、</a:t>
            </a:r>
            <a:r>
              <a:rPr lang="zh-CN" altLang="zh-CN" sz="2000" dirty="0" smtClean="0"/>
              <a:t>专职</a:t>
            </a:r>
            <a:r>
              <a:rPr lang="zh-CN" altLang="zh-CN" sz="2000" dirty="0"/>
              <a:t>安全员应对方案实施情况进行监督，项目负责人带班生产时应加强巡视，发现问题应责令整改并采取有效的控制措施。</a:t>
            </a:r>
            <a:endParaRPr lang="zh-CN" altLang="zh-CN" sz="2000" dirty="0"/>
          </a:p>
          <a:p>
            <a:pPr lvl="0">
              <a:lnSpc>
                <a:spcPts val="3200"/>
              </a:lnSpc>
            </a:pPr>
            <a:r>
              <a:rPr lang="en-US" altLang="zh-CN" sz="2000" dirty="0" smtClean="0"/>
              <a:t>        4</a:t>
            </a:r>
            <a:r>
              <a:rPr lang="zh-CN" altLang="en-US" sz="2000" dirty="0" smtClean="0"/>
              <a:t>、</a:t>
            </a:r>
            <a:r>
              <a:rPr lang="zh-CN" altLang="zh-CN" sz="2000" dirty="0" smtClean="0"/>
              <a:t>需要</a:t>
            </a:r>
            <a:r>
              <a:rPr lang="zh-CN" altLang="zh-CN" sz="2000" dirty="0"/>
              <a:t>组织验收的危险性较大的工程，经验收合格后，方可进入下一道工序。在施工过程中，应安排专人对重大危险源、关键工序及重要环节进行监测监控，必要时应及时启动应急预案。</a:t>
            </a:r>
            <a:endParaRPr lang="zh-CN" altLang="zh-CN" sz="2000" dirty="0"/>
          </a:p>
          <a:p>
            <a:pPr>
              <a:lnSpc>
                <a:spcPts val="3200"/>
              </a:lnSpc>
            </a:pPr>
            <a:r>
              <a:rPr lang="en-US" altLang="zh-CN" sz="2000" dirty="0" smtClean="0"/>
              <a:t>        5</a:t>
            </a:r>
            <a:r>
              <a:rPr lang="zh-CN" altLang="en-US" sz="2000" dirty="0" smtClean="0"/>
              <a:t>、</a:t>
            </a:r>
            <a:r>
              <a:rPr lang="zh-CN" altLang="zh-CN" sz="2000" dirty="0" smtClean="0"/>
              <a:t>对</a:t>
            </a:r>
            <a:r>
              <a:rPr lang="zh-CN" altLang="zh-CN" sz="2000" dirty="0"/>
              <a:t>不按照专项施工方案施工的，项目安全监督部门应责令停工整改，并经检查符合方案要求后，方可恢复作业。</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二十八、</a:t>
            </a:r>
            <a:r>
              <a:rPr lang="zh-CN" altLang="zh-CN" sz="2800" b="1" dirty="0"/>
              <a:t>专项施工方案编制的主要内容有哪些？</a:t>
            </a:r>
            <a:endParaRPr lang="zh-CN" altLang="zh-CN" sz="2800" dirty="0"/>
          </a:p>
        </p:txBody>
      </p:sp>
      <p:sp>
        <p:nvSpPr>
          <p:cNvPr id="3" name="文本框 2"/>
          <p:cNvSpPr txBox="1"/>
          <p:nvPr/>
        </p:nvSpPr>
        <p:spPr>
          <a:xfrm>
            <a:off x="700216" y="1779373"/>
            <a:ext cx="10725665" cy="373294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工程</a:t>
            </a:r>
            <a:r>
              <a:rPr lang="zh-CN" altLang="zh-CN" sz="2000" dirty="0"/>
              <a:t>概况：工程基本情况、施工平面布置、施工要求和技术保证条件。</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编制</a:t>
            </a:r>
            <a:r>
              <a:rPr lang="zh-CN" altLang="zh-CN" sz="2000" dirty="0"/>
              <a:t>依据：相关法律、法规、规范性文件、标准、规范、施工组织设计及工程施工图（图表、图集）等。</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施工计划</a:t>
            </a:r>
            <a:r>
              <a:rPr lang="zh-CN" altLang="zh-CN" sz="2000" dirty="0"/>
              <a:t>：施工进度计划、材料与设备进场计划等。</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施工</a:t>
            </a:r>
            <a:r>
              <a:rPr lang="zh-CN" altLang="zh-CN" sz="2000" dirty="0"/>
              <a:t>工艺技术：技术参数、工艺流程、施工方法、检查验收等。</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施工</a:t>
            </a:r>
            <a:r>
              <a:rPr lang="zh-CN" altLang="zh-CN" sz="2000" dirty="0"/>
              <a:t>安全保证措施：组织保障、技术措施、应急预案、检测监控等。</a:t>
            </a:r>
            <a:endParaRPr lang="zh-CN" altLang="zh-CN" sz="2000" dirty="0"/>
          </a:p>
          <a:p>
            <a:pPr lvl="0">
              <a:lnSpc>
                <a:spcPct val="150000"/>
              </a:lnSpc>
            </a:pPr>
            <a:r>
              <a:rPr lang="en-US" altLang="zh-CN" sz="2000" dirty="0" smtClean="0"/>
              <a:t>        6</a:t>
            </a:r>
            <a:r>
              <a:rPr lang="zh-CN" altLang="en-US" sz="2000" dirty="0" smtClean="0"/>
              <a:t>、</a:t>
            </a:r>
            <a:r>
              <a:rPr lang="zh-CN" altLang="zh-CN" sz="2000" dirty="0" smtClean="0"/>
              <a:t>劳动力</a:t>
            </a:r>
            <a:r>
              <a:rPr lang="zh-CN" altLang="zh-CN" sz="2000" dirty="0"/>
              <a:t>计划：专职安全生产管理人员、特种作业人员等。</a:t>
            </a:r>
            <a:endParaRPr lang="zh-CN" altLang="zh-CN" sz="2000" dirty="0"/>
          </a:p>
          <a:p>
            <a:pPr>
              <a:lnSpc>
                <a:spcPct val="150000"/>
              </a:lnSpc>
            </a:pPr>
            <a:r>
              <a:rPr lang="en-US" altLang="zh-CN" sz="2000" dirty="0" smtClean="0"/>
              <a:t>        7</a:t>
            </a:r>
            <a:r>
              <a:rPr lang="zh-CN" altLang="en-US" sz="2000" dirty="0" smtClean="0"/>
              <a:t>、</a:t>
            </a:r>
            <a:r>
              <a:rPr lang="zh-CN" altLang="zh-CN" sz="2000" dirty="0" smtClean="0"/>
              <a:t>计算</a:t>
            </a:r>
            <a:r>
              <a:rPr lang="zh-CN" altLang="zh-CN" sz="2000" dirty="0"/>
              <a:t>书及相关图纸。</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第一章    责任制度</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一、</a:t>
            </a:r>
            <a:r>
              <a:rPr lang="zh-CN" altLang="zh-CN" sz="2800" b="1" dirty="0" smtClean="0"/>
              <a:t>如何</a:t>
            </a:r>
            <a:r>
              <a:rPr lang="zh-CN" altLang="zh-CN" sz="2800" b="1" dirty="0"/>
              <a:t>建立健全安全生产责任体系</a:t>
            </a:r>
            <a:r>
              <a:rPr lang="zh-CN" altLang="zh-CN" sz="2800" b="1" dirty="0" smtClean="0"/>
              <a:t>？</a:t>
            </a:r>
            <a:endParaRPr lang="zh-CN" altLang="zh-CN" sz="2800" dirty="0"/>
          </a:p>
        </p:txBody>
      </p:sp>
      <p:sp>
        <p:nvSpPr>
          <p:cNvPr id="3" name="文本框 2"/>
          <p:cNvSpPr txBox="1"/>
          <p:nvPr/>
        </p:nvSpPr>
        <p:spPr>
          <a:xfrm>
            <a:off x="700216" y="1779373"/>
            <a:ext cx="10725665" cy="3139321"/>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应成立安全生产领导小组，建立安全生产管理体系，体系应覆盖所有的部门、作业队，包含领导层、部门、作业层三个层次。</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项目</a:t>
            </a:r>
            <a:r>
              <a:rPr lang="zh-CN" altLang="zh-CN" sz="2000" dirty="0"/>
              <a:t>安全组织机构人员发生变更时，应及时更新领导小组和安全生产体系。</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项目</a:t>
            </a:r>
            <a:r>
              <a:rPr lang="zh-CN" altLang="zh-CN" sz="2000" dirty="0"/>
              <a:t>应明确领导层、部门、作业队、部门负责人、作业队负责人、部门人员、施工人员的安全责任，应与安全体系框图对应。</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各</a:t>
            </a:r>
            <a:r>
              <a:rPr lang="zh-CN" altLang="zh-CN" sz="2000" dirty="0"/>
              <a:t>岗位责任明确，符合项目的实际情况，并据此逐级签订安全生产责任书。</a:t>
            </a:r>
            <a:endParaRPr lang="zh-CN" altLang="zh-CN" sz="2000"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二十九、</a:t>
            </a:r>
            <a:r>
              <a:rPr lang="zh-CN" altLang="zh-CN" sz="2800" b="1" dirty="0"/>
              <a:t>专项施工方案中主要有哪些专项应急预案？</a:t>
            </a:r>
            <a:endParaRPr lang="zh-CN" altLang="zh-CN" sz="2800" dirty="0"/>
          </a:p>
        </p:txBody>
      </p:sp>
      <p:sp>
        <p:nvSpPr>
          <p:cNvPr id="3" name="文本框 2"/>
          <p:cNvSpPr txBox="1"/>
          <p:nvPr/>
        </p:nvSpPr>
        <p:spPr>
          <a:xfrm>
            <a:off x="700216" y="1779373"/>
            <a:ext cx="10725665" cy="327128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应根据施工现场、可能发生的事故类型、制定相应的专项应急预案，同时针对特殊季节、恶劣气候、特殊路段施工及大型设备安装拆除等可能引发的事故制定专项应急预案或现场处置方案。</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按照</a:t>
            </a:r>
            <a:r>
              <a:rPr lang="zh-CN" altLang="zh-CN" sz="2000" dirty="0"/>
              <a:t>事故类型，专项应急预案主要有：高处坠落、坍塌、物体打击、火灾、触电、机械伤害、车辆伤害、起重伤害、淹溺、冒顶片帮、透水、容器爆炸、中暑、中毒等事故应急预案。</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特殊</a:t>
            </a:r>
            <a:r>
              <a:rPr lang="zh-CN" altLang="zh-CN" sz="2000" dirty="0"/>
              <a:t>施工条件下的专项应急预案主要有：冬季施工、夏季施工、台风、汛期、施工路段交通事故、爆破工程等专项应急预案。</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a:t>
            </a:r>
            <a:r>
              <a:rPr lang="zh-CN" altLang="zh-CN" sz="2800" b="1" dirty="0"/>
              <a:t>专项施工方案编制审批程序有哪些？</a:t>
            </a:r>
            <a:endParaRPr lang="zh-CN" altLang="zh-CN" sz="2800" dirty="0"/>
          </a:p>
        </p:txBody>
      </p:sp>
      <p:sp>
        <p:nvSpPr>
          <p:cNvPr id="3" name="文本框 2"/>
          <p:cNvSpPr txBox="1"/>
          <p:nvPr/>
        </p:nvSpPr>
        <p:spPr>
          <a:xfrm>
            <a:off x="700216" y="1779373"/>
            <a:ext cx="10725665" cy="419461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部应根据施工组织设计、安全风险评估等，参照危险性较大工程一览表，列出本项目的专项施工方案清单。</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专项</a:t>
            </a:r>
            <a:r>
              <a:rPr lang="zh-CN" altLang="zh-CN" sz="2000" dirty="0"/>
              <a:t>施工方案由项目技术负责人组织工程技术人员编写；方案涉及重要的设计计算，应委托具有相应资质的第三方复核。</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需要</a:t>
            </a:r>
            <a:r>
              <a:rPr lang="zh-CN" altLang="zh-CN" sz="2000" dirty="0"/>
              <a:t>专家论证的专项施工方案，应组织专家论证会，并按照专家意见或论证报告进行补充完善。经专家论证后需要重大修改的，修改完善后重新组织专家论证会。</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起重</a:t>
            </a:r>
            <a:r>
              <a:rPr lang="zh-CN" altLang="zh-CN" sz="2000" dirty="0"/>
              <a:t>机械安装工程，工具式模板工程、大型结构物拆除工程、爆破工程等实行专业分包的，其专项施工方案可由专业承包单位组织编制，总承包单位参与审核并报批。</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专项</a:t>
            </a:r>
            <a:r>
              <a:rPr lang="zh-CN" altLang="zh-CN" sz="2000" dirty="0"/>
              <a:t>施工方案应上报公司技术负责人审核，经项目总监审查同意签字后实施。</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三十一、</a:t>
            </a:r>
            <a:r>
              <a:rPr lang="zh-CN" altLang="zh-CN" sz="2800" b="1" dirty="0"/>
              <a:t>临时用电方案编制的基本内容有哪些？</a:t>
            </a:r>
            <a:endParaRPr lang="zh-CN" altLang="zh-CN" sz="2800" dirty="0"/>
          </a:p>
        </p:txBody>
      </p:sp>
      <p:sp>
        <p:nvSpPr>
          <p:cNvPr id="3" name="文本框 2"/>
          <p:cNvSpPr txBox="1"/>
          <p:nvPr/>
        </p:nvSpPr>
        <p:spPr>
          <a:xfrm>
            <a:off x="700216" y="1779373"/>
            <a:ext cx="10725665" cy="419461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工程概况：工程项目基本情况及临时用电工程施工条件等。</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编制</a:t>
            </a:r>
            <a:r>
              <a:rPr lang="zh-CN" altLang="zh-CN" sz="2000" dirty="0"/>
              <a:t>依据：相关标准规范、施工图纸、施工组织设计等。</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现场</a:t>
            </a:r>
            <a:r>
              <a:rPr lang="zh-CN" altLang="zh-CN" sz="2000" dirty="0"/>
              <a:t>勘测：勘测工程周边外电高压线路、通信线路及地下管线等，确定电源进线、变压器及配电室位置、用电设备位置等。</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负荷</a:t>
            </a:r>
            <a:r>
              <a:rPr lang="zh-CN" altLang="zh-CN" sz="2000" dirty="0"/>
              <a:t>计算：依据用电设备清单进行负荷计算，通过计算选择变压器、总开关、配电装置及电缆等。</a:t>
            </a:r>
            <a:endParaRPr lang="zh-CN" altLang="zh-CN" sz="2000" dirty="0"/>
          </a:p>
          <a:p>
            <a:pPr lvl="0">
              <a:lnSpc>
                <a:spcPct val="150000"/>
              </a:lnSpc>
            </a:pPr>
            <a:r>
              <a:rPr lang="zh-CN" altLang="en-US" sz="2000" dirty="0"/>
              <a:t> </a:t>
            </a:r>
            <a:r>
              <a:rPr lang="zh-CN" altLang="en-US" sz="2000" dirty="0" smtClean="0"/>
              <a:t>       </a:t>
            </a:r>
            <a:r>
              <a:rPr lang="en-US" altLang="zh-CN" sz="2000" dirty="0" smtClean="0"/>
              <a:t>5</a:t>
            </a:r>
            <a:r>
              <a:rPr lang="zh-CN" altLang="en-US" sz="2000" dirty="0" smtClean="0"/>
              <a:t>、</a:t>
            </a:r>
            <a:r>
              <a:rPr lang="zh-CN" altLang="zh-CN" sz="2000" dirty="0" smtClean="0"/>
              <a:t>设计</a:t>
            </a:r>
            <a:r>
              <a:rPr lang="zh-CN" altLang="zh-CN" sz="2000" dirty="0"/>
              <a:t>配电系统：主要包括配电线路、配电装置、接地装置及防雷装置的设计。</a:t>
            </a:r>
            <a:endParaRPr lang="zh-CN" altLang="zh-CN" sz="2000" dirty="0"/>
          </a:p>
          <a:p>
            <a:pPr lvl="0">
              <a:lnSpc>
                <a:spcPct val="150000"/>
              </a:lnSpc>
            </a:pPr>
            <a:r>
              <a:rPr lang="en-US" altLang="zh-CN" sz="2000" dirty="0" smtClean="0"/>
              <a:t>        6</a:t>
            </a:r>
            <a:r>
              <a:rPr lang="zh-CN" altLang="en-US" sz="2000" dirty="0" smtClean="0"/>
              <a:t>、</a:t>
            </a:r>
            <a:r>
              <a:rPr lang="zh-CN" altLang="zh-CN" sz="2000" dirty="0" smtClean="0"/>
              <a:t>确定</a:t>
            </a:r>
            <a:r>
              <a:rPr lang="zh-CN" altLang="zh-CN" sz="2000" dirty="0"/>
              <a:t>防护措施：主要是外电线路和电气设备的防护措施。</a:t>
            </a:r>
            <a:endParaRPr lang="zh-CN" altLang="zh-CN" sz="2000" dirty="0"/>
          </a:p>
          <a:p>
            <a:pPr lvl="0">
              <a:lnSpc>
                <a:spcPct val="150000"/>
              </a:lnSpc>
            </a:pPr>
            <a:r>
              <a:rPr lang="en-US" altLang="zh-CN" sz="2000" dirty="0" smtClean="0"/>
              <a:t>        7</a:t>
            </a:r>
            <a:r>
              <a:rPr lang="zh-CN" altLang="en-US" sz="2000" dirty="0" smtClean="0"/>
              <a:t>、</a:t>
            </a:r>
            <a:r>
              <a:rPr lang="zh-CN" altLang="zh-CN" sz="2000" dirty="0" smtClean="0"/>
              <a:t>制定</a:t>
            </a:r>
            <a:r>
              <a:rPr lang="zh-CN" altLang="zh-CN" sz="2000" dirty="0"/>
              <a:t>安全用电措施、电气防火措施及现场应急处置方案。</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第五章    专项施工方案</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三十二、</a:t>
            </a:r>
            <a:r>
              <a:rPr lang="zh-CN" altLang="zh-CN" sz="2800" b="1" dirty="0"/>
              <a:t>临时用电方案应包含哪些临时用电工程图？</a:t>
            </a:r>
            <a:endParaRPr lang="zh-CN" altLang="zh-CN" sz="2800" dirty="0"/>
          </a:p>
        </p:txBody>
      </p:sp>
      <p:sp>
        <p:nvSpPr>
          <p:cNvPr id="3" name="文本框 2"/>
          <p:cNvSpPr txBox="1"/>
          <p:nvPr/>
        </p:nvSpPr>
        <p:spPr>
          <a:xfrm>
            <a:off x="700216" y="1779373"/>
            <a:ext cx="10725665" cy="465627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临时用电工程图主要包括：临时用电总平面布置图、配电系统接线图、配电装置布置图、接地装置设计图、防雷装置设计图等。</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总</a:t>
            </a:r>
            <a:r>
              <a:rPr lang="zh-CN" altLang="zh-CN" sz="2000" dirty="0"/>
              <a:t>平面布置图中应包括变压器及配电箱的位置和编号、线路敷设与走向、接地装置位置、防雷装置位置及其他与临时用电工程有关的主要建筑物、构造物、重要设备的位置等。</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配电系统</a:t>
            </a:r>
            <a:r>
              <a:rPr lang="zh-CN" altLang="zh-CN" sz="2000" dirty="0"/>
              <a:t>接线图应将总、分配电箱及开关箱分别绘制，基本要素包括电器型号、位置及接线方式等。</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防雷装置</a:t>
            </a:r>
            <a:r>
              <a:rPr lang="zh-CN" altLang="zh-CN" sz="2000" dirty="0"/>
              <a:t>设计图以工程图绘制，一般包括：防雷区域、接闪器、引下线及接地体的材料、规格、埋入深度、接地方式等。</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每</a:t>
            </a:r>
            <a:r>
              <a:rPr lang="zh-CN" altLang="zh-CN" sz="2000" dirty="0"/>
              <a:t>台变压器控制区域应单独绘图，一般包括：配电箱位置及编号，总配电箱至分配电箱的电缆敷设、固定开关线位置及编号等。</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algn="ctr"/>
            <a:r>
              <a:rPr lang="zh-CN" altLang="en-US" sz="2800" dirty="0" smtClean="0">
                <a:solidFill>
                  <a:schemeClr val="tx1"/>
                </a:solidFill>
                <a:latin typeface="Arial" panose="020B0604020202020204" pitchFamily="34" charset="0"/>
                <a:ea typeface="华文行楷" panose="02010800040101010101" pitchFamily="2" charset="-122"/>
                <a:sym typeface="+mn-ea"/>
              </a:rPr>
              <a:t>第六章    </a:t>
            </a:r>
            <a:r>
              <a:rPr lang="zh-CN" altLang="zh-CN" sz="2800" dirty="0">
                <a:latin typeface="Arial" panose="020B0604020202020204" pitchFamily="34" charset="0"/>
                <a:ea typeface="华文行楷" panose="02010800040101010101" pitchFamily="2" charset="-122"/>
              </a:rPr>
              <a:t>检查评价</a:t>
            </a:r>
            <a:endParaRPr lang="zh-CN" altLang="zh-CN" sz="2800" dirty="0">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第六章    检查评价</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三十三、</a:t>
            </a:r>
            <a:r>
              <a:rPr lang="zh-CN" altLang="zh-CN" sz="2800" b="1" dirty="0"/>
              <a:t>安全检查的形式及组织方式有哪些？</a:t>
            </a:r>
            <a:endParaRPr lang="zh-CN" altLang="zh-CN" sz="2800" dirty="0"/>
          </a:p>
        </p:txBody>
      </p:sp>
      <p:sp>
        <p:nvSpPr>
          <p:cNvPr id="3" name="文本框 2"/>
          <p:cNvSpPr txBox="1"/>
          <p:nvPr/>
        </p:nvSpPr>
        <p:spPr>
          <a:xfrm>
            <a:off x="700216" y="1779373"/>
            <a:ext cx="10725665" cy="4566507"/>
          </a:xfrm>
          <a:prstGeom prst="rect">
            <a:avLst/>
          </a:prstGeom>
          <a:noFill/>
        </p:spPr>
        <p:txBody>
          <a:bodyPr wrap="square" rtlCol="0">
            <a:spAutoFit/>
          </a:bodyPr>
          <a:lstStyle/>
          <a:p>
            <a:pPr lvl="0">
              <a:lnSpc>
                <a:spcPts val="3200"/>
              </a:lnSpc>
            </a:pPr>
            <a:r>
              <a:rPr lang="en-US" altLang="zh-CN" sz="2000" dirty="0" smtClean="0"/>
              <a:t>        1</a:t>
            </a:r>
            <a:r>
              <a:rPr lang="zh-CN" altLang="en-US" sz="2000" dirty="0" smtClean="0"/>
              <a:t>、</a:t>
            </a:r>
            <a:r>
              <a:rPr lang="zh-CN" altLang="zh-CN" sz="2000" dirty="0" smtClean="0"/>
              <a:t>安全检查</a:t>
            </a:r>
            <a:r>
              <a:rPr lang="zh-CN" altLang="zh-CN" sz="2000" dirty="0"/>
              <a:t>的形式有安全大检查（定期检查）、专项检查、日常巡查等。</a:t>
            </a:r>
            <a:endParaRPr lang="zh-CN" altLang="zh-CN" sz="2000" dirty="0"/>
          </a:p>
          <a:p>
            <a:pPr lvl="0">
              <a:lnSpc>
                <a:spcPts val="3200"/>
              </a:lnSpc>
            </a:pPr>
            <a:r>
              <a:rPr lang="en-US" altLang="zh-CN" sz="2000" dirty="0" smtClean="0"/>
              <a:t>        2</a:t>
            </a:r>
            <a:r>
              <a:rPr lang="zh-CN" altLang="en-US" sz="2000" dirty="0" smtClean="0"/>
              <a:t>、</a:t>
            </a:r>
            <a:r>
              <a:rPr lang="zh-CN" altLang="zh-CN" sz="2000" dirty="0" smtClean="0"/>
              <a:t>安全</a:t>
            </a:r>
            <a:r>
              <a:rPr lang="zh-CN" altLang="zh-CN" sz="2000" dirty="0"/>
              <a:t>大检查（定期检查）每月不少于一次，由项目负责人、各部门及施工队负责人参加检查。</a:t>
            </a:r>
            <a:endParaRPr lang="zh-CN" altLang="zh-CN" sz="2000" dirty="0"/>
          </a:p>
          <a:p>
            <a:pPr lvl="0">
              <a:lnSpc>
                <a:spcPts val="3200"/>
              </a:lnSpc>
            </a:pPr>
            <a:r>
              <a:rPr lang="en-US" altLang="zh-CN" sz="2000" dirty="0" smtClean="0"/>
              <a:t>        3</a:t>
            </a:r>
            <a:r>
              <a:rPr lang="zh-CN" altLang="en-US" sz="2000" dirty="0" smtClean="0"/>
              <a:t>、</a:t>
            </a:r>
            <a:r>
              <a:rPr lang="zh-CN" altLang="zh-CN" sz="2000" dirty="0" smtClean="0"/>
              <a:t>遇到</a:t>
            </a:r>
            <a:r>
              <a:rPr lang="zh-CN" altLang="zh-CN" sz="2000" dirty="0"/>
              <a:t>恶劣自然条件、重要节日、重大活动、关键施工节点、隐患整改及专项安全活动等，应由项目负责人组织相关部门负责人进行安全检查。</a:t>
            </a:r>
            <a:endParaRPr lang="zh-CN" altLang="zh-CN" sz="2000" dirty="0"/>
          </a:p>
          <a:p>
            <a:pPr lvl="0">
              <a:lnSpc>
                <a:spcPts val="3200"/>
              </a:lnSpc>
            </a:pPr>
            <a:r>
              <a:rPr lang="en-US" altLang="zh-CN" sz="2000" dirty="0" smtClean="0"/>
              <a:t>        4</a:t>
            </a:r>
            <a:r>
              <a:rPr lang="zh-CN" altLang="en-US" sz="2000" dirty="0" smtClean="0"/>
              <a:t>、</a:t>
            </a:r>
            <a:r>
              <a:rPr lang="zh-CN" altLang="zh-CN" sz="2000" dirty="0" smtClean="0"/>
              <a:t>对</a:t>
            </a:r>
            <a:r>
              <a:rPr lang="zh-CN" altLang="zh-CN" sz="2000" dirty="0"/>
              <a:t>危险性较大工程施工现场、临时用电、机械设备、起重吊装、重大危险源等，应按照所制定的安全检查制度开展专项检查。</a:t>
            </a:r>
            <a:endParaRPr lang="zh-CN" altLang="zh-CN" sz="2000" dirty="0"/>
          </a:p>
          <a:p>
            <a:pPr lvl="0">
              <a:lnSpc>
                <a:spcPts val="3200"/>
              </a:lnSpc>
            </a:pPr>
            <a:r>
              <a:rPr lang="en-US" altLang="zh-CN" sz="2000" dirty="0" smtClean="0"/>
              <a:t>        5</a:t>
            </a:r>
            <a:r>
              <a:rPr lang="zh-CN" altLang="en-US" sz="2000" dirty="0" smtClean="0"/>
              <a:t>、</a:t>
            </a:r>
            <a:r>
              <a:rPr lang="zh-CN" altLang="zh-CN" sz="2000" dirty="0" smtClean="0"/>
              <a:t>专职</a:t>
            </a:r>
            <a:r>
              <a:rPr lang="zh-CN" altLang="zh-CN" sz="2000" dirty="0"/>
              <a:t>安全员应做好日常巡查工作，项目负责人应对易发事故的施工环节、危险性较大的工程、首件工程等进行带班生产。</a:t>
            </a:r>
            <a:endParaRPr lang="zh-CN" altLang="zh-CN" sz="2000" dirty="0"/>
          </a:p>
          <a:p>
            <a:pPr lvl="0">
              <a:lnSpc>
                <a:spcPts val="3200"/>
              </a:lnSpc>
            </a:pPr>
            <a:r>
              <a:rPr lang="en-US" altLang="zh-CN" sz="2000" dirty="0" smtClean="0"/>
              <a:t>        6</a:t>
            </a:r>
            <a:r>
              <a:rPr lang="zh-CN" altLang="en-US" sz="2000" dirty="0" smtClean="0"/>
              <a:t>、</a:t>
            </a:r>
            <a:r>
              <a:rPr lang="zh-CN" altLang="zh-CN" sz="2000" dirty="0" smtClean="0"/>
              <a:t>定期检查</a:t>
            </a:r>
            <a:r>
              <a:rPr lang="zh-CN" altLang="zh-CN" sz="2000" dirty="0"/>
              <a:t>情况应以通报下发，专项检查及日常巡查中发现的问题应立即下发整改通知单，安全检查的相关资料应完整归档。</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第六章    检查评价</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三十四、</a:t>
            </a:r>
            <a:r>
              <a:rPr lang="zh-CN" altLang="zh-CN" sz="2800" b="1" dirty="0"/>
              <a:t>安全大检查的主要内容是什么？</a:t>
            </a:r>
            <a:endParaRPr lang="zh-CN" altLang="zh-CN" sz="2800" dirty="0"/>
          </a:p>
        </p:txBody>
      </p:sp>
      <p:sp>
        <p:nvSpPr>
          <p:cNvPr id="3" name="文本框 2"/>
          <p:cNvSpPr txBox="1"/>
          <p:nvPr/>
        </p:nvSpPr>
        <p:spPr>
          <a:xfrm>
            <a:off x="700216" y="1779373"/>
            <a:ext cx="10725665" cy="4247317"/>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安全检查方案：制定安全检查方案并及时下发，方案应由具体的时间、安全检查人员、检查内容（内业、外业）及负责人。</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存在</a:t>
            </a:r>
            <a:r>
              <a:rPr lang="zh-CN" altLang="zh-CN" sz="2000" dirty="0"/>
              <a:t>的问题：对检查中发现存在的问题要以红头文件下发检查通报，对内业存在的问题、外业存在的问题逐一列出，特别是外业存在的问题要有具体的影像资料，要求各部门、各作业队限期整改。</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评价</a:t>
            </a:r>
            <a:r>
              <a:rPr lang="zh-CN" altLang="zh-CN" sz="2000" dirty="0"/>
              <a:t>分析：对存在的问题进行评价分析，找到问题存在的原因，制定整改措施。</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整改</a:t>
            </a:r>
            <a:r>
              <a:rPr lang="zh-CN" altLang="zh-CN" sz="2000" dirty="0"/>
              <a:t>提高：根据对存在问题的评价分析提出的整改措施进行整改，整改的结果要以正式文件反馈，且图文并茂。</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奖惩</a:t>
            </a:r>
            <a:r>
              <a:rPr lang="zh-CN" altLang="zh-CN" sz="2000" dirty="0"/>
              <a:t>：对存在较大的安全隐患应按照奖惩制度进行奖励和处罚，有相关的奖罚记录。</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第六章    检查评价</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三十五、</a:t>
            </a:r>
            <a:r>
              <a:rPr lang="zh-CN" altLang="zh-CN" sz="2800" b="1" dirty="0"/>
              <a:t>安全专项检查的主要内容是什么？</a:t>
            </a:r>
            <a:endParaRPr lang="zh-CN" altLang="zh-CN" sz="2800" dirty="0"/>
          </a:p>
        </p:txBody>
      </p:sp>
      <p:sp>
        <p:nvSpPr>
          <p:cNvPr id="3" name="文本框 2"/>
          <p:cNvSpPr txBox="1"/>
          <p:nvPr/>
        </p:nvSpPr>
        <p:spPr>
          <a:xfrm>
            <a:off x="700216" y="1779373"/>
            <a:ext cx="10725665" cy="2862322"/>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检查</a:t>
            </a:r>
            <a:r>
              <a:rPr lang="zh-CN" altLang="zh-CN" sz="2000" dirty="0"/>
              <a:t>方案：按照上级下发的专项方案或者特殊季节（节假日）制定针对本项目的专项检查方案，方案应包括检查时间、人员、专项内容等。</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存在</a:t>
            </a:r>
            <a:r>
              <a:rPr lang="zh-CN" altLang="zh-CN" sz="2000" dirty="0"/>
              <a:t>问题：对专项检查内容存在的问题进行通报，对存在的问题进行分析，提出具体的整改意见和措施，并要求限期整改，要有相关专项检查的记录和影像资料。</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整改</a:t>
            </a:r>
            <a:r>
              <a:rPr lang="zh-CN" altLang="zh-CN" sz="2000" dirty="0"/>
              <a:t>提高：按照专项方案的要求进行整改，并对整改情况进行复查，对存在较大的安全隐患按照奖惩制度予以处罚，整改情况要以书面为主，图文并茂。</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第六章    检查评价</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三十六、</a:t>
            </a:r>
            <a:r>
              <a:rPr lang="zh-CN" altLang="zh-CN" sz="2800" b="1" dirty="0"/>
              <a:t>安全巡查的主要内容是什么？</a:t>
            </a:r>
            <a:endParaRPr lang="zh-CN" altLang="zh-CN" sz="2800" dirty="0"/>
          </a:p>
        </p:txBody>
      </p:sp>
      <p:sp>
        <p:nvSpPr>
          <p:cNvPr id="3" name="文本框 2"/>
          <p:cNvSpPr txBox="1"/>
          <p:nvPr/>
        </p:nvSpPr>
        <p:spPr>
          <a:xfrm>
            <a:off x="700216" y="1779373"/>
            <a:ext cx="10725665" cy="327128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安全管理制度落实情况：施工现场各类“三违”现象、临时用电情况，劳动防护用品使用情况、机械设备的安全状况、特种作业人员持证上岗情况。</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安全</a:t>
            </a:r>
            <a:r>
              <a:rPr lang="zh-CN" altLang="zh-CN" sz="2000" dirty="0"/>
              <a:t>专项施工方案的落实情况：重点部位、关键工序安全保障措施落实情况、现场安全措施及防护情况、安全标识标牌完好情况。</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其他</a:t>
            </a:r>
            <a:r>
              <a:rPr lang="zh-CN" altLang="zh-CN" sz="2000" dirty="0"/>
              <a:t>违反强制性标准或者安全技术规程等不合格项。</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对</a:t>
            </a:r>
            <a:r>
              <a:rPr lang="zh-CN" altLang="zh-CN" sz="2000" dirty="0"/>
              <a:t>相关部门、施工队伍（班组）提出的安全问题整改情况。</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巡查</a:t>
            </a:r>
            <a:r>
              <a:rPr lang="zh-CN" altLang="zh-CN" sz="2000" dirty="0"/>
              <a:t>过程中发现的安全隐患要及时下发安全隐患通知书，要求限期整改。</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第六章    检查评价</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三十七、</a:t>
            </a:r>
            <a:r>
              <a:rPr lang="zh-CN" altLang="zh-CN" sz="2800" b="1" dirty="0"/>
              <a:t>安全隐患排查治理工作如何开展？</a:t>
            </a:r>
            <a:endParaRPr lang="zh-CN" altLang="zh-CN" sz="2800" dirty="0"/>
          </a:p>
        </p:txBody>
      </p:sp>
      <p:sp>
        <p:nvSpPr>
          <p:cNvPr id="3" name="文本框 2"/>
          <p:cNvSpPr txBox="1"/>
          <p:nvPr/>
        </p:nvSpPr>
        <p:spPr>
          <a:xfrm>
            <a:off x="700216" y="1779373"/>
            <a:ext cx="10725665" cy="373294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事故隐患分为一般事故隐患和重大事故隐患。</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项目</a:t>
            </a:r>
            <a:r>
              <a:rPr lang="zh-CN" altLang="zh-CN" sz="2000" dirty="0"/>
              <a:t>应根据施工进度计划，结合定期检查、不定期检查、专项检查等，每月至少组织一次施工隐患排查工作，并对生产事故隐患进行分析和登记。</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根据</a:t>
            </a:r>
            <a:r>
              <a:rPr lang="zh-CN" altLang="zh-CN" sz="2000" dirty="0"/>
              <a:t>隐患排查治理登记台账，对隐患进行动态管理：一般事故应立即组织相关人员整改到位；重大事故隐患应挂牌督办，同时编制隐患治理方案，方案内容主要有：隐患基本情况、治理目标和任务，采取的方法和措施、物资和经费、机构和人员、治理时限、应急预案及其他有关事项等。</a:t>
            </a:r>
            <a:endParaRPr lang="zh-CN" altLang="zh-CN" sz="2000" dirty="0"/>
          </a:p>
          <a:p>
            <a:pPr>
              <a:lnSpc>
                <a:spcPct val="150000"/>
              </a:lnSpc>
            </a:pPr>
            <a:r>
              <a:rPr lang="en-US" altLang="zh-CN" sz="2000" dirty="0" smtClean="0"/>
              <a:t>        4</a:t>
            </a:r>
            <a:r>
              <a:rPr lang="zh-CN" altLang="en-US" sz="2000" dirty="0" smtClean="0"/>
              <a:t>、</a:t>
            </a:r>
            <a:r>
              <a:rPr lang="zh-CN" altLang="zh-CN" sz="2000" dirty="0" smtClean="0"/>
              <a:t>事故隐患</a:t>
            </a:r>
            <a:r>
              <a:rPr lang="zh-CN" altLang="zh-CN" sz="2000" dirty="0"/>
              <a:t>治理过程中，应采取相应的安全防范措施，防止事故发生。</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第一章    责任制度</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二、</a:t>
            </a:r>
            <a:r>
              <a:rPr lang="zh-CN" altLang="zh-CN" sz="2800" b="1" dirty="0"/>
              <a:t>如何编写安全生产管理制度？</a:t>
            </a:r>
            <a:endParaRPr lang="zh-CN" altLang="zh-CN" sz="2800" dirty="0"/>
          </a:p>
        </p:txBody>
      </p:sp>
      <p:sp>
        <p:nvSpPr>
          <p:cNvPr id="3" name="文本框 2"/>
          <p:cNvSpPr txBox="1"/>
          <p:nvPr/>
        </p:nvSpPr>
        <p:spPr>
          <a:xfrm>
            <a:off x="700216" y="1779373"/>
            <a:ext cx="10725665" cy="4708981"/>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国家</a:t>
            </a:r>
            <a:r>
              <a:rPr lang="zh-CN" altLang="zh-CN" sz="2000" dirty="0"/>
              <a:t>法律法规明确的安全生产责任都必须建立相应的管理制度。同时，项目应根据公司的相关规定及业主的相关要求，结合项目施工的特点制定必要的制度。</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安全管理</a:t>
            </a:r>
            <a:r>
              <a:rPr lang="zh-CN" altLang="zh-CN" sz="2000" dirty="0"/>
              <a:t>制度包括编制依据、编制目的和适用范围等。</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安全管理</a:t>
            </a:r>
            <a:r>
              <a:rPr lang="zh-CN" altLang="zh-CN" sz="2000" dirty="0"/>
              <a:t>制度应具有针对性、时效性、可操作性，并与安全责任逻辑关系相对应，工作链条清晰、准确。</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制度</a:t>
            </a:r>
            <a:r>
              <a:rPr lang="zh-CN" altLang="zh-CN" sz="2000" dirty="0"/>
              <a:t>的规定和程序应合理，过高或过低的安排都不利于工作的开展，过低就失去了意义，过高则不能兑现。</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安全管理</a:t>
            </a:r>
            <a:r>
              <a:rPr lang="zh-CN" altLang="zh-CN" sz="2000" dirty="0"/>
              <a:t>制度由项目各部门共同制定，共同遵守，严格按程序运行，确保执行到位。</a:t>
            </a:r>
            <a:endParaRPr lang="zh-CN" altLang="zh-CN" sz="2000" dirty="0"/>
          </a:p>
          <a:p>
            <a:pPr>
              <a:lnSpc>
                <a:spcPct val="150000"/>
              </a:lnSpc>
            </a:pPr>
            <a:r>
              <a:rPr lang="en-US" altLang="zh-CN" sz="2000" dirty="0" smtClean="0"/>
              <a:t>        6</a:t>
            </a:r>
            <a:r>
              <a:rPr lang="zh-CN" altLang="en-US" sz="2000" dirty="0" smtClean="0"/>
              <a:t>、</a:t>
            </a:r>
            <a:r>
              <a:rPr lang="zh-CN" altLang="zh-CN" sz="2000" dirty="0" smtClean="0"/>
              <a:t>安全管理</a:t>
            </a:r>
            <a:r>
              <a:rPr lang="zh-CN" altLang="zh-CN" sz="2000" dirty="0"/>
              <a:t>活动必须严格按照管理制度贯彻落实执行，应按照工作逻辑关系建立相应的安全台帐资料。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第六章    检查评价</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三十八、</a:t>
            </a:r>
            <a:r>
              <a:rPr lang="zh-CN" altLang="zh-CN" sz="2800" b="1" dirty="0"/>
              <a:t>安全日志如何记录？</a:t>
            </a:r>
            <a:endParaRPr lang="zh-CN" altLang="zh-CN" sz="2800" dirty="0"/>
          </a:p>
        </p:txBody>
      </p:sp>
      <p:sp>
        <p:nvSpPr>
          <p:cNvPr id="3" name="文本框 2"/>
          <p:cNvSpPr txBox="1"/>
          <p:nvPr/>
        </p:nvSpPr>
        <p:spPr>
          <a:xfrm>
            <a:off x="700216" y="1779373"/>
            <a:ext cx="10725665" cy="3271280"/>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专职安全员负责填写安全日志，记录日常安全巡查工作。</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安全</a:t>
            </a:r>
            <a:r>
              <a:rPr lang="zh-CN" altLang="zh-CN" sz="2000" dirty="0"/>
              <a:t>日志填写的事项主要有：巡查的人员、当日施工安全状况、存在的问题与处理情况及相关的图片资料等。</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参与</a:t>
            </a:r>
            <a:r>
              <a:rPr lang="zh-CN" altLang="zh-CN" sz="2000" dirty="0"/>
              <a:t>日常巡查的专职安全员、电工等应有签名记录；专职安全员配备数量多且工程项目点多面广的，安全日志可由相应的专职安全员独自记录，统一存档。</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施工</a:t>
            </a:r>
            <a:r>
              <a:rPr lang="zh-CN" altLang="zh-CN" sz="2000" dirty="0"/>
              <a:t>单位的安全日志应连续、详实、完整，做到每日填写，并由项目经理每月查阅并确认。</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lvl="0" algn="ctr"/>
            <a:r>
              <a:rPr lang="zh-CN" altLang="en-US" sz="2800" dirty="0" smtClean="0">
                <a:solidFill>
                  <a:schemeClr val="tx1"/>
                </a:solidFill>
                <a:latin typeface="Arial" panose="020B0604020202020204" pitchFamily="34" charset="0"/>
                <a:ea typeface="华文行楷" panose="02010800040101010101" pitchFamily="2" charset="-122"/>
                <a:sym typeface="+mn-ea"/>
              </a:rPr>
              <a:t>第七章    </a:t>
            </a:r>
            <a:r>
              <a:rPr lang="zh-CN" altLang="zh-CN" sz="2800" dirty="0">
                <a:latin typeface="Arial" panose="020B0604020202020204" pitchFamily="34" charset="0"/>
                <a:ea typeface="华文行楷" panose="02010800040101010101" pitchFamily="2" charset="-122"/>
              </a:rPr>
              <a:t>安全生产费用</a:t>
            </a:r>
            <a:endParaRPr lang="zh-CN" altLang="zh-CN" sz="2800" dirty="0">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第七章    安全生产费用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三十九、</a:t>
            </a:r>
            <a:r>
              <a:rPr lang="zh-CN" altLang="zh-CN" sz="2800" b="1" dirty="0"/>
              <a:t>安全经费使用计划如何编制？</a:t>
            </a:r>
            <a:endParaRPr lang="zh-CN" altLang="zh-CN" sz="2800" dirty="0"/>
          </a:p>
        </p:txBody>
      </p:sp>
      <p:sp>
        <p:nvSpPr>
          <p:cNvPr id="3" name="文本框 2"/>
          <p:cNvSpPr txBox="1"/>
          <p:nvPr/>
        </p:nvSpPr>
        <p:spPr>
          <a:xfrm>
            <a:off x="700216" y="1779373"/>
            <a:ext cx="10725665" cy="465627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项目部应依据《企业安全生产费用提取和使用管理方法》及所在地方等的相关要求，结合项目安全生产工作计划和施工实际，编制安全经费使用计划。</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安全</a:t>
            </a:r>
            <a:r>
              <a:rPr lang="zh-CN" altLang="zh-CN" sz="2000" dirty="0"/>
              <a:t>经费总体计划应根据项目施工组织设计，并结合施工进度计划进行编制。总体计划应将经费使用情况按类别分项列出。</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安全</a:t>
            </a:r>
            <a:r>
              <a:rPr lang="zh-CN" altLang="zh-CN" sz="2000" dirty="0"/>
              <a:t>经费年度计划应将总体计划进行分解，根据年度施工计划和年度安全工作计划加以细化，明确每项费用具体支出。</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月度</a:t>
            </a:r>
            <a:r>
              <a:rPr lang="zh-CN" altLang="zh-CN" sz="2000" dirty="0"/>
              <a:t>计划应结合安全经费年度计划、下月安全工作计划、施工进度计划及现场实际，依据项目所在地上级部门所明确的清单细目按月编制并上报。</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总体</a:t>
            </a:r>
            <a:r>
              <a:rPr lang="zh-CN" altLang="zh-CN" sz="2000" dirty="0"/>
              <a:t>计划、年度计划及月度计划之间应相互依存，具有一定的关联度，经费计划与现场投入状况相一致。</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第七章    安全生产费用</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r>
              <a:rPr lang="zh-CN" altLang="en-US" sz="2800" b="1" dirty="0" smtClean="0"/>
              <a:t>    四十、</a:t>
            </a:r>
            <a:r>
              <a:rPr lang="zh-CN" altLang="zh-CN" sz="2800" b="1" dirty="0"/>
              <a:t>安全经费使用台帐如何建立？</a:t>
            </a:r>
            <a:endParaRPr lang="zh-CN" altLang="zh-CN" sz="2800" dirty="0"/>
          </a:p>
        </p:txBody>
      </p:sp>
      <p:sp>
        <p:nvSpPr>
          <p:cNvPr id="3" name="文本框 2"/>
          <p:cNvSpPr txBox="1"/>
          <p:nvPr/>
        </p:nvSpPr>
        <p:spPr>
          <a:xfrm>
            <a:off x="700216" y="1779373"/>
            <a:ext cx="10725665" cy="2809615"/>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a:t>安全经费必须专款专用，独立核算，不得挪用。结合工程实际，依照国家和上级有关规定所明确的原则、范围与方式进行计取、使用、计量与支付。</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所有</a:t>
            </a:r>
            <a:r>
              <a:rPr lang="zh-CN" altLang="zh-CN" sz="2000" dirty="0"/>
              <a:t>的凭证应经专职安全员查实，项目负责人确认，监理单位审核，建设单位审批。</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安全生产</a:t>
            </a:r>
            <a:r>
              <a:rPr lang="zh-CN" altLang="zh-CN" sz="2000" dirty="0"/>
              <a:t>费用登记表中的相关信息应记录完整、如实填写，相关人员均应签字确认。</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安全</a:t>
            </a:r>
            <a:r>
              <a:rPr lang="zh-CN" altLang="zh-CN" sz="2000" dirty="0"/>
              <a:t>经费的票据及证明材料可按月汇总表中的类别有序存档，进行简单编号，便于查找和审核。</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eaLnBrk="1" hangingPunct="1"/>
            <a:r>
              <a:rPr lang="zh-CN" altLang="en-US" sz="2800" dirty="0" smtClean="0">
                <a:solidFill>
                  <a:schemeClr val="accent2"/>
                </a:solidFill>
                <a:latin typeface="Arial" panose="020B0604020202020204" pitchFamily="34" charset="0"/>
                <a:ea typeface="华文行楷" panose="02010800040101010101" pitchFamily="2" charset="-122"/>
              </a:rPr>
              <a:t>第一章    责任制度</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三、</a:t>
            </a:r>
            <a:r>
              <a:rPr lang="zh-CN" altLang="zh-CN" sz="2800" b="1" dirty="0"/>
              <a:t>安全管理制度的五要素指的什么？</a:t>
            </a:r>
            <a:endParaRPr lang="zh-CN" altLang="zh-CN" sz="2800" dirty="0"/>
          </a:p>
        </p:txBody>
      </p:sp>
      <p:sp>
        <p:nvSpPr>
          <p:cNvPr id="3" name="文本框 2"/>
          <p:cNvSpPr txBox="1"/>
          <p:nvPr/>
        </p:nvSpPr>
        <p:spPr>
          <a:xfrm>
            <a:off x="700216" y="1779373"/>
            <a:ext cx="10725665" cy="4708981"/>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安全管理</a:t>
            </a:r>
            <a:r>
              <a:rPr lang="zh-CN" altLang="zh-CN" sz="2000" dirty="0"/>
              <a:t>制度是指导安全管理全过程的纲领性文件，明确了相应的工作程序和各工作之间的逻辑关系，一个好的管理制度应包含人物、时间、地点、内容和工作程序等五个要素。</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人物</a:t>
            </a:r>
            <a:r>
              <a:rPr lang="zh-CN" altLang="zh-CN" sz="2000" dirty="0"/>
              <a:t>是指制度的执行者，针对安全管理体系中具体的某一个人或者某一个部门，应与岗位（部门）职责相对应。</a:t>
            </a:r>
            <a:endParaRPr lang="zh-CN" altLang="zh-CN" sz="2000" dirty="0"/>
          </a:p>
          <a:p>
            <a:pPr lvl="0">
              <a:lnSpc>
                <a:spcPct val="150000"/>
              </a:lnSpc>
            </a:pPr>
            <a:r>
              <a:rPr lang="en-US" altLang="zh-CN" sz="2000" dirty="0"/>
              <a:t> </a:t>
            </a:r>
            <a:r>
              <a:rPr lang="en-US" altLang="zh-CN" sz="2000" dirty="0" smtClean="0"/>
              <a:t>       3</a:t>
            </a:r>
            <a:r>
              <a:rPr lang="zh-CN" altLang="en-US" sz="2000" dirty="0" smtClean="0"/>
              <a:t>、</a:t>
            </a:r>
            <a:r>
              <a:rPr lang="zh-CN" altLang="zh-CN" sz="2000" dirty="0" smtClean="0"/>
              <a:t>时间</a:t>
            </a:r>
            <a:r>
              <a:rPr lang="zh-CN" altLang="zh-CN" sz="2000" dirty="0"/>
              <a:t>是指发生安全管理活动的时间，应与人员进场、设备进场、施工实施相对应。</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内容</a:t>
            </a:r>
            <a:r>
              <a:rPr lang="zh-CN" altLang="zh-CN" sz="2000" dirty="0"/>
              <a:t>是指安全管理活动具体的工作，应明确具体的工作内容及各工作环节之间的逻辑关系。</a:t>
            </a:r>
            <a:endParaRPr lang="zh-CN" altLang="zh-CN" sz="2000" dirty="0"/>
          </a:p>
          <a:p>
            <a:pPr lvl="0">
              <a:lnSpc>
                <a:spcPct val="150000"/>
              </a:lnSpc>
            </a:pPr>
            <a:r>
              <a:rPr lang="en-US" altLang="zh-CN" sz="2000" dirty="0" smtClean="0"/>
              <a:t>        5</a:t>
            </a:r>
            <a:r>
              <a:rPr lang="zh-CN" altLang="en-US" sz="2000" dirty="0" smtClean="0"/>
              <a:t>、</a:t>
            </a:r>
            <a:r>
              <a:rPr lang="zh-CN" altLang="zh-CN" sz="2000" dirty="0" smtClean="0"/>
              <a:t>工作</a:t>
            </a:r>
            <a:r>
              <a:rPr lang="zh-CN" altLang="zh-CN" sz="2000" dirty="0"/>
              <a:t>程序是指明确管理活动的的工作次序，应明确具体的工作流程，确保制度严格落实到位。</a:t>
            </a:r>
            <a:endParaRPr lang="zh-CN" altLang="zh-CN" sz="2000" dirty="0"/>
          </a:p>
          <a:p>
            <a:pPr>
              <a:lnSpc>
                <a:spcPct val="150000"/>
              </a:lnSpc>
            </a:pPr>
            <a:r>
              <a:rPr lang="en-US" altLang="zh-CN" sz="2000" dirty="0" smtClean="0"/>
              <a:t>        6</a:t>
            </a:r>
            <a:r>
              <a:rPr lang="zh-CN" altLang="en-US" sz="2000" dirty="0" smtClean="0"/>
              <a:t>、</a:t>
            </a:r>
            <a:r>
              <a:rPr lang="zh-CN" altLang="zh-CN" sz="2000" dirty="0" smtClean="0"/>
              <a:t>地点</a:t>
            </a:r>
            <a:r>
              <a:rPr lang="zh-CN" altLang="zh-CN" sz="2000" dirty="0"/>
              <a:t>是指制度实施的具体位置，应结合制度执行的内容予以明确。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175" y="2298065"/>
            <a:ext cx="6662420" cy="1628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3312795" y="2853055"/>
            <a:ext cx="5907405" cy="524510"/>
          </a:xfrm>
          <a:prstGeom prst="rect">
            <a:avLst/>
          </a:prstGeom>
          <a:solidFill>
            <a:srgbClr val="FFC000"/>
          </a:solidFill>
        </p:spPr>
        <p:txBody>
          <a:bodyPr wrap="square" rtlCol="0">
            <a:spAutoFit/>
          </a:bodyPr>
          <a:lstStyle/>
          <a:p>
            <a:pPr lvl="0" algn="ctr"/>
            <a:r>
              <a:rPr lang="zh-CN" altLang="en-US" sz="2800" dirty="0" smtClean="0">
                <a:solidFill>
                  <a:schemeClr val="tx1"/>
                </a:solidFill>
                <a:latin typeface="Arial" panose="020B0604020202020204" pitchFamily="34" charset="0"/>
                <a:ea typeface="华文行楷" panose="02010800040101010101" pitchFamily="2" charset="-122"/>
                <a:sym typeface="+mn-ea"/>
              </a:rPr>
              <a:t>第二章    </a:t>
            </a:r>
            <a:r>
              <a:rPr lang="zh-CN" altLang="zh-CN" sz="2800" b="1" dirty="0" smtClean="0"/>
              <a:t> </a:t>
            </a:r>
            <a:r>
              <a:rPr lang="zh-CN" altLang="zh-CN" sz="2800" dirty="0">
                <a:latin typeface="Arial" panose="020B0604020202020204" pitchFamily="34" charset="0"/>
                <a:ea typeface="华文行楷" panose="02010800040101010101" pitchFamily="2" charset="-122"/>
              </a:rPr>
              <a:t>工作策划</a:t>
            </a:r>
            <a:endParaRPr lang="zh-CN" altLang="zh-CN" sz="2800" dirty="0">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smtClean="0">
                <a:solidFill>
                  <a:schemeClr val="accent2"/>
                </a:solidFill>
                <a:latin typeface="Arial" panose="020B0604020202020204" pitchFamily="34" charset="0"/>
                <a:ea typeface="华文行楷" panose="02010800040101010101" pitchFamily="2" charset="-122"/>
              </a:rPr>
              <a:t>第二章    工作策划</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四、</a:t>
            </a:r>
            <a:r>
              <a:rPr lang="zh-CN" altLang="zh-CN" sz="2800" b="1" dirty="0"/>
              <a:t>如何贯彻落实政府主管部门部署的安全专项工作？</a:t>
            </a:r>
            <a:endParaRPr lang="zh-CN" altLang="zh-CN" sz="2800" dirty="0"/>
          </a:p>
        </p:txBody>
      </p:sp>
      <p:sp>
        <p:nvSpPr>
          <p:cNvPr id="3" name="文本框 2"/>
          <p:cNvSpPr txBox="1"/>
          <p:nvPr/>
        </p:nvSpPr>
        <p:spPr>
          <a:xfrm>
            <a:off x="700216" y="1779373"/>
            <a:ext cx="10725665" cy="3323987"/>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须按照政府主管部门下发的专项工作方案，结合项目自身的特点，编制本项目的专项实施方案。</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项目</a:t>
            </a:r>
            <a:r>
              <a:rPr lang="zh-CN" altLang="zh-CN" sz="2000" dirty="0"/>
              <a:t>须召开专题会议学习政府专项方案，并对本项目的专项实施方案进行宣贯。</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项目</a:t>
            </a:r>
            <a:r>
              <a:rPr lang="zh-CN" altLang="zh-CN" sz="2000" dirty="0"/>
              <a:t>须严格按照专项方案开展专项活动，如宣传、检查等，并建立相关的台账资料。</a:t>
            </a:r>
            <a:endParaRPr lang="zh-CN" altLang="zh-CN" sz="2000" dirty="0"/>
          </a:p>
          <a:p>
            <a:pPr lvl="0">
              <a:lnSpc>
                <a:spcPct val="150000"/>
              </a:lnSpc>
            </a:pPr>
            <a:r>
              <a:rPr lang="en-US" altLang="zh-CN" sz="2000" dirty="0" smtClean="0"/>
              <a:t>        4</a:t>
            </a:r>
            <a:r>
              <a:rPr lang="zh-CN" altLang="en-US" sz="2000" dirty="0" smtClean="0"/>
              <a:t>、</a:t>
            </a:r>
            <a:r>
              <a:rPr lang="zh-CN" altLang="zh-CN" sz="2000" dirty="0" smtClean="0"/>
              <a:t>项目</a:t>
            </a:r>
            <a:r>
              <a:rPr lang="zh-CN" altLang="zh-CN" sz="2000" dirty="0"/>
              <a:t>须对专项活动过程中发现的安全问题进行整改，有相关的整改记录。</a:t>
            </a:r>
            <a:endParaRPr lang="zh-CN" altLang="zh-CN" sz="2000" dirty="0"/>
          </a:p>
          <a:p>
            <a:pPr>
              <a:lnSpc>
                <a:spcPct val="150000"/>
              </a:lnSpc>
            </a:pPr>
            <a:r>
              <a:rPr lang="en-US" altLang="zh-CN" sz="2000" dirty="0" smtClean="0"/>
              <a:t>        5</a:t>
            </a:r>
            <a:r>
              <a:rPr lang="zh-CN" altLang="en-US" sz="2000" dirty="0" smtClean="0"/>
              <a:t>、</a:t>
            </a:r>
            <a:r>
              <a:rPr lang="zh-CN" altLang="zh-CN" sz="2000" dirty="0" smtClean="0"/>
              <a:t>专项</a:t>
            </a:r>
            <a:r>
              <a:rPr lang="zh-CN" altLang="zh-CN" sz="2000" dirty="0"/>
              <a:t>活动结束后，应按照活动开展情况进行总结，对好的经验进行推广，专项活动应保存所有的影像资料。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p:nvPr/>
        </p:nvSpPr>
        <p:spPr>
          <a:xfrm>
            <a:off x="1708785" y="125730"/>
            <a:ext cx="9361805" cy="518160"/>
          </a:xfrm>
          <a:prstGeom prst="rect">
            <a:avLst/>
          </a:prstGeom>
          <a:noFill/>
          <a:ln w="9525">
            <a:noFill/>
          </a:ln>
        </p:spPr>
        <p:txBody>
          <a:bodyPr wrap="square">
            <a:spAutoFit/>
          </a:bodyPr>
          <a:lstStyle/>
          <a:p>
            <a:pPr lvl="0" algn="ctr"/>
            <a:r>
              <a:rPr lang="zh-CN" altLang="en-US" sz="2800" dirty="0">
                <a:solidFill>
                  <a:schemeClr val="accent2"/>
                </a:solidFill>
                <a:latin typeface="Arial" panose="020B0604020202020204" pitchFamily="34" charset="0"/>
                <a:ea typeface="华文行楷" panose="02010800040101010101" pitchFamily="2" charset="-122"/>
              </a:rPr>
              <a:t>第二章    工作策划</a:t>
            </a:r>
            <a:endParaRPr lang="zh-CN" altLang="en-US" sz="2800" dirty="0">
              <a:solidFill>
                <a:schemeClr val="accent2"/>
              </a:solidFill>
              <a:latin typeface="Arial" panose="020B0604020202020204" pitchFamily="34" charset="0"/>
              <a:ea typeface="华文行楷" panose="02010800040101010101" pitchFamily="2" charset="-122"/>
            </a:endParaRPr>
          </a:p>
        </p:txBody>
      </p:sp>
      <p:cxnSp>
        <p:nvCxnSpPr>
          <p:cNvPr id="4" name="直接连接符 3"/>
          <p:cNvCxnSpPr/>
          <p:nvPr/>
        </p:nvCxnSpPr>
        <p:spPr>
          <a:xfrm>
            <a:off x="0" y="774700"/>
            <a:ext cx="122008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00216" y="1169773"/>
            <a:ext cx="10725665" cy="523220"/>
          </a:xfrm>
          <a:prstGeom prst="rect">
            <a:avLst/>
          </a:prstGeom>
          <a:noFill/>
        </p:spPr>
        <p:txBody>
          <a:bodyPr wrap="square" rtlCol="0">
            <a:spAutoFit/>
          </a:bodyPr>
          <a:lstStyle/>
          <a:p>
            <a:pPr lvl="0"/>
            <a:r>
              <a:rPr lang="zh-CN" altLang="en-US" sz="2800" b="1" dirty="0" smtClean="0"/>
              <a:t>    五、</a:t>
            </a:r>
            <a:r>
              <a:rPr lang="zh-CN" altLang="zh-CN" sz="2800" b="1" dirty="0"/>
              <a:t>如何组织应急演练？</a:t>
            </a:r>
            <a:endParaRPr lang="zh-CN" altLang="zh-CN" sz="2800" dirty="0"/>
          </a:p>
        </p:txBody>
      </p:sp>
      <p:sp>
        <p:nvSpPr>
          <p:cNvPr id="3" name="文本框 2"/>
          <p:cNvSpPr txBox="1"/>
          <p:nvPr/>
        </p:nvSpPr>
        <p:spPr>
          <a:xfrm>
            <a:off x="700216" y="1779373"/>
            <a:ext cx="10725665" cy="3785652"/>
          </a:xfrm>
          <a:prstGeom prst="rect">
            <a:avLst/>
          </a:prstGeom>
          <a:noFill/>
        </p:spPr>
        <p:txBody>
          <a:bodyPr wrap="square" rtlCol="0">
            <a:spAutoFit/>
          </a:bodyPr>
          <a:lstStyle/>
          <a:p>
            <a:pPr lvl="0">
              <a:lnSpc>
                <a:spcPct val="150000"/>
              </a:lnSpc>
            </a:pPr>
            <a:r>
              <a:rPr lang="en-US" altLang="zh-CN" sz="2000" dirty="0" smtClean="0"/>
              <a:t>        1</a:t>
            </a:r>
            <a:r>
              <a:rPr lang="zh-CN" altLang="en-US" sz="2000" dirty="0" smtClean="0"/>
              <a:t>、</a:t>
            </a:r>
            <a:r>
              <a:rPr lang="zh-CN" altLang="zh-CN" sz="2000" dirty="0" smtClean="0"/>
              <a:t>项目</a:t>
            </a:r>
            <a:r>
              <a:rPr lang="zh-CN" altLang="zh-CN" sz="2000" dirty="0"/>
              <a:t>应制定应急预案演练计划，根据本工程项目事故预防重点，定期组织应急预案演练。</a:t>
            </a:r>
            <a:endParaRPr lang="zh-CN" altLang="zh-CN" sz="2000" dirty="0"/>
          </a:p>
          <a:p>
            <a:pPr lvl="0">
              <a:lnSpc>
                <a:spcPct val="150000"/>
              </a:lnSpc>
            </a:pPr>
            <a:r>
              <a:rPr lang="en-US" altLang="zh-CN" sz="2000" dirty="0" smtClean="0"/>
              <a:t>        2</a:t>
            </a:r>
            <a:r>
              <a:rPr lang="zh-CN" altLang="en-US" sz="2000" dirty="0" smtClean="0"/>
              <a:t>、</a:t>
            </a:r>
            <a:r>
              <a:rPr lang="zh-CN" altLang="zh-CN" sz="2000" dirty="0" smtClean="0"/>
              <a:t>应急</a:t>
            </a:r>
            <a:r>
              <a:rPr lang="zh-CN" altLang="zh-CN" sz="2000" dirty="0"/>
              <a:t>演练按照演练内容分为综合演练和专项演练，按照演练的形式分为桌面演练和现场演练，不同类型的演练可项目结合。</a:t>
            </a:r>
            <a:endParaRPr lang="zh-CN" altLang="zh-CN" sz="2000" dirty="0"/>
          </a:p>
          <a:p>
            <a:pPr lvl="0">
              <a:lnSpc>
                <a:spcPct val="150000"/>
              </a:lnSpc>
            </a:pPr>
            <a:r>
              <a:rPr lang="en-US" altLang="zh-CN" sz="2000" dirty="0" smtClean="0"/>
              <a:t>        3</a:t>
            </a:r>
            <a:r>
              <a:rPr lang="zh-CN" altLang="en-US" sz="2000" dirty="0" smtClean="0"/>
              <a:t>、</a:t>
            </a:r>
            <a:r>
              <a:rPr lang="zh-CN" altLang="zh-CN" sz="2000" dirty="0" smtClean="0"/>
              <a:t>应急</a:t>
            </a:r>
            <a:r>
              <a:rPr lang="zh-CN" altLang="zh-CN" sz="2000" dirty="0"/>
              <a:t>预案演练应编制完整、可行的工作方案，方案主要包括：演练目的及要求、演练情景设计、演练规模及时间、参演部门及人员工作职责、应急演练步骤、保障措施、评估与总结等内容。</a:t>
            </a:r>
            <a:endParaRPr lang="zh-CN" altLang="zh-CN" sz="2000" dirty="0"/>
          </a:p>
          <a:p>
            <a:pPr>
              <a:lnSpc>
                <a:spcPct val="150000"/>
              </a:lnSpc>
            </a:pPr>
            <a:r>
              <a:rPr lang="en-US" altLang="zh-CN" sz="2000" dirty="0" smtClean="0"/>
              <a:t>        4</a:t>
            </a:r>
            <a:r>
              <a:rPr lang="zh-CN" altLang="en-US" sz="2000" dirty="0" smtClean="0"/>
              <a:t>、</a:t>
            </a:r>
            <a:r>
              <a:rPr lang="zh-CN" altLang="zh-CN" sz="2000" dirty="0" smtClean="0"/>
              <a:t>根据</a:t>
            </a:r>
            <a:r>
              <a:rPr lang="zh-CN" altLang="zh-CN" sz="2000" dirty="0"/>
              <a:t>需要编制演练脚本，帮助参演人员掌握演练进程和内容；根据演练的观摩需要，编制观摩手册，手册通常包括演练时间、地点、主要环节及演练内容、安全注意事项等。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14005</Words>
  <Application>WPS 演示</Application>
  <PresentationFormat>宽屏</PresentationFormat>
  <Paragraphs>472</Paragraphs>
  <Slides>53</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53</vt:i4>
      </vt:variant>
    </vt:vector>
  </HeadingPairs>
  <TitlesOfParts>
    <vt:vector size="66" baseType="lpstr">
      <vt:lpstr>Arial</vt:lpstr>
      <vt:lpstr>宋体</vt:lpstr>
      <vt:lpstr>Wingdings</vt:lpstr>
      <vt:lpstr>方正黑体简体</vt:lpstr>
      <vt:lpstr>微软雅黑</vt:lpstr>
      <vt:lpstr>华文楷体</vt:lpstr>
      <vt:lpstr>华文行楷</vt:lpstr>
      <vt:lpstr>Arial Unicode MS</vt:lpstr>
      <vt:lpstr>Arial Unicode MS</vt:lpstr>
      <vt:lpstr>Calibri Light</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26</cp:revision>
  <dcterms:created xsi:type="dcterms:W3CDTF">2016-11-21T03:08:00Z</dcterms:created>
  <dcterms:modified xsi:type="dcterms:W3CDTF">2021-10-23T12:59:47Z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15A411562EAA478DB887C2FF62C91493</vt:lpwstr>
  </property>
</Properties>
</file>