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7"/>
  </p:notesMasterIdLst>
  <p:handoutMasterIdLst>
    <p:handoutMasterId r:id="rId38"/>
  </p:handoutMasterIdLst>
  <p:sldIdLst>
    <p:sldId id="256" r:id="rId3"/>
    <p:sldId id="310" r:id="rId4"/>
    <p:sldId id="311" r:id="rId5"/>
    <p:sldId id="290" r:id="rId6"/>
    <p:sldId id="291" r:id="rId7"/>
    <p:sldId id="259" r:id="rId8"/>
    <p:sldId id="292" r:id="rId9"/>
    <p:sldId id="293" r:id="rId10"/>
    <p:sldId id="261" r:id="rId11"/>
    <p:sldId id="312" r:id="rId12"/>
    <p:sldId id="294" r:id="rId13"/>
    <p:sldId id="316" r:id="rId14"/>
    <p:sldId id="296" r:id="rId15"/>
    <p:sldId id="317" r:id="rId16"/>
    <p:sldId id="297" r:id="rId17"/>
    <p:sldId id="298" r:id="rId18"/>
    <p:sldId id="299" r:id="rId19"/>
    <p:sldId id="318" r:id="rId20"/>
    <p:sldId id="300" r:id="rId21"/>
    <p:sldId id="301" r:id="rId22"/>
    <p:sldId id="319" r:id="rId23"/>
    <p:sldId id="303" r:id="rId24"/>
    <p:sldId id="320" r:id="rId25"/>
    <p:sldId id="304" r:id="rId26"/>
    <p:sldId id="321" r:id="rId27"/>
    <p:sldId id="305" r:id="rId28"/>
    <p:sldId id="322" r:id="rId29"/>
    <p:sldId id="306" r:id="rId30"/>
    <p:sldId id="307" r:id="rId31"/>
    <p:sldId id="323" r:id="rId32"/>
    <p:sldId id="308" r:id="rId33"/>
    <p:sldId id="324" r:id="rId34"/>
    <p:sldId id="309" r:id="rId35"/>
    <p:sldId id="325"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D9"/>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5" autoAdjust="0"/>
    <p:restoredTop sz="96121" autoAdjust="0"/>
  </p:normalViewPr>
  <p:slideViewPr>
    <p:cSldViewPr snapToGrid="0" showGuides="1">
      <p:cViewPr>
        <p:scale>
          <a:sx n="66" d="100"/>
          <a:sy n="66" d="100"/>
        </p:scale>
        <p:origin x="468" y="1134"/>
      </p:cViewPr>
      <p:guideLst>
        <p:guide pos="3659"/>
        <p:guide orient="horz" pos="2160"/>
      </p:guideLst>
    </p:cSldViewPr>
  </p:slideViewPr>
  <p:notesTextViewPr>
    <p:cViewPr>
      <p:scale>
        <a:sx n="1" d="1"/>
        <a:sy n="1" d="1"/>
      </p:scale>
      <p:origin x="0" y="0"/>
    </p:cViewPr>
  </p:notesTextViewPr>
  <p:notesViewPr>
    <p:cSldViewPr snapToGrid="0">
      <p:cViewPr varScale="1">
        <p:scale>
          <a:sx n="87" d="100"/>
          <a:sy n="87" d="100"/>
        </p:scale>
        <p:origin x="1722"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B5FC4-B5EF-4E83-A527-13E7137DF7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1E079-5235-4A55-9EC3-68B13C86CC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254153-BF93-4F85-9917-24A63B11B7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4C397-8022-49FC-AF7E-7580EB20F6E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危化品库房安全管理要求</a:t>
            </a:r>
            <a:endParaRPr lang="zh-CN" altLang="en-US" sz="4400" kern="0" dirty="0">
              <a:solidFill>
                <a:schemeClr val="bg1"/>
              </a:solidFill>
              <a:cs typeface="+mn-ea"/>
              <a:sym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危化品装卸作业安全管理要求</a:t>
            </a:r>
            <a:endParaRPr lang="zh-CN" altLang="en-US" sz="4400" kern="0" dirty="0">
              <a:solidFill>
                <a:schemeClr val="bg1"/>
              </a:solidFill>
              <a:cs typeface="+mn-ea"/>
              <a:sym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常见危化品储存运输注意事项</a:t>
            </a:r>
            <a:endParaRPr lang="zh-CN" altLang="en-US" sz="4400" kern="0" dirty="0">
              <a:solidFill>
                <a:schemeClr val="bg1"/>
              </a:solidFill>
              <a:cs typeface="+mn-ea"/>
              <a:sym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危险货物包装标志</a:t>
            </a:r>
            <a:endParaRPr lang="zh-CN" altLang="en-US" sz="4400" kern="0" dirty="0">
              <a:solidFill>
                <a:schemeClr val="bg1"/>
              </a:solidFill>
              <a:cs typeface="+mn-ea"/>
              <a:sym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254153-BF93-4F85-9917-24A63B11B72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A4C397-8022-49FC-AF7E-7580EB20F6E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254153-BF93-4F85-9917-24A63B11B7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4C397-8022-49FC-AF7E-7580EB20F6E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3302307" y="123769"/>
            <a:ext cx="5587386"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术语及常识</a:t>
            </a:r>
            <a:endParaRPr lang="zh-CN" altLang="en-US" sz="4400" kern="0" dirty="0">
              <a:solidFill>
                <a:schemeClr val="bg1"/>
              </a:solidFill>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危化品作业人员上岗要求</a:t>
            </a:r>
            <a:endParaRPr lang="zh-CN" altLang="en-US" sz="4400" kern="0" dirty="0">
              <a:solidFill>
                <a:schemeClr val="bg1"/>
              </a:solidFill>
              <a:cs typeface="+mn-ea"/>
              <a:sym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危化品入库前的安全要求</a:t>
            </a:r>
            <a:endParaRPr lang="zh-CN" altLang="en-US" sz="4400" kern="0" dirty="0">
              <a:solidFill>
                <a:schemeClr val="bg1"/>
              </a:solidFill>
              <a:cs typeface="+mn-ea"/>
              <a:sym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危化品保管保养的安全要求</a:t>
            </a:r>
            <a:endParaRPr lang="zh-CN" altLang="en-US" sz="4400" kern="0" dirty="0">
              <a:solidFill>
                <a:schemeClr val="bg1"/>
              </a:solidFill>
              <a:cs typeface="+mn-ea"/>
              <a:sym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危化品发放配送的安全要求</a:t>
            </a:r>
            <a:endParaRPr lang="zh-CN" altLang="en-US" sz="4400" kern="0" dirty="0">
              <a:solidFill>
                <a:schemeClr val="bg1"/>
              </a:solidFill>
              <a:cs typeface="+mn-ea"/>
              <a:sym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危化品物资应急准备及处理</a:t>
            </a:r>
            <a:endParaRPr lang="zh-CN" altLang="en-US" sz="4400" kern="0" dirty="0">
              <a:solidFill>
                <a:schemeClr val="bg1"/>
              </a:solidFill>
              <a:cs typeface="+mn-ea"/>
              <a:sym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8" name="矩形 7"/>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储存危化品物资的库房要求</a:t>
            </a:r>
            <a:endParaRPr lang="zh-CN" altLang="en-US" sz="4400" kern="0" dirty="0">
              <a:solidFill>
                <a:schemeClr val="bg1"/>
              </a:solidFill>
              <a:cs typeface="+mn-ea"/>
              <a:sym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54153-BF93-4F85-9917-24A63B11B72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4C397-8022-49FC-AF7E-7580EB20F6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468086" y="361950"/>
            <a:ext cx="11255828" cy="613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斜纹 8"/>
          <p:cNvSpPr/>
          <p:nvPr/>
        </p:nvSpPr>
        <p:spPr>
          <a:xfrm rot="16200000">
            <a:off x="0" y="4892308"/>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9"/>
          <p:cNvSpPr txBox="1"/>
          <p:nvPr/>
        </p:nvSpPr>
        <p:spPr>
          <a:xfrm>
            <a:off x="1148953" y="4665828"/>
            <a:ext cx="5685956" cy="460375"/>
          </a:xfrm>
          <a:prstGeom prst="rect">
            <a:avLst/>
          </a:prstGeom>
          <a:noFill/>
          <a:ln w="28575">
            <a:solidFill>
              <a:srgbClr val="C00000"/>
            </a:solidFill>
          </a:ln>
        </p:spPr>
        <p:txBody>
          <a:bodyPr wrap="square" rtlCol="0">
            <a:spAutoFit/>
          </a:bodyPr>
          <a:lstStyle/>
          <a:p>
            <a:pPr lvl="0" algn="dist">
              <a:defRPr/>
            </a:pPr>
            <a:r>
              <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endParaRPr kumimoji="0" lang="zh-CN" altLang="en-US" sz="2400" b="1" i="0" u="none" strike="noStrike" kern="1200" cap="none" spc="0" normalizeH="0" baseline="0" noProof="0" dirty="0">
              <a:ln>
                <a:noFill/>
              </a:ln>
              <a:solidFill>
                <a:srgbClr val="C00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文本框 10"/>
          <p:cNvSpPr txBox="1"/>
          <p:nvPr/>
        </p:nvSpPr>
        <p:spPr>
          <a:xfrm>
            <a:off x="777519" y="1009938"/>
            <a:ext cx="6149425" cy="3216265"/>
          </a:xfrm>
          <a:prstGeom prst="rect">
            <a:avLst/>
          </a:prstGeom>
          <a:noFill/>
        </p:spPr>
        <p:txBody>
          <a:bodyPr wrap="square" rtlCol="0">
            <a:spAutoFit/>
          </a:bodyPr>
          <a:lstStyle/>
          <a:p>
            <a:pPr lvl="0" algn="ctr">
              <a:defRPr/>
            </a:pPr>
            <a:r>
              <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危化品仓储</a:t>
            </a:r>
            <a:r>
              <a:rPr lang="zh-CN" altLang="en-US" sz="115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安全管理</a:t>
            </a:r>
            <a:endPar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文本框 11"/>
          <p:cNvSpPr txBox="1"/>
          <p:nvPr/>
        </p:nvSpPr>
        <p:spPr>
          <a:xfrm>
            <a:off x="1009252" y="4090821"/>
            <a:ext cx="5917691" cy="400110"/>
          </a:xfrm>
          <a:prstGeom prst="rect">
            <a:avLst/>
          </a:prstGeom>
          <a:noFill/>
        </p:spPr>
        <p:txBody>
          <a:bodyPr wrap="square" rtlCol="0">
            <a:spAutoFit/>
          </a:bodyPr>
          <a:lstStyle/>
          <a:p>
            <a:pPr lvl="0" algn="dist">
              <a:defRPr/>
            </a:pPr>
            <a:r>
              <a:rPr lang="en-US" altLang="zh-CN" sz="20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FOR THE WAREHOUSE SAFETY MANAGEMENT</a:t>
            </a:r>
            <a:endParaRPr lang="en-US" altLang="zh-CN" sz="20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13" name="Group 15"/>
          <p:cNvGrpSpPr/>
          <p:nvPr/>
        </p:nvGrpSpPr>
        <p:grpSpPr>
          <a:xfrm>
            <a:off x="1148953" y="5488153"/>
            <a:ext cx="2060970" cy="407583"/>
            <a:chOff x="2577247" y="6274583"/>
            <a:chExt cx="2060970" cy="407583"/>
          </a:xfrm>
        </p:grpSpPr>
        <p:sp>
          <p:nvSpPr>
            <p:cNvPr id="14" name="矩形 13"/>
            <p:cNvSpPr/>
            <p:nvPr/>
          </p:nvSpPr>
          <p:spPr>
            <a:xfrm>
              <a:off x="3049447" y="6278320"/>
              <a:ext cx="1588770" cy="39878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演讲人：XXX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delivery-package_45936"/>
            <p:cNvSpPr>
              <a:spLocks noChangeAspect="1"/>
            </p:cNvSpPr>
            <p:nvPr/>
          </p:nvSpPr>
          <p:spPr bwMode="auto">
            <a:xfrm>
              <a:off x="2577247" y="6274583"/>
              <a:ext cx="472199" cy="407583"/>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4 w 606439"/>
                <a:gd name="connsiteY23" fmla="*/ 369109 h 523454"/>
                <a:gd name="connsiteX24" fmla="*/ 304121 w 606439"/>
                <a:gd name="connsiteY24" fmla="*/ 368693 h 523454"/>
                <a:gd name="connsiteX25" fmla="*/ 317965 w 606439"/>
                <a:gd name="connsiteY25" fmla="*/ 349883 h 523454"/>
                <a:gd name="connsiteX26" fmla="*/ 318173 w 606439"/>
                <a:gd name="connsiteY26" fmla="*/ 349051 h 523454"/>
                <a:gd name="connsiteX27" fmla="*/ 304954 w 606439"/>
                <a:gd name="connsiteY27" fmla="*/ 261132 h 523454"/>
                <a:gd name="connsiteX28" fmla="*/ 335452 w 606439"/>
                <a:gd name="connsiteY28" fmla="*/ 230890 h 523454"/>
                <a:gd name="connsiteX29" fmla="*/ 354500 w 606439"/>
                <a:gd name="connsiteY29" fmla="*/ 246894 h 523454"/>
                <a:gd name="connsiteX30" fmla="*/ 393950 w 606439"/>
                <a:gd name="connsiteY30" fmla="*/ 265081 h 523454"/>
                <a:gd name="connsiteX31" fmla="*/ 408522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1 w 606439"/>
                <a:gd name="connsiteY38" fmla="*/ 154506 h 523454"/>
                <a:gd name="connsiteX39" fmla="*/ 303203 w 606439"/>
                <a:gd name="connsiteY39" fmla="*/ 223727 h 523454"/>
                <a:gd name="connsiteX40" fmla="*/ 357324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2 w 606439"/>
                <a:gd name="connsiteY46" fmla="*/ 138396 h 523454"/>
                <a:gd name="connsiteX47" fmla="*/ 303203 w 606439"/>
                <a:gd name="connsiteY47" fmla="*/ 68448 h 523454"/>
                <a:gd name="connsiteX48" fmla="*/ 41630 w 606439"/>
                <a:gd name="connsiteY48" fmla="*/ 41570 h 523454"/>
                <a:gd name="connsiteX49" fmla="*/ 41630 w 606439"/>
                <a:gd name="connsiteY49" fmla="*/ 406450 h 523454"/>
                <a:gd name="connsiteX50" fmla="*/ 564809 w 606439"/>
                <a:gd name="connsiteY50" fmla="*/ 406450 h 523454"/>
                <a:gd name="connsiteX51" fmla="*/ 564809 w 606439"/>
                <a:gd name="connsiteY51" fmla="*/ 41570 h 523454"/>
                <a:gd name="connsiteX52" fmla="*/ 27788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8 w 606439"/>
                <a:gd name="connsiteY57" fmla="*/ 448020 h 523454"/>
                <a:gd name="connsiteX58" fmla="*/ 0 w 606439"/>
                <a:gd name="connsiteY58" fmla="*/ 420376 h 523454"/>
                <a:gd name="connsiteX59" fmla="*/ 0 w 606439"/>
                <a:gd name="connsiteY59" fmla="*/ 27644 h 523454"/>
                <a:gd name="connsiteX60" fmla="*/ 27788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Group 18"/>
          <p:cNvGrpSpPr/>
          <p:nvPr/>
        </p:nvGrpSpPr>
        <p:grpSpPr>
          <a:xfrm>
            <a:off x="3829391" y="5434548"/>
            <a:ext cx="2902443" cy="439404"/>
            <a:chOff x="5559356" y="6256588"/>
            <a:chExt cx="2902443" cy="439404"/>
          </a:xfrm>
        </p:grpSpPr>
        <p:sp>
          <p:nvSpPr>
            <p:cNvPr id="17" name="矩形 16"/>
            <p:cNvSpPr/>
            <p:nvPr/>
          </p:nvSpPr>
          <p:spPr>
            <a:xfrm>
              <a:off x="5904689" y="6295882"/>
              <a:ext cx="255711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srgbClr val="000000">
                      <a:lumMod val="85000"/>
                      <a:lumOff val="15000"/>
                    </a:srgbClr>
                  </a:solidFill>
                  <a:latin typeface="思源黑体" panose="020B0500000000000000" pitchFamily="34" charset="-122"/>
                  <a:ea typeface="思源黑体" panose="020B0500000000000000" pitchFamily="34" charset="-122"/>
                  <a:cs typeface="+mn-ea"/>
                  <a:sym typeface="思源黑体" panose="020B0500000000000000" pitchFamily="34" charset="-122"/>
                </a:rPr>
                <a:t>演讲</a:t>
              </a: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时间：</a:t>
              </a:r>
              <a:r>
                <a:rPr kumimoji="0" lang="en-US" altLang="zh-CN"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2021.X.X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24-hours-phone-service_45765"/>
            <p:cNvSpPr>
              <a:spLocks noChangeAspect="1"/>
            </p:cNvSpPr>
            <p:nvPr/>
          </p:nvSpPr>
          <p:spPr bwMode="auto">
            <a:xfrm>
              <a:off x="5559356" y="6256588"/>
              <a:ext cx="345333" cy="415849"/>
            </a:xfrm>
            <a:custGeom>
              <a:avLst/>
              <a:gdLst>
                <a:gd name="T0" fmla="*/ 3134 w 10630"/>
                <a:gd name="T1" fmla="*/ 10106 h 12800"/>
                <a:gd name="T2" fmla="*/ 3134 w 10630"/>
                <a:gd name="T3" fmla="*/ 5744 h 12800"/>
                <a:gd name="T4" fmla="*/ 7496 w 10630"/>
                <a:gd name="T5" fmla="*/ 5744 h 12800"/>
                <a:gd name="T6" fmla="*/ 7496 w 10630"/>
                <a:gd name="T7" fmla="*/ 10106 h 12800"/>
                <a:gd name="T8" fmla="*/ 5315 w 10630"/>
                <a:gd name="T9" fmla="*/ 5340 h 12800"/>
                <a:gd name="T10" fmla="*/ 5315 w 10630"/>
                <a:gd name="T11" fmla="*/ 10510 h 12800"/>
                <a:gd name="T12" fmla="*/ 5315 w 10630"/>
                <a:gd name="T13" fmla="*/ 5340 h 12800"/>
                <a:gd name="T14" fmla="*/ 5550 w 10630"/>
                <a:gd name="T15" fmla="*/ 5728 h 12800"/>
                <a:gd name="T16" fmla="*/ 5080 w 10630"/>
                <a:gd name="T17" fmla="*/ 7925 h 12800"/>
                <a:gd name="T18" fmla="*/ 5080 w 10630"/>
                <a:gd name="T19" fmla="*/ 7690 h 12800"/>
                <a:gd name="T20" fmla="*/ 6727 w 10630"/>
                <a:gd name="T21" fmla="*/ 8160 h 12800"/>
                <a:gd name="T22" fmla="*/ 5080 w 10630"/>
                <a:gd name="T23" fmla="*/ 7690 h 12800"/>
                <a:gd name="T24" fmla="*/ 8118 w 10630"/>
                <a:gd name="T25" fmla="*/ 2038 h 12800"/>
                <a:gd name="T26" fmla="*/ 5977 w 10630"/>
                <a:gd name="T27" fmla="*/ 0 h 12800"/>
                <a:gd name="T28" fmla="*/ 3575 w 10630"/>
                <a:gd name="T29" fmla="*/ 970 h 12800"/>
                <a:gd name="T30" fmla="*/ 1063 w 10630"/>
                <a:gd name="T31" fmla="*/ 2038 h 12800"/>
                <a:gd name="T32" fmla="*/ 0 w 10630"/>
                <a:gd name="T33" fmla="*/ 11737 h 12800"/>
                <a:gd name="T34" fmla="*/ 9567 w 10630"/>
                <a:gd name="T35" fmla="*/ 12800 h 12800"/>
                <a:gd name="T36" fmla="*/ 10630 w 10630"/>
                <a:gd name="T37" fmla="*/ 3101 h 12800"/>
                <a:gd name="T38" fmla="*/ 3262 w 10630"/>
                <a:gd name="T39" fmla="*/ 2788 h 12800"/>
                <a:gd name="T40" fmla="*/ 3262 w 10630"/>
                <a:gd name="T41" fmla="*/ 2038 h 12800"/>
                <a:gd name="T42" fmla="*/ 3944 w 10630"/>
                <a:gd name="T43" fmla="*/ 1720 h 12800"/>
                <a:gd name="T44" fmla="*/ 4319 w 10630"/>
                <a:gd name="T45" fmla="*/ 1084 h 12800"/>
                <a:gd name="T46" fmla="*/ 5977 w 10630"/>
                <a:gd name="T47" fmla="*/ 750 h 12800"/>
                <a:gd name="T48" fmla="*/ 6311 w 10630"/>
                <a:gd name="T49" fmla="*/ 1345 h 12800"/>
                <a:gd name="T50" fmla="*/ 7034 w 10630"/>
                <a:gd name="T51" fmla="*/ 1720 h 12800"/>
                <a:gd name="T52" fmla="*/ 7368 w 10630"/>
                <a:gd name="T53" fmla="*/ 2054 h 12800"/>
                <a:gd name="T54" fmla="*/ 7034 w 10630"/>
                <a:gd name="T55" fmla="*/ 3250 h 12800"/>
                <a:gd name="T56" fmla="*/ 3262 w 10630"/>
                <a:gd name="T57" fmla="*/ 2916 h 12800"/>
                <a:gd name="T58" fmla="*/ 9880 w 10630"/>
                <a:gd name="T59" fmla="*/ 11737 h 12800"/>
                <a:gd name="T60" fmla="*/ 1063 w 10630"/>
                <a:gd name="T61" fmla="*/ 12050 h 12800"/>
                <a:gd name="T62" fmla="*/ 750 w 10630"/>
                <a:gd name="T63" fmla="*/ 3101 h 12800"/>
                <a:gd name="T64" fmla="*/ 2512 w 10630"/>
                <a:gd name="T65" fmla="*/ 2788 h 12800"/>
                <a:gd name="T66" fmla="*/ 3596 w 10630"/>
                <a:gd name="T67" fmla="*/ 4000 h 12800"/>
                <a:gd name="T68" fmla="*/ 8118 w 10630"/>
                <a:gd name="T69" fmla="*/ 2916 h 12800"/>
                <a:gd name="T70" fmla="*/ 9567 w 10630"/>
                <a:gd name="T71" fmla="*/ 2788 h 12800"/>
                <a:gd name="T72" fmla="*/ 9880 w 10630"/>
                <a:gd name="T73" fmla="*/ 1173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30" h="12800">
                  <a:moveTo>
                    <a:pt x="5315" y="11010"/>
                  </a:moveTo>
                  <a:cubicBezTo>
                    <a:pt x="4491" y="11010"/>
                    <a:pt x="3716" y="10689"/>
                    <a:pt x="3134" y="10106"/>
                  </a:cubicBezTo>
                  <a:cubicBezTo>
                    <a:pt x="2551" y="9524"/>
                    <a:pt x="2230" y="8749"/>
                    <a:pt x="2230" y="7925"/>
                  </a:cubicBezTo>
                  <a:cubicBezTo>
                    <a:pt x="2230" y="7101"/>
                    <a:pt x="2551" y="6326"/>
                    <a:pt x="3134" y="5744"/>
                  </a:cubicBezTo>
                  <a:cubicBezTo>
                    <a:pt x="3716" y="5161"/>
                    <a:pt x="4491" y="4840"/>
                    <a:pt x="5315" y="4840"/>
                  </a:cubicBezTo>
                  <a:cubicBezTo>
                    <a:pt x="6139" y="4840"/>
                    <a:pt x="6914" y="5161"/>
                    <a:pt x="7496" y="5744"/>
                  </a:cubicBezTo>
                  <a:cubicBezTo>
                    <a:pt x="8079" y="6326"/>
                    <a:pt x="8400" y="7101"/>
                    <a:pt x="8400" y="7925"/>
                  </a:cubicBezTo>
                  <a:cubicBezTo>
                    <a:pt x="8400" y="8749"/>
                    <a:pt x="8079" y="9524"/>
                    <a:pt x="7496" y="10106"/>
                  </a:cubicBezTo>
                  <a:cubicBezTo>
                    <a:pt x="6914" y="10689"/>
                    <a:pt x="6139" y="11010"/>
                    <a:pt x="5315" y="11010"/>
                  </a:cubicBezTo>
                  <a:close/>
                  <a:moveTo>
                    <a:pt x="5315" y="5340"/>
                  </a:moveTo>
                  <a:cubicBezTo>
                    <a:pt x="3890" y="5340"/>
                    <a:pt x="2730" y="6500"/>
                    <a:pt x="2730" y="7925"/>
                  </a:cubicBezTo>
                  <a:cubicBezTo>
                    <a:pt x="2730" y="9350"/>
                    <a:pt x="3890" y="10510"/>
                    <a:pt x="5315" y="10510"/>
                  </a:cubicBezTo>
                  <a:cubicBezTo>
                    <a:pt x="6740" y="10510"/>
                    <a:pt x="7900" y="9350"/>
                    <a:pt x="7900" y="7925"/>
                  </a:cubicBezTo>
                  <a:cubicBezTo>
                    <a:pt x="7900" y="6500"/>
                    <a:pt x="6740" y="5340"/>
                    <a:pt x="5315" y="5340"/>
                  </a:cubicBezTo>
                  <a:close/>
                  <a:moveTo>
                    <a:pt x="5080" y="5728"/>
                  </a:moveTo>
                  <a:lnTo>
                    <a:pt x="5550" y="5728"/>
                  </a:lnTo>
                  <a:lnTo>
                    <a:pt x="5550" y="7925"/>
                  </a:lnTo>
                  <a:lnTo>
                    <a:pt x="5080" y="7925"/>
                  </a:lnTo>
                  <a:lnTo>
                    <a:pt x="5080" y="5728"/>
                  </a:lnTo>
                  <a:close/>
                  <a:moveTo>
                    <a:pt x="5080" y="7690"/>
                  </a:moveTo>
                  <a:lnTo>
                    <a:pt x="6727" y="7690"/>
                  </a:lnTo>
                  <a:lnTo>
                    <a:pt x="6727" y="8160"/>
                  </a:lnTo>
                  <a:lnTo>
                    <a:pt x="5080" y="8160"/>
                  </a:lnTo>
                  <a:lnTo>
                    <a:pt x="5080" y="7690"/>
                  </a:lnTo>
                  <a:close/>
                  <a:moveTo>
                    <a:pt x="9567" y="2038"/>
                  </a:moveTo>
                  <a:lnTo>
                    <a:pt x="8118" y="2038"/>
                  </a:lnTo>
                  <a:cubicBezTo>
                    <a:pt x="8109" y="1454"/>
                    <a:pt x="7638" y="981"/>
                    <a:pt x="7055" y="970"/>
                  </a:cubicBezTo>
                  <a:cubicBezTo>
                    <a:pt x="6998" y="426"/>
                    <a:pt x="6537" y="0"/>
                    <a:pt x="5977" y="0"/>
                  </a:cubicBezTo>
                  <a:lnTo>
                    <a:pt x="4652" y="0"/>
                  </a:lnTo>
                  <a:cubicBezTo>
                    <a:pt x="4093" y="0"/>
                    <a:pt x="3632" y="426"/>
                    <a:pt x="3575" y="970"/>
                  </a:cubicBezTo>
                  <a:cubicBezTo>
                    <a:pt x="2992" y="981"/>
                    <a:pt x="2521" y="1454"/>
                    <a:pt x="2512" y="2038"/>
                  </a:cubicBezTo>
                  <a:lnTo>
                    <a:pt x="1063" y="2038"/>
                  </a:lnTo>
                  <a:cubicBezTo>
                    <a:pt x="476" y="2038"/>
                    <a:pt x="0" y="2513"/>
                    <a:pt x="0" y="3101"/>
                  </a:cubicBezTo>
                  <a:lnTo>
                    <a:pt x="0" y="11737"/>
                  </a:lnTo>
                  <a:cubicBezTo>
                    <a:pt x="0" y="12324"/>
                    <a:pt x="476" y="12800"/>
                    <a:pt x="1063" y="12800"/>
                  </a:cubicBezTo>
                  <a:lnTo>
                    <a:pt x="9567" y="12800"/>
                  </a:lnTo>
                  <a:cubicBezTo>
                    <a:pt x="10154" y="12800"/>
                    <a:pt x="10630" y="12324"/>
                    <a:pt x="10630" y="11737"/>
                  </a:cubicBezTo>
                  <a:lnTo>
                    <a:pt x="10630" y="3101"/>
                  </a:lnTo>
                  <a:cubicBezTo>
                    <a:pt x="10630" y="2513"/>
                    <a:pt x="10154" y="2038"/>
                    <a:pt x="9567" y="2038"/>
                  </a:cubicBezTo>
                  <a:close/>
                  <a:moveTo>
                    <a:pt x="3262" y="2788"/>
                  </a:moveTo>
                  <a:lnTo>
                    <a:pt x="3262" y="2054"/>
                  </a:lnTo>
                  <a:cubicBezTo>
                    <a:pt x="3262" y="2048"/>
                    <a:pt x="3262" y="2043"/>
                    <a:pt x="3262" y="2038"/>
                  </a:cubicBezTo>
                  <a:cubicBezTo>
                    <a:pt x="3271" y="1861"/>
                    <a:pt x="3417" y="1720"/>
                    <a:pt x="3596" y="1720"/>
                  </a:cubicBezTo>
                  <a:lnTo>
                    <a:pt x="3944" y="1720"/>
                  </a:lnTo>
                  <a:cubicBezTo>
                    <a:pt x="4151" y="1720"/>
                    <a:pt x="4319" y="1552"/>
                    <a:pt x="4319" y="1345"/>
                  </a:cubicBezTo>
                  <a:lnTo>
                    <a:pt x="4319" y="1084"/>
                  </a:lnTo>
                  <a:cubicBezTo>
                    <a:pt x="4319" y="900"/>
                    <a:pt x="4469" y="750"/>
                    <a:pt x="4652" y="750"/>
                  </a:cubicBezTo>
                  <a:lnTo>
                    <a:pt x="5977" y="750"/>
                  </a:lnTo>
                  <a:cubicBezTo>
                    <a:pt x="6161" y="750"/>
                    <a:pt x="6311" y="900"/>
                    <a:pt x="6311" y="1084"/>
                  </a:cubicBezTo>
                  <a:lnTo>
                    <a:pt x="6311" y="1345"/>
                  </a:lnTo>
                  <a:cubicBezTo>
                    <a:pt x="6311" y="1552"/>
                    <a:pt x="6479" y="1720"/>
                    <a:pt x="6686" y="1720"/>
                  </a:cubicBezTo>
                  <a:lnTo>
                    <a:pt x="7034" y="1720"/>
                  </a:lnTo>
                  <a:cubicBezTo>
                    <a:pt x="7213" y="1720"/>
                    <a:pt x="7359" y="1861"/>
                    <a:pt x="7368" y="2038"/>
                  </a:cubicBezTo>
                  <a:cubicBezTo>
                    <a:pt x="7368" y="2043"/>
                    <a:pt x="7368" y="2048"/>
                    <a:pt x="7368" y="2054"/>
                  </a:cubicBezTo>
                  <a:lnTo>
                    <a:pt x="7368" y="2916"/>
                  </a:lnTo>
                  <a:cubicBezTo>
                    <a:pt x="7368" y="3100"/>
                    <a:pt x="7218" y="3250"/>
                    <a:pt x="7034" y="3250"/>
                  </a:cubicBezTo>
                  <a:lnTo>
                    <a:pt x="3596" y="3250"/>
                  </a:lnTo>
                  <a:cubicBezTo>
                    <a:pt x="3412" y="3250"/>
                    <a:pt x="3262" y="3100"/>
                    <a:pt x="3262" y="2916"/>
                  </a:cubicBezTo>
                  <a:lnTo>
                    <a:pt x="3262" y="2788"/>
                  </a:lnTo>
                  <a:close/>
                  <a:moveTo>
                    <a:pt x="9880" y="11737"/>
                  </a:moveTo>
                  <a:cubicBezTo>
                    <a:pt x="9880" y="11910"/>
                    <a:pt x="9740" y="12050"/>
                    <a:pt x="9567" y="12050"/>
                  </a:cubicBezTo>
                  <a:lnTo>
                    <a:pt x="1063" y="12050"/>
                  </a:lnTo>
                  <a:cubicBezTo>
                    <a:pt x="890" y="12050"/>
                    <a:pt x="750" y="11910"/>
                    <a:pt x="750" y="11737"/>
                  </a:cubicBezTo>
                  <a:lnTo>
                    <a:pt x="750" y="3101"/>
                  </a:lnTo>
                  <a:cubicBezTo>
                    <a:pt x="750" y="2928"/>
                    <a:pt x="890" y="2788"/>
                    <a:pt x="1063" y="2788"/>
                  </a:cubicBezTo>
                  <a:lnTo>
                    <a:pt x="2512" y="2788"/>
                  </a:lnTo>
                  <a:lnTo>
                    <a:pt x="2512" y="2916"/>
                  </a:lnTo>
                  <a:cubicBezTo>
                    <a:pt x="2512" y="3514"/>
                    <a:pt x="2998" y="4000"/>
                    <a:pt x="3596" y="4000"/>
                  </a:cubicBezTo>
                  <a:lnTo>
                    <a:pt x="7034" y="4000"/>
                  </a:lnTo>
                  <a:cubicBezTo>
                    <a:pt x="7632" y="4000"/>
                    <a:pt x="8118" y="3514"/>
                    <a:pt x="8118" y="2916"/>
                  </a:cubicBezTo>
                  <a:lnTo>
                    <a:pt x="8118" y="2788"/>
                  </a:lnTo>
                  <a:lnTo>
                    <a:pt x="9567" y="2788"/>
                  </a:lnTo>
                  <a:cubicBezTo>
                    <a:pt x="9740" y="2788"/>
                    <a:pt x="9880" y="2928"/>
                    <a:pt x="9880" y="3101"/>
                  </a:cubicBezTo>
                  <a:lnTo>
                    <a:pt x="9880" y="11737"/>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斜纹 18"/>
          <p:cNvSpPr/>
          <p:nvPr/>
        </p:nvSpPr>
        <p:spPr>
          <a:xfrm rot="5400000">
            <a:off x="10254342" y="28034"/>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68029" y="2206172"/>
            <a:ext cx="3548742" cy="3548742"/>
          </a:xfrm>
          <a:prstGeom prst="rect">
            <a:avLst/>
          </a:prstGeom>
        </p:spPr>
      </p:pic>
      <p:pic>
        <p:nvPicPr>
          <p:cNvPr id="7" name="图片 6"/>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8453851" y="3425371"/>
            <a:ext cx="2753550" cy="27535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left)">
                                      <p:cBhvr>
                                        <p:cTn id="18" dur="500"/>
                                        <p:tgtEl>
                                          <p:spTgt spid="12">
                                            <p:txEl>
                                              <p:pRg st="0" end="0"/>
                                            </p:txEl>
                                          </p:spTgt>
                                        </p:tgtEl>
                                      </p:cBhvr>
                                    </p:animEffect>
                                  </p:childTnLst>
                                </p:cTn>
                              </p:par>
                            </p:childTnLst>
                          </p:cTn>
                        </p:par>
                        <p:par>
                          <p:cTn id="19" fill="hold">
                            <p:stCondLst>
                              <p:cond delay="2000"/>
                            </p:stCondLst>
                            <p:childTnLst>
                              <p:par>
                                <p:cTn id="20" presetID="16" presetClass="entr" presetSubtype="21" fill="hold" grpId="2"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0" grpId="2" animBg="1"/>
      <p:bldP spid="12"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251093" y="2028770"/>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548137" y="2028770"/>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二</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385521" y="3309597"/>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危化品作业人员上岗要求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845182" y="2028770"/>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399340" y="1695709"/>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1207252" y="1856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399340" y="4129668"/>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1207252" y="42903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567292" y="1907072"/>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567292" y="4289331"/>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1207252" y="2524021"/>
            <a:ext cx="4215648"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储存单位的主要负责人和安全管理人员，应当由有关主管部门对其安全生产知识和管理能力考核合格后方可任职</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1207252" y="4916328"/>
            <a:ext cx="4215648"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储存危险化学品仓库的保管员应经过岗前培训和危化品安全知识培训，考核合格后方可上岗。做到一日两检，并做好记录</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9"/>
          <p:cNvSpPr/>
          <p:nvPr/>
        </p:nvSpPr>
        <p:spPr bwMode="auto">
          <a:xfrm>
            <a:off x="7286948" y="1695709"/>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p:cNvSpPr/>
          <p:nvPr/>
        </p:nvSpPr>
        <p:spPr bwMode="auto">
          <a:xfrm>
            <a:off x="7094860" y="1856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7286948" y="4129668"/>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7094860" y="42903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p:cNvSpPr txBox="1"/>
          <p:nvPr/>
        </p:nvSpPr>
        <p:spPr>
          <a:xfrm>
            <a:off x="7454900" y="1907072"/>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7454900" y="4289331"/>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p:cNvSpPr txBox="1"/>
          <p:nvPr/>
        </p:nvSpPr>
        <p:spPr>
          <a:xfrm>
            <a:off x="7094860" y="2524021"/>
            <a:ext cx="4215648"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从事危险化学品作业人员必须取得安全资质证</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7094860" y="4916328"/>
            <a:ext cx="4215648"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生产调度中心在对库存化工产品危害识别的基础上，组织制定应急救援预案，并组织化工产品作业人员培训和演练</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178522"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475566"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三</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312950"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危化品入库前的安全要求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772611"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208840" y="14245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1016752"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208840" y="385850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1016752" y="40744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376792"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376792" y="407343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1016752" y="2331688"/>
            <a:ext cx="4215648" cy="163121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危化品入库前验收要做到“七查”、“一验”，“七查”即查合同、查名称型号规格、查数量、查包装、查标识、查外观、查技术资料，“一验”即检测验收</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1016752" y="4903628"/>
            <a:ext cx="4215648"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检验不合格的化工产品，根据不合格类型或不合格程度按相关规定处置，保管员履行不合格品的发现、标识、隔离、上报和协助处置职责</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9"/>
          <p:cNvSpPr/>
          <p:nvPr/>
        </p:nvSpPr>
        <p:spPr bwMode="auto">
          <a:xfrm>
            <a:off x="7096448" y="14245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p:cNvSpPr/>
          <p:nvPr/>
        </p:nvSpPr>
        <p:spPr bwMode="auto">
          <a:xfrm>
            <a:off x="6904360"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7096448" y="385850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6904360" y="40744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p:cNvSpPr txBox="1"/>
          <p:nvPr/>
        </p:nvSpPr>
        <p:spPr>
          <a:xfrm>
            <a:off x="7264400"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7264400" y="407343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p:cNvSpPr txBox="1"/>
          <p:nvPr/>
        </p:nvSpPr>
        <p:spPr>
          <a:xfrm>
            <a:off x="6904360" y="2331688"/>
            <a:ext cx="4215648" cy="163121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物资名称规格、包装、质量、货物随带的相关质量证明材料及技术资料不符合订货合同要求及油田公司物资包装规范要求的化工材料不得接收入库</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6904360" y="4903628"/>
            <a:ext cx="4215648"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到库危化品验收必须有厂家提供的“一书一签”，没有“一书一签”的危化品严禁入库</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076922"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373966"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四</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211350"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危化品保管保养的安全要求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671011"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221540" y="14626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1029452"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221540" y="414281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1029452" y="43206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389492"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389492" y="4319637"/>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1029452" y="2242788"/>
            <a:ext cx="4215648"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储存化工产品场所的作业人员必须持证上岗，按规定着装。</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1029452" y="4908534"/>
            <a:ext cx="4215648"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物资名称规格、包装、质量、货物随带的相关质量证明材料及技术资料不符合订货合同要求及油田公司物资包装规范要求的化工材料不得接收入库</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9"/>
          <p:cNvSpPr/>
          <p:nvPr/>
        </p:nvSpPr>
        <p:spPr bwMode="auto">
          <a:xfrm>
            <a:off x="6303856" y="14626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p:cNvSpPr/>
          <p:nvPr/>
        </p:nvSpPr>
        <p:spPr bwMode="auto">
          <a:xfrm>
            <a:off x="6111768"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303856" y="414281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6111768" y="43206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p:cNvSpPr txBox="1"/>
          <p:nvPr/>
        </p:nvSpPr>
        <p:spPr>
          <a:xfrm>
            <a:off x="6471808"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471808" y="4319637"/>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p:cNvSpPr txBox="1"/>
          <p:nvPr/>
        </p:nvSpPr>
        <p:spPr>
          <a:xfrm>
            <a:off x="6111768" y="2242788"/>
            <a:ext cx="5380980" cy="163121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化工产品物资储存时，应符合防火、防爆的安全要求，爆炸物品、一级易燃物品、遇湿燃烧物品、剧毒物品等危化品不得露天堆放，必须按不同保管、消防、防护要求归类集中存放和保管。仓储部门应做好规划。</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6111768" y="4908534"/>
            <a:ext cx="5020940"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在仓库储存场所，设立标明化工产品性能及灭火方法的说明牌，库房储存场所，设置相应的通风、消防、防护等安全措施，在库房储存场所，设立明显的禁火安全标志。</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med"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107239" y="1437248"/>
            <a:ext cx="2781435"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915152" y="1602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107239" y="3789787"/>
            <a:ext cx="2781435"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915152" y="395488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275192" y="16530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275192" y="395391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915152" y="2293588"/>
            <a:ext cx="4215648"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化工产品入库后，应采取适当的养护措施，在储存期内，定期检查，发现其品质变化、包装破损、渗漏、短缺等，应及时处理。</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915152" y="4431188"/>
            <a:ext cx="4215648" cy="1938992"/>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剧毒高危产品应双人双锁保管。保管人员在入库、发货时，对物品数量、包装进行认真检查，经检查无误后由发料人、领料人（或承运人）双方人员复核交接并在送（发）料清单上签字确认。</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9"/>
          <p:cNvSpPr/>
          <p:nvPr/>
        </p:nvSpPr>
        <p:spPr bwMode="auto">
          <a:xfrm>
            <a:off x="6113358" y="1437248"/>
            <a:ext cx="2647950"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p:cNvSpPr/>
          <p:nvPr/>
        </p:nvSpPr>
        <p:spPr bwMode="auto">
          <a:xfrm>
            <a:off x="5921270" y="1602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113358" y="3574343"/>
            <a:ext cx="2647950"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5921270" y="373944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p:cNvSpPr txBox="1"/>
          <p:nvPr/>
        </p:nvSpPr>
        <p:spPr>
          <a:xfrm>
            <a:off x="6281310" y="1653072"/>
            <a:ext cx="22879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7</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281310" y="3738467"/>
            <a:ext cx="22879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p:cNvSpPr txBox="1"/>
          <p:nvPr/>
        </p:nvSpPr>
        <p:spPr>
          <a:xfrm>
            <a:off x="5921270" y="2293588"/>
            <a:ext cx="5915130"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储存危险化学品的建筑物，必须确保人员安全疏散和防火间距，通排风系统完备。管理人员必须配备可靠的个人安全防护用品。库房温度、湿度应严格控制、经常检查，发现变化及时调整。</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5921270" y="4250996"/>
            <a:ext cx="5020940" cy="400110"/>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储存化工产品的场所、区域内严禁烟火。</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Freeform 11"/>
          <p:cNvSpPr/>
          <p:nvPr/>
        </p:nvSpPr>
        <p:spPr bwMode="auto">
          <a:xfrm>
            <a:off x="6113358" y="4763981"/>
            <a:ext cx="2647950"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p:cNvSpPr/>
          <p:nvPr/>
        </p:nvSpPr>
        <p:spPr bwMode="auto">
          <a:xfrm>
            <a:off x="5921270" y="4929081"/>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p:cNvSpPr txBox="1"/>
          <p:nvPr/>
        </p:nvSpPr>
        <p:spPr>
          <a:xfrm>
            <a:off x="6281310" y="4928105"/>
            <a:ext cx="22879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9</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p:cNvSpPr txBox="1"/>
          <p:nvPr/>
        </p:nvSpPr>
        <p:spPr>
          <a:xfrm>
            <a:off x="5921270" y="5440634"/>
            <a:ext cx="5750030"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装卸、搬运化工产品物资时应做到轻装、轻卸，严禁摔、碰、撞、击、拖拉、倾倒和滚动。</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med"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300"/>
                                        <p:tgtEl>
                                          <p:spTgt spid="2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right)">
                                      <p:cBhvr>
                                        <p:cTn id="87" dur="500"/>
                                        <p:tgtEl>
                                          <p:spTgt spid="21"/>
                                        </p:tgtEl>
                                      </p:cBhvr>
                                    </p:animEffect>
                                  </p:childTnLst>
                                </p:cTn>
                              </p:par>
                            </p:childTnLst>
                          </p:cTn>
                        </p:par>
                        <p:par>
                          <p:cTn id="88" fill="hold">
                            <p:stCondLst>
                              <p:cond delay="9000"/>
                            </p:stCondLst>
                            <p:childTnLst>
                              <p:par>
                                <p:cTn id="89" presetID="31"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300" fill="hold"/>
                                        <p:tgtEl>
                                          <p:spTgt spid="22"/>
                                        </p:tgtEl>
                                        <p:attrNameLst>
                                          <p:attrName>ppt_w</p:attrName>
                                        </p:attrNameLst>
                                      </p:cBhvr>
                                      <p:tavLst>
                                        <p:tav tm="0">
                                          <p:val>
                                            <p:fltVal val="0"/>
                                          </p:val>
                                        </p:tav>
                                        <p:tav tm="100000">
                                          <p:val>
                                            <p:strVal val="#ppt_w"/>
                                          </p:val>
                                        </p:tav>
                                      </p:tavLst>
                                    </p:anim>
                                    <p:anim calcmode="lin" valueType="num">
                                      <p:cBhvr>
                                        <p:cTn id="92" dur="300" fill="hold"/>
                                        <p:tgtEl>
                                          <p:spTgt spid="22"/>
                                        </p:tgtEl>
                                        <p:attrNameLst>
                                          <p:attrName>ppt_h</p:attrName>
                                        </p:attrNameLst>
                                      </p:cBhvr>
                                      <p:tavLst>
                                        <p:tav tm="0">
                                          <p:val>
                                            <p:fltVal val="0"/>
                                          </p:val>
                                        </p:tav>
                                        <p:tav tm="100000">
                                          <p:val>
                                            <p:strVal val="#ppt_h"/>
                                          </p:val>
                                        </p:tav>
                                      </p:tavLst>
                                    </p:anim>
                                    <p:anim calcmode="lin" valueType="num">
                                      <p:cBhvr>
                                        <p:cTn id="93" dur="300" fill="hold"/>
                                        <p:tgtEl>
                                          <p:spTgt spid="22"/>
                                        </p:tgtEl>
                                        <p:attrNameLst>
                                          <p:attrName>style.rotation</p:attrName>
                                        </p:attrNameLst>
                                      </p:cBhvr>
                                      <p:tavLst>
                                        <p:tav tm="0">
                                          <p:val>
                                            <p:fltVal val="90"/>
                                          </p:val>
                                        </p:tav>
                                        <p:tav tm="100000">
                                          <p:val>
                                            <p:fltVal val="0"/>
                                          </p:val>
                                        </p:tav>
                                      </p:tavLst>
                                    </p:anim>
                                    <p:animEffect transition="in" filter="fade">
                                      <p:cBhvr>
                                        <p:cTn id="94" dur="300"/>
                                        <p:tgtEl>
                                          <p:spTgt spid="22"/>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up)">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P spid="20" grpId="0" animBg="1"/>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389492" y="153662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1029452" y="16912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389492" y="384849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1029452" y="40031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389492" y="1741972"/>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10</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389492" y="4002137"/>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1029452" y="2382488"/>
            <a:ext cx="4215648"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从事化工产品物资保管保养及相关作业的人员，必须熟悉在紧急情况下的应急处理和自救互救的知识和技能。</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1029452" y="4729234"/>
            <a:ext cx="4215648" cy="1938992"/>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对产生严重职业病危害的化工产品作业场所，应当在其醒目位置，设置警示标识和中文警示说明。警示说明应当载明产生职业病危害的种类、后果、预防以及应急救治措施等内容</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9"/>
          <p:cNvSpPr/>
          <p:nvPr/>
        </p:nvSpPr>
        <p:spPr bwMode="auto">
          <a:xfrm>
            <a:off x="6471808" y="153662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p:cNvSpPr/>
          <p:nvPr/>
        </p:nvSpPr>
        <p:spPr bwMode="auto">
          <a:xfrm>
            <a:off x="6111768" y="16912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471808" y="384849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6111768" y="40031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p:cNvSpPr txBox="1"/>
          <p:nvPr/>
        </p:nvSpPr>
        <p:spPr>
          <a:xfrm>
            <a:off x="6471808" y="1741972"/>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471808" y="4002137"/>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p:cNvSpPr txBox="1"/>
          <p:nvPr/>
        </p:nvSpPr>
        <p:spPr>
          <a:xfrm>
            <a:off x="6111768" y="2382488"/>
            <a:ext cx="5380980"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对可能发生急性职业损伤的化工产品作业场所，配置现场急救用品、冲洗设备、应急撤离通道。</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6111768" y="4729234"/>
            <a:ext cx="5020940"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对可能发生职业损伤的化工产品作业场所的作业人员，应当组织上岗前、在岗期间和离岗时的职业健康检查，并将检查结果如实告知作业人员。</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slow" advTm="3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280121"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577165"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五</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414549"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危化品发放配送的安全要求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874210"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196466" y="1254800"/>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815997" y="1420144"/>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196466" y="2555800"/>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815997" y="2721144"/>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176037" y="1470868"/>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176037" y="2720168"/>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889410" y="1897982"/>
            <a:ext cx="4215648"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不得用同一车辆运输性能相互抵触的化工产品。 </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889410" y="3233863"/>
            <a:ext cx="4215648" cy="400110"/>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严格按照“先进先出”的原则出库。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9"/>
          <p:cNvSpPr/>
          <p:nvPr/>
        </p:nvSpPr>
        <p:spPr bwMode="auto">
          <a:xfrm>
            <a:off x="1235807" y="4977731"/>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p:cNvSpPr/>
          <p:nvPr/>
        </p:nvSpPr>
        <p:spPr bwMode="auto">
          <a:xfrm>
            <a:off x="855338" y="5143075"/>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066064" y="1103756"/>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5685595" y="1269100"/>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p:cNvSpPr txBox="1"/>
          <p:nvPr/>
        </p:nvSpPr>
        <p:spPr>
          <a:xfrm>
            <a:off x="1215378" y="5193799"/>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045635" y="1268124"/>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p:cNvSpPr txBox="1"/>
          <p:nvPr/>
        </p:nvSpPr>
        <p:spPr>
          <a:xfrm>
            <a:off x="926886" y="5620913"/>
            <a:ext cx="10629703" cy="1015663"/>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保管员应将“一书一签”的名称写在“物资调拨单”领料单位留存联的备注栏内，并亲手将“一书一签”交给驾驶人员，驾驶人员详细阅读完“一书一签”后，方可出发。“一书一签”应随货同行。 </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5774494" y="1816050"/>
            <a:ext cx="5782095"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对标识困难的罐车装产品出库时</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可以不进行产品标识 、产品名称、生产单位、生产日期、产品标准，但应有相应的检验报告等证实性材料随货同行。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Freeform 11"/>
          <p:cNvSpPr/>
          <p:nvPr/>
        </p:nvSpPr>
        <p:spPr bwMode="auto">
          <a:xfrm>
            <a:off x="1225894" y="361282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p:cNvSpPr/>
          <p:nvPr/>
        </p:nvSpPr>
        <p:spPr bwMode="auto">
          <a:xfrm>
            <a:off x="845425" y="377816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p:cNvSpPr txBox="1"/>
          <p:nvPr/>
        </p:nvSpPr>
        <p:spPr>
          <a:xfrm>
            <a:off x="1205465" y="377719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p:cNvSpPr txBox="1"/>
          <p:nvPr/>
        </p:nvSpPr>
        <p:spPr>
          <a:xfrm>
            <a:off x="918838" y="4290886"/>
            <a:ext cx="4215648"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装卸作业完毕后，做到工完、料净、场地清。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1"/>
          <p:cNvSpPr/>
          <p:nvPr/>
        </p:nvSpPr>
        <p:spPr bwMode="auto">
          <a:xfrm>
            <a:off x="6100455" y="2877745"/>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12"/>
          <p:cNvSpPr/>
          <p:nvPr/>
        </p:nvSpPr>
        <p:spPr bwMode="auto">
          <a:xfrm>
            <a:off x="5719986" y="3043089"/>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19"/>
          <p:cNvSpPr txBox="1"/>
          <p:nvPr/>
        </p:nvSpPr>
        <p:spPr>
          <a:xfrm>
            <a:off x="6080026" y="3042113"/>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TextBox 23"/>
          <p:cNvSpPr txBox="1"/>
          <p:nvPr/>
        </p:nvSpPr>
        <p:spPr>
          <a:xfrm>
            <a:off x="5796398" y="3528284"/>
            <a:ext cx="5730764"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用于运输危险化学品的槽罐及容器必须由专业定点生产企业生产，并经检测、检验合格后方准使用，运输危险化学品，必须配备必要的防护用品和应急处理器材。运载化学易燃易爆品的运输工具要有明显的标志，要配备相应的消防设备。</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slow"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300"/>
                                        <p:tgtEl>
                                          <p:spTgt spid="12"/>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right)">
                                      <p:cBhvr>
                                        <p:cTn id="68" dur="500"/>
                                        <p:tgtEl>
                                          <p:spTgt spid="13"/>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300" fill="hold"/>
                                        <p:tgtEl>
                                          <p:spTgt spid="16"/>
                                        </p:tgtEl>
                                        <p:attrNameLst>
                                          <p:attrName>ppt_w</p:attrName>
                                        </p:attrNameLst>
                                      </p:cBhvr>
                                      <p:tavLst>
                                        <p:tav tm="0">
                                          <p:val>
                                            <p:fltVal val="0"/>
                                          </p:val>
                                        </p:tav>
                                        <p:tav tm="100000">
                                          <p:val>
                                            <p:strVal val="#ppt_w"/>
                                          </p:val>
                                        </p:tav>
                                      </p:tavLst>
                                    </p:anim>
                                    <p:anim calcmode="lin" valueType="num">
                                      <p:cBhvr>
                                        <p:cTn id="73" dur="300" fill="hold"/>
                                        <p:tgtEl>
                                          <p:spTgt spid="16"/>
                                        </p:tgtEl>
                                        <p:attrNameLst>
                                          <p:attrName>ppt_h</p:attrName>
                                        </p:attrNameLst>
                                      </p:cBhvr>
                                      <p:tavLst>
                                        <p:tav tm="0">
                                          <p:val>
                                            <p:fltVal val="0"/>
                                          </p:val>
                                        </p:tav>
                                        <p:tav tm="100000">
                                          <p:val>
                                            <p:strVal val="#ppt_h"/>
                                          </p:val>
                                        </p:tav>
                                      </p:tavLst>
                                    </p:anim>
                                    <p:anim calcmode="lin" valueType="num">
                                      <p:cBhvr>
                                        <p:cTn id="74" dur="300" fill="hold"/>
                                        <p:tgtEl>
                                          <p:spTgt spid="16"/>
                                        </p:tgtEl>
                                        <p:attrNameLst>
                                          <p:attrName>style.rotation</p:attrName>
                                        </p:attrNameLst>
                                      </p:cBhvr>
                                      <p:tavLst>
                                        <p:tav tm="0">
                                          <p:val>
                                            <p:fltVal val="90"/>
                                          </p:val>
                                        </p:tav>
                                        <p:tav tm="100000">
                                          <p:val>
                                            <p:fltVal val="0"/>
                                          </p:val>
                                        </p:tav>
                                      </p:tavLst>
                                    </p:anim>
                                    <p:animEffect transition="in" filter="fade">
                                      <p:cBhvr>
                                        <p:cTn id="75" dur="300"/>
                                        <p:tgtEl>
                                          <p:spTgt spid="16"/>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up)">
                                      <p:cBhvr>
                                        <p:cTn id="79" dur="500"/>
                                        <p:tgtEl>
                                          <p:spTgt spid="18"/>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300"/>
                                        <p:tgtEl>
                                          <p:spTgt spid="14"/>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right)">
                                      <p:cBhvr>
                                        <p:cTn id="87" dur="500"/>
                                        <p:tgtEl>
                                          <p:spTgt spid="15"/>
                                        </p:tgtEl>
                                      </p:cBhvr>
                                    </p:animEffect>
                                  </p:childTnLst>
                                </p:cTn>
                              </p:par>
                            </p:childTnLst>
                          </p:cTn>
                        </p:par>
                        <p:par>
                          <p:cTn id="88" fill="hold">
                            <p:stCondLst>
                              <p:cond delay="9000"/>
                            </p:stCondLst>
                            <p:childTnLst>
                              <p:par>
                                <p:cTn id="89" presetID="31"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300" fill="hold"/>
                                        <p:tgtEl>
                                          <p:spTgt spid="17"/>
                                        </p:tgtEl>
                                        <p:attrNameLst>
                                          <p:attrName>ppt_w</p:attrName>
                                        </p:attrNameLst>
                                      </p:cBhvr>
                                      <p:tavLst>
                                        <p:tav tm="0">
                                          <p:val>
                                            <p:fltVal val="0"/>
                                          </p:val>
                                        </p:tav>
                                        <p:tav tm="100000">
                                          <p:val>
                                            <p:strVal val="#ppt_w"/>
                                          </p:val>
                                        </p:tav>
                                      </p:tavLst>
                                    </p:anim>
                                    <p:anim calcmode="lin" valueType="num">
                                      <p:cBhvr>
                                        <p:cTn id="92" dur="300" fill="hold"/>
                                        <p:tgtEl>
                                          <p:spTgt spid="17"/>
                                        </p:tgtEl>
                                        <p:attrNameLst>
                                          <p:attrName>ppt_h</p:attrName>
                                        </p:attrNameLst>
                                      </p:cBhvr>
                                      <p:tavLst>
                                        <p:tav tm="0">
                                          <p:val>
                                            <p:fltVal val="0"/>
                                          </p:val>
                                        </p:tav>
                                        <p:tav tm="100000">
                                          <p:val>
                                            <p:strVal val="#ppt_h"/>
                                          </p:val>
                                        </p:tav>
                                      </p:tavLst>
                                    </p:anim>
                                    <p:anim calcmode="lin" valueType="num">
                                      <p:cBhvr>
                                        <p:cTn id="93" dur="300" fill="hold"/>
                                        <p:tgtEl>
                                          <p:spTgt spid="17"/>
                                        </p:tgtEl>
                                        <p:attrNameLst>
                                          <p:attrName>style.rotation</p:attrName>
                                        </p:attrNameLst>
                                      </p:cBhvr>
                                      <p:tavLst>
                                        <p:tav tm="0">
                                          <p:val>
                                            <p:fltVal val="90"/>
                                          </p:val>
                                        </p:tav>
                                        <p:tav tm="100000">
                                          <p:val>
                                            <p:fltVal val="0"/>
                                          </p:val>
                                        </p:tav>
                                      </p:tavLst>
                                    </p:anim>
                                    <p:animEffect transition="in" filter="fade">
                                      <p:cBhvr>
                                        <p:cTn id="94" dur="300"/>
                                        <p:tgtEl>
                                          <p:spTgt spid="17"/>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up)">
                                      <p:cBhvr>
                                        <p:cTn id="98" dur="500"/>
                                        <p:tgtEl>
                                          <p:spTgt spid="19"/>
                                        </p:tgtEl>
                                      </p:cBhvr>
                                    </p:animEffect>
                                  </p:childTnLst>
                                </p:cTn>
                              </p:par>
                            </p:childTnLst>
                          </p:cTn>
                        </p:par>
                        <p:par>
                          <p:cTn id="99" fill="hold">
                            <p:stCondLst>
                              <p:cond delay="10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300"/>
                                        <p:tgtEl>
                                          <p:spTgt spid="24"/>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right)">
                                      <p:cBhvr>
                                        <p:cTn id="106" dur="500"/>
                                        <p:tgtEl>
                                          <p:spTgt spid="25"/>
                                        </p:tgtEl>
                                      </p:cBhvr>
                                    </p:animEffect>
                                  </p:childTnLst>
                                </p:cTn>
                              </p:par>
                            </p:childTnLst>
                          </p:cTn>
                        </p:par>
                        <p:par>
                          <p:cTn id="107" fill="hold">
                            <p:stCondLst>
                              <p:cond delay="11000"/>
                            </p:stCondLst>
                            <p:childTnLst>
                              <p:par>
                                <p:cTn id="108" presetID="31"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300" fill="hold"/>
                                        <p:tgtEl>
                                          <p:spTgt spid="26"/>
                                        </p:tgtEl>
                                        <p:attrNameLst>
                                          <p:attrName>ppt_w</p:attrName>
                                        </p:attrNameLst>
                                      </p:cBhvr>
                                      <p:tavLst>
                                        <p:tav tm="0">
                                          <p:val>
                                            <p:fltVal val="0"/>
                                          </p:val>
                                        </p:tav>
                                        <p:tav tm="100000">
                                          <p:val>
                                            <p:strVal val="#ppt_w"/>
                                          </p:val>
                                        </p:tav>
                                      </p:tavLst>
                                    </p:anim>
                                    <p:anim calcmode="lin" valueType="num">
                                      <p:cBhvr>
                                        <p:cTn id="111" dur="300" fill="hold"/>
                                        <p:tgtEl>
                                          <p:spTgt spid="26"/>
                                        </p:tgtEl>
                                        <p:attrNameLst>
                                          <p:attrName>ppt_h</p:attrName>
                                        </p:attrNameLst>
                                      </p:cBhvr>
                                      <p:tavLst>
                                        <p:tav tm="0">
                                          <p:val>
                                            <p:fltVal val="0"/>
                                          </p:val>
                                        </p:tav>
                                        <p:tav tm="100000">
                                          <p:val>
                                            <p:strVal val="#ppt_h"/>
                                          </p:val>
                                        </p:tav>
                                      </p:tavLst>
                                    </p:anim>
                                    <p:anim calcmode="lin" valueType="num">
                                      <p:cBhvr>
                                        <p:cTn id="112" dur="300" fill="hold"/>
                                        <p:tgtEl>
                                          <p:spTgt spid="26"/>
                                        </p:tgtEl>
                                        <p:attrNameLst>
                                          <p:attrName>style.rotation</p:attrName>
                                        </p:attrNameLst>
                                      </p:cBhvr>
                                      <p:tavLst>
                                        <p:tav tm="0">
                                          <p:val>
                                            <p:fltVal val="90"/>
                                          </p:val>
                                        </p:tav>
                                        <p:tav tm="100000">
                                          <p:val>
                                            <p:fltVal val="0"/>
                                          </p:val>
                                        </p:tav>
                                      </p:tavLst>
                                    </p:anim>
                                    <p:animEffect transition="in" filter="fade">
                                      <p:cBhvr>
                                        <p:cTn id="113" dur="300"/>
                                        <p:tgtEl>
                                          <p:spTgt spid="26"/>
                                        </p:tgtEl>
                                      </p:cBhvr>
                                    </p:animEffect>
                                  </p:childTnLst>
                                </p:cTn>
                              </p:par>
                            </p:childTnLst>
                          </p:cTn>
                        </p:par>
                        <p:par>
                          <p:cTn id="114" fill="hold">
                            <p:stCondLst>
                              <p:cond delay="11500"/>
                            </p:stCondLst>
                            <p:childTnLst>
                              <p:par>
                                <p:cTn id="115" presetID="22" presetClass="entr" presetSubtype="1"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up)">
                                      <p:cBhvr>
                                        <p:cTn id="1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468086" y="361950"/>
            <a:ext cx="11255828" cy="613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Rectangle 2"/>
          <p:cNvSpPr txBox="1">
            <a:spLocks noChangeArrowheads="1"/>
          </p:cNvSpPr>
          <p:nvPr/>
        </p:nvSpPr>
        <p:spPr bwMode="auto">
          <a:xfrm>
            <a:off x="1249705" y="2291350"/>
            <a:ext cx="223971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、术语及常识</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Rectangle 2"/>
          <p:cNvSpPr txBox="1">
            <a:spLocks noChangeArrowheads="1"/>
          </p:cNvSpPr>
          <p:nvPr/>
        </p:nvSpPr>
        <p:spPr bwMode="auto">
          <a:xfrm>
            <a:off x="1249705" y="2898745"/>
            <a:ext cx="4086375"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2</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、危化品作业人员上岗要求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Rectangle 2"/>
          <p:cNvSpPr txBox="1">
            <a:spLocks noChangeArrowheads="1"/>
          </p:cNvSpPr>
          <p:nvPr/>
        </p:nvSpPr>
        <p:spPr bwMode="auto">
          <a:xfrm>
            <a:off x="1249705" y="3506140"/>
            <a:ext cx="4086375"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、危化品入库前的安全要求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Rectangle 2"/>
          <p:cNvSpPr txBox="1">
            <a:spLocks noChangeArrowheads="1"/>
          </p:cNvSpPr>
          <p:nvPr/>
        </p:nvSpPr>
        <p:spPr bwMode="auto">
          <a:xfrm>
            <a:off x="1249705" y="4113535"/>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4</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、危化品保管保养的安全要求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5" name="Rectangle 2"/>
          <p:cNvSpPr txBox="1">
            <a:spLocks noChangeArrowheads="1"/>
          </p:cNvSpPr>
          <p:nvPr/>
        </p:nvSpPr>
        <p:spPr bwMode="auto">
          <a:xfrm>
            <a:off x="1249705" y="4720930"/>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5</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、危化品发放配送的安全要求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Rectangle 2"/>
          <p:cNvSpPr txBox="1">
            <a:spLocks noChangeArrowheads="1"/>
          </p:cNvSpPr>
          <p:nvPr/>
        </p:nvSpPr>
        <p:spPr bwMode="auto">
          <a:xfrm>
            <a:off x="1249705" y="5328324"/>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6</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、危化品物资应急准备及处理</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7" name="Rectangle 2"/>
          <p:cNvSpPr txBox="1">
            <a:spLocks noChangeArrowheads="1"/>
          </p:cNvSpPr>
          <p:nvPr/>
        </p:nvSpPr>
        <p:spPr bwMode="auto">
          <a:xfrm>
            <a:off x="6188887" y="2363214"/>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7</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、储存危化品物资的库房要求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8" name="Rectangle 2"/>
          <p:cNvSpPr txBox="1">
            <a:spLocks noChangeArrowheads="1"/>
          </p:cNvSpPr>
          <p:nvPr/>
        </p:nvSpPr>
        <p:spPr bwMode="auto">
          <a:xfrm>
            <a:off x="6188887" y="3044220"/>
            <a:ext cx="4163319"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8</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、危化品库房安全管理要求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Rectangle 2"/>
          <p:cNvSpPr txBox="1">
            <a:spLocks noChangeArrowheads="1"/>
          </p:cNvSpPr>
          <p:nvPr/>
        </p:nvSpPr>
        <p:spPr bwMode="auto">
          <a:xfrm>
            <a:off x="6188887" y="3725226"/>
            <a:ext cx="4778872"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9</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、危化品装卸作业安全管理要求</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Rectangle 2"/>
          <p:cNvSpPr txBox="1">
            <a:spLocks noChangeArrowheads="1"/>
          </p:cNvSpPr>
          <p:nvPr/>
        </p:nvSpPr>
        <p:spPr bwMode="auto">
          <a:xfrm>
            <a:off x="6188887" y="4406232"/>
            <a:ext cx="5064207"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10</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Rectangle 2"/>
          <p:cNvSpPr txBox="1">
            <a:spLocks noChangeArrowheads="1"/>
          </p:cNvSpPr>
          <p:nvPr/>
        </p:nvSpPr>
        <p:spPr bwMode="auto">
          <a:xfrm>
            <a:off x="6188887" y="5087237"/>
            <a:ext cx="35637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11</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、危险货物包装标志</a:t>
            </a:r>
            <a:endPar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33" name="组合 32"/>
          <p:cNvGrpSpPr/>
          <p:nvPr/>
        </p:nvGrpSpPr>
        <p:grpSpPr>
          <a:xfrm>
            <a:off x="4499853" y="742917"/>
            <a:ext cx="1220948" cy="12155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632164"/>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目</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5886967" y="742917"/>
            <a:ext cx="1220948" cy="12155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632164"/>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录</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41" name="斜纹 40"/>
          <p:cNvSpPr/>
          <p:nvPr/>
        </p:nvSpPr>
        <p:spPr>
          <a:xfrm rot="10800000" flipV="1">
            <a:off x="9625507" y="-4603"/>
            <a:ext cx="2566493" cy="2710543"/>
          </a:xfrm>
          <a:prstGeom prst="diagStripe">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drap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2"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141296" y="1722790"/>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837591" y="1863655"/>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145128" y="4230290"/>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841423" y="4371155"/>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197631" y="1914379"/>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7</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201463" y="4370179"/>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841422" y="2506593"/>
            <a:ext cx="4875909"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属于生产现场剩余的化工材料若需办理退料，执行</a:t>
            </a: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塔里木油田物流管理手册</a:t>
            </a: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退料管理程序，装卸和承运全过程对人员和环境无任何危害或污染。</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851336" y="4883874"/>
            <a:ext cx="4215648"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运输危险化学品必须具有自治区有关部门核发的</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充装证</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准运证</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押运证</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和充装记录本。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167560" y="3753719"/>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5863855" y="3894584"/>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223895" y="3893608"/>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10</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5863854" y="4454234"/>
            <a:ext cx="5579696"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从事危险化学品运输的驾驶、押运人员必须经过有关安全知识的培训，必须了解所接触危险化学品的性质、危害特性，掌握所接触危险化学品的装卸、运输安全知识和发生意外的应急措施，并经考试合格，取得上岗资格证后，方准上岗作业。</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Freeform 11"/>
          <p:cNvSpPr/>
          <p:nvPr/>
        </p:nvSpPr>
        <p:spPr bwMode="auto">
          <a:xfrm>
            <a:off x="6135859" y="1723766"/>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p:cNvSpPr/>
          <p:nvPr/>
        </p:nvSpPr>
        <p:spPr bwMode="auto">
          <a:xfrm>
            <a:off x="5832154" y="1864631"/>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p:cNvSpPr txBox="1"/>
          <p:nvPr/>
        </p:nvSpPr>
        <p:spPr>
          <a:xfrm>
            <a:off x="6192194" y="1863655"/>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9</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p:cNvSpPr txBox="1"/>
          <p:nvPr/>
        </p:nvSpPr>
        <p:spPr>
          <a:xfrm>
            <a:off x="5835986" y="2542450"/>
            <a:ext cx="4885821"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运输危险化学品的车辆不得超装、超载，装卸和运输过程中要防止泄露。</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slow" advTm="3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178521"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475565"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六</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312949"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危化品物资应急准备及处理</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772610"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423379" y="2295455"/>
            <a:ext cx="413489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1015390" y="2485955"/>
            <a:ext cx="445830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375430" y="2536679"/>
            <a:ext cx="3636025" cy="430887"/>
          </a:xfrm>
          <a:prstGeom prst="rect">
            <a:avLst/>
          </a:prstGeom>
          <a:noFill/>
        </p:spPr>
        <p:txBody>
          <a:bodyPr wrap="square" rtlCol="0">
            <a:spAutoFit/>
          </a:bodyPr>
          <a:lstStyle/>
          <a:p>
            <a:pPr algn="ctr"/>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应急准备和处理</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1019223" y="3243193"/>
            <a:ext cx="4657678" cy="2249334"/>
          </a:xfrm>
          <a:prstGeom prst="rect">
            <a:avLst/>
          </a:prstGeom>
          <a:noFill/>
        </p:spPr>
        <p:txBody>
          <a:bodyPr wrap="square" rtlCol="0">
            <a:spAutoFit/>
          </a:bodyPr>
          <a:lstStyle>
            <a:defPPr>
              <a:defRPr lang="zh-CN"/>
            </a:defPPr>
            <a:lvl1pPr>
              <a:defRPr>
                <a:solidFill>
                  <a:schemeClr val="tx2"/>
                </a:solidFill>
                <a:latin typeface="+mn-ea"/>
                <a:ea typeface="+mn-ea"/>
              </a:defRPr>
            </a:lvl1pPr>
          </a:lstStyle>
          <a:p>
            <a:pPr>
              <a:lnSpc>
                <a:spcPct val="150000"/>
              </a:lnSpc>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 危化品物资出现可能或已经造成危害的情况，应按照应急预案和其安全技术说明书中的办法进行处置</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76878" y="2523903"/>
            <a:ext cx="4927600" cy="29531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076922"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373966"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七</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211350"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储存危化品物资的库房要求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671011"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6659934" y="1838255"/>
            <a:ext cx="413489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6201145" y="2041455"/>
            <a:ext cx="445830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6561185" y="2092179"/>
            <a:ext cx="3636025" cy="430887"/>
          </a:xfrm>
          <a:prstGeom prst="rect">
            <a:avLst/>
          </a:prstGeom>
          <a:noFill/>
        </p:spPr>
        <p:txBody>
          <a:bodyPr wrap="square" rtlCol="0">
            <a:spAutoFit/>
          </a:bodyPr>
          <a:lstStyle/>
          <a:p>
            <a:pPr algn="ctr"/>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物资的库房要求</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6393234" y="2828856"/>
            <a:ext cx="4945015" cy="2803332"/>
          </a:xfrm>
          <a:prstGeom prst="rect">
            <a:avLst/>
          </a:prstGeom>
          <a:noFill/>
        </p:spPr>
        <p:txBody>
          <a:bodyPr wrap="square" rtlCol="0">
            <a:spAutoFit/>
          </a:bodyPr>
          <a:lstStyle>
            <a:defPPr>
              <a:defRPr lang="zh-CN"/>
            </a:defPPr>
            <a:lvl1pPr>
              <a:defRPr>
                <a:solidFill>
                  <a:schemeClr val="tx2"/>
                </a:solidFill>
                <a:latin typeface="+mn-ea"/>
                <a:ea typeface="+mn-ea"/>
              </a:defRPr>
            </a:lvl1pPr>
          </a:lstStyle>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防雷、防静电</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通风、干燥、阴凉</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库温不易超过</a:t>
            </a:r>
            <a:r>
              <a:rPr lang="en-US" altLang="zh-CN"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30</a:t>
            </a: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度</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照明应防爆</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应急设施</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（如灭火器、洗眼器等）</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9" name="图片 8"/>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2129036"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3426080"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八</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41" name="斜纹 40"/>
          <p:cNvSpPr/>
          <p:nvPr/>
        </p:nvSpPr>
        <p:spPr>
          <a:xfrm rot="10800000" flipV="1">
            <a:off x="9866806" y="-38300"/>
            <a:ext cx="2325193" cy="1677503"/>
          </a:xfrm>
          <a:prstGeom prst="diagStrip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Rectangle 2"/>
          <p:cNvSpPr txBox="1">
            <a:spLocks noChangeArrowheads="1"/>
          </p:cNvSpPr>
          <p:nvPr/>
        </p:nvSpPr>
        <p:spPr bwMode="auto">
          <a:xfrm>
            <a:off x="1263464"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危化品库房安全管理要求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4723125"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36650" y="1874963"/>
            <a:ext cx="3141661" cy="3141661"/>
          </a:xfrm>
          <a:prstGeom prst="rect">
            <a:avLst/>
          </a:prstGeom>
        </p:spPr>
      </p:pic>
      <p:sp>
        <p:nvSpPr>
          <p:cNvPr id="46" name="斜纹 45"/>
          <p:cNvSpPr/>
          <p:nvPr/>
        </p:nvSpPr>
        <p:spPr>
          <a:xfrm rot="10800000" flipH="1">
            <a:off x="0" y="5171865"/>
            <a:ext cx="2325193" cy="1677503"/>
          </a:xfrm>
          <a:prstGeom prst="diagStrip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1" grpId="0"/>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140775" y="1453941"/>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806105" y="159457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126452" y="301372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791782" y="3154359"/>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166145" y="1645297"/>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151822" y="3153383"/>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809936" y="2212111"/>
            <a:ext cx="4875909"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严禁任何人在危化品 库房和库区内吸烟点火，违反者视其情节追究责任。</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801694" y="3641678"/>
            <a:ext cx="4627819"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凡在库房或库区内动火，必须事先做好安全措施，报请安全主管部门批准后，签订相关作业票，方可动用。</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288379" y="145491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5953709" y="1595549"/>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313749" y="1594573"/>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5953708" y="2129799"/>
            <a:ext cx="5579696"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库区内的消防器材要定期检查、维修，保持完好。发现问题及时上报。</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Freeform 11"/>
          <p:cNvSpPr/>
          <p:nvPr/>
        </p:nvSpPr>
        <p:spPr bwMode="auto">
          <a:xfrm>
            <a:off x="1103515" y="4797041"/>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p:cNvSpPr/>
          <p:nvPr/>
        </p:nvSpPr>
        <p:spPr bwMode="auto">
          <a:xfrm>
            <a:off x="768845" y="493767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p:cNvSpPr txBox="1"/>
          <p:nvPr/>
        </p:nvSpPr>
        <p:spPr>
          <a:xfrm>
            <a:off x="1128885" y="4936697"/>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p:cNvSpPr txBox="1"/>
          <p:nvPr/>
        </p:nvSpPr>
        <p:spPr>
          <a:xfrm>
            <a:off x="760675" y="5425968"/>
            <a:ext cx="5073388"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易燃、可燃物品在入库前，应当有专人负责检查、对可能带有火险隐患的物品，应存放到观察区确定无危险后，方可入库或归垛。</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11"/>
          <p:cNvSpPr/>
          <p:nvPr/>
        </p:nvSpPr>
        <p:spPr bwMode="auto">
          <a:xfrm>
            <a:off x="6288379" y="2921129"/>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2"/>
          <p:cNvSpPr/>
          <p:nvPr/>
        </p:nvSpPr>
        <p:spPr bwMode="auto">
          <a:xfrm>
            <a:off x="5953709" y="3061761"/>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9"/>
          <p:cNvSpPr txBox="1"/>
          <p:nvPr/>
        </p:nvSpPr>
        <p:spPr>
          <a:xfrm>
            <a:off x="6313749" y="3060785"/>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23"/>
          <p:cNvSpPr txBox="1"/>
          <p:nvPr/>
        </p:nvSpPr>
        <p:spPr>
          <a:xfrm>
            <a:off x="5953708" y="3596011"/>
            <a:ext cx="5579696" cy="224676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易燃和可燃物品的库房、露天堆垛附近，不准进行试验、分装、封焊、维修、动用明火等可能引起火灾的作业。如因特殊需要进行这些作业时，事先必须经仓库主管安全领导批准。并采取安全措施，派专人负责现场监护，备有充足的灭火器材。作业结束后，应当对现场认真进行检查，切实查明未留火种后，方可离开现场。</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300"/>
                                        <p:tgtEl>
                                          <p:spTgt spid="18"/>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9000"/>
                            </p:stCondLst>
                            <p:childTnLst>
                              <p:par>
                                <p:cTn id="89" presetID="3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 calcmode="lin" valueType="num">
                                      <p:cBhvr>
                                        <p:cTn id="93" dur="300" fill="hold"/>
                                        <p:tgtEl>
                                          <p:spTgt spid="25"/>
                                        </p:tgtEl>
                                        <p:attrNameLst>
                                          <p:attrName>style.rotation</p:attrName>
                                        </p:attrNameLst>
                                      </p:cBhvr>
                                      <p:tavLst>
                                        <p:tav tm="0">
                                          <p:val>
                                            <p:fltVal val="90"/>
                                          </p:val>
                                        </p:tav>
                                        <p:tav tm="100000">
                                          <p:val>
                                            <p:fltVal val="0"/>
                                          </p:val>
                                        </p:tav>
                                      </p:tavLst>
                                    </p:anim>
                                    <p:animEffect transition="in" filter="fade">
                                      <p:cBhvr>
                                        <p:cTn id="94" dur="300"/>
                                        <p:tgtEl>
                                          <p:spTgt spid="25"/>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up)">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P spid="18" grpId="0" animBg="1"/>
      <p:bldP spid="24" grpId="0" animBg="1"/>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222064"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519108"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九</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001715" y="3096098"/>
            <a:ext cx="607713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危化品装卸作业安全管理要求</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816153"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8486"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314308"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104243" y="1267766"/>
            <a:ext cx="2979187"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902147" y="1455329"/>
            <a:ext cx="321220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104244" y="335576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902147" y="3543326"/>
            <a:ext cx="318559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262188" y="1506053"/>
            <a:ext cx="3477316"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262188" y="3542350"/>
            <a:ext cx="34485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905979" y="2072867"/>
            <a:ext cx="4875909" cy="1015663"/>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进入作业现场人员必须严格按照油田公司劳保着装管理规定进行着装，不按规定着装的，严禁进入作业现场。</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912060" y="4030645"/>
            <a:ext cx="4627819"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人机配合作业时，由机具方现场管理人员统一指挥作业。作业现场装卸搬运人员和机具操作人员，应严格遵守劳动纪律，服从指挥，非作业人员均不准在作业现场逗留。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192119" y="3022147"/>
            <a:ext cx="2992471"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5990024" y="3209710"/>
            <a:ext cx="322653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350063" y="3208734"/>
            <a:ext cx="3492821"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5990023" y="3743960"/>
            <a:ext cx="5579696"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严禁违章操作，对现场作业人员出现的“三违”行为，保管员有权制止并上报安全管理人员。</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Freeform 11"/>
          <p:cNvSpPr/>
          <p:nvPr/>
        </p:nvSpPr>
        <p:spPr bwMode="auto">
          <a:xfrm>
            <a:off x="6060785" y="1268742"/>
            <a:ext cx="2975779"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p:cNvSpPr/>
          <p:nvPr/>
        </p:nvSpPr>
        <p:spPr bwMode="auto">
          <a:xfrm>
            <a:off x="5858689" y="1456305"/>
            <a:ext cx="3208533"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p:cNvSpPr txBox="1"/>
          <p:nvPr/>
        </p:nvSpPr>
        <p:spPr>
          <a:xfrm>
            <a:off x="6218729" y="1455329"/>
            <a:ext cx="3473339"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p:cNvSpPr txBox="1"/>
          <p:nvPr/>
        </p:nvSpPr>
        <p:spPr>
          <a:xfrm>
            <a:off x="5850520" y="1944600"/>
            <a:ext cx="5764334"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危化品作业的启动与停止由现场保管员负责，作业前保管员必须对现场作业人员进行风险识别和控制、削减措施培训，否则不准启动作业。</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11"/>
          <p:cNvSpPr/>
          <p:nvPr/>
        </p:nvSpPr>
        <p:spPr bwMode="auto">
          <a:xfrm>
            <a:off x="6192119" y="4488359"/>
            <a:ext cx="2992471"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2"/>
          <p:cNvSpPr/>
          <p:nvPr/>
        </p:nvSpPr>
        <p:spPr bwMode="auto">
          <a:xfrm>
            <a:off x="5990024" y="4675922"/>
            <a:ext cx="322653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9"/>
          <p:cNvSpPr txBox="1"/>
          <p:nvPr/>
        </p:nvSpPr>
        <p:spPr>
          <a:xfrm>
            <a:off x="6350063" y="4674946"/>
            <a:ext cx="3492821"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23"/>
          <p:cNvSpPr txBox="1"/>
          <p:nvPr/>
        </p:nvSpPr>
        <p:spPr>
          <a:xfrm>
            <a:off x="5990023" y="5210172"/>
            <a:ext cx="5579696"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装卸搬运危险品时，必须严格执行操作规程和有关规定，认真检查装卸工具及操作设备。工作完毕后，沾染在工具上面的物质必须清除，防止相互抵触的物质引起化学反应。</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300"/>
                                        <p:tgtEl>
                                          <p:spTgt spid="18"/>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9000"/>
                            </p:stCondLst>
                            <p:childTnLst>
                              <p:par>
                                <p:cTn id="89" presetID="3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 calcmode="lin" valueType="num">
                                      <p:cBhvr>
                                        <p:cTn id="93" dur="300" fill="hold"/>
                                        <p:tgtEl>
                                          <p:spTgt spid="25"/>
                                        </p:tgtEl>
                                        <p:attrNameLst>
                                          <p:attrName>style.rotation</p:attrName>
                                        </p:attrNameLst>
                                      </p:cBhvr>
                                      <p:tavLst>
                                        <p:tav tm="0">
                                          <p:val>
                                            <p:fltVal val="90"/>
                                          </p:val>
                                        </p:tav>
                                        <p:tav tm="100000">
                                          <p:val>
                                            <p:fltVal val="0"/>
                                          </p:val>
                                        </p:tav>
                                      </p:tavLst>
                                    </p:anim>
                                    <p:animEffect transition="in" filter="fade">
                                      <p:cBhvr>
                                        <p:cTn id="94" dur="300"/>
                                        <p:tgtEl>
                                          <p:spTgt spid="25"/>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up)">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P spid="18" grpId="0" animBg="1"/>
      <p:bldP spid="24" grpId="0" animBg="1"/>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259235" y="1281990"/>
            <a:ext cx="2979187"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p:cNvSpPr/>
          <p:nvPr/>
        </p:nvSpPr>
        <p:spPr bwMode="auto">
          <a:xfrm>
            <a:off x="902147" y="1442629"/>
            <a:ext cx="321220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p:cNvSpPr/>
          <p:nvPr/>
        </p:nvSpPr>
        <p:spPr bwMode="auto">
          <a:xfrm>
            <a:off x="1259236" y="336998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p:cNvSpPr/>
          <p:nvPr/>
        </p:nvSpPr>
        <p:spPr bwMode="auto">
          <a:xfrm>
            <a:off x="902147" y="3530626"/>
            <a:ext cx="318559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p:cNvSpPr txBox="1"/>
          <p:nvPr/>
        </p:nvSpPr>
        <p:spPr>
          <a:xfrm>
            <a:off x="1262188" y="1493353"/>
            <a:ext cx="3477316"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p:cNvSpPr txBox="1"/>
          <p:nvPr/>
        </p:nvSpPr>
        <p:spPr>
          <a:xfrm>
            <a:off x="1262188" y="3529650"/>
            <a:ext cx="34485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7</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p:cNvSpPr txBox="1"/>
          <p:nvPr/>
        </p:nvSpPr>
        <p:spPr>
          <a:xfrm>
            <a:off x="905979" y="2072867"/>
            <a:ext cx="4875909" cy="1015663"/>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散落在场面上的物品，应及时清理干净。对没有利用价值的废物，应采用合适的物理或化学方法处置，以确保安全。</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23"/>
          <p:cNvSpPr txBox="1"/>
          <p:nvPr/>
        </p:nvSpPr>
        <p:spPr>
          <a:xfrm>
            <a:off x="912060" y="4030645"/>
            <a:ext cx="4627819"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装卸危险品应轻轻搬轻放，防止撞击摩擦，震动摔碰。液体铁桶包装卸垛，不宜用快速溜放的办法，防止包装破损。</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p:cNvSpPr/>
          <p:nvPr/>
        </p:nvSpPr>
        <p:spPr bwMode="auto">
          <a:xfrm>
            <a:off x="6347111" y="3036371"/>
            <a:ext cx="2992471"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p:cNvSpPr/>
          <p:nvPr/>
        </p:nvSpPr>
        <p:spPr bwMode="auto">
          <a:xfrm>
            <a:off x="5990024" y="3197010"/>
            <a:ext cx="322653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p:cNvSpPr txBox="1"/>
          <p:nvPr/>
        </p:nvSpPr>
        <p:spPr>
          <a:xfrm>
            <a:off x="6350063" y="3196034"/>
            <a:ext cx="3492821"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9</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p:cNvSpPr txBox="1"/>
          <p:nvPr/>
        </p:nvSpPr>
        <p:spPr>
          <a:xfrm>
            <a:off x="5990023" y="3743960"/>
            <a:ext cx="5579696"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两种性能相互抵触的物资，不得同时装卸。对怕热、怕潮物资装卸时要采用隔热、防潮措施。</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Freeform 11"/>
          <p:cNvSpPr/>
          <p:nvPr/>
        </p:nvSpPr>
        <p:spPr bwMode="auto">
          <a:xfrm>
            <a:off x="6215777" y="1282966"/>
            <a:ext cx="2975779"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p:cNvSpPr/>
          <p:nvPr/>
        </p:nvSpPr>
        <p:spPr bwMode="auto">
          <a:xfrm>
            <a:off x="5858689" y="1443605"/>
            <a:ext cx="3208533"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p:cNvSpPr txBox="1"/>
          <p:nvPr/>
        </p:nvSpPr>
        <p:spPr>
          <a:xfrm>
            <a:off x="6218729" y="1442629"/>
            <a:ext cx="3473339"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p:cNvSpPr txBox="1"/>
          <p:nvPr/>
        </p:nvSpPr>
        <p:spPr>
          <a:xfrm>
            <a:off x="5850520" y="1944600"/>
            <a:ext cx="5764334"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装卸作业完毕后，应及时洗手、洗脸、嗽口或淋浴。中途不得饮食、吸烟、并且必须保持现场空气流通，防止沾染皮肤、黏膜等。</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11"/>
          <p:cNvSpPr/>
          <p:nvPr/>
        </p:nvSpPr>
        <p:spPr bwMode="auto">
          <a:xfrm>
            <a:off x="6347111" y="4502583"/>
            <a:ext cx="3078304"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2"/>
          <p:cNvSpPr/>
          <p:nvPr/>
        </p:nvSpPr>
        <p:spPr bwMode="auto">
          <a:xfrm>
            <a:off x="5990024" y="4663222"/>
            <a:ext cx="3319076"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9"/>
          <p:cNvSpPr txBox="1"/>
          <p:nvPr/>
        </p:nvSpPr>
        <p:spPr>
          <a:xfrm>
            <a:off x="6350063" y="4662246"/>
            <a:ext cx="3593005"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10</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23"/>
          <p:cNvSpPr txBox="1"/>
          <p:nvPr/>
        </p:nvSpPr>
        <p:spPr>
          <a:xfrm>
            <a:off x="5990023" y="5210172"/>
            <a:ext cx="5579696"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保管员不在现场，严禁作业， “三现场”准则执行不到位的，发现一次班长就地免职；现场相关责任人待岗</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3-6</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个月进行培训，重新进行能力评估，合格后方可上岗。</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300"/>
                                        <p:tgtEl>
                                          <p:spTgt spid="18"/>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9000"/>
                            </p:stCondLst>
                            <p:childTnLst>
                              <p:par>
                                <p:cTn id="89" presetID="3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 calcmode="lin" valueType="num">
                                      <p:cBhvr>
                                        <p:cTn id="93" dur="300" fill="hold"/>
                                        <p:tgtEl>
                                          <p:spTgt spid="25"/>
                                        </p:tgtEl>
                                        <p:attrNameLst>
                                          <p:attrName>style.rotation</p:attrName>
                                        </p:attrNameLst>
                                      </p:cBhvr>
                                      <p:tavLst>
                                        <p:tav tm="0">
                                          <p:val>
                                            <p:fltVal val="90"/>
                                          </p:val>
                                        </p:tav>
                                        <p:tav tm="100000">
                                          <p:val>
                                            <p:fltVal val="0"/>
                                          </p:val>
                                        </p:tav>
                                      </p:tavLst>
                                    </p:anim>
                                    <p:animEffect transition="in" filter="fade">
                                      <p:cBhvr>
                                        <p:cTn id="94" dur="300"/>
                                        <p:tgtEl>
                                          <p:spTgt spid="25"/>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up)">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P spid="18" grpId="0" animBg="1"/>
      <p:bldP spid="24" grpId="0" animBg="1"/>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136220" y="2167341"/>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433264" y="2167341"/>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一</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264063" y="3550287"/>
            <a:ext cx="5587386" cy="12003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80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术语及常识</a:t>
            </a:r>
            <a:endParaRPr lang="zh-CN" altLang="en-US" sz="80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730309" y="2167341"/>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6091436" y="186911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7388480" y="186911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十</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4827129" y="3206606"/>
            <a:ext cx="6165052"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685525" y="186911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8829" y="1930401"/>
            <a:ext cx="3548742" cy="3548742"/>
          </a:xfrm>
          <a:prstGeom prst="rect">
            <a:avLst/>
          </a:prstGeom>
        </p:spPr>
      </p:pic>
      <p:pic>
        <p:nvPicPr>
          <p:cNvPr id="21" name="图片 20"/>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154651" y="3149600"/>
            <a:ext cx="2753550" cy="2753550"/>
          </a:xfrm>
          <a:prstGeom prst="rect">
            <a:avLst/>
          </a:prstGeom>
        </p:spPr>
      </p:pic>
      <p:sp>
        <p:nvSpPr>
          <p:cNvPr id="22" name="斜纹 21"/>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638"/>
          <p:cNvGraphicFramePr>
            <a:graphicFrameLocks noGrp="1"/>
          </p:cNvGraphicFramePr>
          <p:nvPr/>
        </p:nvGraphicFramePr>
        <p:xfrm>
          <a:off x="481707" y="1346200"/>
          <a:ext cx="11228585" cy="5065042"/>
        </p:xfrm>
        <a:graphic>
          <a:graphicData uri="http://schemas.openxmlformats.org/drawingml/2006/table">
            <a:tbl>
              <a:tblPr/>
              <a:tblGrid>
                <a:gridCol w="1433324"/>
                <a:gridCol w="2019447"/>
                <a:gridCol w="7775814"/>
              </a:tblGrid>
              <a:tr h="498182">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序号</a:t>
                      </a:r>
                      <a:endParaRPr kumimoji="0" lang="zh-CN" altLang="en-US" sz="24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C00000"/>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物资名称</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C00000"/>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储存运输注意事项</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C00000"/>
                    </a:solid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硝酸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b"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应与氧化剂、还原剂、碱类分开存放，禁配物：醋酸、硫酸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525689">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2</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硝酸钾</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b"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应与强还原剂、易燃或可燃物、硫、磷分开存放、运输</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3</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醇酸磁漆</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4</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醇酸漆稀释剂</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禁配物：氧化剂、酸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83571">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5</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醇酸清漆</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禁配物：氧化剂、酸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6</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底漆</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7</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防滑地板漆</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8</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工业酒精</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禁忌物 ： 强氧化剂、酸类、酸酐、碱金属、胺类</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9</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红丹防锈漆</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10</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甲醇</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禁忌物：酸类、酸酐、强氧化剂、碱金属</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11</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甲醛溶液</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禁忌物：强氧化剂、强酸、强碱</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362176">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12</a:t>
                      </a:r>
                      <a:endPar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硫酸</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应与易燃或可燃物、碱类、金属粉末等分开存放</a:t>
                      </a:r>
                      <a:endPar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endParaRP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p:cNvGrpSpPr/>
          <p:nvPr/>
        </p:nvGrpSpPr>
        <p:grpSpPr>
          <a:xfrm>
            <a:off x="5752165" y="1874963"/>
            <a:ext cx="1042352" cy="1037706"/>
            <a:chOff x="4006579" y="710660"/>
            <a:chExt cx="1090345" cy="1085485"/>
          </a:xfrm>
        </p:grpSpPr>
        <p:sp>
          <p:nvSpPr>
            <p:cNvPr id="34"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p:cNvGrpSpPr/>
          <p:nvPr/>
        </p:nvGrpSpPr>
        <p:grpSpPr>
          <a:xfrm>
            <a:off x="6978707" y="1874963"/>
            <a:ext cx="1042352" cy="1037706"/>
            <a:chOff x="4006579" y="710660"/>
            <a:chExt cx="1090345" cy="1085485"/>
          </a:xfrm>
        </p:grpSpPr>
        <p:sp>
          <p:nvSpPr>
            <p:cNvPr id="38"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十</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p:cNvSpPr txBox="1">
            <a:spLocks noChangeArrowheads="1"/>
          </p:cNvSpPr>
          <p:nvPr/>
        </p:nvSpPr>
        <p:spPr bwMode="auto">
          <a:xfrm>
            <a:off x="5356493"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危险货物包装标志</a:t>
            </a:r>
            <a:endPar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8205249" y="1874963"/>
            <a:ext cx="1042352" cy="1037706"/>
            <a:chOff x="4006579" y="710660"/>
            <a:chExt cx="1090345" cy="1085485"/>
          </a:xfrm>
        </p:grpSpPr>
        <p:sp>
          <p:nvSpPr>
            <p:cNvPr id="43"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一</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20" name="组合 19"/>
          <p:cNvGrpSpPr/>
          <p:nvPr/>
        </p:nvGrpSpPr>
        <p:grpSpPr>
          <a:xfrm>
            <a:off x="9431792" y="1874963"/>
            <a:ext cx="1042352" cy="1037706"/>
            <a:chOff x="4006579" y="710660"/>
            <a:chExt cx="1090345" cy="1085485"/>
          </a:xfrm>
        </p:grpSpPr>
        <p:sp>
          <p:nvSpPr>
            <p:cNvPr id="21" name="Freeform 22"/>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椭圆 21"/>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矩形 22"/>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5" name="图片 24"/>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6" name="斜纹 25"/>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斜纹 26"/>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27900" y="1526809"/>
            <a:ext cx="3632200" cy="4845782"/>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299" y="1583283"/>
            <a:ext cx="4699002" cy="47328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矩形 19"/>
          <p:cNvSpPr/>
          <p:nvPr/>
        </p:nvSpPr>
        <p:spPr>
          <a:xfrm>
            <a:off x="468086" y="361950"/>
            <a:ext cx="11255828" cy="613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斜纹 20"/>
          <p:cNvSpPr/>
          <p:nvPr/>
        </p:nvSpPr>
        <p:spPr>
          <a:xfrm rot="16200000">
            <a:off x="0" y="4892308"/>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文本框 21"/>
          <p:cNvSpPr txBox="1"/>
          <p:nvPr/>
        </p:nvSpPr>
        <p:spPr>
          <a:xfrm>
            <a:off x="1148953" y="4665828"/>
            <a:ext cx="5685956" cy="460375"/>
          </a:xfrm>
          <a:prstGeom prst="rect">
            <a:avLst/>
          </a:prstGeom>
          <a:noFill/>
          <a:ln w="28575">
            <a:solidFill>
              <a:srgbClr val="C00000"/>
            </a:solidFill>
          </a:ln>
        </p:spPr>
        <p:txBody>
          <a:bodyPr wrap="square" rtlCol="0">
            <a:spAutoFit/>
          </a:bodyPr>
          <a:lstStyle/>
          <a:p>
            <a:pPr lvl="0" algn="dist">
              <a:defRPr/>
            </a:pPr>
            <a:r>
              <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endParaRPr kumimoji="0" lang="zh-CN" altLang="en-US" sz="2400" b="1" i="0" u="none" strike="noStrike" kern="1200" cap="none" spc="0" normalizeH="0" baseline="0" noProof="0" dirty="0">
              <a:ln>
                <a:noFill/>
              </a:ln>
              <a:solidFill>
                <a:srgbClr val="C00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5" name="文本框 24"/>
          <p:cNvSpPr txBox="1"/>
          <p:nvPr/>
        </p:nvSpPr>
        <p:spPr>
          <a:xfrm>
            <a:off x="777519" y="1009938"/>
            <a:ext cx="6149425" cy="3216265"/>
          </a:xfrm>
          <a:prstGeom prst="rect">
            <a:avLst/>
          </a:prstGeom>
          <a:noFill/>
        </p:spPr>
        <p:txBody>
          <a:bodyPr wrap="square" rtlCol="0">
            <a:spAutoFit/>
          </a:bodyPr>
          <a:lstStyle/>
          <a:p>
            <a:pPr lvl="0" algn="ctr">
              <a:defRPr/>
            </a:pPr>
            <a:r>
              <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危化品仓储</a:t>
            </a:r>
            <a:r>
              <a:rPr lang="zh-CN" altLang="en-US" sz="115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安全管理</a:t>
            </a:r>
            <a:endPar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nvSpPr>
        <p:spPr>
          <a:xfrm>
            <a:off x="1009252" y="4090821"/>
            <a:ext cx="5917691" cy="400110"/>
          </a:xfrm>
          <a:prstGeom prst="rect">
            <a:avLst/>
          </a:prstGeom>
          <a:noFill/>
        </p:spPr>
        <p:txBody>
          <a:bodyPr wrap="square" rtlCol="0">
            <a:spAutoFit/>
          </a:bodyPr>
          <a:lstStyle/>
          <a:p>
            <a:pPr lvl="0" algn="dist">
              <a:defRPr/>
            </a:pPr>
            <a:r>
              <a:rPr lang="en-US" altLang="zh-CN" sz="20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FOR THE WAREHOUSE SAFETY MANAGEMENT</a:t>
            </a:r>
            <a:endParaRPr lang="en-US" altLang="zh-CN" sz="20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27" name="Group 15"/>
          <p:cNvGrpSpPr/>
          <p:nvPr/>
        </p:nvGrpSpPr>
        <p:grpSpPr>
          <a:xfrm>
            <a:off x="1148953" y="5488153"/>
            <a:ext cx="2060970" cy="407583"/>
            <a:chOff x="2577247" y="6274583"/>
            <a:chExt cx="2060970" cy="407583"/>
          </a:xfrm>
        </p:grpSpPr>
        <p:sp>
          <p:nvSpPr>
            <p:cNvPr id="28" name="矩形 27"/>
            <p:cNvSpPr/>
            <p:nvPr/>
          </p:nvSpPr>
          <p:spPr>
            <a:xfrm>
              <a:off x="3049447" y="6278320"/>
              <a:ext cx="1588770" cy="39878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演讲人：XXX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delivery-package_45936"/>
            <p:cNvSpPr>
              <a:spLocks noChangeAspect="1"/>
            </p:cNvSpPr>
            <p:nvPr/>
          </p:nvSpPr>
          <p:spPr bwMode="auto">
            <a:xfrm>
              <a:off x="2577247" y="6274583"/>
              <a:ext cx="472199" cy="407583"/>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4 w 606439"/>
                <a:gd name="connsiteY23" fmla="*/ 369109 h 523454"/>
                <a:gd name="connsiteX24" fmla="*/ 304121 w 606439"/>
                <a:gd name="connsiteY24" fmla="*/ 368693 h 523454"/>
                <a:gd name="connsiteX25" fmla="*/ 317965 w 606439"/>
                <a:gd name="connsiteY25" fmla="*/ 349883 h 523454"/>
                <a:gd name="connsiteX26" fmla="*/ 318173 w 606439"/>
                <a:gd name="connsiteY26" fmla="*/ 349051 h 523454"/>
                <a:gd name="connsiteX27" fmla="*/ 304954 w 606439"/>
                <a:gd name="connsiteY27" fmla="*/ 261132 h 523454"/>
                <a:gd name="connsiteX28" fmla="*/ 335452 w 606439"/>
                <a:gd name="connsiteY28" fmla="*/ 230890 h 523454"/>
                <a:gd name="connsiteX29" fmla="*/ 354500 w 606439"/>
                <a:gd name="connsiteY29" fmla="*/ 246894 h 523454"/>
                <a:gd name="connsiteX30" fmla="*/ 393950 w 606439"/>
                <a:gd name="connsiteY30" fmla="*/ 265081 h 523454"/>
                <a:gd name="connsiteX31" fmla="*/ 408522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1 w 606439"/>
                <a:gd name="connsiteY38" fmla="*/ 154506 h 523454"/>
                <a:gd name="connsiteX39" fmla="*/ 303203 w 606439"/>
                <a:gd name="connsiteY39" fmla="*/ 223727 h 523454"/>
                <a:gd name="connsiteX40" fmla="*/ 357324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2 w 606439"/>
                <a:gd name="connsiteY46" fmla="*/ 138396 h 523454"/>
                <a:gd name="connsiteX47" fmla="*/ 303203 w 606439"/>
                <a:gd name="connsiteY47" fmla="*/ 68448 h 523454"/>
                <a:gd name="connsiteX48" fmla="*/ 41630 w 606439"/>
                <a:gd name="connsiteY48" fmla="*/ 41570 h 523454"/>
                <a:gd name="connsiteX49" fmla="*/ 41630 w 606439"/>
                <a:gd name="connsiteY49" fmla="*/ 406450 h 523454"/>
                <a:gd name="connsiteX50" fmla="*/ 564809 w 606439"/>
                <a:gd name="connsiteY50" fmla="*/ 406450 h 523454"/>
                <a:gd name="connsiteX51" fmla="*/ 564809 w 606439"/>
                <a:gd name="connsiteY51" fmla="*/ 41570 h 523454"/>
                <a:gd name="connsiteX52" fmla="*/ 27788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8 w 606439"/>
                <a:gd name="connsiteY57" fmla="*/ 448020 h 523454"/>
                <a:gd name="connsiteX58" fmla="*/ 0 w 606439"/>
                <a:gd name="connsiteY58" fmla="*/ 420376 h 523454"/>
                <a:gd name="connsiteX59" fmla="*/ 0 w 606439"/>
                <a:gd name="connsiteY59" fmla="*/ 27644 h 523454"/>
                <a:gd name="connsiteX60" fmla="*/ 27788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0" name="Group 18"/>
          <p:cNvGrpSpPr/>
          <p:nvPr/>
        </p:nvGrpSpPr>
        <p:grpSpPr>
          <a:xfrm>
            <a:off x="3829391" y="5434548"/>
            <a:ext cx="2902443" cy="439404"/>
            <a:chOff x="5559356" y="6256588"/>
            <a:chExt cx="2902443" cy="439404"/>
          </a:xfrm>
        </p:grpSpPr>
        <p:sp>
          <p:nvSpPr>
            <p:cNvPr id="31" name="矩形 30"/>
            <p:cNvSpPr/>
            <p:nvPr/>
          </p:nvSpPr>
          <p:spPr>
            <a:xfrm>
              <a:off x="5904689" y="6295882"/>
              <a:ext cx="255711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srgbClr val="000000">
                      <a:lumMod val="85000"/>
                      <a:lumOff val="15000"/>
                    </a:srgbClr>
                  </a:solidFill>
                  <a:latin typeface="思源黑体" panose="020B0500000000000000" pitchFamily="34" charset="-122"/>
                  <a:ea typeface="思源黑体" panose="020B0500000000000000" pitchFamily="34" charset="-122"/>
                  <a:cs typeface="+mn-ea"/>
                  <a:sym typeface="思源黑体" panose="020B0500000000000000" pitchFamily="34" charset="-122"/>
                </a:rPr>
                <a:t>演讲</a:t>
              </a: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时间：</a:t>
              </a:r>
              <a:r>
                <a:rPr kumimoji="0" lang="en-US" altLang="zh-CN"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2021.X.X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24-hours-phone-service_45765"/>
            <p:cNvSpPr>
              <a:spLocks noChangeAspect="1"/>
            </p:cNvSpPr>
            <p:nvPr/>
          </p:nvSpPr>
          <p:spPr bwMode="auto">
            <a:xfrm>
              <a:off x="5559356" y="6256588"/>
              <a:ext cx="345333" cy="415849"/>
            </a:xfrm>
            <a:custGeom>
              <a:avLst/>
              <a:gdLst>
                <a:gd name="T0" fmla="*/ 3134 w 10630"/>
                <a:gd name="T1" fmla="*/ 10106 h 12800"/>
                <a:gd name="T2" fmla="*/ 3134 w 10630"/>
                <a:gd name="T3" fmla="*/ 5744 h 12800"/>
                <a:gd name="T4" fmla="*/ 7496 w 10630"/>
                <a:gd name="T5" fmla="*/ 5744 h 12800"/>
                <a:gd name="T6" fmla="*/ 7496 w 10630"/>
                <a:gd name="T7" fmla="*/ 10106 h 12800"/>
                <a:gd name="T8" fmla="*/ 5315 w 10630"/>
                <a:gd name="T9" fmla="*/ 5340 h 12800"/>
                <a:gd name="T10" fmla="*/ 5315 w 10630"/>
                <a:gd name="T11" fmla="*/ 10510 h 12800"/>
                <a:gd name="T12" fmla="*/ 5315 w 10630"/>
                <a:gd name="T13" fmla="*/ 5340 h 12800"/>
                <a:gd name="T14" fmla="*/ 5550 w 10630"/>
                <a:gd name="T15" fmla="*/ 5728 h 12800"/>
                <a:gd name="T16" fmla="*/ 5080 w 10630"/>
                <a:gd name="T17" fmla="*/ 7925 h 12800"/>
                <a:gd name="T18" fmla="*/ 5080 w 10630"/>
                <a:gd name="T19" fmla="*/ 7690 h 12800"/>
                <a:gd name="T20" fmla="*/ 6727 w 10630"/>
                <a:gd name="T21" fmla="*/ 8160 h 12800"/>
                <a:gd name="T22" fmla="*/ 5080 w 10630"/>
                <a:gd name="T23" fmla="*/ 7690 h 12800"/>
                <a:gd name="T24" fmla="*/ 8118 w 10630"/>
                <a:gd name="T25" fmla="*/ 2038 h 12800"/>
                <a:gd name="T26" fmla="*/ 5977 w 10630"/>
                <a:gd name="T27" fmla="*/ 0 h 12800"/>
                <a:gd name="T28" fmla="*/ 3575 w 10630"/>
                <a:gd name="T29" fmla="*/ 970 h 12800"/>
                <a:gd name="T30" fmla="*/ 1063 w 10630"/>
                <a:gd name="T31" fmla="*/ 2038 h 12800"/>
                <a:gd name="T32" fmla="*/ 0 w 10630"/>
                <a:gd name="T33" fmla="*/ 11737 h 12800"/>
                <a:gd name="T34" fmla="*/ 9567 w 10630"/>
                <a:gd name="T35" fmla="*/ 12800 h 12800"/>
                <a:gd name="T36" fmla="*/ 10630 w 10630"/>
                <a:gd name="T37" fmla="*/ 3101 h 12800"/>
                <a:gd name="T38" fmla="*/ 3262 w 10630"/>
                <a:gd name="T39" fmla="*/ 2788 h 12800"/>
                <a:gd name="T40" fmla="*/ 3262 w 10630"/>
                <a:gd name="T41" fmla="*/ 2038 h 12800"/>
                <a:gd name="T42" fmla="*/ 3944 w 10630"/>
                <a:gd name="T43" fmla="*/ 1720 h 12800"/>
                <a:gd name="T44" fmla="*/ 4319 w 10630"/>
                <a:gd name="T45" fmla="*/ 1084 h 12800"/>
                <a:gd name="T46" fmla="*/ 5977 w 10630"/>
                <a:gd name="T47" fmla="*/ 750 h 12800"/>
                <a:gd name="T48" fmla="*/ 6311 w 10630"/>
                <a:gd name="T49" fmla="*/ 1345 h 12800"/>
                <a:gd name="T50" fmla="*/ 7034 w 10630"/>
                <a:gd name="T51" fmla="*/ 1720 h 12800"/>
                <a:gd name="T52" fmla="*/ 7368 w 10630"/>
                <a:gd name="T53" fmla="*/ 2054 h 12800"/>
                <a:gd name="T54" fmla="*/ 7034 w 10630"/>
                <a:gd name="T55" fmla="*/ 3250 h 12800"/>
                <a:gd name="T56" fmla="*/ 3262 w 10630"/>
                <a:gd name="T57" fmla="*/ 2916 h 12800"/>
                <a:gd name="T58" fmla="*/ 9880 w 10630"/>
                <a:gd name="T59" fmla="*/ 11737 h 12800"/>
                <a:gd name="T60" fmla="*/ 1063 w 10630"/>
                <a:gd name="T61" fmla="*/ 12050 h 12800"/>
                <a:gd name="T62" fmla="*/ 750 w 10630"/>
                <a:gd name="T63" fmla="*/ 3101 h 12800"/>
                <a:gd name="T64" fmla="*/ 2512 w 10630"/>
                <a:gd name="T65" fmla="*/ 2788 h 12800"/>
                <a:gd name="T66" fmla="*/ 3596 w 10630"/>
                <a:gd name="T67" fmla="*/ 4000 h 12800"/>
                <a:gd name="T68" fmla="*/ 8118 w 10630"/>
                <a:gd name="T69" fmla="*/ 2916 h 12800"/>
                <a:gd name="T70" fmla="*/ 9567 w 10630"/>
                <a:gd name="T71" fmla="*/ 2788 h 12800"/>
                <a:gd name="T72" fmla="*/ 9880 w 10630"/>
                <a:gd name="T73" fmla="*/ 1173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30" h="12800">
                  <a:moveTo>
                    <a:pt x="5315" y="11010"/>
                  </a:moveTo>
                  <a:cubicBezTo>
                    <a:pt x="4491" y="11010"/>
                    <a:pt x="3716" y="10689"/>
                    <a:pt x="3134" y="10106"/>
                  </a:cubicBezTo>
                  <a:cubicBezTo>
                    <a:pt x="2551" y="9524"/>
                    <a:pt x="2230" y="8749"/>
                    <a:pt x="2230" y="7925"/>
                  </a:cubicBezTo>
                  <a:cubicBezTo>
                    <a:pt x="2230" y="7101"/>
                    <a:pt x="2551" y="6326"/>
                    <a:pt x="3134" y="5744"/>
                  </a:cubicBezTo>
                  <a:cubicBezTo>
                    <a:pt x="3716" y="5161"/>
                    <a:pt x="4491" y="4840"/>
                    <a:pt x="5315" y="4840"/>
                  </a:cubicBezTo>
                  <a:cubicBezTo>
                    <a:pt x="6139" y="4840"/>
                    <a:pt x="6914" y="5161"/>
                    <a:pt x="7496" y="5744"/>
                  </a:cubicBezTo>
                  <a:cubicBezTo>
                    <a:pt x="8079" y="6326"/>
                    <a:pt x="8400" y="7101"/>
                    <a:pt x="8400" y="7925"/>
                  </a:cubicBezTo>
                  <a:cubicBezTo>
                    <a:pt x="8400" y="8749"/>
                    <a:pt x="8079" y="9524"/>
                    <a:pt x="7496" y="10106"/>
                  </a:cubicBezTo>
                  <a:cubicBezTo>
                    <a:pt x="6914" y="10689"/>
                    <a:pt x="6139" y="11010"/>
                    <a:pt x="5315" y="11010"/>
                  </a:cubicBezTo>
                  <a:close/>
                  <a:moveTo>
                    <a:pt x="5315" y="5340"/>
                  </a:moveTo>
                  <a:cubicBezTo>
                    <a:pt x="3890" y="5340"/>
                    <a:pt x="2730" y="6500"/>
                    <a:pt x="2730" y="7925"/>
                  </a:cubicBezTo>
                  <a:cubicBezTo>
                    <a:pt x="2730" y="9350"/>
                    <a:pt x="3890" y="10510"/>
                    <a:pt x="5315" y="10510"/>
                  </a:cubicBezTo>
                  <a:cubicBezTo>
                    <a:pt x="6740" y="10510"/>
                    <a:pt x="7900" y="9350"/>
                    <a:pt x="7900" y="7925"/>
                  </a:cubicBezTo>
                  <a:cubicBezTo>
                    <a:pt x="7900" y="6500"/>
                    <a:pt x="6740" y="5340"/>
                    <a:pt x="5315" y="5340"/>
                  </a:cubicBezTo>
                  <a:close/>
                  <a:moveTo>
                    <a:pt x="5080" y="5728"/>
                  </a:moveTo>
                  <a:lnTo>
                    <a:pt x="5550" y="5728"/>
                  </a:lnTo>
                  <a:lnTo>
                    <a:pt x="5550" y="7925"/>
                  </a:lnTo>
                  <a:lnTo>
                    <a:pt x="5080" y="7925"/>
                  </a:lnTo>
                  <a:lnTo>
                    <a:pt x="5080" y="5728"/>
                  </a:lnTo>
                  <a:close/>
                  <a:moveTo>
                    <a:pt x="5080" y="7690"/>
                  </a:moveTo>
                  <a:lnTo>
                    <a:pt x="6727" y="7690"/>
                  </a:lnTo>
                  <a:lnTo>
                    <a:pt x="6727" y="8160"/>
                  </a:lnTo>
                  <a:lnTo>
                    <a:pt x="5080" y="8160"/>
                  </a:lnTo>
                  <a:lnTo>
                    <a:pt x="5080" y="7690"/>
                  </a:lnTo>
                  <a:close/>
                  <a:moveTo>
                    <a:pt x="9567" y="2038"/>
                  </a:moveTo>
                  <a:lnTo>
                    <a:pt x="8118" y="2038"/>
                  </a:lnTo>
                  <a:cubicBezTo>
                    <a:pt x="8109" y="1454"/>
                    <a:pt x="7638" y="981"/>
                    <a:pt x="7055" y="970"/>
                  </a:cubicBezTo>
                  <a:cubicBezTo>
                    <a:pt x="6998" y="426"/>
                    <a:pt x="6537" y="0"/>
                    <a:pt x="5977" y="0"/>
                  </a:cubicBezTo>
                  <a:lnTo>
                    <a:pt x="4652" y="0"/>
                  </a:lnTo>
                  <a:cubicBezTo>
                    <a:pt x="4093" y="0"/>
                    <a:pt x="3632" y="426"/>
                    <a:pt x="3575" y="970"/>
                  </a:cubicBezTo>
                  <a:cubicBezTo>
                    <a:pt x="2992" y="981"/>
                    <a:pt x="2521" y="1454"/>
                    <a:pt x="2512" y="2038"/>
                  </a:cubicBezTo>
                  <a:lnTo>
                    <a:pt x="1063" y="2038"/>
                  </a:lnTo>
                  <a:cubicBezTo>
                    <a:pt x="476" y="2038"/>
                    <a:pt x="0" y="2513"/>
                    <a:pt x="0" y="3101"/>
                  </a:cubicBezTo>
                  <a:lnTo>
                    <a:pt x="0" y="11737"/>
                  </a:lnTo>
                  <a:cubicBezTo>
                    <a:pt x="0" y="12324"/>
                    <a:pt x="476" y="12800"/>
                    <a:pt x="1063" y="12800"/>
                  </a:cubicBezTo>
                  <a:lnTo>
                    <a:pt x="9567" y="12800"/>
                  </a:lnTo>
                  <a:cubicBezTo>
                    <a:pt x="10154" y="12800"/>
                    <a:pt x="10630" y="12324"/>
                    <a:pt x="10630" y="11737"/>
                  </a:cubicBezTo>
                  <a:lnTo>
                    <a:pt x="10630" y="3101"/>
                  </a:lnTo>
                  <a:cubicBezTo>
                    <a:pt x="10630" y="2513"/>
                    <a:pt x="10154" y="2038"/>
                    <a:pt x="9567" y="2038"/>
                  </a:cubicBezTo>
                  <a:close/>
                  <a:moveTo>
                    <a:pt x="3262" y="2788"/>
                  </a:moveTo>
                  <a:lnTo>
                    <a:pt x="3262" y="2054"/>
                  </a:lnTo>
                  <a:cubicBezTo>
                    <a:pt x="3262" y="2048"/>
                    <a:pt x="3262" y="2043"/>
                    <a:pt x="3262" y="2038"/>
                  </a:cubicBezTo>
                  <a:cubicBezTo>
                    <a:pt x="3271" y="1861"/>
                    <a:pt x="3417" y="1720"/>
                    <a:pt x="3596" y="1720"/>
                  </a:cubicBezTo>
                  <a:lnTo>
                    <a:pt x="3944" y="1720"/>
                  </a:lnTo>
                  <a:cubicBezTo>
                    <a:pt x="4151" y="1720"/>
                    <a:pt x="4319" y="1552"/>
                    <a:pt x="4319" y="1345"/>
                  </a:cubicBezTo>
                  <a:lnTo>
                    <a:pt x="4319" y="1084"/>
                  </a:lnTo>
                  <a:cubicBezTo>
                    <a:pt x="4319" y="900"/>
                    <a:pt x="4469" y="750"/>
                    <a:pt x="4652" y="750"/>
                  </a:cubicBezTo>
                  <a:lnTo>
                    <a:pt x="5977" y="750"/>
                  </a:lnTo>
                  <a:cubicBezTo>
                    <a:pt x="6161" y="750"/>
                    <a:pt x="6311" y="900"/>
                    <a:pt x="6311" y="1084"/>
                  </a:cubicBezTo>
                  <a:lnTo>
                    <a:pt x="6311" y="1345"/>
                  </a:lnTo>
                  <a:cubicBezTo>
                    <a:pt x="6311" y="1552"/>
                    <a:pt x="6479" y="1720"/>
                    <a:pt x="6686" y="1720"/>
                  </a:cubicBezTo>
                  <a:lnTo>
                    <a:pt x="7034" y="1720"/>
                  </a:lnTo>
                  <a:cubicBezTo>
                    <a:pt x="7213" y="1720"/>
                    <a:pt x="7359" y="1861"/>
                    <a:pt x="7368" y="2038"/>
                  </a:cubicBezTo>
                  <a:cubicBezTo>
                    <a:pt x="7368" y="2043"/>
                    <a:pt x="7368" y="2048"/>
                    <a:pt x="7368" y="2054"/>
                  </a:cubicBezTo>
                  <a:lnTo>
                    <a:pt x="7368" y="2916"/>
                  </a:lnTo>
                  <a:cubicBezTo>
                    <a:pt x="7368" y="3100"/>
                    <a:pt x="7218" y="3250"/>
                    <a:pt x="7034" y="3250"/>
                  </a:cubicBezTo>
                  <a:lnTo>
                    <a:pt x="3596" y="3250"/>
                  </a:lnTo>
                  <a:cubicBezTo>
                    <a:pt x="3412" y="3250"/>
                    <a:pt x="3262" y="3100"/>
                    <a:pt x="3262" y="2916"/>
                  </a:cubicBezTo>
                  <a:lnTo>
                    <a:pt x="3262" y="2788"/>
                  </a:lnTo>
                  <a:close/>
                  <a:moveTo>
                    <a:pt x="9880" y="11737"/>
                  </a:moveTo>
                  <a:cubicBezTo>
                    <a:pt x="9880" y="11910"/>
                    <a:pt x="9740" y="12050"/>
                    <a:pt x="9567" y="12050"/>
                  </a:cubicBezTo>
                  <a:lnTo>
                    <a:pt x="1063" y="12050"/>
                  </a:lnTo>
                  <a:cubicBezTo>
                    <a:pt x="890" y="12050"/>
                    <a:pt x="750" y="11910"/>
                    <a:pt x="750" y="11737"/>
                  </a:cubicBezTo>
                  <a:lnTo>
                    <a:pt x="750" y="3101"/>
                  </a:lnTo>
                  <a:cubicBezTo>
                    <a:pt x="750" y="2928"/>
                    <a:pt x="890" y="2788"/>
                    <a:pt x="1063" y="2788"/>
                  </a:cubicBezTo>
                  <a:lnTo>
                    <a:pt x="2512" y="2788"/>
                  </a:lnTo>
                  <a:lnTo>
                    <a:pt x="2512" y="2916"/>
                  </a:lnTo>
                  <a:cubicBezTo>
                    <a:pt x="2512" y="3514"/>
                    <a:pt x="2998" y="4000"/>
                    <a:pt x="3596" y="4000"/>
                  </a:cubicBezTo>
                  <a:lnTo>
                    <a:pt x="7034" y="4000"/>
                  </a:lnTo>
                  <a:cubicBezTo>
                    <a:pt x="7632" y="4000"/>
                    <a:pt x="8118" y="3514"/>
                    <a:pt x="8118" y="2916"/>
                  </a:cubicBezTo>
                  <a:lnTo>
                    <a:pt x="8118" y="2788"/>
                  </a:lnTo>
                  <a:lnTo>
                    <a:pt x="9567" y="2788"/>
                  </a:lnTo>
                  <a:cubicBezTo>
                    <a:pt x="9740" y="2788"/>
                    <a:pt x="9880" y="2928"/>
                    <a:pt x="9880" y="3101"/>
                  </a:cubicBezTo>
                  <a:lnTo>
                    <a:pt x="9880" y="11737"/>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3" name="斜纹 32"/>
          <p:cNvSpPr/>
          <p:nvPr/>
        </p:nvSpPr>
        <p:spPr>
          <a:xfrm rot="5400000">
            <a:off x="10254342" y="28034"/>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68029" y="2206172"/>
            <a:ext cx="3548742" cy="3548742"/>
          </a:xfrm>
          <a:prstGeom prst="rect">
            <a:avLst/>
          </a:prstGeom>
        </p:spPr>
      </p:pic>
      <p:pic>
        <p:nvPicPr>
          <p:cNvPr id="35" name="图片 34"/>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8453851" y="3425371"/>
            <a:ext cx="2753550" cy="275355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3000">
        <p15:prstTrans prst="curtains"/>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p:cTn id="1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wipe(left)">
                                      <p:cBhvr>
                                        <p:cTn id="18" dur="500"/>
                                        <p:tgtEl>
                                          <p:spTgt spid="26">
                                            <p:txEl>
                                              <p:pRg st="0" end="0"/>
                                            </p:txEl>
                                          </p:spTgt>
                                        </p:tgtEl>
                                      </p:cBhvr>
                                    </p:animEffect>
                                  </p:childTnLst>
                                </p:cTn>
                              </p:par>
                            </p:childTnLst>
                          </p:cTn>
                        </p:par>
                        <p:par>
                          <p:cTn id="19" fill="hold">
                            <p:stCondLst>
                              <p:cond delay="2000"/>
                            </p:stCondLst>
                            <p:childTnLst>
                              <p:par>
                                <p:cTn id="20" presetID="16" presetClass="entr" presetSubtype="21" fill="hold" grpId="1"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0-#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2" grpId="1" animBg="1"/>
      <p:bldP spid="26"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569962" y="1739575"/>
            <a:ext cx="1359668"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a:t>
            </a:r>
            <a:r>
              <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a:t>
            </a:r>
            <a:endPar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Rectangle 2"/>
          <p:cNvSpPr txBox="1">
            <a:spLocks noChangeArrowheads="1"/>
          </p:cNvSpPr>
          <p:nvPr/>
        </p:nvSpPr>
        <p:spPr>
          <a:xfrm>
            <a:off x="6569962" y="2371601"/>
            <a:ext cx="4173331" cy="8402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思源黑体" panose="020B0500000000000000" pitchFamily="34" charset="-122"/>
                <a:ea typeface="思源黑体" panose="020B0500000000000000" pitchFamily="34" charset="-122"/>
                <a:cs typeface="+mn-ea"/>
                <a:sym typeface="思源黑体" panose="020B0500000000000000" pitchFamily="34" charset="-122"/>
              </a:rPr>
              <a:t>    化学品中具有易燃易爆，有毒有害及腐蚀特性，对人员、设施、环境造成伤害或损害的化学品。</a:t>
            </a:r>
            <a:endParaRPr lang="zh-CN" altLang="en-US" sz="1600"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Rectangle 2"/>
          <p:cNvSpPr txBox="1">
            <a:spLocks noChangeArrowheads="1"/>
          </p:cNvSpPr>
          <p:nvPr/>
        </p:nvSpPr>
        <p:spPr>
          <a:xfrm>
            <a:off x="6569962" y="3391426"/>
            <a:ext cx="1000595"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闪点</a:t>
            </a:r>
            <a:endPar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Rectangle 2"/>
          <p:cNvSpPr txBox="1">
            <a:spLocks noChangeArrowheads="1"/>
          </p:cNvSpPr>
          <p:nvPr/>
        </p:nvSpPr>
        <p:spPr>
          <a:xfrm>
            <a:off x="6569962" y="4023452"/>
            <a:ext cx="4173331" cy="8402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思源黑体" panose="020B0500000000000000" pitchFamily="34" charset="-122"/>
                <a:ea typeface="思源黑体" panose="020B0500000000000000" pitchFamily="34" charset="-122"/>
                <a:cs typeface="+mn-ea"/>
                <a:sym typeface="思源黑体" panose="020B0500000000000000" pitchFamily="34" charset="-122"/>
              </a:rPr>
              <a:t>    油品在规定条件下，加热到它的蒸汽与空气所形成的混合气体接触火焰发生闪火的最低温度的闪点。</a:t>
            </a:r>
            <a:endParaRPr lang="zh-CN" altLang="en-US" sz="1600"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Rectangle 2"/>
          <p:cNvSpPr txBox="1">
            <a:spLocks noChangeArrowheads="1"/>
          </p:cNvSpPr>
          <p:nvPr/>
        </p:nvSpPr>
        <p:spPr>
          <a:xfrm>
            <a:off x="6569962" y="5043277"/>
            <a:ext cx="1359668"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自燃点</a:t>
            </a:r>
            <a:endPar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Rectangle 2"/>
          <p:cNvSpPr txBox="1">
            <a:spLocks noChangeArrowheads="1"/>
          </p:cNvSpPr>
          <p:nvPr/>
        </p:nvSpPr>
        <p:spPr>
          <a:xfrm>
            <a:off x="6569962" y="5675305"/>
            <a:ext cx="4173331"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思源黑体" panose="020B0500000000000000" pitchFamily="34" charset="-122"/>
                <a:ea typeface="思源黑体" panose="020B0500000000000000" pitchFamily="34" charset="-122"/>
                <a:cs typeface="+mn-ea"/>
                <a:sym typeface="思源黑体" panose="020B0500000000000000" pitchFamily="34" charset="-122"/>
              </a:rPr>
              <a:t>    可燃物质不需外来火源既发生燃烧的最低温度。</a:t>
            </a:r>
            <a:endParaRPr lang="zh-CN" altLang="en-US" sz="1600"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861545" y="1683657"/>
            <a:ext cx="3473238" cy="4633706"/>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22301" y="1916832"/>
            <a:ext cx="5270500" cy="357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3525">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lnSpc>
                <a:spcPct val="200000"/>
              </a:lnSpc>
              <a:spcBef>
                <a:spcPct val="0"/>
              </a:spcBef>
              <a:spcAft>
                <a:spcPct val="0"/>
              </a:spcAft>
            </a:pPr>
            <a:r>
              <a:rPr lang="zh-CN" altLang="en-US" sz="320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注意：</a:t>
            </a:r>
            <a:r>
              <a:rPr lang="zh-CN" altLang="en-US" sz="360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a:t>
            </a:r>
            <a:endParaRPr lang="zh-CN" altLang="en-US" sz="360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1</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、闪点越低越危险；</a:t>
            </a:r>
            <a:endPar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2</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、爆炸极限越宽越危险；</a:t>
            </a:r>
            <a:endPar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3</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、爆炸下限越低越危险；</a:t>
            </a:r>
            <a:endPar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、蒸发速度越快的易燃液体越危险。</a:t>
            </a:r>
            <a:endPar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Rectangle 2"/>
          <p:cNvSpPr txBox="1">
            <a:spLocks noChangeArrowheads="1"/>
          </p:cNvSpPr>
          <p:nvPr/>
        </p:nvSpPr>
        <p:spPr>
          <a:xfrm>
            <a:off x="5539947" y="1916832"/>
            <a:ext cx="1702710"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爆炸极限</a:t>
            </a:r>
            <a:endPar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Rectangle 2"/>
          <p:cNvSpPr txBox="1">
            <a:spLocks noChangeArrowheads="1"/>
          </p:cNvSpPr>
          <p:nvPr/>
        </p:nvSpPr>
        <p:spPr>
          <a:xfrm>
            <a:off x="5539947" y="2440341"/>
            <a:ext cx="6143912" cy="830997"/>
          </a:xfrm>
          <a:prstGeom prst="rect">
            <a:avLst/>
          </a:prstGeom>
        </p:spPr>
        <p:txBody>
          <a:bodyPr vert="horz"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可燃气体（可燃液体蒸汽）与空气混合后，在一定范围内遇到火源引起爆炸。</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Rectangle 2"/>
          <p:cNvSpPr txBox="1">
            <a:spLocks noChangeArrowheads="1"/>
          </p:cNvSpPr>
          <p:nvPr/>
        </p:nvSpPr>
        <p:spPr>
          <a:xfrm>
            <a:off x="5539947" y="3314716"/>
            <a:ext cx="1702710" cy="523220"/>
          </a:xfrm>
          <a:prstGeom prst="rect">
            <a:avLst/>
          </a:prstGeom>
        </p:spPr>
        <p:txBody>
          <a:bodyPr vert="horz" wrap="non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易燃油品</a:t>
            </a:r>
            <a:endParaRPr lang="zh-CN" altLang="en-US" sz="2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Rectangle 2"/>
          <p:cNvSpPr txBox="1">
            <a:spLocks noChangeArrowheads="1"/>
          </p:cNvSpPr>
          <p:nvPr/>
        </p:nvSpPr>
        <p:spPr>
          <a:xfrm>
            <a:off x="5539947" y="3881314"/>
            <a:ext cx="5456943" cy="461665"/>
          </a:xfrm>
          <a:prstGeom prst="rect">
            <a:avLst/>
          </a:prstGeom>
        </p:spPr>
        <p:txBody>
          <a:bodyPr vert="horz" wrap="non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凡闪点小于</a:t>
            </a:r>
            <a:r>
              <a:rPr lang="en-US" altLang="zh-CN"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45</a:t>
            </a:r>
            <a:r>
              <a:rPr lang="zh-CN" altLang="en-US"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度的油品为易燃油品。</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Rectangle 2"/>
          <p:cNvSpPr txBox="1">
            <a:spLocks noChangeArrowheads="1"/>
          </p:cNvSpPr>
          <p:nvPr/>
        </p:nvSpPr>
        <p:spPr>
          <a:xfrm>
            <a:off x="5539947" y="4386357"/>
            <a:ext cx="2420856" cy="523220"/>
          </a:xfrm>
          <a:prstGeom prst="rect">
            <a:avLst/>
          </a:prstGeom>
        </p:spPr>
        <p:txBody>
          <a:bodyPr vert="horz" wrap="non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爆炸危险区域</a:t>
            </a:r>
            <a:endParaRPr lang="zh-CN" altLang="en-US" sz="2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Rectangle 2"/>
          <p:cNvSpPr txBox="1">
            <a:spLocks noChangeArrowheads="1"/>
          </p:cNvSpPr>
          <p:nvPr/>
        </p:nvSpPr>
        <p:spPr>
          <a:xfrm>
            <a:off x="5539947" y="4952957"/>
            <a:ext cx="6143912" cy="830997"/>
          </a:xfrm>
          <a:prstGeom prst="rect">
            <a:avLst/>
          </a:prstGeom>
        </p:spPr>
        <p:txBody>
          <a:bodyPr vert="horz"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指易燃油品和闪点低于环境温度的可燃油品生产作业区。</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2155" y="1963808"/>
            <a:ext cx="5707012" cy="523220"/>
          </a:xfrm>
          <a:prstGeom prst="rect">
            <a:avLst/>
          </a:prstGeom>
          <a:solidFill>
            <a:srgbClr val="C00000"/>
          </a:solidFill>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lnSpc>
                <a:spcPct val="100000"/>
              </a:lnSpc>
              <a:buNone/>
            </a:pPr>
            <a:r>
              <a:rPr kumimoji="0" lang="en-US" altLang="zh-CN"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 </a:t>
            </a: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常用危化品按危险特性分为</a:t>
            </a:r>
            <a:r>
              <a:rPr lang="en-US" altLang="zh-CN"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类：</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525527" y="2733610"/>
            <a:ext cx="2034531"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、爆炸品</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525527" y="3159314"/>
            <a:ext cx="3552576"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2</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、压缩和液化气体</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525527" y="3585018"/>
            <a:ext cx="2393604"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3</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、易燃液体</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525527" y="4010722"/>
            <a:ext cx="6784230"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4</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、易燃固体、自燃物品和遇湿易燃物品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6"/>
          <p:cNvSpPr txBox="1"/>
          <p:nvPr/>
        </p:nvSpPr>
        <p:spPr>
          <a:xfrm>
            <a:off x="525527" y="4436426"/>
            <a:ext cx="4548040"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5</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、氧化剂和有机过氧化剂</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p:cNvSpPr txBox="1"/>
          <p:nvPr/>
        </p:nvSpPr>
        <p:spPr>
          <a:xfrm>
            <a:off x="525527" y="4862130"/>
            <a:ext cx="2034531"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6</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、毒害品</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525527" y="5287834"/>
            <a:ext cx="2752677"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7</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、放射性物品</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9"/>
          <p:cNvSpPr txBox="1"/>
          <p:nvPr/>
        </p:nvSpPr>
        <p:spPr>
          <a:xfrm>
            <a:off x="525527" y="5713538"/>
            <a:ext cx="2116285"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8</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、腐蚀品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59915" y="2452915"/>
            <a:ext cx="3548742" cy="3548742"/>
          </a:xfrm>
          <a:prstGeom prst="rect">
            <a:avLst/>
          </a:prstGeom>
        </p:spPr>
      </p:pic>
      <p:pic>
        <p:nvPicPr>
          <p:cNvPr id="18" name="图片 17"/>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8845737" y="3672114"/>
            <a:ext cx="2753550" cy="2753550"/>
          </a:xfrm>
          <a:prstGeom prst="rect">
            <a:avLst/>
          </a:prstGeom>
        </p:spPr>
      </p:pic>
    </p:spTree>
  </p:cSld>
  <p:clrMapOvr>
    <a:masterClrMapping/>
  </p:clrMapOvr>
  <p:transition spd="med"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902671" y="1896480"/>
            <a:ext cx="5260457" cy="198971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p:cNvSpPr/>
          <p:nvPr/>
        </p:nvSpPr>
        <p:spPr>
          <a:xfrm>
            <a:off x="973144" y="2291174"/>
            <a:ext cx="5119509" cy="1200329"/>
          </a:xfrm>
          <a:prstGeom prst="rect">
            <a:avLst/>
          </a:prstGeom>
          <a:noFill/>
        </p:spPr>
        <p:txBody>
          <a:bodyPr wrap="square" rtlCol="0">
            <a:spAutoFit/>
          </a:bodyPr>
          <a:lstStyle/>
          <a:p>
            <a:pPr algn="just"/>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包含化学品名称、分子式、编号、标志、警示词、危险性概述、安全措施、灭火、批号、提示向生产销售企业索取安全技术说明书、生产企业名称、地址、邮编、电话、应急咨询电话。</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157477" y="1498600"/>
            <a:ext cx="4615697" cy="551189"/>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28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危化品安全标签</a:t>
            </a:r>
            <a:endParaRPr lang="zh-CN" altLang="en-US" sz="28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p:cNvSpPr/>
          <p:nvPr/>
        </p:nvSpPr>
        <p:spPr bwMode="auto">
          <a:xfrm>
            <a:off x="902671" y="4403178"/>
            <a:ext cx="5260457" cy="198971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7"/>
          <p:cNvSpPr/>
          <p:nvPr/>
        </p:nvSpPr>
        <p:spPr>
          <a:xfrm>
            <a:off x="973144" y="4797872"/>
            <a:ext cx="5119509" cy="1477328"/>
          </a:xfrm>
          <a:prstGeom prst="rect">
            <a:avLst/>
          </a:prstGeom>
          <a:noFill/>
        </p:spPr>
        <p:txBody>
          <a:bodyPr wrap="square" rtlCol="0">
            <a:spAutoFit/>
          </a:bodyPr>
          <a:lstStyle/>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、作业人员安全使用化学品的指导性文件；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2</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、为化学品生产、处置、贮存和使用各环节制订安全操作规程提供技术信息；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3</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、为危害控制和预防措施设计提供技术依据；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4</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、是企业安全教育的主要内容。</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8"/>
          <p:cNvSpPr/>
          <p:nvPr/>
        </p:nvSpPr>
        <p:spPr>
          <a:xfrm>
            <a:off x="1157477" y="4005298"/>
            <a:ext cx="4615697" cy="551189"/>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lnSpc>
                <a:spcPct val="150000"/>
              </a:lnSpc>
            </a:pPr>
            <a:r>
              <a:rPr lang="zh-CN" altLang="en-US" sz="20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危险化学品安全技术明书的主要作用</a:t>
            </a:r>
            <a:endParaRPr lang="zh-CN" altLang="en-US" sz="20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30999" y="1930401"/>
            <a:ext cx="3548742" cy="3548742"/>
          </a:xfrm>
          <a:prstGeom prst="rect">
            <a:avLst/>
          </a:prstGeom>
        </p:spPr>
      </p:pic>
      <p:pic>
        <p:nvPicPr>
          <p:cNvPr id="12" name="图片 11"/>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7916821" y="3149600"/>
            <a:ext cx="2753550" cy="2753550"/>
          </a:xfrm>
          <a:prstGeom prst="rect">
            <a:avLst/>
          </a:prstGeom>
        </p:spPr>
      </p:pic>
    </p:spTree>
  </p:cSld>
  <p:clrMapOvr>
    <a:masterClrMapping/>
  </p:clrMapOvr>
  <p:transition spd="med"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400350" y="1407687"/>
            <a:ext cx="6064873" cy="4768208"/>
            <a:chOff x="398364" y="1394987"/>
            <a:chExt cx="6064873" cy="4768208"/>
          </a:xfrm>
        </p:grpSpPr>
        <p:sp>
          <p:nvSpPr>
            <p:cNvPr id="6" name="Text Box 16"/>
            <p:cNvSpPr txBox="1">
              <a:spLocks noChangeArrowheads="1"/>
            </p:cNvSpPr>
            <p:nvPr/>
          </p:nvSpPr>
          <p:spPr bwMode="auto">
            <a:xfrm>
              <a:off x="398364" y="2214542"/>
              <a:ext cx="1828800" cy="660950"/>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化学品及企业标识</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Text Box 17"/>
            <p:cNvSpPr txBox="1">
              <a:spLocks noChangeArrowheads="1"/>
            </p:cNvSpPr>
            <p:nvPr/>
          </p:nvSpPr>
          <p:spPr bwMode="auto">
            <a:xfrm>
              <a:off x="2519037" y="2214542"/>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 </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成分组成信息</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Text Box 18"/>
            <p:cNvSpPr txBox="1">
              <a:spLocks noChangeArrowheads="1"/>
            </p:cNvSpPr>
            <p:nvPr/>
          </p:nvSpPr>
          <p:spPr bwMode="auto">
            <a:xfrm>
              <a:off x="4634437" y="2214542"/>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危险性概述</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Text Box 19"/>
            <p:cNvSpPr txBox="1">
              <a:spLocks noChangeArrowheads="1"/>
            </p:cNvSpPr>
            <p:nvPr/>
          </p:nvSpPr>
          <p:spPr bwMode="auto">
            <a:xfrm>
              <a:off x="398364" y="3087908"/>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4.</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急救措施</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Text Box 20"/>
            <p:cNvSpPr txBox="1">
              <a:spLocks noChangeArrowheads="1"/>
            </p:cNvSpPr>
            <p:nvPr/>
          </p:nvSpPr>
          <p:spPr bwMode="auto">
            <a:xfrm>
              <a:off x="2519037" y="2872083"/>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5.</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消防措施</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Text Box 21"/>
            <p:cNvSpPr txBox="1">
              <a:spLocks noChangeArrowheads="1"/>
            </p:cNvSpPr>
            <p:nvPr/>
          </p:nvSpPr>
          <p:spPr bwMode="auto">
            <a:xfrm>
              <a:off x="4634437" y="3087908"/>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6.</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泄漏应急处理</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Text Box 22"/>
            <p:cNvSpPr txBox="1">
              <a:spLocks noChangeArrowheads="1"/>
            </p:cNvSpPr>
            <p:nvPr/>
          </p:nvSpPr>
          <p:spPr bwMode="auto">
            <a:xfrm>
              <a:off x="398364" y="3766660"/>
              <a:ext cx="1828800" cy="660950"/>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7.</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操作处置与储存</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Text Box 23"/>
            <p:cNvSpPr txBox="1">
              <a:spLocks noChangeArrowheads="1"/>
            </p:cNvSpPr>
            <p:nvPr/>
          </p:nvSpPr>
          <p:spPr bwMode="auto">
            <a:xfrm>
              <a:off x="2519037" y="3529624"/>
              <a:ext cx="1828800" cy="660950"/>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8.</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接触控制个体防护</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Text Box 24"/>
            <p:cNvSpPr txBox="1">
              <a:spLocks noChangeArrowheads="1"/>
            </p:cNvSpPr>
            <p:nvPr/>
          </p:nvSpPr>
          <p:spPr bwMode="auto">
            <a:xfrm>
              <a:off x="4634437" y="3766660"/>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9.</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理化特性</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Text Box 25"/>
            <p:cNvSpPr txBox="1">
              <a:spLocks noChangeArrowheads="1"/>
            </p:cNvSpPr>
            <p:nvPr/>
          </p:nvSpPr>
          <p:spPr bwMode="auto">
            <a:xfrm>
              <a:off x="398364" y="4678273"/>
              <a:ext cx="1828800" cy="670568"/>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10.</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稳定性和反应活性</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Text Box 26"/>
            <p:cNvSpPr txBox="1">
              <a:spLocks noChangeArrowheads="1"/>
            </p:cNvSpPr>
            <p:nvPr/>
          </p:nvSpPr>
          <p:spPr bwMode="auto">
            <a:xfrm>
              <a:off x="2519037" y="4478014"/>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11.</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毒理学资料</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Text Box 27"/>
            <p:cNvSpPr txBox="1">
              <a:spLocks noChangeArrowheads="1"/>
            </p:cNvSpPr>
            <p:nvPr/>
          </p:nvSpPr>
          <p:spPr bwMode="auto">
            <a:xfrm>
              <a:off x="4634437" y="4678273"/>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12.</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生态学资料</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Text Box 28"/>
            <p:cNvSpPr txBox="1">
              <a:spLocks noChangeArrowheads="1"/>
            </p:cNvSpPr>
            <p:nvPr/>
          </p:nvSpPr>
          <p:spPr bwMode="auto">
            <a:xfrm>
              <a:off x="398364" y="5594704"/>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13.</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废弃处置</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Text Box 29"/>
            <p:cNvSpPr txBox="1">
              <a:spLocks noChangeArrowheads="1"/>
            </p:cNvSpPr>
            <p:nvPr/>
          </p:nvSpPr>
          <p:spPr bwMode="auto">
            <a:xfrm>
              <a:off x="2519037" y="5135555"/>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14.</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运输信息</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Text Box 30"/>
            <p:cNvSpPr txBox="1">
              <a:spLocks noChangeArrowheads="1"/>
            </p:cNvSpPr>
            <p:nvPr/>
          </p:nvSpPr>
          <p:spPr bwMode="auto">
            <a:xfrm>
              <a:off x="4634437" y="5444470"/>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15.</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法规信息</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1" name="Text Box 31"/>
            <p:cNvSpPr txBox="1">
              <a:spLocks noChangeArrowheads="1"/>
            </p:cNvSpPr>
            <p:nvPr/>
          </p:nvSpPr>
          <p:spPr bwMode="auto">
            <a:xfrm>
              <a:off x="2519037" y="5793094"/>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16.</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其他信息</a:t>
              </a:r>
              <a:endPar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Rectangle 49"/>
            <p:cNvSpPr>
              <a:spLocks noChangeArrowheads="1"/>
            </p:cNvSpPr>
            <p:nvPr/>
          </p:nvSpPr>
          <p:spPr bwMode="auto">
            <a:xfrm>
              <a:off x="398364" y="1394987"/>
              <a:ext cx="6064873" cy="581762"/>
            </a:xfrm>
            <a:prstGeom prst="rect">
              <a:avLst/>
            </a:prstGeom>
            <a:solidFill>
              <a:srgbClr val="C00000"/>
            </a:solidFill>
            <a:ln>
              <a:noFill/>
            </a:ln>
            <a:effectLst/>
          </p:spPr>
          <p:txBody>
            <a:bodyPr wrap="square">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spcAft>
                  <a:spcPct val="0"/>
                </a:spcAft>
              </a:pPr>
              <a:r>
                <a:rPr lang="zh-CN" altLang="en-US" sz="28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化学品安全技术说明书内容介绍</a:t>
              </a:r>
              <a:endParaRPr lang="zh-CN" altLang="en-US" sz="28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5628" y="2743200"/>
            <a:ext cx="3548742" cy="3548742"/>
          </a:xfrm>
          <a:prstGeom prst="rect">
            <a:avLst/>
          </a:prstGeom>
        </p:spPr>
      </p:pic>
      <p:pic>
        <p:nvPicPr>
          <p:cNvPr id="25" name="图片 24"/>
          <p:cNvPicPr>
            <a:picLocks noChangeAspect="1"/>
          </p:cNvPicPr>
          <p:nvPr/>
        </p:nvPicPr>
        <p:blipFill>
          <a:blip r:embed="rId2">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1951450" y="3962399"/>
            <a:ext cx="2753550" cy="2753550"/>
          </a:xfrm>
          <a:prstGeom prst="rect">
            <a:avLst/>
          </a:prstGeom>
        </p:spPr>
      </p:pic>
    </p:spTree>
  </p:cSld>
  <p:clrMapOvr>
    <a:masterClrMapping/>
  </p:clrMapOvr>
  <p:transition spd="slow" advTm="3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0" y="1086756"/>
            <a:ext cx="9144000" cy="581762"/>
          </a:xfrm>
          <a:prstGeom prst="rect">
            <a:avLst/>
          </a:prstGeom>
          <a:solidFill>
            <a:srgbClr val="C00000"/>
          </a:solidFill>
          <a:ln>
            <a:noFill/>
          </a:ln>
          <a:effec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spcAft>
                <a:spcPts val="600"/>
              </a:spcAft>
            </a:pPr>
            <a:r>
              <a:rPr lang="zh-CN" altLang="en-US" sz="28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危险化学品安全标签的内容</a:t>
            </a:r>
            <a:endParaRPr lang="zh-CN" altLang="en-US" sz="28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 name="组合 3"/>
          <p:cNvGrpSpPr/>
          <p:nvPr/>
        </p:nvGrpSpPr>
        <p:grpSpPr>
          <a:xfrm>
            <a:off x="1524000" y="2016844"/>
            <a:ext cx="8987396" cy="4454502"/>
            <a:chOff x="1473054" y="1940644"/>
            <a:chExt cx="8987396" cy="4454502"/>
          </a:xfrm>
        </p:grpSpPr>
        <p:pic>
          <p:nvPicPr>
            <p:cNvPr id="3" name="图片 2"/>
            <p:cNvPicPr>
              <a:picLocks noChangeAspect="1"/>
            </p:cNvPicPr>
            <p:nvPr/>
          </p:nvPicPr>
          <p:blipFill>
            <a:blip r:embed="rId1"/>
            <a:stretch>
              <a:fillRect/>
            </a:stretch>
          </p:blipFill>
          <p:spPr>
            <a:xfrm>
              <a:off x="3101321" y="2529561"/>
              <a:ext cx="5497373" cy="3241683"/>
            </a:xfrm>
            <a:prstGeom prst="rect">
              <a:avLst/>
            </a:prstGeom>
          </p:spPr>
        </p:pic>
        <p:sp>
          <p:nvSpPr>
            <p:cNvPr id="20485" name="Line 7"/>
            <p:cNvSpPr>
              <a:spLocks noChangeShapeType="1"/>
            </p:cNvSpPr>
            <p:nvPr/>
          </p:nvSpPr>
          <p:spPr bwMode="auto">
            <a:xfrm>
              <a:off x="2525058" y="2707429"/>
              <a:ext cx="2689087" cy="374605"/>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86" name="Line 8"/>
            <p:cNvSpPr>
              <a:spLocks noChangeShapeType="1"/>
            </p:cNvSpPr>
            <p:nvPr/>
          </p:nvSpPr>
          <p:spPr bwMode="auto">
            <a:xfrm flipH="1">
              <a:off x="7950995" y="2728022"/>
              <a:ext cx="792162" cy="496887"/>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87" name="Line 9"/>
            <p:cNvSpPr>
              <a:spLocks noChangeShapeType="1"/>
            </p:cNvSpPr>
            <p:nvPr/>
          </p:nvSpPr>
          <p:spPr bwMode="auto">
            <a:xfrm>
              <a:off x="2910682" y="3369372"/>
              <a:ext cx="2016125" cy="215900"/>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88" name="Line 10"/>
            <p:cNvSpPr>
              <a:spLocks noChangeShapeType="1"/>
            </p:cNvSpPr>
            <p:nvPr/>
          </p:nvSpPr>
          <p:spPr bwMode="auto">
            <a:xfrm flipV="1">
              <a:off x="2692474" y="4232972"/>
              <a:ext cx="2305772" cy="215900"/>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0" name="Line 12"/>
            <p:cNvSpPr>
              <a:spLocks noChangeShapeType="1"/>
            </p:cNvSpPr>
            <p:nvPr/>
          </p:nvSpPr>
          <p:spPr bwMode="auto">
            <a:xfrm rot="16200000" flipH="1" flipV="1">
              <a:off x="7127636" y="3304623"/>
              <a:ext cx="743645" cy="2554503"/>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1" name="Line 13"/>
            <p:cNvSpPr>
              <a:spLocks noChangeShapeType="1"/>
            </p:cNvSpPr>
            <p:nvPr/>
          </p:nvSpPr>
          <p:spPr bwMode="auto">
            <a:xfrm flipH="1">
              <a:off x="5574507" y="2432747"/>
              <a:ext cx="144463" cy="496887"/>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2" name="Line 14"/>
            <p:cNvSpPr>
              <a:spLocks noChangeShapeType="1"/>
            </p:cNvSpPr>
            <p:nvPr/>
          </p:nvSpPr>
          <p:spPr bwMode="auto">
            <a:xfrm flipV="1">
              <a:off x="6511132" y="5458522"/>
              <a:ext cx="358775" cy="431800"/>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3" name="Line 15"/>
            <p:cNvSpPr>
              <a:spLocks noChangeShapeType="1"/>
            </p:cNvSpPr>
            <p:nvPr/>
          </p:nvSpPr>
          <p:spPr bwMode="auto">
            <a:xfrm flipH="1">
              <a:off x="8306296" y="5356815"/>
              <a:ext cx="364629" cy="9782"/>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56" name="Text Box 16"/>
            <p:cNvSpPr txBox="1">
              <a:spLocks noChangeArrowheads="1"/>
            </p:cNvSpPr>
            <p:nvPr/>
          </p:nvSpPr>
          <p:spPr bwMode="auto">
            <a:xfrm rot="10801744" flipV="1">
              <a:off x="4995070" y="1940644"/>
              <a:ext cx="1943100" cy="374605"/>
            </a:xfrm>
            <a:prstGeom prst="rect">
              <a:avLst/>
            </a:prstGeom>
            <a:noFill/>
            <a:ln>
              <a:noFill/>
            </a:ln>
          </p:spPr>
          <p:txBody>
            <a:bodyPr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化学品标识</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57" name="Text Box 17"/>
            <p:cNvSpPr txBox="1">
              <a:spLocks noChangeArrowheads="1"/>
            </p:cNvSpPr>
            <p:nvPr/>
          </p:nvSpPr>
          <p:spPr bwMode="auto">
            <a:xfrm>
              <a:off x="8743157" y="2505772"/>
              <a:ext cx="1655763" cy="374605"/>
            </a:xfrm>
            <a:prstGeom prst="rect">
              <a:avLst/>
            </a:prstGeom>
            <a:noFill/>
            <a:ln>
              <a:noFill/>
            </a:ln>
          </p:spPr>
          <p:txBody>
            <a:bodyPr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危险性标志</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58" name="Text Box 18"/>
            <p:cNvSpPr txBox="1">
              <a:spLocks noChangeArrowheads="1"/>
            </p:cNvSpPr>
            <p:nvPr/>
          </p:nvSpPr>
          <p:spPr bwMode="auto">
            <a:xfrm>
              <a:off x="1573933" y="2389906"/>
              <a:ext cx="887707" cy="374605"/>
            </a:xfrm>
            <a:prstGeom prst="rect">
              <a:avLst/>
            </a:prstGeom>
            <a:noFill/>
            <a:ln>
              <a:noFill/>
            </a:ln>
          </p:spPr>
          <p:txBody>
            <a:bodyPr wrap="non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警示词</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59" name="Text Box 19"/>
            <p:cNvSpPr txBox="1">
              <a:spLocks noChangeArrowheads="1"/>
            </p:cNvSpPr>
            <p:nvPr/>
          </p:nvSpPr>
          <p:spPr bwMode="auto">
            <a:xfrm>
              <a:off x="1573933" y="3320581"/>
              <a:ext cx="1349372" cy="374605"/>
            </a:xfrm>
            <a:prstGeom prst="rect">
              <a:avLst/>
            </a:prstGeom>
            <a:noFill/>
            <a:ln>
              <a:noFill/>
            </a:ln>
          </p:spPr>
          <p:txBody>
            <a:bodyPr wrap="non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危险性概述</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60" name="Text Box 20"/>
            <p:cNvSpPr txBox="1">
              <a:spLocks noChangeArrowheads="1"/>
            </p:cNvSpPr>
            <p:nvPr/>
          </p:nvSpPr>
          <p:spPr bwMode="auto">
            <a:xfrm>
              <a:off x="1573933" y="4251256"/>
              <a:ext cx="1118540" cy="374605"/>
            </a:xfrm>
            <a:prstGeom prst="rect">
              <a:avLst/>
            </a:prstGeom>
            <a:noFill/>
            <a:ln>
              <a:noFill/>
            </a:ln>
          </p:spPr>
          <p:txBody>
            <a:bodyPr wrap="non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安全措施</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61" name="Text Box 21"/>
            <p:cNvSpPr txBox="1">
              <a:spLocks noChangeArrowheads="1"/>
            </p:cNvSpPr>
            <p:nvPr/>
          </p:nvSpPr>
          <p:spPr bwMode="auto">
            <a:xfrm>
              <a:off x="1473054" y="5084106"/>
              <a:ext cx="1641327" cy="651604"/>
            </a:xfrm>
            <a:prstGeom prst="rect">
              <a:avLst/>
            </a:prstGeom>
            <a:noFill/>
            <a:ln>
              <a:noFill/>
            </a:ln>
          </p:spPr>
          <p:txBody>
            <a:bodyPr wrap="squar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生产企业信息</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（地址、电话）</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62" name="Text Box 22"/>
            <p:cNvSpPr txBox="1">
              <a:spLocks noChangeArrowheads="1"/>
            </p:cNvSpPr>
            <p:nvPr/>
          </p:nvSpPr>
          <p:spPr bwMode="auto">
            <a:xfrm>
              <a:off x="8743157" y="4014198"/>
              <a:ext cx="1717293" cy="374605"/>
            </a:xfrm>
            <a:prstGeom prst="rect">
              <a:avLst/>
            </a:prstGeom>
            <a:noFill/>
            <a:ln>
              <a:noFill/>
            </a:ln>
          </p:spPr>
          <p:txBody>
            <a:bodyPr wrap="non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提示参阅</a:t>
              </a:r>
              <a:r>
                <a:rPr kumimoji="1"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CSDS</a:t>
              </a:r>
              <a:endParaRPr kumimoji="1"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63" name="Text Box 23"/>
            <p:cNvSpPr txBox="1">
              <a:spLocks noChangeArrowheads="1"/>
            </p:cNvSpPr>
            <p:nvPr/>
          </p:nvSpPr>
          <p:spPr bwMode="auto">
            <a:xfrm>
              <a:off x="5430045" y="6020541"/>
              <a:ext cx="2152652" cy="374605"/>
            </a:xfrm>
            <a:prstGeom prst="rect">
              <a:avLst/>
            </a:prstGeom>
            <a:noFill/>
            <a:ln>
              <a:noFill/>
            </a:ln>
          </p:spPr>
          <p:txBody>
            <a:bodyPr wrap="squar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化学事故应急电话</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64" name="Text Box 24"/>
            <p:cNvSpPr txBox="1">
              <a:spLocks noChangeArrowheads="1"/>
            </p:cNvSpPr>
            <p:nvPr/>
          </p:nvSpPr>
          <p:spPr bwMode="auto">
            <a:xfrm>
              <a:off x="8743157" y="5166789"/>
              <a:ext cx="1695621" cy="374605"/>
            </a:xfrm>
            <a:prstGeom prst="rect">
              <a:avLst/>
            </a:prstGeom>
            <a:noFill/>
            <a:ln>
              <a:noFill/>
            </a:ln>
          </p:spPr>
          <p:txBody>
            <a:bodyPr wrap="none" lIns="96661" tIns="48331" rIns="96661" bIns="48331">
              <a:spAutoFit/>
            </a:bodyPr>
            <a:lstStyle>
              <a:lvl1pPr defTabSz="967105">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7105">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7105">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7105">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7105">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71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危规号与</a:t>
              </a:r>
              <a:r>
                <a:rPr kumimoji="1"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UN</a:t>
              </a: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号</a:t>
              </a:r>
              <a:endPar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Tree>
  </p:cSld>
  <p:clrMapOvr>
    <a:masterClrMapping/>
  </p:clrMapOvr>
  <p:transition spd="slow"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tags/tag1.xml><?xml version="1.0" encoding="utf-8"?>
<p:tagLst xmlns:p="http://schemas.openxmlformats.org/presentationml/2006/main">
  <p:tag name="ISLIDE.ICON" val="#137673;"/>
</p:tagLst>
</file>

<file path=ppt/tags/tag2.xml><?xml version="1.0" encoding="utf-8"?>
<p:tagLst xmlns:p="http://schemas.openxmlformats.org/presentationml/2006/main">
  <p:tag name="ISLIDE.ICON" val="#137673;"/>
</p:tagLst>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0npomnf">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4640</Words>
  <Application>WPS 演示</Application>
  <PresentationFormat>宽屏</PresentationFormat>
  <Paragraphs>524</Paragraphs>
  <Slides>34</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Arial</vt:lpstr>
      <vt:lpstr>宋体</vt:lpstr>
      <vt:lpstr>Wingdings</vt:lpstr>
      <vt:lpstr>思源黑体</vt:lpstr>
      <vt:lpstr>黑体</vt:lpstr>
      <vt:lpstr>微软雅黑</vt:lpstr>
      <vt:lpstr>Arial Unicode MS</vt:lpstr>
      <vt:lpstr>思源黑体 CN</vt:lpstr>
      <vt:lpstr>等线</vt:lpstr>
      <vt:lpstr>思源黑体 Light</vt:lpstr>
      <vt:lpstr>Times New Roman</vt:lpstr>
      <vt:lpstr>思源黑体 Medium</vt:lpstr>
      <vt:lpstr>Calibri</vt:lpstr>
      <vt:lpstr>觅知网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2021-07-20T08:47:00Z</dcterms:created>
  <dcterms:modified xsi:type="dcterms:W3CDTF">2021-12-23T01:25:56Z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263998B6952E4BB4B9E0036CDD5581D1</vt:lpwstr>
  </property>
  <property fmtid="{D5CDD505-2E9C-101B-9397-08002B2CF9AE}" pid="3" name="KSOProductBuildVer">
    <vt:lpwstr>2052-11.1.0.11194</vt:lpwstr>
  </property>
</Properties>
</file>