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2.xml" ContentType="application/vnd.openxmlformats-officedocument.presentationml.tags+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7"/>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4"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9" r:id="rId33"/>
    <p:sldId id="288"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p15:clr>
            <a:srgbClr val="A4A3A4"/>
          </p15:clr>
        </p15:guide>
        <p15:guide id="2" pos="3840">
          <p15:clr>
            <a:srgbClr val="A4A3A4"/>
          </p15:clr>
        </p15:guide>
        <p15:guide id="3" pos="55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2F5597"/>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4" autoAdjust="0"/>
    <p:restoredTop sz="94660"/>
  </p:normalViewPr>
  <p:slideViewPr>
    <p:cSldViewPr snapToGrid="0" showGuides="1">
      <p:cViewPr varScale="1">
        <p:scale>
          <a:sx n="69" d="100"/>
          <a:sy n="69" d="100"/>
        </p:scale>
        <p:origin x="654" y="60"/>
      </p:cViewPr>
      <p:guideLst>
        <p:guide orient="horz" pos="2183"/>
        <p:guide pos="3840"/>
        <p:guide pos="55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961956-74B9-44F5-A1C8-CA936A06F812}" type="datetimeFigureOut">
              <a:rPr lang="zh-CN" altLang="en-US" smtClean="0"/>
              <a:t>2019/6/22 Saturday</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377B02-8140-4832-8F54-B91FF1A0B272}"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45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377B02-8140-4832-8F54-B91FF1A0B272}"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E910D2B4-3108-4290-ADEF-08D5D49809D3}" type="datetimeFigureOut">
              <a:rPr lang="zh-CN" altLang="en-US" smtClean="0"/>
              <a:t>2019/6/22 Saturday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D76E9D4-A6F2-49E5-84FC-F3B94FBBA8B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910D2B4-3108-4290-ADEF-08D5D49809D3}" type="datetimeFigureOut">
              <a:rPr lang="zh-CN" altLang="en-US" smtClean="0"/>
              <a:t>2019/6/22 Saturday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D76E9D4-A6F2-49E5-84FC-F3B94FBBA8B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10D2B4-3108-4290-ADEF-08D5D49809D3}" type="datetimeFigureOut">
              <a:rPr lang="zh-CN" altLang="en-US" smtClean="0"/>
              <a:t>2019/6/22 Saturday</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76E9D4-A6F2-49E5-84FC-F3B94FBBA8B8}" type="slidenum">
              <a:rPr lang="zh-CN" altLang="en-US" smtClean="0"/>
              <a:t>‹#›</a:t>
            </a:fld>
            <a:endParaRPr lang="zh-CN" altLang="en-US"/>
          </a:p>
        </p:txBody>
      </p:sp>
      <p:sp>
        <p:nvSpPr>
          <p:cNvPr id="7" name="文本占位符 5"/>
          <p:cNvSpPr txBox="1"/>
          <p:nvPr userDrawn="1"/>
        </p:nvSpPr>
        <p:spPr>
          <a:xfrm>
            <a:off x="0" y="3290321"/>
            <a:ext cx="12192000" cy="553998"/>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indent="0" algn="ctr">
              <a:buNone/>
            </a:pPr>
            <a:r>
              <a:rPr lang="zh-CN" altLang="en-US" sz="3000" b="1">
                <a:solidFill>
                  <a:srgbClr val="FAFAFA"/>
                </a:solidFill>
                <a:latin typeface="微软雅黑" pitchFamily="34" charset="-122"/>
                <a:ea typeface="微软雅黑" pitchFamily="34" charset="-122"/>
                <a:cs typeface="+mn-ea"/>
                <a:sym typeface="+mn-lt"/>
              </a:rPr>
              <a:t>更多</a:t>
            </a:r>
            <a:r>
              <a:rPr lang="en-US" altLang="zh-CN" sz="3000" b="1">
                <a:solidFill>
                  <a:srgbClr val="FAFAFA"/>
                </a:solidFill>
                <a:latin typeface="微软雅黑" pitchFamily="34" charset="-122"/>
                <a:ea typeface="微软雅黑" pitchFamily="34" charset="-122"/>
                <a:cs typeface="+mn-ea"/>
                <a:sym typeface="+mn-lt"/>
              </a:rPr>
              <a:t>EHS</a:t>
            </a:r>
            <a:r>
              <a:rPr lang="zh-CN" altLang="en-US" sz="3000" b="1">
                <a:solidFill>
                  <a:srgbClr val="FAFAFA"/>
                </a:solidFill>
                <a:latin typeface="微软雅黑" pitchFamily="34" charset="-122"/>
                <a:ea typeface="微软雅黑" pitchFamily="34" charset="-122"/>
                <a:cs typeface="+mn-ea"/>
                <a:sym typeface="+mn-lt"/>
              </a:rPr>
              <a:t>独家精品资料，请咨询“安应管家”微信号：</a:t>
            </a:r>
            <a:r>
              <a:rPr lang="en-US" altLang="zh-CN" sz="3000" b="1">
                <a:solidFill>
                  <a:srgbClr val="FAFAFA"/>
                </a:solidFill>
                <a:latin typeface="微软雅黑" pitchFamily="34" charset="-122"/>
                <a:ea typeface="微软雅黑" pitchFamily="34" charset="-122"/>
                <a:cs typeface="+mn-ea"/>
                <a:sym typeface="+mn-lt"/>
              </a:rPr>
              <a:t>ansyingsj1</a:t>
            </a:r>
            <a:endParaRPr lang="en-US" altLang="en-US" sz="3000" b="1" dirty="0">
              <a:solidFill>
                <a:srgbClr val="FAFAFA"/>
              </a:solidFill>
              <a:latin typeface="微软雅黑" pitchFamily="34" charset="-122"/>
              <a:ea typeface="微软雅黑" pitchFamily="34" charset="-122"/>
              <a:cs typeface="+mn-ea"/>
              <a:sym typeface="+mn-l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imgnews.baidu.com/i?ct=520093696&amp;z=0&amp;tn=baiduimagenewsdetail&amp;word=%CC%C7%BA%F9%C2%AB&amp;in=15081&amp;cl=3&amp;lm=-1&amp;pn=3&amp;rn=1" TargetMode="External"/><Relationship Id="rId5" Type="http://schemas.openxmlformats.org/officeDocument/2006/relationships/image" Target="../media/image7.jpeg"/><Relationship Id="rId4" Type="http://schemas.openxmlformats.org/officeDocument/2006/relationships/hyperlink" Target="http://image.baidu.com/i?ct=503316480&amp;z=0&amp;tn=baiduimagedetail&amp;word=%BC%D0%D0%C4%B1%FD&amp;in=24752&amp;cl=2&amp;cm=1&amp;sc=0&amp;lm=-1&amp;pn=11&amp;rn=1&amp;di=1252601121&amp;ln=1306"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a:spLocks noChangeAspect="1"/>
          </p:cNvSpPr>
          <p:nvPr/>
        </p:nvSpPr>
        <p:spPr>
          <a:xfrm>
            <a:off x="0" y="9144"/>
            <a:ext cx="12192000" cy="6855680"/>
          </a:xfrm>
          <a:prstGeom prst="rect">
            <a:avLst/>
          </a:prstGeom>
          <a:blipFill dpi="0" rotWithShape="1">
            <a:blip r:embed="rId4"/>
            <a:srcRect/>
            <a:stretch>
              <a:fillRect t="-8914" b="-10016"/>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baseline="30000"/>
          </a:p>
        </p:txBody>
      </p:sp>
      <p:sp>
        <p:nvSpPr>
          <p:cNvPr id="6" name="PA-矩形 5"/>
          <p:cNvSpPr/>
          <p:nvPr>
            <p:custDataLst>
              <p:tags r:id="rId1"/>
            </p:custDataLst>
          </p:nvPr>
        </p:nvSpPr>
        <p:spPr>
          <a:xfrm>
            <a:off x="0" y="0"/>
            <a:ext cx="12192000" cy="6858000"/>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4" name="矩形 3"/>
          <p:cNvSpPr/>
          <p:nvPr/>
        </p:nvSpPr>
        <p:spPr>
          <a:xfrm>
            <a:off x="499671" y="2096524"/>
            <a:ext cx="11192658" cy="2554545"/>
          </a:xfrm>
          <a:prstGeom prst="rect">
            <a:avLst/>
          </a:prstGeom>
        </p:spPr>
        <p:txBody>
          <a:bodyPr wrap="square">
            <a:spAutoFit/>
          </a:bodyPr>
          <a:lstStyle/>
          <a:p>
            <a:pPr algn="ctr"/>
            <a:r>
              <a:rPr lang="zh-CN" altLang="en-US" sz="8000" b="1" dirty="0">
                <a:solidFill>
                  <a:schemeClr val="accent1">
                    <a:lumMod val="75000"/>
                  </a:schemeClr>
                </a:solidFill>
                <a:latin typeface="Arial" charset="0"/>
                <a:ea typeface="微软雅黑" pitchFamily="34" charset="-122"/>
                <a:sym typeface="Arial" charset="0"/>
              </a:rPr>
              <a:t>安全管理</a:t>
            </a:r>
            <a:r>
              <a:rPr lang="zh-CN" altLang="en-US" sz="8000" b="1">
                <a:solidFill>
                  <a:schemeClr val="accent1">
                    <a:lumMod val="75000"/>
                  </a:schemeClr>
                </a:solidFill>
                <a:latin typeface="Arial" charset="0"/>
                <a:ea typeface="微软雅黑" pitchFamily="34" charset="-122"/>
                <a:sym typeface="Arial" charset="0"/>
              </a:rPr>
              <a:t>人职责及</a:t>
            </a:r>
            <a:endParaRPr lang="en-US" altLang="zh-CN" sz="8000" b="1">
              <a:solidFill>
                <a:schemeClr val="accent1">
                  <a:lumMod val="75000"/>
                </a:schemeClr>
              </a:solidFill>
              <a:latin typeface="Arial" charset="0"/>
              <a:ea typeface="微软雅黑" pitchFamily="34" charset="-122"/>
              <a:sym typeface="Arial" charset="0"/>
            </a:endParaRPr>
          </a:p>
          <a:p>
            <a:pPr algn="ctr"/>
            <a:r>
              <a:rPr lang="zh-CN" altLang="en-US" sz="8000" b="1">
                <a:solidFill>
                  <a:schemeClr val="accent1">
                    <a:lumMod val="75000"/>
                  </a:schemeClr>
                </a:solidFill>
                <a:latin typeface="Arial" charset="0"/>
                <a:ea typeface="微软雅黑" pitchFamily="34" charset="-122"/>
                <a:sym typeface="Arial" charset="0"/>
              </a:rPr>
              <a:t>团队管理培训</a:t>
            </a:r>
            <a:endParaRPr lang="zh-CN" altLang="en-US" sz="8000" b="1" dirty="0">
              <a:solidFill>
                <a:schemeClr val="accent1">
                  <a:lumMod val="75000"/>
                </a:schemeClr>
              </a:solidFill>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bwMode="auto">
          <a:xfrm>
            <a:off x="2646362" y="1309687"/>
            <a:ext cx="6899276" cy="4278313"/>
            <a:chOff x="1223630" y="1154460"/>
            <a:chExt cx="6660738" cy="3929556"/>
          </a:xfrm>
        </p:grpSpPr>
        <p:pic>
          <p:nvPicPr>
            <p:cNvPr id="5" name="Picture 2" descr="C:\Users\Dave\Desktop\组织的安全区间图.jpg"/>
            <p:cNvPicPr>
              <a:picLocks noChangeAspect="1" noChangeArrowheads="1"/>
            </p:cNvPicPr>
            <p:nvPr/>
          </p:nvPicPr>
          <p:blipFill>
            <a:blip r:embed="rId3" cstate="print">
              <a:extLst>
                <a:ext uri="{28A0092B-C50C-407E-A947-70E740481C1C}">
                  <a14:useLocalDpi xmlns:a14="http://schemas.microsoft.com/office/drawing/2010/main" val="0"/>
                </a:ext>
              </a:extLst>
            </a:blip>
            <a:srcRect l="6612"/>
            <a:stretch>
              <a:fillRect/>
            </a:stretch>
          </p:blipFill>
          <p:spPr bwMode="auto">
            <a:xfrm>
              <a:off x="1763688" y="1154460"/>
              <a:ext cx="6120680" cy="3929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2"/>
            <p:cNvSpPr txBox="1">
              <a:spLocks noChangeArrowheads="1"/>
            </p:cNvSpPr>
            <p:nvPr/>
          </p:nvSpPr>
          <p:spPr bwMode="auto">
            <a:xfrm>
              <a:off x="1232734" y="1352352"/>
              <a:ext cx="396044" cy="42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eaLnBrk="1" hangingPunct="1"/>
              <a:r>
                <a:rPr lang="zh-CN" altLang="en-US" sz="2400" b="1">
                  <a:ea typeface="微软雅黑" pitchFamily="34" charset="-122"/>
                  <a:sym typeface="Arial" charset="0"/>
                </a:rPr>
                <a:t>高</a:t>
              </a:r>
            </a:p>
          </p:txBody>
        </p:sp>
        <p:sp>
          <p:nvSpPr>
            <p:cNvPr id="7" name="TextBox 6"/>
            <p:cNvSpPr txBox="1">
              <a:spLocks noChangeArrowheads="1"/>
            </p:cNvSpPr>
            <p:nvPr/>
          </p:nvSpPr>
          <p:spPr bwMode="auto">
            <a:xfrm>
              <a:off x="1223630" y="4163159"/>
              <a:ext cx="396044" cy="42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eaLnBrk="1" hangingPunct="1"/>
              <a:r>
                <a:rPr lang="zh-CN" altLang="en-US" sz="2400" b="1">
                  <a:ea typeface="微软雅黑" pitchFamily="34" charset="-122"/>
                  <a:sym typeface="Arial" charset="0"/>
                </a:rPr>
                <a:t>低</a:t>
              </a:r>
            </a:p>
          </p:txBody>
        </p:sp>
        <p:sp>
          <p:nvSpPr>
            <p:cNvPr id="8" name="TextBox 8"/>
            <p:cNvSpPr txBox="1">
              <a:spLocks noChangeArrowheads="1"/>
            </p:cNvSpPr>
            <p:nvPr/>
          </p:nvSpPr>
          <p:spPr bwMode="auto">
            <a:xfrm rot="-5400000">
              <a:off x="1164988" y="2485915"/>
              <a:ext cx="7357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eaLnBrk="1" hangingPunct="1"/>
              <a:r>
                <a:rPr lang="zh-CN" altLang="en-US" sz="2400" b="1" dirty="0">
                  <a:ea typeface="微软雅黑" pitchFamily="34" charset="-122"/>
                  <a:sym typeface="Arial" charset="0"/>
                </a:rPr>
                <a:t>险</a:t>
              </a:r>
              <a:endParaRPr lang="en-US" altLang="zh-CN" sz="2400" b="1" dirty="0">
                <a:ea typeface="微软雅黑" pitchFamily="34" charset="-122"/>
                <a:sym typeface="Arial" charset="0"/>
              </a:endParaRPr>
            </a:p>
          </p:txBody>
        </p:sp>
        <p:sp>
          <p:nvSpPr>
            <p:cNvPr id="9" name="TextBox 9"/>
            <p:cNvSpPr txBox="1">
              <a:spLocks noChangeArrowheads="1"/>
            </p:cNvSpPr>
            <p:nvPr/>
          </p:nvSpPr>
          <p:spPr bwMode="auto">
            <a:xfrm rot="-5400000">
              <a:off x="1336470" y="3037717"/>
              <a:ext cx="3678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eaLnBrk="1" hangingPunct="1"/>
              <a:r>
                <a:rPr lang="zh-CN" altLang="en-US" sz="2400" b="1" dirty="0">
                  <a:ea typeface="微软雅黑" pitchFamily="34" charset="-122"/>
                  <a:sym typeface="Arial" charset="0"/>
                </a:rPr>
                <a:t>风</a:t>
              </a:r>
              <a:endParaRPr lang="en-US" altLang="zh-CN" sz="2400" b="1" dirty="0">
                <a:ea typeface="微软雅黑" pitchFamily="34" charset="-122"/>
                <a:sym typeface="Arial" charset="0"/>
              </a:endParaRPr>
            </a:p>
          </p:txBody>
        </p:sp>
      </p:grpSp>
      <p:sp>
        <p:nvSpPr>
          <p:cNvPr id="10" name="标题 1"/>
          <p:cNvSpPr txBox="1"/>
          <p:nvPr/>
        </p:nvSpPr>
        <p:spPr bwMode="auto">
          <a:xfrm>
            <a:off x="2216572" y="311915"/>
            <a:ext cx="7758855" cy="523220"/>
          </a:xfrm>
          <a:prstGeom prst="rect">
            <a:avLst/>
          </a:prstGeom>
        </p:spPr>
        <p:txBody>
          <a:bodyPr wrap="none">
            <a:spAutoFit/>
          </a:bodyPr>
          <a:lstStyle>
            <a:defPPr>
              <a:defRPr lang="zh-CN"/>
            </a:defPPr>
            <a:lvl1pPr eaLnBrk="0" hangingPunct="0">
              <a:spcBef>
                <a:spcPct val="50000"/>
              </a:spcBef>
              <a:defRPr sz="2800" b="1">
                <a:solidFill>
                  <a:schemeClr val="accent1">
                    <a:lumMod val="75000"/>
                  </a:schemeClr>
                </a:solidFill>
                <a:latin typeface="黑体" pitchFamily="49" charset="-122"/>
                <a:ea typeface="黑体" pitchFamily="49" charset="-122"/>
              </a:defRPr>
            </a:lvl1pPr>
          </a:lstStyle>
          <a:p>
            <a:r>
              <a:rPr lang="zh-CN" altLang="en-US" dirty="0">
                <a:latin typeface="Arial" charset="0"/>
                <a:ea typeface="微软雅黑" pitchFamily="34" charset="-122"/>
                <a:sym typeface="Arial" charset="0"/>
              </a:rPr>
              <a:t>你怎么理解安全管理的价值以及你个人的价值？</a:t>
            </a:r>
          </a:p>
        </p:txBody>
      </p:sp>
      <p:sp>
        <p:nvSpPr>
          <p:cNvPr id="11" name="矩形 10"/>
          <p:cNvSpPr/>
          <p:nvPr/>
        </p:nvSpPr>
        <p:spPr>
          <a:xfrm>
            <a:off x="1206499" y="5802018"/>
            <a:ext cx="9779000" cy="873957"/>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Arial" charset="0"/>
                <a:ea typeface="微软雅黑" pitchFamily="34" charset="-122"/>
                <a:sym typeface="Arial" charset="0"/>
              </a:rPr>
              <a:t>安全管理体系的完善程度影响公司安全区间的大小，安全区间越大，公司经营越稳健，反之，将制约公司发展与扩张。</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l="1592" t="18231" r="1592"/>
          <a:stretch>
            <a:fillRect/>
          </a:stretch>
        </p:blipFill>
        <p:spPr>
          <a:xfrm>
            <a:off x="0" y="0"/>
            <a:ext cx="12192000" cy="6858000"/>
          </a:xfrm>
          <a:prstGeom prst="rect">
            <a:avLst/>
          </a:prstGeom>
        </p:spPr>
      </p:pic>
      <p:sp>
        <p:nvSpPr>
          <p:cNvPr id="6" name="Rectangle 3"/>
          <p:cNvSpPr>
            <a:spLocks noChangeArrowheads="1"/>
          </p:cNvSpPr>
          <p:nvPr/>
        </p:nvSpPr>
        <p:spPr bwMode="auto">
          <a:xfrm>
            <a:off x="6132513" y="2056595"/>
            <a:ext cx="5703888" cy="461665"/>
          </a:xfrm>
          <a:prstGeom prst="rect">
            <a:avLst/>
          </a:prstGeom>
          <a:noFill/>
          <a:ln w="9525">
            <a:noFill/>
            <a:miter lim="800000"/>
          </a:ln>
          <a:effectLst/>
        </p:spPr>
        <p:txBody>
          <a:bodyPr anchor="ctr">
            <a:spAutoFit/>
          </a:bodyPr>
          <a:lstStyle/>
          <a:p>
            <a:pPr algn="ctr"/>
            <a:r>
              <a:rPr lang="zh-CN" altLang="en-US" sz="2400" b="1" dirty="0">
                <a:solidFill>
                  <a:schemeClr val="accent1">
                    <a:lumMod val="75000"/>
                  </a:schemeClr>
                </a:solidFill>
                <a:latin typeface="Arial" charset="0"/>
                <a:ea typeface="微软雅黑" pitchFamily="34" charset="-122"/>
                <a:cs typeface="+mj-cs"/>
                <a:sym typeface="Arial" charset="0"/>
              </a:rPr>
              <a:t>我们既是安全管理者，也是责任承担者</a:t>
            </a:r>
          </a:p>
        </p:txBody>
      </p:sp>
      <p:sp>
        <p:nvSpPr>
          <p:cNvPr id="7" name="箭头: 左 6"/>
          <p:cNvSpPr/>
          <p:nvPr/>
        </p:nvSpPr>
        <p:spPr>
          <a:xfrm>
            <a:off x="8495507" y="3944523"/>
            <a:ext cx="977900" cy="393700"/>
          </a:xfrm>
          <a:prstGeom prst="lef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8" name="箭头: 左 7"/>
          <p:cNvSpPr/>
          <p:nvPr/>
        </p:nvSpPr>
        <p:spPr>
          <a:xfrm flipH="1">
            <a:off x="8495507" y="4369514"/>
            <a:ext cx="977900" cy="393700"/>
          </a:xfrm>
          <a:prstGeom prst="lef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9" name="椭圆 8"/>
          <p:cNvSpPr/>
          <p:nvPr/>
        </p:nvSpPr>
        <p:spPr>
          <a:xfrm>
            <a:off x="6629400" y="3695700"/>
            <a:ext cx="1257300" cy="12573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0" name="椭圆 9"/>
          <p:cNvSpPr/>
          <p:nvPr/>
        </p:nvSpPr>
        <p:spPr>
          <a:xfrm>
            <a:off x="10082214" y="3740864"/>
            <a:ext cx="1257300" cy="12573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1" name="矩形 10"/>
          <p:cNvSpPr/>
          <p:nvPr/>
        </p:nvSpPr>
        <p:spPr>
          <a:xfrm>
            <a:off x="6588636" y="4153557"/>
            <a:ext cx="1338828" cy="369332"/>
          </a:xfrm>
          <a:prstGeom prst="rect">
            <a:avLst/>
          </a:prstGeom>
        </p:spPr>
        <p:txBody>
          <a:bodyPr wrap="none">
            <a:spAutoFit/>
          </a:bodyPr>
          <a:lstStyle/>
          <a:p>
            <a:pPr algn="ctr">
              <a:spcBef>
                <a:spcPct val="50000"/>
              </a:spcBef>
            </a:pPr>
            <a:r>
              <a:rPr lang="zh-CN" altLang="en-US" b="1" dirty="0">
                <a:solidFill>
                  <a:schemeClr val="bg1"/>
                </a:solidFill>
                <a:latin typeface="Arial" charset="0"/>
                <a:ea typeface="微软雅黑" pitchFamily="34" charset="-122"/>
                <a:sym typeface="Arial" charset="0"/>
              </a:rPr>
              <a:t>安全管理者</a:t>
            </a:r>
          </a:p>
        </p:txBody>
      </p:sp>
      <p:sp>
        <p:nvSpPr>
          <p:cNvPr id="12" name="矩形 11"/>
          <p:cNvSpPr/>
          <p:nvPr/>
        </p:nvSpPr>
        <p:spPr>
          <a:xfrm>
            <a:off x="10082214" y="4197032"/>
            <a:ext cx="1338828" cy="369332"/>
          </a:xfrm>
          <a:prstGeom prst="rect">
            <a:avLst/>
          </a:prstGeom>
        </p:spPr>
        <p:txBody>
          <a:bodyPr wrap="none">
            <a:spAutoFit/>
          </a:bodyPr>
          <a:lstStyle/>
          <a:p>
            <a:pPr algn="ctr">
              <a:spcBef>
                <a:spcPct val="50000"/>
              </a:spcBef>
            </a:pPr>
            <a:r>
              <a:rPr lang="zh-CN" altLang="en-US" b="1" dirty="0">
                <a:solidFill>
                  <a:schemeClr val="bg1"/>
                </a:solidFill>
                <a:latin typeface="Arial" charset="0"/>
                <a:ea typeface="微软雅黑" pitchFamily="34" charset="-122"/>
                <a:sym typeface="Arial" charset="0"/>
              </a:rPr>
              <a:t>责任承担者</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3">
            <a:extLst>
              <a:ext uri="{28A0092B-C50C-407E-A947-70E740481C1C}">
                <a14:useLocalDpi xmlns:a14="http://schemas.microsoft.com/office/drawing/2010/main" val="0"/>
              </a:ext>
            </a:extLst>
          </a:blip>
          <a:srcRect r="30822"/>
          <a:stretch>
            <a:fillRect/>
          </a:stretch>
        </p:blipFill>
        <p:spPr>
          <a:xfrm>
            <a:off x="1" y="0"/>
            <a:ext cx="7123339" cy="6858000"/>
          </a:xfrm>
          <a:custGeom>
            <a:avLst/>
            <a:gdLst>
              <a:gd name="connsiteX0" fmla="*/ 0 w 7123339"/>
              <a:gd name="connsiteY0" fmla="*/ 0 h 6858000"/>
              <a:gd name="connsiteX1" fmla="*/ 4035202 w 7123339"/>
              <a:gd name="connsiteY1" fmla="*/ 0 h 6858000"/>
              <a:gd name="connsiteX2" fmla="*/ 7123339 w 7123339"/>
              <a:gd name="connsiteY2" fmla="*/ 6858000 h 6858000"/>
              <a:gd name="connsiteX3" fmla="*/ 0 w 712333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23339" h="6858000">
                <a:moveTo>
                  <a:pt x="0" y="0"/>
                </a:moveTo>
                <a:lnTo>
                  <a:pt x="4035202" y="0"/>
                </a:lnTo>
                <a:lnTo>
                  <a:pt x="7123339" y="6858000"/>
                </a:lnTo>
                <a:lnTo>
                  <a:pt x="0" y="6858000"/>
                </a:lnTo>
                <a:close/>
              </a:path>
            </a:pathLst>
          </a:custGeom>
        </p:spPr>
      </p:pic>
      <p:sp>
        <p:nvSpPr>
          <p:cNvPr id="11" name="矩形 10"/>
          <p:cNvSpPr/>
          <p:nvPr/>
        </p:nvSpPr>
        <p:spPr>
          <a:xfrm rot="3945486">
            <a:off x="1364537" y="3334071"/>
            <a:ext cx="9095796" cy="18985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3" name="Rectangle 2"/>
          <p:cNvSpPr>
            <a:spLocks noChangeArrowheads="1"/>
          </p:cNvSpPr>
          <p:nvPr/>
        </p:nvSpPr>
        <p:spPr bwMode="auto">
          <a:xfrm>
            <a:off x="7123340" y="2616129"/>
            <a:ext cx="4832380" cy="461665"/>
          </a:xfrm>
          <a:prstGeom prst="rect">
            <a:avLst/>
          </a:prstGeom>
          <a:noFill/>
          <a:ln w="9525">
            <a:noFill/>
            <a:miter lim="800000"/>
          </a:ln>
          <a:effectLst/>
        </p:spPr>
        <p:txBody>
          <a:bodyPr wrap="square" anchor="ctr">
            <a:spAutoFit/>
          </a:bodyPr>
          <a:lstStyle/>
          <a:p>
            <a:r>
              <a:rPr lang="zh-CN" altLang="en-US" sz="2400" b="1" dirty="0">
                <a:solidFill>
                  <a:schemeClr val="accent1">
                    <a:lumMod val="75000"/>
                  </a:schemeClr>
                </a:solidFill>
                <a:latin typeface="Arial" charset="0"/>
                <a:ea typeface="微软雅黑" pitchFamily="34" charset="-122"/>
                <a:cs typeface="+mj-cs"/>
                <a:sym typeface="Arial" charset="0"/>
              </a:rPr>
              <a:t>需要为各级管理人员构建安全线</a:t>
            </a:r>
          </a:p>
        </p:txBody>
      </p:sp>
      <p:sp>
        <p:nvSpPr>
          <p:cNvPr id="14" name="矩形 13"/>
          <p:cNvSpPr/>
          <p:nvPr/>
        </p:nvSpPr>
        <p:spPr>
          <a:xfrm>
            <a:off x="7123340" y="3364388"/>
            <a:ext cx="4420960" cy="873957"/>
          </a:xfrm>
          <a:prstGeom prst="rect">
            <a:avLst/>
          </a:prstGeom>
        </p:spPr>
        <p:txBody>
          <a:bodyPr wrap="square">
            <a:spAutoFit/>
          </a:bodyPr>
          <a:lstStyle/>
          <a:p>
            <a:pPr algn="just">
              <a:lnSpc>
                <a:spcPct val="150000"/>
              </a:lnSpc>
              <a:spcBef>
                <a:spcPct val="50000"/>
              </a:spcBef>
            </a:pPr>
            <a:r>
              <a:rPr lang="zh-CN" altLang="en-US" dirty="0">
                <a:latin typeface="Arial" charset="0"/>
                <a:ea typeface="微软雅黑" pitchFamily="34" charset="-122"/>
                <a:sym typeface="Arial" charset="0"/>
              </a:rPr>
              <a:t>提高自身保护意识，避免安全事故发生，坚决杜绝“责任”事故发生</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t="12105" b="45729"/>
          <a:stretch>
            <a:fillRect/>
          </a:stretch>
        </p:blipFill>
        <p:spPr>
          <a:xfrm>
            <a:off x="0" y="3429001"/>
            <a:ext cx="12192000" cy="3429000"/>
          </a:xfrm>
          <a:prstGeom prst="rect">
            <a:avLst/>
          </a:prstGeom>
        </p:spPr>
      </p:pic>
      <p:sp>
        <p:nvSpPr>
          <p:cNvPr id="6" name="矩形 5"/>
          <p:cNvSpPr/>
          <p:nvPr/>
        </p:nvSpPr>
        <p:spPr>
          <a:xfrm>
            <a:off x="0" y="3429000"/>
            <a:ext cx="12192000" cy="3429000"/>
          </a:xfrm>
          <a:prstGeom prst="rect">
            <a:avLst/>
          </a:prstGeom>
          <a:solidFill>
            <a:schemeClr val="accent1">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7" name="椭圆 6"/>
          <p:cNvSpPr/>
          <p:nvPr/>
        </p:nvSpPr>
        <p:spPr>
          <a:xfrm>
            <a:off x="1397000" y="2171700"/>
            <a:ext cx="1930400" cy="1930400"/>
          </a:xfrm>
          <a:prstGeom prst="ellipse">
            <a:avLst/>
          </a:prstGeom>
          <a:solidFill>
            <a:schemeClr val="bg1"/>
          </a:solidFill>
          <a:ln>
            <a:noFill/>
          </a:ln>
          <a:effectLst>
            <a:outerShdw blurRad="2540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8" name="椭圆 7"/>
          <p:cNvSpPr/>
          <p:nvPr/>
        </p:nvSpPr>
        <p:spPr>
          <a:xfrm>
            <a:off x="5167313" y="2171700"/>
            <a:ext cx="1930400" cy="1930400"/>
          </a:xfrm>
          <a:prstGeom prst="ellipse">
            <a:avLst/>
          </a:prstGeom>
          <a:solidFill>
            <a:schemeClr val="bg1"/>
          </a:solidFill>
          <a:ln>
            <a:noFill/>
          </a:ln>
          <a:effectLst>
            <a:outerShdw blurRad="2540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9" name="椭圆 8"/>
          <p:cNvSpPr/>
          <p:nvPr/>
        </p:nvSpPr>
        <p:spPr>
          <a:xfrm>
            <a:off x="8936039" y="2171700"/>
            <a:ext cx="1930400" cy="1930400"/>
          </a:xfrm>
          <a:prstGeom prst="ellipse">
            <a:avLst/>
          </a:prstGeom>
          <a:solidFill>
            <a:schemeClr val="bg1"/>
          </a:solidFill>
          <a:ln>
            <a:noFill/>
          </a:ln>
          <a:effectLst>
            <a:outerShdw blurRad="2540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0" name="Rectangle 4"/>
          <p:cNvSpPr>
            <a:spLocks noChangeArrowheads="1"/>
          </p:cNvSpPr>
          <p:nvPr/>
        </p:nvSpPr>
        <p:spPr bwMode="auto">
          <a:xfrm>
            <a:off x="2984165" y="5310932"/>
            <a:ext cx="6296696" cy="576293"/>
          </a:xfrm>
          <a:prstGeom prst="rect">
            <a:avLst/>
          </a:prstGeom>
          <a:noFill/>
          <a:ln w="6350" algn="ctr">
            <a:noFill/>
            <a:miter lim="800000"/>
          </a:ln>
        </p:spPr>
        <p:txBody>
          <a:bodyPr wrap="none" lIns="144000" tIns="72000" rIns="72000" bIns="72000">
            <a:spAutoFit/>
          </a:bodyPr>
          <a:lstStyle/>
          <a:p>
            <a:pPr algn="ctr"/>
            <a:r>
              <a:rPr lang="zh-CN" altLang="en-US" sz="2800" b="1" i="0" dirty="0">
                <a:solidFill>
                  <a:schemeClr val="accent4"/>
                </a:solidFill>
                <a:latin typeface="Arial" charset="0"/>
                <a:ea typeface="微软雅黑" pitchFamily="34" charset="-122"/>
                <a:cs typeface="华文细黑" pitchFamily="2" charset="-122"/>
                <a:sym typeface="Arial" charset="0"/>
              </a:rPr>
              <a:t>除了可能的法律责任，还可能导致</a:t>
            </a:r>
            <a:r>
              <a:rPr lang="en-US" altLang="zh-CN" sz="2800" b="1" i="0" dirty="0">
                <a:solidFill>
                  <a:schemeClr val="accent4"/>
                </a:solidFill>
                <a:latin typeface="Arial" charset="0"/>
                <a:ea typeface="微软雅黑" pitchFamily="34" charset="-122"/>
                <a:cs typeface="华文细黑" pitchFamily="2" charset="-122"/>
                <a:sym typeface="Arial" charset="0"/>
              </a:rPr>
              <a:t>……</a:t>
            </a:r>
            <a:endParaRPr lang="zh-CN" altLang="en-US" sz="2800" b="1" i="0" dirty="0">
              <a:solidFill>
                <a:schemeClr val="accent4"/>
              </a:solidFill>
              <a:latin typeface="Arial" charset="0"/>
              <a:ea typeface="微软雅黑" pitchFamily="34" charset="-122"/>
              <a:cs typeface="华文细黑" pitchFamily="2" charset="-122"/>
              <a:sym typeface="Arial" charset="0"/>
            </a:endParaRPr>
          </a:p>
        </p:txBody>
      </p:sp>
      <p:sp>
        <p:nvSpPr>
          <p:cNvPr id="11" name="矩形 10"/>
          <p:cNvSpPr/>
          <p:nvPr/>
        </p:nvSpPr>
        <p:spPr>
          <a:xfrm>
            <a:off x="1756905" y="2952234"/>
            <a:ext cx="1210589" cy="369332"/>
          </a:xfrm>
          <a:prstGeom prst="rect">
            <a:avLst/>
          </a:prstGeom>
        </p:spPr>
        <p:txBody>
          <a:bodyPr wrap="none">
            <a:spAutoFit/>
          </a:bodyPr>
          <a:lstStyle/>
          <a:p>
            <a:pPr lvl="0" algn="ctr" defTabSz="889000">
              <a:lnSpc>
                <a:spcPct val="90000"/>
              </a:lnSpc>
              <a:spcBef>
                <a:spcPct val="0"/>
              </a:spcBef>
              <a:spcAft>
                <a:spcPct val="35000"/>
              </a:spcAft>
            </a:pPr>
            <a:r>
              <a:rPr lang="zh-CN" altLang="en-US" sz="2000" b="1" dirty="0">
                <a:solidFill>
                  <a:schemeClr val="tx1">
                    <a:lumMod val="85000"/>
                    <a:lumOff val="15000"/>
                  </a:schemeClr>
                </a:solidFill>
                <a:latin typeface="Arial" charset="0"/>
                <a:ea typeface="微软雅黑" pitchFamily="34" charset="-122"/>
                <a:sym typeface="Arial" charset="0"/>
              </a:rPr>
              <a:t>法律责任</a:t>
            </a:r>
            <a:endParaRPr lang="en-US" altLang="zh-CN" sz="2000" b="1" dirty="0">
              <a:solidFill>
                <a:schemeClr val="tx1">
                  <a:lumMod val="85000"/>
                  <a:lumOff val="15000"/>
                </a:schemeClr>
              </a:solidFill>
              <a:latin typeface="Arial" charset="0"/>
              <a:ea typeface="微软雅黑" pitchFamily="34" charset="-122"/>
              <a:sym typeface="Arial" charset="0"/>
            </a:endParaRPr>
          </a:p>
        </p:txBody>
      </p:sp>
      <p:sp>
        <p:nvSpPr>
          <p:cNvPr id="12" name="矩形 11"/>
          <p:cNvSpPr/>
          <p:nvPr/>
        </p:nvSpPr>
        <p:spPr>
          <a:xfrm>
            <a:off x="5527218" y="2952234"/>
            <a:ext cx="1210589" cy="369332"/>
          </a:xfrm>
          <a:prstGeom prst="rect">
            <a:avLst/>
          </a:prstGeom>
        </p:spPr>
        <p:txBody>
          <a:bodyPr wrap="none">
            <a:spAutoFit/>
          </a:bodyPr>
          <a:lstStyle/>
          <a:p>
            <a:pPr algn="ctr" defTabSz="889000">
              <a:lnSpc>
                <a:spcPct val="90000"/>
              </a:lnSpc>
              <a:spcBef>
                <a:spcPct val="0"/>
              </a:spcBef>
              <a:spcAft>
                <a:spcPct val="35000"/>
              </a:spcAft>
            </a:pPr>
            <a:r>
              <a:rPr lang="zh-CN" altLang="en-US" sz="2000" b="1" dirty="0">
                <a:solidFill>
                  <a:schemeClr val="tx1">
                    <a:lumMod val="85000"/>
                    <a:lumOff val="15000"/>
                  </a:schemeClr>
                </a:solidFill>
                <a:latin typeface="Arial" charset="0"/>
                <a:ea typeface="微软雅黑" pitchFamily="34" charset="-122"/>
                <a:sym typeface="Arial" charset="0"/>
              </a:rPr>
              <a:t>品牌声誉</a:t>
            </a:r>
            <a:endParaRPr lang="en-US" altLang="zh-CN" sz="2000" b="1" dirty="0">
              <a:solidFill>
                <a:schemeClr val="tx1">
                  <a:lumMod val="85000"/>
                  <a:lumOff val="15000"/>
                </a:schemeClr>
              </a:solidFill>
              <a:latin typeface="Arial" charset="0"/>
              <a:ea typeface="微软雅黑" pitchFamily="34" charset="-122"/>
              <a:sym typeface="Arial" charset="0"/>
            </a:endParaRPr>
          </a:p>
        </p:txBody>
      </p:sp>
      <p:sp>
        <p:nvSpPr>
          <p:cNvPr id="13" name="矩形 12"/>
          <p:cNvSpPr/>
          <p:nvPr/>
        </p:nvSpPr>
        <p:spPr>
          <a:xfrm>
            <a:off x="9295944" y="2952234"/>
            <a:ext cx="1210589" cy="369332"/>
          </a:xfrm>
          <a:prstGeom prst="rect">
            <a:avLst/>
          </a:prstGeom>
        </p:spPr>
        <p:txBody>
          <a:bodyPr wrap="none">
            <a:spAutoFit/>
          </a:bodyPr>
          <a:lstStyle/>
          <a:p>
            <a:pPr algn="ctr" defTabSz="889000">
              <a:lnSpc>
                <a:spcPct val="90000"/>
              </a:lnSpc>
              <a:spcBef>
                <a:spcPct val="0"/>
              </a:spcBef>
              <a:spcAft>
                <a:spcPct val="35000"/>
              </a:spcAft>
            </a:pPr>
            <a:r>
              <a:rPr lang="zh-CN" altLang="en-US" sz="2000" b="1" dirty="0">
                <a:solidFill>
                  <a:schemeClr val="tx1">
                    <a:lumMod val="85000"/>
                    <a:lumOff val="15000"/>
                  </a:schemeClr>
                </a:solidFill>
                <a:latin typeface="Arial" charset="0"/>
                <a:ea typeface="微软雅黑" pitchFamily="34" charset="-122"/>
                <a:sym typeface="Arial" charset="0"/>
              </a:rPr>
              <a:t>经济损失</a:t>
            </a:r>
            <a:endParaRPr lang="en-US" altLang="zh-CN" sz="2000" b="1" dirty="0">
              <a:solidFill>
                <a:schemeClr val="tx1">
                  <a:lumMod val="85000"/>
                  <a:lumOff val="15000"/>
                </a:schemeClr>
              </a:solidFill>
              <a:latin typeface="Arial" charset="0"/>
              <a:ea typeface="微软雅黑" pitchFamily="34" charset="-122"/>
              <a:sym typeface="Arial" charset="0"/>
            </a:endParaRPr>
          </a:p>
        </p:txBody>
      </p:sp>
      <p:sp>
        <p:nvSpPr>
          <p:cNvPr id="14" name="矩形 13"/>
          <p:cNvSpPr/>
          <p:nvPr/>
        </p:nvSpPr>
        <p:spPr>
          <a:xfrm>
            <a:off x="4969669" y="639938"/>
            <a:ext cx="2325687" cy="1372683"/>
          </a:xfrm>
          <a:prstGeom prst="rect">
            <a:avLst/>
          </a:prstGeom>
        </p:spPr>
        <p:txBody>
          <a:bodyPr wrap="square">
            <a:spAutoFit/>
          </a:bodyPr>
          <a:lstStyle/>
          <a:p>
            <a:pPr marL="0" lvl="1" algn="just">
              <a:lnSpc>
                <a:spcPct val="130000"/>
              </a:lnSpc>
              <a:buClr>
                <a:srgbClr val="FF9933"/>
              </a:buClr>
              <a:defRPr/>
            </a:pPr>
            <a:r>
              <a:rPr lang="zh-CN" altLang="en-US" sz="1600" dirty="0">
                <a:solidFill>
                  <a:schemeClr val="tx1">
                    <a:lumMod val="85000"/>
                    <a:lumOff val="15000"/>
                  </a:schemeClr>
                </a:solidFill>
                <a:latin typeface="Arial" charset="0"/>
                <a:ea typeface="微软雅黑" pitchFamily="34" charset="-122"/>
                <a:cs typeface="MHeiTGB-Medium-U"/>
                <a:sym typeface="Arial" charset="0"/>
              </a:rPr>
              <a:t>安全事故会影响企业的</a:t>
            </a:r>
            <a:r>
              <a:rPr lang="zh-CN" altLang="en-US" sz="1600" b="1" dirty="0">
                <a:solidFill>
                  <a:schemeClr val="tx1">
                    <a:lumMod val="85000"/>
                    <a:lumOff val="15000"/>
                  </a:schemeClr>
                </a:solidFill>
                <a:latin typeface="Arial" charset="0"/>
                <a:ea typeface="微软雅黑" pitchFamily="34" charset="-122"/>
                <a:cs typeface="MHeiTGB-Medium-U"/>
                <a:sym typeface="Arial" charset="0"/>
              </a:rPr>
              <a:t>公共形象</a:t>
            </a:r>
            <a:r>
              <a:rPr lang="zh-CN" altLang="en-US" sz="1600" dirty="0">
                <a:solidFill>
                  <a:schemeClr val="tx1">
                    <a:lumMod val="85000"/>
                    <a:lumOff val="15000"/>
                  </a:schemeClr>
                </a:solidFill>
                <a:latin typeface="Arial" charset="0"/>
                <a:ea typeface="微软雅黑" pitchFamily="34" charset="-122"/>
                <a:cs typeface="MHeiTGB-Medium-U"/>
                <a:sym typeface="Arial" charset="0"/>
              </a:rPr>
              <a:t>及</a:t>
            </a:r>
            <a:r>
              <a:rPr lang="zh-CN" altLang="en-US" sz="1600" b="1" dirty="0">
                <a:solidFill>
                  <a:schemeClr val="tx1">
                    <a:lumMod val="85000"/>
                    <a:lumOff val="15000"/>
                  </a:schemeClr>
                </a:solidFill>
                <a:latin typeface="Arial" charset="0"/>
                <a:ea typeface="微软雅黑" pitchFamily="34" charset="-122"/>
                <a:cs typeface="MHeiTGB-Medium-U"/>
                <a:sym typeface="Arial" charset="0"/>
              </a:rPr>
              <a:t>企业社会形象</a:t>
            </a:r>
            <a:r>
              <a:rPr lang="zh-CN" altLang="en-US" sz="1600" kern="0" dirty="0">
                <a:solidFill>
                  <a:schemeClr val="tx1">
                    <a:lumMod val="85000"/>
                    <a:lumOff val="15000"/>
                  </a:schemeClr>
                </a:solidFill>
                <a:latin typeface="Arial" charset="0"/>
                <a:ea typeface="微软雅黑" pitchFamily="34" charset="-122"/>
                <a:cs typeface="MHeiTGB-Medium-U"/>
                <a:sym typeface="Arial" charset="0"/>
              </a:rPr>
              <a:t>，带来无法预测的深远影响。</a:t>
            </a:r>
            <a:endParaRPr lang="zh-CN" altLang="en-US" sz="1600" kern="0" dirty="0">
              <a:solidFill>
                <a:schemeClr val="tx1">
                  <a:lumMod val="85000"/>
                  <a:lumOff val="15000"/>
                </a:schemeClr>
              </a:solidFill>
              <a:latin typeface="Arial" charset="0"/>
              <a:ea typeface="微软雅黑" pitchFamily="34" charset="-122"/>
              <a:sym typeface="Arial" charset="0"/>
            </a:endParaRPr>
          </a:p>
        </p:txBody>
      </p:sp>
      <p:sp>
        <p:nvSpPr>
          <p:cNvPr id="15" name="矩形 14"/>
          <p:cNvSpPr/>
          <p:nvPr/>
        </p:nvSpPr>
        <p:spPr>
          <a:xfrm>
            <a:off x="8936039" y="1200925"/>
            <a:ext cx="2216945" cy="777008"/>
          </a:xfrm>
          <a:prstGeom prst="rect">
            <a:avLst/>
          </a:prstGeom>
        </p:spPr>
        <p:txBody>
          <a:bodyPr wrap="square">
            <a:spAutoFit/>
          </a:bodyPr>
          <a:lstStyle/>
          <a:p>
            <a:pPr algn="just">
              <a:lnSpc>
                <a:spcPct val="130000"/>
              </a:lnSpc>
            </a:pPr>
            <a:r>
              <a:rPr lang="zh-CN" altLang="en-US" dirty="0">
                <a:latin typeface="Arial" charset="0"/>
                <a:ea typeface="微软雅黑" pitchFamily="34" charset="-122"/>
                <a:sym typeface="Arial" charset="0"/>
              </a:rPr>
              <a:t>安全事故可能产生大额的经济索赔。</a:t>
            </a:r>
          </a:p>
        </p:txBody>
      </p:sp>
      <p:sp>
        <p:nvSpPr>
          <p:cNvPr id="16" name="矩形 15"/>
          <p:cNvSpPr/>
          <p:nvPr/>
        </p:nvSpPr>
        <p:spPr>
          <a:xfrm>
            <a:off x="1397000" y="1335128"/>
            <a:ext cx="2325687" cy="646331"/>
          </a:xfrm>
          <a:prstGeom prst="rect">
            <a:avLst/>
          </a:prstGeom>
        </p:spPr>
        <p:txBody>
          <a:bodyPr wrap="square">
            <a:spAutoFit/>
          </a:bodyPr>
          <a:lstStyle/>
          <a:p>
            <a:pPr algn="just"/>
            <a:r>
              <a:rPr lang="zh-CN" altLang="en-US" dirty="0">
                <a:latin typeface="Arial" charset="0"/>
                <a:ea typeface="微软雅黑" pitchFamily="34" charset="-122"/>
                <a:sym typeface="Arial" charset="0"/>
              </a:rPr>
              <a:t>企业及个人都会成为受害者</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ChangeArrowheads="1"/>
          </p:cNvSpPr>
          <p:nvPr/>
        </p:nvSpPr>
        <p:spPr bwMode="auto">
          <a:xfrm>
            <a:off x="3925873" y="784083"/>
            <a:ext cx="4413280" cy="461665"/>
          </a:xfrm>
          <a:prstGeom prst="rect">
            <a:avLst/>
          </a:prstGeom>
          <a:noFill/>
          <a:ln w="9525">
            <a:noFill/>
            <a:miter lim="800000"/>
          </a:ln>
          <a:effectLst/>
        </p:spPr>
        <p:txBody>
          <a:bodyPr wrap="square" anchor="ctr">
            <a:spAutoFit/>
          </a:bodyPr>
          <a:lstStyle/>
          <a:p>
            <a:pPr algn="ctr"/>
            <a:r>
              <a:rPr lang="zh-CN" altLang="en-US" sz="2400" b="1" dirty="0">
                <a:solidFill>
                  <a:schemeClr val="accent1">
                    <a:lumMod val="75000"/>
                  </a:schemeClr>
                </a:solidFill>
                <a:latin typeface="Arial" charset="0"/>
                <a:ea typeface="微软雅黑" pitchFamily="34" charset="-122"/>
                <a:cs typeface="+mj-cs"/>
                <a:sym typeface="Arial" charset="0"/>
              </a:rPr>
              <a:t>安全生产管理组织机构设置</a:t>
            </a:r>
          </a:p>
        </p:txBody>
      </p:sp>
      <p:sp>
        <p:nvSpPr>
          <p:cNvPr id="5" name="Rectangle 12"/>
          <p:cNvSpPr>
            <a:spLocks noChangeArrowheads="1"/>
          </p:cNvSpPr>
          <p:nvPr/>
        </p:nvSpPr>
        <p:spPr bwMode="auto">
          <a:xfrm>
            <a:off x="5116513" y="2344851"/>
            <a:ext cx="2016125" cy="430213"/>
          </a:xfrm>
          <a:prstGeom prst="rect">
            <a:avLst/>
          </a:prstGeom>
          <a:noFill/>
          <a:ln w="38100">
            <a:solidFill>
              <a:schemeClr val="accent1">
                <a:lumMod val="75000"/>
              </a:schemeClr>
            </a:solidFill>
            <a:miter lim="800000"/>
          </a:ln>
        </p:spPr>
        <p:txBody>
          <a:bodyPr/>
          <a:lstStyle/>
          <a:p>
            <a:pPr>
              <a:spcBef>
                <a:spcPct val="0"/>
              </a:spcBef>
            </a:pPr>
            <a:endParaRPr lang="zh-CN" altLang="en-US" sz="2000" dirty="0">
              <a:latin typeface="Arial" charset="0"/>
              <a:ea typeface="微软雅黑" pitchFamily="34" charset="-122"/>
              <a:cs typeface="Times New Roman" pitchFamily="18" charset="0"/>
              <a:sym typeface="Arial" charset="0"/>
            </a:endParaRPr>
          </a:p>
        </p:txBody>
      </p:sp>
      <p:sp>
        <p:nvSpPr>
          <p:cNvPr id="6" name="Line 13"/>
          <p:cNvSpPr>
            <a:spLocks noChangeShapeType="1"/>
          </p:cNvSpPr>
          <p:nvPr/>
        </p:nvSpPr>
        <p:spPr bwMode="auto">
          <a:xfrm>
            <a:off x="8293100" y="4018870"/>
            <a:ext cx="0" cy="287337"/>
          </a:xfrm>
          <a:prstGeom prst="line">
            <a:avLst/>
          </a:prstGeom>
          <a:noFill/>
          <a:ln w="28575">
            <a:solidFill>
              <a:schemeClr val="tx1"/>
            </a:solidFill>
            <a:round/>
          </a:ln>
        </p:spPr>
        <p:txBody>
          <a:bodyPr/>
          <a:lstStyle/>
          <a:p>
            <a:endParaRPr lang="zh-CN" altLang="en-US">
              <a:latin typeface="Arial" charset="0"/>
              <a:ea typeface="微软雅黑" pitchFamily="34" charset="-122"/>
              <a:sym typeface="Arial" charset="0"/>
            </a:endParaRPr>
          </a:p>
        </p:txBody>
      </p:sp>
      <p:sp>
        <p:nvSpPr>
          <p:cNvPr id="7" name="Rectangle 14"/>
          <p:cNvSpPr>
            <a:spLocks noChangeArrowheads="1"/>
          </p:cNvSpPr>
          <p:nvPr/>
        </p:nvSpPr>
        <p:spPr bwMode="auto">
          <a:xfrm>
            <a:off x="4954594" y="3203689"/>
            <a:ext cx="2384419" cy="431800"/>
          </a:xfrm>
          <a:prstGeom prst="rect">
            <a:avLst/>
          </a:prstGeom>
          <a:noFill/>
          <a:ln w="38100">
            <a:solidFill>
              <a:schemeClr val="accent1">
                <a:lumMod val="75000"/>
              </a:schemeClr>
            </a:solidFill>
            <a:miter lim="800000"/>
          </a:ln>
        </p:spPr>
        <p:txBody>
          <a:bodyPr/>
          <a:lstStyle/>
          <a:p>
            <a:pPr>
              <a:spcBef>
                <a:spcPct val="0"/>
              </a:spcBef>
            </a:pPr>
            <a:endParaRPr lang="zh-CN" altLang="en-US" dirty="0">
              <a:latin typeface="Arial" charset="0"/>
              <a:ea typeface="微软雅黑" pitchFamily="34" charset="-122"/>
              <a:cs typeface="Times New Roman" pitchFamily="18" charset="0"/>
              <a:sym typeface="Arial" charset="0"/>
            </a:endParaRPr>
          </a:p>
        </p:txBody>
      </p:sp>
      <p:sp>
        <p:nvSpPr>
          <p:cNvPr id="8" name="Rectangle 15"/>
          <p:cNvSpPr>
            <a:spLocks noChangeArrowheads="1"/>
          </p:cNvSpPr>
          <p:nvPr/>
        </p:nvSpPr>
        <p:spPr bwMode="auto">
          <a:xfrm>
            <a:off x="7739102" y="2775304"/>
            <a:ext cx="1008063" cy="431800"/>
          </a:xfrm>
          <a:prstGeom prst="rect">
            <a:avLst/>
          </a:prstGeom>
          <a:noFill/>
          <a:ln w="38100">
            <a:solidFill>
              <a:schemeClr val="accent1">
                <a:lumMod val="75000"/>
              </a:schemeClr>
            </a:solidFill>
            <a:miter lim="800000"/>
          </a:ln>
        </p:spPr>
        <p:txBody>
          <a:bodyPr/>
          <a:lstStyle/>
          <a:p>
            <a:pPr>
              <a:spcBef>
                <a:spcPct val="0"/>
              </a:spcBef>
            </a:pPr>
            <a:endParaRPr lang="zh-CN" altLang="en-US" dirty="0">
              <a:latin typeface="Arial" charset="0"/>
              <a:ea typeface="微软雅黑" pitchFamily="34" charset="-122"/>
              <a:cs typeface="Times New Roman" pitchFamily="18" charset="0"/>
              <a:sym typeface="Arial" charset="0"/>
            </a:endParaRPr>
          </a:p>
        </p:txBody>
      </p:sp>
      <p:sp>
        <p:nvSpPr>
          <p:cNvPr id="9" name="Line 17"/>
          <p:cNvSpPr>
            <a:spLocks noChangeShapeType="1"/>
          </p:cNvSpPr>
          <p:nvPr/>
        </p:nvSpPr>
        <p:spPr bwMode="auto">
          <a:xfrm>
            <a:off x="3971925" y="4018870"/>
            <a:ext cx="4321175" cy="0"/>
          </a:xfrm>
          <a:prstGeom prst="line">
            <a:avLst/>
          </a:prstGeom>
          <a:noFill/>
          <a:ln w="28575">
            <a:solidFill>
              <a:schemeClr val="tx1"/>
            </a:solidFill>
            <a:round/>
          </a:ln>
        </p:spPr>
        <p:txBody>
          <a:bodyPr/>
          <a:lstStyle/>
          <a:p>
            <a:endParaRPr lang="zh-CN" altLang="en-US">
              <a:latin typeface="Arial" charset="0"/>
              <a:ea typeface="微软雅黑" pitchFamily="34" charset="-122"/>
              <a:sym typeface="Arial" charset="0"/>
            </a:endParaRPr>
          </a:p>
        </p:txBody>
      </p:sp>
      <p:sp>
        <p:nvSpPr>
          <p:cNvPr id="10" name="Line 18"/>
          <p:cNvSpPr>
            <a:spLocks noChangeShapeType="1"/>
          </p:cNvSpPr>
          <p:nvPr/>
        </p:nvSpPr>
        <p:spPr bwMode="auto">
          <a:xfrm>
            <a:off x="3971925" y="4018870"/>
            <a:ext cx="0" cy="266700"/>
          </a:xfrm>
          <a:prstGeom prst="line">
            <a:avLst/>
          </a:prstGeom>
          <a:noFill/>
          <a:ln w="28575">
            <a:solidFill>
              <a:schemeClr val="tx1"/>
            </a:solidFill>
            <a:round/>
          </a:ln>
        </p:spPr>
        <p:txBody>
          <a:bodyPr/>
          <a:lstStyle/>
          <a:p>
            <a:endParaRPr lang="zh-CN" altLang="en-US">
              <a:latin typeface="Arial" charset="0"/>
              <a:ea typeface="微软雅黑" pitchFamily="34" charset="-122"/>
              <a:sym typeface="Arial" charset="0"/>
            </a:endParaRPr>
          </a:p>
        </p:txBody>
      </p:sp>
      <p:sp>
        <p:nvSpPr>
          <p:cNvPr id="11" name="Line 19"/>
          <p:cNvSpPr>
            <a:spLocks noChangeShapeType="1"/>
          </p:cNvSpPr>
          <p:nvPr/>
        </p:nvSpPr>
        <p:spPr bwMode="auto">
          <a:xfrm>
            <a:off x="6183312" y="3664857"/>
            <a:ext cx="0" cy="354013"/>
          </a:xfrm>
          <a:prstGeom prst="line">
            <a:avLst/>
          </a:prstGeom>
          <a:noFill/>
          <a:ln w="28575">
            <a:solidFill>
              <a:schemeClr val="tx1"/>
            </a:solidFill>
            <a:round/>
          </a:ln>
        </p:spPr>
        <p:txBody>
          <a:bodyPr/>
          <a:lstStyle/>
          <a:p>
            <a:endParaRPr lang="zh-CN" altLang="en-US">
              <a:latin typeface="Arial" charset="0"/>
              <a:ea typeface="微软雅黑" pitchFamily="34" charset="-122"/>
              <a:sym typeface="Arial" charset="0"/>
            </a:endParaRPr>
          </a:p>
        </p:txBody>
      </p:sp>
      <p:sp>
        <p:nvSpPr>
          <p:cNvPr id="12" name="Rectangle 22"/>
          <p:cNvSpPr>
            <a:spLocks noChangeArrowheads="1"/>
          </p:cNvSpPr>
          <p:nvPr/>
        </p:nvSpPr>
        <p:spPr bwMode="auto">
          <a:xfrm>
            <a:off x="3216275" y="4279755"/>
            <a:ext cx="1511299" cy="431800"/>
          </a:xfrm>
          <a:prstGeom prst="rect">
            <a:avLst/>
          </a:prstGeom>
          <a:noFill/>
          <a:ln w="38100">
            <a:solidFill>
              <a:schemeClr val="accent1">
                <a:lumMod val="75000"/>
              </a:schemeClr>
            </a:solidFill>
            <a:miter lim="800000"/>
          </a:ln>
        </p:spPr>
        <p:txBody>
          <a:bodyPr/>
          <a:lstStyle/>
          <a:p>
            <a:pPr>
              <a:spcBef>
                <a:spcPct val="0"/>
              </a:spcBef>
            </a:pPr>
            <a:endParaRPr lang="zh-CN" altLang="en-US" dirty="0">
              <a:latin typeface="Arial" charset="0"/>
              <a:ea typeface="微软雅黑" pitchFamily="34" charset="-122"/>
              <a:cs typeface="Times New Roman" pitchFamily="18" charset="0"/>
              <a:sym typeface="Arial" charset="0"/>
            </a:endParaRPr>
          </a:p>
        </p:txBody>
      </p:sp>
      <p:sp>
        <p:nvSpPr>
          <p:cNvPr id="13" name="Rectangle 24"/>
          <p:cNvSpPr>
            <a:spLocks noChangeArrowheads="1"/>
          </p:cNvSpPr>
          <p:nvPr/>
        </p:nvSpPr>
        <p:spPr bwMode="auto">
          <a:xfrm>
            <a:off x="7500937" y="4306207"/>
            <a:ext cx="1511300" cy="431800"/>
          </a:xfrm>
          <a:prstGeom prst="rect">
            <a:avLst/>
          </a:prstGeom>
          <a:noFill/>
          <a:ln w="38100">
            <a:solidFill>
              <a:schemeClr val="accent1">
                <a:lumMod val="75000"/>
              </a:schemeClr>
            </a:solidFill>
            <a:miter lim="800000"/>
          </a:ln>
        </p:spPr>
        <p:txBody>
          <a:bodyPr/>
          <a:lstStyle/>
          <a:p>
            <a:pPr>
              <a:spcBef>
                <a:spcPct val="0"/>
              </a:spcBef>
            </a:pPr>
            <a:endParaRPr lang="zh-CN" altLang="en-US" dirty="0">
              <a:latin typeface="Arial" charset="0"/>
              <a:ea typeface="微软雅黑" pitchFamily="34" charset="-122"/>
              <a:cs typeface="Times New Roman" pitchFamily="18" charset="0"/>
              <a:sym typeface="Arial" charset="0"/>
            </a:endParaRPr>
          </a:p>
        </p:txBody>
      </p:sp>
      <p:sp>
        <p:nvSpPr>
          <p:cNvPr id="14" name="Text Box 25"/>
          <p:cNvSpPr txBox="1">
            <a:spLocks noChangeArrowheads="1"/>
          </p:cNvSpPr>
          <p:nvPr/>
        </p:nvSpPr>
        <p:spPr bwMode="auto">
          <a:xfrm>
            <a:off x="5432878" y="4248817"/>
            <a:ext cx="1511300" cy="396875"/>
          </a:xfrm>
          <a:prstGeom prst="rect">
            <a:avLst/>
          </a:prstGeom>
          <a:noFill/>
          <a:ln w="9525" algn="ctr">
            <a:noFill/>
            <a:miter lim="800000"/>
          </a:ln>
        </p:spPr>
        <p:txBody>
          <a:bodyPr>
            <a:spAutoFit/>
          </a:bodyPr>
          <a:lstStyle/>
          <a:p>
            <a:r>
              <a:rPr lang="zh-CN" altLang="en-US" sz="2000">
                <a:latin typeface="Arial" charset="0"/>
                <a:ea typeface="微软雅黑" pitchFamily="34" charset="-122"/>
                <a:sym typeface="Arial" charset="0"/>
              </a:rPr>
              <a:t>。。。。。</a:t>
            </a:r>
          </a:p>
        </p:txBody>
      </p:sp>
      <p:sp>
        <p:nvSpPr>
          <p:cNvPr id="15" name="Line 19"/>
          <p:cNvSpPr>
            <a:spLocks noChangeShapeType="1"/>
          </p:cNvSpPr>
          <p:nvPr/>
        </p:nvSpPr>
        <p:spPr bwMode="auto">
          <a:xfrm>
            <a:off x="6183312" y="2803639"/>
            <a:ext cx="0" cy="400050"/>
          </a:xfrm>
          <a:prstGeom prst="line">
            <a:avLst/>
          </a:prstGeom>
          <a:noFill/>
          <a:ln w="28575">
            <a:solidFill>
              <a:schemeClr val="tx1"/>
            </a:solidFill>
            <a:round/>
          </a:ln>
        </p:spPr>
        <p:txBody>
          <a:bodyPr/>
          <a:lstStyle/>
          <a:p>
            <a:endParaRPr lang="zh-CN" altLang="en-US">
              <a:latin typeface="Arial" charset="0"/>
              <a:ea typeface="微软雅黑" pitchFamily="34" charset="-122"/>
              <a:sym typeface="Arial" charset="0"/>
            </a:endParaRPr>
          </a:p>
        </p:txBody>
      </p:sp>
      <p:sp>
        <p:nvSpPr>
          <p:cNvPr id="16" name="矩形 15"/>
          <p:cNvSpPr/>
          <p:nvPr/>
        </p:nvSpPr>
        <p:spPr>
          <a:xfrm>
            <a:off x="3417926" y="4313896"/>
            <a:ext cx="1107996" cy="369332"/>
          </a:xfrm>
          <a:prstGeom prst="rect">
            <a:avLst/>
          </a:prstGeom>
        </p:spPr>
        <p:txBody>
          <a:bodyPr wrap="none">
            <a:spAutoFit/>
          </a:bodyPr>
          <a:lstStyle/>
          <a:p>
            <a:pPr>
              <a:spcBef>
                <a:spcPct val="0"/>
              </a:spcBef>
            </a:pPr>
            <a:r>
              <a:rPr lang="zh-CN" altLang="en-US" dirty="0">
                <a:solidFill>
                  <a:schemeClr val="tx1">
                    <a:lumMod val="85000"/>
                    <a:lumOff val="15000"/>
                  </a:schemeClr>
                </a:solidFill>
                <a:latin typeface="Arial" charset="0"/>
                <a:ea typeface="微软雅黑" pitchFamily="34" charset="-122"/>
                <a:cs typeface="Times New Roman" pitchFamily="18" charset="0"/>
                <a:sym typeface="Arial" charset="0"/>
              </a:rPr>
              <a:t>保障部门</a:t>
            </a:r>
          </a:p>
        </p:txBody>
      </p:sp>
      <p:sp>
        <p:nvSpPr>
          <p:cNvPr id="17" name="矩形 16"/>
          <p:cNvSpPr/>
          <p:nvPr/>
        </p:nvSpPr>
        <p:spPr>
          <a:xfrm>
            <a:off x="7739102" y="4336923"/>
            <a:ext cx="1107996" cy="369332"/>
          </a:xfrm>
          <a:prstGeom prst="rect">
            <a:avLst/>
          </a:prstGeom>
        </p:spPr>
        <p:txBody>
          <a:bodyPr wrap="none">
            <a:spAutoFit/>
          </a:bodyPr>
          <a:lstStyle/>
          <a:p>
            <a:pPr>
              <a:spcBef>
                <a:spcPct val="0"/>
              </a:spcBef>
            </a:pPr>
            <a:r>
              <a:rPr lang="zh-CN" altLang="en-US" dirty="0">
                <a:solidFill>
                  <a:schemeClr val="tx1">
                    <a:lumMod val="85000"/>
                    <a:lumOff val="15000"/>
                  </a:schemeClr>
                </a:solidFill>
                <a:latin typeface="Arial" charset="0"/>
                <a:ea typeface="微软雅黑" pitchFamily="34" charset="-122"/>
                <a:cs typeface="Times New Roman" pitchFamily="18" charset="0"/>
                <a:sym typeface="Arial" charset="0"/>
              </a:rPr>
              <a:t>保障部门</a:t>
            </a:r>
          </a:p>
        </p:txBody>
      </p:sp>
      <p:sp>
        <p:nvSpPr>
          <p:cNvPr id="18" name="矩形 17"/>
          <p:cNvSpPr/>
          <p:nvPr/>
        </p:nvSpPr>
        <p:spPr>
          <a:xfrm>
            <a:off x="5116849" y="3221022"/>
            <a:ext cx="2031325" cy="369332"/>
          </a:xfrm>
          <a:prstGeom prst="rect">
            <a:avLst/>
          </a:prstGeom>
        </p:spPr>
        <p:txBody>
          <a:bodyPr wrap="none">
            <a:spAutoFit/>
          </a:bodyPr>
          <a:lstStyle/>
          <a:p>
            <a:pPr>
              <a:spcBef>
                <a:spcPct val="0"/>
              </a:spcBef>
            </a:pPr>
            <a:r>
              <a:rPr lang="zh-CN" altLang="en-US" dirty="0">
                <a:solidFill>
                  <a:schemeClr val="tx1">
                    <a:lumMod val="85000"/>
                    <a:lumOff val="15000"/>
                  </a:schemeClr>
                </a:solidFill>
                <a:latin typeface="Arial" charset="0"/>
                <a:ea typeface="微软雅黑" pitchFamily="34" charset="-122"/>
                <a:cs typeface="Times New Roman" pitchFamily="18" charset="0"/>
                <a:sym typeface="Arial" charset="0"/>
              </a:rPr>
              <a:t>安全生产监督部门</a:t>
            </a:r>
          </a:p>
        </p:txBody>
      </p:sp>
      <p:sp>
        <p:nvSpPr>
          <p:cNvPr id="19" name="矩形 18"/>
          <p:cNvSpPr/>
          <p:nvPr/>
        </p:nvSpPr>
        <p:spPr>
          <a:xfrm>
            <a:off x="5224328" y="2371840"/>
            <a:ext cx="1800493" cy="369332"/>
          </a:xfrm>
          <a:prstGeom prst="rect">
            <a:avLst/>
          </a:prstGeom>
        </p:spPr>
        <p:txBody>
          <a:bodyPr wrap="none">
            <a:spAutoFit/>
          </a:bodyPr>
          <a:lstStyle/>
          <a:p>
            <a:pPr>
              <a:spcBef>
                <a:spcPct val="0"/>
              </a:spcBef>
            </a:pPr>
            <a:r>
              <a:rPr lang="zh-CN" altLang="en-US" dirty="0">
                <a:solidFill>
                  <a:schemeClr val="tx1">
                    <a:lumMod val="85000"/>
                    <a:lumOff val="15000"/>
                  </a:schemeClr>
                </a:solidFill>
                <a:latin typeface="Arial" charset="0"/>
                <a:ea typeface="微软雅黑" pitchFamily="34" charset="-122"/>
                <a:cs typeface="Times New Roman" pitchFamily="18" charset="0"/>
                <a:sym typeface="Arial" charset="0"/>
              </a:rPr>
              <a:t>安全生产委员会</a:t>
            </a:r>
          </a:p>
        </p:txBody>
      </p:sp>
      <p:sp>
        <p:nvSpPr>
          <p:cNvPr id="20" name="矩形 19"/>
          <p:cNvSpPr/>
          <p:nvPr/>
        </p:nvSpPr>
        <p:spPr>
          <a:xfrm>
            <a:off x="7804551" y="2796774"/>
            <a:ext cx="877163" cy="369332"/>
          </a:xfrm>
          <a:prstGeom prst="rect">
            <a:avLst/>
          </a:prstGeom>
        </p:spPr>
        <p:txBody>
          <a:bodyPr wrap="none">
            <a:spAutoFit/>
          </a:bodyPr>
          <a:lstStyle/>
          <a:p>
            <a:pPr>
              <a:spcBef>
                <a:spcPct val="0"/>
              </a:spcBef>
            </a:pPr>
            <a:r>
              <a:rPr lang="zh-CN" altLang="en-US" dirty="0">
                <a:solidFill>
                  <a:schemeClr val="tx1">
                    <a:lumMod val="85000"/>
                    <a:lumOff val="15000"/>
                  </a:schemeClr>
                </a:solidFill>
                <a:latin typeface="Arial" charset="0"/>
                <a:ea typeface="微软雅黑" pitchFamily="34" charset="-122"/>
                <a:cs typeface="Times New Roman" pitchFamily="18" charset="0"/>
                <a:sym typeface="Arial" charset="0"/>
              </a:rPr>
              <a:t>安委办</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739900"/>
            <a:ext cx="12192000" cy="3886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4" name="Rectangle 2"/>
          <p:cNvSpPr>
            <a:spLocks noChangeArrowheads="1"/>
          </p:cNvSpPr>
          <p:nvPr/>
        </p:nvSpPr>
        <p:spPr bwMode="auto">
          <a:xfrm>
            <a:off x="1085170" y="404982"/>
            <a:ext cx="4573587" cy="523220"/>
          </a:xfrm>
          <a:prstGeom prst="rect">
            <a:avLst/>
          </a:prstGeom>
          <a:noFill/>
          <a:ln w="9525">
            <a:noFill/>
            <a:miter lim="800000"/>
          </a:ln>
          <a:effectLst/>
        </p:spPr>
        <p:txBody>
          <a:bodyPr wrap="square" anchor="ctr">
            <a:spAutoFit/>
          </a:bodyPr>
          <a:lstStyle/>
          <a:p>
            <a:r>
              <a:rPr lang="zh-CN" altLang="en-US" sz="2800" b="1" dirty="0">
                <a:solidFill>
                  <a:schemeClr val="accent1">
                    <a:lumMod val="75000"/>
                  </a:schemeClr>
                </a:solidFill>
                <a:latin typeface="Arial" charset="0"/>
                <a:ea typeface="微软雅黑" pitchFamily="34" charset="-122"/>
                <a:cs typeface="+mj-cs"/>
                <a:sym typeface="Arial" charset="0"/>
              </a:rPr>
              <a:t>领导的安全生产职责</a:t>
            </a:r>
          </a:p>
        </p:txBody>
      </p:sp>
      <p:sp>
        <p:nvSpPr>
          <p:cNvPr id="5" name="矩形 4"/>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7" name="箭头: 五边形 6"/>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8" name="TextBox 3"/>
          <p:cNvSpPr txBox="1"/>
          <p:nvPr/>
        </p:nvSpPr>
        <p:spPr>
          <a:xfrm>
            <a:off x="356870" y="2106303"/>
            <a:ext cx="7936230" cy="3416320"/>
          </a:xfrm>
          <a:prstGeom prst="rect">
            <a:avLst/>
          </a:prstGeom>
          <a:noFill/>
        </p:spPr>
        <p:txBody>
          <a:bodyPr wrap="square">
            <a:spAutoFit/>
          </a:bodyPr>
          <a:lstStyle/>
          <a:p>
            <a:pPr marL="360045" indent="-360045" algn="l">
              <a:lnSpc>
                <a:spcPct val="150000"/>
              </a:lnSpc>
              <a:buFont typeface="+mj-lt"/>
              <a:buAutoNum type="arabicPeriod"/>
              <a:defRPr/>
            </a:pPr>
            <a:r>
              <a:rPr lang="zh-CN" altLang="en-US" dirty="0">
                <a:solidFill>
                  <a:schemeClr val="bg1"/>
                </a:solidFill>
                <a:latin typeface="Arial" charset="0"/>
                <a:ea typeface="微软雅黑" pitchFamily="34" charset="-122"/>
                <a:sym typeface="Arial" charset="0"/>
              </a:rPr>
              <a:t>研究部署</a:t>
            </a:r>
            <a:r>
              <a:rPr lang="zh-CN" altLang="en-US" b="0" dirty="0">
                <a:solidFill>
                  <a:schemeClr val="bg1"/>
                </a:solidFill>
                <a:latin typeface="Arial" charset="0"/>
                <a:ea typeface="微软雅黑" pitchFamily="34" charset="-122"/>
                <a:sym typeface="Arial" charset="0"/>
              </a:rPr>
              <a:t>、</a:t>
            </a:r>
            <a:r>
              <a:rPr lang="zh-CN" altLang="en-US" dirty="0">
                <a:solidFill>
                  <a:schemeClr val="bg1"/>
                </a:solidFill>
                <a:latin typeface="Arial" charset="0"/>
                <a:ea typeface="微软雅黑" pitchFamily="34" charset="-122"/>
                <a:sym typeface="Arial" charset="0"/>
              </a:rPr>
              <a:t>指导</a:t>
            </a:r>
            <a:r>
              <a:rPr lang="zh-CN" altLang="en-US" b="0" dirty="0">
                <a:solidFill>
                  <a:schemeClr val="bg1"/>
                </a:solidFill>
                <a:latin typeface="Arial" charset="0"/>
                <a:ea typeface="微软雅黑" pitchFamily="34" charset="-122"/>
                <a:sym typeface="Arial" charset="0"/>
              </a:rPr>
              <a:t>、</a:t>
            </a:r>
            <a:r>
              <a:rPr lang="zh-CN" altLang="en-US" dirty="0">
                <a:solidFill>
                  <a:schemeClr val="bg1"/>
                </a:solidFill>
                <a:latin typeface="Arial" charset="0"/>
                <a:ea typeface="微软雅黑" pitchFamily="34" charset="-122"/>
                <a:sym typeface="Arial" charset="0"/>
              </a:rPr>
              <a:t>协调本单位安全生产工作</a:t>
            </a:r>
            <a:endParaRPr lang="en-US" altLang="zh-CN" dirty="0">
              <a:solidFill>
                <a:schemeClr val="bg1"/>
              </a:solidFill>
              <a:latin typeface="Arial" charset="0"/>
              <a:ea typeface="微软雅黑" pitchFamily="34" charset="-122"/>
              <a:sym typeface="Arial" charset="0"/>
            </a:endParaRPr>
          </a:p>
          <a:p>
            <a:pPr marL="360045" indent="-360045" algn="l">
              <a:lnSpc>
                <a:spcPct val="150000"/>
              </a:lnSpc>
              <a:buFont typeface="+mj-lt"/>
              <a:buAutoNum type="arabicPeriod"/>
              <a:defRPr/>
            </a:pPr>
            <a:r>
              <a:rPr lang="zh-CN" altLang="en-US" dirty="0">
                <a:solidFill>
                  <a:schemeClr val="bg1"/>
                </a:solidFill>
                <a:latin typeface="Arial" charset="0"/>
                <a:ea typeface="微软雅黑" pitchFamily="34" charset="-122"/>
                <a:sym typeface="Arial" charset="0"/>
              </a:rPr>
              <a:t>组织研究提出本单位安全生产工作的重大方针政策</a:t>
            </a:r>
            <a:endParaRPr lang="en-US" altLang="zh-CN" dirty="0">
              <a:solidFill>
                <a:schemeClr val="bg1"/>
              </a:solidFill>
              <a:latin typeface="Arial" charset="0"/>
              <a:ea typeface="微软雅黑" pitchFamily="34" charset="-122"/>
              <a:sym typeface="Arial" charset="0"/>
            </a:endParaRPr>
          </a:p>
          <a:p>
            <a:pPr marL="360045" indent="-360045" algn="l">
              <a:lnSpc>
                <a:spcPct val="150000"/>
              </a:lnSpc>
              <a:buFont typeface="+mj-lt"/>
              <a:buAutoNum type="arabicPeriod"/>
              <a:defRPr/>
            </a:pPr>
            <a:r>
              <a:rPr lang="zh-CN" altLang="en-US" dirty="0">
                <a:solidFill>
                  <a:schemeClr val="bg1"/>
                </a:solidFill>
                <a:latin typeface="Arial" charset="0"/>
                <a:ea typeface="微软雅黑" pitchFamily="34" charset="-122"/>
                <a:sym typeface="Arial" charset="0"/>
              </a:rPr>
              <a:t>分析安全生产形势，研究决定安全生产工作中的重大问题</a:t>
            </a:r>
            <a:endParaRPr lang="en-US" altLang="zh-CN" dirty="0">
              <a:solidFill>
                <a:schemeClr val="bg1"/>
              </a:solidFill>
              <a:latin typeface="Arial" charset="0"/>
              <a:ea typeface="微软雅黑" pitchFamily="34" charset="-122"/>
              <a:sym typeface="Arial" charset="0"/>
            </a:endParaRPr>
          </a:p>
          <a:p>
            <a:pPr marL="360045" indent="-360045" algn="l">
              <a:lnSpc>
                <a:spcPct val="150000"/>
              </a:lnSpc>
              <a:buFont typeface="+mj-lt"/>
              <a:buAutoNum type="arabicPeriod"/>
              <a:defRPr/>
            </a:pPr>
            <a:r>
              <a:rPr lang="zh-CN" altLang="en-US" dirty="0">
                <a:solidFill>
                  <a:schemeClr val="bg1"/>
                </a:solidFill>
                <a:latin typeface="Arial" charset="0"/>
                <a:ea typeface="微软雅黑" pitchFamily="34" charset="-122"/>
                <a:sym typeface="Arial" charset="0"/>
              </a:rPr>
              <a:t>审定和下达年度安全生产的重大方针政策制度便准，加强安全生产管理体系建设，协调解决相关问题</a:t>
            </a:r>
            <a:endParaRPr lang="en-US" altLang="zh-CN" dirty="0">
              <a:solidFill>
                <a:schemeClr val="bg1"/>
              </a:solidFill>
              <a:latin typeface="Arial" charset="0"/>
              <a:ea typeface="微软雅黑" pitchFamily="34" charset="-122"/>
              <a:sym typeface="Arial" charset="0"/>
            </a:endParaRPr>
          </a:p>
          <a:p>
            <a:pPr marL="360045" indent="-360045" algn="l">
              <a:lnSpc>
                <a:spcPct val="150000"/>
              </a:lnSpc>
              <a:buFont typeface="+mj-lt"/>
              <a:buAutoNum type="arabicPeriod"/>
              <a:defRPr/>
            </a:pPr>
            <a:r>
              <a:rPr lang="zh-CN" altLang="en-US" dirty="0">
                <a:solidFill>
                  <a:schemeClr val="bg1"/>
                </a:solidFill>
                <a:latin typeface="Arial" charset="0"/>
                <a:ea typeface="微软雅黑" pitchFamily="34" charset="-122"/>
                <a:sym typeface="Arial" charset="0"/>
              </a:rPr>
              <a:t>审定本单位年度安全生产工作计划（含年度安全生产培训计划）</a:t>
            </a:r>
            <a:endParaRPr lang="en-US" altLang="zh-CN" dirty="0">
              <a:solidFill>
                <a:schemeClr val="bg1"/>
              </a:solidFill>
              <a:latin typeface="Arial" charset="0"/>
              <a:ea typeface="微软雅黑" pitchFamily="34" charset="-122"/>
              <a:sym typeface="Arial" charset="0"/>
            </a:endParaRPr>
          </a:p>
          <a:p>
            <a:pPr marL="360045" indent="-360045" algn="l">
              <a:lnSpc>
                <a:spcPct val="150000"/>
              </a:lnSpc>
              <a:buFont typeface="+mj-lt"/>
              <a:buAutoNum type="arabicPeriod"/>
              <a:defRPr/>
            </a:pPr>
            <a:r>
              <a:rPr lang="zh-CN" altLang="en-US" dirty="0">
                <a:solidFill>
                  <a:schemeClr val="bg1"/>
                </a:solidFill>
                <a:latin typeface="Arial" charset="0"/>
                <a:ea typeface="微软雅黑" pitchFamily="34" charset="-122"/>
                <a:sym typeface="Arial" charset="0"/>
              </a:rPr>
              <a:t>协调外部资源和调配内部有关资源，组织人员进行或参与安全事故的应急救援工作</a:t>
            </a:r>
            <a:endParaRPr lang="en-US" altLang="zh-CN" dirty="0">
              <a:solidFill>
                <a:schemeClr val="bg1"/>
              </a:solidFill>
              <a:latin typeface="Arial" charset="0"/>
              <a:ea typeface="微软雅黑" pitchFamily="34" charset="-122"/>
              <a:sym typeface="Arial" charset="0"/>
            </a:endParaRP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390084" y="-1588"/>
            <a:ext cx="8449784" cy="56276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箭头: 五边形 4"/>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Rectangle 2"/>
          <p:cNvSpPr>
            <a:spLocks noChangeArrowheads="1"/>
          </p:cNvSpPr>
          <p:nvPr/>
        </p:nvSpPr>
        <p:spPr bwMode="auto">
          <a:xfrm>
            <a:off x="884283" y="404982"/>
            <a:ext cx="5564187" cy="523220"/>
          </a:xfrm>
          <a:prstGeom prst="rect">
            <a:avLst/>
          </a:prstGeom>
          <a:noFill/>
          <a:ln w="9525">
            <a:noFill/>
            <a:miter lim="800000"/>
          </a:ln>
          <a:effectLst/>
        </p:spPr>
        <p:txBody>
          <a:bodyPr wrap="square" anchor="ctr">
            <a:spAutoFit/>
          </a:bodyPr>
          <a:lstStyle/>
          <a:p>
            <a:r>
              <a:rPr lang="zh-CN" altLang="en-US" sz="2800" b="1" dirty="0">
                <a:solidFill>
                  <a:schemeClr val="accent1">
                    <a:lumMod val="75000"/>
                  </a:schemeClr>
                </a:solidFill>
                <a:latin typeface="Arial" charset="0"/>
                <a:ea typeface="微软雅黑" pitchFamily="34" charset="-122"/>
                <a:cs typeface="+mj-cs"/>
                <a:sym typeface="Arial" charset="0"/>
              </a:rPr>
              <a:t>安全监督管理部门的安全职责</a:t>
            </a:r>
          </a:p>
        </p:txBody>
      </p:sp>
      <p:sp>
        <p:nvSpPr>
          <p:cNvPr id="7" name="TextBox 3"/>
          <p:cNvSpPr txBox="1">
            <a:spLocks noChangeArrowheads="1"/>
          </p:cNvSpPr>
          <p:nvPr/>
        </p:nvSpPr>
        <p:spPr bwMode="auto">
          <a:xfrm>
            <a:off x="538798" y="1343992"/>
            <a:ext cx="11187430" cy="5098640"/>
          </a:xfrm>
          <a:prstGeom prst="rect">
            <a:avLst/>
          </a:prstGeom>
          <a:noFill/>
          <a:ln w="9525">
            <a:noFill/>
            <a:miter lim="800000"/>
          </a:ln>
        </p:spPr>
        <p:txBody>
          <a:bodyPr wrap="square">
            <a:spAutoFit/>
          </a:bodyPr>
          <a:lstStyle/>
          <a:p>
            <a:pPr marL="360045" indent="-360045" algn="l">
              <a:lnSpc>
                <a:spcPct val="130000"/>
              </a:lnSpc>
              <a:buFont typeface="MHeiTGB-Medium-U"/>
              <a:buAutoNum type="arabicPeriod"/>
            </a:pPr>
            <a:r>
              <a:rPr lang="zh-CN" altLang="en-US" dirty="0">
                <a:latin typeface="Arial" charset="0"/>
                <a:ea typeface="微软雅黑" pitchFamily="34" charset="-122"/>
                <a:sym typeface="Arial" charset="0"/>
              </a:rPr>
              <a:t>监督有关安全生产的方针法规和政策的贯彻与落实。</a:t>
            </a:r>
            <a:endParaRPr lang="en-US" altLang="zh-CN" dirty="0">
              <a:latin typeface="Arial" charset="0"/>
              <a:ea typeface="微软雅黑" pitchFamily="34" charset="-122"/>
              <a:sym typeface="Arial" charset="0"/>
            </a:endParaRPr>
          </a:p>
          <a:p>
            <a:pPr marL="360045" indent="-360045" algn="l">
              <a:lnSpc>
                <a:spcPct val="130000"/>
              </a:lnSpc>
              <a:buFont typeface="MHeiTGB-Medium-U"/>
              <a:buAutoNum type="arabicPeriod"/>
            </a:pPr>
            <a:r>
              <a:rPr lang="zh-CN" altLang="en-US" dirty="0">
                <a:latin typeface="Arial" charset="0"/>
                <a:ea typeface="微软雅黑" pitchFamily="34" charset="-122"/>
                <a:sym typeface="Arial" charset="0"/>
              </a:rPr>
              <a:t>对涉及安全生产的事项，依照法规和国家行业或企业标准规定的安全生产条件和程序进行审查批准或验收</a:t>
            </a:r>
            <a:endParaRPr lang="en-US" altLang="zh-CN" dirty="0">
              <a:latin typeface="Arial" charset="0"/>
              <a:ea typeface="微软雅黑" pitchFamily="34" charset="-122"/>
              <a:sym typeface="Arial" charset="0"/>
            </a:endParaRPr>
          </a:p>
          <a:p>
            <a:pPr marL="360045" indent="-360045" algn="l">
              <a:lnSpc>
                <a:spcPct val="130000"/>
              </a:lnSpc>
              <a:buFont typeface="MHeiTGB-Medium-U"/>
              <a:buAutoNum type="arabicPeriod"/>
            </a:pPr>
            <a:r>
              <a:rPr lang="zh-CN" altLang="en-US" dirty="0">
                <a:latin typeface="Arial" charset="0"/>
                <a:ea typeface="微软雅黑" pitchFamily="34" charset="-122"/>
                <a:sym typeface="Arial" charset="0"/>
              </a:rPr>
              <a:t>建立健全安全生产事故隐患排查和治理工作制度，规范各级单位开展安全生产监督工作，组织进行安全生产隐患的排查和监督整改。</a:t>
            </a:r>
            <a:endParaRPr lang="en-US" altLang="zh-CN" dirty="0">
              <a:latin typeface="Arial" charset="0"/>
              <a:ea typeface="微软雅黑" pitchFamily="34" charset="-122"/>
              <a:sym typeface="Arial" charset="0"/>
            </a:endParaRPr>
          </a:p>
          <a:p>
            <a:pPr marL="360045" indent="-360045" algn="l">
              <a:lnSpc>
                <a:spcPct val="130000"/>
              </a:lnSpc>
              <a:buFont typeface="MHeiTGB-Medium-U"/>
              <a:buAutoNum type="arabicPeriod"/>
            </a:pPr>
            <a:r>
              <a:rPr lang="zh-CN" altLang="en-US" dirty="0">
                <a:latin typeface="Arial" charset="0"/>
                <a:ea typeface="微软雅黑" pitchFamily="34" charset="-122"/>
                <a:sym typeface="Arial" charset="0"/>
              </a:rPr>
              <a:t>指导协调所在单位及下属企业（部门）的安全生产管理工作，推动层层落实安全生产责任，促进安全生产管理经验的交流与分享，加强所在单位安全生产风险辨识与评估工作。组织制定重大危险源的监控措施和管理方案，是重大危险源得到有效监控。</a:t>
            </a:r>
            <a:endParaRPr lang="en-US" altLang="zh-CN" dirty="0">
              <a:latin typeface="Arial" charset="0"/>
              <a:ea typeface="微软雅黑" pitchFamily="34" charset="-122"/>
              <a:sym typeface="Arial" charset="0"/>
            </a:endParaRPr>
          </a:p>
          <a:p>
            <a:pPr marL="360045" indent="-360045" algn="l">
              <a:lnSpc>
                <a:spcPct val="130000"/>
              </a:lnSpc>
              <a:buFont typeface="MHeiTGB-Medium-U"/>
              <a:buAutoNum type="arabicPeriod"/>
            </a:pPr>
            <a:r>
              <a:rPr lang="zh-CN" altLang="en-US" dirty="0">
                <a:latin typeface="Arial" charset="0"/>
                <a:ea typeface="微软雅黑" pitchFamily="34" charset="-122"/>
                <a:sym typeface="Arial" charset="0"/>
              </a:rPr>
              <a:t>收集分析所在单位的安全生产信息，预测安全生产形势，组织进行安全生产管理工作评价和年度安全生产工作计划的完成情况检查，及时向有关领导和部门反馈。</a:t>
            </a:r>
            <a:endParaRPr lang="en-US" altLang="zh-CN" dirty="0">
              <a:latin typeface="Arial" charset="0"/>
              <a:ea typeface="微软雅黑" pitchFamily="34" charset="-122"/>
              <a:sym typeface="Arial" charset="0"/>
            </a:endParaRPr>
          </a:p>
          <a:p>
            <a:pPr marL="360045" indent="-360045" algn="l">
              <a:lnSpc>
                <a:spcPct val="130000"/>
              </a:lnSpc>
              <a:buFont typeface="MHeiTGB-Medium-U"/>
              <a:buAutoNum type="arabicPeriod"/>
            </a:pPr>
            <a:r>
              <a:rPr lang="zh-CN" altLang="en-US" dirty="0">
                <a:latin typeface="Arial" charset="0"/>
                <a:ea typeface="微软雅黑" pitchFamily="34" charset="-122"/>
                <a:sym typeface="Arial" charset="0"/>
              </a:rPr>
              <a:t>对安全生产事项进行考核，依法依规对不安全行为，安全管理部到位，发生事故的责任者给与处罚或提出从中处罚意见</a:t>
            </a:r>
            <a:endParaRPr lang="en-US" altLang="zh-CN" dirty="0">
              <a:latin typeface="Arial" charset="0"/>
              <a:ea typeface="微软雅黑" pitchFamily="34" charset="-122"/>
              <a:sym typeface="Arial" charset="0"/>
            </a:endParaRPr>
          </a:p>
          <a:p>
            <a:pPr marL="360045" indent="-360045" algn="l">
              <a:lnSpc>
                <a:spcPct val="130000"/>
              </a:lnSpc>
              <a:buFont typeface="MHeiTGB-Medium-U"/>
              <a:buAutoNum type="arabicPeriod"/>
            </a:pPr>
            <a:r>
              <a:rPr lang="zh-CN" altLang="en-US" dirty="0">
                <a:latin typeface="Arial" charset="0"/>
                <a:ea typeface="微软雅黑" pitchFamily="34" charset="-122"/>
                <a:sym typeface="Arial" charset="0"/>
              </a:rPr>
              <a:t>协调事故应急救援工作，协助事故调查处理和办理结案工作</a:t>
            </a:r>
            <a:endParaRPr lang="en-US" altLang="zh-CN" dirty="0">
              <a:latin typeface="Arial" charset="0"/>
              <a:ea typeface="微软雅黑" pitchFamily="34" charset="-122"/>
              <a:sym typeface="Arial" charset="0"/>
            </a:endParaRPr>
          </a:p>
          <a:p>
            <a:pPr marL="360045" indent="-360045" algn="l">
              <a:lnSpc>
                <a:spcPct val="130000"/>
              </a:lnSpc>
              <a:buFont typeface="MHeiTGB-Medium-U"/>
              <a:buAutoNum type="arabicPeriod"/>
            </a:pPr>
            <a:r>
              <a:rPr lang="zh-CN" altLang="en-US" dirty="0">
                <a:latin typeface="Arial" charset="0"/>
                <a:ea typeface="微软雅黑" pitchFamily="34" charset="-122"/>
                <a:sym typeface="Arial" charset="0"/>
              </a:rPr>
              <a:t>按照上级要求，推动安全生产管理体系建设与持续优化，保障上下级安全管理体系的衔接与一致</a:t>
            </a:r>
            <a:endParaRPr lang="en-US" altLang="zh-CN" dirty="0">
              <a:latin typeface="Arial" charset="0"/>
              <a:ea typeface="微软雅黑" pitchFamily="34" charset="-122"/>
              <a:sym typeface="Arial" charset="0"/>
            </a:endParaRPr>
          </a:p>
          <a:p>
            <a:pPr marL="360045" indent="-360045" algn="l">
              <a:lnSpc>
                <a:spcPct val="130000"/>
              </a:lnSpc>
              <a:buFont typeface="MHeiTGB-Medium-U"/>
              <a:buAutoNum type="arabicPeriod"/>
            </a:pPr>
            <a:r>
              <a:rPr lang="zh-CN" altLang="en-US" dirty="0">
                <a:latin typeface="Arial" charset="0"/>
                <a:ea typeface="微软雅黑" pitchFamily="34" charset="-122"/>
                <a:sym typeface="Arial" charset="0"/>
              </a:rPr>
              <a:t>按规定及时上报安全生产信息和事故调查报告</a:t>
            </a:r>
            <a:r>
              <a:rPr lang="en-US" altLang="zh-CN" dirty="0">
                <a:latin typeface="Arial" charset="0"/>
                <a:ea typeface="微软雅黑" pitchFamily="34" charset="-122"/>
                <a:sym typeface="Arial" charset="0"/>
              </a:rPr>
              <a:t> </a:t>
            </a:r>
            <a:endParaRPr lang="zh-CN" altLang="en-US" dirty="0">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7"/>
          <p:cNvSpPr/>
          <p:nvPr/>
        </p:nvSpPr>
        <p:spPr>
          <a:xfrm>
            <a:off x="1554163" y="1866900"/>
            <a:ext cx="9156700" cy="1587500"/>
          </a:xfrm>
          <a:prstGeom prst="roundRect">
            <a:avLst>
              <a:gd name="adj" fmla="val 2427"/>
            </a:avLst>
          </a:prstGeom>
          <a:solidFill>
            <a:schemeClr val="bg1"/>
          </a:solidFill>
          <a:ln>
            <a:noFill/>
          </a:ln>
          <a:effectLst>
            <a:outerShdw blurRad="2032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4" name="矩形 3"/>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箭头: 五边形 4"/>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Rectangle 2"/>
          <p:cNvSpPr>
            <a:spLocks noChangeArrowheads="1"/>
          </p:cNvSpPr>
          <p:nvPr/>
        </p:nvSpPr>
        <p:spPr bwMode="auto">
          <a:xfrm>
            <a:off x="884283" y="415368"/>
            <a:ext cx="5792787" cy="523220"/>
          </a:xfrm>
          <a:prstGeom prst="rect">
            <a:avLst/>
          </a:prstGeom>
          <a:noFill/>
          <a:ln w="9525">
            <a:noFill/>
            <a:miter lim="800000"/>
          </a:ln>
          <a:effectLst/>
        </p:spPr>
        <p:txBody>
          <a:bodyPr wrap="square" anchor="ctr">
            <a:spAutoFit/>
          </a:bodyPr>
          <a:lstStyle/>
          <a:p>
            <a:r>
              <a:rPr lang="zh-CN" altLang="en-US" sz="2800" b="1" dirty="0">
                <a:solidFill>
                  <a:schemeClr val="accent1">
                    <a:lumMod val="75000"/>
                  </a:schemeClr>
                </a:solidFill>
                <a:latin typeface="Arial" charset="0"/>
                <a:ea typeface="微软雅黑" pitchFamily="34" charset="-122"/>
                <a:cs typeface="+mj-cs"/>
                <a:sym typeface="Arial" charset="0"/>
              </a:rPr>
              <a:t>保障机构</a:t>
            </a:r>
            <a:r>
              <a:rPr lang="en-US" altLang="zh-CN" sz="2800" b="1" dirty="0">
                <a:solidFill>
                  <a:schemeClr val="accent1">
                    <a:lumMod val="75000"/>
                  </a:schemeClr>
                </a:solidFill>
                <a:latin typeface="Arial" charset="0"/>
                <a:ea typeface="微软雅黑" pitchFamily="34" charset="-122"/>
                <a:cs typeface="+mj-cs"/>
                <a:sym typeface="Arial" charset="0"/>
              </a:rPr>
              <a:t>/</a:t>
            </a:r>
            <a:r>
              <a:rPr lang="zh-CN" altLang="en-US" sz="2800" b="1" dirty="0">
                <a:solidFill>
                  <a:schemeClr val="accent1">
                    <a:lumMod val="75000"/>
                  </a:schemeClr>
                </a:solidFill>
                <a:latin typeface="Arial" charset="0"/>
                <a:ea typeface="微软雅黑" pitchFamily="34" charset="-122"/>
                <a:cs typeface="+mj-cs"/>
                <a:sym typeface="Arial" charset="0"/>
              </a:rPr>
              <a:t>部门的安全生产职责</a:t>
            </a:r>
          </a:p>
        </p:txBody>
      </p:sp>
      <p:sp>
        <p:nvSpPr>
          <p:cNvPr id="7" name="矩形: 圆角 6"/>
          <p:cNvSpPr/>
          <p:nvPr/>
        </p:nvSpPr>
        <p:spPr>
          <a:xfrm>
            <a:off x="1782763" y="2006600"/>
            <a:ext cx="1308100" cy="1308100"/>
          </a:xfrm>
          <a:prstGeom prst="roundRect">
            <a:avLst>
              <a:gd name="adj" fmla="val 242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9" name="矩形 8"/>
          <p:cNvSpPr/>
          <p:nvPr/>
        </p:nvSpPr>
        <p:spPr>
          <a:xfrm>
            <a:off x="1782763" y="2260797"/>
            <a:ext cx="1308100" cy="830997"/>
          </a:xfrm>
          <a:prstGeom prst="rect">
            <a:avLst/>
          </a:prstGeom>
        </p:spPr>
        <p:txBody>
          <a:bodyPr wrap="square">
            <a:spAutoFit/>
          </a:bodyPr>
          <a:lstStyle/>
          <a:p>
            <a:pPr algn="ctr">
              <a:lnSpc>
                <a:spcPct val="120000"/>
              </a:lnSpc>
            </a:pPr>
            <a:r>
              <a:rPr lang="zh-CN" altLang="en-US" sz="2000" b="1" dirty="0">
                <a:solidFill>
                  <a:schemeClr val="bg1"/>
                </a:solidFill>
                <a:latin typeface="Arial" charset="0"/>
                <a:ea typeface="微软雅黑" pitchFamily="34" charset="-122"/>
                <a:cs typeface="Arial" charset="0"/>
                <a:sym typeface="Arial" charset="0"/>
              </a:rPr>
              <a:t>安全生产保障机构</a:t>
            </a:r>
          </a:p>
        </p:txBody>
      </p:sp>
      <p:sp>
        <p:nvSpPr>
          <p:cNvPr id="10" name="矩形 9"/>
          <p:cNvSpPr/>
          <p:nvPr/>
        </p:nvSpPr>
        <p:spPr>
          <a:xfrm>
            <a:off x="3319463" y="2186096"/>
            <a:ext cx="7112000" cy="873957"/>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Arial" charset="0"/>
                <a:ea typeface="微软雅黑" pitchFamily="34" charset="-122"/>
                <a:sym typeface="Arial" charset="0"/>
              </a:rPr>
              <a:t>除安全监督管理部门外，与实际生产有关的机构，包括生产部门、工程部门、技术部门、质量部门、人力资源、财务部、行政部门等。</a:t>
            </a:r>
          </a:p>
        </p:txBody>
      </p:sp>
      <p:sp>
        <p:nvSpPr>
          <p:cNvPr id="11" name="矩形: 圆角 10"/>
          <p:cNvSpPr/>
          <p:nvPr/>
        </p:nvSpPr>
        <p:spPr>
          <a:xfrm>
            <a:off x="1554163" y="4014412"/>
            <a:ext cx="9156700" cy="1587500"/>
          </a:xfrm>
          <a:prstGeom prst="roundRect">
            <a:avLst>
              <a:gd name="adj" fmla="val 2427"/>
            </a:avLst>
          </a:prstGeom>
          <a:solidFill>
            <a:schemeClr val="bg1"/>
          </a:solidFill>
          <a:ln>
            <a:noFill/>
          </a:ln>
          <a:effectLst>
            <a:outerShdw blurRad="2032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2" name="矩形: 圆角 11"/>
          <p:cNvSpPr/>
          <p:nvPr/>
        </p:nvSpPr>
        <p:spPr>
          <a:xfrm>
            <a:off x="1782763" y="4154112"/>
            <a:ext cx="1308100" cy="1308100"/>
          </a:xfrm>
          <a:prstGeom prst="roundRect">
            <a:avLst>
              <a:gd name="adj" fmla="val 242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3" name="矩形 12"/>
          <p:cNvSpPr/>
          <p:nvPr/>
        </p:nvSpPr>
        <p:spPr>
          <a:xfrm>
            <a:off x="1782763" y="4408309"/>
            <a:ext cx="1308100" cy="830997"/>
          </a:xfrm>
          <a:prstGeom prst="rect">
            <a:avLst/>
          </a:prstGeom>
        </p:spPr>
        <p:txBody>
          <a:bodyPr wrap="square">
            <a:spAutoFit/>
          </a:bodyPr>
          <a:lstStyle/>
          <a:p>
            <a:pPr algn="ctr">
              <a:lnSpc>
                <a:spcPct val="120000"/>
              </a:lnSpc>
            </a:pPr>
            <a:r>
              <a:rPr lang="zh-CN" altLang="en-US" sz="2000" b="1" dirty="0">
                <a:solidFill>
                  <a:schemeClr val="bg1"/>
                </a:solidFill>
                <a:latin typeface="Arial" charset="0"/>
                <a:ea typeface="微软雅黑" pitchFamily="34" charset="-122"/>
                <a:cs typeface="Arial" charset="0"/>
                <a:sym typeface="Arial" charset="0"/>
              </a:rPr>
              <a:t>生产车间</a:t>
            </a:r>
            <a:r>
              <a:rPr lang="en-US" altLang="zh-CN" sz="2000" b="1" dirty="0">
                <a:solidFill>
                  <a:schemeClr val="bg1"/>
                </a:solidFill>
                <a:latin typeface="Arial" charset="0"/>
                <a:ea typeface="微软雅黑" pitchFamily="34" charset="-122"/>
                <a:cs typeface="Arial" charset="0"/>
                <a:sym typeface="Arial" charset="0"/>
              </a:rPr>
              <a:t>/</a:t>
            </a:r>
            <a:r>
              <a:rPr lang="zh-CN" altLang="en-US" sz="2000" b="1" dirty="0">
                <a:solidFill>
                  <a:schemeClr val="bg1"/>
                </a:solidFill>
                <a:latin typeface="Arial" charset="0"/>
                <a:ea typeface="微软雅黑" pitchFamily="34" charset="-122"/>
                <a:cs typeface="Arial" charset="0"/>
                <a:sym typeface="Arial" charset="0"/>
              </a:rPr>
              <a:t>部门</a:t>
            </a:r>
          </a:p>
        </p:txBody>
      </p:sp>
      <p:sp>
        <p:nvSpPr>
          <p:cNvPr id="14" name="矩形 13"/>
          <p:cNvSpPr/>
          <p:nvPr/>
        </p:nvSpPr>
        <p:spPr>
          <a:xfrm>
            <a:off x="3319463" y="4151041"/>
            <a:ext cx="7112000" cy="1338828"/>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Arial" charset="0"/>
                <a:ea typeface="微软雅黑" pitchFamily="34" charset="-122"/>
                <a:sym typeface="Arial" charset="0"/>
              </a:rPr>
              <a:t>规范生产作业现场，不断提升作业人员的安全意识和规范安全行为，加强重大</a:t>
            </a:r>
            <a:r>
              <a:rPr lang="en-US" altLang="zh-CN" dirty="0">
                <a:solidFill>
                  <a:schemeClr val="tx1">
                    <a:lumMod val="85000"/>
                    <a:lumOff val="15000"/>
                  </a:schemeClr>
                </a:solidFill>
                <a:latin typeface="Arial" charset="0"/>
                <a:ea typeface="微软雅黑" pitchFamily="34" charset="-122"/>
                <a:sym typeface="Arial" charset="0"/>
              </a:rPr>
              <a:t>/</a:t>
            </a:r>
            <a:r>
              <a:rPr lang="zh-CN" altLang="en-US" dirty="0">
                <a:solidFill>
                  <a:schemeClr val="tx1">
                    <a:lumMod val="85000"/>
                    <a:lumOff val="15000"/>
                  </a:schemeClr>
                </a:solidFill>
                <a:latin typeface="Arial" charset="0"/>
                <a:ea typeface="微软雅黑" pitchFamily="34" charset="-122"/>
                <a:sym typeface="Arial" charset="0"/>
              </a:rPr>
              <a:t>重要危险源的管控，严格执行生产工作与安全工作“五同时”（计划、布置、检查、总结、评比）。</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7"/>
          <p:cNvSpPr/>
          <p:nvPr/>
        </p:nvSpPr>
        <p:spPr>
          <a:xfrm>
            <a:off x="1554163" y="1866900"/>
            <a:ext cx="9156700" cy="1587500"/>
          </a:xfrm>
          <a:prstGeom prst="roundRect">
            <a:avLst>
              <a:gd name="adj" fmla="val 2427"/>
            </a:avLst>
          </a:prstGeom>
          <a:solidFill>
            <a:schemeClr val="bg1"/>
          </a:solidFill>
          <a:ln>
            <a:noFill/>
          </a:ln>
          <a:effectLst>
            <a:outerShdw blurRad="2032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4" name="矩形 3"/>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箭头: 五边形 4"/>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Rectangle 2"/>
          <p:cNvSpPr>
            <a:spLocks noChangeArrowheads="1"/>
          </p:cNvSpPr>
          <p:nvPr/>
        </p:nvSpPr>
        <p:spPr bwMode="auto">
          <a:xfrm>
            <a:off x="884283" y="415368"/>
            <a:ext cx="5792787" cy="523220"/>
          </a:xfrm>
          <a:prstGeom prst="rect">
            <a:avLst/>
          </a:prstGeom>
          <a:noFill/>
          <a:ln w="9525">
            <a:noFill/>
            <a:miter lim="800000"/>
          </a:ln>
          <a:effectLst/>
        </p:spPr>
        <p:txBody>
          <a:bodyPr wrap="square" anchor="ctr">
            <a:spAutoFit/>
          </a:bodyPr>
          <a:lstStyle/>
          <a:p>
            <a:r>
              <a:rPr lang="zh-CN" altLang="en-US" sz="2800" b="1" dirty="0">
                <a:solidFill>
                  <a:schemeClr val="accent1">
                    <a:lumMod val="75000"/>
                  </a:schemeClr>
                </a:solidFill>
                <a:latin typeface="Arial" charset="0"/>
                <a:ea typeface="微软雅黑" pitchFamily="34" charset="-122"/>
                <a:cs typeface="+mj-cs"/>
                <a:sym typeface="Arial" charset="0"/>
              </a:rPr>
              <a:t>保障机构</a:t>
            </a:r>
            <a:r>
              <a:rPr lang="en-US" altLang="zh-CN" sz="2800" b="1" dirty="0">
                <a:solidFill>
                  <a:schemeClr val="accent1">
                    <a:lumMod val="75000"/>
                  </a:schemeClr>
                </a:solidFill>
                <a:latin typeface="Arial" charset="0"/>
                <a:ea typeface="微软雅黑" pitchFamily="34" charset="-122"/>
                <a:cs typeface="+mj-cs"/>
                <a:sym typeface="Arial" charset="0"/>
              </a:rPr>
              <a:t>/</a:t>
            </a:r>
            <a:r>
              <a:rPr lang="zh-CN" altLang="en-US" sz="2800" b="1" dirty="0">
                <a:solidFill>
                  <a:schemeClr val="accent1">
                    <a:lumMod val="75000"/>
                  </a:schemeClr>
                </a:solidFill>
                <a:latin typeface="Arial" charset="0"/>
                <a:ea typeface="微软雅黑" pitchFamily="34" charset="-122"/>
                <a:cs typeface="+mj-cs"/>
                <a:sym typeface="Arial" charset="0"/>
              </a:rPr>
              <a:t>部门的安全生产职责</a:t>
            </a:r>
          </a:p>
        </p:txBody>
      </p:sp>
      <p:sp>
        <p:nvSpPr>
          <p:cNvPr id="7" name="矩形: 圆角 6"/>
          <p:cNvSpPr/>
          <p:nvPr/>
        </p:nvSpPr>
        <p:spPr>
          <a:xfrm>
            <a:off x="1782763" y="2006600"/>
            <a:ext cx="1308100" cy="1308100"/>
          </a:xfrm>
          <a:prstGeom prst="roundRect">
            <a:avLst>
              <a:gd name="adj" fmla="val 242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9" name="矩形 8"/>
          <p:cNvSpPr/>
          <p:nvPr/>
        </p:nvSpPr>
        <p:spPr>
          <a:xfrm>
            <a:off x="1782763" y="2405162"/>
            <a:ext cx="1308100" cy="429861"/>
          </a:xfrm>
          <a:prstGeom prst="rect">
            <a:avLst/>
          </a:prstGeom>
        </p:spPr>
        <p:txBody>
          <a:bodyPr wrap="square">
            <a:spAutoFit/>
          </a:bodyPr>
          <a:lstStyle/>
          <a:p>
            <a:pPr algn="ctr">
              <a:lnSpc>
                <a:spcPct val="120000"/>
              </a:lnSpc>
            </a:pPr>
            <a:r>
              <a:rPr lang="zh-CN" altLang="en-US" sz="2000" b="1" dirty="0">
                <a:solidFill>
                  <a:schemeClr val="bg1"/>
                </a:solidFill>
                <a:latin typeface="Arial" charset="0"/>
                <a:ea typeface="微软雅黑" pitchFamily="34" charset="-122"/>
                <a:cs typeface="Arial" charset="0"/>
                <a:sym typeface="Arial" charset="0"/>
              </a:rPr>
              <a:t>工程部门</a:t>
            </a:r>
          </a:p>
        </p:txBody>
      </p:sp>
      <p:sp>
        <p:nvSpPr>
          <p:cNvPr id="11" name="矩形: 圆角 10"/>
          <p:cNvSpPr/>
          <p:nvPr/>
        </p:nvSpPr>
        <p:spPr>
          <a:xfrm>
            <a:off x="1554163" y="4014412"/>
            <a:ext cx="9156700" cy="1587500"/>
          </a:xfrm>
          <a:prstGeom prst="roundRect">
            <a:avLst>
              <a:gd name="adj" fmla="val 2427"/>
            </a:avLst>
          </a:prstGeom>
          <a:solidFill>
            <a:schemeClr val="bg1"/>
          </a:solidFill>
          <a:ln>
            <a:noFill/>
          </a:ln>
          <a:effectLst>
            <a:outerShdw blurRad="2032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2" name="矩形: 圆角 11"/>
          <p:cNvSpPr/>
          <p:nvPr/>
        </p:nvSpPr>
        <p:spPr>
          <a:xfrm>
            <a:off x="1782763" y="4154112"/>
            <a:ext cx="1308100" cy="1308100"/>
          </a:xfrm>
          <a:prstGeom prst="roundRect">
            <a:avLst>
              <a:gd name="adj" fmla="val 242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2" name="矩形 1"/>
          <p:cNvSpPr/>
          <p:nvPr/>
        </p:nvSpPr>
        <p:spPr>
          <a:xfrm>
            <a:off x="3319463" y="1974979"/>
            <a:ext cx="7112000" cy="1338828"/>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Arial" charset="0"/>
                <a:ea typeface="微软雅黑" pitchFamily="34" charset="-122"/>
                <a:sym typeface="Arial" charset="0"/>
              </a:rPr>
              <a:t>严格遵守新建改建扩建工程项目的安全设施必须与主体工程同时设计同时施工同时投产使用的三同时规，规范施工现场管理，加强对施工方的安全生产监管。</a:t>
            </a:r>
          </a:p>
        </p:txBody>
      </p:sp>
      <p:sp>
        <p:nvSpPr>
          <p:cNvPr id="3" name="矩形 2"/>
          <p:cNvSpPr/>
          <p:nvPr/>
        </p:nvSpPr>
        <p:spPr>
          <a:xfrm>
            <a:off x="1782763" y="4396140"/>
            <a:ext cx="1308100" cy="830997"/>
          </a:xfrm>
          <a:prstGeom prst="rect">
            <a:avLst/>
          </a:prstGeom>
        </p:spPr>
        <p:txBody>
          <a:bodyPr wrap="square">
            <a:spAutoFit/>
          </a:bodyPr>
          <a:lstStyle/>
          <a:p>
            <a:pPr algn="ctr">
              <a:lnSpc>
                <a:spcPct val="120000"/>
              </a:lnSpc>
            </a:pPr>
            <a:r>
              <a:rPr lang="zh-CN" altLang="en-US" sz="2000" b="1" dirty="0">
                <a:solidFill>
                  <a:schemeClr val="bg1"/>
                </a:solidFill>
                <a:latin typeface="Arial" charset="0"/>
                <a:ea typeface="微软雅黑" pitchFamily="34" charset="-122"/>
                <a:cs typeface="Arial" charset="0"/>
                <a:sym typeface="Arial" charset="0"/>
              </a:rPr>
              <a:t>人力资源部门</a:t>
            </a:r>
          </a:p>
        </p:txBody>
      </p:sp>
      <p:sp>
        <p:nvSpPr>
          <p:cNvPr id="15" name="矩形 14"/>
          <p:cNvSpPr/>
          <p:nvPr/>
        </p:nvSpPr>
        <p:spPr>
          <a:xfrm>
            <a:off x="3319463" y="4147674"/>
            <a:ext cx="7112000" cy="1338828"/>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Arial" charset="0"/>
                <a:ea typeface="微软雅黑" pitchFamily="34" charset="-122"/>
                <a:sym typeface="Arial" charset="0"/>
              </a:rPr>
              <a:t>确保必要的安全生产管理人员的配备，加强对各级员工的安全生产教育培训，严格管理特种作业人员的持证上岗，加强员工的工伤保险管理，持续提高员工的安全意识。</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35000" y="1054100"/>
            <a:ext cx="2882900" cy="50927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pic>
        <p:nvPicPr>
          <p:cNvPr id="5" name="图片 6" descr="职能分配表.bmp"/>
          <p:cNvPicPr>
            <a:picLocks noChangeAspect="1"/>
          </p:cNvPicPr>
          <p:nvPr/>
        </p:nvPicPr>
        <p:blipFill>
          <a:blip r:embed="rId3" cstate="print"/>
          <a:srcRect/>
          <a:stretch>
            <a:fillRect/>
          </a:stretch>
        </p:blipFill>
        <p:spPr bwMode="auto">
          <a:xfrm>
            <a:off x="3708399" y="1054100"/>
            <a:ext cx="8043334" cy="5092700"/>
          </a:xfrm>
          <a:prstGeom prst="rect">
            <a:avLst/>
          </a:prstGeom>
          <a:noFill/>
          <a:ln w="28575">
            <a:solidFill>
              <a:srgbClr val="FF0000"/>
            </a:solidFill>
            <a:miter lim="800000"/>
            <a:headEnd/>
            <a:tailEnd/>
          </a:ln>
        </p:spPr>
      </p:pic>
      <p:sp>
        <p:nvSpPr>
          <p:cNvPr id="6" name="矩形 5"/>
          <p:cNvSpPr/>
          <p:nvPr/>
        </p:nvSpPr>
        <p:spPr>
          <a:xfrm>
            <a:off x="908050" y="2427308"/>
            <a:ext cx="2336799" cy="2400657"/>
          </a:xfrm>
          <a:prstGeom prst="rect">
            <a:avLst/>
          </a:prstGeom>
        </p:spPr>
        <p:txBody>
          <a:bodyPr wrap="square">
            <a:spAutoFit/>
          </a:bodyPr>
          <a:lstStyle/>
          <a:p>
            <a:pPr marL="0" lvl="1" algn="just">
              <a:lnSpc>
                <a:spcPct val="150000"/>
              </a:lnSpc>
            </a:pPr>
            <a:r>
              <a:rPr lang="zh-CN" altLang="en-US" sz="2000" b="1" dirty="0">
                <a:solidFill>
                  <a:schemeClr val="bg1"/>
                </a:solidFill>
                <a:latin typeface="Arial" charset="0"/>
                <a:ea typeface="微软雅黑" pitchFamily="34" charset="-122"/>
                <a:sym typeface="Arial" charset="0"/>
              </a:rPr>
              <a:t>应将管理责任分配到相关部门，明确主责和次责　，消除了责任不清，扯皮推诿的现象。</a:t>
            </a:r>
            <a:endParaRPr lang="en-US" altLang="zh-CN" sz="2000" b="1" dirty="0">
              <a:solidFill>
                <a:schemeClr val="bg1"/>
              </a:solidFill>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t="17144" b="41469"/>
          <a:stretch>
            <a:fillRect/>
          </a:stretch>
        </p:blipFill>
        <p:spPr>
          <a:xfrm>
            <a:off x="0" y="0"/>
            <a:ext cx="12192000" cy="3365500"/>
          </a:xfrm>
          <a:prstGeom prst="rect">
            <a:avLst/>
          </a:prstGeom>
        </p:spPr>
      </p:pic>
      <p:sp>
        <p:nvSpPr>
          <p:cNvPr id="6" name="矩形 5"/>
          <p:cNvSpPr/>
          <p:nvPr/>
        </p:nvSpPr>
        <p:spPr>
          <a:xfrm>
            <a:off x="1199243" y="1337129"/>
            <a:ext cx="2772228" cy="4717143"/>
          </a:xfrm>
          <a:prstGeom prst="rect">
            <a:avLst/>
          </a:prstGeom>
          <a:solidFill>
            <a:schemeClr val="accent1">
              <a:lumMod val="7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7" name="文本框 6"/>
          <p:cNvSpPr txBox="1"/>
          <p:nvPr/>
        </p:nvSpPr>
        <p:spPr>
          <a:xfrm>
            <a:off x="1861457" y="3891588"/>
            <a:ext cx="1447800" cy="830997"/>
          </a:xfrm>
          <a:prstGeom prst="rect">
            <a:avLst/>
          </a:prstGeom>
          <a:noFill/>
        </p:spPr>
        <p:txBody>
          <a:bodyPr wrap="square" rtlCol="0">
            <a:spAutoFit/>
          </a:bodyPr>
          <a:lstStyle/>
          <a:p>
            <a:pPr algn="ctr"/>
            <a:r>
              <a:rPr lang="zh-CN" altLang="en-US" sz="4800" b="1" dirty="0">
                <a:solidFill>
                  <a:srgbClr val="FFC000"/>
                </a:solidFill>
                <a:latin typeface="Arial" charset="0"/>
                <a:ea typeface="微软雅黑" pitchFamily="34" charset="-122"/>
                <a:sym typeface="Arial" charset="0"/>
              </a:rPr>
              <a:t>目录</a:t>
            </a:r>
          </a:p>
        </p:txBody>
      </p:sp>
      <p:sp>
        <p:nvSpPr>
          <p:cNvPr id="8" name="文本框 7"/>
          <p:cNvSpPr txBox="1"/>
          <p:nvPr/>
        </p:nvSpPr>
        <p:spPr>
          <a:xfrm>
            <a:off x="1214327" y="4517908"/>
            <a:ext cx="2742060" cy="1015663"/>
          </a:xfrm>
          <a:prstGeom prst="rect">
            <a:avLst/>
          </a:prstGeom>
          <a:noFill/>
        </p:spPr>
        <p:txBody>
          <a:bodyPr wrap="square" rtlCol="0">
            <a:spAutoFit/>
          </a:bodyPr>
          <a:lstStyle/>
          <a:p>
            <a:pPr algn="ctr"/>
            <a:r>
              <a:rPr lang="en-US" altLang="zh-CN" sz="6000" dirty="0">
                <a:solidFill>
                  <a:schemeClr val="bg1"/>
                </a:solidFill>
                <a:latin typeface="Arial" charset="0"/>
                <a:ea typeface="微软雅黑" pitchFamily="34" charset="-122"/>
                <a:sym typeface="Arial" charset="0"/>
              </a:rPr>
              <a:t>content</a:t>
            </a:r>
            <a:endParaRPr lang="zh-CN" altLang="en-US" sz="6000" dirty="0">
              <a:solidFill>
                <a:schemeClr val="bg1"/>
              </a:solidFill>
              <a:latin typeface="Arial" charset="0"/>
              <a:ea typeface="微软雅黑" pitchFamily="34" charset="-122"/>
              <a:sym typeface="Arial" charset="0"/>
            </a:endParaRPr>
          </a:p>
        </p:txBody>
      </p:sp>
      <p:grpSp>
        <p:nvGrpSpPr>
          <p:cNvPr id="17" name="组合 16"/>
          <p:cNvGrpSpPr/>
          <p:nvPr/>
        </p:nvGrpSpPr>
        <p:grpSpPr>
          <a:xfrm>
            <a:off x="2036535" y="2143255"/>
            <a:ext cx="1097643" cy="562697"/>
            <a:chOff x="1874157" y="2071861"/>
            <a:chExt cx="1435100" cy="735691"/>
          </a:xfrm>
        </p:grpSpPr>
        <p:sp>
          <p:nvSpPr>
            <p:cNvPr id="9" name="椭圆 8"/>
            <p:cNvSpPr/>
            <p:nvPr/>
          </p:nvSpPr>
          <p:spPr>
            <a:xfrm>
              <a:off x="1874157" y="2071861"/>
              <a:ext cx="108857" cy="1088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Arial" charset="0"/>
                <a:ea typeface="微软雅黑" pitchFamily="34" charset="-122"/>
                <a:sym typeface="Arial" charset="0"/>
              </a:endParaRPr>
            </a:p>
          </p:txBody>
        </p:sp>
        <p:sp>
          <p:nvSpPr>
            <p:cNvPr id="10" name="矩形: 圆角 9"/>
            <p:cNvSpPr/>
            <p:nvPr/>
          </p:nvSpPr>
          <p:spPr>
            <a:xfrm>
              <a:off x="2079171" y="2071861"/>
              <a:ext cx="1230086" cy="10885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1" name="椭圆 10"/>
            <p:cNvSpPr/>
            <p:nvPr/>
          </p:nvSpPr>
          <p:spPr>
            <a:xfrm>
              <a:off x="1874157" y="2277783"/>
              <a:ext cx="108857" cy="1088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Arial" charset="0"/>
                <a:ea typeface="微软雅黑" pitchFamily="34" charset="-122"/>
                <a:sym typeface="Arial" charset="0"/>
              </a:endParaRPr>
            </a:p>
          </p:txBody>
        </p:sp>
        <p:sp>
          <p:nvSpPr>
            <p:cNvPr id="12" name="矩形: 圆角 11"/>
            <p:cNvSpPr/>
            <p:nvPr/>
          </p:nvSpPr>
          <p:spPr>
            <a:xfrm>
              <a:off x="2079171" y="2277783"/>
              <a:ext cx="1230086" cy="10885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3" name="椭圆 12"/>
            <p:cNvSpPr/>
            <p:nvPr/>
          </p:nvSpPr>
          <p:spPr>
            <a:xfrm>
              <a:off x="1874157" y="2490053"/>
              <a:ext cx="108857" cy="1088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Arial" charset="0"/>
                <a:ea typeface="微软雅黑" pitchFamily="34" charset="-122"/>
                <a:sym typeface="Arial" charset="0"/>
              </a:endParaRPr>
            </a:p>
          </p:txBody>
        </p:sp>
        <p:sp>
          <p:nvSpPr>
            <p:cNvPr id="14" name="矩形: 圆角 13"/>
            <p:cNvSpPr/>
            <p:nvPr/>
          </p:nvSpPr>
          <p:spPr>
            <a:xfrm>
              <a:off x="2079171" y="2490053"/>
              <a:ext cx="1230086" cy="10885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5" name="椭圆 14"/>
            <p:cNvSpPr/>
            <p:nvPr/>
          </p:nvSpPr>
          <p:spPr>
            <a:xfrm>
              <a:off x="1874157" y="2698695"/>
              <a:ext cx="108857" cy="1088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Arial" charset="0"/>
                <a:ea typeface="微软雅黑" pitchFamily="34" charset="-122"/>
                <a:sym typeface="Arial" charset="0"/>
              </a:endParaRPr>
            </a:p>
          </p:txBody>
        </p:sp>
        <p:sp>
          <p:nvSpPr>
            <p:cNvPr id="16" name="矩形: 圆角 15"/>
            <p:cNvSpPr/>
            <p:nvPr/>
          </p:nvSpPr>
          <p:spPr>
            <a:xfrm>
              <a:off x="2079171" y="2698695"/>
              <a:ext cx="1230086" cy="10885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grpSp>
      <p:sp>
        <p:nvSpPr>
          <p:cNvPr id="19" name="矩形 18"/>
          <p:cNvSpPr/>
          <p:nvPr/>
        </p:nvSpPr>
        <p:spPr>
          <a:xfrm>
            <a:off x="5422900" y="4020429"/>
            <a:ext cx="573314" cy="57331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Arial" charset="0"/>
              <a:ea typeface="微软雅黑" pitchFamily="34" charset="-122"/>
              <a:sym typeface="Arial" charset="0"/>
            </a:endParaRPr>
          </a:p>
        </p:txBody>
      </p:sp>
      <p:sp>
        <p:nvSpPr>
          <p:cNvPr id="20" name="矩形 19"/>
          <p:cNvSpPr/>
          <p:nvPr/>
        </p:nvSpPr>
        <p:spPr>
          <a:xfrm>
            <a:off x="5422900" y="5027162"/>
            <a:ext cx="573314" cy="57331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Arial" charset="0"/>
              <a:ea typeface="微软雅黑" pitchFamily="34" charset="-122"/>
              <a:sym typeface="Arial" charset="0"/>
            </a:endParaRPr>
          </a:p>
        </p:txBody>
      </p:sp>
      <p:sp>
        <p:nvSpPr>
          <p:cNvPr id="21" name="文本框 20"/>
          <p:cNvSpPr txBox="1"/>
          <p:nvPr/>
        </p:nvSpPr>
        <p:spPr>
          <a:xfrm>
            <a:off x="5437414" y="4045476"/>
            <a:ext cx="558800" cy="523220"/>
          </a:xfrm>
          <a:prstGeom prst="rect">
            <a:avLst/>
          </a:prstGeom>
          <a:noFill/>
        </p:spPr>
        <p:txBody>
          <a:bodyPr wrap="square" rtlCol="0">
            <a:spAutoFit/>
          </a:bodyPr>
          <a:lstStyle/>
          <a:p>
            <a:pPr algn="ctr"/>
            <a:r>
              <a:rPr lang="en-US" altLang="zh-CN" sz="2800" dirty="0">
                <a:solidFill>
                  <a:schemeClr val="bg1"/>
                </a:solidFill>
                <a:latin typeface="Arial" charset="0"/>
                <a:ea typeface="微软雅黑" pitchFamily="34" charset="-122"/>
                <a:cs typeface="Arial" charset="0"/>
                <a:sym typeface="Arial" charset="0"/>
              </a:rPr>
              <a:t>1</a:t>
            </a:r>
            <a:endParaRPr lang="zh-CN" altLang="en-US" sz="2800" dirty="0">
              <a:solidFill>
                <a:schemeClr val="bg1"/>
              </a:solidFill>
              <a:latin typeface="Arial" charset="0"/>
              <a:ea typeface="微软雅黑" pitchFamily="34" charset="-122"/>
              <a:cs typeface="Arial" charset="0"/>
              <a:sym typeface="Arial" charset="0"/>
            </a:endParaRPr>
          </a:p>
        </p:txBody>
      </p:sp>
      <p:sp>
        <p:nvSpPr>
          <p:cNvPr id="22" name="文本框 21"/>
          <p:cNvSpPr txBox="1"/>
          <p:nvPr/>
        </p:nvSpPr>
        <p:spPr>
          <a:xfrm>
            <a:off x="5437414" y="5052209"/>
            <a:ext cx="558800" cy="523220"/>
          </a:xfrm>
          <a:prstGeom prst="rect">
            <a:avLst/>
          </a:prstGeom>
          <a:noFill/>
        </p:spPr>
        <p:txBody>
          <a:bodyPr wrap="square" rtlCol="0">
            <a:spAutoFit/>
          </a:bodyPr>
          <a:lstStyle/>
          <a:p>
            <a:pPr algn="ctr"/>
            <a:r>
              <a:rPr lang="en-US" altLang="zh-CN" sz="2800" dirty="0">
                <a:solidFill>
                  <a:schemeClr val="bg1"/>
                </a:solidFill>
                <a:latin typeface="Arial" charset="0"/>
                <a:ea typeface="微软雅黑" pitchFamily="34" charset="-122"/>
                <a:cs typeface="Arial" charset="0"/>
                <a:sym typeface="Arial" charset="0"/>
              </a:rPr>
              <a:t>2</a:t>
            </a:r>
            <a:endParaRPr lang="zh-CN" altLang="en-US" sz="2800" dirty="0">
              <a:solidFill>
                <a:schemeClr val="bg1"/>
              </a:solidFill>
              <a:latin typeface="Arial" charset="0"/>
              <a:ea typeface="微软雅黑" pitchFamily="34" charset="-122"/>
              <a:cs typeface="Arial" charset="0"/>
              <a:sym typeface="Arial" charset="0"/>
            </a:endParaRPr>
          </a:p>
        </p:txBody>
      </p:sp>
      <p:sp>
        <p:nvSpPr>
          <p:cNvPr id="23" name="矩形 22"/>
          <p:cNvSpPr/>
          <p:nvPr/>
        </p:nvSpPr>
        <p:spPr>
          <a:xfrm>
            <a:off x="6304410" y="4020429"/>
            <a:ext cx="3467616" cy="584775"/>
          </a:xfrm>
          <a:prstGeom prst="rect">
            <a:avLst/>
          </a:prstGeom>
        </p:spPr>
        <p:txBody>
          <a:bodyPr wrap="none">
            <a:spAutoFit/>
          </a:bodyPr>
          <a:lstStyle/>
          <a:p>
            <a:pPr eaLnBrk="0" hangingPunct="0"/>
            <a:r>
              <a:rPr lang="zh-CN" altLang="en-US" sz="3200" b="1" dirty="0">
                <a:solidFill>
                  <a:schemeClr val="accent1">
                    <a:lumMod val="75000"/>
                  </a:schemeClr>
                </a:solidFill>
                <a:latin typeface="Arial" charset="0"/>
                <a:ea typeface="微软雅黑" pitchFamily="34" charset="-122"/>
                <a:sym typeface="Arial" charset="0"/>
              </a:rPr>
              <a:t>安全管理人的职责</a:t>
            </a:r>
          </a:p>
        </p:txBody>
      </p:sp>
      <p:sp>
        <p:nvSpPr>
          <p:cNvPr id="24" name="矩形 23"/>
          <p:cNvSpPr/>
          <p:nvPr/>
        </p:nvSpPr>
        <p:spPr>
          <a:xfrm>
            <a:off x="6304410" y="5025739"/>
            <a:ext cx="3467616" cy="584775"/>
          </a:xfrm>
          <a:prstGeom prst="rect">
            <a:avLst/>
          </a:prstGeom>
        </p:spPr>
        <p:txBody>
          <a:bodyPr wrap="none">
            <a:spAutoFit/>
          </a:bodyPr>
          <a:lstStyle/>
          <a:p>
            <a:pPr eaLnBrk="0" hangingPunct="0"/>
            <a:r>
              <a:rPr lang="zh-CN" altLang="en-US" sz="3200" b="1">
                <a:solidFill>
                  <a:schemeClr val="accent1">
                    <a:lumMod val="75000"/>
                  </a:schemeClr>
                </a:solidFill>
                <a:latin typeface="Arial" charset="0"/>
                <a:ea typeface="微软雅黑" pitchFamily="34" charset="-122"/>
                <a:sym typeface="Arial" charset="0"/>
              </a:rPr>
              <a:t>安全管理团队管理</a:t>
            </a:r>
            <a:endParaRPr lang="en-US" altLang="zh-CN" sz="3200" b="1" dirty="0">
              <a:solidFill>
                <a:schemeClr val="accent1">
                  <a:lumMod val="75000"/>
                </a:schemeClr>
              </a:solidFill>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70505" y="1248694"/>
            <a:ext cx="4185695" cy="5077910"/>
          </a:xfrm>
          <a:prstGeom prst="rect">
            <a:avLst/>
          </a:prstGeom>
          <a:noFill/>
          <a:ln w="254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r="44745"/>
          <a:stretch>
            <a:fillRect/>
          </a:stretch>
        </p:blipFill>
        <p:spPr>
          <a:xfrm>
            <a:off x="558800" y="900614"/>
            <a:ext cx="4207725" cy="5071812"/>
          </a:xfrm>
          <a:prstGeom prst="rect">
            <a:avLst/>
          </a:prstGeom>
        </p:spPr>
      </p:pic>
      <p:sp>
        <p:nvSpPr>
          <p:cNvPr id="8" name="矩形 7"/>
          <p:cNvSpPr/>
          <p:nvPr/>
        </p:nvSpPr>
        <p:spPr>
          <a:xfrm>
            <a:off x="169125" y="546436"/>
            <a:ext cx="4185695" cy="5077910"/>
          </a:xfrm>
          <a:prstGeom prst="rect">
            <a:avLst/>
          </a:prstGeom>
          <a:noFill/>
          <a:ln w="254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9" name="TextBox 2"/>
          <p:cNvSpPr txBox="1">
            <a:spLocks noChangeArrowheads="1"/>
          </p:cNvSpPr>
          <p:nvPr/>
        </p:nvSpPr>
        <p:spPr bwMode="auto">
          <a:xfrm>
            <a:off x="5461000" y="787029"/>
            <a:ext cx="5760495" cy="461665"/>
          </a:xfrm>
          <a:prstGeom prst="rect">
            <a:avLst/>
          </a:prstGeom>
          <a:noFill/>
          <a:ln w="9525">
            <a:noFill/>
            <a:miter lim="800000"/>
          </a:ln>
          <a:effectLst/>
        </p:spPr>
        <p:txBody>
          <a:bodyPr wrap="square" anchor="ctr">
            <a:spAutoFit/>
          </a:bodyPr>
          <a:lstStyle>
            <a:defPPr>
              <a:defRPr lang="zh-CN"/>
            </a:defPPr>
            <a:lvl1pPr>
              <a:defRPr sz="2800" b="1">
                <a:solidFill>
                  <a:schemeClr val="accent1">
                    <a:lumMod val="75000"/>
                  </a:schemeClr>
                </a:solidFill>
                <a:latin typeface="微软雅黑" pitchFamily="34" charset="-122"/>
                <a:ea typeface="微软雅黑" pitchFamily="34" charset="-122"/>
                <a:cs typeface="+mj-cs"/>
              </a:defRPr>
            </a:lvl1pPr>
          </a:lstStyle>
          <a:p>
            <a:r>
              <a:rPr lang="zh-CN" altLang="en-US" sz="2400" dirty="0">
                <a:latin typeface="Arial" charset="0"/>
                <a:sym typeface="Arial" charset="0"/>
              </a:rPr>
              <a:t>解决责任不清的问题对安全管理极为重要</a:t>
            </a:r>
          </a:p>
        </p:txBody>
      </p:sp>
      <p:sp>
        <p:nvSpPr>
          <p:cNvPr id="10" name="矩形 9"/>
          <p:cNvSpPr/>
          <p:nvPr/>
        </p:nvSpPr>
        <p:spPr>
          <a:xfrm>
            <a:off x="5461000" y="2510949"/>
            <a:ext cx="6286500" cy="3416320"/>
          </a:xfrm>
          <a:prstGeom prst="rect">
            <a:avLst/>
          </a:prstGeom>
        </p:spPr>
        <p:txBody>
          <a:bodyPr wrap="square">
            <a:spAutoFit/>
          </a:bodyPr>
          <a:lstStyle/>
          <a:p>
            <a:pPr marL="285750" lvl="1" indent="-285750">
              <a:lnSpc>
                <a:spcPct val="150000"/>
              </a:lnSpc>
              <a:buClr>
                <a:schemeClr val="tx1">
                  <a:lumMod val="85000"/>
                  <a:lumOff val="15000"/>
                </a:schemeClr>
              </a:buClr>
              <a:buSzPct val="100000"/>
              <a:buFont typeface="Wingdings" charset="2"/>
              <a:buChar char="Ø"/>
              <a:defRPr/>
            </a:pPr>
            <a:r>
              <a:rPr lang="zh-CN" altLang="en-US" dirty="0">
                <a:solidFill>
                  <a:schemeClr val="tx1">
                    <a:lumMod val="85000"/>
                    <a:lumOff val="15000"/>
                  </a:schemeClr>
                </a:solidFill>
                <a:latin typeface="Arial" charset="0"/>
                <a:ea typeface="微软雅黑" pitchFamily="34" charset="-122"/>
                <a:sym typeface="Arial" charset="0"/>
              </a:rPr>
              <a:t>安全管理存在“真空”，困难的事情没人干，没人管；</a:t>
            </a:r>
            <a:endParaRPr lang="en-US" altLang="zh-CN" dirty="0">
              <a:solidFill>
                <a:schemeClr val="tx1">
                  <a:lumMod val="85000"/>
                  <a:lumOff val="15000"/>
                </a:schemeClr>
              </a:solidFill>
              <a:latin typeface="Arial" charset="0"/>
              <a:ea typeface="微软雅黑" pitchFamily="34" charset="-122"/>
              <a:sym typeface="Arial" charset="0"/>
            </a:endParaRPr>
          </a:p>
          <a:p>
            <a:pPr marL="285750" lvl="1" indent="-285750">
              <a:lnSpc>
                <a:spcPct val="150000"/>
              </a:lnSpc>
              <a:buClr>
                <a:schemeClr val="tx1">
                  <a:lumMod val="85000"/>
                  <a:lumOff val="15000"/>
                </a:schemeClr>
              </a:buClr>
              <a:buSzPct val="100000"/>
              <a:buFont typeface="Wingdings" charset="2"/>
              <a:buChar char="Ø"/>
              <a:defRPr/>
            </a:pPr>
            <a:r>
              <a:rPr lang="zh-CN" altLang="en-US" dirty="0">
                <a:solidFill>
                  <a:schemeClr val="tx1">
                    <a:lumMod val="85000"/>
                    <a:lumOff val="15000"/>
                  </a:schemeClr>
                </a:solidFill>
                <a:latin typeface="Arial" charset="0"/>
                <a:ea typeface="微软雅黑" pitchFamily="34" charset="-122"/>
                <a:sym typeface="Arial" charset="0"/>
              </a:rPr>
              <a:t>  没有形成一级管一级，同一件事不同级别的人都在管；</a:t>
            </a:r>
            <a:endParaRPr lang="en-US" altLang="zh-CN" dirty="0">
              <a:solidFill>
                <a:schemeClr val="tx1">
                  <a:lumMod val="85000"/>
                  <a:lumOff val="15000"/>
                </a:schemeClr>
              </a:solidFill>
              <a:latin typeface="Arial" charset="0"/>
              <a:ea typeface="微软雅黑" pitchFamily="34" charset="-122"/>
              <a:sym typeface="Arial" charset="0"/>
            </a:endParaRPr>
          </a:p>
          <a:p>
            <a:pPr marL="285750" lvl="1" indent="-285750">
              <a:lnSpc>
                <a:spcPct val="150000"/>
              </a:lnSpc>
              <a:buClr>
                <a:schemeClr val="tx1">
                  <a:lumMod val="85000"/>
                  <a:lumOff val="15000"/>
                </a:schemeClr>
              </a:buClr>
              <a:buSzPct val="100000"/>
              <a:buFont typeface="Wingdings" charset="2"/>
              <a:buChar char="Ø"/>
              <a:defRPr/>
            </a:pPr>
            <a:r>
              <a:rPr lang="en-US" altLang="zh-CN" dirty="0">
                <a:solidFill>
                  <a:schemeClr val="tx1">
                    <a:lumMod val="85000"/>
                    <a:lumOff val="15000"/>
                  </a:schemeClr>
                </a:solidFill>
                <a:latin typeface="Arial" charset="0"/>
                <a:ea typeface="微软雅黑" pitchFamily="34" charset="-122"/>
                <a:sym typeface="Arial" charset="0"/>
              </a:rPr>
              <a:t>   </a:t>
            </a:r>
            <a:r>
              <a:rPr lang="zh-CN" altLang="en-US" dirty="0">
                <a:solidFill>
                  <a:schemeClr val="tx1">
                    <a:lumMod val="85000"/>
                    <a:lumOff val="15000"/>
                  </a:schemeClr>
                </a:solidFill>
                <a:latin typeface="Arial" charset="0"/>
                <a:ea typeface="微软雅黑" pitchFamily="34" charset="-122"/>
                <a:sym typeface="Arial" charset="0"/>
              </a:rPr>
              <a:t>依靠靠行政推动、会议布置、领导安排，各级管理人员都处于驱动状态，缺乏主动性；</a:t>
            </a:r>
            <a:endParaRPr lang="en-US" altLang="zh-CN" dirty="0">
              <a:solidFill>
                <a:schemeClr val="tx1">
                  <a:lumMod val="85000"/>
                  <a:lumOff val="15000"/>
                </a:schemeClr>
              </a:solidFill>
              <a:latin typeface="Arial" charset="0"/>
              <a:ea typeface="微软雅黑" pitchFamily="34" charset="-122"/>
              <a:sym typeface="Arial" charset="0"/>
            </a:endParaRPr>
          </a:p>
          <a:p>
            <a:pPr marL="285750" lvl="1" indent="-285750">
              <a:lnSpc>
                <a:spcPct val="150000"/>
              </a:lnSpc>
              <a:buClr>
                <a:schemeClr val="tx1">
                  <a:lumMod val="85000"/>
                  <a:lumOff val="15000"/>
                </a:schemeClr>
              </a:buClr>
              <a:buSzPct val="100000"/>
              <a:buFont typeface="Wingdings" charset="2"/>
              <a:buChar char="Ø"/>
              <a:defRPr/>
            </a:pPr>
            <a:r>
              <a:rPr lang="en-US" altLang="zh-CN" dirty="0">
                <a:solidFill>
                  <a:schemeClr val="tx1">
                    <a:lumMod val="85000"/>
                    <a:lumOff val="15000"/>
                  </a:schemeClr>
                </a:solidFill>
                <a:latin typeface="Arial" charset="0"/>
                <a:ea typeface="微软雅黑" pitchFamily="34" charset="-122"/>
                <a:sym typeface="Arial" charset="0"/>
              </a:rPr>
              <a:t>  </a:t>
            </a:r>
            <a:r>
              <a:rPr lang="zh-CN" altLang="en-US" dirty="0">
                <a:solidFill>
                  <a:schemeClr val="tx1">
                    <a:lumMod val="85000"/>
                    <a:lumOff val="15000"/>
                  </a:schemeClr>
                </a:solidFill>
                <a:latin typeface="Arial" charset="0"/>
                <a:ea typeface="微软雅黑" pitchFamily="34" charset="-122"/>
                <a:sym typeface="Arial" charset="0"/>
              </a:rPr>
              <a:t>依靠集中整治，安全管理的重心不是事先防范、事中控制，将问题消除在萌芽之中，现场问题多多；</a:t>
            </a:r>
            <a:endParaRPr lang="en-US" altLang="zh-CN" dirty="0">
              <a:solidFill>
                <a:schemeClr val="tx1">
                  <a:lumMod val="85000"/>
                  <a:lumOff val="15000"/>
                </a:schemeClr>
              </a:solidFill>
              <a:latin typeface="Arial" charset="0"/>
              <a:ea typeface="微软雅黑" pitchFamily="34" charset="-122"/>
              <a:sym typeface="Arial" charset="0"/>
            </a:endParaRPr>
          </a:p>
          <a:p>
            <a:pPr marL="285750" lvl="1" indent="-285750">
              <a:lnSpc>
                <a:spcPct val="150000"/>
              </a:lnSpc>
              <a:buClr>
                <a:schemeClr val="tx1">
                  <a:lumMod val="85000"/>
                  <a:lumOff val="15000"/>
                </a:schemeClr>
              </a:buClr>
              <a:buSzPct val="100000"/>
              <a:buFont typeface="Wingdings" charset="2"/>
              <a:buChar char="Ø"/>
              <a:defRPr/>
            </a:pPr>
            <a:r>
              <a:rPr lang="en-US" altLang="zh-CN" dirty="0">
                <a:solidFill>
                  <a:schemeClr val="tx1">
                    <a:lumMod val="85000"/>
                    <a:lumOff val="15000"/>
                  </a:schemeClr>
                </a:solidFill>
                <a:latin typeface="Arial" charset="0"/>
                <a:ea typeface="微软雅黑" pitchFamily="34" charset="-122"/>
                <a:sym typeface="Arial" charset="0"/>
              </a:rPr>
              <a:t>   </a:t>
            </a:r>
            <a:r>
              <a:rPr lang="zh-CN" altLang="en-US" dirty="0">
                <a:solidFill>
                  <a:schemeClr val="tx1">
                    <a:lumMod val="85000"/>
                    <a:lumOff val="15000"/>
                  </a:schemeClr>
                </a:solidFill>
                <a:latin typeface="Arial" charset="0"/>
                <a:ea typeface="微软雅黑" pitchFamily="34" charset="-122"/>
                <a:sym typeface="Arial" charset="0"/>
              </a:rPr>
              <a:t>经验管理，管理的方式方法，主要来源于个人经历和事故经验教训，没有管理程序和管理标准。</a:t>
            </a:r>
            <a:endParaRPr lang="en-US" altLang="zh-CN" dirty="0">
              <a:solidFill>
                <a:schemeClr val="tx1">
                  <a:lumMod val="85000"/>
                  <a:lumOff val="15000"/>
                </a:schemeClr>
              </a:solidFill>
              <a:latin typeface="Arial" charset="0"/>
              <a:ea typeface="微软雅黑" pitchFamily="34" charset="-122"/>
              <a:sym typeface="Arial" charset="0"/>
            </a:endParaRPr>
          </a:p>
        </p:txBody>
      </p:sp>
      <p:sp>
        <p:nvSpPr>
          <p:cNvPr id="11" name="矩形 10"/>
          <p:cNvSpPr/>
          <p:nvPr/>
        </p:nvSpPr>
        <p:spPr>
          <a:xfrm>
            <a:off x="5461000" y="2137314"/>
            <a:ext cx="6286500" cy="369332"/>
          </a:xfrm>
          <a:prstGeom prst="rect">
            <a:avLst/>
          </a:prstGeom>
        </p:spPr>
        <p:txBody>
          <a:bodyPr wrap="square">
            <a:spAutoFit/>
          </a:bodyPr>
          <a:lstStyle/>
          <a:p>
            <a:pPr marL="0" lvl="1">
              <a:spcBef>
                <a:spcPts val="600"/>
              </a:spcBef>
              <a:spcAft>
                <a:spcPts val="600"/>
              </a:spcAft>
              <a:buClr>
                <a:srgbClr val="C00000"/>
              </a:buClr>
              <a:buSzPct val="120000"/>
              <a:defRPr/>
            </a:pPr>
            <a:r>
              <a:rPr lang="zh-CN" altLang="en-US" b="1" dirty="0">
                <a:solidFill>
                  <a:schemeClr val="tx1">
                    <a:lumMod val="85000"/>
                    <a:lumOff val="15000"/>
                  </a:schemeClr>
                </a:solidFill>
                <a:latin typeface="Arial" charset="0"/>
                <a:ea typeface="微软雅黑" pitchFamily="34" charset="-122"/>
                <a:sym typeface="Arial" charset="0"/>
              </a:rPr>
              <a:t>希望能改变长期存在的责任不清、管理混乱的种种现象，如：</a:t>
            </a:r>
            <a:endParaRPr lang="en-US" altLang="zh-CN" b="1" dirty="0">
              <a:solidFill>
                <a:schemeClr val="tx1">
                  <a:lumMod val="85000"/>
                  <a:lumOff val="15000"/>
                </a:schemeClr>
              </a:solidFill>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874713" y="436473"/>
            <a:ext cx="2319337" cy="480131"/>
          </a:xfrm>
          <a:prstGeom prst="rect">
            <a:avLst/>
          </a:prstGeom>
          <a:noFill/>
          <a:ln w="9525">
            <a:noFill/>
            <a:miter lim="800000"/>
          </a:ln>
          <a:effectLst/>
        </p:spPr>
        <p:txBody>
          <a:bodyPr wrap="square" anchor="ctr">
            <a:spAutoFit/>
          </a:bodyPr>
          <a:lstStyle/>
          <a:p>
            <a:r>
              <a:rPr lang="zh-CN" altLang="en-US" sz="2800" b="1" dirty="0">
                <a:solidFill>
                  <a:schemeClr val="accent1">
                    <a:lumMod val="75000"/>
                  </a:schemeClr>
                </a:solidFill>
                <a:latin typeface="Arial" charset="0"/>
                <a:ea typeface="微软雅黑" pitchFamily="34" charset="-122"/>
                <a:sym typeface="Arial" charset="0"/>
              </a:rPr>
              <a:t>安全保障体系</a:t>
            </a:r>
          </a:p>
        </p:txBody>
      </p:sp>
      <p:sp>
        <p:nvSpPr>
          <p:cNvPr id="5" name="矩形 4"/>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箭头: 五边形 5"/>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8" name="Rectangle 8"/>
          <p:cNvSpPr>
            <a:spLocks noChangeArrowheads="1"/>
          </p:cNvSpPr>
          <p:nvPr/>
        </p:nvSpPr>
        <p:spPr bwMode="auto">
          <a:xfrm>
            <a:off x="4092575" y="1310481"/>
            <a:ext cx="4006850" cy="5075237"/>
          </a:xfrm>
          <a:prstGeom prst="rect">
            <a:avLst/>
          </a:prstGeom>
          <a:solidFill>
            <a:schemeClr val="accent1">
              <a:lumMod val="75000"/>
            </a:schemeClr>
          </a:solidFill>
          <a:ln w="12700">
            <a:noFill/>
            <a:miter lim="800000"/>
            <a:headEnd type="none" w="sm" len="sm"/>
            <a:tailEnd type="none" w="sm" len="sm"/>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9" name="AutoShape 9"/>
          <p:cNvSpPr>
            <a:spLocks noChangeArrowheads="1"/>
          </p:cNvSpPr>
          <p:nvPr/>
        </p:nvSpPr>
        <p:spPr bwMode="auto">
          <a:xfrm>
            <a:off x="4308475" y="1554956"/>
            <a:ext cx="1422400" cy="527050"/>
          </a:xfrm>
          <a:prstGeom prst="roundRect">
            <a:avLst>
              <a:gd name="adj" fmla="val 12486"/>
            </a:avLst>
          </a:prstGeom>
          <a:solidFill>
            <a:schemeClr val="accent4"/>
          </a:solidFill>
          <a:ln w="25400">
            <a:solidFill>
              <a:schemeClr val="bg1"/>
            </a:solidFill>
            <a:round/>
          </a:ln>
          <a:effectLst/>
        </p:spPr>
        <p:txBody>
          <a:bodyPr wrap="none" lIns="92065" tIns="46033" rIns="92065" bIns="46033" anchor="ctr"/>
          <a:lstStyle/>
          <a:p>
            <a:pPr marL="0" marR="0" lvl="0" indent="0" defTabSz="762000" eaLnBrk="0" fontAlgn="auto" latinLnBrk="0" hangingPunct="0">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000000"/>
              </a:solidFill>
              <a:effectLst/>
              <a:uLnTx/>
              <a:uFillTx/>
              <a:latin typeface="Arial" charset="0"/>
              <a:ea typeface="微软雅黑" pitchFamily="34" charset="-122"/>
              <a:sym typeface="Arial" charset="0"/>
            </a:endParaRPr>
          </a:p>
        </p:txBody>
      </p:sp>
      <p:sp>
        <p:nvSpPr>
          <p:cNvPr id="10" name="AutoShape 10"/>
          <p:cNvSpPr>
            <a:spLocks noChangeArrowheads="1"/>
          </p:cNvSpPr>
          <p:nvPr/>
        </p:nvSpPr>
        <p:spPr bwMode="auto">
          <a:xfrm>
            <a:off x="4308475" y="2318543"/>
            <a:ext cx="1422400" cy="527050"/>
          </a:xfrm>
          <a:prstGeom prst="roundRect">
            <a:avLst>
              <a:gd name="adj" fmla="val 12486"/>
            </a:avLst>
          </a:prstGeom>
          <a:solidFill>
            <a:schemeClr val="accent4"/>
          </a:solidFill>
          <a:ln w="254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65" tIns="46033" rIns="92065" bIns="46033" anchor="ctr"/>
          <a:lstStyle/>
          <a:p>
            <a:pPr defTabSz="762000" eaLnBrk="0" hangingPunct="0"/>
            <a:r>
              <a:rPr lang="zh-CN" altLang="en-US" sz="2000" kern="0" dirty="0">
                <a:solidFill>
                  <a:srgbClr val="000000"/>
                </a:solidFill>
                <a:latin typeface="Arial" charset="0"/>
                <a:ea typeface="微软雅黑" pitchFamily="34" charset="-122"/>
                <a:sym typeface="Arial" charset="0"/>
              </a:rPr>
              <a:t>要素要求</a:t>
            </a:r>
          </a:p>
        </p:txBody>
      </p:sp>
      <p:sp>
        <p:nvSpPr>
          <p:cNvPr id="11" name="Line 11"/>
          <p:cNvSpPr>
            <a:spLocks noChangeShapeType="1"/>
          </p:cNvSpPr>
          <p:nvPr/>
        </p:nvSpPr>
        <p:spPr bwMode="auto">
          <a:xfrm>
            <a:off x="5019675" y="4591843"/>
            <a:ext cx="0" cy="211137"/>
          </a:xfrm>
          <a:prstGeom prst="line">
            <a:avLst/>
          </a:prstGeom>
          <a:noFill/>
          <a:ln w="12700">
            <a:solidFill>
              <a:schemeClr val="bg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kern="0">
              <a:solidFill>
                <a:sysClr val="windowText" lastClr="000000"/>
              </a:solidFill>
              <a:latin typeface="Arial" charset="0"/>
              <a:ea typeface="微软雅黑" pitchFamily="34" charset="-122"/>
              <a:sym typeface="Arial" charset="0"/>
            </a:endParaRPr>
          </a:p>
        </p:txBody>
      </p:sp>
      <p:sp>
        <p:nvSpPr>
          <p:cNvPr id="12" name="Line 12"/>
          <p:cNvSpPr>
            <a:spLocks noChangeShapeType="1"/>
          </p:cNvSpPr>
          <p:nvPr/>
        </p:nvSpPr>
        <p:spPr bwMode="auto">
          <a:xfrm>
            <a:off x="5019675" y="3750468"/>
            <a:ext cx="0" cy="211137"/>
          </a:xfrm>
          <a:prstGeom prst="line">
            <a:avLst/>
          </a:prstGeom>
          <a:noFill/>
          <a:ln w="12700">
            <a:solidFill>
              <a:schemeClr val="bg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kern="0">
              <a:solidFill>
                <a:sysClr val="windowText" lastClr="000000"/>
              </a:solidFill>
              <a:latin typeface="Arial" charset="0"/>
              <a:ea typeface="微软雅黑" pitchFamily="34" charset="-122"/>
              <a:sym typeface="Arial" charset="0"/>
            </a:endParaRPr>
          </a:p>
        </p:txBody>
      </p:sp>
      <p:sp>
        <p:nvSpPr>
          <p:cNvPr id="13" name="Line 13"/>
          <p:cNvSpPr>
            <a:spLocks noChangeShapeType="1"/>
          </p:cNvSpPr>
          <p:nvPr/>
        </p:nvSpPr>
        <p:spPr bwMode="auto">
          <a:xfrm>
            <a:off x="5019675" y="5428456"/>
            <a:ext cx="0" cy="211137"/>
          </a:xfrm>
          <a:prstGeom prst="line">
            <a:avLst/>
          </a:prstGeom>
          <a:noFill/>
          <a:ln w="12700">
            <a:solidFill>
              <a:schemeClr val="bg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kern="0">
              <a:solidFill>
                <a:sysClr val="windowText" lastClr="000000"/>
              </a:solidFill>
              <a:latin typeface="Arial" charset="0"/>
              <a:ea typeface="微软雅黑" pitchFamily="34" charset="-122"/>
              <a:sym typeface="Arial" charset="0"/>
            </a:endParaRPr>
          </a:p>
        </p:txBody>
      </p:sp>
      <p:sp>
        <p:nvSpPr>
          <p:cNvPr id="14" name="Line 14"/>
          <p:cNvSpPr>
            <a:spLocks noChangeShapeType="1"/>
          </p:cNvSpPr>
          <p:nvPr/>
        </p:nvSpPr>
        <p:spPr bwMode="auto">
          <a:xfrm>
            <a:off x="5816600" y="4336256"/>
            <a:ext cx="552450" cy="0"/>
          </a:xfrm>
          <a:prstGeom prst="line">
            <a:avLst/>
          </a:prstGeom>
          <a:noFill/>
          <a:ln w="12700">
            <a:solidFill>
              <a:schemeClr val="bg1"/>
            </a:solidFill>
            <a:round/>
            <a:headEnd type="stealth"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kern="0">
              <a:solidFill>
                <a:sysClr val="windowText" lastClr="000000"/>
              </a:solidFill>
              <a:latin typeface="Arial" charset="0"/>
              <a:ea typeface="微软雅黑" pitchFamily="34" charset="-122"/>
              <a:sym typeface="Arial" charset="0"/>
            </a:endParaRPr>
          </a:p>
        </p:txBody>
      </p:sp>
      <p:sp>
        <p:nvSpPr>
          <p:cNvPr id="15" name="Line 15"/>
          <p:cNvSpPr>
            <a:spLocks noChangeShapeType="1"/>
          </p:cNvSpPr>
          <p:nvPr/>
        </p:nvSpPr>
        <p:spPr bwMode="auto">
          <a:xfrm>
            <a:off x="5816600" y="5090318"/>
            <a:ext cx="552450" cy="0"/>
          </a:xfrm>
          <a:prstGeom prst="line">
            <a:avLst/>
          </a:prstGeom>
          <a:noFill/>
          <a:ln w="12700">
            <a:solidFill>
              <a:schemeClr val="bg1"/>
            </a:solidFill>
            <a:round/>
            <a:headEnd type="stealth"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6" name="Line 16"/>
          <p:cNvSpPr>
            <a:spLocks noChangeShapeType="1"/>
          </p:cNvSpPr>
          <p:nvPr/>
        </p:nvSpPr>
        <p:spPr bwMode="auto">
          <a:xfrm>
            <a:off x="5845175" y="5939631"/>
            <a:ext cx="554038" cy="0"/>
          </a:xfrm>
          <a:prstGeom prst="line">
            <a:avLst/>
          </a:prstGeom>
          <a:noFill/>
          <a:ln w="12700">
            <a:solidFill>
              <a:schemeClr val="bg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7" name="Line 17"/>
          <p:cNvSpPr>
            <a:spLocks noChangeShapeType="1"/>
          </p:cNvSpPr>
          <p:nvPr/>
        </p:nvSpPr>
        <p:spPr bwMode="auto">
          <a:xfrm>
            <a:off x="5019675" y="2932906"/>
            <a:ext cx="0" cy="211137"/>
          </a:xfrm>
          <a:prstGeom prst="line">
            <a:avLst/>
          </a:prstGeom>
          <a:noFill/>
          <a:ln w="12700">
            <a:solidFill>
              <a:schemeClr val="bg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kern="0">
              <a:solidFill>
                <a:sysClr val="windowText" lastClr="000000"/>
              </a:solidFill>
              <a:latin typeface="Arial" charset="0"/>
              <a:ea typeface="微软雅黑" pitchFamily="34" charset="-122"/>
              <a:sym typeface="Arial" charset="0"/>
            </a:endParaRPr>
          </a:p>
        </p:txBody>
      </p:sp>
      <p:sp>
        <p:nvSpPr>
          <p:cNvPr id="18" name="AutoShape 18"/>
          <p:cNvSpPr>
            <a:spLocks noChangeArrowheads="1"/>
          </p:cNvSpPr>
          <p:nvPr/>
        </p:nvSpPr>
        <p:spPr bwMode="auto">
          <a:xfrm>
            <a:off x="4308475" y="3156743"/>
            <a:ext cx="1422400" cy="527050"/>
          </a:xfrm>
          <a:prstGeom prst="roundRect">
            <a:avLst>
              <a:gd name="adj" fmla="val 12486"/>
            </a:avLst>
          </a:prstGeom>
          <a:solidFill>
            <a:schemeClr val="accent4"/>
          </a:solidFill>
          <a:ln w="254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65" tIns="46033" rIns="92065" bIns="46033" anchor="ctr"/>
          <a:lstStyle/>
          <a:p>
            <a:pPr defTabSz="762000" eaLnBrk="0" hangingPunct="0"/>
            <a:r>
              <a:rPr lang="zh-CN" altLang="en-US" sz="2000" kern="0" dirty="0">
                <a:solidFill>
                  <a:srgbClr val="000000"/>
                </a:solidFill>
                <a:latin typeface="Arial" charset="0"/>
                <a:ea typeface="微软雅黑" pitchFamily="34" charset="-122"/>
                <a:sym typeface="Arial" charset="0"/>
              </a:rPr>
              <a:t>风险评估</a:t>
            </a:r>
          </a:p>
        </p:txBody>
      </p:sp>
      <p:sp>
        <p:nvSpPr>
          <p:cNvPr id="19" name="AutoShape 19"/>
          <p:cNvSpPr>
            <a:spLocks noChangeArrowheads="1"/>
          </p:cNvSpPr>
          <p:nvPr/>
        </p:nvSpPr>
        <p:spPr bwMode="auto">
          <a:xfrm>
            <a:off x="4308475" y="3994943"/>
            <a:ext cx="1422400" cy="527050"/>
          </a:xfrm>
          <a:prstGeom prst="roundRect">
            <a:avLst>
              <a:gd name="adj" fmla="val 12486"/>
            </a:avLst>
          </a:prstGeom>
          <a:solidFill>
            <a:schemeClr val="accent4"/>
          </a:solidFill>
          <a:ln w="254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65" tIns="46033" rIns="92065" bIns="46033" anchor="ctr"/>
          <a:lstStyle/>
          <a:p>
            <a:pPr defTabSz="762000" eaLnBrk="0" hangingPunct="0"/>
            <a:r>
              <a:rPr lang="zh-CN" altLang="en-US" sz="2000" kern="0">
                <a:solidFill>
                  <a:srgbClr val="000000"/>
                </a:solidFill>
                <a:latin typeface="Arial" charset="0"/>
                <a:ea typeface="微软雅黑" pitchFamily="34" charset="-122"/>
                <a:sym typeface="Arial" charset="0"/>
              </a:rPr>
              <a:t>程序</a:t>
            </a:r>
            <a:endParaRPr lang="en-US" sz="2000" kern="0" dirty="0">
              <a:solidFill>
                <a:srgbClr val="000000"/>
              </a:solidFill>
              <a:latin typeface="Arial" charset="0"/>
              <a:ea typeface="微软雅黑" pitchFamily="34" charset="-122"/>
              <a:sym typeface="Arial" charset="0"/>
            </a:endParaRPr>
          </a:p>
        </p:txBody>
      </p:sp>
      <p:sp>
        <p:nvSpPr>
          <p:cNvPr id="20" name="AutoShape 20"/>
          <p:cNvSpPr>
            <a:spLocks noChangeArrowheads="1"/>
          </p:cNvSpPr>
          <p:nvPr/>
        </p:nvSpPr>
        <p:spPr bwMode="auto">
          <a:xfrm>
            <a:off x="4308475" y="4833143"/>
            <a:ext cx="1422400" cy="527050"/>
          </a:xfrm>
          <a:prstGeom prst="roundRect">
            <a:avLst>
              <a:gd name="adj" fmla="val 12486"/>
            </a:avLst>
          </a:prstGeom>
          <a:solidFill>
            <a:schemeClr val="accent4"/>
          </a:solidFill>
          <a:ln w="254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65" tIns="46033" rIns="92065" bIns="46033" anchor="ctr"/>
          <a:lstStyle/>
          <a:p>
            <a:pPr defTabSz="762000" eaLnBrk="0" hangingPunct="0"/>
            <a:r>
              <a:rPr lang="zh-CN" altLang="en-US" sz="2000" kern="0" dirty="0">
                <a:solidFill>
                  <a:srgbClr val="000000"/>
                </a:solidFill>
                <a:latin typeface="Arial" charset="0"/>
                <a:ea typeface="微软雅黑" pitchFamily="34" charset="-122"/>
                <a:sym typeface="Arial" charset="0"/>
              </a:rPr>
              <a:t>行动和行为</a:t>
            </a:r>
            <a:endParaRPr lang="en-US" sz="2000" kern="0" dirty="0">
              <a:solidFill>
                <a:srgbClr val="000000"/>
              </a:solidFill>
              <a:latin typeface="Arial" charset="0"/>
              <a:ea typeface="微软雅黑" pitchFamily="34" charset="-122"/>
              <a:sym typeface="Arial" charset="0"/>
            </a:endParaRPr>
          </a:p>
        </p:txBody>
      </p:sp>
      <p:sp>
        <p:nvSpPr>
          <p:cNvPr id="21" name="AutoShape 21"/>
          <p:cNvSpPr>
            <a:spLocks noChangeArrowheads="1"/>
          </p:cNvSpPr>
          <p:nvPr/>
        </p:nvSpPr>
        <p:spPr bwMode="auto">
          <a:xfrm>
            <a:off x="4308475" y="5671343"/>
            <a:ext cx="1422400" cy="527050"/>
          </a:xfrm>
          <a:prstGeom prst="roundRect">
            <a:avLst>
              <a:gd name="adj" fmla="val 12486"/>
            </a:avLst>
          </a:prstGeom>
          <a:solidFill>
            <a:schemeClr val="accent4"/>
          </a:solidFill>
          <a:ln w="254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65" tIns="46033" rIns="92065" bIns="46033" anchor="ctr"/>
          <a:lstStyle/>
          <a:p>
            <a:pPr defTabSz="762000" eaLnBrk="0" hangingPunct="0"/>
            <a:r>
              <a:rPr lang="zh-CN" altLang="en-US" sz="2000" kern="0" dirty="0">
                <a:solidFill>
                  <a:srgbClr val="000000"/>
                </a:solidFill>
                <a:latin typeface="Arial" charset="0"/>
                <a:ea typeface="微软雅黑" pitchFamily="34" charset="-122"/>
                <a:sym typeface="Arial" charset="0"/>
              </a:rPr>
              <a:t>指标</a:t>
            </a:r>
          </a:p>
        </p:txBody>
      </p:sp>
      <p:sp>
        <p:nvSpPr>
          <p:cNvPr id="22" name="AutoShape 22"/>
          <p:cNvSpPr>
            <a:spLocks noChangeArrowheads="1"/>
          </p:cNvSpPr>
          <p:nvPr/>
        </p:nvSpPr>
        <p:spPr bwMode="auto">
          <a:xfrm>
            <a:off x="6442075" y="1554956"/>
            <a:ext cx="1422400" cy="527050"/>
          </a:xfrm>
          <a:prstGeom prst="roundRect">
            <a:avLst>
              <a:gd name="adj" fmla="val 12486"/>
            </a:avLst>
          </a:prstGeom>
          <a:solidFill>
            <a:schemeClr val="accent4"/>
          </a:solidFill>
          <a:ln w="254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65" tIns="46033" rIns="92065" bIns="46033" anchor="ctr"/>
          <a:lstStyle/>
          <a:p>
            <a:pPr defTabSz="762000" eaLnBrk="0" hangingPunct="0"/>
            <a:r>
              <a:rPr lang="zh-CN" altLang="en-US" sz="2000" kern="0" dirty="0">
                <a:solidFill>
                  <a:srgbClr val="000000"/>
                </a:solidFill>
                <a:latin typeface="Arial" charset="0"/>
                <a:ea typeface="微软雅黑" pitchFamily="34" charset="-122"/>
                <a:sym typeface="Arial" charset="0"/>
              </a:rPr>
              <a:t>最高管理层</a:t>
            </a:r>
          </a:p>
        </p:txBody>
      </p:sp>
      <p:sp>
        <p:nvSpPr>
          <p:cNvPr id="23" name="AutoShape 23"/>
          <p:cNvSpPr>
            <a:spLocks noChangeArrowheads="1"/>
          </p:cNvSpPr>
          <p:nvPr/>
        </p:nvSpPr>
        <p:spPr bwMode="auto">
          <a:xfrm>
            <a:off x="6442075" y="2350293"/>
            <a:ext cx="1422400" cy="508000"/>
          </a:xfrm>
          <a:prstGeom prst="roundRect">
            <a:avLst>
              <a:gd name="adj" fmla="val 12486"/>
            </a:avLst>
          </a:prstGeom>
          <a:solidFill>
            <a:schemeClr val="accent4"/>
          </a:solidFill>
          <a:ln w="254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65" tIns="46033" rIns="92065" bIns="46033" anchor="ctr"/>
          <a:lstStyle/>
          <a:p>
            <a:pPr defTabSz="762000" eaLnBrk="0" hangingPunct="0"/>
            <a:r>
              <a:rPr lang="zh-CN" altLang="en-US" sz="2000" kern="0" dirty="0">
                <a:solidFill>
                  <a:srgbClr val="000000"/>
                </a:solidFill>
                <a:latin typeface="Arial" charset="0"/>
                <a:ea typeface="微软雅黑" pitchFamily="34" charset="-122"/>
                <a:sym typeface="Arial" charset="0"/>
              </a:rPr>
              <a:t>年度报告</a:t>
            </a:r>
          </a:p>
        </p:txBody>
      </p:sp>
      <p:sp>
        <p:nvSpPr>
          <p:cNvPr id="24" name="AutoShape 24"/>
          <p:cNvSpPr>
            <a:spLocks noChangeArrowheads="1"/>
          </p:cNvSpPr>
          <p:nvPr/>
        </p:nvSpPr>
        <p:spPr bwMode="auto">
          <a:xfrm>
            <a:off x="6442075" y="3155156"/>
            <a:ext cx="1422400" cy="527050"/>
          </a:xfrm>
          <a:prstGeom prst="roundRect">
            <a:avLst>
              <a:gd name="adj" fmla="val 12486"/>
            </a:avLst>
          </a:prstGeom>
          <a:solidFill>
            <a:schemeClr val="accent4"/>
          </a:solidFill>
          <a:ln w="254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65" tIns="46033" rIns="92065" bIns="46033" anchor="ctr"/>
          <a:lstStyle/>
          <a:p>
            <a:pPr defTabSz="762000" eaLnBrk="0" hangingPunct="0"/>
            <a:r>
              <a:rPr lang="zh-CN" altLang="en-US" sz="2000" kern="0" dirty="0">
                <a:solidFill>
                  <a:srgbClr val="000000"/>
                </a:solidFill>
                <a:latin typeface="Arial" charset="0"/>
                <a:ea typeface="微软雅黑" pitchFamily="34" charset="-122"/>
                <a:sym typeface="Arial" charset="0"/>
              </a:rPr>
              <a:t>风险审查</a:t>
            </a:r>
          </a:p>
        </p:txBody>
      </p:sp>
      <p:sp>
        <p:nvSpPr>
          <p:cNvPr id="25" name="AutoShape 25"/>
          <p:cNvSpPr>
            <a:spLocks noChangeArrowheads="1"/>
          </p:cNvSpPr>
          <p:nvPr/>
        </p:nvSpPr>
        <p:spPr bwMode="auto">
          <a:xfrm>
            <a:off x="6442075" y="3993356"/>
            <a:ext cx="1422400" cy="1379537"/>
          </a:xfrm>
          <a:prstGeom prst="roundRect">
            <a:avLst>
              <a:gd name="adj" fmla="val 12486"/>
            </a:avLst>
          </a:prstGeom>
          <a:solidFill>
            <a:schemeClr val="accent4"/>
          </a:solidFill>
          <a:ln w="254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65" tIns="46033" rIns="92065" bIns="46033" anchor="ctr"/>
          <a:lstStyle/>
          <a:p>
            <a:pPr defTabSz="762000" eaLnBrk="0" hangingPunct="0"/>
            <a:endParaRPr lang="zh-CN" altLang="en-US" sz="2000" kern="0">
              <a:solidFill>
                <a:srgbClr val="000000"/>
              </a:solidFill>
              <a:latin typeface="Arial" charset="0"/>
              <a:ea typeface="微软雅黑" pitchFamily="34" charset="-122"/>
              <a:sym typeface="Arial" charset="0"/>
            </a:endParaRPr>
          </a:p>
        </p:txBody>
      </p:sp>
      <p:sp>
        <p:nvSpPr>
          <p:cNvPr id="26" name="AutoShape 26"/>
          <p:cNvSpPr>
            <a:spLocks noChangeArrowheads="1"/>
          </p:cNvSpPr>
          <p:nvPr/>
        </p:nvSpPr>
        <p:spPr bwMode="auto">
          <a:xfrm>
            <a:off x="6442075" y="5669756"/>
            <a:ext cx="1422400" cy="527050"/>
          </a:xfrm>
          <a:prstGeom prst="roundRect">
            <a:avLst>
              <a:gd name="adj" fmla="val 12486"/>
            </a:avLst>
          </a:prstGeom>
          <a:solidFill>
            <a:schemeClr val="accent4"/>
          </a:solidFill>
          <a:ln w="254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65" tIns="46033" rIns="92065" bIns="46033" anchor="ctr"/>
          <a:lstStyle/>
          <a:p>
            <a:pPr defTabSz="762000" eaLnBrk="0" hangingPunct="0"/>
            <a:r>
              <a:rPr lang="zh-CN" altLang="en-US" sz="2000" kern="0" dirty="0">
                <a:solidFill>
                  <a:srgbClr val="000000"/>
                </a:solidFill>
                <a:latin typeface="Arial" charset="0"/>
                <a:ea typeface="微软雅黑" pitchFamily="34" charset="-122"/>
                <a:sym typeface="Arial" charset="0"/>
              </a:rPr>
              <a:t>管理评审</a:t>
            </a:r>
          </a:p>
        </p:txBody>
      </p:sp>
      <p:sp>
        <p:nvSpPr>
          <p:cNvPr id="27" name="Rectangle 27"/>
          <p:cNvSpPr>
            <a:spLocks noChangeArrowheads="1"/>
          </p:cNvSpPr>
          <p:nvPr/>
        </p:nvSpPr>
        <p:spPr bwMode="auto">
          <a:xfrm>
            <a:off x="7121525" y="4042568"/>
            <a:ext cx="760413"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65" tIns="46033" rIns="92065" bIns="46033">
            <a:spAutoFit/>
          </a:bodyPr>
          <a:lstStyle/>
          <a:p>
            <a:pPr marL="0" marR="0" lvl="0" indent="0" algn="l" defTabSz="897255" eaLnBrk="0" fontAlgn="auto" latinLnBrk="0" hangingPunct="0">
              <a:lnSpc>
                <a:spcPct val="105000"/>
              </a:lnSpc>
              <a:spcBef>
                <a:spcPts val="0"/>
              </a:spcBef>
              <a:spcAft>
                <a:spcPts val="0"/>
              </a:spcAft>
              <a:buClrTx/>
              <a:buSzTx/>
              <a:buFontTx/>
              <a:buNone/>
              <a:defRPr/>
            </a:pPr>
            <a:r>
              <a:rPr kumimoji="0" lang="zh-CN" altLang="en-US" sz="1800" b="0" i="0" u="none" strike="noStrike" kern="0" cap="none" spc="0" normalizeH="0" baseline="0" noProof="0" dirty="0">
                <a:ln>
                  <a:noFill/>
                </a:ln>
                <a:solidFill>
                  <a:srgbClr val="000000"/>
                </a:solidFill>
                <a:effectLst/>
                <a:uLnTx/>
                <a:uFillTx/>
                <a:latin typeface="Arial" charset="0"/>
                <a:ea typeface="微软雅黑" pitchFamily="34" charset="-122"/>
                <a:sym typeface="Arial" charset="0"/>
              </a:rPr>
              <a:t>正式审核</a:t>
            </a:r>
          </a:p>
        </p:txBody>
      </p:sp>
      <p:sp>
        <p:nvSpPr>
          <p:cNvPr id="28" name="Rectangle 28"/>
          <p:cNvSpPr>
            <a:spLocks noChangeArrowheads="1"/>
          </p:cNvSpPr>
          <p:nvPr/>
        </p:nvSpPr>
        <p:spPr bwMode="auto">
          <a:xfrm>
            <a:off x="6553200" y="4680743"/>
            <a:ext cx="854075"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65" tIns="46033" rIns="92065" bIns="46033">
            <a:spAutoFit/>
          </a:bodyPr>
          <a:lstStyle/>
          <a:p>
            <a:pPr marL="0" marR="0" lvl="0" indent="0" algn="l" defTabSz="897255" eaLnBrk="0" fontAlgn="auto" latinLnBrk="0" hangingPunct="0">
              <a:lnSpc>
                <a:spcPct val="105000"/>
              </a:lnSpc>
              <a:spcBef>
                <a:spcPts val="0"/>
              </a:spcBef>
              <a:spcAft>
                <a:spcPts val="0"/>
              </a:spcAft>
              <a:buClrTx/>
              <a:buSzTx/>
              <a:buFontTx/>
              <a:buNone/>
              <a:defRPr/>
            </a:pPr>
            <a:r>
              <a:rPr kumimoji="0" lang="zh-CN" altLang="en-US" sz="1800" b="0" i="0" u="none" strike="noStrike" kern="0" cap="none" spc="0" normalizeH="0" baseline="0" noProof="0" dirty="0">
                <a:ln>
                  <a:noFill/>
                </a:ln>
                <a:solidFill>
                  <a:srgbClr val="000000"/>
                </a:solidFill>
                <a:effectLst/>
                <a:uLnTx/>
                <a:uFillTx/>
                <a:latin typeface="Arial" charset="0"/>
                <a:ea typeface="微软雅黑" pitchFamily="34" charset="-122"/>
                <a:sym typeface="Arial" charset="0"/>
              </a:rPr>
              <a:t>自我检查</a:t>
            </a:r>
          </a:p>
        </p:txBody>
      </p:sp>
      <p:sp>
        <p:nvSpPr>
          <p:cNvPr id="29" name="Line 29"/>
          <p:cNvSpPr>
            <a:spLocks noChangeShapeType="1"/>
          </p:cNvSpPr>
          <p:nvPr/>
        </p:nvSpPr>
        <p:spPr bwMode="auto">
          <a:xfrm>
            <a:off x="6657975" y="4318793"/>
            <a:ext cx="990600" cy="838200"/>
          </a:xfrm>
          <a:prstGeom prst="line">
            <a:avLst/>
          </a:prstGeom>
          <a:solidFill>
            <a:schemeClr val="accent4"/>
          </a:solidFill>
          <a:ln w="254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65" tIns="46033" rIns="92065" bIns="46033" anchor="ctr"/>
          <a:lstStyle/>
          <a:p>
            <a:pPr defTabSz="762000" eaLnBrk="0" hangingPunct="0"/>
            <a:endParaRPr lang="zh-CN" altLang="en-US" sz="2000" kern="0">
              <a:solidFill>
                <a:srgbClr val="000000"/>
              </a:solidFill>
              <a:latin typeface="Arial" charset="0"/>
              <a:ea typeface="微软雅黑" pitchFamily="34" charset="-122"/>
              <a:sym typeface="Arial" charset="0"/>
            </a:endParaRPr>
          </a:p>
        </p:txBody>
      </p:sp>
      <p:sp>
        <p:nvSpPr>
          <p:cNvPr id="30" name="Line 30"/>
          <p:cNvSpPr>
            <a:spLocks noChangeShapeType="1"/>
          </p:cNvSpPr>
          <p:nvPr/>
        </p:nvSpPr>
        <p:spPr bwMode="auto">
          <a:xfrm>
            <a:off x="5816600" y="3498056"/>
            <a:ext cx="552450" cy="0"/>
          </a:xfrm>
          <a:prstGeom prst="line">
            <a:avLst/>
          </a:prstGeom>
          <a:noFill/>
          <a:ln w="12700">
            <a:solidFill>
              <a:schemeClr val="bg1"/>
            </a:solidFill>
            <a:round/>
            <a:headEnd type="stealth"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kern="0">
              <a:solidFill>
                <a:sysClr val="windowText" lastClr="000000"/>
              </a:solidFill>
              <a:latin typeface="Arial" charset="0"/>
              <a:ea typeface="微软雅黑" pitchFamily="34" charset="-122"/>
              <a:sym typeface="Arial" charset="0"/>
            </a:endParaRPr>
          </a:p>
        </p:txBody>
      </p:sp>
      <p:sp>
        <p:nvSpPr>
          <p:cNvPr id="31" name="Line 31"/>
          <p:cNvSpPr>
            <a:spLocks noChangeShapeType="1"/>
          </p:cNvSpPr>
          <p:nvPr/>
        </p:nvSpPr>
        <p:spPr bwMode="auto">
          <a:xfrm flipV="1">
            <a:off x="7153275" y="5425281"/>
            <a:ext cx="0" cy="211137"/>
          </a:xfrm>
          <a:prstGeom prst="line">
            <a:avLst/>
          </a:prstGeom>
          <a:noFill/>
          <a:ln w="12700">
            <a:solidFill>
              <a:schemeClr val="bg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2" name="Line 32"/>
          <p:cNvSpPr>
            <a:spLocks noChangeShapeType="1"/>
          </p:cNvSpPr>
          <p:nvPr/>
        </p:nvSpPr>
        <p:spPr bwMode="auto">
          <a:xfrm flipV="1">
            <a:off x="7153275" y="3748881"/>
            <a:ext cx="0" cy="211137"/>
          </a:xfrm>
          <a:prstGeom prst="line">
            <a:avLst/>
          </a:prstGeom>
          <a:noFill/>
          <a:ln w="12700">
            <a:solidFill>
              <a:schemeClr val="bg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kern="0">
              <a:solidFill>
                <a:sysClr val="windowText" lastClr="000000"/>
              </a:solidFill>
              <a:latin typeface="Arial" charset="0"/>
              <a:ea typeface="微软雅黑" pitchFamily="34" charset="-122"/>
              <a:sym typeface="Arial" charset="0"/>
            </a:endParaRPr>
          </a:p>
        </p:txBody>
      </p:sp>
      <p:sp>
        <p:nvSpPr>
          <p:cNvPr id="33" name="Line 33"/>
          <p:cNvSpPr>
            <a:spLocks noChangeShapeType="1"/>
          </p:cNvSpPr>
          <p:nvPr/>
        </p:nvSpPr>
        <p:spPr bwMode="auto">
          <a:xfrm flipV="1">
            <a:off x="7153275" y="2910681"/>
            <a:ext cx="0" cy="211137"/>
          </a:xfrm>
          <a:prstGeom prst="line">
            <a:avLst/>
          </a:prstGeom>
          <a:noFill/>
          <a:ln w="12700">
            <a:solidFill>
              <a:schemeClr val="bg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kern="0">
              <a:solidFill>
                <a:sysClr val="windowText" lastClr="000000"/>
              </a:solidFill>
              <a:latin typeface="Arial" charset="0"/>
              <a:ea typeface="微软雅黑" pitchFamily="34" charset="-122"/>
              <a:sym typeface="Arial" charset="0"/>
            </a:endParaRPr>
          </a:p>
        </p:txBody>
      </p:sp>
      <p:sp>
        <p:nvSpPr>
          <p:cNvPr id="34" name="Line 34"/>
          <p:cNvSpPr>
            <a:spLocks noChangeShapeType="1"/>
          </p:cNvSpPr>
          <p:nvPr/>
        </p:nvSpPr>
        <p:spPr bwMode="auto">
          <a:xfrm flipV="1">
            <a:off x="7153275" y="2087721"/>
            <a:ext cx="0" cy="211137"/>
          </a:xfrm>
          <a:prstGeom prst="line">
            <a:avLst/>
          </a:prstGeom>
          <a:noFill/>
          <a:ln w="12700">
            <a:solidFill>
              <a:schemeClr val="bg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kern="0">
              <a:solidFill>
                <a:sysClr val="windowText" lastClr="000000"/>
              </a:solidFill>
              <a:latin typeface="Arial" charset="0"/>
              <a:ea typeface="微软雅黑" pitchFamily="34" charset="-122"/>
              <a:sym typeface="Arial" charset="0"/>
            </a:endParaRPr>
          </a:p>
        </p:txBody>
      </p:sp>
      <p:sp>
        <p:nvSpPr>
          <p:cNvPr id="35" name="Line 35"/>
          <p:cNvSpPr>
            <a:spLocks noChangeShapeType="1"/>
          </p:cNvSpPr>
          <p:nvPr/>
        </p:nvSpPr>
        <p:spPr bwMode="auto">
          <a:xfrm>
            <a:off x="5019675" y="2094706"/>
            <a:ext cx="0" cy="211137"/>
          </a:xfrm>
          <a:prstGeom prst="line">
            <a:avLst/>
          </a:prstGeom>
          <a:noFill/>
          <a:ln w="12700">
            <a:solidFill>
              <a:schemeClr val="bg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6" name="Line 36"/>
          <p:cNvSpPr>
            <a:spLocks noChangeShapeType="1"/>
          </p:cNvSpPr>
          <p:nvPr/>
        </p:nvSpPr>
        <p:spPr bwMode="auto">
          <a:xfrm flipH="1">
            <a:off x="5818188" y="1770856"/>
            <a:ext cx="563563" cy="0"/>
          </a:xfrm>
          <a:prstGeom prst="line">
            <a:avLst/>
          </a:prstGeom>
          <a:noFill/>
          <a:ln w="12700">
            <a:solidFill>
              <a:schemeClr val="bg1"/>
            </a:solidFill>
            <a:round/>
            <a:headEnd type="none" w="sm" len="sm"/>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7" name="矩形 36"/>
          <p:cNvSpPr/>
          <p:nvPr/>
        </p:nvSpPr>
        <p:spPr>
          <a:xfrm>
            <a:off x="4696509" y="1646277"/>
            <a:ext cx="646331" cy="369332"/>
          </a:xfrm>
          <a:prstGeom prst="rect">
            <a:avLst/>
          </a:prstGeom>
        </p:spPr>
        <p:txBody>
          <a:bodyPr wrap="none">
            <a:spAutoFit/>
          </a:bodyPr>
          <a:lstStyle/>
          <a:p>
            <a:pPr lvl="0" defTabSz="762000" eaLnBrk="0" hangingPunct="0">
              <a:defRPr/>
            </a:pPr>
            <a:r>
              <a:rPr lang="zh-CN" altLang="en-US" kern="0" dirty="0">
                <a:solidFill>
                  <a:srgbClr val="000000"/>
                </a:solidFill>
                <a:latin typeface="Arial" charset="0"/>
                <a:ea typeface="微软雅黑" pitchFamily="34" charset="-122"/>
                <a:sym typeface="Arial" charset="0"/>
              </a:rPr>
              <a:t>承诺</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箭头: 五边形 4"/>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标题 1"/>
          <p:cNvSpPr>
            <a:spLocks noGrp="1"/>
          </p:cNvSpPr>
          <p:nvPr>
            <p:ph type="title"/>
          </p:nvPr>
        </p:nvSpPr>
        <p:spPr>
          <a:xfrm>
            <a:off x="884283" y="448071"/>
            <a:ext cx="1976437" cy="480131"/>
          </a:xfrm>
          <a:prstGeom prst="rect">
            <a:avLst/>
          </a:prstGeom>
          <a:noFill/>
          <a:ln w="9525">
            <a:noFill/>
            <a:miter lim="800000"/>
          </a:ln>
          <a:effectLst/>
        </p:spPr>
        <p:txBody>
          <a:bodyPr vert="horz" wrap="square" lIns="91440" tIns="45720" rIns="91440" bIns="45720" rtlCol="0" anchor="ctr">
            <a:spAutoFit/>
          </a:bodyPr>
          <a:lstStyle/>
          <a:p>
            <a:r>
              <a:rPr lang="zh-CN" altLang="en-US" sz="2800" b="1" dirty="0">
                <a:solidFill>
                  <a:schemeClr val="accent1">
                    <a:lumMod val="75000"/>
                  </a:schemeClr>
                </a:solidFill>
                <a:latin typeface="Arial" charset="0"/>
                <a:ea typeface="微软雅黑" pitchFamily="34" charset="-122"/>
                <a:sym typeface="Arial" charset="0"/>
              </a:rPr>
              <a:t>岗位与责任</a:t>
            </a:r>
          </a:p>
        </p:txBody>
      </p:sp>
      <p:grpSp>
        <p:nvGrpSpPr>
          <p:cNvPr id="7" name="Group 4"/>
          <p:cNvGrpSpPr/>
          <p:nvPr/>
        </p:nvGrpSpPr>
        <p:grpSpPr bwMode="auto">
          <a:xfrm>
            <a:off x="2895600" y="1565275"/>
            <a:ext cx="6858000" cy="4397923"/>
            <a:chOff x="1567" y="3258"/>
            <a:chExt cx="7029" cy="4229"/>
          </a:xfrm>
        </p:grpSpPr>
        <p:grpSp>
          <p:nvGrpSpPr>
            <p:cNvPr id="8" name="Group 5"/>
            <p:cNvGrpSpPr/>
            <p:nvPr/>
          </p:nvGrpSpPr>
          <p:grpSpPr bwMode="auto">
            <a:xfrm>
              <a:off x="2448" y="3258"/>
              <a:ext cx="4845" cy="4229"/>
              <a:chOff x="515" y="2775"/>
              <a:chExt cx="8160" cy="7320"/>
            </a:xfrm>
          </p:grpSpPr>
          <p:grpSp>
            <p:nvGrpSpPr>
              <p:cNvPr id="20" name="Group 6"/>
              <p:cNvGrpSpPr/>
              <p:nvPr/>
            </p:nvGrpSpPr>
            <p:grpSpPr bwMode="auto">
              <a:xfrm>
                <a:off x="515" y="7905"/>
                <a:ext cx="8160" cy="2190"/>
                <a:chOff x="336" y="3012"/>
                <a:chExt cx="3684" cy="876"/>
              </a:xfrm>
            </p:grpSpPr>
            <p:grpSp>
              <p:nvGrpSpPr>
                <p:cNvPr id="36" name="Group 7"/>
                <p:cNvGrpSpPr/>
                <p:nvPr/>
              </p:nvGrpSpPr>
              <p:grpSpPr bwMode="auto">
                <a:xfrm>
                  <a:off x="336" y="3012"/>
                  <a:ext cx="3684" cy="876"/>
                  <a:chOff x="336" y="3052"/>
                  <a:chExt cx="3712" cy="854"/>
                </a:xfrm>
              </p:grpSpPr>
              <p:sp>
                <p:nvSpPr>
                  <p:cNvPr id="38" name="Freeform 8"/>
                  <p:cNvSpPr/>
                  <p:nvPr/>
                </p:nvSpPr>
                <p:spPr bwMode="auto">
                  <a:xfrm>
                    <a:off x="3322" y="3052"/>
                    <a:ext cx="726" cy="851"/>
                  </a:xfrm>
                  <a:custGeom>
                    <a:avLst/>
                    <a:gdLst>
                      <a:gd name="T0" fmla="*/ 378 w 805"/>
                      <a:gd name="T1" fmla="*/ 834 h 835"/>
                      <a:gd name="T2" fmla="*/ 0 w 805"/>
                      <a:gd name="T3" fmla="*/ 355 h 835"/>
                      <a:gd name="T4" fmla="*/ 354 w 805"/>
                      <a:gd name="T5" fmla="*/ 0 h 835"/>
                      <a:gd name="T6" fmla="*/ 804 w 805"/>
                      <a:gd name="T7" fmla="*/ 414 h 835"/>
                      <a:gd name="T8" fmla="*/ 378 w 805"/>
                      <a:gd name="T9" fmla="*/ 834 h 835"/>
                    </a:gdLst>
                    <a:ahLst/>
                    <a:cxnLst>
                      <a:cxn ang="0">
                        <a:pos x="T0" y="T1"/>
                      </a:cxn>
                      <a:cxn ang="0">
                        <a:pos x="T2" y="T3"/>
                      </a:cxn>
                      <a:cxn ang="0">
                        <a:pos x="T4" y="T5"/>
                      </a:cxn>
                      <a:cxn ang="0">
                        <a:pos x="T6" y="T7"/>
                      </a:cxn>
                      <a:cxn ang="0">
                        <a:pos x="T8" y="T9"/>
                      </a:cxn>
                    </a:cxnLst>
                    <a:rect l="0" t="0" r="r" b="b"/>
                    <a:pathLst>
                      <a:path w="805" h="835">
                        <a:moveTo>
                          <a:pt x="378" y="834"/>
                        </a:moveTo>
                        <a:lnTo>
                          <a:pt x="0" y="355"/>
                        </a:lnTo>
                        <a:lnTo>
                          <a:pt x="354" y="0"/>
                        </a:lnTo>
                        <a:lnTo>
                          <a:pt x="804" y="414"/>
                        </a:lnTo>
                        <a:lnTo>
                          <a:pt x="378" y="834"/>
                        </a:lnTo>
                      </a:path>
                    </a:pathLst>
                  </a:custGeom>
                  <a:solidFill>
                    <a:srgbClr val="DDDDDD"/>
                  </a:solidFill>
                  <a:ln w="12700" cap="rnd" cmpd="sng">
                    <a:solidFill>
                      <a:srgbClr val="808080"/>
                    </a:solidFill>
                    <a:prstDash val="solid"/>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9" name="Freeform 9"/>
                  <p:cNvSpPr/>
                  <p:nvPr/>
                </p:nvSpPr>
                <p:spPr bwMode="auto">
                  <a:xfrm>
                    <a:off x="614" y="3052"/>
                    <a:ext cx="3047" cy="373"/>
                  </a:xfrm>
                  <a:custGeom>
                    <a:avLst/>
                    <a:gdLst>
                      <a:gd name="T0" fmla="*/ 0 w 3745"/>
                      <a:gd name="T1" fmla="*/ 356 h 357"/>
                      <a:gd name="T2" fmla="*/ 3388 w 3745"/>
                      <a:gd name="T3" fmla="*/ 356 h 357"/>
                      <a:gd name="T4" fmla="*/ 3744 w 3745"/>
                      <a:gd name="T5" fmla="*/ 0 h 357"/>
                      <a:gd name="T6" fmla="*/ 477 w 3745"/>
                      <a:gd name="T7" fmla="*/ 0 h 357"/>
                      <a:gd name="T8" fmla="*/ 0 w 3745"/>
                      <a:gd name="T9" fmla="*/ 356 h 357"/>
                    </a:gdLst>
                    <a:ahLst/>
                    <a:cxnLst>
                      <a:cxn ang="0">
                        <a:pos x="T0" y="T1"/>
                      </a:cxn>
                      <a:cxn ang="0">
                        <a:pos x="T2" y="T3"/>
                      </a:cxn>
                      <a:cxn ang="0">
                        <a:pos x="T4" y="T5"/>
                      </a:cxn>
                      <a:cxn ang="0">
                        <a:pos x="T6" y="T7"/>
                      </a:cxn>
                      <a:cxn ang="0">
                        <a:pos x="T8" y="T9"/>
                      </a:cxn>
                    </a:cxnLst>
                    <a:rect l="0" t="0" r="r" b="b"/>
                    <a:pathLst>
                      <a:path w="3745" h="357">
                        <a:moveTo>
                          <a:pt x="0" y="356"/>
                        </a:moveTo>
                        <a:lnTo>
                          <a:pt x="3388" y="356"/>
                        </a:lnTo>
                        <a:lnTo>
                          <a:pt x="3744" y="0"/>
                        </a:lnTo>
                        <a:lnTo>
                          <a:pt x="477" y="0"/>
                        </a:lnTo>
                        <a:lnTo>
                          <a:pt x="0" y="356"/>
                        </a:lnTo>
                      </a:path>
                    </a:pathLst>
                  </a:custGeom>
                  <a:solidFill>
                    <a:srgbClr val="DDDDDD"/>
                  </a:solidFill>
                  <a:ln w="12700" cap="rnd" cmpd="sng">
                    <a:solidFill>
                      <a:srgbClr val="808080"/>
                    </a:solidFill>
                    <a:prstDash val="solid"/>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40" name="Freeform 10"/>
                  <p:cNvSpPr/>
                  <p:nvPr/>
                </p:nvSpPr>
                <p:spPr bwMode="auto">
                  <a:xfrm>
                    <a:off x="336" y="3424"/>
                    <a:ext cx="3325" cy="482"/>
                  </a:xfrm>
                  <a:custGeom>
                    <a:avLst/>
                    <a:gdLst>
                      <a:gd name="T0" fmla="*/ 361 w 4133"/>
                      <a:gd name="T1" fmla="*/ 0 h 482"/>
                      <a:gd name="T2" fmla="*/ 3750 w 4133"/>
                      <a:gd name="T3" fmla="*/ 0 h 482"/>
                      <a:gd name="T4" fmla="*/ 4132 w 4133"/>
                      <a:gd name="T5" fmla="*/ 481 h 482"/>
                      <a:gd name="T6" fmla="*/ 0 w 4133"/>
                      <a:gd name="T7" fmla="*/ 481 h 482"/>
                      <a:gd name="T8" fmla="*/ 361 w 4133"/>
                      <a:gd name="T9" fmla="*/ 0 h 482"/>
                    </a:gdLst>
                    <a:ahLst/>
                    <a:cxnLst>
                      <a:cxn ang="0">
                        <a:pos x="T0" y="T1"/>
                      </a:cxn>
                      <a:cxn ang="0">
                        <a:pos x="T2" y="T3"/>
                      </a:cxn>
                      <a:cxn ang="0">
                        <a:pos x="T4" y="T5"/>
                      </a:cxn>
                      <a:cxn ang="0">
                        <a:pos x="T6" y="T7"/>
                      </a:cxn>
                      <a:cxn ang="0">
                        <a:pos x="T8" y="T9"/>
                      </a:cxn>
                    </a:cxnLst>
                    <a:rect l="0" t="0" r="r" b="b"/>
                    <a:pathLst>
                      <a:path w="4133" h="482">
                        <a:moveTo>
                          <a:pt x="361" y="0"/>
                        </a:moveTo>
                        <a:lnTo>
                          <a:pt x="3750" y="0"/>
                        </a:lnTo>
                        <a:lnTo>
                          <a:pt x="4132" y="481"/>
                        </a:lnTo>
                        <a:lnTo>
                          <a:pt x="0" y="481"/>
                        </a:lnTo>
                        <a:lnTo>
                          <a:pt x="361" y="0"/>
                        </a:lnTo>
                      </a:path>
                    </a:pathLst>
                  </a:custGeom>
                  <a:solidFill>
                    <a:srgbClr val="FFCC00"/>
                  </a:solidFill>
                  <a:ln w="12700" cap="rnd" cmpd="sng">
                    <a:solidFill>
                      <a:srgbClr val="808080"/>
                    </a:solidFill>
                    <a:prstDash val="solid"/>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grpSp>
            <p:sp>
              <p:nvSpPr>
                <p:cNvPr id="37" name="Rectangle 11"/>
                <p:cNvSpPr>
                  <a:spLocks noChangeArrowheads="1"/>
                </p:cNvSpPr>
                <p:nvPr/>
              </p:nvSpPr>
              <p:spPr bwMode="auto">
                <a:xfrm>
                  <a:off x="659" y="3473"/>
                  <a:ext cx="2775" cy="390"/>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spAutoFit/>
                </a:bodyPr>
                <a:lstStyle/>
                <a:p>
                  <a:pPr marL="0" marR="0" lvl="0" indent="0" algn="ctr" defTabSz="914400" eaLnBrk="1" fontAlgn="auto" latinLnBrk="0" hangingPunct="1">
                    <a:lnSpc>
                      <a:spcPct val="100000"/>
                    </a:lnSpc>
                    <a:spcBef>
                      <a:spcPts val="600"/>
                    </a:spcBef>
                    <a:spcAft>
                      <a:spcPts val="0"/>
                    </a:spcAft>
                    <a:buClrTx/>
                    <a:buSzTx/>
                    <a:buFontTx/>
                    <a:buNone/>
                    <a:defRPr/>
                  </a:pPr>
                  <a:r>
                    <a:rPr kumimoji="0" lang="zh-CN" altLang="en-US" sz="1600" b="1" i="0" u="none" strike="noStrike" kern="0" cap="none" spc="0" normalizeH="0" baseline="0" noProof="0" dirty="0">
                      <a:ln>
                        <a:noFill/>
                      </a:ln>
                      <a:solidFill>
                        <a:schemeClr val="tx1">
                          <a:lumMod val="85000"/>
                          <a:lumOff val="15000"/>
                        </a:schemeClr>
                      </a:solidFill>
                      <a:effectLst/>
                      <a:uLnTx/>
                      <a:uFillTx/>
                      <a:latin typeface="Arial" charset="0"/>
                      <a:ea typeface="微软雅黑" pitchFamily="34" charset="-122"/>
                      <a:sym typeface="Arial" charset="0"/>
                    </a:rPr>
                    <a:t>实施安全作业程序、指南与惯用做法</a:t>
                  </a: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schemeClr val="tx1">
                          <a:lumMod val="85000"/>
                          <a:lumOff val="15000"/>
                        </a:schemeClr>
                      </a:solidFill>
                      <a:effectLst/>
                      <a:uLnTx/>
                      <a:uFillTx/>
                      <a:latin typeface="Arial" charset="0"/>
                      <a:ea typeface="微软雅黑" pitchFamily="34" charset="-122"/>
                      <a:sym typeface="Arial" charset="0"/>
                    </a:rPr>
                    <a:t>“我们如何做？”</a:t>
                  </a:r>
                  <a:endParaRPr kumimoji="0" lang="zh-CN" altLang="en-US" sz="1600" b="0" i="0" u="none" strike="noStrike" kern="0" cap="none" spc="0" normalizeH="0" baseline="0" noProof="0" dirty="0">
                    <a:ln>
                      <a:noFill/>
                    </a:ln>
                    <a:solidFill>
                      <a:schemeClr val="tx1">
                        <a:lumMod val="85000"/>
                        <a:lumOff val="15000"/>
                      </a:schemeClr>
                    </a:solidFill>
                    <a:effectLst/>
                    <a:uLnTx/>
                    <a:uFillTx/>
                    <a:latin typeface="Arial" charset="0"/>
                    <a:ea typeface="微软雅黑" pitchFamily="34" charset="-122"/>
                    <a:sym typeface="Arial" charset="0"/>
                  </a:endParaRPr>
                </a:p>
              </p:txBody>
            </p:sp>
          </p:grpSp>
          <p:grpSp>
            <p:nvGrpSpPr>
              <p:cNvPr id="21" name="Group 12"/>
              <p:cNvGrpSpPr/>
              <p:nvPr/>
            </p:nvGrpSpPr>
            <p:grpSpPr bwMode="auto">
              <a:xfrm>
                <a:off x="1335" y="6695"/>
                <a:ext cx="6275" cy="1895"/>
                <a:chOff x="672" y="2528"/>
                <a:chExt cx="2833" cy="758"/>
              </a:xfrm>
            </p:grpSpPr>
            <p:sp>
              <p:nvSpPr>
                <p:cNvPr id="32" name="Freeform 13"/>
                <p:cNvSpPr/>
                <p:nvPr/>
              </p:nvSpPr>
              <p:spPr bwMode="auto">
                <a:xfrm>
                  <a:off x="2950" y="2528"/>
                  <a:ext cx="555" cy="758"/>
                </a:xfrm>
                <a:custGeom>
                  <a:avLst/>
                  <a:gdLst>
                    <a:gd name="T0" fmla="*/ 366 w 718"/>
                    <a:gd name="T1" fmla="*/ 757 h 758"/>
                    <a:gd name="T2" fmla="*/ 0 w 718"/>
                    <a:gd name="T3" fmla="*/ 264 h 758"/>
                    <a:gd name="T4" fmla="*/ 266 w 718"/>
                    <a:gd name="T5" fmla="*/ 0 h 758"/>
                    <a:gd name="T6" fmla="*/ 717 w 718"/>
                    <a:gd name="T7" fmla="*/ 416 h 758"/>
                    <a:gd name="T8" fmla="*/ 366 w 718"/>
                    <a:gd name="T9" fmla="*/ 757 h 758"/>
                  </a:gdLst>
                  <a:ahLst/>
                  <a:cxnLst>
                    <a:cxn ang="0">
                      <a:pos x="T0" y="T1"/>
                    </a:cxn>
                    <a:cxn ang="0">
                      <a:pos x="T2" y="T3"/>
                    </a:cxn>
                    <a:cxn ang="0">
                      <a:pos x="T4" y="T5"/>
                    </a:cxn>
                    <a:cxn ang="0">
                      <a:pos x="T6" y="T7"/>
                    </a:cxn>
                    <a:cxn ang="0">
                      <a:pos x="T8" y="T9"/>
                    </a:cxn>
                  </a:cxnLst>
                  <a:rect l="0" t="0" r="r" b="b"/>
                  <a:pathLst>
                    <a:path w="718" h="758">
                      <a:moveTo>
                        <a:pt x="366" y="757"/>
                      </a:moveTo>
                      <a:lnTo>
                        <a:pt x="0" y="264"/>
                      </a:lnTo>
                      <a:lnTo>
                        <a:pt x="266" y="0"/>
                      </a:lnTo>
                      <a:lnTo>
                        <a:pt x="717" y="416"/>
                      </a:lnTo>
                      <a:lnTo>
                        <a:pt x="366" y="757"/>
                      </a:lnTo>
                    </a:path>
                  </a:pathLst>
                </a:custGeom>
                <a:solidFill>
                  <a:srgbClr val="969696"/>
                </a:solidFill>
                <a:ln w="12700" cap="rnd" cmpd="sng">
                  <a:solidFill>
                    <a:srgbClr val="5F5F5F"/>
                  </a:solidFill>
                  <a:prstDash val="solid"/>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3" name="Freeform 14"/>
                <p:cNvSpPr/>
                <p:nvPr/>
              </p:nvSpPr>
              <p:spPr bwMode="auto">
                <a:xfrm>
                  <a:off x="953" y="2528"/>
                  <a:ext cx="2204" cy="268"/>
                </a:xfrm>
                <a:custGeom>
                  <a:avLst/>
                  <a:gdLst>
                    <a:gd name="T0" fmla="*/ 0 w 2855"/>
                    <a:gd name="T1" fmla="*/ 267 h 268"/>
                    <a:gd name="T2" fmla="*/ 2586 w 2855"/>
                    <a:gd name="T3" fmla="*/ 267 h 268"/>
                    <a:gd name="T4" fmla="*/ 2854 w 2855"/>
                    <a:gd name="T5" fmla="*/ 0 h 268"/>
                    <a:gd name="T6" fmla="*/ 510 w 2855"/>
                    <a:gd name="T7" fmla="*/ 0 h 268"/>
                    <a:gd name="T8" fmla="*/ 0 w 2855"/>
                    <a:gd name="T9" fmla="*/ 267 h 268"/>
                  </a:gdLst>
                  <a:ahLst/>
                  <a:cxnLst>
                    <a:cxn ang="0">
                      <a:pos x="T0" y="T1"/>
                    </a:cxn>
                    <a:cxn ang="0">
                      <a:pos x="T2" y="T3"/>
                    </a:cxn>
                    <a:cxn ang="0">
                      <a:pos x="T4" y="T5"/>
                    </a:cxn>
                    <a:cxn ang="0">
                      <a:pos x="T6" y="T7"/>
                    </a:cxn>
                    <a:cxn ang="0">
                      <a:pos x="T8" y="T9"/>
                    </a:cxn>
                  </a:cxnLst>
                  <a:rect l="0" t="0" r="r" b="b"/>
                  <a:pathLst>
                    <a:path w="2855" h="268">
                      <a:moveTo>
                        <a:pt x="0" y="267"/>
                      </a:moveTo>
                      <a:lnTo>
                        <a:pt x="2586" y="267"/>
                      </a:lnTo>
                      <a:lnTo>
                        <a:pt x="2854" y="0"/>
                      </a:lnTo>
                      <a:lnTo>
                        <a:pt x="510" y="0"/>
                      </a:lnTo>
                      <a:lnTo>
                        <a:pt x="0" y="267"/>
                      </a:lnTo>
                    </a:path>
                  </a:pathLst>
                </a:custGeom>
                <a:solidFill>
                  <a:srgbClr val="969696"/>
                </a:solidFill>
                <a:ln w="12700" cap="rnd" cmpd="sng">
                  <a:solidFill>
                    <a:srgbClr val="5F5F5F"/>
                  </a:solidFill>
                  <a:prstDash val="solid"/>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4" name="Freeform 15"/>
                <p:cNvSpPr/>
                <p:nvPr/>
              </p:nvSpPr>
              <p:spPr bwMode="auto">
                <a:xfrm>
                  <a:off x="672" y="2795"/>
                  <a:ext cx="2561" cy="491"/>
                </a:xfrm>
                <a:custGeom>
                  <a:avLst/>
                  <a:gdLst>
                    <a:gd name="T0" fmla="*/ 0 w 3319"/>
                    <a:gd name="T1" fmla="*/ 490 h 491"/>
                    <a:gd name="T2" fmla="*/ 3318 w 3319"/>
                    <a:gd name="T3" fmla="*/ 490 h 491"/>
                    <a:gd name="T4" fmla="*/ 2950 w 3319"/>
                    <a:gd name="T5" fmla="*/ 0 h 491"/>
                    <a:gd name="T6" fmla="*/ 362 w 3319"/>
                    <a:gd name="T7" fmla="*/ 0 h 491"/>
                    <a:gd name="T8" fmla="*/ 0 w 3319"/>
                    <a:gd name="T9" fmla="*/ 490 h 491"/>
                  </a:gdLst>
                  <a:ahLst/>
                  <a:cxnLst>
                    <a:cxn ang="0">
                      <a:pos x="T0" y="T1"/>
                    </a:cxn>
                    <a:cxn ang="0">
                      <a:pos x="T2" y="T3"/>
                    </a:cxn>
                    <a:cxn ang="0">
                      <a:pos x="T4" y="T5"/>
                    </a:cxn>
                    <a:cxn ang="0">
                      <a:pos x="T6" y="T7"/>
                    </a:cxn>
                    <a:cxn ang="0">
                      <a:pos x="T8" y="T9"/>
                    </a:cxn>
                  </a:cxnLst>
                  <a:rect l="0" t="0" r="r" b="b"/>
                  <a:pathLst>
                    <a:path w="3319" h="491">
                      <a:moveTo>
                        <a:pt x="0" y="490"/>
                      </a:moveTo>
                      <a:lnTo>
                        <a:pt x="3318" y="490"/>
                      </a:lnTo>
                      <a:lnTo>
                        <a:pt x="2950" y="0"/>
                      </a:lnTo>
                      <a:lnTo>
                        <a:pt x="362" y="0"/>
                      </a:lnTo>
                      <a:lnTo>
                        <a:pt x="0" y="490"/>
                      </a:lnTo>
                    </a:path>
                  </a:pathLst>
                </a:custGeom>
                <a:solidFill>
                  <a:srgbClr val="FFFF99"/>
                </a:solidFill>
                <a:ln w="12700" cap="rnd" cmpd="sng">
                  <a:solidFill>
                    <a:srgbClr val="FF9933"/>
                  </a:solidFill>
                  <a:prstDash val="solid"/>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5" name="Rectangle 16"/>
                <p:cNvSpPr>
                  <a:spLocks noChangeArrowheads="1"/>
                </p:cNvSpPr>
                <p:nvPr/>
              </p:nvSpPr>
              <p:spPr bwMode="auto">
                <a:xfrm>
                  <a:off x="1161" y="2868"/>
                  <a:ext cx="1577" cy="366"/>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schemeClr val="tx1">
                          <a:lumMod val="85000"/>
                          <a:lumOff val="15000"/>
                        </a:schemeClr>
                      </a:solidFill>
                      <a:effectLst/>
                      <a:uLnTx/>
                      <a:uFillTx/>
                      <a:latin typeface="Arial" charset="0"/>
                      <a:ea typeface="微软雅黑" pitchFamily="34" charset="-122"/>
                      <a:sym typeface="Arial" charset="0"/>
                    </a:rPr>
                    <a:t>关键作业与过程</a:t>
                  </a: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schemeClr val="tx1">
                          <a:lumMod val="85000"/>
                          <a:lumOff val="15000"/>
                        </a:schemeClr>
                      </a:solidFill>
                      <a:effectLst/>
                      <a:uLnTx/>
                      <a:uFillTx/>
                      <a:latin typeface="Arial" charset="0"/>
                      <a:ea typeface="微软雅黑" pitchFamily="34" charset="-122"/>
                      <a:sym typeface="Arial" charset="0"/>
                    </a:rPr>
                    <a:t>“我们要做什么？”</a:t>
                  </a:r>
                  <a:endParaRPr kumimoji="0" lang="zh-CN" altLang="en-US" sz="1600" b="0" i="0" u="none" strike="noStrike" kern="0" cap="none" spc="0" normalizeH="0" baseline="0" noProof="0" dirty="0">
                    <a:ln>
                      <a:noFill/>
                    </a:ln>
                    <a:solidFill>
                      <a:schemeClr val="tx1">
                        <a:lumMod val="85000"/>
                        <a:lumOff val="15000"/>
                      </a:schemeClr>
                    </a:solidFill>
                    <a:effectLst/>
                    <a:uLnTx/>
                    <a:uFillTx/>
                    <a:latin typeface="Arial" charset="0"/>
                    <a:ea typeface="微软雅黑" pitchFamily="34" charset="-122"/>
                    <a:sym typeface="Arial" charset="0"/>
                  </a:endParaRPr>
                </a:p>
              </p:txBody>
            </p:sp>
          </p:grpSp>
          <p:grpSp>
            <p:nvGrpSpPr>
              <p:cNvPr id="22" name="Group 17"/>
              <p:cNvGrpSpPr/>
              <p:nvPr/>
            </p:nvGrpSpPr>
            <p:grpSpPr bwMode="auto">
              <a:xfrm>
                <a:off x="2107" y="5425"/>
                <a:ext cx="4621" cy="1650"/>
                <a:chOff x="1021" y="2020"/>
                <a:chExt cx="2086" cy="660"/>
              </a:xfrm>
            </p:grpSpPr>
            <p:sp>
              <p:nvSpPr>
                <p:cNvPr id="28" name="Freeform 18"/>
                <p:cNvSpPr/>
                <p:nvPr/>
              </p:nvSpPr>
              <p:spPr bwMode="auto">
                <a:xfrm>
                  <a:off x="2623" y="2020"/>
                  <a:ext cx="484" cy="655"/>
                </a:xfrm>
                <a:custGeom>
                  <a:avLst/>
                  <a:gdLst>
                    <a:gd name="T0" fmla="*/ 0 w 627"/>
                    <a:gd name="T1" fmla="*/ 177 h 655"/>
                    <a:gd name="T2" fmla="*/ 370 w 627"/>
                    <a:gd name="T3" fmla="*/ 654 h 655"/>
                    <a:gd name="T4" fmla="*/ 626 w 627"/>
                    <a:gd name="T5" fmla="*/ 409 h 655"/>
                    <a:gd name="T6" fmla="*/ 178 w 627"/>
                    <a:gd name="T7" fmla="*/ 0 h 655"/>
                    <a:gd name="T8" fmla="*/ 0 w 627"/>
                    <a:gd name="T9" fmla="*/ 177 h 655"/>
                  </a:gdLst>
                  <a:ahLst/>
                  <a:cxnLst>
                    <a:cxn ang="0">
                      <a:pos x="T0" y="T1"/>
                    </a:cxn>
                    <a:cxn ang="0">
                      <a:pos x="T2" y="T3"/>
                    </a:cxn>
                    <a:cxn ang="0">
                      <a:pos x="T4" y="T5"/>
                    </a:cxn>
                    <a:cxn ang="0">
                      <a:pos x="T6" y="T7"/>
                    </a:cxn>
                    <a:cxn ang="0">
                      <a:pos x="T8" y="T9"/>
                    </a:cxn>
                  </a:cxnLst>
                  <a:rect l="0" t="0" r="r" b="b"/>
                  <a:pathLst>
                    <a:path w="627" h="655">
                      <a:moveTo>
                        <a:pt x="0" y="177"/>
                      </a:moveTo>
                      <a:lnTo>
                        <a:pt x="370" y="654"/>
                      </a:lnTo>
                      <a:lnTo>
                        <a:pt x="626" y="409"/>
                      </a:lnTo>
                      <a:lnTo>
                        <a:pt x="178" y="0"/>
                      </a:lnTo>
                      <a:lnTo>
                        <a:pt x="0" y="177"/>
                      </a:lnTo>
                    </a:path>
                  </a:pathLst>
                </a:custGeom>
                <a:solidFill>
                  <a:srgbClr val="5F5F5F"/>
                </a:solidFill>
                <a:ln w="12700" cap="rnd" cmpd="sng">
                  <a:solidFill>
                    <a:srgbClr val="4D4D4D"/>
                  </a:solidFill>
                  <a:prstDash val="solid"/>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9" name="Freeform 19"/>
                <p:cNvSpPr/>
                <p:nvPr/>
              </p:nvSpPr>
              <p:spPr bwMode="auto">
                <a:xfrm>
                  <a:off x="1021" y="2200"/>
                  <a:ext cx="1887" cy="480"/>
                </a:xfrm>
                <a:custGeom>
                  <a:avLst/>
                  <a:gdLst>
                    <a:gd name="T0" fmla="*/ 0 w 2446"/>
                    <a:gd name="T1" fmla="*/ 479 h 480"/>
                    <a:gd name="T2" fmla="*/ 2445 w 2446"/>
                    <a:gd name="T3" fmla="*/ 479 h 480"/>
                    <a:gd name="T4" fmla="*/ 2074 w 2446"/>
                    <a:gd name="T5" fmla="*/ 0 h 480"/>
                    <a:gd name="T6" fmla="*/ 362 w 2446"/>
                    <a:gd name="T7" fmla="*/ 0 h 480"/>
                    <a:gd name="T8" fmla="*/ 0 w 2446"/>
                    <a:gd name="T9" fmla="*/ 479 h 480"/>
                  </a:gdLst>
                  <a:ahLst/>
                  <a:cxnLst>
                    <a:cxn ang="0">
                      <a:pos x="T0" y="T1"/>
                    </a:cxn>
                    <a:cxn ang="0">
                      <a:pos x="T2" y="T3"/>
                    </a:cxn>
                    <a:cxn ang="0">
                      <a:pos x="T4" y="T5"/>
                    </a:cxn>
                    <a:cxn ang="0">
                      <a:pos x="T6" y="T7"/>
                    </a:cxn>
                    <a:cxn ang="0">
                      <a:pos x="T8" y="T9"/>
                    </a:cxn>
                  </a:cxnLst>
                  <a:rect l="0" t="0" r="r" b="b"/>
                  <a:pathLst>
                    <a:path w="2446" h="480">
                      <a:moveTo>
                        <a:pt x="0" y="479"/>
                      </a:moveTo>
                      <a:lnTo>
                        <a:pt x="2445" y="479"/>
                      </a:lnTo>
                      <a:lnTo>
                        <a:pt x="2074" y="0"/>
                      </a:lnTo>
                      <a:lnTo>
                        <a:pt x="362" y="0"/>
                      </a:lnTo>
                      <a:lnTo>
                        <a:pt x="0" y="479"/>
                      </a:lnTo>
                    </a:path>
                  </a:pathLst>
                </a:custGeom>
                <a:solidFill>
                  <a:srgbClr val="21A511"/>
                </a:solidFill>
                <a:ln w="12700" cap="rnd" cmpd="sng">
                  <a:solidFill>
                    <a:srgbClr val="808080"/>
                  </a:solidFill>
                  <a:prstDash val="solid"/>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0" name="Freeform 20"/>
                <p:cNvSpPr/>
                <p:nvPr/>
              </p:nvSpPr>
              <p:spPr bwMode="auto">
                <a:xfrm>
                  <a:off x="1303" y="2025"/>
                  <a:ext cx="1457" cy="175"/>
                </a:xfrm>
                <a:custGeom>
                  <a:avLst/>
                  <a:gdLst>
                    <a:gd name="T0" fmla="*/ 0 w 1888"/>
                    <a:gd name="T1" fmla="*/ 174 h 175"/>
                    <a:gd name="T2" fmla="*/ 1708 w 1888"/>
                    <a:gd name="T3" fmla="*/ 174 h 175"/>
                    <a:gd name="T4" fmla="*/ 1887 w 1888"/>
                    <a:gd name="T5" fmla="*/ 0 h 175"/>
                    <a:gd name="T6" fmla="*/ 474 w 1888"/>
                    <a:gd name="T7" fmla="*/ 0 h 175"/>
                    <a:gd name="T8" fmla="*/ 0 w 1888"/>
                    <a:gd name="T9" fmla="*/ 174 h 175"/>
                  </a:gdLst>
                  <a:ahLst/>
                  <a:cxnLst>
                    <a:cxn ang="0">
                      <a:pos x="T0" y="T1"/>
                    </a:cxn>
                    <a:cxn ang="0">
                      <a:pos x="T2" y="T3"/>
                    </a:cxn>
                    <a:cxn ang="0">
                      <a:pos x="T4" y="T5"/>
                    </a:cxn>
                    <a:cxn ang="0">
                      <a:pos x="T6" y="T7"/>
                    </a:cxn>
                    <a:cxn ang="0">
                      <a:pos x="T8" y="T9"/>
                    </a:cxn>
                  </a:cxnLst>
                  <a:rect l="0" t="0" r="r" b="b"/>
                  <a:pathLst>
                    <a:path w="1888" h="175">
                      <a:moveTo>
                        <a:pt x="0" y="174"/>
                      </a:moveTo>
                      <a:lnTo>
                        <a:pt x="1708" y="174"/>
                      </a:lnTo>
                      <a:lnTo>
                        <a:pt x="1887" y="0"/>
                      </a:lnTo>
                      <a:lnTo>
                        <a:pt x="474" y="0"/>
                      </a:lnTo>
                      <a:lnTo>
                        <a:pt x="0" y="174"/>
                      </a:lnTo>
                    </a:path>
                  </a:pathLst>
                </a:custGeom>
                <a:solidFill>
                  <a:srgbClr val="5F5F5F"/>
                </a:solidFill>
                <a:ln w="12700" cap="rnd" cmpd="sng">
                  <a:solidFill>
                    <a:srgbClr val="4D4D4D"/>
                  </a:solidFill>
                  <a:prstDash val="solid"/>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1" name="Rectangle 21"/>
                <p:cNvSpPr>
                  <a:spLocks noChangeArrowheads="1"/>
                </p:cNvSpPr>
                <p:nvPr/>
              </p:nvSpPr>
              <p:spPr bwMode="auto">
                <a:xfrm>
                  <a:off x="1251" y="2335"/>
                  <a:ext cx="1418" cy="226"/>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1600" tIns="46038" rIns="21600" bIns="46038"/>
                <a:lstStyle/>
                <a:p>
                  <a:pPr algn="ctr"/>
                  <a:r>
                    <a:rPr lang="zh-CN" altLang="en-US" sz="1600" b="1" kern="0" dirty="0">
                      <a:solidFill>
                        <a:schemeClr val="bg1"/>
                      </a:solidFill>
                      <a:latin typeface="Arial" charset="0"/>
                      <a:ea typeface="微软雅黑" pitchFamily="34" charset="-122"/>
                      <a:sym typeface="Arial" charset="0"/>
                    </a:rPr>
                    <a:t>安全期望与要求</a:t>
                  </a:r>
                </a:p>
              </p:txBody>
            </p:sp>
          </p:grpSp>
          <p:grpSp>
            <p:nvGrpSpPr>
              <p:cNvPr id="23" name="Group 22"/>
              <p:cNvGrpSpPr/>
              <p:nvPr/>
            </p:nvGrpSpPr>
            <p:grpSpPr bwMode="auto">
              <a:xfrm>
                <a:off x="2795" y="2775"/>
                <a:ext cx="3325" cy="2855"/>
                <a:chOff x="1218" y="960"/>
                <a:chExt cx="1330" cy="1142"/>
              </a:xfrm>
            </p:grpSpPr>
            <p:sp>
              <p:nvSpPr>
                <p:cNvPr id="24" name="Freeform 23"/>
                <p:cNvSpPr/>
                <p:nvPr/>
              </p:nvSpPr>
              <p:spPr bwMode="auto">
                <a:xfrm rot="898048">
                  <a:off x="1675" y="1084"/>
                  <a:ext cx="873" cy="865"/>
                </a:xfrm>
                <a:custGeom>
                  <a:avLst/>
                  <a:gdLst>
                    <a:gd name="T0" fmla="*/ 366 w 453"/>
                    <a:gd name="T1" fmla="*/ 501 h 502"/>
                    <a:gd name="T2" fmla="*/ 452 w 453"/>
                    <a:gd name="T3" fmla="*/ 424 h 502"/>
                    <a:gd name="T4" fmla="*/ 0 w 453"/>
                    <a:gd name="T5" fmla="*/ 0 h 502"/>
                    <a:gd name="T6" fmla="*/ 366 w 453"/>
                    <a:gd name="T7" fmla="*/ 501 h 502"/>
                  </a:gdLst>
                  <a:ahLst/>
                  <a:cxnLst>
                    <a:cxn ang="0">
                      <a:pos x="T0" y="T1"/>
                    </a:cxn>
                    <a:cxn ang="0">
                      <a:pos x="T2" y="T3"/>
                    </a:cxn>
                    <a:cxn ang="0">
                      <a:pos x="T4" y="T5"/>
                    </a:cxn>
                    <a:cxn ang="0">
                      <a:pos x="T6" y="T7"/>
                    </a:cxn>
                  </a:cxnLst>
                  <a:rect l="0" t="0" r="r" b="b"/>
                  <a:pathLst>
                    <a:path w="453" h="502">
                      <a:moveTo>
                        <a:pt x="366" y="501"/>
                      </a:moveTo>
                      <a:lnTo>
                        <a:pt x="452" y="424"/>
                      </a:lnTo>
                      <a:lnTo>
                        <a:pt x="0" y="0"/>
                      </a:lnTo>
                      <a:lnTo>
                        <a:pt x="366" y="501"/>
                      </a:lnTo>
                    </a:path>
                  </a:pathLst>
                </a:custGeom>
                <a:solidFill>
                  <a:srgbClr val="000000"/>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5" name="Freeform 24"/>
                <p:cNvSpPr/>
                <p:nvPr/>
              </p:nvSpPr>
              <p:spPr bwMode="auto">
                <a:xfrm rot="7818">
                  <a:off x="1218" y="1897"/>
                  <a:ext cx="1237" cy="205"/>
                </a:xfrm>
                <a:custGeom>
                  <a:avLst/>
                  <a:gdLst>
                    <a:gd name="T0" fmla="*/ 0 w 933"/>
                    <a:gd name="T1" fmla="*/ 85 h 86"/>
                    <a:gd name="T2" fmla="*/ 840 w 933"/>
                    <a:gd name="T3" fmla="*/ 85 h 86"/>
                    <a:gd name="T4" fmla="*/ 932 w 933"/>
                    <a:gd name="T5" fmla="*/ 0 h 86"/>
                    <a:gd name="T6" fmla="*/ 289 w 933"/>
                    <a:gd name="T7" fmla="*/ 0 h 86"/>
                    <a:gd name="T8" fmla="*/ 0 w 933"/>
                    <a:gd name="T9" fmla="*/ 85 h 86"/>
                  </a:gdLst>
                  <a:ahLst/>
                  <a:cxnLst>
                    <a:cxn ang="0">
                      <a:pos x="T0" y="T1"/>
                    </a:cxn>
                    <a:cxn ang="0">
                      <a:pos x="T2" y="T3"/>
                    </a:cxn>
                    <a:cxn ang="0">
                      <a:pos x="T4" y="T5"/>
                    </a:cxn>
                    <a:cxn ang="0">
                      <a:pos x="T6" y="T7"/>
                    </a:cxn>
                    <a:cxn ang="0">
                      <a:pos x="T8" y="T9"/>
                    </a:cxn>
                  </a:cxnLst>
                  <a:rect l="0" t="0" r="r" b="b"/>
                  <a:pathLst>
                    <a:path w="933" h="86">
                      <a:moveTo>
                        <a:pt x="0" y="85"/>
                      </a:moveTo>
                      <a:lnTo>
                        <a:pt x="840" y="85"/>
                      </a:lnTo>
                      <a:lnTo>
                        <a:pt x="932" y="0"/>
                      </a:lnTo>
                      <a:lnTo>
                        <a:pt x="289" y="0"/>
                      </a:lnTo>
                      <a:lnTo>
                        <a:pt x="0" y="85"/>
                      </a:lnTo>
                    </a:path>
                  </a:pathLst>
                </a:custGeom>
                <a:solidFill>
                  <a:srgbClr val="000000"/>
                </a:solidFill>
                <a:ln w="12700" cap="rnd" cmpd="sng">
                  <a:solidFill>
                    <a:srgbClr val="000000"/>
                  </a:solidFill>
                  <a:prstDash val="solid"/>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6" name="Freeform 25"/>
                <p:cNvSpPr/>
                <p:nvPr/>
              </p:nvSpPr>
              <p:spPr bwMode="auto">
                <a:xfrm>
                  <a:off x="1223" y="960"/>
                  <a:ext cx="1116" cy="1142"/>
                </a:xfrm>
                <a:custGeom>
                  <a:avLst/>
                  <a:gdLst>
                    <a:gd name="T0" fmla="*/ 0 w 738"/>
                    <a:gd name="T1" fmla="*/ 501 h 502"/>
                    <a:gd name="T2" fmla="*/ 737 w 738"/>
                    <a:gd name="T3" fmla="*/ 501 h 502"/>
                    <a:gd name="T4" fmla="*/ 369 w 738"/>
                    <a:gd name="T5" fmla="*/ 0 h 502"/>
                    <a:gd name="T6" fmla="*/ 0 w 738"/>
                    <a:gd name="T7" fmla="*/ 501 h 502"/>
                  </a:gdLst>
                  <a:ahLst/>
                  <a:cxnLst>
                    <a:cxn ang="0">
                      <a:pos x="T0" y="T1"/>
                    </a:cxn>
                    <a:cxn ang="0">
                      <a:pos x="T2" y="T3"/>
                    </a:cxn>
                    <a:cxn ang="0">
                      <a:pos x="T4" y="T5"/>
                    </a:cxn>
                    <a:cxn ang="0">
                      <a:pos x="T6" y="T7"/>
                    </a:cxn>
                  </a:cxnLst>
                  <a:rect l="0" t="0" r="r" b="b"/>
                  <a:pathLst>
                    <a:path w="738" h="502">
                      <a:moveTo>
                        <a:pt x="0" y="501"/>
                      </a:moveTo>
                      <a:lnTo>
                        <a:pt x="737" y="501"/>
                      </a:lnTo>
                      <a:lnTo>
                        <a:pt x="369" y="0"/>
                      </a:lnTo>
                      <a:lnTo>
                        <a:pt x="0" y="501"/>
                      </a:lnTo>
                    </a:path>
                  </a:pathLst>
                </a:custGeom>
                <a:solidFill>
                  <a:srgbClr val="009999"/>
                </a:solidFill>
                <a:ln w="12700" cap="rnd" cmpd="sng">
                  <a:solidFill>
                    <a:srgbClr val="1E5184"/>
                  </a:solidFill>
                  <a:prstDash val="solid"/>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7" name="Rectangle 26"/>
                <p:cNvSpPr>
                  <a:spLocks noChangeArrowheads="1"/>
                </p:cNvSpPr>
                <p:nvPr/>
              </p:nvSpPr>
              <p:spPr bwMode="auto">
                <a:xfrm>
                  <a:off x="1374" y="1516"/>
                  <a:ext cx="824" cy="458"/>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1600" tIns="46038" rIns="21600" bIns="46038"/>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schemeClr val="bg1"/>
                      </a:solidFill>
                      <a:effectLst/>
                      <a:uLnTx/>
                      <a:uFillTx/>
                      <a:latin typeface="Arial" charset="0"/>
                      <a:ea typeface="微软雅黑" pitchFamily="34" charset="-122"/>
                      <a:sym typeface="Arial" charset="0"/>
                    </a:rPr>
                    <a:t>安全</a:t>
                  </a: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schemeClr val="bg1"/>
                      </a:solidFill>
                      <a:effectLst/>
                      <a:uLnTx/>
                      <a:uFillTx/>
                      <a:latin typeface="Arial" charset="0"/>
                      <a:ea typeface="微软雅黑" pitchFamily="34" charset="-122"/>
                      <a:sym typeface="Arial" charset="0"/>
                    </a:rPr>
                    <a:t>目标与方针</a:t>
                  </a:r>
                  <a:endParaRPr kumimoji="0" lang="zh-CN" altLang="en-US" sz="1600" b="0" i="0" u="none" strike="noStrike" kern="0" cap="none" spc="0" normalizeH="0" baseline="0" noProof="0" dirty="0">
                    <a:ln>
                      <a:noFill/>
                    </a:ln>
                    <a:solidFill>
                      <a:schemeClr val="bg1"/>
                    </a:solidFill>
                    <a:effectLst/>
                    <a:uLnTx/>
                    <a:uFillTx/>
                    <a:latin typeface="Arial" charset="0"/>
                    <a:ea typeface="微软雅黑" pitchFamily="34" charset="-122"/>
                    <a:sym typeface="Arial" charset="0"/>
                  </a:endParaRPr>
                </a:p>
              </p:txBody>
            </p:sp>
          </p:grpSp>
        </p:grpSp>
        <p:grpSp>
          <p:nvGrpSpPr>
            <p:cNvPr id="9" name="Group 27"/>
            <p:cNvGrpSpPr/>
            <p:nvPr/>
          </p:nvGrpSpPr>
          <p:grpSpPr bwMode="auto">
            <a:xfrm>
              <a:off x="5947" y="4150"/>
              <a:ext cx="2649" cy="2648"/>
              <a:chOff x="5947" y="4181"/>
              <a:chExt cx="2649" cy="2648"/>
            </a:xfrm>
          </p:grpSpPr>
          <p:sp>
            <p:nvSpPr>
              <p:cNvPr id="16" name="AutoShape 28"/>
              <p:cNvSpPr>
                <a:spLocks noChangeArrowheads="1"/>
              </p:cNvSpPr>
              <p:nvPr/>
            </p:nvSpPr>
            <p:spPr bwMode="auto">
              <a:xfrm>
                <a:off x="7454" y="6367"/>
                <a:ext cx="1142" cy="462"/>
              </a:xfrm>
              <a:prstGeom prst="leftArrow">
                <a:avLst>
                  <a:gd name="adj1" fmla="val 61472"/>
                  <a:gd name="adj2" fmla="val 19741"/>
                </a:avLst>
              </a:prstGeom>
              <a:gradFill rotWithShape="1">
                <a:gsLst>
                  <a:gs pos="0">
                    <a:srgbClr val="008000"/>
                  </a:gs>
                  <a:gs pos="100000">
                    <a:srgbClr val="008000">
                      <a:gamma/>
                      <a:tint val="0"/>
                      <a:invGamma/>
                    </a:srgb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7" name="AutoShape 29"/>
              <p:cNvSpPr>
                <a:spLocks noChangeArrowheads="1"/>
              </p:cNvSpPr>
              <p:nvPr/>
            </p:nvSpPr>
            <p:spPr bwMode="auto">
              <a:xfrm>
                <a:off x="6793" y="5625"/>
                <a:ext cx="1794" cy="462"/>
              </a:xfrm>
              <a:prstGeom prst="leftArrow">
                <a:avLst>
                  <a:gd name="adj1" fmla="val 61472"/>
                  <a:gd name="adj2" fmla="val 31011"/>
                </a:avLst>
              </a:prstGeom>
              <a:gradFill rotWithShape="1">
                <a:gsLst>
                  <a:gs pos="0">
                    <a:srgbClr val="008000"/>
                  </a:gs>
                  <a:gs pos="100000">
                    <a:srgbClr val="008000">
                      <a:gamma/>
                      <a:tint val="0"/>
                      <a:invGamma/>
                    </a:srgb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8" name="AutoShape 30"/>
              <p:cNvSpPr>
                <a:spLocks noChangeArrowheads="1"/>
              </p:cNvSpPr>
              <p:nvPr/>
            </p:nvSpPr>
            <p:spPr bwMode="auto">
              <a:xfrm>
                <a:off x="6350" y="4883"/>
                <a:ext cx="2242" cy="462"/>
              </a:xfrm>
              <a:prstGeom prst="leftArrow">
                <a:avLst>
                  <a:gd name="adj1" fmla="val 61472"/>
                  <a:gd name="adj2" fmla="val 38755"/>
                </a:avLst>
              </a:prstGeom>
              <a:gradFill rotWithShape="1">
                <a:gsLst>
                  <a:gs pos="0">
                    <a:srgbClr val="008000"/>
                  </a:gs>
                  <a:gs pos="100000">
                    <a:srgbClr val="008000">
                      <a:gamma/>
                      <a:tint val="0"/>
                      <a:invGamma/>
                    </a:srgb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9" name="AutoShape 31"/>
              <p:cNvSpPr>
                <a:spLocks noChangeArrowheads="1"/>
              </p:cNvSpPr>
              <p:nvPr/>
            </p:nvSpPr>
            <p:spPr bwMode="auto">
              <a:xfrm>
                <a:off x="5947" y="4181"/>
                <a:ext cx="2649" cy="462"/>
              </a:xfrm>
              <a:prstGeom prst="leftArrow">
                <a:avLst>
                  <a:gd name="adj1" fmla="val 61472"/>
                  <a:gd name="adj2" fmla="val 45790"/>
                </a:avLst>
              </a:prstGeom>
              <a:gradFill rotWithShape="1">
                <a:gsLst>
                  <a:gs pos="0">
                    <a:srgbClr val="008000"/>
                  </a:gs>
                  <a:gs pos="100000">
                    <a:srgbClr val="008000">
                      <a:gamma/>
                      <a:tint val="0"/>
                      <a:invGamma/>
                    </a:srgb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grpSp>
        <p:grpSp>
          <p:nvGrpSpPr>
            <p:cNvPr id="10" name="Group 32"/>
            <p:cNvGrpSpPr/>
            <p:nvPr/>
          </p:nvGrpSpPr>
          <p:grpSpPr bwMode="auto">
            <a:xfrm>
              <a:off x="7019" y="4126"/>
              <a:ext cx="1515" cy="2703"/>
              <a:chOff x="6806" y="4157"/>
              <a:chExt cx="1515" cy="2703"/>
            </a:xfrm>
          </p:grpSpPr>
          <p:sp>
            <p:nvSpPr>
              <p:cNvPr id="12" name="Text Box 33"/>
              <p:cNvSpPr txBox="1">
                <a:spLocks noChangeArrowheads="1"/>
              </p:cNvSpPr>
              <p:nvPr/>
            </p:nvSpPr>
            <p:spPr bwMode="auto">
              <a:xfrm>
                <a:off x="7212" y="4157"/>
                <a:ext cx="1101" cy="5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0" marR="0" lvl="0" indent="0" algn="r" defTabSz="914400" eaLnBrk="1" fontAlgn="auto" latinLnBrk="0" hangingPunct="1">
                  <a:lnSpc>
                    <a:spcPct val="156000"/>
                  </a:lnSpc>
                  <a:spcBef>
                    <a:spcPts val="600"/>
                  </a:spcBef>
                  <a:spcAft>
                    <a:spcPts val="600"/>
                  </a:spcAft>
                  <a:buClrTx/>
                  <a:buSzTx/>
                  <a:buFontTx/>
                  <a:buNone/>
                  <a:defRPr/>
                </a:pPr>
                <a:r>
                  <a:rPr kumimoji="0" lang="zh-CN" altLang="en-US" sz="1600" b="0" i="0" u="none" strike="noStrike" kern="0" cap="none" spc="0" normalizeH="0" baseline="0" noProof="0" dirty="0">
                    <a:ln>
                      <a:noFill/>
                    </a:ln>
                    <a:solidFill>
                      <a:sysClr val="windowText" lastClr="000000"/>
                    </a:solidFill>
                    <a:effectLst/>
                    <a:uLnTx/>
                    <a:uFillTx/>
                    <a:latin typeface="Arial" charset="0"/>
                    <a:ea typeface="微软雅黑" pitchFamily="34" charset="-122"/>
                    <a:sym typeface="Arial" charset="0"/>
                  </a:rPr>
                  <a:t>决策层</a:t>
                </a:r>
              </a:p>
            </p:txBody>
          </p:sp>
          <p:sp>
            <p:nvSpPr>
              <p:cNvPr id="13" name="Text Box 34"/>
              <p:cNvSpPr txBox="1">
                <a:spLocks noChangeArrowheads="1"/>
              </p:cNvSpPr>
              <p:nvPr/>
            </p:nvSpPr>
            <p:spPr bwMode="auto">
              <a:xfrm>
                <a:off x="7016" y="4859"/>
                <a:ext cx="1305" cy="5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0" marR="0" lvl="0" indent="0" algn="r" defTabSz="914400" eaLnBrk="1" fontAlgn="auto" latinLnBrk="0" hangingPunct="1">
                  <a:lnSpc>
                    <a:spcPct val="166000"/>
                  </a:lnSpc>
                  <a:spcBef>
                    <a:spcPts val="600"/>
                  </a:spcBef>
                  <a:spcAft>
                    <a:spcPts val="600"/>
                  </a:spcAft>
                  <a:buClrTx/>
                  <a:buSzTx/>
                  <a:buFontTx/>
                  <a:buNone/>
                  <a:defRPr/>
                </a:pPr>
                <a:r>
                  <a:rPr kumimoji="0" lang="zh-CN" altLang="en-US" sz="1600" b="0" i="0" u="none" strike="noStrike" kern="0" cap="none" spc="0" normalizeH="0" baseline="0" noProof="0" dirty="0">
                    <a:ln>
                      <a:noFill/>
                    </a:ln>
                    <a:solidFill>
                      <a:sysClr val="windowText" lastClr="000000"/>
                    </a:solidFill>
                    <a:effectLst/>
                    <a:uLnTx/>
                    <a:uFillTx/>
                    <a:latin typeface="Arial" charset="0"/>
                    <a:ea typeface="微软雅黑" pitchFamily="34" charset="-122"/>
                    <a:sym typeface="Arial" charset="0"/>
                  </a:rPr>
                  <a:t>中层管理人员</a:t>
                </a:r>
              </a:p>
            </p:txBody>
          </p:sp>
          <p:sp>
            <p:nvSpPr>
              <p:cNvPr id="14" name="Text Box 35"/>
              <p:cNvSpPr txBox="1">
                <a:spLocks noChangeArrowheads="1"/>
              </p:cNvSpPr>
              <p:nvPr/>
            </p:nvSpPr>
            <p:spPr bwMode="auto">
              <a:xfrm>
                <a:off x="6806" y="5615"/>
                <a:ext cx="1508" cy="5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0" marR="0" lvl="0" indent="0" algn="r" defTabSz="914400" eaLnBrk="1" fontAlgn="auto" latinLnBrk="0" hangingPunct="1">
                  <a:lnSpc>
                    <a:spcPct val="156000"/>
                  </a:lnSpc>
                  <a:spcBef>
                    <a:spcPts val="600"/>
                  </a:spcBef>
                  <a:spcAft>
                    <a:spcPts val="600"/>
                  </a:spcAft>
                  <a:buClrTx/>
                  <a:buSzTx/>
                  <a:buFontTx/>
                  <a:buNone/>
                  <a:defRPr/>
                </a:pPr>
                <a:r>
                  <a:rPr kumimoji="0" lang="zh-CN" altLang="en-US" sz="1600" b="0" i="0" u="none" strike="noStrike" kern="0" cap="none" spc="0" normalizeH="0" baseline="0" noProof="0" dirty="0">
                    <a:ln>
                      <a:noFill/>
                    </a:ln>
                    <a:solidFill>
                      <a:sysClr val="windowText" lastClr="000000"/>
                    </a:solidFill>
                    <a:effectLst/>
                    <a:uLnTx/>
                    <a:uFillTx/>
                    <a:latin typeface="Arial" charset="0"/>
                    <a:ea typeface="微软雅黑" pitchFamily="34" charset="-122"/>
                    <a:sym typeface="Arial" charset="0"/>
                  </a:rPr>
                  <a:t>一线主管</a:t>
                </a:r>
              </a:p>
            </p:txBody>
          </p:sp>
          <p:sp>
            <p:nvSpPr>
              <p:cNvPr id="15" name="Text Box 36"/>
              <p:cNvSpPr txBox="1">
                <a:spLocks noChangeArrowheads="1"/>
              </p:cNvSpPr>
              <p:nvPr/>
            </p:nvSpPr>
            <p:spPr bwMode="auto">
              <a:xfrm>
                <a:off x="7615" y="6344"/>
                <a:ext cx="693" cy="5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0" marR="0" lvl="0" indent="0" algn="r" defTabSz="914400" eaLnBrk="1" fontAlgn="auto" latinLnBrk="0" hangingPunct="1">
                  <a:lnSpc>
                    <a:spcPct val="166000"/>
                  </a:lnSpc>
                  <a:spcBef>
                    <a:spcPts val="600"/>
                  </a:spcBef>
                  <a:spcAft>
                    <a:spcPts val="600"/>
                  </a:spcAft>
                  <a:buClrTx/>
                  <a:buSzTx/>
                  <a:buFontTx/>
                  <a:buNone/>
                  <a:defRPr/>
                </a:pPr>
                <a:r>
                  <a:rPr kumimoji="0" lang="zh-CN" altLang="en-US" sz="1600" b="0" i="0" u="none" strike="noStrike" kern="0" cap="none" spc="0" normalizeH="0" baseline="0" noProof="0" dirty="0">
                    <a:ln>
                      <a:noFill/>
                    </a:ln>
                    <a:solidFill>
                      <a:sysClr val="windowText" lastClr="000000"/>
                    </a:solidFill>
                    <a:effectLst/>
                    <a:uLnTx/>
                    <a:uFillTx/>
                    <a:latin typeface="Arial" charset="0"/>
                    <a:ea typeface="微软雅黑" pitchFamily="34" charset="-122"/>
                    <a:sym typeface="Arial" charset="0"/>
                  </a:rPr>
                  <a:t>员工</a:t>
                </a:r>
              </a:p>
            </p:txBody>
          </p:sp>
        </p:grpSp>
        <p:sp>
          <p:nvSpPr>
            <p:cNvPr id="11" name="AutoShape 37"/>
            <p:cNvSpPr>
              <a:spLocks noChangeArrowheads="1"/>
            </p:cNvSpPr>
            <p:nvPr/>
          </p:nvSpPr>
          <p:spPr bwMode="auto">
            <a:xfrm flipH="1">
              <a:off x="1567" y="4007"/>
              <a:ext cx="1306" cy="2920"/>
            </a:xfrm>
            <a:prstGeom prst="leftArrow">
              <a:avLst>
                <a:gd name="adj1" fmla="val 77676"/>
                <a:gd name="adj2" fmla="val 34384"/>
              </a:avLst>
            </a:prstGeom>
            <a:gradFill rotWithShape="1">
              <a:gsLst>
                <a:gs pos="0">
                  <a:schemeClr val="accent1">
                    <a:lumMod val="75000"/>
                  </a:schemeClr>
                </a:gs>
                <a:gs pos="100000">
                  <a:srgbClr val="0000CC">
                    <a:gamma/>
                    <a:tint val="7059"/>
                    <a:invGamma/>
                  </a:srgb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0" marR="0" lvl="0" indent="0" defTabSz="914400" eaLnBrk="1" fontAlgn="auto" latinLnBrk="0" hangingPunct="1">
                <a:lnSpc>
                  <a:spcPct val="100000"/>
                </a:lnSpc>
                <a:spcBef>
                  <a:spcPts val="1200"/>
                </a:spcBef>
                <a:spcAft>
                  <a:spcPts val="600"/>
                </a:spcAft>
                <a:buClrTx/>
                <a:buSzTx/>
                <a:buFontTx/>
                <a:buNone/>
                <a:defRPr/>
              </a:pPr>
              <a:endParaRPr kumimoji="0" lang="en-US" altLang="zh-CN" sz="1600" b="0" i="0" u="none" strike="noStrike" kern="0" cap="none" spc="0" normalizeH="0" baseline="0" noProof="0" dirty="0">
                <a:ln>
                  <a:noFill/>
                </a:ln>
                <a:solidFill>
                  <a:srgbClr val="000000"/>
                </a:solidFill>
                <a:effectLst/>
                <a:uLnTx/>
                <a:uFillTx/>
                <a:latin typeface="Arial" charset="0"/>
                <a:ea typeface="微软雅黑" pitchFamily="34" charset="-122"/>
                <a:sym typeface="Arial" charset="0"/>
              </a:endParaRPr>
            </a:p>
            <a:p>
              <a:pPr marL="0" marR="0" lvl="0" indent="0" defTabSz="914400" eaLnBrk="1" fontAlgn="auto" latinLnBrk="0" hangingPunct="1">
                <a:lnSpc>
                  <a:spcPct val="100000"/>
                </a:lnSpc>
                <a:spcBef>
                  <a:spcPts val="600"/>
                </a:spcBef>
                <a:spcAft>
                  <a:spcPts val="600"/>
                </a:spcAft>
                <a:buClrTx/>
                <a:buSzTx/>
                <a:buFontTx/>
                <a:buNone/>
                <a:defRPr/>
              </a:pPr>
              <a:r>
                <a:rPr kumimoji="0" lang="en-US" altLang="zh-CN" sz="1600" b="0" i="0" u="none" strike="noStrike" kern="0" cap="none" spc="0" normalizeH="0" baseline="0" noProof="0" dirty="0">
                  <a:ln>
                    <a:noFill/>
                  </a:ln>
                  <a:solidFill>
                    <a:srgbClr val="000000"/>
                  </a:solidFill>
                  <a:effectLst/>
                  <a:uLnTx/>
                  <a:uFillTx/>
                  <a:latin typeface="Arial" charset="0"/>
                  <a:ea typeface="微软雅黑" pitchFamily="34" charset="-122"/>
                  <a:sym typeface="Arial" charset="0"/>
                </a:rPr>
                <a:t>  </a:t>
              </a:r>
              <a:endParaRPr kumimoji="0" lang="zh-CN" altLang="en-US" sz="1600" b="0" i="0" u="none" strike="noStrike" kern="0" cap="none" spc="0" normalizeH="0" baseline="0" noProof="0" dirty="0">
                <a:ln>
                  <a:noFill/>
                </a:ln>
                <a:solidFill>
                  <a:sysClr val="windowText" lastClr="000000"/>
                </a:solidFill>
                <a:effectLst/>
                <a:uLnTx/>
                <a:uFillTx/>
                <a:latin typeface="Arial" charset="0"/>
                <a:ea typeface="微软雅黑" pitchFamily="34" charset="-122"/>
                <a:sym typeface="Arial" charset="0"/>
              </a:endParaRPr>
            </a:p>
          </p:txBody>
        </p:sp>
      </p:grpSp>
      <p:sp>
        <p:nvSpPr>
          <p:cNvPr id="41" name="矩形 40"/>
          <p:cNvSpPr/>
          <p:nvPr/>
        </p:nvSpPr>
        <p:spPr>
          <a:xfrm>
            <a:off x="3024699" y="3557371"/>
            <a:ext cx="984983" cy="646331"/>
          </a:xfrm>
          <a:prstGeom prst="rect">
            <a:avLst/>
          </a:prstGeom>
        </p:spPr>
        <p:txBody>
          <a:bodyPr wrap="square">
            <a:spAutoFit/>
          </a:bodyPr>
          <a:lstStyle/>
          <a:p>
            <a:pPr lvl="0" algn="ctr">
              <a:spcBef>
                <a:spcPts val="600"/>
              </a:spcBef>
              <a:spcAft>
                <a:spcPts val="600"/>
              </a:spcAft>
              <a:defRPr/>
            </a:pPr>
            <a:r>
              <a:rPr lang="zh-CN" altLang="en-US" b="1" kern="0" dirty="0">
                <a:solidFill>
                  <a:schemeClr val="tx1">
                    <a:lumMod val="85000"/>
                    <a:lumOff val="15000"/>
                  </a:schemeClr>
                </a:solidFill>
                <a:latin typeface="Arial" charset="0"/>
                <a:ea typeface="微软雅黑" pitchFamily="34" charset="-122"/>
                <a:sym typeface="Arial" charset="0"/>
              </a:rPr>
              <a:t>安全专业人员</a:t>
            </a:r>
            <a:endParaRPr lang="zh-CN" altLang="en-US" b="1" dirty="0">
              <a:solidFill>
                <a:schemeClr val="tx1">
                  <a:lumMod val="85000"/>
                  <a:lumOff val="15000"/>
                </a:schemeClr>
              </a:solidFill>
              <a:latin typeface="Arial" charset="0"/>
              <a:ea typeface="微软雅黑" pitchFamily="34" charset="-122"/>
              <a:sym typeface="Arial" charset="0"/>
            </a:endParaRPr>
          </a:p>
        </p:txBody>
      </p:sp>
      <p:pic>
        <p:nvPicPr>
          <p:cNvPr id="42" name="图片 41" descr="水印-42"/>
          <p:cNvPicPr>
            <a:picLocks noChangeAspect="1"/>
          </p:cNvPicPr>
          <p:nvPr/>
        </p:nvPicPr>
        <p:blipFill>
          <a:blip r:embed="rId3"/>
          <a:stretch>
            <a:fillRect/>
          </a:stretch>
        </p:blipFill>
        <p:spPr>
          <a:xfrm>
            <a:off x="866014" y="2705284"/>
            <a:ext cx="1869440" cy="2229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箭头: 五边形 4"/>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9" name="标题 1"/>
          <p:cNvSpPr>
            <a:spLocks noGrp="1"/>
          </p:cNvSpPr>
          <p:nvPr>
            <p:ph type="title"/>
          </p:nvPr>
        </p:nvSpPr>
        <p:spPr>
          <a:xfrm>
            <a:off x="884283" y="431719"/>
            <a:ext cx="4884737" cy="480131"/>
          </a:xfrm>
          <a:prstGeom prst="rect">
            <a:avLst/>
          </a:prstGeom>
          <a:noFill/>
          <a:ln w="9525">
            <a:noFill/>
            <a:miter lim="800000"/>
          </a:ln>
          <a:effectLst/>
        </p:spPr>
        <p:txBody>
          <a:bodyPr vert="horz" wrap="square" lIns="91440" tIns="45720" rIns="91440" bIns="45720" rtlCol="0" anchor="ctr">
            <a:spAutoFit/>
          </a:bodyPr>
          <a:lstStyle/>
          <a:p>
            <a:r>
              <a:rPr lang="zh-CN" altLang="en-US" sz="2800" b="1" dirty="0">
                <a:solidFill>
                  <a:schemeClr val="accent1">
                    <a:lumMod val="75000"/>
                  </a:schemeClr>
                </a:solidFill>
                <a:latin typeface="Arial" charset="0"/>
                <a:ea typeface="微软雅黑" pitchFamily="34" charset="-122"/>
                <a:sym typeface="Arial" charset="0"/>
              </a:rPr>
              <a:t>安全领导与安全管理管理边界</a:t>
            </a:r>
          </a:p>
        </p:txBody>
      </p:sp>
      <p:graphicFrame>
        <p:nvGraphicFramePr>
          <p:cNvPr id="10" name="Group 3"/>
          <p:cNvGraphicFramePr/>
          <p:nvPr/>
        </p:nvGraphicFramePr>
        <p:xfrm>
          <a:off x="1296987" y="1351111"/>
          <a:ext cx="9598025" cy="5155021"/>
        </p:xfrm>
        <a:graphic>
          <a:graphicData uri="http://schemas.openxmlformats.org/drawingml/2006/table">
            <a:tbl>
              <a:tblPr/>
              <a:tblGrid>
                <a:gridCol w="1448129">
                  <a:extLst>
                    <a:ext uri="{9D8B030D-6E8A-4147-A177-3AD203B41FA5}">
                      <a16:colId xmlns:a16="http://schemas.microsoft.com/office/drawing/2014/main" val="20000"/>
                    </a:ext>
                  </a:extLst>
                </a:gridCol>
                <a:gridCol w="3958220">
                  <a:extLst>
                    <a:ext uri="{9D8B030D-6E8A-4147-A177-3AD203B41FA5}">
                      <a16:colId xmlns:a16="http://schemas.microsoft.com/office/drawing/2014/main" val="20001"/>
                    </a:ext>
                  </a:extLst>
                </a:gridCol>
                <a:gridCol w="4191676">
                  <a:extLst>
                    <a:ext uri="{9D8B030D-6E8A-4147-A177-3AD203B41FA5}">
                      <a16:colId xmlns:a16="http://schemas.microsoft.com/office/drawing/2014/main" val="20002"/>
                    </a:ext>
                  </a:extLst>
                </a:gridCol>
              </a:tblGrid>
              <a:tr h="509458">
                <a:tc>
                  <a:txBody>
                    <a:bodyPr/>
                    <a:lstStyle/>
                    <a:p>
                      <a:pPr marL="0" marR="0" lvl="0" indent="0" algn="just" defTabSz="914400" rtl="0" eaLnBrk="1" fontAlgn="base" latinLnBrk="0" hangingPunct="1">
                        <a:lnSpc>
                          <a:spcPct val="90000"/>
                        </a:lnSpc>
                        <a:spcBef>
                          <a:spcPct val="30000"/>
                        </a:spcBef>
                        <a:spcAft>
                          <a:spcPct val="10000"/>
                        </a:spcAft>
                        <a:buClr>
                          <a:schemeClr val="tx2"/>
                        </a:buClr>
                        <a:buSzTx/>
                        <a:buFont typeface="Wingdings" charset="2"/>
                        <a:buNone/>
                      </a:pPr>
                      <a:endParaRPr kumimoji="0" lang="en-US" sz="1600" b="0" i="0" u="none" strike="noStrike" cap="none" normalizeH="0" baseline="0" dirty="0">
                        <a:ln>
                          <a:noFill/>
                        </a:ln>
                        <a:solidFill>
                          <a:schemeClr val="tx1"/>
                        </a:solidFill>
                        <a:effectLst/>
                        <a:latin typeface="Arial" charset="0"/>
                        <a:ea typeface="微软雅黑" pitchFamily="34" charset="-122"/>
                        <a:cs typeface="Arial" charset="0"/>
                        <a:sym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271780" marR="0" lvl="0" indent="-271780" algn="ctr" defTabSz="914400" rtl="0" eaLnBrk="1" fontAlgn="base" latinLnBrk="0" hangingPunct="1">
                        <a:lnSpc>
                          <a:spcPct val="90000"/>
                        </a:lnSpc>
                        <a:spcBef>
                          <a:spcPct val="0"/>
                        </a:spcBef>
                        <a:spcAft>
                          <a:spcPct val="10000"/>
                        </a:spcAft>
                        <a:buClr>
                          <a:schemeClr val="bg1"/>
                        </a:buClr>
                        <a:buSzTx/>
                        <a:buFontTx/>
                        <a:buNone/>
                      </a:pPr>
                      <a:r>
                        <a:rPr kumimoji="0" lang="zh-CN" altLang="en-US" sz="1800" b="1" i="0" u="none" strike="noStrike" kern="1200" cap="none" normalizeH="0" baseline="0" dirty="0">
                          <a:ln>
                            <a:noFill/>
                          </a:ln>
                          <a:solidFill>
                            <a:schemeClr val="bg1"/>
                          </a:solidFill>
                          <a:effectLst/>
                          <a:latin typeface="Arial" charset="0"/>
                          <a:ea typeface="微软雅黑" pitchFamily="34" charset="-122"/>
                          <a:cs typeface="Times New Roman" pitchFamily="18" charset="0"/>
                          <a:sym typeface="Arial" charset="0"/>
                        </a:rPr>
                        <a:t>安 全 领 导</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accent1">
                        <a:lumMod val="75000"/>
                      </a:schemeClr>
                    </a:solidFill>
                  </a:tcPr>
                </a:tc>
                <a:tc>
                  <a:txBody>
                    <a:bodyPr/>
                    <a:lstStyle/>
                    <a:p>
                      <a:pPr marL="271780" marR="0" lvl="0" indent="-271780" algn="ctr" defTabSz="914400" rtl="0" eaLnBrk="1" fontAlgn="base" latinLnBrk="0" hangingPunct="1">
                        <a:lnSpc>
                          <a:spcPct val="90000"/>
                        </a:lnSpc>
                        <a:spcBef>
                          <a:spcPct val="0"/>
                        </a:spcBef>
                        <a:spcAft>
                          <a:spcPct val="10000"/>
                        </a:spcAft>
                        <a:buClr>
                          <a:schemeClr val="bg1"/>
                        </a:buClr>
                        <a:buSzTx/>
                        <a:buFontTx/>
                        <a:buNone/>
                      </a:pPr>
                      <a:r>
                        <a:rPr kumimoji="0" lang="zh-CN" altLang="en-US" sz="1800" b="1" i="0" u="none" strike="noStrike" cap="none" normalizeH="0" baseline="0" dirty="0">
                          <a:ln>
                            <a:noFill/>
                          </a:ln>
                          <a:solidFill>
                            <a:schemeClr val="tx1">
                              <a:lumMod val="85000"/>
                              <a:lumOff val="15000"/>
                            </a:schemeClr>
                          </a:solidFill>
                          <a:effectLst/>
                          <a:latin typeface="Arial" charset="0"/>
                          <a:ea typeface="微软雅黑" pitchFamily="34" charset="-122"/>
                          <a:cs typeface="Times New Roman" pitchFamily="18" charset="0"/>
                          <a:sym typeface="Arial" charset="0"/>
                        </a:rPr>
                        <a:t>安全管理</a:t>
                      </a:r>
                      <a:endParaRPr kumimoji="0" lang="zh-CN" altLang="en-US" sz="1800" b="0" i="0" u="none" strike="noStrike" cap="none" normalizeH="0" baseline="0" dirty="0">
                        <a:ln>
                          <a:noFill/>
                        </a:ln>
                        <a:solidFill>
                          <a:schemeClr val="tx1">
                            <a:lumMod val="85000"/>
                            <a:lumOff val="15000"/>
                          </a:schemeClr>
                        </a:solidFill>
                        <a:effectLst/>
                        <a:latin typeface="Arial" charset="0"/>
                        <a:ea typeface="微软雅黑" pitchFamily="34" charset="-122"/>
                        <a:cs typeface="Times New Roman" pitchFamily="18" charset="0"/>
                        <a:sym typeface="Arial"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accent4"/>
                    </a:solidFill>
                  </a:tcPr>
                </a:tc>
                <a:extLst>
                  <a:ext uri="{0D108BD9-81ED-4DB2-BD59-A6C34878D82A}">
                    <a16:rowId xmlns:a16="http://schemas.microsoft.com/office/drawing/2014/main" val="10000"/>
                  </a:ext>
                </a:extLst>
              </a:tr>
              <a:tr h="637451">
                <a:tc>
                  <a:txBody>
                    <a:bodyPr/>
                    <a:lstStyle/>
                    <a:p>
                      <a:pPr marL="271780" marR="0" lvl="0" indent="-271780" algn="ctr" defTabSz="914400" rtl="0" eaLnBrk="1" fontAlgn="base" latinLnBrk="0" hangingPunct="1">
                        <a:lnSpc>
                          <a:spcPct val="90000"/>
                        </a:lnSpc>
                        <a:spcBef>
                          <a:spcPct val="0"/>
                        </a:spcBef>
                        <a:spcAft>
                          <a:spcPct val="10000"/>
                        </a:spcAft>
                        <a:buClr>
                          <a:schemeClr val="bg1"/>
                        </a:buClr>
                        <a:buSzTx/>
                        <a:buFontTx/>
                        <a:buNone/>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457200" marR="0" lvl="0" indent="-457200" algn="just" defTabSz="914400" rtl="0" eaLnBrk="1" fontAlgn="base" latinLnBrk="0" hangingPunct="1">
                        <a:lnSpc>
                          <a:spcPct val="90000"/>
                        </a:lnSpc>
                        <a:spcBef>
                          <a:spcPct val="0"/>
                        </a:spcBef>
                        <a:spcAft>
                          <a:spcPct val="10000"/>
                        </a:spcAft>
                        <a:buClr>
                          <a:schemeClr val="bg1"/>
                        </a:buClr>
                        <a:buSzTx/>
                        <a:buFontTx/>
                        <a:buChar char="•"/>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accent1">
                        <a:lumMod val="60000"/>
                        <a:lumOff val="40000"/>
                      </a:schemeClr>
                    </a:solidFill>
                  </a:tcPr>
                </a:tc>
                <a:tc>
                  <a:txBody>
                    <a:bodyPr/>
                    <a:lstStyle/>
                    <a:p>
                      <a:pPr marL="457200" marR="0" lvl="0" indent="-457200" algn="just" defTabSz="914400" rtl="0" eaLnBrk="1" fontAlgn="base" latinLnBrk="0" hangingPunct="1">
                        <a:lnSpc>
                          <a:spcPct val="90000"/>
                        </a:lnSpc>
                        <a:spcBef>
                          <a:spcPct val="0"/>
                        </a:spcBef>
                        <a:spcAft>
                          <a:spcPct val="10000"/>
                        </a:spcAft>
                        <a:buClr>
                          <a:schemeClr val="bg1"/>
                        </a:buClr>
                        <a:buSzTx/>
                        <a:buFontTx/>
                        <a:buChar char="•"/>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99"/>
                    </a:solidFill>
                  </a:tcPr>
                </a:tc>
                <a:extLst>
                  <a:ext uri="{0D108BD9-81ED-4DB2-BD59-A6C34878D82A}">
                    <a16:rowId xmlns:a16="http://schemas.microsoft.com/office/drawing/2014/main" val="10001"/>
                  </a:ext>
                </a:extLst>
              </a:tr>
              <a:tr h="947671">
                <a:tc>
                  <a:txBody>
                    <a:bodyPr/>
                    <a:lstStyle/>
                    <a:p>
                      <a:pPr marL="271780" marR="0" lvl="0" indent="-271780" algn="ctr" defTabSz="914400" rtl="0" eaLnBrk="1" fontAlgn="base" latinLnBrk="0" hangingPunct="1">
                        <a:lnSpc>
                          <a:spcPct val="90000"/>
                        </a:lnSpc>
                        <a:spcBef>
                          <a:spcPct val="0"/>
                        </a:spcBef>
                        <a:spcAft>
                          <a:spcPct val="10000"/>
                        </a:spcAft>
                        <a:buClr>
                          <a:schemeClr val="bg1"/>
                        </a:buClr>
                        <a:buSzTx/>
                        <a:buFontTx/>
                        <a:buNone/>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457200" marR="0" lvl="0" indent="-457200" algn="just" defTabSz="914400" rtl="0" eaLnBrk="1" fontAlgn="base" latinLnBrk="0" hangingPunct="1">
                        <a:lnSpc>
                          <a:spcPct val="90000"/>
                        </a:lnSpc>
                        <a:spcBef>
                          <a:spcPct val="0"/>
                        </a:spcBef>
                        <a:spcAft>
                          <a:spcPct val="10000"/>
                        </a:spcAft>
                        <a:buClr>
                          <a:schemeClr val="bg1"/>
                        </a:buClr>
                        <a:buSzTx/>
                        <a:buFontTx/>
                        <a:buChar char="•"/>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accent1">
                        <a:lumMod val="60000"/>
                        <a:lumOff val="40000"/>
                      </a:schemeClr>
                    </a:solidFill>
                  </a:tcPr>
                </a:tc>
                <a:tc>
                  <a:txBody>
                    <a:bodyPr/>
                    <a:lstStyle/>
                    <a:p>
                      <a:pPr marL="457200" marR="0" lvl="0" indent="-457200" algn="just" defTabSz="914400" rtl="0" eaLnBrk="1" fontAlgn="base" latinLnBrk="0" hangingPunct="1">
                        <a:lnSpc>
                          <a:spcPct val="90000"/>
                        </a:lnSpc>
                        <a:spcBef>
                          <a:spcPct val="0"/>
                        </a:spcBef>
                        <a:spcAft>
                          <a:spcPct val="10000"/>
                        </a:spcAft>
                        <a:buClr>
                          <a:schemeClr val="bg1"/>
                        </a:buClr>
                        <a:buSzTx/>
                        <a:buFontTx/>
                        <a:buChar char="•"/>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99"/>
                    </a:solidFill>
                  </a:tcPr>
                </a:tc>
                <a:extLst>
                  <a:ext uri="{0D108BD9-81ED-4DB2-BD59-A6C34878D82A}">
                    <a16:rowId xmlns:a16="http://schemas.microsoft.com/office/drawing/2014/main" val="10002"/>
                  </a:ext>
                </a:extLst>
              </a:tr>
              <a:tr h="1108529">
                <a:tc>
                  <a:txBody>
                    <a:bodyPr/>
                    <a:lstStyle/>
                    <a:p>
                      <a:pPr marL="271780" marR="0" lvl="0" indent="-271780" algn="ctr" defTabSz="914400" rtl="0" eaLnBrk="1" fontAlgn="base" latinLnBrk="0" hangingPunct="1">
                        <a:lnSpc>
                          <a:spcPct val="90000"/>
                        </a:lnSpc>
                        <a:spcBef>
                          <a:spcPct val="0"/>
                        </a:spcBef>
                        <a:spcAft>
                          <a:spcPct val="10000"/>
                        </a:spcAft>
                        <a:buClr>
                          <a:schemeClr val="bg1"/>
                        </a:buClr>
                        <a:buSzTx/>
                        <a:buFontTx/>
                        <a:buNone/>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457200" marR="0" lvl="0" indent="-457200" algn="just" defTabSz="914400" rtl="0" eaLnBrk="1" fontAlgn="base" latinLnBrk="0" hangingPunct="1">
                        <a:lnSpc>
                          <a:spcPct val="90000"/>
                        </a:lnSpc>
                        <a:spcBef>
                          <a:spcPct val="0"/>
                        </a:spcBef>
                        <a:spcAft>
                          <a:spcPct val="10000"/>
                        </a:spcAft>
                        <a:buClr>
                          <a:schemeClr val="bg1"/>
                        </a:buClr>
                        <a:buSzTx/>
                        <a:buFontTx/>
                        <a:buChar char="•"/>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accent1">
                        <a:lumMod val="60000"/>
                        <a:lumOff val="40000"/>
                      </a:schemeClr>
                    </a:solidFill>
                  </a:tcPr>
                </a:tc>
                <a:tc>
                  <a:txBody>
                    <a:bodyPr/>
                    <a:lstStyle/>
                    <a:p>
                      <a:pPr marL="457200" marR="0" lvl="0" indent="-457200" algn="just" defTabSz="914400" rtl="0" eaLnBrk="1" fontAlgn="base" latinLnBrk="0" hangingPunct="1">
                        <a:lnSpc>
                          <a:spcPct val="90000"/>
                        </a:lnSpc>
                        <a:spcBef>
                          <a:spcPct val="0"/>
                        </a:spcBef>
                        <a:spcAft>
                          <a:spcPct val="10000"/>
                        </a:spcAft>
                        <a:buClr>
                          <a:schemeClr val="bg1"/>
                        </a:buClr>
                        <a:buSzTx/>
                        <a:buFontTx/>
                        <a:buChar char="•"/>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99"/>
                    </a:solidFill>
                  </a:tcPr>
                </a:tc>
                <a:extLst>
                  <a:ext uri="{0D108BD9-81ED-4DB2-BD59-A6C34878D82A}">
                    <a16:rowId xmlns:a16="http://schemas.microsoft.com/office/drawing/2014/main" val="10003"/>
                  </a:ext>
                </a:extLst>
              </a:tr>
              <a:tr h="637451">
                <a:tc>
                  <a:txBody>
                    <a:bodyPr/>
                    <a:lstStyle/>
                    <a:p>
                      <a:pPr marL="271780" marR="0" lvl="0" indent="-271780" algn="ctr" defTabSz="914400" rtl="0" eaLnBrk="1" fontAlgn="base" latinLnBrk="0" hangingPunct="1">
                        <a:lnSpc>
                          <a:spcPct val="90000"/>
                        </a:lnSpc>
                        <a:spcBef>
                          <a:spcPct val="0"/>
                        </a:spcBef>
                        <a:spcAft>
                          <a:spcPct val="10000"/>
                        </a:spcAft>
                        <a:buClr>
                          <a:schemeClr val="bg1"/>
                        </a:buClr>
                        <a:buSzTx/>
                        <a:buFontTx/>
                        <a:buNone/>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457200" marR="0" lvl="0" indent="-457200" algn="just" defTabSz="914400" rtl="0" eaLnBrk="1" fontAlgn="base" latinLnBrk="0" hangingPunct="1">
                        <a:lnSpc>
                          <a:spcPct val="90000"/>
                        </a:lnSpc>
                        <a:spcBef>
                          <a:spcPct val="0"/>
                        </a:spcBef>
                        <a:spcAft>
                          <a:spcPct val="10000"/>
                        </a:spcAft>
                        <a:buClr>
                          <a:schemeClr val="bg1"/>
                        </a:buClr>
                        <a:buSzTx/>
                        <a:buFontTx/>
                        <a:buChar char="•"/>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accent1">
                        <a:lumMod val="60000"/>
                        <a:lumOff val="40000"/>
                      </a:schemeClr>
                    </a:solidFill>
                  </a:tcPr>
                </a:tc>
                <a:tc>
                  <a:txBody>
                    <a:bodyPr/>
                    <a:lstStyle/>
                    <a:p>
                      <a:pPr marL="457200" marR="0" lvl="0" indent="-457200" algn="just" defTabSz="914400" rtl="0" eaLnBrk="1" fontAlgn="base" latinLnBrk="0" hangingPunct="1">
                        <a:lnSpc>
                          <a:spcPct val="90000"/>
                        </a:lnSpc>
                        <a:spcBef>
                          <a:spcPct val="0"/>
                        </a:spcBef>
                        <a:spcAft>
                          <a:spcPct val="10000"/>
                        </a:spcAft>
                        <a:buClr>
                          <a:schemeClr val="bg1"/>
                        </a:buClr>
                        <a:buSzTx/>
                        <a:buFontTx/>
                        <a:buChar char="•"/>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99"/>
                    </a:solidFill>
                  </a:tcPr>
                </a:tc>
                <a:extLst>
                  <a:ext uri="{0D108BD9-81ED-4DB2-BD59-A6C34878D82A}">
                    <a16:rowId xmlns:a16="http://schemas.microsoft.com/office/drawing/2014/main" val="10004"/>
                  </a:ext>
                </a:extLst>
              </a:tr>
              <a:tr h="1314461">
                <a:tc>
                  <a:txBody>
                    <a:bodyPr/>
                    <a:lstStyle/>
                    <a:p>
                      <a:pPr marL="271780" marR="0" lvl="0" indent="-271780" algn="ctr" defTabSz="914400" rtl="0" eaLnBrk="1" fontAlgn="base" latinLnBrk="0" hangingPunct="1">
                        <a:lnSpc>
                          <a:spcPct val="90000"/>
                        </a:lnSpc>
                        <a:spcBef>
                          <a:spcPct val="0"/>
                        </a:spcBef>
                        <a:spcAft>
                          <a:spcPct val="10000"/>
                        </a:spcAft>
                        <a:buClr>
                          <a:schemeClr val="bg1"/>
                        </a:buClr>
                        <a:buSzTx/>
                        <a:buFontTx/>
                        <a:buNone/>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tc>
                  <a:txBody>
                    <a:bodyPr/>
                    <a:lstStyle/>
                    <a:p>
                      <a:pPr marL="457200" marR="0" lvl="0" indent="-457200" algn="just" defTabSz="914400" rtl="0" eaLnBrk="1" fontAlgn="base" latinLnBrk="0" hangingPunct="1">
                        <a:lnSpc>
                          <a:spcPct val="90000"/>
                        </a:lnSpc>
                        <a:spcBef>
                          <a:spcPct val="0"/>
                        </a:spcBef>
                        <a:spcAft>
                          <a:spcPct val="10000"/>
                        </a:spcAft>
                        <a:buClr>
                          <a:schemeClr val="bg1"/>
                        </a:buClr>
                        <a:buSzTx/>
                        <a:buFontTx/>
                        <a:buChar char="•"/>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chemeClr val="accent1">
                        <a:lumMod val="60000"/>
                        <a:lumOff val="40000"/>
                      </a:schemeClr>
                    </a:solidFill>
                  </a:tcPr>
                </a:tc>
                <a:tc>
                  <a:txBody>
                    <a:bodyPr/>
                    <a:lstStyle/>
                    <a:p>
                      <a:pPr marL="457200" marR="0" lvl="0" indent="-457200" algn="just" defTabSz="914400" rtl="0" eaLnBrk="1" fontAlgn="base" latinLnBrk="0" hangingPunct="1">
                        <a:lnSpc>
                          <a:spcPct val="90000"/>
                        </a:lnSpc>
                        <a:spcBef>
                          <a:spcPct val="0"/>
                        </a:spcBef>
                        <a:spcAft>
                          <a:spcPct val="10000"/>
                        </a:spcAft>
                        <a:buClr>
                          <a:schemeClr val="bg1"/>
                        </a:buClr>
                        <a:buSzTx/>
                        <a:buFontTx/>
                        <a:buChar char="•"/>
                      </a:pPr>
                      <a:endParaRPr kumimoji="0" lang="zh-CN" altLang="en-US" sz="1600" b="0" i="0" u="none" strike="noStrike" cap="none" normalizeH="0" baseline="0" dirty="0">
                        <a:ln>
                          <a:noFill/>
                        </a:ln>
                        <a:solidFill>
                          <a:schemeClr val="tx1"/>
                        </a:solidFill>
                        <a:effectLst/>
                        <a:latin typeface="Arial" charset="0"/>
                        <a:ea typeface="微软雅黑" pitchFamily="34" charset="-122"/>
                        <a:cs typeface="Times New Roman" pitchFamily="18" charset="0"/>
                        <a:sym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solidFill>
                      <a:srgbClr val="FFFF99"/>
                    </a:solidFill>
                  </a:tcPr>
                </a:tc>
                <a:extLst>
                  <a:ext uri="{0D108BD9-81ED-4DB2-BD59-A6C34878D82A}">
                    <a16:rowId xmlns:a16="http://schemas.microsoft.com/office/drawing/2014/main" val="10005"/>
                  </a:ext>
                </a:extLst>
              </a:tr>
            </a:tbl>
          </a:graphicData>
        </a:graphic>
      </p:graphicFrame>
      <p:sp>
        <p:nvSpPr>
          <p:cNvPr id="11" name="矩形 10"/>
          <p:cNvSpPr/>
          <p:nvPr/>
        </p:nvSpPr>
        <p:spPr>
          <a:xfrm>
            <a:off x="2887825" y="1824242"/>
            <a:ext cx="3695700" cy="683264"/>
          </a:xfrm>
          <a:prstGeom prst="rect">
            <a:avLst/>
          </a:prstGeom>
        </p:spPr>
        <p:txBody>
          <a:bodyPr wrap="square">
            <a:spAutoFit/>
          </a:bodyPr>
          <a:lstStyle/>
          <a:p>
            <a:pPr lvl="0" algn="just" fontAlgn="base">
              <a:lnSpc>
                <a:spcPct val="120000"/>
              </a:lnSpc>
              <a:spcBef>
                <a:spcPct val="0"/>
              </a:spcBef>
              <a:buClr>
                <a:schemeClr val="bg1"/>
              </a:buClr>
            </a:pPr>
            <a:r>
              <a:rPr lang="zh-CN" altLang="en-US" sz="1600" dirty="0">
                <a:solidFill>
                  <a:schemeClr val="bg1"/>
                </a:solidFill>
                <a:latin typeface="Arial" charset="0"/>
                <a:ea typeface="微软雅黑" pitchFamily="34" charset="-122"/>
                <a:cs typeface="Times New Roman" pitchFamily="18" charset="0"/>
                <a:sym typeface="Arial" charset="0"/>
              </a:rPr>
              <a:t>解决企业安全生产中带方向性的、战略性的、全局性的问题</a:t>
            </a:r>
          </a:p>
        </p:txBody>
      </p:sp>
      <p:sp>
        <p:nvSpPr>
          <p:cNvPr id="12" name="矩形 11"/>
          <p:cNvSpPr/>
          <p:nvPr/>
        </p:nvSpPr>
        <p:spPr>
          <a:xfrm>
            <a:off x="2887825" y="2508482"/>
            <a:ext cx="3695700" cy="683264"/>
          </a:xfrm>
          <a:prstGeom prst="rect">
            <a:avLst/>
          </a:prstGeom>
        </p:spPr>
        <p:txBody>
          <a:bodyPr wrap="square">
            <a:spAutoFit/>
          </a:bodyPr>
          <a:lstStyle/>
          <a:p>
            <a:pPr algn="just" fontAlgn="base">
              <a:lnSpc>
                <a:spcPct val="120000"/>
              </a:lnSpc>
              <a:spcBef>
                <a:spcPct val="0"/>
              </a:spcBef>
              <a:buClr>
                <a:schemeClr val="bg1"/>
              </a:buClr>
            </a:pPr>
            <a:r>
              <a:rPr lang="zh-CN" altLang="en-US" sz="1600" dirty="0">
                <a:solidFill>
                  <a:schemeClr val="bg1"/>
                </a:solidFill>
                <a:latin typeface="Arial" charset="0"/>
                <a:ea typeface="微软雅黑" pitchFamily="34" charset="-122"/>
                <a:cs typeface="Times New Roman" pitchFamily="18" charset="0"/>
                <a:sym typeface="Arial" charset="0"/>
              </a:rPr>
              <a:t>确定安全方针，阐明安全角势，构建安全远景规划，制定安全生产战略等</a:t>
            </a:r>
          </a:p>
        </p:txBody>
      </p:sp>
      <p:sp>
        <p:nvSpPr>
          <p:cNvPr id="13" name="矩形 12"/>
          <p:cNvSpPr/>
          <p:nvPr/>
        </p:nvSpPr>
        <p:spPr>
          <a:xfrm>
            <a:off x="2887824" y="3504117"/>
            <a:ext cx="3695700" cy="978729"/>
          </a:xfrm>
          <a:prstGeom prst="rect">
            <a:avLst/>
          </a:prstGeom>
        </p:spPr>
        <p:txBody>
          <a:bodyPr wrap="square">
            <a:spAutoFit/>
          </a:bodyPr>
          <a:lstStyle/>
          <a:p>
            <a:pPr algn="just" fontAlgn="base">
              <a:lnSpc>
                <a:spcPct val="120000"/>
              </a:lnSpc>
              <a:spcBef>
                <a:spcPct val="0"/>
              </a:spcBef>
              <a:buClr>
                <a:schemeClr val="bg1"/>
              </a:buClr>
            </a:pPr>
            <a:r>
              <a:rPr lang="zh-CN" altLang="en-US" sz="1600" dirty="0">
                <a:solidFill>
                  <a:schemeClr val="bg1"/>
                </a:solidFill>
                <a:latin typeface="Arial" charset="0"/>
                <a:ea typeface="微软雅黑" pitchFamily="34" charset="-122"/>
                <a:cs typeface="Times New Roman" pitchFamily="18" charset="0"/>
                <a:sym typeface="Arial" charset="0"/>
              </a:rPr>
              <a:t>在组织或团体中具有权力、地位</a:t>
            </a:r>
            <a:r>
              <a:rPr lang="en-US" altLang="zh-CN" sz="1600" dirty="0">
                <a:solidFill>
                  <a:schemeClr val="bg1"/>
                </a:solidFill>
                <a:latin typeface="Arial" charset="0"/>
                <a:ea typeface="微软雅黑" pitchFamily="34" charset="-122"/>
                <a:cs typeface="Times New Roman" pitchFamily="18" charset="0"/>
                <a:sym typeface="Arial" charset="0"/>
              </a:rPr>
              <a:t>(</a:t>
            </a:r>
            <a:r>
              <a:rPr lang="zh-CN" altLang="en-US" sz="1600" dirty="0">
                <a:solidFill>
                  <a:schemeClr val="bg1"/>
                </a:solidFill>
                <a:latin typeface="Arial" charset="0"/>
                <a:ea typeface="微软雅黑" pitchFamily="34" charset="-122"/>
                <a:cs typeface="Times New Roman" pitchFamily="18" charset="0"/>
                <a:sym typeface="Arial" charset="0"/>
              </a:rPr>
              <a:t>职务</a:t>
            </a:r>
            <a:r>
              <a:rPr lang="en-US" altLang="zh-CN" sz="1600" dirty="0">
                <a:solidFill>
                  <a:schemeClr val="bg1"/>
                </a:solidFill>
                <a:latin typeface="Arial" charset="0"/>
                <a:ea typeface="微软雅黑" pitchFamily="34" charset="-122"/>
                <a:cs typeface="Times New Roman" pitchFamily="18" charset="0"/>
                <a:sym typeface="Arial" charset="0"/>
              </a:rPr>
              <a:t>)</a:t>
            </a:r>
            <a:r>
              <a:rPr lang="zh-CN" altLang="en-US" sz="1600" dirty="0">
                <a:solidFill>
                  <a:schemeClr val="bg1"/>
                </a:solidFill>
                <a:latin typeface="Arial" charset="0"/>
                <a:ea typeface="微软雅黑" pitchFamily="34" charset="-122"/>
                <a:cs typeface="Times New Roman" pitchFamily="18" charset="0"/>
                <a:sym typeface="Arial" charset="0"/>
              </a:rPr>
              <a:t>或相当影响力的人物，一般是企业的最高领导者或由其委托的其他高层领导者</a:t>
            </a:r>
          </a:p>
        </p:txBody>
      </p:sp>
      <p:sp>
        <p:nvSpPr>
          <p:cNvPr id="14" name="矩形 13"/>
          <p:cNvSpPr/>
          <p:nvPr/>
        </p:nvSpPr>
        <p:spPr>
          <a:xfrm>
            <a:off x="2887824" y="4535393"/>
            <a:ext cx="3695700" cy="683264"/>
          </a:xfrm>
          <a:prstGeom prst="rect">
            <a:avLst/>
          </a:prstGeom>
        </p:spPr>
        <p:txBody>
          <a:bodyPr wrap="square">
            <a:spAutoFit/>
          </a:bodyPr>
          <a:lstStyle/>
          <a:p>
            <a:pPr algn="just" fontAlgn="base">
              <a:lnSpc>
                <a:spcPct val="120000"/>
              </a:lnSpc>
              <a:spcBef>
                <a:spcPct val="0"/>
              </a:spcBef>
              <a:buClr>
                <a:schemeClr val="bg1"/>
              </a:buClr>
            </a:pPr>
            <a:r>
              <a:rPr lang="zh-CN" altLang="en-US" sz="1600" dirty="0">
                <a:solidFill>
                  <a:schemeClr val="bg1"/>
                </a:solidFill>
                <a:latin typeface="Arial" charset="0"/>
                <a:ea typeface="微软雅黑" pitchFamily="34" charset="-122"/>
                <a:cs typeface="Times New Roman" pitchFamily="18" charset="0"/>
                <a:sym typeface="Arial" charset="0"/>
              </a:rPr>
              <a:t>激励员工，授权给员工，鼓励他们通过满足自己的需求实现安全生产</a:t>
            </a:r>
          </a:p>
        </p:txBody>
      </p:sp>
      <p:sp>
        <p:nvSpPr>
          <p:cNvPr id="15" name="矩形 14"/>
          <p:cNvSpPr/>
          <p:nvPr/>
        </p:nvSpPr>
        <p:spPr>
          <a:xfrm>
            <a:off x="2887824" y="5223458"/>
            <a:ext cx="3695700" cy="1274195"/>
          </a:xfrm>
          <a:prstGeom prst="rect">
            <a:avLst/>
          </a:prstGeom>
        </p:spPr>
        <p:txBody>
          <a:bodyPr wrap="square">
            <a:spAutoFit/>
          </a:bodyPr>
          <a:lstStyle/>
          <a:p>
            <a:pPr algn="just" fontAlgn="base">
              <a:lnSpc>
                <a:spcPct val="120000"/>
              </a:lnSpc>
              <a:spcBef>
                <a:spcPct val="0"/>
              </a:spcBef>
              <a:buClr>
                <a:schemeClr val="bg1"/>
              </a:buClr>
            </a:pPr>
            <a:r>
              <a:rPr lang="zh-CN" altLang="en-US" sz="1600" dirty="0">
                <a:solidFill>
                  <a:schemeClr val="bg1"/>
                </a:solidFill>
                <a:latin typeface="Arial" charset="0"/>
                <a:ea typeface="微软雅黑" pitchFamily="34" charset="-122"/>
                <a:cs typeface="Times New Roman" pitchFamily="18" charset="0"/>
                <a:sym typeface="Arial" charset="0"/>
              </a:rPr>
              <a:t>非反应性的，他们探索的是形成安全的思维和安全文化，为企业长期的、高水平的安全发展问题提供更多可供选择的解决方案</a:t>
            </a:r>
          </a:p>
        </p:txBody>
      </p:sp>
      <p:sp>
        <p:nvSpPr>
          <p:cNvPr id="16" name="矩形 15"/>
          <p:cNvSpPr/>
          <p:nvPr/>
        </p:nvSpPr>
        <p:spPr>
          <a:xfrm>
            <a:off x="1501084" y="2010578"/>
            <a:ext cx="1107996" cy="341632"/>
          </a:xfrm>
          <a:prstGeom prst="rect">
            <a:avLst/>
          </a:prstGeom>
        </p:spPr>
        <p:txBody>
          <a:bodyPr wrap="none">
            <a:spAutoFit/>
          </a:bodyPr>
          <a:lstStyle/>
          <a:p>
            <a:pPr marL="271780" lvl="0" indent="-271780" algn="ctr" fontAlgn="base">
              <a:lnSpc>
                <a:spcPct val="90000"/>
              </a:lnSpc>
              <a:spcBef>
                <a:spcPct val="0"/>
              </a:spcBef>
              <a:spcAft>
                <a:spcPct val="10000"/>
              </a:spcAft>
              <a:buClr>
                <a:schemeClr val="bg1"/>
              </a:buClr>
            </a:pPr>
            <a:r>
              <a:rPr lang="zh-CN" altLang="en-US" b="1" dirty="0">
                <a:solidFill>
                  <a:schemeClr val="tx1">
                    <a:lumMod val="85000"/>
                    <a:lumOff val="15000"/>
                  </a:schemeClr>
                </a:solidFill>
                <a:latin typeface="Arial" charset="0"/>
                <a:ea typeface="微软雅黑" pitchFamily="34" charset="-122"/>
                <a:cs typeface="Times New Roman" pitchFamily="18" charset="0"/>
                <a:sym typeface="Arial" charset="0"/>
              </a:rPr>
              <a:t>管理职责</a:t>
            </a:r>
            <a:endParaRPr lang="zh-CN" altLang="en-US" dirty="0">
              <a:solidFill>
                <a:schemeClr val="tx1">
                  <a:lumMod val="85000"/>
                  <a:lumOff val="15000"/>
                </a:schemeClr>
              </a:solidFill>
              <a:latin typeface="Arial" charset="0"/>
              <a:ea typeface="微软雅黑" pitchFamily="34" charset="-122"/>
              <a:cs typeface="Times New Roman" pitchFamily="18" charset="0"/>
              <a:sym typeface="Arial" charset="0"/>
            </a:endParaRPr>
          </a:p>
        </p:txBody>
      </p:sp>
      <p:sp>
        <p:nvSpPr>
          <p:cNvPr id="17" name="矩形 16"/>
          <p:cNvSpPr/>
          <p:nvPr/>
        </p:nvSpPr>
        <p:spPr>
          <a:xfrm>
            <a:off x="1501084" y="2728899"/>
            <a:ext cx="1107996" cy="341632"/>
          </a:xfrm>
          <a:prstGeom prst="rect">
            <a:avLst/>
          </a:prstGeom>
        </p:spPr>
        <p:txBody>
          <a:bodyPr wrap="none">
            <a:spAutoFit/>
          </a:bodyPr>
          <a:lstStyle/>
          <a:p>
            <a:pPr marL="271780" indent="-271780" algn="ctr" fontAlgn="base">
              <a:lnSpc>
                <a:spcPct val="90000"/>
              </a:lnSpc>
              <a:spcBef>
                <a:spcPct val="0"/>
              </a:spcBef>
              <a:spcAft>
                <a:spcPct val="10000"/>
              </a:spcAft>
              <a:buClr>
                <a:schemeClr val="bg1"/>
              </a:buClr>
            </a:pPr>
            <a:r>
              <a:rPr lang="zh-CN" altLang="en-US" b="1" dirty="0">
                <a:solidFill>
                  <a:schemeClr val="tx1">
                    <a:lumMod val="85000"/>
                    <a:lumOff val="15000"/>
                  </a:schemeClr>
                </a:solidFill>
                <a:latin typeface="Arial" charset="0"/>
                <a:ea typeface="微软雅黑" pitchFamily="34" charset="-122"/>
                <a:cs typeface="Times New Roman" pitchFamily="18" charset="0"/>
                <a:sym typeface="Arial" charset="0"/>
              </a:rPr>
              <a:t>工作内容</a:t>
            </a:r>
          </a:p>
        </p:txBody>
      </p:sp>
      <p:sp>
        <p:nvSpPr>
          <p:cNvPr id="18" name="矩形 17"/>
          <p:cNvSpPr/>
          <p:nvPr/>
        </p:nvSpPr>
        <p:spPr>
          <a:xfrm>
            <a:off x="1501084" y="3684369"/>
            <a:ext cx="1107996" cy="341632"/>
          </a:xfrm>
          <a:prstGeom prst="rect">
            <a:avLst/>
          </a:prstGeom>
        </p:spPr>
        <p:txBody>
          <a:bodyPr wrap="none">
            <a:spAutoFit/>
          </a:bodyPr>
          <a:lstStyle/>
          <a:p>
            <a:pPr marL="271780" indent="-271780" algn="ctr" fontAlgn="base">
              <a:lnSpc>
                <a:spcPct val="90000"/>
              </a:lnSpc>
              <a:spcBef>
                <a:spcPct val="0"/>
              </a:spcBef>
              <a:spcAft>
                <a:spcPct val="10000"/>
              </a:spcAft>
              <a:buClr>
                <a:schemeClr val="bg1"/>
              </a:buClr>
            </a:pPr>
            <a:r>
              <a:rPr lang="zh-CN" altLang="en-US" b="1" dirty="0">
                <a:solidFill>
                  <a:schemeClr val="tx1">
                    <a:lumMod val="85000"/>
                    <a:lumOff val="15000"/>
                  </a:schemeClr>
                </a:solidFill>
                <a:latin typeface="Arial" charset="0"/>
                <a:ea typeface="微软雅黑" pitchFamily="34" charset="-122"/>
                <a:cs typeface="Times New Roman" pitchFamily="18" charset="0"/>
                <a:sym typeface="Arial" charset="0"/>
              </a:rPr>
              <a:t>人员组成</a:t>
            </a:r>
          </a:p>
        </p:txBody>
      </p:sp>
      <p:sp>
        <p:nvSpPr>
          <p:cNvPr id="19" name="矩形 18"/>
          <p:cNvSpPr/>
          <p:nvPr/>
        </p:nvSpPr>
        <p:spPr>
          <a:xfrm>
            <a:off x="1501084" y="4573506"/>
            <a:ext cx="1107996" cy="341632"/>
          </a:xfrm>
          <a:prstGeom prst="rect">
            <a:avLst/>
          </a:prstGeom>
        </p:spPr>
        <p:txBody>
          <a:bodyPr wrap="none">
            <a:spAutoFit/>
          </a:bodyPr>
          <a:lstStyle/>
          <a:p>
            <a:pPr marL="271780" indent="-271780" algn="ctr" fontAlgn="base">
              <a:lnSpc>
                <a:spcPct val="90000"/>
              </a:lnSpc>
              <a:spcBef>
                <a:spcPct val="0"/>
              </a:spcBef>
              <a:spcAft>
                <a:spcPct val="10000"/>
              </a:spcAft>
              <a:buClr>
                <a:schemeClr val="bg1"/>
              </a:buClr>
            </a:pPr>
            <a:r>
              <a:rPr lang="zh-CN" altLang="en-US" b="1" dirty="0">
                <a:solidFill>
                  <a:schemeClr val="tx1">
                    <a:lumMod val="85000"/>
                    <a:lumOff val="15000"/>
                  </a:schemeClr>
                </a:solidFill>
                <a:latin typeface="Arial" charset="0"/>
                <a:ea typeface="微软雅黑" pitchFamily="34" charset="-122"/>
                <a:cs typeface="Times New Roman" pitchFamily="18" charset="0"/>
                <a:sym typeface="Arial" charset="0"/>
              </a:rPr>
              <a:t>工作目标</a:t>
            </a:r>
          </a:p>
        </p:txBody>
      </p:sp>
      <p:sp>
        <p:nvSpPr>
          <p:cNvPr id="20" name="矩形 19"/>
          <p:cNvSpPr/>
          <p:nvPr/>
        </p:nvSpPr>
        <p:spPr>
          <a:xfrm>
            <a:off x="1501084" y="5532174"/>
            <a:ext cx="1107996" cy="341632"/>
          </a:xfrm>
          <a:prstGeom prst="rect">
            <a:avLst/>
          </a:prstGeom>
        </p:spPr>
        <p:txBody>
          <a:bodyPr wrap="none">
            <a:spAutoFit/>
          </a:bodyPr>
          <a:lstStyle/>
          <a:p>
            <a:pPr marL="271780" indent="-271780" algn="ctr" fontAlgn="base">
              <a:lnSpc>
                <a:spcPct val="90000"/>
              </a:lnSpc>
              <a:spcBef>
                <a:spcPct val="0"/>
              </a:spcBef>
              <a:spcAft>
                <a:spcPct val="10000"/>
              </a:spcAft>
              <a:buClr>
                <a:schemeClr val="bg1"/>
              </a:buClr>
            </a:pPr>
            <a:r>
              <a:rPr lang="zh-CN" altLang="en-US" b="1" dirty="0">
                <a:solidFill>
                  <a:schemeClr val="tx1">
                    <a:lumMod val="85000"/>
                    <a:lumOff val="15000"/>
                  </a:schemeClr>
                </a:solidFill>
                <a:latin typeface="Arial" charset="0"/>
                <a:ea typeface="微软雅黑" pitchFamily="34" charset="-122"/>
                <a:cs typeface="Times New Roman" pitchFamily="18" charset="0"/>
                <a:sym typeface="Arial" charset="0"/>
              </a:rPr>
              <a:t>行为特征</a:t>
            </a:r>
          </a:p>
        </p:txBody>
      </p:sp>
      <p:sp>
        <p:nvSpPr>
          <p:cNvPr id="21" name="矩形 20"/>
          <p:cNvSpPr/>
          <p:nvPr/>
        </p:nvSpPr>
        <p:spPr>
          <a:xfrm>
            <a:off x="6862270" y="1852265"/>
            <a:ext cx="3799498" cy="683264"/>
          </a:xfrm>
          <a:prstGeom prst="rect">
            <a:avLst/>
          </a:prstGeom>
        </p:spPr>
        <p:txBody>
          <a:bodyPr wrap="square">
            <a:spAutoFit/>
          </a:bodyPr>
          <a:lstStyle/>
          <a:p>
            <a:pPr algn="just" fontAlgn="base">
              <a:lnSpc>
                <a:spcPct val="120000"/>
              </a:lnSpc>
              <a:spcBef>
                <a:spcPct val="0"/>
              </a:spcBef>
              <a:buClr>
                <a:schemeClr val="bg1"/>
              </a:buClr>
            </a:pPr>
            <a:r>
              <a:rPr lang="zh-CN" altLang="en-US" sz="1600" dirty="0">
                <a:solidFill>
                  <a:schemeClr val="tx1">
                    <a:lumMod val="85000"/>
                    <a:lumOff val="15000"/>
                  </a:schemeClr>
                </a:solidFill>
                <a:latin typeface="Arial" charset="0"/>
                <a:ea typeface="微软雅黑" pitchFamily="34" charset="-122"/>
                <a:cs typeface="Times New Roman" pitchFamily="18" charset="0"/>
                <a:sym typeface="Arial" charset="0"/>
              </a:rPr>
              <a:t>危险辨识、安全评价、安全措施计划、安全控制、事故管理等任务</a:t>
            </a:r>
          </a:p>
        </p:txBody>
      </p:sp>
      <p:sp>
        <p:nvSpPr>
          <p:cNvPr id="22" name="矩形 21"/>
          <p:cNvSpPr/>
          <p:nvPr/>
        </p:nvSpPr>
        <p:spPr>
          <a:xfrm>
            <a:off x="6862270" y="2508481"/>
            <a:ext cx="3828646" cy="978729"/>
          </a:xfrm>
          <a:prstGeom prst="rect">
            <a:avLst/>
          </a:prstGeom>
        </p:spPr>
        <p:txBody>
          <a:bodyPr wrap="square">
            <a:spAutoFit/>
          </a:bodyPr>
          <a:lstStyle/>
          <a:p>
            <a:pPr algn="just" fontAlgn="base">
              <a:lnSpc>
                <a:spcPct val="120000"/>
              </a:lnSpc>
              <a:spcBef>
                <a:spcPct val="0"/>
              </a:spcBef>
              <a:buClr>
                <a:schemeClr val="bg1"/>
              </a:buClr>
            </a:pPr>
            <a:r>
              <a:rPr lang="zh-CN" altLang="en-US" sz="1600" dirty="0">
                <a:solidFill>
                  <a:schemeClr val="tx1">
                    <a:lumMod val="85000"/>
                    <a:lumOff val="15000"/>
                  </a:schemeClr>
                </a:solidFill>
                <a:latin typeface="Arial" charset="0"/>
                <a:ea typeface="微软雅黑" pitchFamily="34" charset="-122"/>
                <a:cs typeface="Times New Roman" pitchFamily="18" charset="0"/>
                <a:sym typeface="Arial" charset="0"/>
              </a:rPr>
              <a:t>制定详细的安全工作日程，安排几个月或一年的工作计划，分配必需的资源；以实现组织的安全目标</a:t>
            </a:r>
          </a:p>
        </p:txBody>
      </p:sp>
      <p:sp>
        <p:nvSpPr>
          <p:cNvPr id="23" name="矩形 22"/>
          <p:cNvSpPr/>
          <p:nvPr/>
        </p:nvSpPr>
        <p:spPr>
          <a:xfrm>
            <a:off x="6862268" y="3526280"/>
            <a:ext cx="3828646" cy="978729"/>
          </a:xfrm>
          <a:prstGeom prst="rect">
            <a:avLst/>
          </a:prstGeom>
        </p:spPr>
        <p:txBody>
          <a:bodyPr wrap="square">
            <a:spAutoFit/>
          </a:bodyPr>
          <a:lstStyle/>
          <a:p>
            <a:pPr algn="just" fontAlgn="base">
              <a:lnSpc>
                <a:spcPct val="120000"/>
              </a:lnSpc>
              <a:spcBef>
                <a:spcPct val="0"/>
              </a:spcBef>
              <a:buClr>
                <a:schemeClr val="bg1"/>
              </a:buClr>
            </a:pPr>
            <a:r>
              <a:rPr lang="zh-CN" altLang="en-US" sz="1600" dirty="0">
                <a:solidFill>
                  <a:schemeClr val="tx1">
                    <a:lumMod val="85000"/>
                    <a:lumOff val="15000"/>
                  </a:schemeClr>
                </a:solidFill>
                <a:latin typeface="Arial" charset="0"/>
                <a:ea typeface="微软雅黑" pitchFamily="34" charset="-122"/>
                <a:cs typeface="Times New Roman" pitchFamily="18" charset="0"/>
                <a:sym typeface="Arial" charset="0"/>
              </a:rPr>
              <a:t>除专门从事安全管理工作职能的人员外，还包括各个基层的领导人。安全管理者的人数要多于安全领导者</a:t>
            </a:r>
          </a:p>
        </p:txBody>
      </p:sp>
      <p:sp>
        <p:nvSpPr>
          <p:cNvPr id="24" name="矩形 23"/>
          <p:cNvSpPr/>
          <p:nvPr/>
        </p:nvSpPr>
        <p:spPr>
          <a:xfrm>
            <a:off x="6862268" y="4733966"/>
            <a:ext cx="3877985" cy="362343"/>
          </a:xfrm>
          <a:prstGeom prst="rect">
            <a:avLst/>
          </a:prstGeom>
        </p:spPr>
        <p:txBody>
          <a:bodyPr wrap="square">
            <a:spAutoFit/>
          </a:bodyPr>
          <a:lstStyle/>
          <a:p>
            <a:pPr algn="just" fontAlgn="base">
              <a:lnSpc>
                <a:spcPct val="120000"/>
              </a:lnSpc>
              <a:spcBef>
                <a:spcPct val="0"/>
              </a:spcBef>
              <a:buClr>
                <a:schemeClr val="bg1"/>
              </a:buClr>
            </a:pPr>
            <a:r>
              <a:rPr lang="zh-CN" altLang="en-US" sz="1600" dirty="0">
                <a:solidFill>
                  <a:schemeClr val="tx1">
                    <a:lumMod val="85000"/>
                    <a:lumOff val="15000"/>
                  </a:schemeClr>
                </a:solidFill>
                <a:latin typeface="Arial" charset="0"/>
                <a:ea typeface="微软雅黑" pitchFamily="34" charset="-122"/>
                <a:cs typeface="Times New Roman" pitchFamily="18" charset="0"/>
                <a:sym typeface="Arial" charset="0"/>
              </a:rPr>
              <a:t>完成安全生产活动，支持、控制日常工作</a:t>
            </a:r>
          </a:p>
        </p:txBody>
      </p:sp>
      <p:sp>
        <p:nvSpPr>
          <p:cNvPr id="25" name="矩形 24"/>
          <p:cNvSpPr/>
          <p:nvPr/>
        </p:nvSpPr>
        <p:spPr>
          <a:xfrm>
            <a:off x="6862268" y="5396944"/>
            <a:ext cx="3828646" cy="978729"/>
          </a:xfrm>
          <a:prstGeom prst="rect">
            <a:avLst/>
          </a:prstGeom>
        </p:spPr>
        <p:txBody>
          <a:bodyPr wrap="square">
            <a:spAutoFit/>
          </a:bodyPr>
          <a:lstStyle/>
          <a:p>
            <a:pPr algn="just" fontAlgn="base">
              <a:lnSpc>
                <a:spcPct val="120000"/>
              </a:lnSpc>
              <a:spcBef>
                <a:spcPct val="0"/>
              </a:spcBef>
              <a:buClr>
                <a:schemeClr val="bg1"/>
              </a:buClr>
            </a:pPr>
            <a:r>
              <a:rPr lang="zh-CN" altLang="en-US" sz="1600" dirty="0">
                <a:solidFill>
                  <a:schemeClr val="tx1">
                    <a:lumMod val="85000"/>
                    <a:lumOff val="15000"/>
                  </a:schemeClr>
                </a:solidFill>
                <a:latin typeface="Arial" charset="0"/>
                <a:ea typeface="微软雅黑" pitchFamily="34" charset="-122"/>
                <a:cs typeface="Times New Roman" pitchFamily="18" charset="0"/>
                <a:sym typeface="Arial" charset="0"/>
              </a:rPr>
              <a:t>是反应性的，往往同别人一起工作、共同解决安全问题，他们采取措施增强规范性、减少不确定性</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8"/>
          <p:cNvSpPr/>
          <p:nvPr/>
        </p:nvSpPr>
        <p:spPr>
          <a:xfrm>
            <a:off x="1193800" y="4394201"/>
            <a:ext cx="4292600" cy="698500"/>
          </a:xfrm>
          <a:prstGeom prst="roundRect">
            <a:avLst>
              <a:gd name="adj" fmla="val 50000"/>
            </a:avLst>
          </a:prstGeom>
          <a:noFill/>
          <a:ln w="2222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0" name="矩形: 圆角 9"/>
          <p:cNvSpPr/>
          <p:nvPr/>
        </p:nvSpPr>
        <p:spPr>
          <a:xfrm>
            <a:off x="1193800" y="1765300"/>
            <a:ext cx="4292600" cy="698500"/>
          </a:xfrm>
          <a:prstGeom prst="roundRect">
            <a:avLst>
              <a:gd name="adj" fmla="val 50000"/>
            </a:avLst>
          </a:prstGeom>
          <a:noFill/>
          <a:ln w="2222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8" name="矩形: 圆角 7"/>
          <p:cNvSpPr/>
          <p:nvPr/>
        </p:nvSpPr>
        <p:spPr>
          <a:xfrm>
            <a:off x="6604000" y="4394201"/>
            <a:ext cx="4292600" cy="698500"/>
          </a:xfrm>
          <a:prstGeom prst="roundRect">
            <a:avLst>
              <a:gd name="adj" fmla="val 50000"/>
            </a:avLst>
          </a:prstGeom>
          <a:noFill/>
          <a:ln w="2222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7" name="矩形: 圆角 6"/>
          <p:cNvSpPr/>
          <p:nvPr/>
        </p:nvSpPr>
        <p:spPr>
          <a:xfrm>
            <a:off x="6604000" y="1765300"/>
            <a:ext cx="4292600" cy="698500"/>
          </a:xfrm>
          <a:prstGeom prst="roundRect">
            <a:avLst>
              <a:gd name="adj" fmla="val 50000"/>
            </a:avLst>
          </a:prstGeom>
          <a:noFill/>
          <a:ln w="2222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rcRect l="7664" t="1987" r="26962"/>
          <a:stretch>
            <a:fillRect/>
          </a:stretch>
        </p:blipFill>
        <p:spPr>
          <a:xfrm>
            <a:off x="4137900" y="1470900"/>
            <a:ext cx="3916200" cy="3916200"/>
          </a:xfrm>
          <a:custGeom>
            <a:avLst/>
            <a:gdLst>
              <a:gd name="connsiteX0" fmla="*/ 2142250 w 4284500"/>
              <a:gd name="connsiteY0" fmla="*/ 0 h 4284500"/>
              <a:gd name="connsiteX1" fmla="*/ 4284500 w 4284500"/>
              <a:gd name="connsiteY1" fmla="*/ 2142250 h 4284500"/>
              <a:gd name="connsiteX2" fmla="*/ 2142250 w 4284500"/>
              <a:gd name="connsiteY2" fmla="*/ 4284500 h 4284500"/>
              <a:gd name="connsiteX3" fmla="*/ 0 w 4284500"/>
              <a:gd name="connsiteY3" fmla="*/ 2142250 h 4284500"/>
              <a:gd name="connsiteX4" fmla="*/ 2142250 w 4284500"/>
              <a:gd name="connsiteY4" fmla="*/ 0 h 428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4500" h="4284500">
                <a:moveTo>
                  <a:pt x="2142250" y="0"/>
                </a:moveTo>
                <a:cubicBezTo>
                  <a:pt x="3325382" y="0"/>
                  <a:pt x="4284500" y="959118"/>
                  <a:pt x="4284500" y="2142250"/>
                </a:cubicBezTo>
                <a:cubicBezTo>
                  <a:pt x="4284500" y="3325382"/>
                  <a:pt x="3325382" y="4284500"/>
                  <a:pt x="2142250" y="4284500"/>
                </a:cubicBezTo>
                <a:cubicBezTo>
                  <a:pt x="959118" y="4284500"/>
                  <a:pt x="0" y="3325382"/>
                  <a:pt x="0" y="2142250"/>
                </a:cubicBezTo>
                <a:cubicBezTo>
                  <a:pt x="0" y="959118"/>
                  <a:pt x="959118" y="0"/>
                  <a:pt x="2142250" y="0"/>
                </a:cubicBezTo>
                <a:close/>
              </a:path>
            </a:pathLst>
          </a:custGeom>
          <a:effectLst>
            <a:outerShdw blurRad="63500" sx="102000" sy="102000" algn="ctr" rotWithShape="0">
              <a:prstClr val="black">
                <a:alpha val="40000"/>
              </a:prstClr>
            </a:outerShdw>
          </a:effectLst>
        </p:spPr>
      </p:pic>
      <p:sp>
        <p:nvSpPr>
          <p:cNvPr id="11" name="椭圆 10"/>
          <p:cNvSpPr/>
          <p:nvPr/>
        </p:nvSpPr>
        <p:spPr>
          <a:xfrm>
            <a:off x="4572000" y="1905000"/>
            <a:ext cx="3048000" cy="3048000"/>
          </a:xfrm>
          <a:prstGeom prst="ellipse">
            <a:avLst/>
          </a:prstGeom>
          <a:solidFill>
            <a:schemeClr val="tx1">
              <a:lumMod val="75000"/>
              <a:lumOff val="25000"/>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2" name="矩形 11"/>
          <p:cNvSpPr/>
          <p:nvPr/>
        </p:nvSpPr>
        <p:spPr>
          <a:xfrm>
            <a:off x="4772561" y="3198168"/>
            <a:ext cx="2646878" cy="461665"/>
          </a:xfrm>
          <a:prstGeom prst="rect">
            <a:avLst/>
          </a:prstGeom>
        </p:spPr>
        <p:txBody>
          <a:bodyPr wrap="none">
            <a:spAutoFit/>
          </a:bodyPr>
          <a:lstStyle/>
          <a:p>
            <a:r>
              <a:rPr lang="zh-CN" altLang="en-US" sz="2400" b="1" dirty="0">
                <a:solidFill>
                  <a:schemeClr val="bg1"/>
                </a:solidFill>
                <a:latin typeface="Arial" charset="0"/>
                <a:ea typeface="微软雅黑" pitchFamily="34" charset="-122"/>
                <a:sym typeface="Arial" charset="0"/>
              </a:rPr>
              <a:t>安全管理者应该是</a:t>
            </a:r>
          </a:p>
        </p:txBody>
      </p:sp>
      <p:sp>
        <p:nvSpPr>
          <p:cNvPr id="13" name="矩形 12"/>
          <p:cNvSpPr/>
          <p:nvPr/>
        </p:nvSpPr>
        <p:spPr>
          <a:xfrm>
            <a:off x="2337407" y="1929884"/>
            <a:ext cx="1800493" cy="369332"/>
          </a:xfrm>
          <a:prstGeom prst="rect">
            <a:avLst/>
          </a:prstGeom>
        </p:spPr>
        <p:txBody>
          <a:bodyPr wrap="none">
            <a:spAutoFit/>
          </a:bodyPr>
          <a:lstStyle/>
          <a:p>
            <a:r>
              <a:rPr lang="zh-CN" altLang="en-US" dirty="0">
                <a:solidFill>
                  <a:schemeClr val="tx1">
                    <a:lumMod val="85000"/>
                    <a:lumOff val="15000"/>
                  </a:schemeClr>
                </a:solidFill>
                <a:latin typeface="Arial" charset="0"/>
                <a:ea typeface="微软雅黑" pitchFamily="34" charset="-122"/>
                <a:sym typeface="Arial" charset="0"/>
              </a:rPr>
              <a:t>安全管理的</a:t>
            </a:r>
            <a:r>
              <a:rPr lang="zh-CN" altLang="en-US" b="1" dirty="0">
                <a:solidFill>
                  <a:schemeClr val="tx1">
                    <a:lumMod val="85000"/>
                    <a:lumOff val="15000"/>
                  </a:schemeClr>
                </a:solidFill>
                <a:latin typeface="Arial" charset="0"/>
                <a:ea typeface="微软雅黑" pitchFamily="34" charset="-122"/>
                <a:sym typeface="Arial" charset="0"/>
              </a:rPr>
              <a:t>专家</a:t>
            </a:r>
            <a:endParaRPr lang="en-US" altLang="zh-CN" b="1" dirty="0">
              <a:solidFill>
                <a:schemeClr val="tx1">
                  <a:lumMod val="85000"/>
                  <a:lumOff val="15000"/>
                </a:schemeClr>
              </a:solidFill>
              <a:latin typeface="Arial" charset="0"/>
              <a:ea typeface="微软雅黑" pitchFamily="34" charset="-122"/>
              <a:sym typeface="Arial" charset="0"/>
            </a:endParaRPr>
          </a:p>
        </p:txBody>
      </p:sp>
      <p:sp>
        <p:nvSpPr>
          <p:cNvPr id="14" name="矩形 13"/>
          <p:cNvSpPr/>
          <p:nvPr/>
        </p:nvSpPr>
        <p:spPr>
          <a:xfrm>
            <a:off x="8104900" y="1929884"/>
            <a:ext cx="1569660" cy="369332"/>
          </a:xfrm>
          <a:prstGeom prst="rect">
            <a:avLst/>
          </a:prstGeom>
        </p:spPr>
        <p:txBody>
          <a:bodyPr wrap="none">
            <a:spAutoFit/>
          </a:bodyPr>
          <a:lstStyle/>
          <a:p>
            <a:r>
              <a:rPr lang="zh-CN" altLang="en-US" dirty="0">
                <a:solidFill>
                  <a:schemeClr val="tx1">
                    <a:lumMod val="85000"/>
                    <a:lumOff val="15000"/>
                  </a:schemeClr>
                </a:solidFill>
                <a:latin typeface="Arial" charset="0"/>
                <a:ea typeface="微软雅黑" pitchFamily="34" charset="-122"/>
                <a:sym typeface="Arial" charset="0"/>
              </a:rPr>
              <a:t>安全管理</a:t>
            </a:r>
            <a:r>
              <a:rPr lang="zh-CN" altLang="en-US" b="1" dirty="0">
                <a:solidFill>
                  <a:schemeClr val="tx1">
                    <a:lumMod val="85000"/>
                    <a:lumOff val="15000"/>
                  </a:schemeClr>
                </a:solidFill>
                <a:latin typeface="Arial" charset="0"/>
                <a:ea typeface="微软雅黑" pitchFamily="34" charset="-122"/>
                <a:sym typeface="Arial" charset="0"/>
              </a:rPr>
              <a:t>顾问</a:t>
            </a:r>
            <a:endParaRPr lang="en-US" altLang="zh-CN" b="1" dirty="0">
              <a:solidFill>
                <a:schemeClr val="tx1">
                  <a:lumMod val="85000"/>
                  <a:lumOff val="15000"/>
                </a:schemeClr>
              </a:solidFill>
              <a:latin typeface="Arial" charset="0"/>
              <a:ea typeface="微软雅黑" pitchFamily="34" charset="-122"/>
              <a:sym typeface="Arial" charset="0"/>
            </a:endParaRPr>
          </a:p>
        </p:txBody>
      </p:sp>
      <p:sp>
        <p:nvSpPr>
          <p:cNvPr id="15" name="矩形 14"/>
          <p:cNvSpPr/>
          <p:nvPr/>
        </p:nvSpPr>
        <p:spPr>
          <a:xfrm>
            <a:off x="2106575" y="4583668"/>
            <a:ext cx="2031325" cy="369332"/>
          </a:xfrm>
          <a:prstGeom prst="rect">
            <a:avLst/>
          </a:prstGeom>
        </p:spPr>
        <p:txBody>
          <a:bodyPr wrap="none">
            <a:spAutoFit/>
          </a:bodyPr>
          <a:lstStyle/>
          <a:p>
            <a:r>
              <a:rPr lang="zh-CN" altLang="en-US" dirty="0">
                <a:solidFill>
                  <a:schemeClr val="tx1">
                    <a:lumMod val="85000"/>
                    <a:lumOff val="15000"/>
                  </a:schemeClr>
                </a:solidFill>
                <a:latin typeface="Arial" charset="0"/>
                <a:ea typeface="微软雅黑" pitchFamily="34" charset="-122"/>
                <a:sym typeface="Arial" charset="0"/>
              </a:rPr>
              <a:t>直线组织的</a:t>
            </a:r>
            <a:r>
              <a:rPr lang="zh-CN" altLang="en-US" b="1" dirty="0">
                <a:solidFill>
                  <a:schemeClr val="tx1">
                    <a:lumMod val="85000"/>
                    <a:lumOff val="15000"/>
                  </a:schemeClr>
                </a:solidFill>
                <a:latin typeface="Arial" charset="0"/>
                <a:ea typeface="微软雅黑" pitchFamily="34" charset="-122"/>
                <a:sym typeface="Arial" charset="0"/>
              </a:rPr>
              <a:t>咨询师</a:t>
            </a:r>
            <a:endParaRPr lang="en-US" altLang="zh-CN" b="1" dirty="0">
              <a:solidFill>
                <a:schemeClr val="tx1">
                  <a:lumMod val="85000"/>
                  <a:lumOff val="15000"/>
                </a:schemeClr>
              </a:solidFill>
              <a:latin typeface="Arial" charset="0"/>
              <a:ea typeface="微软雅黑" pitchFamily="34" charset="-122"/>
              <a:sym typeface="Arial" charset="0"/>
            </a:endParaRPr>
          </a:p>
        </p:txBody>
      </p:sp>
      <p:sp>
        <p:nvSpPr>
          <p:cNvPr id="16" name="矩形 15"/>
          <p:cNvSpPr/>
          <p:nvPr/>
        </p:nvSpPr>
        <p:spPr>
          <a:xfrm>
            <a:off x="8129693" y="4583668"/>
            <a:ext cx="2492990" cy="369332"/>
          </a:xfrm>
          <a:prstGeom prst="rect">
            <a:avLst/>
          </a:prstGeom>
        </p:spPr>
        <p:txBody>
          <a:bodyPr wrap="none">
            <a:spAutoFit/>
          </a:bodyPr>
          <a:lstStyle/>
          <a:p>
            <a:r>
              <a:rPr lang="zh-CN" altLang="en-US" dirty="0">
                <a:solidFill>
                  <a:schemeClr val="tx1">
                    <a:lumMod val="85000"/>
                    <a:lumOff val="15000"/>
                  </a:schemeClr>
                </a:solidFill>
                <a:latin typeface="Arial" charset="0"/>
                <a:ea typeface="微软雅黑" pitchFamily="34" charset="-122"/>
                <a:sym typeface="Arial" charset="0"/>
              </a:rPr>
              <a:t>总体安全工作的</a:t>
            </a:r>
            <a:r>
              <a:rPr lang="zh-CN" altLang="en-US" b="1" dirty="0">
                <a:solidFill>
                  <a:schemeClr val="tx1">
                    <a:lumMod val="85000"/>
                    <a:lumOff val="15000"/>
                  </a:schemeClr>
                </a:solidFill>
                <a:latin typeface="Arial" charset="0"/>
                <a:ea typeface="微软雅黑" pitchFamily="34" charset="-122"/>
                <a:sym typeface="Arial" charset="0"/>
              </a:rPr>
              <a:t>协调者</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ChangeArrowheads="1"/>
          </p:cNvSpPr>
          <p:nvPr/>
        </p:nvSpPr>
        <p:spPr bwMode="auto">
          <a:xfrm>
            <a:off x="2560424" y="1229241"/>
            <a:ext cx="7042124" cy="480131"/>
          </a:xfrm>
          <a:prstGeom prst="rect">
            <a:avLst/>
          </a:prstGeom>
          <a:noFill/>
          <a:ln w="9525">
            <a:noFill/>
            <a:miter lim="800000"/>
          </a:ln>
          <a:effectLst/>
        </p:spPr>
        <p:txBody>
          <a:bodyPr vert="horz" wrap="square" lIns="91440" tIns="45720" rIns="91440" bIns="45720" rtlCol="0" anchor="ctr">
            <a:spAutoFit/>
          </a:bodyPr>
          <a:lstStyle/>
          <a:p>
            <a:pPr algn="ctr">
              <a:lnSpc>
                <a:spcPct val="90000"/>
              </a:lnSpc>
              <a:spcBef>
                <a:spcPct val="0"/>
              </a:spcBef>
            </a:pPr>
            <a:r>
              <a:rPr lang="zh-CN" altLang="en-US" sz="2800" b="1" dirty="0">
                <a:solidFill>
                  <a:schemeClr val="accent1">
                    <a:lumMod val="75000"/>
                  </a:schemeClr>
                </a:solidFill>
                <a:latin typeface="Arial" charset="0"/>
                <a:ea typeface="微软雅黑" pitchFamily="34" charset="-122"/>
                <a:cs typeface="+mj-cs"/>
                <a:sym typeface="Arial" charset="0"/>
              </a:rPr>
              <a:t>每个安全管理人均要认真开展的三方面工作</a:t>
            </a:r>
          </a:p>
        </p:txBody>
      </p:sp>
      <p:sp>
        <p:nvSpPr>
          <p:cNvPr id="5" name="椭圆 4"/>
          <p:cNvSpPr/>
          <p:nvPr/>
        </p:nvSpPr>
        <p:spPr>
          <a:xfrm>
            <a:off x="1118859" y="2799788"/>
            <a:ext cx="2782880" cy="2782880"/>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grpSp>
        <p:nvGrpSpPr>
          <p:cNvPr id="11" name="组合 10"/>
          <p:cNvGrpSpPr/>
          <p:nvPr/>
        </p:nvGrpSpPr>
        <p:grpSpPr>
          <a:xfrm>
            <a:off x="1333969" y="3014898"/>
            <a:ext cx="2352660" cy="2352660"/>
            <a:chOff x="1952640" y="2393951"/>
            <a:chExt cx="2070098" cy="2070098"/>
          </a:xfrm>
        </p:grpSpPr>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rcRect l="24061" t="1667" r="19985" b="14444"/>
            <a:stretch>
              <a:fillRect/>
            </a:stretch>
          </p:blipFill>
          <p:spPr>
            <a:xfrm>
              <a:off x="1952640" y="2393951"/>
              <a:ext cx="2070098" cy="2070098"/>
            </a:xfrm>
            <a:custGeom>
              <a:avLst/>
              <a:gdLst>
                <a:gd name="connsiteX0" fmla="*/ 2876550 w 5753100"/>
                <a:gd name="connsiteY0" fmla="*/ 0 h 5753100"/>
                <a:gd name="connsiteX1" fmla="*/ 5753100 w 5753100"/>
                <a:gd name="connsiteY1" fmla="*/ 2876550 h 5753100"/>
                <a:gd name="connsiteX2" fmla="*/ 2876550 w 5753100"/>
                <a:gd name="connsiteY2" fmla="*/ 5753100 h 5753100"/>
                <a:gd name="connsiteX3" fmla="*/ 0 w 5753100"/>
                <a:gd name="connsiteY3" fmla="*/ 2876550 h 5753100"/>
                <a:gd name="connsiteX4" fmla="*/ 2876550 w 5753100"/>
                <a:gd name="connsiteY4" fmla="*/ 0 h 5753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3100" h="5753100">
                  <a:moveTo>
                    <a:pt x="2876550" y="0"/>
                  </a:moveTo>
                  <a:cubicBezTo>
                    <a:pt x="4465225" y="0"/>
                    <a:pt x="5753100" y="1287875"/>
                    <a:pt x="5753100" y="2876550"/>
                  </a:cubicBezTo>
                  <a:cubicBezTo>
                    <a:pt x="5753100" y="4465225"/>
                    <a:pt x="4465225" y="5753100"/>
                    <a:pt x="2876550" y="5753100"/>
                  </a:cubicBezTo>
                  <a:cubicBezTo>
                    <a:pt x="1287875" y="5753100"/>
                    <a:pt x="0" y="4465225"/>
                    <a:pt x="0" y="2876550"/>
                  </a:cubicBezTo>
                  <a:cubicBezTo>
                    <a:pt x="0" y="1287875"/>
                    <a:pt x="1287875" y="0"/>
                    <a:pt x="2876550" y="0"/>
                  </a:cubicBezTo>
                  <a:close/>
                </a:path>
              </a:pathLst>
            </a:custGeom>
          </p:spPr>
        </p:pic>
        <p:sp>
          <p:nvSpPr>
            <p:cNvPr id="10" name="椭圆 9"/>
            <p:cNvSpPr/>
            <p:nvPr/>
          </p:nvSpPr>
          <p:spPr>
            <a:xfrm>
              <a:off x="1952640" y="2393951"/>
              <a:ext cx="2070098" cy="2070098"/>
            </a:xfrm>
            <a:prstGeom prst="ellipse">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grpSp>
      <p:sp>
        <p:nvSpPr>
          <p:cNvPr id="12" name="椭圆 11"/>
          <p:cNvSpPr/>
          <p:nvPr/>
        </p:nvSpPr>
        <p:spPr>
          <a:xfrm>
            <a:off x="4690046" y="2799788"/>
            <a:ext cx="2782880" cy="2782880"/>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grpSp>
        <p:nvGrpSpPr>
          <p:cNvPr id="13" name="组合 12"/>
          <p:cNvGrpSpPr/>
          <p:nvPr/>
        </p:nvGrpSpPr>
        <p:grpSpPr>
          <a:xfrm>
            <a:off x="4905156" y="3014898"/>
            <a:ext cx="2352660" cy="2352660"/>
            <a:chOff x="1952640" y="2393951"/>
            <a:chExt cx="2070098" cy="2070098"/>
          </a:xfrm>
        </p:grpSpPr>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rcRect l="24061" t="1667" r="19985" b="14444"/>
            <a:stretch>
              <a:fillRect/>
            </a:stretch>
          </p:blipFill>
          <p:spPr>
            <a:xfrm>
              <a:off x="1952640" y="2393951"/>
              <a:ext cx="2070098" cy="2070098"/>
            </a:xfrm>
            <a:custGeom>
              <a:avLst/>
              <a:gdLst>
                <a:gd name="connsiteX0" fmla="*/ 2876550 w 5753100"/>
                <a:gd name="connsiteY0" fmla="*/ 0 h 5753100"/>
                <a:gd name="connsiteX1" fmla="*/ 5753100 w 5753100"/>
                <a:gd name="connsiteY1" fmla="*/ 2876550 h 5753100"/>
                <a:gd name="connsiteX2" fmla="*/ 2876550 w 5753100"/>
                <a:gd name="connsiteY2" fmla="*/ 5753100 h 5753100"/>
                <a:gd name="connsiteX3" fmla="*/ 0 w 5753100"/>
                <a:gd name="connsiteY3" fmla="*/ 2876550 h 5753100"/>
                <a:gd name="connsiteX4" fmla="*/ 2876550 w 5753100"/>
                <a:gd name="connsiteY4" fmla="*/ 0 h 5753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3100" h="5753100">
                  <a:moveTo>
                    <a:pt x="2876550" y="0"/>
                  </a:moveTo>
                  <a:cubicBezTo>
                    <a:pt x="4465225" y="0"/>
                    <a:pt x="5753100" y="1287875"/>
                    <a:pt x="5753100" y="2876550"/>
                  </a:cubicBezTo>
                  <a:cubicBezTo>
                    <a:pt x="5753100" y="4465225"/>
                    <a:pt x="4465225" y="5753100"/>
                    <a:pt x="2876550" y="5753100"/>
                  </a:cubicBezTo>
                  <a:cubicBezTo>
                    <a:pt x="1287875" y="5753100"/>
                    <a:pt x="0" y="4465225"/>
                    <a:pt x="0" y="2876550"/>
                  </a:cubicBezTo>
                  <a:cubicBezTo>
                    <a:pt x="0" y="1287875"/>
                    <a:pt x="1287875" y="0"/>
                    <a:pt x="2876550" y="0"/>
                  </a:cubicBezTo>
                  <a:close/>
                </a:path>
              </a:pathLst>
            </a:custGeom>
          </p:spPr>
        </p:pic>
        <p:sp>
          <p:nvSpPr>
            <p:cNvPr id="15" name="椭圆 14"/>
            <p:cNvSpPr/>
            <p:nvPr/>
          </p:nvSpPr>
          <p:spPr>
            <a:xfrm>
              <a:off x="1952640" y="2393951"/>
              <a:ext cx="2070098" cy="2070098"/>
            </a:xfrm>
            <a:prstGeom prst="ellipse">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grpSp>
      <p:sp>
        <p:nvSpPr>
          <p:cNvPr id="16" name="椭圆 15"/>
          <p:cNvSpPr/>
          <p:nvPr/>
        </p:nvSpPr>
        <p:spPr>
          <a:xfrm>
            <a:off x="8261233" y="2799788"/>
            <a:ext cx="2782880" cy="2782880"/>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grpSp>
        <p:nvGrpSpPr>
          <p:cNvPr id="17" name="组合 16"/>
          <p:cNvGrpSpPr/>
          <p:nvPr/>
        </p:nvGrpSpPr>
        <p:grpSpPr>
          <a:xfrm>
            <a:off x="8476343" y="3014898"/>
            <a:ext cx="2352660" cy="2352660"/>
            <a:chOff x="1952640" y="2393951"/>
            <a:chExt cx="2070098" cy="2070098"/>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rcRect l="24061" t="1667" r="19985" b="14444"/>
            <a:stretch>
              <a:fillRect/>
            </a:stretch>
          </p:blipFill>
          <p:spPr>
            <a:xfrm>
              <a:off x="1952640" y="2393951"/>
              <a:ext cx="2070098" cy="2070098"/>
            </a:xfrm>
            <a:custGeom>
              <a:avLst/>
              <a:gdLst>
                <a:gd name="connsiteX0" fmla="*/ 2876550 w 5753100"/>
                <a:gd name="connsiteY0" fmla="*/ 0 h 5753100"/>
                <a:gd name="connsiteX1" fmla="*/ 5753100 w 5753100"/>
                <a:gd name="connsiteY1" fmla="*/ 2876550 h 5753100"/>
                <a:gd name="connsiteX2" fmla="*/ 2876550 w 5753100"/>
                <a:gd name="connsiteY2" fmla="*/ 5753100 h 5753100"/>
                <a:gd name="connsiteX3" fmla="*/ 0 w 5753100"/>
                <a:gd name="connsiteY3" fmla="*/ 2876550 h 5753100"/>
                <a:gd name="connsiteX4" fmla="*/ 2876550 w 5753100"/>
                <a:gd name="connsiteY4" fmla="*/ 0 h 5753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3100" h="5753100">
                  <a:moveTo>
                    <a:pt x="2876550" y="0"/>
                  </a:moveTo>
                  <a:cubicBezTo>
                    <a:pt x="4465225" y="0"/>
                    <a:pt x="5753100" y="1287875"/>
                    <a:pt x="5753100" y="2876550"/>
                  </a:cubicBezTo>
                  <a:cubicBezTo>
                    <a:pt x="5753100" y="4465225"/>
                    <a:pt x="4465225" y="5753100"/>
                    <a:pt x="2876550" y="5753100"/>
                  </a:cubicBezTo>
                  <a:cubicBezTo>
                    <a:pt x="1287875" y="5753100"/>
                    <a:pt x="0" y="4465225"/>
                    <a:pt x="0" y="2876550"/>
                  </a:cubicBezTo>
                  <a:cubicBezTo>
                    <a:pt x="0" y="1287875"/>
                    <a:pt x="1287875" y="0"/>
                    <a:pt x="2876550" y="0"/>
                  </a:cubicBezTo>
                  <a:close/>
                </a:path>
              </a:pathLst>
            </a:custGeom>
          </p:spPr>
        </p:pic>
        <p:sp>
          <p:nvSpPr>
            <p:cNvPr id="19" name="椭圆 18"/>
            <p:cNvSpPr/>
            <p:nvPr/>
          </p:nvSpPr>
          <p:spPr>
            <a:xfrm>
              <a:off x="1952640" y="2393951"/>
              <a:ext cx="2070098" cy="2070098"/>
            </a:xfrm>
            <a:prstGeom prst="ellipse">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grpSp>
      <p:sp>
        <p:nvSpPr>
          <p:cNvPr id="20" name="椭圆 19"/>
          <p:cNvSpPr/>
          <p:nvPr/>
        </p:nvSpPr>
        <p:spPr>
          <a:xfrm>
            <a:off x="2872216" y="2637342"/>
            <a:ext cx="475595" cy="47559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21" name="椭圆 20"/>
          <p:cNvSpPr/>
          <p:nvPr/>
        </p:nvSpPr>
        <p:spPr>
          <a:xfrm>
            <a:off x="6415516" y="2637342"/>
            <a:ext cx="475595" cy="47559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22" name="椭圆 21"/>
          <p:cNvSpPr/>
          <p:nvPr/>
        </p:nvSpPr>
        <p:spPr>
          <a:xfrm>
            <a:off x="10047758" y="2637341"/>
            <a:ext cx="475595" cy="47559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23" name="矩形 22"/>
          <p:cNvSpPr/>
          <p:nvPr/>
        </p:nvSpPr>
        <p:spPr>
          <a:xfrm>
            <a:off x="1776765" y="3954554"/>
            <a:ext cx="1467068" cy="400110"/>
          </a:xfrm>
          <a:prstGeom prst="rect">
            <a:avLst/>
          </a:prstGeom>
        </p:spPr>
        <p:txBody>
          <a:bodyPr wrap="none">
            <a:spAutoFit/>
          </a:bodyPr>
          <a:lstStyle/>
          <a:p>
            <a:pPr algn="ctr" defTabSz="787400">
              <a:spcBef>
                <a:spcPct val="20000"/>
              </a:spcBef>
            </a:pPr>
            <a:r>
              <a:rPr lang="zh-CN" altLang="en-US" sz="2000" b="1" dirty="0">
                <a:solidFill>
                  <a:schemeClr val="bg1"/>
                </a:solidFill>
                <a:latin typeface="Arial" charset="0"/>
                <a:ea typeface="微软雅黑" pitchFamily="34" charset="-122"/>
                <a:sym typeface="Arial" charset="0"/>
              </a:rPr>
              <a:t>合规性评价</a:t>
            </a:r>
          </a:p>
        </p:txBody>
      </p:sp>
      <p:sp>
        <p:nvSpPr>
          <p:cNvPr id="24" name="矩形 23"/>
          <p:cNvSpPr/>
          <p:nvPr/>
        </p:nvSpPr>
        <p:spPr>
          <a:xfrm>
            <a:off x="5476192" y="3775110"/>
            <a:ext cx="1210588" cy="769441"/>
          </a:xfrm>
          <a:prstGeom prst="rect">
            <a:avLst/>
          </a:prstGeom>
        </p:spPr>
        <p:txBody>
          <a:bodyPr wrap="none">
            <a:spAutoFit/>
          </a:bodyPr>
          <a:lstStyle/>
          <a:p>
            <a:pPr algn="ctr" defTabSz="787400">
              <a:spcBef>
                <a:spcPct val="20000"/>
              </a:spcBef>
            </a:pPr>
            <a:r>
              <a:rPr lang="zh-CN" altLang="en-US" sz="2000" b="1" dirty="0">
                <a:solidFill>
                  <a:schemeClr val="bg1"/>
                </a:solidFill>
                <a:latin typeface="Arial" charset="0"/>
                <a:ea typeface="微软雅黑" pitchFamily="34" charset="-122"/>
                <a:sym typeface="Arial" charset="0"/>
              </a:rPr>
              <a:t>重点管理</a:t>
            </a:r>
          </a:p>
          <a:p>
            <a:pPr algn="ctr" defTabSz="787400">
              <a:spcBef>
                <a:spcPct val="20000"/>
              </a:spcBef>
            </a:pPr>
            <a:r>
              <a:rPr lang="zh-CN" altLang="en-US" sz="2000" b="1" dirty="0">
                <a:solidFill>
                  <a:schemeClr val="bg1"/>
                </a:solidFill>
                <a:latin typeface="Arial" charset="0"/>
                <a:ea typeface="微软雅黑" pitchFamily="34" charset="-122"/>
                <a:sym typeface="Arial" charset="0"/>
              </a:rPr>
              <a:t>加强督控</a:t>
            </a:r>
          </a:p>
        </p:txBody>
      </p:sp>
      <p:sp>
        <p:nvSpPr>
          <p:cNvPr id="25" name="矩形 24"/>
          <p:cNvSpPr/>
          <p:nvPr/>
        </p:nvSpPr>
        <p:spPr>
          <a:xfrm>
            <a:off x="8662658" y="3954554"/>
            <a:ext cx="1980030" cy="400110"/>
          </a:xfrm>
          <a:prstGeom prst="rect">
            <a:avLst/>
          </a:prstGeom>
        </p:spPr>
        <p:txBody>
          <a:bodyPr wrap="none">
            <a:spAutoFit/>
          </a:bodyPr>
          <a:lstStyle/>
          <a:p>
            <a:pPr algn="ctr" defTabSz="787400">
              <a:spcBef>
                <a:spcPct val="20000"/>
              </a:spcBef>
            </a:pPr>
            <a:r>
              <a:rPr lang="zh-CN" altLang="en-US" sz="2000" b="1" dirty="0">
                <a:solidFill>
                  <a:schemeClr val="bg1"/>
                </a:solidFill>
                <a:latin typeface="Arial" charset="0"/>
                <a:ea typeface="微软雅黑" pitchFamily="34" charset="-122"/>
                <a:sym typeface="Arial" charset="0"/>
              </a:rPr>
              <a:t>建立完整的体系</a:t>
            </a:r>
          </a:p>
        </p:txBody>
      </p:sp>
      <p:sp>
        <p:nvSpPr>
          <p:cNvPr id="26" name="文本框 25"/>
          <p:cNvSpPr txBox="1"/>
          <p:nvPr/>
        </p:nvSpPr>
        <p:spPr>
          <a:xfrm>
            <a:off x="2872215" y="2666494"/>
            <a:ext cx="475595" cy="369332"/>
          </a:xfrm>
          <a:prstGeom prst="rect">
            <a:avLst/>
          </a:prstGeom>
          <a:noFill/>
        </p:spPr>
        <p:txBody>
          <a:bodyPr wrap="square" rtlCol="0">
            <a:spAutoFit/>
          </a:bodyPr>
          <a:lstStyle/>
          <a:p>
            <a:pPr algn="ctr"/>
            <a:r>
              <a:rPr lang="en-US" altLang="zh-CN" dirty="0">
                <a:solidFill>
                  <a:schemeClr val="bg1"/>
                </a:solidFill>
                <a:latin typeface="Arial" charset="0"/>
                <a:ea typeface="微软雅黑" pitchFamily="34" charset="-122"/>
                <a:cs typeface="Arial" charset="0"/>
                <a:sym typeface="Arial" charset="0"/>
              </a:rPr>
              <a:t>1</a:t>
            </a:r>
            <a:endParaRPr lang="zh-CN" altLang="en-US" dirty="0">
              <a:solidFill>
                <a:schemeClr val="bg1"/>
              </a:solidFill>
              <a:latin typeface="Arial" charset="0"/>
              <a:ea typeface="微软雅黑" pitchFamily="34" charset="-122"/>
              <a:cs typeface="Arial" charset="0"/>
              <a:sym typeface="Arial" charset="0"/>
            </a:endParaRPr>
          </a:p>
        </p:txBody>
      </p:sp>
      <p:sp>
        <p:nvSpPr>
          <p:cNvPr id="27" name="文本框 26"/>
          <p:cNvSpPr txBox="1"/>
          <p:nvPr/>
        </p:nvSpPr>
        <p:spPr>
          <a:xfrm>
            <a:off x="6415515" y="2666494"/>
            <a:ext cx="475595" cy="369332"/>
          </a:xfrm>
          <a:prstGeom prst="rect">
            <a:avLst/>
          </a:prstGeom>
          <a:noFill/>
        </p:spPr>
        <p:txBody>
          <a:bodyPr wrap="square" rtlCol="0">
            <a:spAutoFit/>
          </a:bodyPr>
          <a:lstStyle/>
          <a:p>
            <a:pPr algn="ctr"/>
            <a:r>
              <a:rPr lang="en-US" altLang="zh-CN" dirty="0">
                <a:solidFill>
                  <a:schemeClr val="bg1"/>
                </a:solidFill>
                <a:latin typeface="Arial" charset="0"/>
                <a:ea typeface="微软雅黑" pitchFamily="34" charset="-122"/>
                <a:cs typeface="Arial" charset="0"/>
                <a:sym typeface="Arial" charset="0"/>
              </a:rPr>
              <a:t>2</a:t>
            </a:r>
            <a:endParaRPr lang="zh-CN" altLang="en-US" dirty="0">
              <a:solidFill>
                <a:schemeClr val="bg1"/>
              </a:solidFill>
              <a:latin typeface="Arial" charset="0"/>
              <a:ea typeface="微软雅黑" pitchFamily="34" charset="-122"/>
              <a:cs typeface="Arial" charset="0"/>
              <a:sym typeface="Arial" charset="0"/>
            </a:endParaRPr>
          </a:p>
        </p:txBody>
      </p:sp>
      <p:sp>
        <p:nvSpPr>
          <p:cNvPr id="28" name="文本框 27"/>
          <p:cNvSpPr txBox="1"/>
          <p:nvPr/>
        </p:nvSpPr>
        <p:spPr>
          <a:xfrm>
            <a:off x="10047757" y="2666494"/>
            <a:ext cx="475595" cy="369332"/>
          </a:xfrm>
          <a:prstGeom prst="rect">
            <a:avLst/>
          </a:prstGeom>
          <a:noFill/>
        </p:spPr>
        <p:txBody>
          <a:bodyPr wrap="square" rtlCol="0">
            <a:spAutoFit/>
          </a:bodyPr>
          <a:lstStyle/>
          <a:p>
            <a:pPr algn="ctr"/>
            <a:r>
              <a:rPr lang="en-US" altLang="zh-CN" dirty="0">
                <a:solidFill>
                  <a:schemeClr val="bg1"/>
                </a:solidFill>
                <a:latin typeface="Arial" charset="0"/>
                <a:ea typeface="微软雅黑" pitchFamily="34" charset="-122"/>
                <a:cs typeface="Arial" charset="0"/>
                <a:sym typeface="Arial" charset="0"/>
              </a:rPr>
              <a:t>3</a:t>
            </a:r>
            <a:endParaRPr lang="zh-CN" altLang="en-US" dirty="0">
              <a:solidFill>
                <a:schemeClr val="bg1"/>
              </a:solidFill>
              <a:latin typeface="Arial" charset="0"/>
              <a:ea typeface="微软雅黑" pitchFamily="34" charset="-122"/>
              <a:cs typeface="Arial" charset="0"/>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p:cNvSpPr>
            <a:spLocks noChangeArrowheads="1"/>
          </p:cNvSpPr>
          <p:nvPr/>
        </p:nvSpPr>
        <p:spPr bwMode="auto">
          <a:xfrm>
            <a:off x="2523770" y="843063"/>
            <a:ext cx="7144460" cy="480131"/>
          </a:xfrm>
          <a:prstGeom prst="rect">
            <a:avLst/>
          </a:prstGeom>
          <a:noFill/>
          <a:ln w="9525">
            <a:noFill/>
            <a:miter lim="800000"/>
          </a:ln>
          <a:effectLst/>
        </p:spPr>
        <p:txBody>
          <a:bodyPr vert="horz" wrap="square" lIns="91440" tIns="45720" rIns="91440" bIns="45720" rtlCol="0" anchor="ctr">
            <a:spAutoFit/>
          </a:bodyPr>
          <a:lstStyle/>
          <a:p>
            <a:pPr algn="ctr">
              <a:lnSpc>
                <a:spcPct val="90000"/>
              </a:lnSpc>
              <a:spcBef>
                <a:spcPct val="0"/>
              </a:spcBef>
            </a:pPr>
            <a:r>
              <a:rPr lang="zh-CN" altLang="en-US" sz="2800" b="1" dirty="0">
                <a:solidFill>
                  <a:schemeClr val="accent1">
                    <a:lumMod val="75000"/>
                  </a:schemeClr>
                </a:solidFill>
                <a:latin typeface="Arial" charset="0"/>
                <a:ea typeface="微软雅黑" pitchFamily="34" charset="-122"/>
                <a:cs typeface="+mj-cs"/>
                <a:sym typeface="Arial" charset="0"/>
              </a:rPr>
              <a:t>安全管理人应构建并参与企业内部监控体系</a:t>
            </a:r>
          </a:p>
        </p:txBody>
      </p:sp>
      <p:grpSp>
        <p:nvGrpSpPr>
          <p:cNvPr id="13" name="组合 12"/>
          <p:cNvGrpSpPr/>
          <p:nvPr/>
        </p:nvGrpSpPr>
        <p:grpSpPr>
          <a:xfrm rot="7286311">
            <a:off x="4287954" y="2000085"/>
            <a:ext cx="4109575" cy="4499244"/>
            <a:chOff x="3643077" y="966591"/>
            <a:chExt cx="5162255" cy="5651739"/>
          </a:xfrm>
        </p:grpSpPr>
        <p:sp>
          <p:nvSpPr>
            <p:cNvPr id="7" name="任意多边形: 形状 6"/>
            <p:cNvSpPr/>
            <p:nvPr/>
          </p:nvSpPr>
          <p:spPr>
            <a:xfrm rot="20899330">
              <a:off x="5825066" y="3638064"/>
              <a:ext cx="2980266" cy="2980266"/>
            </a:xfrm>
            <a:custGeom>
              <a:avLst/>
              <a:gdLst>
                <a:gd name="connsiteX0" fmla="*/ 2115406 w 2980266"/>
                <a:gd name="connsiteY0" fmla="*/ 475169 h 2980266"/>
                <a:gd name="connsiteX1" fmla="*/ 2347223 w 2980266"/>
                <a:gd name="connsiteY1" fmla="*/ 280641 h 2980266"/>
                <a:gd name="connsiteX2" fmla="*/ 2532418 w 2980266"/>
                <a:gd name="connsiteY2" fmla="*/ 436038 h 2980266"/>
                <a:gd name="connsiteX3" fmla="*/ 2381100 w 2980266"/>
                <a:gd name="connsiteY3" fmla="*/ 698113 h 2980266"/>
                <a:gd name="connsiteX4" fmla="*/ 2621526 w 2980266"/>
                <a:gd name="connsiteY4" fmla="*/ 1114543 h 2980266"/>
                <a:gd name="connsiteX5" fmla="*/ 2924149 w 2980266"/>
                <a:gd name="connsiteY5" fmla="*/ 1114535 h 2980266"/>
                <a:gd name="connsiteX6" fmla="*/ 2966129 w 2980266"/>
                <a:gd name="connsiteY6" fmla="*/ 1352617 h 2980266"/>
                <a:gd name="connsiteX7" fmla="*/ 2681754 w 2980266"/>
                <a:gd name="connsiteY7" fmla="*/ 1456113 h 2980266"/>
                <a:gd name="connsiteX8" fmla="*/ 2598255 w 2980266"/>
                <a:gd name="connsiteY8" fmla="*/ 1929659 h 2980266"/>
                <a:gd name="connsiteX9" fmla="*/ 2830082 w 2980266"/>
                <a:gd name="connsiteY9" fmla="*/ 2124176 h 2980266"/>
                <a:gd name="connsiteX10" fmla="*/ 2709205 w 2980266"/>
                <a:gd name="connsiteY10" fmla="*/ 2333542 h 2980266"/>
                <a:gd name="connsiteX11" fmla="*/ 2424835 w 2980266"/>
                <a:gd name="connsiteY11" fmla="*/ 2230031 h 2980266"/>
                <a:gd name="connsiteX12" fmla="*/ 2056481 w 2980266"/>
                <a:gd name="connsiteY12" fmla="*/ 2539116 h 2980266"/>
                <a:gd name="connsiteX13" fmla="*/ 2109039 w 2980266"/>
                <a:gd name="connsiteY13" fmla="*/ 2837141 h 2980266"/>
                <a:gd name="connsiteX14" fmla="*/ 1881863 w 2980266"/>
                <a:gd name="connsiteY14" fmla="*/ 2919826 h 2980266"/>
                <a:gd name="connsiteX15" fmla="*/ 1730559 w 2980266"/>
                <a:gd name="connsiteY15" fmla="*/ 2657743 h 2980266"/>
                <a:gd name="connsiteX16" fmla="*/ 1249707 w 2980266"/>
                <a:gd name="connsiteY16" fmla="*/ 2657743 h 2980266"/>
                <a:gd name="connsiteX17" fmla="*/ 1098403 w 2980266"/>
                <a:gd name="connsiteY17" fmla="*/ 2919826 h 2980266"/>
                <a:gd name="connsiteX18" fmla="*/ 871227 w 2980266"/>
                <a:gd name="connsiteY18" fmla="*/ 2837141 h 2980266"/>
                <a:gd name="connsiteX19" fmla="*/ 923785 w 2980266"/>
                <a:gd name="connsiteY19" fmla="*/ 2539117 h 2980266"/>
                <a:gd name="connsiteX20" fmla="*/ 555431 w 2980266"/>
                <a:gd name="connsiteY20" fmla="*/ 2230032 h 2980266"/>
                <a:gd name="connsiteX21" fmla="*/ 271061 w 2980266"/>
                <a:gd name="connsiteY21" fmla="*/ 2333542 h 2980266"/>
                <a:gd name="connsiteX22" fmla="*/ 150184 w 2980266"/>
                <a:gd name="connsiteY22" fmla="*/ 2124176 h 2980266"/>
                <a:gd name="connsiteX23" fmla="*/ 382011 w 2980266"/>
                <a:gd name="connsiteY23" fmla="*/ 1929660 h 2980266"/>
                <a:gd name="connsiteX24" fmla="*/ 298512 w 2980266"/>
                <a:gd name="connsiteY24" fmla="*/ 1456114 h 2980266"/>
                <a:gd name="connsiteX25" fmla="*/ 14137 w 2980266"/>
                <a:gd name="connsiteY25" fmla="*/ 1352617 h 2980266"/>
                <a:gd name="connsiteX26" fmla="*/ 56117 w 2980266"/>
                <a:gd name="connsiteY26" fmla="*/ 1114535 h 2980266"/>
                <a:gd name="connsiteX27" fmla="*/ 358740 w 2980266"/>
                <a:gd name="connsiteY27" fmla="*/ 1114543 h 2980266"/>
                <a:gd name="connsiteX28" fmla="*/ 599166 w 2980266"/>
                <a:gd name="connsiteY28" fmla="*/ 698113 h 2980266"/>
                <a:gd name="connsiteX29" fmla="*/ 447848 w 2980266"/>
                <a:gd name="connsiteY29" fmla="*/ 436038 h 2980266"/>
                <a:gd name="connsiteX30" fmla="*/ 633043 w 2980266"/>
                <a:gd name="connsiteY30" fmla="*/ 280641 h 2980266"/>
                <a:gd name="connsiteX31" fmla="*/ 864860 w 2980266"/>
                <a:gd name="connsiteY31" fmla="*/ 475169 h 2980266"/>
                <a:gd name="connsiteX32" fmla="*/ 1316713 w 2980266"/>
                <a:gd name="connsiteY32" fmla="*/ 310708 h 2980266"/>
                <a:gd name="connsiteX33" fmla="*/ 1369255 w 2980266"/>
                <a:gd name="connsiteY33" fmla="*/ 12681 h 2980266"/>
                <a:gd name="connsiteX34" fmla="*/ 1611011 w 2980266"/>
                <a:gd name="connsiteY34" fmla="*/ 12681 h 2980266"/>
                <a:gd name="connsiteX35" fmla="*/ 1663553 w 2980266"/>
                <a:gd name="connsiteY35" fmla="*/ 310708 h 2980266"/>
                <a:gd name="connsiteX36" fmla="*/ 2115406 w 2980266"/>
                <a:gd name="connsiteY36" fmla="*/ 475169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80266" h="2980266">
                  <a:moveTo>
                    <a:pt x="2115406" y="475169"/>
                  </a:moveTo>
                  <a:lnTo>
                    <a:pt x="2347223" y="280641"/>
                  </a:lnTo>
                  <a:lnTo>
                    <a:pt x="2532418" y="436038"/>
                  </a:lnTo>
                  <a:lnTo>
                    <a:pt x="2381100" y="698113"/>
                  </a:lnTo>
                  <a:cubicBezTo>
                    <a:pt x="2488696" y="819151"/>
                    <a:pt x="2570502" y="960843"/>
                    <a:pt x="2621526" y="1114543"/>
                  </a:cubicBezTo>
                  <a:lnTo>
                    <a:pt x="2924149" y="1114535"/>
                  </a:lnTo>
                  <a:lnTo>
                    <a:pt x="2966129" y="1352617"/>
                  </a:lnTo>
                  <a:lnTo>
                    <a:pt x="2681754" y="1456113"/>
                  </a:lnTo>
                  <a:cubicBezTo>
                    <a:pt x="2686376" y="1617995"/>
                    <a:pt x="2657965" y="1779121"/>
                    <a:pt x="2598255" y="1929659"/>
                  </a:cubicBezTo>
                  <a:lnTo>
                    <a:pt x="2830082" y="2124176"/>
                  </a:lnTo>
                  <a:lnTo>
                    <a:pt x="2709205" y="2333542"/>
                  </a:lnTo>
                  <a:lnTo>
                    <a:pt x="2424835" y="2230031"/>
                  </a:lnTo>
                  <a:cubicBezTo>
                    <a:pt x="2324320" y="2357010"/>
                    <a:pt x="2198986" y="2462178"/>
                    <a:pt x="2056481" y="2539116"/>
                  </a:cubicBezTo>
                  <a:lnTo>
                    <a:pt x="2109039" y="2837141"/>
                  </a:lnTo>
                  <a:lnTo>
                    <a:pt x="1881863" y="2919826"/>
                  </a:lnTo>
                  <a:lnTo>
                    <a:pt x="1730559" y="2657743"/>
                  </a:lnTo>
                  <a:cubicBezTo>
                    <a:pt x="1571939" y="2690405"/>
                    <a:pt x="1408327" y="2690405"/>
                    <a:pt x="1249707" y="2657743"/>
                  </a:cubicBezTo>
                  <a:lnTo>
                    <a:pt x="1098403" y="2919826"/>
                  </a:lnTo>
                  <a:lnTo>
                    <a:pt x="871227" y="2837141"/>
                  </a:lnTo>
                  <a:lnTo>
                    <a:pt x="923785" y="2539117"/>
                  </a:lnTo>
                  <a:cubicBezTo>
                    <a:pt x="781280" y="2462179"/>
                    <a:pt x="655947" y="2357011"/>
                    <a:pt x="555431" y="2230032"/>
                  </a:cubicBezTo>
                  <a:lnTo>
                    <a:pt x="271061" y="2333542"/>
                  </a:lnTo>
                  <a:lnTo>
                    <a:pt x="150184" y="2124176"/>
                  </a:lnTo>
                  <a:lnTo>
                    <a:pt x="382011" y="1929660"/>
                  </a:lnTo>
                  <a:cubicBezTo>
                    <a:pt x="322301" y="1779122"/>
                    <a:pt x="293890" y="1617995"/>
                    <a:pt x="298512" y="1456114"/>
                  </a:cubicBezTo>
                  <a:lnTo>
                    <a:pt x="14137" y="1352617"/>
                  </a:lnTo>
                  <a:lnTo>
                    <a:pt x="56117" y="1114535"/>
                  </a:lnTo>
                  <a:lnTo>
                    <a:pt x="358740" y="1114543"/>
                  </a:lnTo>
                  <a:cubicBezTo>
                    <a:pt x="409764" y="960843"/>
                    <a:pt x="491570" y="819151"/>
                    <a:pt x="599166" y="698113"/>
                  </a:cubicBezTo>
                  <a:lnTo>
                    <a:pt x="447848" y="436038"/>
                  </a:lnTo>
                  <a:lnTo>
                    <a:pt x="633043" y="280641"/>
                  </a:lnTo>
                  <a:lnTo>
                    <a:pt x="864860" y="475169"/>
                  </a:lnTo>
                  <a:cubicBezTo>
                    <a:pt x="1002743" y="390226"/>
                    <a:pt x="1156488" y="334267"/>
                    <a:pt x="1316713" y="310708"/>
                  </a:cubicBezTo>
                  <a:lnTo>
                    <a:pt x="1369255" y="12681"/>
                  </a:lnTo>
                  <a:lnTo>
                    <a:pt x="1611011" y="12681"/>
                  </a:lnTo>
                  <a:lnTo>
                    <a:pt x="1663553" y="310708"/>
                  </a:lnTo>
                  <a:cubicBezTo>
                    <a:pt x="1823778" y="334267"/>
                    <a:pt x="1977523" y="390226"/>
                    <a:pt x="2115406" y="475169"/>
                  </a:cubicBezTo>
                  <a:close/>
                </a:path>
              </a:pathLst>
            </a:custGeom>
            <a:solidFill>
              <a:schemeClr val="accent1">
                <a:lumMod val="7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70286" tIns="769232" rIns="670285" bIns="821355" numCol="1" spcCol="1270" anchor="ctr" anchorCtr="0">
              <a:noAutofit/>
            </a:bodyPr>
            <a:lstStyle/>
            <a:p>
              <a:pPr marL="0" lvl="0" indent="0" algn="ctr" defTabSz="2489200">
                <a:lnSpc>
                  <a:spcPct val="90000"/>
                </a:lnSpc>
                <a:spcBef>
                  <a:spcPct val="0"/>
                </a:spcBef>
                <a:spcAft>
                  <a:spcPct val="35000"/>
                </a:spcAft>
                <a:buNone/>
              </a:pPr>
              <a:endParaRPr lang="zh-CN" altLang="en-US" sz="5600" kern="1200">
                <a:latin typeface="Arial" charset="0"/>
                <a:ea typeface="微软雅黑" pitchFamily="34" charset="-122"/>
                <a:sym typeface="Arial" charset="0"/>
              </a:endParaRPr>
            </a:p>
          </p:txBody>
        </p:sp>
        <p:sp>
          <p:nvSpPr>
            <p:cNvPr id="8" name="任意多边形: 形状 7"/>
            <p:cNvSpPr/>
            <p:nvPr/>
          </p:nvSpPr>
          <p:spPr>
            <a:xfrm>
              <a:off x="3643077" y="2906522"/>
              <a:ext cx="2628053" cy="2628053"/>
            </a:xfrm>
            <a:custGeom>
              <a:avLst/>
              <a:gdLst>
                <a:gd name="connsiteX0" fmla="*/ 1966433 w 2628053"/>
                <a:gd name="connsiteY0" fmla="*/ 665619 h 2628053"/>
                <a:gd name="connsiteX1" fmla="*/ 2354159 w 2628053"/>
                <a:gd name="connsiteY1" fmla="*/ 548765 h 2628053"/>
                <a:gd name="connsiteX2" fmla="*/ 2496828 w 2628053"/>
                <a:gd name="connsiteY2" fmla="*/ 795876 h 2628053"/>
                <a:gd name="connsiteX3" fmla="*/ 2201767 w 2628053"/>
                <a:gd name="connsiteY3" fmla="*/ 1073230 h 2628053"/>
                <a:gd name="connsiteX4" fmla="*/ 2201767 w 2628053"/>
                <a:gd name="connsiteY4" fmla="*/ 1554824 h 2628053"/>
                <a:gd name="connsiteX5" fmla="*/ 2496828 w 2628053"/>
                <a:gd name="connsiteY5" fmla="*/ 1832177 h 2628053"/>
                <a:gd name="connsiteX6" fmla="*/ 2354159 w 2628053"/>
                <a:gd name="connsiteY6" fmla="*/ 2079288 h 2628053"/>
                <a:gd name="connsiteX7" fmla="*/ 1966433 w 2628053"/>
                <a:gd name="connsiteY7" fmla="*/ 1962434 h 2628053"/>
                <a:gd name="connsiteX8" fmla="*/ 1549361 w 2628053"/>
                <a:gd name="connsiteY8" fmla="*/ 2203231 h 2628053"/>
                <a:gd name="connsiteX9" fmla="*/ 1456696 w 2628053"/>
                <a:gd name="connsiteY9" fmla="*/ 2597439 h 2628053"/>
                <a:gd name="connsiteX10" fmla="*/ 1171357 w 2628053"/>
                <a:gd name="connsiteY10" fmla="*/ 2597439 h 2628053"/>
                <a:gd name="connsiteX11" fmla="*/ 1078692 w 2628053"/>
                <a:gd name="connsiteY11" fmla="*/ 2203231 h 2628053"/>
                <a:gd name="connsiteX12" fmla="*/ 661620 w 2628053"/>
                <a:gd name="connsiteY12" fmla="*/ 1962434 h 2628053"/>
                <a:gd name="connsiteX13" fmla="*/ 273894 w 2628053"/>
                <a:gd name="connsiteY13" fmla="*/ 2079288 h 2628053"/>
                <a:gd name="connsiteX14" fmla="*/ 131225 w 2628053"/>
                <a:gd name="connsiteY14" fmla="*/ 1832177 h 2628053"/>
                <a:gd name="connsiteX15" fmla="*/ 426286 w 2628053"/>
                <a:gd name="connsiteY15" fmla="*/ 1554823 h 2628053"/>
                <a:gd name="connsiteX16" fmla="*/ 426286 w 2628053"/>
                <a:gd name="connsiteY16" fmla="*/ 1073229 h 2628053"/>
                <a:gd name="connsiteX17" fmla="*/ 131225 w 2628053"/>
                <a:gd name="connsiteY17" fmla="*/ 795876 h 2628053"/>
                <a:gd name="connsiteX18" fmla="*/ 273894 w 2628053"/>
                <a:gd name="connsiteY18" fmla="*/ 548765 h 2628053"/>
                <a:gd name="connsiteX19" fmla="*/ 661620 w 2628053"/>
                <a:gd name="connsiteY19" fmla="*/ 665619 h 2628053"/>
                <a:gd name="connsiteX20" fmla="*/ 1078692 w 2628053"/>
                <a:gd name="connsiteY20" fmla="*/ 424822 h 2628053"/>
                <a:gd name="connsiteX21" fmla="*/ 1171357 w 2628053"/>
                <a:gd name="connsiteY21" fmla="*/ 30614 h 2628053"/>
                <a:gd name="connsiteX22" fmla="*/ 1456696 w 2628053"/>
                <a:gd name="connsiteY22" fmla="*/ 30614 h 2628053"/>
                <a:gd name="connsiteX23" fmla="*/ 1549361 w 2628053"/>
                <a:gd name="connsiteY23" fmla="*/ 424822 h 2628053"/>
                <a:gd name="connsiteX24" fmla="*/ 1966433 w 2628053"/>
                <a:gd name="connsiteY24" fmla="*/ 665619 h 262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28053" h="2628053">
                  <a:moveTo>
                    <a:pt x="1966433" y="665619"/>
                  </a:moveTo>
                  <a:lnTo>
                    <a:pt x="2354159" y="548765"/>
                  </a:lnTo>
                  <a:lnTo>
                    <a:pt x="2496828" y="795876"/>
                  </a:lnTo>
                  <a:lnTo>
                    <a:pt x="2201767" y="1073230"/>
                  </a:lnTo>
                  <a:cubicBezTo>
                    <a:pt x="2244538" y="1230912"/>
                    <a:pt x="2244538" y="1397141"/>
                    <a:pt x="2201767" y="1554824"/>
                  </a:cubicBezTo>
                  <a:lnTo>
                    <a:pt x="2496828" y="1832177"/>
                  </a:lnTo>
                  <a:lnTo>
                    <a:pt x="2354159" y="2079288"/>
                  </a:lnTo>
                  <a:lnTo>
                    <a:pt x="1966433" y="1962434"/>
                  </a:lnTo>
                  <a:cubicBezTo>
                    <a:pt x="1851262" y="2078316"/>
                    <a:pt x="1707303" y="2161430"/>
                    <a:pt x="1549361" y="2203231"/>
                  </a:cubicBezTo>
                  <a:lnTo>
                    <a:pt x="1456696" y="2597439"/>
                  </a:lnTo>
                  <a:lnTo>
                    <a:pt x="1171357" y="2597439"/>
                  </a:lnTo>
                  <a:lnTo>
                    <a:pt x="1078692" y="2203231"/>
                  </a:lnTo>
                  <a:cubicBezTo>
                    <a:pt x="920750" y="2161430"/>
                    <a:pt x="776791" y="2078316"/>
                    <a:pt x="661620" y="1962434"/>
                  </a:cubicBezTo>
                  <a:lnTo>
                    <a:pt x="273894" y="2079288"/>
                  </a:lnTo>
                  <a:lnTo>
                    <a:pt x="131225" y="1832177"/>
                  </a:lnTo>
                  <a:lnTo>
                    <a:pt x="426286" y="1554823"/>
                  </a:lnTo>
                  <a:cubicBezTo>
                    <a:pt x="383515" y="1397141"/>
                    <a:pt x="383515" y="1230912"/>
                    <a:pt x="426286" y="1073229"/>
                  </a:cubicBezTo>
                  <a:lnTo>
                    <a:pt x="131225" y="795876"/>
                  </a:lnTo>
                  <a:lnTo>
                    <a:pt x="273894" y="548765"/>
                  </a:lnTo>
                  <a:lnTo>
                    <a:pt x="661620" y="665619"/>
                  </a:lnTo>
                  <a:cubicBezTo>
                    <a:pt x="776791" y="549737"/>
                    <a:pt x="920750" y="466623"/>
                    <a:pt x="1078692" y="424822"/>
                  </a:cubicBezTo>
                  <a:lnTo>
                    <a:pt x="1171357" y="30614"/>
                  </a:lnTo>
                  <a:lnTo>
                    <a:pt x="1456696" y="30614"/>
                  </a:lnTo>
                  <a:lnTo>
                    <a:pt x="1549361" y="424822"/>
                  </a:lnTo>
                  <a:cubicBezTo>
                    <a:pt x="1707303" y="466623"/>
                    <a:pt x="1851262" y="549737"/>
                    <a:pt x="1966433" y="665619"/>
                  </a:cubicBezTo>
                  <a:close/>
                </a:path>
              </a:pathLst>
            </a:custGeom>
            <a:solidFill>
              <a:schemeClr val="accent1">
                <a:lumMod val="7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70286" tIns="769232" rIns="670285" bIns="821355" numCol="1" spcCol="1270" anchor="ctr" anchorCtr="0">
              <a:noAutofit/>
            </a:bodyPr>
            <a:lstStyle/>
            <a:p>
              <a:pPr algn="ctr" defTabSz="2489200">
                <a:lnSpc>
                  <a:spcPct val="90000"/>
                </a:lnSpc>
                <a:spcBef>
                  <a:spcPct val="0"/>
                </a:spcBef>
                <a:spcAft>
                  <a:spcPct val="35000"/>
                </a:spcAft>
              </a:pPr>
              <a:endParaRPr lang="zh-CN" altLang="en-US" sz="5600">
                <a:latin typeface="Arial" charset="0"/>
                <a:ea typeface="微软雅黑" pitchFamily="34" charset="-122"/>
                <a:sym typeface="Arial" charset="0"/>
              </a:endParaRPr>
            </a:p>
          </p:txBody>
        </p:sp>
        <p:sp>
          <p:nvSpPr>
            <p:cNvPr id="9" name="任意多边形: 形状 8"/>
            <p:cNvSpPr/>
            <p:nvPr/>
          </p:nvSpPr>
          <p:spPr>
            <a:xfrm>
              <a:off x="4833380" y="966591"/>
              <a:ext cx="3067106" cy="3067106"/>
            </a:xfrm>
            <a:custGeom>
              <a:avLst/>
              <a:gdLst>
                <a:gd name="connsiteX0" fmla="*/ 1873820 w 2504280"/>
                <a:gd name="connsiteY0" fmla="*/ 634270 h 2504280"/>
                <a:gd name="connsiteX1" fmla="*/ 2243286 w 2504280"/>
                <a:gd name="connsiteY1" fmla="*/ 522920 h 2504280"/>
                <a:gd name="connsiteX2" fmla="*/ 2379236 w 2504280"/>
                <a:gd name="connsiteY2" fmla="*/ 758392 h 2504280"/>
                <a:gd name="connsiteX3" fmla="*/ 2098071 w 2504280"/>
                <a:gd name="connsiteY3" fmla="*/ 1022684 h 2504280"/>
                <a:gd name="connsiteX4" fmla="*/ 2098071 w 2504280"/>
                <a:gd name="connsiteY4" fmla="*/ 1481596 h 2504280"/>
                <a:gd name="connsiteX5" fmla="*/ 2379236 w 2504280"/>
                <a:gd name="connsiteY5" fmla="*/ 1745888 h 2504280"/>
                <a:gd name="connsiteX6" fmla="*/ 2243286 w 2504280"/>
                <a:gd name="connsiteY6" fmla="*/ 1981360 h 2504280"/>
                <a:gd name="connsiteX7" fmla="*/ 1873820 w 2504280"/>
                <a:gd name="connsiteY7" fmla="*/ 1870010 h 2504280"/>
                <a:gd name="connsiteX8" fmla="*/ 1476391 w 2504280"/>
                <a:gd name="connsiteY8" fmla="*/ 2099466 h 2504280"/>
                <a:gd name="connsiteX9" fmla="*/ 1388090 w 2504280"/>
                <a:gd name="connsiteY9" fmla="*/ 2475107 h 2504280"/>
                <a:gd name="connsiteX10" fmla="*/ 1116190 w 2504280"/>
                <a:gd name="connsiteY10" fmla="*/ 2475107 h 2504280"/>
                <a:gd name="connsiteX11" fmla="*/ 1027889 w 2504280"/>
                <a:gd name="connsiteY11" fmla="*/ 2099465 h 2504280"/>
                <a:gd name="connsiteX12" fmla="*/ 630460 w 2504280"/>
                <a:gd name="connsiteY12" fmla="*/ 1870009 h 2504280"/>
                <a:gd name="connsiteX13" fmla="*/ 260994 w 2504280"/>
                <a:gd name="connsiteY13" fmla="*/ 1981360 h 2504280"/>
                <a:gd name="connsiteX14" fmla="*/ 125044 w 2504280"/>
                <a:gd name="connsiteY14" fmla="*/ 1745888 h 2504280"/>
                <a:gd name="connsiteX15" fmla="*/ 406209 w 2504280"/>
                <a:gd name="connsiteY15" fmla="*/ 1481596 h 2504280"/>
                <a:gd name="connsiteX16" fmla="*/ 406209 w 2504280"/>
                <a:gd name="connsiteY16" fmla="*/ 1022684 h 2504280"/>
                <a:gd name="connsiteX17" fmla="*/ 125044 w 2504280"/>
                <a:gd name="connsiteY17" fmla="*/ 758392 h 2504280"/>
                <a:gd name="connsiteX18" fmla="*/ 260994 w 2504280"/>
                <a:gd name="connsiteY18" fmla="*/ 522920 h 2504280"/>
                <a:gd name="connsiteX19" fmla="*/ 630460 w 2504280"/>
                <a:gd name="connsiteY19" fmla="*/ 634270 h 2504280"/>
                <a:gd name="connsiteX20" fmla="*/ 1027889 w 2504280"/>
                <a:gd name="connsiteY20" fmla="*/ 404814 h 2504280"/>
                <a:gd name="connsiteX21" fmla="*/ 1116190 w 2504280"/>
                <a:gd name="connsiteY21" fmla="*/ 29173 h 2504280"/>
                <a:gd name="connsiteX22" fmla="*/ 1388090 w 2504280"/>
                <a:gd name="connsiteY22" fmla="*/ 29173 h 2504280"/>
                <a:gd name="connsiteX23" fmla="*/ 1476391 w 2504280"/>
                <a:gd name="connsiteY23" fmla="*/ 404815 h 2504280"/>
                <a:gd name="connsiteX24" fmla="*/ 1873820 w 2504280"/>
                <a:gd name="connsiteY24" fmla="*/ 634271 h 2504280"/>
                <a:gd name="connsiteX25" fmla="*/ 1873820 w 2504280"/>
                <a:gd name="connsiteY25" fmla="*/ 634270 h 2504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04280" h="2504280">
                  <a:moveTo>
                    <a:pt x="1611872" y="633465"/>
                  </a:moveTo>
                  <a:lnTo>
                    <a:pt x="1879729" y="467569"/>
                  </a:lnTo>
                  <a:lnTo>
                    <a:pt x="2036711" y="624550"/>
                  </a:lnTo>
                  <a:lnTo>
                    <a:pt x="1870815" y="892408"/>
                  </a:lnTo>
                  <a:cubicBezTo>
                    <a:pt x="1934711" y="1002298"/>
                    <a:pt x="1968184" y="1127224"/>
                    <a:pt x="1967794" y="1254340"/>
                  </a:cubicBezTo>
                  <a:lnTo>
                    <a:pt x="2245393" y="1403363"/>
                  </a:lnTo>
                  <a:lnTo>
                    <a:pt x="2187934" y="1617804"/>
                  </a:lnTo>
                  <a:lnTo>
                    <a:pt x="1873014" y="1608062"/>
                  </a:lnTo>
                  <a:cubicBezTo>
                    <a:pt x="1809795" y="1718343"/>
                    <a:pt x="1718342" y="1809795"/>
                    <a:pt x="1608062" y="1873015"/>
                  </a:cubicBezTo>
                  <a:lnTo>
                    <a:pt x="1617803" y="2187933"/>
                  </a:lnTo>
                  <a:lnTo>
                    <a:pt x="1403363" y="2245393"/>
                  </a:lnTo>
                  <a:lnTo>
                    <a:pt x="1254340" y="1967794"/>
                  </a:lnTo>
                  <a:cubicBezTo>
                    <a:pt x="1127223" y="1968184"/>
                    <a:pt x="1002298" y="1934710"/>
                    <a:pt x="892408" y="1870814"/>
                  </a:cubicBezTo>
                  <a:lnTo>
                    <a:pt x="624551" y="2036711"/>
                  </a:lnTo>
                  <a:lnTo>
                    <a:pt x="467569" y="1879730"/>
                  </a:lnTo>
                  <a:lnTo>
                    <a:pt x="633465" y="1611872"/>
                  </a:lnTo>
                  <a:cubicBezTo>
                    <a:pt x="569569" y="1501982"/>
                    <a:pt x="536096" y="1377056"/>
                    <a:pt x="536486" y="1249940"/>
                  </a:cubicBezTo>
                  <a:lnTo>
                    <a:pt x="258887" y="1100917"/>
                  </a:lnTo>
                  <a:lnTo>
                    <a:pt x="316346" y="886476"/>
                  </a:lnTo>
                  <a:lnTo>
                    <a:pt x="631266" y="896218"/>
                  </a:lnTo>
                  <a:cubicBezTo>
                    <a:pt x="694485" y="785937"/>
                    <a:pt x="785938" y="694485"/>
                    <a:pt x="896218" y="631265"/>
                  </a:cubicBezTo>
                  <a:lnTo>
                    <a:pt x="886477" y="316347"/>
                  </a:lnTo>
                  <a:lnTo>
                    <a:pt x="1100917" y="258887"/>
                  </a:lnTo>
                  <a:lnTo>
                    <a:pt x="1249940" y="536486"/>
                  </a:lnTo>
                  <a:cubicBezTo>
                    <a:pt x="1377057" y="536096"/>
                    <a:pt x="1501982" y="569570"/>
                    <a:pt x="1611872" y="633466"/>
                  </a:cubicBezTo>
                  <a:lnTo>
                    <a:pt x="1611872" y="633465"/>
                  </a:lnTo>
                  <a:close/>
                </a:path>
              </a:pathLst>
            </a:custGeom>
            <a:solidFill>
              <a:schemeClr val="accent1">
                <a:lumMod val="7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70286" tIns="769232" rIns="670285" bIns="821355" numCol="1" spcCol="1270" anchor="ctr" anchorCtr="0">
              <a:noAutofit/>
            </a:bodyPr>
            <a:lstStyle/>
            <a:p>
              <a:pPr algn="ctr" defTabSz="2489200">
                <a:lnSpc>
                  <a:spcPct val="90000"/>
                </a:lnSpc>
                <a:spcBef>
                  <a:spcPct val="0"/>
                </a:spcBef>
                <a:spcAft>
                  <a:spcPct val="35000"/>
                </a:spcAft>
              </a:pPr>
              <a:endParaRPr lang="zh-CN" altLang="en-US" sz="5600">
                <a:latin typeface="Arial" charset="0"/>
                <a:ea typeface="微软雅黑" pitchFamily="34" charset="-122"/>
                <a:sym typeface="Arial" charset="0"/>
              </a:endParaRPr>
            </a:p>
          </p:txBody>
        </p:sp>
      </p:grpSp>
      <p:sp>
        <p:nvSpPr>
          <p:cNvPr id="14" name="Text Box 12"/>
          <p:cNvSpPr txBox="1">
            <a:spLocks noChangeArrowheads="1"/>
          </p:cNvSpPr>
          <p:nvPr/>
        </p:nvSpPr>
        <p:spPr bwMode="auto">
          <a:xfrm>
            <a:off x="6531047" y="4683195"/>
            <a:ext cx="1260388" cy="400110"/>
          </a:xfrm>
          <a:prstGeom prst="rect">
            <a:avLst/>
          </a:prstGeom>
          <a:noFill/>
          <a:ln w="9525">
            <a:noFill/>
            <a:miter lim="800000"/>
          </a:ln>
          <a:effectLst/>
        </p:spPr>
        <p:txBody>
          <a:bodyPr wrap="square">
            <a:spAutoFit/>
          </a:bodyPr>
          <a:lstStyle>
            <a:defPPr>
              <a:defRPr lang="zh-CN"/>
            </a:defPPr>
            <a:lvl1pPr algn="ctr">
              <a:spcBef>
                <a:spcPct val="50000"/>
              </a:spcBef>
              <a:defRPr sz="2000" b="1">
                <a:solidFill>
                  <a:schemeClr val="bg1"/>
                </a:solidFill>
                <a:latin typeface="微软雅黑" pitchFamily="34" charset="-122"/>
                <a:ea typeface="微软雅黑" pitchFamily="34" charset="-122"/>
              </a:defRPr>
            </a:lvl1pPr>
          </a:lstStyle>
          <a:p>
            <a:r>
              <a:rPr lang="zh-CN" altLang="en-US" dirty="0">
                <a:latin typeface="Arial" charset="0"/>
                <a:sym typeface="Arial" charset="0"/>
              </a:rPr>
              <a:t>内部检查</a:t>
            </a:r>
          </a:p>
        </p:txBody>
      </p:sp>
      <p:sp>
        <p:nvSpPr>
          <p:cNvPr id="15" name="Text Box 13"/>
          <p:cNvSpPr txBox="1">
            <a:spLocks noChangeArrowheads="1"/>
          </p:cNvSpPr>
          <p:nvPr/>
        </p:nvSpPr>
        <p:spPr bwMode="auto">
          <a:xfrm>
            <a:off x="5880228" y="3004813"/>
            <a:ext cx="1510312" cy="400110"/>
          </a:xfrm>
          <a:prstGeom prst="rect">
            <a:avLst/>
          </a:prstGeom>
          <a:noFill/>
          <a:ln w="9525">
            <a:noFill/>
            <a:miter lim="800000"/>
          </a:ln>
          <a:effectLst/>
        </p:spPr>
        <p:txBody>
          <a:bodyPr wrap="square">
            <a:spAutoFit/>
          </a:bodyPr>
          <a:lstStyle>
            <a:defPPr>
              <a:defRPr lang="zh-CN"/>
            </a:defPPr>
            <a:lvl1pPr algn="ctr">
              <a:spcBef>
                <a:spcPct val="50000"/>
              </a:spcBef>
              <a:defRPr sz="2000" b="1">
                <a:solidFill>
                  <a:schemeClr val="bg1"/>
                </a:solidFill>
                <a:latin typeface="微软雅黑" pitchFamily="34" charset="-122"/>
                <a:ea typeface="微软雅黑" pitchFamily="34" charset="-122"/>
              </a:defRPr>
            </a:lvl1pPr>
          </a:lstStyle>
          <a:p>
            <a:r>
              <a:rPr lang="zh-CN" altLang="en-US" dirty="0">
                <a:latin typeface="Arial" charset="0"/>
                <a:sym typeface="Arial" charset="0"/>
              </a:rPr>
              <a:t>管理评审</a:t>
            </a:r>
          </a:p>
        </p:txBody>
      </p:sp>
      <p:sp>
        <p:nvSpPr>
          <p:cNvPr id="16" name="Text Box 14"/>
          <p:cNvSpPr txBox="1">
            <a:spLocks noChangeArrowheads="1"/>
          </p:cNvSpPr>
          <p:nvPr/>
        </p:nvSpPr>
        <p:spPr bwMode="auto">
          <a:xfrm>
            <a:off x="4370499" y="4236046"/>
            <a:ext cx="1223963" cy="400110"/>
          </a:xfrm>
          <a:prstGeom prst="rect">
            <a:avLst/>
          </a:prstGeom>
          <a:noFill/>
          <a:ln w="9525">
            <a:noFill/>
            <a:miter lim="800000"/>
          </a:ln>
          <a:effectLst/>
        </p:spPr>
        <p:txBody>
          <a:bodyPr>
            <a:spAutoFit/>
          </a:bodyPr>
          <a:lstStyle/>
          <a:p>
            <a:pPr algn="ctr">
              <a:spcBef>
                <a:spcPct val="50000"/>
              </a:spcBef>
            </a:pPr>
            <a:r>
              <a:rPr lang="zh-CN" altLang="en-US" sz="2000" b="1" dirty="0">
                <a:solidFill>
                  <a:schemeClr val="bg1"/>
                </a:solidFill>
                <a:latin typeface="Arial" charset="0"/>
                <a:ea typeface="微软雅黑" pitchFamily="34" charset="-122"/>
                <a:sym typeface="Arial" charset="0"/>
              </a:rPr>
              <a:t>内部审核</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nvCxnSpPr>
        <p:spPr>
          <a:xfrm>
            <a:off x="0" y="4049713"/>
            <a:ext cx="12192000" cy="0"/>
          </a:xfrm>
          <a:prstGeom prst="line">
            <a:avLst/>
          </a:prstGeom>
          <a:ln w="444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椭圆 5"/>
          <p:cNvSpPr/>
          <p:nvPr/>
        </p:nvSpPr>
        <p:spPr>
          <a:xfrm>
            <a:off x="1015093" y="3817485"/>
            <a:ext cx="464456" cy="46445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7" name="椭圆 6"/>
          <p:cNvSpPr/>
          <p:nvPr/>
        </p:nvSpPr>
        <p:spPr>
          <a:xfrm>
            <a:off x="2629656" y="3817485"/>
            <a:ext cx="464456" cy="46445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8" name="椭圆 7"/>
          <p:cNvSpPr/>
          <p:nvPr/>
        </p:nvSpPr>
        <p:spPr>
          <a:xfrm>
            <a:off x="4244219" y="3817485"/>
            <a:ext cx="464456" cy="46445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9" name="椭圆 8"/>
          <p:cNvSpPr/>
          <p:nvPr/>
        </p:nvSpPr>
        <p:spPr>
          <a:xfrm>
            <a:off x="5858782" y="3817485"/>
            <a:ext cx="464456" cy="46445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0" name="椭圆 9"/>
          <p:cNvSpPr/>
          <p:nvPr/>
        </p:nvSpPr>
        <p:spPr>
          <a:xfrm>
            <a:off x="7473345" y="3817485"/>
            <a:ext cx="464456" cy="46445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1" name="椭圆 10"/>
          <p:cNvSpPr/>
          <p:nvPr/>
        </p:nvSpPr>
        <p:spPr>
          <a:xfrm>
            <a:off x="9087908" y="3817485"/>
            <a:ext cx="464456" cy="46445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2" name="椭圆 11"/>
          <p:cNvSpPr/>
          <p:nvPr/>
        </p:nvSpPr>
        <p:spPr>
          <a:xfrm>
            <a:off x="10702472" y="3817485"/>
            <a:ext cx="464456" cy="46445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3" name="文本框 12"/>
          <p:cNvSpPr txBox="1"/>
          <p:nvPr/>
        </p:nvSpPr>
        <p:spPr>
          <a:xfrm>
            <a:off x="1050471" y="3865047"/>
            <a:ext cx="393700" cy="369332"/>
          </a:xfrm>
          <a:prstGeom prst="rect">
            <a:avLst/>
          </a:prstGeom>
          <a:noFill/>
        </p:spPr>
        <p:txBody>
          <a:bodyPr wrap="square" rtlCol="0">
            <a:spAutoFit/>
          </a:bodyPr>
          <a:lstStyle/>
          <a:p>
            <a:pPr algn="ctr"/>
            <a:r>
              <a:rPr lang="en-US" altLang="zh-CN" dirty="0">
                <a:solidFill>
                  <a:schemeClr val="bg1"/>
                </a:solidFill>
                <a:latin typeface="Arial" charset="0"/>
                <a:ea typeface="微软雅黑" pitchFamily="34" charset="-122"/>
                <a:cs typeface="Arial" charset="0"/>
                <a:sym typeface="Arial" charset="0"/>
              </a:rPr>
              <a:t>1</a:t>
            </a:r>
            <a:endParaRPr lang="zh-CN" altLang="en-US" dirty="0">
              <a:solidFill>
                <a:schemeClr val="bg1"/>
              </a:solidFill>
              <a:latin typeface="Arial" charset="0"/>
              <a:ea typeface="微软雅黑" pitchFamily="34" charset="-122"/>
              <a:cs typeface="Arial" charset="0"/>
              <a:sym typeface="Arial" charset="0"/>
            </a:endParaRPr>
          </a:p>
        </p:txBody>
      </p:sp>
      <p:sp>
        <p:nvSpPr>
          <p:cNvPr id="14" name="文本框 13"/>
          <p:cNvSpPr txBox="1"/>
          <p:nvPr/>
        </p:nvSpPr>
        <p:spPr>
          <a:xfrm>
            <a:off x="2665034" y="3861674"/>
            <a:ext cx="393700" cy="369332"/>
          </a:xfrm>
          <a:prstGeom prst="rect">
            <a:avLst/>
          </a:prstGeom>
          <a:noFill/>
        </p:spPr>
        <p:txBody>
          <a:bodyPr wrap="square" rtlCol="0">
            <a:spAutoFit/>
          </a:bodyPr>
          <a:lstStyle/>
          <a:p>
            <a:pPr algn="ctr"/>
            <a:r>
              <a:rPr lang="en-US" altLang="zh-CN" dirty="0">
                <a:solidFill>
                  <a:schemeClr val="bg1"/>
                </a:solidFill>
                <a:latin typeface="Arial" charset="0"/>
                <a:ea typeface="微软雅黑" pitchFamily="34" charset="-122"/>
                <a:cs typeface="Arial" charset="0"/>
                <a:sym typeface="Arial" charset="0"/>
              </a:rPr>
              <a:t>2</a:t>
            </a:r>
            <a:endParaRPr lang="zh-CN" altLang="en-US" dirty="0">
              <a:solidFill>
                <a:schemeClr val="bg1"/>
              </a:solidFill>
              <a:latin typeface="Arial" charset="0"/>
              <a:ea typeface="微软雅黑" pitchFamily="34" charset="-122"/>
              <a:cs typeface="Arial" charset="0"/>
              <a:sym typeface="Arial" charset="0"/>
            </a:endParaRPr>
          </a:p>
        </p:txBody>
      </p:sp>
      <p:sp>
        <p:nvSpPr>
          <p:cNvPr id="15" name="文本框 14"/>
          <p:cNvSpPr txBox="1"/>
          <p:nvPr/>
        </p:nvSpPr>
        <p:spPr>
          <a:xfrm>
            <a:off x="4280985" y="3870168"/>
            <a:ext cx="393700" cy="369332"/>
          </a:xfrm>
          <a:prstGeom prst="rect">
            <a:avLst/>
          </a:prstGeom>
          <a:noFill/>
        </p:spPr>
        <p:txBody>
          <a:bodyPr wrap="square" rtlCol="0">
            <a:spAutoFit/>
          </a:bodyPr>
          <a:lstStyle/>
          <a:p>
            <a:pPr algn="ctr"/>
            <a:r>
              <a:rPr lang="en-US" altLang="zh-CN" dirty="0">
                <a:solidFill>
                  <a:schemeClr val="bg1"/>
                </a:solidFill>
                <a:latin typeface="Arial" charset="0"/>
                <a:ea typeface="微软雅黑" pitchFamily="34" charset="-122"/>
                <a:cs typeface="Arial" charset="0"/>
                <a:sym typeface="Arial" charset="0"/>
              </a:rPr>
              <a:t>3</a:t>
            </a:r>
            <a:endParaRPr lang="zh-CN" altLang="en-US" dirty="0">
              <a:solidFill>
                <a:schemeClr val="bg1"/>
              </a:solidFill>
              <a:latin typeface="Arial" charset="0"/>
              <a:ea typeface="微软雅黑" pitchFamily="34" charset="-122"/>
              <a:cs typeface="Arial" charset="0"/>
              <a:sym typeface="Arial" charset="0"/>
            </a:endParaRPr>
          </a:p>
        </p:txBody>
      </p:sp>
      <p:sp>
        <p:nvSpPr>
          <p:cNvPr id="16" name="文本框 15"/>
          <p:cNvSpPr txBox="1"/>
          <p:nvPr/>
        </p:nvSpPr>
        <p:spPr>
          <a:xfrm>
            <a:off x="5894160" y="3861674"/>
            <a:ext cx="393700" cy="369332"/>
          </a:xfrm>
          <a:prstGeom prst="rect">
            <a:avLst/>
          </a:prstGeom>
          <a:noFill/>
        </p:spPr>
        <p:txBody>
          <a:bodyPr wrap="square" rtlCol="0">
            <a:spAutoFit/>
          </a:bodyPr>
          <a:lstStyle/>
          <a:p>
            <a:pPr algn="ctr"/>
            <a:r>
              <a:rPr lang="en-US" altLang="zh-CN" dirty="0">
                <a:solidFill>
                  <a:schemeClr val="bg1"/>
                </a:solidFill>
                <a:latin typeface="Arial" charset="0"/>
                <a:ea typeface="微软雅黑" pitchFamily="34" charset="-122"/>
                <a:cs typeface="Arial" charset="0"/>
                <a:sym typeface="Arial" charset="0"/>
              </a:rPr>
              <a:t>4</a:t>
            </a:r>
            <a:endParaRPr lang="zh-CN" altLang="en-US" dirty="0">
              <a:solidFill>
                <a:schemeClr val="bg1"/>
              </a:solidFill>
              <a:latin typeface="Arial" charset="0"/>
              <a:ea typeface="微软雅黑" pitchFamily="34" charset="-122"/>
              <a:cs typeface="Arial" charset="0"/>
              <a:sym typeface="Arial" charset="0"/>
            </a:endParaRPr>
          </a:p>
        </p:txBody>
      </p:sp>
      <p:sp>
        <p:nvSpPr>
          <p:cNvPr id="17" name="文本框 16"/>
          <p:cNvSpPr txBox="1"/>
          <p:nvPr/>
        </p:nvSpPr>
        <p:spPr>
          <a:xfrm>
            <a:off x="7515977" y="3861674"/>
            <a:ext cx="393700" cy="369332"/>
          </a:xfrm>
          <a:prstGeom prst="rect">
            <a:avLst/>
          </a:prstGeom>
          <a:noFill/>
        </p:spPr>
        <p:txBody>
          <a:bodyPr wrap="square" rtlCol="0">
            <a:spAutoFit/>
          </a:bodyPr>
          <a:lstStyle/>
          <a:p>
            <a:pPr algn="ctr"/>
            <a:r>
              <a:rPr lang="en-US" altLang="zh-CN" dirty="0">
                <a:solidFill>
                  <a:schemeClr val="bg1"/>
                </a:solidFill>
                <a:latin typeface="Arial" charset="0"/>
                <a:ea typeface="微软雅黑" pitchFamily="34" charset="-122"/>
                <a:cs typeface="Arial" charset="0"/>
                <a:sym typeface="Arial" charset="0"/>
              </a:rPr>
              <a:t>5</a:t>
            </a:r>
            <a:endParaRPr lang="zh-CN" altLang="en-US" dirty="0">
              <a:solidFill>
                <a:schemeClr val="bg1"/>
              </a:solidFill>
              <a:latin typeface="Arial" charset="0"/>
              <a:ea typeface="微软雅黑" pitchFamily="34" charset="-122"/>
              <a:cs typeface="Arial" charset="0"/>
              <a:sym typeface="Arial" charset="0"/>
            </a:endParaRPr>
          </a:p>
        </p:txBody>
      </p:sp>
      <p:sp>
        <p:nvSpPr>
          <p:cNvPr id="18" name="文本框 17"/>
          <p:cNvSpPr txBox="1"/>
          <p:nvPr/>
        </p:nvSpPr>
        <p:spPr>
          <a:xfrm>
            <a:off x="9122227" y="3861674"/>
            <a:ext cx="393700" cy="369332"/>
          </a:xfrm>
          <a:prstGeom prst="rect">
            <a:avLst/>
          </a:prstGeom>
          <a:noFill/>
        </p:spPr>
        <p:txBody>
          <a:bodyPr wrap="square" rtlCol="0">
            <a:spAutoFit/>
          </a:bodyPr>
          <a:lstStyle/>
          <a:p>
            <a:pPr algn="ctr"/>
            <a:r>
              <a:rPr lang="en-US" altLang="zh-CN" dirty="0">
                <a:solidFill>
                  <a:schemeClr val="bg1"/>
                </a:solidFill>
                <a:latin typeface="Arial" charset="0"/>
                <a:ea typeface="微软雅黑" pitchFamily="34" charset="-122"/>
                <a:cs typeface="Arial" charset="0"/>
                <a:sym typeface="Arial" charset="0"/>
              </a:rPr>
              <a:t>6</a:t>
            </a:r>
            <a:endParaRPr lang="zh-CN" altLang="en-US" dirty="0">
              <a:solidFill>
                <a:schemeClr val="bg1"/>
              </a:solidFill>
              <a:latin typeface="Arial" charset="0"/>
              <a:ea typeface="微软雅黑" pitchFamily="34" charset="-122"/>
              <a:cs typeface="Arial" charset="0"/>
              <a:sym typeface="Arial" charset="0"/>
            </a:endParaRPr>
          </a:p>
        </p:txBody>
      </p:sp>
      <p:sp>
        <p:nvSpPr>
          <p:cNvPr id="19" name="文本框 18"/>
          <p:cNvSpPr txBox="1"/>
          <p:nvPr/>
        </p:nvSpPr>
        <p:spPr>
          <a:xfrm>
            <a:off x="10737850" y="3861674"/>
            <a:ext cx="393700" cy="369332"/>
          </a:xfrm>
          <a:prstGeom prst="rect">
            <a:avLst/>
          </a:prstGeom>
          <a:noFill/>
        </p:spPr>
        <p:txBody>
          <a:bodyPr wrap="square" rtlCol="0">
            <a:spAutoFit/>
          </a:bodyPr>
          <a:lstStyle/>
          <a:p>
            <a:pPr algn="ctr"/>
            <a:r>
              <a:rPr lang="en-US" altLang="zh-CN" dirty="0">
                <a:solidFill>
                  <a:schemeClr val="bg1"/>
                </a:solidFill>
                <a:latin typeface="Arial" charset="0"/>
                <a:ea typeface="微软雅黑" pitchFamily="34" charset="-122"/>
                <a:cs typeface="Arial" charset="0"/>
                <a:sym typeface="Arial" charset="0"/>
              </a:rPr>
              <a:t>7</a:t>
            </a:r>
            <a:endParaRPr lang="zh-CN" altLang="en-US" dirty="0">
              <a:solidFill>
                <a:schemeClr val="bg1"/>
              </a:solidFill>
              <a:latin typeface="Arial" charset="0"/>
              <a:ea typeface="微软雅黑" pitchFamily="34" charset="-122"/>
              <a:cs typeface="Arial" charset="0"/>
              <a:sym typeface="Arial" charset="0"/>
            </a:endParaRPr>
          </a:p>
        </p:txBody>
      </p:sp>
      <p:cxnSp>
        <p:nvCxnSpPr>
          <p:cNvPr id="21" name="直接连接符 20"/>
          <p:cNvCxnSpPr/>
          <p:nvPr/>
        </p:nvCxnSpPr>
        <p:spPr>
          <a:xfrm>
            <a:off x="1247321" y="3175000"/>
            <a:ext cx="0" cy="686674"/>
          </a:xfrm>
          <a:prstGeom prst="line">
            <a:avLst/>
          </a:prstGeom>
          <a:ln w="22225">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693323" y="2645302"/>
            <a:ext cx="1107996" cy="369332"/>
          </a:xfrm>
          <a:prstGeom prst="rect">
            <a:avLst/>
          </a:prstGeom>
        </p:spPr>
        <p:txBody>
          <a:bodyPr wrap="none">
            <a:spAutoFit/>
          </a:bodyPr>
          <a:lstStyle/>
          <a:p>
            <a:pPr algn="ctr" eaLnBrk="0" hangingPunct="0"/>
            <a:r>
              <a:rPr lang="zh-CN" altLang="en-US" dirty="0">
                <a:latin typeface="Arial" charset="0"/>
                <a:ea typeface="微软雅黑" pitchFamily="34" charset="-122"/>
                <a:sym typeface="Arial" charset="0"/>
              </a:rPr>
              <a:t>陈述问题</a:t>
            </a:r>
          </a:p>
        </p:txBody>
      </p:sp>
      <p:sp>
        <p:nvSpPr>
          <p:cNvPr id="25" name="矩形 24"/>
          <p:cNvSpPr/>
          <p:nvPr/>
        </p:nvSpPr>
        <p:spPr>
          <a:xfrm>
            <a:off x="2263141" y="5084793"/>
            <a:ext cx="1176924" cy="646331"/>
          </a:xfrm>
          <a:prstGeom prst="rect">
            <a:avLst/>
          </a:prstGeom>
        </p:spPr>
        <p:txBody>
          <a:bodyPr wrap="none">
            <a:spAutoFit/>
          </a:bodyPr>
          <a:lstStyle/>
          <a:p>
            <a:pPr algn="ctr" eaLnBrk="0" hangingPunct="0"/>
            <a:r>
              <a:rPr lang="zh-CN" altLang="en-US" dirty="0">
                <a:latin typeface="Arial" charset="0"/>
                <a:ea typeface="微软雅黑" pitchFamily="34" charset="-122"/>
                <a:sym typeface="Arial" charset="0"/>
              </a:rPr>
              <a:t>分解问题 </a:t>
            </a:r>
          </a:p>
          <a:p>
            <a:pPr algn="ctr" eaLnBrk="0" hangingPunct="0"/>
            <a:r>
              <a:rPr lang="en-US" altLang="zh-CN" dirty="0">
                <a:latin typeface="Arial" charset="0"/>
                <a:ea typeface="微软雅黑" pitchFamily="34" charset="-122"/>
                <a:sym typeface="Arial" charset="0"/>
              </a:rPr>
              <a:t>(</a:t>
            </a:r>
            <a:r>
              <a:rPr lang="zh-CN" altLang="en-US" dirty="0">
                <a:latin typeface="Arial" charset="0"/>
                <a:ea typeface="微软雅黑" pitchFamily="34" charset="-122"/>
                <a:sym typeface="Arial" charset="0"/>
              </a:rPr>
              <a:t>问题树 </a:t>
            </a:r>
            <a:r>
              <a:rPr lang="en-US" altLang="zh-CN" dirty="0">
                <a:latin typeface="Arial" charset="0"/>
                <a:ea typeface="微软雅黑" pitchFamily="34" charset="-122"/>
                <a:sym typeface="Arial" charset="0"/>
              </a:rPr>
              <a:t>)</a:t>
            </a:r>
          </a:p>
        </p:txBody>
      </p:sp>
      <p:cxnSp>
        <p:nvCxnSpPr>
          <p:cNvPr id="26" name="直接连接符 25"/>
          <p:cNvCxnSpPr/>
          <p:nvPr/>
        </p:nvCxnSpPr>
        <p:spPr>
          <a:xfrm>
            <a:off x="2851603" y="4281941"/>
            <a:ext cx="0" cy="686674"/>
          </a:xfrm>
          <a:prstGeom prst="line">
            <a:avLst/>
          </a:prstGeom>
          <a:ln w="22225">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4476447" y="3183494"/>
            <a:ext cx="0" cy="686674"/>
          </a:xfrm>
          <a:prstGeom prst="line">
            <a:avLst/>
          </a:prstGeom>
          <a:ln w="22225">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6096000" y="4281941"/>
            <a:ext cx="0" cy="686674"/>
          </a:xfrm>
          <a:prstGeom prst="line">
            <a:avLst/>
          </a:prstGeom>
          <a:ln w="22225">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7705573" y="3183494"/>
            <a:ext cx="0" cy="686674"/>
          </a:xfrm>
          <a:prstGeom prst="line">
            <a:avLst/>
          </a:prstGeom>
          <a:ln w="22225">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9319077" y="4281941"/>
            <a:ext cx="0" cy="686674"/>
          </a:xfrm>
          <a:prstGeom prst="line">
            <a:avLst/>
          </a:prstGeom>
          <a:ln w="22225">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10934700" y="3183494"/>
            <a:ext cx="0" cy="686674"/>
          </a:xfrm>
          <a:prstGeom prst="line">
            <a:avLst/>
          </a:prstGeom>
          <a:ln w="22225">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32" name="矩形 31"/>
          <p:cNvSpPr/>
          <p:nvPr/>
        </p:nvSpPr>
        <p:spPr>
          <a:xfrm>
            <a:off x="3545743" y="2383132"/>
            <a:ext cx="1861407" cy="646331"/>
          </a:xfrm>
          <a:prstGeom prst="rect">
            <a:avLst/>
          </a:prstGeom>
        </p:spPr>
        <p:txBody>
          <a:bodyPr wrap="none">
            <a:spAutoFit/>
          </a:bodyPr>
          <a:lstStyle/>
          <a:p>
            <a:pPr algn="ctr" eaLnBrk="0" hangingPunct="0"/>
            <a:r>
              <a:rPr lang="zh-CN" altLang="en-US" dirty="0">
                <a:latin typeface="Arial" charset="0"/>
                <a:ea typeface="微软雅黑" pitchFamily="34" charset="-122"/>
                <a:sym typeface="Arial" charset="0"/>
              </a:rPr>
              <a:t>去掉所有非关 </a:t>
            </a:r>
          </a:p>
          <a:p>
            <a:pPr algn="ctr" eaLnBrk="0" hangingPunct="0"/>
            <a:r>
              <a:rPr lang="zh-CN" altLang="en-US" dirty="0">
                <a:latin typeface="Arial" charset="0"/>
                <a:ea typeface="微软雅黑" pitchFamily="34" charset="-122"/>
                <a:sym typeface="Arial" charset="0"/>
              </a:rPr>
              <a:t>键问题</a:t>
            </a:r>
            <a:r>
              <a:rPr lang="en-US" altLang="zh-CN" dirty="0">
                <a:latin typeface="Arial" charset="0"/>
                <a:ea typeface="微软雅黑" pitchFamily="34" charset="-122"/>
                <a:sym typeface="Arial" charset="0"/>
              </a:rPr>
              <a:t>(</a:t>
            </a:r>
            <a:r>
              <a:rPr lang="zh-CN" altLang="en-US" dirty="0">
                <a:latin typeface="Arial" charset="0"/>
                <a:ea typeface="微软雅黑" pitchFamily="34" charset="-122"/>
                <a:sym typeface="Arial" charset="0"/>
              </a:rPr>
              <a:t>漏斗法 </a:t>
            </a:r>
            <a:r>
              <a:rPr lang="en-US" altLang="zh-CN" dirty="0">
                <a:latin typeface="Arial" charset="0"/>
                <a:ea typeface="微软雅黑" pitchFamily="34" charset="-122"/>
                <a:sym typeface="Arial" charset="0"/>
              </a:rPr>
              <a:t>) </a:t>
            </a:r>
          </a:p>
        </p:txBody>
      </p:sp>
      <p:sp>
        <p:nvSpPr>
          <p:cNvPr id="33" name="矩形 32"/>
          <p:cNvSpPr/>
          <p:nvPr/>
        </p:nvSpPr>
        <p:spPr>
          <a:xfrm>
            <a:off x="5392121" y="5084793"/>
            <a:ext cx="1407757" cy="646331"/>
          </a:xfrm>
          <a:prstGeom prst="rect">
            <a:avLst/>
          </a:prstGeom>
        </p:spPr>
        <p:txBody>
          <a:bodyPr wrap="none">
            <a:spAutoFit/>
          </a:bodyPr>
          <a:lstStyle/>
          <a:p>
            <a:pPr algn="ctr" eaLnBrk="0" hangingPunct="0"/>
            <a:r>
              <a:rPr lang="zh-CN" altLang="en-US" dirty="0">
                <a:latin typeface="Arial" charset="0"/>
                <a:ea typeface="微软雅黑" pitchFamily="34" charset="-122"/>
                <a:sym typeface="Arial" charset="0"/>
              </a:rPr>
              <a:t>制定详细的 </a:t>
            </a:r>
          </a:p>
          <a:p>
            <a:pPr algn="ctr" eaLnBrk="0" hangingPunct="0"/>
            <a:r>
              <a:rPr lang="zh-CN" altLang="en-US" dirty="0">
                <a:latin typeface="Arial" charset="0"/>
                <a:ea typeface="微软雅黑" pitchFamily="34" charset="-122"/>
                <a:sym typeface="Arial" charset="0"/>
              </a:rPr>
              <a:t>工作计划 </a:t>
            </a:r>
          </a:p>
        </p:txBody>
      </p:sp>
      <p:sp>
        <p:nvSpPr>
          <p:cNvPr id="34" name="矩形 33"/>
          <p:cNvSpPr/>
          <p:nvPr/>
        </p:nvSpPr>
        <p:spPr>
          <a:xfrm>
            <a:off x="6886278" y="2645302"/>
            <a:ext cx="1638590" cy="369332"/>
          </a:xfrm>
          <a:prstGeom prst="rect">
            <a:avLst/>
          </a:prstGeom>
        </p:spPr>
        <p:txBody>
          <a:bodyPr wrap="none">
            <a:spAutoFit/>
          </a:bodyPr>
          <a:lstStyle/>
          <a:p>
            <a:pPr algn="ctr" eaLnBrk="0" hangingPunct="0"/>
            <a:r>
              <a:rPr lang="zh-CN" altLang="en-US" dirty="0">
                <a:latin typeface="Arial" charset="0"/>
                <a:ea typeface="微软雅黑" pitchFamily="34" charset="-122"/>
                <a:sym typeface="Arial" charset="0"/>
              </a:rPr>
              <a:t>进行关键分析 </a:t>
            </a:r>
          </a:p>
        </p:txBody>
      </p:sp>
      <p:sp>
        <p:nvSpPr>
          <p:cNvPr id="35" name="矩形 34"/>
          <p:cNvSpPr/>
          <p:nvPr/>
        </p:nvSpPr>
        <p:spPr>
          <a:xfrm>
            <a:off x="8384366" y="5084793"/>
            <a:ext cx="1869422" cy="646331"/>
          </a:xfrm>
          <a:prstGeom prst="rect">
            <a:avLst/>
          </a:prstGeom>
        </p:spPr>
        <p:txBody>
          <a:bodyPr wrap="none">
            <a:spAutoFit/>
          </a:bodyPr>
          <a:lstStyle/>
          <a:p>
            <a:pPr algn="ctr" eaLnBrk="0" hangingPunct="0"/>
            <a:r>
              <a:rPr lang="zh-CN" altLang="en-US" dirty="0">
                <a:latin typeface="Arial" charset="0"/>
                <a:ea typeface="微软雅黑" pitchFamily="34" charset="-122"/>
                <a:sym typeface="Arial" charset="0"/>
              </a:rPr>
              <a:t>综合调查结果， </a:t>
            </a:r>
          </a:p>
          <a:p>
            <a:pPr algn="ctr" eaLnBrk="0" hangingPunct="0"/>
            <a:r>
              <a:rPr lang="zh-CN" altLang="en-US" dirty="0">
                <a:latin typeface="Arial" charset="0"/>
                <a:ea typeface="微软雅黑" pitchFamily="34" charset="-122"/>
                <a:sym typeface="Arial" charset="0"/>
              </a:rPr>
              <a:t>并建构论证  </a:t>
            </a:r>
          </a:p>
        </p:txBody>
      </p:sp>
      <p:sp>
        <p:nvSpPr>
          <p:cNvPr id="36" name="矩形 35"/>
          <p:cNvSpPr/>
          <p:nvPr/>
        </p:nvSpPr>
        <p:spPr>
          <a:xfrm>
            <a:off x="9912879" y="2106133"/>
            <a:ext cx="2043642" cy="923330"/>
          </a:xfrm>
          <a:prstGeom prst="rect">
            <a:avLst/>
          </a:prstGeom>
        </p:spPr>
        <p:txBody>
          <a:bodyPr wrap="square">
            <a:spAutoFit/>
          </a:bodyPr>
          <a:lstStyle/>
          <a:p>
            <a:pPr algn="just" eaLnBrk="0" hangingPunct="0"/>
            <a:r>
              <a:rPr lang="zh-CN" altLang="en-US" dirty="0">
                <a:latin typeface="Arial" charset="0"/>
                <a:ea typeface="微软雅黑" pitchFamily="34" charset="-122"/>
                <a:sym typeface="Arial" charset="0"/>
              </a:rPr>
              <a:t>讲述来龙去脉：在沟通文件中将数据及论证联系起来 </a:t>
            </a:r>
          </a:p>
        </p:txBody>
      </p:sp>
      <p:sp>
        <p:nvSpPr>
          <p:cNvPr id="37" name="Rectangle 4"/>
          <p:cNvSpPr>
            <a:spLocks noChangeArrowheads="1"/>
          </p:cNvSpPr>
          <p:nvPr/>
        </p:nvSpPr>
        <p:spPr bwMode="auto">
          <a:xfrm>
            <a:off x="3771091" y="515949"/>
            <a:ext cx="4649818" cy="480131"/>
          </a:xfrm>
          <a:prstGeom prst="rect">
            <a:avLst/>
          </a:prstGeom>
          <a:noFill/>
          <a:ln w="9525">
            <a:noFill/>
            <a:miter lim="800000"/>
          </a:ln>
          <a:effectLst/>
        </p:spPr>
        <p:txBody>
          <a:bodyPr vert="horz" wrap="square" lIns="91440" tIns="45720" rIns="91440" bIns="45720" rtlCol="0" anchor="ctr">
            <a:spAutoFit/>
          </a:bodyPr>
          <a:lstStyle/>
          <a:p>
            <a:pPr algn="ctr">
              <a:lnSpc>
                <a:spcPct val="90000"/>
              </a:lnSpc>
              <a:spcBef>
                <a:spcPct val="0"/>
              </a:spcBef>
            </a:pPr>
            <a:r>
              <a:rPr lang="zh-CN" altLang="en-US" sz="2800" b="1" dirty="0">
                <a:solidFill>
                  <a:schemeClr val="accent1">
                    <a:lumMod val="75000"/>
                  </a:schemeClr>
                </a:solidFill>
                <a:latin typeface="Arial" charset="0"/>
                <a:ea typeface="微软雅黑" pitchFamily="34" charset="-122"/>
                <a:cs typeface="+mj-cs"/>
                <a:sym typeface="Arial" charset="0"/>
              </a:rPr>
              <a:t>解决问题的七个步骤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74053" y="422476"/>
            <a:ext cx="6419880" cy="480131"/>
          </a:xfrm>
          <a:prstGeom prst="rect">
            <a:avLst/>
          </a:prstGeom>
          <a:noFill/>
          <a:ln w="9525">
            <a:noFill/>
            <a:miter lim="800000"/>
          </a:ln>
          <a:effectLst/>
        </p:spPr>
        <p:txBody>
          <a:bodyPr vert="horz" wrap="square" lIns="91440" tIns="45720" rIns="91440" bIns="45720" rtlCol="0" anchor="ctr">
            <a:spAutoFit/>
          </a:bodyPr>
          <a:lstStyle/>
          <a:p>
            <a:pPr algn="ctr">
              <a:lnSpc>
                <a:spcPct val="90000"/>
              </a:lnSpc>
              <a:spcBef>
                <a:spcPct val="0"/>
              </a:spcBef>
            </a:pPr>
            <a:r>
              <a:rPr lang="zh-CN" altLang="en-US" sz="2800" b="1" dirty="0">
                <a:solidFill>
                  <a:schemeClr val="accent1">
                    <a:lumMod val="75000"/>
                  </a:schemeClr>
                </a:solidFill>
                <a:latin typeface="Arial" charset="0"/>
                <a:ea typeface="微软雅黑" pitchFamily="34" charset="-122"/>
                <a:cs typeface="+mj-cs"/>
                <a:sym typeface="Arial" charset="0"/>
              </a:rPr>
              <a:t>每个安全管理人均应努力实现三个转变</a:t>
            </a:r>
          </a:p>
        </p:txBody>
      </p:sp>
      <p:sp>
        <p:nvSpPr>
          <p:cNvPr id="5" name="Rectangle 40"/>
          <p:cNvSpPr>
            <a:spLocks noChangeArrowheads="1"/>
          </p:cNvSpPr>
          <p:nvPr/>
        </p:nvSpPr>
        <p:spPr bwMode="blackWhite">
          <a:xfrm>
            <a:off x="3146474" y="1471818"/>
            <a:ext cx="5899051" cy="307777"/>
          </a:xfrm>
          <a:prstGeom prst="rect">
            <a:avLst/>
          </a:prstGeom>
          <a:noFill/>
          <a:ln w="12700" algn="ctr">
            <a:noFill/>
            <a:miter lim="800000"/>
          </a:ln>
        </p:spPr>
        <p:txBody>
          <a:bodyPr wrap="none" lIns="0" tIns="0" rIns="0" bIns="0">
            <a:spAutoFit/>
          </a:bodyPr>
          <a:lstStyle/>
          <a:p>
            <a:pPr algn="ctr" defTabSz="805180" eaLnBrk="0" hangingPunct="0"/>
            <a:r>
              <a:rPr lang="zh-CN" altLang="en-US" sz="2000" b="1" dirty="0">
                <a:solidFill>
                  <a:schemeClr val="tx1">
                    <a:lumMod val="85000"/>
                    <a:lumOff val="15000"/>
                  </a:schemeClr>
                </a:solidFill>
                <a:latin typeface="Arial" charset="0"/>
                <a:ea typeface="微软雅黑" pitchFamily="34" charset="-122"/>
                <a:sym typeface="Arial" charset="0"/>
              </a:rPr>
              <a:t>一是把传统的零散的管理活动向系统化管理活动转变</a:t>
            </a:r>
          </a:p>
        </p:txBody>
      </p:sp>
      <p:sp>
        <p:nvSpPr>
          <p:cNvPr id="6" name="AutoShape 6"/>
          <p:cNvSpPr>
            <a:spLocks noChangeArrowheads="1"/>
          </p:cNvSpPr>
          <p:nvPr/>
        </p:nvSpPr>
        <p:spPr bwMode="auto">
          <a:xfrm flipH="1">
            <a:off x="3228777" y="4402195"/>
            <a:ext cx="925030" cy="883123"/>
          </a:xfrm>
          <a:prstGeom prst="parallelogram">
            <a:avLst>
              <a:gd name="adj" fmla="val 24995"/>
            </a:avLst>
          </a:prstGeom>
          <a:solidFill>
            <a:srgbClr val="C0FEF9"/>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7" name="AutoShape 7"/>
          <p:cNvSpPr>
            <a:spLocks noChangeArrowheads="1"/>
          </p:cNvSpPr>
          <p:nvPr/>
        </p:nvSpPr>
        <p:spPr bwMode="auto">
          <a:xfrm flipH="1">
            <a:off x="1550077" y="3581167"/>
            <a:ext cx="936137" cy="883123"/>
          </a:xfrm>
          <a:prstGeom prst="parallelogram">
            <a:avLst>
              <a:gd name="adj" fmla="val 24995"/>
            </a:avLst>
          </a:prstGeom>
          <a:solidFill>
            <a:srgbClr val="C0FEF9"/>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8" name="Rectangle 8"/>
          <p:cNvSpPr>
            <a:spLocks noChangeArrowheads="1"/>
          </p:cNvSpPr>
          <p:nvPr/>
        </p:nvSpPr>
        <p:spPr bwMode="auto">
          <a:xfrm>
            <a:off x="2629015" y="4200389"/>
            <a:ext cx="458548" cy="815853"/>
          </a:xfrm>
          <a:prstGeom prst="rect">
            <a:avLst/>
          </a:prstGeom>
          <a:solidFill>
            <a:schemeClr val="accent2"/>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9" name="Rectangle 9"/>
          <p:cNvSpPr>
            <a:spLocks noChangeArrowheads="1"/>
          </p:cNvSpPr>
          <p:nvPr/>
        </p:nvSpPr>
        <p:spPr bwMode="auto">
          <a:xfrm>
            <a:off x="2787682" y="3907165"/>
            <a:ext cx="455375" cy="815853"/>
          </a:xfrm>
          <a:prstGeom prst="rect">
            <a:avLst/>
          </a:prstGeom>
          <a:solidFill>
            <a:schemeClr val="accent1"/>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10" name="AutoShape 10"/>
          <p:cNvSpPr>
            <a:spLocks noChangeArrowheads="1"/>
          </p:cNvSpPr>
          <p:nvPr/>
        </p:nvSpPr>
        <p:spPr bwMode="auto">
          <a:xfrm rot="10800000" flipH="1" flipV="1">
            <a:off x="3333498" y="2887779"/>
            <a:ext cx="928204" cy="817578"/>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CECECE"/>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11" name="AutoShape 11"/>
          <p:cNvSpPr>
            <a:spLocks noChangeArrowheads="1"/>
          </p:cNvSpPr>
          <p:nvPr/>
        </p:nvSpPr>
        <p:spPr bwMode="auto">
          <a:xfrm flipH="1">
            <a:off x="4011007" y="3146506"/>
            <a:ext cx="929791" cy="953842"/>
          </a:xfrm>
          <a:prstGeom prst="parallelogram">
            <a:avLst>
              <a:gd name="adj" fmla="val 24995"/>
            </a:avLst>
          </a:prstGeom>
          <a:solidFill>
            <a:srgbClr val="DADADA"/>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12" name="Rectangle 12"/>
          <p:cNvSpPr>
            <a:spLocks noChangeArrowheads="1"/>
          </p:cNvSpPr>
          <p:nvPr/>
        </p:nvSpPr>
        <p:spPr bwMode="auto">
          <a:xfrm>
            <a:off x="2551267" y="2751516"/>
            <a:ext cx="1083699" cy="677865"/>
          </a:xfrm>
          <a:prstGeom prst="rect">
            <a:avLst/>
          </a:prstGeom>
          <a:solidFill>
            <a:srgbClr val="E3BEFF"/>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13" name="AutoShape 13"/>
          <p:cNvSpPr>
            <a:spLocks noChangeArrowheads="1"/>
          </p:cNvSpPr>
          <p:nvPr/>
        </p:nvSpPr>
        <p:spPr bwMode="auto">
          <a:xfrm>
            <a:off x="3000296" y="4029628"/>
            <a:ext cx="766363" cy="815854"/>
          </a:xfrm>
          <a:prstGeom prst="parallelogram">
            <a:avLst>
              <a:gd name="adj" fmla="val 22495"/>
            </a:avLst>
          </a:prstGeom>
          <a:solidFill>
            <a:srgbClr val="DBFFB8"/>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14" name="AutoShape 14"/>
          <p:cNvSpPr>
            <a:spLocks noChangeArrowheads="1"/>
          </p:cNvSpPr>
          <p:nvPr/>
        </p:nvSpPr>
        <p:spPr bwMode="auto">
          <a:xfrm>
            <a:off x="1770624" y="3784700"/>
            <a:ext cx="614043" cy="746860"/>
          </a:xfrm>
          <a:prstGeom prst="parallelogram">
            <a:avLst>
              <a:gd name="adj" fmla="val 24995"/>
            </a:avLst>
          </a:prstGeom>
          <a:solidFill>
            <a:schemeClr val="tx1"/>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FFFFFF"/>
                </a:outerShdw>
              </a:effectLst>
              <a:latin typeface="Arial" charset="0"/>
              <a:ea typeface="微软雅黑" pitchFamily="34" charset="-122"/>
              <a:sym typeface="Arial" charset="0"/>
            </a:endParaRPr>
          </a:p>
        </p:txBody>
      </p:sp>
      <p:sp>
        <p:nvSpPr>
          <p:cNvPr id="15" name="AutoShape 15"/>
          <p:cNvSpPr>
            <a:spLocks noChangeArrowheads="1"/>
          </p:cNvSpPr>
          <p:nvPr/>
        </p:nvSpPr>
        <p:spPr bwMode="auto">
          <a:xfrm>
            <a:off x="2084785" y="3163754"/>
            <a:ext cx="844110" cy="884848"/>
          </a:xfrm>
          <a:prstGeom prst="parallelogram">
            <a:avLst>
              <a:gd name="adj" fmla="val 45449"/>
            </a:avLst>
          </a:prstGeom>
          <a:solidFill>
            <a:schemeClr val="folHlink"/>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16" name="AutoShape 16"/>
          <p:cNvSpPr>
            <a:spLocks noChangeArrowheads="1"/>
          </p:cNvSpPr>
          <p:nvPr/>
        </p:nvSpPr>
        <p:spPr bwMode="auto">
          <a:xfrm flipH="1">
            <a:off x="1380302" y="2751515"/>
            <a:ext cx="1159859" cy="745135"/>
          </a:xfrm>
          <a:prstGeom prst="parallelogram">
            <a:avLst>
              <a:gd name="adj" fmla="val 50960"/>
            </a:avLst>
          </a:prstGeom>
          <a:solidFill>
            <a:schemeClr val="tx1"/>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FFFFFF"/>
                </a:outerShdw>
              </a:effectLst>
              <a:latin typeface="Arial" charset="0"/>
              <a:ea typeface="微软雅黑" pitchFamily="34" charset="-122"/>
              <a:sym typeface="Arial" charset="0"/>
            </a:endParaRPr>
          </a:p>
        </p:txBody>
      </p:sp>
      <p:sp>
        <p:nvSpPr>
          <p:cNvPr id="17" name="Rectangle 17"/>
          <p:cNvSpPr>
            <a:spLocks noChangeArrowheads="1"/>
          </p:cNvSpPr>
          <p:nvPr/>
        </p:nvSpPr>
        <p:spPr bwMode="auto">
          <a:xfrm>
            <a:off x="3409658" y="3301742"/>
            <a:ext cx="614042" cy="1090105"/>
          </a:xfrm>
          <a:prstGeom prst="rect">
            <a:avLst/>
          </a:prstGeom>
          <a:solidFill>
            <a:srgbClr val="FCFEB9"/>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18" name="AutoShape 18"/>
          <p:cNvSpPr>
            <a:spLocks noChangeArrowheads="1"/>
          </p:cNvSpPr>
          <p:nvPr/>
        </p:nvSpPr>
        <p:spPr bwMode="auto">
          <a:xfrm>
            <a:off x="1147062" y="2956772"/>
            <a:ext cx="1315352" cy="662342"/>
          </a:xfrm>
          <a:prstGeom prst="parallelogram">
            <a:avLst>
              <a:gd name="adj" fmla="val 30136"/>
            </a:avLst>
          </a:prstGeom>
          <a:solidFill>
            <a:srgbClr val="DADADA"/>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19" name="AutoShape 19"/>
          <p:cNvSpPr>
            <a:spLocks noChangeArrowheads="1"/>
          </p:cNvSpPr>
          <p:nvPr/>
        </p:nvSpPr>
        <p:spPr bwMode="auto">
          <a:xfrm>
            <a:off x="1953092" y="3798498"/>
            <a:ext cx="926617" cy="884848"/>
          </a:xfrm>
          <a:prstGeom prst="parallelogram">
            <a:avLst>
              <a:gd name="adj" fmla="val 24995"/>
            </a:avLst>
          </a:prstGeom>
          <a:solidFill>
            <a:srgbClr val="C0FEF9"/>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20" name="Rectangle 20"/>
          <p:cNvSpPr>
            <a:spLocks noChangeArrowheads="1"/>
          </p:cNvSpPr>
          <p:nvPr/>
        </p:nvSpPr>
        <p:spPr bwMode="auto">
          <a:xfrm>
            <a:off x="2525880" y="3291394"/>
            <a:ext cx="729870" cy="783081"/>
          </a:xfrm>
          <a:prstGeom prst="rect">
            <a:avLst/>
          </a:prstGeom>
          <a:solidFill>
            <a:srgbClr val="C0FEF9"/>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21" name="AutoShape 21"/>
          <p:cNvSpPr>
            <a:spLocks noChangeArrowheads="1"/>
          </p:cNvSpPr>
          <p:nvPr/>
        </p:nvSpPr>
        <p:spPr bwMode="auto">
          <a:xfrm>
            <a:off x="3365231" y="2955048"/>
            <a:ext cx="1315352" cy="1022835"/>
          </a:xfrm>
          <a:prstGeom prst="parallelogram">
            <a:avLst>
              <a:gd name="adj" fmla="val 28128"/>
            </a:avLst>
          </a:prstGeom>
          <a:solidFill>
            <a:srgbClr val="C0FEF9"/>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22" name="AutoShape 22"/>
          <p:cNvSpPr>
            <a:spLocks noChangeArrowheads="1"/>
          </p:cNvSpPr>
          <p:nvPr/>
        </p:nvSpPr>
        <p:spPr bwMode="auto">
          <a:xfrm flipH="1">
            <a:off x="3558805" y="3710532"/>
            <a:ext cx="1236018" cy="955566"/>
          </a:xfrm>
          <a:prstGeom prst="parallelogram">
            <a:avLst>
              <a:gd name="adj" fmla="val 28355"/>
            </a:avLst>
          </a:prstGeom>
          <a:solidFill>
            <a:srgbClr val="DADADA"/>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23" name="Rectangle 23"/>
          <p:cNvSpPr>
            <a:spLocks noChangeArrowheads="1"/>
          </p:cNvSpPr>
          <p:nvPr/>
        </p:nvSpPr>
        <p:spPr bwMode="auto">
          <a:xfrm>
            <a:off x="3449325" y="3353488"/>
            <a:ext cx="1094805" cy="288050"/>
          </a:xfrm>
          <a:prstGeom prst="rect">
            <a:avLst/>
          </a:prstGeom>
          <a:noFill/>
          <a:ln w="9525">
            <a:noFill/>
            <a:miter lim="800000"/>
          </a:ln>
        </p:spPr>
        <p:txBody>
          <a:bodyPr lIns="95250" tIns="47625" rIns="95250" bIns="47625">
            <a:spAutoFit/>
          </a:bodyPr>
          <a:lstStyle/>
          <a:p>
            <a:pPr algn="ctr" defTabSz="942975" eaLnBrk="0" hangingPunct="0">
              <a:lnSpc>
                <a:spcPct val="90000"/>
              </a:lnSpc>
            </a:pPr>
            <a:r>
              <a:rPr lang="zh-CN" altLang="en-US" sz="1400" b="1">
                <a:solidFill>
                  <a:srgbClr val="777777"/>
                </a:solidFill>
                <a:latin typeface="Arial" charset="0"/>
                <a:ea typeface="微软雅黑" pitchFamily="34" charset="-122"/>
                <a:sym typeface="Arial" charset="0"/>
              </a:rPr>
              <a:t>应急预案</a:t>
            </a:r>
            <a:endParaRPr lang="zh-CN" sz="1400" b="1">
              <a:solidFill>
                <a:srgbClr val="777777"/>
              </a:solidFill>
              <a:latin typeface="Arial" charset="0"/>
              <a:ea typeface="微软雅黑" pitchFamily="34" charset="-122"/>
              <a:sym typeface="Arial" charset="0"/>
            </a:endParaRPr>
          </a:p>
        </p:txBody>
      </p:sp>
      <p:sp>
        <p:nvSpPr>
          <p:cNvPr id="24" name="Rectangle 24"/>
          <p:cNvSpPr>
            <a:spLocks noChangeArrowheads="1"/>
          </p:cNvSpPr>
          <p:nvPr/>
        </p:nvSpPr>
        <p:spPr bwMode="auto">
          <a:xfrm>
            <a:off x="2530641" y="3406959"/>
            <a:ext cx="730969" cy="290079"/>
          </a:xfrm>
          <a:prstGeom prst="rect">
            <a:avLst/>
          </a:prstGeom>
          <a:noFill/>
          <a:ln w="9525">
            <a:noFill/>
            <a:miter lim="800000"/>
          </a:ln>
        </p:spPr>
        <p:txBody>
          <a:bodyPr wrap="none" lIns="95250" tIns="47625" rIns="95250" bIns="47625">
            <a:spAutoFit/>
          </a:bodyPr>
          <a:lstStyle/>
          <a:p>
            <a:pPr algn="ctr" defTabSz="942975" eaLnBrk="0" hangingPunct="0">
              <a:lnSpc>
                <a:spcPct val="90000"/>
              </a:lnSpc>
            </a:pPr>
            <a:r>
              <a:rPr lang="zh-CN" altLang="en-US" sz="1400" b="1" dirty="0">
                <a:solidFill>
                  <a:schemeClr val="bg2"/>
                </a:solidFill>
                <a:latin typeface="Arial" charset="0"/>
                <a:ea typeface="微软雅黑" pitchFamily="34" charset="-122"/>
                <a:sym typeface="Arial" charset="0"/>
              </a:rPr>
              <a:t>大检查</a:t>
            </a:r>
            <a:endParaRPr lang="zh-CN" sz="1400" b="1" dirty="0">
              <a:solidFill>
                <a:schemeClr val="bg2"/>
              </a:solidFill>
              <a:latin typeface="Arial" charset="0"/>
              <a:ea typeface="微软雅黑" pitchFamily="34" charset="-122"/>
              <a:sym typeface="Arial" charset="0"/>
            </a:endParaRPr>
          </a:p>
        </p:txBody>
      </p:sp>
      <p:sp>
        <p:nvSpPr>
          <p:cNvPr id="25" name="Rectangle 25"/>
          <p:cNvSpPr>
            <a:spLocks noChangeArrowheads="1"/>
          </p:cNvSpPr>
          <p:nvPr/>
        </p:nvSpPr>
        <p:spPr bwMode="auto">
          <a:xfrm>
            <a:off x="1302555" y="3158580"/>
            <a:ext cx="1097978" cy="288049"/>
          </a:xfrm>
          <a:prstGeom prst="rect">
            <a:avLst/>
          </a:prstGeom>
          <a:noFill/>
          <a:ln w="9525">
            <a:noFill/>
            <a:miter lim="800000"/>
          </a:ln>
        </p:spPr>
        <p:txBody>
          <a:bodyPr lIns="95250" tIns="47625" rIns="95250" bIns="47625">
            <a:spAutoFit/>
          </a:bodyPr>
          <a:lstStyle/>
          <a:p>
            <a:pPr defTabSz="942975" eaLnBrk="0" hangingPunct="0">
              <a:lnSpc>
                <a:spcPct val="90000"/>
              </a:lnSpc>
            </a:pPr>
            <a:r>
              <a:rPr lang="zh-CN" altLang="en-US" sz="1400" b="1">
                <a:solidFill>
                  <a:srgbClr val="777777"/>
                </a:solidFill>
                <a:latin typeface="Arial" charset="0"/>
                <a:ea typeface="微软雅黑" pitchFamily="34" charset="-122"/>
                <a:sym typeface="Arial" charset="0"/>
              </a:rPr>
              <a:t>目标责任书</a:t>
            </a:r>
            <a:endParaRPr lang="zh-CN" sz="1400" b="1">
              <a:solidFill>
                <a:srgbClr val="777777"/>
              </a:solidFill>
              <a:latin typeface="Arial" charset="0"/>
              <a:ea typeface="微软雅黑" pitchFamily="34" charset="-122"/>
              <a:sym typeface="Arial" charset="0"/>
            </a:endParaRPr>
          </a:p>
        </p:txBody>
      </p:sp>
      <p:sp>
        <p:nvSpPr>
          <p:cNvPr id="26" name="Rectangle 26"/>
          <p:cNvSpPr>
            <a:spLocks noChangeArrowheads="1"/>
          </p:cNvSpPr>
          <p:nvPr/>
        </p:nvSpPr>
        <p:spPr bwMode="auto">
          <a:xfrm>
            <a:off x="3665112" y="3914064"/>
            <a:ext cx="939311" cy="288049"/>
          </a:xfrm>
          <a:prstGeom prst="rect">
            <a:avLst/>
          </a:prstGeom>
          <a:noFill/>
          <a:ln w="9525">
            <a:noFill/>
            <a:miter lim="800000"/>
          </a:ln>
        </p:spPr>
        <p:txBody>
          <a:bodyPr lIns="95250" tIns="47625" rIns="95250" bIns="47625">
            <a:spAutoFit/>
          </a:bodyPr>
          <a:lstStyle/>
          <a:p>
            <a:pPr defTabSz="942975" eaLnBrk="0" hangingPunct="0">
              <a:lnSpc>
                <a:spcPct val="90000"/>
              </a:lnSpc>
            </a:pPr>
            <a:r>
              <a:rPr lang="zh-CN" altLang="en-US" sz="1400" b="1">
                <a:solidFill>
                  <a:srgbClr val="777777"/>
                </a:solidFill>
                <a:latin typeface="Arial" charset="0"/>
                <a:ea typeface="微软雅黑" pitchFamily="34" charset="-122"/>
                <a:sym typeface="Arial" charset="0"/>
              </a:rPr>
              <a:t>责任追究</a:t>
            </a:r>
            <a:endParaRPr lang="zh-CN" sz="1400" b="1">
              <a:solidFill>
                <a:srgbClr val="777777"/>
              </a:solidFill>
              <a:latin typeface="Arial" charset="0"/>
              <a:ea typeface="微软雅黑" pitchFamily="34" charset="-122"/>
              <a:sym typeface="Arial" charset="0"/>
            </a:endParaRPr>
          </a:p>
        </p:txBody>
      </p:sp>
      <p:sp>
        <p:nvSpPr>
          <p:cNvPr id="27" name="Rectangle 27"/>
          <p:cNvSpPr>
            <a:spLocks noChangeArrowheads="1"/>
          </p:cNvSpPr>
          <p:nvPr/>
        </p:nvSpPr>
        <p:spPr bwMode="auto">
          <a:xfrm>
            <a:off x="2613148" y="2799811"/>
            <a:ext cx="977391" cy="288049"/>
          </a:xfrm>
          <a:prstGeom prst="rect">
            <a:avLst/>
          </a:prstGeom>
          <a:noFill/>
          <a:ln w="9525" algn="ctr">
            <a:noFill/>
            <a:miter lim="800000"/>
          </a:ln>
        </p:spPr>
        <p:txBody>
          <a:bodyPr lIns="95250" tIns="47625" rIns="95250" bIns="47625">
            <a:spAutoFit/>
          </a:bodyPr>
          <a:lstStyle/>
          <a:p>
            <a:pPr defTabSz="942975" eaLnBrk="0" hangingPunct="0">
              <a:lnSpc>
                <a:spcPct val="90000"/>
              </a:lnSpc>
            </a:pPr>
            <a:r>
              <a:rPr lang="zh-CN" sz="1400" b="1" dirty="0">
                <a:solidFill>
                  <a:srgbClr val="777777"/>
                </a:solidFill>
                <a:latin typeface="Arial" charset="0"/>
                <a:ea typeface="微软雅黑" pitchFamily="34" charset="-122"/>
                <a:sym typeface="Arial" charset="0"/>
              </a:rPr>
              <a:t>安全</a:t>
            </a:r>
            <a:r>
              <a:rPr lang="zh-CN" altLang="en-US" sz="1400" b="1" dirty="0">
                <a:solidFill>
                  <a:srgbClr val="777777"/>
                </a:solidFill>
                <a:latin typeface="Arial" charset="0"/>
                <a:ea typeface="微软雅黑" pitchFamily="34" charset="-122"/>
                <a:sym typeface="Arial" charset="0"/>
              </a:rPr>
              <a:t>会议</a:t>
            </a:r>
            <a:endParaRPr lang="zh-CN" sz="1400" b="1" dirty="0">
              <a:solidFill>
                <a:srgbClr val="777777"/>
              </a:solidFill>
              <a:latin typeface="Arial" charset="0"/>
              <a:ea typeface="微软雅黑" pitchFamily="34" charset="-122"/>
              <a:sym typeface="Arial" charset="0"/>
            </a:endParaRPr>
          </a:p>
        </p:txBody>
      </p:sp>
      <p:sp>
        <p:nvSpPr>
          <p:cNvPr id="28" name="Rectangle 28"/>
          <p:cNvSpPr>
            <a:spLocks noChangeArrowheads="1"/>
          </p:cNvSpPr>
          <p:nvPr/>
        </p:nvSpPr>
        <p:spPr bwMode="auto">
          <a:xfrm>
            <a:off x="4096688" y="2696321"/>
            <a:ext cx="842524" cy="526078"/>
          </a:xfrm>
          <a:prstGeom prst="rect">
            <a:avLst/>
          </a:prstGeom>
          <a:solidFill>
            <a:srgbClr val="FDC0E5"/>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000000"/>
                </a:outerShdw>
              </a:effectLst>
              <a:latin typeface="Arial" charset="0"/>
              <a:ea typeface="微软雅黑" pitchFamily="34" charset="-122"/>
              <a:sym typeface="Arial" charset="0"/>
            </a:endParaRPr>
          </a:p>
        </p:txBody>
      </p:sp>
      <p:sp>
        <p:nvSpPr>
          <p:cNvPr id="29" name="Rectangle 29"/>
          <p:cNvSpPr>
            <a:spLocks noChangeArrowheads="1"/>
          </p:cNvSpPr>
          <p:nvPr/>
        </p:nvSpPr>
        <p:spPr bwMode="auto">
          <a:xfrm>
            <a:off x="4464795" y="3167204"/>
            <a:ext cx="192425" cy="290079"/>
          </a:xfrm>
          <a:prstGeom prst="rect">
            <a:avLst/>
          </a:prstGeom>
          <a:noFill/>
          <a:ln w="9525">
            <a:noFill/>
            <a:miter lim="800000"/>
          </a:ln>
        </p:spPr>
        <p:txBody>
          <a:bodyPr wrap="none" lIns="95250" tIns="47625" rIns="95250" bIns="47625">
            <a:spAutoFit/>
          </a:bodyPr>
          <a:lstStyle/>
          <a:p>
            <a:pPr defTabSz="942975" eaLnBrk="0" hangingPunct="0">
              <a:lnSpc>
                <a:spcPct val="90000"/>
              </a:lnSpc>
            </a:pPr>
            <a:endParaRPr lang="zh-CN" altLang="zh-CN" sz="1400" b="1">
              <a:solidFill>
                <a:schemeClr val="bg2"/>
              </a:solidFill>
              <a:latin typeface="Arial" charset="0"/>
              <a:ea typeface="微软雅黑" pitchFamily="34" charset="-122"/>
              <a:sym typeface="Arial" charset="0"/>
            </a:endParaRPr>
          </a:p>
        </p:txBody>
      </p:sp>
      <p:sp>
        <p:nvSpPr>
          <p:cNvPr id="30" name="Rectangle 30"/>
          <p:cNvSpPr>
            <a:spLocks noChangeArrowheads="1"/>
          </p:cNvSpPr>
          <p:nvPr/>
        </p:nvSpPr>
        <p:spPr bwMode="auto">
          <a:xfrm>
            <a:off x="2475107" y="3960634"/>
            <a:ext cx="456962" cy="815854"/>
          </a:xfrm>
          <a:prstGeom prst="rect">
            <a:avLst/>
          </a:prstGeom>
          <a:solidFill>
            <a:schemeClr val="bg1"/>
          </a:solidFill>
          <a:ln w="12700">
            <a:solidFill>
              <a:srgbClr val="000000"/>
            </a:solidFill>
            <a:miter lim="800000"/>
          </a:ln>
          <a:effectLst/>
        </p:spPr>
        <p:txBody>
          <a:bodyPr wrap="none" anchor="ctr"/>
          <a:lstStyle/>
          <a:p>
            <a:pPr algn="just">
              <a:spcBef>
                <a:spcPct val="20000"/>
              </a:spcBef>
              <a:defRPr/>
            </a:pPr>
            <a:endParaRPr lang="zh-CN" altLang="zh-CN" sz="2000" b="1">
              <a:solidFill>
                <a:schemeClr val="bg2"/>
              </a:solidFill>
              <a:effectLst>
                <a:outerShdw blurRad="38100" dist="38100" dir="2700000" algn="tl">
                  <a:srgbClr val="C0C0C0"/>
                </a:outerShdw>
              </a:effectLst>
              <a:latin typeface="Arial" charset="0"/>
              <a:ea typeface="微软雅黑" pitchFamily="34" charset="-122"/>
              <a:sym typeface="Arial" charset="0"/>
            </a:endParaRPr>
          </a:p>
        </p:txBody>
      </p:sp>
      <p:sp>
        <p:nvSpPr>
          <p:cNvPr id="32" name="AutoShape 34"/>
          <p:cNvSpPr>
            <a:spLocks noChangeArrowheads="1"/>
          </p:cNvSpPr>
          <p:nvPr/>
        </p:nvSpPr>
        <p:spPr bwMode="auto">
          <a:xfrm>
            <a:off x="6919784" y="2416894"/>
            <a:ext cx="3673149" cy="2735611"/>
          </a:xfrm>
          <a:prstGeom prst="triangle">
            <a:avLst>
              <a:gd name="adj" fmla="val 49995"/>
            </a:avLst>
          </a:prstGeom>
          <a:solidFill>
            <a:srgbClr val="FF9933"/>
          </a:solidFill>
          <a:ln w="12700">
            <a:noFill/>
            <a:miter lim="800000"/>
          </a:ln>
        </p:spPr>
        <p:txBody>
          <a:bodyPr wrap="none" anchor="ctr"/>
          <a:lstStyle/>
          <a:p>
            <a:pPr algn="just">
              <a:spcBef>
                <a:spcPct val="20000"/>
              </a:spcBef>
              <a:defRPr/>
            </a:pPr>
            <a:endParaRPr lang="zh-CN" altLang="en-US" sz="2000" b="1">
              <a:effectLst>
                <a:outerShdw blurRad="38100" dist="38100" dir="2700000" algn="tl">
                  <a:srgbClr val="000000">
                    <a:alpha val="43137"/>
                  </a:srgbClr>
                </a:outerShdw>
              </a:effectLst>
              <a:latin typeface="Arial" charset="0"/>
              <a:ea typeface="微软雅黑" pitchFamily="34" charset="-122"/>
              <a:sym typeface="Arial" charset="0"/>
            </a:endParaRPr>
          </a:p>
        </p:txBody>
      </p:sp>
      <p:sp>
        <p:nvSpPr>
          <p:cNvPr id="33" name="Line 35"/>
          <p:cNvSpPr>
            <a:spLocks noChangeShapeType="1"/>
          </p:cNvSpPr>
          <p:nvPr/>
        </p:nvSpPr>
        <p:spPr bwMode="auto">
          <a:xfrm>
            <a:off x="8169288" y="3214388"/>
            <a:ext cx="1307419" cy="1724"/>
          </a:xfrm>
          <a:prstGeom prst="line">
            <a:avLst/>
          </a:prstGeom>
          <a:noFill/>
          <a:ln w="12700">
            <a:solidFill>
              <a:schemeClr val="bg1"/>
            </a:solidFill>
            <a:round/>
          </a:ln>
          <a:effectLst/>
        </p:spPr>
        <p:txBody>
          <a:bodyPr wrap="none" anchor="ctr"/>
          <a:lstStyle/>
          <a:p>
            <a:pPr algn="just">
              <a:spcBef>
                <a:spcPct val="20000"/>
              </a:spcBef>
              <a:defRPr/>
            </a:pPr>
            <a:endParaRPr lang="zh-CN" altLang="en-US" sz="2000" b="1">
              <a:effectLst>
                <a:outerShdw blurRad="38100" dist="38100" dir="2700000" algn="tl">
                  <a:srgbClr val="000000">
                    <a:alpha val="43137"/>
                  </a:srgbClr>
                </a:outerShdw>
              </a:effectLst>
              <a:latin typeface="Arial" charset="0"/>
              <a:ea typeface="微软雅黑" pitchFamily="34" charset="-122"/>
              <a:sym typeface="Arial" charset="0"/>
            </a:endParaRPr>
          </a:p>
        </p:txBody>
      </p:sp>
      <p:sp>
        <p:nvSpPr>
          <p:cNvPr id="34" name="Line 36"/>
          <p:cNvSpPr>
            <a:spLocks noChangeShapeType="1"/>
          </p:cNvSpPr>
          <p:nvPr/>
        </p:nvSpPr>
        <p:spPr bwMode="auto">
          <a:xfrm>
            <a:off x="7373453" y="3679567"/>
            <a:ext cx="2878226" cy="0"/>
          </a:xfrm>
          <a:prstGeom prst="line">
            <a:avLst/>
          </a:prstGeom>
          <a:noFill/>
          <a:ln w="12700">
            <a:solidFill>
              <a:schemeClr val="bg1"/>
            </a:solidFill>
            <a:round/>
          </a:ln>
          <a:effectLst/>
        </p:spPr>
        <p:txBody>
          <a:bodyPr wrap="none" anchor="ctr"/>
          <a:lstStyle/>
          <a:p>
            <a:pPr algn="just">
              <a:spcBef>
                <a:spcPct val="20000"/>
              </a:spcBef>
              <a:defRPr/>
            </a:pPr>
            <a:endParaRPr lang="zh-CN" altLang="en-US" sz="2000" b="1">
              <a:effectLst>
                <a:outerShdw blurRad="38100" dist="38100" dir="2700000" algn="tl">
                  <a:srgbClr val="000000">
                    <a:alpha val="43137"/>
                  </a:srgbClr>
                </a:outerShdw>
              </a:effectLst>
              <a:latin typeface="Arial" charset="0"/>
              <a:ea typeface="微软雅黑" pitchFamily="34" charset="-122"/>
              <a:sym typeface="Arial" charset="0"/>
            </a:endParaRPr>
          </a:p>
        </p:txBody>
      </p:sp>
      <p:sp>
        <p:nvSpPr>
          <p:cNvPr id="35" name="Rectangle 37"/>
          <p:cNvSpPr>
            <a:spLocks noChangeArrowheads="1"/>
          </p:cNvSpPr>
          <p:nvPr/>
        </p:nvSpPr>
        <p:spPr bwMode="auto">
          <a:xfrm>
            <a:off x="8005068" y="2937416"/>
            <a:ext cx="1502579" cy="308160"/>
          </a:xfrm>
          <a:prstGeom prst="rect">
            <a:avLst/>
          </a:prstGeom>
          <a:noFill/>
          <a:ln w="9525">
            <a:noFill/>
            <a:miter lim="800000"/>
          </a:ln>
        </p:spPr>
        <p:txBody>
          <a:bodyPr wrap="square" lIns="87312" tIns="42862" rIns="87312" bIns="42862">
            <a:spAutoFit/>
          </a:bodyPr>
          <a:lstStyle/>
          <a:p>
            <a:pPr algn="ctr" defTabSz="857250" eaLnBrk="0" hangingPunct="0">
              <a:lnSpc>
                <a:spcPct val="90000"/>
              </a:lnSpc>
            </a:pPr>
            <a:r>
              <a:rPr lang="zh-CN" altLang="zh-CN" sz="1600" b="1" dirty="0">
                <a:solidFill>
                  <a:schemeClr val="tx1">
                    <a:lumMod val="85000"/>
                    <a:lumOff val="15000"/>
                  </a:schemeClr>
                </a:solidFill>
                <a:latin typeface="Arial" charset="0"/>
                <a:ea typeface="微软雅黑" pitchFamily="34" charset="-122"/>
                <a:sym typeface="Arial" charset="0"/>
              </a:rPr>
              <a:t> </a:t>
            </a:r>
            <a:r>
              <a:rPr lang="zh-CN" sz="1600" b="1" dirty="0">
                <a:solidFill>
                  <a:schemeClr val="tx1">
                    <a:lumMod val="85000"/>
                    <a:lumOff val="15000"/>
                  </a:schemeClr>
                </a:solidFill>
                <a:latin typeface="Arial" charset="0"/>
                <a:ea typeface="微软雅黑" pitchFamily="34" charset="-122"/>
                <a:sym typeface="Arial" charset="0"/>
              </a:rPr>
              <a:t>政策文件</a:t>
            </a:r>
          </a:p>
        </p:txBody>
      </p:sp>
      <p:sp>
        <p:nvSpPr>
          <p:cNvPr id="38" name="Rectangle 40"/>
          <p:cNvSpPr>
            <a:spLocks noChangeArrowheads="1"/>
          </p:cNvSpPr>
          <p:nvPr/>
        </p:nvSpPr>
        <p:spPr bwMode="auto">
          <a:xfrm>
            <a:off x="10621552" y="3555726"/>
            <a:ext cx="1252715" cy="363560"/>
          </a:xfrm>
          <a:prstGeom prst="rect">
            <a:avLst/>
          </a:prstGeom>
          <a:noFill/>
          <a:ln w="9525">
            <a:noFill/>
            <a:miter lim="800000"/>
          </a:ln>
        </p:spPr>
        <p:txBody>
          <a:bodyPr wrap="square" lIns="84138" tIns="42862" rIns="84138" bIns="42862">
            <a:spAutoFit/>
          </a:bodyPr>
          <a:lstStyle/>
          <a:p>
            <a:pPr algn="ctr" defTabSz="831850" eaLnBrk="0" hangingPunct="0"/>
            <a:r>
              <a:rPr lang="zh-CN" b="1" dirty="0">
                <a:solidFill>
                  <a:schemeClr val="tx1">
                    <a:lumMod val="85000"/>
                    <a:lumOff val="15000"/>
                  </a:schemeClr>
                </a:solidFill>
                <a:latin typeface="Arial" charset="0"/>
                <a:ea typeface="微软雅黑" pitchFamily="34" charset="-122"/>
                <a:sym typeface="Arial" charset="0"/>
              </a:rPr>
              <a:t>持续改进</a:t>
            </a:r>
            <a:endParaRPr lang="zh-CN" altLang="en-US" b="1" dirty="0">
              <a:solidFill>
                <a:schemeClr val="tx1">
                  <a:lumMod val="85000"/>
                  <a:lumOff val="15000"/>
                </a:schemeClr>
              </a:solidFill>
              <a:latin typeface="Arial" charset="0"/>
              <a:ea typeface="微软雅黑" pitchFamily="34" charset="-122"/>
              <a:sym typeface="Arial" charset="0"/>
            </a:endParaRPr>
          </a:p>
        </p:txBody>
      </p:sp>
      <p:sp>
        <p:nvSpPr>
          <p:cNvPr id="39" name="Line 41"/>
          <p:cNvSpPr>
            <a:spLocks noChangeShapeType="1"/>
          </p:cNvSpPr>
          <p:nvPr/>
        </p:nvSpPr>
        <p:spPr bwMode="auto">
          <a:xfrm>
            <a:off x="9945570" y="2596277"/>
            <a:ext cx="82507" cy="122464"/>
          </a:xfrm>
          <a:prstGeom prst="line">
            <a:avLst/>
          </a:prstGeom>
          <a:noFill/>
          <a:ln w="101600">
            <a:solidFill>
              <a:schemeClr val="bg1"/>
            </a:solidFill>
            <a:round/>
            <a:headEnd type="triangle" w="med" len="med"/>
          </a:ln>
        </p:spPr>
        <p:txBody>
          <a:bodyPr wrap="none" anchor="ctr"/>
          <a:lstStyle/>
          <a:p>
            <a:endParaRPr lang="zh-CN" altLang="en-US">
              <a:latin typeface="Arial" charset="0"/>
              <a:ea typeface="微软雅黑" pitchFamily="34" charset="-122"/>
              <a:sym typeface="Arial" charset="0"/>
            </a:endParaRPr>
          </a:p>
        </p:txBody>
      </p:sp>
      <p:sp>
        <p:nvSpPr>
          <p:cNvPr id="40" name="Line 43"/>
          <p:cNvSpPr>
            <a:spLocks noChangeShapeType="1"/>
          </p:cNvSpPr>
          <p:nvPr/>
        </p:nvSpPr>
        <p:spPr bwMode="auto">
          <a:xfrm flipV="1">
            <a:off x="7625854" y="2389296"/>
            <a:ext cx="161841" cy="379467"/>
          </a:xfrm>
          <a:prstGeom prst="line">
            <a:avLst/>
          </a:prstGeom>
          <a:noFill/>
          <a:ln w="101600">
            <a:solidFill>
              <a:schemeClr val="bg1"/>
            </a:solidFill>
            <a:round/>
            <a:headEnd type="triangle" w="med" len="med"/>
          </a:ln>
        </p:spPr>
        <p:txBody>
          <a:bodyPr wrap="none" anchor="ctr"/>
          <a:lstStyle/>
          <a:p>
            <a:endParaRPr lang="zh-CN" altLang="en-US">
              <a:latin typeface="Arial" charset="0"/>
              <a:ea typeface="微软雅黑" pitchFamily="34" charset="-122"/>
              <a:sym typeface="Arial" charset="0"/>
            </a:endParaRPr>
          </a:p>
        </p:txBody>
      </p:sp>
      <p:sp>
        <p:nvSpPr>
          <p:cNvPr id="44" name="Rectangle 26"/>
          <p:cNvSpPr>
            <a:spLocks noChangeArrowheads="1"/>
          </p:cNvSpPr>
          <p:nvPr/>
        </p:nvSpPr>
        <p:spPr bwMode="auto">
          <a:xfrm>
            <a:off x="4083993" y="2872255"/>
            <a:ext cx="939311" cy="288049"/>
          </a:xfrm>
          <a:prstGeom prst="rect">
            <a:avLst/>
          </a:prstGeom>
          <a:noFill/>
          <a:ln w="9525">
            <a:noFill/>
            <a:miter lim="800000"/>
          </a:ln>
        </p:spPr>
        <p:txBody>
          <a:bodyPr lIns="95250" tIns="47625" rIns="95250" bIns="47625">
            <a:spAutoFit/>
          </a:bodyPr>
          <a:lstStyle/>
          <a:p>
            <a:pPr defTabSz="942975" eaLnBrk="0" hangingPunct="0">
              <a:lnSpc>
                <a:spcPct val="90000"/>
              </a:lnSpc>
            </a:pPr>
            <a:r>
              <a:rPr lang="en-US" altLang="zh-CN" sz="1400" b="1">
                <a:solidFill>
                  <a:srgbClr val="777777"/>
                </a:solidFill>
                <a:latin typeface="Arial" charset="0"/>
                <a:ea typeface="微软雅黑" pitchFamily="34" charset="-122"/>
                <a:sym typeface="Arial" charset="0"/>
              </a:rPr>
              <a:t>XX</a:t>
            </a:r>
            <a:r>
              <a:rPr lang="zh-CN" altLang="en-US" sz="1400" b="1">
                <a:solidFill>
                  <a:srgbClr val="777777"/>
                </a:solidFill>
                <a:latin typeface="Arial" charset="0"/>
                <a:ea typeface="微软雅黑" pitchFamily="34" charset="-122"/>
                <a:sym typeface="Arial" charset="0"/>
              </a:rPr>
              <a:t>制度</a:t>
            </a:r>
            <a:endParaRPr lang="zh-CN" sz="1400" b="1">
              <a:solidFill>
                <a:srgbClr val="777777"/>
              </a:solidFill>
              <a:latin typeface="Arial" charset="0"/>
              <a:ea typeface="微软雅黑" pitchFamily="34" charset="-122"/>
              <a:sym typeface="Arial" charset="0"/>
            </a:endParaRPr>
          </a:p>
        </p:txBody>
      </p:sp>
      <p:sp>
        <p:nvSpPr>
          <p:cNvPr id="45" name="Rectangle 26"/>
          <p:cNvSpPr>
            <a:spLocks noChangeArrowheads="1"/>
          </p:cNvSpPr>
          <p:nvPr/>
        </p:nvSpPr>
        <p:spPr bwMode="auto">
          <a:xfrm>
            <a:off x="3055829" y="4321129"/>
            <a:ext cx="939311" cy="290079"/>
          </a:xfrm>
          <a:prstGeom prst="rect">
            <a:avLst/>
          </a:prstGeom>
          <a:noFill/>
          <a:ln w="9525">
            <a:noFill/>
            <a:miter lim="800000"/>
          </a:ln>
        </p:spPr>
        <p:txBody>
          <a:bodyPr lIns="95250" tIns="47625" rIns="95250" bIns="47625">
            <a:spAutoFit/>
          </a:bodyPr>
          <a:lstStyle/>
          <a:p>
            <a:pPr defTabSz="942975" eaLnBrk="0" hangingPunct="0">
              <a:lnSpc>
                <a:spcPct val="90000"/>
              </a:lnSpc>
            </a:pPr>
            <a:r>
              <a:rPr lang="en-US" altLang="zh-CN" sz="1400" b="1">
                <a:solidFill>
                  <a:srgbClr val="777777"/>
                </a:solidFill>
                <a:latin typeface="Arial" charset="0"/>
                <a:ea typeface="微软雅黑" pitchFamily="34" charset="-122"/>
                <a:sym typeface="Arial" charset="0"/>
              </a:rPr>
              <a:t>XX</a:t>
            </a:r>
            <a:r>
              <a:rPr lang="zh-CN" altLang="en-US" sz="1400" b="1">
                <a:solidFill>
                  <a:srgbClr val="777777"/>
                </a:solidFill>
                <a:latin typeface="Arial" charset="0"/>
                <a:ea typeface="微软雅黑" pitchFamily="34" charset="-122"/>
                <a:sym typeface="Arial" charset="0"/>
              </a:rPr>
              <a:t>规定</a:t>
            </a:r>
            <a:endParaRPr lang="zh-CN" sz="1400" b="1">
              <a:solidFill>
                <a:srgbClr val="777777"/>
              </a:solidFill>
              <a:latin typeface="Arial" charset="0"/>
              <a:ea typeface="微软雅黑" pitchFamily="34" charset="-122"/>
              <a:sym typeface="Arial" charset="0"/>
            </a:endParaRPr>
          </a:p>
        </p:txBody>
      </p:sp>
      <p:sp>
        <p:nvSpPr>
          <p:cNvPr id="46" name="Rectangle 26"/>
          <p:cNvSpPr>
            <a:spLocks noChangeArrowheads="1"/>
          </p:cNvSpPr>
          <p:nvPr/>
        </p:nvSpPr>
        <p:spPr bwMode="auto">
          <a:xfrm>
            <a:off x="3322390" y="4854107"/>
            <a:ext cx="939311" cy="288050"/>
          </a:xfrm>
          <a:prstGeom prst="rect">
            <a:avLst/>
          </a:prstGeom>
          <a:noFill/>
          <a:ln w="9525">
            <a:noFill/>
            <a:miter lim="800000"/>
          </a:ln>
        </p:spPr>
        <p:txBody>
          <a:bodyPr lIns="95250" tIns="47625" rIns="95250" bIns="47625">
            <a:spAutoFit/>
          </a:bodyPr>
          <a:lstStyle/>
          <a:p>
            <a:pPr defTabSz="942975" eaLnBrk="0" hangingPunct="0">
              <a:lnSpc>
                <a:spcPct val="90000"/>
              </a:lnSpc>
            </a:pPr>
            <a:r>
              <a:rPr lang="en-US" altLang="zh-CN" sz="1400" b="1">
                <a:solidFill>
                  <a:srgbClr val="777777"/>
                </a:solidFill>
                <a:latin typeface="Arial" charset="0"/>
                <a:ea typeface="微软雅黑" pitchFamily="34" charset="-122"/>
                <a:sym typeface="Arial" charset="0"/>
              </a:rPr>
              <a:t>XX</a:t>
            </a:r>
            <a:r>
              <a:rPr lang="zh-CN" altLang="en-US" sz="1400" b="1">
                <a:solidFill>
                  <a:srgbClr val="777777"/>
                </a:solidFill>
                <a:latin typeface="Arial" charset="0"/>
                <a:ea typeface="微软雅黑" pitchFamily="34" charset="-122"/>
                <a:sym typeface="Arial" charset="0"/>
              </a:rPr>
              <a:t>通报</a:t>
            </a:r>
            <a:endParaRPr lang="zh-CN" sz="1400" b="1">
              <a:solidFill>
                <a:srgbClr val="777777"/>
              </a:solidFill>
              <a:latin typeface="Arial" charset="0"/>
              <a:ea typeface="微软雅黑" pitchFamily="34" charset="-122"/>
              <a:sym typeface="Arial" charset="0"/>
            </a:endParaRPr>
          </a:p>
        </p:txBody>
      </p:sp>
      <p:sp>
        <p:nvSpPr>
          <p:cNvPr id="47" name="Rectangle 25"/>
          <p:cNvSpPr>
            <a:spLocks noChangeArrowheads="1"/>
          </p:cNvSpPr>
          <p:nvPr/>
        </p:nvSpPr>
        <p:spPr bwMode="auto">
          <a:xfrm>
            <a:off x="2018145" y="4174516"/>
            <a:ext cx="1097978" cy="288050"/>
          </a:xfrm>
          <a:prstGeom prst="rect">
            <a:avLst/>
          </a:prstGeom>
          <a:noFill/>
          <a:ln w="9525">
            <a:noFill/>
            <a:miter lim="800000"/>
          </a:ln>
        </p:spPr>
        <p:txBody>
          <a:bodyPr lIns="95250" tIns="47625" rIns="95250" bIns="47625">
            <a:spAutoFit/>
          </a:bodyPr>
          <a:lstStyle/>
          <a:p>
            <a:pPr defTabSz="942975" eaLnBrk="0" hangingPunct="0">
              <a:lnSpc>
                <a:spcPct val="90000"/>
              </a:lnSpc>
            </a:pPr>
            <a:r>
              <a:rPr lang="zh-CN" altLang="en-US" sz="1400" b="1">
                <a:solidFill>
                  <a:srgbClr val="777777"/>
                </a:solidFill>
                <a:latin typeface="Arial" charset="0"/>
                <a:ea typeface="微软雅黑" pitchFamily="34" charset="-122"/>
                <a:sym typeface="Arial" charset="0"/>
              </a:rPr>
              <a:t>隐患整改</a:t>
            </a:r>
            <a:endParaRPr lang="zh-CN" sz="1400" b="1">
              <a:solidFill>
                <a:srgbClr val="777777"/>
              </a:solidFill>
              <a:latin typeface="Arial" charset="0"/>
              <a:ea typeface="微软雅黑" pitchFamily="34" charset="-122"/>
              <a:sym typeface="Arial" charset="0"/>
            </a:endParaRPr>
          </a:p>
        </p:txBody>
      </p:sp>
      <p:sp>
        <p:nvSpPr>
          <p:cNvPr id="48" name="矩形 47"/>
          <p:cNvSpPr/>
          <p:nvPr/>
        </p:nvSpPr>
        <p:spPr>
          <a:xfrm>
            <a:off x="8295419" y="3339839"/>
            <a:ext cx="1005403" cy="313932"/>
          </a:xfrm>
          <a:prstGeom prst="rect">
            <a:avLst/>
          </a:prstGeom>
          <a:noFill/>
          <a:ln w="9525">
            <a:noFill/>
            <a:miter lim="800000"/>
          </a:ln>
        </p:spPr>
        <p:txBody>
          <a:bodyPr wrap="square" lIns="87312" tIns="42862" rIns="87312" bIns="42862">
            <a:spAutoFit/>
          </a:bodyPr>
          <a:lstStyle/>
          <a:p>
            <a:pPr algn="ctr" defTabSz="857250" eaLnBrk="0" hangingPunct="0">
              <a:lnSpc>
                <a:spcPct val="90000"/>
              </a:lnSpc>
            </a:pPr>
            <a:r>
              <a:rPr lang="zh-CN" altLang="en-US" sz="1600" b="1" dirty="0">
                <a:solidFill>
                  <a:schemeClr val="tx1">
                    <a:lumMod val="85000"/>
                    <a:lumOff val="15000"/>
                  </a:schemeClr>
                </a:solidFill>
                <a:latin typeface="Arial" charset="0"/>
                <a:ea typeface="微软雅黑" pitchFamily="34" charset="-122"/>
                <a:sym typeface="Arial" charset="0"/>
              </a:rPr>
              <a:t>法律法规</a:t>
            </a:r>
            <a:endParaRPr lang="zh-CN" altLang="zh-CN" sz="1600" b="1" dirty="0">
              <a:solidFill>
                <a:schemeClr val="tx1">
                  <a:lumMod val="85000"/>
                  <a:lumOff val="15000"/>
                </a:schemeClr>
              </a:solidFill>
              <a:latin typeface="Arial" charset="0"/>
              <a:ea typeface="微软雅黑" pitchFamily="34" charset="-122"/>
              <a:sym typeface="Arial" charset="0"/>
            </a:endParaRPr>
          </a:p>
        </p:txBody>
      </p:sp>
      <p:sp>
        <p:nvSpPr>
          <p:cNvPr id="49" name="矩形 48"/>
          <p:cNvSpPr/>
          <p:nvPr/>
        </p:nvSpPr>
        <p:spPr>
          <a:xfrm>
            <a:off x="8037824" y="3746745"/>
            <a:ext cx="1549484" cy="308160"/>
          </a:xfrm>
          <a:prstGeom prst="rect">
            <a:avLst/>
          </a:prstGeom>
          <a:noFill/>
          <a:ln w="9525">
            <a:noFill/>
            <a:miter lim="800000"/>
          </a:ln>
        </p:spPr>
        <p:txBody>
          <a:bodyPr wrap="square" lIns="87312" tIns="42862" rIns="87312" bIns="42862">
            <a:spAutoFit/>
          </a:bodyPr>
          <a:lstStyle/>
          <a:p>
            <a:pPr algn="ctr" defTabSz="857250" eaLnBrk="0" hangingPunct="0">
              <a:lnSpc>
                <a:spcPct val="90000"/>
              </a:lnSpc>
            </a:pPr>
            <a:r>
              <a:rPr lang="en-US" altLang="zh-CN" sz="1600" b="1" dirty="0">
                <a:solidFill>
                  <a:schemeClr val="tx1">
                    <a:lumMod val="85000"/>
                    <a:lumOff val="15000"/>
                  </a:schemeClr>
                </a:solidFill>
                <a:latin typeface="Arial" charset="0"/>
                <a:ea typeface="微软雅黑" pitchFamily="34" charset="-122"/>
                <a:sym typeface="Arial" charset="0"/>
              </a:rPr>
              <a:t>EHS</a:t>
            </a:r>
            <a:r>
              <a:rPr lang="zh-CN" altLang="en-US" sz="1600" b="1" dirty="0">
                <a:solidFill>
                  <a:schemeClr val="tx1">
                    <a:lumMod val="85000"/>
                    <a:lumOff val="15000"/>
                  </a:schemeClr>
                </a:solidFill>
                <a:latin typeface="Arial" charset="0"/>
                <a:ea typeface="微软雅黑" pitchFamily="34" charset="-122"/>
                <a:sym typeface="Arial" charset="0"/>
              </a:rPr>
              <a:t>管理体系</a:t>
            </a:r>
            <a:endParaRPr lang="zh-CN" altLang="zh-CN" sz="1600" b="1" dirty="0">
              <a:solidFill>
                <a:schemeClr val="tx1">
                  <a:lumMod val="85000"/>
                  <a:lumOff val="15000"/>
                </a:schemeClr>
              </a:solidFill>
              <a:latin typeface="Arial" charset="0"/>
              <a:ea typeface="微软雅黑" pitchFamily="34" charset="-122"/>
              <a:sym typeface="Arial" charset="0"/>
            </a:endParaRPr>
          </a:p>
        </p:txBody>
      </p:sp>
      <p:sp>
        <p:nvSpPr>
          <p:cNvPr id="50" name="矩形 49"/>
          <p:cNvSpPr/>
          <p:nvPr/>
        </p:nvSpPr>
        <p:spPr>
          <a:xfrm>
            <a:off x="8295418" y="4192645"/>
            <a:ext cx="1005403" cy="313932"/>
          </a:xfrm>
          <a:prstGeom prst="rect">
            <a:avLst/>
          </a:prstGeom>
          <a:noFill/>
          <a:ln w="9525">
            <a:noFill/>
            <a:miter lim="800000"/>
          </a:ln>
        </p:spPr>
        <p:txBody>
          <a:bodyPr wrap="square" lIns="87312" tIns="42862" rIns="87312" bIns="42862">
            <a:spAutoFit/>
          </a:bodyPr>
          <a:lstStyle/>
          <a:p>
            <a:pPr algn="ctr" defTabSz="857250" eaLnBrk="0" hangingPunct="0">
              <a:lnSpc>
                <a:spcPct val="90000"/>
              </a:lnSpc>
            </a:pPr>
            <a:r>
              <a:rPr lang="zh-CN" altLang="zh-CN" sz="1600" b="1" dirty="0">
                <a:solidFill>
                  <a:schemeClr val="tx1">
                    <a:lumMod val="85000"/>
                    <a:lumOff val="15000"/>
                  </a:schemeClr>
                </a:solidFill>
                <a:latin typeface="Arial" charset="0"/>
                <a:ea typeface="微软雅黑" pitchFamily="34" charset="-122"/>
                <a:sym typeface="Arial" charset="0"/>
              </a:rPr>
              <a:t>程序文件</a:t>
            </a:r>
            <a:endParaRPr lang="zh-CN" altLang="en-US" sz="1600" b="1" dirty="0">
              <a:solidFill>
                <a:schemeClr val="tx1">
                  <a:lumMod val="85000"/>
                  <a:lumOff val="15000"/>
                </a:schemeClr>
              </a:solidFill>
              <a:latin typeface="Arial" charset="0"/>
              <a:ea typeface="微软雅黑" pitchFamily="34" charset="-122"/>
              <a:sym typeface="Arial" charset="0"/>
            </a:endParaRPr>
          </a:p>
        </p:txBody>
      </p:sp>
      <p:sp>
        <p:nvSpPr>
          <p:cNvPr id="51" name="矩形 50"/>
          <p:cNvSpPr/>
          <p:nvPr/>
        </p:nvSpPr>
        <p:spPr>
          <a:xfrm>
            <a:off x="7885051" y="4700536"/>
            <a:ext cx="1826141" cy="313932"/>
          </a:xfrm>
          <a:prstGeom prst="rect">
            <a:avLst/>
          </a:prstGeom>
          <a:noFill/>
          <a:ln w="9525">
            <a:noFill/>
            <a:miter lim="800000"/>
          </a:ln>
        </p:spPr>
        <p:txBody>
          <a:bodyPr wrap="square" lIns="87312" tIns="42862" rIns="87312" bIns="42862">
            <a:spAutoFit/>
          </a:bodyPr>
          <a:lstStyle/>
          <a:p>
            <a:pPr algn="ctr" defTabSz="857250" eaLnBrk="0" hangingPunct="0">
              <a:lnSpc>
                <a:spcPct val="90000"/>
              </a:lnSpc>
            </a:pPr>
            <a:r>
              <a:rPr lang="zh-CN" altLang="zh-CN" sz="1600" b="1" dirty="0">
                <a:solidFill>
                  <a:schemeClr val="tx1">
                    <a:lumMod val="85000"/>
                    <a:lumOff val="15000"/>
                  </a:schemeClr>
                </a:solidFill>
                <a:latin typeface="Arial" charset="0"/>
                <a:ea typeface="微软雅黑" pitchFamily="34" charset="-122"/>
                <a:sym typeface="Arial" charset="0"/>
              </a:rPr>
              <a:t>操作文件和</a:t>
            </a:r>
            <a:r>
              <a:rPr lang="zh-CN" altLang="en-US" sz="1600" b="1" dirty="0">
                <a:solidFill>
                  <a:schemeClr val="tx1">
                    <a:lumMod val="85000"/>
                    <a:lumOff val="15000"/>
                  </a:schemeClr>
                </a:solidFill>
                <a:latin typeface="Arial" charset="0"/>
                <a:ea typeface="微软雅黑" pitchFamily="34" charset="-122"/>
                <a:sym typeface="Arial" charset="0"/>
              </a:rPr>
              <a:t>指导</a:t>
            </a:r>
            <a:r>
              <a:rPr lang="zh-CN" altLang="zh-CN" sz="1600" b="1" dirty="0">
                <a:solidFill>
                  <a:schemeClr val="tx1">
                    <a:lumMod val="85000"/>
                    <a:lumOff val="15000"/>
                  </a:schemeClr>
                </a:solidFill>
                <a:latin typeface="Arial" charset="0"/>
                <a:ea typeface="微软雅黑" pitchFamily="34" charset="-122"/>
                <a:sym typeface="Arial" charset="0"/>
              </a:rPr>
              <a:t>书</a:t>
            </a:r>
          </a:p>
        </p:txBody>
      </p:sp>
      <p:sp>
        <p:nvSpPr>
          <p:cNvPr id="52" name="Line 36"/>
          <p:cNvSpPr>
            <a:spLocks noChangeShapeType="1"/>
          </p:cNvSpPr>
          <p:nvPr/>
        </p:nvSpPr>
        <p:spPr bwMode="auto">
          <a:xfrm>
            <a:off x="7383884" y="4091496"/>
            <a:ext cx="2878226" cy="0"/>
          </a:xfrm>
          <a:prstGeom prst="line">
            <a:avLst/>
          </a:prstGeom>
          <a:noFill/>
          <a:ln w="12700">
            <a:solidFill>
              <a:schemeClr val="bg1"/>
            </a:solidFill>
            <a:round/>
          </a:ln>
          <a:effectLst/>
        </p:spPr>
        <p:txBody>
          <a:bodyPr wrap="none" anchor="ctr"/>
          <a:lstStyle/>
          <a:p>
            <a:pPr algn="just">
              <a:spcBef>
                <a:spcPct val="20000"/>
              </a:spcBef>
              <a:defRPr/>
            </a:pPr>
            <a:endParaRPr lang="zh-CN" altLang="en-US" sz="2000" b="1">
              <a:effectLst>
                <a:outerShdw blurRad="38100" dist="38100" dir="2700000" algn="tl">
                  <a:srgbClr val="000000">
                    <a:alpha val="43137"/>
                  </a:srgbClr>
                </a:outerShdw>
              </a:effectLst>
              <a:latin typeface="Arial" charset="0"/>
              <a:ea typeface="微软雅黑" pitchFamily="34" charset="-122"/>
              <a:sym typeface="Arial" charset="0"/>
            </a:endParaRPr>
          </a:p>
        </p:txBody>
      </p:sp>
      <p:sp>
        <p:nvSpPr>
          <p:cNvPr id="53" name="Line 36"/>
          <p:cNvSpPr>
            <a:spLocks noChangeShapeType="1"/>
          </p:cNvSpPr>
          <p:nvPr/>
        </p:nvSpPr>
        <p:spPr bwMode="auto">
          <a:xfrm>
            <a:off x="7383884" y="4544424"/>
            <a:ext cx="2878226" cy="0"/>
          </a:xfrm>
          <a:prstGeom prst="line">
            <a:avLst/>
          </a:prstGeom>
          <a:noFill/>
          <a:ln w="12700">
            <a:solidFill>
              <a:schemeClr val="bg1"/>
            </a:solidFill>
            <a:round/>
          </a:ln>
          <a:effectLst/>
        </p:spPr>
        <p:txBody>
          <a:bodyPr wrap="none" anchor="ctr"/>
          <a:lstStyle/>
          <a:p>
            <a:pPr algn="just">
              <a:spcBef>
                <a:spcPct val="20000"/>
              </a:spcBef>
              <a:defRPr/>
            </a:pPr>
            <a:endParaRPr lang="zh-CN" altLang="en-US" sz="2000" b="1">
              <a:effectLst>
                <a:outerShdw blurRad="38100" dist="38100" dir="2700000" algn="tl">
                  <a:srgbClr val="000000">
                    <a:alpha val="43137"/>
                  </a:srgbClr>
                </a:outerShdw>
              </a:effectLst>
              <a:latin typeface="Arial" charset="0"/>
              <a:ea typeface="微软雅黑" pitchFamily="34" charset="-122"/>
              <a:sym typeface="Arial" charset="0"/>
            </a:endParaRPr>
          </a:p>
        </p:txBody>
      </p:sp>
      <p:sp>
        <p:nvSpPr>
          <p:cNvPr id="54" name="矩形 53"/>
          <p:cNvSpPr/>
          <p:nvPr/>
        </p:nvSpPr>
        <p:spPr>
          <a:xfrm>
            <a:off x="0" y="5854700"/>
            <a:ext cx="12192000" cy="10033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5" name="箭头: 右 54"/>
          <p:cNvSpPr/>
          <p:nvPr/>
        </p:nvSpPr>
        <p:spPr>
          <a:xfrm>
            <a:off x="5541792" y="3422378"/>
            <a:ext cx="1314028" cy="715066"/>
          </a:xfrm>
          <a:prstGeom prst="right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6" name="矩形 55"/>
          <p:cNvSpPr/>
          <p:nvPr/>
        </p:nvSpPr>
        <p:spPr>
          <a:xfrm>
            <a:off x="1200605" y="6204844"/>
            <a:ext cx="5032147" cy="369332"/>
          </a:xfrm>
          <a:prstGeom prst="rect">
            <a:avLst/>
          </a:prstGeom>
        </p:spPr>
        <p:txBody>
          <a:bodyPr wrap="none">
            <a:spAutoFit/>
          </a:bodyPr>
          <a:lstStyle/>
          <a:p>
            <a:pPr hangingPunct="0">
              <a:defRPr/>
            </a:pPr>
            <a:r>
              <a:rPr lang="zh-CN" altLang="en-US" b="1" dirty="0">
                <a:solidFill>
                  <a:schemeClr val="bg1"/>
                </a:solidFill>
                <a:latin typeface="Arial" charset="0"/>
                <a:ea typeface="微软雅黑" pitchFamily="34" charset="-122"/>
                <a:sym typeface="Arial" charset="0"/>
              </a:rPr>
              <a:t>使安全管理活动更具逻辑性、全面性、预防性。</a:t>
            </a:r>
          </a:p>
        </p:txBody>
      </p:sp>
      <p:sp>
        <p:nvSpPr>
          <p:cNvPr id="57" name="矩形 56"/>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8" name="箭头: 五边形 57"/>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ChangeArrowheads="1"/>
          </p:cNvSpPr>
          <p:nvPr/>
        </p:nvSpPr>
        <p:spPr bwMode="blackWhite">
          <a:xfrm>
            <a:off x="1479351" y="1514460"/>
            <a:ext cx="9233298" cy="307777"/>
          </a:xfrm>
          <a:prstGeom prst="rect">
            <a:avLst/>
          </a:prstGeom>
          <a:noFill/>
          <a:ln w="12700" algn="ctr">
            <a:noFill/>
            <a:miter lim="800000"/>
          </a:ln>
        </p:spPr>
        <p:txBody>
          <a:bodyPr wrap="none" lIns="0" tIns="0" rIns="0" bIns="0">
            <a:spAutoFit/>
          </a:bodyPr>
          <a:lstStyle/>
          <a:p>
            <a:pPr algn="ctr" defTabSz="805180" eaLnBrk="0" hangingPunct="0"/>
            <a:r>
              <a:rPr lang="zh-CN" altLang="en-US" sz="2000" b="1" dirty="0">
                <a:solidFill>
                  <a:schemeClr val="tx1">
                    <a:lumMod val="85000"/>
                    <a:lumOff val="15000"/>
                  </a:schemeClr>
                </a:solidFill>
                <a:latin typeface="Arial" charset="0"/>
                <a:ea typeface="微软雅黑" pitchFamily="34" charset="-122"/>
                <a:sym typeface="Arial" charset="0"/>
              </a:rPr>
              <a:t>二是将以往仅满足于完成任务不发生事故的管理定位向价值创造型管理定位转变。</a:t>
            </a:r>
          </a:p>
        </p:txBody>
      </p:sp>
      <p:sp>
        <p:nvSpPr>
          <p:cNvPr id="5" name="矩形 4"/>
          <p:cNvSpPr/>
          <p:nvPr/>
        </p:nvSpPr>
        <p:spPr>
          <a:xfrm>
            <a:off x="874713" y="437901"/>
            <a:ext cx="6419880" cy="480131"/>
          </a:xfrm>
          <a:prstGeom prst="rect">
            <a:avLst/>
          </a:prstGeom>
          <a:noFill/>
          <a:ln w="9525">
            <a:noFill/>
            <a:miter lim="800000"/>
          </a:ln>
          <a:effectLst/>
        </p:spPr>
        <p:txBody>
          <a:bodyPr vert="horz" wrap="square" lIns="91440" tIns="45720" rIns="91440" bIns="45720" rtlCol="0" anchor="ctr">
            <a:spAutoFit/>
          </a:bodyPr>
          <a:lstStyle/>
          <a:p>
            <a:pPr algn="ctr">
              <a:lnSpc>
                <a:spcPct val="90000"/>
              </a:lnSpc>
              <a:spcBef>
                <a:spcPct val="0"/>
              </a:spcBef>
            </a:pPr>
            <a:r>
              <a:rPr lang="zh-CN" altLang="en-US" sz="2800" b="1" dirty="0">
                <a:solidFill>
                  <a:schemeClr val="accent1">
                    <a:lumMod val="75000"/>
                  </a:schemeClr>
                </a:solidFill>
                <a:latin typeface="Arial" charset="0"/>
                <a:ea typeface="微软雅黑" pitchFamily="34" charset="-122"/>
                <a:cs typeface="+mj-cs"/>
                <a:sym typeface="Arial" charset="0"/>
              </a:rPr>
              <a:t>每个安全管理人均应努力实现三个转变</a:t>
            </a:r>
          </a:p>
        </p:txBody>
      </p:sp>
      <p:sp>
        <p:nvSpPr>
          <p:cNvPr id="6" name="矩形 5"/>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7" name="箭头: 五边形 6"/>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pic>
        <p:nvPicPr>
          <p:cNvPr id="11" name="Picture 5" descr="MQD{MI~6XU_)5}FVA49WM(3"/>
          <p:cNvPicPr>
            <a:picLocks noChangeAspect="1" noChangeArrowheads="1"/>
          </p:cNvPicPr>
          <p:nvPr/>
        </p:nvPicPr>
        <p:blipFill>
          <a:blip r:embed="rId3" cstate="print"/>
          <a:srcRect/>
          <a:stretch>
            <a:fillRect/>
          </a:stretch>
        </p:blipFill>
        <p:spPr bwMode="auto">
          <a:xfrm rot="968305">
            <a:off x="2033186" y="3507040"/>
            <a:ext cx="1583500" cy="1554090"/>
          </a:xfrm>
          <a:prstGeom prst="rect">
            <a:avLst/>
          </a:prstGeom>
          <a:noFill/>
          <a:ln w="9525">
            <a:noFill/>
            <a:miter lim="800000"/>
            <a:headEnd/>
            <a:tailEnd/>
          </a:ln>
        </p:spPr>
      </p:pic>
      <p:pic>
        <p:nvPicPr>
          <p:cNvPr id="12" name="Picture 6" descr="7O@XUXUF0J(_V4RT{]_V_DC"/>
          <p:cNvPicPr>
            <a:picLocks noChangeAspect="1" noChangeArrowheads="1"/>
          </p:cNvPicPr>
          <p:nvPr/>
        </p:nvPicPr>
        <p:blipFill>
          <a:blip r:embed="rId4" cstate="print"/>
          <a:srcRect/>
          <a:stretch>
            <a:fillRect/>
          </a:stretch>
        </p:blipFill>
        <p:spPr bwMode="auto">
          <a:xfrm rot="1598691">
            <a:off x="3702366" y="2711885"/>
            <a:ext cx="1434353" cy="1019385"/>
          </a:xfrm>
          <a:prstGeom prst="rect">
            <a:avLst/>
          </a:prstGeom>
          <a:noFill/>
          <a:ln w="9525">
            <a:noFill/>
            <a:miter lim="800000"/>
            <a:headEnd/>
            <a:tailEnd/>
          </a:ln>
        </p:spPr>
      </p:pic>
      <p:pic>
        <p:nvPicPr>
          <p:cNvPr id="13" name="Picture 8" descr="Z6CZCGX)3G0PFL`}[O5`WGN"/>
          <p:cNvPicPr>
            <a:picLocks noChangeAspect="1" noChangeArrowheads="1"/>
          </p:cNvPicPr>
          <p:nvPr/>
        </p:nvPicPr>
        <p:blipFill>
          <a:blip r:embed="rId5" cstate="print"/>
          <a:srcRect/>
          <a:stretch>
            <a:fillRect/>
          </a:stretch>
        </p:blipFill>
        <p:spPr bwMode="auto">
          <a:xfrm>
            <a:off x="2888402" y="2634266"/>
            <a:ext cx="1361366" cy="1124602"/>
          </a:xfrm>
          <a:prstGeom prst="rect">
            <a:avLst/>
          </a:prstGeom>
          <a:noFill/>
          <a:ln w="9525">
            <a:noFill/>
            <a:miter lim="800000"/>
            <a:headEnd/>
            <a:tailEnd/>
          </a:ln>
        </p:spPr>
      </p:pic>
      <p:pic>
        <p:nvPicPr>
          <p:cNvPr id="14" name="Picture 9" descr="M6%Z$KTZ~@39[J}72X0$[86"/>
          <p:cNvPicPr>
            <a:picLocks noChangeAspect="1" noChangeArrowheads="1"/>
          </p:cNvPicPr>
          <p:nvPr/>
        </p:nvPicPr>
        <p:blipFill>
          <a:blip r:embed="rId6" cstate="print"/>
          <a:srcRect/>
          <a:stretch>
            <a:fillRect/>
          </a:stretch>
        </p:blipFill>
        <p:spPr bwMode="auto">
          <a:xfrm rot="1999184">
            <a:off x="2442547" y="2872296"/>
            <a:ext cx="1362952" cy="953842"/>
          </a:xfrm>
          <a:prstGeom prst="rect">
            <a:avLst/>
          </a:prstGeom>
          <a:noFill/>
          <a:ln w="9525">
            <a:noFill/>
            <a:miter lim="800000"/>
            <a:headEnd/>
            <a:tailEnd/>
          </a:ln>
        </p:spPr>
      </p:pic>
      <p:sp>
        <p:nvSpPr>
          <p:cNvPr id="15" name="Text Box 10"/>
          <p:cNvSpPr txBox="1">
            <a:spLocks noChangeArrowheads="1"/>
          </p:cNvSpPr>
          <p:nvPr/>
        </p:nvSpPr>
        <p:spPr bwMode="blackWhite">
          <a:xfrm rot="1966260">
            <a:off x="2526640" y="3260387"/>
            <a:ext cx="1334393" cy="244929"/>
          </a:xfrm>
          <a:prstGeom prst="rect">
            <a:avLst/>
          </a:prstGeom>
          <a:noFill/>
          <a:ln w="12700" algn="ctr">
            <a:noFill/>
            <a:miter lim="800000"/>
          </a:ln>
        </p:spPr>
        <p:txBody>
          <a:bodyPr lIns="0" tIns="0" rIns="0" bIns="0">
            <a:spAutoFit/>
          </a:bodyPr>
          <a:lstStyle/>
          <a:p>
            <a:pPr algn="ctr" defTabSz="805180" eaLnBrk="0" hangingPunct="0">
              <a:spcBef>
                <a:spcPct val="50000"/>
              </a:spcBef>
            </a:pPr>
            <a:r>
              <a:rPr lang="zh-CN" altLang="en-US" sz="1600">
                <a:solidFill>
                  <a:srgbClr val="B2B2B2"/>
                </a:solidFill>
                <a:latin typeface="Arial" charset="0"/>
                <a:ea typeface="微软雅黑" pitchFamily="34" charset="-122"/>
                <a:sym typeface="Arial" charset="0"/>
              </a:rPr>
              <a:t>安全达标先进</a:t>
            </a:r>
          </a:p>
        </p:txBody>
      </p:sp>
      <p:sp>
        <p:nvSpPr>
          <p:cNvPr id="16" name="Text Box 11"/>
          <p:cNvSpPr txBox="1">
            <a:spLocks noChangeArrowheads="1"/>
          </p:cNvSpPr>
          <p:nvPr/>
        </p:nvSpPr>
        <p:spPr bwMode="blackWhite">
          <a:xfrm rot="1573916">
            <a:off x="4330689" y="2879195"/>
            <a:ext cx="926617" cy="244929"/>
          </a:xfrm>
          <a:prstGeom prst="rect">
            <a:avLst/>
          </a:prstGeom>
          <a:noFill/>
          <a:ln w="12700" algn="ctr">
            <a:noFill/>
            <a:miter lim="800000"/>
          </a:ln>
        </p:spPr>
        <p:txBody>
          <a:bodyPr lIns="0" tIns="0" rIns="0" bIns="0">
            <a:spAutoFit/>
          </a:bodyPr>
          <a:lstStyle/>
          <a:p>
            <a:pPr algn="ctr" defTabSz="805180" eaLnBrk="0" hangingPunct="0">
              <a:spcBef>
                <a:spcPct val="50000"/>
              </a:spcBef>
            </a:pPr>
            <a:r>
              <a:rPr lang="zh-CN" altLang="en-US" sz="1600">
                <a:solidFill>
                  <a:srgbClr val="B2B2B2"/>
                </a:solidFill>
                <a:latin typeface="Arial" charset="0"/>
                <a:ea typeface="微软雅黑" pitchFamily="34" charset="-122"/>
                <a:sym typeface="Arial" charset="0"/>
              </a:rPr>
              <a:t>生产指标</a:t>
            </a:r>
          </a:p>
        </p:txBody>
      </p:sp>
      <p:pic>
        <p:nvPicPr>
          <p:cNvPr id="17" name="Picture 12" descr="LW4%WMYESLJ1}7WSK8KIJHK"/>
          <p:cNvPicPr>
            <a:picLocks noChangeAspect="1" noChangeArrowheads="1"/>
          </p:cNvPicPr>
          <p:nvPr/>
        </p:nvPicPr>
        <p:blipFill>
          <a:blip r:embed="rId7" cstate="print"/>
          <a:srcRect/>
          <a:stretch>
            <a:fillRect/>
          </a:stretch>
        </p:blipFill>
        <p:spPr bwMode="auto">
          <a:xfrm rot="-1102852">
            <a:off x="3037549" y="3408724"/>
            <a:ext cx="1567633" cy="1343657"/>
          </a:xfrm>
          <a:prstGeom prst="rect">
            <a:avLst/>
          </a:prstGeom>
          <a:noFill/>
          <a:ln w="9525">
            <a:noFill/>
            <a:miter lim="800000"/>
            <a:headEnd/>
            <a:tailEnd/>
          </a:ln>
        </p:spPr>
      </p:pic>
      <p:sp>
        <p:nvSpPr>
          <p:cNvPr id="18" name="Text Box 13"/>
          <p:cNvSpPr txBox="1">
            <a:spLocks noChangeArrowheads="1"/>
          </p:cNvSpPr>
          <p:nvPr/>
        </p:nvSpPr>
        <p:spPr bwMode="blackWhite">
          <a:xfrm rot="-1474446">
            <a:off x="3029616" y="4512400"/>
            <a:ext cx="2500597" cy="538609"/>
          </a:xfrm>
          <a:prstGeom prst="rect">
            <a:avLst/>
          </a:prstGeom>
          <a:noFill/>
          <a:ln w="12700" algn="ctr">
            <a:noFill/>
            <a:miter lim="800000"/>
          </a:ln>
        </p:spPr>
        <p:txBody>
          <a:bodyPr lIns="0" tIns="0" rIns="0" bIns="0">
            <a:spAutoFit/>
          </a:bodyPr>
          <a:lstStyle/>
          <a:p>
            <a:pPr algn="ctr" defTabSz="805180" eaLnBrk="0" hangingPunct="0">
              <a:spcBef>
                <a:spcPct val="50000"/>
              </a:spcBef>
            </a:pPr>
            <a:r>
              <a:rPr lang="zh-CN" altLang="en-US" sz="1400" b="1">
                <a:latin typeface="Arial" charset="0"/>
                <a:ea typeface="微软雅黑" pitchFamily="34" charset="-122"/>
                <a:sym typeface="Arial" charset="0"/>
              </a:rPr>
              <a:t>领导：今年安全事故指标</a:t>
            </a:r>
          </a:p>
          <a:p>
            <a:pPr algn="ctr" defTabSz="805180" eaLnBrk="0" hangingPunct="0">
              <a:spcBef>
                <a:spcPct val="50000"/>
              </a:spcBef>
            </a:pPr>
            <a:r>
              <a:rPr lang="zh-CN" altLang="en-US" sz="1400" b="1">
                <a:latin typeface="Arial" charset="0"/>
                <a:ea typeface="微软雅黑" pitchFamily="34" charset="-122"/>
                <a:sym typeface="Arial" charset="0"/>
              </a:rPr>
              <a:t>总算又完成了</a:t>
            </a:r>
          </a:p>
        </p:txBody>
      </p:sp>
      <p:sp>
        <p:nvSpPr>
          <p:cNvPr id="30" name="菱形 29"/>
          <p:cNvSpPr/>
          <p:nvPr/>
        </p:nvSpPr>
        <p:spPr>
          <a:xfrm>
            <a:off x="8399435" y="2444388"/>
            <a:ext cx="1323054" cy="1323054"/>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1" name="菱形 30"/>
          <p:cNvSpPr/>
          <p:nvPr/>
        </p:nvSpPr>
        <p:spPr>
          <a:xfrm>
            <a:off x="7622199" y="3265390"/>
            <a:ext cx="1323054" cy="1323054"/>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2" name="菱形 31"/>
          <p:cNvSpPr/>
          <p:nvPr/>
        </p:nvSpPr>
        <p:spPr>
          <a:xfrm>
            <a:off x="8417853" y="4047006"/>
            <a:ext cx="1323054" cy="1323054"/>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3" name="菱形 32"/>
          <p:cNvSpPr/>
          <p:nvPr/>
        </p:nvSpPr>
        <p:spPr>
          <a:xfrm>
            <a:off x="9177536" y="3258726"/>
            <a:ext cx="1323054" cy="1323054"/>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5" name="矩形 34"/>
          <p:cNvSpPr/>
          <p:nvPr/>
        </p:nvSpPr>
        <p:spPr>
          <a:xfrm>
            <a:off x="7681612" y="3728841"/>
            <a:ext cx="1114408" cy="369332"/>
          </a:xfrm>
          <a:prstGeom prst="rect">
            <a:avLst/>
          </a:prstGeom>
        </p:spPr>
        <p:txBody>
          <a:bodyPr wrap="none">
            <a:spAutoFit/>
          </a:bodyPr>
          <a:lstStyle/>
          <a:p>
            <a:pPr algn="ctr" defTabSz="805180" eaLnBrk="0" hangingPunct="0">
              <a:spcBef>
                <a:spcPct val="50000"/>
              </a:spcBef>
            </a:pPr>
            <a:r>
              <a:rPr lang="zh-CN" altLang="en-US" b="1" dirty="0">
                <a:solidFill>
                  <a:schemeClr val="tx1">
                    <a:lumMod val="85000"/>
                    <a:lumOff val="15000"/>
                  </a:schemeClr>
                </a:solidFill>
                <a:latin typeface="Arial" charset="0"/>
                <a:ea typeface="微软雅黑" pitchFamily="34" charset="-122"/>
                <a:sym typeface="Arial" charset="0"/>
              </a:rPr>
              <a:t>社会形象</a:t>
            </a:r>
          </a:p>
        </p:txBody>
      </p:sp>
      <p:sp>
        <p:nvSpPr>
          <p:cNvPr id="36" name="矩形 35"/>
          <p:cNvSpPr/>
          <p:nvPr/>
        </p:nvSpPr>
        <p:spPr>
          <a:xfrm>
            <a:off x="8405958" y="2898796"/>
            <a:ext cx="1346843" cy="369332"/>
          </a:xfrm>
          <a:prstGeom prst="rect">
            <a:avLst/>
          </a:prstGeom>
        </p:spPr>
        <p:txBody>
          <a:bodyPr wrap="none">
            <a:spAutoFit/>
          </a:bodyPr>
          <a:lstStyle/>
          <a:p>
            <a:pPr algn="ctr" defTabSz="805180" eaLnBrk="0" hangingPunct="0">
              <a:spcBef>
                <a:spcPct val="50000"/>
              </a:spcBef>
            </a:pPr>
            <a:r>
              <a:rPr lang="zh-CN" altLang="en-US" b="1" dirty="0">
                <a:solidFill>
                  <a:schemeClr val="tx1">
                    <a:lumMod val="85000"/>
                    <a:lumOff val="15000"/>
                  </a:schemeClr>
                </a:solidFill>
                <a:latin typeface="Arial" charset="0"/>
                <a:ea typeface="微软雅黑" pitchFamily="34" charset="-122"/>
                <a:sym typeface="Arial" charset="0"/>
              </a:rPr>
              <a:t>员工凝聚力</a:t>
            </a:r>
          </a:p>
        </p:txBody>
      </p:sp>
      <p:sp>
        <p:nvSpPr>
          <p:cNvPr id="37" name="矩形 36"/>
          <p:cNvSpPr/>
          <p:nvPr/>
        </p:nvSpPr>
        <p:spPr>
          <a:xfrm>
            <a:off x="9177536" y="3669340"/>
            <a:ext cx="1338828" cy="646331"/>
          </a:xfrm>
          <a:prstGeom prst="rect">
            <a:avLst/>
          </a:prstGeom>
        </p:spPr>
        <p:txBody>
          <a:bodyPr wrap="none">
            <a:spAutoFit/>
          </a:bodyPr>
          <a:lstStyle/>
          <a:p>
            <a:pPr algn="ctr" defTabSz="805180" eaLnBrk="0" hangingPunct="0"/>
            <a:r>
              <a:rPr lang="zh-CN" altLang="en-US" b="1" dirty="0">
                <a:solidFill>
                  <a:schemeClr val="tx1">
                    <a:lumMod val="85000"/>
                    <a:lumOff val="15000"/>
                  </a:schemeClr>
                </a:solidFill>
                <a:latin typeface="Arial" charset="0"/>
                <a:ea typeface="微软雅黑" pitchFamily="34" charset="-122"/>
                <a:sym typeface="Arial" charset="0"/>
              </a:rPr>
              <a:t>员工向心力</a:t>
            </a:r>
          </a:p>
          <a:p>
            <a:pPr algn="ctr" defTabSz="805180" eaLnBrk="0" hangingPunct="0"/>
            <a:r>
              <a:rPr lang="zh-CN" altLang="en-US" b="1" dirty="0">
                <a:solidFill>
                  <a:schemeClr val="tx1">
                    <a:lumMod val="85000"/>
                    <a:lumOff val="15000"/>
                  </a:schemeClr>
                </a:solidFill>
                <a:latin typeface="Arial" charset="0"/>
                <a:ea typeface="微软雅黑" pitchFamily="34" charset="-122"/>
                <a:sym typeface="Arial" charset="0"/>
              </a:rPr>
              <a:t>自豪感</a:t>
            </a:r>
          </a:p>
        </p:txBody>
      </p:sp>
      <p:sp>
        <p:nvSpPr>
          <p:cNvPr id="38" name="矩形 37"/>
          <p:cNvSpPr/>
          <p:nvPr/>
        </p:nvSpPr>
        <p:spPr>
          <a:xfrm>
            <a:off x="8407978" y="4515451"/>
            <a:ext cx="1346843" cy="369332"/>
          </a:xfrm>
          <a:prstGeom prst="rect">
            <a:avLst/>
          </a:prstGeom>
        </p:spPr>
        <p:txBody>
          <a:bodyPr wrap="none">
            <a:spAutoFit/>
          </a:bodyPr>
          <a:lstStyle/>
          <a:p>
            <a:pPr algn="ctr" defTabSz="805180" eaLnBrk="0" hangingPunct="0">
              <a:spcBef>
                <a:spcPct val="50000"/>
              </a:spcBef>
            </a:pPr>
            <a:r>
              <a:rPr lang="zh-CN" altLang="en-US" b="1" dirty="0">
                <a:solidFill>
                  <a:schemeClr val="tx1">
                    <a:lumMod val="85000"/>
                    <a:lumOff val="15000"/>
                  </a:schemeClr>
                </a:solidFill>
                <a:latin typeface="Arial" charset="0"/>
                <a:ea typeface="微软雅黑" pitchFamily="34" charset="-122"/>
                <a:sym typeface="Arial" charset="0"/>
              </a:rPr>
              <a:t>品牌影响力</a:t>
            </a:r>
          </a:p>
        </p:txBody>
      </p:sp>
      <p:sp>
        <p:nvSpPr>
          <p:cNvPr id="39" name="箭头: 右 38"/>
          <p:cNvSpPr/>
          <p:nvPr/>
        </p:nvSpPr>
        <p:spPr>
          <a:xfrm>
            <a:off x="5588840" y="3431284"/>
            <a:ext cx="1314028" cy="715066"/>
          </a:xfrm>
          <a:prstGeom prst="right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40" name="矩形 39"/>
          <p:cNvSpPr/>
          <p:nvPr/>
        </p:nvSpPr>
        <p:spPr>
          <a:xfrm>
            <a:off x="0" y="5854700"/>
            <a:ext cx="12192000" cy="10033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41" name="矩形 40"/>
          <p:cNvSpPr/>
          <p:nvPr/>
        </p:nvSpPr>
        <p:spPr>
          <a:xfrm>
            <a:off x="1358900" y="6204983"/>
            <a:ext cx="6647974" cy="369332"/>
          </a:xfrm>
          <a:prstGeom prst="rect">
            <a:avLst/>
          </a:prstGeom>
        </p:spPr>
        <p:txBody>
          <a:bodyPr wrap="none">
            <a:spAutoFit/>
          </a:bodyPr>
          <a:lstStyle/>
          <a:p>
            <a:pPr hangingPunct="0"/>
            <a:r>
              <a:rPr lang="zh-CN" altLang="en-US" b="1" dirty="0">
                <a:solidFill>
                  <a:schemeClr val="bg1"/>
                </a:solidFill>
                <a:latin typeface="Arial" charset="0"/>
                <a:ea typeface="微软雅黑" pitchFamily="34" charset="-122"/>
                <a:sym typeface="Arial" charset="0"/>
              </a:rPr>
              <a:t>卓越的安全管理绩效。使员工更加喜爱工作环境，增加凝聚力。</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t="1452" b="10545"/>
          <a:stretch>
            <a:fillRect/>
          </a:stretch>
        </p:blipFill>
        <p:spPr>
          <a:xfrm>
            <a:off x="0" y="2038350"/>
            <a:ext cx="4738511" cy="2781299"/>
          </a:xfrm>
          <a:prstGeom prst="rect">
            <a:avLst/>
          </a:prstGeom>
        </p:spPr>
      </p:pic>
      <p:sp>
        <p:nvSpPr>
          <p:cNvPr id="5" name="矩形 4"/>
          <p:cNvSpPr/>
          <p:nvPr/>
        </p:nvSpPr>
        <p:spPr>
          <a:xfrm>
            <a:off x="2832101" y="2756806"/>
            <a:ext cx="1906410" cy="134438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矩形 5"/>
          <p:cNvSpPr/>
          <p:nvPr/>
        </p:nvSpPr>
        <p:spPr>
          <a:xfrm>
            <a:off x="4738510" y="2756806"/>
            <a:ext cx="7453490" cy="13443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Arial" charset="0"/>
              <a:ea typeface="微软雅黑" pitchFamily="34" charset="-122"/>
              <a:sym typeface="Arial" charset="0"/>
            </a:endParaRPr>
          </a:p>
        </p:txBody>
      </p:sp>
      <p:sp>
        <p:nvSpPr>
          <p:cNvPr id="9" name="文本框 8"/>
          <p:cNvSpPr txBox="1"/>
          <p:nvPr/>
        </p:nvSpPr>
        <p:spPr>
          <a:xfrm>
            <a:off x="2832101" y="3136611"/>
            <a:ext cx="1906410" cy="584775"/>
          </a:xfrm>
          <a:prstGeom prst="rect">
            <a:avLst/>
          </a:prstGeom>
          <a:noFill/>
        </p:spPr>
        <p:txBody>
          <a:bodyPr wrap="square" rtlCol="0">
            <a:spAutoFit/>
          </a:bodyPr>
          <a:lstStyle/>
          <a:p>
            <a:pPr algn="ctr"/>
            <a:r>
              <a:rPr lang="zh-CN" altLang="en-US" sz="3200" b="1" dirty="0">
                <a:solidFill>
                  <a:schemeClr val="tx1">
                    <a:lumMod val="85000"/>
                    <a:lumOff val="15000"/>
                  </a:schemeClr>
                </a:solidFill>
                <a:latin typeface="Arial" charset="0"/>
                <a:ea typeface="微软雅黑" pitchFamily="34" charset="-122"/>
                <a:sym typeface="Arial" charset="0"/>
              </a:rPr>
              <a:t>第一部分</a:t>
            </a:r>
          </a:p>
        </p:txBody>
      </p:sp>
      <p:sp>
        <p:nvSpPr>
          <p:cNvPr id="10" name="矩形 9"/>
          <p:cNvSpPr/>
          <p:nvPr/>
        </p:nvSpPr>
        <p:spPr>
          <a:xfrm>
            <a:off x="6452047" y="3075057"/>
            <a:ext cx="4288353" cy="707886"/>
          </a:xfrm>
          <a:prstGeom prst="rect">
            <a:avLst/>
          </a:prstGeom>
        </p:spPr>
        <p:txBody>
          <a:bodyPr wrap="none">
            <a:spAutoFit/>
          </a:bodyPr>
          <a:lstStyle/>
          <a:p>
            <a:pPr eaLnBrk="0" hangingPunct="0"/>
            <a:r>
              <a:rPr lang="zh-CN" altLang="en-US" sz="4000" b="1" dirty="0">
                <a:solidFill>
                  <a:schemeClr val="bg1"/>
                </a:solidFill>
                <a:latin typeface="Arial" charset="0"/>
                <a:ea typeface="微软雅黑" pitchFamily="34" charset="-122"/>
                <a:sym typeface="Arial" charset="0"/>
              </a:rPr>
              <a:t>安全管理人的职责</a:t>
            </a:r>
          </a:p>
        </p:txBody>
      </p:sp>
    </p:spTree>
  </p:cSld>
  <p:clrMapOvr>
    <a:masterClrMapping/>
  </p:clrMapOvr>
  <mc:AlternateContent xmlns:mc="http://schemas.openxmlformats.org/markup-compatibility/2006" xmlns:p14="http://schemas.microsoft.com/office/powerpoint/2010/main">
    <mc:Choice Requires="p14">
      <p:transition spd="slow" p14:dur="1500">
        <p14:glitter pattern="hexagon"/>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870323" y="449526"/>
            <a:ext cx="6419880" cy="480131"/>
          </a:xfrm>
          <a:prstGeom prst="rect">
            <a:avLst/>
          </a:prstGeom>
          <a:noFill/>
          <a:ln w="9525">
            <a:noFill/>
            <a:miter lim="800000"/>
          </a:ln>
          <a:effectLst/>
        </p:spPr>
        <p:txBody>
          <a:bodyPr vert="horz" wrap="square" lIns="91440" tIns="45720" rIns="91440" bIns="45720" rtlCol="0" anchor="ctr">
            <a:spAutoFit/>
          </a:bodyPr>
          <a:lstStyle/>
          <a:p>
            <a:pPr algn="ctr">
              <a:lnSpc>
                <a:spcPct val="90000"/>
              </a:lnSpc>
              <a:spcBef>
                <a:spcPct val="0"/>
              </a:spcBef>
            </a:pPr>
            <a:r>
              <a:rPr lang="zh-CN" altLang="en-US" sz="2800" b="1" dirty="0">
                <a:solidFill>
                  <a:schemeClr val="accent1">
                    <a:lumMod val="75000"/>
                  </a:schemeClr>
                </a:solidFill>
                <a:latin typeface="Arial" charset="0"/>
                <a:ea typeface="微软雅黑" pitchFamily="34" charset="-122"/>
                <a:cs typeface="+mj-cs"/>
                <a:sym typeface="Arial" charset="0"/>
              </a:rPr>
              <a:t>每个安全管理人均应努力实现三个转变</a:t>
            </a:r>
          </a:p>
        </p:txBody>
      </p:sp>
      <p:sp>
        <p:nvSpPr>
          <p:cNvPr id="6" name="矩形 5"/>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7" name="箭头: 五边形 6"/>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2" name="矩形 1"/>
          <p:cNvSpPr/>
          <p:nvPr/>
        </p:nvSpPr>
        <p:spPr>
          <a:xfrm>
            <a:off x="2633513" y="1544139"/>
            <a:ext cx="6924973" cy="307777"/>
          </a:xfrm>
          <a:prstGeom prst="rect">
            <a:avLst/>
          </a:prstGeom>
          <a:noFill/>
          <a:ln w="12700" algn="ctr">
            <a:noFill/>
            <a:miter lim="800000"/>
          </a:ln>
        </p:spPr>
        <p:txBody>
          <a:bodyPr wrap="none" lIns="0" tIns="0" rIns="0" bIns="0">
            <a:spAutoFit/>
          </a:bodyPr>
          <a:lstStyle/>
          <a:p>
            <a:pPr algn="ctr" defTabSz="805180" eaLnBrk="0" hangingPunct="0"/>
            <a:r>
              <a:rPr lang="zh-CN" altLang="en-US" sz="2000" b="1" dirty="0">
                <a:solidFill>
                  <a:schemeClr val="tx1">
                    <a:lumMod val="85000"/>
                    <a:lumOff val="15000"/>
                  </a:schemeClr>
                </a:solidFill>
                <a:latin typeface="Arial" charset="0"/>
                <a:ea typeface="微软雅黑" pitchFamily="34" charset="-122"/>
                <a:sym typeface="Arial" charset="0"/>
              </a:rPr>
              <a:t>三是将当前以严格监管为主的管理方式向团队管理方式转变</a:t>
            </a:r>
          </a:p>
        </p:txBody>
      </p:sp>
      <p:sp>
        <p:nvSpPr>
          <p:cNvPr id="26" name="TextBox 6"/>
          <p:cNvSpPr txBox="1">
            <a:spLocks noChangeArrowheads="1"/>
          </p:cNvSpPr>
          <p:nvPr/>
        </p:nvSpPr>
        <p:spPr bwMode="auto">
          <a:xfrm>
            <a:off x="3867749" y="2759186"/>
            <a:ext cx="461721" cy="1631216"/>
          </a:xfrm>
          <a:prstGeom prst="rect">
            <a:avLst/>
          </a:prstGeom>
          <a:noFill/>
          <a:ln w="9525">
            <a:noFill/>
            <a:miter lim="800000"/>
          </a:ln>
        </p:spPr>
        <p:txBody>
          <a:bodyPr>
            <a:spAutoFit/>
          </a:bodyPr>
          <a:lstStyle/>
          <a:p>
            <a:r>
              <a:rPr lang="zh-CN" altLang="en-US" sz="2000" b="1">
                <a:solidFill>
                  <a:srgbClr val="000000"/>
                </a:solidFill>
                <a:latin typeface="Arial" charset="0"/>
                <a:ea typeface="微软雅黑" pitchFamily="34" charset="-122"/>
                <a:sym typeface="Arial" charset="0"/>
              </a:rPr>
              <a:t>工伤事故率</a:t>
            </a:r>
          </a:p>
        </p:txBody>
      </p:sp>
      <p:sp>
        <p:nvSpPr>
          <p:cNvPr id="27" name="TextBox 7"/>
          <p:cNvSpPr txBox="1">
            <a:spLocks noChangeArrowheads="1"/>
          </p:cNvSpPr>
          <p:nvPr/>
        </p:nvSpPr>
        <p:spPr bwMode="auto">
          <a:xfrm>
            <a:off x="4261244" y="4706541"/>
            <a:ext cx="928204" cy="369332"/>
          </a:xfrm>
          <a:prstGeom prst="rect">
            <a:avLst/>
          </a:prstGeom>
          <a:noFill/>
          <a:ln w="9525">
            <a:noFill/>
            <a:miter lim="800000"/>
          </a:ln>
        </p:spPr>
        <p:txBody>
          <a:bodyPr>
            <a:spAutoFit/>
          </a:bodyPr>
          <a:lstStyle/>
          <a:p>
            <a:r>
              <a:rPr lang="zh-CN" altLang="en-US" b="1">
                <a:solidFill>
                  <a:srgbClr val="000000"/>
                </a:solidFill>
                <a:latin typeface="Arial" charset="0"/>
                <a:ea typeface="微软雅黑" pitchFamily="34" charset="-122"/>
                <a:sym typeface="Arial" charset="0"/>
              </a:rPr>
              <a:t>本能</a:t>
            </a:r>
          </a:p>
        </p:txBody>
      </p:sp>
      <p:sp>
        <p:nvSpPr>
          <p:cNvPr id="28" name="TextBox 8"/>
          <p:cNvSpPr txBox="1">
            <a:spLocks noChangeArrowheads="1"/>
          </p:cNvSpPr>
          <p:nvPr/>
        </p:nvSpPr>
        <p:spPr bwMode="auto">
          <a:xfrm>
            <a:off x="5157714" y="4732414"/>
            <a:ext cx="928205" cy="369332"/>
          </a:xfrm>
          <a:prstGeom prst="rect">
            <a:avLst/>
          </a:prstGeom>
          <a:noFill/>
          <a:ln w="9525">
            <a:noFill/>
            <a:miter lim="800000"/>
          </a:ln>
        </p:spPr>
        <p:txBody>
          <a:bodyPr>
            <a:spAutoFit/>
          </a:bodyPr>
          <a:lstStyle/>
          <a:p>
            <a:r>
              <a:rPr lang="en-US" altLang="zh-CN" b="1">
                <a:solidFill>
                  <a:schemeClr val="bg1"/>
                </a:solidFill>
                <a:latin typeface="Arial" charset="0"/>
                <a:ea typeface="微软雅黑" pitchFamily="34" charset="-122"/>
                <a:sym typeface="Arial" charset="0"/>
              </a:rPr>
              <a:t> </a:t>
            </a:r>
            <a:r>
              <a:rPr lang="zh-CN" altLang="en-US" b="1">
                <a:solidFill>
                  <a:srgbClr val="000000"/>
                </a:solidFill>
                <a:latin typeface="Arial" charset="0"/>
                <a:ea typeface="微软雅黑" pitchFamily="34" charset="-122"/>
                <a:sym typeface="Arial" charset="0"/>
              </a:rPr>
              <a:t>依赖</a:t>
            </a:r>
          </a:p>
        </p:txBody>
      </p:sp>
      <p:sp>
        <p:nvSpPr>
          <p:cNvPr id="29" name="TextBox 9"/>
          <p:cNvSpPr txBox="1">
            <a:spLocks noChangeArrowheads="1"/>
          </p:cNvSpPr>
          <p:nvPr/>
        </p:nvSpPr>
        <p:spPr bwMode="auto">
          <a:xfrm>
            <a:off x="6192225" y="4703091"/>
            <a:ext cx="929791" cy="369332"/>
          </a:xfrm>
          <a:prstGeom prst="rect">
            <a:avLst/>
          </a:prstGeom>
          <a:noFill/>
          <a:ln w="9525">
            <a:noFill/>
            <a:miter lim="800000"/>
          </a:ln>
        </p:spPr>
        <p:txBody>
          <a:bodyPr>
            <a:spAutoFit/>
          </a:bodyPr>
          <a:lstStyle/>
          <a:p>
            <a:r>
              <a:rPr lang="zh-CN" altLang="en-US" b="1">
                <a:solidFill>
                  <a:srgbClr val="000000"/>
                </a:solidFill>
                <a:latin typeface="Arial" charset="0"/>
                <a:ea typeface="微软雅黑" pitchFamily="34" charset="-122"/>
                <a:sym typeface="Arial" charset="0"/>
              </a:rPr>
              <a:t>独立</a:t>
            </a:r>
          </a:p>
        </p:txBody>
      </p:sp>
      <p:sp>
        <p:nvSpPr>
          <p:cNvPr id="34" name="TextBox 10"/>
          <p:cNvSpPr txBox="1">
            <a:spLocks noChangeArrowheads="1"/>
          </p:cNvSpPr>
          <p:nvPr/>
        </p:nvSpPr>
        <p:spPr bwMode="auto">
          <a:xfrm>
            <a:off x="7155337" y="4703091"/>
            <a:ext cx="1234432" cy="369332"/>
          </a:xfrm>
          <a:prstGeom prst="rect">
            <a:avLst/>
          </a:prstGeom>
          <a:noFill/>
          <a:ln w="9525">
            <a:noFill/>
            <a:miter lim="800000"/>
          </a:ln>
        </p:spPr>
        <p:txBody>
          <a:bodyPr>
            <a:spAutoFit/>
          </a:bodyPr>
          <a:lstStyle/>
          <a:p>
            <a:r>
              <a:rPr lang="zh-CN" altLang="en-US" b="1">
                <a:solidFill>
                  <a:srgbClr val="000000"/>
                </a:solidFill>
                <a:latin typeface="Arial" charset="0"/>
                <a:ea typeface="微软雅黑" pitchFamily="34" charset="-122"/>
                <a:sym typeface="Arial" charset="0"/>
              </a:rPr>
              <a:t>互助</a:t>
            </a:r>
          </a:p>
        </p:txBody>
      </p:sp>
      <p:pic>
        <p:nvPicPr>
          <p:cNvPr id="42" name="Picture 9"/>
          <p:cNvPicPr>
            <a:picLocks noChangeAspect="1" noChangeArrowheads="1"/>
          </p:cNvPicPr>
          <p:nvPr/>
        </p:nvPicPr>
        <p:blipFill>
          <a:blip r:embed="rId3" cstate="print"/>
          <a:srcRect/>
          <a:stretch>
            <a:fillRect/>
          </a:stretch>
        </p:blipFill>
        <p:spPr bwMode="auto">
          <a:xfrm>
            <a:off x="4173976" y="2393519"/>
            <a:ext cx="4080924" cy="2400990"/>
          </a:xfrm>
          <a:prstGeom prst="rect">
            <a:avLst/>
          </a:prstGeom>
          <a:noFill/>
          <a:ln w="9525">
            <a:noFill/>
            <a:miter lim="800000"/>
            <a:headEnd/>
            <a:tailEnd/>
          </a:ln>
        </p:spPr>
      </p:pic>
      <p:sp>
        <p:nvSpPr>
          <p:cNvPr id="43" name="TextBox 8"/>
          <p:cNvSpPr txBox="1">
            <a:spLocks noChangeArrowheads="1"/>
          </p:cNvSpPr>
          <p:nvPr/>
        </p:nvSpPr>
        <p:spPr bwMode="auto">
          <a:xfrm>
            <a:off x="5338594" y="3281816"/>
            <a:ext cx="1313766" cy="367393"/>
          </a:xfrm>
          <a:prstGeom prst="rect">
            <a:avLst/>
          </a:prstGeom>
          <a:noFill/>
          <a:ln w="9525">
            <a:noFill/>
            <a:miter lim="800000"/>
          </a:ln>
        </p:spPr>
        <p:txBody>
          <a:bodyPr>
            <a:spAutoFit/>
          </a:bodyPr>
          <a:lstStyle/>
          <a:p>
            <a:r>
              <a:rPr lang="zh-CN" altLang="en-US" b="1">
                <a:solidFill>
                  <a:srgbClr val="3333FF"/>
                </a:solidFill>
                <a:latin typeface="Arial" charset="0"/>
                <a:ea typeface="微软雅黑" pitchFamily="34" charset="-122"/>
                <a:sym typeface="Arial" charset="0"/>
              </a:rPr>
              <a:t>严格监督</a:t>
            </a:r>
          </a:p>
        </p:txBody>
      </p:sp>
      <p:sp>
        <p:nvSpPr>
          <p:cNvPr id="44" name="TextBox 8"/>
          <p:cNvSpPr txBox="1">
            <a:spLocks noChangeArrowheads="1"/>
          </p:cNvSpPr>
          <p:nvPr/>
        </p:nvSpPr>
        <p:spPr bwMode="auto">
          <a:xfrm>
            <a:off x="6350892" y="3783748"/>
            <a:ext cx="1251886" cy="367392"/>
          </a:xfrm>
          <a:prstGeom prst="rect">
            <a:avLst/>
          </a:prstGeom>
          <a:noFill/>
          <a:ln w="9525">
            <a:noFill/>
            <a:miter lim="800000"/>
          </a:ln>
        </p:spPr>
        <p:txBody>
          <a:bodyPr>
            <a:spAutoFit/>
          </a:bodyPr>
          <a:lstStyle/>
          <a:p>
            <a:r>
              <a:rPr lang="zh-CN" altLang="en-US" b="1">
                <a:solidFill>
                  <a:srgbClr val="3333FF"/>
                </a:solidFill>
                <a:latin typeface="Arial" charset="0"/>
                <a:ea typeface="微软雅黑" pitchFamily="34" charset="-122"/>
                <a:sym typeface="Arial" charset="0"/>
              </a:rPr>
              <a:t>自律管理</a:t>
            </a:r>
          </a:p>
        </p:txBody>
      </p:sp>
      <p:sp>
        <p:nvSpPr>
          <p:cNvPr id="45" name="TextBox 8"/>
          <p:cNvSpPr txBox="1">
            <a:spLocks noChangeArrowheads="1"/>
          </p:cNvSpPr>
          <p:nvPr/>
        </p:nvSpPr>
        <p:spPr bwMode="auto">
          <a:xfrm>
            <a:off x="7290203" y="4042475"/>
            <a:ext cx="1405793" cy="367392"/>
          </a:xfrm>
          <a:prstGeom prst="rect">
            <a:avLst/>
          </a:prstGeom>
          <a:noFill/>
          <a:ln w="9525">
            <a:noFill/>
            <a:miter lim="800000"/>
          </a:ln>
        </p:spPr>
        <p:txBody>
          <a:bodyPr>
            <a:spAutoFit/>
          </a:bodyPr>
          <a:lstStyle/>
          <a:p>
            <a:r>
              <a:rPr lang="zh-CN" altLang="en-US" b="1">
                <a:solidFill>
                  <a:srgbClr val="3333FF"/>
                </a:solidFill>
                <a:latin typeface="Arial" charset="0"/>
                <a:ea typeface="微软雅黑" pitchFamily="34" charset="-122"/>
                <a:sym typeface="Arial" charset="0"/>
              </a:rPr>
              <a:t>团队管理</a:t>
            </a:r>
          </a:p>
        </p:txBody>
      </p:sp>
      <p:sp>
        <p:nvSpPr>
          <p:cNvPr id="46" name="TextBox 8"/>
          <p:cNvSpPr txBox="1">
            <a:spLocks noChangeArrowheads="1"/>
          </p:cNvSpPr>
          <p:nvPr/>
        </p:nvSpPr>
        <p:spPr bwMode="auto">
          <a:xfrm>
            <a:off x="4304084" y="2341774"/>
            <a:ext cx="1285206" cy="367392"/>
          </a:xfrm>
          <a:prstGeom prst="rect">
            <a:avLst/>
          </a:prstGeom>
          <a:noFill/>
          <a:ln w="9525">
            <a:noFill/>
            <a:miter lim="800000"/>
          </a:ln>
        </p:spPr>
        <p:txBody>
          <a:bodyPr>
            <a:spAutoFit/>
          </a:bodyPr>
          <a:lstStyle/>
          <a:p>
            <a:r>
              <a:rPr lang="zh-CN" altLang="en-US" b="1">
                <a:solidFill>
                  <a:srgbClr val="3333FF"/>
                </a:solidFill>
                <a:latin typeface="Arial" charset="0"/>
                <a:ea typeface="微软雅黑" pitchFamily="34" charset="-122"/>
                <a:sym typeface="Arial" charset="0"/>
              </a:rPr>
              <a:t>自然本能</a:t>
            </a:r>
          </a:p>
        </p:txBody>
      </p:sp>
      <p:sp>
        <p:nvSpPr>
          <p:cNvPr id="47" name="Text Box 13"/>
          <p:cNvSpPr txBox="1">
            <a:spLocks noChangeArrowheads="1"/>
          </p:cNvSpPr>
          <p:nvPr/>
        </p:nvSpPr>
        <p:spPr bwMode="auto">
          <a:xfrm>
            <a:off x="5694010" y="5067035"/>
            <a:ext cx="1507340" cy="369332"/>
          </a:xfrm>
          <a:prstGeom prst="rect">
            <a:avLst/>
          </a:prstGeom>
          <a:noFill/>
          <a:ln w="9525" algn="ctr">
            <a:noFill/>
            <a:miter lim="800000"/>
          </a:ln>
        </p:spPr>
        <p:txBody>
          <a:bodyPr>
            <a:spAutoFit/>
          </a:bodyPr>
          <a:lstStyle/>
          <a:p>
            <a:pPr>
              <a:spcBef>
                <a:spcPct val="50000"/>
              </a:spcBef>
            </a:pPr>
            <a:r>
              <a:rPr lang="zh-CN" altLang="en-US" b="1">
                <a:solidFill>
                  <a:srgbClr val="000000"/>
                </a:solidFill>
                <a:latin typeface="Arial" charset="0"/>
                <a:ea typeface="微软雅黑" pitchFamily="34" charset="-122"/>
                <a:sym typeface="Arial" charset="0"/>
              </a:rPr>
              <a:t>管理水平</a:t>
            </a:r>
          </a:p>
        </p:txBody>
      </p:sp>
      <p:sp>
        <p:nvSpPr>
          <p:cNvPr id="48" name="Text Box 14"/>
          <p:cNvSpPr txBox="1">
            <a:spLocks noChangeArrowheads="1"/>
          </p:cNvSpPr>
          <p:nvPr/>
        </p:nvSpPr>
        <p:spPr bwMode="auto">
          <a:xfrm>
            <a:off x="7977484" y="5013457"/>
            <a:ext cx="672750" cy="369332"/>
          </a:xfrm>
          <a:prstGeom prst="rect">
            <a:avLst/>
          </a:prstGeom>
          <a:noFill/>
          <a:ln w="9525" algn="ctr">
            <a:noFill/>
            <a:miter lim="800000"/>
          </a:ln>
        </p:spPr>
        <p:txBody>
          <a:bodyPr>
            <a:spAutoFit/>
          </a:bodyPr>
          <a:lstStyle/>
          <a:p>
            <a:pPr>
              <a:spcBef>
                <a:spcPct val="50000"/>
              </a:spcBef>
            </a:pPr>
            <a:r>
              <a:rPr lang="zh-CN" altLang="en-US" b="1" dirty="0">
                <a:solidFill>
                  <a:srgbClr val="3333FF"/>
                </a:solidFill>
                <a:latin typeface="Arial" charset="0"/>
                <a:ea typeface="微软雅黑" pitchFamily="34" charset="-122"/>
                <a:sym typeface="Arial" charset="0"/>
              </a:rPr>
              <a:t>高</a:t>
            </a:r>
          </a:p>
        </p:txBody>
      </p:sp>
      <p:sp>
        <p:nvSpPr>
          <p:cNvPr id="49" name="Text Box 15"/>
          <p:cNvSpPr txBox="1">
            <a:spLocks noChangeArrowheads="1"/>
          </p:cNvSpPr>
          <p:nvPr/>
        </p:nvSpPr>
        <p:spPr bwMode="auto">
          <a:xfrm>
            <a:off x="4050216" y="5104981"/>
            <a:ext cx="604523" cy="369332"/>
          </a:xfrm>
          <a:prstGeom prst="rect">
            <a:avLst/>
          </a:prstGeom>
          <a:noFill/>
          <a:ln w="9525" algn="ctr">
            <a:noFill/>
            <a:miter lim="800000"/>
          </a:ln>
        </p:spPr>
        <p:txBody>
          <a:bodyPr>
            <a:spAutoFit/>
          </a:bodyPr>
          <a:lstStyle/>
          <a:p>
            <a:pPr algn="ctr">
              <a:spcBef>
                <a:spcPct val="50000"/>
              </a:spcBef>
            </a:pPr>
            <a:r>
              <a:rPr lang="zh-CN" altLang="en-US" b="1">
                <a:solidFill>
                  <a:srgbClr val="3333FF"/>
                </a:solidFill>
                <a:latin typeface="Arial" charset="0"/>
                <a:ea typeface="微软雅黑" pitchFamily="34" charset="-122"/>
                <a:sym typeface="Arial" charset="0"/>
              </a:rPr>
              <a:t>低</a:t>
            </a:r>
          </a:p>
        </p:txBody>
      </p:sp>
      <p:sp>
        <p:nvSpPr>
          <p:cNvPr id="50" name="AutoShape 16"/>
          <p:cNvSpPr>
            <a:spLocks noChangeArrowheads="1"/>
          </p:cNvSpPr>
          <p:nvPr/>
        </p:nvSpPr>
        <p:spPr bwMode="auto">
          <a:xfrm>
            <a:off x="7142894" y="5165524"/>
            <a:ext cx="509323" cy="148337"/>
          </a:xfrm>
          <a:prstGeom prst="rightArrow">
            <a:avLst>
              <a:gd name="adj1" fmla="val 50000"/>
              <a:gd name="adj2" fmla="val 93314"/>
            </a:avLst>
          </a:prstGeom>
          <a:solidFill>
            <a:schemeClr val="accent4"/>
          </a:solidFill>
          <a:ln w="9525" algn="ctr">
            <a:noFill/>
            <a:miter lim="800000"/>
          </a:ln>
        </p:spPr>
        <p:txBody>
          <a:bodyPr wrap="none" anchor="ctr"/>
          <a:lstStyle/>
          <a:p>
            <a:endParaRPr lang="zh-CN" altLang="en-US">
              <a:latin typeface="Arial" charset="0"/>
              <a:ea typeface="微软雅黑" pitchFamily="34" charset="-122"/>
              <a:sym typeface="Arial" charset="0"/>
            </a:endParaRPr>
          </a:p>
        </p:txBody>
      </p:sp>
      <p:sp>
        <p:nvSpPr>
          <p:cNvPr id="51" name="AutoShape 17"/>
          <p:cNvSpPr>
            <a:spLocks noChangeArrowheads="1"/>
          </p:cNvSpPr>
          <p:nvPr/>
        </p:nvSpPr>
        <p:spPr bwMode="auto">
          <a:xfrm>
            <a:off x="4734073" y="5198123"/>
            <a:ext cx="525188" cy="150061"/>
          </a:xfrm>
          <a:prstGeom prst="leftArrow">
            <a:avLst>
              <a:gd name="adj1" fmla="val 50000"/>
              <a:gd name="adj2" fmla="val 95115"/>
            </a:avLst>
          </a:prstGeom>
          <a:solidFill>
            <a:schemeClr val="accent4"/>
          </a:solidFill>
          <a:ln w="9525" algn="ctr">
            <a:noFill/>
            <a:miter lim="800000"/>
          </a:ln>
        </p:spPr>
        <p:txBody>
          <a:bodyPr wrap="none" anchor="ctr"/>
          <a:lstStyle/>
          <a:p>
            <a:endParaRPr lang="zh-CN" altLang="en-US">
              <a:latin typeface="Arial" charset="0"/>
              <a:ea typeface="微软雅黑" pitchFamily="34" charset="-122"/>
              <a:sym typeface="Arial" charset="0"/>
            </a:endParaRPr>
          </a:p>
        </p:txBody>
      </p:sp>
      <p:sp>
        <p:nvSpPr>
          <p:cNvPr id="52" name="Line 19"/>
          <p:cNvSpPr>
            <a:spLocks noChangeShapeType="1"/>
          </p:cNvSpPr>
          <p:nvPr/>
        </p:nvSpPr>
        <p:spPr bwMode="blackWhite">
          <a:xfrm>
            <a:off x="5727330" y="2745388"/>
            <a:ext cx="1296312" cy="838277"/>
          </a:xfrm>
          <a:prstGeom prst="line">
            <a:avLst/>
          </a:prstGeom>
          <a:noFill/>
          <a:ln w="57150">
            <a:solidFill>
              <a:srgbClr val="FF0000"/>
            </a:solidFill>
            <a:round/>
            <a:tailEnd type="triangle" w="med" len="med"/>
          </a:ln>
        </p:spPr>
        <p:txBody>
          <a:bodyPr lIns="0" tIns="0" rIns="0" bIns="0" anchor="ctr"/>
          <a:lstStyle/>
          <a:p>
            <a:endParaRPr lang="zh-CN" altLang="en-US">
              <a:latin typeface="Arial" charset="0"/>
              <a:ea typeface="微软雅黑" pitchFamily="34" charset="-122"/>
              <a:sym typeface="Arial" charset="0"/>
            </a:endParaRPr>
          </a:p>
        </p:txBody>
      </p:sp>
      <p:sp>
        <p:nvSpPr>
          <p:cNvPr id="53" name="矩形 52"/>
          <p:cNvSpPr/>
          <p:nvPr/>
        </p:nvSpPr>
        <p:spPr>
          <a:xfrm>
            <a:off x="0" y="5854700"/>
            <a:ext cx="12192000" cy="10033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 name="矩形 2"/>
          <p:cNvSpPr/>
          <p:nvPr/>
        </p:nvSpPr>
        <p:spPr>
          <a:xfrm>
            <a:off x="1565559" y="6066815"/>
            <a:ext cx="5724644" cy="646331"/>
          </a:xfrm>
          <a:prstGeom prst="rect">
            <a:avLst/>
          </a:prstGeom>
        </p:spPr>
        <p:txBody>
          <a:bodyPr wrap="none">
            <a:spAutoFit/>
          </a:bodyPr>
          <a:lstStyle/>
          <a:p>
            <a:pPr hangingPunct="0"/>
            <a:r>
              <a:rPr lang="zh-CN" altLang="en-US" b="1" dirty="0">
                <a:solidFill>
                  <a:schemeClr val="bg1"/>
                </a:solidFill>
                <a:latin typeface="Arial" charset="0"/>
                <a:ea typeface="微软雅黑" pitchFamily="34" charset="-122"/>
                <a:sym typeface="Arial" charset="0"/>
              </a:rPr>
              <a:t>不再过多地靠监督和考核。</a:t>
            </a:r>
          </a:p>
          <a:p>
            <a:pPr hangingPunct="0"/>
            <a:r>
              <a:rPr lang="zh-CN" altLang="en-US" b="1" dirty="0">
                <a:solidFill>
                  <a:schemeClr val="bg1"/>
                </a:solidFill>
                <a:latin typeface="Arial" charset="0"/>
                <a:ea typeface="微软雅黑" pitchFamily="34" charset="-122"/>
                <a:sym typeface="Arial" charset="0"/>
              </a:rPr>
              <a:t>工作自律，并能关注团队成员，相互提醒，相互协作。</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3">
            <a:extLst>
              <a:ext uri="{28A0092B-C50C-407E-A947-70E740481C1C}">
                <a14:useLocalDpi xmlns:a14="http://schemas.microsoft.com/office/drawing/2010/main" val="0"/>
              </a:ext>
            </a:extLst>
          </a:blip>
          <a:srcRect t="13810" b="17010"/>
          <a:stretch>
            <a:fillRect/>
          </a:stretch>
        </p:blipFill>
        <p:spPr>
          <a:xfrm>
            <a:off x="0" y="1226457"/>
            <a:ext cx="12204700" cy="5631543"/>
          </a:xfrm>
          <a:prstGeom prst="rect">
            <a:avLst/>
          </a:prstGeom>
        </p:spPr>
      </p:pic>
      <p:sp>
        <p:nvSpPr>
          <p:cNvPr id="4" name="矩形 3"/>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箭头: 五边形 4"/>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Rectangle 4"/>
          <p:cNvSpPr>
            <a:spLocks noChangeArrowheads="1"/>
          </p:cNvSpPr>
          <p:nvPr/>
        </p:nvSpPr>
        <p:spPr bwMode="auto">
          <a:xfrm>
            <a:off x="884283" y="470916"/>
            <a:ext cx="7772400" cy="480131"/>
          </a:xfrm>
          <a:prstGeom prst="rect">
            <a:avLst/>
          </a:prstGeom>
          <a:noFill/>
          <a:ln w="9525">
            <a:noFill/>
            <a:miter lim="800000"/>
          </a:ln>
          <a:effectLst/>
        </p:spPr>
        <p:txBody>
          <a:bodyPr vert="horz" wrap="square" lIns="91440" tIns="45720" rIns="91440" bIns="45720" rtlCol="0" anchor="ctr">
            <a:spAutoFit/>
          </a:bodyPr>
          <a:lstStyle/>
          <a:p>
            <a:pPr>
              <a:lnSpc>
                <a:spcPct val="90000"/>
              </a:lnSpc>
              <a:spcBef>
                <a:spcPct val="0"/>
              </a:spcBef>
            </a:pPr>
            <a:r>
              <a:rPr lang="zh-CN" altLang="en-US" sz="2800" b="1" dirty="0">
                <a:solidFill>
                  <a:schemeClr val="accent1">
                    <a:lumMod val="75000"/>
                  </a:schemeClr>
                </a:solidFill>
                <a:latin typeface="Arial" charset="0"/>
                <a:ea typeface="微软雅黑" pitchFamily="34" charset="-122"/>
                <a:cs typeface="+mj-cs"/>
                <a:sym typeface="Arial" charset="0"/>
              </a:rPr>
              <a:t>你怎么理解杜邦公司的安全管理理论？</a:t>
            </a:r>
          </a:p>
        </p:txBody>
      </p:sp>
      <p:sp>
        <p:nvSpPr>
          <p:cNvPr id="10" name="矩形 9"/>
          <p:cNvSpPr/>
          <p:nvPr/>
        </p:nvSpPr>
        <p:spPr>
          <a:xfrm>
            <a:off x="0" y="1226456"/>
            <a:ext cx="12192000" cy="5631544"/>
          </a:xfrm>
          <a:prstGeom prst="rect">
            <a:avLst/>
          </a:prstGeom>
          <a:solidFill>
            <a:schemeClr val="tx1">
              <a:lumMod val="75000"/>
              <a:lumOff val="2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1" name="矩形: 圆角 10"/>
          <p:cNvSpPr/>
          <p:nvPr/>
        </p:nvSpPr>
        <p:spPr>
          <a:xfrm>
            <a:off x="464458" y="1683657"/>
            <a:ext cx="4949372" cy="609600"/>
          </a:xfrm>
          <a:prstGeom prst="roundRect">
            <a:avLst>
              <a:gd name="adj" fmla="val 7143"/>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2" name="矩形: 圆角 11"/>
          <p:cNvSpPr/>
          <p:nvPr/>
        </p:nvSpPr>
        <p:spPr>
          <a:xfrm>
            <a:off x="464457" y="2688582"/>
            <a:ext cx="4949372" cy="609600"/>
          </a:xfrm>
          <a:prstGeom prst="roundRect">
            <a:avLst>
              <a:gd name="adj" fmla="val 7143"/>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3" name="矩形: 圆角 12"/>
          <p:cNvSpPr/>
          <p:nvPr/>
        </p:nvSpPr>
        <p:spPr>
          <a:xfrm>
            <a:off x="464457" y="3693507"/>
            <a:ext cx="4949372" cy="609600"/>
          </a:xfrm>
          <a:prstGeom prst="roundRect">
            <a:avLst>
              <a:gd name="adj" fmla="val 7143"/>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4" name="矩形: 圆角 13"/>
          <p:cNvSpPr/>
          <p:nvPr/>
        </p:nvSpPr>
        <p:spPr>
          <a:xfrm>
            <a:off x="464457" y="4698432"/>
            <a:ext cx="4949372" cy="609600"/>
          </a:xfrm>
          <a:prstGeom prst="roundRect">
            <a:avLst>
              <a:gd name="adj" fmla="val 7143"/>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5" name="矩形: 圆角 14"/>
          <p:cNvSpPr/>
          <p:nvPr/>
        </p:nvSpPr>
        <p:spPr>
          <a:xfrm>
            <a:off x="464456" y="5703356"/>
            <a:ext cx="4949373" cy="609600"/>
          </a:xfrm>
          <a:prstGeom prst="roundRect">
            <a:avLst>
              <a:gd name="adj" fmla="val 7143"/>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26" name="矩形 25"/>
          <p:cNvSpPr/>
          <p:nvPr/>
        </p:nvSpPr>
        <p:spPr>
          <a:xfrm>
            <a:off x="1317770" y="1802244"/>
            <a:ext cx="3185487" cy="369332"/>
          </a:xfrm>
          <a:prstGeom prst="rect">
            <a:avLst/>
          </a:prstGeom>
        </p:spPr>
        <p:txBody>
          <a:bodyPr wrap="none">
            <a:spAutoFit/>
          </a:bodyPr>
          <a:lstStyle/>
          <a:p>
            <a:r>
              <a:rPr lang="zh-CN" altLang="en-US" b="1" dirty="0">
                <a:solidFill>
                  <a:schemeClr val="bg1"/>
                </a:solidFill>
                <a:latin typeface="Arial" charset="0"/>
                <a:ea typeface="微软雅黑" pitchFamily="34" charset="-122"/>
                <a:sym typeface="Arial" charset="0"/>
              </a:rPr>
              <a:t>所有安全事故都是可以预防的</a:t>
            </a:r>
            <a:endParaRPr lang="zh-CN" altLang="en-US" dirty="0">
              <a:solidFill>
                <a:schemeClr val="bg1"/>
              </a:solidFill>
              <a:latin typeface="Arial" charset="0"/>
              <a:ea typeface="微软雅黑" pitchFamily="34" charset="-122"/>
              <a:sym typeface="Arial" charset="0"/>
            </a:endParaRPr>
          </a:p>
        </p:txBody>
      </p:sp>
      <p:sp>
        <p:nvSpPr>
          <p:cNvPr id="27" name="矩形: 圆角 26"/>
          <p:cNvSpPr/>
          <p:nvPr/>
        </p:nvSpPr>
        <p:spPr>
          <a:xfrm>
            <a:off x="6778170" y="1682110"/>
            <a:ext cx="4949372" cy="609600"/>
          </a:xfrm>
          <a:prstGeom prst="roundRect">
            <a:avLst>
              <a:gd name="adj" fmla="val 7143"/>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28" name="矩形: 圆角 27"/>
          <p:cNvSpPr/>
          <p:nvPr/>
        </p:nvSpPr>
        <p:spPr>
          <a:xfrm>
            <a:off x="6778169" y="2687035"/>
            <a:ext cx="4949372" cy="609600"/>
          </a:xfrm>
          <a:prstGeom prst="roundRect">
            <a:avLst>
              <a:gd name="adj" fmla="val 7143"/>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29" name="矩形: 圆角 28"/>
          <p:cNvSpPr/>
          <p:nvPr/>
        </p:nvSpPr>
        <p:spPr>
          <a:xfrm>
            <a:off x="6778169" y="3691960"/>
            <a:ext cx="4949372" cy="609600"/>
          </a:xfrm>
          <a:prstGeom prst="roundRect">
            <a:avLst>
              <a:gd name="adj" fmla="val 7143"/>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0" name="矩形: 圆角 29"/>
          <p:cNvSpPr/>
          <p:nvPr/>
        </p:nvSpPr>
        <p:spPr>
          <a:xfrm>
            <a:off x="6778169" y="4696885"/>
            <a:ext cx="4949372" cy="609600"/>
          </a:xfrm>
          <a:prstGeom prst="roundRect">
            <a:avLst>
              <a:gd name="adj" fmla="val 7143"/>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1" name="矩形: 圆角 30"/>
          <p:cNvSpPr/>
          <p:nvPr/>
        </p:nvSpPr>
        <p:spPr>
          <a:xfrm>
            <a:off x="6778168" y="5701809"/>
            <a:ext cx="4949373" cy="609600"/>
          </a:xfrm>
          <a:prstGeom prst="roundRect">
            <a:avLst>
              <a:gd name="adj" fmla="val 7143"/>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2" name="矩形 31"/>
          <p:cNvSpPr/>
          <p:nvPr/>
        </p:nvSpPr>
        <p:spPr>
          <a:xfrm>
            <a:off x="1115566" y="2808716"/>
            <a:ext cx="3647152" cy="369332"/>
          </a:xfrm>
          <a:prstGeom prst="rect">
            <a:avLst/>
          </a:prstGeom>
        </p:spPr>
        <p:txBody>
          <a:bodyPr wrap="none">
            <a:spAutoFit/>
          </a:bodyPr>
          <a:lstStyle/>
          <a:p>
            <a:r>
              <a:rPr lang="zh-CN" altLang="en-US" b="1" dirty="0">
                <a:solidFill>
                  <a:schemeClr val="bg1"/>
                </a:solidFill>
                <a:latin typeface="Arial" charset="0"/>
                <a:ea typeface="微软雅黑" pitchFamily="34" charset="-122"/>
                <a:sym typeface="Arial" charset="0"/>
              </a:rPr>
              <a:t>各级管理层对各自的安全直接负责</a:t>
            </a:r>
          </a:p>
        </p:txBody>
      </p:sp>
      <p:sp>
        <p:nvSpPr>
          <p:cNvPr id="33" name="矩形 32"/>
          <p:cNvSpPr/>
          <p:nvPr/>
        </p:nvSpPr>
        <p:spPr>
          <a:xfrm>
            <a:off x="1115566" y="3813640"/>
            <a:ext cx="3647152" cy="369332"/>
          </a:xfrm>
          <a:prstGeom prst="rect">
            <a:avLst/>
          </a:prstGeom>
        </p:spPr>
        <p:txBody>
          <a:bodyPr wrap="none">
            <a:spAutoFit/>
          </a:bodyPr>
          <a:lstStyle/>
          <a:p>
            <a:r>
              <a:rPr lang="zh-CN" altLang="en-US" b="1" dirty="0">
                <a:solidFill>
                  <a:schemeClr val="bg1"/>
                </a:solidFill>
                <a:latin typeface="Arial" charset="0"/>
                <a:ea typeface="微软雅黑" pitchFamily="34" charset="-122"/>
                <a:sym typeface="Arial" charset="0"/>
              </a:rPr>
              <a:t>所有的安全操作隐患是可以控制的</a:t>
            </a:r>
          </a:p>
        </p:txBody>
      </p:sp>
      <p:sp>
        <p:nvSpPr>
          <p:cNvPr id="34" name="矩形 33"/>
          <p:cNvSpPr/>
          <p:nvPr/>
        </p:nvSpPr>
        <p:spPr>
          <a:xfrm>
            <a:off x="1548599" y="4850443"/>
            <a:ext cx="2723823" cy="369332"/>
          </a:xfrm>
          <a:prstGeom prst="rect">
            <a:avLst/>
          </a:prstGeom>
        </p:spPr>
        <p:txBody>
          <a:bodyPr wrap="none">
            <a:spAutoFit/>
          </a:bodyPr>
          <a:lstStyle/>
          <a:p>
            <a:r>
              <a:rPr lang="zh-CN" altLang="en-US" b="1" dirty="0">
                <a:solidFill>
                  <a:schemeClr val="bg1"/>
                </a:solidFill>
                <a:latin typeface="Arial" charset="0"/>
                <a:ea typeface="微软雅黑" pitchFamily="34" charset="-122"/>
                <a:sym typeface="Arial" charset="0"/>
              </a:rPr>
              <a:t>安全是被雇佣的员工条件</a:t>
            </a:r>
          </a:p>
        </p:txBody>
      </p:sp>
      <p:sp>
        <p:nvSpPr>
          <p:cNvPr id="35" name="矩形 34"/>
          <p:cNvSpPr/>
          <p:nvPr/>
        </p:nvSpPr>
        <p:spPr>
          <a:xfrm>
            <a:off x="1317768" y="5855368"/>
            <a:ext cx="3185487" cy="369332"/>
          </a:xfrm>
          <a:prstGeom prst="rect">
            <a:avLst/>
          </a:prstGeom>
        </p:spPr>
        <p:txBody>
          <a:bodyPr wrap="none">
            <a:spAutoFit/>
          </a:bodyPr>
          <a:lstStyle/>
          <a:p>
            <a:r>
              <a:rPr lang="zh-CN" altLang="en-US" b="1" dirty="0">
                <a:solidFill>
                  <a:schemeClr val="bg1"/>
                </a:solidFill>
                <a:latin typeface="Arial" charset="0"/>
                <a:ea typeface="微软雅黑" pitchFamily="34" charset="-122"/>
                <a:sym typeface="Arial" charset="0"/>
              </a:rPr>
              <a:t>员工必须接受严格的安全培训</a:t>
            </a:r>
          </a:p>
        </p:txBody>
      </p:sp>
      <p:sp>
        <p:nvSpPr>
          <p:cNvPr id="36" name="矩形 35"/>
          <p:cNvSpPr/>
          <p:nvPr/>
        </p:nvSpPr>
        <p:spPr>
          <a:xfrm>
            <a:off x="7650506" y="1803581"/>
            <a:ext cx="2954655" cy="369332"/>
          </a:xfrm>
          <a:prstGeom prst="rect">
            <a:avLst/>
          </a:prstGeom>
        </p:spPr>
        <p:txBody>
          <a:bodyPr wrap="none">
            <a:spAutoFit/>
          </a:bodyPr>
          <a:lstStyle/>
          <a:p>
            <a:r>
              <a:rPr lang="zh-CN" altLang="en-US" b="1" dirty="0">
                <a:solidFill>
                  <a:schemeClr val="bg1"/>
                </a:solidFill>
                <a:latin typeface="Arial" charset="0"/>
                <a:ea typeface="微软雅黑" pitchFamily="34" charset="-122"/>
                <a:sym typeface="Arial" charset="0"/>
              </a:rPr>
              <a:t>各级主管必须进行安全检查</a:t>
            </a:r>
          </a:p>
        </p:txBody>
      </p:sp>
      <p:sp>
        <p:nvSpPr>
          <p:cNvPr id="37" name="矩形 36"/>
          <p:cNvSpPr/>
          <p:nvPr/>
        </p:nvSpPr>
        <p:spPr>
          <a:xfrm>
            <a:off x="7650507" y="2802704"/>
            <a:ext cx="2954655" cy="369332"/>
          </a:xfrm>
          <a:prstGeom prst="rect">
            <a:avLst/>
          </a:prstGeom>
        </p:spPr>
        <p:txBody>
          <a:bodyPr wrap="none">
            <a:spAutoFit/>
          </a:bodyPr>
          <a:lstStyle/>
          <a:p>
            <a:r>
              <a:rPr lang="zh-CN" altLang="en-US" b="1" dirty="0">
                <a:solidFill>
                  <a:schemeClr val="bg1"/>
                </a:solidFill>
                <a:latin typeface="Arial" charset="0"/>
                <a:ea typeface="微软雅黑" pitchFamily="34" charset="-122"/>
                <a:sym typeface="Arial" charset="0"/>
              </a:rPr>
              <a:t>发现安全隐患必须及时更正</a:t>
            </a:r>
          </a:p>
        </p:txBody>
      </p:sp>
      <p:sp>
        <p:nvSpPr>
          <p:cNvPr id="38" name="矩形 37"/>
          <p:cNvSpPr/>
          <p:nvPr/>
        </p:nvSpPr>
        <p:spPr>
          <a:xfrm>
            <a:off x="7198444" y="3812093"/>
            <a:ext cx="4108817" cy="369332"/>
          </a:xfrm>
          <a:prstGeom prst="rect">
            <a:avLst/>
          </a:prstGeom>
        </p:spPr>
        <p:txBody>
          <a:bodyPr wrap="none">
            <a:spAutoFit/>
          </a:bodyPr>
          <a:lstStyle/>
          <a:p>
            <a:r>
              <a:rPr lang="zh-CN" altLang="en-US" b="1" dirty="0">
                <a:solidFill>
                  <a:schemeClr val="bg1"/>
                </a:solidFill>
                <a:latin typeface="Arial" charset="0"/>
                <a:ea typeface="微软雅黑" pitchFamily="34" charset="-122"/>
                <a:sym typeface="Arial" charset="0"/>
              </a:rPr>
              <a:t>工作外的安全与工作时的安全同样重要</a:t>
            </a:r>
          </a:p>
        </p:txBody>
      </p:sp>
      <p:sp>
        <p:nvSpPr>
          <p:cNvPr id="39" name="矩形 38"/>
          <p:cNvSpPr/>
          <p:nvPr/>
        </p:nvSpPr>
        <p:spPr>
          <a:xfrm>
            <a:off x="7645999" y="4850443"/>
            <a:ext cx="3185487" cy="369332"/>
          </a:xfrm>
          <a:prstGeom prst="rect">
            <a:avLst/>
          </a:prstGeom>
        </p:spPr>
        <p:txBody>
          <a:bodyPr wrap="none">
            <a:spAutoFit/>
          </a:bodyPr>
          <a:lstStyle/>
          <a:p>
            <a:r>
              <a:rPr lang="zh-CN" altLang="en-US" b="1" dirty="0">
                <a:solidFill>
                  <a:schemeClr val="bg1"/>
                </a:solidFill>
                <a:latin typeface="Arial" charset="0"/>
                <a:ea typeface="微软雅黑" pitchFamily="34" charset="-122"/>
                <a:sym typeface="Arial" charset="0"/>
              </a:rPr>
              <a:t>良好的安全就是一门好的生意</a:t>
            </a:r>
          </a:p>
        </p:txBody>
      </p:sp>
      <p:sp>
        <p:nvSpPr>
          <p:cNvPr id="40" name="矩形 39"/>
          <p:cNvSpPr/>
          <p:nvPr/>
        </p:nvSpPr>
        <p:spPr>
          <a:xfrm>
            <a:off x="7881338" y="5855368"/>
            <a:ext cx="2492990" cy="369332"/>
          </a:xfrm>
          <a:prstGeom prst="rect">
            <a:avLst/>
          </a:prstGeom>
        </p:spPr>
        <p:txBody>
          <a:bodyPr wrap="none">
            <a:spAutoFit/>
          </a:bodyPr>
          <a:lstStyle/>
          <a:p>
            <a:r>
              <a:rPr lang="zh-CN" altLang="en-US" b="1" dirty="0">
                <a:solidFill>
                  <a:schemeClr val="bg1"/>
                </a:solidFill>
                <a:latin typeface="Arial" charset="0"/>
                <a:ea typeface="微软雅黑" pitchFamily="34" charset="-122"/>
                <a:sym typeface="Arial" charset="0"/>
              </a:rPr>
              <a:t>员工的直接参与是关键</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t="1452" b="10545"/>
          <a:stretch>
            <a:fillRect/>
          </a:stretch>
        </p:blipFill>
        <p:spPr>
          <a:xfrm>
            <a:off x="0" y="2038350"/>
            <a:ext cx="4738511" cy="2781299"/>
          </a:xfrm>
          <a:prstGeom prst="rect">
            <a:avLst/>
          </a:prstGeom>
        </p:spPr>
      </p:pic>
      <p:sp>
        <p:nvSpPr>
          <p:cNvPr id="5" name="矩形 4"/>
          <p:cNvSpPr/>
          <p:nvPr/>
        </p:nvSpPr>
        <p:spPr>
          <a:xfrm>
            <a:off x="2832101" y="2756806"/>
            <a:ext cx="1906410" cy="134438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矩形 5"/>
          <p:cNvSpPr/>
          <p:nvPr/>
        </p:nvSpPr>
        <p:spPr>
          <a:xfrm>
            <a:off x="4738510" y="2756806"/>
            <a:ext cx="7453490" cy="13443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Arial" charset="0"/>
              <a:ea typeface="微软雅黑" pitchFamily="34" charset="-122"/>
              <a:sym typeface="Arial" charset="0"/>
            </a:endParaRPr>
          </a:p>
        </p:txBody>
      </p:sp>
      <p:sp>
        <p:nvSpPr>
          <p:cNvPr id="9" name="文本框 8"/>
          <p:cNvSpPr txBox="1"/>
          <p:nvPr/>
        </p:nvSpPr>
        <p:spPr>
          <a:xfrm>
            <a:off x="2832101" y="3136611"/>
            <a:ext cx="1906410" cy="584775"/>
          </a:xfrm>
          <a:prstGeom prst="rect">
            <a:avLst/>
          </a:prstGeom>
          <a:noFill/>
        </p:spPr>
        <p:txBody>
          <a:bodyPr wrap="square" rtlCol="0">
            <a:spAutoFit/>
          </a:bodyPr>
          <a:lstStyle/>
          <a:p>
            <a:pPr algn="ctr"/>
            <a:r>
              <a:rPr lang="zh-CN" altLang="en-US" sz="3200" b="1" dirty="0">
                <a:solidFill>
                  <a:schemeClr val="tx1">
                    <a:lumMod val="85000"/>
                    <a:lumOff val="15000"/>
                  </a:schemeClr>
                </a:solidFill>
                <a:latin typeface="Arial" charset="0"/>
                <a:ea typeface="微软雅黑" pitchFamily="34" charset="-122"/>
                <a:sym typeface="Arial" charset="0"/>
              </a:rPr>
              <a:t>第二部分</a:t>
            </a:r>
          </a:p>
        </p:txBody>
      </p:sp>
      <p:sp>
        <p:nvSpPr>
          <p:cNvPr id="2" name="矩形 1"/>
          <p:cNvSpPr/>
          <p:nvPr/>
        </p:nvSpPr>
        <p:spPr>
          <a:xfrm>
            <a:off x="6096000" y="3075055"/>
            <a:ext cx="4288353" cy="707886"/>
          </a:xfrm>
          <a:prstGeom prst="rect">
            <a:avLst/>
          </a:prstGeom>
        </p:spPr>
        <p:txBody>
          <a:bodyPr wrap="none">
            <a:spAutoFit/>
          </a:bodyPr>
          <a:lstStyle/>
          <a:p>
            <a:pPr eaLnBrk="0" hangingPunct="0"/>
            <a:r>
              <a:rPr lang="zh-CN" altLang="en-US" sz="4000" b="1">
                <a:solidFill>
                  <a:schemeClr val="bg1"/>
                </a:solidFill>
                <a:latin typeface="Arial" charset="0"/>
                <a:ea typeface="微软雅黑" pitchFamily="34" charset="-122"/>
                <a:sym typeface="Arial" charset="0"/>
              </a:rPr>
              <a:t>安全管理团队管理</a:t>
            </a:r>
            <a:endParaRPr lang="en-US" altLang="zh-CN" sz="4000" b="1" dirty="0">
              <a:solidFill>
                <a:schemeClr val="bg1"/>
              </a:solidFill>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500">
        <p14:glitter pattern="hexagon"/>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0847" y="-87530"/>
            <a:ext cx="2244182" cy="4659531"/>
          </a:xfrm>
          <a:prstGeom prst="rect">
            <a:avLst/>
          </a:prstGeom>
        </p:spPr>
      </p:pic>
      <p:sp>
        <p:nvSpPr>
          <p:cNvPr id="6" name="矩形 5"/>
          <p:cNvSpPr/>
          <p:nvPr/>
        </p:nvSpPr>
        <p:spPr>
          <a:xfrm>
            <a:off x="667654" y="4572001"/>
            <a:ext cx="2714173" cy="5950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8" name="矩形 7"/>
          <p:cNvSpPr/>
          <p:nvPr/>
        </p:nvSpPr>
        <p:spPr>
          <a:xfrm>
            <a:off x="3381827" y="3718076"/>
            <a:ext cx="2714173" cy="5950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9" name="矩形 8"/>
          <p:cNvSpPr/>
          <p:nvPr/>
        </p:nvSpPr>
        <p:spPr>
          <a:xfrm>
            <a:off x="6096000" y="2864152"/>
            <a:ext cx="2714173" cy="5950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0" name="矩形 9"/>
          <p:cNvSpPr/>
          <p:nvPr/>
        </p:nvSpPr>
        <p:spPr>
          <a:xfrm>
            <a:off x="8810173" y="2010228"/>
            <a:ext cx="2714173" cy="5950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1" name="矩形 10"/>
          <p:cNvSpPr/>
          <p:nvPr/>
        </p:nvSpPr>
        <p:spPr>
          <a:xfrm>
            <a:off x="1162965" y="4669489"/>
            <a:ext cx="1723550" cy="400110"/>
          </a:xfrm>
          <a:prstGeom prst="rect">
            <a:avLst/>
          </a:prstGeom>
        </p:spPr>
        <p:txBody>
          <a:bodyPr wrap="none">
            <a:spAutoFit/>
          </a:bodyPr>
          <a:lstStyle/>
          <a:p>
            <a:pPr lvl="0" algn="ctr">
              <a:defRPr/>
            </a:pPr>
            <a:r>
              <a:rPr lang="zh-CN" altLang="en-US" sz="2000" b="1" kern="0" dirty="0">
                <a:solidFill>
                  <a:schemeClr val="bg1"/>
                </a:solidFill>
                <a:latin typeface="Arial" charset="0"/>
                <a:ea typeface="微软雅黑" pitchFamily="34" charset="-122"/>
                <a:sym typeface="Arial" charset="0"/>
              </a:rPr>
              <a:t>自然本能阶段</a:t>
            </a:r>
          </a:p>
        </p:txBody>
      </p:sp>
      <p:sp>
        <p:nvSpPr>
          <p:cNvPr id="12" name="矩形 11"/>
          <p:cNvSpPr/>
          <p:nvPr/>
        </p:nvSpPr>
        <p:spPr>
          <a:xfrm>
            <a:off x="667654" y="5394481"/>
            <a:ext cx="3164117" cy="1274195"/>
          </a:xfrm>
          <a:prstGeom prst="rect">
            <a:avLst/>
          </a:prstGeom>
        </p:spPr>
        <p:txBody>
          <a:bodyPr wrap="square">
            <a:spAutoFit/>
          </a:bodyPr>
          <a:lstStyle/>
          <a:p>
            <a:pPr lvl="0">
              <a:lnSpc>
                <a:spcPct val="120000"/>
              </a:lnSpc>
              <a:defRPr/>
            </a:pPr>
            <a:r>
              <a:rPr kumimoji="1" lang="en-US" altLang="zh-CN" sz="1600" kern="0" dirty="0">
                <a:solidFill>
                  <a:schemeClr val="tx1">
                    <a:lumMod val="85000"/>
                    <a:lumOff val="15000"/>
                  </a:schemeClr>
                </a:solidFill>
                <a:latin typeface="Arial" charset="0"/>
                <a:ea typeface="微软雅黑" pitchFamily="34" charset="-122"/>
                <a:sym typeface="Arial" charset="0"/>
              </a:rPr>
              <a:t>1.</a:t>
            </a:r>
            <a:r>
              <a:rPr kumimoji="1" lang="zh-CN" altLang="en-US" sz="1600" kern="0" dirty="0">
                <a:solidFill>
                  <a:schemeClr val="tx1">
                    <a:lumMod val="85000"/>
                    <a:lumOff val="15000"/>
                  </a:schemeClr>
                </a:solidFill>
                <a:latin typeface="Arial" charset="0"/>
                <a:ea typeface="微软雅黑" pitchFamily="34" charset="-122"/>
                <a:sym typeface="Arial" charset="0"/>
              </a:rPr>
              <a:t>没有约束机制；</a:t>
            </a:r>
            <a:endParaRPr kumimoji="1" lang="en-US" altLang="zh-CN" sz="1600" kern="0" dirty="0">
              <a:solidFill>
                <a:schemeClr val="tx1">
                  <a:lumMod val="85000"/>
                  <a:lumOff val="15000"/>
                </a:schemeClr>
              </a:solidFill>
              <a:latin typeface="Arial" charset="0"/>
              <a:ea typeface="微软雅黑" pitchFamily="34" charset="-122"/>
              <a:sym typeface="Arial" charset="0"/>
            </a:endParaRPr>
          </a:p>
          <a:p>
            <a:pPr lvl="0">
              <a:lnSpc>
                <a:spcPct val="120000"/>
              </a:lnSpc>
              <a:defRPr/>
            </a:pPr>
            <a:r>
              <a:rPr kumimoji="1" lang="en-US" altLang="zh-CN" sz="1600" kern="0" dirty="0">
                <a:solidFill>
                  <a:schemeClr val="tx1">
                    <a:lumMod val="85000"/>
                    <a:lumOff val="15000"/>
                  </a:schemeClr>
                </a:solidFill>
                <a:latin typeface="Arial" charset="0"/>
                <a:ea typeface="微软雅黑" pitchFamily="34" charset="-122"/>
                <a:sym typeface="Arial" charset="0"/>
              </a:rPr>
              <a:t>2.</a:t>
            </a:r>
            <a:r>
              <a:rPr kumimoji="1" lang="zh-CN" altLang="en-US" sz="1600" kern="0" dirty="0">
                <a:solidFill>
                  <a:schemeClr val="tx1">
                    <a:lumMod val="85000"/>
                    <a:lumOff val="15000"/>
                  </a:schemeClr>
                </a:solidFill>
                <a:latin typeface="Arial" charset="0"/>
                <a:ea typeface="微软雅黑" pitchFamily="34" charset="-122"/>
                <a:sym typeface="Arial" charset="0"/>
              </a:rPr>
              <a:t>安全管理只是安全部门的事；</a:t>
            </a:r>
          </a:p>
          <a:p>
            <a:pPr lvl="0">
              <a:lnSpc>
                <a:spcPct val="120000"/>
              </a:lnSpc>
              <a:defRPr/>
            </a:pPr>
            <a:r>
              <a:rPr kumimoji="1" lang="en-US" altLang="zh-CN" sz="1600" kern="0" dirty="0">
                <a:solidFill>
                  <a:schemeClr val="tx1">
                    <a:lumMod val="85000"/>
                    <a:lumOff val="15000"/>
                  </a:schemeClr>
                </a:solidFill>
                <a:latin typeface="Arial" charset="0"/>
                <a:ea typeface="微软雅黑" pitchFamily="34" charset="-122"/>
                <a:sym typeface="Arial" charset="0"/>
              </a:rPr>
              <a:t>3.</a:t>
            </a:r>
            <a:r>
              <a:rPr kumimoji="1" lang="zh-CN" altLang="en-US" sz="1600" kern="0" dirty="0">
                <a:solidFill>
                  <a:schemeClr val="tx1">
                    <a:lumMod val="85000"/>
                    <a:lumOff val="15000"/>
                  </a:schemeClr>
                </a:solidFill>
                <a:latin typeface="Arial" charset="0"/>
                <a:ea typeface="微软雅黑" pitchFamily="34" charset="-122"/>
                <a:sym typeface="Arial" charset="0"/>
              </a:rPr>
              <a:t>员工本能保护自己；</a:t>
            </a:r>
            <a:endParaRPr kumimoji="1" lang="en-US" altLang="zh-CN" sz="1600" kern="0" dirty="0">
              <a:solidFill>
                <a:schemeClr val="tx1">
                  <a:lumMod val="85000"/>
                  <a:lumOff val="15000"/>
                </a:schemeClr>
              </a:solidFill>
              <a:latin typeface="Arial" charset="0"/>
              <a:ea typeface="微软雅黑" pitchFamily="34" charset="-122"/>
              <a:sym typeface="Arial" charset="0"/>
            </a:endParaRPr>
          </a:p>
          <a:p>
            <a:pPr lvl="0">
              <a:lnSpc>
                <a:spcPct val="120000"/>
              </a:lnSpc>
              <a:defRPr/>
            </a:pPr>
            <a:r>
              <a:rPr kumimoji="1" lang="en-US" altLang="zh-CN" sz="1600" kern="0" dirty="0">
                <a:solidFill>
                  <a:schemeClr val="tx1">
                    <a:lumMod val="85000"/>
                    <a:lumOff val="15000"/>
                  </a:schemeClr>
                </a:solidFill>
                <a:latin typeface="Arial" charset="0"/>
                <a:ea typeface="微软雅黑" pitchFamily="34" charset="-122"/>
                <a:sym typeface="Arial" charset="0"/>
              </a:rPr>
              <a:t>4.</a:t>
            </a:r>
            <a:r>
              <a:rPr kumimoji="1" lang="zh-CN" altLang="en-US" sz="1600" kern="0" dirty="0">
                <a:solidFill>
                  <a:schemeClr val="tx1">
                    <a:lumMod val="85000"/>
                    <a:lumOff val="15000"/>
                  </a:schemeClr>
                </a:solidFill>
                <a:latin typeface="Arial" charset="0"/>
                <a:ea typeface="微软雅黑" pitchFamily="34" charset="-122"/>
                <a:sym typeface="Arial" charset="0"/>
              </a:rPr>
              <a:t>事故发生风险非常高。</a:t>
            </a:r>
            <a:endParaRPr lang="zh-CN" altLang="en-US" sz="1600" kern="0" dirty="0">
              <a:solidFill>
                <a:schemeClr val="tx1">
                  <a:lumMod val="85000"/>
                  <a:lumOff val="15000"/>
                </a:schemeClr>
              </a:solidFill>
              <a:latin typeface="Arial" charset="0"/>
              <a:ea typeface="微软雅黑" pitchFamily="34" charset="-122"/>
              <a:sym typeface="Arial" charset="0"/>
            </a:endParaRPr>
          </a:p>
        </p:txBody>
      </p:sp>
      <p:sp>
        <p:nvSpPr>
          <p:cNvPr id="13" name="矩形 12"/>
          <p:cNvSpPr/>
          <p:nvPr/>
        </p:nvSpPr>
        <p:spPr>
          <a:xfrm>
            <a:off x="3877138" y="3815564"/>
            <a:ext cx="1723550" cy="400110"/>
          </a:xfrm>
          <a:prstGeom prst="rect">
            <a:avLst/>
          </a:prstGeom>
        </p:spPr>
        <p:txBody>
          <a:bodyPr wrap="none">
            <a:spAutoFit/>
          </a:bodyPr>
          <a:lstStyle/>
          <a:p>
            <a:pPr algn="ctr"/>
            <a:r>
              <a:rPr lang="zh-CN" altLang="en-US" sz="2000" b="1" kern="0" dirty="0">
                <a:solidFill>
                  <a:schemeClr val="bg1"/>
                </a:solidFill>
                <a:latin typeface="Arial" charset="0"/>
                <a:ea typeface="微软雅黑" pitchFamily="34" charset="-122"/>
                <a:sym typeface="Arial" charset="0"/>
              </a:rPr>
              <a:t>严格监督阶段</a:t>
            </a:r>
          </a:p>
        </p:txBody>
      </p:sp>
      <p:sp>
        <p:nvSpPr>
          <p:cNvPr id="14" name="矩形 13"/>
          <p:cNvSpPr/>
          <p:nvPr/>
        </p:nvSpPr>
        <p:spPr>
          <a:xfrm>
            <a:off x="3427226" y="4542493"/>
            <a:ext cx="2826578" cy="1274195"/>
          </a:xfrm>
          <a:prstGeom prst="rect">
            <a:avLst/>
          </a:prstGeom>
        </p:spPr>
        <p:txBody>
          <a:bodyPr wrap="square">
            <a:spAutoFit/>
          </a:bodyPr>
          <a:lstStyle/>
          <a:p>
            <a:pPr>
              <a:lnSpc>
                <a:spcPct val="120000"/>
              </a:lnSpc>
            </a:pPr>
            <a:r>
              <a:rPr kumimoji="1" lang="en-US" altLang="zh-CN" sz="1600" kern="0" dirty="0">
                <a:solidFill>
                  <a:schemeClr val="tx1">
                    <a:lumMod val="85000"/>
                    <a:lumOff val="15000"/>
                  </a:schemeClr>
                </a:solidFill>
                <a:latin typeface="Arial" charset="0"/>
                <a:ea typeface="微软雅黑" pitchFamily="34" charset="-122"/>
                <a:sym typeface="Arial" charset="0"/>
              </a:rPr>
              <a:t>1.</a:t>
            </a:r>
            <a:r>
              <a:rPr kumimoji="1" lang="zh-CN" altLang="en-US" sz="1600" kern="0" dirty="0">
                <a:solidFill>
                  <a:schemeClr val="tx1">
                    <a:lumMod val="85000"/>
                    <a:lumOff val="15000"/>
                  </a:schemeClr>
                </a:solidFill>
                <a:latin typeface="Arial" charset="0"/>
                <a:ea typeface="微软雅黑" pitchFamily="34" charset="-122"/>
                <a:sym typeface="Arial" charset="0"/>
              </a:rPr>
              <a:t>有完善的规章制度并落实；</a:t>
            </a:r>
            <a:endParaRPr kumimoji="1" lang="en-US" altLang="zh-CN" sz="1600" kern="0" dirty="0">
              <a:solidFill>
                <a:schemeClr val="tx1">
                  <a:lumMod val="85000"/>
                  <a:lumOff val="15000"/>
                </a:schemeClr>
              </a:solidFill>
              <a:latin typeface="Arial" charset="0"/>
              <a:ea typeface="微软雅黑" pitchFamily="34" charset="-122"/>
              <a:sym typeface="Arial" charset="0"/>
            </a:endParaRPr>
          </a:p>
          <a:p>
            <a:pPr>
              <a:lnSpc>
                <a:spcPct val="120000"/>
              </a:lnSpc>
            </a:pPr>
            <a:r>
              <a:rPr kumimoji="1" lang="en-US" altLang="zh-CN" sz="1600" kern="0" dirty="0">
                <a:solidFill>
                  <a:schemeClr val="tx1">
                    <a:lumMod val="85000"/>
                    <a:lumOff val="15000"/>
                  </a:schemeClr>
                </a:solidFill>
                <a:latin typeface="Arial" charset="0"/>
                <a:ea typeface="微软雅黑" pitchFamily="34" charset="-122"/>
                <a:sym typeface="Arial" charset="0"/>
              </a:rPr>
              <a:t>2.</a:t>
            </a:r>
            <a:r>
              <a:rPr kumimoji="1" lang="zh-CN" altLang="en-US" sz="1600" kern="0" dirty="0">
                <a:solidFill>
                  <a:schemeClr val="tx1">
                    <a:lumMod val="85000"/>
                    <a:lumOff val="15000"/>
                  </a:schemeClr>
                </a:solidFill>
                <a:latin typeface="Arial" charset="0"/>
                <a:ea typeface="微软雅黑" pitchFamily="34" charset="-122"/>
                <a:sym typeface="Arial" charset="0"/>
              </a:rPr>
              <a:t>管理层积极参与安全管理；</a:t>
            </a:r>
            <a:endParaRPr kumimoji="1" lang="en-US" altLang="zh-CN" sz="1600" kern="0" dirty="0">
              <a:solidFill>
                <a:schemeClr val="tx1">
                  <a:lumMod val="85000"/>
                  <a:lumOff val="15000"/>
                </a:schemeClr>
              </a:solidFill>
              <a:latin typeface="Arial" charset="0"/>
              <a:ea typeface="微软雅黑" pitchFamily="34" charset="-122"/>
              <a:sym typeface="Arial" charset="0"/>
            </a:endParaRPr>
          </a:p>
          <a:p>
            <a:pPr>
              <a:lnSpc>
                <a:spcPct val="120000"/>
              </a:lnSpc>
            </a:pPr>
            <a:r>
              <a:rPr kumimoji="1" lang="en-US" altLang="zh-CN" sz="1600" kern="0" dirty="0">
                <a:solidFill>
                  <a:schemeClr val="tx1">
                    <a:lumMod val="85000"/>
                    <a:lumOff val="15000"/>
                  </a:schemeClr>
                </a:solidFill>
                <a:latin typeface="Arial" charset="0"/>
                <a:ea typeface="微软雅黑" pitchFamily="34" charset="-122"/>
                <a:sym typeface="Arial" charset="0"/>
              </a:rPr>
              <a:t>3.</a:t>
            </a:r>
            <a:r>
              <a:rPr kumimoji="1" lang="zh-CN" altLang="en-US" sz="1600" kern="0" dirty="0">
                <a:solidFill>
                  <a:schemeClr val="tx1">
                    <a:lumMod val="85000"/>
                    <a:lumOff val="15000"/>
                  </a:schemeClr>
                </a:solidFill>
                <a:latin typeface="Arial" charset="0"/>
                <a:ea typeface="微软雅黑" pitchFamily="34" charset="-122"/>
                <a:sym typeface="Arial" charset="0"/>
              </a:rPr>
              <a:t>员工被动接受约束；</a:t>
            </a:r>
            <a:endParaRPr kumimoji="1" lang="en-US" altLang="zh-CN" sz="1600" kern="0" dirty="0">
              <a:solidFill>
                <a:schemeClr val="tx1">
                  <a:lumMod val="85000"/>
                  <a:lumOff val="15000"/>
                </a:schemeClr>
              </a:solidFill>
              <a:latin typeface="Arial" charset="0"/>
              <a:ea typeface="微软雅黑" pitchFamily="34" charset="-122"/>
              <a:sym typeface="Arial" charset="0"/>
            </a:endParaRPr>
          </a:p>
          <a:p>
            <a:pPr>
              <a:lnSpc>
                <a:spcPct val="120000"/>
              </a:lnSpc>
            </a:pPr>
            <a:r>
              <a:rPr kumimoji="1" lang="en-US" altLang="zh-CN" sz="1600" kern="0" dirty="0">
                <a:solidFill>
                  <a:schemeClr val="tx1">
                    <a:lumMod val="85000"/>
                    <a:lumOff val="15000"/>
                  </a:schemeClr>
                </a:solidFill>
                <a:latin typeface="Arial" charset="0"/>
                <a:ea typeface="微软雅黑" pitchFamily="34" charset="-122"/>
                <a:sym typeface="Arial" charset="0"/>
              </a:rPr>
              <a:t>4.</a:t>
            </a:r>
            <a:r>
              <a:rPr kumimoji="1" lang="zh-CN" altLang="en-US" sz="1600" kern="0" dirty="0">
                <a:solidFill>
                  <a:schemeClr val="tx1">
                    <a:lumMod val="85000"/>
                    <a:lumOff val="15000"/>
                  </a:schemeClr>
                </a:solidFill>
                <a:latin typeface="Arial" charset="0"/>
                <a:ea typeface="微软雅黑" pitchFamily="34" charset="-122"/>
                <a:sym typeface="Arial" charset="0"/>
              </a:rPr>
              <a:t>事故率较多。</a:t>
            </a:r>
          </a:p>
        </p:txBody>
      </p:sp>
      <p:sp>
        <p:nvSpPr>
          <p:cNvPr id="15" name="矩形 14"/>
          <p:cNvSpPr/>
          <p:nvPr/>
        </p:nvSpPr>
        <p:spPr>
          <a:xfrm>
            <a:off x="6591311" y="2946642"/>
            <a:ext cx="1723550" cy="400110"/>
          </a:xfrm>
          <a:prstGeom prst="rect">
            <a:avLst/>
          </a:prstGeom>
        </p:spPr>
        <p:txBody>
          <a:bodyPr wrap="none">
            <a:spAutoFit/>
          </a:bodyPr>
          <a:lstStyle/>
          <a:p>
            <a:pPr algn="ctr"/>
            <a:r>
              <a:rPr lang="zh-CN" altLang="en-US" sz="2000" b="1" kern="0" dirty="0">
                <a:solidFill>
                  <a:schemeClr val="bg1"/>
                </a:solidFill>
                <a:latin typeface="Arial" charset="0"/>
                <a:ea typeface="微软雅黑" pitchFamily="34" charset="-122"/>
                <a:sym typeface="Arial" charset="0"/>
              </a:rPr>
              <a:t>自主管理阶段</a:t>
            </a:r>
          </a:p>
        </p:txBody>
      </p:sp>
      <p:sp>
        <p:nvSpPr>
          <p:cNvPr id="16" name="矩形 15"/>
          <p:cNvSpPr/>
          <p:nvPr/>
        </p:nvSpPr>
        <p:spPr>
          <a:xfrm>
            <a:off x="6264772" y="3620356"/>
            <a:ext cx="2590800" cy="1274195"/>
          </a:xfrm>
          <a:prstGeom prst="rect">
            <a:avLst/>
          </a:prstGeom>
        </p:spPr>
        <p:txBody>
          <a:bodyPr wrap="square">
            <a:spAutoFit/>
          </a:bodyPr>
          <a:lstStyle/>
          <a:p>
            <a:pPr>
              <a:lnSpc>
                <a:spcPct val="120000"/>
              </a:lnSpc>
            </a:pPr>
            <a:r>
              <a:rPr kumimoji="1" lang="en-US" altLang="zh-CN" sz="1600" kern="0" dirty="0">
                <a:solidFill>
                  <a:schemeClr val="tx1">
                    <a:lumMod val="85000"/>
                    <a:lumOff val="15000"/>
                  </a:schemeClr>
                </a:solidFill>
                <a:latin typeface="Arial" charset="0"/>
                <a:ea typeface="微软雅黑" pitchFamily="34" charset="-122"/>
                <a:sym typeface="Arial" charset="0"/>
              </a:rPr>
              <a:t>1.</a:t>
            </a:r>
            <a:r>
              <a:rPr kumimoji="1" lang="zh-CN" altLang="en-US" sz="1600" kern="0" dirty="0">
                <a:solidFill>
                  <a:schemeClr val="tx1">
                    <a:lumMod val="85000"/>
                    <a:lumOff val="15000"/>
                  </a:schemeClr>
                </a:solidFill>
                <a:latin typeface="Arial" charset="0"/>
                <a:ea typeface="微软雅黑" pitchFamily="34" charset="-122"/>
                <a:sym typeface="Arial" charset="0"/>
              </a:rPr>
              <a:t>员工主动接受安全管理；</a:t>
            </a:r>
            <a:endParaRPr kumimoji="1" lang="en-US" altLang="zh-CN" sz="1600" kern="0" dirty="0">
              <a:solidFill>
                <a:schemeClr val="tx1">
                  <a:lumMod val="85000"/>
                  <a:lumOff val="15000"/>
                </a:schemeClr>
              </a:solidFill>
              <a:latin typeface="Arial" charset="0"/>
              <a:ea typeface="微软雅黑" pitchFamily="34" charset="-122"/>
              <a:sym typeface="Arial" charset="0"/>
            </a:endParaRPr>
          </a:p>
          <a:p>
            <a:pPr>
              <a:lnSpc>
                <a:spcPct val="120000"/>
              </a:lnSpc>
            </a:pPr>
            <a:r>
              <a:rPr kumimoji="1" lang="en-US" altLang="zh-CN" sz="1600" kern="0" dirty="0">
                <a:solidFill>
                  <a:schemeClr val="tx1">
                    <a:lumMod val="85000"/>
                    <a:lumOff val="15000"/>
                  </a:schemeClr>
                </a:solidFill>
                <a:latin typeface="Arial" charset="0"/>
                <a:ea typeface="微软雅黑" pitchFamily="34" charset="-122"/>
                <a:sym typeface="Arial" charset="0"/>
              </a:rPr>
              <a:t>2.</a:t>
            </a:r>
            <a:r>
              <a:rPr kumimoji="1" lang="zh-CN" altLang="en-US" sz="1600" kern="0" dirty="0">
                <a:solidFill>
                  <a:schemeClr val="tx1">
                    <a:lumMod val="85000"/>
                    <a:lumOff val="15000"/>
                  </a:schemeClr>
                </a:solidFill>
                <a:latin typeface="Arial" charset="0"/>
                <a:ea typeface="微软雅黑" pitchFamily="34" charset="-122"/>
                <a:sym typeface="Arial" charset="0"/>
              </a:rPr>
              <a:t>员工能保护自己；</a:t>
            </a:r>
          </a:p>
          <a:p>
            <a:pPr>
              <a:lnSpc>
                <a:spcPct val="120000"/>
              </a:lnSpc>
            </a:pPr>
            <a:r>
              <a:rPr kumimoji="1" lang="zh-CN" altLang="en-US" sz="1600" kern="0" dirty="0">
                <a:solidFill>
                  <a:schemeClr val="tx1">
                    <a:lumMod val="85000"/>
                    <a:lumOff val="15000"/>
                  </a:schemeClr>
                </a:solidFill>
                <a:latin typeface="Arial" charset="0"/>
                <a:ea typeface="微软雅黑" pitchFamily="34" charset="-122"/>
                <a:sym typeface="Arial" charset="0"/>
              </a:rPr>
              <a:t> </a:t>
            </a:r>
            <a:r>
              <a:rPr kumimoji="1" lang="en-US" altLang="zh-CN" sz="1600" kern="0" dirty="0">
                <a:solidFill>
                  <a:schemeClr val="tx1">
                    <a:lumMod val="85000"/>
                    <a:lumOff val="15000"/>
                  </a:schemeClr>
                </a:solidFill>
                <a:latin typeface="Arial" charset="0"/>
                <a:ea typeface="微软雅黑" pitchFamily="34" charset="-122"/>
                <a:sym typeface="Arial" charset="0"/>
              </a:rPr>
              <a:t>3.</a:t>
            </a:r>
            <a:r>
              <a:rPr kumimoji="1" lang="zh-CN" altLang="en-US" sz="1600" kern="0" dirty="0">
                <a:solidFill>
                  <a:schemeClr val="tx1">
                    <a:lumMod val="85000"/>
                    <a:lumOff val="15000"/>
                  </a:schemeClr>
                </a:solidFill>
                <a:latin typeface="Arial" charset="0"/>
                <a:ea typeface="微软雅黑" pitchFamily="34" charset="-122"/>
                <a:sym typeface="Arial" charset="0"/>
              </a:rPr>
              <a:t>不能互相监督；</a:t>
            </a:r>
            <a:endParaRPr kumimoji="1" lang="en-US" altLang="zh-CN" sz="1600" kern="0" dirty="0">
              <a:solidFill>
                <a:schemeClr val="tx1">
                  <a:lumMod val="85000"/>
                  <a:lumOff val="15000"/>
                </a:schemeClr>
              </a:solidFill>
              <a:latin typeface="Arial" charset="0"/>
              <a:ea typeface="微软雅黑" pitchFamily="34" charset="-122"/>
              <a:sym typeface="Arial" charset="0"/>
            </a:endParaRPr>
          </a:p>
          <a:p>
            <a:pPr>
              <a:lnSpc>
                <a:spcPct val="120000"/>
              </a:lnSpc>
            </a:pPr>
            <a:r>
              <a:rPr kumimoji="1" lang="en-US" altLang="zh-CN" sz="1600" kern="0" dirty="0">
                <a:solidFill>
                  <a:schemeClr val="tx1">
                    <a:lumMod val="85000"/>
                    <a:lumOff val="15000"/>
                  </a:schemeClr>
                </a:solidFill>
                <a:latin typeface="Arial" charset="0"/>
                <a:ea typeface="微软雅黑" pitchFamily="34" charset="-122"/>
                <a:sym typeface="Arial" charset="0"/>
              </a:rPr>
              <a:t>4.</a:t>
            </a:r>
            <a:r>
              <a:rPr kumimoji="1" lang="zh-CN" altLang="en-US" sz="1600" kern="0" dirty="0">
                <a:solidFill>
                  <a:schemeClr val="tx1">
                    <a:lumMod val="85000"/>
                    <a:lumOff val="15000"/>
                  </a:schemeClr>
                </a:solidFill>
                <a:latin typeface="Arial" charset="0"/>
                <a:ea typeface="微软雅黑" pitchFamily="34" charset="-122"/>
                <a:sym typeface="Arial" charset="0"/>
              </a:rPr>
              <a:t>有可能发生事故。</a:t>
            </a:r>
          </a:p>
        </p:txBody>
      </p:sp>
      <p:sp>
        <p:nvSpPr>
          <p:cNvPr id="17" name="矩形 16"/>
          <p:cNvSpPr/>
          <p:nvPr/>
        </p:nvSpPr>
        <p:spPr>
          <a:xfrm>
            <a:off x="9305484" y="2107716"/>
            <a:ext cx="1723550" cy="400110"/>
          </a:xfrm>
          <a:prstGeom prst="rect">
            <a:avLst/>
          </a:prstGeom>
        </p:spPr>
        <p:txBody>
          <a:bodyPr wrap="none">
            <a:spAutoFit/>
          </a:bodyPr>
          <a:lstStyle/>
          <a:p>
            <a:pPr algn="ctr"/>
            <a:r>
              <a:rPr lang="zh-CN" altLang="en-US" sz="2000" b="1" kern="0" dirty="0">
                <a:solidFill>
                  <a:schemeClr val="bg1"/>
                </a:solidFill>
                <a:latin typeface="Arial" charset="0"/>
                <a:ea typeface="微软雅黑" pitchFamily="34" charset="-122"/>
                <a:sym typeface="Arial" charset="0"/>
              </a:rPr>
              <a:t>团队管理阶段</a:t>
            </a:r>
          </a:p>
        </p:txBody>
      </p:sp>
      <p:sp>
        <p:nvSpPr>
          <p:cNvPr id="18" name="矩形 17"/>
          <p:cNvSpPr/>
          <p:nvPr/>
        </p:nvSpPr>
        <p:spPr>
          <a:xfrm>
            <a:off x="8978945" y="2766431"/>
            <a:ext cx="2590800" cy="1274195"/>
          </a:xfrm>
          <a:prstGeom prst="rect">
            <a:avLst/>
          </a:prstGeom>
        </p:spPr>
        <p:txBody>
          <a:bodyPr wrap="square">
            <a:spAutoFit/>
          </a:bodyPr>
          <a:lstStyle/>
          <a:p>
            <a:pPr>
              <a:lnSpc>
                <a:spcPct val="120000"/>
              </a:lnSpc>
            </a:pPr>
            <a:r>
              <a:rPr kumimoji="1" lang="en-US" altLang="zh-CN" sz="1600" kern="0" dirty="0">
                <a:solidFill>
                  <a:schemeClr val="tx1">
                    <a:lumMod val="85000"/>
                    <a:lumOff val="15000"/>
                  </a:schemeClr>
                </a:solidFill>
                <a:latin typeface="Arial" charset="0"/>
                <a:ea typeface="微软雅黑" pitchFamily="34" charset="-122"/>
                <a:sym typeface="Arial" charset="0"/>
              </a:rPr>
              <a:t>1.</a:t>
            </a:r>
            <a:r>
              <a:rPr kumimoji="1" lang="zh-CN" altLang="en-US" sz="1600" kern="0" dirty="0">
                <a:solidFill>
                  <a:schemeClr val="tx1">
                    <a:lumMod val="85000"/>
                    <a:lumOff val="15000"/>
                  </a:schemeClr>
                </a:solidFill>
                <a:latin typeface="Arial" charset="0"/>
                <a:ea typeface="微软雅黑" pitchFamily="34" charset="-122"/>
                <a:sym typeface="Arial" charset="0"/>
              </a:rPr>
              <a:t>良好的安全文化氛围；</a:t>
            </a:r>
            <a:endParaRPr kumimoji="1" lang="en-US" altLang="zh-CN" sz="1600" kern="0" dirty="0">
              <a:solidFill>
                <a:schemeClr val="tx1">
                  <a:lumMod val="85000"/>
                  <a:lumOff val="15000"/>
                </a:schemeClr>
              </a:solidFill>
              <a:latin typeface="Arial" charset="0"/>
              <a:ea typeface="微软雅黑" pitchFamily="34" charset="-122"/>
              <a:sym typeface="Arial" charset="0"/>
            </a:endParaRPr>
          </a:p>
          <a:p>
            <a:pPr>
              <a:lnSpc>
                <a:spcPct val="120000"/>
              </a:lnSpc>
            </a:pPr>
            <a:r>
              <a:rPr kumimoji="1" lang="en-US" altLang="zh-CN" sz="1600" kern="0" dirty="0">
                <a:solidFill>
                  <a:schemeClr val="tx1">
                    <a:lumMod val="85000"/>
                    <a:lumOff val="15000"/>
                  </a:schemeClr>
                </a:solidFill>
                <a:latin typeface="Arial" charset="0"/>
                <a:ea typeface="微软雅黑" pitchFamily="34" charset="-122"/>
                <a:sym typeface="Arial" charset="0"/>
              </a:rPr>
              <a:t>2</a:t>
            </a:r>
            <a:r>
              <a:rPr kumimoji="1" lang="zh-CN" altLang="en-US" sz="1600" kern="0" dirty="0">
                <a:solidFill>
                  <a:schemeClr val="tx1">
                    <a:lumMod val="85000"/>
                    <a:lumOff val="15000"/>
                  </a:schemeClr>
                </a:solidFill>
                <a:latin typeface="Arial" charset="0"/>
                <a:ea typeface="微软雅黑" pitchFamily="34" charset="-122"/>
                <a:sym typeface="Arial" charset="0"/>
              </a:rPr>
              <a:t>、员工自觉接受安全管理；</a:t>
            </a:r>
            <a:endParaRPr kumimoji="1" lang="en-US" altLang="zh-CN" sz="1600" kern="0" dirty="0">
              <a:solidFill>
                <a:schemeClr val="tx1">
                  <a:lumMod val="85000"/>
                  <a:lumOff val="15000"/>
                </a:schemeClr>
              </a:solidFill>
              <a:latin typeface="Arial" charset="0"/>
              <a:ea typeface="微软雅黑" pitchFamily="34" charset="-122"/>
              <a:sym typeface="Arial" charset="0"/>
            </a:endParaRPr>
          </a:p>
          <a:p>
            <a:pPr>
              <a:lnSpc>
                <a:spcPct val="120000"/>
              </a:lnSpc>
            </a:pPr>
            <a:r>
              <a:rPr kumimoji="1" lang="en-US" altLang="zh-CN" sz="1600" kern="0" dirty="0">
                <a:solidFill>
                  <a:schemeClr val="tx1">
                    <a:lumMod val="85000"/>
                    <a:lumOff val="15000"/>
                  </a:schemeClr>
                </a:solidFill>
                <a:latin typeface="Arial" charset="0"/>
                <a:ea typeface="微软雅黑" pitchFamily="34" charset="-122"/>
                <a:sym typeface="Arial" charset="0"/>
              </a:rPr>
              <a:t>3</a:t>
            </a:r>
            <a:r>
              <a:rPr kumimoji="1" lang="zh-CN" altLang="en-US" sz="1600" kern="0" dirty="0">
                <a:solidFill>
                  <a:schemeClr val="tx1">
                    <a:lumMod val="85000"/>
                    <a:lumOff val="15000"/>
                  </a:schemeClr>
                </a:solidFill>
                <a:latin typeface="Arial" charset="0"/>
                <a:ea typeface="微软雅黑" pitchFamily="34" charset="-122"/>
                <a:sym typeface="Arial" charset="0"/>
              </a:rPr>
              <a:t>、提出建议并监督他人。</a:t>
            </a:r>
            <a:endParaRPr kumimoji="1" lang="en-US" altLang="zh-CN" sz="1600" kern="0" dirty="0">
              <a:solidFill>
                <a:schemeClr val="tx1">
                  <a:lumMod val="85000"/>
                  <a:lumOff val="15000"/>
                </a:schemeClr>
              </a:solidFill>
              <a:latin typeface="Arial" charset="0"/>
              <a:ea typeface="微软雅黑" pitchFamily="34" charset="-122"/>
              <a:sym typeface="Arial" charset="0"/>
            </a:endParaRPr>
          </a:p>
          <a:p>
            <a:pPr>
              <a:lnSpc>
                <a:spcPct val="120000"/>
              </a:lnSpc>
            </a:pPr>
            <a:r>
              <a:rPr kumimoji="1" lang="en-US" altLang="zh-CN" sz="1600" kern="0" dirty="0">
                <a:solidFill>
                  <a:schemeClr val="tx1">
                    <a:lumMod val="85000"/>
                    <a:lumOff val="15000"/>
                  </a:schemeClr>
                </a:solidFill>
                <a:latin typeface="Arial" charset="0"/>
                <a:ea typeface="微软雅黑" pitchFamily="34" charset="-122"/>
                <a:sym typeface="Arial" charset="0"/>
              </a:rPr>
              <a:t>4.</a:t>
            </a:r>
            <a:r>
              <a:rPr kumimoji="1" lang="zh-CN" altLang="en-US" sz="1600" kern="0" dirty="0">
                <a:solidFill>
                  <a:schemeClr val="tx1">
                    <a:lumMod val="85000"/>
                    <a:lumOff val="15000"/>
                  </a:schemeClr>
                </a:solidFill>
                <a:latin typeface="Arial" charset="0"/>
                <a:ea typeface="微软雅黑" pitchFamily="34" charset="-122"/>
                <a:sym typeface="Arial" charset="0"/>
              </a:rPr>
              <a:t>事故极少。</a:t>
            </a:r>
          </a:p>
        </p:txBody>
      </p:sp>
      <p:sp>
        <p:nvSpPr>
          <p:cNvPr id="19" name="Rectangle 22"/>
          <p:cNvSpPr>
            <a:spLocks noChangeArrowheads="1"/>
          </p:cNvSpPr>
          <p:nvPr/>
        </p:nvSpPr>
        <p:spPr bwMode="auto">
          <a:xfrm>
            <a:off x="4030406" y="597799"/>
            <a:ext cx="5604199" cy="480131"/>
          </a:xfrm>
          <a:prstGeom prst="rect">
            <a:avLst/>
          </a:prstGeom>
          <a:noFill/>
          <a:ln w="9525">
            <a:noFill/>
            <a:miter lim="800000"/>
          </a:ln>
          <a:effectLst/>
        </p:spPr>
        <p:txBody>
          <a:bodyPr vert="horz" wrap="square" lIns="91440" tIns="45720" rIns="91440" bIns="45720" rtlCol="0" anchor="ctr">
            <a:spAutoFit/>
          </a:bodyPr>
          <a:lstStyle/>
          <a:p>
            <a:pPr>
              <a:lnSpc>
                <a:spcPct val="90000"/>
              </a:lnSpc>
              <a:spcBef>
                <a:spcPct val="0"/>
              </a:spcBef>
            </a:pPr>
            <a:r>
              <a:rPr lang="zh-CN" altLang="en-US" sz="2800" b="1" dirty="0">
                <a:solidFill>
                  <a:schemeClr val="accent1">
                    <a:lumMod val="75000"/>
                  </a:schemeClr>
                </a:solidFill>
                <a:latin typeface="Arial" charset="0"/>
                <a:ea typeface="微软雅黑" pitchFamily="34" charset="-122"/>
                <a:cs typeface="+mj-cs"/>
                <a:sym typeface="Arial" charset="0"/>
              </a:rPr>
              <a:t>再体会一下杜邦安全管理四阶段论</a:t>
            </a:r>
          </a:p>
        </p:txBody>
      </p:sp>
      <p:sp>
        <p:nvSpPr>
          <p:cNvPr id="20" name="直角三角形 19"/>
          <p:cNvSpPr/>
          <p:nvPr/>
        </p:nvSpPr>
        <p:spPr>
          <a:xfrm flipH="1">
            <a:off x="6516914" y="4869544"/>
            <a:ext cx="5675086" cy="1988456"/>
          </a:xfrm>
          <a:prstGeom prst="rtTriangl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p:cNvSpPr/>
          <p:nvPr/>
        </p:nvSpPr>
        <p:spPr>
          <a:xfrm>
            <a:off x="2249714" y="1306285"/>
            <a:ext cx="2104571" cy="1378858"/>
          </a:xfrm>
          <a:prstGeom prst="roundRect">
            <a:avLst>
              <a:gd name="adj" fmla="val 470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矩形: 圆角 4"/>
          <p:cNvSpPr/>
          <p:nvPr/>
        </p:nvSpPr>
        <p:spPr>
          <a:xfrm>
            <a:off x="7837715" y="1306285"/>
            <a:ext cx="2104571" cy="1378858"/>
          </a:xfrm>
          <a:prstGeom prst="roundRect">
            <a:avLst>
              <a:gd name="adj" fmla="val 470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Text Box 5"/>
          <p:cNvSpPr txBox="1">
            <a:spLocks noChangeArrowheads="1"/>
          </p:cNvSpPr>
          <p:nvPr/>
        </p:nvSpPr>
        <p:spPr bwMode="auto">
          <a:xfrm>
            <a:off x="2578099" y="1377238"/>
            <a:ext cx="1447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1800" b="1" i="0" u="none" strike="noStrike" kern="0" cap="none" spc="0" normalizeH="0" baseline="0" noProof="0" dirty="0">
                <a:ln>
                  <a:noFill/>
                </a:ln>
                <a:solidFill>
                  <a:schemeClr val="bg1"/>
                </a:solidFill>
                <a:effectLst/>
                <a:uLnTx/>
                <a:uFillTx/>
                <a:latin typeface="Arial" charset="0"/>
                <a:ea typeface="微软雅黑" pitchFamily="34" charset="-122"/>
                <a:sym typeface="Arial" charset="0"/>
              </a:rPr>
              <a:t>工作群体</a:t>
            </a:r>
          </a:p>
        </p:txBody>
      </p:sp>
      <p:sp>
        <p:nvSpPr>
          <p:cNvPr id="7" name="Rectangle 8"/>
          <p:cNvSpPr>
            <a:spLocks noChangeArrowheads="1"/>
          </p:cNvSpPr>
          <p:nvPr/>
        </p:nvSpPr>
        <p:spPr bwMode="auto">
          <a:xfrm>
            <a:off x="3187699" y="1907847"/>
            <a:ext cx="228600" cy="152400"/>
          </a:xfrm>
          <a:prstGeom prst="rect">
            <a:avLst/>
          </a:prstGeom>
          <a:solidFill>
            <a:schemeClr val="accent4"/>
          </a:solidFill>
          <a:ln w="9525">
            <a:no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8" name="Rectangle 8"/>
          <p:cNvSpPr>
            <a:spLocks noChangeArrowheads="1"/>
          </p:cNvSpPr>
          <p:nvPr/>
        </p:nvSpPr>
        <p:spPr bwMode="auto">
          <a:xfrm>
            <a:off x="2863849" y="2086037"/>
            <a:ext cx="228600" cy="152400"/>
          </a:xfrm>
          <a:prstGeom prst="rect">
            <a:avLst/>
          </a:prstGeom>
          <a:solidFill>
            <a:schemeClr val="accent4"/>
          </a:solidFill>
          <a:ln w="9525">
            <a:no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9" name="Rectangle 8"/>
          <p:cNvSpPr>
            <a:spLocks noChangeArrowheads="1"/>
          </p:cNvSpPr>
          <p:nvPr/>
        </p:nvSpPr>
        <p:spPr bwMode="auto">
          <a:xfrm>
            <a:off x="2955923" y="2354552"/>
            <a:ext cx="228600" cy="152400"/>
          </a:xfrm>
          <a:prstGeom prst="rect">
            <a:avLst/>
          </a:prstGeom>
          <a:solidFill>
            <a:schemeClr val="accent4"/>
          </a:solidFill>
          <a:ln w="9525">
            <a:no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0" name="Rectangle 8"/>
          <p:cNvSpPr>
            <a:spLocks noChangeArrowheads="1"/>
          </p:cNvSpPr>
          <p:nvPr/>
        </p:nvSpPr>
        <p:spPr bwMode="auto">
          <a:xfrm>
            <a:off x="3416299" y="2354552"/>
            <a:ext cx="228600" cy="152400"/>
          </a:xfrm>
          <a:prstGeom prst="rect">
            <a:avLst/>
          </a:prstGeom>
          <a:solidFill>
            <a:schemeClr val="accent4"/>
          </a:solidFill>
          <a:ln w="9525">
            <a:no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1" name="Rectangle 8"/>
          <p:cNvSpPr>
            <a:spLocks noChangeArrowheads="1"/>
          </p:cNvSpPr>
          <p:nvPr/>
        </p:nvSpPr>
        <p:spPr bwMode="auto">
          <a:xfrm>
            <a:off x="3530599" y="2086037"/>
            <a:ext cx="228600" cy="152400"/>
          </a:xfrm>
          <a:prstGeom prst="rect">
            <a:avLst/>
          </a:prstGeom>
          <a:solidFill>
            <a:schemeClr val="accent4"/>
          </a:solidFill>
          <a:ln w="9525">
            <a:no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grpSp>
        <p:nvGrpSpPr>
          <p:cNvPr id="28" name="组合 27"/>
          <p:cNvGrpSpPr/>
          <p:nvPr/>
        </p:nvGrpSpPr>
        <p:grpSpPr>
          <a:xfrm>
            <a:off x="8493971" y="1841781"/>
            <a:ext cx="894025" cy="715220"/>
            <a:chOff x="8523773" y="1791732"/>
            <a:chExt cx="894025" cy="715220"/>
          </a:xfrm>
        </p:grpSpPr>
        <p:sp>
          <p:nvSpPr>
            <p:cNvPr id="12" name="Rectangle 15"/>
            <p:cNvSpPr>
              <a:spLocks noChangeArrowheads="1"/>
            </p:cNvSpPr>
            <p:nvPr/>
          </p:nvSpPr>
          <p:spPr bwMode="auto">
            <a:xfrm>
              <a:off x="8881383" y="1791732"/>
              <a:ext cx="178805" cy="119203"/>
            </a:xfrm>
            <a:prstGeom prst="rect">
              <a:avLst/>
            </a:prstGeom>
            <a:solidFill>
              <a:schemeClr val="accent4"/>
            </a:solidFill>
            <a:ln w="9525">
              <a:solidFill>
                <a:schemeClr val="accent4"/>
              </a:solid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3" name="Rectangle 16"/>
            <p:cNvSpPr>
              <a:spLocks noChangeArrowheads="1"/>
            </p:cNvSpPr>
            <p:nvPr/>
          </p:nvSpPr>
          <p:spPr bwMode="auto">
            <a:xfrm>
              <a:off x="8523773" y="2089740"/>
              <a:ext cx="178805" cy="119203"/>
            </a:xfrm>
            <a:prstGeom prst="rect">
              <a:avLst/>
            </a:prstGeom>
            <a:solidFill>
              <a:schemeClr val="accent4"/>
            </a:solidFill>
            <a:ln w="9525">
              <a:solidFill>
                <a:schemeClr val="accent4"/>
              </a:solid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4" name="Rectangle 17"/>
            <p:cNvSpPr>
              <a:spLocks noChangeArrowheads="1"/>
            </p:cNvSpPr>
            <p:nvPr/>
          </p:nvSpPr>
          <p:spPr bwMode="auto">
            <a:xfrm>
              <a:off x="9238993" y="2089740"/>
              <a:ext cx="178805" cy="119203"/>
            </a:xfrm>
            <a:prstGeom prst="rect">
              <a:avLst/>
            </a:prstGeom>
            <a:solidFill>
              <a:schemeClr val="accent4"/>
            </a:solidFill>
            <a:ln w="9525">
              <a:solidFill>
                <a:schemeClr val="accent4"/>
              </a:solid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5" name="Rectangle 18"/>
            <p:cNvSpPr>
              <a:spLocks noChangeArrowheads="1"/>
            </p:cNvSpPr>
            <p:nvPr/>
          </p:nvSpPr>
          <p:spPr bwMode="auto">
            <a:xfrm>
              <a:off x="8702578" y="2387749"/>
              <a:ext cx="178805" cy="119203"/>
            </a:xfrm>
            <a:prstGeom prst="rect">
              <a:avLst/>
            </a:prstGeom>
            <a:solidFill>
              <a:schemeClr val="accent4"/>
            </a:solidFill>
            <a:ln w="9525">
              <a:solidFill>
                <a:schemeClr val="accent4"/>
              </a:solid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6" name="Rectangle 19"/>
            <p:cNvSpPr>
              <a:spLocks noChangeArrowheads="1"/>
            </p:cNvSpPr>
            <p:nvPr/>
          </p:nvSpPr>
          <p:spPr bwMode="auto">
            <a:xfrm>
              <a:off x="9060188" y="2387749"/>
              <a:ext cx="178805" cy="119203"/>
            </a:xfrm>
            <a:prstGeom prst="rect">
              <a:avLst/>
            </a:prstGeom>
            <a:solidFill>
              <a:schemeClr val="accent4"/>
            </a:solidFill>
            <a:ln w="9525">
              <a:solidFill>
                <a:schemeClr val="accent4"/>
              </a:solidFill>
              <a:miter lim="800000"/>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7" name="Line 20"/>
            <p:cNvSpPr>
              <a:spLocks noChangeShapeType="1"/>
            </p:cNvSpPr>
            <p:nvPr/>
          </p:nvSpPr>
          <p:spPr bwMode="auto">
            <a:xfrm flipV="1">
              <a:off x="8642976" y="1851334"/>
              <a:ext cx="298008" cy="238407"/>
            </a:xfrm>
            <a:prstGeom prst="line">
              <a:avLst/>
            </a:prstGeom>
            <a:noFill/>
            <a:ln w="28575">
              <a:solidFill>
                <a:schemeClr val="accent4"/>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8" name="Line 21"/>
            <p:cNvSpPr>
              <a:spLocks noChangeShapeType="1"/>
            </p:cNvSpPr>
            <p:nvPr/>
          </p:nvSpPr>
          <p:spPr bwMode="auto">
            <a:xfrm>
              <a:off x="9060188" y="1910935"/>
              <a:ext cx="178805" cy="178805"/>
            </a:xfrm>
            <a:prstGeom prst="line">
              <a:avLst/>
            </a:prstGeom>
            <a:noFill/>
            <a:ln w="28575">
              <a:solidFill>
                <a:schemeClr val="accent4"/>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9" name="Line 22"/>
            <p:cNvSpPr>
              <a:spLocks noChangeShapeType="1"/>
            </p:cNvSpPr>
            <p:nvPr/>
          </p:nvSpPr>
          <p:spPr bwMode="auto">
            <a:xfrm>
              <a:off x="8881383" y="2447350"/>
              <a:ext cx="178805" cy="0"/>
            </a:xfrm>
            <a:prstGeom prst="line">
              <a:avLst/>
            </a:prstGeom>
            <a:noFill/>
            <a:ln w="28575">
              <a:solidFill>
                <a:schemeClr val="accent4"/>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0" name="Line 23"/>
            <p:cNvSpPr>
              <a:spLocks noChangeShapeType="1"/>
            </p:cNvSpPr>
            <p:nvPr/>
          </p:nvSpPr>
          <p:spPr bwMode="auto">
            <a:xfrm>
              <a:off x="8642976" y="2208944"/>
              <a:ext cx="178805" cy="178805"/>
            </a:xfrm>
            <a:prstGeom prst="line">
              <a:avLst/>
            </a:prstGeom>
            <a:noFill/>
            <a:ln w="28575">
              <a:solidFill>
                <a:schemeClr val="accent4"/>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1" name="Line 24"/>
            <p:cNvSpPr>
              <a:spLocks noChangeShapeType="1"/>
            </p:cNvSpPr>
            <p:nvPr/>
          </p:nvSpPr>
          <p:spPr bwMode="auto">
            <a:xfrm flipH="1">
              <a:off x="9119790" y="2149342"/>
              <a:ext cx="178805" cy="238407"/>
            </a:xfrm>
            <a:prstGeom prst="line">
              <a:avLst/>
            </a:prstGeom>
            <a:noFill/>
            <a:ln w="28575">
              <a:solidFill>
                <a:schemeClr val="accent4"/>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2" name="Line 25"/>
            <p:cNvSpPr>
              <a:spLocks noChangeShapeType="1"/>
            </p:cNvSpPr>
            <p:nvPr/>
          </p:nvSpPr>
          <p:spPr bwMode="auto">
            <a:xfrm flipH="1">
              <a:off x="8762180" y="1910935"/>
              <a:ext cx="178805" cy="536415"/>
            </a:xfrm>
            <a:prstGeom prst="line">
              <a:avLst/>
            </a:prstGeom>
            <a:noFill/>
            <a:ln w="28575">
              <a:solidFill>
                <a:schemeClr val="accent4"/>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3" name="Line 26"/>
            <p:cNvSpPr>
              <a:spLocks noChangeShapeType="1"/>
            </p:cNvSpPr>
            <p:nvPr/>
          </p:nvSpPr>
          <p:spPr bwMode="auto">
            <a:xfrm>
              <a:off x="9000586" y="1910935"/>
              <a:ext cx="119203" cy="476813"/>
            </a:xfrm>
            <a:prstGeom prst="line">
              <a:avLst/>
            </a:prstGeom>
            <a:noFill/>
            <a:ln w="28575">
              <a:solidFill>
                <a:schemeClr val="accent4"/>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4" name="Line 27"/>
            <p:cNvSpPr>
              <a:spLocks noChangeShapeType="1"/>
            </p:cNvSpPr>
            <p:nvPr/>
          </p:nvSpPr>
          <p:spPr bwMode="auto">
            <a:xfrm>
              <a:off x="8702578" y="2149342"/>
              <a:ext cx="655618" cy="0"/>
            </a:xfrm>
            <a:prstGeom prst="line">
              <a:avLst/>
            </a:prstGeom>
            <a:noFill/>
            <a:ln w="28575">
              <a:solidFill>
                <a:schemeClr val="accent4"/>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5" name="Line 28"/>
            <p:cNvSpPr>
              <a:spLocks noChangeShapeType="1"/>
            </p:cNvSpPr>
            <p:nvPr/>
          </p:nvSpPr>
          <p:spPr bwMode="auto">
            <a:xfrm flipV="1">
              <a:off x="8881383" y="2149342"/>
              <a:ext cx="417212" cy="238407"/>
            </a:xfrm>
            <a:prstGeom prst="line">
              <a:avLst/>
            </a:prstGeom>
            <a:noFill/>
            <a:ln w="28575">
              <a:solidFill>
                <a:schemeClr val="accent4"/>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6" name="Line 29"/>
            <p:cNvSpPr>
              <a:spLocks noChangeShapeType="1"/>
            </p:cNvSpPr>
            <p:nvPr/>
          </p:nvSpPr>
          <p:spPr bwMode="auto">
            <a:xfrm>
              <a:off x="8642976" y="2149342"/>
              <a:ext cx="596017" cy="298008"/>
            </a:xfrm>
            <a:prstGeom prst="line">
              <a:avLst/>
            </a:prstGeom>
            <a:noFill/>
            <a:ln w="28575">
              <a:solidFill>
                <a:schemeClr val="accent4"/>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grpSp>
      <p:sp>
        <p:nvSpPr>
          <p:cNvPr id="29" name="矩形 28"/>
          <p:cNvSpPr/>
          <p:nvPr/>
        </p:nvSpPr>
        <p:spPr>
          <a:xfrm>
            <a:off x="8386986" y="1356937"/>
            <a:ext cx="11079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zh-CN" altLang="en-US" b="1" kern="0" dirty="0">
                <a:solidFill>
                  <a:schemeClr val="bg1"/>
                </a:solidFill>
                <a:latin typeface="Arial" charset="0"/>
                <a:ea typeface="微软雅黑" pitchFamily="34" charset="-122"/>
                <a:sym typeface="Arial" charset="0"/>
              </a:rPr>
              <a:t>工作团队</a:t>
            </a:r>
          </a:p>
        </p:txBody>
      </p:sp>
      <p:sp>
        <p:nvSpPr>
          <p:cNvPr id="31" name="矩形: 圆角 30"/>
          <p:cNvSpPr/>
          <p:nvPr/>
        </p:nvSpPr>
        <p:spPr>
          <a:xfrm>
            <a:off x="2249713" y="2846418"/>
            <a:ext cx="2104571" cy="2805081"/>
          </a:xfrm>
          <a:prstGeom prst="roundRect">
            <a:avLst>
              <a:gd name="adj" fmla="val 4701"/>
            </a:avLst>
          </a:prstGeom>
          <a:solidFill>
            <a:schemeClr val="bg1"/>
          </a:solidFill>
          <a:ln>
            <a:noFill/>
          </a:ln>
          <a:effectLst>
            <a:outerShdw blurRad="2413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2" name="矩形: 圆角 31"/>
          <p:cNvSpPr/>
          <p:nvPr/>
        </p:nvSpPr>
        <p:spPr>
          <a:xfrm>
            <a:off x="7837715" y="2842115"/>
            <a:ext cx="2104571" cy="2805081"/>
          </a:xfrm>
          <a:prstGeom prst="roundRect">
            <a:avLst>
              <a:gd name="adj" fmla="val 4701"/>
            </a:avLst>
          </a:prstGeom>
          <a:solidFill>
            <a:schemeClr val="bg1"/>
          </a:solidFill>
          <a:ln>
            <a:noFill/>
          </a:ln>
          <a:effectLst>
            <a:outerShdw blurRad="2413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3" name="矩形 32"/>
          <p:cNvSpPr/>
          <p:nvPr/>
        </p:nvSpPr>
        <p:spPr>
          <a:xfrm>
            <a:off x="2438142" y="3175450"/>
            <a:ext cx="1956313" cy="2169825"/>
          </a:xfrm>
          <a:prstGeom prst="rect">
            <a:avLst/>
          </a:prstGeom>
        </p:spPr>
        <p:txBody>
          <a:bodyPr wrap="square">
            <a:spAutoFit/>
          </a:bodyPr>
          <a:lstStyle/>
          <a:p>
            <a:pPr lvl="0">
              <a:lnSpc>
                <a:spcPct val="150000"/>
              </a:lnSpc>
              <a:spcBef>
                <a:spcPct val="50000"/>
              </a:spcBef>
              <a:buFontTx/>
              <a:buChar char="•"/>
              <a:defRPr/>
            </a:pPr>
            <a:r>
              <a:rPr lang="zh-CN" altLang="en-US" kern="0" dirty="0">
                <a:solidFill>
                  <a:sysClr val="windowText" lastClr="000000"/>
                </a:solidFill>
                <a:latin typeface="Arial" charset="0"/>
                <a:ea typeface="微软雅黑" pitchFamily="34" charset="-122"/>
                <a:sym typeface="Arial" charset="0"/>
              </a:rPr>
              <a:t>个人目标</a:t>
            </a:r>
          </a:p>
          <a:p>
            <a:pPr lvl="0">
              <a:lnSpc>
                <a:spcPct val="150000"/>
              </a:lnSpc>
              <a:spcBef>
                <a:spcPct val="50000"/>
              </a:spcBef>
              <a:buFontTx/>
              <a:buChar char="•"/>
              <a:defRPr/>
            </a:pPr>
            <a:r>
              <a:rPr lang="zh-CN" altLang="en-US" kern="0" dirty="0">
                <a:solidFill>
                  <a:sysClr val="windowText" lastClr="000000"/>
                </a:solidFill>
                <a:latin typeface="Arial" charset="0"/>
                <a:ea typeface="微软雅黑" pitchFamily="34" charset="-122"/>
                <a:sym typeface="Arial" charset="0"/>
              </a:rPr>
              <a:t>个人绩效</a:t>
            </a:r>
          </a:p>
          <a:p>
            <a:pPr lvl="0">
              <a:lnSpc>
                <a:spcPct val="150000"/>
              </a:lnSpc>
              <a:spcBef>
                <a:spcPct val="50000"/>
              </a:spcBef>
              <a:buFontTx/>
              <a:buChar char="•"/>
              <a:defRPr/>
            </a:pPr>
            <a:r>
              <a:rPr lang="zh-CN" altLang="en-US" kern="0" dirty="0">
                <a:solidFill>
                  <a:sysClr val="windowText" lastClr="000000"/>
                </a:solidFill>
                <a:latin typeface="Arial" charset="0"/>
                <a:ea typeface="微软雅黑" pitchFamily="34" charset="-122"/>
                <a:sym typeface="Arial" charset="0"/>
              </a:rPr>
              <a:t>个体化</a:t>
            </a:r>
          </a:p>
          <a:p>
            <a:pPr lvl="0">
              <a:lnSpc>
                <a:spcPct val="150000"/>
              </a:lnSpc>
              <a:spcBef>
                <a:spcPct val="50000"/>
              </a:spcBef>
              <a:buFontTx/>
              <a:buChar char="•"/>
              <a:defRPr/>
            </a:pPr>
            <a:r>
              <a:rPr lang="zh-CN" altLang="en-US" kern="0" dirty="0">
                <a:solidFill>
                  <a:sysClr val="windowText" lastClr="000000"/>
                </a:solidFill>
                <a:latin typeface="Arial" charset="0"/>
                <a:ea typeface="微软雅黑" pitchFamily="34" charset="-122"/>
                <a:sym typeface="Arial" charset="0"/>
              </a:rPr>
              <a:t>随机的或不同的</a:t>
            </a:r>
            <a:endParaRPr lang="zh-CN" altLang="en-US" dirty="0">
              <a:latin typeface="Arial" charset="0"/>
              <a:ea typeface="微软雅黑" pitchFamily="34" charset="-122"/>
              <a:sym typeface="Arial" charset="0"/>
            </a:endParaRPr>
          </a:p>
        </p:txBody>
      </p:sp>
      <p:sp>
        <p:nvSpPr>
          <p:cNvPr id="34" name="Text Box 30"/>
          <p:cNvSpPr txBox="1">
            <a:spLocks noChangeArrowheads="1"/>
          </p:cNvSpPr>
          <p:nvPr/>
        </p:nvSpPr>
        <p:spPr bwMode="auto">
          <a:xfrm>
            <a:off x="7922090" y="3175450"/>
            <a:ext cx="2514600" cy="217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defTabSz="914400" eaLnBrk="1" fontAlgn="auto" latinLnBrk="0" hangingPunct="1">
              <a:lnSpc>
                <a:spcPct val="150000"/>
              </a:lnSpc>
              <a:spcBef>
                <a:spcPct val="50000"/>
              </a:spcBef>
              <a:spcAft>
                <a:spcPts val="0"/>
              </a:spcAft>
              <a:buClrTx/>
              <a:buSzTx/>
              <a:buFontTx/>
              <a:buChar char="•"/>
              <a:defRPr/>
            </a:pPr>
            <a:r>
              <a:rPr kumimoji="0" lang="zh-CN" altLang="en-US" sz="1800" b="0" i="0" u="none" strike="noStrike" kern="0" cap="none" spc="0" normalizeH="0" baseline="0" noProof="0" dirty="0">
                <a:ln>
                  <a:noFill/>
                </a:ln>
                <a:solidFill>
                  <a:sysClr val="windowText" lastClr="000000"/>
                </a:solidFill>
                <a:effectLst/>
                <a:uLnTx/>
                <a:uFillTx/>
                <a:latin typeface="Arial" charset="0"/>
                <a:ea typeface="微软雅黑" pitchFamily="34" charset="-122"/>
                <a:sym typeface="Arial" charset="0"/>
              </a:rPr>
              <a:t>团队和个人目标</a:t>
            </a:r>
          </a:p>
          <a:p>
            <a:pPr marL="0" marR="0" lvl="0" indent="0" defTabSz="914400" eaLnBrk="1" fontAlgn="auto" latinLnBrk="0" hangingPunct="1">
              <a:lnSpc>
                <a:spcPct val="150000"/>
              </a:lnSpc>
              <a:spcBef>
                <a:spcPct val="50000"/>
              </a:spcBef>
              <a:spcAft>
                <a:spcPts val="0"/>
              </a:spcAft>
              <a:buClrTx/>
              <a:buSzTx/>
              <a:buFontTx/>
              <a:buChar char="•"/>
              <a:defRPr/>
            </a:pPr>
            <a:r>
              <a:rPr kumimoji="0" lang="zh-CN" altLang="en-US" sz="1800" b="0" i="0" u="none" strike="noStrike" kern="0" cap="none" spc="0" normalizeH="0" baseline="0" noProof="0" dirty="0">
                <a:ln>
                  <a:noFill/>
                </a:ln>
                <a:solidFill>
                  <a:sysClr val="windowText" lastClr="000000"/>
                </a:solidFill>
                <a:effectLst/>
                <a:uLnTx/>
                <a:uFillTx/>
                <a:latin typeface="Arial" charset="0"/>
                <a:ea typeface="微软雅黑" pitchFamily="34" charset="-122"/>
                <a:sym typeface="Arial" charset="0"/>
              </a:rPr>
              <a:t>集体和个人绩效</a:t>
            </a:r>
          </a:p>
          <a:p>
            <a:pPr marL="0" marR="0" lvl="0" indent="0" defTabSz="914400" eaLnBrk="1" fontAlgn="auto" latinLnBrk="0" hangingPunct="1">
              <a:lnSpc>
                <a:spcPct val="150000"/>
              </a:lnSpc>
              <a:spcBef>
                <a:spcPct val="50000"/>
              </a:spcBef>
              <a:spcAft>
                <a:spcPts val="0"/>
              </a:spcAft>
              <a:buClrTx/>
              <a:buSzTx/>
              <a:buFontTx/>
              <a:buChar char="•"/>
              <a:defRPr/>
            </a:pPr>
            <a:r>
              <a:rPr kumimoji="0" lang="zh-CN" altLang="en-US" sz="1800" b="0" i="0" u="none" strike="noStrike" kern="0" cap="none" spc="0" normalizeH="0" baseline="0" noProof="0" dirty="0">
                <a:ln>
                  <a:noFill/>
                </a:ln>
                <a:solidFill>
                  <a:sysClr val="windowText" lastClr="000000"/>
                </a:solidFill>
                <a:effectLst/>
                <a:uLnTx/>
                <a:uFillTx/>
                <a:latin typeface="Arial" charset="0"/>
                <a:ea typeface="微软雅黑" pitchFamily="34" charset="-122"/>
                <a:sym typeface="Arial" charset="0"/>
              </a:rPr>
              <a:t>个体的和共同的</a:t>
            </a:r>
          </a:p>
          <a:p>
            <a:pPr marL="0" marR="0" lvl="0" indent="0" defTabSz="914400" eaLnBrk="1" fontAlgn="auto" latinLnBrk="0" hangingPunct="1">
              <a:lnSpc>
                <a:spcPct val="150000"/>
              </a:lnSpc>
              <a:spcBef>
                <a:spcPct val="50000"/>
              </a:spcBef>
              <a:spcAft>
                <a:spcPts val="0"/>
              </a:spcAft>
              <a:buClrTx/>
              <a:buSzTx/>
              <a:buFontTx/>
              <a:buChar char="•"/>
              <a:defRPr/>
            </a:pPr>
            <a:r>
              <a:rPr kumimoji="0" lang="zh-CN" altLang="en-US" sz="1800" b="0" i="0" u="none" strike="noStrike" kern="0" cap="none" spc="0" normalizeH="0" baseline="0" noProof="0" dirty="0">
                <a:ln>
                  <a:noFill/>
                </a:ln>
                <a:solidFill>
                  <a:sysClr val="windowText" lastClr="000000"/>
                </a:solidFill>
                <a:effectLst/>
                <a:uLnTx/>
                <a:uFillTx/>
                <a:latin typeface="Arial" charset="0"/>
                <a:ea typeface="微软雅黑" pitchFamily="34" charset="-122"/>
                <a:sym typeface="Arial" charset="0"/>
              </a:rPr>
              <a:t>相互补充的</a:t>
            </a:r>
          </a:p>
        </p:txBody>
      </p:sp>
      <p:sp>
        <p:nvSpPr>
          <p:cNvPr id="35" name="箭头: 左右 34"/>
          <p:cNvSpPr/>
          <p:nvPr/>
        </p:nvSpPr>
        <p:spPr>
          <a:xfrm>
            <a:off x="4997450" y="3360544"/>
            <a:ext cx="2197100" cy="228600"/>
          </a:xfrm>
          <a:prstGeom prst="leftRightArrow">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6" name="矩形 35"/>
          <p:cNvSpPr/>
          <p:nvPr/>
        </p:nvSpPr>
        <p:spPr>
          <a:xfrm>
            <a:off x="5499100" y="3299081"/>
            <a:ext cx="1193800" cy="2900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7" name="箭头: 左右 36"/>
          <p:cNvSpPr/>
          <p:nvPr/>
        </p:nvSpPr>
        <p:spPr>
          <a:xfrm>
            <a:off x="4997450" y="3886324"/>
            <a:ext cx="2197100" cy="228600"/>
          </a:xfrm>
          <a:prstGeom prst="leftRightArrow">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8" name="矩形 37"/>
          <p:cNvSpPr/>
          <p:nvPr/>
        </p:nvSpPr>
        <p:spPr>
          <a:xfrm>
            <a:off x="5499100" y="3824861"/>
            <a:ext cx="1193800" cy="2900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9" name="箭头: 左右 38"/>
          <p:cNvSpPr/>
          <p:nvPr/>
        </p:nvSpPr>
        <p:spPr>
          <a:xfrm>
            <a:off x="4997450" y="4412104"/>
            <a:ext cx="2197100" cy="228600"/>
          </a:xfrm>
          <a:prstGeom prst="leftRightArrow">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40" name="矩形 39"/>
          <p:cNvSpPr/>
          <p:nvPr/>
        </p:nvSpPr>
        <p:spPr>
          <a:xfrm>
            <a:off x="5499100" y="4350641"/>
            <a:ext cx="1193800" cy="2900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41" name="箭头: 左右 40"/>
          <p:cNvSpPr/>
          <p:nvPr/>
        </p:nvSpPr>
        <p:spPr>
          <a:xfrm>
            <a:off x="4997450" y="4999347"/>
            <a:ext cx="2197100" cy="228600"/>
          </a:xfrm>
          <a:prstGeom prst="leftRightArrow">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42" name="矩形 41"/>
          <p:cNvSpPr/>
          <p:nvPr/>
        </p:nvSpPr>
        <p:spPr>
          <a:xfrm>
            <a:off x="5499100" y="4937884"/>
            <a:ext cx="1193800" cy="2900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43" name="矩形 42"/>
          <p:cNvSpPr/>
          <p:nvPr/>
        </p:nvSpPr>
        <p:spPr>
          <a:xfrm>
            <a:off x="5818567" y="3291926"/>
            <a:ext cx="595035" cy="338554"/>
          </a:xfrm>
          <a:prstGeom prst="rect">
            <a:avLst/>
          </a:prstGeom>
        </p:spPr>
        <p:txBody>
          <a:bodyPr wrap="none">
            <a:spAutoFit/>
          </a:bodyPr>
          <a:lstStyle/>
          <a:p>
            <a:pPr lvl="0">
              <a:spcBef>
                <a:spcPct val="50000"/>
              </a:spcBef>
              <a:defRPr/>
            </a:pPr>
            <a:r>
              <a:rPr lang="zh-CN" altLang="en-US" sz="1600" b="1" kern="0" dirty="0">
                <a:solidFill>
                  <a:schemeClr val="tx1">
                    <a:lumMod val="85000"/>
                    <a:lumOff val="15000"/>
                  </a:schemeClr>
                </a:solidFill>
                <a:latin typeface="Arial" charset="0"/>
                <a:ea typeface="微软雅黑" pitchFamily="34" charset="-122"/>
                <a:sym typeface="Arial" charset="0"/>
              </a:rPr>
              <a:t>目标</a:t>
            </a:r>
          </a:p>
        </p:txBody>
      </p:sp>
      <p:sp>
        <p:nvSpPr>
          <p:cNvPr id="44" name="矩形 43"/>
          <p:cNvSpPr/>
          <p:nvPr/>
        </p:nvSpPr>
        <p:spPr>
          <a:xfrm>
            <a:off x="5818566" y="3812079"/>
            <a:ext cx="595035" cy="338554"/>
          </a:xfrm>
          <a:prstGeom prst="rect">
            <a:avLst/>
          </a:prstGeom>
        </p:spPr>
        <p:txBody>
          <a:bodyPr wrap="none">
            <a:spAutoFit/>
          </a:bodyPr>
          <a:lstStyle/>
          <a:p>
            <a:pPr>
              <a:spcBef>
                <a:spcPct val="50000"/>
              </a:spcBef>
            </a:pPr>
            <a:r>
              <a:rPr lang="zh-CN" altLang="en-US" sz="1600" b="1" kern="0" dirty="0">
                <a:solidFill>
                  <a:schemeClr val="tx1">
                    <a:lumMod val="85000"/>
                    <a:lumOff val="15000"/>
                  </a:schemeClr>
                </a:solidFill>
                <a:latin typeface="Arial" charset="0"/>
                <a:ea typeface="微软雅黑" pitchFamily="34" charset="-122"/>
                <a:sym typeface="Arial" charset="0"/>
              </a:rPr>
              <a:t>责任</a:t>
            </a:r>
          </a:p>
        </p:txBody>
      </p:sp>
      <p:sp>
        <p:nvSpPr>
          <p:cNvPr id="45" name="矩形 44"/>
          <p:cNvSpPr/>
          <p:nvPr/>
        </p:nvSpPr>
        <p:spPr>
          <a:xfrm>
            <a:off x="5598752" y="4339999"/>
            <a:ext cx="1005403" cy="338554"/>
          </a:xfrm>
          <a:prstGeom prst="rect">
            <a:avLst/>
          </a:prstGeom>
        </p:spPr>
        <p:txBody>
          <a:bodyPr wrap="none">
            <a:spAutoFit/>
          </a:bodyPr>
          <a:lstStyle/>
          <a:p>
            <a:pPr>
              <a:spcBef>
                <a:spcPct val="50000"/>
              </a:spcBef>
            </a:pPr>
            <a:r>
              <a:rPr lang="zh-CN" altLang="en-US" sz="1600" b="1" kern="0" dirty="0">
                <a:solidFill>
                  <a:schemeClr val="tx1">
                    <a:lumMod val="85000"/>
                    <a:lumOff val="15000"/>
                  </a:schemeClr>
                </a:solidFill>
                <a:latin typeface="Arial" charset="0"/>
                <a:ea typeface="微软雅黑" pitchFamily="34" charset="-122"/>
                <a:sym typeface="Arial" charset="0"/>
              </a:rPr>
              <a:t>协同配合</a:t>
            </a:r>
          </a:p>
        </p:txBody>
      </p:sp>
      <p:sp>
        <p:nvSpPr>
          <p:cNvPr id="46" name="矩形 45"/>
          <p:cNvSpPr/>
          <p:nvPr/>
        </p:nvSpPr>
        <p:spPr>
          <a:xfrm>
            <a:off x="5818565" y="4937884"/>
            <a:ext cx="595035" cy="338554"/>
          </a:xfrm>
          <a:prstGeom prst="rect">
            <a:avLst/>
          </a:prstGeom>
        </p:spPr>
        <p:txBody>
          <a:bodyPr wrap="none">
            <a:spAutoFit/>
          </a:bodyPr>
          <a:lstStyle/>
          <a:p>
            <a:pPr>
              <a:spcBef>
                <a:spcPct val="50000"/>
              </a:spcBef>
            </a:pPr>
            <a:r>
              <a:rPr lang="zh-CN" altLang="en-US" sz="1600" b="1" kern="0" dirty="0">
                <a:solidFill>
                  <a:schemeClr val="tx1">
                    <a:lumMod val="85000"/>
                    <a:lumOff val="15000"/>
                  </a:schemeClr>
                </a:solidFill>
                <a:latin typeface="Arial" charset="0"/>
                <a:ea typeface="微软雅黑" pitchFamily="34" charset="-122"/>
                <a:sym typeface="Arial" charset="0"/>
              </a:rPr>
              <a:t>技能</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箭头: 五边形 4"/>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标题 1"/>
          <p:cNvSpPr>
            <a:spLocks noGrp="1"/>
          </p:cNvSpPr>
          <p:nvPr>
            <p:ph type="title"/>
          </p:nvPr>
        </p:nvSpPr>
        <p:spPr>
          <a:xfrm>
            <a:off x="884283" y="448071"/>
            <a:ext cx="3049088" cy="480131"/>
          </a:xfrm>
          <a:prstGeom prst="rect">
            <a:avLst/>
          </a:prstGeom>
          <a:noFill/>
          <a:ln w="9525">
            <a:noFill/>
            <a:miter lim="800000"/>
          </a:ln>
          <a:effectLst/>
        </p:spPr>
        <p:txBody>
          <a:bodyPr vert="horz" wrap="square" lIns="91440" tIns="45720" rIns="91440" bIns="45720" rtlCol="0" anchor="ctr">
            <a:spAutoFit/>
          </a:bodyPr>
          <a:lstStyle/>
          <a:p>
            <a:r>
              <a:rPr lang="zh-TW" altLang="en-US" sz="2800" b="1" dirty="0">
                <a:solidFill>
                  <a:schemeClr val="accent1">
                    <a:lumMod val="75000"/>
                  </a:schemeClr>
                </a:solidFill>
                <a:latin typeface="Arial" charset="0"/>
                <a:ea typeface="微软雅黑" pitchFamily="34" charset="-122"/>
                <a:sym typeface="Arial" charset="0"/>
              </a:rPr>
              <a:t>团队形成的过程</a:t>
            </a:r>
            <a:endParaRPr lang="zh-CN" altLang="en-US" sz="2800" b="1" dirty="0">
              <a:solidFill>
                <a:schemeClr val="accent1">
                  <a:lumMod val="75000"/>
                </a:schemeClr>
              </a:solidFill>
              <a:latin typeface="Arial" charset="0"/>
              <a:ea typeface="微软雅黑" pitchFamily="34" charset="-122"/>
              <a:sym typeface="Arial" charset="0"/>
            </a:endParaRPr>
          </a:p>
        </p:txBody>
      </p:sp>
      <p:grpSp>
        <p:nvGrpSpPr>
          <p:cNvPr id="67" name="组合 66"/>
          <p:cNvGrpSpPr/>
          <p:nvPr/>
        </p:nvGrpSpPr>
        <p:grpSpPr>
          <a:xfrm>
            <a:off x="1649421" y="3207430"/>
            <a:ext cx="9008044" cy="971456"/>
            <a:chOff x="1649421" y="2851830"/>
            <a:chExt cx="9008044" cy="971456"/>
          </a:xfrm>
        </p:grpSpPr>
        <p:grpSp>
          <p:nvGrpSpPr>
            <p:cNvPr id="48" name="组合 47"/>
            <p:cNvGrpSpPr/>
            <p:nvPr/>
          </p:nvGrpSpPr>
          <p:grpSpPr>
            <a:xfrm>
              <a:off x="1649421" y="2851830"/>
              <a:ext cx="9008044" cy="971456"/>
              <a:chOff x="2188030" y="2075770"/>
              <a:chExt cx="7772399" cy="838200"/>
            </a:xfrm>
          </p:grpSpPr>
          <p:sp>
            <p:nvSpPr>
              <p:cNvPr id="7" name="Line 4"/>
              <p:cNvSpPr>
                <a:spLocks noChangeShapeType="1"/>
              </p:cNvSpPr>
              <p:nvPr/>
            </p:nvSpPr>
            <p:spPr bwMode="auto">
              <a:xfrm flipH="1" flipV="1">
                <a:off x="2340430" y="2151970"/>
                <a:ext cx="76200" cy="3810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8" name="Line 5"/>
              <p:cNvSpPr>
                <a:spLocks noChangeShapeType="1"/>
              </p:cNvSpPr>
              <p:nvPr/>
            </p:nvSpPr>
            <p:spPr bwMode="auto">
              <a:xfrm flipV="1">
                <a:off x="2492830" y="2075770"/>
                <a:ext cx="304800" cy="1524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9" name="Line 6"/>
              <p:cNvSpPr>
                <a:spLocks noChangeShapeType="1"/>
              </p:cNvSpPr>
              <p:nvPr/>
            </p:nvSpPr>
            <p:spPr bwMode="auto">
              <a:xfrm>
                <a:off x="2873830" y="2532970"/>
                <a:ext cx="0" cy="3048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0" name="Line 7"/>
              <p:cNvSpPr>
                <a:spLocks noChangeShapeType="1"/>
              </p:cNvSpPr>
              <p:nvPr/>
            </p:nvSpPr>
            <p:spPr bwMode="auto">
              <a:xfrm flipH="1">
                <a:off x="2188030" y="2761570"/>
                <a:ext cx="457200" cy="762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1" name="Line 8"/>
              <p:cNvSpPr>
                <a:spLocks noChangeShapeType="1"/>
              </p:cNvSpPr>
              <p:nvPr/>
            </p:nvSpPr>
            <p:spPr bwMode="auto">
              <a:xfrm flipH="1">
                <a:off x="2569030" y="2380570"/>
                <a:ext cx="76200" cy="5334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2" name="Line 11"/>
              <p:cNvSpPr>
                <a:spLocks noChangeShapeType="1"/>
              </p:cNvSpPr>
              <p:nvPr/>
            </p:nvSpPr>
            <p:spPr bwMode="auto">
              <a:xfrm flipV="1">
                <a:off x="4931229" y="2304370"/>
                <a:ext cx="228600" cy="3048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3" name="Oval 12"/>
              <p:cNvSpPr>
                <a:spLocks noChangeArrowheads="1"/>
              </p:cNvSpPr>
              <p:nvPr/>
            </p:nvSpPr>
            <p:spPr bwMode="auto">
              <a:xfrm>
                <a:off x="4778829" y="2308914"/>
                <a:ext cx="224134" cy="448111"/>
              </a:xfrm>
              <a:prstGeom prst="ellipse">
                <a:avLst/>
              </a:prstGeom>
              <a:solidFill>
                <a:schemeClr val="accent4"/>
              </a:solidFill>
              <a:ln w="12700">
                <a:solidFill>
                  <a:schemeClr val="accent1">
                    <a:lumMod val="75000"/>
                  </a:schemeClr>
                </a:solidFill>
                <a:round/>
              </a:ln>
              <a:effectLst/>
            </p:spPr>
            <p:txBody>
              <a:bodyPr wrap="none"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4" name="Line 13"/>
              <p:cNvSpPr>
                <a:spLocks noChangeShapeType="1"/>
              </p:cNvSpPr>
              <p:nvPr/>
            </p:nvSpPr>
            <p:spPr bwMode="auto">
              <a:xfrm flipV="1">
                <a:off x="5236029" y="2456770"/>
                <a:ext cx="228600" cy="3810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5" name="Line 14"/>
              <p:cNvSpPr>
                <a:spLocks noChangeShapeType="1"/>
              </p:cNvSpPr>
              <p:nvPr/>
            </p:nvSpPr>
            <p:spPr bwMode="auto">
              <a:xfrm flipV="1">
                <a:off x="5236029" y="2151970"/>
                <a:ext cx="76200" cy="3810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6" name="Line 15"/>
              <p:cNvSpPr>
                <a:spLocks noChangeShapeType="1"/>
              </p:cNvSpPr>
              <p:nvPr/>
            </p:nvSpPr>
            <p:spPr bwMode="auto">
              <a:xfrm>
                <a:off x="5083629" y="2532970"/>
                <a:ext cx="0" cy="3048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7" name="Line 16"/>
              <p:cNvSpPr>
                <a:spLocks noChangeShapeType="1"/>
              </p:cNvSpPr>
              <p:nvPr/>
            </p:nvSpPr>
            <p:spPr bwMode="auto">
              <a:xfrm flipH="1">
                <a:off x="5464629" y="2456770"/>
                <a:ext cx="76200" cy="3810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8" name="Line 17"/>
              <p:cNvSpPr>
                <a:spLocks noChangeShapeType="1"/>
              </p:cNvSpPr>
              <p:nvPr/>
            </p:nvSpPr>
            <p:spPr bwMode="auto">
              <a:xfrm flipH="1">
                <a:off x="4931229" y="2228170"/>
                <a:ext cx="76200" cy="5334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19" name="Line 18"/>
              <p:cNvSpPr>
                <a:spLocks noChangeShapeType="1"/>
              </p:cNvSpPr>
              <p:nvPr/>
            </p:nvSpPr>
            <p:spPr bwMode="auto">
              <a:xfrm>
                <a:off x="4397829" y="2532970"/>
                <a:ext cx="381000" cy="0"/>
              </a:xfrm>
              <a:prstGeom prst="line">
                <a:avLst/>
              </a:prstGeom>
              <a:noFill/>
              <a:ln w="25400">
                <a:solidFill>
                  <a:srgbClr val="000000"/>
                </a:solidFill>
                <a:rou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0" name="Oval 21"/>
              <p:cNvSpPr>
                <a:spLocks noChangeArrowheads="1"/>
              </p:cNvSpPr>
              <p:nvPr/>
            </p:nvSpPr>
            <p:spPr bwMode="auto">
              <a:xfrm>
                <a:off x="6226629" y="2308914"/>
                <a:ext cx="224134" cy="448111"/>
              </a:xfrm>
              <a:prstGeom prst="ellipse">
                <a:avLst/>
              </a:prstGeom>
              <a:solidFill>
                <a:schemeClr val="accent4"/>
              </a:solidFill>
              <a:ln w="12700">
                <a:solidFill>
                  <a:schemeClr val="accent1">
                    <a:lumMod val="75000"/>
                  </a:schemeClr>
                </a:solidFill>
                <a:round/>
              </a:ln>
              <a:effectLst/>
            </p:spPr>
            <p:txBody>
              <a:bodyPr wrap="none"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1" name="Line 22"/>
              <p:cNvSpPr>
                <a:spLocks noChangeShapeType="1"/>
              </p:cNvSpPr>
              <p:nvPr/>
            </p:nvSpPr>
            <p:spPr bwMode="auto">
              <a:xfrm flipV="1">
                <a:off x="6455229" y="2228170"/>
                <a:ext cx="152400" cy="3810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2" name="Line 23"/>
              <p:cNvSpPr>
                <a:spLocks noChangeShapeType="1"/>
              </p:cNvSpPr>
              <p:nvPr/>
            </p:nvSpPr>
            <p:spPr bwMode="auto">
              <a:xfrm flipV="1">
                <a:off x="6683829" y="2151970"/>
                <a:ext cx="0" cy="4572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3" name="Line 24"/>
              <p:cNvSpPr>
                <a:spLocks noChangeShapeType="1"/>
              </p:cNvSpPr>
              <p:nvPr/>
            </p:nvSpPr>
            <p:spPr bwMode="auto">
              <a:xfrm flipV="1">
                <a:off x="6302829" y="2228170"/>
                <a:ext cx="228600" cy="3810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4" name="Line 25"/>
              <p:cNvSpPr>
                <a:spLocks noChangeShapeType="1"/>
              </p:cNvSpPr>
              <p:nvPr/>
            </p:nvSpPr>
            <p:spPr bwMode="auto">
              <a:xfrm flipV="1">
                <a:off x="6836229" y="2609170"/>
                <a:ext cx="152400" cy="2286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5" name="Line 26"/>
              <p:cNvSpPr>
                <a:spLocks noChangeShapeType="1"/>
              </p:cNvSpPr>
              <p:nvPr/>
            </p:nvSpPr>
            <p:spPr bwMode="auto">
              <a:xfrm flipV="1">
                <a:off x="6683829" y="2304370"/>
                <a:ext cx="304800" cy="5334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6" name="Line 27"/>
              <p:cNvSpPr>
                <a:spLocks noChangeShapeType="1"/>
              </p:cNvSpPr>
              <p:nvPr/>
            </p:nvSpPr>
            <p:spPr bwMode="auto">
              <a:xfrm>
                <a:off x="5769429" y="2532970"/>
                <a:ext cx="381000" cy="0"/>
              </a:xfrm>
              <a:prstGeom prst="line">
                <a:avLst/>
              </a:prstGeom>
              <a:noFill/>
              <a:ln w="25400">
                <a:solidFill>
                  <a:srgbClr val="000000"/>
                </a:solidFill>
                <a:rou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7" name="Oval 30"/>
              <p:cNvSpPr>
                <a:spLocks noChangeArrowheads="1"/>
              </p:cNvSpPr>
              <p:nvPr/>
            </p:nvSpPr>
            <p:spPr bwMode="auto">
              <a:xfrm>
                <a:off x="7674429" y="2308914"/>
                <a:ext cx="224134" cy="448111"/>
              </a:xfrm>
              <a:prstGeom prst="ellipse">
                <a:avLst/>
              </a:prstGeom>
              <a:solidFill>
                <a:schemeClr val="accent4"/>
              </a:solidFill>
              <a:ln w="12700">
                <a:solidFill>
                  <a:schemeClr val="accent1">
                    <a:lumMod val="75000"/>
                  </a:schemeClr>
                </a:solidFill>
                <a:round/>
              </a:ln>
              <a:effectLst/>
            </p:spPr>
            <p:txBody>
              <a:bodyPr wrap="none"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8" name="Line 31"/>
              <p:cNvSpPr>
                <a:spLocks noChangeShapeType="1"/>
              </p:cNvSpPr>
              <p:nvPr/>
            </p:nvSpPr>
            <p:spPr bwMode="auto">
              <a:xfrm flipV="1">
                <a:off x="7826829" y="2228170"/>
                <a:ext cx="152400" cy="304800"/>
              </a:xfrm>
              <a:prstGeom prst="line">
                <a:avLst/>
              </a:prstGeom>
              <a:noFill/>
              <a:ln w="25400">
                <a:solidFill>
                  <a:srgbClr val="0000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29" name="Line 32"/>
              <p:cNvSpPr>
                <a:spLocks noChangeShapeType="1"/>
              </p:cNvSpPr>
              <p:nvPr/>
            </p:nvSpPr>
            <p:spPr bwMode="auto">
              <a:xfrm flipH="1" flipV="1">
                <a:off x="7826829" y="2532970"/>
                <a:ext cx="152400" cy="381000"/>
              </a:xfrm>
              <a:prstGeom prst="line">
                <a:avLst/>
              </a:prstGeom>
              <a:noFill/>
              <a:ln w="25400">
                <a:solidFill>
                  <a:srgbClr val="0000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0" name="Line 33"/>
              <p:cNvSpPr>
                <a:spLocks noChangeShapeType="1"/>
              </p:cNvSpPr>
              <p:nvPr/>
            </p:nvSpPr>
            <p:spPr bwMode="auto">
              <a:xfrm flipV="1">
                <a:off x="7979229" y="2761570"/>
                <a:ext cx="457200" cy="152400"/>
              </a:xfrm>
              <a:prstGeom prst="line">
                <a:avLst/>
              </a:prstGeom>
              <a:noFill/>
              <a:ln w="25400">
                <a:solidFill>
                  <a:srgbClr val="0000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1" name="Line 34"/>
              <p:cNvSpPr>
                <a:spLocks noChangeShapeType="1"/>
              </p:cNvSpPr>
              <p:nvPr/>
            </p:nvSpPr>
            <p:spPr bwMode="auto">
              <a:xfrm flipV="1">
                <a:off x="8436429" y="2380570"/>
                <a:ext cx="76200" cy="381000"/>
              </a:xfrm>
              <a:prstGeom prst="line">
                <a:avLst/>
              </a:prstGeom>
              <a:noFill/>
              <a:ln w="25400">
                <a:solidFill>
                  <a:srgbClr val="0000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2" name="Line 35"/>
              <p:cNvSpPr>
                <a:spLocks noChangeShapeType="1"/>
              </p:cNvSpPr>
              <p:nvPr/>
            </p:nvSpPr>
            <p:spPr bwMode="auto">
              <a:xfrm>
                <a:off x="7979229" y="2228170"/>
                <a:ext cx="533400" cy="152400"/>
              </a:xfrm>
              <a:prstGeom prst="line">
                <a:avLst/>
              </a:prstGeom>
              <a:noFill/>
              <a:ln w="25400">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3" name="Line 36"/>
              <p:cNvSpPr>
                <a:spLocks noChangeShapeType="1"/>
              </p:cNvSpPr>
              <p:nvPr/>
            </p:nvSpPr>
            <p:spPr bwMode="auto">
              <a:xfrm>
                <a:off x="7903029" y="2532970"/>
                <a:ext cx="533400" cy="228600"/>
              </a:xfrm>
              <a:prstGeom prst="line">
                <a:avLst/>
              </a:prstGeom>
              <a:noFill/>
              <a:ln w="25400">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4" name="Line 37"/>
              <p:cNvSpPr>
                <a:spLocks noChangeShapeType="1"/>
              </p:cNvSpPr>
              <p:nvPr/>
            </p:nvSpPr>
            <p:spPr bwMode="auto">
              <a:xfrm flipV="1">
                <a:off x="7979229" y="2380570"/>
                <a:ext cx="533400" cy="533400"/>
              </a:xfrm>
              <a:prstGeom prst="line">
                <a:avLst/>
              </a:prstGeom>
              <a:noFill/>
              <a:ln w="25400">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5" name="Line 38"/>
              <p:cNvSpPr>
                <a:spLocks noChangeShapeType="1"/>
              </p:cNvSpPr>
              <p:nvPr/>
            </p:nvSpPr>
            <p:spPr bwMode="auto">
              <a:xfrm flipH="1" flipV="1">
                <a:off x="7979229" y="2228170"/>
                <a:ext cx="457200" cy="533400"/>
              </a:xfrm>
              <a:prstGeom prst="line">
                <a:avLst/>
              </a:prstGeom>
              <a:noFill/>
              <a:ln w="25400">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6" name="Line 39"/>
              <p:cNvSpPr>
                <a:spLocks noChangeShapeType="1"/>
              </p:cNvSpPr>
              <p:nvPr/>
            </p:nvSpPr>
            <p:spPr bwMode="auto">
              <a:xfrm>
                <a:off x="7217229" y="2532970"/>
                <a:ext cx="381000" cy="0"/>
              </a:xfrm>
              <a:prstGeom prst="line">
                <a:avLst/>
              </a:prstGeom>
              <a:noFill/>
              <a:ln w="25400">
                <a:solidFill>
                  <a:srgbClr val="000000"/>
                </a:solidFill>
                <a:rou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7" name="Oval 42"/>
              <p:cNvSpPr>
                <a:spLocks noChangeArrowheads="1"/>
              </p:cNvSpPr>
              <p:nvPr/>
            </p:nvSpPr>
            <p:spPr bwMode="auto">
              <a:xfrm>
                <a:off x="9122229" y="2308914"/>
                <a:ext cx="224134" cy="448111"/>
              </a:xfrm>
              <a:prstGeom prst="ellipse">
                <a:avLst/>
              </a:prstGeom>
              <a:solidFill>
                <a:schemeClr val="accent4"/>
              </a:solidFill>
              <a:ln w="12700">
                <a:solidFill>
                  <a:schemeClr val="accent1">
                    <a:lumMod val="75000"/>
                  </a:schemeClr>
                </a:solidFill>
                <a:round/>
              </a:ln>
              <a:effectLst/>
            </p:spPr>
            <p:txBody>
              <a:bodyPr wrap="none"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8" name="Line 43"/>
              <p:cNvSpPr>
                <a:spLocks noChangeShapeType="1"/>
              </p:cNvSpPr>
              <p:nvPr/>
            </p:nvSpPr>
            <p:spPr bwMode="auto">
              <a:xfrm flipV="1">
                <a:off x="9274629" y="2228170"/>
                <a:ext cx="152400" cy="304800"/>
              </a:xfrm>
              <a:prstGeom prst="line">
                <a:avLst/>
              </a:prstGeom>
              <a:noFill/>
              <a:ln w="25400">
                <a:solidFill>
                  <a:srgbClr val="000000"/>
                </a:solidFill>
                <a:prstDash val="dash"/>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39" name="Line 44"/>
              <p:cNvSpPr>
                <a:spLocks noChangeShapeType="1"/>
              </p:cNvSpPr>
              <p:nvPr/>
            </p:nvSpPr>
            <p:spPr bwMode="auto">
              <a:xfrm flipH="1" flipV="1">
                <a:off x="9274629" y="2532970"/>
                <a:ext cx="152400" cy="381000"/>
              </a:xfrm>
              <a:prstGeom prst="line">
                <a:avLst/>
              </a:prstGeom>
              <a:noFill/>
              <a:ln w="25400">
                <a:solidFill>
                  <a:srgbClr val="0000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40" name="Line 45"/>
              <p:cNvSpPr>
                <a:spLocks noChangeShapeType="1"/>
              </p:cNvSpPr>
              <p:nvPr/>
            </p:nvSpPr>
            <p:spPr bwMode="auto">
              <a:xfrm flipV="1">
                <a:off x="9427029" y="2761570"/>
                <a:ext cx="457200" cy="152400"/>
              </a:xfrm>
              <a:prstGeom prst="line">
                <a:avLst/>
              </a:prstGeom>
              <a:noFill/>
              <a:ln w="25400">
                <a:solidFill>
                  <a:srgbClr val="000000"/>
                </a:solidFill>
                <a:prstDash val="dash"/>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41" name="Line 46"/>
              <p:cNvSpPr>
                <a:spLocks noChangeShapeType="1"/>
              </p:cNvSpPr>
              <p:nvPr/>
            </p:nvSpPr>
            <p:spPr bwMode="auto">
              <a:xfrm flipV="1">
                <a:off x="9884229" y="2380570"/>
                <a:ext cx="76200" cy="381000"/>
              </a:xfrm>
              <a:prstGeom prst="line">
                <a:avLst/>
              </a:prstGeom>
              <a:noFill/>
              <a:ln w="25400">
                <a:solidFill>
                  <a:srgbClr val="0000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42" name="Line 47"/>
              <p:cNvSpPr>
                <a:spLocks noChangeShapeType="1"/>
              </p:cNvSpPr>
              <p:nvPr/>
            </p:nvSpPr>
            <p:spPr bwMode="auto">
              <a:xfrm>
                <a:off x="9427029" y="2228170"/>
                <a:ext cx="533400" cy="152400"/>
              </a:xfrm>
              <a:prstGeom prst="line">
                <a:avLst/>
              </a:prstGeom>
              <a:noFill/>
              <a:ln w="25400">
                <a:solidFill>
                  <a:srgbClr val="000000"/>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43" name="Line 48"/>
              <p:cNvSpPr>
                <a:spLocks noChangeShapeType="1"/>
              </p:cNvSpPr>
              <p:nvPr/>
            </p:nvSpPr>
            <p:spPr bwMode="auto">
              <a:xfrm>
                <a:off x="9350829" y="2532970"/>
                <a:ext cx="533400" cy="228600"/>
              </a:xfrm>
              <a:prstGeom prst="line">
                <a:avLst/>
              </a:prstGeom>
              <a:noFill/>
              <a:ln w="25400">
                <a:solidFill>
                  <a:srgbClr val="000000"/>
                </a:solidFill>
                <a:prstDash val="dash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44" name="Line 49"/>
              <p:cNvSpPr>
                <a:spLocks noChangeShapeType="1"/>
              </p:cNvSpPr>
              <p:nvPr/>
            </p:nvSpPr>
            <p:spPr bwMode="auto">
              <a:xfrm flipV="1">
                <a:off x="9427029" y="2380570"/>
                <a:ext cx="533400" cy="533400"/>
              </a:xfrm>
              <a:prstGeom prst="line">
                <a:avLst/>
              </a:prstGeom>
              <a:noFill/>
              <a:ln w="25400">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45" name="Line 50"/>
              <p:cNvSpPr>
                <a:spLocks noChangeShapeType="1"/>
              </p:cNvSpPr>
              <p:nvPr/>
            </p:nvSpPr>
            <p:spPr bwMode="auto">
              <a:xfrm flipH="1" flipV="1">
                <a:off x="9427029" y="2228170"/>
                <a:ext cx="457200" cy="533400"/>
              </a:xfrm>
              <a:prstGeom prst="line">
                <a:avLst/>
              </a:prstGeom>
              <a:noFill/>
              <a:ln w="25400">
                <a:solidFill>
                  <a:srgbClr val="000000"/>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46" name="Line 51"/>
              <p:cNvSpPr>
                <a:spLocks noChangeShapeType="1"/>
              </p:cNvSpPr>
              <p:nvPr/>
            </p:nvSpPr>
            <p:spPr bwMode="auto">
              <a:xfrm>
                <a:off x="8665029" y="2532970"/>
                <a:ext cx="381000" cy="0"/>
              </a:xfrm>
              <a:prstGeom prst="line">
                <a:avLst/>
              </a:prstGeom>
              <a:noFill/>
              <a:ln w="25400">
                <a:solidFill>
                  <a:srgbClr val="000000"/>
                </a:solidFill>
                <a:rou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47" name="Oval 54"/>
              <p:cNvSpPr>
                <a:spLocks noChangeArrowheads="1"/>
              </p:cNvSpPr>
              <p:nvPr/>
            </p:nvSpPr>
            <p:spPr bwMode="auto">
              <a:xfrm>
                <a:off x="3483429" y="2308914"/>
                <a:ext cx="224134" cy="448111"/>
              </a:xfrm>
              <a:prstGeom prst="ellipse">
                <a:avLst/>
              </a:prstGeom>
              <a:solidFill>
                <a:schemeClr val="accent4"/>
              </a:solidFill>
              <a:ln w="12700">
                <a:solidFill>
                  <a:schemeClr val="accent1">
                    <a:lumMod val="75000"/>
                  </a:schemeClr>
                </a:solidFill>
                <a:round/>
              </a:ln>
              <a:effectLst/>
            </p:spPr>
            <p:txBody>
              <a:bodyPr wrap="none"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grpSp>
        <p:sp>
          <p:nvSpPr>
            <p:cNvPr id="50" name="Line 56"/>
            <p:cNvSpPr>
              <a:spLocks noChangeShapeType="1"/>
            </p:cNvSpPr>
            <p:nvPr/>
          </p:nvSpPr>
          <p:spPr bwMode="auto">
            <a:xfrm flipH="1" flipV="1">
              <a:off x="3467664" y="2960857"/>
              <a:ext cx="76200" cy="3810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51" name="Line 57"/>
            <p:cNvSpPr>
              <a:spLocks noChangeShapeType="1"/>
            </p:cNvSpPr>
            <p:nvPr/>
          </p:nvSpPr>
          <p:spPr bwMode="auto">
            <a:xfrm flipV="1">
              <a:off x="3620064" y="2960857"/>
              <a:ext cx="304800" cy="1524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52" name="Line 58"/>
            <p:cNvSpPr>
              <a:spLocks noChangeShapeType="1"/>
            </p:cNvSpPr>
            <p:nvPr/>
          </p:nvSpPr>
          <p:spPr bwMode="auto">
            <a:xfrm>
              <a:off x="4001064" y="3341857"/>
              <a:ext cx="0" cy="3048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53" name="Line 59"/>
            <p:cNvSpPr>
              <a:spLocks noChangeShapeType="1"/>
            </p:cNvSpPr>
            <p:nvPr/>
          </p:nvSpPr>
          <p:spPr bwMode="auto">
            <a:xfrm flipH="1">
              <a:off x="3315264" y="3494257"/>
              <a:ext cx="457200" cy="762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sp>
          <p:nvSpPr>
            <p:cNvPr id="54" name="Line 60"/>
            <p:cNvSpPr>
              <a:spLocks noChangeShapeType="1"/>
            </p:cNvSpPr>
            <p:nvPr/>
          </p:nvSpPr>
          <p:spPr bwMode="auto">
            <a:xfrm flipH="1">
              <a:off x="3696264" y="3189457"/>
              <a:ext cx="76200" cy="533400"/>
            </a:xfrm>
            <a:prstGeom prst="line">
              <a:avLst/>
            </a:prstGeom>
            <a:noFill/>
            <a:ln w="25400">
              <a:solidFill>
                <a:srgbClr val="000000"/>
              </a:solidFill>
              <a:round/>
              <a:headEnd type="oval" w="med" len="me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charset="0"/>
                <a:ea typeface="微软雅黑" pitchFamily="34" charset="-122"/>
                <a:sym typeface="Arial" charset="0"/>
              </a:endParaRPr>
            </a:p>
          </p:txBody>
        </p:sp>
      </p:grpSp>
      <p:sp>
        <p:nvSpPr>
          <p:cNvPr id="55" name="矩形: 圆角 54"/>
          <p:cNvSpPr/>
          <p:nvPr/>
        </p:nvSpPr>
        <p:spPr>
          <a:xfrm>
            <a:off x="1547936" y="1980525"/>
            <a:ext cx="1262739" cy="392830"/>
          </a:xfrm>
          <a:prstGeom prst="roundRect">
            <a:avLst>
              <a:gd name="adj" fmla="val 716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6" name="矩形: 圆角 55"/>
          <p:cNvSpPr/>
          <p:nvPr/>
        </p:nvSpPr>
        <p:spPr>
          <a:xfrm>
            <a:off x="3049276" y="1980525"/>
            <a:ext cx="1262739" cy="392830"/>
          </a:xfrm>
          <a:prstGeom prst="roundRect">
            <a:avLst>
              <a:gd name="adj" fmla="val 716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7" name="矩形: 圆角 56"/>
          <p:cNvSpPr/>
          <p:nvPr/>
        </p:nvSpPr>
        <p:spPr>
          <a:xfrm>
            <a:off x="4552994" y="1980525"/>
            <a:ext cx="1262739" cy="392830"/>
          </a:xfrm>
          <a:prstGeom prst="roundRect">
            <a:avLst>
              <a:gd name="adj" fmla="val 716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8" name="矩形: 圆角 57"/>
          <p:cNvSpPr/>
          <p:nvPr/>
        </p:nvSpPr>
        <p:spPr>
          <a:xfrm>
            <a:off x="6228586" y="1980525"/>
            <a:ext cx="1262739" cy="392830"/>
          </a:xfrm>
          <a:prstGeom prst="roundRect">
            <a:avLst>
              <a:gd name="adj" fmla="val 716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9" name="矩形: 圆角 58"/>
          <p:cNvSpPr/>
          <p:nvPr/>
        </p:nvSpPr>
        <p:spPr>
          <a:xfrm>
            <a:off x="7906555" y="1980525"/>
            <a:ext cx="1262739" cy="392830"/>
          </a:xfrm>
          <a:prstGeom prst="roundRect">
            <a:avLst>
              <a:gd name="adj" fmla="val 716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0" name="矩形: 圆角 59"/>
          <p:cNvSpPr/>
          <p:nvPr/>
        </p:nvSpPr>
        <p:spPr>
          <a:xfrm>
            <a:off x="9628681" y="1980525"/>
            <a:ext cx="1262739" cy="392830"/>
          </a:xfrm>
          <a:prstGeom prst="roundRect">
            <a:avLst>
              <a:gd name="adj" fmla="val 716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1" name="矩形 60"/>
          <p:cNvSpPr/>
          <p:nvPr/>
        </p:nvSpPr>
        <p:spPr>
          <a:xfrm>
            <a:off x="1756883" y="1990432"/>
            <a:ext cx="877163" cy="369332"/>
          </a:xfrm>
          <a:prstGeom prst="rect">
            <a:avLst/>
          </a:prstGeom>
        </p:spPr>
        <p:txBody>
          <a:bodyPr wrap="none">
            <a:spAutoFit/>
          </a:bodyPr>
          <a:lstStyle/>
          <a:p>
            <a:pPr lvl="0" eaLnBrk="0" hangingPunct="0">
              <a:spcBef>
                <a:spcPct val="50000"/>
              </a:spcBef>
              <a:defRPr/>
            </a:pPr>
            <a:r>
              <a:rPr lang="zh-CN" altLang="en-US" b="1" kern="0" dirty="0">
                <a:solidFill>
                  <a:schemeClr val="bg1"/>
                </a:solidFill>
                <a:latin typeface="Arial" charset="0"/>
                <a:ea typeface="微软雅黑" pitchFamily="34" charset="-122"/>
                <a:sym typeface="Arial" charset="0"/>
              </a:rPr>
              <a:t>前阶段</a:t>
            </a:r>
          </a:p>
        </p:txBody>
      </p:sp>
      <p:sp>
        <p:nvSpPr>
          <p:cNvPr id="62" name="矩形 61"/>
          <p:cNvSpPr/>
          <p:nvPr/>
        </p:nvSpPr>
        <p:spPr>
          <a:xfrm>
            <a:off x="3308978" y="2004023"/>
            <a:ext cx="774571" cy="369332"/>
          </a:xfrm>
          <a:prstGeom prst="rect">
            <a:avLst/>
          </a:prstGeom>
        </p:spPr>
        <p:txBody>
          <a:bodyPr wrap="none">
            <a:spAutoFit/>
          </a:bodyPr>
          <a:lstStyle/>
          <a:p>
            <a:pPr eaLnBrk="0" hangingPunct="0">
              <a:spcBef>
                <a:spcPct val="50000"/>
              </a:spcBef>
            </a:pPr>
            <a:r>
              <a:rPr lang="zh-CN" altLang="en-US" b="1" kern="0" dirty="0">
                <a:solidFill>
                  <a:schemeClr val="bg1"/>
                </a:solidFill>
                <a:latin typeface="Arial" charset="0"/>
                <a:ea typeface="微软雅黑" pitchFamily="34" charset="-122"/>
                <a:sym typeface="Arial" charset="0"/>
              </a:rPr>
              <a:t>阶段</a:t>
            </a:r>
            <a:r>
              <a:rPr lang="en-US" altLang="zh-CN" b="1" kern="0" dirty="0">
                <a:solidFill>
                  <a:schemeClr val="bg1"/>
                </a:solidFill>
                <a:latin typeface="Arial" charset="0"/>
                <a:ea typeface="微软雅黑" pitchFamily="34" charset="-122"/>
                <a:sym typeface="Arial" charset="0"/>
              </a:rPr>
              <a:t>1</a:t>
            </a:r>
            <a:endParaRPr lang="zh-CN" altLang="en-US" b="1" kern="0" dirty="0">
              <a:solidFill>
                <a:schemeClr val="bg1"/>
              </a:solidFill>
              <a:latin typeface="Arial" charset="0"/>
              <a:ea typeface="微软雅黑" pitchFamily="34" charset="-122"/>
              <a:sym typeface="Arial" charset="0"/>
            </a:endParaRPr>
          </a:p>
        </p:txBody>
      </p:sp>
      <p:sp>
        <p:nvSpPr>
          <p:cNvPr id="63" name="矩形 62"/>
          <p:cNvSpPr/>
          <p:nvPr/>
        </p:nvSpPr>
        <p:spPr>
          <a:xfrm>
            <a:off x="4814384" y="1990432"/>
            <a:ext cx="774571" cy="369332"/>
          </a:xfrm>
          <a:prstGeom prst="rect">
            <a:avLst/>
          </a:prstGeom>
        </p:spPr>
        <p:txBody>
          <a:bodyPr wrap="none">
            <a:spAutoFit/>
          </a:bodyPr>
          <a:lstStyle/>
          <a:p>
            <a:pPr eaLnBrk="0" hangingPunct="0">
              <a:spcBef>
                <a:spcPct val="50000"/>
              </a:spcBef>
            </a:pPr>
            <a:r>
              <a:rPr lang="zh-CN" altLang="en-US" b="1" kern="0" dirty="0">
                <a:solidFill>
                  <a:schemeClr val="bg1"/>
                </a:solidFill>
                <a:latin typeface="Arial" charset="0"/>
                <a:ea typeface="微软雅黑" pitchFamily="34" charset="-122"/>
                <a:sym typeface="Arial" charset="0"/>
              </a:rPr>
              <a:t>阶段</a:t>
            </a:r>
            <a:r>
              <a:rPr lang="en-US" altLang="zh-CN" b="1" kern="0" dirty="0">
                <a:solidFill>
                  <a:schemeClr val="bg1"/>
                </a:solidFill>
                <a:latin typeface="Arial" charset="0"/>
                <a:ea typeface="微软雅黑" pitchFamily="34" charset="-122"/>
                <a:sym typeface="Arial" charset="0"/>
              </a:rPr>
              <a:t>2</a:t>
            </a:r>
            <a:endParaRPr lang="zh-CN" altLang="en-US" b="1" kern="0" dirty="0">
              <a:solidFill>
                <a:schemeClr val="bg1"/>
              </a:solidFill>
              <a:latin typeface="Arial" charset="0"/>
              <a:ea typeface="微软雅黑" pitchFamily="34" charset="-122"/>
              <a:sym typeface="Arial" charset="0"/>
            </a:endParaRPr>
          </a:p>
        </p:txBody>
      </p:sp>
      <p:sp>
        <p:nvSpPr>
          <p:cNvPr id="64" name="矩形 63"/>
          <p:cNvSpPr/>
          <p:nvPr/>
        </p:nvSpPr>
        <p:spPr>
          <a:xfrm>
            <a:off x="6488968" y="1992867"/>
            <a:ext cx="774571" cy="369332"/>
          </a:xfrm>
          <a:prstGeom prst="rect">
            <a:avLst/>
          </a:prstGeom>
        </p:spPr>
        <p:txBody>
          <a:bodyPr wrap="none">
            <a:spAutoFit/>
          </a:bodyPr>
          <a:lstStyle/>
          <a:p>
            <a:pPr eaLnBrk="0" hangingPunct="0">
              <a:spcBef>
                <a:spcPct val="50000"/>
              </a:spcBef>
            </a:pPr>
            <a:r>
              <a:rPr lang="zh-CN" altLang="en-US" b="1" kern="0" dirty="0">
                <a:solidFill>
                  <a:schemeClr val="bg1"/>
                </a:solidFill>
                <a:latin typeface="Arial" charset="0"/>
                <a:ea typeface="微软雅黑" pitchFamily="34" charset="-122"/>
                <a:sym typeface="Arial" charset="0"/>
              </a:rPr>
              <a:t>阶段</a:t>
            </a:r>
            <a:r>
              <a:rPr lang="en-US" altLang="zh-CN" b="1" kern="0" dirty="0">
                <a:solidFill>
                  <a:schemeClr val="bg1"/>
                </a:solidFill>
                <a:latin typeface="Arial" charset="0"/>
                <a:ea typeface="微软雅黑" pitchFamily="34" charset="-122"/>
                <a:sym typeface="Arial" charset="0"/>
              </a:rPr>
              <a:t>3</a:t>
            </a:r>
            <a:endParaRPr lang="zh-CN" altLang="en-US" b="1" kern="0" dirty="0">
              <a:solidFill>
                <a:schemeClr val="bg1"/>
              </a:solidFill>
              <a:latin typeface="Arial" charset="0"/>
              <a:ea typeface="微软雅黑" pitchFamily="34" charset="-122"/>
              <a:sym typeface="Arial" charset="0"/>
            </a:endParaRPr>
          </a:p>
        </p:txBody>
      </p:sp>
      <p:sp>
        <p:nvSpPr>
          <p:cNvPr id="65" name="矩形 64"/>
          <p:cNvSpPr/>
          <p:nvPr/>
        </p:nvSpPr>
        <p:spPr>
          <a:xfrm>
            <a:off x="8163925" y="1997704"/>
            <a:ext cx="774571" cy="369332"/>
          </a:xfrm>
          <a:prstGeom prst="rect">
            <a:avLst/>
          </a:prstGeom>
        </p:spPr>
        <p:txBody>
          <a:bodyPr wrap="none">
            <a:spAutoFit/>
          </a:bodyPr>
          <a:lstStyle/>
          <a:p>
            <a:pPr eaLnBrk="0" hangingPunct="0">
              <a:spcBef>
                <a:spcPct val="50000"/>
              </a:spcBef>
            </a:pPr>
            <a:r>
              <a:rPr lang="zh-CN" altLang="en-US" b="1" kern="0" dirty="0">
                <a:solidFill>
                  <a:schemeClr val="bg1"/>
                </a:solidFill>
                <a:latin typeface="Arial" charset="0"/>
                <a:ea typeface="微软雅黑" pitchFamily="34" charset="-122"/>
                <a:sym typeface="Arial" charset="0"/>
              </a:rPr>
              <a:t>阶段</a:t>
            </a:r>
            <a:r>
              <a:rPr lang="en-US" altLang="zh-CN" b="1" kern="0" dirty="0">
                <a:solidFill>
                  <a:schemeClr val="bg1"/>
                </a:solidFill>
                <a:latin typeface="Arial" charset="0"/>
                <a:ea typeface="微软雅黑" pitchFamily="34" charset="-122"/>
                <a:sym typeface="Arial" charset="0"/>
              </a:rPr>
              <a:t>4</a:t>
            </a:r>
            <a:endParaRPr lang="zh-CN" altLang="en-US" b="1" kern="0" dirty="0">
              <a:solidFill>
                <a:schemeClr val="bg1"/>
              </a:solidFill>
              <a:latin typeface="Arial" charset="0"/>
              <a:ea typeface="微软雅黑" pitchFamily="34" charset="-122"/>
              <a:sym typeface="Arial" charset="0"/>
            </a:endParaRPr>
          </a:p>
        </p:txBody>
      </p:sp>
      <p:sp>
        <p:nvSpPr>
          <p:cNvPr id="66" name="矩形 65"/>
          <p:cNvSpPr/>
          <p:nvPr/>
        </p:nvSpPr>
        <p:spPr>
          <a:xfrm>
            <a:off x="9849342" y="1990432"/>
            <a:ext cx="774571" cy="369332"/>
          </a:xfrm>
          <a:prstGeom prst="rect">
            <a:avLst/>
          </a:prstGeom>
        </p:spPr>
        <p:txBody>
          <a:bodyPr wrap="none">
            <a:spAutoFit/>
          </a:bodyPr>
          <a:lstStyle/>
          <a:p>
            <a:pPr eaLnBrk="0" hangingPunct="0">
              <a:spcBef>
                <a:spcPct val="50000"/>
              </a:spcBef>
            </a:pPr>
            <a:r>
              <a:rPr lang="zh-CN" altLang="en-US" b="1" kern="0" dirty="0">
                <a:solidFill>
                  <a:schemeClr val="bg1"/>
                </a:solidFill>
                <a:latin typeface="Arial" charset="0"/>
                <a:ea typeface="微软雅黑" pitchFamily="34" charset="-122"/>
                <a:sym typeface="Arial" charset="0"/>
              </a:rPr>
              <a:t>阶段</a:t>
            </a:r>
            <a:r>
              <a:rPr lang="en-US" altLang="zh-CN" b="1" kern="0" dirty="0">
                <a:solidFill>
                  <a:schemeClr val="bg1"/>
                </a:solidFill>
                <a:latin typeface="Arial" charset="0"/>
                <a:ea typeface="微软雅黑" pitchFamily="34" charset="-122"/>
                <a:sym typeface="Arial" charset="0"/>
              </a:rPr>
              <a:t>5</a:t>
            </a:r>
            <a:endParaRPr lang="zh-CN" altLang="en-US" b="1" kern="0" dirty="0">
              <a:solidFill>
                <a:schemeClr val="bg1"/>
              </a:solidFill>
              <a:latin typeface="Arial" charset="0"/>
              <a:ea typeface="微软雅黑" pitchFamily="34" charset="-122"/>
              <a:sym typeface="Arial" charset="0"/>
            </a:endParaRPr>
          </a:p>
        </p:txBody>
      </p:sp>
      <p:sp>
        <p:nvSpPr>
          <p:cNvPr id="68" name="矩形 67"/>
          <p:cNvSpPr/>
          <p:nvPr/>
        </p:nvSpPr>
        <p:spPr>
          <a:xfrm>
            <a:off x="3393020" y="4812716"/>
            <a:ext cx="646331" cy="369332"/>
          </a:xfrm>
          <a:prstGeom prst="rect">
            <a:avLst/>
          </a:prstGeom>
        </p:spPr>
        <p:txBody>
          <a:bodyPr wrap="none">
            <a:spAutoFit/>
          </a:bodyPr>
          <a:lstStyle/>
          <a:p>
            <a:r>
              <a:rPr lang="zh-CN" altLang="en-US" b="1" kern="0" dirty="0">
                <a:solidFill>
                  <a:srgbClr val="336699"/>
                </a:solidFill>
                <a:latin typeface="Arial" charset="0"/>
                <a:ea typeface="微软雅黑" pitchFamily="34" charset="-122"/>
                <a:sym typeface="Arial" charset="0"/>
              </a:rPr>
              <a:t>形成</a:t>
            </a:r>
            <a:endParaRPr lang="zh-CN" altLang="en-US" dirty="0">
              <a:latin typeface="Arial" charset="0"/>
              <a:ea typeface="微软雅黑" pitchFamily="34" charset="-122"/>
              <a:sym typeface="Arial" charset="0"/>
            </a:endParaRPr>
          </a:p>
        </p:txBody>
      </p:sp>
      <p:sp>
        <p:nvSpPr>
          <p:cNvPr id="69" name="矩形 68"/>
          <p:cNvSpPr/>
          <p:nvPr/>
        </p:nvSpPr>
        <p:spPr>
          <a:xfrm>
            <a:off x="4872887" y="4817601"/>
            <a:ext cx="646331" cy="369332"/>
          </a:xfrm>
          <a:prstGeom prst="rect">
            <a:avLst/>
          </a:prstGeom>
        </p:spPr>
        <p:txBody>
          <a:bodyPr wrap="none">
            <a:spAutoFit/>
          </a:bodyPr>
          <a:lstStyle/>
          <a:p>
            <a:r>
              <a:rPr lang="zh-CN" altLang="en-US" b="1" kern="0" dirty="0">
                <a:solidFill>
                  <a:srgbClr val="336699"/>
                </a:solidFill>
                <a:latin typeface="Arial" charset="0"/>
                <a:ea typeface="微软雅黑" pitchFamily="34" charset="-122"/>
                <a:sym typeface="Arial" charset="0"/>
              </a:rPr>
              <a:t>震荡</a:t>
            </a:r>
            <a:endParaRPr lang="zh-CN" altLang="en-US" dirty="0">
              <a:latin typeface="Arial" charset="0"/>
              <a:ea typeface="微软雅黑" pitchFamily="34" charset="-122"/>
              <a:sym typeface="Arial" charset="0"/>
            </a:endParaRPr>
          </a:p>
        </p:txBody>
      </p:sp>
      <p:sp>
        <p:nvSpPr>
          <p:cNvPr id="70" name="矩形 69"/>
          <p:cNvSpPr/>
          <p:nvPr/>
        </p:nvSpPr>
        <p:spPr>
          <a:xfrm>
            <a:off x="6513334" y="4813164"/>
            <a:ext cx="877163" cy="369332"/>
          </a:xfrm>
          <a:prstGeom prst="rect">
            <a:avLst/>
          </a:prstGeom>
        </p:spPr>
        <p:txBody>
          <a:bodyPr wrap="none">
            <a:spAutoFit/>
          </a:bodyPr>
          <a:lstStyle/>
          <a:p>
            <a:r>
              <a:rPr lang="zh-CN" altLang="en-US" b="1" kern="0" dirty="0">
                <a:solidFill>
                  <a:srgbClr val="336699"/>
                </a:solidFill>
                <a:latin typeface="Arial" charset="0"/>
                <a:ea typeface="微软雅黑" pitchFamily="34" charset="-122"/>
                <a:sym typeface="Arial" charset="0"/>
              </a:rPr>
              <a:t>规范化</a:t>
            </a:r>
            <a:endParaRPr lang="zh-CN" altLang="en-US" dirty="0">
              <a:latin typeface="Arial" charset="0"/>
              <a:ea typeface="微软雅黑" pitchFamily="34" charset="-122"/>
              <a:sym typeface="Arial" charset="0"/>
            </a:endParaRPr>
          </a:p>
        </p:txBody>
      </p:sp>
      <p:sp>
        <p:nvSpPr>
          <p:cNvPr id="71" name="矩形 70"/>
          <p:cNvSpPr/>
          <p:nvPr/>
        </p:nvSpPr>
        <p:spPr>
          <a:xfrm>
            <a:off x="8258915" y="4797533"/>
            <a:ext cx="646331" cy="369332"/>
          </a:xfrm>
          <a:prstGeom prst="rect">
            <a:avLst/>
          </a:prstGeom>
        </p:spPr>
        <p:txBody>
          <a:bodyPr wrap="none">
            <a:spAutoFit/>
          </a:bodyPr>
          <a:lstStyle/>
          <a:p>
            <a:r>
              <a:rPr lang="zh-CN" altLang="en-US" b="1" kern="0" dirty="0">
                <a:solidFill>
                  <a:srgbClr val="336699"/>
                </a:solidFill>
                <a:latin typeface="Arial" charset="0"/>
                <a:ea typeface="微软雅黑" pitchFamily="34" charset="-122"/>
                <a:sym typeface="Arial" charset="0"/>
              </a:rPr>
              <a:t>执行</a:t>
            </a:r>
            <a:endParaRPr lang="zh-CN" altLang="en-US" dirty="0">
              <a:latin typeface="Arial" charset="0"/>
              <a:ea typeface="微软雅黑" pitchFamily="34" charset="-122"/>
              <a:sym typeface="Arial" charset="0"/>
            </a:endParaRPr>
          </a:p>
        </p:txBody>
      </p:sp>
      <p:sp>
        <p:nvSpPr>
          <p:cNvPr id="72" name="矩形 71"/>
          <p:cNvSpPr/>
          <p:nvPr/>
        </p:nvSpPr>
        <p:spPr>
          <a:xfrm>
            <a:off x="9936884" y="4812716"/>
            <a:ext cx="646331" cy="369332"/>
          </a:xfrm>
          <a:prstGeom prst="rect">
            <a:avLst/>
          </a:prstGeom>
        </p:spPr>
        <p:txBody>
          <a:bodyPr wrap="none">
            <a:spAutoFit/>
          </a:bodyPr>
          <a:lstStyle/>
          <a:p>
            <a:r>
              <a:rPr lang="zh-CN" altLang="en-US" b="1" kern="0" dirty="0">
                <a:solidFill>
                  <a:srgbClr val="336699"/>
                </a:solidFill>
                <a:latin typeface="Arial" charset="0"/>
                <a:ea typeface="微软雅黑" pitchFamily="34" charset="-122"/>
                <a:sym typeface="Arial" charset="0"/>
              </a:rPr>
              <a:t>解体</a:t>
            </a:r>
            <a:endParaRPr lang="zh-CN" altLang="en-US" dirty="0">
              <a:latin typeface="Arial" charset="0"/>
              <a:ea typeface="微软雅黑" pitchFamily="34" charset="-122"/>
              <a:sym typeface="Arial" charset="0"/>
            </a:endParaRPr>
          </a:p>
        </p:txBody>
      </p:sp>
      <p:cxnSp>
        <p:nvCxnSpPr>
          <p:cNvPr id="74" name="直接连接符 73"/>
          <p:cNvCxnSpPr/>
          <p:nvPr/>
        </p:nvCxnSpPr>
        <p:spPr>
          <a:xfrm>
            <a:off x="2179306" y="2367036"/>
            <a:ext cx="0" cy="711800"/>
          </a:xfrm>
          <a:prstGeom prst="line">
            <a:avLst/>
          </a:prstGeom>
          <a:ln w="22225">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a:off x="3701537" y="2367036"/>
            <a:ext cx="0" cy="711800"/>
          </a:xfrm>
          <a:prstGeom prst="line">
            <a:avLst/>
          </a:prstGeom>
          <a:ln w="22225">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a:off x="5181987" y="2367036"/>
            <a:ext cx="0" cy="711800"/>
          </a:xfrm>
          <a:prstGeom prst="line">
            <a:avLst/>
          </a:prstGeom>
          <a:ln w="22225">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nvCxnSpPr>
        <p:spPr>
          <a:xfrm>
            <a:off x="6859956" y="2367036"/>
            <a:ext cx="0" cy="711800"/>
          </a:xfrm>
          <a:prstGeom prst="line">
            <a:avLst/>
          </a:prstGeom>
          <a:ln w="22225">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nvCxnSpPr>
        <p:spPr>
          <a:xfrm>
            <a:off x="8548796" y="2367036"/>
            <a:ext cx="0" cy="711800"/>
          </a:xfrm>
          <a:prstGeom prst="line">
            <a:avLst/>
          </a:prstGeom>
          <a:ln w="22225">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nvCxnSpPr>
        <p:spPr>
          <a:xfrm>
            <a:off x="10246968" y="2367036"/>
            <a:ext cx="0" cy="711800"/>
          </a:xfrm>
          <a:prstGeom prst="line">
            <a:avLst/>
          </a:prstGeom>
          <a:ln w="22225">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箭头: 五边形 4"/>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pic>
        <p:nvPicPr>
          <p:cNvPr id="9" name="图片 8"/>
          <p:cNvPicPr>
            <a:picLocks noChangeAspect="1"/>
          </p:cNvPicPr>
          <p:nvPr/>
        </p:nvPicPr>
        <p:blipFill>
          <a:blip r:embed="rId3">
            <a:extLst>
              <a:ext uri="{28A0092B-C50C-407E-A947-70E740481C1C}">
                <a14:useLocalDpi xmlns:a14="http://schemas.microsoft.com/office/drawing/2010/main" val="0"/>
              </a:ext>
            </a:extLst>
          </a:blip>
          <a:srcRect l="4324" r="18305"/>
          <a:stretch>
            <a:fillRect/>
          </a:stretch>
        </p:blipFill>
        <p:spPr>
          <a:xfrm>
            <a:off x="4179539" y="2242746"/>
            <a:ext cx="3832921" cy="3304240"/>
          </a:xfrm>
          <a:custGeom>
            <a:avLst/>
            <a:gdLst>
              <a:gd name="connsiteX0" fmla="*/ 1022595 w 4744841"/>
              <a:gd name="connsiteY0" fmla="*/ 0 h 4090378"/>
              <a:gd name="connsiteX1" fmla="*/ 3722246 w 4744841"/>
              <a:gd name="connsiteY1" fmla="*/ 0 h 4090378"/>
              <a:gd name="connsiteX2" fmla="*/ 4744841 w 4744841"/>
              <a:gd name="connsiteY2" fmla="*/ 2045189 h 4090378"/>
              <a:gd name="connsiteX3" fmla="*/ 3722246 w 4744841"/>
              <a:gd name="connsiteY3" fmla="*/ 4090378 h 4090378"/>
              <a:gd name="connsiteX4" fmla="*/ 1022595 w 4744841"/>
              <a:gd name="connsiteY4" fmla="*/ 4090378 h 4090378"/>
              <a:gd name="connsiteX5" fmla="*/ 0 w 4744841"/>
              <a:gd name="connsiteY5" fmla="*/ 2045189 h 4090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4841" h="4090378">
                <a:moveTo>
                  <a:pt x="1022595" y="0"/>
                </a:moveTo>
                <a:lnTo>
                  <a:pt x="3722246" y="0"/>
                </a:lnTo>
                <a:lnTo>
                  <a:pt x="4744841" y="2045189"/>
                </a:lnTo>
                <a:lnTo>
                  <a:pt x="3722246" y="4090378"/>
                </a:lnTo>
                <a:lnTo>
                  <a:pt x="1022595" y="4090378"/>
                </a:lnTo>
                <a:lnTo>
                  <a:pt x="0" y="2045189"/>
                </a:lnTo>
                <a:close/>
              </a:path>
            </a:pathLst>
          </a:custGeom>
        </p:spPr>
      </p:pic>
      <p:sp>
        <p:nvSpPr>
          <p:cNvPr id="10" name="六边形 9"/>
          <p:cNvSpPr/>
          <p:nvPr/>
        </p:nvSpPr>
        <p:spPr>
          <a:xfrm>
            <a:off x="3975099" y="2066504"/>
            <a:ext cx="4241800" cy="3656724"/>
          </a:xfrm>
          <a:prstGeom prst="hexagon">
            <a:avLst/>
          </a:pr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1" name="椭圆 10"/>
          <p:cNvSpPr/>
          <p:nvPr/>
        </p:nvSpPr>
        <p:spPr>
          <a:xfrm>
            <a:off x="3260880" y="2177466"/>
            <a:ext cx="509780" cy="50978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2" name="椭圆 11"/>
          <p:cNvSpPr/>
          <p:nvPr/>
        </p:nvSpPr>
        <p:spPr>
          <a:xfrm>
            <a:off x="3260880" y="3184114"/>
            <a:ext cx="509780" cy="50978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3" name="椭圆 12"/>
          <p:cNvSpPr/>
          <p:nvPr/>
        </p:nvSpPr>
        <p:spPr>
          <a:xfrm>
            <a:off x="3260880" y="4190762"/>
            <a:ext cx="509780" cy="50978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4" name="椭圆 13"/>
          <p:cNvSpPr/>
          <p:nvPr/>
        </p:nvSpPr>
        <p:spPr>
          <a:xfrm>
            <a:off x="3260880" y="5197410"/>
            <a:ext cx="509780" cy="50978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5" name="椭圆 14"/>
          <p:cNvSpPr/>
          <p:nvPr/>
        </p:nvSpPr>
        <p:spPr>
          <a:xfrm>
            <a:off x="8421338" y="2177466"/>
            <a:ext cx="509780" cy="50978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6" name="椭圆 15"/>
          <p:cNvSpPr/>
          <p:nvPr/>
        </p:nvSpPr>
        <p:spPr>
          <a:xfrm>
            <a:off x="8421338" y="3184114"/>
            <a:ext cx="509780" cy="50978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7" name="椭圆 16"/>
          <p:cNvSpPr/>
          <p:nvPr/>
        </p:nvSpPr>
        <p:spPr>
          <a:xfrm>
            <a:off x="8421338" y="4190762"/>
            <a:ext cx="509780" cy="50978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8" name="椭圆 17"/>
          <p:cNvSpPr/>
          <p:nvPr/>
        </p:nvSpPr>
        <p:spPr>
          <a:xfrm>
            <a:off x="8421338" y="5197410"/>
            <a:ext cx="509780" cy="50978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9" name="矩形 18"/>
          <p:cNvSpPr/>
          <p:nvPr/>
        </p:nvSpPr>
        <p:spPr>
          <a:xfrm>
            <a:off x="665670" y="2242746"/>
            <a:ext cx="2492990" cy="369332"/>
          </a:xfrm>
          <a:prstGeom prst="rect">
            <a:avLst/>
          </a:prstGeom>
        </p:spPr>
        <p:txBody>
          <a:bodyPr wrap="none">
            <a:spAutoFit/>
          </a:bodyPr>
          <a:lstStyle/>
          <a:p>
            <a:pPr algn="r"/>
            <a:r>
              <a:rPr lang="zh-CN" altLang="en-US" dirty="0">
                <a:solidFill>
                  <a:schemeClr val="tx1">
                    <a:lumMod val="85000"/>
                    <a:lumOff val="15000"/>
                  </a:schemeClr>
                </a:solidFill>
                <a:latin typeface="Arial" charset="0"/>
                <a:ea typeface="微软雅黑" pitchFamily="34" charset="-122"/>
                <a:sym typeface="Arial" charset="0"/>
              </a:rPr>
              <a:t>共同认可的明确的目标</a:t>
            </a:r>
          </a:p>
        </p:txBody>
      </p:sp>
      <p:sp>
        <p:nvSpPr>
          <p:cNvPr id="20" name="矩形 19"/>
          <p:cNvSpPr/>
          <p:nvPr/>
        </p:nvSpPr>
        <p:spPr>
          <a:xfrm>
            <a:off x="1127052" y="3279633"/>
            <a:ext cx="2031325" cy="318742"/>
          </a:xfrm>
          <a:prstGeom prst="rect">
            <a:avLst/>
          </a:prstGeom>
        </p:spPr>
        <p:txBody>
          <a:bodyPr wrap="none">
            <a:spAutoFit/>
          </a:bodyPr>
          <a:lstStyle/>
          <a:p>
            <a:pPr algn="r">
              <a:lnSpc>
                <a:spcPct val="80000"/>
              </a:lnSpc>
            </a:pPr>
            <a:r>
              <a:rPr lang="zh-CN" altLang="en-US" dirty="0">
                <a:latin typeface="Arial" charset="0"/>
                <a:ea typeface="微软雅黑" pitchFamily="34" charset="-122"/>
                <a:sym typeface="Arial" charset="0"/>
              </a:rPr>
              <a:t>合理的分工与协作</a:t>
            </a:r>
          </a:p>
        </p:txBody>
      </p:sp>
      <p:sp>
        <p:nvSpPr>
          <p:cNvPr id="21" name="矩形 20"/>
          <p:cNvSpPr/>
          <p:nvPr/>
        </p:nvSpPr>
        <p:spPr>
          <a:xfrm>
            <a:off x="1819549" y="4265930"/>
            <a:ext cx="1338828" cy="369332"/>
          </a:xfrm>
          <a:prstGeom prst="rect">
            <a:avLst/>
          </a:prstGeom>
        </p:spPr>
        <p:txBody>
          <a:bodyPr wrap="none">
            <a:spAutoFit/>
          </a:bodyPr>
          <a:lstStyle/>
          <a:p>
            <a:pPr algn="r"/>
            <a:r>
              <a:rPr lang="zh-CN" altLang="en-US" dirty="0">
                <a:latin typeface="Arial" charset="0"/>
                <a:ea typeface="微软雅黑" pitchFamily="34" charset="-122"/>
                <a:sym typeface="Arial" charset="0"/>
              </a:rPr>
              <a:t>积极的参与</a:t>
            </a:r>
          </a:p>
        </p:txBody>
      </p:sp>
      <p:sp>
        <p:nvSpPr>
          <p:cNvPr id="22" name="矩形 21"/>
          <p:cNvSpPr/>
          <p:nvPr/>
        </p:nvSpPr>
        <p:spPr>
          <a:xfrm>
            <a:off x="2050664" y="5267634"/>
            <a:ext cx="1107996" cy="369332"/>
          </a:xfrm>
          <a:prstGeom prst="rect">
            <a:avLst/>
          </a:prstGeom>
        </p:spPr>
        <p:txBody>
          <a:bodyPr wrap="none">
            <a:spAutoFit/>
          </a:bodyPr>
          <a:lstStyle/>
          <a:p>
            <a:pPr algn="r"/>
            <a:r>
              <a:rPr lang="zh-CN" altLang="en-US" dirty="0">
                <a:latin typeface="Arial" charset="0"/>
                <a:ea typeface="微软雅黑" pitchFamily="34" charset="-122"/>
                <a:sym typeface="Arial" charset="0"/>
              </a:rPr>
              <a:t>互相信任</a:t>
            </a:r>
          </a:p>
        </p:txBody>
      </p:sp>
      <p:sp>
        <p:nvSpPr>
          <p:cNvPr id="23" name="矩形 22"/>
          <p:cNvSpPr/>
          <p:nvPr/>
        </p:nvSpPr>
        <p:spPr>
          <a:xfrm>
            <a:off x="9031153" y="2241158"/>
            <a:ext cx="1800493" cy="369332"/>
          </a:xfrm>
          <a:prstGeom prst="rect">
            <a:avLst/>
          </a:prstGeom>
        </p:spPr>
        <p:txBody>
          <a:bodyPr wrap="none">
            <a:spAutoFit/>
          </a:bodyPr>
          <a:lstStyle/>
          <a:p>
            <a:r>
              <a:rPr lang="zh-CN" altLang="en-US" dirty="0">
                <a:solidFill>
                  <a:schemeClr val="tx1">
                    <a:lumMod val="85000"/>
                    <a:lumOff val="15000"/>
                  </a:schemeClr>
                </a:solidFill>
                <a:latin typeface="Arial" charset="0"/>
                <a:ea typeface="微软雅黑" pitchFamily="34" charset="-122"/>
                <a:sym typeface="Arial" charset="0"/>
              </a:rPr>
              <a:t>良好的信息沟通</a:t>
            </a:r>
          </a:p>
        </p:txBody>
      </p:sp>
      <p:sp>
        <p:nvSpPr>
          <p:cNvPr id="24" name="矩形 23"/>
          <p:cNvSpPr/>
          <p:nvPr/>
        </p:nvSpPr>
        <p:spPr>
          <a:xfrm>
            <a:off x="9031153" y="3226825"/>
            <a:ext cx="2723823" cy="369332"/>
          </a:xfrm>
          <a:prstGeom prst="rect">
            <a:avLst/>
          </a:prstGeom>
        </p:spPr>
        <p:txBody>
          <a:bodyPr wrap="none">
            <a:spAutoFit/>
          </a:bodyPr>
          <a:lstStyle/>
          <a:p>
            <a:r>
              <a:rPr lang="zh-CN" altLang="en-US" dirty="0">
                <a:solidFill>
                  <a:schemeClr val="tx1">
                    <a:lumMod val="85000"/>
                    <a:lumOff val="15000"/>
                  </a:schemeClr>
                </a:solidFill>
                <a:latin typeface="Arial" charset="0"/>
                <a:ea typeface="微软雅黑" pitchFamily="34" charset="-122"/>
                <a:sym typeface="Arial" charset="0"/>
              </a:rPr>
              <a:t>高度的凝聚力与民主气氛</a:t>
            </a:r>
          </a:p>
        </p:txBody>
      </p:sp>
      <p:sp>
        <p:nvSpPr>
          <p:cNvPr id="25" name="矩形 24"/>
          <p:cNvSpPr/>
          <p:nvPr/>
        </p:nvSpPr>
        <p:spPr>
          <a:xfrm>
            <a:off x="9031153" y="4287155"/>
            <a:ext cx="2723823" cy="369332"/>
          </a:xfrm>
          <a:prstGeom prst="rect">
            <a:avLst/>
          </a:prstGeom>
        </p:spPr>
        <p:txBody>
          <a:bodyPr wrap="none">
            <a:spAutoFit/>
          </a:bodyPr>
          <a:lstStyle/>
          <a:p>
            <a:r>
              <a:rPr lang="zh-CN" altLang="en-US" dirty="0">
                <a:solidFill>
                  <a:schemeClr val="tx1">
                    <a:lumMod val="85000"/>
                    <a:lumOff val="15000"/>
                  </a:schemeClr>
                </a:solidFill>
                <a:latin typeface="Arial" charset="0"/>
                <a:ea typeface="微软雅黑" pitchFamily="34" charset="-122"/>
                <a:sym typeface="Arial" charset="0"/>
              </a:rPr>
              <a:t>学习是一种经常化的活动</a:t>
            </a:r>
          </a:p>
        </p:txBody>
      </p:sp>
      <p:sp>
        <p:nvSpPr>
          <p:cNvPr id="26" name="矩形 25"/>
          <p:cNvSpPr/>
          <p:nvPr/>
        </p:nvSpPr>
        <p:spPr>
          <a:xfrm>
            <a:off x="9031153" y="5291936"/>
            <a:ext cx="2555508" cy="369332"/>
          </a:xfrm>
          <a:prstGeom prst="rect">
            <a:avLst/>
          </a:prstGeom>
        </p:spPr>
        <p:txBody>
          <a:bodyPr wrap="none">
            <a:spAutoFit/>
          </a:bodyPr>
          <a:lstStyle/>
          <a:p>
            <a:r>
              <a:rPr lang="zh-CN" altLang="en-US" dirty="0">
                <a:solidFill>
                  <a:schemeClr val="tx1">
                    <a:lumMod val="85000"/>
                    <a:lumOff val="15000"/>
                  </a:schemeClr>
                </a:solidFill>
                <a:latin typeface="Arial" charset="0"/>
                <a:ea typeface="微软雅黑" pitchFamily="34" charset="-122"/>
                <a:sym typeface="Arial" charset="0"/>
              </a:rPr>
              <a:t>生命周期性 柔性扁平化</a:t>
            </a:r>
          </a:p>
        </p:txBody>
      </p:sp>
      <p:sp>
        <p:nvSpPr>
          <p:cNvPr id="27" name="文本框 26"/>
          <p:cNvSpPr txBox="1"/>
          <p:nvPr/>
        </p:nvSpPr>
        <p:spPr>
          <a:xfrm>
            <a:off x="3365337" y="2210380"/>
            <a:ext cx="354360" cy="400110"/>
          </a:xfrm>
          <a:prstGeom prst="rect">
            <a:avLst/>
          </a:prstGeom>
          <a:noFill/>
        </p:spPr>
        <p:txBody>
          <a:bodyPr wrap="square" rtlCol="0">
            <a:spAutoFit/>
          </a:bodyPr>
          <a:lstStyle/>
          <a:p>
            <a:r>
              <a:rPr lang="en-US" altLang="zh-CN" sz="2000" dirty="0">
                <a:solidFill>
                  <a:schemeClr val="bg1"/>
                </a:solidFill>
                <a:latin typeface="Arial" charset="0"/>
                <a:ea typeface="微软雅黑" pitchFamily="34" charset="-122"/>
                <a:cs typeface="Arial" charset="0"/>
                <a:sym typeface="Arial" charset="0"/>
              </a:rPr>
              <a:t>1</a:t>
            </a:r>
            <a:endParaRPr lang="zh-CN" altLang="en-US" sz="2000" dirty="0">
              <a:solidFill>
                <a:schemeClr val="bg1"/>
              </a:solidFill>
              <a:latin typeface="Arial" charset="0"/>
              <a:ea typeface="微软雅黑" pitchFamily="34" charset="-122"/>
              <a:cs typeface="Arial" charset="0"/>
              <a:sym typeface="Arial" charset="0"/>
            </a:endParaRPr>
          </a:p>
        </p:txBody>
      </p:sp>
      <p:sp>
        <p:nvSpPr>
          <p:cNvPr id="28" name="文本框 27"/>
          <p:cNvSpPr txBox="1"/>
          <p:nvPr/>
        </p:nvSpPr>
        <p:spPr>
          <a:xfrm>
            <a:off x="3338590" y="3238949"/>
            <a:ext cx="354360" cy="400110"/>
          </a:xfrm>
          <a:prstGeom prst="rect">
            <a:avLst/>
          </a:prstGeom>
          <a:noFill/>
        </p:spPr>
        <p:txBody>
          <a:bodyPr wrap="square" rtlCol="0">
            <a:spAutoFit/>
          </a:bodyPr>
          <a:lstStyle/>
          <a:p>
            <a:r>
              <a:rPr lang="en-US" altLang="zh-CN" sz="2000" dirty="0">
                <a:solidFill>
                  <a:schemeClr val="bg1"/>
                </a:solidFill>
                <a:latin typeface="Arial" charset="0"/>
                <a:ea typeface="微软雅黑" pitchFamily="34" charset="-122"/>
                <a:cs typeface="Arial" charset="0"/>
                <a:sym typeface="Arial" charset="0"/>
              </a:rPr>
              <a:t>2</a:t>
            </a:r>
            <a:endParaRPr lang="zh-CN" altLang="en-US" sz="2000" dirty="0">
              <a:solidFill>
                <a:schemeClr val="bg1"/>
              </a:solidFill>
              <a:latin typeface="Arial" charset="0"/>
              <a:ea typeface="微软雅黑" pitchFamily="34" charset="-122"/>
              <a:cs typeface="Arial" charset="0"/>
              <a:sym typeface="Arial" charset="0"/>
            </a:endParaRPr>
          </a:p>
        </p:txBody>
      </p:sp>
      <p:sp>
        <p:nvSpPr>
          <p:cNvPr id="29" name="文本框 28"/>
          <p:cNvSpPr txBox="1"/>
          <p:nvPr/>
        </p:nvSpPr>
        <p:spPr>
          <a:xfrm>
            <a:off x="3338590" y="4224717"/>
            <a:ext cx="354360" cy="400110"/>
          </a:xfrm>
          <a:prstGeom prst="rect">
            <a:avLst/>
          </a:prstGeom>
          <a:noFill/>
        </p:spPr>
        <p:txBody>
          <a:bodyPr wrap="square" rtlCol="0">
            <a:spAutoFit/>
          </a:bodyPr>
          <a:lstStyle/>
          <a:p>
            <a:r>
              <a:rPr lang="en-US" altLang="zh-CN" sz="2000" dirty="0">
                <a:solidFill>
                  <a:schemeClr val="bg1"/>
                </a:solidFill>
                <a:latin typeface="Arial" charset="0"/>
                <a:ea typeface="微软雅黑" pitchFamily="34" charset="-122"/>
                <a:cs typeface="Arial" charset="0"/>
                <a:sym typeface="Arial" charset="0"/>
              </a:rPr>
              <a:t>3</a:t>
            </a:r>
            <a:endParaRPr lang="zh-CN" altLang="en-US" sz="2000" dirty="0">
              <a:solidFill>
                <a:schemeClr val="bg1"/>
              </a:solidFill>
              <a:latin typeface="Arial" charset="0"/>
              <a:ea typeface="微软雅黑" pitchFamily="34" charset="-122"/>
              <a:cs typeface="Arial" charset="0"/>
              <a:sym typeface="Arial" charset="0"/>
            </a:endParaRPr>
          </a:p>
        </p:txBody>
      </p:sp>
      <p:sp>
        <p:nvSpPr>
          <p:cNvPr id="30" name="文本框 29"/>
          <p:cNvSpPr txBox="1"/>
          <p:nvPr/>
        </p:nvSpPr>
        <p:spPr>
          <a:xfrm>
            <a:off x="3363099" y="5236856"/>
            <a:ext cx="354360" cy="400110"/>
          </a:xfrm>
          <a:prstGeom prst="rect">
            <a:avLst/>
          </a:prstGeom>
          <a:noFill/>
        </p:spPr>
        <p:txBody>
          <a:bodyPr wrap="square" rtlCol="0">
            <a:spAutoFit/>
          </a:bodyPr>
          <a:lstStyle/>
          <a:p>
            <a:r>
              <a:rPr lang="en-US" altLang="zh-CN" sz="2000" dirty="0">
                <a:solidFill>
                  <a:schemeClr val="bg1"/>
                </a:solidFill>
                <a:latin typeface="Arial" charset="0"/>
                <a:ea typeface="微软雅黑" pitchFamily="34" charset="-122"/>
                <a:cs typeface="Arial" charset="0"/>
                <a:sym typeface="Arial" charset="0"/>
              </a:rPr>
              <a:t>4</a:t>
            </a:r>
            <a:endParaRPr lang="zh-CN" altLang="en-US" sz="2000" dirty="0">
              <a:solidFill>
                <a:schemeClr val="bg1"/>
              </a:solidFill>
              <a:latin typeface="Arial" charset="0"/>
              <a:ea typeface="微软雅黑" pitchFamily="34" charset="-122"/>
              <a:cs typeface="Arial" charset="0"/>
              <a:sym typeface="Arial" charset="0"/>
            </a:endParaRPr>
          </a:p>
        </p:txBody>
      </p:sp>
      <p:sp>
        <p:nvSpPr>
          <p:cNvPr id="32" name="文本框 31"/>
          <p:cNvSpPr txBox="1"/>
          <p:nvPr/>
        </p:nvSpPr>
        <p:spPr>
          <a:xfrm>
            <a:off x="8499048" y="2232301"/>
            <a:ext cx="354360" cy="400110"/>
          </a:xfrm>
          <a:prstGeom prst="rect">
            <a:avLst/>
          </a:prstGeom>
          <a:noFill/>
        </p:spPr>
        <p:txBody>
          <a:bodyPr wrap="square" rtlCol="0">
            <a:spAutoFit/>
          </a:bodyPr>
          <a:lstStyle/>
          <a:p>
            <a:r>
              <a:rPr lang="en-US" altLang="zh-CN" sz="2000" dirty="0">
                <a:solidFill>
                  <a:schemeClr val="bg1"/>
                </a:solidFill>
                <a:latin typeface="Arial" charset="0"/>
                <a:ea typeface="微软雅黑" pitchFamily="34" charset="-122"/>
                <a:cs typeface="Arial" charset="0"/>
                <a:sym typeface="Arial" charset="0"/>
              </a:rPr>
              <a:t>5</a:t>
            </a:r>
            <a:endParaRPr lang="zh-CN" altLang="en-US" sz="2000" dirty="0">
              <a:solidFill>
                <a:schemeClr val="bg1"/>
              </a:solidFill>
              <a:latin typeface="Arial" charset="0"/>
              <a:ea typeface="微软雅黑" pitchFamily="34" charset="-122"/>
              <a:cs typeface="Arial" charset="0"/>
              <a:sym typeface="Arial" charset="0"/>
            </a:endParaRPr>
          </a:p>
        </p:txBody>
      </p:sp>
      <p:sp>
        <p:nvSpPr>
          <p:cNvPr id="33" name="文本框 32"/>
          <p:cNvSpPr txBox="1"/>
          <p:nvPr/>
        </p:nvSpPr>
        <p:spPr>
          <a:xfrm>
            <a:off x="8499048" y="3238949"/>
            <a:ext cx="354360" cy="400110"/>
          </a:xfrm>
          <a:prstGeom prst="rect">
            <a:avLst/>
          </a:prstGeom>
          <a:noFill/>
        </p:spPr>
        <p:txBody>
          <a:bodyPr wrap="square" rtlCol="0">
            <a:spAutoFit/>
          </a:bodyPr>
          <a:lstStyle/>
          <a:p>
            <a:r>
              <a:rPr lang="en-US" altLang="zh-CN" sz="2000" dirty="0">
                <a:solidFill>
                  <a:schemeClr val="bg1"/>
                </a:solidFill>
                <a:latin typeface="Arial" charset="0"/>
                <a:ea typeface="微软雅黑" pitchFamily="34" charset="-122"/>
                <a:cs typeface="Arial" charset="0"/>
                <a:sym typeface="Arial" charset="0"/>
              </a:rPr>
              <a:t>6</a:t>
            </a:r>
            <a:endParaRPr lang="zh-CN" altLang="en-US" sz="2000" dirty="0">
              <a:solidFill>
                <a:schemeClr val="bg1"/>
              </a:solidFill>
              <a:latin typeface="Arial" charset="0"/>
              <a:ea typeface="微软雅黑" pitchFamily="34" charset="-122"/>
              <a:cs typeface="Arial" charset="0"/>
              <a:sym typeface="Arial" charset="0"/>
            </a:endParaRPr>
          </a:p>
        </p:txBody>
      </p:sp>
      <p:sp>
        <p:nvSpPr>
          <p:cNvPr id="34" name="文本框 33"/>
          <p:cNvSpPr txBox="1"/>
          <p:nvPr/>
        </p:nvSpPr>
        <p:spPr>
          <a:xfrm>
            <a:off x="8499048" y="4256377"/>
            <a:ext cx="354360" cy="400110"/>
          </a:xfrm>
          <a:prstGeom prst="rect">
            <a:avLst/>
          </a:prstGeom>
          <a:noFill/>
        </p:spPr>
        <p:txBody>
          <a:bodyPr wrap="square" rtlCol="0">
            <a:spAutoFit/>
          </a:bodyPr>
          <a:lstStyle/>
          <a:p>
            <a:r>
              <a:rPr lang="en-US" altLang="zh-CN" sz="2000" dirty="0">
                <a:solidFill>
                  <a:schemeClr val="bg1"/>
                </a:solidFill>
                <a:latin typeface="Arial" charset="0"/>
                <a:ea typeface="微软雅黑" pitchFamily="34" charset="-122"/>
                <a:cs typeface="Arial" charset="0"/>
                <a:sym typeface="Arial" charset="0"/>
              </a:rPr>
              <a:t>7</a:t>
            </a:r>
            <a:endParaRPr lang="zh-CN" altLang="en-US" sz="2000" dirty="0">
              <a:solidFill>
                <a:schemeClr val="bg1"/>
              </a:solidFill>
              <a:latin typeface="Arial" charset="0"/>
              <a:ea typeface="微软雅黑" pitchFamily="34" charset="-122"/>
              <a:cs typeface="Arial" charset="0"/>
              <a:sym typeface="Arial" charset="0"/>
            </a:endParaRPr>
          </a:p>
        </p:txBody>
      </p:sp>
      <p:sp>
        <p:nvSpPr>
          <p:cNvPr id="35" name="文本框 34"/>
          <p:cNvSpPr txBox="1"/>
          <p:nvPr/>
        </p:nvSpPr>
        <p:spPr>
          <a:xfrm>
            <a:off x="8499048" y="5252245"/>
            <a:ext cx="354360" cy="400110"/>
          </a:xfrm>
          <a:prstGeom prst="rect">
            <a:avLst/>
          </a:prstGeom>
          <a:noFill/>
        </p:spPr>
        <p:txBody>
          <a:bodyPr wrap="square" rtlCol="0">
            <a:spAutoFit/>
          </a:bodyPr>
          <a:lstStyle/>
          <a:p>
            <a:r>
              <a:rPr lang="en-US" altLang="zh-CN" sz="2000" dirty="0">
                <a:solidFill>
                  <a:schemeClr val="bg1"/>
                </a:solidFill>
                <a:latin typeface="Arial" charset="0"/>
                <a:ea typeface="微软雅黑" pitchFamily="34" charset="-122"/>
                <a:cs typeface="Arial" charset="0"/>
                <a:sym typeface="Arial" charset="0"/>
              </a:rPr>
              <a:t>8</a:t>
            </a:r>
            <a:endParaRPr lang="zh-CN" altLang="en-US" sz="2000" dirty="0">
              <a:solidFill>
                <a:schemeClr val="bg1"/>
              </a:solidFill>
              <a:latin typeface="Arial" charset="0"/>
              <a:ea typeface="微软雅黑" pitchFamily="34" charset="-122"/>
              <a:cs typeface="Arial" charset="0"/>
              <a:sym typeface="Arial" charset="0"/>
            </a:endParaRPr>
          </a:p>
        </p:txBody>
      </p:sp>
      <p:sp>
        <p:nvSpPr>
          <p:cNvPr id="36" name="Rectangle 2"/>
          <p:cNvSpPr>
            <a:spLocks noGrp="1" noChangeArrowheads="1"/>
          </p:cNvSpPr>
          <p:nvPr>
            <p:ph type="title"/>
          </p:nvPr>
        </p:nvSpPr>
        <p:spPr>
          <a:xfrm>
            <a:off x="896219" y="437036"/>
            <a:ext cx="2492990" cy="480131"/>
          </a:xfrm>
          <a:prstGeom prst="rect">
            <a:avLst/>
          </a:prstGeom>
          <a:noFill/>
          <a:ln w="9525">
            <a:noFill/>
            <a:miter lim="800000"/>
          </a:ln>
          <a:effectLst/>
        </p:spPr>
        <p:txBody>
          <a:bodyPr vert="horz" wrap="square" lIns="91440" tIns="45720" rIns="91440" bIns="45720" rtlCol="0" anchor="ctr">
            <a:spAutoFit/>
          </a:bodyPr>
          <a:lstStyle/>
          <a:p>
            <a:r>
              <a:rPr lang="zh-CN" altLang="en-US" sz="2800" b="1" dirty="0">
                <a:solidFill>
                  <a:schemeClr val="accent1">
                    <a:lumMod val="75000"/>
                  </a:schemeClr>
                </a:solidFill>
                <a:latin typeface="Arial" charset="0"/>
                <a:ea typeface="微软雅黑" pitchFamily="34" charset="-122"/>
                <a:sym typeface="Arial" charset="0"/>
              </a:rPr>
              <a:t>团队的特征</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a:spLocks noGrp="1" noChangeArrowheads="1"/>
          </p:cNvSpPr>
          <p:nvPr>
            <p:ph type="title"/>
          </p:nvPr>
        </p:nvSpPr>
        <p:spPr>
          <a:xfrm>
            <a:off x="905523" y="431719"/>
            <a:ext cx="2609623" cy="480131"/>
          </a:xfrm>
          <a:prstGeom prst="rect">
            <a:avLst/>
          </a:prstGeom>
          <a:noFill/>
          <a:ln w="9525">
            <a:noFill/>
            <a:miter lim="800000"/>
          </a:ln>
          <a:effectLst/>
        </p:spPr>
        <p:txBody>
          <a:bodyPr vert="horz" wrap="square" lIns="91440" tIns="45720" rIns="91440" bIns="45720" rtlCol="0" anchor="ctr">
            <a:spAutoFit/>
          </a:bodyPr>
          <a:lstStyle/>
          <a:p>
            <a:r>
              <a:rPr lang="zh-CN" altLang="en-US" sz="2800" b="1" dirty="0">
                <a:solidFill>
                  <a:schemeClr val="accent1">
                    <a:lumMod val="75000"/>
                  </a:schemeClr>
                </a:solidFill>
                <a:latin typeface="Arial" charset="0"/>
                <a:ea typeface="微软雅黑" pitchFamily="34" charset="-122"/>
                <a:sym typeface="Arial" charset="0"/>
              </a:rPr>
              <a:t>设计优秀团队 </a:t>
            </a:r>
          </a:p>
        </p:txBody>
      </p:sp>
      <p:sp>
        <p:nvSpPr>
          <p:cNvPr id="5" name="矩形 4"/>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箭头: 五边形 5"/>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8" name="矩形 7"/>
          <p:cNvSpPr/>
          <p:nvPr/>
        </p:nvSpPr>
        <p:spPr>
          <a:xfrm>
            <a:off x="1648506" y="1614492"/>
            <a:ext cx="6527800" cy="369332"/>
          </a:xfrm>
          <a:prstGeom prst="rect">
            <a:avLst/>
          </a:prstGeom>
        </p:spPr>
        <p:txBody>
          <a:bodyPr wrap="square">
            <a:spAutoFit/>
          </a:bodyPr>
          <a:lstStyle/>
          <a:p>
            <a:pPr algn="just"/>
            <a:r>
              <a:rPr lang="zh-CN" altLang="en-US">
                <a:solidFill>
                  <a:schemeClr val="tx1">
                    <a:lumMod val="85000"/>
                    <a:lumOff val="15000"/>
                  </a:schemeClr>
                </a:solidFill>
                <a:latin typeface="Arial" charset="0"/>
                <a:ea typeface="微软雅黑" pitchFamily="34" charset="-122"/>
                <a:sym typeface="Arial" charset="0"/>
              </a:rPr>
              <a:t>通常我们可以借助一些常见的管理工具来简化团队管理工作。</a:t>
            </a:r>
            <a:endParaRPr lang="zh-CN" altLang="en-US" dirty="0">
              <a:solidFill>
                <a:schemeClr val="tx1">
                  <a:lumMod val="85000"/>
                  <a:lumOff val="15000"/>
                </a:schemeClr>
              </a:solidFill>
              <a:latin typeface="Arial" charset="0"/>
              <a:ea typeface="微软雅黑" pitchFamily="34" charset="-122"/>
              <a:sym typeface="Arial" charset="0"/>
            </a:endParaRPr>
          </a:p>
        </p:txBody>
      </p:sp>
      <p:sp>
        <p:nvSpPr>
          <p:cNvPr id="9" name="矩形 8"/>
          <p:cNvSpPr/>
          <p:nvPr/>
        </p:nvSpPr>
        <p:spPr>
          <a:xfrm>
            <a:off x="2547873" y="2594928"/>
            <a:ext cx="438271" cy="438271"/>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0" name="矩形 9"/>
          <p:cNvSpPr/>
          <p:nvPr/>
        </p:nvSpPr>
        <p:spPr>
          <a:xfrm>
            <a:off x="2918483" y="2614008"/>
            <a:ext cx="498855" cy="400110"/>
          </a:xfrm>
          <a:prstGeom prst="rect">
            <a:avLst/>
          </a:prstGeom>
        </p:spPr>
        <p:txBody>
          <a:bodyPr wrap="none">
            <a:spAutoFit/>
          </a:bodyPr>
          <a:lstStyle/>
          <a:p>
            <a:r>
              <a:rPr lang="en-US" altLang="zh-CN" sz="2000" b="1" dirty="0">
                <a:solidFill>
                  <a:srgbClr val="333333"/>
                </a:solidFill>
                <a:latin typeface="Arial" charset="0"/>
                <a:ea typeface="微软雅黑" pitchFamily="34" charset="-122"/>
                <a:sym typeface="Arial" charset="0"/>
              </a:rPr>
              <a:t>ho</a:t>
            </a:r>
            <a:endParaRPr lang="zh-CN" altLang="en-US" sz="2000" dirty="0">
              <a:latin typeface="Arial" charset="0"/>
              <a:ea typeface="微软雅黑" pitchFamily="34" charset="-122"/>
              <a:sym typeface="Arial" charset="0"/>
            </a:endParaRPr>
          </a:p>
        </p:txBody>
      </p:sp>
      <p:sp>
        <p:nvSpPr>
          <p:cNvPr id="11" name="矩形 10"/>
          <p:cNvSpPr/>
          <p:nvPr/>
        </p:nvSpPr>
        <p:spPr>
          <a:xfrm>
            <a:off x="2587617" y="2594928"/>
            <a:ext cx="383438" cy="400110"/>
          </a:xfrm>
          <a:prstGeom prst="rect">
            <a:avLst/>
          </a:prstGeom>
        </p:spPr>
        <p:txBody>
          <a:bodyPr wrap="none">
            <a:spAutoFit/>
          </a:bodyPr>
          <a:lstStyle/>
          <a:p>
            <a:r>
              <a:rPr lang="en-US" altLang="zh-CN" sz="2000" b="1" dirty="0">
                <a:solidFill>
                  <a:schemeClr val="bg1"/>
                </a:solidFill>
                <a:latin typeface="Arial" charset="0"/>
                <a:ea typeface="微软雅黑" pitchFamily="34" charset="-122"/>
                <a:sym typeface="Arial" charset="0"/>
              </a:rPr>
              <a:t>w</a:t>
            </a:r>
            <a:endParaRPr lang="zh-CN" altLang="en-US" sz="2000" dirty="0">
              <a:solidFill>
                <a:schemeClr val="bg1"/>
              </a:solidFill>
              <a:latin typeface="Arial" charset="0"/>
              <a:ea typeface="微软雅黑" pitchFamily="34" charset="-122"/>
              <a:sym typeface="Arial" charset="0"/>
            </a:endParaRPr>
          </a:p>
        </p:txBody>
      </p:sp>
      <p:cxnSp>
        <p:nvCxnSpPr>
          <p:cNvPr id="13" name="直接连接符 12"/>
          <p:cNvCxnSpPr/>
          <p:nvPr/>
        </p:nvCxnSpPr>
        <p:spPr>
          <a:xfrm>
            <a:off x="3007575" y="3029997"/>
            <a:ext cx="419973"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p:nvSpPr>
        <p:spPr>
          <a:xfrm>
            <a:off x="3427548" y="2660665"/>
            <a:ext cx="1107996" cy="369332"/>
          </a:xfrm>
          <a:prstGeom prst="rect">
            <a:avLst/>
          </a:prstGeom>
        </p:spPr>
        <p:txBody>
          <a:bodyPr wrap="none">
            <a:spAutoFit/>
          </a:bodyPr>
          <a:lstStyle/>
          <a:p>
            <a:r>
              <a:rPr lang="zh-CN" altLang="en-US" dirty="0">
                <a:solidFill>
                  <a:srgbClr val="333333"/>
                </a:solidFill>
                <a:latin typeface="Arial" charset="0"/>
                <a:ea typeface="微软雅黑" pitchFamily="34" charset="-122"/>
                <a:sym typeface="Arial" charset="0"/>
              </a:rPr>
              <a:t>我们是谁</a:t>
            </a:r>
            <a:endParaRPr lang="zh-CN" altLang="en-US" dirty="0">
              <a:latin typeface="Arial" charset="0"/>
              <a:ea typeface="微软雅黑" pitchFamily="34" charset="-122"/>
              <a:sym typeface="Arial" charset="0"/>
            </a:endParaRPr>
          </a:p>
        </p:txBody>
      </p:sp>
      <p:sp>
        <p:nvSpPr>
          <p:cNvPr id="16" name="矩形 15"/>
          <p:cNvSpPr/>
          <p:nvPr/>
        </p:nvSpPr>
        <p:spPr>
          <a:xfrm>
            <a:off x="5821956" y="2594928"/>
            <a:ext cx="438271" cy="438271"/>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8" name="矩形 17"/>
          <p:cNvSpPr/>
          <p:nvPr/>
        </p:nvSpPr>
        <p:spPr>
          <a:xfrm>
            <a:off x="5861700" y="2594928"/>
            <a:ext cx="383438" cy="400110"/>
          </a:xfrm>
          <a:prstGeom prst="rect">
            <a:avLst/>
          </a:prstGeom>
        </p:spPr>
        <p:txBody>
          <a:bodyPr wrap="none">
            <a:spAutoFit/>
          </a:bodyPr>
          <a:lstStyle/>
          <a:p>
            <a:r>
              <a:rPr lang="en-US" altLang="zh-CN" sz="2000" b="1" dirty="0">
                <a:solidFill>
                  <a:schemeClr val="bg1"/>
                </a:solidFill>
                <a:latin typeface="Arial" charset="0"/>
                <a:ea typeface="微软雅黑" pitchFamily="34" charset="-122"/>
                <a:sym typeface="Arial" charset="0"/>
              </a:rPr>
              <a:t>w</a:t>
            </a:r>
            <a:endParaRPr lang="zh-CN" altLang="en-US" sz="2000" dirty="0">
              <a:solidFill>
                <a:schemeClr val="bg1"/>
              </a:solidFill>
              <a:latin typeface="Arial" charset="0"/>
              <a:ea typeface="微软雅黑" pitchFamily="34" charset="-122"/>
              <a:sym typeface="Arial" charset="0"/>
            </a:endParaRPr>
          </a:p>
        </p:txBody>
      </p:sp>
      <p:cxnSp>
        <p:nvCxnSpPr>
          <p:cNvPr id="19" name="直接连接符 18"/>
          <p:cNvCxnSpPr/>
          <p:nvPr/>
        </p:nvCxnSpPr>
        <p:spPr>
          <a:xfrm>
            <a:off x="6281658" y="3029997"/>
            <a:ext cx="486648"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6226651" y="2660665"/>
            <a:ext cx="671979" cy="369332"/>
          </a:xfrm>
          <a:prstGeom prst="rect">
            <a:avLst/>
          </a:prstGeom>
        </p:spPr>
        <p:txBody>
          <a:bodyPr wrap="none">
            <a:spAutoFit/>
          </a:bodyPr>
          <a:lstStyle/>
          <a:p>
            <a:r>
              <a:rPr lang="en-US" altLang="zh-CN" b="1" dirty="0">
                <a:solidFill>
                  <a:srgbClr val="333333"/>
                </a:solidFill>
                <a:latin typeface="Arial" charset="0"/>
                <a:ea typeface="微软雅黑" pitchFamily="34" charset="-122"/>
                <a:sym typeface="Arial" charset="0"/>
              </a:rPr>
              <a:t>here</a:t>
            </a:r>
            <a:endParaRPr lang="zh-CN" altLang="en-US" dirty="0">
              <a:latin typeface="Arial" charset="0"/>
              <a:ea typeface="微软雅黑" pitchFamily="34" charset="-122"/>
              <a:sym typeface="Arial" charset="0"/>
            </a:endParaRPr>
          </a:p>
        </p:txBody>
      </p:sp>
      <p:sp>
        <p:nvSpPr>
          <p:cNvPr id="22" name="矩形 21"/>
          <p:cNvSpPr/>
          <p:nvPr/>
        </p:nvSpPr>
        <p:spPr>
          <a:xfrm>
            <a:off x="6951383" y="2660665"/>
            <a:ext cx="1338828" cy="369332"/>
          </a:xfrm>
          <a:prstGeom prst="rect">
            <a:avLst/>
          </a:prstGeom>
        </p:spPr>
        <p:txBody>
          <a:bodyPr wrap="none">
            <a:spAutoFit/>
          </a:bodyPr>
          <a:lstStyle/>
          <a:p>
            <a:r>
              <a:rPr lang="zh-CN" altLang="en-US" dirty="0">
                <a:solidFill>
                  <a:srgbClr val="333333"/>
                </a:solidFill>
                <a:latin typeface="Arial" charset="0"/>
                <a:ea typeface="微软雅黑" pitchFamily="34" charset="-122"/>
                <a:sym typeface="Arial" charset="0"/>
              </a:rPr>
              <a:t>我们在哪里</a:t>
            </a:r>
          </a:p>
        </p:txBody>
      </p:sp>
      <p:sp>
        <p:nvSpPr>
          <p:cNvPr id="23" name="矩形 22"/>
          <p:cNvSpPr/>
          <p:nvPr/>
        </p:nvSpPr>
        <p:spPr>
          <a:xfrm>
            <a:off x="2547873" y="3557861"/>
            <a:ext cx="438271" cy="438271"/>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25" name="矩形 24"/>
          <p:cNvSpPr/>
          <p:nvPr/>
        </p:nvSpPr>
        <p:spPr>
          <a:xfrm>
            <a:off x="2587617" y="3557861"/>
            <a:ext cx="383438" cy="400110"/>
          </a:xfrm>
          <a:prstGeom prst="rect">
            <a:avLst/>
          </a:prstGeom>
        </p:spPr>
        <p:txBody>
          <a:bodyPr wrap="none">
            <a:spAutoFit/>
          </a:bodyPr>
          <a:lstStyle/>
          <a:p>
            <a:r>
              <a:rPr lang="en-US" altLang="zh-CN" sz="2000" b="1" dirty="0">
                <a:solidFill>
                  <a:schemeClr val="bg1"/>
                </a:solidFill>
                <a:latin typeface="Arial" charset="0"/>
                <a:ea typeface="微软雅黑" pitchFamily="34" charset="-122"/>
                <a:sym typeface="Arial" charset="0"/>
              </a:rPr>
              <a:t>w</a:t>
            </a:r>
            <a:endParaRPr lang="zh-CN" altLang="en-US" sz="2000" dirty="0">
              <a:solidFill>
                <a:schemeClr val="bg1"/>
              </a:solidFill>
              <a:latin typeface="Arial" charset="0"/>
              <a:ea typeface="微软雅黑" pitchFamily="34" charset="-122"/>
              <a:sym typeface="Arial" charset="0"/>
            </a:endParaRPr>
          </a:p>
        </p:txBody>
      </p:sp>
      <p:cxnSp>
        <p:nvCxnSpPr>
          <p:cNvPr id="26" name="直接连接符 25"/>
          <p:cNvCxnSpPr/>
          <p:nvPr/>
        </p:nvCxnSpPr>
        <p:spPr>
          <a:xfrm>
            <a:off x="3007575" y="3992930"/>
            <a:ext cx="419973"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7" name="矩形 26"/>
          <p:cNvSpPr/>
          <p:nvPr/>
        </p:nvSpPr>
        <p:spPr>
          <a:xfrm>
            <a:off x="2936875" y="3576941"/>
            <a:ext cx="569387" cy="400110"/>
          </a:xfrm>
          <a:prstGeom prst="rect">
            <a:avLst/>
          </a:prstGeom>
        </p:spPr>
        <p:txBody>
          <a:bodyPr wrap="none">
            <a:spAutoFit/>
          </a:bodyPr>
          <a:lstStyle/>
          <a:p>
            <a:r>
              <a:rPr lang="en-US" altLang="zh-CN" sz="2000" b="1" dirty="0">
                <a:solidFill>
                  <a:srgbClr val="333333"/>
                </a:solidFill>
                <a:latin typeface="Arial" charset="0"/>
                <a:ea typeface="微软雅黑" pitchFamily="34" charset="-122"/>
                <a:sym typeface="Arial" charset="0"/>
              </a:rPr>
              <a:t>hat</a:t>
            </a:r>
            <a:endParaRPr lang="zh-CN" altLang="en-US" sz="2000" b="1" dirty="0">
              <a:solidFill>
                <a:srgbClr val="333333"/>
              </a:solidFill>
              <a:latin typeface="Arial" charset="0"/>
              <a:ea typeface="微软雅黑" pitchFamily="34" charset="-122"/>
              <a:sym typeface="Arial" charset="0"/>
            </a:endParaRPr>
          </a:p>
        </p:txBody>
      </p:sp>
      <p:sp>
        <p:nvSpPr>
          <p:cNvPr id="28" name="矩形 27"/>
          <p:cNvSpPr/>
          <p:nvPr/>
        </p:nvSpPr>
        <p:spPr>
          <a:xfrm>
            <a:off x="3427548" y="3592820"/>
            <a:ext cx="1569660" cy="369332"/>
          </a:xfrm>
          <a:prstGeom prst="rect">
            <a:avLst/>
          </a:prstGeom>
        </p:spPr>
        <p:txBody>
          <a:bodyPr wrap="none">
            <a:spAutoFit/>
          </a:bodyPr>
          <a:lstStyle/>
          <a:p>
            <a:r>
              <a:rPr lang="zh-CN" altLang="en-US" dirty="0">
                <a:solidFill>
                  <a:srgbClr val="333333"/>
                </a:solidFill>
                <a:latin typeface="Arial" charset="0"/>
                <a:ea typeface="微软雅黑" pitchFamily="34" charset="-122"/>
                <a:sym typeface="Arial" charset="0"/>
              </a:rPr>
              <a:t>我们成为什么</a:t>
            </a:r>
          </a:p>
        </p:txBody>
      </p:sp>
      <p:sp>
        <p:nvSpPr>
          <p:cNvPr id="29" name="矩形 28"/>
          <p:cNvSpPr/>
          <p:nvPr/>
        </p:nvSpPr>
        <p:spPr>
          <a:xfrm>
            <a:off x="5817932" y="3525405"/>
            <a:ext cx="438271" cy="438271"/>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0" name="矩形 29"/>
          <p:cNvSpPr/>
          <p:nvPr/>
        </p:nvSpPr>
        <p:spPr>
          <a:xfrm>
            <a:off x="5857676" y="3525405"/>
            <a:ext cx="383438" cy="400110"/>
          </a:xfrm>
          <a:prstGeom prst="rect">
            <a:avLst/>
          </a:prstGeom>
        </p:spPr>
        <p:txBody>
          <a:bodyPr wrap="none">
            <a:spAutoFit/>
          </a:bodyPr>
          <a:lstStyle/>
          <a:p>
            <a:r>
              <a:rPr lang="en-US" altLang="zh-CN" sz="2000" b="1" dirty="0">
                <a:solidFill>
                  <a:schemeClr val="bg1"/>
                </a:solidFill>
                <a:latin typeface="Arial" charset="0"/>
                <a:ea typeface="微软雅黑" pitchFamily="34" charset="-122"/>
                <a:sym typeface="Arial" charset="0"/>
              </a:rPr>
              <a:t>w</a:t>
            </a:r>
            <a:endParaRPr lang="zh-CN" altLang="en-US" sz="2000" dirty="0">
              <a:solidFill>
                <a:schemeClr val="bg1"/>
              </a:solidFill>
              <a:latin typeface="Arial" charset="0"/>
              <a:ea typeface="微软雅黑" pitchFamily="34" charset="-122"/>
              <a:sym typeface="Arial" charset="0"/>
            </a:endParaRPr>
          </a:p>
        </p:txBody>
      </p:sp>
      <p:cxnSp>
        <p:nvCxnSpPr>
          <p:cNvPr id="31" name="直接连接符 30"/>
          <p:cNvCxnSpPr/>
          <p:nvPr/>
        </p:nvCxnSpPr>
        <p:spPr>
          <a:xfrm>
            <a:off x="6277634" y="3960474"/>
            <a:ext cx="490672"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矩形 32"/>
          <p:cNvSpPr/>
          <p:nvPr/>
        </p:nvSpPr>
        <p:spPr>
          <a:xfrm>
            <a:off x="6226651" y="3557861"/>
            <a:ext cx="641522" cy="400110"/>
          </a:xfrm>
          <a:prstGeom prst="rect">
            <a:avLst/>
          </a:prstGeom>
        </p:spPr>
        <p:txBody>
          <a:bodyPr wrap="none">
            <a:spAutoFit/>
          </a:bodyPr>
          <a:lstStyle/>
          <a:p>
            <a:r>
              <a:rPr lang="en-US" altLang="zh-CN" sz="2000" b="1" dirty="0">
                <a:solidFill>
                  <a:srgbClr val="333333"/>
                </a:solidFill>
                <a:latin typeface="Arial" charset="0"/>
                <a:ea typeface="微软雅黑" pitchFamily="34" charset="-122"/>
                <a:sym typeface="Arial" charset="0"/>
              </a:rPr>
              <a:t>hen</a:t>
            </a:r>
            <a:endParaRPr lang="zh-CN" altLang="en-US" sz="2000" b="1" dirty="0">
              <a:solidFill>
                <a:srgbClr val="333333"/>
              </a:solidFill>
              <a:latin typeface="Arial" charset="0"/>
              <a:ea typeface="微软雅黑" pitchFamily="34" charset="-122"/>
              <a:sym typeface="Arial" charset="0"/>
            </a:endParaRPr>
          </a:p>
        </p:txBody>
      </p:sp>
      <p:sp>
        <p:nvSpPr>
          <p:cNvPr id="35" name="矩形 34"/>
          <p:cNvSpPr/>
          <p:nvPr/>
        </p:nvSpPr>
        <p:spPr>
          <a:xfrm>
            <a:off x="6951383" y="3588638"/>
            <a:ext cx="2031325" cy="369332"/>
          </a:xfrm>
          <a:prstGeom prst="rect">
            <a:avLst/>
          </a:prstGeom>
        </p:spPr>
        <p:txBody>
          <a:bodyPr wrap="none">
            <a:spAutoFit/>
          </a:bodyPr>
          <a:lstStyle/>
          <a:p>
            <a:r>
              <a:rPr lang="zh-CN" altLang="en-US" dirty="0">
                <a:solidFill>
                  <a:srgbClr val="333333"/>
                </a:solidFill>
                <a:latin typeface="Arial" charset="0"/>
                <a:ea typeface="微软雅黑" pitchFamily="34" charset="-122"/>
                <a:sym typeface="Arial" charset="0"/>
              </a:rPr>
              <a:t>我们什么时候行动</a:t>
            </a:r>
          </a:p>
        </p:txBody>
      </p:sp>
      <p:sp>
        <p:nvSpPr>
          <p:cNvPr id="36" name="矩形 35"/>
          <p:cNvSpPr/>
          <p:nvPr/>
        </p:nvSpPr>
        <p:spPr>
          <a:xfrm>
            <a:off x="5817932" y="4459083"/>
            <a:ext cx="438271" cy="438271"/>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7" name="矩形 36"/>
          <p:cNvSpPr/>
          <p:nvPr/>
        </p:nvSpPr>
        <p:spPr>
          <a:xfrm>
            <a:off x="5857676" y="4459083"/>
            <a:ext cx="383438" cy="400110"/>
          </a:xfrm>
          <a:prstGeom prst="rect">
            <a:avLst/>
          </a:prstGeom>
        </p:spPr>
        <p:txBody>
          <a:bodyPr wrap="none">
            <a:spAutoFit/>
          </a:bodyPr>
          <a:lstStyle/>
          <a:p>
            <a:r>
              <a:rPr lang="en-US" altLang="zh-CN" sz="2000" b="1" dirty="0">
                <a:solidFill>
                  <a:schemeClr val="bg1"/>
                </a:solidFill>
                <a:latin typeface="Arial" charset="0"/>
                <a:ea typeface="微软雅黑" pitchFamily="34" charset="-122"/>
                <a:sym typeface="Arial" charset="0"/>
              </a:rPr>
              <a:t>w</a:t>
            </a:r>
            <a:endParaRPr lang="zh-CN" altLang="en-US" sz="2000" dirty="0">
              <a:solidFill>
                <a:schemeClr val="bg1"/>
              </a:solidFill>
              <a:latin typeface="Arial" charset="0"/>
              <a:ea typeface="微软雅黑" pitchFamily="34" charset="-122"/>
              <a:sym typeface="Arial" charset="0"/>
            </a:endParaRPr>
          </a:p>
        </p:txBody>
      </p:sp>
      <p:cxnSp>
        <p:nvCxnSpPr>
          <p:cNvPr id="38" name="直接连接符 37"/>
          <p:cNvCxnSpPr/>
          <p:nvPr/>
        </p:nvCxnSpPr>
        <p:spPr>
          <a:xfrm>
            <a:off x="6277634" y="4894152"/>
            <a:ext cx="490672"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0" name="矩形 39"/>
          <p:cNvSpPr/>
          <p:nvPr/>
        </p:nvSpPr>
        <p:spPr>
          <a:xfrm>
            <a:off x="6281658" y="4471548"/>
            <a:ext cx="484428" cy="400110"/>
          </a:xfrm>
          <a:prstGeom prst="rect">
            <a:avLst/>
          </a:prstGeom>
        </p:spPr>
        <p:txBody>
          <a:bodyPr wrap="none">
            <a:spAutoFit/>
          </a:bodyPr>
          <a:lstStyle/>
          <a:p>
            <a:r>
              <a:rPr lang="en-US" altLang="zh-CN" sz="2000" b="1" dirty="0" err="1">
                <a:solidFill>
                  <a:srgbClr val="333333"/>
                </a:solidFill>
                <a:latin typeface="Arial" charset="0"/>
                <a:ea typeface="微软雅黑" pitchFamily="34" charset="-122"/>
                <a:sym typeface="Arial" charset="0"/>
              </a:rPr>
              <a:t>hy</a:t>
            </a:r>
            <a:endParaRPr lang="zh-CN" altLang="en-US" sz="2000" b="1" dirty="0">
              <a:solidFill>
                <a:srgbClr val="333333"/>
              </a:solidFill>
              <a:latin typeface="Arial" charset="0"/>
              <a:ea typeface="微软雅黑" pitchFamily="34" charset="-122"/>
              <a:sym typeface="Arial" charset="0"/>
            </a:endParaRPr>
          </a:p>
        </p:txBody>
      </p:sp>
      <p:sp>
        <p:nvSpPr>
          <p:cNvPr id="41" name="矩形 40"/>
          <p:cNvSpPr/>
          <p:nvPr/>
        </p:nvSpPr>
        <p:spPr>
          <a:xfrm>
            <a:off x="6951383" y="4512457"/>
            <a:ext cx="1338828" cy="369332"/>
          </a:xfrm>
          <a:prstGeom prst="rect">
            <a:avLst/>
          </a:prstGeom>
        </p:spPr>
        <p:txBody>
          <a:bodyPr wrap="none">
            <a:spAutoFit/>
          </a:bodyPr>
          <a:lstStyle/>
          <a:p>
            <a:r>
              <a:rPr lang="zh-CN" altLang="en-US" dirty="0">
                <a:solidFill>
                  <a:srgbClr val="333333"/>
                </a:solidFill>
                <a:latin typeface="Arial" charset="0"/>
                <a:ea typeface="微软雅黑" pitchFamily="34" charset="-122"/>
                <a:sym typeface="Arial" charset="0"/>
              </a:rPr>
              <a:t>我们为什么</a:t>
            </a:r>
          </a:p>
        </p:txBody>
      </p:sp>
      <p:sp>
        <p:nvSpPr>
          <p:cNvPr id="42" name="矩形 41"/>
          <p:cNvSpPr/>
          <p:nvPr/>
        </p:nvSpPr>
        <p:spPr>
          <a:xfrm>
            <a:off x="2543849" y="4451260"/>
            <a:ext cx="438271" cy="438271"/>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43" name="矩形 42"/>
          <p:cNvSpPr/>
          <p:nvPr/>
        </p:nvSpPr>
        <p:spPr>
          <a:xfrm>
            <a:off x="2583593" y="4451260"/>
            <a:ext cx="341760" cy="400110"/>
          </a:xfrm>
          <a:prstGeom prst="rect">
            <a:avLst/>
          </a:prstGeom>
        </p:spPr>
        <p:txBody>
          <a:bodyPr wrap="none">
            <a:spAutoFit/>
          </a:bodyPr>
          <a:lstStyle/>
          <a:p>
            <a:r>
              <a:rPr lang="en-US" altLang="zh-CN" sz="2000" b="1" dirty="0">
                <a:solidFill>
                  <a:schemeClr val="bg1"/>
                </a:solidFill>
                <a:latin typeface="Arial" charset="0"/>
                <a:ea typeface="微软雅黑" pitchFamily="34" charset="-122"/>
                <a:sym typeface="Arial" charset="0"/>
              </a:rPr>
              <a:t>h</a:t>
            </a:r>
            <a:endParaRPr lang="zh-CN" altLang="en-US" sz="2000" dirty="0">
              <a:solidFill>
                <a:schemeClr val="bg1"/>
              </a:solidFill>
              <a:latin typeface="Arial" charset="0"/>
              <a:ea typeface="微软雅黑" pitchFamily="34" charset="-122"/>
              <a:sym typeface="Arial" charset="0"/>
            </a:endParaRPr>
          </a:p>
        </p:txBody>
      </p:sp>
      <p:cxnSp>
        <p:nvCxnSpPr>
          <p:cNvPr id="44" name="直接连接符 43"/>
          <p:cNvCxnSpPr/>
          <p:nvPr/>
        </p:nvCxnSpPr>
        <p:spPr>
          <a:xfrm>
            <a:off x="3003551" y="4886329"/>
            <a:ext cx="490672"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6" name="矩形 45"/>
          <p:cNvSpPr/>
          <p:nvPr/>
        </p:nvSpPr>
        <p:spPr>
          <a:xfrm>
            <a:off x="2982628" y="4451260"/>
            <a:ext cx="540533" cy="400110"/>
          </a:xfrm>
          <a:prstGeom prst="rect">
            <a:avLst/>
          </a:prstGeom>
        </p:spPr>
        <p:txBody>
          <a:bodyPr wrap="none">
            <a:spAutoFit/>
          </a:bodyPr>
          <a:lstStyle/>
          <a:p>
            <a:r>
              <a:rPr lang="en-US" altLang="zh-CN" sz="2000" b="1" dirty="0">
                <a:solidFill>
                  <a:srgbClr val="333333"/>
                </a:solidFill>
                <a:latin typeface="Arial" charset="0"/>
                <a:ea typeface="微软雅黑" pitchFamily="34" charset="-122"/>
                <a:sym typeface="Arial" charset="0"/>
              </a:rPr>
              <a:t>ow</a:t>
            </a:r>
            <a:endParaRPr lang="zh-CN" altLang="en-US" sz="2000" b="1" dirty="0">
              <a:solidFill>
                <a:srgbClr val="333333"/>
              </a:solidFill>
              <a:latin typeface="Arial" charset="0"/>
              <a:ea typeface="微软雅黑" pitchFamily="34" charset="-122"/>
              <a:sym typeface="Arial" charset="0"/>
            </a:endParaRPr>
          </a:p>
        </p:txBody>
      </p:sp>
      <p:sp>
        <p:nvSpPr>
          <p:cNvPr id="47" name="矩形 46"/>
          <p:cNvSpPr/>
          <p:nvPr/>
        </p:nvSpPr>
        <p:spPr>
          <a:xfrm>
            <a:off x="3464074" y="4512224"/>
            <a:ext cx="1107996" cy="369332"/>
          </a:xfrm>
          <a:prstGeom prst="rect">
            <a:avLst/>
          </a:prstGeom>
        </p:spPr>
        <p:txBody>
          <a:bodyPr wrap="none">
            <a:spAutoFit/>
          </a:bodyPr>
          <a:lstStyle/>
          <a:p>
            <a:r>
              <a:rPr lang="zh-CN" altLang="en-US" dirty="0">
                <a:solidFill>
                  <a:srgbClr val="333333"/>
                </a:solidFill>
                <a:latin typeface="Arial" charset="0"/>
                <a:ea typeface="微软雅黑" pitchFamily="34" charset="-122"/>
                <a:sym typeface="Arial" charset="0"/>
              </a:rPr>
              <a:t>我们怎么</a:t>
            </a:r>
          </a:p>
        </p:txBody>
      </p:sp>
      <p:sp>
        <p:nvSpPr>
          <p:cNvPr id="48" name="矩形 47"/>
          <p:cNvSpPr/>
          <p:nvPr/>
        </p:nvSpPr>
        <p:spPr>
          <a:xfrm>
            <a:off x="1648506" y="5488304"/>
            <a:ext cx="4402167" cy="369332"/>
          </a:xfrm>
          <a:prstGeom prst="rect">
            <a:avLst/>
          </a:prstGeom>
        </p:spPr>
        <p:txBody>
          <a:bodyPr wrap="square">
            <a:spAutoFit/>
          </a:bodyPr>
          <a:lstStyle/>
          <a:p>
            <a:pPr algn="just"/>
            <a:r>
              <a:rPr lang="zh-CN" altLang="en-US" dirty="0">
                <a:solidFill>
                  <a:schemeClr val="tx1">
                    <a:lumMod val="85000"/>
                    <a:lumOff val="15000"/>
                  </a:schemeClr>
                </a:solidFill>
                <a:latin typeface="Arial" charset="0"/>
                <a:ea typeface="微软雅黑" pitchFamily="34" charset="-122"/>
                <a:sym typeface="Arial" charset="0"/>
              </a:rPr>
              <a:t>通过明确这几个方面的问题来建立团队。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884283" y="448071"/>
            <a:ext cx="3335337" cy="480131"/>
          </a:xfrm>
          <a:prstGeom prst="rect">
            <a:avLst/>
          </a:prstGeom>
          <a:noFill/>
          <a:ln w="9525">
            <a:noFill/>
            <a:miter lim="800000"/>
          </a:ln>
          <a:effectLst/>
        </p:spPr>
        <p:txBody>
          <a:bodyPr vert="horz" wrap="square" lIns="91440" tIns="45720" rIns="91440" bIns="45720" rtlCol="0" anchor="ctr">
            <a:spAutoFit/>
          </a:bodyPr>
          <a:lstStyle/>
          <a:p>
            <a:r>
              <a:rPr lang="zh-CN" altLang="en-US" sz="2800" b="1" dirty="0">
                <a:solidFill>
                  <a:schemeClr val="accent1">
                    <a:lumMod val="75000"/>
                  </a:schemeClr>
                </a:solidFill>
                <a:latin typeface="Arial" charset="0"/>
                <a:ea typeface="微软雅黑" pitchFamily="34" charset="-122"/>
                <a:sym typeface="Arial" charset="0"/>
              </a:rPr>
              <a:t>团队构成的</a:t>
            </a:r>
            <a:r>
              <a:rPr lang="en-US" altLang="zh-CN" sz="2800" b="1" dirty="0">
                <a:solidFill>
                  <a:schemeClr val="accent1">
                    <a:lumMod val="75000"/>
                  </a:schemeClr>
                </a:solidFill>
                <a:latin typeface="Arial" charset="0"/>
                <a:ea typeface="微软雅黑" pitchFamily="34" charset="-122"/>
                <a:sym typeface="Arial" charset="0"/>
              </a:rPr>
              <a:t>5P</a:t>
            </a:r>
            <a:r>
              <a:rPr lang="zh-CN" altLang="en-US" sz="2800" b="1" dirty="0">
                <a:solidFill>
                  <a:schemeClr val="accent1">
                    <a:lumMod val="75000"/>
                  </a:schemeClr>
                </a:solidFill>
                <a:latin typeface="Arial" charset="0"/>
                <a:ea typeface="微软雅黑" pitchFamily="34" charset="-122"/>
                <a:sym typeface="Arial" charset="0"/>
              </a:rPr>
              <a:t>要素</a:t>
            </a:r>
          </a:p>
        </p:txBody>
      </p:sp>
      <p:sp>
        <p:nvSpPr>
          <p:cNvPr id="5" name="矩形 4"/>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箭头: 五边形 5"/>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t="25114" b="28176"/>
          <a:stretch>
            <a:fillRect/>
          </a:stretch>
        </p:blipFill>
        <p:spPr>
          <a:xfrm>
            <a:off x="0" y="1555452"/>
            <a:ext cx="12192000" cy="3403600"/>
          </a:xfrm>
          <a:prstGeom prst="rect">
            <a:avLst/>
          </a:prstGeom>
        </p:spPr>
      </p:pic>
      <p:sp>
        <p:nvSpPr>
          <p:cNvPr id="9" name="矩形 8"/>
          <p:cNvSpPr/>
          <p:nvPr/>
        </p:nvSpPr>
        <p:spPr>
          <a:xfrm>
            <a:off x="815340" y="4575229"/>
            <a:ext cx="1887537" cy="723900"/>
          </a:xfrm>
          <a:prstGeom prst="rect">
            <a:avLst/>
          </a:prstGeom>
          <a:solidFill>
            <a:schemeClr val="accent1">
              <a:lumMod val="7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0" name="矩形 9"/>
          <p:cNvSpPr/>
          <p:nvPr/>
        </p:nvSpPr>
        <p:spPr>
          <a:xfrm>
            <a:off x="2983785" y="4575229"/>
            <a:ext cx="1887537" cy="723900"/>
          </a:xfrm>
          <a:prstGeom prst="rect">
            <a:avLst/>
          </a:prstGeom>
          <a:solidFill>
            <a:schemeClr val="accent1">
              <a:lumMod val="7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1" name="矩形 10"/>
          <p:cNvSpPr/>
          <p:nvPr/>
        </p:nvSpPr>
        <p:spPr>
          <a:xfrm>
            <a:off x="5152231" y="4575229"/>
            <a:ext cx="1887537" cy="723900"/>
          </a:xfrm>
          <a:prstGeom prst="rect">
            <a:avLst/>
          </a:prstGeom>
          <a:solidFill>
            <a:schemeClr val="accent1">
              <a:lumMod val="7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2" name="矩形 11"/>
          <p:cNvSpPr/>
          <p:nvPr/>
        </p:nvSpPr>
        <p:spPr>
          <a:xfrm>
            <a:off x="7320677" y="4575229"/>
            <a:ext cx="1887537" cy="723900"/>
          </a:xfrm>
          <a:prstGeom prst="rect">
            <a:avLst/>
          </a:prstGeom>
          <a:solidFill>
            <a:schemeClr val="accent1">
              <a:lumMod val="7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3" name="矩形 12"/>
          <p:cNvSpPr/>
          <p:nvPr/>
        </p:nvSpPr>
        <p:spPr>
          <a:xfrm>
            <a:off x="9489123" y="4575229"/>
            <a:ext cx="1887537" cy="723900"/>
          </a:xfrm>
          <a:prstGeom prst="rect">
            <a:avLst/>
          </a:prstGeom>
          <a:solidFill>
            <a:schemeClr val="accent1">
              <a:lumMod val="7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4" name="矩形 13"/>
          <p:cNvSpPr/>
          <p:nvPr/>
        </p:nvSpPr>
        <p:spPr>
          <a:xfrm>
            <a:off x="1051222" y="4706346"/>
            <a:ext cx="1415772" cy="461665"/>
          </a:xfrm>
          <a:prstGeom prst="rect">
            <a:avLst/>
          </a:prstGeom>
        </p:spPr>
        <p:txBody>
          <a:bodyPr wrap="none">
            <a:spAutoFit/>
          </a:bodyPr>
          <a:lstStyle/>
          <a:p>
            <a:r>
              <a:rPr lang="en-US" altLang="zh-CN" sz="2400" b="1" dirty="0">
                <a:solidFill>
                  <a:schemeClr val="bg1"/>
                </a:solidFill>
                <a:latin typeface="Arial" charset="0"/>
                <a:ea typeface="微软雅黑" pitchFamily="34" charset="-122"/>
                <a:cs typeface="Arial" charset="0"/>
                <a:sym typeface="Arial" charset="0"/>
              </a:rPr>
              <a:t>Purpose</a:t>
            </a:r>
            <a:endParaRPr lang="zh-CN" altLang="en-US" sz="2400" b="1" dirty="0">
              <a:solidFill>
                <a:schemeClr val="bg1"/>
              </a:solidFill>
              <a:latin typeface="Arial" charset="0"/>
              <a:ea typeface="微软雅黑" pitchFamily="34" charset="-122"/>
              <a:cs typeface="Arial" charset="0"/>
              <a:sym typeface="Arial" charset="0"/>
            </a:endParaRPr>
          </a:p>
        </p:txBody>
      </p:sp>
      <p:sp>
        <p:nvSpPr>
          <p:cNvPr id="15" name="矩形 14"/>
          <p:cNvSpPr/>
          <p:nvPr/>
        </p:nvSpPr>
        <p:spPr>
          <a:xfrm>
            <a:off x="3331075" y="4706345"/>
            <a:ext cx="1192955" cy="461665"/>
          </a:xfrm>
          <a:prstGeom prst="rect">
            <a:avLst/>
          </a:prstGeom>
        </p:spPr>
        <p:txBody>
          <a:bodyPr wrap="none">
            <a:spAutoFit/>
          </a:bodyPr>
          <a:lstStyle/>
          <a:p>
            <a:r>
              <a:rPr lang="en-US" altLang="zh-CN" sz="2400" b="1" dirty="0">
                <a:solidFill>
                  <a:schemeClr val="bg1"/>
                </a:solidFill>
                <a:latin typeface="Arial" charset="0"/>
                <a:ea typeface="微软雅黑" pitchFamily="34" charset="-122"/>
                <a:cs typeface="Arial" charset="0"/>
                <a:sym typeface="Arial" charset="0"/>
              </a:rPr>
              <a:t>People</a:t>
            </a:r>
            <a:endParaRPr lang="zh-CN" altLang="en-US" sz="2400" b="1" dirty="0">
              <a:solidFill>
                <a:schemeClr val="bg1"/>
              </a:solidFill>
              <a:latin typeface="Arial" charset="0"/>
              <a:ea typeface="微软雅黑" pitchFamily="34" charset="-122"/>
              <a:cs typeface="Arial" charset="0"/>
              <a:sym typeface="Arial" charset="0"/>
            </a:endParaRPr>
          </a:p>
        </p:txBody>
      </p:sp>
      <p:sp>
        <p:nvSpPr>
          <p:cNvPr id="16" name="矩形 15"/>
          <p:cNvSpPr/>
          <p:nvPr/>
        </p:nvSpPr>
        <p:spPr>
          <a:xfrm>
            <a:off x="5603027" y="4706345"/>
            <a:ext cx="989373" cy="461665"/>
          </a:xfrm>
          <a:prstGeom prst="rect">
            <a:avLst/>
          </a:prstGeom>
        </p:spPr>
        <p:txBody>
          <a:bodyPr wrap="none">
            <a:spAutoFit/>
          </a:bodyPr>
          <a:lstStyle/>
          <a:p>
            <a:r>
              <a:rPr lang="en-US" altLang="zh-CN" sz="2400" b="1" dirty="0">
                <a:solidFill>
                  <a:schemeClr val="bg1"/>
                </a:solidFill>
                <a:latin typeface="Arial" charset="0"/>
                <a:ea typeface="微软雅黑" pitchFamily="34" charset="-122"/>
                <a:cs typeface="Arial" charset="0"/>
                <a:sym typeface="Arial" charset="0"/>
              </a:rPr>
              <a:t>Place</a:t>
            </a:r>
            <a:endParaRPr lang="zh-CN" altLang="en-US" sz="2400" b="1" dirty="0">
              <a:solidFill>
                <a:schemeClr val="bg1"/>
              </a:solidFill>
              <a:latin typeface="Arial" charset="0"/>
              <a:ea typeface="微软雅黑" pitchFamily="34" charset="-122"/>
              <a:cs typeface="Arial" charset="0"/>
              <a:sym typeface="Arial" charset="0"/>
            </a:endParaRPr>
          </a:p>
        </p:txBody>
      </p:sp>
      <p:sp>
        <p:nvSpPr>
          <p:cNvPr id="17" name="矩形 16"/>
          <p:cNvSpPr/>
          <p:nvPr/>
        </p:nvSpPr>
        <p:spPr>
          <a:xfrm>
            <a:off x="7710447" y="4706345"/>
            <a:ext cx="1107996" cy="461665"/>
          </a:xfrm>
          <a:prstGeom prst="rect">
            <a:avLst/>
          </a:prstGeom>
        </p:spPr>
        <p:txBody>
          <a:bodyPr wrap="none">
            <a:spAutoFit/>
          </a:bodyPr>
          <a:lstStyle/>
          <a:p>
            <a:r>
              <a:rPr lang="en-US" altLang="zh-CN" sz="2400" b="1" dirty="0">
                <a:solidFill>
                  <a:schemeClr val="bg1"/>
                </a:solidFill>
                <a:latin typeface="Arial" charset="0"/>
                <a:ea typeface="微软雅黑" pitchFamily="34" charset="-122"/>
                <a:cs typeface="Arial" charset="0"/>
                <a:sym typeface="Arial" charset="0"/>
              </a:rPr>
              <a:t>Power</a:t>
            </a:r>
            <a:endParaRPr lang="zh-CN" altLang="en-US" sz="2400" b="1" dirty="0">
              <a:solidFill>
                <a:schemeClr val="bg1"/>
              </a:solidFill>
              <a:latin typeface="Arial" charset="0"/>
              <a:ea typeface="微软雅黑" pitchFamily="34" charset="-122"/>
              <a:cs typeface="Arial" charset="0"/>
              <a:sym typeface="Arial" charset="0"/>
            </a:endParaRPr>
          </a:p>
        </p:txBody>
      </p:sp>
      <p:sp>
        <p:nvSpPr>
          <p:cNvPr id="18" name="矩形 17"/>
          <p:cNvSpPr/>
          <p:nvPr/>
        </p:nvSpPr>
        <p:spPr>
          <a:xfrm>
            <a:off x="10015949" y="4732751"/>
            <a:ext cx="833883" cy="461665"/>
          </a:xfrm>
          <a:prstGeom prst="rect">
            <a:avLst/>
          </a:prstGeom>
        </p:spPr>
        <p:txBody>
          <a:bodyPr wrap="none">
            <a:spAutoFit/>
          </a:bodyPr>
          <a:lstStyle/>
          <a:p>
            <a:r>
              <a:rPr lang="en-US" altLang="zh-CN" sz="2400" b="1" dirty="0">
                <a:solidFill>
                  <a:schemeClr val="bg1"/>
                </a:solidFill>
                <a:latin typeface="Arial" charset="0"/>
                <a:ea typeface="微软雅黑" pitchFamily="34" charset="-122"/>
                <a:cs typeface="Arial" charset="0"/>
                <a:sym typeface="Arial" charset="0"/>
              </a:rPr>
              <a:t>Plan</a:t>
            </a:r>
            <a:endParaRPr lang="zh-CN" altLang="en-US" sz="2400" b="1" dirty="0">
              <a:solidFill>
                <a:schemeClr val="bg1"/>
              </a:solidFill>
              <a:latin typeface="Arial" charset="0"/>
              <a:ea typeface="微软雅黑" pitchFamily="34" charset="-122"/>
              <a:cs typeface="Arial" charset="0"/>
              <a:sym typeface="Arial" charset="0"/>
            </a:endParaRPr>
          </a:p>
        </p:txBody>
      </p:sp>
      <p:sp>
        <p:nvSpPr>
          <p:cNvPr id="19" name="矩形 18"/>
          <p:cNvSpPr/>
          <p:nvPr/>
        </p:nvSpPr>
        <p:spPr>
          <a:xfrm>
            <a:off x="1410294" y="5461024"/>
            <a:ext cx="697627" cy="400110"/>
          </a:xfrm>
          <a:prstGeom prst="rect">
            <a:avLst/>
          </a:prstGeom>
        </p:spPr>
        <p:txBody>
          <a:bodyPr wrap="none">
            <a:spAutoFit/>
          </a:bodyPr>
          <a:lstStyle/>
          <a:p>
            <a:r>
              <a:rPr lang="zh-CN" altLang="en-US" sz="2000" b="1" dirty="0">
                <a:solidFill>
                  <a:schemeClr val="tx1">
                    <a:lumMod val="85000"/>
                    <a:lumOff val="15000"/>
                  </a:schemeClr>
                </a:solidFill>
                <a:latin typeface="Arial" charset="0"/>
                <a:ea typeface="微软雅黑" pitchFamily="34" charset="-122"/>
                <a:sym typeface="Arial" charset="0"/>
              </a:rPr>
              <a:t>目</a:t>
            </a:r>
            <a:r>
              <a:rPr lang="zh-TW" altLang="en-US" sz="2000" b="1" dirty="0">
                <a:solidFill>
                  <a:schemeClr val="tx1">
                    <a:lumMod val="85000"/>
                    <a:lumOff val="15000"/>
                  </a:schemeClr>
                </a:solidFill>
                <a:latin typeface="Arial" charset="0"/>
                <a:ea typeface="微软雅黑" pitchFamily="34" charset="-122"/>
                <a:sym typeface="Arial" charset="0"/>
              </a:rPr>
              <a:t>标</a:t>
            </a:r>
            <a:endParaRPr lang="zh-CN" altLang="en-US" sz="2000" b="1" dirty="0">
              <a:solidFill>
                <a:schemeClr val="tx1">
                  <a:lumMod val="85000"/>
                  <a:lumOff val="15000"/>
                </a:schemeClr>
              </a:solidFill>
              <a:latin typeface="Arial" charset="0"/>
              <a:ea typeface="微软雅黑" pitchFamily="34" charset="-122"/>
              <a:sym typeface="Arial" charset="0"/>
            </a:endParaRPr>
          </a:p>
        </p:txBody>
      </p:sp>
      <p:sp>
        <p:nvSpPr>
          <p:cNvPr id="20" name="矩形 19"/>
          <p:cNvSpPr/>
          <p:nvPr/>
        </p:nvSpPr>
        <p:spPr>
          <a:xfrm>
            <a:off x="3578739" y="5461024"/>
            <a:ext cx="441146" cy="400110"/>
          </a:xfrm>
          <a:prstGeom prst="rect">
            <a:avLst/>
          </a:prstGeom>
        </p:spPr>
        <p:txBody>
          <a:bodyPr wrap="none">
            <a:spAutoFit/>
          </a:bodyPr>
          <a:lstStyle/>
          <a:p>
            <a:r>
              <a:rPr lang="zh-CN" altLang="en-US" sz="2000" b="1" dirty="0">
                <a:solidFill>
                  <a:schemeClr val="tx1">
                    <a:lumMod val="85000"/>
                    <a:lumOff val="15000"/>
                  </a:schemeClr>
                </a:solidFill>
                <a:latin typeface="Arial" charset="0"/>
                <a:ea typeface="微软雅黑" pitchFamily="34" charset="-122"/>
                <a:sym typeface="Arial" charset="0"/>
              </a:rPr>
              <a:t>人</a:t>
            </a:r>
          </a:p>
        </p:txBody>
      </p:sp>
      <p:sp>
        <p:nvSpPr>
          <p:cNvPr id="21" name="矩形 20"/>
          <p:cNvSpPr/>
          <p:nvPr/>
        </p:nvSpPr>
        <p:spPr>
          <a:xfrm>
            <a:off x="5375288" y="5461024"/>
            <a:ext cx="1467068" cy="400110"/>
          </a:xfrm>
          <a:prstGeom prst="rect">
            <a:avLst/>
          </a:prstGeom>
        </p:spPr>
        <p:txBody>
          <a:bodyPr wrap="none">
            <a:spAutoFit/>
          </a:bodyPr>
          <a:lstStyle/>
          <a:p>
            <a:r>
              <a:rPr lang="zh-TW" altLang="en-US" sz="2000" b="1" dirty="0">
                <a:solidFill>
                  <a:schemeClr val="tx1">
                    <a:lumMod val="85000"/>
                    <a:lumOff val="15000"/>
                  </a:schemeClr>
                </a:solidFill>
                <a:latin typeface="Arial" charset="0"/>
                <a:ea typeface="微软雅黑" pitchFamily="34" charset="-122"/>
                <a:sym typeface="Arial" charset="0"/>
              </a:rPr>
              <a:t>团队</a:t>
            </a:r>
            <a:r>
              <a:rPr lang="zh-CN" altLang="en-US" sz="2000" b="1" dirty="0">
                <a:solidFill>
                  <a:schemeClr val="tx1">
                    <a:lumMod val="85000"/>
                    <a:lumOff val="15000"/>
                  </a:schemeClr>
                </a:solidFill>
                <a:latin typeface="Arial" charset="0"/>
                <a:ea typeface="微软雅黑" pitchFamily="34" charset="-122"/>
                <a:sym typeface="Arial" charset="0"/>
              </a:rPr>
              <a:t>的定位</a:t>
            </a:r>
          </a:p>
        </p:txBody>
      </p:sp>
      <p:sp>
        <p:nvSpPr>
          <p:cNvPr id="22" name="矩形 21"/>
          <p:cNvSpPr/>
          <p:nvPr/>
        </p:nvSpPr>
        <p:spPr>
          <a:xfrm>
            <a:off x="7941279" y="5461024"/>
            <a:ext cx="697627" cy="400110"/>
          </a:xfrm>
          <a:prstGeom prst="rect">
            <a:avLst/>
          </a:prstGeom>
        </p:spPr>
        <p:txBody>
          <a:bodyPr wrap="none">
            <a:spAutoFit/>
          </a:bodyPr>
          <a:lstStyle/>
          <a:p>
            <a:r>
              <a:rPr lang="zh-TW" altLang="en-US" sz="2000" b="1" dirty="0">
                <a:solidFill>
                  <a:schemeClr val="tx1">
                    <a:lumMod val="85000"/>
                    <a:lumOff val="15000"/>
                  </a:schemeClr>
                </a:solidFill>
                <a:latin typeface="Arial" charset="0"/>
                <a:ea typeface="微软雅黑" pitchFamily="34" charset="-122"/>
                <a:sym typeface="Arial" charset="0"/>
              </a:rPr>
              <a:t>权</a:t>
            </a:r>
            <a:r>
              <a:rPr lang="zh-CN" altLang="en-US" sz="2000" b="1" dirty="0">
                <a:solidFill>
                  <a:schemeClr val="tx1">
                    <a:lumMod val="85000"/>
                    <a:lumOff val="15000"/>
                  </a:schemeClr>
                </a:solidFill>
                <a:latin typeface="Arial" charset="0"/>
                <a:ea typeface="微软雅黑" pitchFamily="34" charset="-122"/>
                <a:sym typeface="Arial" charset="0"/>
              </a:rPr>
              <a:t>限</a:t>
            </a:r>
          </a:p>
        </p:txBody>
      </p:sp>
      <p:sp>
        <p:nvSpPr>
          <p:cNvPr id="23" name="矩形 22"/>
          <p:cNvSpPr/>
          <p:nvPr/>
        </p:nvSpPr>
        <p:spPr>
          <a:xfrm>
            <a:off x="10109724" y="5461024"/>
            <a:ext cx="697627" cy="400110"/>
          </a:xfrm>
          <a:prstGeom prst="rect">
            <a:avLst/>
          </a:prstGeom>
        </p:spPr>
        <p:txBody>
          <a:bodyPr wrap="none">
            <a:spAutoFit/>
          </a:bodyPr>
          <a:lstStyle/>
          <a:p>
            <a:r>
              <a:rPr lang="zh-TW" altLang="en-US" sz="2000" b="1" dirty="0">
                <a:solidFill>
                  <a:schemeClr val="tx1">
                    <a:lumMod val="85000"/>
                    <a:lumOff val="15000"/>
                  </a:schemeClr>
                </a:solidFill>
                <a:latin typeface="Arial" charset="0"/>
                <a:ea typeface="微软雅黑" pitchFamily="34" charset="-122"/>
                <a:sym typeface="Arial" charset="0"/>
              </a:rPr>
              <a:t>计</a:t>
            </a:r>
            <a:r>
              <a:rPr lang="zh-CN" altLang="en-US" sz="2000" b="1" dirty="0">
                <a:solidFill>
                  <a:schemeClr val="tx1">
                    <a:lumMod val="85000"/>
                    <a:lumOff val="15000"/>
                  </a:schemeClr>
                </a:solidFill>
                <a:latin typeface="Arial" charset="0"/>
                <a:ea typeface="微软雅黑" pitchFamily="34" charset="-122"/>
                <a:sym typeface="Arial" charset="0"/>
              </a:rPr>
              <a:t>划</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884283" y="444339"/>
            <a:ext cx="2595108" cy="480131"/>
          </a:xfrm>
          <a:prstGeom prst="rect">
            <a:avLst/>
          </a:prstGeom>
          <a:noFill/>
          <a:ln w="9525">
            <a:noFill/>
            <a:miter lim="800000"/>
          </a:ln>
          <a:effectLst/>
        </p:spPr>
        <p:txBody>
          <a:bodyPr vert="horz" wrap="square" lIns="91440" tIns="45720" rIns="91440" bIns="45720" rtlCol="0" anchor="ctr">
            <a:spAutoFit/>
          </a:bodyPr>
          <a:lstStyle/>
          <a:p>
            <a:r>
              <a:rPr lang="zh-CN" altLang="en-US" sz="2800" b="1" dirty="0">
                <a:solidFill>
                  <a:schemeClr val="accent1">
                    <a:lumMod val="75000"/>
                  </a:schemeClr>
                </a:solidFill>
                <a:latin typeface="Arial" charset="0"/>
                <a:ea typeface="微软雅黑" pitchFamily="34" charset="-122"/>
                <a:sym typeface="Arial" charset="0"/>
              </a:rPr>
              <a:t>团队行为曲线</a:t>
            </a:r>
          </a:p>
        </p:txBody>
      </p:sp>
      <p:sp>
        <p:nvSpPr>
          <p:cNvPr id="5" name="矩形 4"/>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箭头: 五边形 5"/>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7" name="AutoShape 1027"/>
          <p:cNvSpPr>
            <a:spLocks noChangeArrowheads="1"/>
          </p:cNvSpPr>
          <p:nvPr/>
        </p:nvSpPr>
        <p:spPr bwMode="auto">
          <a:xfrm>
            <a:off x="3701143" y="5123543"/>
            <a:ext cx="76200" cy="76200"/>
          </a:xfrm>
          <a:prstGeom prst="flowChartProcess">
            <a:avLst/>
          </a:prstGeom>
          <a:solidFill>
            <a:schemeClr val="bg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latin typeface="Arial" charset="0"/>
              <a:ea typeface="微软雅黑" pitchFamily="34" charset="-122"/>
              <a:sym typeface="Arial" charset="0"/>
            </a:endParaRPr>
          </a:p>
        </p:txBody>
      </p:sp>
      <p:sp>
        <p:nvSpPr>
          <p:cNvPr id="8" name="Line 1028"/>
          <p:cNvSpPr>
            <a:spLocks noChangeShapeType="1"/>
          </p:cNvSpPr>
          <p:nvPr/>
        </p:nvSpPr>
        <p:spPr bwMode="auto">
          <a:xfrm>
            <a:off x="3777343" y="5199743"/>
            <a:ext cx="3886200" cy="0"/>
          </a:xfrm>
          <a:prstGeom prst="line">
            <a:avLst/>
          </a:prstGeom>
          <a:noFill/>
          <a:ln w="12700">
            <a:solidFill>
              <a:schemeClr val="tx1"/>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latin typeface="Arial" charset="0"/>
              <a:ea typeface="微软雅黑" pitchFamily="34" charset="-122"/>
              <a:sym typeface="Arial" charset="0"/>
            </a:endParaRPr>
          </a:p>
        </p:txBody>
      </p:sp>
      <p:sp>
        <p:nvSpPr>
          <p:cNvPr id="9" name="Text Box 1029"/>
          <p:cNvSpPr txBox="1">
            <a:spLocks noChangeArrowheads="1"/>
          </p:cNvSpPr>
          <p:nvPr/>
        </p:nvSpPr>
        <p:spPr bwMode="auto">
          <a:xfrm>
            <a:off x="3472543" y="4818743"/>
            <a:ext cx="152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spcBef>
                <a:spcPct val="50000"/>
              </a:spcBef>
              <a:defRPr>
                <a:solidFill>
                  <a:schemeClr val="tx1">
                    <a:lumMod val="85000"/>
                    <a:lumOff val="15000"/>
                  </a:schemeClr>
                </a:solidFill>
                <a:latin typeface="微软雅黑" pitchFamily="34" charset="-122"/>
                <a:ea typeface="微软雅黑" pitchFamily="34" charset="-122"/>
              </a:defRPr>
            </a:lvl1pPr>
          </a:lstStyle>
          <a:p>
            <a:r>
              <a:rPr lang="zh-CN" altLang="en-US" dirty="0">
                <a:latin typeface="Arial" charset="0"/>
                <a:sym typeface="Arial" charset="0"/>
              </a:rPr>
              <a:t>工作群体</a:t>
            </a:r>
          </a:p>
        </p:txBody>
      </p:sp>
      <p:sp>
        <p:nvSpPr>
          <p:cNvPr id="10" name="Freeform 1030"/>
          <p:cNvSpPr/>
          <p:nvPr/>
        </p:nvSpPr>
        <p:spPr bwMode="auto">
          <a:xfrm>
            <a:off x="3701143" y="3675743"/>
            <a:ext cx="3505200" cy="2616200"/>
          </a:xfrm>
          <a:custGeom>
            <a:avLst/>
            <a:gdLst>
              <a:gd name="T0" fmla="*/ 0 w 2208"/>
              <a:gd name="T1" fmla="*/ 960 h 1648"/>
              <a:gd name="T2" fmla="*/ 864 w 2208"/>
              <a:gd name="T3" fmla="*/ 1488 h 1648"/>
              <a:gd name="T4" fmla="*/ 2208 w 2208"/>
              <a:gd name="T5" fmla="*/ 0 h 1648"/>
            </a:gdLst>
            <a:ahLst/>
            <a:cxnLst>
              <a:cxn ang="0">
                <a:pos x="T0" y="T1"/>
              </a:cxn>
              <a:cxn ang="0">
                <a:pos x="T2" y="T3"/>
              </a:cxn>
              <a:cxn ang="0">
                <a:pos x="T4" y="T5"/>
              </a:cxn>
            </a:cxnLst>
            <a:rect l="0" t="0" r="r" b="b"/>
            <a:pathLst>
              <a:path w="2208" h="1648">
                <a:moveTo>
                  <a:pt x="0" y="960"/>
                </a:moveTo>
                <a:cubicBezTo>
                  <a:pt x="248" y="1304"/>
                  <a:pt x="496" y="1648"/>
                  <a:pt x="864" y="1488"/>
                </a:cubicBezTo>
                <a:cubicBezTo>
                  <a:pt x="1232" y="1328"/>
                  <a:pt x="1984" y="248"/>
                  <a:pt x="2208" y="0"/>
                </a:cubicBezTo>
              </a:path>
            </a:pathLst>
          </a:custGeom>
          <a:noFill/>
          <a:ln w="12700">
            <a:solidFill>
              <a:schemeClr val="tx1"/>
            </a:solidFill>
            <a:rou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latin typeface="Arial" charset="0"/>
              <a:ea typeface="微软雅黑" pitchFamily="34" charset="-122"/>
              <a:sym typeface="Arial" charset="0"/>
            </a:endParaRPr>
          </a:p>
        </p:txBody>
      </p:sp>
      <p:sp>
        <p:nvSpPr>
          <p:cNvPr id="11" name="Rectangle 1031"/>
          <p:cNvSpPr>
            <a:spLocks noChangeArrowheads="1"/>
          </p:cNvSpPr>
          <p:nvPr/>
        </p:nvSpPr>
        <p:spPr bwMode="auto">
          <a:xfrm flipV="1">
            <a:off x="4767943" y="6037943"/>
            <a:ext cx="76200" cy="76200"/>
          </a:xfrm>
          <a:prstGeom prst="rect">
            <a:avLst/>
          </a:prstGeom>
          <a:solidFill>
            <a:schemeClr val="bg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latin typeface="Arial" charset="0"/>
              <a:ea typeface="微软雅黑" pitchFamily="34" charset="-122"/>
              <a:sym typeface="Arial" charset="0"/>
            </a:endParaRPr>
          </a:p>
        </p:txBody>
      </p:sp>
      <p:sp>
        <p:nvSpPr>
          <p:cNvPr id="12" name="Rectangle 1032"/>
          <p:cNvSpPr>
            <a:spLocks noChangeArrowheads="1"/>
          </p:cNvSpPr>
          <p:nvPr/>
        </p:nvSpPr>
        <p:spPr bwMode="auto">
          <a:xfrm flipV="1">
            <a:off x="5987143" y="5047343"/>
            <a:ext cx="76200" cy="76200"/>
          </a:xfrm>
          <a:prstGeom prst="rect">
            <a:avLst/>
          </a:prstGeom>
          <a:solidFill>
            <a:schemeClr val="bg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latin typeface="Arial" charset="0"/>
              <a:ea typeface="微软雅黑" pitchFamily="34" charset="-122"/>
              <a:sym typeface="Arial" charset="0"/>
            </a:endParaRPr>
          </a:p>
        </p:txBody>
      </p:sp>
      <p:sp>
        <p:nvSpPr>
          <p:cNvPr id="13" name="Freeform 1033"/>
          <p:cNvSpPr/>
          <p:nvPr/>
        </p:nvSpPr>
        <p:spPr bwMode="auto">
          <a:xfrm>
            <a:off x="7130143" y="2151743"/>
            <a:ext cx="1676400" cy="1600200"/>
          </a:xfrm>
          <a:custGeom>
            <a:avLst/>
            <a:gdLst>
              <a:gd name="T0" fmla="*/ 0 w 1056"/>
              <a:gd name="T1" fmla="*/ 1008 h 1008"/>
              <a:gd name="T2" fmla="*/ 384 w 1056"/>
              <a:gd name="T3" fmla="*/ 576 h 1008"/>
              <a:gd name="T4" fmla="*/ 1056 w 1056"/>
              <a:gd name="T5" fmla="*/ 0 h 1008"/>
            </a:gdLst>
            <a:ahLst/>
            <a:cxnLst>
              <a:cxn ang="0">
                <a:pos x="T0" y="T1"/>
              </a:cxn>
              <a:cxn ang="0">
                <a:pos x="T2" y="T3"/>
              </a:cxn>
              <a:cxn ang="0">
                <a:pos x="T4" y="T5"/>
              </a:cxn>
            </a:cxnLst>
            <a:rect l="0" t="0" r="r" b="b"/>
            <a:pathLst>
              <a:path w="1056" h="1008">
                <a:moveTo>
                  <a:pt x="0" y="1008"/>
                </a:moveTo>
                <a:cubicBezTo>
                  <a:pt x="104" y="876"/>
                  <a:pt x="208" y="744"/>
                  <a:pt x="384" y="576"/>
                </a:cubicBezTo>
                <a:cubicBezTo>
                  <a:pt x="560" y="408"/>
                  <a:pt x="944" y="96"/>
                  <a:pt x="1056" y="0"/>
                </a:cubicBezTo>
              </a:path>
            </a:pathLst>
          </a:custGeom>
          <a:noFill/>
          <a:ln w="12700">
            <a:solidFill>
              <a:schemeClr val="tx1"/>
            </a:solidFill>
            <a:prstDash val="sysDot"/>
            <a:rou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latin typeface="Arial" charset="0"/>
              <a:ea typeface="微软雅黑" pitchFamily="34" charset="-122"/>
              <a:sym typeface="Arial" charset="0"/>
            </a:endParaRPr>
          </a:p>
        </p:txBody>
      </p:sp>
      <p:sp>
        <p:nvSpPr>
          <p:cNvPr id="14" name="Text Box 1034"/>
          <p:cNvSpPr txBox="1">
            <a:spLocks noChangeArrowheads="1"/>
          </p:cNvSpPr>
          <p:nvPr/>
        </p:nvSpPr>
        <p:spPr bwMode="auto">
          <a:xfrm>
            <a:off x="6139543" y="4742543"/>
            <a:ext cx="2209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spcBef>
                <a:spcPct val="50000"/>
              </a:spcBef>
              <a:defRPr>
                <a:solidFill>
                  <a:schemeClr val="tx1">
                    <a:lumMod val="85000"/>
                    <a:lumOff val="15000"/>
                  </a:schemeClr>
                </a:solidFill>
                <a:latin typeface="微软雅黑" pitchFamily="34" charset="-122"/>
                <a:ea typeface="微软雅黑" pitchFamily="34" charset="-122"/>
              </a:defRPr>
            </a:lvl1pPr>
          </a:lstStyle>
          <a:p>
            <a:r>
              <a:rPr lang="zh-CN" altLang="en-US" dirty="0">
                <a:latin typeface="Arial" charset="0"/>
                <a:sym typeface="Arial" charset="0"/>
              </a:rPr>
              <a:t>潜在的团队</a:t>
            </a:r>
          </a:p>
        </p:txBody>
      </p:sp>
      <p:sp>
        <p:nvSpPr>
          <p:cNvPr id="15" name="Text Box 1035"/>
          <p:cNvSpPr txBox="1">
            <a:spLocks noChangeArrowheads="1"/>
          </p:cNvSpPr>
          <p:nvPr/>
        </p:nvSpPr>
        <p:spPr bwMode="auto">
          <a:xfrm>
            <a:off x="7206343" y="3599543"/>
            <a:ext cx="2286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dirty="0">
                <a:solidFill>
                  <a:schemeClr val="tx1">
                    <a:lumMod val="85000"/>
                    <a:lumOff val="15000"/>
                  </a:schemeClr>
                </a:solidFill>
                <a:latin typeface="Arial" charset="0"/>
                <a:ea typeface="微软雅黑" pitchFamily="34" charset="-122"/>
                <a:sym typeface="Arial" charset="0"/>
              </a:rPr>
              <a:t>真正的团队</a:t>
            </a:r>
          </a:p>
        </p:txBody>
      </p:sp>
      <p:sp>
        <p:nvSpPr>
          <p:cNvPr id="16" name="Text Box 1036"/>
          <p:cNvSpPr txBox="1">
            <a:spLocks noChangeArrowheads="1"/>
          </p:cNvSpPr>
          <p:nvPr/>
        </p:nvSpPr>
        <p:spPr bwMode="auto">
          <a:xfrm>
            <a:off x="7587343" y="1770743"/>
            <a:ext cx="2514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spcBef>
                <a:spcPct val="50000"/>
              </a:spcBef>
              <a:defRPr>
                <a:solidFill>
                  <a:schemeClr val="tx1">
                    <a:lumMod val="85000"/>
                    <a:lumOff val="15000"/>
                  </a:schemeClr>
                </a:solidFill>
                <a:latin typeface="微软雅黑" pitchFamily="34" charset="-122"/>
                <a:ea typeface="微软雅黑" pitchFamily="34" charset="-122"/>
              </a:defRPr>
            </a:lvl1pPr>
          </a:lstStyle>
          <a:p>
            <a:r>
              <a:rPr lang="zh-CN" altLang="en-US" dirty="0">
                <a:latin typeface="Arial" charset="0"/>
                <a:sym typeface="Arial" charset="0"/>
              </a:rPr>
              <a:t>表现出色的团队</a:t>
            </a:r>
          </a:p>
        </p:txBody>
      </p:sp>
      <p:sp>
        <p:nvSpPr>
          <p:cNvPr id="17" name="Text Box 1037"/>
          <p:cNvSpPr txBox="1">
            <a:spLocks noChangeArrowheads="1"/>
          </p:cNvSpPr>
          <p:nvPr/>
        </p:nvSpPr>
        <p:spPr bwMode="auto">
          <a:xfrm>
            <a:off x="4463143" y="5580743"/>
            <a:ext cx="12192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spcBef>
                <a:spcPct val="50000"/>
              </a:spcBef>
              <a:defRPr>
                <a:solidFill>
                  <a:schemeClr val="tx1">
                    <a:lumMod val="85000"/>
                    <a:lumOff val="15000"/>
                  </a:schemeClr>
                </a:solidFill>
                <a:latin typeface="微软雅黑" pitchFamily="34" charset="-122"/>
                <a:ea typeface="微软雅黑" pitchFamily="34" charset="-122"/>
              </a:defRPr>
            </a:lvl1pPr>
          </a:lstStyle>
          <a:p>
            <a:r>
              <a:rPr lang="zh-CN" altLang="en-US" dirty="0">
                <a:latin typeface="Arial" charset="0"/>
                <a:sym typeface="Arial" charset="0"/>
              </a:rPr>
              <a:t>伪团队</a:t>
            </a:r>
          </a:p>
        </p:txBody>
      </p:sp>
      <p:grpSp>
        <p:nvGrpSpPr>
          <p:cNvPr id="18" name="Group 1038"/>
          <p:cNvGrpSpPr/>
          <p:nvPr/>
        </p:nvGrpSpPr>
        <p:grpSpPr bwMode="auto">
          <a:xfrm>
            <a:off x="2059668" y="1389743"/>
            <a:ext cx="7280276" cy="5170488"/>
            <a:chOff x="118" y="912"/>
            <a:chExt cx="4586" cy="3257"/>
          </a:xfrm>
        </p:grpSpPr>
        <p:sp>
          <p:nvSpPr>
            <p:cNvPr id="19" name="Line 1039"/>
            <p:cNvSpPr>
              <a:spLocks noChangeShapeType="1"/>
            </p:cNvSpPr>
            <p:nvPr/>
          </p:nvSpPr>
          <p:spPr bwMode="auto">
            <a:xfrm>
              <a:off x="960" y="912"/>
              <a:ext cx="0" cy="3072"/>
            </a:xfrm>
            <a:prstGeom prst="line">
              <a:avLst/>
            </a:prstGeom>
            <a:noFill/>
            <a:ln w="19050">
              <a:solidFill>
                <a:schemeClr val="tx1"/>
              </a:solidFill>
              <a:round/>
              <a:head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latin typeface="Arial" charset="0"/>
                <a:ea typeface="微软雅黑" pitchFamily="34" charset="-122"/>
                <a:sym typeface="Arial" charset="0"/>
              </a:endParaRPr>
            </a:p>
          </p:txBody>
        </p:sp>
        <p:sp>
          <p:nvSpPr>
            <p:cNvPr id="20" name="Line 1040"/>
            <p:cNvSpPr>
              <a:spLocks noChangeShapeType="1"/>
            </p:cNvSpPr>
            <p:nvPr/>
          </p:nvSpPr>
          <p:spPr bwMode="auto">
            <a:xfrm>
              <a:off x="960" y="3984"/>
              <a:ext cx="3408" cy="0"/>
            </a:xfrm>
            <a:prstGeom prst="line">
              <a:avLst/>
            </a:prstGeom>
            <a:noFill/>
            <a:ln w="1905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latin typeface="Arial" charset="0"/>
                <a:ea typeface="微软雅黑" pitchFamily="34" charset="-122"/>
                <a:sym typeface="Arial" charset="0"/>
              </a:endParaRPr>
            </a:p>
          </p:txBody>
        </p:sp>
        <p:sp>
          <p:nvSpPr>
            <p:cNvPr id="21" name="Text Box 1041"/>
            <p:cNvSpPr txBox="1">
              <a:spLocks noChangeArrowheads="1"/>
            </p:cNvSpPr>
            <p:nvPr/>
          </p:nvSpPr>
          <p:spPr bwMode="auto">
            <a:xfrm>
              <a:off x="3600" y="3936"/>
              <a:ext cx="110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zh-CN" altLang="zh-CN" b="1">
                <a:solidFill>
                  <a:srgbClr val="9900CC"/>
                </a:solidFill>
                <a:latin typeface="Arial" charset="0"/>
                <a:ea typeface="微软雅黑" pitchFamily="34" charset="-122"/>
                <a:sym typeface="Arial" charset="0"/>
              </a:endParaRPr>
            </a:p>
          </p:txBody>
        </p:sp>
        <p:sp>
          <p:nvSpPr>
            <p:cNvPr id="22" name="Text Box 1042"/>
            <p:cNvSpPr txBox="1">
              <a:spLocks noChangeArrowheads="1"/>
            </p:cNvSpPr>
            <p:nvPr/>
          </p:nvSpPr>
          <p:spPr bwMode="auto">
            <a:xfrm>
              <a:off x="118" y="1035"/>
              <a:ext cx="69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b="1">
                  <a:solidFill>
                    <a:schemeClr val="tx2">
                      <a:lumMod val="75000"/>
                    </a:schemeClr>
                  </a:solidFill>
                  <a:latin typeface="微软雅黑" pitchFamily="34" charset="-122"/>
                  <a:ea typeface="微软雅黑" pitchFamily="34" charset="-122"/>
                </a:defRPr>
              </a:lvl1pPr>
            </a:lstStyle>
            <a:p>
              <a:r>
                <a:rPr lang="zh-CN" altLang="en-US" dirty="0">
                  <a:latin typeface="Arial" charset="0"/>
                  <a:sym typeface="Arial" charset="0"/>
                </a:rPr>
                <a:t>工作表现</a:t>
              </a:r>
            </a:p>
          </p:txBody>
        </p:sp>
      </p:grpSp>
      <p:sp>
        <p:nvSpPr>
          <p:cNvPr id="23" name="Rectangle 1043"/>
          <p:cNvSpPr>
            <a:spLocks noChangeArrowheads="1"/>
          </p:cNvSpPr>
          <p:nvPr/>
        </p:nvSpPr>
        <p:spPr bwMode="auto">
          <a:xfrm>
            <a:off x="8892268" y="6107793"/>
            <a:ext cx="6463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b="1" dirty="0">
                <a:solidFill>
                  <a:schemeClr val="tx2">
                    <a:lumMod val="75000"/>
                  </a:schemeClr>
                </a:solidFill>
                <a:latin typeface="Arial" charset="0"/>
                <a:ea typeface="微软雅黑" pitchFamily="34" charset="-122"/>
                <a:sym typeface="Arial" charset="0"/>
              </a:rPr>
              <a:t>时间</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t="6030" b="6030"/>
          <a:stretch>
            <a:fillRect/>
          </a:stretch>
        </p:blipFill>
        <p:spPr>
          <a:xfrm>
            <a:off x="0" y="0"/>
            <a:ext cx="12192000" cy="6858000"/>
          </a:xfrm>
          <a:prstGeom prst="rect">
            <a:avLst/>
          </a:prstGeom>
        </p:spPr>
      </p:pic>
      <p:sp>
        <p:nvSpPr>
          <p:cNvPr id="11" name="任意多边形: 形状 10"/>
          <p:cNvSpPr/>
          <p:nvPr/>
        </p:nvSpPr>
        <p:spPr>
          <a:xfrm>
            <a:off x="0" y="0"/>
            <a:ext cx="12192000" cy="4371015"/>
          </a:xfrm>
          <a:custGeom>
            <a:avLst/>
            <a:gdLst>
              <a:gd name="connsiteX0" fmla="*/ 0 w 12192000"/>
              <a:gd name="connsiteY0" fmla="*/ 0 h 4358315"/>
              <a:gd name="connsiteX1" fmla="*/ 12192000 w 12192000"/>
              <a:gd name="connsiteY1" fmla="*/ 0 h 4358315"/>
              <a:gd name="connsiteX2" fmla="*/ 12192000 w 12192000"/>
              <a:gd name="connsiteY2" fmla="*/ 4358315 h 4358315"/>
              <a:gd name="connsiteX3" fmla="*/ 0 w 12192000"/>
              <a:gd name="connsiteY3" fmla="*/ 2483050 h 4358315"/>
            </a:gdLst>
            <a:ahLst/>
            <a:cxnLst>
              <a:cxn ang="0">
                <a:pos x="connsiteX0" y="connsiteY0"/>
              </a:cxn>
              <a:cxn ang="0">
                <a:pos x="connsiteX1" y="connsiteY1"/>
              </a:cxn>
              <a:cxn ang="0">
                <a:pos x="connsiteX2" y="connsiteY2"/>
              </a:cxn>
              <a:cxn ang="0">
                <a:pos x="connsiteX3" y="connsiteY3"/>
              </a:cxn>
            </a:cxnLst>
            <a:rect l="l" t="t" r="r" b="b"/>
            <a:pathLst>
              <a:path w="12192000" h="4358315">
                <a:moveTo>
                  <a:pt x="0" y="0"/>
                </a:moveTo>
                <a:lnTo>
                  <a:pt x="12192000" y="0"/>
                </a:lnTo>
                <a:lnTo>
                  <a:pt x="12192000" y="4358315"/>
                </a:lnTo>
                <a:lnTo>
                  <a:pt x="0" y="2483050"/>
                </a:lnTo>
                <a:close/>
              </a:path>
            </a:pathLst>
          </a:cu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8" name="Rectangle 2"/>
          <p:cNvSpPr>
            <a:spLocks noGrp="1" noChangeArrowheads="1"/>
          </p:cNvSpPr>
          <p:nvPr>
            <p:ph type="title"/>
          </p:nvPr>
        </p:nvSpPr>
        <p:spPr bwMode="auto">
          <a:xfrm>
            <a:off x="4840908" y="1134496"/>
            <a:ext cx="7160542" cy="720725"/>
          </a:xfrm>
          <a:prstGeom prst="rect">
            <a:avLst/>
          </a:prstGeom>
          <a:ln>
            <a:miter lim="800000"/>
          </a:ln>
        </p:spPr>
        <p:txBody>
          <a:bodyPr>
            <a:normAutofit/>
          </a:bodyPr>
          <a:lstStyle/>
          <a:p>
            <a:pPr algn="ctr">
              <a:lnSpc>
                <a:spcPct val="80000"/>
              </a:lnSpc>
              <a:spcBef>
                <a:spcPct val="50000"/>
              </a:spcBef>
              <a:defRPr/>
            </a:pPr>
            <a:r>
              <a:rPr lang="zh-CN" altLang="en-US" sz="4000" b="1" kern="1200" dirty="0">
                <a:solidFill>
                  <a:srgbClr val="FFC000"/>
                </a:solidFill>
                <a:latin typeface="Arial" charset="0"/>
                <a:ea typeface="微软雅黑" pitchFamily="34" charset="-122"/>
                <a:cs typeface="+mn-cs"/>
                <a:sym typeface="Arial" charset="0"/>
              </a:rPr>
              <a:t>在座的各位最大的愿望是什么？</a:t>
            </a:r>
          </a:p>
        </p:txBody>
      </p:sp>
      <p:sp>
        <p:nvSpPr>
          <p:cNvPr id="12" name="任意多边形: 形状 11"/>
          <p:cNvSpPr/>
          <p:nvPr/>
        </p:nvSpPr>
        <p:spPr>
          <a:xfrm flipH="1" flipV="1">
            <a:off x="0" y="2489199"/>
            <a:ext cx="12192000" cy="4358316"/>
          </a:xfrm>
          <a:custGeom>
            <a:avLst/>
            <a:gdLst>
              <a:gd name="connsiteX0" fmla="*/ 0 w 12192000"/>
              <a:gd name="connsiteY0" fmla="*/ 0 h 4358315"/>
              <a:gd name="connsiteX1" fmla="*/ 12192000 w 12192000"/>
              <a:gd name="connsiteY1" fmla="*/ 0 h 4358315"/>
              <a:gd name="connsiteX2" fmla="*/ 12192000 w 12192000"/>
              <a:gd name="connsiteY2" fmla="*/ 4358315 h 4358315"/>
              <a:gd name="connsiteX3" fmla="*/ 0 w 12192000"/>
              <a:gd name="connsiteY3" fmla="*/ 2483050 h 4358315"/>
            </a:gdLst>
            <a:ahLst/>
            <a:cxnLst>
              <a:cxn ang="0">
                <a:pos x="connsiteX0" y="connsiteY0"/>
              </a:cxn>
              <a:cxn ang="0">
                <a:pos x="connsiteX1" y="connsiteY1"/>
              </a:cxn>
              <a:cxn ang="0">
                <a:pos x="connsiteX2" y="connsiteY2"/>
              </a:cxn>
              <a:cxn ang="0">
                <a:pos x="connsiteX3" y="connsiteY3"/>
              </a:cxn>
            </a:cxnLst>
            <a:rect l="l" t="t" r="r" b="b"/>
            <a:pathLst>
              <a:path w="12192000" h="4358315">
                <a:moveTo>
                  <a:pt x="0" y="0"/>
                </a:moveTo>
                <a:lnTo>
                  <a:pt x="12192000" y="0"/>
                </a:lnTo>
                <a:lnTo>
                  <a:pt x="12192000" y="4358315"/>
                </a:lnTo>
                <a:lnTo>
                  <a:pt x="0" y="2483050"/>
                </a:lnTo>
                <a:close/>
              </a:path>
            </a:pathLst>
          </a:custGeom>
          <a:solidFill>
            <a:schemeClr val="tx1">
              <a:lumMod val="85000"/>
              <a:lumOff val="15000"/>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Arial" charset="0"/>
              <a:ea typeface="微软雅黑" pitchFamily="34" charset="-122"/>
              <a:sym typeface="Arial" charset="0"/>
            </a:endParaRPr>
          </a:p>
        </p:txBody>
      </p:sp>
      <p:sp>
        <p:nvSpPr>
          <p:cNvPr id="13" name="Rectangle 2"/>
          <p:cNvSpPr>
            <a:spLocks noChangeArrowheads="1"/>
          </p:cNvSpPr>
          <p:nvPr/>
        </p:nvSpPr>
        <p:spPr bwMode="auto">
          <a:xfrm>
            <a:off x="1615108" y="4047849"/>
            <a:ext cx="6453188" cy="646331"/>
          </a:xfrm>
          <a:prstGeom prst="rect">
            <a:avLst/>
          </a:prstGeom>
          <a:noFill/>
          <a:ln w="9525">
            <a:noFill/>
            <a:miter lim="800000"/>
          </a:ln>
        </p:spPr>
        <p:txBody>
          <a:bodyPr anchor="ctr">
            <a:spAutoFit/>
          </a:bodyPr>
          <a:lstStyle/>
          <a:p>
            <a:r>
              <a:rPr lang="zh-CN" altLang="en-US" sz="3600" b="1" dirty="0">
                <a:solidFill>
                  <a:schemeClr val="bg1"/>
                </a:solidFill>
                <a:latin typeface="Arial" charset="0"/>
                <a:ea typeface="微软雅黑" pitchFamily="34" charset="-122"/>
                <a:sym typeface="Arial" charset="0"/>
              </a:rPr>
              <a:t>不要发生</a:t>
            </a:r>
            <a:r>
              <a:rPr lang="zh-CN" sz="3600" b="1" dirty="0">
                <a:solidFill>
                  <a:schemeClr val="bg1"/>
                </a:solidFill>
                <a:latin typeface="Arial" charset="0"/>
                <a:ea typeface="微软雅黑" pitchFamily="34" charset="-122"/>
                <a:sym typeface="Arial" charset="0"/>
              </a:rPr>
              <a:t>事故</a:t>
            </a:r>
            <a:r>
              <a:rPr lang="zh-CN" altLang="en-US" sz="3600" b="1" dirty="0">
                <a:solidFill>
                  <a:schemeClr val="bg1"/>
                </a:solidFill>
                <a:latin typeface="Arial" charset="0"/>
                <a:ea typeface="微软雅黑" pitchFamily="34" charset="-122"/>
                <a:sym typeface="Arial" charset="0"/>
              </a:rPr>
              <a:t>！</a:t>
            </a:r>
            <a:r>
              <a:rPr lang="en-US" altLang="zh-CN" sz="3600" b="1" dirty="0">
                <a:solidFill>
                  <a:schemeClr val="bg1"/>
                </a:solidFill>
                <a:latin typeface="Arial" charset="0"/>
                <a:ea typeface="微软雅黑" pitchFamily="34" charset="-122"/>
                <a:sym typeface="Arial" charset="0"/>
              </a:rPr>
              <a:t> </a:t>
            </a:r>
            <a:endParaRPr lang="zh-CN" sz="3600" b="1" dirty="0">
              <a:solidFill>
                <a:schemeClr val="bg1"/>
              </a:solidFill>
              <a:latin typeface="Arial" charset="0"/>
              <a:ea typeface="微软雅黑" pitchFamily="34" charset="-122"/>
              <a:sym typeface="Arial" charset="0"/>
            </a:endParaRPr>
          </a:p>
        </p:txBody>
      </p:sp>
      <p:sp>
        <p:nvSpPr>
          <p:cNvPr id="15" name="Rectangle 2"/>
          <p:cNvSpPr>
            <a:spLocks noChangeArrowheads="1"/>
          </p:cNvSpPr>
          <p:nvPr/>
        </p:nvSpPr>
        <p:spPr bwMode="auto">
          <a:xfrm>
            <a:off x="1615108" y="4918246"/>
            <a:ext cx="7266384" cy="646331"/>
          </a:xfrm>
          <a:prstGeom prst="rect">
            <a:avLst/>
          </a:prstGeom>
          <a:noFill/>
          <a:ln w="9525">
            <a:noFill/>
            <a:miter lim="800000"/>
          </a:ln>
        </p:spPr>
        <p:txBody>
          <a:bodyPr anchor="ctr">
            <a:spAutoFit/>
          </a:bodyPr>
          <a:lstStyle/>
          <a:p>
            <a:r>
              <a:rPr lang="zh-CN" altLang="en-US" sz="3600" b="1" dirty="0">
                <a:solidFill>
                  <a:schemeClr val="bg1"/>
                </a:solidFill>
                <a:latin typeface="Arial" charset="0"/>
                <a:ea typeface="微软雅黑" pitchFamily="34" charset="-122"/>
                <a:sym typeface="Arial" charset="0"/>
              </a:rPr>
              <a:t>千万不要发生责任事故！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箭头: 五边形 4"/>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grpSp>
        <p:nvGrpSpPr>
          <p:cNvPr id="7" name="Group 1027"/>
          <p:cNvGrpSpPr/>
          <p:nvPr/>
        </p:nvGrpSpPr>
        <p:grpSpPr bwMode="auto">
          <a:xfrm>
            <a:off x="3526972" y="2540000"/>
            <a:ext cx="5105400" cy="3581400"/>
            <a:chOff x="1152" y="1536"/>
            <a:chExt cx="3216" cy="2256"/>
          </a:xfrm>
        </p:grpSpPr>
        <p:cxnSp>
          <p:nvCxnSpPr>
            <p:cNvPr id="8" name="AutoShape 1028"/>
            <p:cNvCxnSpPr>
              <a:cxnSpLocks noChangeShapeType="1"/>
            </p:cNvCxnSpPr>
            <p:nvPr/>
          </p:nvCxnSpPr>
          <p:spPr bwMode="auto">
            <a:xfrm flipV="1">
              <a:off x="1152" y="1632"/>
              <a:ext cx="1824" cy="1776"/>
            </a:xfrm>
            <a:prstGeom prst="curvedConnector3">
              <a:avLst>
                <a:gd name="adj1" fmla="val 50000"/>
              </a:avLst>
            </a:prstGeom>
            <a:noFill/>
            <a:ln w="25400">
              <a:solidFill>
                <a:srgbClr val="3366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AutoShape 1029"/>
            <p:cNvCxnSpPr>
              <a:cxnSpLocks noChangeShapeType="1"/>
            </p:cNvCxnSpPr>
            <p:nvPr/>
          </p:nvCxnSpPr>
          <p:spPr bwMode="auto">
            <a:xfrm>
              <a:off x="2976" y="1632"/>
              <a:ext cx="1392" cy="1008"/>
            </a:xfrm>
            <a:prstGeom prst="curvedConnector3">
              <a:avLst>
                <a:gd name="adj1" fmla="val 44755"/>
              </a:avLst>
            </a:prstGeom>
            <a:noFill/>
            <a:ln w="25400">
              <a:solidFill>
                <a:srgbClr val="3366FF"/>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Line 1030"/>
            <p:cNvSpPr>
              <a:spLocks noChangeShapeType="1"/>
            </p:cNvSpPr>
            <p:nvPr/>
          </p:nvSpPr>
          <p:spPr bwMode="auto">
            <a:xfrm>
              <a:off x="1728" y="1536"/>
              <a:ext cx="0" cy="2256"/>
            </a:xfrm>
            <a:prstGeom prst="line">
              <a:avLst/>
            </a:prstGeom>
            <a:noFill/>
            <a:ln w="19050">
              <a:solidFill>
                <a:srgbClr val="FF99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latin typeface="Arial" charset="0"/>
                <a:ea typeface="微软雅黑" pitchFamily="34" charset="-122"/>
                <a:sym typeface="Arial" charset="0"/>
              </a:endParaRPr>
            </a:p>
          </p:txBody>
        </p:sp>
        <p:sp>
          <p:nvSpPr>
            <p:cNvPr id="11" name="Line 1031"/>
            <p:cNvSpPr>
              <a:spLocks noChangeShapeType="1"/>
            </p:cNvSpPr>
            <p:nvPr/>
          </p:nvSpPr>
          <p:spPr bwMode="auto">
            <a:xfrm>
              <a:off x="2928" y="1536"/>
              <a:ext cx="0" cy="2256"/>
            </a:xfrm>
            <a:prstGeom prst="line">
              <a:avLst/>
            </a:prstGeom>
            <a:noFill/>
            <a:ln w="19050">
              <a:solidFill>
                <a:srgbClr val="FF99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latin typeface="Arial" charset="0"/>
                <a:ea typeface="微软雅黑" pitchFamily="34" charset="-122"/>
                <a:sym typeface="Arial" charset="0"/>
              </a:endParaRPr>
            </a:p>
          </p:txBody>
        </p:sp>
      </p:grpSp>
      <p:grpSp>
        <p:nvGrpSpPr>
          <p:cNvPr id="12" name="Group 1032"/>
          <p:cNvGrpSpPr/>
          <p:nvPr/>
        </p:nvGrpSpPr>
        <p:grpSpPr bwMode="auto">
          <a:xfrm>
            <a:off x="2917372" y="2540000"/>
            <a:ext cx="6894513" cy="3341688"/>
            <a:chOff x="768" y="1536"/>
            <a:chExt cx="4343" cy="2105"/>
          </a:xfrm>
        </p:grpSpPr>
        <p:sp>
          <p:nvSpPr>
            <p:cNvPr id="13" name="Freeform 1033"/>
            <p:cNvSpPr/>
            <p:nvPr/>
          </p:nvSpPr>
          <p:spPr bwMode="auto">
            <a:xfrm>
              <a:off x="3273" y="1928"/>
              <a:ext cx="116" cy="233"/>
            </a:xfrm>
            <a:custGeom>
              <a:avLst/>
              <a:gdLst>
                <a:gd name="T0" fmla="*/ 0 w 1390"/>
                <a:gd name="T1" fmla="*/ 521 h 558"/>
                <a:gd name="T2" fmla="*/ 174 w 1390"/>
                <a:gd name="T3" fmla="*/ 548 h 558"/>
                <a:gd name="T4" fmla="*/ 631 w 1390"/>
                <a:gd name="T5" fmla="*/ 530 h 558"/>
                <a:gd name="T6" fmla="*/ 878 w 1390"/>
                <a:gd name="T7" fmla="*/ 438 h 558"/>
                <a:gd name="T8" fmla="*/ 1052 w 1390"/>
                <a:gd name="T9" fmla="*/ 310 h 558"/>
                <a:gd name="T10" fmla="*/ 1161 w 1390"/>
                <a:gd name="T11" fmla="*/ 237 h 558"/>
                <a:gd name="T12" fmla="*/ 1344 w 1390"/>
                <a:gd name="T13" fmla="*/ 64 h 558"/>
                <a:gd name="T14" fmla="*/ 1390 w 1390"/>
                <a:gd name="T15" fmla="*/ 0 h 5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90" h="558">
                  <a:moveTo>
                    <a:pt x="0" y="521"/>
                  </a:moveTo>
                  <a:cubicBezTo>
                    <a:pt x="56" y="539"/>
                    <a:pt x="116" y="539"/>
                    <a:pt x="174" y="548"/>
                  </a:cubicBezTo>
                  <a:cubicBezTo>
                    <a:pt x="326" y="544"/>
                    <a:pt x="481" y="558"/>
                    <a:pt x="631" y="530"/>
                  </a:cubicBezTo>
                  <a:cubicBezTo>
                    <a:pt x="720" y="514"/>
                    <a:pt x="794" y="468"/>
                    <a:pt x="878" y="438"/>
                  </a:cubicBezTo>
                  <a:cubicBezTo>
                    <a:pt x="931" y="397"/>
                    <a:pt x="992" y="340"/>
                    <a:pt x="1052" y="310"/>
                  </a:cubicBezTo>
                  <a:cubicBezTo>
                    <a:pt x="1094" y="289"/>
                    <a:pt x="1125" y="268"/>
                    <a:pt x="1161" y="237"/>
                  </a:cubicBezTo>
                  <a:cubicBezTo>
                    <a:pt x="1225" y="182"/>
                    <a:pt x="1274" y="110"/>
                    <a:pt x="1344" y="64"/>
                  </a:cubicBezTo>
                  <a:cubicBezTo>
                    <a:pt x="1383" y="5"/>
                    <a:pt x="1365" y="25"/>
                    <a:pt x="1390" y="0"/>
                  </a:cubicBezTo>
                </a:path>
              </a:pathLst>
            </a:custGeom>
            <a:noFill/>
            <a:ln w="25400" cap="flat" cmpd="sng">
              <a:solidFill>
                <a:srgbClr val="008000"/>
              </a:solidFill>
              <a:prstDash val="solid"/>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latin typeface="Arial" charset="0"/>
                <a:ea typeface="微软雅黑" pitchFamily="34" charset="-122"/>
                <a:sym typeface="Arial" charset="0"/>
              </a:endParaRPr>
            </a:p>
          </p:txBody>
        </p:sp>
        <p:sp>
          <p:nvSpPr>
            <p:cNvPr id="14" name="Text Box 1034"/>
            <p:cNvSpPr txBox="1">
              <a:spLocks noChangeArrowheads="1"/>
            </p:cNvSpPr>
            <p:nvPr/>
          </p:nvSpPr>
          <p:spPr bwMode="auto">
            <a:xfrm>
              <a:off x="768" y="3398"/>
              <a:ext cx="40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eaLnBrk="0" hangingPunct="0">
                <a:spcBef>
                  <a:spcPct val="50000"/>
                </a:spcBef>
                <a:defRPr>
                  <a:solidFill>
                    <a:schemeClr val="tx1">
                      <a:lumMod val="85000"/>
                      <a:lumOff val="15000"/>
                    </a:schemeClr>
                  </a:solidFill>
                  <a:latin typeface="微软雅黑" pitchFamily="34" charset="-122"/>
                  <a:ea typeface="微软雅黑" pitchFamily="34" charset="-122"/>
                </a:defRPr>
              </a:lvl1pPr>
            </a:lstStyle>
            <a:p>
              <a:r>
                <a:rPr lang="zh-CN" altLang="en-US" dirty="0">
                  <a:latin typeface="Arial" charset="0"/>
                  <a:sym typeface="Arial" charset="0"/>
                </a:rPr>
                <a:t>形成</a:t>
              </a:r>
            </a:p>
          </p:txBody>
        </p:sp>
        <p:sp>
          <p:nvSpPr>
            <p:cNvPr id="15" name="Text Box 1035"/>
            <p:cNvSpPr txBox="1">
              <a:spLocks noChangeArrowheads="1"/>
            </p:cNvSpPr>
            <p:nvPr/>
          </p:nvSpPr>
          <p:spPr bwMode="auto">
            <a:xfrm>
              <a:off x="1338" y="3408"/>
              <a:ext cx="40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eaLnBrk="0" hangingPunct="0">
                <a:spcBef>
                  <a:spcPct val="50000"/>
                </a:spcBef>
                <a:defRPr>
                  <a:solidFill>
                    <a:schemeClr val="tx1">
                      <a:lumMod val="85000"/>
                      <a:lumOff val="15000"/>
                    </a:schemeClr>
                  </a:solidFill>
                  <a:latin typeface="微软雅黑" pitchFamily="34" charset="-122"/>
                  <a:ea typeface="微软雅黑" pitchFamily="34" charset="-122"/>
                </a:defRPr>
              </a:lvl1pPr>
            </a:lstStyle>
            <a:p>
              <a:r>
                <a:rPr lang="zh-CN" altLang="en-US" dirty="0">
                  <a:latin typeface="Arial" charset="0"/>
                  <a:sym typeface="Arial" charset="0"/>
                </a:rPr>
                <a:t>磨合</a:t>
              </a:r>
            </a:p>
          </p:txBody>
        </p:sp>
        <p:sp>
          <p:nvSpPr>
            <p:cNvPr id="16" name="Text Box 1036"/>
            <p:cNvSpPr txBox="1">
              <a:spLocks noChangeArrowheads="1"/>
            </p:cNvSpPr>
            <p:nvPr/>
          </p:nvSpPr>
          <p:spPr bwMode="auto">
            <a:xfrm>
              <a:off x="1776" y="2640"/>
              <a:ext cx="40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eaLnBrk="0" hangingPunct="0">
                <a:spcBef>
                  <a:spcPct val="50000"/>
                </a:spcBef>
                <a:defRPr>
                  <a:solidFill>
                    <a:schemeClr val="tx1">
                      <a:lumMod val="85000"/>
                      <a:lumOff val="15000"/>
                    </a:schemeClr>
                  </a:solidFill>
                  <a:latin typeface="微软雅黑" pitchFamily="34" charset="-122"/>
                  <a:ea typeface="微软雅黑" pitchFamily="34" charset="-122"/>
                </a:defRPr>
              </a:lvl1pPr>
            </a:lstStyle>
            <a:p>
              <a:r>
                <a:rPr lang="zh-CN" altLang="en-US" dirty="0">
                  <a:latin typeface="Arial" charset="0"/>
                  <a:sym typeface="Arial" charset="0"/>
                </a:rPr>
                <a:t>规范</a:t>
              </a:r>
            </a:p>
          </p:txBody>
        </p:sp>
        <p:sp>
          <p:nvSpPr>
            <p:cNvPr id="17" name="Text Box 1037"/>
            <p:cNvSpPr txBox="1">
              <a:spLocks noChangeArrowheads="1"/>
            </p:cNvSpPr>
            <p:nvPr/>
          </p:nvSpPr>
          <p:spPr bwMode="auto">
            <a:xfrm>
              <a:off x="2304" y="1632"/>
              <a:ext cx="40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eaLnBrk="0" hangingPunct="0">
                <a:spcBef>
                  <a:spcPct val="50000"/>
                </a:spcBef>
                <a:defRPr>
                  <a:solidFill>
                    <a:schemeClr val="tx1">
                      <a:lumMod val="85000"/>
                      <a:lumOff val="15000"/>
                    </a:schemeClr>
                  </a:solidFill>
                  <a:latin typeface="微软雅黑" pitchFamily="34" charset="-122"/>
                  <a:ea typeface="微软雅黑" pitchFamily="34" charset="-122"/>
                </a:defRPr>
              </a:lvl1pPr>
            </a:lstStyle>
            <a:p>
              <a:r>
                <a:rPr lang="zh-CN" altLang="en-US" dirty="0">
                  <a:latin typeface="Arial" charset="0"/>
                  <a:sym typeface="Arial" charset="0"/>
                </a:rPr>
                <a:t>执行</a:t>
              </a:r>
            </a:p>
          </p:txBody>
        </p:sp>
        <p:sp>
          <p:nvSpPr>
            <p:cNvPr id="18" name="Text Box 1038"/>
            <p:cNvSpPr txBox="1">
              <a:spLocks noChangeArrowheads="1"/>
            </p:cNvSpPr>
            <p:nvPr/>
          </p:nvSpPr>
          <p:spPr bwMode="auto">
            <a:xfrm>
              <a:off x="4704" y="1632"/>
              <a:ext cx="40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eaLnBrk="0" hangingPunct="0">
                <a:spcBef>
                  <a:spcPct val="50000"/>
                </a:spcBef>
                <a:defRPr>
                  <a:solidFill>
                    <a:schemeClr val="tx1">
                      <a:lumMod val="85000"/>
                      <a:lumOff val="15000"/>
                    </a:schemeClr>
                  </a:solidFill>
                  <a:latin typeface="微软雅黑" pitchFamily="34" charset="-122"/>
                  <a:ea typeface="微软雅黑" pitchFamily="34" charset="-122"/>
                </a:defRPr>
              </a:lvl1pPr>
            </a:lstStyle>
            <a:p>
              <a:r>
                <a:rPr lang="zh-CN" altLang="en-US" dirty="0">
                  <a:latin typeface="Arial" charset="0"/>
                  <a:sym typeface="Arial" charset="0"/>
                </a:rPr>
                <a:t>转变</a:t>
              </a:r>
            </a:p>
          </p:txBody>
        </p:sp>
        <p:sp>
          <p:nvSpPr>
            <p:cNvPr id="19" name="Text Box 1039"/>
            <p:cNvSpPr txBox="1">
              <a:spLocks noChangeArrowheads="1"/>
            </p:cNvSpPr>
            <p:nvPr/>
          </p:nvSpPr>
          <p:spPr bwMode="auto">
            <a:xfrm>
              <a:off x="4416" y="2544"/>
              <a:ext cx="40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eaLnBrk="0" hangingPunct="0">
                <a:spcBef>
                  <a:spcPct val="50000"/>
                </a:spcBef>
                <a:defRPr>
                  <a:solidFill>
                    <a:schemeClr val="tx1">
                      <a:lumMod val="85000"/>
                      <a:lumOff val="15000"/>
                    </a:schemeClr>
                  </a:solidFill>
                  <a:latin typeface="微软雅黑" pitchFamily="34" charset="-122"/>
                  <a:ea typeface="微软雅黑" pitchFamily="34" charset="-122"/>
                </a:defRPr>
              </a:lvl1pPr>
            </a:lstStyle>
            <a:p>
              <a:r>
                <a:rPr lang="zh-CN" altLang="en-US" dirty="0">
                  <a:latin typeface="Arial" charset="0"/>
                  <a:sym typeface="Arial" charset="0"/>
                </a:rPr>
                <a:t>顺从</a:t>
              </a:r>
            </a:p>
          </p:txBody>
        </p:sp>
        <p:sp>
          <p:nvSpPr>
            <p:cNvPr id="20" name="Text Box 1040"/>
            <p:cNvSpPr txBox="1">
              <a:spLocks noChangeArrowheads="1"/>
            </p:cNvSpPr>
            <p:nvPr/>
          </p:nvSpPr>
          <p:spPr bwMode="auto">
            <a:xfrm>
              <a:off x="1680" y="1632"/>
              <a:ext cx="49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eaLnBrk="0" hangingPunct="0">
                <a:spcBef>
                  <a:spcPct val="50000"/>
                </a:spcBef>
                <a:defRPr>
                  <a:solidFill>
                    <a:schemeClr val="tx1">
                      <a:lumMod val="85000"/>
                      <a:lumOff val="15000"/>
                    </a:schemeClr>
                  </a:solidFill>
                  <a:latin typeface="微软雅黑" pitchFamily="34" charset="-122"/>
                  <a:ea typeface="微软雅黑" pitchFamily="34" charset="-122"/>
                </a:defRPr>
              </a:lvl1pPr>
            </a:lstStyle>
            <a:p>
              <a:r>
                <a:rPr lang="zh-CN" altLang="en-US" dirty="0">
                  <a:latin typeface="Arial" charset="0"/>
                  <a:sym typeface="Arial" charset="0"/>
                </a:rPr>
                <a:t>阶段</a:t>
              </a:r>
              <a:r>
                <a:rPr lang="en-US" altLang="zh-CN" dirty="0">
                  <a:latin typeface="Arial" charset="0"/>
                  <a:sym typeface="Arial" charset="0"/>
                </a:rPr>
                <a:t>II</a:t>
              </a:r>
            </a:p>
          </p:txBody>
        </p:sp>
        <p:sp>
          <p:nvSpPr>
            <p:cNvPr id="21" name="Text Box 1041"/>
            <p:cNvSpPr txBox="1">
              <a:spLocks noChangeArrowheads="1"/>
            </p:cNvSpPr>
            <p:nvPr/>
          </p:nvSpPr>
          <p:spPr bwMode="auto">
            <a:xfrm>
              <a:off x="3552" y="1536"/>
              <a:ext cx="53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eaLnBrk="0" hangingPunct="0">
                <a:spcBef>
                  <a:spcPct val="50000"/>
                </a:spcBef>
                <a:defRPr>
                  <a:solidFill>
                    <a:schemeClr val="tx1">
                      <a:lumMod val="85000"/>
                      <a:lumOff val="15000"/>
                    </a:schemeClr>
                  </a:solidFill>
                  <a:latin typeface="微软雅黑" pitchFamily="34" charset="-122"/>
                  <a:ea typeface="微软雅黑" pitchFamily="34" charset="-122"/>
                </a:defRPr>
              </a:lvl1pPr>
            </a:lstStyle>
            <a:p>
              <a:r>
                <a:rPr lang="zh-CN" altLang="en-US" dirty="0">
                  <a:latin typeface="Arial" charset="0"/>
                  <a:sym typeface="Arial" charset="0"/>
                </a:rPr>
                <a:t>阶段</a:t>
              </a:r>
              <a:r>
                <a:rPr lang="en-US" altLang="zh-CN" dirty="0">
                  <a:latin typeface="Arial" charset="0"/>
                  <a:sym typeface="Arial" charset="0"/>
                </a:rPr>
                <a:t>III</a:t>
              </a:r>
            </a:p>
          </p:txBody>
        </p:sp>
        <p:sp>
          <p:nvSpPr>
            <p:cNvPr id="22" name="Text Box 1042"/>
            <p:cNvSpPr txBox="1">
              <a:spLocks noChangeArrowheads="1"/>
            </p:cNvSpPr>
            <p:nvPr/>
          </p:nvSpPr>
          <p:spPr bwMode="auto">
            <a:xfrm>
              <a:off x="1080" y="2585"/>
              <a:ext cx="45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zh-CN" altLang="en-US" dirty="0">
                  <a:solidFill>
                    <a:schemeClr val="tx1">
                      <a:lumMod val="85000"/>
                      <a:lumOff val="15000"/>
                    </a:schemeClr>
                  </a:solidFill>
                  <a:latin typeface="Arial" charset="0"/>
                  <a:ea typeface="微软雅黑" pitchFamily="34" charset="-122"/>
                  <a:sym typeface="Arial" charset="0"/>
                </a:rPr>
                <a:t>阶段</a:t>
              </a:r>
              <a:r>
                <a:rPr lang="en-US" altLang="zh-CN" dirty="0">
                  <a:solidFill>
                    <a:schemeClr val="tx1">
                      <a:lumMod val="85000"/>
                      <a:lumOff val="15000"/>
                    </a:schemeClr>
                  </a:solidFill>
                  <a:latin typeface="Arial" charset="0"/>
                  <a:ea typeface="微软雅黑" pitchFamily="34" charset="-122"/>
                  <a:sym typeface="Arial" charset="0"/>
                </a:rPr>
                <a:t>I</a:t>
              </a:r>
            </a:p>
          </p:txBody>
        </p:sp>
      </p:grpSp>
      <p:grpSp>
        <p:nvGrpSpPr>
          <p:cNvPr id="23" name="Group 1043"/>
          <p:cNvGrpSpPr/>
          <p:nvPr/>
        </p:nvGrpSpPr>
        <p:grpSpPr bwMode="auto">
          <a:xfrm>
            <a:off x="2231572" y="2370138"/>
            <a:ext cx="8077201" cy="4148138"/>
            <a:chOff x="144" y="1429"/>
            <a:chExt cx="5088" cy="2613"/>
          </a:xfrm>
        </p:grpSpPr>
        <p:sp>
          <p:nvSpPr>
            <p:cNvPr id="24" name="Line 1044"/>
            <p:cNvSpPr>
              <a:spLocks noChangeShapeType="1"/>
            </p:cNvSpPr>
            <p:nvPr/>
          </p:nvSpPr>
          <p:spPr bwMode="auto">
            <a:xfrm>
              <a:off x="816" y="3792"/>
              <a:ext cx="3936" cy="0"/>
            </a:xfrm>
            <a:prstGeom prst="line">
              <a:avLst/>
            </a:prstGeom>
            <a:noFill/>
            <a:ln w="25400">
              <a:solidFill>
                <a:srgbClr val="000000"/>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latin typeface="Arial" charset="0"/>
                <a:ea typeface="微软雅黑" pitchFamily="34" charset="-122"/>
                <a:sym typeface="Arial" charset="0"/>
              </a:endParaRPr>
            </a:p>
          </p:txBody>
        </p:sp>
        <p:sp>
          <p:nvSpPr>
            <p:cNvPr id="25" name="Line 1045"/>
            <p:cNvSpPr>
              <a:spLocks noChangeShapeType="1"/>
            </p:cNvSpPr>
            <p:nvPr/>
          </p:nvSpPr>
          <p:spPr bwMode="auto">
            <a:xfrm flipV="1">
              <a:off x="816" y="1440"/>
              <a:ext cx="0" cy="2352"/>
            </a:xfrm>
            <a:prstGeom prst="line">
              <a:avLst/>
            </a:prstGeom>
            <a:noFill/>
            <a:ln w="25400">
              <a:solidFill>
                <a:srgbClr val="000000"/>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a:latin typeface="Arial" charset="0"/>
                <a:ea typeface="微软雅黑" pitchFamily="34" charset="-122"/>
                <a:sym typeface="Arial" charset="0"/>
              </a:endParaRPr>
            </a:p>
          </p:txBody>
        </p:sp>
        <p:sp>
          <p:nvSpPr>
            <p:cNvPr id="26" name="Text Box 1046"/>
            <p:cNvSpPr txBox="1">
              <a:spLocks noChangeArrowheads="1"/>
            </p:cNvSpPr>
            <p:nvPr/>
          </p:nvSpPr>
          <p:spPr bwMode="auto">
            <a:xfrm>
              <a:off x="144" y="1429"/>
              <a:ext cx="596"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eaLnBrk="0" hangingPunct="0">
                <a:spcBef>
                  <a:spcPct val="50000"/>
                </a:spcBef>
                <a:defRPr sz="2000" b="1">
                  <a:solidFill>
                    <a:schemeClr val="accent1">
                      <a:lumMod val="75000"/>
                    </a:schemeClr>
                  </a:solidFill>
                  <a:latin typeface="仿宋_GB2312" pitchFamily="49" charset="-122"/>
                  <a:ea typeface="仿宋_GB2312" pitchFamily="49" charset="-122"/>
                </a:defRPr>
              </a:lvl1pPr>
            </a:lstStyle>
            <a:p>
              <a:r>
                <a:rPr lang="zh-CN" altLang="en-US" dirty="0">
                  <a:latin typeface="Arial" charset="0"/>
                  <a:ea typeface="微软雅黑" pitchFamily="34" charset="-122"/>
                  <a:sym typeface="Arial" charset="0"/>
                </a:rPr>
                <a:t>成功</a:t>
              </a:r>
              <a:r>
                <a:rPr lang="en-US" altLang="zh-CN" dirty="0">
                  <a:latin typeface="Arial" charset="0"/>
                  <a:ea typeface="微软雅黑" pitchFamily="34" charset="-122"/>
                  <a:sym typeface="Arial" charset="0"/>
                </a:rPr>
                <a:t>/</a:t>
              </a:r>
              <a:br>
                <a:rPr lang="en-US" altLang="zh-CN" dirty="0">
                  <a:latin typeface="Arial" charset="0"/>
                  <a:ea typeface="微软雅黑" pitchFamily="34" charset="-122"/>
                  <a:sym typeface="Arial" charset="0"/>
                </a:rPr>
              </a:br>
              <a:r>
                <a:rPr lang="zh-CN" altLang="en-US" dirty="0">
                  <a:latin typeface="Arial" charset="0"/>
                  <a:ea typeface="微软雅黑" pitchFamily="34" charset="-122"/>
                  <a:sym typeface="Arial" charset="0"/>
                </a:rPr>
                <a:t>复杂性</a:t>
              </a:r>
            </a:p>
          </p:txBody>
        </p:sp>
        <p:sp>
          <p:nvSpPr>
            <p:cNvPr id="27" name="Text Box 1047"/>
            <p:cNvSpPr txBox="1">
              <a:spLocks noChangeArrowheads="1"/>
            </p:cNvSpPr>
            <p:nvPr/>
          </p:nvSpPr>
          <p:spPr bwMode="auto">
            <a:xfrm>
              <a:off x="4272" y="3792"/>
              <a:ext cx="9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zh-CN" altLang="en-US" sz="2000" b="1" dirty="0">
                  <a:solidFill>
                    <a:schemeClr val="accent1">
                      <a:lumMod val="75000"/>
                    </a:schemeClr>
                  </a:solidFill>
                  <a:latin typeface="Arial" charset="0"/>
                  <a:ea typeface="微软雅黑" pitchFamily="34" charset="-122"/>
                  <a:sym typeface="Arial" charset="0"/>
                </a:rPr>
                <a:t>时间</a:t>
              </a:r>
              <a:r>
                <a:rPr lang="en-US" altLang="zh-CN" sz="2000" b="1" dirty="0">
                  <a:solidFill>
                    <a:schemeClr val="accent1">
                      <a:lumMod val="75000"/>
                    </a:schemeClr>
                  </a:solidFill>
                  <a:latin typeface="Arial" charset="0"/>
                  <a:ea typeface="微软雅黑" pitchFamily="34" charset="-122"/>
                  <a:sym typeface="Arial" charset="0"/>
                </a:rPr>
                <a:t>/</a:t>
              </a:r>
              <a:r>
                <a:rPr lang="zh-CN" altLang="en-US" sz="2000" b="1" dirty="0">
                  <a:solidFill>
                    <a:schemeClr val="accent1">
                      <a:lumMod val="75000"/>
                    </a:schemeClr>
                  </a:solidFill>
                  <a:latin typeface="Arial" charset="0"/>
                  <a:ea typeface="微软雅黑" pitchFamily="34" charset="-122"/>
                  <a:sym typeface="Arial" charset="0"/>
                </a:rPr>
                <a:t>努力</a:t>
              </a:r>
            </a:p>
          </p:txBody>
        </p:sp>
      </p:grpSp>
      <p:sp>
        <p:nvSpPr>
          <p:cNvPr id="28" name="矩形 27"/>
          <p:cNvSpPr/>
          <p:nvPr/>
        </p:nvSpPr>
        <p:spPr>
          <a:xfrm>
            <a:off x="898798" y="437886"/>
            <a:ext cx="2698175" cy="480131"/>
          </a:xfrm>
          <a:prstGeom prst="rect">
            <a:avLst/>
          </a:prstGeom>
          <a:noFill/>
          <a:ln w="9525">
            <a:noFill/>
            <a:miter lim="800000"/>
          </a:ln>
          <a:effectLst/>
        </p:spPr>
        <p:txBody>
          <a:bodyPr vert="horz" wrap="square" lIns="91440" tIns="45720" rIns="91440" bIns="45720" rtlCol="0" anchor="ctr">
            <a:spAutoFit/>
          </a:bodyPr>
          <a:lstStyle/>
          <a:p>
            <a:pPr>
              <a:lnSpc>
                <a:spcPct val="90000"/>
              </a:lnSpc>
              <a:spcBef>
                <a:spcPct val="0"/>
              </a:spcBef>
            </a:pPr>
            <a:r>
              <a:rPr lang="zh-CN" altLang="en-US" sz="2800" b="1" dirty="0">
                <a:solidFill>
                  <a:schemeClr val="accent1">
                    <a:lumMod val="75000"/>
                  </a:schemeClr>
                </a:solidFill>
                <a:latin typeface="Arial" charset="0"/>
                <a:ea typeface="微软雅黑" pitchFamily="34" charset="-122"/>
                <a:cs typeface="+mj-cs"/>
                <a:sym typeface="Arial" charset="0"/>
              </a:rPr>
              <a:t>团队的生命周期</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箭头: 五边形 4"/>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标题 1"/>
          <p:cNvSpPr>
            <a:spLocks noGrp="1"/>
          </p:cNvSpPr>
          <p:nvPr>
            <p:ph type="title"/>
          </p:nvPr>
        </p:nvSpPr>
        <p:spPr>
          <a:xfrm>
            <a:off x="874713" y="422771"/>
            <a:ext cx="3741737" cy="480131"/>
          </a:xfrm>
          <a:prstGeom prst="rect">
            <a:avLst/>
          </a:prstGeom>
          <a:noFill/>
          <a:ln w="9525">
            <a:noFill/>
            <a:miter lim="800000"/>
          </a:ln>
          <a:effectLst/>
        </p:spPr>
        <p:txBody>
          <a:bodyPr vert="horz" wrap="square" lIns="91440" tIns="45720" rIns="91440" bIns="45720" rtlCol="0" anchor="ctr">
            <a:spAutoFit/>
          </a:bodyPr>
          <a:lstStyle/>
          <a:p>
            <a:r>
              <a:rPr lang="zh-CN" altLang="en-US" sz="2800" b="1" dirty="0">
                <a:solidFill>
                  <a:schemeClr val="accent1">
                    <a:lumMod val="75000"/>
                  </a:schemeClr>
                </a:solidFill>
                <a:latin typeface="Arial" charset="0"/>
                <a:ea typeface="微软雅黑" pitchFamily="34" charset="-122"/>
                <a:sym typeface="Arial" charset="0"/>
              </a:rPr>
              <a:t>优秀团队的</a:t>
            </a:r>
            <a:r>
              <a:rPr lang="en-US" altLang="zh-CN" sz="2800" b="1" dirty="0">
                <a:solidFill>
                  <a:schemeClr val="accent1">
                    <a:lumMod val="75000"/>
                  </a:schemeClr>
                </a:solidFill>
                <a:latin typeface="Arial" charset="0"/>
                <a:ea typeface="微软雅黑" pitchFamily="34" charset="-122"/>
                <a:sym typeface="Arial" charset="0"/>
              </a:rPr>
              <a:t>9</a:t>
            </a:r>
            <a:r>
              <a:rPr lang="zh-CN" altLang="en-US" sz="2800" b="1" dirty="0">
                <a:solidFill>
                  <a:schemeClr val="accent1">
                    <a:lumMod val="75000"/>
                  </a:schemeClr>
                </a:solidFill>
                <a:latin typeface="Arial" charset="0"/>
                <a:ea typeface="微软雅黑" pitchFamily="34" charset="-122"/>
                <a:sym typeface="Arial" charset="0"/>
              </a:rPr>
              <a:t>个特征</a:t>
            </a:r>
          </a:p>
        </p:txBody>
      </p:sp>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t="2134" b="24944"/>
          <a:stretch>
            <a:fillRect/>
          </a:stretch>
        </p:blipFill>
        <p:spPr>
          <a:xfrm>
            <a:off x="1" y="928202"/>
            <a:ext cx="12192000" cy="5929799"/>
          </a:xfrm>
          <a:prstGeom prst="rect">
            <a:avLst/>
          </a:prstGeom>
        </p:spPr>
      </p:pic>
      <p:sp>
        <p:nvSpPr>
          <p:cNvPr id="9" name="矩形 8"/>
          <p:cNvSpPr/>
          <p:nvPr/>
        </p:nvSpPr>
        <p:spPr>
          <a:xfrm>
            <a:off x="0" y="1823179"/>
            <a:ext cx="12191999" cy="4139844"/>
          </a:xfrm>
          <a:prstGeom prst="rect">
            <a:avLst/>
          </a:prstGeom>
          <a:solidFill>
            <a:schemeClr val="tx1">
              <a:lumMod val="85000"/>
              <a:lumOff val="1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10" name="椭圆 9"/>
          <p:cNvSpPr/>
          <p:nvPr/>
        </p:nvSpPr>
        <p:spPr>
          <a:xfrm>
            <a:off x="1075668" y="2190931"/>
            <a:ext cx="1436915" cy="1436915"/>
          </a:xfrm>
          <a:prstGeom prst="ellipse">
            <a:avLst/>
          </a:pr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13" name="任意多边形: 形状 12"/>
          <p:cNvSpPr/>
          <p:nvPr/>
        </p:nvSpPr>
        <p:spPr>
          <a:xfrm>
            <a:off x="1039789" y="2160497"/>
            <a:ext cx="1508672" cy="754335"/>
          </a:xfrm>
          <a:custGeom>
            <a:avLst/>
            <a:gdLst>
              <a:gd name="connsiteX0" fmla="*/ 718458 w 1436916"/>
              <a:gd name="connsiteY0" fmla="*/ 0 h 718457"/>
              <a:gd name="connsiteX1" fmla="*/ 1422320 w 1436916"/>
              <a:gd name="connsiteY1" fmla="*/ 573664 h 718457"/>
              <a:gd name="connsiteX2" fmla="*/ 1436916 w 1436916"/>
              <a:gd name="connsiteY2" fmla="*/ 718457 h 718457"/>
              <a:gd name="connsiteX3" fmla="*/ 1353517 w 1436916"/>
              <a:gd name="connsiteY3" fmla="*/ 718457 h 718457"/>
              <a:gd name="connsiteX4" fmla="*/ 1340615 w 1436916"/>
              <a:gd name="connsiteY4" fmla="*/ 590472 h 718457"/>
              <a:gd name="connsiteX5" fmla="*/ 718458 w 1436916"/>
              <a:gd name="connsiteY5" fmla="*/ 83399 h 718457"/>
              <a:gd name="connsiteX6" fmla="*/ 96301 w 1436916"/>
              <a:gd name="connsiteY6" fmla="*/ 590472 h 718457"/>
              <a:gd name="connsiteX7" fmla="*/ 83399 w 1436916"/>
              <a:gd name="connsiteY7" fmla="*/ 718457 h 718457"/>
              <a:gd name="connsiteX8" fmla="*/ 0 w 1436916"/>
              <a:gd name="connsiteY8" fmla="*/ 718457 h 718457"/>
              <a:gd name="connsiteX9" fmla="*/ 14597 w 1436916"/>
              <a:gd name="connsiteY9" fmla="*/ 573664 h 718457"/>
              <a:gd name="connsiteX10" fmla="*/ 718458 w 1436916"/>
              <a:gd name="connsiteY10" fmla="*/ 0 h 718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36916" h="718457">
                <a:moveTo>
                  <a:pt x="718458" y="0"/>
                </a:moveTo>
                <a:cubicBezTo>
                  <a:pt x="1065652" y="0"/>
                  <a:pt x="1355326" y="246275"/>
                  <a:pt x="1422320" y="573664"/>
                </a:cubicBezTo>
                <a:lnTo>
                  <a:pt x="1436916" y="718457"/>
                </a:lnTo>
                <a:lnTo>
                  <a:pt x="1353517" y="718457"/>
                </a:lnTo>
                <a:lnTo>
                  <a:pt x="1340615" y="590472"/>
                </a:lnTo>
                <a:cubicBezTo>
                  <a:pt x="1281398" y="301086"/>
                  <a:pt x="1025350" y="83399"/>
                  <a:pt x="718458" y="83399"/>
                </a:cubicBezTo>
                <a:cubicBezTo>
                  <a:pt x="411567" y="83399"/>
                  <a:pt x="155518" y="301086"/>
                  <a:pt x="96301" y="590472"/>
                </a:cubicBezTo>
                <a:lnTo>
                  <a:pt x="83399" y="718457"/>
                </a:lnTo>
                <a:lnTo>
                  <a:pt x="0" y="718457"/>
                </a:lnTo>
                <a:lnTo>
                  <a:pt x="14597" y="573664"/>
                </a:lnTo>
                <a:cubicBezTo>
                  <a:pt x="81590" y="246275"/>
                  <a:pt x="371264" y="0"/>
                  <a:pt x="7184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charset="0"/>
              <a:ea typeface="微软雅黑" pitchFamily="34" charset="-122"/>
              <a:sym typeface="Arial" charset="0"/>
            </a:endParaRPr>
          </a:p>
        </p:txBody>
      </p:sp>
      <p:sp>
        <p:nvSpPr>
          <p:cNvPr id="14" name="椭圆 13"/>
          <p:cNvSpPr/>
          <p:nvPr/>
        </p:nvSpPr>
        <p:spPr>
          <a:xfrm>
            <a:off x="3226605" y="2217964"/>
            <a:ext cx="1436915" cy="1436915"/>
          </a:xfrm>
          <a:prstGeom prst="ellipse">
            <a:avLst/>
          </a:pr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15" name="任意多边形: 形状 14"/>
          <p:cNvSpPr/>
          <p:nvPr/>
        </p:nvSpPr>
        <p:spPr>
          <a:xfrm flipV="1">
            <a:off x="3185089" y="2962094"/>
            <a:ext cx="1508672" cy="754335"/>
          </a:xfrm>
          <a:custGeom>
            <a:avLst/>
            <a:gdLst>
              <a:gd name="connsiteX0" fmla="*/ 718458 w 1436916"/>
              <a:gd name="connsiteY0" fmla="*/ 0 h 718457"/>
              <a:gd name="connsiteX1" fmla="*/ 1422320 w 1436916"/>
              <a:gd name="connsiteY1" fmla="*/ 573664 h 718457"/>
              <a:gd name="connsiteX2" fmla="*/ 1436916 w 1436916"/>
              <a:gd name="connsiteY2" fmla="*/ 718457 h 718457"/>
              <a:gd name="connsiteX3" fmla="*/ 1353517 w 1436916"/>
              <a:gd name="connsiteY3" fmla="*/ 718457 h 718457"/>
              <a:gd name="connsiteX4" fmla="*/ 1340615 w 1436916"/>
              <a:gd name="connsiteY4" fmla="*/ 590472 h 718457"/>
              <a:gd name="connsiteX5" fmla="*/ 718458 w 1436916"/>
              <a:gd name="connsiteY5" fmla="*/ 83399 h 718457"/>
              <a:gd name="connsiteX6" fmla="*/ 96301 w 1436916"/>
              <a:gd name="connsiteY6" fmla="*/ 590472 h 718457"/>
              <a:gd name="connsiteX7" fmla="*/ 83399 w 1436916"/>
              <a:gd name="connsiteY7" fmla="*/ 718457 h 718457"/>
              <a:gd name="connsiteX8" fmla="*/ 0 w 1436916"/>
              <a:gd name="connsiteY8" fmla="*/ 718457 h 718457"/>
              <a:gd name="connsiteX9" fmla="*/ 14597 w 1436916"/>
              <a:gd name="connsiteY9" fmla="*/ 573664 h 718457"/>
              <a:gd name="connsiteX10" fmla="*/ 718458 w 1436916"/>
              <a:gd name="connsiteY10" fmla="*/ 0 h 718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36916" h="718457">
                <a:moveTo>
                  <a:pt x="718458" y="0"/>
                </a:moveTo>
                <a:cubicBezTo>
                  <a:pt x="1065652" y="0"/>
                  <a:pt x="1355326" y="246275"/>
                  <a:pt x="1422320" y="573664"/>
                </a:cubicBezTo>
                <a:lnTo>
                  <a:pt x="1436916" y="718457"/>
                </a:lnTo>
                <a:lnTo>
                  <a:pt x="1353517" y="718457"/>
                </a:lnTo>
                <a:lnTo>
                  <a:pt x="1340615" y="590472"/>
                </a:lnTo>
                <a:cubicBezTo>
                  <a:pt x="1281398" y="301086"/>
                  <a:pt x="1025350" y="83399"/>
                  <a:pt x="718458" y="83399"/>
                </a:cubicBezTo>
                <a:cubicBezTo>
                  <a:pt x="411567" y="83399"/>
                  <a:pt x="155518" y="301086"/>
                  <a:pt x="96301" y="590472"/>
                </a:cubicBezTo>
                <a:lnTo>
                  <a:pt x="83399" y="718457"/>
                </a:lnTo>
                <a:lnTo>
                  <a:pt x="0" y="718457"/>
                </a:lnTo>
                <a:lnTo>
                  <a:pt x="14597" y="573664"/>
                </a:lnTo>
                <a:cubicBezTo>
                  <a:pt x="81590" y="246275"/>
                  <a:pt x="371264" y="0"/>
                  <a:pt x="7184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charset="0"/>
              <a:ea typeface="微软雅黑" pitchFamily="34" charset="-122"/>
              <a:sym typeface="Arial" charset="0"/>
            </a:endParaRPr>
          </a:p>
        </p:txBody>
      </p:sp>
      <p:sp>
        <p:nvSpPr>
          <p:cNvPr id="16" name="椭圆 15"/>
          <p:cNvSpPr/>
          <p:nvPr/>
        </p:nvSpPr>
        <p:spPr>
          <a:xfrm>
            <a:off x="5377542" y="2217964"/>
            <a:ext cx="1436915" cy="1436915"/>
          </a:xfrm>
          <a:prstGeom prst="ellipse">
            <a:avLst/>
          </a:pr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17" name="任意多边形: 形状 16"/>
          <p:cNvSpPr/>
          <p:nvPr/>
        </p:nvSpPr>
        <p:spPr>
          <a:xfrm>
            <a:off x="5341663" y="2160497"/>
            <a:ext cx="1508672" cy="754335"/>
          </a:xfrm>
          <a:custGeom>
            <a:avLst/>
            <a:gdLst>
              <a:gd name="connsiteX0" fmla="*/ 718458 w 1436916"/>
              <a:gd name="connsiteY0" fmla="*/ 0 h 718457"/>
              <a:gd name="connsiteX1" fmla="*/ 1422320 w 1436916"/>
              <a:gd name="connsiteY1" fmla="*/ 573664 h 718457"/>
              <a:gd name="connsiteX2" fmla="*/ 1436916 w 1436916"/>
              <a:gd name="connsiteY2" fmla="*/ 718457 h 718457"/>
              <a:gd name="connsiteX3" fmla="*/ 1353517 w 1436916"/>
              <a:gd name="connsiteY3" fmla="*/ 718457 h 718457"/>
              <a:gd name="connsiteX4" fmla="*/ 1340615 w 1436916"/>
              <a:gd name="connsiteY4" fmla="*/ 590472 h 718457"/>
              <a:gd name="connsiteX5" fmla="*/ 718458 w 1436916"/>
              <a:gd name="connsiteY5" fmla="*/ 83399 h 718457"/>
              <a:gd name="connsiteX6" fmla="*/ 96301 w 1436916"/>
              <a:gd name="connsiteY6" fmla="*/ 590472 h 718457"/>
              <a:gd name="connsiteX7" fmla="*/ 83399 w 1436916"/>
              <a:gd name="connsiteY7" fmla="*/ 718457 h 718457"/>
              <a:gd name="connsiteX8" fmla="*/ 0 w 1436916"/>
              <a:gd name="connsiteY8" fmla="*/ 718457 h 718457"/>
              <a:gd name="connsiteX9" fmla="*/ 14597 w 1436916"/>
              <a:gd name="connsiteY9" fmla="*/ 573664 h 718457"/>
              <a:gd name="connsiteX10" fmla="*/ 718458 w 1436916"/>
              <a:gd name="connsiteY10" fmla="*/ 0 h 718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36916" h="718457">
                <a:moveTo>
                  <a:pt x="718458" y="0"/>
                </a:moveTo>
                <a:cubicBezTo>
                  <a:pt x="1065652" y="0"/>
                  <a:pt x="1355326" y="246275"/>
                  <a:pt x="1422320" y="573664"/>
                </a:cubicBezTo>
                <a:lnTo>
                  <a:pt x="1436916" y="718457"/>
                </a:lnTo>
                <a:lnTo>
                  <a:pt x="1353517" y="718457"/>
                </a:lnTo>
                <a:lnTo>
                  <a:pt x="1340615" y="590472"/>
                </a:lnTo>
                <a:cubicBezTo>
                  <a:pt x="1281398" y="301086"/>
                  <a:pt x="1025350" y="83399"/>
                  <a:pt x="718458" y="83399"/>
                </a:cubicBezTo>
                <a:cubicBezTo>
                  <a:pt x="411567" y="83399"/>
                  <a:pt x="155518" y="301086"/>
                  <a:pt x="96301" y="590472"/>
                </a:cubicBezTo>
                <a:lnTo>
                  <a:pt x="83399" y="718457"/>
                </a:lnTo>
                <a:lnTo>
                  <a:pt x="0" y="718457"/>
                </a:lnTo>
                <a:lnTo>
                  <a:pt x="14597" y="573664"/>
                </a:lnTo>
                <a:cubicBezTo>
                  <a:pt x="81590" y="246275"/>
                  <a:pt x="371264" y="0"/>
                  <a:pt x="7184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charset="0"/>
              <a:ea typeface="微软雅黑" pitchFamily="34" charset="-122"/>
              <a:sym typeface="Arial" charset="0"/>
            </a:endParaRPr>
          </a:p>
        </p:txBody>
      </p:sp>
      <p:sp>
        <p:nvSpPr>
          <p:cNvPr id="18" name="椭圆 17"/>
          <p:cNvSpPr/>
          <p:nvPr/>
        </p:nvSpPr>
        <p:spPr>
          <a:xfrm>
            <a:off x="7528479" y="2217964"/>
            <a:ext cx="1436915" cy="1436915"/>
          </a:xfrm>
          <a:prstGeom prst="ellipse">
            <a:avLst/>
          </a:pr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19" name="任意多边形: 形状 18"/>
          <p:cNvSpPr/>
          <p:nvPr/>
        </p:nvSpPr>
        <p:spPr>
          <a:xfrm flipV="1">
            <a:off x="7492602" y="2962093"/>
            <a:ext cx="1508672" cy="754335"/>
          </a:xfrm>
          <a:custGeom>
            <a:avLst/>
            <a:gdLst>
              <a:gd name="connsiteX0" fmla="*/ 718458 w 1436916"/>
              <a:gd name="connsiteY0" fmla="*/ 0 h 718457"/>
              <a:gd name="connsiteX1" fmla="*/ 1422320 w 1436916"/>
              <a:gd name="connsiteY1" fmla="*/ 573664 h 718457"/>
              <a:gd name="connsiteX2" fmla="*/ 1436916 w 1436916"/>
              <a:gd name="connsiteY2" fmla="*/ 718457 h 718457"/>
              <a:gd name="connsiteX3" fmla="*/ 1353517 w 1436916"/>
              <a:gd name="connsiteY3" fmla="*/ 718457 h 718457"/>
              <a:gd name="connsiteX4" fmla="*/ 1340615 w 1436916"/>
              <a:gd name="connsiteY4" fmla="*/ 590472 h 718457"/>
              <a:gd name="connsiteX5" fmla="*/ 718458 w 1436916"/>
              <a:gd name="connsiteY5" fmla="*/ 83399 h 718457"/>
              <a:gd name="connsiteX6" fmla="*/ 96301 w 1436916"/>
              <a:gd name="connsiteY6" fmla="*/ 590472 h 718457"/>
              <a:gd name="connsiteX7" fmla="*/ 83399 w 1436916"/>
              <a:gd name="connsiteY7" fmla="*/ 718457 h 718457"/>
              <a:gd name="connsiteX8" fmla="*/ 0 w 1436916"/>
              <a:gd name="connsiteY8" fmla="*/ 718457 h 718457"/>
              <a:gd name="connsiteX9" fmla="*/ 14597 w 1436916"/>
              <a:gd name="connsiteY9" fmla="*/ 573664 h 718457"/>
              <a:gd name="connsiteX10" fmla="*/ 718458 w 1436916"/>
              <a:gd name="connsiteY10" fmla="*/ 0 h 718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36916" h="718457">
                <a:moveTo>
                  <a:pt x="718458" y="0"/>
                </a:moveTo>
                <a:cubicBezTo>
                  <a:pt x="1065652" y="0"/>
                  <a:pt x="1355326" y="246275"/>
                  <a:pt x="1422320" y="573664"/>
                </a:cubicBezTo>
                <a:lnTo>
                  <a:pt x="1436916" y="718457"/>
                </a:lnTo>
                <a:lnTo>
                  <a:pt x="1353517" y="718457"/>
                </a:lnTo>
                <a:lnTo>
                  <a:pt x="1340615" y="590472"/>
                </a:lnTo>
                <a:cubicBezTo>
                  <a:pt x="1281398" y="301086"/>
                  <a:pt x="1025350" y="83399"/>
                  <a:pt x="718458" y="83399"/>
                </a:cubicBezTo>
                <a:cubicBezTo>
                  <a:pt x="411567" y="83399"/>
                  <a:pt x="155518" y="301086"/>
                  <a:pt x="96301" y="590472"/>
                </a:cubicBezTo>
                <a:lnTo>
                  <a:pt x="83399" y="718457"/>
                </a:lnTo>
                <a:lnTo>
                  <a:pt x="0" y="718457"/>
                </a:lnTo>
                <a:lnTo>
                  <a:pt x="14597" y="573664"/>
                </a:lnTo>
                <a:cubicBezTo>
                  <a:pt x="81590" y="246275"/>
                  <a:pt x="371264" y="0"/>
                  <a:pt x="7184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charset="0"/>
              <a:ea typeface="微软雅黑" pitchFamily="34" charset="-122"/>
              <a:sym typeface="Arial" charset="0"/>
            </a:endParaRPr>
          </a:p>
        </p:txBody>
      </p:sp>
      <p:sp>
        <p:nvSpPr>
          <p:cNvPr id="20" name="椭圆 19"/>
          <p:cNvSpPr/>
          <p:nvPr/>
        </p:nvSpPr>
        <p:spPr>
          <a:xfrm>
            <a:off x="9679417" y="2160497"/>
            <a:ext cx="1436915" cy="1436915"/>
          </a:xfrm>
          <a:prstGeom prst="ellipse">
            <a:avLst/>
          </a:pr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22" name="任意多边形: 形状 21"/>
          <p:cNvSpPr/>
          <p:nvPr/>
        </p:nvSpPr>
        <p:spPr>
          <a:xfrm>
            <a:off x="9643537" y="2155053"/>
            <a:ext cx="1508672" cy="754335"/>
          </a:xfrm>
          <a:custGeom>
            <a:avLst/>
            <a:gdLst>
              <a:gd name="connsiteX0" fmla="*/ 718458 w 1436916"/>
              <a:gd name="connsiteY0" fmla="*/ 0 h 718457"/>
              <a:gd name="connsiteX1" fmla="*/ 1422320 w 1436916"/>
              <a:gd name="connsiteY1" fmla="*/ 573664 h 718457"/>
              <a:gd name="connsiteX2" fmla="*/ 1436916 w 1436916"/>
              <a:gd name="connsiteY2" fmla="*/ 718457 h 718457"/>
              <a:gd name="connsiteX3" fmla="*/ 1353517 w 1436916"/>
              <a:gd name="connsiteY3" fmla="*/ 718457 h 718457"/>
              <a:gd name="connsiteX4" fmla="*/ 1340615 w 1436916"/>
              <a:gd name="connsiteY4" fmla="*/ 590472 h 718457"/>
              <a:gd name="connsiteX5" fmla="*/ 718458 w 1436916"/>
              <a:gd name="connsiteY5" fmla="*/ 83399 h 718457"/>
              <a:gd name="connsiteX6" fmla="*/ 96301 w 1436916"/>
              <a:gd name="connsiteY6" fmla="*/ 590472 h 718457"/>
              <a:gd name="connsiteX7" fmla="*/ 83399 w 1436916"/>
              <a:gd name="connsiteY7" fmla="*/ 718457 h 718457"/>
              <a:gd name="connsiteX8" fmla="*/ 0 w 1436916"/>
              <a:gd name="connsiteY8" fmla="*/ 718457 h 718457"/>
              <a:gd name="connsiteX9" fmla="*/ 14597 w 1436916"/>
              <a:gd name="connsiteY9" fmla="*/ 573664 h 718457"/>
              <a:gd name="connsiteX10" fmla="*/ 718458 w 1436916"/>
              <a:gd name="connsiteY10" fmla="*/ 0 h 718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36916" h="718457">
                <a:moveTo>
                  <a:pt x="718458" y="0"/>
                </a:moveTo>
                <a:cubicBezTo>
                  <a:pt x="1065652" y="0"/>
                  <a:pt x="1355326" y="246275"/>
                  <a:pt x="1422320" y="573664"/>
                </a:cubicBezTo>
                <a:lnTo>
                  <a:pt x="1436916" y="718457"/>
                </a:lnTo>
                <a:lnTo>
                  <a:pt x="1353517" y="718457"/>
                </a:lnTo>
                <a:lnTo>
                  <a:pt x="1340615" y="590472"/>
                </a:lnTo>
                <a:cubicBezTo>
                  <a:pt x="1281398" y="301086"/>
                  <a:pt x="1025350" y="83399"/>
                  <a:pt x="718458" y="83399"/>
                </a:cubicBezTo>
                <a:cubicBezTo>
                  <a:pt x="411567" y="83399"/>
                  <a:pt x="155518" y="301086"/>
                  <a:pt x="96301" y="590472"/>
                </a:cubicBezTo>
                <a:lnTo>
                  <a:pt x="83399" y="718457"/>
                </a:lnTo>
                <a:lnTo>
                  <a:pt x="0" y="718457"/>
                </a:lnTo>
                <a:lnTo>
                  <a:pt x="14597" y="573664"/>
                </a:lnTo>
                <a:cubicBezTo>
                  <a:pt x="81590" y="246275"/>
                  <a:pt x="371264" y="0"/>
                  <a:pt x="7184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charset="0"/>
              <a:ea typeface="微软雅黑" pitchFamily="34" charset="-122"/>
              <a:sym typeface="Arial" charset="0"/>
            </a:endParaRPr>
          </a:p>
        </p:txBody>
      </p:sp>
      <p:sp>
        <p:nvSpPr>
          <p:cNvPr id="23" name="椭圆 22"/>
          <p:cNvSpPr/>
          <p:nvPr/>
        </p:nvSpPr>
        <p:spPr>
          <a:xfrm>
            <a:off x="2196091" y="4101928"/>
            <a:ext cx="1436915" cy="1436915"/>
          </a:xfrm>
          <a:prstGeom prst="ellipse">
            <a:avLst/>
          </a:prstGeom>
          <a:noFill/>
          <a:ln w="158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24" name="任意多边形: 形状 23"/>
          <p:cNvSpPr/>
          <p:nvPr/>
        </p:nvSpPr>
        <p:spPr>
          <a:xfrm flipV="1">
            <a:off x="2154575" y="4846058"/>
            <a:ext cx="1508672" cy="754335"/>
          </a:xfrm>
          <a:custGeom>
            <a:avLst/>
            <a:gdLst>
              <a:gd name="connsiteX0" fmla="*/ 718458 w 1436916"/>
              <a:gd name="connsiteY0" fmla="*/ 0 h 718457"/>
              <a:gd name="connsiteX1" fmla="*/ 1422320 w 1436916"/>
              <a:gd name="connsiteY1" fmla="*/ 573664 h 718457"/>
              <a:gd name="connsiteX2" fmla="*/ 1436916 w 1436916"/>
              <a:gd name="connsiteY2" fmla="*/ 718457 h 718457"/>
              <a:gd name="connsiteX3" fmla="*/ 1353517 w 1436916"/>
              <a:gd name="connsiteY3" fmla="*/ 718457 h 718457"/>
              <a:gd name="connsiteX4" fmla="*/ 1340615 w 1436916"/>
              <a:gd name="connsiteY4" fmla="*/ 590472 h 718457"/>
              <a:gd name="connsiteX5" fmla="*/ 718458 w 1436916"/>
              <a:gd name="connsiteY5" fmla="*/ 83399 h 718457"/>
              <a:gd name="connsiteX6" fmla="*/ 96301 w 1436916"/>
              <a:gd name="connsiteY6" fmla="*/ 590472 h 718457"/>
              <a:gd name="connsiteX7" fmla="*/ 83399 w 1436916"/>
              <a:gd name="connsiteY7" fmla="*/ 718457 h 718457"/>
              <a:gd name="connsiteX8" fmla="*/ 0 w 1436916"/>
              <a:gd name="connsiteY8" fmla="*/ 718457 h 718457"/>
              <a:gd name="connsiteX9" fmla="*/ 14597 w 1436916"/>
              <a:gd name="connsiteY9" fmla="*/ 573664 h 718457"/>
              <a:gd name="connsiteX10" fmla="*/ 718458 w 1436916"/>
              <a:gd name="connsiteY10" fmla="*/ 0 h 718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36916" h="718457">
                <a:moveTo>
                  <a:pt x="718458" y="0"/>
                </a:moveTo>
                <a:cubicBezTo>
                  <a:pt x="1065652" y="0"/>
                  <a:pt x="1355326" y="246275"/>
                  <a:pt x="1422320" y="573664"/>
                </a:cubicBezTo>
                <a:lnTo>
                  <a:pt x="1436916" y="718457"/>
                </a:lnTo>
                <a:lnTo>
                  <a:pt x="1353517" y="718457"/>
                </a:lnTo>
                <a:lnTo>
                  <a:pt x="1340615" y="590472"/>
                </a:lnTo>
                <a:cubicBezTo>
                  <a:pt x="1281398" y="301086"/>
                  <a:pt x="1025350" y="83399"/>
                  <a:pt x="718458" y="83399"/>
                </a:cubicBezTo>
                <a:cubicBezTo>
                  <a:pt x="411567" y="83399"/>
                  <a:pt x="155518" y="301086"/>
                  <a:pt x="96301" y="590472"/>
                </a:cubicBezTo>
                <a:lnTo>
                  <a:pt x="83399" y="718457"/>
                </a:lnTo>
                <a:lnTo>
                  <a:pt x="0" y="718457"/>
                </a:lnTo>
                <a:lnTo>
                  <a:pt x="14597" y="573664"/>
                </a:lnTo>
                <a:cubicBezTo>
                  <a:pt x="81590" y="246275"/>
                  <a:pt x="371264" y="0"/>
                  <a:pt x="71845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latin typeface="Arial" charset="0"/>
              <a:ea typeface="微软雅黑" pitchFamily="34" charset="-122"/>
              <a:sym typeface="Arial" charset="0"/>
            </a:endParaRPr>
          </a:p>
        </p:txBody>
      </p:sp>
      <p:sp>
        <p:nvSpPr>
          <p:cNvPr id="25" name="椭圆 24"/>
          <p:cNvSpPr/>
          <p:nvPr/>
        </p:nvSpPr>
        <p:spPr>
          <a:xfrm>
            <a:off x="4347028" y="4101928"/>
            <a:ext cx="1436915" cy="1436915"/>
          </a:xfrm>
          <a:prstGeom prst="ellipse">
            <a:avLst/>
          </a:prstGeom>
          <a:noFill/>
          <a:ln w="158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26" name="任意多边形: 形状 25"/>
          <p:cNvSpPr/>
          <p:nvPr/>
        </p:nvSpPr>
        <p:spPr>
          <a:xfrm>
            <a:off x="4311149" y="4044461"/>
            <a:ext cx="1508672" cy="754335"/>
          </a:xfrm>
          <a:custGeom>
            <a:avLst/>
            <a:gdLst>
              <a:gd name="connsiteX0" fmla="*/ 718458 w 1436916"/>
              <a:gd name="connsiteY0" fmla="*/ 0 h 718457"/>
              <a:gd name="connsiteX1" fmla="*/ 1422320 w 1436916"/>
              <a:gd name="connsiteY1" fmla="*/ 573664 h 718457"/>
              <a:gd name="connsiteX2" fmla="*/ 1436916 w 1436916"/>
              <a:gd name="connsiteY2" fmla="*/ 718457 h 718457"/>
              <a:gd name="connsiteX3" fmla="*/ 1353517 w 1436916"/>
              <a:gd name="connsiteY3" fmla="*/ 718457 h 718457"/>
              <a:gd name="connsiteX4" fmla="*/ 1340615 w 1436916"/>
              <a:gd name="connsiteY4" fmla="*/ 590472 h 718457"/>
              <a:gd name="connsiteX5" fmla="*/ 718458 w 1436916"/>
              <a:gd name="connsiteY5" fmla="*/ 83399 h 718457"/>
              <a:gd name="connsiteX6" fmla="*/ 96301 w 1436916"/>
              <a:gd name="connsiteY6" fmla="*/ 590472 h 718457"/>
              <a:gd name="connsiteX7" fmla="*/ 83399 w 1436916"/>
              <a:gd name="connsiteY7" fmla="*/ 718457 h 718457"/>
              <a:gd name="connsiteX8" fmla="*/ 0 w 1436916"/>
              <a:gd name="connsiteY8" fmla="*/ 718457 h 718457"/>
              <a:gd name="connsiteX9" fmla="*/ 14597 w 1436916"/>
              <a:gd name="connsiteY9" fmla="*/ 573664 h 718457"/>
              <a:gd name="connsiteX10" fmla="*/ 718458 w 1436916"/>
              <a:gd name="connsiteY10" fmla="*/ 0 h 718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36916" h="718457">
                <a:moveTo>
                  <a:pt x="718458" y="0"/>
                </a:moveTo>
                <a:cubicBezTo>
                  <a:pt x="1065652" y="0"/>
                  <a:pt x="1355326" y="246275"/>
                  <a:pt x="1422320" y="573664"/>
                </a:cubicBezTo>
                <a:lnTo>
                  <a:pt x="1436916" y="718457"/>
                </a:lnTo>
                <a:lnTo>
                  <a:pt x="1353517" y="718457"/>
                </a:lnTo>
                <a:lnTo>
                  <a:pt x="1340615" y="590472"/>
                </a:lnTo>
                <a:cubicBezTo>
                  <a:pt x="1281398" y="301086"/>
                  <a:pt x="1025350" y="83399"/>
                  <a:pt x="718458" y="83399"/>
                </a:cubicBezTo>
                <a:cubicBezTo>
                  <a:pt x="411567" y="83399"/>
                  <a:pt x="155518" y="301086"/>
                  <a:pt x="96301" y="590472"/>
                </a:cubicBezTo>
                <a:lnTo>
                  <a:pt x="83399" y="718457"/>
                </a:lnTo>
                <a:lnTo>
                  <a:pt x="0" y="718457"/>
                </a:lnTo>
                <a:lnTo>
                  <a:pt x="14597" y="573664"/>
                </a:lnTo>
                <a:cubicBezTo>
                  <a:pt x="81590" y="246275"/>
                  <a:pt x="371264" y="0"/>
                  <a:pt x="71845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charset="0"/>
              <a:ea typeface="微软雅黑" pitchFamily="34" charset="-122"/>
              <a:sym typeface="Arial" charset="0"/>
            </a:endParaRPr>
          </a:p>
        </p:txBody>
      </p:sp>
      <p:sp>
        <p:nvSpPr>
          <p:cNvPr id="27" name="椭圆 26"/>
          <p:cNvSpPr/>
          <p:nvPr/>
        </p:nvSpPr>
        <p:spPr>
          <a:xfrm>
            <a:off x="6497965" y="4101928"/>
            <a:ext cx="1436915" cy="1436915"/>
          </a:xfrm>
          <a:prstGeom prst="ellipse">
            <a:avLst/>
          </a:prstGeom>
          <a:noFill/>
          <a:ln w="158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28" name="任意多边形: 形状 27"/>
          <p:cNvSpPr/>
          <p:nvPr/>
        </p:nvSpPr>
        <p:spPr>
          <a:xfrm flipV="1">
            <a:off x="6462088" y="4846057"/>
            <a:ext cx="1508672" cy="754335"/>
          </a:xfrm>
          <a:custGeom>
            <a:avLst/>
            <a:gdLst>
              <a:gd name="connsiteX0" fmla="*/ 718458 w 1436916"/>
              <a:gd name="connsiteY0" fmla="*/ 0 h 718457"/>
              <a:gd name="connsiteX1" fmla="*/ 1422320 w 1436916"/>
              <a:gd name="connsiteY1" fmla="*/ 573664 h 718457"/>
              <a:gd name="connsiteX2" fmla="*/ 1436916 w 1436916"/>
              <a:gd name="connsiteY2" fmla="*/ 718457 h 718457"/>
              <a:gd name="connsiteX3" fmla="*/ 1353517 w 1436916"/>
              <a:gd name="connsiteY3" fmla="*/ 718457 h 718457"/>
              <a:gd name="connsiteX4" fmla="*/ 1340615 w 1436916"/>
              <a:gd name="connsiteY4" fmla="*/ 590472 h 718457"/>
              <a:gd name="connsiteX5" fmla="*/ 718458 w 1436916"/>
              <a:gd name="connsiteY5" fmla="*/ 83399 h 718457"/>
              <a:gd name="connsiteX6" fmla="*/ 96301 w 1436916"/>
              <a:gd name="connsiteY6" fmla="*/ 590472 h 718457"/>
              <a:gd name="connsiteX7" fmla="*/ 83399 w 1436916"/>
              <a:gd name="connsiteY7" fmla="*/ 718457 h 718457"/>
              <a:gd name="connsiteX8" fmla="*/ 0 w 1436916"/>
              <a:gd name="connsiteY8" fmla="*/ 718457 h 718457"/>
              <a:gd name="connsiteX9" fmla="*/ 14597 w 1436916"/>
              <a:gd name="connsiteY9" fmla="*/ 573664 h 718457"/>
              <a:gd name="connsiteX10" fmla="*/ 718458 w 1436916"/>
              <a:gd name="connsiteY10" fmla="*/ 0 h 718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36916" h="718457">
                <a:moveTo>
                  <a:pt x="718458" y="0"/>
                </a:moveTo>
                <a:cubicBezTo>
                  <a:pt x="1065652" y="0"/>
                  <a:pt x="1355326" y="246275"/>
                  <a:pt x="1422320" y="573664"/>
                </a:cubicBezTo>
                <a:lnTo>
                  <a:pt x="1436916" y="718457"/>
                </a:lnTo>
                <a:lnTo>
                  <a:pt x="1353517" y="718457"/>
                </a:lnTo>
                <a:lnTo>
                  <a:pt x="1340615" y="590472"/>
                </a:lnTo>
                <a:cubicBezTo>
                  <a:pt x="1281398" y="301086"/>
                  <a:pt x="1025350" y="83399"/>
                  <a:pt x="718458" y="83399"/>
                </a:cubicBezTo>
                <a:cubicBezTo>
                  <a:pt x="411567" y="83399"/>
                  <a:pt x="155518" y="301086"/>
                  <a:pt x="96301" y="590472"/>
                </a:cubicBezTo>
                <a:lnTo>
                  <a:pt x="83399" y="718457"/>
                </a:lnTo>
                <a:lnTo>
                  <a:pt x="0" y="718457"/>
                </a:lnTo>
                <a:lnTo>
                  <a:pt x="14597" y="573664"/>
                </a:lnTo>
                <a:cubicBezTo>
                  <a:pt x="81590" y="246275"/>
                  <a:pt x="371264" y="0"/>
                  <a:pt x="71845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latin typeface="Arial" charset="0"/>
              <a:ea typeface="微软雅黑" pitchFamily="34" charset="-122"/>
              <a:sym typeface="Arial" charset="0"/>
            </a:endParaRPr>
          </a:p>
        </p:txBody>
      </p:sp>
      <p:sp>
        <p:nvSpPr>
          <p:cNvPr id="29" name="椭圆 28"/>
          <p:cNvSpPr/>
          <p:nvPr/>
        </p:nvSpPr>
        <p:spPr>
          <a:xfrm>
            <a:off x="8648903" y="4044461"/>
            <a:ext cx="1436915" cy="1436915"/>
          </a:xfrm>
          <a:prstGeom prst="ellipse">
            <a:avLst/>
          </a:prstGeom>
          <a:noFill/>
          <a:ln w="158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30" name="任意多边形: 形状 29"/>
          <p:cNvSpPr/>
          <p:nvPr/>
        </p:nvSpPr>
        <p:spPr>
          <a:xfrm>
            <a:off x="8613023" y="4039017"/>
            <a:ext cx="1508672" cy="754335"/>
          </a:xfrm>
          <a:custGeom>
            <a:avLst/>
            <a:gdLst>
              <a:gd name="connsiteX0" fmla="*/ 718458 w 1436916"/>
              <a:gd name="connsiteY0" fmla="*/ 0 h 718457"/>
              <a:gd name="connsiteX1" fmla="*/ 1422320 w 1436916"/>
              <a:gd name="connsiteY1" fmla="*/ 573664 h 718457"/>
              <a:gd name="connsiteX2" fmla="*/ 1436916 w 1436916"/>
              <a:gd name="connsiteY2" fmla="*/ 718457 h 718457"/>
              <a:gd name="connsiteX3" fmla="*/ 1353517 w 1436916"/>
              <a:gd name="connsiteY3" fmla="*/ 718457 h 718457"/>
              <a:gd name="connsiteX4" fmla="*/ 1340615 w 1436916"/>
              <a:gd name="connsiteY4" fmla="*/ 590472 h 718457"/>
              <a:gd name="connsiteX5" fmla="*/ 718458 w 1436916"/>
              <a:gd name="connsiteY5" fmla="*/ 83399 h 718457"/>
              <a:gd name="connsiteX6" fmla="*/ 96301 w 1436916"/>
              <a:gd name="connsiteY6" fmla="*/ 590472 h 718457"/>
              <a:gd name="connsiteX7" fmla="*/ 83399 w 1436916"/>
              <a:gd name="connsiteY7" fmla="*/ 718457 h 718457"/>
              <a:gd name="connsiteX8" fmla="*/ 0 w 1436916"/>
              <a:gd name="connsiteY8" fmla="*/ 718457 h 718457"/>
              <a:gd name="connsiteX9" fmla="*/ 14597 w 1436916"/>
              <a:gd name="connsiteY9" fmla="*/ 573664 h 718457"/>
              <a:gd name="connsiteX10" fmla="*/ 718458 w 1436916"/>
              <a:gd name="connsiteY10" fmla="*/ 0 h 718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36916" h="718457">
                <a:moveTo>
                  <a:pt x="718458" y="0"/>
                </a:moveTo>
                <a:cubicBezTo>
                  <a:pt x="1065652" y="0"/>
                  <a:pt x="1355326" y="246275"/>
                  <a:pt x="1422320" y="573664"/>
                </a:cubicBezTo>
                <a:lnTo>
                  <a:pt x="1436916" y="718457"/>
                </a:lnTo>
                <a:lnTo>
                  <a:pt x="1353517" y="718457"/>
                </a:lnTo>
                <a:lnTo>
                  <a:pt x="1340615" y="590472"/>
                </a:lnTo>
                <a:cubicBezTo>
                  <a:pt x="1281398" y="301086"/>
                  <a:pt x="1025350" y="83399"/>
                  <a:pt x="718458" y="83399"/>
                </a:cubicBezTo>
                <a:cubicBezTo>
                  <a:pt x="411567" y="83399"/>
                  <a:pt x="155518" y="301086"/>
                  <a:pt x="96301" y="590472"/>
                </a:cubicBezTo>
                <a:lnTo>
                  <a:pt x="83399" y="718457"/>
                </a:lnTo>
                <a:lnTo>
                  <a:pt x="0" y="718457"/>
                </a:lnTo>
                <a:lnTo>
                  <a:pt x="14597" y="573664"/>
                </a:lnTo>
                <a:cubicBezTo>
                  <a:pt x="81590" y="246275"/>
                  <a:pt x="371264" y="0"/>
                  <a:pt x="71845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latin typeface="Arial" charset="0"/>
              <a:ea typeface="微软雅黑" pitchFamily="34" charset="-122"/>
              <a:sym typeface="Arial" charset="0"/>
            </a:endParaRPr>
          </a:p>
        </p:txBody>
      </p:sp>
      <p:sp>
        <p:nvSpPr>
          <p:cNvPr id="31" name="Text Box 20"/>
          <p:cNvSpPr txBox="1">
            <a:spLocks noChangeArrowheads="1"/>
          </p:cNvSpPr>
          <p:nvPr/>
        </p:nvSpPr>
        <p:spPr bwMode="auto">
          <a:xfrm>
            <a:off x="1070029" y="2751755"/>
            <a:ext cx="143691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zh-CN" altLang="en-US" b="1" dirty="0">
                <a:solidFill>
                  <a:schemeClr val="bg1"/>
                </a:solidFill>
                <a:latin typeface="Arial" charset="0"/>
                <a:ea typeface="微软雅黑" pitchFamily="34" charset="-122"/>
                <a:sym typeface="Arial" charset="0"/>
              </a:rPr>
              <a:t>相互的信任</a:t>
            </a:r>
          </a:p>
        </p:txBody>
      </p:sp>
      <p:sp>
        <p:nvSpPr>
          <p:cNvPr id="32" name="Text Box 17"/>
          <p:cNvSpPr txBox="1">
            <a:spLocks noChangeArrowheads="1"/>
          </p:cNvSpPr>
          <p:nvPr/>
        </p:nvSpPr>
        <p:spPr bwMode="auto">
          <a:xfrm>
            <a:off x="3220966" y="2748695"/>
            <a:ext cx="14236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spcBef>
                <a:spcPct val="50000"/>
              </a:spcBef>
              <a:defRPr b="1">
                <a:solidFill>
                  <a:schemeClr val="bg1"/>
                </a:solidFill>
                <a:latin typeface="微软雅黑" pitchFamily="34" charset="-122"/>
                <a:ea typeface="微软雅黑" pitchFamily="34" charset="-122"/>
              </a:defRPr>
            </a:lvl1pPr>
          </a:lstStyle>
          <a:p>
            <a:r>
              <a:rPr lang="zh-CN" altLang="en-US" dirty="0">
                <a:latin typeface="Arial" charset="0"/>
                <a:sym typeface="Arial" charset="0"/>
              </a:rPr>
              <a:t>一致的承诺</a:t>
            </a:r>
          </a:p>
        </p:txBody>
      </p:sp>
      <p:sp>
        <p:nvSpPr>
          <p:cNvPr id="33" name="Text Box 18"/>
          <p:cNvSpPr txBox="1">
            <a:spLocks noChangeArrowheads="1"/>
          </p:cNvSpPr>
          <p:nvPr/>
        </p:nvSpPr>
        <p:spPr bwMode="auto">
          <a:xfrm>
            <a:off x="5492846" y="2748695"/>
            <a:ext cx="11430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spcBef>
                <a:spcPct val="50000"/>
              </a:spcBef>
              <a:defRPr b="1">
                <a:solidFill>
                  <a:schemeClr val="bg1"/>
                </a:solidFill>
                <a:latin typeface="微软雅黑" pitchFamily="34" charset="-122"/>
                <a:ea typeface="微软雅黑" pitchFamily="34" charset="-122"/>
              </a:defRPr>
            </a:lvl1pPr>
          </a:lstStyle>
          <a:p>
            <a:r>
              <a:rPr lang="zh-CN" altLang="en-US" dirty="0">
                <a:latin typeface="Arial" charset="0"/>
                <a:sym typeface="Arial" charset="0"/>
              </a:rPr>
              <a:t>开放的沟 通</a:t>
            </a:r>
          </a:p>
        </p:txBody>
      </p:sp>
      <p:sp>
        <p:nvSpPr>
          <p:cNvPr id="34" name="Text Box 19"/>
          <p:cNvSpPr txBox="1">
            <a:spLocks noChangeArrowheads="1"/>
          </p:cNvSpPr>
          <p:nvPr/>
        </p:nvSpPr>
        <p:spPr bwMode="auto">
          <a:xfrm>
            <a:off x="7675436" y="2703227"/>
            <a:ext cx="11430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spcBef>
                <a:spcPct val="50000"/>
              </a:spcBef>
              <a:defRPr b="1">
                <a:solidFill>
                  <a:schemeClr val="bg1"/>
                </a:solidFill>
                <a:latin typeface="微软雅黑" pitchFamily="34" charset="-122"/>
                <a:ea typeface="微软雅黑" pitchFamily="34" charset="-122"/>
              </a:defRPr>
            </a:lvl1pPr>
          </a:lstStyle>
          <a:p>
            <a:r>
              <a:rPr lang="zh-CN" altLang="en-US" dirty="0">
                <a:latin typeface="Arial" charset="0"/>
                <a:sym typeface="Arial" charset="0"/>
              </a:rPr>
              <a:t>相关的技 能</a:t>
            </a:r>
          </a:p>
        </p:txBody>
      </p:sp>
      <p:sp>
        <p:nvSpPr>
          <p:cNvPr id="35" name="Text Box 22"/>
          <p:cNvSpPr txBox="1">
            <a:spLocks noChangeArrowheads="1"/>
          </p:cNvSpPr>
          <p:nvPr/>
        </p:nvSpPr>
        <p:spPr bwMode="auto">
          <a:xfrm>
            <a:off x="9706928" y="2639036"/>
            <a:ext cx="12954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spcBef>
                <a:spcPct val="50000"/>
              </a:spcBef>
              <a:defRPr b="1">
                <a:solidFill>
                  <a:schemeClr val="bg1"/>
                </a:solidFill>
                <a:latin typeface="微软雅黑" pitchFamily="34" charset="-122"/>
                <a:ea typeface="微软雅黑" pitchFamily="34" charset="-122"/>
              </a:defRPr>
            </a:lvl1pPr>
          </a:lstStyle>
          <a:p>
            <a:r>
              <a:rPr lang="zh-CN" altLang="en-US" dirty="0">
                <a:latin typeface="Arial" charset="0"/>
                <a:sym typeface="Arial" charset="0"/>
              </a:rPr>
              <a:t>恰当的领 导</a:t>
            </a:r>
          </a:p>
        </p:txBody>
      </p:sp>
      <p:sp>
        <p:nvSpPr>
          <p:cNvPr id="36" name="Text Box 21"/>
          <p:cNvSpPr txBox="1">
            <a:spLocks noChangeArrowheads="1"/>
          </p:cNvSpPr>
          <p:nvPr/>
        </p:nvSpPr>
        <p:spPr bwMode="auto">
          <a:xfrm>
            <a:off x="2149334" y="4642519"/>
            <a:ext cx="150867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spcBef>
                <a:spcPct val="50000"/>
              </a:spcBef>
              <a:defRPr b="1">
                <a:solidFill>
                  <a:srgbClr val="FFC000"/>
                </a:solidFill>
                <a:latin typeface="微软雅黑" pitchFamily="34" charset="-122"/>
                <a:ea typeface="微软雅黑" pitchFamily="34" charset="-122"/>
              </a:defRPr>
            </a:lvl1pPr>
          </a:lstStyle>
          <a:p>
            <a:r>
              <a:rPr lang="zh-CN" altLang="en-US" dirty="0">
                <a:latin typeface="Arial" charset="0"/>
                <a:sym typeface="Arial" charset="0"/>
              </a:rPr>
              <a:t>有效的结构</a:t>
            </a:r>
          </a:p>
        </p:txBody>
      </p:sp>
      <p:sp>
        <p:nvSpPr>
          <p:cNvPr id="37" name="Text Box 23"/>
          <p:cNvSpPr txBox="1">
            <a:spLocks noChangeArrowheads="1"/>
          </p:cNvSpPr>
          <p:nvPr/>
        </p:nvSpPr>
        <p:spPr bwMode="auto">
          <a:xfrm>
            <a:off x="4336149" y="4608686"/>
            <a:ext cx="150867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spcBef>
                <a:spcPct val="50000"/>
              </a:spcBef>
              <a:defRPr b="1">
                <a:solidFill>
                  <a:srgbClr val="FFC000"/>
                </a:solidFill>
                <a:latin typeface="微软雅黑" pitchFamily="34" charset="-122"/>
                <a:ea typeface="微软雅黑" pitchFamily="34" charset="-122"/>
              </a:defRPr>
            </a:lvl1pPr>
          </a:lstStyle>
          <a:p>
            <a:r>
              <a:rPr lang="zh-CN" altLang="en-US" dirty="0">
                <a:latin typeface="Arial" charset="0"/>
                <a:sym typeface="Arial" charset="0"/>
              </a:rPr>
              <a:t>清晰的目标</a:t>
            </a:r>
          </a:p>
        </p:txBody>
      </p:sp>
      <p:sp>
        <p:nvSpPr>
          <p:cNvPr id="38" name="Text Box 5"/>
          <p:cNvSpPr txBox="1">
            <a:spLocks noChangeArrowheads="1"/>
          </p:cNvSpPr>
          <p:nvPr/>
        </p:nvSpPr>
        <p:spPr bwMode="auto">
          <a:xfrm>
            <a:off x="6647692" y="4608686"/>
            <a:ext cx="11258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spcBef>
                <a:spcPct val="50000"/>
              </a:spcBef>
              <a:defRPr b="1">
                <a:solidFill>
                  <a:srgbClr val="FFC000"/>
                </a:solidFill>
                <a:latin typeface="微软雅黑" pitchFamily="34" charset="-122"/>
                <a:ea typeface="微软雅黑" pitchFamily="34" charset="-122"/>
              </a:defRPr>
            </a:lvl1pPr>
          </a:lstStyle>
          <a:p>
            <a:r>
              <a:rPr lang="zh-CN" altLang="en-US" dirty="0">
                <a:latin typeface="Arial" charset="0"/>
                <a:sym typeface="Arial" charset="0"/>
              </a:rPr>
              <a:t>外部支持</a:t>
            </a:r>
          </a:p>
        </p:txBody>
      </p:sp>
      <p:sp>
        <p:nvSpPr>
          <p:cNvPr id="39" name="Text Box 8"/>
          <p:cNvSpPr txBox="1">
            <a:spLocks noChangeArrowheads="1"/>
          </p:cNvSpPr>
          <p:nvPr/>
        </p:nvSpPr>
        <p:spPr bwMode="auto">
          <a:xfrm>
            <a:off x="8725632" y="4578252"/>
            <a:ext cx="128345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spcBef>
                <a:spcPct val="50000"/>
              </a:spcBef>
              <a:defRPr b="1">
                <a:solidFill>
                  <a:schemeClr val="bg1"/>
                </a:solidFill>
                <a:latin typeface="微软雅黑" pitchFamily="34" charset="-122"/>
                <a:ea typeface="微软雅黑" pitchFamily="34" charset="-122"/>
              </a:defRPr>
            </a:lvl1pPr>
          </a:lstStyle>
          <a:p>
            <a:r>
              <a:rPr lang="zh-CN" altLang="en-US" dirty="0">
                <a:solidFill>
                  <a:srgbClr val="FFC000"/>
                </a:solidFill>
                <a:latin typeface="Arial" charset="0"/>
                <a:sym typeface="Arial" charset="0"/>
              </a:rPr>
              <a:t>分享成果</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箭头: 五边形 4"/>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标题 1"/>
          <p:cNvSpPr>
            <a:spLocks noGrp="1"/>
          </p:cNvSpPr>
          <p:nvPr>
            <p:ph type="title"/>
          </p:nvPr>
        </p:nvSpPr>
        <p:spPr>
          <a:xfrm>
            <a:off x="884283" y="431719"/>
            <a:ext cx="4365851" cy="480131"/>
          </a:xfrm>
          <a:prstGeom prst="rect">
            <a:avLst/>
          </a:prstGeom>
          <a:noFill/>
          <a:ln w="9525">
            <a:noFill/>
            <a:miter lim="800000"/>
          </a:ln>
          <a:effectLst/>
        </p:spPr>
        <p:txBody>
          <a:bodyPr vert="horz" wrap="square" lIns="91440" tIns="45720" rIns="91440" bIns="45720" rtlCol="0" anchor="ctr">
            <a:spAutoFit/>
          </a:bodyPr>
          <a:lstStyle/>
          <a:p>
            <a:r>
              <a:rPr lang="zh-CN" altLang="en-US" sz="2800" b="1" dirty="0">
                <a:solidFill>
                  <a:schemeClr val="accent1">
                    <a:lumMod val="75000"/>
                  </a:schemeClr>
                </a:solidFill>
                <a:latin typeface="Arial" charset="0"/>
                <a:ea typeface="微软雅黑" pitchFamily="34" charset="-122"/>
                <a:sym typeface="Arial" charset="0"/>
              </a:rPr>
              <a:t>如何管理一个优秀的团队</a:t>
            </a:r>
          </a:p>
        </p:txBody>
      </p:sp>
      <p:sp>
        <p:nvSpPr>
          <p:cNvPr id="7" name="流程图: 手动输入 6"/>
          <p:cNvSpPr/>
          <p:nvPr/>
        </p:nvSpPr>
        <p:spPr>
          <a:xfrm rot="16200000" flipV="1">
            <a:off x="4343400" y="2505527"/>
            <a:ext cx="1291771" cy="2213429"/>
          </a:xfrm>
          <a:prstGeom prst="flowChartManualInpu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8" name="流程图: 手动输入 7"/>
          <p:cNvSpPr/>
          <p:nvPr/>
        </p:nvSpPr>
        <p:spPr>
          <a:xfrm rot="16200000" flipH="1">
            <a:off x="6556829" y="2505527"/>
            <a:ext cx="1291771" cy="2213429"/>
          </a:xfrm>
          <a:prstGeom prst="flowChartManualInp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9" name="矩形 8"/>
          <p:cNvSpPr/>
          <p:nvPr/>
        </p:nvSpPr>
        <p:spPr>
          <a:xfrm>
            <a:off x="3864107" y="3412186"/>
            <a:ext cx="1980029" cy="400110"/>
          </a:xfrm>
          <a:prstGeom prst="rect">
            <a:avLst/>
          </a:prstGeom>
        </p:spPr>
        <p:txBody>
          <a:bodyPr wrap="none">
            <a:spAutoFit/>
          </a:bodyPr>
          <a:lstStyle/>
          <a:p>
            <a:r>
              <a:rPr lang="zh-TW" altLang="en-US" sz="2000" b="1" dirty="0">
                <a:solidFill>
                  <a:schemeClr val="bg1"/>
                </a:solidFill>
                <a:latin typeface="Arial" charset="0"/>
                <a:ea typeface="微软雅黑" pitchFamily="34" charset="-122"/>
                <a:sym typeface="Arial" charset="0"/>
              </a:rPr>
              <a:t>管理团队的外围</a:t>
            </a:r>
            <a:endParaRPr lang="zh-CN" altLang="en-US" sz="2000" b="1" dirty="0">
              <a:solidFill>
                <a:schemeClr val="bg1"/>
              </a:solidFill>
              <a:latin typeface="Arial" charset="0"/>
              <a:ea typeface="微软雅黑" pitchFamily="34" charset="-122"/>
              <a:sym typeface="Arial" charset="0"/>
            </a:endParaRPr>
          </a:p>
        </p:txBody>
      </p:sp>
      <p:sp>
        <p:nvSpPr>
          <p:cNvPr id="10" name="矩形 9"/>
          <p:cNvSpPr/>
          <p:nvPr/>
        </p:nvSpPr>
        <p:spPr>
          <a:xfrm>
            <a:off x="6501644" y="3412186"/>
            <a:ext cx="1723549" cy="400110"/>
          </a:xfrm>
          <a:prstGeom prst="rect">
            <a:avLst/>
          </a:prstGeom>
        </p:spPr>
        <p:txBody>
          <a:bodyPr wrap="none">
            <a:spAutoFit/>
          </a:bodyPr>
          <a:lstStyle/>
          <a:p>
            <a:r>
              <a:rPr lang="zh-TW" altLang="en-US" sz="2000" b="1" dirty="0">
                <a:solidFill>
                  <a:schemeClr val="tx1">
                    <a:lumMod val="85000"/>
                    <a:lumOff val="15000"/>
                  </a:schemeClr>
                </a:solidFill>
                <a:latin typeface="Arial" charset="0"/>
                <a:ea typeface="微软雅黑" pitchFamily="34" charset="-122"/>
                <a:sym typeface="Arial" charset="0"/>
              </a:rPr>
              <a:t>管理团队本身</a:t>
            </a:r>
            <a:endParaRPr lang="zh-CN" altLang="en-US" sz="2000" b="1" dirty="0">
              <a:solidFill>
                <a:schemeClr val="tx1">
                  <a:lumMod val="85000"/>
                  <a:lumOff val="15000"/>
                </a:schemeClr>
              </a:solidFill>
              <a:latin typeface="Arial" charset="0"/>
              <a:ea typeface="微软雅黑" pitchFamily="34" charset="-122"/>
              <a:sym typeface="Arial" charset="0"/>
            </a:endParaRPr>
          </a:p>
        </p:txBody>
      </p:sp>
      <p:sp>
        <p:nvSpPr>
          <p:cNvPr id="11" name="矩形 10"/>
          <p:cNvSpPr/>
          <p:nvPr/>
        </p:nvSpPr>
        <p:spPr>
          <a:xfrm>
            <a:off x="365768" y="3551923"/>
            <a:ext cx="3235248" cy="646331"/>
          </a:xfrm>
          <a:prstGeom prst="rect">
            <a:avLst/>
          </a:prstGeom>
        </p:spPr>
        <p:txBody>
          <a:bodyPr wrap="square">
            <a:spAutoFit/>
          </a:bodyPr>
          <a:lstStyle/>
          <a:p>
            <a:pPr marL="0" lvl="1" algn="r"/>
            <a:r>
              <a:rPr lang="zh-TW" altLang="en-US" dirty="0">
                <a:latin typeface="Arial" charset="0"/>
                <a:ea typeface="微软雅黑" pitchFamily="34" charset="-122"/>
                <a:sym typeface="Arial" charset="0"/>
              </a:rPr>
              <a:t>与那些团队需要与之相互依靠的组织处理好</a:t>
            </a:r>
            <a:r>
              <a:rPr lang="zh-CN" altLang="en-US" dirty="0">
                <a:latin typeface="Arial" charset="0"/>
                <a:ea typeface="微软雅黑" pitchFamily="34" charset="-122"/>
                <a:sym typeface="Arial" charset="0"/>
              </a:rPr>
              <a:t>关系</a:t>
            </a:r>
            <a:endParaRPr lang="zh-TW" altLang="en-US" dirty="0">
              <a:latin typeface="Arial" charset="0"/>
              <a:ea typeface="微软雅黑" pitchFamily="34" charset="-122"/>
              <a:sym typeface="Arial" charset="0"/>
            </a:endParaRPr>
          </a:p>
        </p:txBody>
      </p:sp>
      <p:sp>
        <p:nvSpPr>
          <p:cNvPr id="12" name="矩形 11"/>
          <p:cNvSpPr/>
          <p:nvPr/>
        </p:nvSpPr>
        <p:spPr>
          <a:xfrm>
            <a:off x="1569692" y="3046197"/>
            <a:ext cx="2031325" cy="369332"/>
          </a:xfrm>
          <a:prstGeom prst="rect">
            <a:avLst/>
          </a:prstGeom>
        </p:spPr>
        <p:txBody>
          <a:bodyPr wrap="none">
            <a:spAutoFit/>
          </a:bodyPr>
          <a:lstStyle/>
          <a:p>
            <a:pPr lvl="1" algn="r"/>
            <a:r>
              <a:rPr lang="zh-CN" altLang="en-US" dirty="0">
                <a:latin typeface="Arial" charset="0"/>
                <a:ea typeface="微软雅黑" pitchFamily="34" charset="-122"/>
                <a:sym typeface="Arial" charset="0"/>
              </a:rPr>
              <a:t>关注竞争环境</a:t>
            </a:r>
            <a:endParaRPr lang="zh-TW" altLang="en-US" dirty="0">
              <a:latin typeface="Arial" charset="0"/>
              <a:ea typeface="微软雅黑" pitchFamily="34" charset="-122"/>
              <a:sym typeface="Arial" charset="0"/>
            </a:endParaRPr>
          </a:p>
        </p:txBody>
      </p:sp>
      <p:sp>
        <p:nvSpPr>
          <p:cNvPr id="13" name="矩形 12"/>
          <p:cNvSpPr/>
          <p:nvPr/>
        </p:nvSpPr>
        <p:spPr>
          <a:xfrm>
            <a:off x="3647314" y="3065763"/>
            <a:ext cx="117173" cy="330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14" name="矩形 13"/>
          <p:cNvSpPr/>
          <p:nvPr/>
        </p:nvSpPr>
        <p:spPr>
          <a:xfrm>
            <a:off x="3647314" y="3709988"/>
            <a:ext cx="117173" cy="330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15" name="矩形 14"/>
          <p:cNvSpPr/>
          <p:nvPr/>
        </p:nvSpPr>
        <p:spPr>
          <a:xfrm>
            <a:off x="8444120" y="3065763"/>
            <a:ext cx="117173" cy="330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16" name="矩形 15"/>
          <p:cNvSpPr/>
          <p:nvPr/>
        </p:nvSpPr>
        <p:spPr>
          <a:xfrm>
            <a:off x="8444120" y="3709988"/>
            <a:ext cx="117173" cy="330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17" name="矩形 16"/>
          <p:cNvSpPr/>
          <p:nvPr/>
        </p:nvSpPr>
        <p:spPr>
          <a:xfrm>
            <a:off x="8561293" y="3046197"/>
            <a:ext cx="1107996" cy="369332"/>
          </a:xfrm>
          <a:prstGeom prst="rect">
            <a:avLst/>
          </a:prstGeom>
        </p:spPr>
        <p:txBody>
          <a:bodyPr wrap="none">
            <a:spAutoFit/>
          </a:bodyPr>
          <a:lstStyle/>
          <a:p>
            <a:pPr marL="0" lvl="1"/>
            <a:r>
              <a:rPr lang="zh-TW" altLang="en-US" dirty="0">
                <a:latin typeface="Arial" charset="0"/>
                <a:ea typeface="微软雅黑" pitchFamily="34" charset="-122"/>
                <a:sym typeface="Arial" charset="0"/>
              </a:rPr>
              <a:t>设计团队</a:t>
            </a:r>
          </a:p>
        </p:txBody>
      </p:sp>
      <p:sp>
        <p:nvSpPr>
          <p:cNvPr id="18" name="矩形 17"/>
          <p:cNvSpPr/>
          <p:nvPr/>
        </p:nvSpPr>
        <p:spPr>
          <a:xfrm>
            <a:off x="8561293" y="3670856"/>
            <a:ext cx="2492990" cy="369332"/>
          </a:xfrm>
          <a:prstGeom prst="rect">
            <a:avLst/>
          </a:prstGeom>
        </p:spPr>
        <p:txBody>
          <a:bodyPr wrap="none">
            <a:spAutoFit/>
          </a:bodyPr>
          <a:lstStyle/>
          <a:p>
            <a:pPr marL="0" lvl="1"/>
            <a:r>
              <a:rPr lang="zh-TW" altLang="en-US" dirty="0">
                <a:latin typeface="Arial" charset="0"/>
                <a:ea typeface="微软雅黑" pitchFamily="34" charset="-122"/>
                <a:sym typeface="Arial" charset="0"/>
              </a:rPr>
              <a:t>在工作过程中</a:t>
            </a:r>
            <a:r>
              <a:rPr lang="zh-TW" altLang="en-US">
                <a:latin typeface="Arial" charset="0"/>
                <a:ea typeface="微软雅黑" pitchFamily="34" charset="-122"/>
                <a:sym typeface="Arial" charset="0"/>
              </a:rPr>
              <a:t>提供支持</a:t>
            </a:r>
            <a:endParaRPr lang="zh-TW" altLang="en-US" dirty="0">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箭头: 五边形 4"/>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标题 1"/>
          <p:cNvSpPr>
            <a:spLocks noGrp="1"/>
          </p:cNvSpPr>
          <p:nvPr>
            <p:ph type="title"/>
          </p:nvPr>
        </p:nvSpPr>
        <p:spPr>
          <a:xfrm>
            <a:off x="884283" y="431719"/>
            <a:ext cx="4365851" cy="480131"/>
          </a:xfrm>
          <a:prstGeom prst="rect">
            <a:avLst/>
          </a:prstGeom>
          <a:noFill/>
          <a:ln w="9525">
            <a:noFill/>
            <a:miter lim="800000"/>
          </a:ln>
          <a:effectLst/>
        </p:spPr>
        <p:txBody>
          <a:bodyPr vert="horz" wrap="square" lIns="91440" tIns="45720" rIns="91440" bIns="45720" rtlCol="0" anchor="ctr">
            <a:spAutoFit/>
          </a:bodyPr>
          <a:lstStyle/>
          <a:p>
            <a:r>
              <a:rPr lang="zh-CN" altLang="en-US" sz="2800" b="1" dirty="0">
                <a:solidFill>
                  <a:schemeClr val="accent1">
                    <a:lumMod val="75000"/>
                  </a:schemeClr>
                </a:solidFill>
                <a:latin typeface="Arial" charset="0"/>
                <a:ea typeface="微软雅黑" pitchFamily="34" charset="-122"/>
                <a:sym typeface="Arial" charset="0"/>
              </a:rPr>
              <a:t>如何管理一个优秀的团队</a:t>
            </a:r>
          </a:p>
        </p:txBody>
      </p:sp>
      <p:sp>
        <p:nvSpPr>
          <p:cNvPr id="8" name="矩形 7"/>
          <p:cNvSpPr/>
          <p:nvPr/>
        </p:nvSpPr>
        <p:spPr>
          <a:xfrm>
            <a:off x="815340" y="2444822"/>
            <a:ext cx="4948791" cy="873957"/>
          </a:xfrm>
          <a:prstGeom prst="rect">
            <a:avLst/>
          </a:prstGeom>
        </p:spPr>
        <p:txBody>
          <a:bodyPr wrap="none">
            <a:spAutoFit/>
          </a:bodyPr>
          <a:lstStyle/>
          <a:p>
            <a:pPr marL="285750" lvl="1" indent="-285750">
              <a:lnSpc>
                <a:spcPct val="150000"/>
              </a:lnSpc>
              <a:buFont typeface="Wingdings" charset="2"/>
              <a:buChar char="Ø"/>
            </a:pPr>
            <a:r>
              <a:rPr lang="zh-TW" altLang="en-US" dirty="0">
                <a:latin typeface="Arial" charset="0"/>
                <a:ea typeface="微软雅黑" pitchFamily="34" charset="-122"/>
                <a:sym typeface="Arial" charset="0"/>
              </a:rPr>
              <a:t>客户,供货商,竞争者,规章制度,金融市场,媒体</a:t>
            </a:r>
          </a:p>
          <a:p>
            <a:pPr marL="285750" lvl="1" indent="-285750">
              <a:lnSpc>
                <a:spcPct val="150000"/>
              </a:lnSpc>
              <a:buFont typeface="Wingdings" charset="2"/>
              <a:buChar char="Ø"/>
            </a:pPr>
            <a:r>
              <a:rPr lang="zh-TW" altLang="en-US" dirty="0">
                <a:latin typeface="Arial" charset="0"/>
                <a:ea typeface="微软雅黑" pitchFamily="34" charset="-122"/>
                <a:sym typeface="Arial" charset="0"/>
              </a:rPr>
              <a:t>建立并维护与一些关健的外部组织的沟通</a:t>
            </a:r>
          </a:p>
        </p:txBody>
      </p:sp>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t="9610" b="54607"/>
          <a:stretch>
            <a:fillRect/>
          </a:stretch>
        </p:blipFill>
        <p:spPr>
          <a:xfrm>
            <a:off x="0" y="3948156"/>
            <a:ext cx="12192000" cy="2909844"/>
          </a:xfrm>
          <a:prstGeom prst="rect">
            <a:avLst/>
          </a:prstGeom>
        </p:spPr>
      </p:pic>
      <p:sp>
        <p:nvSpPr>
          <p:cNvPr id="11" name="矩形 10"/>
          <p:cNvSpPr/>
          <p:nvPr/>
        </p:nvSpPr>
        <p:spPr>
          <a:xfrm>
            <a:off x="0" y="3948156"/>
            <a:ext cx="6096000" cy="2909844"/>
          </a:xfrm>
          <a:prstGeom prst="rect">
            <a:avLst/>
          </a:prstGeom>
          <a:solidFill>
            <a:schemeClr val="accent1">
              <a:lumMod val="7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12" name="矩形 11"/>
          <p:cNvSpPr/>
          <p:nvPr/>
        </p:nvSpPr>
        <p:spPr>
          <a:xfrm>
            <a:off x="6096000" y="3948156"/>
            <a:ext cx="6096000" cy="2909844"/>
          </a:xfrm>
          <a:prstGeom prst="rect">
            <a:avLst/>
          </a:prstGeom>
          <a:solidFill>
            <a:schemeClr val="accent4">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7" name="矩形 6"/>
          <p:cNvSpPr/>
          <p:nvPr/>
        </p:nvSpPr>
        <p:spPr>
          <a:xfrm>
            <a:off x="2032323" y="5141468"/>
            <a:ext cx="2339102" cy="523220"/>
          </a:xfrm>
          <a:prstGeom prst="rect">
            <a:avLst/>
          </a:prstGeom>
        </p:spPr>
        <p:txBody>
          <a:bodyPr wrap="none">
            <a:spAutoFit/>
          </a:bodyPr>
          <a:lstStyle/>
          <a:p>
            <a:pPr marL="0" lvl="1"/>
            <a:r>
              <a:rPr lang="zh-CN" altLang="en-US" sz="2800" b="1" dirty="0">
                <a:solidFill>
                  <a:schemeClr val="bg1"/>
                </a:solidFill>
                <a:latin typeface="Arial" charset="0"/>
                <a:ea typeface="微软雅黑" pitchFamily="34" charset="-122"/>
                <a:sym typeface="Arial" charset="0"/>
              </a:rPr>
              <a:t>关注竞争环境</a:t>
            </a:r>
            <a:endParaRPr lang="zh-TW" altLang="en-US" sz="2800" b="1" dirty="0">
              <a:solidFill>
                <a:schemeClr val="bg1"/>
              </a:solidFill>
              <a:latin typeface="Arial" charset="0"/>
              <a:ea typeface="微软雅黑" pitchFamily="34" charset="-122"/>
              <a:sym typeface="Arial" charset="0"/>
            </a:endParaRPr>
          </a:p>
        </p:txBody>
      </p:sp>
      <p:sp>
        <p:nvSpPr>
          <p:cNvPr id="13" name="等腰三角形 12"/>
          <p:cNvSpPr/>
          <p:nvPr/>
        </p:nvSpPr>
        <p:spPr>
          <a:xfrm>
            <a:off x="2877441" y="4512541"/>
            <a:ext cx="648866" cy="18933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14" name="矩形 13"/>
          <p:cNvSpPr/>
          <p:nvPr/>
        </p:nvSpPr>
        <p:spPr>
          <a:xfrm>
            <a:off x="7186755" y="4926024"/>
            <a:ext cx="4167045" cy="954107"/>
          </a:xfrm>
          <a:prstGeom prst="rect">
            <a:avLst/>
          </a:prstGeom>
        </p:spPr>
        <p:txBody>
          <a:bodyPr wrap="square">
            <a:spAutoFit/>
          </a:bodyPr>
          <a:lstStyle/>
          <a:p>
            <a:pPr marL="0" lvl="1" algn="ctr"/>
            <a:r>
              <a:rPr lang="zh-TW" altLang="en-US" sz="2800" b="1" dirty="0">
                <a:solidFill>
                  <a:schemeClr val="tx1">
                    <a:lumMod val="85000"/>
                    <a:lumOff val="15000"/>
                  </a:schemeClr>
                </a:solidFill>
                <a:latin typeface="Arial" charset="0"/>
                <a:ea typeface="微软雅黑" pitchFamily="34" charset="-122"/>
                <a:sym typeface="Arial" charset="0"/>
              </a:rPr>
              <a:t>与那些团队需要与之相互依靠的组织处理好</a:t>
            </a:r>
            <a:r>
              <a:rPr lang="zh-CN" altLang="en-US" sz="2800" b="1" dirty="0">
                <a:solidFill>
                  <a:schemeClr val="tx1">
                    <a:lumMod val="85000"/>
                    <a:lumOff val="15000"/>
                  </a:schemeClr>
                </a:solidFill>
                <a:latin typeface="Arial" charset="0"/>
                <a:ea typeface="微软雅黑" pitchFamily="34" charset="-122"/>
                <a:sym typeface="Arial" charset="0"/>
              </a:rPr>
              <a:t>关系</a:t>
            </a:r>
            <a:endParaRPr lang="zh-TW" altLang="en-US" sz="2800" b="1" dirty="0">
              <a:solidFill>
                <a:schemeClr val="tx1">
                  <a:lumMod val="85000"/>
                  <a:lumOff val="15000"/>
                </a:schemeClr>
              </a:solidFill>
              <a:latin typeface="Arial" charset="0"/>
              <a:ea typeface="微软雅黑" pitchFamily="34" charset="-122"/>
              <a:sym typeface="Arial" charset="0"/>
            </a:endParaRPr>
          </a:p>
        </p:txBody>
      </p:sp>
      <p:sp>
        <p:nvSpPr>
          <p:cNvPr id="15" name="等腰三角形 14"/>
          <p:cNvSpPr/>
          <p:nvPr/>
        </p:nvSpPr>
        <p:spPr>
          <a:xfrm>
            <a:off x="8819567" y="4512541"/>
            <a:ext cx="648866" cy="189334"/>
          </a:xfrm>
          <a:prstGeom prst="triangle">
            <a:avLst/>
          </a:prstGeom>
          <a:solidFill>
            <a:schemeClr val="tx1">
              <a:lumMod val="65000"/>
              <a:lumOff val="35000"/>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Arial" charset="0"/>
              <a:ea typeface="微软雅黑" pitchFamily="34" charset="-122"/>
              <a:sym typeface="Arial" charset="0"/>
            </a:endParaRPr>
          </a:p>
        </p:txBody>
      </p:sp>
      <p:sp>
        <p:nvSpPr>
          <p:cNvPr id="16" name="矩形 15"/>
          <p:cNvSpPr/>
          <p:nvPr/>
        </p:nvSpPr>
        <p:spPr>
          <a:xfrm>
            <a:off x="7032684" y="2029324"/>
            <a:ext cx="4222631" cy="1338828"/>
          </a:xfrm>
          <a:prstGeom prst="rect">
            <a:avLst/>
          </a:prstGeom>
        </p:spPr>
        <p:txBody>
          <a:bodyPr wrap="none">
            <a:spAutoFit/>
          </a:bodyPr>
          <a:lstStyle/>
          <a:p>
            <a:pPr marL="285750" lvl="1" indent="-285750">
              <a:lnSpc>
                <a:spcPct val="150000"/>
              </a:lnSpc>
              <a:buFont typeface="Wingdings" charset="2"/>
              <a:buChar char="Ø"/>
            </a:pPr>
            <a:r>
              <a:rPr lang="zh-TW" altLang="en-US" dirty="0">
                <a:latin typeface="Arial" charset="0"/>
                <a:ea typeface="微软雅黑" pitchFamily="34" charset="-122"/>
                <a:sym typeface="Arial" charset="0"/>
              </a:rPr>
              <a:t>指上级管理者,其它部门或领域的同行</a:t>
            </a:r>
          </a:p>
          <a:p>
            <a:pPr marL="285750" lvl="1" indent="-285750">
              <a:lnSpc>
                <a:spcPct val="150000"/>
              </a:lnSpc>
              <a:buFont typeface="Wingdings" charset="2"/>
              <a:buChar char="Ø"/>
            </a:pPr>
            <a:r>
              <a:rPr lang="zh-TW" altLang="en-US" dirty="0">
                <a:latin typeface="Arial" charset="0"/>
                <a:ea typeface="微软雅黑" pitchFamily="34" charset="-122"/>
                <a:sym typeface="Arial" charset="0"/>
              </a:rPr>
              <a:t>必须了解整个组织的权力动态</a:t>
            </a:r>
          </a:p>
          <a:p>
            <a:pPr marL="285750" lvl="1" indent="-285750">
              <a:lnSpc>
                <a:spcPct val="150000"/>
              </a:lnSpc>
              <a:buFont typeface="Wingdings" charset="2"/>
              <a:buChar char="Ø"/>
            </a:pPr>
            <a:r>
              <a:rPr lang="zh-TW" altLang="en-US" dirty="0">
                <a:latin typeface="Arial" charset="0"/>
                <a:ea typeface="微软雅黑" pitchFamily="34" charset="-122"/>
                <a:sym typeface="Arial" charset="0"/>
              </a:rPr>
              <a:t>让他人了解团队的结构,制度或政策</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15368"/>
            <a:ext cx="159657" cy="5128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箭头: 五边形 4"/>
          <p:cNvSpPr/>
          <p:nvPr/>
        </p:nvSpPr>
        <p:spPr>
          <a:xfrm>
            <a:off x="228600" y="415368"/>
            <a:ext cx="586740" cy="512834"/>
          </a:xfrm>
          <a:prstGeom prst="homePlate">
            <a:avLst>
              <a:gd name="adj" fmla="val 3125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标题 1"/>
          <p:cNvSpPr>
            <a:spLocks noGrp="1"/>
          </p:cNvSpPr>
          <p:nvPr>
            <p:ph type="title"/>
          </p:nvPr>
        </p:nvSpPr>
        <p:spPr>
          <a:xfrm>
            <a:off x="884283" y="431719"/>
            <a:ext cx="4365851" cy="480131"/>
          </a:xfrm>
          <a:prstGeom prst="rect">
            <a:avLst/>
          </a:prstGeom>
          <a:noFill/>
          <a:ln w="9525">
            <a:noFill/>
            <a:miter lim="800000"/>
          </a:ln>
          <a:effectLst/>
        </p:spPr>
        <p:txBody>
          <a:bodyPr vert="horz" wrap="square" lIns="91440" tIns="45720" rIns="91440" bIns="45720" rtlCol="0" anchor="ctr">
            <a:spAutoFit/>
          </a:bodyPr>
          <a:lstStyle/>
          <a:p>
            <a:r>
              <a:rPr lang="zh-CN" altLang="en-US" sz="2800" b="1" dirty="0">
                <a:solidFill>
                  <a:schemeClr val="accent1">
                    <a:lumMod val="75000"/>
                  </a:schemeClr>
                </a:solidFill>
                <a:latin typeface="Arial" charset="0"/>
                <a:ea typeface="微软雅黑" pitchFamily="34" charset="-122"/>
                <a:sym typeface="Arial" charset="0"/>
              </a:rPr>
              <a:t>如何管理一个优秀的团队</a:t>
            </a:r>
          </a:p>
        </p:txBody>
      </p:sp>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t="9610" b="54607"/>
          <a:stretch>
            <a:fillRect/>
          </a:stretch>
        </p:blipFill>
        <p:spPr>
          <a:xfrm>
            <a:off x="0" y="3948156"/>
            <a:ext cx="12192000" cy="2909844"/>
          </a:xfrm>
          <a:prstGeom prst="rect">
            <a:avLst/>
          </a:prstGeom>
        </p:spPr>
      </p:pic>
      <p:sp>
        <p:nvSpPr>
          <p:cNvPr id="11" name="矩形 10"/>
          <p:cNvSpPr/>
          <p:nvPr/>
        </p:nvSpPr>
        <p:spPr>
          <a:xfrm>
            <a:off x="0" y="3948156"/>
            <a:ext cx="6096000" cy="2909844"/>
          </a:xfrm>
          <a:prstGeom prst="rect">
            <a:avLst/>
          </a:prstGeom>
          <a:solidFill>
            <a:schemeClr val="accent1">
              <a:lumMod val="7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12" name="矩形 11"/>
          <p:cNvSpPr/>
          <p:nvPr/>
        </p:nvSpPr>
        <p:spPr>
          <a:xfrm>
            <a:off x="6096000" y="3948156"/>
            <a:ext cx="6096000" cy="2909844"/>
          </a:xfrm>
          <a:prstGeom prst="rect">
            <a:avLst/>
          </a:prstGeom>
          <a:solidFill>
            <a:schemeClr val="accent4">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13" name="等腰三角形 12"/>
          <p:cNvSpPr/>
          <p:nvPr/>
        </p:nvSpPr>
        <p:spPr>
          <a:xfrm>
            <a:off x="2877441" y="4512541"/>
            <a:ext cx="648866" cy="18933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15" name="等腰三角形 14"/>
          <p:cNvSpPr/>
          <p:nvPr/>
        </p:nvSpPr>
        <p:spPr>
          <a:xfrm>
            <a:off x="8819567" y="4512541"/>
            <a:ext cx="648866" cy="189334"/>
          </a:xfrm>
          <a:prstGeom prst="triangle">
            <a:avLst/>
          </a:prstGeom>
          <a:solidFill>
            <a:schemeClr val="tx1">
              <a:lumMod val="65000"/>
              <a:lumOff val="35000"/>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Arial" charset="0"/>
              <a:ea typeface="微软雅黑" pitchFamily="34" charset="-122"/>
              <a:sym typeface="Arial" charset="0"/>
            </a:endParaRPr>
          </a:p>
        </p:txBody>
      </p:sp>
      <p:sp>
        <p:nvSpPr>
          <p:cNvPr id="2" name="矩形 1"/>
          <p:cNvSpPr/>
          <p:nvPr/>
        </p:nvSpPr>
        <p:spPr>
          <a:xfrm>
            <a:off x="2391395" y="5141467"/>
            <a:ext cx="1620957" cy="523220"/>
          </a:xfrm>
          <a:prstGeom prst="rect">
            <a:avLst/>
          </a:prstGeom>
        </p:spPr>
        <p:txBody>
          <a:bodyPr wrap="none">
            <a:spAutoFit/>
          </a:bodyPr>
          <a:lstStyle/>
          <a:p>
            <a:r>
              <a:rPr lang="zh-TW" altLang="en-US" sz="2800" b="1" dirty="0">
                <a:solidFill>
                  <a:schemeClr val="bg1"/>
                </a:solidFill>
                <a:latin typeface="Arial" charset="0"/>
                <a:ea typeface="微软雅黑" pitchFamily="34" charset="-122"/>
                <a:sym typeface="Arial" charset="0"/>
              </a:rPr>
              <a:t>设计团队</a:t>
            </a:r>
          </a:p>
        </p:txBody>
      </p:sp>
      <p:sp>
        <p:nvSpPr>
          <p:cNvPr id="3" name="矩形 2"/>
          <p:cNvSpPr/>
          <p:nvPr/>
        </p:nvSpPr>
        <p:spPr>
          <a:xfrm>
            <a:off x="2041940" y="2218659"/>
            <a:ext cx="2319866" cy="1338828"/>
          </a:xfrm>
          <a:prstGeom prst="rect">
            <a:avLst/>
          </a:prstGeom>
        </p:spPr>
        <p:txBody>
          <a:bodyPr wrap="none">
            <a:spAutoFit/>
          </a:bodyPr>
          <a:lstStyle/>
          <a:p>
            <a:pPr marL="285750" lvl="1" indent="-285750">
              <a:lnSpc>
                <a:spcPct val="150000"/>
              </a:lnSpc>
              <a:buFont typeface="Wingdings" charset="2"/>
              <a:buChar char="Ø"/>
            </a:pPr>
            <a:r>
              <a:rPr lang="zh-TW" altLang="en-US" dirty="0">
                <a:latin typeface="Arial" charset="0"/>
                <a:ea typeface="微软雅黑" pitchFamily="34" charset="-122"/>
                <a:sym typeface="Arial" charset="0"/>
              </a:rPr>
              <a:t>安排工作日程</a:t>
            </a:r>
          </a:p>
          <a:p>
            <a:pPr marL="285750" lvl="1" indent="-285750">
              <a:lnSpc>
                <a:spcPct val="150000"/>
              </a:lnSpc>
              <a:buFont typeface="Wingdings" charset="2"/>
              <a:buChar char="Ø"/>
            </a:pPr>
            <a:r>
              <a:rPr lang="zh-TW" altLang="en-US" dirty="0">
                <a:latin typeface="Arial" charset="0"/>
                <a:ea typeface="微软雅黑" pitchFamily="34" charset="-122"/>
                <a:sym typeface="Arial" charset="0"/>
              </a:rPr>
              <a:t>选择团队类型</a:t>
            </a:r>
          </a:p>
          <a:p>
            <a:pPr marL="285750" lvl="1" indent="-285750">
              <a:lnSpc>
                <a:spcPct val="150000"/>
              </a:lnSpc>
              <a:buFont typeface="Wingdings" charset="2"/>
              <a:buChar char="Ø"/>
            </a:pPr>
            <a:r>
              <a:rPr lang="zh-TW" altLang="en-US" dirty="0">
                <a:latin typeface="Arial" charset="0"/>
                <a:ea typeface="微软雅黑" pitchFamily="34" charset="-122"/>
                <a:sym typeface="Arial" charset="0"/>
              </a:rPr>
              <a:t>团队的组成和结构</a:t>
            </a:r>
          </a:p>
        </p:txBody>
      </p:sp>
      <p:sp>
        <p:nvSpPr>
          <p:cNvPr id="17" name="矩形 16"/>
          <p:cNvSpPr/>
          <p:nvPr/>
        </p:nvSpPr>
        <p:spPr>
          <a:xfrm>
            <a:off x="7256303" y="5141467"/>
            <a:ext cx="3775394" cy="523220"/>
          </a:xfrm>
          <a:prstGeom prst="rect">
            <a:avLst/>
          </a:prstGeom>
        </p:spPr>
        <p:txBody>
          <a:bodyPr wrap="square">
            <a:spAutoFit/>
          </a:bodyPr>
          <a:lstStyle/>
          <a:p>
            <a:pPr marL="0" lvl="1" algn="ctr"/>
            <a:r>
              <a:rPr lang="zh-TW" altLang="en-US" sz="2800" b="1" dirty="0">
                <a:solidFill>
                  <a:schemeClr val="tx1">
                    <a:lumMod val="85000"/>
                    <a:lumOff val="15000"/>
                  </a:schemeClr>
                </a:solidFill>
                <a:latin typeface="Arial" charset="0"/>
                <a:ea typeface="微软雅黑" pitchFamily="34" charset="-122"/>
                <a:sym typeface="Arial" charset="0"/>
              </a:rPr>
              <a:t>在工作过程中提供支持</a:t>
            </a:r>
          </a:p>
        </p:txBody>
      </p:sp>
      <p:sp>
        <p:nvSpPr>
          <p:cNvPr id="9" name="矩形 8"/>
          <p:cNvSpPr/>
          <p:nvPr/>
        </p:nvSpPr>
        <p:spPr>
          <a:xfrm>
            <a:off x="7830196" y="2554593"/>
            <a:ext cx="1858201" cy="873957"/>
          </a:xfrm>
          <a:prstGeom prst="rect">
            <a:avLst/>
          </a:prstGeom>
        </p:spPr>
        <p:txBody>
          <a:bodyPr wrap="none">
            <a:spAutoFit/>
          </a:bodyPr>
          <a:lstStyle/>
          <a:p>
            <a:pPr marL="285750" lvl="1" indent="-285750">
              <a:lnSpc>
                <a:spcPct val="150000"/>
              </a:lnSpc>
              <a:buFont typeface="Wingdings" charset="2"/>
              <a:buChar char="Ø"/>
            </a:pPr>
            <a:r>
              <a:rPr lang="zh-TW" altLang="en-US" dirty="0">
                <a:latin typeface="Arial" charset="0"/>
                <a:ea typeface="微软雅黑" pitchFamily="34" charset="-122"/>
                <a:sym typeface="Arial" charset="0"/>
              </a:rPr>
              <a:t>形成团队文化</a:t>
            </a:r>
          </a:p>
          <a:p>
            <a:pPr marL="285750" lvl="1" indent="-285750">
              <a:lnSpc>
                <a:spcPct val="150000"/>
              </a:lnSpc>
              <a:buFont typeface="Wingdings" charset="2"/>
              <a:buChar char="Ø"/>
            </a:pPr>
            <a:r>
              <a:rPr lang="zh-TW" altLang="en-US" dirty="0">
                <a:latin typeface="Arial" charset="0"/>
                <a:ea typeface="微软雅黑" pitchFamily="34" charset="-122"/>
                <a:sym typeface="Arial" charset="0"/>
              </a:rPr>
              <a:t>做好团队教练</a:t>
            </a:r>
            <a:endParaRPr lang="zh-CN" altLang="en-US" dirty="0">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矩形 5"/>
          <p:cNvSpPr/>
          <p:nvPr>
            <p:custDataLst>
              <p:tags r:id="rId1"/>
            </p:custDataLst>
          </p:nvPr>
        </p:nvSpPr>
        <p:spPr>
          <a:xfrm>
            <a:off x="0" y="0"/>
            <a:ext cx="12192000" cy="6858000"/>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微软雅黑" pitchFamily="34" charset="-122"/>
              <a:sym typeface="Arial" charset="0"/>
            </a:endParaRPr>
          </a:p>
        </p:txBody>
      </p:sp>
      <p:sp>
        <p:nvSpPr>
          <p:cNvPr id="7" name="矩形 6"/>
          <p:cNvSpPr/>
          <p:nvPr/>
        </p:nvSpPr>
        <p:spPr>
          <a:xfrm>
            <a:off x="0" y="2184427"/>
            <a:ext cx="6934200" cy="2489146"/>
          </a:xfrm>
          <a:prstGeom prst="rect">
            <a:avLst/>
          </a:prstGeom>
          <a:solidFill>
            <a:schemeClr val="accent1">
              <a:lumMod val="7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2" name="文本框 1"/>
          <p:cNvSpPr txBox="1"/>
          <p:nvPr/>
        </p:nvSpPr>
        <p:spPr>
          <a:xfrm>
            <a:off x="2871217" y="3075057"/>
            <a:ext cx="3224784" cy="707886"/>
          </a:xfrm>
          <a:prstGeom prst="rect">
            <a:avLst/>
          </a:prstGeom>
          <a:noFill/>
        </p:spPr>
        <p:txBody>
          <a:bodyPr wrap="square" rtlCol="0">
            <a:spAutoFit/>
          </a:bodyPr>
          <a:lstStyle/>
          <a:p>
            <a:pPr algn="ctr"/>
            <a:r>
              <a:rPr lang="en-US" altLang="zh-CN" sz="4000" b="1" dirty="0">
                <a:solidFill>
                  <a:schemeClr val="bg1"/>
                </a:solidFill>
                <a:latin typeface="Arial" charset="0"/>
                <a:ea typeface="微软雅黑" pitchFamily="34" charset="-122"/>
                <a:sym typeface="Arial" charset="0"/>
              </a:rPr>
              <a:t>EHS</a:t>
            </a:r>
            <a:r>
              <a:rPr lang="zh-CN" altLang="en-US" sz="4000" b="1" dirty="0">
                <a:solidFill>
                  <a:schemeClr val="bg1"/>
                </a:solidFill>
                <a:latin typeface="Arial" charset="0"/>
                <a:ea typeface="微软雅黑" pitchFamily="34" charset="-122"/>
                <a:sym typeface="Arial" charset="0"/>
              </a:rPr>
              <a:t>培训</a:t>
            </a:r>
          </a:p>
        </p:txBody>
      </p:sp>
      <p:sp>
        <p:nvSpPr>
          <p:cNvPr id="10" name="文本框 9"/>
          <p:cNvSpPr txBox="1"/>
          <p:nvPr/>
        </p:nvSpPr>
        <p:spPr>
          <a:xfrm>
            <a:off x="8432800" y="1923633"/>
            <a:ext cx="1892300" cy="2800767"/>
          </a:xfrm>
          <a:prstGeom prst="rect">
            <a:avLst/>
          </a:prstGeom>
          <a:noFill/>
        </p:spPr>
        <p:txBody>
          <a:bodyPr wrap="square" rtlCol="0">
            <a:spAutoFit/>
          </a:bodyPr>
          <a:lstStyle/>
          <a:p>
            <a:pPr algn="ctr"/>
            <a:r>
              <a:rPr lang="zh-CN" altLang="en-US" sz="8800" b="1" dirty="0">
                <a:solidFill>
                  <a:schemeClr val="accent1">
                    <a:lumMod val="75000"/>
                  </a:schemeClr>
                </a:solidFill>
                <a:latin typeface="Arial" charset="0"/>
                <a:ea typeface="微软雅黑" pitchFamily="34" charset="-122"/>
                <a:sym typeface="Arial" charset="0"/>
              </a:rPr>
              <a:t>谢</a:t>
            </a:r>
            <a:endParaRPr lang="en-US" altLang="zh-CN" sz="8800" b="1" dirty="0">
              <a:solidFill>
                <a:schemeClr val="accent1">
                  <a:lumMod val="75000"/>
                </a:schemeClr>
              </a:solidFill>
              <a:latin typeface="Arial" charset="0"/>
              <a:ea typeface="微软雅黑" pitchFamily="34" charset="-122"/>
              <a:sym typeface="Arial" charset="0"/>
            </a:endParaRPr>
          </a:p>
          <a:p>
            <a:pPr algn="ctr"/>
            <a:r>
              <a:rPr lang="zh-CN" altLang="en-US" sz="8800" b="1" dirty="0">
                <a:solidFill>
                  <a:schemeClr val="accent1">
                    <a:lumMod val="75000"/>
                  </a:schemeClr>
                </a:solidFill>
                <a:latin typeface="Arial" charset="0"/>
                <a:ea typeface="微软雅黑" pitchFamily="34" charset="-122"/>
                <a:sym typeface="Arial" charset="0"/>
              </a:rPr>
              <a:t>谢</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图文框 5"/>
          <p:cNvSpPr/>
          <p:nvPr/>
        </p:nvSpPr>
        <p:spPr>
          <a:xfrm>
            <a:off x="476250" y="1272233"/>
            <a:ext cx="11239500" cy="4711700"/>
          </a:xfrm>
          <a:prstGeom prst="frame">
            <a:avLst>
              <a:gd name="adj1" fmla="val 1449"/>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Arial" charset="0"/>
              <a:ea typeface="微软雅黑" pitchFamily="34" charset="-122"/>
              <a:sym typeface="Arial" charset="0"/>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l="11906" t="9979" r="8905" b="14245"/>
          <a:stretch>
            <a:fillRect/>
          </a:stretch>
        </p:blipFill>
        <p:spPr>
          <a:xfrm>
            <a:off x="1384300" y="457200"/>
            <a:ext cx="3632200" cy="3980482"/>
          </a:xfrm>
          <a:prstGeom prst="rect">
            <a:avLst/>
          </a:prstGeom>
        </p:spPr>
      </p:pic>
      <p:sp>
        <p:nvSpPr>
          <p:cNvPr id="9" name="矩形 8"/>
          <p:cNvSpPr/>
          <p:nvPr/>
        </p:nvSpPr>
        <p:spPr>
          <a:xfrm>
            <a:off x="1260475" y="4539338"/>
            <a:ext cx="3879850" cy="1338828"/>
          </a:xfrm>
          <a:prstGeom prst="rect">
            <a:avLst/>
          </a:prstGeom>
        </p:spPr>
        <p:txBody>
          <a:bodyPr wrap="square">
            <a:spAutoFit/>
          </a:bodyPr>
          <a:lstStyle/>
          <a:p>
            <a:pPr algn="just">
              <a:lnSpc>
                <a:spcPct val="150000"/>
              </a:lnSpc>
            </a:pPr>
            <a:r>
              <a:rPr lang="zh-CN" altLang="en-US" b="1" dirty="0">
                <a:solidFill>
                  <a:schemeClr val="tx1">
                    <a:lumMod val="85000"/>
                    <a:lumOff val="15000"/>
                  </a:schemeClr>
                </a:solidFill>
                <a:latin typeface="Arial" charset="0"/>
                <a:ea typeface="微软雅黑" pitchFamily="34" charset="-122"/>
                <a:sym typeface="Arial" charset="0"/>
              </a:rPr>
              <a:t>张德江副总理在</a:t>
            </a:r>
            <a:r>
              <a:rPr lang="en-US" altLang="zh-CN" b="1" dirty="0">
                <a:solidFill>
                  <a:schemeClr val="tx1">
                    <a:lumMod val="85000"/>
                    <a:lumOff val="15000"/>
                  </a:schemeClr>
                </a:solidFill>
                <a:latin typeface="Arial" charset="0"/>
                <a:ea typeface="微软雅黑" pitchFamily="34" charset="-122"/>
                <a:sym typeface="Arial" charset="0"/>
              </a:rPr>
              <a:t>2009</a:t>
            </a:r>
            <a:r>
              <a:rPr lang="zh-CN" altLang="en-US" b="1" dirty="0">
                <a:solidFill>
                  <a:schemeClr val="tx1">
                    <a:lumMod val="85000"/>
                    <a:lumOff val="15000"/>
                  </a:schemeClr>
                </a:solidFill>
                <a:latin typeface="Arial" charset="0"/>
                <a:ea typeface="微软雅黑" pitchFamily="34" charset="-122"/>
                <a:sym typeface="Arial" charset="0"/>
              </a:rPr>
              <a:t>年全国安全生产工作会议上的讲话：他指出目前存在的主要问题是“五个”不到位：</a:t>
            </a:r>
          </a:p>
        </p:txBody>
      </p:sp>
      <p:sp>
        <p:nvSpPr>
          <p:cNvPr id="10" name="矩形 9"/>
          <p:cNvSpPr/>
          <p:nvPr/>
        </p:nvSpPr>
        <p:spPr>
          <a:xfrm>
            <a:off x="6281083" y="1947859"/>
            <a:ext cx="457200" cy="4572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1" name="矩形 10"/>
          <p:cNvSpPr/>
          <p:nvPr/>
        </p:nvSpPr>
        <p:spPr>
          <a:xfrm>
            <a:off x="6281083" y="2689221"/>
            <a:ext cx="457200"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2" name="矩形 11"/>
          <p:cNvSpPr/>
          <p:nvPr/>
        </p:nvSpPr>
        <p:spPr>
          <a:xfrm>
            <a:off x="6281083" y="3430583"/>
            <a:ext cx="457200" cy="4572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3" name="矩形 12"/>
          <p:cNvSpPr/>
          <p:nvPr/>
        </p:nvSpPr>
        <p:spPr>
          <a:xfrm>
            <a:off x="6281083" y="4171945"/>
            <a:ext cx="457200"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4" name="矩形 13"/>
          <p:cNvSpPr/>
          <p:nvPr/>
        </p:nvSpPr>
        <p:spPr>
          <a:xfrm>
            <a:off x="6281083" y="4913309"/>
            <a:ext cx="457200" cy="4572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5" name="文本框 14"/>
          <p:cNvSpPr txBox="1"/>
          <p:nvPr/>
        </p:nvSpPr>
        <p:spPr>
          <a:xfrm>
            <a:off x="6357283" y="1991793"/>
            <a:ext cx="304800" cy="400110"/>
          </a:xfrm>
          <a:prstGeom prst="rect">
            <a:avLst/>
          </a:prstGeom>
          <a:noFill/>
        </p:spPr>
        <p:txBody>
          <a:bodyPr wrap="square" rtlCol="0">
            <a:spAutoFit/>
          </a:bodyPr>
          <a:lstStyle/>
          <a:p>
            <a:r>
              <a:rPr lang="en-US" altLang="zh-CN" sz="2000" b="1" dirty="0">
                <a:solidFill>
                  <a:schemeClr val="tx1">
                    <a:lumMod val="85000"/>
                    <a:lumOff val="15000"/>
                  </a:schemeClr>
                </a:solidFill>
                <a:latin typeface="Arial" charset="0"/>
                <a:ea typeface="微软雅黑" pitchFamily="34" charset="-122"/>
                <a:cs typeface="Arial" charset="0"/>
                <a:sym typeface="Arial" charset="0"/>
              </a:rPr>
              <a:t>1</a:t>
            </a:r>
            <a:endParaRPr lang="zh-CN" altLang="en-US" sz="2000" b="1" dirty="0">
              <a:solidFill>
                <a:schemeClr val="tx1">
                  <a:lumMod val="85000"/>
                  <a:lumOff val="15000"/>
                </a:schemeClr>
              </a:solidFill>
              <a:latin typeface="Arial" charset="0"/>
              <a:ea typeface="微软雅黑" pitchFamily="34" charset="-122"/>
              <a:cs typeface="Arial" charset="0"/>
              <a:sym typeface="Arial" charset="0"/>
            </a:endParaRPr>
          </a:p>
        </p:txBody>
      </p:sp>
      <p:sp>
        <p:nvSpPr>
          <p:cNvPr id="16" name="文本框 15"/>
          <p:cNvSpPr txBox="1"/>
          <p:nvPr/>
        </p:nvSpPr>
        <p:spPr>
          <a:xfrm>
            <a:off x="6357283" y="2717766"/>
            <a:ext cx="304800" cy="400110"/>
          </a:xfrm>
          <a:prstGeom prst="rect">
            <a:avLst/>
          </a:prstGeom>
          <a:noFill/>
        </p:spPr>
        <p:txBody>
          <a:bodyPr wrap="square" rtlCol="0">
            <a:spAutoFit/>
          </a:bodyPr>
          <a:lstStyle/>
          <a:p>
            <a:pPr algn="ctr"/>
            <a:r>
              <a:rPr lang="en-US" altLang="zh-CN" sz="2000" b="1" dirty="0">
                <a:solidFill>
                  <a:schemeClr val="bg1"/>
                </a:solidFill>
                <a:latin typeface="Arial" charset="0"/>
                <a:ea typeface="微软雅黑" pitchFamily="34" charset="-122"/>
                <a:cs typeface="Arial" charset="0"/>
                <a:sym typeface="Arial" charset="0"/>
              </a:rPr>
              <a:t>2</a:t>
            </a:r>
            <a:endParaRPr lang="zh-CN" altLang="en-US" sz="2000" b="1" dirty="0">
              <a:solidFill>
                <a:schemeClr val="bg1"/>
              </a:solidFill>
              <a:latin typeface="Arial" charset="0"/>
              <a:ea typeface="微软雅黑" pitchFamily="34" charset="-122"/>
              <a:cs typeface="Arial" charset="0"/>
              <a:sym typeface="Arial" charset="0"/>
            </a:endParaRPr>
          </a:p>
        </p:txBody>
      </p:sp>
      <p:sp>
        <p:nvSpPr>
          <p:cNvPr id="18" name="文本框 17"/>
          <p:cNvSpPr txBox="1"/>
          <p:nvPr/>
        </p:nvSpPr>
        <p:spPr>
          <a:xfrm>
            <a:off x="6357283" y="3459128"/>
            <a:ext cx="304800" cy="400110"/>
          </a:xfrm>
          <a:prstGeom prst="rect">
            <a:avLst/>
          </a:prstGeom>
          <a:noFill/>
        </p:spPr>
        <p:txBody>
          <a:bodyPr wrap="square" rtlCol="0">
            <a:spAutoFit/>
          </a:bodyPr>
          <a:lstStyle/>
          <a:p>
            <a:r>
              <a:rPr lang="en-US" altLang="zh-CN" sz="2000" b="1" dirty="0">
                <a:solidFill>
                  <a:schemeClr val="tx1">
                    <a:lumMod val="85000"/>
                    <a:lumOff val="15000"/>
                  </a:schemeClr>
                </a:solidFill>
                <a:latin typeface="Arial" charset="0"/>
                <a:ea typeface="微软雅黑" pitchFamily="34" charset="-122"/>
                <a:cs typeface="Arial" charset="0"/>
                <a:sym typeface="Arial" charset="0"/>
              </a:rPr>
              <a:t>3</a:t>
            </a:r>
            <a:endParaRPr lang="zh-CN" altLang="en-US" sz="2000" b="1" dirty="0">
              <a:solidFill>
                <a:schemeClr val="tx1">
                  <a:lumMod val="85000"/>
                  <a:lumOff val="15000"/>
                </a:schemeClr>
              </a:solidFill>
              <a:latin typeface="Arial" charset="0"/>
              <a:ea typeface="微软雅黑" pitchFamily="34" charset="-122"/>
              <a:cs typeface="Arial" charset="0"/>
              <a:sym typeface="Arial" charset="0"/>
            </a:endParaRPr>
          </a:p>
        </p:txBody>
      </p:sp>
      <p:sp>
        <p:nvSpPr>
          <p:cNvPr id="19" name="文本框 18"/>
          <p:cNvSpPr txBox="1"/>
          <p:nvPr/>
        </p:nvSpPr>
        <p:spPr>
          <a:xfrm>
            <a:off x="6357283" y="4183059"/>
            <a:ext cx="304800" cy="400110"/>
          </a:xfrm>
          <a:prstGeom prst="rect">
            <a:avLst/>
          </a:prstGeom>
          <a:noFill/>
        </p:spPr>
        <p:txBody>
          <a:bodyPr wrap="square" rtlCol="0">
            <a:spAutoFit/>
          </a:bodyPr>
          <a:lstStyle/>
          <a:p>
            <a:r>
              <a:rPr lang="en-US" altLang="zh-CN" sz="2000" b="1" dirty="0">
                <a:solidFill>
                  <a:schemeClr val="bg1"/>
                </a:solidFill>
                <a:latin typeface="Arial" charset="0"/>
                <a:ea typeface="微软雅黑" pitchFamily="34" charset="-122"/>
                <a:cs typeface="Arial" charset="0"/>
                <a:sym typeface="Arial" charset="0"/>
              </a:rPr>
              <a:t>4</a:t>
            </a:r>
            <a:endParaRPr lang="zh-CN" altLang="en-US" sz="2000" b="1" dirty="0">
              <a:solidFill>
                <a:schemeClr val="bg1"/>
              </a:solidFill>
              <a:latin typeface="Arial" charset="0"/>
              <a:ea typeface="微软雅黑" pitchFamily="34" charset="-122"/>
              <a:cs typeface="Arial" charset="0"/>
              <a:sym typeface="Arial" charset="0"/>
            </a:endParaRPr>
          </a:p>
        </p:txBody>
      </p:sp>
      <p:sp>
        <p:nvSpPr>
          <p:cNvPr id="20" name="文本框 19"/>
          <p:cNvSpPr txBox="1"/>
          <p:nvPr/>
        </p:nvSpPr>
        <p:spPr>
          <a:xfrm>
            <a:off x="6357283" y="4941854"/>
            <a:ext cx="304800" cy="400110"/>
          </a:xfrm>
          <a:prstGeom prst="rect">
            <a:avLst/>
          </a:prstGeom>
          <a:noFill/>
        </p:spPr>
        <p:txBody>
          <a:bodyPr wrap="square" rtlCol="0">
            <a:spAutoFit/>
          </a:bodyPr>
          <a:lstStyle/>
          <a:p>
            <a:r>
              <a:rPr lang="en-US" altLang="zh-CN" sz="2000" b="1" dirty="0">
                <a:solidFill>
                  <a:schemeClr val="tx1">
                    <a:lumMod val="85000"/>
                    <a:lumOff val="15000"/>
                  </a:schemeClr>
                </a:solidFill>
                <a:latin typeface="Arial" charset="0"/>
                <a:ea typeface="微软雅黑" pitchFamily="34" charset="-122"/>
                <a:cs typeface="Arial" charset="0"/>
                <a:sym typeface="Arial" charset="0"/>
              </a:rPr>
              <a:t>5</a:t>
            </a:r>
            <a:endParaRPr lang="zh-CN" altLang="en-US" sz="2000" b="1" dirty="0">
              <a:solidFill>
                <a:schemeClr val="tx1">
                  <a:lumMod val="85000"/>
                  <a:lumOff val="15000"/>
                </a:schemeClr>
              </a:solidFill>
              <a:latin typeface="Arial" charset="0"/>
              <a:ea typeface="微软雅黑" pitchFamily="34" charset="-122"/>
              <a:cs typeface="Arial" charset="0"/>
              <a:sym typeface="Arial" charset="0"/>
            </a:endParaRPr>
          </a:p>
        </p:txBody>
      </p:sp>
      <p:sp>
        <p:nvSpPr>
          <p:cNvPr id="21" name="矩形 20"/>
          <p:cNvSpPr/>
          <p:nvPr/>
        </p:nvSpPr>
        <p:spPr>
          <a:xfrm>
            <a:off x="6929715" y="2022571"/>
            <a:ext cx="3877985" cy="369332"/>
          </a:xfrm>
          <a:prstGeom prst="rect">
            <a:avLst/>
          </a:prstGeom>
        </p:spPr>
        <p:txBody>
          <a:bodyPr wrap="none">
            <a:spAutoFit/>
          </a:bodyPr>
          <a:lstStyle/>
          <a:p>
            <a:r>
              <a:rPr lang="zh-CN" altLang="en-US" dirty="0">
                <a:solidFill>
                  <a:schemeClr val="tx1">
                    <a:lumMod val="85000"/>
                    <a:lumOff val="15000"/>
                  </a:schemeClr>
                </a:solidFill>
                <a:latin typeface="Arial" charset="0"/>
                <a:ea typeface="微软雅黑" pitchFamily="34" charset="-122"/>
                <a:sym typeface="Arial" charset="0"/>
              </a:rPr>
              <a:t>认识不到位；（意识、责任、行为）</a:t>
            </a:r>
          </a:p>
        </p:txBody>
      </p:sp>
      <p:sp>
        <p:nvSpPr>
          <p:cNvPr id="23" name="矩形 22"/>
          <p:cNvSpPr/>
          <p:nvPr/>
        </p:nvSpPr>
        <p:spPr>
          <a:xfrm>
            <a:off x="6929715" y="2717766"/>
            <a:ext cx="2262158" cy="369332"/>
          </a:xfrm>
          <a:prstGeom prst="rect">
            <a:avLst/>
          </a:prstGeom>
        </p:spPr>
        <p:txBody>
          <a:bodyPr wrap="none">
            <a:spAutoFit/>
          </a:bodyPr>
          <a:lstStyle/>
          <a:p>
            <a:r>
              <a:rPr lang="zh-CN" altLang="en-US" dirty="0">
                <a:solidFill>
                  <a:schemeClr val="tx1">
                    <a:lumMod val="85000"/>
                    <a:lumOff val="15000"/>
                  </a:schemeClr>
                </a:solidFill>
                <a:latin typeface="Arial" charset="0"/>
                <a:ea typeface="微软雅黑" pitchFamily="34" charset="-122"/>
                <a:sym typeface="Arial" charset="0"/>
              </a:rPr>
              <a:t>责任和措施不到位；</a:t>
            </a:r>
          </a:p>
        </p:txBody>
      </p:sp>
      <p:sp>
        <p:nvSpPr>
          <p:cNvPr id="24" name="矩形 23"/>
          <p:cNvSpPr/>
          <p:nvPr/>
        </p:nvSpPr>
        <p:spPr>
          <a:xfrm>
            <a:off x="6929715" y="3489906"/>
            <a:ext cx="2259919" cy="369332"/>
          </a:xfrm>
          <a:prstGeom prst="rect">
            <a:avLst/>
          </a:prstGeom>
        </p:spPr>
        <p:txBody>
          <a:bodyPr wrap="square">
            <a:spAutoFit/>
          </a:bodyPr>
          <a:lstStyle/>
          <a:p>
            <a:r>
              <a:rPr lang="zh-CN" altLang="en-US" dirty="0">
                <a:solidFill>
                  <a:schemeClr val="tx1">
                    <a:lumMod val="85000"/>
                    <a:lumOff val="15000"/>
                  </a:schemeClr>
                </a:solidFill>
                <a:latin typeface="Arial" charset="0"/>
                <a:ea typeface="微软雅黑" pitchFamily="34" charset="-122"/>
                <a:sym typeface="Arial" charset="0"/>
              </a:rPr>
              <a:t>责任和措施不到位；</a:t>
            </a:r>
          </a:p>
        </p:txBody>
      </p:sp>
      <p:sp>
        <p:nvSpPr>
          <p:cNvPr id="25" name="矩形 24"/>
          <p:cNvSpPr/>
          <p:nvPr/>
        </p:nvSpPr>
        <p:spPr>
          <a:xfrm>
            <a:off x="6929715" y="4187409"/>
            <a:ext cx="2723823" cy="369332"/>
          </a:xfrm>
          <a:prstGeom prst="rect">
            <a:avLst/>
          </a:prstGeom>
        </p:spPr>
        <p:txBody>
          <a:bodyPr wrap="square">
            <a:spAutoFit/>
          </a:bodyPr>
          <a:lstStyle/>
          <a:p>
            <a:r>
              <a:rPr lang="zh-CN" altLang="en-US" dirty="0">
                <a:solidFill>
                  <a:schemeClr val="tx1">
                    <a:lumMod val="85000"/>
                    <a:lumOff val="15000"/>
                  </a:schemeClr>
                </a:solidFill>
                <a:latin typeface="Arial" charset="0"/>
                <a:ea typeface="微软雅黑" pitchFamily="34" charset="-122"/>
                <a:sym typeface="Arial" charset="0"/>
              </a:rPr>
              <a:t>安全投入和保障不到位；</a:t>
            </a:r>
          </a:p>
        </p:txBody>
      </p:sp>
      <p:sp>
        <p:nvSpPr>
          <p:cNvPr id="26" name="矩形 25"/>
          <p:cNvSpPr/>
          <p:nvPr/>
        </p:nvSpPr>
        <p:spPr>
          <a:xfrm>
            <a:off x="6932930" y="4927054"/>
            <a:ext cx="2492990" cy="369332"/>
          </a:xfrm>
          <a:prstGeom prst="rect">
            <a:avLst/>
          </a:prstGeom>
        </p:spPr>
        <p:txBody>
          <a:bodyPr wrap="square">
            <a:spAutoFit/>
          </a:bodyPr>
          <a:lstStyle/>
          <a:p>
            <a:r>
              <a:rPr lang="zh-CN" altLang="en-US" dirty="0">
                <a:solidFill>
                  <a:schemeClr val="tx1">
                    <a:lumMod val="85000"/>
                    <a:lumOff val="15000"/>
                  </a:schemeClr>
                </a:solidFill>
                <a:latin typeface="Arial" charset="0"/>
                <a:ea typeface="微软雅黑" pitchFamily="34" charset="-122"/>
                <a:sym typeface="Arial" charset="0"/>
              </a:rPr>
              <a:t>安全教育和培训不到位</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rcRect l="23790" t="2195" r="12439" b="2195"/>
          <a:stretch>
            <a:fillRect/>
          </a:stretch>
        </p:blipFill>
        <p:spPr>
          <a:xfrm>
            <a:off x="4318000" y="2100942"/>
            <a:ext cx="3556000" cy="3556000"/>
          </a:xfrm>
          <a:custGeom>
            <a:avLst/>
            <a:gdLst>
              <a:gd name="connsiteX0" fmla="*/ 1778000 w 3556000"/>
              <a:gd name="connsiteY0" fmla="*/ 0 h 3556000"/>
              <a:gd name="connsiteX1" fmla="*/ 3556000 w 3556000"/>
              <a:gd name="connsiteY1" fmla="*/ 1778000 h 3556000"/>
              <a:gd name="connsiteX2" fmla="*/ 1778000 w 3556000"/>
              <a:gd name="connsiteY2" fmla="*/ 3556000 h 3556000"/>
              <a:gd name="connsiteX3" fmla="*/ 0 w 3556000"/>
              <a:gd name="connsiteY3" fmla="*/ 1778000 h 3556000"/>
            </a:gdLst>
            <a:ahLst/>
            <a:cxnLst>
              <a:cxn ang="0">
                <a:pos x="connsiteX0" y="connsiteY0"/>
              </a:cxn>
              <a:cxn ang="0">
                <a:pos x="connsiteX1" y="connsiteY1"/>
              </a:cxn>
              <a:cxn ang="0">
                <a:pos x="connsiteX2" y="connsiteY2"/>
              </a:cxn>
              <a:cxn ang="0">
                <a:pos x="connsiteX3" y="connsiteY3"/>
              </a:cxn>
            </a:cxnLst>
            <a:rect l="l" t="t" r="r" b="b"/>
            <a:pathLst>
              <a:path w="3556000" h="3556000">
                <a:moveTo>
                  <a:pt x="1778000" y="0"/>
                </a:moveTo>
                <a:lnTo>
                  <a:pt x="3556000" y="1778000"/>
                </a:lnTo>
                <a:lnTo>
                  <a:pt x="1778000" y="3556000"/>
                </a:lnTo>
                <a:lnTo>
                  <a:pt x="0" y="1778000"/>
                </a:lnTo>
                <a:close/>
              </a:path>
            </a:pathLst>
          </a:custGeom>
        </p:spPr>
      </p:pic>
      <p:sp>
        <p:nvSpPr>
          <p:cNvPr id="8" name="矩形 7"/>
          <p:cNvSpPr/>
          <p:nvPr/>
        </p:nvSpPr>
        <p:spPr>
          <a:xfrm>
            <a:off x="7257144" y="2231570"/>
            <a:ext cx="1625600" cy="75837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Arial" charset="0"/>
              <a:ea typeface="微软雅黑" pitchFamily="34" charset="-122"/>
              <a:sym typeface="Arial" charset="0"/>
            </a:endParaRPr>
          </a:p>
        </p:txBody>
      </p:sp>
      <p:sp>
        <p:nvSpPr>
          <p:cNvPr id="9" name="矩形 8"/>
          <p:cNvSpPr/>
          <p:nvPr/>
        </p:nvSpPr>
        <p:spPr>
          <a:xfrm>
            <a:off x="3309256" y="2231570"/>
            <a:ext cx="1625600" cy="75837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Arial" charset="0"/>
              <a:ea typeface="微软雅黑" pitchFamily="34" charset="-122"/>
              <a:sym typeface="Arial" charset="0"/>
            </a:endParaRPr>
          </a:p>
        </p:txBody>
      </p:sp>
      <p:sp>
        <p:nvSpPr>
          <p:cNvPr id="10" name="矩形 9"/>
          <p:cNvSpPr/>
          <p:nvPr/>
        </p:nvSpPr>
        <p:spPr>
          <a:xfrm>
            <a:off x="7257144" y="4711702"/>
            <a:ext cx="1625600" cy="75837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Arial" charset="0"/>
              <a:ea typeface="微软雅黑" pitchFamily="34" charset="-122"/>
              <a:sym typeface="Arial" charset="0"/>
            </a:endParaRPr>
          </a:p>
        </p:txBody>
      </p:sp>
      <p:sp>
        <p:nvSpPr>
          <p:cNvPr id="11" name="矩形 10"/>
          <p:cNvSpPr/>
          <p:nvPr/>
        </p:nvSpPr>
        <p:spPr>
          <a:xfrm>
            <a:off x="3309256" y="4711702"/>
            <a:ext cx="1625600" cy="75837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Arial" charset="0"/>
              <a:ea typeface="微软雅黑" pitchFamily="34" charset="-122"/>
              <a:sym typeface="Arial" charset="0"/>
            </a:endParaRPr>
          </a:p>
        </p:txBody>
      </p:sp>
      <p:sp>
        <p:nvSpPr>
          <p:cNvPr id="14" name="矩形 13"/>
          <p:cNvSpPr/>
          <p:nvPr/>
        </p:nvSpPr>
        <p:spPr>
          <a:xfrm>
            <a:off x="3645002" y="2426089"/>
            <a:ext cx="954108" cy="400110"/>
          </a:xfrm>
          <a:prstGeom prst="rect">
            <a:avLst/>
          </a:prstGeom>
        </p:spPr>
        <p:txBody>
          <a:bodyPr wrap="none">
            <a:spAutoFit/>
          </a:bodyPr>
          <a:lstStyle/>
          <a:p>
            <a:pPr algn="ctr"/>
            <a:r>
              <a:rPr lang="zh-CN" altLang="zh-CN" sz="2000" b="1" dirty="0">
                <a:solidFill>
                  <a:schemeClr val="bg1"/>
                </a:solidFill>
                <a:latin typeface="Arial" charset="0"/>
                <a:ea typeface="微软雅黑" pitchFamily="34" charset="-122"/>
                <a:sym typeface="Arial" charset="0"/>
              </a:rPr>
              <a:t>责任大</a:t>
            </a:r>
            <a:endParaRPr lang="zh-CN" altLang="en-US" sz="2000" dirty="0">
              <a:solidFill>
                <a:schemeClr val="bg1"/>
              </a:solidFill>
              <a:latin typeface="Arial" charset="0"/>
              <a:ea typeface="微软雅黑" pitchFamily="34" charset="-122"/>
              <a:sym typeface="Arial" charset="0"/>
            </a:endParaRPr>
          </a:p>
        </p:txBody>
      </p:sp>
      <p:sp>
        <p:nvSpPr>
          <p:cNvPr id="17" name="矩形 16"/>
          <p:cNvSpPr/>
          <p:nvPr/>
        </p:nvSpPr>
        <p:spPr>
          <a:xfrm>
            <a:off x="7592890" y="2410700"/>
            <a:ext cx="954108" cy="400110"/>
          </a:xfrm>
          <a:prstGeom prst="rect">
            <a:avLst/>
          </a:prstGeom>
        </p:spPr>
        <p:txBody>
          <a:bodyPr wrap="none">
            <a:spAutoFit/>
          </a:bodyPr>
          <a:lstStyle/>
          <a:p>
            <a:pPr algn="ctr"/>
            <a:r>
              <a:rPr lang="zh-CN" altLang="zh-CN" sz="2000" b="1" dirty="0">
                <a:solidFill>
                  <a:schemeClr val="bg1"/>
                </a:solidFill>
                <a:latin typeface="Arial" charset="0"/>
                <a:ea typeface="微软雅黑" pitchFamily="34" charset="-122"/>
                <a:sym typeface="Arial" charset="0"/>
              </a:rPr>
              <a:t>难度大</a:t>
            </a:r>
            <a:endParaRPr lang="zh-CN" altLang="en-US" sz="2000" b="1" dirty="0">
              <a:solidFill>
                <a:schemeClr val="bg1"/>
              </a:solidFill>
              <a:latin typeface="Arial" charset="0"/>
              <a:ea typeface="微软雅黑" pitchFamily="34" charset="-122"/>
              <a:sym typeface="Arial" charset="0"/>
            </a:endParaRPr>
          </a:p>
        </p:txBody>
      </p:sp>
      <p:sp>
        <p:nvSpPr>
          <p:cNvPr id="18" name="矩形 17"/>
          <p:cNvSpPr/>
          <p:nvPr/>
        </p:nvSpPr>
        <p:spPr>
          <a:xfrm>
            <a:off x="3645002" y="4906221"/>
            <a:ext cx="954108" cy="400110"/>
          </a:xfrm>
          <a:prstGeom prst="rect">
            <a:avLst/>
          </a:prstGeom>
        </p:spPr>
        <p:txBody>
          <a:bodyPr wrap="none">
            <a:spAutoFit/>
          </a:bodyPr>
          <a:lstStyle/>
          <a:p>
            <a:pPr algn="ctr"/>
            <a:r>
              <a:rPr lang="zh-CN" altLang="zh-CN" sz="2000" b="1" dirty="0">
                <a:solidFill>
                  <a:schemeClr val="bg1"/>
                </a:solidFill>
                <a:latin typeface="Arial" charset="0"/>
                <a:ea typeface="微软雅黑" pitchFamily="34" charset="-122"/>
                <a:sym typeface="Arial" charset="0"/>
              </a:rPr>
              <a:t>压力大</a:t>
            </a:r>
            <a:endParaRPr lang="zh-CN" altLang="en-US" sz="2000" b="1" dirty="0">
              <a:solidFill>
                <a:schemeClr val="bg1"/>
              </a:solidFill>
              <a:latin typeface="Arial" charset="0"/>
              <a:ea typeface="微软雅黑" pitchFamily="34" charset="-122"/>
              <a:sym typeface="Arial" charset="0"/>
            </a:endParaRPr>
          </a:p>
        </p:txBody>
      </p:sp>
      <p:sp>
        <p:nvSpPr>
          <p:cNvPr id="19" name="矩形 18"/>
          <p:cNvSpPr/>
          <p:nvPr/>
        </p:nvSpPr>
        <p:spPr>
          <a:xfrm>
            <a:off x="7592890" y="4906221"/>
            <a:ext cx="954108" cy="400110"/>
          </a:xfrm>
          <a:prstGeom prst="rect">
            <a:avLst/>
          </a:prstGeom>
        </p:spPr>
        <p:txBody>
          <a:bodyPr wrap="none">
            <a:spAutoFit/>
          </a:bodyPr>
          <a:lstStyle/>
          <a:p>
            <a:pPr algn="ctr"/>
            <a:r>
              <a:rPr lang="zh-CN" altLang="zh-CN" sz="2000" b="1" dirty="0">
                <a:solidFill>
                  <a:schemeClr val="bg1"/>
                </a:solidFill>
                <a:latin typeface="Arial" charset="0"/>
                <a:ea typeface="微软雅黑" pitchFamily="34" charset="-122"/>
                <a:sym typeface="Arial" charset="0"/>
              </a:rPr>
              <a:t>压力大</a:t>
            </a:r>
            <a:endParaRPr lang="zh-CN" altLang="en-US" sz="2000" b="1" dirty="0">
              <a:solidFill>
                <a:schemeClr val="bg1"/>
              </a:solidFill>
              <a:latin typeface="Arial" charset="0"/>
              <a:ea typeface="微软雅黑" pitchFamily="34" charset="-122"/>
              <a:sym typeface="Arial" charset="0"/>
            </a:endParaRPr>
          </a:p>
        </p:txBody>
      </p:sp>
      <p:sp>
        <p:nvSpPr>
          <p:cNvPr id="20" name="矩形 19"/>
          <p:cNvSpPr/>
          <p:nvPr/>
        </p:nvSpPr>
        <p:spPr>
          <a:xfrm>
            <a:off x="584680" y="2441478"/>
            <a:ext cx="2723823" cy="369332"/>
          </a:xfrm>
          <a:prstGeom prst="rect">
            <a:avLst/>
          </a:prstGeom>
        </p:spPr>
        <p:txBody>
          <a:bodyPr wrap="none">
            <a:spAutoFit/>
          </a:bodyPr>
          <a:lstStyle/>
          <a:p>
            <a:r>
              <a:rPr lang="zh-CN" altLang="zh-CN" dirty="0">
                <a:latin typeface="Arial" charset="0"/>
                <a:ea typeface="微软雅黑" pitchFamily="34" charset="-122"/>
                <a:sym typeface="Arial" charset="0"/>
              </a:rPr>
              <a:t>企业和社会安全系于一身</a:t>
            </a:r>
            <a:endParaRPr lang="zh-CN" altLang="en-US" dirty="0">
              <a:latin typeface="Arial" charset="0"/>
              <a:ea typeface="微软雅黑" pitchFamily="34" charset="-122"/>
              <a:sym typeface="Arial" charset="0"/>
            </a:endParaRPr>
          </a:p>
        </p:txBody>
      </p:sp>
      <p:sp>
        <p:nvSpPr>
          <p:cNvPr id="21" name="矩形 20"/>
          <p:cNvSpPr/>
          <p:nvPr/>
        </p:nvSpPr>
        <p:spPr>
          <a:xfrm>
            <a:off x="8883497" y="2466419"/>
            <a:ext cx="2723823" cy="369332"/>
          </a:xfrm>
          <a:prstGeom prst="rect">
            <a:avLst/>
          </a:prstGeom>
        </p:spPr>
        <p:txBody>
          <a:bodyPr wrap="none">
            <a:spAutoFit/>
          </a:bodyPr>
          <a:lstStyle/>
          <a:p>
            <a:r>
              <a:rPr lang="zh-CN" altLang="zh-CN" dirty="0">
                <a:latin typeface="Arial" charset="0"/>
                <a:ea typeface="微软雅黑" pitchFamily="34" charset="-122"/>
                <a:sym typeface="Arial" charset="0"/>
              </a:rPr>
              <a:t>制约因素多、解决难度大</a:t>
            </a:r>
            <a:endParaRPr lang="zh-CN" altLang="en-US" dirty="0">
              <a:latin typeface="Arial" charset="0"/>
              <a:ea typeface="微软雅黑" pitchFamily="34" charset="-122"/>
              <a:sym typeface="Arial" charset="0"/>
            </a:endParaRPr>
          </a:p>
        </p:txBody>
      </p:sp>
      <p:sp>
        <p:nvSpPr>
          <p:cNvPr id="22" name="矩形 21"/>
          <p:cNvSpPr/>
          <p:nvPr/>
        </p:nvSpPr>
        <p:spPr>
          <a:xfrm>
            <a:off x="1046345" y="4936999"/>
            <a:ext cx="2262158" cy="369332"/>
          </a:xfrm>
          <a:prstGeom prst="rect">
            <a:avLst/>
          </a:prstGeom>
        </p:spPr>
        <p:txBody>
          <a:bodyPr wrap="none">
            <a:spAutoFit/>
          </a:bodyPr>
          <a:lstStyle/>
          <a:p>
            <a:r>
              <a:rPr lang="zh-CN" altLang="zh-CN" dirty="0">
                <a:latin typeface="Arial" charset="0"/>
                <a:ea typeface="微软雅黑" pitchFamily="34" charset="-122"/>
                <a:sym typeface="Arial" charset="0"/>
              </a:rPr>
              <a:t>工作繁忙、高度紧张</a:t>
            </a:r>
            <a:endParaRPr lang="zh-CN" altLang="en-US" dirty="0">
              <a:latin typeface="Arial" charset="0"/>
              <a:ea typeface="微软雅黑" pitchFamily="34" charset="-122"/>
              <a:sym typeface="Arial" charset="0"/>
            </a:endParaRPr>
          </a:p>
        </p:txBody>
      </p:sp>
      <p:sp>
        <p:nvSpPr>
          <p:cNvPr id="23" name="矩形 22"/>
          <p:cNvSpPr/>
          <p:nvPr/>
        </p:nvSpPr>
        <p:spPr>
          <a:xfrm>
            <a:off x="8906580" y="4937043"/>
            <a:ext cx="1338828" cy="369332"/>
          </a:xfrm>
          <a:prstGeom prst="rect">
            <a:avLst/>
          </a:prstGeom>
        </p:spPr>
        <p:txBody>
          <a:bodyPr wrap="none">
            <a:spAutoFit/>
          </a:bodyPr>
          <a:lstStyle/>
          <a:p>
            <a:r>
              <a:rPr lang="zh-CN" altLang="en-US" dirty="0">
                <a:latin typeface="Arial" charset="0"/>
                <a:ea typeface="微软雅黑" pitchFamily="34" charset="-122"/>
                <a:sym typeface="Arial" charset="0"/>
              </a:rPr>
              <a:t>安全隐患多</a:t>
            </a:r>
          </a:p>
        </p:txBody>
      </p:sp>
      <p:sp>
        <p:nvSpPr>
          <p:cNvPr id="24" name="菱形 23"/>
          <p:cNvSpPr/>
          <p:nvPr/>
        </p:nvSpPr>
        <p:spPr>
          <a:xfrm>
            <a:off x="4319710" y="2100942"/>
            <a:ext cx="3556000" cy="3556000"/>
          </a:xfrm>
          <a:prstGeom prst="diamond">
            <a:avLst/>
          </a:prstGeom>
          <a:solidFill>
            <a:schemeClr val="tx1">
              <a:lumMod val="85000"/>
              <a:lumOff val="15000"/>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25" name="矩形 24"/>
          <p:cNvSpPr/>
          <p:nvPr/>
        </p:nvSpPr>
        <p:spPr>
          <a:xfrm>
            <a:off x="4200288" y="324956"/>
            <a:ext cx="3791423" cy="523220"/>
          </a:xfrm>
          <a:prstGeom prst="rect">
            <a:avLst/>
          </a:prstGeom>
        </p:spPr>
        <p:txBody>
          <a:bodyPr wrap="none">
            <a:spAutoFit/>
          </a:bodyPr>
          <a:lstStyle/>
          <a:p>
            <a:pPr eaLnBrk="0" hangingPunct="0">
              <a:spcBef>
                <a:spcPct val="50000"/>
              </a:spcBef>
              <a:defRPr/>
            </a:pPr>
            <a:r>
              <a:rPr lang="zh-CN" altLang="en-US" sz="2800" b="1" dirty="0">
                <a:solidFill>
                  <a:schemeClr val="accent1">
                    <a:lumMod val="75000"/>
                  </a:schemeClr>
                </a:solidFill>
                <a:latin typeface="Arial" charset="0"/>
                <a:ea typeface="微软雅黑" pitchFamily="34" charset="-122"/>
                <a:sym typeface="Arial" charset="0"/>
              </a:rPr>
              <a:t>我们面临什么样的挑战</a:t>
            </a:r>
          </a:p>
        </p:txBody>
      </p:sp>
      <p:sp>
        <p:nvSpPr>
          <p:cNvPr id="26" name="矩形 25"/>
          <p:cNvSpPr/>
          <p:nvPr/>
        </p:nvSpPr>
        <p:spPr>
          <a:xfrm>
            <a:off x="5644593" y="3617332"/>
            <a:ext cx="902811" cy="523220"/>
          </a:xfrm>
          <a:prstGeom prst="rect">
            <a:avLst/>
          </a:prstGeom>
        </p:spPr>
        <p:txBody>
          <a:bodyPr wrap="none">
            <a:spAutoFit/>
          </a:bodyPr>
          <a:lstStyle/>
          <a:p>
            <a:r>
              <a:rPr lang="zh-CN" altLang="zh-CN" sz="2800" b="1" dirty="0">
                <a:solidFill>
                  <a:schemeClr val="bg1"/>
                </a:solidFill>
                <a:latin typeface="Arial" charset="0"/>
                <a:ea typeface="微软雅黑" pitchFamily="34" charset="-122"/>
                <a:sym typeface="Arial" charset="0"/>
              </a:rPr>
              <a:t>四大</a:t>
            </a:r>
            <a:endParaRPr lang="zh-CN" altLang="en-US" sz="2800" dirty="0">
              <a:solidFill>
                <a:schemeClr val="bg1"/>
              </a:solidFill>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l="1" r="56017" b="8630"/>
          <a:stretch>
            <a:fillRect/>
          </a:stretch>
        </p:blipFill>
        <p:spPr>
          <a:xfrm>
            <a:off x="-1" y="-1"/>
            <a:ext cx="4949371" cy="6858001"/>
          </a:xfrm>
          <a:prstGeom prst="rect">
            <a:avLst/>
          </a:prstGeom>
        </p:spPr>
      </p:pic>
      <p:sp>
        <p:nvSpPr>
          <p:cNvPr id="14" name="矩形 13"/>
          <p:cNvSpPr/>
          <p:nvPr/>
        </p:nvSpPr>
        <p:spPr>
          <a:xfrm>
            <a:off x="0" y="-1"/>
            <a:ext cx="4949370" cy="6858001"/>
          </a:xfrm>
          <a:prstGeom prst="rect">
            <a:avLst/>
          </a:prstGeom>
          <a:solidFill>
            <a:schemeClr val="accent1">
              <a:lumMod val="7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9" name="矩形 8"/>
          <p:cNvSpPr/>
          <p:nvPr/>
        </p:nvSpPr>
        <p:spPr>
          <a:xfrm>
            <a:off x="5512211" y="3920671"/>
            <a:ext cx="5950047" cy="943428"/>
          </a:xfrm>
          <a:prstGeom prst="rect">
            <a:avLst/>
          </a:prstGeom>
          <a:solidFill>
            <a:schemeClr val="bg1"/>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8" name="矩形 7"/>
          <p:cNvSpPr/>
          <p:nvPr/>
        </p:nvSpPr>
        <p:spPr>
          <a:xfrm>
            <a:off x="5512212" y="1948007"/>
            <a:ext cx="5950047" cy="943428"/>
          </a:xfrm>
          <a:prstGeom prst="rect">
            <a:avLst/>
          </a:prstGeom>
          <a:solidFill>
            <a:schemeClr val="bg1"/>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pic>
        <p:nvPicPr>
          <p:cNvPr id="4" name="Picture 5" descr="u=1115158527,3567538952&amp;fm=3&amp;gp=21">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83582" y="1736395"/>
            <a:ext cx="1380848" cy="1380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it?u=507367988,3229870898">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63945" y="3753708"/>
            <a:ext cx="1300486" cy="129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242429" y="3587272"/>
            <a:ext cx="4493538" cy="461665"/>
          </a:xfrm>
          <a:prstGeom prst="rect">
            <a:avLst/>
          </a:prstGeom>
        </p:spPr>
        <p:txBody>
          <a:bodyPr wrap="none">
            <a:spAutoFit/>
          </a:bodyPr>
          <a:lstStyle/>
          <a:p>
            <a:pPr lvl="0" algn="ctr">
              <a:defRPr/>
            </a:pPr>
            <a:r>
              <a:rPr kumimoji="1" lang="zh-CN" altLang="en-US" sz="2400" b="1" kern="0" dirty="0">
                <a:solidFill>
                  <a:schemeClr val="bg1"/>
                </a:solidFill>
                <a:latin typeface="Arial" charset="0"/>
                <a:ea typeface="微软雅黑" pitchFamily="34" charset="-122"/>
                <a:sym typeface="Arial" charset="0"/>
              </a:rPr>
              <a:t>安全管理人员是企业</a:t>
            </a:r>
            <a:r>
              <a:rPr lang="zh-CN" altLang="en-US" sz="2400" b="1" kern="0" dirty="0">
                <a:solidFill>
                  <a:schemeClr val="bg1"/>
                </a:solidFill>
                <a:latin typeface="Arial" charset="0"/>
                <a:ea typeface="微软雅黑" pitchFamily="34" charset="-122"/>
                <a:sym typeface="Arial" charset="0"/>
              </a:rPr>
              <a:t>、部门</a:t>
            </a:r>
            <a:r>
              <a:rPr kumimoji="1" lang="zh-CN" altLang="en-US" sz="2400" b="1" kern="0" dirty="0">
                <a:solidFill>
                  <a:schemeClr val="bg1"/>
                </a:solidFill>
                <a:latin typeface="Arial" charset="0"/>
                <a:ea typeface="微软雅黑" pitchFamily="34" charset="-122"/>
                <a:sym typeface="Arial" charset="0"/>
              </a:rPr>
              <a:t>中层</a:t>
            </a:r>
          </a:p>
        </p:txBody>
      </p:sp>
      <p:sp>
        <p:nvSpPr>
          <p:cNvPr id="7" name="矩形 6"/>
          <p:cNvSpPr/>
          <p:nvPr/>
        </p:nvSpPr>
        <p:spPr>
          <a:xfrm>
            <a:off x="729742" y="4289819"/>
            <a:ext cx="3518912" cy="400110"/>
          </a:xfrm>
          <a:prstGeom prst="rect">
            <a:avLst/>
          </a:prstGeom>
        </p:spPr>
        <p:txBody>
          <a:bodyPr wrap="none">
            <a:spAutoFit/>
          </a:bodyPr>
          <a:lstStyle/>
          <a:p>
            <a:pPr marL="0" lvl="1" fontAlgn="base">
              <a:spcAft>
                <a:spcPct val="0"/>
              </a:spcAft>
              <a:defRPr/>
            </a:pPr>
            <a:r>
              <a:rPr kumimoji="1" lang="zh-CN" altLang="en-US" sz="2000" b="1" kern="0" dirty="0">
                <a:solidFill>
                  <a:schemeClr val="bg1"/>
                </a:solidFill>
                <a:latin typeface="Arial" charset="0"/>
                <a:ea typeface="微软雅黑" pitchFamily="34" charset="-122"/>
                <a:sym typeface="Arial" charset="0"/>
              </a:rPr>
              <a:t>中层是糖葫芦，又是夹心饼。</a:t>
            </a:r>
          </a:p>
        </p:txBody>
      </p:sp>
      <p:sp>
        <p:nvSpPr>
          <p:cNvPr id="15" name="矩形 14"/>
          <p:cNvSpPr/>
          <p:nvPr/>
        </p:nvSpPr>
        <p:spPr>
          <a:xfrm>
            <a:off x="7064430" y="4207719"/>
            <a:ext cx="4339650" cy="369332"/>
          </a:xfrm>
          <a:prstGeom prst="rect">
            <a:avLst/>
          </a:prstGeom>
        </p:spPr>
        <p:txBody>
          <a:bodyPr wrap="none">
            <a:spAutoFit/>
          </a:bodyPr>
          <a:lstStyle/>
          <a:p>
            <a:pPr marL="0" lvl="1" fontAlgn="base">
              <a:spcAft>
                <a:spcPct val="0"/>
              </a:spcAft>
              <a:defRPr/>
            </a:pPr>
            <a:r>
              <a:rPr kumimoji="1" lang="zh-CN" altLang="en-US" kern="0" dirty="0">
                <a:solidFill>
                  <a:schemeClr val="tx1">
                    <a:lumMod val="85000"/>
                    <a:lumOff val="15000"/>
                  </a:schemeClr>
                </a:solidFill>
                <a:latin typeface="Arial" charset="0"/>
                <a:ea typeface="微软雅黑" pitchFamily="34" charset="-122"/>
                <a:sym typeface="Arial" charset="0"/>
              </a:rPr>
              <a:t>糖葫芦是指即使串联高层和基层的连接者</a:t>
            </a:r>
          </a:p>
        </p:txBody>
      </p:sp>
      <p:sp>
        <p:nvSpPr>
          <p:cNvPr id="16" name="矩形 15"/>
          <p:cNvSpPr/>
          <p:nvPr/>
        </p:nvSpPr>
        <p:spPr>
          <a:xfrm>
            <a:off x="7075320" y="2235055"/>
            <a:ext cx="3671198" cy="369332"/>
          </a:xfrm>
          <a:prstGeom prst="rect">
            <a:avLst/>
          </a:prstGeom>
        </p:spPr>
        <p:txBody>
          <a:bodyPr wrap="none">
            <a:spAutoFit/>
          </a:bodyPr>
          <a:lstStyle/>
          <a:p>
            <a:r>
              <a:rPr lang="zh-CN" altLang="en-US" dirty="0">
                <a:solidFill>
                  <a:schemeClr val="tx1">
                    <a:lumMod val="85000"/>
                    <a:lumOff val="15000"/>
                  </a:schemeClr>
                </a:solidFill>
                <a:latin typeface="Arial" charset="0"/>
                <a:ea typeface="微软雅黑" pitchFamily="34" charset="-122"/>
                <a:sym typeface="Arial" charset="0"/>
              </a:rPr>
              <a:t>还是一个夹在高层和基层的夹心饼</a:t>
            </a:r>
          </a:p>
        </p:txBody>
      </p:sp>
      <p:sp>
        <p:nvSpPr>
          <p:cNvPr id="17" name="矩形 16"/>
          <p:cNvSpPr/>
          <p:nvPr/>
        </p:nvSpPr>
        <p:spPr>
          <a:xfrm>
            <a:off x="670845" y="2063336"/>
            <a:ext cx="3775393" cy="523220"/>
          </a:xfrm>
          <a:prstGeom prst="rect">
            <a:avLst/>
          </a:prstGeom>
        </p:spPr>
        <p:txBody>
          <a:bodyPr wrap="none">
            <a:spAutoFit/>
          </a:bodyPr>
          <a:lstStyle/>
          <a:p>
            <a:r>
              <a:rPr lang="zh-CN" altLang="en-US" sz="2800" b="1" dirty="0">
                <a:solidFill>
                  <a:srgbClr val="FFC000"/>
                </a:solidFill>
                <a:latin typeface="Arial" charset="0"/>
                <a:ea typeface="微软雅黑" pitchFamily="34" charset="-122"/>
                <a:sym typeface="Arial" charset="0"/>
              </a:rPr>
              <a:t>安全管理人员两面受气</a:t>
            </a:r>
          </a:p>
        </p:txBody>
      </p:sp>
      <p:sp>
        <p:nvSpPr>
          <p:cNvPr id="18" name="矩形 17"/>
          <p:cNvSpPr/>
          <p:nvPr/>
        </p:nvSpPr>
        <p:spPr>
          <a:xfrm>
            <a:off x="242429" y="1973943"/>
            <a:ext cx="4315057" cy="754742"/>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l="16236" r="17065"/>
          <a:stretch>
            <a:fillRect/>
          </a:stretch>
        </p:blipFill>
        <p:spPr>
          <a:xfrm>
            <a:off x="4688115" y="2503714"/>
            <a:ext cx="2815771" cy="2815770"/>
          </a:xfrm>
          <a:custGeom>
            <a:avLst/>
            <a:gdLst>
              <a:gd name="connsiteX0" fmla="*/ 1407886 w 2815771"/>
              <a:gd name="connsiteY0" fmla="*/ 0 h 2815770"/>
              <a:gd name="connsiteX1" fmla="*/ 2815771 w 2815771"/>
              <a:gd name="connsiteY1" fmla="*/ 1407886 h 2815770"/>
              <a:gd name="connsiteX2" fmla="*/ 1407887 w 2815771"/>
              <a:gd name="connsiteY2" fmla="*/ 2815770 h 2815770"/>
              <a:gd name="connsiteX3" fmla="*/ 1407885 w 2815771"/>
              <a:gd name="connsiteY3" fmla="*/ 2815770 h 2815770"/>
              <a:gd name="connsiteX4" fmla="*/ 0 w 2815771"/>
              <a:gd name="connsiteY4" fmla="*/ 1407886 h 2815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5771" h="2815770">
                <a:moveTo>
                  <a:pt x="1407886" y="0"/>
                </a:moveTo>
                <a:lnTo>
                  <a:pt x="2815771" y="1407886"/>
                </a:lnTo>
                <a:lnTo>
                  <a:pt x="1407887" y="2815770"/>
                </a:lnTo>
                <a:lnTo>
                  <a:pt x="1407885" y="2815770"/>
                </a:lnTo>
                <a:lnTo>
                  <a:pt x="0" y="1407886"/>
                </a:lnTo>
                <a:close/>
              </a:path>
            </a:pathLst>
          </a:custGeom>
        </p:spPr>
      </p:pic>
      <p:sp>
        <p:nvSpPr>
          <p:cNvPr id="22" name="菱形 21"/>
          <p:cNvSpPr/>
          <p:nvPr/>
        </p:nvSpPr>
        <p:spPr>
          <a:xfrm>
            <a:off x="4671184" y="2494082"/>
            <a:ext cx="2825401" cy="2825401"/>
          </a:xfrm>
          <a:prstGeom prst="diamond">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5" name="菱形 4"/>
          <p:cNvSpPr/>
          <p:nvPr/>
        </p:nvSpPr>
        <p:spPr>
          <a:xfrm rot="2690329">
            <a:off x="6553935" y="2281862"/>
            <a:ext cx="972457" cy="1328567"/>
          </a:xfrm>
          <a:prstGeom prst="diamond">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6" name="菱形 5"/>
          <p:cNvSpPr/>
          <p:nvPr/>
        </p:nvSpPr>
        <p:spPr>
          <a:xfrm rot="18909671" flipV="1">
            <a:off x="6569183" y="4281090"/>
            <a:ext cx="972457" cy="1328567"/>
          </a:xfrm>
          <a:prstGeom prst="diamond">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7" name="菱形 6"/>
          <p:cNvSpPr/>
          <p:nvPr/>
        </p:nvSpPr>
        <p:spPr>
          <a:xfrm rot="2690329" flipH="1" flipV="1">
            <a:off x="4665607" y="4281091"/>
            <a:ext cx="972457" cy="1328567"/>
          </a:xfrm>
          <a:prstGeom prst="diamond">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8" name="菱形 7"/>
          <p:cNvSpPr/>
          <p:nvPr/>
        </p:nvSpPr>
        <p:spPr>
          <a:xfrm rot="18909671" flipH="1">
            <a:off x="4665607" y="2281863"/>
            <a:ext cx="972457" cy="1328567"/>
          </a:xfrm>
          <a:prstGeom prst="diamond">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
        <p:nvSpPr>
          <p:cNvPr id="12" name="文本框 11"/>
          <p:cNvSpPr txBox="1"/>
          <p:nvPr/>
        </p:nvSpPr>
        <p:spPr>
          <a:xfrm>
            <a:off x="4854292" y="2715312"/>
            <a:ext cx="595086" cy="461665"/>
          </a:xfrm>
          <a:prstGeom prst="rect">
            <a:avLst/>
          </a:prstGeom>
          <a:noFill/>
        </p:spPr>
        <p:txBody>
          <a:bodyPr wrap="square" rtlCol="0">
            <a:spAutoFit/>
          </a:bodyPr>
          <a:lstStyle/>
          <a:p>
            <a:pPr algn="ctr"/>
            <a:r>
              <a:rPr lang="en-US" altLang="zh-CN" sz="2400" dirty="0">
                <a:solidFill>
                  <a:schemeClr val="bg1"/>
                </a:solidFill>
                <a:latin typeface="Arial" charset="0"/>
                <a:ea typeface="微软雅黑" pitchFamily="34" charset="-122"/>
                <a:cs typeface="Arial" charset="0"/>
                <a:sym typeface="Arial" charset="0"/>
              </a:rPr>
              <a:t>1</a:t>
            </a:r>
            <a:endParaRPr lang="zh-CN" altLang="en-US" sz="2400" dirty="0">
              <a:solidFill>
                <a:schemeClr val="bg1"/>
              </a:solidFill>
              <a:latin typeface="Arial" charset="0"/>
              <a:ea typeface="微软雅黑" pitchFamily="34" charset="-122"/>
              <a:cs typeface="Arial" charset="0"/>
              <a:sym typeface="Arial" charset="0"/>
            </a:endParaRPr>
          </a:p>
        </p:txBody>
      </p:sp>
      <p:sp>
        <p:nvSpPr>
          <p:cNvPr id="13" name="文本框 12"/>
          <p:cNvSpPr txBox="1"/>
          <p:nvPr/>
        </p:nvSpPr>
        <p:spPr>
          <a:xfrm>
            <a:off x="6742620" y="2715311"/>
            <a:ext cx="595086" cy="461665"/>
          </a:xfrm>
          <a:prstGeom prst="rect">
            <a:avLst/>
          </a:prstGeom>
          <a:noFill/>
        </p:spPr>
        <p:txBody>
          <a:bodyPr wrap="square" rtlCol="0">
            <a:spAutoFit/>
          </a:bodyPr>
          <a:lstStyle/>
          <a:p>
            <a:pPr algn="ctr"/>
            <a:r>
              <a:rPr lang="en-US" altLang="zh-CN" sz="2400" dirty="0">
                <a:solidFill>
                  <a:schemeClr val="bg1"/>
                </a:solidFill>
                <a:latin typeface="Arial" charset="0"/>
                <a:ea typeface="微软雅黑" pitchFamily="34" charset="-122"/>
                <a:cs typeface="Arial" charset="0"/>
                <a:sym typeface="Arial" charset="0"/>
              </a:rPr>
              <a:t>2</a:t>
            </a:r>
            <a:endParaRPr lang="zh-CN" altLang="en-US" sz="2400" dirty="0">
              <a:solidFill>
                <a:schemeClr val="bg1"/>
              </a:solidFill>
              <a:latin typeface="Arial" charset="0"/>
              <a:ea typeface="微软雅黑" pitchFamily="34" charset="-122"/>
              <a:cs typeface="Arial" charset="0"/>
              <a:sym typeface="Arial" charset="0"/>
            </a:endParaRPr>
          </a:p>
        </p:txBody>
      </p:sp>
      <p:sp>
        <p:nvSpPr>
          <p:cNvPr id="14" name="文本框 13"/>
          <p:cNvSpPr txBox="1"/>
          <p:nvPr/>
        </p:nvSpPr>
        <p:spPr>
          <a:xfrm>
            <a:off x="4854292" y="4714540"/>
            <a:ext cx="595086" cy="461665"/>
          </a:xfrm>
          <a:prstGeom prst="rect">
            <a:avLst/>
          </a:prstGeom>
          <a:noFill/>
        </p:spPr>
        <p:txBody>
          <a:bodyPr wrap="square" rtlCol="0">
            <a:spAutoFit/>
          </a:bodyPr>
          <a:lstStyle/>
          <a:p>
            <a:pPr algn="ctr"/>
            <a:r>
              <a:rPr lang="en-US" altLang="zh-CN" sz="2400" dirty="0">
                <a:solidFill>
                  <a:schemeClr val="bg1"/>
                </a:solidFill>
                <a:latin typeface="Arial" charset="0"/>
                <a:ea typeface="微软雅黑" pitchFamily="34" charset="-122"/>
                <a:cs typeface="Arial" charset="0"/>
                <a:sym typeface="Arial" charset="0"/>
              </a:rPr>
              <a:t>3</a:t>
            </a:r>
            <a:endParaRPr lang="zh-CN" altLang="en-US" sz="2400" dirty="0">
              <a:solidFill>
                <a:schemeClr val="bg1"/>
              </a:solidFill>
              <a:latin typeface="Arial" charset="0"/>
              <a:ea typeface="微软雅黑" pitchFamily="34" charset="-122"/>
              <a:cs typeface="Arial" charset="0"/>
              <a:sym typeface="Arial" charset="0"/>
            </a:endParaRPr>
          </a:p>
        </p:txBody>
      </p:sp>
      <p:sp>
        <p:nvSpPr>
          <p:cNvPr id="15" name="文本框 14"/>
          <p:cNvSpPr txBox="1"/>
          <p:nvPr/>
        </p:nvSpPr>
        <p:spPr>
          <a:xfrm>
            <a:off x="6742620" y="4714539"/>
            <a:ext cx="595086" cy="461665"/>
          </a:xfrm>
          <a:prstGeom prst="rect">
            <a:avLst/>
          </a:prstGeom>
          <a:noFill/>
        </p:spPr>
        <p:txBody>
          <a:bodyPr wrap="square" rtlCol="0">
            <a:spAutoFit/>
          </a:bodyPr>
          <a:lstStyle/>
          <a:p>
            <a:pPr algn="ctr"/>
            <a:r>
              <a:rPr lang="en-US" altLang="zh-CN" sz="2400" dirty="0">
                <a:solidFill>
                  <a:schemeClr val="bg1"/>
                </a:solidFill>
                <a:latin typeface="Arial" charset="0"/>
                <a:ea typeface="微软雅黑" pitchFamily="34" charset="-122"/>
                <a:cs typeface="Arial" charset="0"/>
                <a:sym typeface="Arial" charset="0"/>
              </a:rPr>
              <a:t>4</a:t>
            </a:r>
            <a:endParaRPr lang="zh-CN" altLang="en-US" sz="2400" dirty="0">
              <a:solidFill>
                <a:schemeClr val="bg1"/>
              </a:solidFill>
              <a:latin typeface="Arial" charset="0"/>
              <a:ea typeface="微软雅黑" pitchFamily="34" charset="-122"/>
              <a:cs typeface="Arial" charset="0"/>
              <a:sym typeface="Arial" charset="0"/>
            </a:endParaRPr>
          </a:p>
        </p:txBody>
      </p:sp>
      <p:sp>
        <p:nvSpPr>
          <p:cNvPr id="17" name="矩形 16"/>
          <p:cNvSpPr/>
          <p:nvPr/>
        </p:nvSpPr>
        <p:spPr>
          <a:xfrm>
            <a:off x="2492388" y="2761477"/>
            <a:ext cx="2044149" cy="369332"/>
          </a:xfrm>
          <a:prstGeom prst="rect">
            <a:avLst/>
          </a:prstGeom>
        </p:spPr>
        <p:txBody>
          <a:bodyPr wrap="none">
            <a:spAutoFit/>
          </a:bodyPr>
          <a:lstStyle/>
          <a:p>
            <a:r>
              <a:rPr kumimoji="1" lang="zh-CN" altLang="en-US" kern="0" dirty="0">
                <a:latin typeface="Arial" charset="0"/>
                <a:ea typeface="微软雅黑" pitchFamily="34" charset="-122"/>
                <a:sym typeface="Arial" charset="0"/>
              </a:rPr>
              <a:t>得不到上级的信任</a:t>
            </a:r>
            <a:endParaRPr lang="zh-CN" altLang="en-US" dirty="0">
              <a:latin typeface="Arial" charset="0"/>
              <a:ea typeface="微软雅黑" pitchFamily="34" charset="-122"/>
              <a:sym typeface="Arial" charset="0"/>
            </a:endParaRPr>
          </a:p>
        </p:txBody>
      </p:sp>
      <p:sp>
        <p:nvSpPr>
          <p:cNvPr id="18" name="矩形 17"/>
          <p:cNvSpPr/>
          <p:nvPr/>
        </p:nvSpPr>
        <p:spPr>
          <a:xfrm>
            <a:off x="7670063" y="2761477"/>
            <a:ext cx="2741456" cy="369332"/>
          </a:xfrm>
          <a:prstGeom prst="rect">
            <a:avLst/>
          </a:prstGeom>
        </p:spPr>
        <p:txBody>
          <a:bodyPr wrap="none">
            <a:spAutoFit/>
          </a:bodyPr>
          <a:lstStyle/>
          <a:p>
            <a:r>
              <a:rPr kumimoji="1" lang="zh-CN" altLang="en-US" kern="0" dirty="0">
                <a:latin typeface="Arial" charset="0"/>
                <a:ea typeface="微软雅黑" pitchFamily="34" charset="-122"/>
                <a:sym typeface="Arial" charset="0"/>
              </a:rPr>
              <a:t>得不到同级的支持和配合</a:t>
            </a:r>
          </a:p>
        </p:txBody>
      </p:sp>
      <p:sp>
        <p:nvSpPr>
          <p:cNvPr id="19" name="矩形 18"/>
          <p:cNvSpPr/>
          <p:nvPr/>
        </p:nvSpPr>
        <p:spPr>
          <a:xfrm>
            <a:off x="2492387" y="4809045"/>
            <a:ext cx="2044149" cy="369332"/>
          </a:xfrm>
          <a:prstGeom prst="rect">
            <a:avLst/>
          </a:prstGeom>
        </p:spPr>
        <p:txBody>
          <a:bodyPr wrap="none">
            <a:spAutoFit/>
          </a:bodyPr>
          <a:lstStyle/>
          <a:p>
            <a:r>
              <a:rPr kumimoji="1" lang="zh-CN" altLang="en-US" kern="0" dirty="0">
                <a:latin typeface="Arial" charset="0"/>
                <a:ea typeface="微软雅黑" pitchFamily="34" charset="-122"/>
                <a:sym typeface="Arial" charset="0"/>
              </a:rPr>
              <a:t>得不到下级的拥护</a:t>
            </a:r>
          </a:p>
        </p:txBody>
      </p:sp>
      <p:sp>
        <p:nvSpPr>
          <p:cNvPr id="20" name="矩形 19"/>
          <p:cNvSpPr/>
          <p:nvPr/>
        </p:nvSpPr>
        <p:spPr>
          <a:xfrm>
            <a:off x="7670063" y="4622205"/>
            <a:ext cx="3012451" cy="646331"/>
          </a:xfrm>
          <a:prstGeom prst="rect">
            <a:avLst/>
          </a:prstGeom>
        </p:spPr>
        <p:txBody>
          <a:bodyPr wrap="square">
            <a:spAutoFit/>
          </a:bodyPr>
          <a:lstStyle/>
          <a:p>
            <a:pPr algn="just"/>
            <a:r>
              <a:rPr kumimoji="1" lang="zh-CN" altLang="en-US" kern="0" dirty="0">
                <a:latin typeface="Arial" charset="0"/>
                <a:ea typeface="微软雅黑" pitchFamily="34" charset="-122"/>
                <a:sym typeface="Arial" charset="0"/>
              </a:rPr>
              <a:t>得不政府安全监督认可，责任追究和处罚</a:t>
            </a:r>
          </a:p>
        </p:txBody>
      </p:sp>
      <p:sp>
        <p:nvSpPr>
          <p:cNvPr id="21" name="矩形 20"/>
          <p:cNvSpPr/>
          <p:nvPr/>
        </p:nvSpPr>
        <p:spPr>
          <a:xfrm>
            <a:off x="5068221" y="3512087"/>
            <a:ext cx="2031326" cy="830997"/>
          </a:xfrm>
          <a:prstGeom prst="rect">
            <a:avLst/>
          </a:prstGeom>
        </p:spPr>
        <p:txBody>
          <a:bodyPr wrap="none">
            <a:spAutoFit/>
          </a:bodyPr>
          <a:lstStyle/>
          <a:p>
            <a:pPr algn="ctr"/>
            <a:r>
              <a:rPr kumimoji="1" lang="zh-CN" altLang="en-US" sz="2400" b="1" kern="0" dirty="0">
                <a:solidFill>
                  <a:schemeClr val="bg1"/>
                </a:solidFill>
                <a:latin typeface="Arial" charset="0"/>
                <a:ea typeface="微软雅黑" pitchFamily="34" charset="-122"/>
                <a:sym typeface="Arial" charset="0"/>
              </a:rPr>
              <a:t>安全管理人员</a:t>
            </a:r>
            <a:endParaRPr kumimoji="1" lang="en-US" altLang="zh-CN" sz="2400" b="1" kern="0" dirty="0">
              <a:solidFill>
                <a:schemeClr val="bg1"/>
              </a:solidFill>
              <a:latin typeface="Arial" charset="0"/>
              <a:ea typeface="微软雅黑" pitchFamily="34" charset="-122"/>
              <a:sym typeface="Arial" charset="0"/>
            </a:endParaRPr>
          </a:p>
          <a:p>
            <a:pPr algn="ctr"/>
            <a:r>
              <a:rPr kumimoji="1" lang="zh-CN" altLang="en-US" sz="2400" b="1" kern="0" dirty="0">
                <a:solidFill>
                  <a:schemeClr val="bg1"/>
                </a:solidFill>
                <a:latin typeface="Arial" charset="0"/>
                <a:ea typeface="微软雅黑" pitchFamily="34" charset="-122"/>
                <a:sym typeface="Arial" charset="0"/>
              </a:rPr>
              <a:t>四大苦</a:t>
            </a:r>
            <a:endParaRPr lang="zh-CN" altLang="en-US" sz="2400" dirty="0">
              <a:solidFill>
                <a:schemeClr val="bg1"/>
              </a:solidFill>
              <a:latin typeface="Arial" charset="0"/>
              <a:ea typeface="微软雅黑" pitchFamily="34" charset="-122"/>
              <a:sym typeface="Arial" charset="0"/>
            </a:endParaRPr>
          </a:p>
        </p:txBody>
      </p:sp>
      <p:sp>
        <p:nvSpPr>
          <p:cNvPr id="23" name="标题 1"/>
          <p:cNvSpPr>
            <a:spLocks noGrp="1"/>
          </p:cNvSpPr>
          <p:nvPr>
            <p:ph type="title"/>
          </p:nvPr>
        </p:nvSpPr>
        <p:spPr>
          <a:xfrm>
            <a:off x="4208303" y="733215"/>
            <a:ext cx="3775393" cy="480131"/>
          </a:xfrm>
          <a:prstGeom prst="rect">
            <a:avLst/>
          </a:prstGeom>
        </p:spPr>
        <p:txBody>
          <a:bodyPr wrap="none">
            <a:spAutoFit/>
          </a:bodyPr>
          <a:lstStyle/>
          <a:p>
            <a:r>
              <a:rPr lang="zh-CN" altLang="en-US" sz="2800" b="1" dirty="0">
                <a:solidFill>
                  <a:srgbClr val="FFC000"/>
                </a:solidFill>
                <a:latin typeface="Arial" charset="0"/>
                <a:ea typeface="微软雅黑" pitchFamily="34" charset="-122"/>
                <a:cs typeface="+mn-cs"/>
                <a:sym typeface="Arial" charset="0"/>
              </a:rPr>
              <a:t>安全管理人员四面苦歌</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矩形 100"/>
          <p:cNvSpPr/>
          <p:nvPr/>
        </p:nvSpPr>
        <p:spPr>
          <a:xfrm>
            <a:off x="0" y="5386818"/>
            <a:ext cx="12356632" cy="994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grpSp>
        <p:nvGrpSpPr>
          <p:cNvPr id="98" name="组合 97"/>
          <p:cNvGrpSpPr/>
          <p:nvPr/>
        </p:nvGrpSpPr>
        <p:grpSpPr>
          <a:xfrm>
            <a:off x="1237213" y="1041400"/>
            <a:ext cx="3245888" cy="5096624"/>
            <a:chOff x="2456413" y="1566255"/>
            <a:chExt cx="2728686" cy="4038369"/>
          </a:xfrm>
        </p:grpSpPr>
        <p:sp>
          <p:nvSpPr>
            <p:cNvPr id="5" name="Shape 34173"/>
            <p:cNvSpPr/>
            <p:nvPr/>
          </p:nvSpPr>
          <p:spPr>
            <a:xfrm>
              <a:off x="2456413" y="2503770"/>
              <a:ext cx="300521" cy="263073"/>
            </a:xfrm>
            <a:custGeom>
              <a:avLst/>
              <a:gdLst/>
              <a:ahLst/>
              <a:cxnLst>
                <a:cxn ang="0">
                  <a:pos x="wd2" y="hd2"/>
                </a:cxn>
                <a:cxn ang="5400000">
                  <a:pos x="wd2" y="hd2"/>
                </a:cxn>
                <a:cxn ang="10800000">
                  <a:pos x="wd2" y="hd2"/>
                </a:cxn>
                <a:cxn ang="16200000">
                  <a:pos x="wd2" y="hd2"/>
                </a:cxn>
              </a:cxnLst>
              <a:rect l="0" t="0"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chemeClr val="accent1">
                <a:lumMod val="75000"/>
              </a:schemeClr>
            </a:solidFill>
            <a:ln w="12700" cap="flat">
              <a:noFill/>
              <a:miter lim="400000"/>
            </a:ln>
            <a:effectLst/>
          </p:spPr>
          <p:txBody>
            <a:bodyPr wrap="square" lIns="0" tIns="0" rIns="0" bIns="0" numCol="1" anchor="t">
              <a:noAutofit/>
            </a:bodyPr>
            <a:lstStyle/>
            <a:p>
              <a:pPr fontAlgn="base">
                <a:spcBef>
                  <a:spcPct val="0"/>
                </a:spcBef>
                <a:spcAft>
                  <a:spcPct val="0"/>
                </a:spcAft>
              </a:pPr>
              <a:endParaRPr>
                <a:solidFill>
                  <a:prstClr val="black"/>
                </a:solidFill>
                <a:latin typeface="Arial" charset="0"/>
                <a:ea typeface="微软雅黑" pitchFamily="34" charset="-122"/>
                <a:cs typeface="+mn-ea"/>
                <a:sym typeface="Arial" charset="0"/>
              </a:endParaRPr>
            </a:p>
          </p:txBody>
        </p:sp>
        <p:sp>
          <p:nvSpPr>
            <p:cNvPr id="6" name="Shape 34174"/>
            <p:cNvSpPr/>
            <p:nvPr/>
          </p:nvSpPr>
          <p:spPr>
            <a:xfrm>
              <a:off x="4208543" y="2562770"/>
              <a:ext cx="119530" cy="239060"/>
            </a:xfrm>
            <a:custGeom>
              <a:avLst/>
              <a:gdLst/>
              <a:ahLst/>
              <a:cxnLst>
                <a:cxn ang="0">
                  <a:pos x="wd2" y="hd2"/>
                </a:cxn>
                <a:cxn ang="5400000">
                  <a:pos x="wd2" y="hd2"/>
                </a:cxn>
                <a:cxn ang="10800000">
                  <a:pos x="wd2" y="hd2"/>
                </a:cxn>
                <a:cxn ang="16200000">
                  <a:pos x="wd2" y="hd2"/>
                </a:cxn>
              </a:cxnLst>
              <a:rect l="0" t="0"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7" name="Shape 34175"/>
            <p:cNvSpPr/>
            <p:nvPr/>
          </p:nvSpPr>
          <p:spPr>
            <a:xfrm>
              <a:off x="4264040" y="2996572"/>
              <a:ext cx="199829" cy="176196"/>
            </a:xfrm>
            <a:custGeom>
              <a:avLst/>
              <a:gdLst/>
              <a:ahLst/>
              <a:cxnLst>
                <a:cxn ang="0">
                  <a:pos x="wd2" y="hd2"/>
                </a:cxn>
                <a:cxn ang="5400000">
                  <a:pos x="wd2" y="hd2"/>
                </a:cxn>
                <a:cxn ang="10800000">
                  <a:pos x="wd2" y="hd2"/>
                </a:cxn>
                <a:cxn ang="16200000">
                  <a:pos x="wd2" y="hd2"/>
                </a:cxn>
              </a:cxnLst>
              <a:rect l="0" t="0"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8" name="Shape 34176"/>
            <p:cNvSpPr/>
            <p:nvPr/>
          </p:nvSpPr>
          <p:spPr>
            <a:xfrm>
              <a:off x="3314409" y="3597142"/>
              <a:ext cx="372209" cy="334559"/>
            </a:xfrm>
            <a:custGeom>
              <a:avLst/>
              <a:gdLst/>
              <a:ahLst/>
              <a:cxnLst>
                <a:cxn ang="0">
                  <a:pos x="wd2" y="hd2"/>
                </a:cxn>
                <a:cxn ang="5400000">
                  <a:pos x="wd2" y="hd2"/>
                </a:cxn>
                <a:cxn ang="10800000">
                  <a:pos x="wd2" y="hd2"/>
                </a:cxn>
                <a:cxn ang="16200000">
                  <a:pos x="wd2" y="hd2"/>
                </a:cxn>
              </a:cxnLst>
              <a:rect l="0" t="0" r="r" b="b"/>
              <a:pathLst>
                <a:path w="21255" h="21217" extrusionOk="0">
                  <a:moveTo>
                    <a:pt x="16218" y="16859"/>
                  </a:moveTo>
                  <a:lnTo>
                    <a:pt x="3455" y="9002"/>
                  </a:lnTo>
                  <a:lnTo>
                    <a:pt x="7275" y="1347"/>
                  </a:lnTo>
                  <a:lnTo>
                    <a:pt x="20039" y="9205"/>
                  </a:lnTo>
                  <a:cubicBezTo>
                    <a:pt x="20039" y="9205"/>
                    <a:pt x="16218" y="16859"/>
                    <a:pt x="16218" y="16859"/>
                  </a:cubicBezTo>
                  <a:close/>
                  <a:moveTo>
                    <a:pt x="20627" y="8027"/>
                  </a:moveTo>
                  <a:lnTo>
                    <a:pt x="7863" y="170"/>
                  </a:lnTo>
                  <a:cubicBezTo>
                    <a:pt x="7275" y="-192"/>
                    <a:pt x="6536" y="43"/>
                    <a:pt x="6211" y="693"/>
                  </a:cubicBezTo>
                  <a:cubicBezTo>
                    <a:pt x="6211" y="693"/>
                    <a:pt x="1803" y="9525"/>
                    <a:pt x="1814" y="9531"/>
                  </a:cubicBezTo>
                  <a:lnTo>
                    <a:pt x="16683" y="18684"/>
                  </a:lnTo>
                  <a:cubicBezTo>
                    <a:pt x="16694" y="18691"/>
                    <a:pt x="21103" y="9860"/>
                    <a:pt x="21103" y="9860"/>
                  </a:cubicBezTo>
                  <a:cubicBezTo>
                    <a:pt x="21427" y="9210"/>
                    <a:pt x="21214" y="8389"/>
                    <a:pt x="20627" y="8027"/>
                  </a:cubicBezTo>
                  <a:close/>
                  <a:moveTo>
                    <a:pt x="15519" y="21047"/>
                  </a:moveTo>
                  <a:lnTo>
                    <a:pt x="628" y="11880"/>
                  </a:lnTo>
                  <a:cubicBezTo>
                    <a:pt x="40" y="11518"/>
                    <a:pt x="-173" y="10698"/>
                    <a:pt x="152" y="10047"/>
                  </a:cubicBezTo>
                  <a:lnTo>
                    <a:pt x="446" y="9459"/>
                  </a:lnTo>
                  <a:lnTo>
                    <a:pt x="7359" y="13714"/>
                  </a:lnTo>
                  <a:lnTo>
                    <a:pt x="7065" y="14303"/>
                  </a:lnTo>
                  <a:lnTo>
                    <a:pt x="10256" y="16268"/>
                  </a:lnTo>
                  <a:lnTo>
                    <a:pt x="10550" y="15679"/>
                  </a:lnTo>
                  <a:lnTo>
                    <a:pt x="17464" y="19935"/>
                  </a:lnTo>
                  <a:lnTo>
                    <a:pt x="17170" y="20524"/>
                  </a:lnTo>
                  <a:cubicBezTo>
                    <a:pt x="16846" y="21174"/>
                    <a:pt x="16106" y="21408"/>
                    <a:pt x="15519" y="21047"/>
                  </a:cubicBezTo>
                  <a:cubicBezTo>
                    <a:pt x="15519" y="21047"/>
                    <a:pt x="15519" y="21047"/>
                    <a:pt x="15519" y="21047"/>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9" name="Shape 34177"/>
            <p:cNvSpPr/>
            <p:nvPr/>
          </p:nvSpPr>
          <p:spPr>
            <a:xfrm>
              <a:off x="3625797" y="5033935"/>
              <a:ext cx="221021" cy="190408"/>
            </a:xfrm>
            <a:custGeom>
              <a:avLst/>
              <a:gdLst/>
              <a:ahLst/>
              <a:cxnLst>
                <a:cxn ang="0">
                  <a:pos x="wd2" y="hd2"/>
                </a:cxn>
                <a:cxn ang="5400000">
                  <a:pos x="wd2" y="hd2"/>
                </a:cxn>
                <a:cxn ang="10800000">
                  <a:pos x="wd2" y="hd2"/>
                </a:cxn>
                <a:cxn ang="16200000">
                  <a:pos x="wd2" y="hd2"/>
                </a:cxn>
              </a:cxnLst>
              <a:rect l="0" t="0"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chemeClr val="accent1">
                <a:lumMod val="75000"/>
              </a:schemeClr>
            </a:solidFill>
            <a:ln w="12700" cap="flat">
              <a:noFill/>
              <a:miter lim="400000"/>
            </a:ln>
            <a:effectLst/>
          </p:spPr>
          <p:txBody>
            <a:bodyPr wrap="square" lIns="0" tIns="0" rIns="0" bIns="0" numCol="1" anchor="t">
              <a:noAutofit/>
            </a:bodyPr>
            <a:lstStyle/>
            <a:p>
              <a:pPr fontAlgn="base">
                <a:spcBef>
                  <a:spcPct val="0"/>
                </a:spcBef>
                <a:spcAft>
                  <a:spcPct val="0"/>
                </a:spcAft>
              </a:pPr>
              <a:endParaRPr>
                <a:solidFill>
                  <a:prstClr val="black"/>
                </a:solidFill>
                <a:latin typeface="Arial" charset="0"/>
                <a:ea typeface="微软雅黑" pitchFamily="34" charset="-122"/>
                <a:cs typeface="+mn-ea"/>
                <a:sym typeface="Arial" charset="0"/>
              </a:endParaRPr>
            </a:p>
          </p:txBody>
        </p:sp>
        <p:sp>
          <p:nvSpPr>
            <p:cNvPr id="10" name="Shape 34178"/>
            <p:cNvSpPr/>
            <p:nvPr/>
          </p:nvSpPr>
          <p:spPr>
            <a:xfrm>
              <a:off x="4704544" y="1911373"/>
              <a:ext cx="265044" cy="375205"/>
            </a:xfrm>
            <a:custGeom>
              <a:avLst/>
              <a:gdLst/>
              <a:ahLst/>
              <a:cxnLst>
                <a:cxn ang="0">
                  <a:pos x="wd2" y="hd2"/>
                </a:cxn>
                <a:cxn ang="5400000">
                  <a:pos x="wd2" y="hd2"/>
                </a:cxn>
                <a:cxn ang="10800000">
                  <a:pos x="wd2" y="hd2"/>
                </a:cxn>
                <a:cxn ang="16200000">
                  <a:pos x="wd2" y="hd2"/>
                </a:cxn>
              </a:cxnLst>
              <a:rect l="0" t="0" r="r" b="b"/>
              <a:pathLst>
                <a:path w="21183" h="21600" extrusionOk="0">
                  <a:moveTo>
                    <a:pt x="6837" y="0"/>
                  </a:moveTo>
                  <a:lnTo>
                    <a:pt x="6304" y="11896"/>
                  </a:lnTo>
                  <a:lnTo>
                    <a:pt x="10115" y="11984"/>
                  </a:lnTo>
                  <a:lnTo>
                    <a:pt x="10387" y="5819"/>
                  </a:lnTo>
                  <a:cubicBezTo>
                    <a:pt x="10807" y="5990"/>
                    <a:pt x="11286" y="6091"/>
                    <a:pt x="11799" y="6080"/>
                  </a:cubicBezTo>
                  <a:cubicBezTo>
                    <a:pt x="12816" y="6059"/>
                    <a:pt x="13721" y="5638"/>
                    <a:pt x="14293" y="5029"/>
                  </a:cubicBezTo>
                  <a:cubicBezTo>
                    <a:pt x="14344" y="4975"/>
                    <a:pt x="14392" y="4920"/>
                    <a:pt x="14437" y="4864"/>
                  </a:cubicBezTo>
                  <a:cubicBezTo>
                    <a:pt x="15870" y="5413"/>
                    <a:pt x="17048" y="6141"/>
                    <a:pt x="17879" y="7040"/>
                  </a:cubicBezTo>
                  <a:cubicBezTo>
                    <a:pt x="19250" y="8523"/>
                    <a:pt x="19623" y="10355"/>
                    <a:pt x="18956" y="12341"/>
                  </a:cubicBezTo>
                  <a:cubicBezTo>
                    <a:pt x="17917" y="15436"/>
                    <a:pt x="14349" y="17736"/>
                    <a:pt x="10109" y="18168"/>
                  </a:cubicBezTo>
                  <a:lnTo>
                    <a:pt x="10109" y="16337"/>
                  </a:lnTo>
                  <a:lnTo>
                    <a:pt x="12811" y="16337"/>
                  </a:lnTo>
                  <a:lnTo>
                    <a:pt x="12811" y="15424"/>
                  </a:lnTo>
                  <a:lnTo>
                    <a:pt x="2958" y="15424"/>
                  </a:lnTo>
                  <a:lnTo>
                    <a:pt x="2958" y="16337"/>
                  </a:lnTo>
                  <a:lnTo>
                    <a:pt x="5665" y="16337"/>
                  </a:lnTo>
                  <a:lnTo>
                    <a:pt x="5665" y="19312"/>
                  </a:lnTo>
                  <a:lnTo>
                    <a:pt x="0" y="19312"/>
                  </a:lnTo>
                  <a:lnTo>
                    <a:pt x="0" y="21600"/>
                  </a:lnTo>
                  <a:lnTo>
                    <a:pt x="15769" y="21600"/>
                  </a:lnTo>
                  <a:lnTo>
                    <a:pt x="15769" y="19312"/>
                  </a:lnTo>
                  <a:lnTo>
                    <a:pt x="11820" y="19312"/>
                  </a:lnTo>
                  <a:cubicBezTo>
                    <a:pt x="16159" y="18468"/>
                    <a:pt x="19703" y="15947"/>
                    <a:pt x="20805" y="12664"/>
                  </a:cubicBezTo>
                  <a:cubicBezTo>
                    <a:pt x="21600" y="10296"/>
                    <a:pt x="21135" y="8089"/>
                    <a:pt x="19462" y="6280"/>
                  </a:cubicBezTo>
                  <a:cubicBezTo>
                    <a:pt x="18352" y="5079"/>
                    <a:pt x="16769" y="4131"/>
                    <a:pt x="14820" y="3462"/>
                  </a:cubicBezTo>
                  <a:cubicBezTo>
                    <a:pt x="14558" y="2431"/>
                    <a:pt x="13305" y="1647"/>
                    <a:pt x="11799" y="1647"/>
                  </a:cubicBezTo>
                  <a:cubicBezTo>
                    <a:pt x="11359" y="1647"/>
                    <a:pt x="10947" y="1715"/>
                    <a:pt x="10568" y="1835"/>
                  </a:cubicBezTo>
                  <a:lnTo>
                    <a:pt x="10642" y="88"/>
                  </a:lnTo>
                  <a:lnTo>
                    <a:pt x="6837" y="0"/>
                  </a:lnTo>
                  <a:close/>
                  <a:moveTo>
                    <a:pt x="11799" y="3017"/>
                  </a:moveTo>
                  <a:cubicBezTo>
                    <a:pt x="12376" y="3012"/>
                    <a:pt x="12879" y="3300"/>
                    <a:pt x="12982" y="3708"/>
                  </a:cubicBezTo>
                  <a:cubicBezTo>
                    <a:pt x="13088" y="4130"/>
                    <a:pt x="12736" y="4539"/>
                    <a:pt x="12167" y="4660"/>
                  </a:cubicBezTo>
                  <a:cubicBezTo>
                    <a:pt x="12051" y="4688"/>
                    <a:pt x="11928" y="4706"/>
                    <a:pt x="11799" y="4706"/>
                  </a:cubicBezTo>
                  <a:cubicBezTo>
                    <a:pt x="11152" y="4706"/>
                    <a:pt x="10625" y="4326"/>
                    <a:pt x="10626" y="3862"/>
                  </a:cubicBezTo>
                  <a:cubicBezTo>
                    <a:pt x="10628" y="3397"/>
                    <a:pt x="11153" y="3023"/>
                    <a:pt x="11799" y="3017"/>
                  </a:cubicBezTo>
                  <a:close/>
                </a:path>
              </a:pathLst>
            </a:custGeom>
            <a:solidFill>
              <a:srgbClr val="B9B9B9"/>
            </a:solidFill>
            <a:ln w="12700" cap="flat">
              <a:noFill/>
              <a:miter lim="400000"/>
            </a:ln>
            <a:effectLst/>
          </p:spPr>
          <p:txBody>
            <a:bodyPr wrap="square" lIns="0" tIns="0" rIns="0" bIns="0" numCol="1" anchor="t">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11" name="Shape 34179"/>
            <p:cNvSpPr/>
            <p:nvPr/>
          </p:nvSpPr>
          <p:spPr>
            <a:xfrm>
              <a:off x="4355824" y="2285493"/>
              <a:ext cx="414267" cy="458590"/>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chemeClr val="accent1">
                <a:lumMod val="75000"/>
              </a:schemeClr>
            </a:solidFill>
            <a:ln w="12700" cap="flat">
              <a:noFill/>
              <a:miter lim="400000"/>
            </a:ln>
            <a:effectLst/>
          </p:spPr>
          <p:txBody>
            <a:bodyPr wrap="square" lIns="0" tIns="0" rIns="0" bIns="0" numCol="1" anchor="t">
              <a:noAutofit/>
            </a:bodyPr>
            <a:lstStyle/>
            <a:p>
              <a:pPr fontAlgn="base">
                <a:spcBef>
                  <a:spcPct val="0"/>
                </a:spcBef>
                <a:spcAft>
                  <a:spcPct val="0"/>
                </a:spcAft>
              </a:pPr>
              <a:endParaRPr>
                <a:solidFill>
                  <a:prstClr val="black"/>
                </a:solidFill>
                <a:latin typeface="Arial" charset="0"/>
                <a:ea typeface="微软雅黑" pitchFamily="34" charset="-122"/>
                <a:cs typeface="+mn-ea"/>
                <a:sym typeface="Arial" charset="0"/>
              </a:endParaRPr>
            </a:p>
          </p:txBody>
        </p:sp>
        <p:sp>
          <p:nvSpPr>
            <p:cNvPr id="12" name="Shape 34180"/>
            <p:cNvSpPr/>
            <p:nvPr/>
          </p:nvSpPr>
          <p:spPr>
            <a:xfrm>
              <a:off x="3883884" y="4981338"/>
              <a:ext cx="318914" cy="375205"/>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B9B9B9"/>
            </a:solidFill>
            <a:ln w="12700" cap="flat">
              <a:noFill/>
              <a:miter lim="400000"/>
            </a:ln>
            <a:effectLst/>
          </p:spPr>
          <p:txBody>
            <a:bodyPr wrap="square" lIns="0" tIns="0" rIns="0" bIns="0" numCol="1" anchor="t">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13" name="Shape 34181"/>
            <p:cNvSpPr/>
            <p:nvPr/>
          </p:nvSpPr>
          <p:spPr>
            <a:xfrm>
              <a:off x="4614258" y="3409383"/>
              <a:ext cx="235102" cy="20449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97" y="15438"/>
                  </a:lnTo>
                  <a:lnTo>
                    <a:pt x="5592" y="20234"/>
                  </a:lnTo>
                  <a:cubicBezTo>
                    <a:pt x="5592" y="20234"/>
                    <a:pt x="0" y="21600"/>
                    <a:pt x="0" y="21600"/>
                  </a:cubicBezTo>
                  <a:close/>
                  <a:moveTo>
                    <a:pt x="6275" y="19576"/>
                  </a:moveTo>
                  <a:lnTo>
                    <a:pt x="2779" y="14780"/>
                  </a:lnTo>
                  <a:lnTo>
                    <a:pt x="14944" y="3046"/>
                  </a:lnTo>
                  <a:lnTo>
                    <a:pt x="18443" y="7840"/>
                  </a:lnTo>
                  <a:cubicBezTo>
                    <a:pt x="18443" y="7840"/>
                    <a:pt x="6275" y="19576"/>
                    <a:pt x="6275" y="19576"/>
                  </a:cubicBezTo>
                  <a:close/>
                  <a:moveTo>
                    <a:pt x="19138" y="7167"/>
                  </a:moveTo>
                  <a:lnTo>
                    <a:pt x="15640" y="2373"/>
                  </a:lnTo>
                  <a:lnTo>
                    <a:pt x="18101" y="0"/>
                  </a:lnTo>
                  <a:lnTo>
                    <a:pt x="21600" y="4794"/>
                  </a:lnTo>
                  <a:cubicBezTo>
                    <a:pt x="21600" y="4794"/>
                    <a:pt x="19138" y="7167"/>
                    <a:pt x="19138" y="7167"/>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14" name="Shape 34182"/>
            <p:cNvSpPr/>
            <p:nvPr/>
          </p:nvSpPr>
          <p:spPr>
            <a:xfrm>
              <a:off x="4353866" y="3199149"/>
              <a:ext cx="219253" cy="306022"/>
            </a:xfrm>
            <a:custGeom>
              <a:avLst/>
              <a:gdLst/>
              <a:ahLst/>
              <a:cxnLst>
                <a:cxn ang="0">
                  <a:pos x="wd2" y="hd2"/>
                </a:cxn>
                <a:cxn ang="5400000">
                  <a:pos x="wd2" y="hd2"/>
                </a:cxn>
                <a:cxn ang="10800000">
                  <a:pos x="wd2" y="hd2"/>
                </a:cxn>
                <a:cxn ang="16200000">
                  <a:pos x="wd2" y="hd2"/>
                </a:cxn>
              </a:cxnLst>
              <a:rect l="0" t="0"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chemeClr val="accent1">
                <a:lumMod val="75000"/>
              </a:schemeClr>
            </a:solidFill>
            <a:ln w="12700" cap="flat">
              <a:noFill/>
              <a:miter lim="400000"/>
            </a:ln>
            <a:effectLst/>
          </p:spPr>
          <p:txBody>
            <a:bodyPr wrap="square" lIns="0" tIns="0" rIns="0" bIns="0" numCol="1" anchor="t">
              <a:noAutofit/>
            </a:bodyPr>
            <a:lstStyle/>
            <a:p>
              <a:pPr fontAlgn="base">
                <a:spcBef>
                  <a:spcPct val="0"/>
                </a:spcBef>
                <a:spcAft>
                  <a:spcPct val="0"/>
                </a:spcAft>
              </a:pPr>
              <a:endParaRPr>
                <a:solidFill>
                  <a:prstClr val="black"/>
                </a:solidFill>
                <a:latin typeface="Arial" charset="0"/>
                <a:ea typeface="微软雅黑" pitchFamily="34" charset="-122"/>
                <a:cs typeface="+mn-ea"/>
                <a:sym typeface="Arial" charset="0"/>
              </a:endParaRPr>
            </a:p>
          </p:txBody>
        </p:sp>
        <p:sp>
          <p:nvSpPr>
            <p:cNvPr id="15" name="Shape 34183"/>
            <p:cNvSpPr/>
            <p:nvPr/>
          </p:nvSpPr>
          <p:spPr>
            <a:xfrm>
              <a:off x="3589782" y="3327048"/>
              <a:ext cx="233540" cy="258527"/>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16" name="Shape 34184"/>
            <p:cNvSpPr/>
            <p:nvPr/>
          </p:nvSpPr>
          <p:spPr>
            <a:xfrm>
              <a:off x="4164151" y="1846286"/>
              <a:ext cx="246400" cy="225169"/>
            </a:xfrm>
            <a:custGeom>
              <a:avLst/>
              <a:gdLst/>
              <a:ahLst/>
              <a:cxnLst>
                <a:cxn ang="0">
                  <a:pos x="wd2" y="hd2"/>
                </a:cxn>
                <a:cxn ang="5400000">
                  <a:pos x="wd2" y="hd2"/>
                </a:cxn>
                <a:cxn ang="10800000">
                  <a:pos x="wd2" y="hd2"/>
                </a:cxn>
                <a:cxn ang="16200000">
                  <a:pos x="wd2" y="hd2"/>
                </a:cxn>
              </a:cxnLst>
              <a:rect l="0" t="0"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17" name="Shape 34185"/>
            <p:cNvSpPr/>
            <p:nvPr/>
          </p:nvSpPr>
          <p:spPr>
            <a:xfrm>
              <a:off x="3856984" y="3337793"/>
              <a:ext cx="172887" cy="232607"/>
            </a:xfrm>
            <a:custGeom>
              <a:avLst/>
              <a:gdLst/>
              <a:ahLst/>
              <a:cxnLst>
                <a:cxn ang="0">
                  <a:pos x="wd2" y="hd2"/>
                </a:cxn>
                <a:cxn ang="5400000">
                  <a:pos x="wd2" y="hd2"/>
                </a:cxn>
                <a:cxn ang="10800000">
                  <a:pos x="wd2" y="hd2"/>
                </a:cxn>
                <a:cxn ang="16200000">
                  <a:pos x="wd2" y="hd2"/>
                </a:cxn>
              </a:cxnLst>
              <a:rect l="0" t="0" r="r" b="b"/>
              <a:pathLst>
                <a:path w="21600" h="21600" extrusionOk="0">
                  <a:moveTo>
                    <a:pt x="0" y="1289"/>
                  </a:moveTo>
                  <a:lnTo>
                    <a:pt x="7526" y="11318"/>
                  </a:lnTo>
                  <a:lnTo>
                    <a:pt x="10639" y="10027"/>
                  </a:lnTo>
                  <a:lnTo>
                    <a:pt x="6735" y="4831"/>
                  </a:lnTo>
                  <a:cubicBezTo>
                    <a:pt x="7186" y="4822"/>
                    <a:pt x="7638" y="4734"/>
                    <a:pt x="8042" y="4542"/>
                  </a:cubicBezTo>
                  <a:cubicBezTo>
                    <a:pt x="8843" y="4160"/>
                    <a:pt x="9286" y="3488"/>
                    <a:pt x="9338" y="2779"/>
                  </a:cubicBezTo>
                  <a:cubicBezTo>
                    <a:pt x="9343" y="2717"/>
                    <a:pt x="9344" y="2654"/>
                    <a:pt x="9343" y="2591"/>
                  </a:cubicBezTo>
                  <a:cubicBezTo>
                    <a:pt x="10859" y="2532"/>
                    <a:pt x="12290" y="2713"/>
                    <a:pt x="13557" y="3159"/>
                  </a:cubicBezTo>
                  <a:cubicBezTo>
                    <a:pt x="15647" y="3894"/>
                    <a:pt x="17171" y="5277"/>
                    <a:pt x="17964" y="7158"/>
                  </a:cubicBezTo>
                  <a:cubicBezTo>
                    <a:pt x="19200" y="10089"/>
                    <a:pt x="17878" y="13269"/>
                    <a:pt x="14770" y="15143"/>
                  </a:cubicBezTo>
                  <a:lnTo>
                    <a:pt x="13545" y="13629"/>
                  </a:lnTo>
                  <a:lnTo>
                    <a:pt x="15711" y="12662"/>
                  </a:lnTo>
                  <a:lnTo>
                    <a:pt x="15100" y="11906"/>
                  </a:lnTo>
                  <a:lnTo>
                    <a:pt x="7202" y="15433"/>
                  </a:lnTo>
                  <a:lnTo>
                    <a:pt x="7813" y="16189"/>
                  </a:lnTo>
                  <a:lnTo>
                    <a:pt x="9983" y="15220"/>
                  </a:lnTo>
                  <a:lnTo>
                    <a:pt x="11972" y="17680"/>
                  </a:lnTo>
                  <a:lnTo>
                    <a:pt x="7432" y="19708"/>
                  </a:lnTo>
                  <a:lnTo>
                    <a:pt x="8961" y="21600"/>
                  </a:lnTo>
                  <a:lnTo>
                    <a:pt x="21600" y="15956"/>
                  </a:lnTo>
                  <a:lnTo>
                    <a:pt x="20070" y="14064"/>
                  </a:lnTo>
                  <a:lnTo>
                    <a:pt x="16905" y="15477"/>
                  </a:lnTo>
                  <a:cubicBezTo>
                    <a:pt x="19819" y="13226"/>
                    <a:pt x="20973" y="9873"/>
                    <a:pt x="19662" y="6762"/>
                  </a:cubicBezTo>
                  <a:cubicBezTo>
                    <a:pt x="18716" y="4520"/>
                    <a:pt x="16868" y="2861"/>
                    <a:pt x="14317" y="1964"/>
                  </a:cubicBezTo>
                  <a:cubicBezTo>
                    <a:pt x="12625" y="1368"/>
                    <a:pt x="10722" y="1151"/>
                    <a:pt x="8713" y="1295"/>
                  </a:cubicBezTo>
                  <a:cubicBezTo>
                    <a:pt x="7813" y="536"/>
                    <a:pt x="6285" y="336"/>
                    <a:pt x="5078" y="875"/>
                  </a:cubicBezTo>
                  <a:cubicBezTo>
                    <a:pt x="4725" y="1032"/>
                    <a:pt x="4440" y="1236"/>
                    <a:pt x="4217" y="1471"/>
                  </a:cubicBezTo>
                  <a:lnTo>
                    <a:pt x="3109" y="0"/>
                  </a:lnTo>
                  <a:lnTo>
                    <a:pt x="0" y="1289"/>
                  </a:lnTo>
                  <a:close/>
                  <a:moveTo>
                    <a:pt x="5994" y="2008"/>
                  </a:moveTo>
                  <a:cubicBezTo>
                    <a:pt x="6453" y="1798"/>
                    <a:pt x="7049" y="1856"/>
                    <a:pt x="7404" y="2156"/>
                  </a:cubicBezTo>
                  <a:cubicBezTo>
                    <a:pt x="7771" y="2467"/>
                    <a:pt x="7762" y="2932"/>
                    <a:pt x="7387" y="3235"/>
                  </a:cubicBezTo>
                  <a:cubicBezTo>
                    <a:pt x="7313" y="3300"/>
                    <a:pt x="7226" y="3359"/>
                    <a:pt x="7123" y="3405"/>
                  </a:cubicBezTo>
                  <a:cubicBezTo>
                    <a:pt x="6605" y="3637"/>
                    <a:pt x="5928" y="3511"/>
                    <a:pt x="5619" y="3126"/>
                  </a:cubicBezTo>
                  <a:cubicBezTo>
                    <a:pt x="5309" y="2742"/>
                    <a:pt x="5480" y="2244"/>
                    <a:pt x="5994" y="2008"/>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18" name="Shape 34186"/>
            <p:cNvSpPr/>
            <p:nvPr/>
          </p:nvSpPr>
          <p:spPr>
            <a:xfrm>
              <a:off x="3311864" y="2024231"/>
              <a:ext cx="227701" cy="295874"/>
            </a:xfrm>
            <a:custGeom>
              <a:avLst/>
              <a:gdLst/>
              <a:ahLst/>
              <a:cxnLst>
                <a:cxn ang="0">
                  <a:pos x="wd2" y="hd2"/>
                </a:cxn>
                <a:cxn ang="5400000">
                  <a:pos x="wd2" y="hd2"/>
                </a:cxn>
                <a:cxn ang="10800000">
                  <a:pos x="wd2" y="hd2"/>
                </a:cxn>
                <a:cxn ang="16200000">
                  <a:pos x="wd2" y="hd2"/>
                </a:cxn>
              </a:cxnLst>
              <a:rect l="0" t="0"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19" name="Shape 34187"/>
            <p:cNvSpPr/>
            <p:nvPr/>
          </p:nvSpPr>
          <p:spPr>
            <a:xfrm>
              <a:off x="2822610" y="2628110"/>
              <a:ext cx="245084" cy="173721"/>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20" name="Shape 34188"/>
            <p:cNvSpPr/>
            <p:nvPr/>
          </p:nvSpPr>
          <p:spPr>
            <a:xfrm>
              <a:off x="4826072" y="2594606"/>
              <a:ext cx="359027" cy="173318"/>
            </a:xfrm>
            <a:custGeom>
              <a:avLst/>
              <a:gdLst/>
              <a:ahLst/>
              <a:cxnLst>
                <a:cxn ang="0">
                  <a:pos x="wd2" y="hd2"/>
                </a:cxn>
                <a:cxn ang="5400000">
                  <a:pos x="wd2" y="hd2"/>
                </a:cxn>
                <a:cxn ang="10800000">
                  <a:pos x="wd2" y="hd2"/>
                </a:cxn>
                <a:cxn ang="16200000">
                  <a:pos x="wd2" y="hd2"/>
                </a:cxn>
              </a:cxnLst>
              <a:rect l="0" t="0" r="r" b="b"/>
              <a:pathLst>
                <a:path w="21600" h="21600" extrusionOk="0">
                  <a:moveTo>
                    <a:pt x="470" y="21600"/>
                  </a:moveTo>
                  <a:cubicBezTo>
                    <a:pt x="3196" y="21301"/>
                    <a:pt x="4520" y="17446"/>
                    <a:pt x="5606" y="13579"/>
                  </a:cubicBezTo>
                  <a:cubicBezTo>
                    <a:pt x="6868" y="17109"/>
                    <a:pt x="8385" y="20522"/>
                    <a:pt x="11056" y="20229"/>
                  </a:cubicBezTo>
                  <a:cubicBezTo>
                    <a:pt x="13700" y="19938"/>
                    <a:pt x="15043" y="16273"/>
                    <a:pt x="16113" y="12527"/>
                  </a:cubicBezTo>
                  <a:cubicBezTo>
                    <a:pt x="17383" y="16099"/>
                    <a:pt x="18898" y="19587"/>
                    <a:pt x="21600" y="19290"/>
                  </a:cubicBezTo>
                  <a:lnTo>
                    <a:pt x="21545" y="16807"/>
                  </a:lnTo>
                  <a:cubicBezTo>
                    <a:pt x="19258" y="17058"/>
                    <a:pt x="18061" y="13947"/>
                    <a:pt x="16772" y="10222"/>
                  </a:cubicBezTo>
                  <a:cubicBezTo>
                    <a:pt x="17878" y="6171"/>
                    <a:pt x="18899" y="2735"/>
                    <a:pt x="21214" y="2481"/>
                  </a:cubicBezTo>
                  <a:lnTo>
                    <a:pt x="21142" y="0"/>
                  </a:lnTo>
                  <a:cubicBezTo>
                    <a:pt x="18416" y="300"/>
                    <a:pt x="17080" y="4165"/>
                    <a:pt x="15994" y="8031"/>
                  </a:cubicBezTo>
                  <a:cubicBezTo>
                    <a:pt x="14732" y="4504"/>
                    <a:pt x="13210" y="1123"/>
                    <a:pt x="10541" y="1416"/>
                  </a:cubicBezTo>
                  <a:cubicBezTo>
                    <a:pt x="7892" y="1708"/>
                    <a:pt x="6571" y="5362"/>
                    <a:pt x="5501" y="9116"/>
                  </a:cubicBezTo>
                  <a:cubicBezTo>
                    <a:pt x="4229" y="5537"/>
                    <a:pt x="2706" y="2023"/>
                    <a:pt x="0" y="2320"/>
                  </a:cubicBezTo>
                  <a:cubicBezTo>
                    <a:pt x="0" y="2320"/>
                    <a:pt x="67" y="4802"/>
                    <a:pt x="67" y="4802"/>
                  </a:cubicBezTo>
                  <a:cubicBezTo>
                    <a:pt x="2361" y="4550"/>
                    <a:pt x="3548" y="7681"/>
                    <a:pt x="4841" y="11421"/>
                  </a:cubicBezTo>
                  <a:cubicBezTo>
                    <a:pt x="3737" y="15462"/>
                    <a:pt x="2709" y="18874"/>
                    <a:pt x="399" y="19128"/>
                  </a:cubicBezTo>
                  <a:lnTo>
                    <a:pt x="470" y="21600"/>
                  </a:lnTo>
                  <a:close/>
                  <a:moveTo>
                    <a:pt x="571" y="17516"/>
                  </a:moveTo>
                  <a:cubicBezTo>
                    <a:pt x="973" y="17463"/>
                    <a:pt x="1323" y="17289"/>
                    <a:pt x="1641" y="17020"/>
                  </a:cubicBezTo>
                  <a:cubicBezTo>
                    <a:pt x="1641" y="17020"/>
                    <a:pt x="1387" y="6572"/>
                    <a:pt x="1387" y="6572"/>
                  </a:cubicBezTo>
                  <a:cubicBezTo>
                    <a:pt x="1058" y="6378"/>
                    <a:pt x="699" y="6290"/>
                    <a:pt x="296" y="6330"/>
                  </a:cubicBezTo>
                  <a:lnTo>
                    <a:pt x="571" y="17516"/>
                  </a:lnTo>
                  <a:close/>
                  <a:moveTo>
                    <a:pt x="2649" y="15637"/>
                  </a:moveTo>
                  <a:cubicBezTo>
                    <a:pt x="3008" y="15009"/>
                    <a:pt x="3317" y="14212"/>
                    <a:pt x="3611" y="13297"/>
                  </a:cubicBezTo>
                  <a:lnTo>
                    <a:pt x="3530" y="9777"/>
                  </a:lnTo>
                  <a:cubicBezTo>
                    <a:pt x="3194" y="8935"/>
                    <a:pt x="2849" y="8211"/>
                    <a:pt x="2462" y="7671"/>
                  </a:cubicBezTo>
                  <a:lnTo>
                    <a:pt x="2649" y="15637"/>
                  </a:lnTo>
                  <a:close/>
                  <a:moveTo>
                    <a:pt x="6265" y="11274"/>
                  </a:moveTo>
                  <a:cubicBezTo>
                    <a:pt x="7335" y="7383"/>
                    <a:pt x="8366" y="4144"/>
                    <a:pt x="10612" y="3897"/>
                  </a:cubicBezTo>
                  <a:cubicBezTo>
                    <a:pt x="12876" y="3648"/>
                    <a:pt x="14062" y="6687"/>
                    <a:pt x="15336" y="10361"/>
                  </a:cubicBezTo>
                  <a:cubicBezTo>
                    <a:pt x="14269" y="14240"/>
                    <a:pt x="13242" y="17500"/>
                    <a:pt x="11001" y="17746"/>
                  </a:cubicBezTo>
                  <a:cubicBezTo>
                    <a:pt x="8738" y="17995"/>
                    <a:pt x="7539" y="14948"/>
                    <a:pt x="6265" y="11274"/>
                  </a:cubicBezTo>
                  <a:close/>
                  <a:moveTo>
                    <a:pt x="8019" y="13315"/>
                  </a:moveTo>
                  <a:cubicBezTo>
                    <a:pt x="8416" y="14295"/>
                    <a:pt x="8827" y="15128"/>
                    <a:pt x="9287" y="15750"/>
                  </a:cubicBezTo>
                  <a:lnTo>
                    <a:pt x="9038" y="6172"/>
                  </a:lnTo>
                  <a:cubicBezTo>
                    <a:pt x="8613" y="6892"/>
                    <a:pt x="8251" y="7817"/>
                    <a:pt x="7906" y="8878"/>
                  </a:cubicBezTo>
                  <a:lnTo>
                    <a:pt x="8019" y="13315"/>
                  </a:lnTo>
                  <a:close/>
                  <a:moveTo>
                    <a:pt x="10389" y="16077"/>
                  </a:moveTo>
                  <a:cubicBezTo>
                    <a:pt x="10611" y="16140"/>
                    <a:pt x="10842" y="16161"/>
                    <a:pt x="11095" y="16128"/>
                  </a:cubicBezTo>
                  <a:cubicBezTo>
                    <a:pt x="11223" y="16112"/>
                    <a:pt x="11344" y="16080"/>
                    <a:pt x="11463" y="16041"/>
                  </a:cubicBezTo>
                  <a:lnTo>
                    <a:pt x="11227" y="5045"/>
                  </a:lnTo>
                  <a:cubicBezTo>
                    <a:pt x="11108" y="5036"/>
                    <a:pt x="10985" y="5039"/>
                    <a:pt x="10857" y="5056"/>
                  </a:cubicBezTo>
                  <a:cubicBezTo>
                    <a:pt x="10605" y="5088"/>
                    <a:pt x="10374" y="5166"/>
                    <a:pt x="10157" y="5285"/>
                  </a:cubicBezTo>
                  <a:lnTo>
                    <a:pt x="10389" y="16077"/>
                  </a:lnTo>
                  <a:close/>
                  <a:moveTo>
                    <a:pt x="12594" y="15655"/>
                  </a:moveTo>
                  <a:cubicBezTo>
                    <a:pt x="12999" y="15123"/>
                    <a:pt x="13343" y="14414"/>
                    <a:pt x="13661" y="13573"/>
                  </a:cubicBezTo>
                  <a:lnTo>
                    <a:pt x="13528" y="7680"/>
                  </a:lnTo>
                  <a:cubicBezTo>
                    <a:pt x="13173" y="6920"/>
                    <a:pt x="12798" y="6300"/>
                    <a:pt x="12371" y="5869"/>
                  </a:cubicBezTo>
                  <a:lnTo>
                    <a:pt x="12594" y="15655"/>
                  </a:lnTo>
                  <a:close/>
                  <a:moveTo>
                    <a:pt x="18081" y="11798"/>
                  </a:moveTo>
                  <a:cubicBezTo>
                    <a:pt x="18416" y="12578"/>
                    <a:pt x="18758" y="13235"/>
                    <a:pt x="19139" y="13718"/>
                  </a:cubicBezTo>
                  <a:lnTo>
                    <a:pt x="18884" y="6051"/>
                  </a:lnTo>
                  <a:cubicBezTo>
                    <a:pt x="18541" y="6694"/>
                    <a:pt x="18245" y="7495"/>
                    <a:pt x="17967" y="8411"/>
                  </a:cubicBezTo>
                  <a:lnTo>
                    <a:pt x="18081" y="11798"/>
                  </a:lnTo>
                  <a:close/>
                  <a:moveTo>
                    <a:pt x="20486" y="14708"/>
                  </a:moveTo>
                  <a:cubicBezTo>
                    <a:pt x="20804" y="14878"/>
                    <a:pt x="21150" y="14947"/>
                    <a:pt x="21538" y="14889"/>
                  </a:cubicBezTo>
                  <a:lnTo>
                    <a:pt x="21229" y="4150"/>
                  </a:lnTo>
                  <a:cubicBezTo>
                    <a:pt x="20842" y="4223"/>
                    <a:pt x="20502" y="4409"/>
                    <a:pt x="20197" y="4684"/>
                  </a:cubicBezTo>
                  <a:cubicBezTo>
                    <a:pt x="20197" y="4684"/>
                    <a:pt x="20486" y="14708"/>
                    <a:pt x="20486" y="14708"/>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21" name="Shape 34189"/>
            <p:cNvSpPr/>
            <p:nvPr/>
          </p:nvSpPr>
          <p:spPr>
            <a:xfrm>
              <a:off x="4116177" y="2098976"/>
              <a:ext cx="229295" cy="327860"/>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22" name="Shape 34190"/>
            <p:cNvSpPr/>
            <p:nvPr/>
          </p:nvSpPr>
          <p:spPr>
            <a:xfrm>
              <a:off x="2469965" y="2204612"/>
              <a:ext cx="365732" cy="310183"/>
            </a:xfrm>
            <a:custGeom>
              <a:avLst/>
              <a:gdLst/>
              <a:ahLst/>
              <a:cxnLst>
                <a:cxn ang="0">
                  <a:pos x="wd2" y="hd2"/>
                </a:cxn>
                <a:cxn ang="5400000">
                  <a:pos x="wd2" y="hd2"/>
                </a:cxn>
                <a:cxn ang="10800000">
                  <a:pos x="wd2" y="hd2"/>
                </a:cxn>
                <a:cxn ang="16200000">
                  <a:pos x="wd2" y="hd2"/>
                </a:cxn>
              </a:cxnLst>
              <a:rect l="0" t="0" r="r" b="b"/>
              <a:pathLst>
                <a:path w="21275" h="21218" extrusionOk="0">
                  <a:moveTo>
                    <a:pt x="17160" y="16531"/>
                  </a:moveTo>
                  <a:lnTo>
                    <a:pt x="3281" y="10266"/>
                  </a:lnTo>
                  <a:lnTo>
                    <a:pt x="6158" y="1453"/>
                  </a:lnTo>
                  <a:lnTo>
                    <a:pt x="20037" y="7718"/>
                  </a:lnTo>
                  <a:cubicBezTo>
                    <a:pt x="20037" y="7718"/>
                    <a:pt x="17160" y="16531"/>
                    <a:pt x="17160" y="16531"/>
                  </a:cubicBezTo>
                  <a:close/>
                  <a:moveTo>
                    <a:pt x="20480" y="6363"/>
                  </a:moveTo>
                  <a:lnTo>
                    <a:pt x="6600" y="98"/>
                  </a:lnTo>
                  <a:cubicBezTo>
                    <a:pt x="5961" y="-191"/>
                    <a:pt x="5246" y="183"/>
                    <a:pt x="5001" y="931"/>
                  </a:cubicBezTo>
                  <a:cubicBezTo>
                    <a:pt x="5001" y="931"/>
                    <a:pt x="1682" y="11100"/>
                    <a:pt x="1694" y="11105"/>
                  </a:cubicBezTo>
                  <a:lnTo>
                    <a:pt x="17862" y="18403"/>
                  </a:lnTo>
                  <a:cubicBezTo>
                    <a:pt x="17874" y="18409"/>
                    <a:pt x="21194" y="8240"/>
                    <a:pt x="21194" y="8240"/>
                  </a:cubicBezTo>
                  <a:cubicBezTo>
                    <a:pt x="21438" y="7492"/>
                    <a:pt x="21118" y="6651"/>
                    <a:pt x="20480" y="6363"/>
                  </a:cubicBezTo>
                  <a:close/>
                  <a:moveTo>
                    <a:pt x="16989" y="21121"/>
                  </a:moveTo>
                  <a:lnTo>
                    <a:pt x="797" y="13812"/>
                  </a:lnTo>
                  <a:cubicBezTo>
                    <a:pt x="157" y="13523"/>
                    <a:pt x="-162" y="12683"/>
                    <a:pt x="83" y="11934"/>
                  </a:cubicBezTo>
                  <a:lnTo>
                    <a:pt x="304" y="11256"/>
                  </a:lnTo>
                  <a:lnTo>
                    <a:pt x="7822" y="14649"/>
                  </a:lnTo>
                  <a:lnTo>
                    <a:pt x="7600" y="15327"/>
                  </a:lnTo>
                  <a:lnTo>
                    <a:pt x="11070" y="16893"/>
                  </a:lnTo>
                  <a:lnTo>
                    <a:pt x="11291" y="16216"/>
                  </a:lnTo>
                  <a:lnTo>
                    <a:pt x="18810" y="19609"/>
                  </a:lnTo>
                  <a:lnTo>
                    <a:pt x="18588" y="20287"/>
                  </a:lnTo>
                  <a:cubicBezTo>
                    <a:pt x="18344" y="21036"/>
                    <a:pt x="17627" y="21409"/>
                    <a:pt x="16989" y="21121"/>
                  </a:cubicBezTo>
                  <a:cubicBezTo>
                    <a:pt x="16989" y="21121"/>
                    <a:pt x="16989" y="21121"/>
                    <a:pt x="16989" y="21121"/>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23" name="Shape 34191"/>
            <p:cNvSpPr/>
            <p:nvPr/>
          </p:nvSpPr>
          <p:spPr>
            <a:xfrm>
              <a:off x="4084185" y="3595330"/>
              <a:ext cx="229296" cy="327860"/>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24" name="Shape 34192"/>
            <p:cNvSpPr/>
            <p:nvPr/>
          </p:nvSpPr>
          <p:spPr>
            <a:xfrm>
              <a:off x="2942499" y="1759413"/>
              <a:ext cx="334572" cy="393627"/>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25" name="Shape 34193"/>
            <p:cNvSpPr/>
            <p:nvPr/>
          </p:nvSpPr>
          <p:spPr>
            <a:xfrm>
              <a:off x="3591024" y="1864563"/>
              <a:ext cx="309357" cy="309357"/>
            </a:xfrm>
            <a:custGeom>
              <a:avLst/>
              <a:gdLst/>
              <a:ahLst/>
              <a:cxnLst>
                <a:cxn ang="0">
                  <a:pos x="wd2" y="hd2"/>
                </a:cxn>
                <a:cxn ang="5400000">
                  <a:pos x="wd2" y="hd2"/>
                </a:cxn>
                <a:cxn ang="10800000">
                  <a:pos x="wd2" y="hd2"/>
                </a:cxn>
                <a:cxn ang="16200000">
                  <a:pos x="wd2" y="hd2"/>
                </a:cxn>
              </a:cxnLst>
              <a:rect l="0" t="0"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B9B9B9"/>
            </a:solidFill>
            <a:ln w="12700" cap="flat">
              <a:noFill/>
              <a:miter lim="400000"/>
            </a:ln>
            <a:effectLst/>
          </p:spPr>
          <p:txBody>
            <a:bodyPr wrap="square" lIns="0" tIns="0" rIns="0" bIns="0" numCol="1" anchor="t">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26" name="Shape 34194"/>
            <p:cNvSpPr/>
            <p:nvPr/>
          </p:nvSpPr>
          <p:spPr>
            <a:xfrm>
              <a:off x="4751380" y="2995300"/>
              <a:ext cx="321402" cy="369002"/>
            </a:xfrm>
            <a:custGeom>
              <a:avLst/>
              <a:gdLst/>
              <a:ahLst/>
              <a:cxnLst>
                <a:cxn ang="0">
                  <a:pos x="wd2" y="hd2"/>
                </a:cxn>
                <a:cxn ang="5400000">
                  <a:pos x="wd2" y="hd2"/>
                </a:cxn>
                <a:cxn ang="10800000">
                  <a:pos x="wd2" y="hd2"/>
                </a:cxn>
                <a:cxn ang="16200000">
                  <a:pos x="wd2" y="hd2"/>
                </a:cxn>
              </a:cxnLst>
              <a:rect l="0" t="0" r="r" b="b"/>
              <a:pathLst>
                <a:path w="21600" h="21600" extrusionOk="0">
                  <a:moveTo>
                    <a:pt x="11390" y="0"/>
                  </a:moveTo>
                  <a:lnTo>
                    <a:pt x="0" y="14168"/>
                  </a:lnTo>
                  <a:lnTo>
                    <a:pt x="12187" y="21600"/>
                  </a:lnTo>
                  <a:lnTo>
                    <a:pt x="21600" y="9890"/>
                  </a:lnTo>
                  <a:lnTo>
                    <a:pt x="20767" y="5719"/>
                  </a:lnTo>
                  <a:lnTo>
                    <a:pt x="11390" y="0"/>
                  </a:lnTo>
                  <a:close/>
                  <a:moveTo>
                    <a:pt x="12641" y="5625"/>
                  </a:moveTo>
                  <a:lnTo>
                    <a:pt x="17079" y="8332"/>
                  </a:lnTo>
                  <a:lnTo>
                    <a:pt x="16765" y="8723"/>
                  </a:lnTo>
                  <a:lnTo>
                    <a:pt x="12326" y="6016"/>
                  </a:lnTo>
                  <a:lnTo>
                    <a:pt x="12641" y="5625"/>
                  </a:lnTo>
                  <a:close/>
                  <a:moveTo>
                    <a:pt x="7323" y="8127"/>
                  </a:moveTo>
                  <a:lnTo>
                    <a:pt x="16200" y="13540"/>
                  </a:lnTo>
                  <a:lnTo>
                    <a:pt x="15894" y="13920"/>
                  </a:lnTo>
                  <a:lnTo>
                    <a:pt x="7017" y="8506"/>
                  </a:lnTo>
                  <a:lnTo>
                    <a:pt x="7323" y="8127"/>
                  </a:lnTo>
                  <a:close/>
                  <a:moveTo>
                    <a:pt x="5778" y="10048"/>
                  </a:moveTo>
                  <a:lnTo>
                    <a:pt x="14655" y="15462"/>
                  </a:lnTo>
                  <a:lnTo>
                    <a:pt x="14340" y="15853"/>
                  </a:lnTo>
                  <a:lnTo>
                    <a:pt x="5463" y="10439"/>
                  </a:lnTo>
                  <a:lnTo>
                    <a:pt x="5778" y="10048"/>
                  </a:lnTo>
                  <a:close/>
                  <a:moveTo>
                    <a:pt x="4233" y="11970"/>
                  </a:moveTo>
                  <a:lnTo>
                    <a:pt x="8671" y="14677"/>
                  </a:lnTo>
                  <a:lnTo>
                    <a:pt x="8357" y="15068"/>
                  </a:lnTo>
                  <a:lnTo>
                    <a:pt x="3918" y="12361"/>
                  </a:lnTo>
                  <a:lnTo>
                    <a:pt x="4233" y="11970"/>
                  </a:lnTo>
                  <a:close/>
                </a:path>
              </a:pathLst>
            </a:custGeom>
            <a:solidFill>
              <a:schemeClr val="accent1">
                <a:lumMod val="75000"/>
              </a:schemeClr>
            </a:solidFill>
            <a:ln w="12700" cap="flat">
              <a:noFill/>
              <a:miter lim="400000"/>
            </a:ln>
            <a:effectLst/>
          </p:spPr>
          <p:txBody>
            <a:bodyPr wrap="square" lIns="0" tIns="0" rIns="0" bIns="0" numCol="1" anchor="t">
              <a:noAutofit/>
            </a:bodyPr>
            <a:lstStyle/>
            <a:p>
              <a:pPr fontAlgn="base">
                <a:spcBef>
                  <a:spcPct val="0"/>
                </a:spcBef>
                <a:spcAft>
                  <a:spcPct val="0"/>
                </a:spcAft>
              </a:pPr>
              <a:endParaRPr>
                <a:solidFill>
                  <a:prstClr val="black"/>
                </a:solidFill>
                <a:latin typeface="Arial" charset="0"/>
                <a:ea typeface="微软雅黑" pitchFamily="34" charset="-122"/>
                <a:cs typeface="+mn-ea"/>
                <a:sym typeface="Arial" charset="0"/>
              </a:endParaRPr>
            </a:p>
          </p:txBody>
        </p:sp>
        <p:sp>
          <p:nvSpPr>
            <p:cNvPr id="27" name="Shape 34195"/>
            <p:cNvSpPr/>
            <p:nvPr/>
          </p:nvSpPr>
          <p:spPr>
            <a:xfrm>
              <a:off x="4295638" y="3425257"/>
              <a:ext cx="163796" cy="181320"/>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28" name="Shape 34196"/>
            <p:cNvSpPr/>
            <p:nvPr/>
          </p:nvSpPr>
          <p:spPr>
            <a:xfrm>
              <a:off x="3897423" y="1566255"/>
              <a:ext cx="454774" cy="253982"/>
            </a:xfrm>
            <a:custGeom>
              <a:avLst/>
              <a:gdLst/>
              <a:ahLst/>
              <a:cxnLst>
                <a:cxn ang="0">
                  <a:pos x="wd2" y="hd2"/>
                </a:cxn>
                <a:cxn ang="5400000">
                  <a:pos x="wd2" y="hd2"/>
                </a:cxn>
                <a:cxn ang="10800000">
                  <a:pos x="wd2" y="hd2"/>
                </a:cxn>
                <a:cxn ang="16200000">
                  <a:pos x="wd2" y="hd2"/>
                </a:cxn>
              </a:cxnLst>
              <a:rect l="0" t="0" r="r" b="b"/>
              <a:pathLst>
                <a:path w="21600" h="21600" extrusionOk="0">
                  <a:moveTo>
                    <a:pt x="0" y="15895"/>
                  </a:moveTo>
                  <a:cubicBezTo>
                    <a:pt x="2602" y="16630"/>
                    <a:pt x="4225" y="13961"/>
                    <a:pt x="5624" y="11197"/>
                  </a:cubicBezTo>
                  <a:cubicBezTo>
                    <a:pt x="6473" y="14530"/>
                    <a:pt x="7574" y="17859"/>
                    <a:pt x="10123" y="18579"/>
                  </a:cubicBezTo>
                  <a:cubicBezTo>
                    <a:pt x="12646" y="19291"/>
                    <a:pt x="14269" y="16784"/>
                    <a:pt x="15641" y="14112"/>
                  </a:cubicBezTo>
                  <a:cubicBezTo>
                    <a:pt x="16494" y="17483"/>
                    <a:pt x="17585" y="20872"/>
                    <a:pt x="20164" y="21600"/>
                  </a:cubicBezTo>
                  <a:lnTo>
                    <a:pt x="20353" y="19555"/>
                  </a:lnTo>
                  <a:cubicBezTo>
                    <a:pt x="18170" y="18939"/>
                    <a:pt x="17341" y="15971"/>
                    <a:pt x="16486" y="12469"/>
                  </a:cubicBezTo>
                  <a:cubicBezTo>
                    <a:pt x="17922" y="9562"/>
                    <a:pt x="19218" y="7126"/>
                    <a:pt x="21427" y="7750"/>
                  </a:cubicBezTo>
                  <a:lnTo>
                    <a:pt x="21600" y="5701"/>
                  </a:lnTo>
                  <a:cubicBezTo>
                    <a:pt x="18998" y="4966"/>
                    <a:pt x="17363" y="7639"/>
                    <a:pt x="15964" y="10403"/>
                  </a:cubicBezTo>
                  <a:cubicBezTo>
                    <a:pt x="15115" y="7072"/>
                    <a:pt x="14006" y="3768"/>
                    <a:pt x="11458" y="3048"/>
                  </a:cubicBezTo>
                  <a:cubicBezTo>
                    <a:pt x="8930" y="2335"/>
                    <a:pt x="7330" y="4841"/>
                    <a:pt x="5956" y="7519"/>
                  </a:cubicBezTo>
                  <a:cubicBezTo>
                    <a:pt x="5103" y="4143"/>
                    <a:pt x="4006" y="730"/>
                    <a:pt x="1424" y="0"/>
                  </a:cubicBezTo>
                  <a:cubicBezTo>
                    <a:pt x="1424" y="0"/>
                    <a:pt x="1247" y="2048"/>
                    <a:pt x="1247" y="2048"/>
                  </a:cubicBezTo>
                  <a:cubicBezTo>
                    <a:pt x="3436" y="2666"/>
                    <a:pt x="4253" y="5647"/>
                    <a:pt x="5111" y="9162"/>
                  </a:cubicBezTo>
                  <a:cubicBezTo>
                    <a:pt x="3678" y="12062"/>
                    <a:pt x="2378" y="14476"/>
                    <a:pt x="172" y="13853"/>
                  </a:cubicBezTo>
                  <a:lnTo>
                    <a:pt x="0" y="15895"/>
                  </a:lnTo>
                  <a:close/>
                  <a:moveTo>
                    <a:pt x="491" y="12600"/>
                  </a:moveTo>
                  <a:cubicBezTo>
                    <a:pt x="875" y="12701"/>
                    <a:pt x="1223" y="12685"/>
                    <a:pt x="1549" y="12580"/>
                  </a:cubicBezTo>
                  <a:cubicBezTo>
                    <a:pt x="1549" y="12580"/>
                    <a:pt x="2321" y="3967"/>
                    <a:pt x="2321" y="3967"/>
                  </a:cubicBezTo>
                  <a:cubicBezTo>
                    <a:pt x="2030" y="3690"/>
                    <a:pt x="1699" y="3489"/>
                    <a:pt x="1315" y="3377"/>
                  </a:cubicBezTo>
                  <a:lnTo>
                    <a:pt x="491" y="12600"/>
                  </a:lnTo>
                  <a:close/>
                  <a:moveTo>
                    <a:pt x="2634" y="11814"/>
                  </a:moveTo>
                  <a:cubicBezTo>
                    <a:pt x="3034" y="11431"/>
                    <a:pt x="3403" y="10892"/>
                    <a:pt x="3769" y="10250"/>
                  </a:cubicBezTo>
                  <a:lnTo>
                    <a:pt x="4033" y="7350"/>
                  </a:lnTo>
                  <a:cubicBezTo>
                    <a:pt x="3797" y="6543"/>
                    <a:pt x="3542" y="5828"/>
                    <a:pt x="3229" y="5249"/>
                  </a:cubicBezTo>
                  <a:lnTo>
                    <a:pt x="2634" y="11814"/>
                  </a:lnTo>
                  <a:close/>
                  <a:moveTo>
                    <a:pt x="6469" y="9554"/>
                  </a:moveTo>
                  <a:cubicBezTo>
                    <a:pt x="7855" y="6764"/>
                    <a:pt x="9142" y="4492"/>
                    <a:pt x="11285" y="5097"/>
                  </a:cubicBezTo>
                  <a:cubicBezTo>
                    <a:pt x="13446" y="5708"/>
                    <a:pt x="14271" y="8612"/>
                    <a:pt x="15117" y="12067"/>
                  </a:cubicBezTo>
                  <a:cubicBezTo>
                    <a:pt x="13735" y="14848"/>
                    <a:pt x="12450" y="17138"/>
                    <a:pt x="10312" y="16534"/>
                  </a:cubicBezTo>
                  <a:cubicBezTo>
                    <a:pt x="8151" y="15924"/>
                    <a:pt x="7315" y="13008"/>
                    <a:pt x="6469" y="9554"/>
                  </a:cubicBezTo>
                  <a:close/>
                  <a:moveTo>
                    <a:pt x="7926" y="11848"/>
                  </a:moveTo>
                  <a:cubicBezTo>
                    <a:pt x="8206" y="12791"/>
                    <a:pt x="8514" y="13618"/>
                    <a:pt x="8887" y="14290"/>
                  </a:cubicBezTo>
                  <a:lnTo>
                    <a:pt x="9579" y="6388"/>
                  </a:lnTo>
                  <a:cubicBezTo>
                    <a:pt x="9109" y="6822"/>
                    <a:pt x="8677" y="7447"/>
                    <a:pt x="8249" y="8189"/>
                  </a:cubicBezTo>
                  <a:lnTo>
                    <a:pt x="7926" y="11848"/>
                  </a:lnTo>
                  <a:close/>
                  <a:moveTo>
                    <a:pt x="9896" y="14953"/>
                  </a:moveTo>
                  <a:cubicBezTo>
                    <a:pt x="10099" y="15084"/>
                    <a:pt x="10315" y="15184"/>
                    <a:pt x="10557" y="15248"/>
                  </a:cubicBezTo>
                  <a:cubicBezTo>
                    <a:pt x="10679" y="15281"/>
                    <a:pt x="10797" y="15298"/>
                    <a:pt x="10912" y="15309"/>
                  </a:cubicBezTo>
                  <a:lnTo>
                    <a:pt x="11755" y="6255"/>
                  </a:lnTo>
                  <a:cubicBezTo>
                    <a:pt x="11643" y="6205"/>
                    <a:pt x="11527" y="6163"/>
                    <a:pt x="11404" y="6131"/>
                  </a:cubicBezTo>
                  <a:cubicBezTo>
                    <a:pt x="11163" y="6066"/>
                    <a:pt x="10938" y="6048"/>
                    <a:pt x="10721" y="6066"/>
                  </a:cubicBezTo>
                  <a:lnTo>
                    <a:pt x="9896" y="14953"/>
                  </a:lnTo>
                  <a:close/>
                  <a:moveTo>
                    <a:pt x="12018" y="15401"/>
                  </a:moveTo>
                  <a:cubicBezTo>
                    <a:pt x="12451" y="15112"/>
                    <a:pt x="12844" y="14657"/>
                    <a:pt x="13226" y="14085"/>
                  </a:cubicBezTo>
                  <a:lnTo>
                    <a:pt x="13671" y="9231"/>
                  </a:lnTo>
                  <a:cubicBezTo>
                    <a:pt x="13409" y="8483"/>
                    <a:pt x="13115" y="7842"/>
                    <a:pt x="12755" y="7338"/>
                  </a:cubicBezTo>
                  <a:lnTo>
                    <a:pt x="12018" y="15401"/>
                  </a:lnTo>
                  <a:close/>
                  <a:moveTo>
                    <a:pt x="17569" y="14225"/>
                  </a:moveTo>
                  <a:cubicBezTo>
                    <a:pt x="17809" y="14981"/>
                    <a:pt x="18068" y="15640"/>
                    <a:pt x="18381" y="16171"/>
                  </a:cubicBezTo>
                  <a:lnTo>
                    <a:pt x="18883" y="9826"/>
                  </a:lnTo>
                  <a:cubicBezTo>
                    <a:pt x="18496" y="10227"/>
                    <a:pt x="18140" y="10774"/>
                    <a:pt x="17789" y="11421"/>
                  </a:cubicBezTo>
                  <a:lnTo>
                    <a:pt x="17569" y="14225"/>
                  </a:lnTo>
                  <a:close/>
                  <a:moveTo>
                    <a:pt x="19556" y="17463"/>
                  </a:moveTo>
                  <a:cubicBezTo>
                    <a:pt x="19840" y="17716"/>
                    <a:pt x="20160" y="17896"/>
                    <a:pt x="20532" y="17987"/>
                  </a:cubicBezTo>
                  <a:lnTo>
                    <a:pt x="21280" y="9117"/>
                  </a:lnTo>
                  <a:cubicBezTo>
                    <a:pt x="20907" y="9037"/>
                    <a:pt x="20569" y="9067"/>
                    <a:pt x="20254" y="9182"/>
                  </a:cubicBezTo>
                  <a:cubicBezTo>
                    <a:pt x="20254" y="9182"/>
                    <a:pt x="19556" y="17463"/>
                    <a:pt x="19556" y="17463"/>
                  </a:cubicBezTo>
                  <a:close/>
                </a:path>
              </a:pathLst>
            </a:custGeom>
            <a:solidFill>
              <a:schemeClr val="accent1">
                <a:lumMod val="75000"/>
              </a:schemeClr>
            </a:solidFill>
            <a:ln w="12700" cap="flat">
              <a:noFill/>
              <a:miter lim="400000"/>
            </a:ln>
            <a:effectLst/>
          </p:spPr>
          <p:txBody>
            <a:bodyPr wrap="square" lIns="0" tIns="0" rIns="0" bIns="0" numCol="1" anchor="t">
              <a:noAutofit/>
            </a:bodyPr>
            <a:lstStyle/>
            <a:p>
              <a:pPr fontAlgn="base">
                <a:spcBef>
                  <a:spcPct val="0"/>
                </a:spcBef>
                <a:spcAft>
                  <a:spcPct val="0"/>
                </a:spcAft>
              </a:pPr>
              <a:endParaRPr>
                <a:solidFill>
                  <a:prstClr val="black"/>
                </a:solidFill>
                <a:latin typeface="Arial" charset="0"/>
                <a:ea typeface="微软雅黑" pitchFamily="34" charset="-122"/>
                <a:cs typeface="+mn-ea"/>
                <a:sym typeface="Arial" charset="0"/>
              </a:endParaRPr>
            </a:p>
          </p:txBody>
        </p:sp>
        <p:sp>
          <p:nvSpPr>
            <p:cNvPr id="29" name="Shape 34197"/>
            <p:cNvSpPr/>
            <p:nvPr/>
          </p:nvSpPr>
          <p:spPr>
            <a:xfrm>
              <a:off x="4474627" y="1730398"/>
              <a:ext cx="218609" cy="230767"/>
            </a:xfrm>
            <a:custGeom>
              <a:avLst/>
              <a:gdLst/>
              <a:ahLst/>
              <a:cxnLst>
                <a:cxn ang="0">
                  <a:pos x="wd2" y="hd2"/>
                </a:cxn>
                <a:cxn ang="5400000">
                  <a:pos x="wd2" y="hd2"/>
                </a:cxn>
                <a:cxn ang="10800000">
                  <a:pos x="wd2" y="hd2"/>
                </a:cxn>
                <a:cxn ang="16200000">
                  <a:pos x="wd2" y="hd2"/>
                </a:cxn>
              </a:cxnLst>
              <a:rect l="0" t="0" r="r" b="b"/>
              <a:pathLst>
                <a:path w="21272" h="21285" extrusionOk="0">
                  <a:moveTo>
                    <a:pt x="7646" y="529"/>
                  </a:moveTo>
                  <a:cubicBezTo>
                    <a:pt x="7990" y="7"/>
                    <a:pt x="8716" y="-158"/>
                    <a:pt x="9266" y="168"/>
                  </a:cubicBezTo>
                  <a:lnTo>
                    <a:pt x="20724" y="6954"/>
                  </a:lnTo>
                  <a:cubicBezTo>
                    <a:pt x="21274" y="7280"/>
                    <a:pt x="21435" y="7971"/>
                    <a:pt x="21091" y="8493"/>
                  </a:cubicBezTo>
                  <a:lnTo>
                    <a:pt x="13003" y="20763"/>
                  </a:lnTo>
                  <a:cubicBezTo>
                    <a:pt x="12659" y="21284"/>
                    <a:pt x="11938" y="21442"/>
                    <a:pt x="11388" y="21116"/>
                  </a:cubicBezTo>
                  <a:lnTo>
                    <a:pt x="8398" y="19345"/>
                  </a:lnTo>
                  <a:lnTo>
                    <a:pt x="10574" y="16044"/>
                  </a:lnTo>
                  <a:cubicBezTo>
                    <a:pt x="10918" y="15523"/>
                    <a:pt x="10752" y="14839"/>
                    <a:pt x="10202" y="14513"/>
                  </a:cubicBezTo>
                  <a:lnTo>
                    <a:pt x="8206" y="13331"/>
                  </a:lnTo>
                  <a:cubicBezTo>
                    <a:pt x="7656" y="13006"/>
                    <a:pt x="6935" y="13163"/>
                    <a:pt x="6591" y="13685"/>
                  </a:cubicBezTo>
                  <a:lnTo>
                    <a:pt x="4415" y="16986"/>
                  </a:lnTo>
                  <a:lnTo>
                    <a:pt x="1926" y="15512"/>
                  </a:lnTo>
                  <a:cubicBezTo>
                    <a:pt x="1376" y="15186"/>
                    <a:pt x="1202" y="14498"/>
                    <a:pt x="1545" y="13976"/>
                  </a:cubicBezTo>
                  <a:lnTo>
                    <a:pt x="552" y="13387"/>
                  </a:lnTo>
                  <a:cubicBezTo>
                    <a:pt x="2" y="13062"/>
                    <a:pt x="-165" y="12378"/>
                    <a:pt x="179" y="11857"/>
                  </a:cubicBezTo>
                  <a:lnTo>
                    <a:pt x="7646" y="529"/>
                  </a:lnTo>
                  <a:close/>
                  <a:moveTo>
                    <a:pt x="8332" y="1585"/>
                  </a:moveTo>
                  <a:lnTo>
                    <a:pt x="1799" y="11496"/>
                  </a:lnTo>
                  <a:cubicBezTo>
                    <a:pt x="1799" y="11496"/>
                    <a:pt x="1170" y="12444"/>
                    <a:pt x="2166" y="13034"/>
                  </a:cubicBezTo>
                  <a:lnTo>
                    <a:pt x="9326" y="2173"/>
                  </a:lnTo>
                  <a:cubicBezTo>
                    <a:pt x="9498" y="1913"/>
                    <a:pt x="9416" y="1577"/>
                    <a:pt x="9141" y="1414"/>
                  </a:cubicBezTo>
                  <a:cubicBezTo>
                    <a:pt x="8866" y="1251"/>
                    <a:pt x="8504" y="1324"/>
                    <a:pt x="8332" y="1585"/>
                  </a:cubicBezTo>
                  <a:close/>
                  <a:moveTo>
                    <a:pt x="6784" y="14449"/>
                  </a:moveTo>
                  <a:cubicBezTo>
                    <a:pt x="7128" y="13927"/>
                    <a:pt x="7849" y="13769"/>
                    <a:pt x="8399" y="14095"/>
                  </a:cubicBezTo>
                  <a:lnTo>
                    <a:pt x="9393" y="14684"/>
                  </a:lnTo>
                  <a:cubicBezTo>
                    <a:pt x="9943" y="15010"/>
                    <a:pt x="10109" y="15693"/>
                    <a:pt x="9766" y="16215"/>
                  </a:cubicBezTo>
                  <a:lnTo>
                    <a:pt x="7897" y="19049"/>
                  </a:lnTo>
                  <a:cubicBezTo>
                    <a:pt x="7554" y="19570"/>
                    <a:pt x="6827" y="19735"/>
                    <a:pt x="6277" y="19410"/>
                  </a:cubicBezTo>
                  <a:lnTo>
                    <a:pt x="5284" y="18821"/>
                  </a:lnTo>
                  <a:cubicBezTo>
                    <a:pt x="4733" y="18495"/>
                    <a:pt x="4572" y="17804"/>
                    <a:pt x="4916" y="17283"/>
                  </a:cubicBezTo>
                  <a:lnTo>
                    <a:pt x="6784" y="14449"/>
                  </a:lnTo>
                  <a:close/>
                  <a:moveTo>
                    <a:pt x="7465" y="15512"/>
                  </a:moveTo>
                  <a:cubicBezTo>
                    <a:pt x="7293" y="15773"/>
                    <a:pt x="7369" y="16116"/>
                    <a:pt x="7645" y="16279"/>
                  </a:cubicBezTo>
                  <a:cubicBezTo>
                    <a:pt x="7920" y="16442"/>
                    <a:pt x="8287" y="16362"/>
                    <a:pt x="8459" y="16101"/>
                  </a:cubicBezTo>
                  <a:cubicBezTo>
                    <a:pt x="8630" y="15840"/>
                    <a:pt x="8546" y="15492"/>
                    <a:pt x="8271" y="15329"/>
                  </a:cubicBezTo>
                  <a:cubicBezTo>
                    <a:pt x="7995" y="15166"/>
                    <a:pt x="7637" y="15251"/>
                    <a:pt x="7465" y="15512"/>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30" name="Shape 34198"/>
            <p:cNvSpPr/>
            <p:nvPr/>
          </p:nvSpPr>
          <p:spPr>
            <a:xfrm>
              <a:off x="3308919" y="1598573"/>
              <a:ext cx="234889" cy="362959"/>
            </a:xfrm>
            <a:custGeom>
              <a:avLst/>
              <a:gdLst/>
              <a:ahLst/>
              <a:cxnLst>
                <a:cxn ang="0">
                  <a:pos x="wd2" y="hd2"/>
                </a:cxn>
                <a:cxn ang="5400000">
                  <a:pos x="wd2" y="hd2"/>
                </a:cxn>
                <a:cxn ang="10800000">
                  <a:pos x="wd2" y="hd2"/>
                </a:cxn>
                <a:cxn ang="16200000">
                  <a:pos x="wd2" y="hd2"/>
                </a:cxn>
              </a:cxnLst>
              <a:rect l="0" t="0" r="r" b="b"/>
              <a:pathLst>
                <a:path w="21220" h="21353" extrusionOk="0">
                  <a:moveTo>
                    <a:pt x="15021" y="3564"/>
                  </a:moveTo>
                  <a:lnTo>
                    <a:pt x="1858" y="5543"/>
                  </a:lnTo>
                  <a:lnTo>
                    <a:pt x="6199" y="17788"/>
                  </a:lnTo>
                  <a:lnTo>
                    <a:pt x="19362" y="15809"/>
                  </a:lnTo>
                  <a:cubicBezTo>
                    <a:pt x="19362" y="15809"/>
                    <a:pt x="15021" y="3564"/>
                    <a:pt x="15021" y="3564"/>
                  </a:cubicBezTo>
                  <a:close/>
                  <a:moveTo>
                    <a:pt x="10139" y="2364"/>
                  </a:moveTo>
                  <a:lnTo>
                    <a:pt x="5438" y="3070"/>
                  </a:lnTo>
                  <a:cubicBezTo>
                    <a:pt x="5178" y="3109"/>
                    <a:pt x="5016" y="3278"/>
                    <a:pt x="5076" y="3447"/>
                  </a:cubicBezTo>
                  <a:cubicBezTo>
                    <a:pt x="5136" y="3616"/>
                    <a:pt x="5395" y="3722"/>
                    <a:pt x="5655" y="3683"/>
                  </a:cubicBezTo>
                  <a:lnTo>
                    <a:pt x="10356" y="2976"/>
                  </a:lnTo>
                  <a:cubicBezTo>
                    <a:pt x="10615" y="2937"/>
                    <a:pt x="10777" y="2768"/>
                    <a:pt x="10717" y="2599"/>
                  </a:cubicBezTo>
                  <a:cubicBezTo>
                    <a:pt x="10657" y="2430"/>
                    <a:pt x="10398" y="2325"/>
                    <a:pt x="10139" y="2364"/>
                  </a:cubicBezTo>
                  <a:close/>
                  <a:moveTo>
                    <a:pt x="14119" y="19177"/>
                  </a:moveTo>
                  <a:cubicBezTo>
                    <a:pt x="14897" y="19060"/>
                    <a:pt x="15383" y="18554"/>
                    <a:pt x="15204" y="18046"/>
                  </a:cubicBezTo>
                  <a:cubicBezTo>
                    <a:pt x="15024" y="17539"/>
                    <a:pt x="14246" y="17223"/>
                    <a:pt x="13468" y="17340"/>
                  </a:cubicBezTo>
                  <a:cubicBezTo>
                    <a:pt x="12689" y="17457"/>
                    <a:pt x="12203" y="17963"/>
                    <a:pt x="12383" y="18470"/>
                  </a:cubicBezTo>
                  <a:cubicBezTo>
                    <a:pt x="12563" y="18978"/>
                    <a:pt x="13340" y="19294"/>
                    <a:pt x="14119" y="19177"/>
                  </a:cubicBezTo>
                  <a:close/>
                  <a:moveTo>
                    <a:pt x="19724" y="19624"/>
                  </a:moveTo>
                  <a:lnTo>
                    <a:pt x="8442" y="21320"/>
                  </a:lnTo>
                  <a:cubicBezTo>
                    <a:pt x="7403" y="21476"/>
                    <a:pt x="6367" y="21054"/>
                    <a:pt x="6127" y="20378"/>
                  </a:cubicBezTo>
                  <a:lnTo>
                    <a:pt x="50" y="3235"/>
                  </a:lnTo>
                  <a:cubicBezTo>
                    <a:pt x="-190" y="2559"/>
                    <a:pt x="458" y="1884"/>
                    <a:pt x="1496" y="1728"/>
                  </a:cubicBezTo>
                  <a:lnTo>
                    <a:pt x="12778" y="32"/>
                  </a:lnTo>
                  <a:cubicBezTo>
                    <a:pt x="13817" y="-124"/>
                    <a:pt x="14853" y="298"/>
                    <a:pt x="15093" y="974"/>
                  </a:cubicBezTo>
                  <a:lnTo>
                    <a:pt x="21170" y="18117"/>
                  </a:lnTo>
                  <a:cubicBezTo>
                    <a:pt x="21410" y="18793"/>
                    <a:pt x="20762" y="19468"/>
                    <a:pt x="19724" y="19624"/>
                  </a:cubicBezTo>
                  <a:close/>
                </a:path>
              </a:pathLst>
            </a:custGeom>
            <a:solidFill>
              <a:schemeClr val="accent1">
                <a:lumMod val="75000"/>
              </a:schemeClr>
            </a:solidFill>
            <a:ln w="12700" cap="flat">
              <a:noFill/>
              <a:miter lim="400000"/>
            </a:ln>
            <a:effectLst/>
          </p:spPr>
          <p:txBody>
            <a:bodyPr wrap="square" lIns="0" tIns="0" rIns="0" bIns="0" numCol="1" anchor="t">
              <a:noAutofit/>
            </a:bodyPr>
            <a:lstStyle/>
            <a:p>
              <a:pPr fontAlgn="base">
                <a:spcBef>
                  <a:spcPct val="0"/>
                </a:spcBef>
                <a:spcAft>
                  <a:spcPct val="0"/>
                </a:spcAft>
              </a:pPr>
              <a:endParaRPr>
                <a:solidFill>
                  <a:prstClr val="black"/>
                </a:solidFill>
                <a:latin typeface="Arial" charset="0"/>
                <a:ea typeface="微软雅黑" pitchFamily="34" charset="-122"/>
                <a:cs typeface="+mn-ea"/>
                <a:sym typeface="Arial" charset="0"/>
              </a:endParaRPr>
            </a:p>
          </p:txBody>
        </p:sp>
        <p:sp>
          <p:nvSpPr>
            <p:cNvPr id="31" name="Shape 34199"/>
            <p:cNvSpPr/>
            <p:nvPr/>
          </p:nvSpPr>
          <p:spPr>
            <a:xfrm>
              <a:off x="3607647" y="1568844"/>
              <a:ext cx="204065" cy="259164"/>
            </a:xfrm>
            <a:custGeom>
              <a:avLst/>
              <a:gdLst/>
              <a:ahLst/>
              <a:cxnLst>
                <a:cxn ang="0">
                  <a:pos x="wd2" y="hd2"/>
                </a:cxn>
                <a:cxn ang="5400000">
                  <a:pos x="wd2" y="hd2"/>
                </a:cxn>
                <a:cxn ang="10800000">
                  <a:pos x="wd2" y="hd2"/>
                </a:cxn>
                <a:cxn ang="16200000">
                  <a:pos x="wd2" y="hd2"/>
                </a:cxn>
              </a:cxnLst>
              <a:rect l="0" t="0" r="r" b="b"/>
              <a:pathLst>
                <a:path w="21600" h="21600" extrusionOk="0">
                  <a:moveTo>
                    <a:pt x="0" y="837"/>
                  </a:moveTo>
                  <a:lnTo>
                    <a:pt x="1844" y="21600"/>
                  </a:lnTo>
                  <a:lnTo>
                    <a:pt x="21600" y="20512"/>
                  </a:lnTo>
                  <a:lnTo>
                    <a:pt x="20076" y="3352"/>
                  </a:lnTo>
                  <a:lnTo>
                    <a:pt x="15202" y="0"/>
                  </a:lnTo>
                  <a:lnTo>
                    <a:pt x="0" y="837"/>
                  </a:lnTo>
                  <a:close/>
                  <a:moveTo>
                    <a:pt x="6705" y="5273"/>
                  </a:moveTo>
                  <a:lnTo>
                    <a:pt x="13900" y="4876"/>
                  </a:lnTo>
                  <a:lnTo>
                    <a:pt x="13951" y="5450"/>
                  </a:lnTo>
                  <a:lnTo>
                    <a:pt x="6756" y="5846"/>
                  </a:lnTo>
                  <a:lnTo>
                    <a:pt x="6705" y="5273"/>
                  </a:lnTo>
                  <a:close/>
                  <a:moveTo>
                    <a:pt x="3609" y="11120"/>
                  </a:moveTo>
                  <a:lnTo>
                    <a:pt x="18000" y="10328"/>
                  </a:lnTo>
                  <a:lnTo>
                    <a:pt x="18049" y="10884"/>
                  </a:lnTo>
                  <a:lnTo>
                    <a:pt x="3658" y="11677"/>
                  </a:lnTo>
                  <a:lnTo>
                    <a:pt x="3609" y="11120"/>
                  </a:lnTo>
                  <a:close/>
                  <a:moveTo>
                    <a:pt x="3859" y="13936"/>
                  </a:moveTo>
                  <a:lnTo>
                    <a:pt x="18250" y="13144"/>
                  </a:lnTo>
                  <a:lnTo>
                    <a:pt x="18301" y="13717"/>
                  </a:lnTo>
                  <a:lnTo>
                    <a:pt x="3910" y="14509"/>
                  </a:lnTo>
                  <a:lnTo>
                    <a:pt x="3859" y="13936"/>
                  </a:lnTo>
                  <a:close/>
                  <a:moveTo>
                    <a:pt x="4109" y="16753"/>
                  </a:moveTo>
                  <a:lnTo>
                    <a:pt x="11305" y="16357"/>
                  </a:lnTo>
                  <a:lnTo>
                    <a:pt x="11356" y="16930"/>
                  </a:lnTo>
                  <a:lnTo>
                    <a:pt x="4160" y="17326"/>
                  </a:lnTo>
                  <a:lnTo>
                    <a:pt x="4109" y="16753"/>
                  </a:ln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32" name="Shape 34200"/>
            <p:cNvSpPr/>
            <p:nvPr/>
          </p:nvSpPr>
          <p:spPr>
            <a:xfrm>
              <a:off x="3946982" y="3015104"/>
              <a:ext cx="242592" cy="245759"/>
            </a:xfrm>
            <a:custGeom>
              <a:avLst/>
              <a:gdLst/>
              <a:ahLst/>
              <a:cxnLst>
                <a:cxn ang="0">
                  <a:pos x="wd2" y="hd2"/>
                </a:cxn>
                <a:cxn ang="5400000">
                  <a:pos x="wd2" y="hd2"/>
                </a:cxn>
                <a:cxn ang="10800000">
                  <a:pos x="wd2" y="hd2"/>
                </a:cxn>
                <a:cxn ang="16200000">
                  <a:pos x="wd2" y="hd2"/>
                </a:cxn>
              </a:cxnLst>
              <a:rect l="0" t="0" r="r" b="b"/>
              <a:pathLst>
                <a:path w="21273" h="21600" extrusionOk="0">
                  <a:moveTo>
                    <a:pt x="0" y="8656"/>
                  </a:moveTo>
                  <a:lnTo>
                    <a:pt x="3891" y="13472"/>
                  </a:lnTo>
                  <a:cubicBezTo>
                    <a:pt x="3891" y="13472"/>
                    <a:pt x="5113" y="13644"/>
                    <a:pt x="5432" y="12623"/>
                  </a:cubicBezTo>
                  <a:cubicBezTo>
                    <a:pt x="5784" y="11492"/>
                    <a:pt x="7687" y="9934"/>
                    <a:pt x="9148" y="11824"/>
                  </a:cubicBezTo>
                  <a:cubicBezTo>
                    <a:pt x="10609" y="13713"/>
                    <a:pt x="9118" y="15051"/>
                    <a:pt x="7911" y="15308"/>
                  </a:cubicBezTo>
                  <a:cubicBezTo>
                    <a:pt x="6818" y="15541"/>
                    <a:pt x="6446" y="16635"/>
                    <a:pt x="6446" y="16635"/>
                  </a:cubicBezTo>
                  <a:lnTo>
                    <a:pt x="10458" y="21600"/>
                  </a:lnTo>
                  <a:lnTo>
                    <a:pt x="14739" y="18125"/>
                  </a:lnTo>
                  <a:cubicBezTo>
                    <a:pt x="14739" y="18125"/>
                    <a:pt x="14656" y="17235"/>
                    <a:pt x="13766" y="16921"/>
                  </a:cubicBezTo>
                  <a:cubicBezTo>
                    <a:pt x="12685" y="16541"/>
                    <a:pt x="11239" y="14858"/>
                    <a:pt x="13261" y="13217"/>
                  </a:cubicBezTo>
                  <a:cubicBezTo>
                    <a:pt x="15282" y="11577"/>
                    <a:pt x="16620" y="13268"/>
                    <a:pt x="16756" y="14619"/>
                  </a:cubicBezTo>
                  <a:cubicBezTo>
                    <a:pt x="16858" y="15631"/>
                    <a:pt x="17668" y="15748"/>
                    <a:pt x="17668" y="15748"/>
                  </a:cubicBezTo>
                  <a:lnTo>
                    <a:pt x="21273" y="12822"/>
                  </a:lnTo>
                  <a:cubicBezTo>
                    <a:pt x="21273" y="12822"/>
                    <a:pt x="18291" y="9357"/>
                    <a:pt x="17693" y="8295"/>
                  </a:cubicBezTo>
                  <a:cubicBezTo>
                    <a:pt x="17052" y="7158"/>
                    <a:pt x="18759" y="6911"/>
                    <a:pt x="19060" y="6845"/>
                  </a:cubicBezTo>
                  <a:cubicBezTo>
                    <a:pt x="20796" y="6467"/>
                    <a:pt x="21600" y="4760"/>
                    <a:pt x="20175" y="2996"/>
                  </a:cubicBezTo>
                  <a:cubicBezTo>
                    <a:pt x="18749" y="1232"/>
                    <a:pt x="16519" y="2306"/>
                    <a:pt x="16165" y="3733"/>
                  </a:cubicBezTo>
                  <a:cubicBezTo>
                    <a:pt x="15902" y="4793"/>
                    <a:pt x="15415" y="5326"/>
                    <a:pt x="14915" y="4919"/>
                  </a:cubicBezTo>
                  <a:cubicBezTo>
                    <a:pt x="13746" y="3966"/>
                    <a:pt x="10665" y="0"/>
                    <a:pt x="10665" y="0"/>
                  </a:cubicBezTo>
                  <a:lnTo>
                    <a:pt x="7285" y="2743"/>
                  </a:lnTo>
                  <a:cubicBezTo>
                    <a:pt x="7285" y="2743"/>
                    <a:pt x="7256" y="4048"/>
                    <a:pt x="8291" y="4295"/>
                  </a:cubicBezTo>
                  <a:cubicBezTo>
                    <a:pt x="9849" y="4668"/>
                    <a:pt x="10626" y="6514"/>
                    <a:pt x="9021" y="7816"/>
                  </a:cubicBezTo>
                  <a:cubicBezTo>
                    <a:pt x="7417" y="9118"/>
                    <a:pt x="5847" y="8156"/>
                    <a:pt x="5733" y="6515"/>
                  </a:cubicBezTo>
                  <a:cubicBezTo>
                    <a:pt x="5669" y="5595"/>
                    <a:pt x="4421" y="5079"/>
                    <a:pt x="4421" y="5079"/>
                  </a:cubicBezTo>
                  <a:cubicBezTo>
                    <a:pt x="4421" y="5079"/>
                    <a:pt x="0" y="8656"/>
                    <a:pt x="0" y="8656"/>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33" name="Shape 34201"/>
            <p:cNvSpPr/>
            <p:nvPr/>
          </p:nvSpPr>
          <p:spPr>
            <a:xfrm>
              <a:off x="3731570" y="2199885"/>
              <a:ext cx="166828" cy="145122"/>
            </a:xfrm>
            <a:custGeom>
              <a:avLst/>
              <a:gdLst/>
              <a:ahLst/>
              <a:cxnLst>
                <a:cxn ang="0">
                  <a:pos x="wd2" y="hd2"/>
                </a:cxn>
                <a:cxn ang="5400000">
                  <a:pos x="wd2" y="hd2"/>
                </a:cxn>
                <a:cxn ang="10800000">
                  <a:pos x="wd2" y="hd2"/>
                </a:cxn>
                <a:cxn ang="16200000">
                  <a:pos x="wd2" y="hd2"/>
                </a:cxn>
              </a:cxnLst>
              <a:rect l="0" t="0" r="r" b="b"/>
              <a:pathLst>
                <a:path w="21557" h="21600" extrusionOk="0">
                  <a:moveTo>
                    <a:pt x="0" y="307"/>
                  </a:moveTo>
                  <a:lnTo>
                    <a:pt x="120" y="8229"/>
                  </a:lnTo>
                  <a:cubicBezTo>
                    <a:pt x="120" y="8229"/>
                    <a:pt x="1074" y="9367"/>
                    <a:pt x="2052" y="8590"/>
                  </a:cubicBezTo>
                  <a:cubicBezTo>
                    <a:pt x="3133" y="7728"/>
                    <a:pt x="5865" y="7659"/>
                    <a:pt x="5855" y="10716"/>
                  </a:cubicBezTo>
                  <a:cubicBezTo>
                    <a:pt x="5845" y="13772"/>
                    <a:pt x="3624" y="13944"/>
                    <a:pt x="2389" y="13251"/>
                  </a:cubicBezTo>
                  <a:cubicBezTo>
                    <a:pt x="1272" y="12623"/>
                    <a:pt x="199" y="13432"/>
                    <a:pt x="199" y="13432"/>
                  </a:cubicBezTo>
                  <a:lnTo>
                    <a:pt x="323" y="21600"/>
                  </a:lnTo>
                  <a:lnTo>
                    <a:pt x="6451" y="21477"/>
                  </a:lnTo>
                  <a:cubicBezTo>
                    <a:pt x="6451" y="21477"/>
                    <a:pt x="6986" y="20514"/>
                    <a:pt x="6421" y="19495"/>
                  </a:cubicBezTo>
                  <a:cubicBezTo>
                    <a:pt x="5733" y="18260"/>
                    <a:pt x="5615" y="15424"/>
                    <a:pt x="8509" y="15365"/>
                  </a:cubicBezTo>
                  <a:cubicBezTo>
                    <a:pt x="11403" y="15307"/>
                    <a:pt x="11419" y="18067"/>
                    <a:pt x="10615" y="19535"/>
                  </a:cubicBezTo>
                  <a:cubicBezTo>
                    <a:pt x="10013" y="20636"/>
                    <a:pt x="10643" y="21392"/>
                    <a:pt x="10643" y="21392"/>
                  </a:cubicBezTo>
                  <a:lnTo>
                    <a:pt x="15804" y="21289"/>
                  </a:lnTo>
                  <a:cubicBezTo>
                    <a:pt x="15804" y="21289"/>
                    <a:pt x="15557" y="15444"/>
                    <a:pt x="15758" y="13903"/>
                  </a:cubicBezTo>
                  <a:cubicBezTo>
                    <a:pt x="15974" y="12251"/>
                    <a:pt x="17639" y="13349"/>
                    <a:pt x="17948" y="13520"/>
                  </a:cubicBezTo>
                  <a:cubicBezTo>
                    <a:pt x="19729" y="14509"/>
                    <a:pt x="21600" y="13423"/>
                    <a:pt x="21556" y="10521"/>
                  </a:cubicBezTo>
                  <a:cubicBezTo>
                    <a:pt x="21512" y="7619"/>
                    <a:pt x="18822" y="6942"/>
                    <a:pt x="17537" y="8101"/>
                  </a:cubicBezTo>
                  <a:cubicBezTo>
                    <a:pt x="16582" y="8962"/>
                    <a:pt x="15790" y="9114"/>
                    <a:pt x="15630" y="8309"/>
                  </a:cubicBezTo>
                  <a:cubicBezTo>
                    <a:pt x="15257" y="6427"/>
                    <a:pt x="15266" y="0"/>
                    <a:pt x="15266" y="0"/>
                  </a:cubicBezTo>
                  <a:lnTo>
                    <a:pt x="10428" y="97"/>
                  </a:lnTo>
                  <a:cubicBezTo>
                    <a:pt x="10428" y="97"/>
                    <a:pt x="9511" y="1388"/>
                    <a:pt x="10249" y="2454"/>
                  </a:cubicBezTo>
                  <a:cubicBezTo>
                    <a:pt x="11360" y="4059"/>
                    <a:pt x="10780" y="6532"/>
                    <a:pt x="8483" y="6578"/>
                  </a:cubicBezTo>
                  <a:cubicBezTo>
                    <a:pt x="6187" y="6624"/>
                    <a:pt x="5468" y="4417"/>
                    <a:pt x="6490" y="2673"/>
                  </a:cubicBezTo>
                  <a:cubicBezTo>
                    <a:pt x="7062" y="1695"/>
                    <a:pt x="6320" y="191"/>
                    <a:pt x="6320" y="191"/>
                  </a:cubicBezTo>
                  <a:cubicBezTo>
                    <a:pt x="6320" y="191"/>
                    <a:pt x="0" y="307"/>
                    <a:pt x="0" y="307"/>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34" name="Shape 34202"/>
            <p:cNvSpPr/>
            <p:nvPr/>
          </p:nvSpPr>
          <p:spPr>
            <a:xfrm>
              <a:off x="3614629" y="4620984"/>
              <a:ext cx="257667" cy="168568"/>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35" name="Shape 34203"/>
            <p:cNvSpPr/>
            <p:nvPr/>
          </p:nvSpPr>
          <p:spPr>
            <a:xfrm>
              <a:off x="4331974" y="2074592"/>
              <a:ext cx="281805" cy="199750"/>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36" name="Shape 34204"/>
            <p:cNvSpPr/>
            <p:nvPr/>
          </p:nvSpPr>
          <p:spPr>
            <a:xfrm>
              <a:off x="3201960" y="4952874"/>
              <a:ext cx="168567" cy="168568"/>
            </a:xfrm>
            <a:custGeom>
              <a:avLst/>
              <a:gdLst/>
              <a:ahLst/>
              <a:cxnLst>
                <a:cxn ang="0">
                  <a:pos x="wd2" y="hd2"/>
                </a:cxn>
                <a:cxn ang="5400000">
                  <a:pos x="wd2" y="hd2"/>
                </a:cxn>
                <a:cxn ang="10800000">
                  <a:pos x="wd2" y="hd2"/>
                </a:cxn>
                <a:cxn ang="16200000">
                  <a:pos x="wd2" y="hd2"/>
                </a:cxn>
              </a:cxnLst>
              <a:rect l="0" t="0"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37" name="Shape 34205"/>
            <p:cNvSpPr/>
            <p:nvPr/>
          </p:nvSpPr>
          <p:spPr>
            <a:xfrm>
              <a:off x="3378410" y="5354361"/>
              <a:ext cx="200074" cy="207927"/>
            </a:xfrm>
            <a:custGeom>
              <a:avLst/>
              <a:gdLst/>
              <a:ahLst/>
              <a:cxnLst>
                <a:cxn ang="0">
                  <a:pos x="wd2" y="hd2"/>
                </a:cxn>
                <a:cxn ang="5400000">
                  <a:pos x="wd2" y="hd2"/>
                </a:cxn>
                <a:cxn ang="10800000">
                  <a:pos x="wd2" y="hd2"/>
                </a:cxn>
                <a:cxn ang="16200000">
                  <a:pos x="wd2" y="hd2"/>
                </a:cxn>
              </a:cxnLst>
              <a:rect l="0" t="0"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38" name="Shape 34206"/>
            <p:cNvSpPr/>
            <p:nvPr/>
          </p:nvSpPr>
          <p:spPr>
            <a:xfrm>
              <a:off x="3287213" y="3944690"/>
              <a:ext cx="293314" cy="173720"/>
            </a:xfrm>
            <a:custGeom>
              <a:avLst/>
              <a:gdLst/>
              <a:ahLst/>
              <a:cxnLst>
                <a:cxn ang="0">
                  <a:pos x="wd2" y="hd2"/>
                </a:cxn>
                <a:cxn ang="5400000">
                  <a:pos x="wd2" y="hd2"/>
                </a:cxn>
                <a:cxn ang="10800000">
                  <a:pos x="wd2" y="hd2"/>
                </a:cxn>
                <a:cxn ang="16200000">
                  <a:pos x="wd2" y="hd2"/>
                </a:cxn>
              </a:cxnLst>
              <a:rect l="0" t="0" r="r" b="b"/>
              <a:pathLst>
                <a:path w="21428" h="21311" extrusionOk="0">
                  <a:moveTo>
                    <a:pt x="3736" y="4687"/>
                  </a:moveTo>
                  <a:lnTo>
                    <a:pt x="4986" y="19624"/>
                  </a:lnTo>
                  <a:lnTo>
                    <a:pt x="17693" y="16625"/>
                  </a:lnTo>
                  <a:lnTo>
                    <a:pt x="16443" y="1688"/>
                  </a:lnTo>
                  <a:cubicBezTo>
                    <a:pt x="16443" y="1688"/>
                    <a:pt x="3736" y="4687"/>
                    <a:pt x="3736" y="4687"/>
                  </a:cubicBezTo>
                  <a:close/>
                  <a:moveTo>
                    <a:pt x="2231" y="9938"/>
                  </a:moveTo>
                  <a:lnTo>
                    <a:pt x="2678" y="15273"/>
                  </a:lnTo>
                  <a:cubicBezTo>
                    <a:pt x="2702" y="15567"/>
                    <a:pt x="2864" y="15772"/>
                    <a:pt x="3040" y="15731"/>
                  </a:cubicBezTo>
                  <a:cubicBezTo>
                    <a:pt x="3215" y="15690"/>
                    <a:pt x="3338" y="15417"/>
                    <a:pt x="3313" y="15123"/>
                  </a:cubicBezTo>
                  <a:lnTo>
                    <a:pt x="2867" y="9788"/>
                  </a:lnTo>
                  <a:cubicBezTo>
                    <a:pt x="2842" y="9494"/>
                    <a:pt x="2680" y="9288"/>
                    <a:pt x="2504" y="9330"/>
                  </a:cubicBezTo>
                  <a:cubicBezTo>
                    <a:pt x="2329" y="9371"/>
                    <a:pt x="2207" y="9644"/>
                    <a:pt x="2231" y="9938"/>
                  </a:cubicBezTo>
                  <a:close/>
                  <a:moveTo>
                    <a:pt x="19564" y="8023"/>
                  </a:moveTo>
                  <a:cubicBezTo>
                    <a:pt x="19490" y="7140"/>
                    <a:pt x="19004" y="6524"/>
                    <a:pt x="18477" y="6648"/>
                  </a:cubicBezTo>
                  <a:cubicBezTo>
                    <a:pt x="17951" y="6772"/>
                    <a:pt x="17584" y="7590"/>
                    <a:pt x="17658" y="8473"/>
                  </a:cubicBezTo>
                  <a:cubicBezTo>
                    <a:pt x="17732" y="9357"/>
                    <a:pt x="18219" y="9973"/>
                    <a:pt x="18745" y="9849"/>
                  </a:cubicBezTo>
                  <a:cubicBezTo>
                    <a:pt x="19272" y="9724"/>
                    <a:pt x="19638" y="8907"/>
                    <a:pt x="19564" y="8023"/>
                  </a:cubicBezTo>
                  <a:close/>
                  <a:moveTo>
                    <a:pt x="20344" y="1856"/>
                  </a:moveTo>
                  <a:lnTo>
                    <a:pt x="21415" y="14658"/>
                  </a:lnTo>
                  <a:cubicBezTo>
                    <a:pt x="21514" y="15837"/>
                    <a:pt x="21025" y="16926"/>
                    <a:pt x="20323" y="17092"/>
                  </a:cubicBezTo>
                  <a:lnTo>
                    <a:pt x="2533" y="21290"/>
                  </a:lnTo>
                  <a:cubicBezTo>
                    <a:pt x="1832" y="21456"/>
                    <a:pt x="1183" y="20635"/>
                    <a:pt x="1084" y="19456"/>
                  </a:cubicBezTo>
                  <a:lnTo>
                    <a:pt x="13" y="6654"/>
                  </a:lnTo>
                  <a:cubicBezTo>
                    <a:pt x="-86" y="5475"/>
                    <a:pt x="403" y="4386"/>
                    <a:pt x="1105" y="4220"/>
                  </a:cubicBezTo>
                  <a:lnTo>
                    <a:pt x="18895" y="22"/>
                  </a:lnTo>
                  <a:cubicBezTo>
                    <a:pt x="19596" y="-144"/>
                    <a:pt x="20245" y="677"/>
                    <a:pt x="20344" y="1856"/>
                  </a:cubicBezTo>
                  <a:close/>
                </a:path>
              </a:pathLst>
            </a:custGeom>
            <a:solidFill>
              <a:srgbClr val="B9B9B9"/>
            </a:solidFill>
            <a:ln w="12700" cap="flat">
              <a:noFill/>
              <a:miter lim="400000"/>
            </a:ln>
            <a:effectLst/>
          </p:spPr>
          <p:txBody>
            <a:bodyPr wrap="square" lIns="0" tIns="0" rIns="0" bIns="0" numCol="1" anchor="t">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39" name="Shape 34207"/>
            <p:cNvSpPr/>
            <p:nvPr/>
          </p:nvSpPr>
          <p:spPr>
            <a:xfrm>
              <a:off x="3857201" y="4055086"/>
              <a:ext cx="262346" cy="241035"/>
            </a:xfrm>
            <a:custGeom>
              <a:avLst/>
              <a:gdLst/>
              <a:ahLst/>
              <a:cxnLst>
                <a:cxn ang="0">
                  <a:pos x="wd2" y="hd2"/>
                </a:cxn>
                <a:cxn ang="5400000">
                  <a:pos x="wd2" y="hd2"/>
                </a:cxn>
                <a:cxn ang="10800000">
                  <a:pos x="wd2" y="hd2"/>
                </a:cxn>
                <a:cxn ang="16200000">
                  <a:pos x="wd2" y="hd2"/>
                </a:cxn>
              </a:cxnLst>
              <a:rect l="0" t="0"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40" name="Shape 34208"/>
            <p:cNvSpPr/>
            <p:nvPr/>
          </p:nvSpPr>
          <p:spPr>
            <a:xfrm>
              <a:off x="3570078" y="4084432"/>
              <a:ext cx="112483" cy="124518"/>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41" name="Shape 34209"/>
            <p:cNvSpPr/>
            <p:nvPr/>
          </p:nvSpPr>
          <p:spPr>
            <a:xfrm>
              <a:off x="4139261" y="3841041"/>
              <a:ext cx="156922" cy="18132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42" name="Shape 34210"/>
            <p:cNvSpPr/>
            <p:nvPr/>
          </p:nvSpPr>
          <p:spPr>
            <a:xfrm>
              <a:off x="2839595" y="2883766"/>
              <a:ext cx="142585" cy="132726"/>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43" name="Shape 34211"/>
            <p:cNvSpPr/>
            <p:nvPr/>
          </p:nvSpPr>
          <p:spPr>
            <a:xfrm>
              <a:off x="3081379" y="2111989"/>
              <a:ext cx="180806" cy="258526"/>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44" name="Shape 34212"/>
            <p:cNvSpPr/>
            <p:nvPr/>
          </p:nvSpPr>
          <p:spPr>
            <a:xfrm>
              <a:off x="2639278" y="1971800"/>
              <a:ext cx="255035" cy="180774"/>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chemeClr val="accent1">
                <a:lumMod val="75000"/>
              </a:schemeClr>
            </a:solidFill>
            <a:ln w="12700" cap="flat">
              <a:noFill/>
              <a:miter lim="400000"/>
            </a:ln>
            <a:effectLst/>
          </p:spPr>
          <p:txBody>
            <a:bodyPr wrap="square" lIns="0" tIns="0" rIns="0" bIns="0" numCol="1" anchor="t">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45" name="Shape 34213"/>
            <p:cNvSpPr/>
            <p:nvPr/>
          </p:nvSpPr>
          <p:spPr>
            <a:xfrm>
              <a:off x="4840256" y="2294253"/>
              <a:ext cx="285781" cy="249334"/>
            </a:xfrm>
            <a:custGeom>
              <a:avLst/>
              <a:gdLst/>
              <a:ahLst/>
              <a:cxnLst>
                <a:cxn ang="0">
                  <a:pos x="wd2" y="hd2"/>
                </a:cxn>
                <a:cxn ang="5400000">
                  <a:pos x="wd2" y="hd2"/>
                </a:cxn>
                <a:cxn ang="10800000">
                  <a:pos x="wd2" y="hd2"/>
                </a:cxn>
                <a:cxn ang="16200000">
                  <a:pos x="wd2" y="hd2"/>
                </a:cxn>
              </a:cxnLst>
              <a:rect l="0" t="0" r="r" b="b"/>
              <a:pathLst>
                <a:path w="21600" h="21600" extrusionOk="0">
                  <a:moveTo>
                    <a:pt x="6294" y="3457"/>
                  </a:moveTo>
                  <a:lnTo>
                    <a:pt x="148" y="16086"/>
                  </a:lnTo>
                  <a:lnTo>
                    <a:pt x="0" y="16165"/>
                  </a:lnTo>
                  <a:lnTo>
                    <a:pt x="1008" y="21600"/>
                  </a:lnTo>
                  <a:lnTo>
                    <a:pt x="10415" y="19280"/>
                  </a:lnTo>
                  <a:lnTo>
                    <a:pt x="10816" y="21443"/>
                  </a:lnTo>
                  <a:lnTo>
                    <a:pt x="12402" y="20369"/>
                  </a:lnTo>
                  <a:lnTo>
                    <a:pt x="14220" y="20613"/>
                  </a:lnTo>
                  <a:lnTo>
                    <a:pt x="13819" y="18450"/>
                  </a:lnTo>
                  <a:lnTo>
                    <a:pt x="17113" y="17634"/>
                  </a:lnTo>
                  <a:lnTo>
                    <a:pt x="17471" y="17546"/>
                  </a:lnTo>
                  <a:lnTo>
                    <a:pt x="21600" y="5952"/>
                  </a:lnTo>
                  <a:lnTo>
                    <a:pt x="20486" y="14"/>
                  </a:lnTo>
                  <a:cubicBezTo>
                    <a:pt x="20486" y="14"/>
                    <a:pt x="20484" y="0"/>
                    <a:pt x="20484" y="0"/>
                  </a:cubicBezTo>
                  <a:lnTo>
                    <a:pt x="6294" y="3457"/>
                  </a:lnTo>
                  <a:close/>
                  <a:moveTo>
                    <a:pt x="19860" y="1754"/>
                  </a:moveTo>
                  <a:cubicBezTo>
                    <a:pt x="19941" y="2188"/>
                    <a:pt x="20020" y="2621"/>
                    <a:pt x="20101" y="3055"/>
                  </a:cubicBezTo>
                  <a:cubicBezTo>
                    <a:pt x="20278" y="3996"/>
                    <a:pt x="20448" y="4934"/>
                    <a:pt x="20624" y="5875"/>
                  </a:cubicBezTo>
                  <a:lnTo>
                    <a:pt x="16762" y="16617"/>
                  </a:lnTo>
                  <a:lnTo>
                    <a:pt x="13623" y="17396"/>
                  </a:lnTo>
                  <a:lnTo>
                    <a:pt x="13219" y="15220"/>
                  </a:lnTo>
                  <a:cubicBezTo>
                    <a:pt x="13219" y="15220"/>
                    <a:pt x="9815" y="16049"/>
                    <a:pt x="9815" y="16049"/>
                  </a:cubicBezTo>
                  <a:lnTo>
                    <a:pt x="10222" y="18239"/>
                  </a:lnTo>
                  <a:lnTo>
                    <a:pt x="1723" y="20338"/>
                  </a:lnTo>
                  <a:lnTo>
                    <a:pt x="908" y="15944"/>
                  </a:lnTo>
                  <a:lnTo>
                    <a:pt x="16076" y="12248"/>
                  </a:lnTo>
                  <a:cubicBezTo>
                    <a:pt x="16076" y="12249"/>
                    <a:pt x="18931" y="4332"/>
                    <a:pt x="19860" y="1754"/>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46" name="Shape 34214"/>
            <p:cNvSpPr/>
            <p:nvPr/>
          </p:nvSpPr>
          <p:spPr>
            <a:xfrm>
              <a:off x="3897617" y="4702178"/>
              <a:ext cx="195308" cy="216203"/>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B9B9B9"/>
            </a:solidFill>
            <a:ln w="12700" cap="flat">
              <a:noFill/>
              <a:miter lim="400000"/>
            </a:ln>
            <a:effectLst/>
          </p:spPr>
          <p:txBody>
            <a:bodyPr wrap="square" lIns="0" tIns="0" rIns="0" bIns="0" numCol="1" anchor="t">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47" name="Shape 34215"/>
            <p:cNvSpPr/>
            <p:nvPr/>
          </p:nvSpPr>
          <p:spPr>
            <a:xfrm>
              <a:off x="4982942" y="2815622"/>
              <a:ext cx="179679" cy="179679"/>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B9B9B9"/>
            </a:solidFill>
            <a:ln w="12700" cap="flat">
              <a:noFill/>
              <a:miter lim="400000"/>
            </a:ln>
            <a:effectLst/>
          </p:spPr>
          <p:txBody>
            <a:bodyPr wrap="square" lIns="20092" tIns="20092" rIns="20092" bIns="20092"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48" name="Shape 34216"/>
            <p:cNvSpPr/>
            <p:nvPr/>
          </p:nvSpPr>
          <p:spPr>
            <a:xfrm>
              <a:off x="3708319" y="3755425"/>
              <a:ext cx="299445" cy="205869"/>
            </a:xfrm>
            <a:custGeom>
              <a:avLst/>
              <a:gdLst/>
              <a:ahLst/>
              <a:cxnLst>
                <a:cxn ang="0">
                  <a:pos x="wd2" y="hd2"/>
                </a:cxn>
                <a:cxn ang="5400000">
                  <a:pos x="wd2" y="hd2"/>
                </a:cxn>
                <a:cxn ang="10800000">
                  <a:pos x="wd2" y="hd2"/>
                </a:cxn>
                <a:cxn ang="16200000">
                  <a:pos x="wd2" y="hd2"/>
                </a:cxn>
              </a:cxnLst>
              <a:rect l="0" t="0" r="r" b="b"/>
              <a:pathLst>
                <a:path w="21600" h="21600" extrusionOk="0">
                  <a:moveTo>
                    <a:pt x="14829" y="10800"/>
                  </a:moveTo>
                  <a:lnTo>
                    <a:pt x="14850" y="5891"/>
                  </a:lnTo>
                  <a:lnTo>
                    <a:pt x="18865" y="5891"/>
                  </a:lnTo>
                  <a:lnTo>
                    <a:pt x="20250" y="10800"/>
                  </a:lnTo>
                  <a:lnTo>
                    <a:pt x="14829" y="10800"/>
                  </a:lnTo>
                  <a:close/>
                  <a:moveTo>
                    <a:pt x="20250" y="5564"/>
                  </a:moveTo>
                  <a:cubicBezTo>
                    <a:pt x="19879" y="3856"/>
                    <a:pt x="18900" y="3919"/>
                    <a:pt x="18900" y="3919"/>
                  </a:cubicBezTo>
                  <a:lnTo>
                    <a:pt x="13495" y="3919"/>
                  </a:lnTo>
                  <a:lnTo>
                    <a:pt x="13495" y="18655"/>
                  </a:lnTo>
                  <a:lnTo>
                    <a:pt x="15525" y="18655"/>
                  </a:lnTo>
                  <a:cubicBezTo>
                    <a:pt x="15527" y="14736"/>
                    <a:pt x="16734" y="14727"/>
                    <a:pt x="18225" y="14728"/>
                  </a:cubicBezTo>
                  <a:cubicBezTo>
                    <a:pt x="19716" y="14728"/>
                    <a:pt x="20918" y="14757"/>
                    <a:pt x="20924" y="18655"/>
                  </a:cubicBezTo>
                  <a:lnTo>
                    <a:pt x="21600" y="18655"/>
                  </a:lnTo>
                  <a:lnTo>
                    <a:pt x="21600" y="10817"/>
                  </a:lnTo>
                  <a:cubicBezTo>
                    <a:pt x="21600" y="10817"/>
                    <a:pt x="20621" y="7272"/>
                    <a:pt x="20250" y="5564"/>
                  </a:cubicBezTo>
                  <a:close/>
                  <a:moveTo>
                    <a:pt x="12690" y="1964"/>
                  </a:moveTo>
                  <a:lnTo>
                    <a:pt x="12690" y="18655"/>
                  </a:lnTo>
                  <a:lnTo>
                    <a:pt x="6750" y="18655"/>
                  </a:lnTo>
                  <a:cubicBezTo>
                    <a:pt x="6750" y="14728"/>
                    <a:pt x="5541" y="14728"/>
                    <a:pt x="4050" y="14728"/>
                  </a:cubicBezTo>
                  <a:cubicBezTo>
                    <a:pt x="2559" y="14728"/>
                    <a:pt x="1350" y="14728"/>
                    <a:pt x="1350" y="18655"/>
                  </a:cubicBezTo>
                  <a:lnTo>
                    <a:pt x="0" y="18655"/>
                  </a:lnTo>
                  <a:lnTo>
                    <a:pt x="0" y="1964"/>
                  </a:lnTo>
                  <a:cubicBezTo>
                    <a:pt x="0" y="1421"/>
                    <a:pt x="151" y="931"/>
                    <a:pt x="395" y="575"/>
                  </a:cubicBezTo>
                  <a:cubicBezTo>
                    <a:pt x="640" y="220"/>
                    <a:pt x="977" y="0"/>
                    <a:pt x="1350" y="0"/>
                  </a:cubicBezTo>
                  <a:lnTo>
                    <a:pt x="11340" y="0"/>
                  </a:lnTo>
                  <a:cubicBezTo>
                    <a:pt x="11713" y="0"/>
                    <a:pt x="12050" y="220"/>
                    <a:pt x="12295" y="575"/>
                  </a:cubicBezTo>
                  <a:cubicBezTo>
                    <a:pt x="12539" y="931"/>
                    <a:pt x="12690" y="1421"/>
                    <a:pt x="12690" y="1964"/>
                  </a:cubicBezTo>
                  <a:close/>
                  <a:moveTo>
                    <a:pt x="4050" y="19636"/>
                  </a:moveTo>
                  <a:cubicBezTo>
                    <a:pt x="3677" y="19636"/>
                    <a:pt x="3375" y="19197"/>
                    <a:pt x="3375" y="18655"/>
                  </a:cubicBezTo>
                  <a:cubicBezTo>
                    <a:pt x="3375" y="18112"/>
                    <a:pt x="3677" y="17673"/>
                    <a:pt x="4050" y="17673"/>
                  </a:cubicBezTo>
                  <a:cubicBezTo>
                    <a:pt x="4423" y="17673"/>
                    <a:pt x="4725" y="18112"/>
                    <a:pt x="4725" y="18655"/>
                  </a:cubicBezTo>
                  <a:cubicBezTo>
                    <a:pt x="4725" y="19197"/>
                    <a:pt x="4423" y="19636"/>
                    <a:pt x="4050" y="19636"/>
                  </a:cubicBezTo>
                  <a:close/>
                  <a:moveTo>
                    <a:pt x="4050" y="15709"/>
                  </a:moveTo>
                  <a:cubicBezTo>
                    <a:pt x="2932" y="15709"/>
                    <a:pt x="2025" y="17028"/>
                    <a:pt x="2025" y="18655"/>
                  </a:cubicBezTo>
                  <a:cubicBezTo>
                    <a:pt x="2025" y="20281"/>
                    <a:pt x="2932" y="21600"/>
                    <a:pt x="4050" y="21600"/>
                  </a:cubicBezTo>
                  <a:cubicBezTo>
                    <a:pt x="5168" y="21600"/>
                    <a:pt x="6075" y="20281"/>
                    <a:pt x="6075" y="18655"/>
                  </a:cubicBezTo>
                  <a:cubicBezTo>
                    <a:pt x="6075" y="17028"/>
                    <a:pt x="5168" y="15709"/>
                    <a:pt x="4050" y="15709"/>
                  </a:cubicBezTo>
                  <a:close/>
                  <a:moveTo>
                    <a:pt x="18225" y="19636"/>
                  </a:moveTo>
                  <a:cubicBezTo>
                    <a:pt x="17852" y="19636"/>
                    <a:pt x="17550" y="19197"/>
                    <a:pt x="17550" y="18655"/>
                  </a:cubicBezTo>
                  <a:cubicBezTo>
                    <a:pt x="17550" y="18112"/>
                    <a:pt x="17852" y="17673"/>
                    <a:pt x="18225" y="17673"/>
                  </a:cubicBezTo>
                  <a:cubicBezTo>
                    <a:pt x="18598" y="17673"/>
                    <a:pt x="18900" y="18112"/>
                    <a:pt x="18900" y="18655"/>
                  </a:cubicBezTo>
                  <a:cubicBezTo>
                    <a:pt x="18900" y="19197"/>
                    <a:pt x="18598" y="19636"/>
                    <a:pt x="18225" y="19636"/>
                  </a:cubicBezTo>
                  <a:close/>
                  <a:moveTo>
                    <a:pt x="18225" y="15709"/>
                  </a:moveTo>
                  <a:cubicBezTo>
                    <a:pt x="17107" y="15709"/>
                    <a:pt x="16200" y="17028"/>
                    <a:pt x="16200" y="18655"/>
                  </a:cubicBezTo>
                  <a:cubicBezTo>
                    <a:pt x="16200" y="20281"/>
                    <a:pt x="17107" y="21600"/>
                    <a:pt x="18225" y="21600"/>
                  </a:cubicBezTo>
                  <a:cubicBezTo>
                    <a:pt x="19343" y="21600"/>
                    <a:pt x="20250" y="20281"/>
                    <a:pt x="20250" y="18655"/>
                  </a:cubicBezTo>
                  <a:cubicBezTo>
                    <a:pt x="20250" y="17028"/>
                    <a:pt x="19343" y="15709"/>
                    <a:pt x="18225" y="15709"/>
                  </a:cubicBezTo>
                  <a:close/>
                </a:path>
              </a:pathLst>
            </a:custGeom>
            <a:solidFill>
              <a:schemeClr val="accent1">
                <a:lumMod val="75000"/>
              </a:schemeClr>
            </a:solidFill>
            <a:ln w="12700" cap="flat">
              <a:noFill/>
              <a:miter lim="400000"/>
            </a:ln>
            <a:effectLst/>
          </p:spPr>
          <p:txBody>
            <a:bodyPr wrap="square" lIns="0" tIns="0" rIns="0" bIns="0" numCol="1" anchor="t">
              <a:noAutofit/>
            </a:bodyPr>
            <a:lstStyle/>
            <a:p>
              <a:pPr fontAlgn="base">
                <a:spcBef>
                  <a:spcPct val="0"/>
                </a:spcBef>
                <a:spcAft>
                  <a:spcPct val="0"/>
                </a:spcAft>
              </a:pPr>
              <a:endParaRPr>
                <a:solidFill>
                  <a:prstClr val="black"/>
                </a:solidFill>
                <a:latin typeface="Arial" charset="0"/>
                <a:ea typeface="微软雅黑" pitchFamily="34" charset="-122"/>
                <a:cs typeface="+mn-ea"/>
                <a:sym typeface="Arial" charset="0"/>
              </a:endParaRPr>
            </a:p>
          </p:txBody>
        </p:sp>
        <p:sp>
          <p:nvSpPr>
            <p:cNvPr id="49" name="Shape 34217"/>
            <p:cNvSpPr/>
            <p:nvPr/>
          </p:nvSpPr>
          <p:spPr>
            <a:xfrm>
              <a:off x="3894174" y="2023158"/>
              <a:ext cx="262124" cy="346118"/>
            </a:xfrm>
            <a:custGeom>
              <a:avLst/>
              <a:gdLst/>
              <a:ahLst/>
              <a:cxnLst>
                <a:cxn ang="0">
                  <a:pos x="wd2" y="hd2"/>
                </a:cxn>
                <a:cxn ang="5400000">
                  <a:pos x="wd2" y="hd2"/>
                </a:cxn>
                <a:cxn ang="10800000">
                  <a:pos x="wd2" y="hd2"/>
                </a:cxn>
                <a:cxn ang="16200000">
                  <a:pos x="wd2" y="hd2"/>
                </a:cxn>
              </a:cxnLst>
              <a:rect l="0" t="0" r="r" b="b"/>
              <a:pathLst>
                <a:path w="21350" h="21600" extrusionOk="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lnTo>
                    <a:pt x="7557" y="19204"/>
                  </a:ln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lnTo>
                    <a:pt x="7557" y="18147"/>
                  </a:ln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chemeClr val="accent1">
                <a:lumMod val="75000"/>
              </a:schemeClr>
            </a:solidFill>
            <a:ln w="12700" cap="flat">
              <a:noFill/>
              <a:miter lim="400000"/>
            </a:ln>
            <a:effectLst/>
          </p:spPr>
          <p:txBody>
            <a:bodyPr wrap="square" lIns="0" tIns="0" rIns="0" bIns="0" numCol="1" anchor="t">
              <a:noAutofit/>
            </a:bodyPr>
            <a:lstStyle/>
            <a:p>
              <a:pPr fontAlgn="base">
                <a:spcBef>
                  <a:spcPct val="0"/>
                </a:spcBef>
                <a:spcAft>
                  <a:spcPct val="0"/>
                </a:spcAft>
              </a:pPr>
              <a:endParaRPr>
                <a:solidFill>
                  <a:prstClr val="black"/>
                </a:solidFill>
                <a:latin typeface="Arial" charset="0"/>
                <a:ea typeface="微软雅黑" pitchFamily="34" charset="-122"/>
                <a:cs typeface="+mn-ea"/>
                <a:sym typeface="Arial" charset="0"/>
              </a:endParaRPr>
            </a:p>
          </p:txBody>
        </p:sp>
        <p:sp>
          <p:nvSpPr>
            <p:cNvPr id="50" name="Shape 34218"/>
            <p:cNvSpPr/>
            <p:nvPr/>
          </p:nvSpPr>
          <p:spPr>
            <a:xfrm>
              <a:off x="3718272" y="5491514"/>
              <a:ext cx="142345" cy="105680"/>
            </a:xfrm>
            <a:custGeom>
              <a:avLst/>
              <a:gdLst/>
              <a:ahLst/>
              <a:cxnLst>
                <a:cxn ang="0">
                  <a:pos x="wd2" y="hd2"/>
                </a:cxn>
                <a:cxn ang="5400000">
                  <a:pos x="wd2" y="hd2"/>
                </a:cxn>
                <a:cxn ang="10800000">
                  <a:pos x="wd2" y="hd2"/>
                </a:cxn>
                <a:cxn ang="16200000">
                  <a:pos x="wd2" y="hd2"/>
                </a:cxn>
              </a:cxnLst>
              <a:rect l="0" t="0" r="r" b="b"/>
              <a:pathLst>
                <a:path w="21600" h="21600" extrusionOk="0">
                  <a:moveTo>
                    <a:pt x="20085" y="8532"/>
                  </a:moveTo>
                  <a:lnTo>
                    <a:pt x="17837" y="8637"/>
                  </a:lnTo>
                  <a:lnTo>
                    <a:pt x="17837" y="12781"/>
                  </a:lnTo>
                  <a:cubicBezTo>
                    <a:pt x="17837" y="13798"/>
                    <a:pt x="17539" y="14723"/>
                    <a:pt x="17049" y="15392"/>
                  </a:cubicBezTo>
                  <a:cubicBezTo>
                    <a:pt x="16550" y="16075"/>
                    <a:pt x="15855" y="16492"/>
                    <a:pt x="15079" y="16478"/>
                  </a:cubicBezTo>
                  <a:lnTo>
                    <a:pt x="9158" y="16478"/>
                  </a:lnTo>
                  <a:lnTo>
                    <a:pt x="9158" y="17810"/>
                  </a:lnTo>
                  <a:cubicBezTo>
                    <a:pt x="9158" y="18368"/>
                    <a:pt x="9328" y="18874"/>
                    <a:pt x="9602" y="19240"/>
                  </a:cubicBezTo>
                  <a:cubicBezTo>
                    <a:pt x="9876" y="19606"/>
                    <a:pt x="10255" y="19832"/>
                    <a:pt x="10673" y="19832"/>
                  </a:cubicBezTo>
                  <a:lnTo>
                    <a:pt x="16728" y="19832"/>
                  </a:lnTo>
                  <a:lnTo>
                    <a:pt x="19181" y="21600"/>
                  </a:lnTo>
                  <a:lnTo>
                    <a:pt x="19181" y="19832"/>
                  </a:lnTo>
                  <a:lnTo>
                    <a:pt x="20085" y="19832"/>
                  </a:lnTo>
                  <a:cubicBezTo>
                    <a:pt x="20503" y="19832"/>
                    <a:pt x="20882" y="19606"/>
                    <a:pt x="21156" y="19240"/>
                  </a:cubicBezTo>
                  <a:cubicBezTo>
                    <a:pt x="21430" y="18874"/>
                    <a:pt x="21600" y="18368"/>
                    <a:pt x="21600" y="17810"/>
                  </a:cubicBezTo>
                  <a:lnTo>
                    <a:pt x="21600" y="10554"/>
                  </a:lnTo>
                  <a:cubicBezTo>
                    <a:pt x="21600" y="9996"/>
                    <a:pt x="21430" y="9490"/>
                    <a:pt x="21156" y="9125"/>
                  </a:cubicBezTo>
                  <a:cubicBezTo>
                    <a:pt x="20882" y="8759"/>
                    <a:pt x="20503" y="8532"/>
                    <a:pt x="20085" y="8532"/>
                  </a:cubicBezTo>
                  <a:close/>
                  <a:moveTo>
                    <a:pt x="6912" y="15450"/>
                  </a:moveTo>
                  <a:lnTo>
                    <a:pt x="6689" y="15450"/>
                  </a:lnTo>
                  <a:lnTo>
                    <a:pt x="2592" y="18372"/>
                  </a:lnTo>
                  <a:lnTo>
                    <a:pt x="2592" y="15450"/>
                  </a:lnTo>
                  <a:lnTo>
                    <a:pt x="2074" y="15450"/>
                  </a:lnTo>
                  <a:cubicBezTo>
                    <a:pt x="1501" y="15450"/>
                    <a:pt x="983" y="15141"/>
                    <a:pt x="607" y="14640"/>
                  </a:cubicBezTo>
                  <a:cubicBezTo>
                    <a:pt x="232" y="14139"/>
                    <a:pt x="0" y="13447"/>
                    <a:pt x="0" y="12683"/>
                  </a:cubicBezTo>
                  <a:lnTo>
                    <a:pt x="0" y="2767"/>
                  </a:lnTo>
                  <a:cubicBezTo>
                    <a:pt x="0" y="2003"/>
                    <a:pt x="232" y="1311"/>
                    <a:pt x="607" y="811"/>
                  </a:cubicBezTo>
                  <a:cubicBezTo>
                    <a:pt x="983" y="310"/>
                    <a:pt x="1501" y="0"/>
                    <a:pt x="2074" y="0"/>
                  </a:cubicBezTo>
                  <a:lnTo>
                    <a:pt x="15034" y="0"/>
                  </a:lnTo>
                  <a:cubicBezTo>
                    <a:pt x="15606" y="0"/>
                    <a:pt x="16125" y="310"/>
                    <a:pt x="16500" y="811"/>
                  </a:cubicBezTo>
                  <a:cubicBezTo>
                    <a:pt x="16875" y="1311"/>
                    <a:pt x="17107" y="2003"/>
                    <a:pt x="17107" y="2767"/>
                  </a:cubicBezTo>
                  <a:lnTo>
                    <a:pt x="17107" y="4381"/>
                  </a:lnTo>
                  <a:lnTo>
                    <a:pt x="17107" y="8532"/>
                  </a:lnTo>
                  <a:lnTo>
                    <a:pt x="17107" y="12676"/>
                  </a:lnTo>
                  <a:cubicBezTo>
                    <a:pt x="17107" y="13441"/>
                    <a:pt x="16886" y="14134"/>
                    <a:pt x="16522" y="14637"/>
                  </a:cubicBezTo>
                  <a:cubicBezTo>
                    <a:pt x="16159" y="15139"/>
                    <a:pt x="15651" y="15450"/>
                    <a:pt x="15079" y="15450"/>
                  </a:cubicBezTo>
                  <a:lnTo>
                    <a:pt x="9158" y="15450"/>
                  </a:lnTo>
                  <a:lnTo>
                    <a:pt x="6912" y="15450"/>
                  </a:lnTo>
                  <a:close/>
                </a:path>
              </a:pathLst>
            </a:custGeom>
            <a:solidFill>
              <a:srgbClr val="B9B9B9"/>
            </a:solidFill>
            <a:ln w="12700" cap="flat">
              <a:noFill/>
              <a:miter lim="400000"/>
            </a:ln>
            <a:effectLst/>
          </p:spPr>
          <p:txBody>
            <a:bodyPr wrap="square" lIns="0" tIns="0" rIns="0" bIns="0" numCol="1" anchor="b">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51" name="Shape 34219"/>
            <p:cNvSpPr/>
            <p:nvPr/>
          </p:nvSpPr>
          <p:spPr>
            <a:xfrm>
              <a:off x="3425098" y="4716983"/>
              <a:ext cx="147323" cy="181320"/>
            </a:xfrm>
            <a:custGeom>
              <a:avLst/>
              <a:gdLst/>
              <a:ahLst/>
              <a:cxnLst>
                <a:cxn ang="0">
                  <a:pos x="wd2" y="hd2"/>
                </a:cxn>
                <a:cxn ang="5400000">
                  <a:pos x="wd2" y="hd2"/>
                </a:cxn>
                <a:cxn ang="10800000">
                  <a:pos x="wd2" y="hd2"/>
                </a:cxn>
                <a:cxn ang="16200000">
                  <a:pos x="wd2" y="hd2"/>
                </a:cxn>
              </a:cxnLst>
              <a:rect l="0" t="0" r="r" b="b"/>
              <a:pathLst>
                <a:path w="21600" h="21600" extrusionOk="0">
                  <a:moveTo>
                    <a:pt x="831" y="0"/>
                  </a:moveTo>
                  <a:cubicBezTo>
                    <a:pt x="372" y="0"/>
                    <a:pt x="0" y="302"/>
                    <a:pt x="0" y="675"/>
                  </a:cubicBezTo>
                  <a:cubicBezTo>
                    <a:pt x="0" y="1048"/>
                    <a:pt x="372" y="1350"/>
                    <a:pt x="831" y="1350"/>
                  </a:cubicBezTo>
                  <a:lnTo>
                    <a:pt x="20769" y="1350"/>
                  </a:lnTo>
                  <a:cubicBezTo>
                    <a:pt x="21228" y="1350"/>
                    <a:pt x="21600" y="1048"/>
                    <a:pt x="21600" y="675"/>
                  </a:cubicBezTo>
                  <a:cubicBezTo>
                    <a:pt x="21600" y="302"/>
                    <a:pt x="21228" y="0"/>
                    <a:pt x="20769" y="0"/>
                  </a:cubicBezTo>
                  <a:lnTo>
                    <a:pt x="831" y="0"/>
                  </a:lnTo>
                  <a:close/>
                  <a:moveTo>
                    <a:pt x="831" y="2025"/>
                  </a:moveTo>
                  <a:lnTo>
                    <a:pt x="831" y="15525"/>
                  </a:lnTo>
                  <a:cubicBezTo>
                    <a:pt x="831" y="15525"/>
                    <a:pt x="20769" y="15525"/>
                    <a:pt x="20769" y="15525"/>
                  </a:cubicBezTo>
                  <a:lnTo>
                    <a:pt x="20769" y="2025"/>
                  </a:lnTo>
                  <a:lnTo>
                    <a:pt x="831" y="2025"/>
                  </a:lnTo>
                  <a:close/>
                  <a:moveTo>
                    <a:pt x="15785" y="4050"/>
                  </a:moveTo>
                  <a:lnTo>
                    <a:pt x="18277" y="4050"/>
                  </a:lnTo>
                  <a:cubicBezTo>
                    <a:pt x="18277" y="4050"/>
                    <a:pt x="18277" y="13500"/>
                    <a:pt x="18277" y="13500"/>
                  </a:cubicBezTo>
                  <a:lnTo>
                    <a:pt x="15785" y="13500"/>
                  </a:lnTo>
                  <a:lnTo>
                    <a:pt x="15785" y="4050"/>
                  </a:lnTo>
                  <a:close/>
                  <a:moveTo>
                    <a:pt x="7477" y="6750"/>
                  </a:moveTo>
                  <a:lnTo>
                    <a:pt x="9969" y="6750"/>
                  </a:lnTo>
                  <a:cubicBezTo>
                    <a:pt x="9969" y="6750"/>
                    <a:pt x="9969" y="13500"/>
                    <a:pt x="9969" y="13500"/>
                  </a:cubicBezTo>
                  <a:lnTo>
                    <a:pt x="7477" y="13500"/>
                  </a:lnTo>
                  <a:lnTo>
                    <a:pt x="7477" y="6750"/>
                  </a:lnTo>
                  <a:close/>
                  <a:moveTo>
                    <a:pt x="11631" y="8775"/>
                  </a:moveTo>
                  <a:lnTo>
                    <a:pt x="14123" y="8775"/>
                  </a:lnTo>
                  <a:cubicBezTo>
                    <a:pt x="14123" y="8775"/>
                    <a:pt x="14123" y="13500"/>
                    <a:pt x="14123" y="13500"/>
                  </a:cubicBezTo>
                  <a:lnTo>
                    <a:pt x="11631" y="13500"/>
                  </a:lnTo>
                  <a:lnTo>
                    <a:pt x="11631" y="8775"/>
                  </a:lnTo>
                  <a:close/>
                  <a:moveTo>
                    <a:pt x="3323" y="10800"/>
                  </a:moveTo>
                  <a:lnTo>
                    <a:pt x="5815" y="10800"/>
                  </a:lnTo>
                  <a:cubicBezTo>
                    <a:pt x="5815" y="10800"/>
                    <a:pt x="5815" y="13500"/>
                    <a:pt x="5815" y="13500"/>
                  </a:cubicBezTo>
                  <a:lnTo>
                    <a:pt x="3323" y="13500"/>
                  </a:lnTo>
                  <a:lnTo>
                    <a:pt x="3323" y="10800"/>
                  </a:lnTo>
                  <a:close/>
                  <a:moveTo>
                    <a:pt x="3323" y="16200"/>
                  </a:moveTo>
                  <a:lnTo>
                    <a:pt x="1662" y="21600"/>
                  </a:lnTo>
                  <a:lnTo>
                    <a:pt x="3323" y="21600"/>
                  </a:lnTo>
                  <a:lnTo>
                    <a:pt x="4985" y="16200"/>
                  </a:lnTo>
                  <a:cubicBezTo>
                    <a:pt x="4985" y="16200"/>
                    <a:pt x="3323" y="16200"/>
                    <a:pt x="3323" y="16200"/>
                  </a:cubicBezTo>
                  <a:close/>
                  <a:moveTo>
                    <a:pt x="9969" y="16200"/>
                  </a:moveTo>
                  <a:lnTo>
                    <a:pt x="9969" y="21600"/>
                  </a:lnTo>
                  <a:lnTo>
                    <a:pt x="11615" y="21600"/>
                  </a:lnTo>
                  <a:cubicBezTo>
                    <a:pt x="11615" y="21600"/>
                    <a:pt x="11631" y="16200"/>
                    <a:pt x="11631" y="16200"/>
                  </a:cubicBezTo>
                  <a:lnTo>
                    <a:pt x="9969" y="16200"/>
                  </a:lnTo>
                  <a:close/>
                  <a:moveTo>
                    <a:pt x="16615" y="16200"/>
                  </a:moveTo>
                  <a:lnTo>
                    <a:pt x="18277" y="21600"/>
                  </a:lnTo>
                  <a:lnTo>
                    <a:pt x="19938" y="21600"/>
                  </a:lnTo>
                  <a:cubicBezTo>
                    <a:pt x="19938" y="21600"/>
                    <a:pt x="18277" y="16200"/>
                    <a:pt x="18277" y="16200"/>
                  </a:cubicBezTo>
                  <a:lnTo>
                    <a:pt x="16615" y="16200"/>
                  </a:lnTo>
                  <a:close/>
                </a:path>
              </a:pathLst>
            </a:custGeom>
            <a:solidFill>
              <a:schemeClr val="accent1">
                <a:lumMod val="75000"/>
              </a:schemeClr>
            </a:solidFill>
            <a:ln w="12700" cap="flat">
              <a:noFill/>
              <a:miter lim="400000"/>
            </a:ln>
            <a:effectLst/>
          </p:spPr>
          <p:txBody>
            <a:bodyPr wrap="square" lIns="0" tIns="0" rIns="0" bIns="0" numCol="1" anchor="t">
              <a:noAutofit/>
            </a:bodyPr>
            <a:lstStyle/>
            <a:p>
              <a:pPr fontAlgn="base">
                <a:spcBef>
                  <a:spcPct val="0"/>
                </a:spcBef>
                <a:spcAft>
                  <a:spcPct val="0"/>
                </a:spcAft>
              </a:pPr>
              <a:endParaRPr>
                <a:solidFill>
                  <a:prstClr val="black"/>
                </a:solidFill>
                <a:latin typeface="Arial" charset="0"/>
                <a:ea typeface="微软雅黑" pitchFamily="34" charset="-122"/>
                <a:cs typeface="+mn-ea"/>
                <a:sym typeface="Arial" charset="0"/>
              </a:endParaRPr>
            </a:p>
          </p:txBody>
        </p:sp>
        <p:sp>
          <p:nvSpPr>
            <p:cNvPr id="52" name="Shape 34220"/>
            <p:cNvSpPr/>
            <p:nvPr/>
          </p:nvSpPr>
          <p:spPr>
            <a:xfrm>
              <a:off x="4116177" y="3217226"/>
              <a:ext cx="222769" cy="294152"/>
            </a:xfrm>
            <a:custGeom>
              <a:avLst/>
              <a:gdLst/>
              <a:ahLst/>
              <a:cxnLst>
                <a:cxn ang="0">
                  <a:pos x="wd2" y="hd2"/>
                </a:cxn>
                <a:cxn ang="5400000">
                  <a:pos x="wd2" y="hd2"/>
                </a:cxn>
                <a:cxn ang="10800000">
                  <a:pos x="wd2" y="hd2"/>
                </a:cxn>
                <a:cxn ang="16200000">
                  <a:pos x="wd2" y="hd2"/>
                </a:cxn>
              </a:cxnLst>
              <a:rect l="0" t="0" r="r" b="b"/>
              <a:pathLst>
                <a:path w="21350" h="21600" extrusionOk="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lnTo>
                    <a:pt x="7557" y="19204"/>
                  </a:ln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lnTo>
                    <a:pt x="7557" y="18147"/>
                  </a:ln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rgbClr val="B9B9B9"/>
            </a:solidFill>
            <a:ln w="12700" cap="flat">
              <a:noFill/>
              <a:miter lim="400000"/>
            </a:ln>
            <a:effectLst/>
          </p:spPr>
          <p:txBody>
            <a:bodyPr wrap="square" lIns="0" tIns="0" rIns="0" bIns="0" numCol="1" anchor="b">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53" name="Shape 34221"/>
            <p:cNvSpPr/>
            <p:nvPr/>
          </p:nvSpPr>
          <p:spPr>
            <a:xfrm>
              <a:off x="3708566" y="4175604"/>
              <a:ext cx="180073" cy="237776"/>
            </a:xfrm>
            <a:custGeom>
              <a:avLst/>
              <a:gdLst/>
              <a:ahLst/>
              <a:cxnLst>
                <a:cxn ang="0">
                  <a:pos x="wd2" y="hd2"/>
                </a:cxn>
                <a:cxn ang="5400000">
                  <a:pos x="wd2" y="hd2"/>
                </a:cxn>
                <a:cxn ang="10800000">
                  <a:pos x="wd2" y="hd2"/>
                </a:cxn>
                <a:cxn ang="16200000">
                  <a:pos x="wd2" y="hd2"/>
                </a:cxn>
              </a:cxnLst>
              <a:rect l="0" t="0" r="r" b="b"/>
              <a:pathLst>
                <a:path w="21350" h="21600" extrusionOk="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lnTo>
                    <a:pt x="7557" y="19204"/>
                  </a:ln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lnTo>
                    <a:pt x="7557" y="18147"/>
                  </a:ln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rgbClr val="B9B9B9"/>
            </a:solidFill>
            <a:ln w="12700" cap="flat">
              <a:noFill/>
              <a:miter lim="400000"/>
            </a:ln>
            <a:effectLst/>
          </p:spPr>
          <p:txBody>
            <a:bodyPr wrap="square" lIns="0" tIns="0" rIns="0" bIns="0" numCol="1" anchor="b">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54" name="Shape 34222"/>
            <p:cNvSpPr/>
            <p:nvPr/>
          </p:nvSpPr>
          <p:spPr>
            <a:xfrm>
              <a:off x="3736243" y="4828447"/>
              <a:ext cx="169145" cy="169120"/>
            </a:xfrm>
            <a:custGeom>
              <a:avLst/>
              <a:gdLst/>
              <a:ahLst/>
              <a:cxnLst>
                <a:cxn ang="0">
                  <a:pos x="wd2" y="hd2"/>
                </a:cxn>
                <a:cxn ang="5400000">
                  <a:pos x="wd2" y="hd2"/>
                </a:cxn>
                <a:cxn ang="10800000">
                  <a:pos x="wd2" y="hd2"/>
                </a:cxn>
                <a:cxn ang="16200000">
                  <a:pos x="wd2" y="hd2"/>
                </a:cxn>
              </a:cxnLst>
              <a:rect l="0" t="0" r="r" b="b"/>
              <a:pathLst>
                <a:path w="21317" h="21317" extrusionOk="0">
                  <a:moveTo>
                    <a:pt x="7792" y="27"/>
                  </a:moveTo>
                  <a:cubicBezTo>
                    <a:pt x="7372" y="141"/>
                    <a:pt x="7122" y="573"/>
                    <a:pt x="7234" y="993"/>
                  </a:cubicBezTo>
                  <a:lnTo>
                    <a:pt x="7836" y="3244"/>
                  </a:lnTo>
                  <a:cubicBezTo>
                    <a:pt x="8357" y="3022"/>
                    <a:pt x="8864" y="2878"/>
                    <a:pt x="9346" y="2789"/>
                  </a:cubicBezTo>
                  <a:lnTo>
                    <a:pt x="8758" y="585"/>
                  </a:lnTo>
                  <a:cubicBezTo>
                    <a:pt x="8645" y="164"/>
                    <a:pt x="8213" y="-85"/>
                    <a:pt x="7792" y="27"/>
                  </a:cubicBezTo>
                  <a:close/>
                  <a:moveTo>
                    <a:pt x="13442" y="41"/>
                  </a:moveTo>
                  <a:cubicBezTo>
                    <a:pt x="13020" y="-71"/>
                    <a:pt x="12588" y="179"/>
                    <a:pt x="12475" y="600"/>
                  </a:cubicBezTo>
                  <a:lnTo>
                    <a:pt x="11888" y="2784"/>
                  </a:lnTo>
                  <a:cubicBezTo>
                    <a:pt x="12441" y="2878"/>
                    <a:pt x="12949" y="3027"/>
                    <a:pt x="13408" y="3203"/>
                  </a:cubicBezTo>
                  <a:lnTo>
                    <a:pt x="13998" y="1007"/>
                  </a:lnTo>
                  <a:cubicBezTo>
                    <a:pt x="14110" y="585"/>
                    <a:pt x="13862" y="154"/>
                    <a:pt x="13442" y="41"/>
                  </a:cubicBezTo>
                  <a:close/>
                  <a:moveTo>
                    <a:pt x="585" y="12411"/>
                  </a:moveTo>
                  <a:cubicBezTo>
                    <a:pt x="164" y="12524"/>
                    <a:pt x="-86" y="12956"/>
                    <a:pt x="27" y="13377"/>
                  </a:cubicBezTo>
                  <a:cubicBezTo>
                    <a:pt x="139" y="13798"/>
                    <a:pt x="571" y="14047"/>
                    <a:pt x="992" y="13934"/>
                  </a:cubicBezTo>
                  <a:lnTo>
                    <a:pt x="3181" y="13347"/>
                  </a:lnTo>
                  <a:cubicBezTo>
                    <a:pt x="3009" y="12885"/>
                    <a:pt x="2865" y="12376"/>
                    <a:pt x="2775" y="11823"/>
                  </a:cubicBezTo>
                  <a:cubicBezTo>
                    <a:pt x="2775" y="11823"/>
                    <a:pt x="585" y="12411"/>
                    <a:pt x="585" y="12411"/>
                  </a:cubicBezTo>
                  <a:close/>
                  <a:moveTo>
                    <a:pt x="1013" y="7169"/>
                  </a:moveTo>
                  <a:cubicBezTo>
                    <a:pt x="592" y="7056"/>
                    <a:pt x="160" y="7306"/>
                    <a:pt x="47" y="7727"/>
                  </a:cubicBezTo>
                  <a:cubicBezTo>
                    <a:pt x="-66" y="8148"/>
                    <a:pt x="184" y="8580"/>
                    <a:pt x="604" y="8692"/>
                  </a:cubicBezTo>
                  <a:lnTo>
                    <a:pt x="2805" y="9281"/>
                  </a:lnTo>
                  <a:cubicBezTo>
                    <a:pt x="2896" y="8799"/>
                    <a:pt x="3046" y="8293"/>
                    <a:pt x="3273" y="7773"/>
                  </a:cubicBezTo>
                  <a:cubicBezTo>
                    <a:pt x="3273" y="7773"/>
                    <a:pt x="1013" y="7169"/>
                    <a:pt x="1013" y="7169"/>
                  </a:cubicBezTo>
                  <a:close/>
                  <a:moveTo>
                    <a:pt x="2889" y="2841"/>
                  </a:moveTo>
                  <a:cubicBezTo>
                    <a:pt x="2581" y="3148"/>
                    <a:pt x="2580" y="3648"/>
                    <a:pt x="2888" y="3956"/>
                  </a:cubicBezTo>
                  <a:lnTo>
                    <a:pt x="4607" y="5675"/>
                  </a:lnTo>
                  <a:cubicBezTo>
                    <a:pt x="4732" y="5529"/>
                    <a:pt x="5572" y="4695"/>
                    <a:pt x="5727" y="4563"/>
                  </a:cubicBezTo>
                  <a:lnTo>
                    <a:pt x="4004" y="2840"/>
                  </a:lnTo>
                  <a:cubicBezTo>
                    <a:pt x="3696" y="2532"/>
                    <a:pt x="3197" y="2533"/>
                    <a:pt x="2889" y="2841"/>
                  </a:cubicBezTo>
                  <a:close/>
                  <a:moveTo>
                    <a:pt x="15285" y="5439"/>
                  </a:moveTo>
                  <a:cubicBezTo>
                    <a:pt x="13524" y="3930"/>
                    <a:pt x="9472" y="2164"/>
                    <a:pt x="5822" y="5814"/>
                  </a:cubicBezTo>
                  <a:cubicBezTo>
                    <a:pt x="5821" y="5815"/>
                    <a:pt x="5821" y="5815"/>
                    <a:pt x="5821" y="5816"/>
                  </a:cubicBezTo>
                  <a:cubicBezTo>
                    <a:pt x="5820" y="5816"/>
                    <a:pt x="5819" y="5817"/>
                    <a:pt x="5819" y="5817"/>
                  </a:cubicBezTo>
                  <a:cubicBezTo>
                    <a:pt x="5819" y="5818"/>
                    <a:pt x="5818" y="5818"/>
                    <a:pt x="5818" y="5819"/>
                  </a:cubicBezTo>
                  <a:cubicBezTo>
                    <a:pt x="5817" y="5819"/>
                    <a:pt x="5817" y="5820"/>
                    <a:pt x="5816" y="5820"/>
                  </a:cubicBezTo>
                  <a:cubicBezTo>
                    <a:pt x="2166" y="9471"/>
                    <a:pt x="3932" y="13524"/>
                    <a:pt x="5440" y="15285"/>
                  </a:cubicBezTo>
                  <a:cubicBezTo>
                    <a:pt x="6807" y="16868"/>
                    <a:pt x="9202" y="17222"/>
                    <a:pt x="9535" y="17322"/>
                  </a:cubicBezTo>
                  <a:cubicBezTo>
                    <a:pt x="10076" y="17484"/>
                    <a:pt x="12612" y="17632"/>
                    <a:pt x="13467" y="18402"/>
                  </a:cubicBezTo>
                  <a:cubicBezTo>
                    <a:pt x="14644" y="19461"/>
                    <a:pt x="14810" y="19354"/>
                    <a:pt x="15487" y="18942"/>
                  </a:cubicBezTo>
                  <a:cubicBezTo>
                    <a:pt x="16178" y="18522"/>
                    <a:pt x="18522" y="16178"/>
                    <a:pt x="18942" y="15487"/>
                  </a:cubicBezTo>
                  <a:cubicBezTo>
                    <a:pt x="19354" y="14810"/>
                    <a:pt x="19461" y="14644"/>
                    <a:pt x="18401" y="13467"/>
                  </a:cubicBezTo>
                  <a:cubicBezTo>
                    <a:pt x="17632" y="12612"/>
                    <a:pt x="17484" y="10075"/>
                    <a:pt x="17321" y="9534"/>
                  </a:cubicBezTo>
                  <a:cubicBezTo>
                    <a:pt x="17222" y="9201"/>
                    <a:pt x="16868" y="6805"/>
                    <a:pt x="15285" y="5439"/>
                  </a:cubicBezTo>
                  <a:close/>
                  <a:moveTo>
                    <a:pt x="20706" y="16780"/>
                  </a:moveTo>
                  <a:cubicBezTo>
                    <a:pt x="20530" y="16603"/>
                    <a:pt x="20243" y="16603"/>
                    <a:pt x="20066" y="16780"/>
                  </a:cubicBezTo>
                  <a:lnTo>
                    <a:pt x="16780" y="20067"/>
                  </a:lnTo>
                  <a:cubicBezTo>
                    <a:pt x="16603" y="20244"/>
                    <a:pt x="16603" y="20531"/>
                    <a:pt x="16780" y="20707"/>
                  </a:cubicBezTo>
                  <a:lnTo>
                    <a:pt x="16780" y="20707"/>
                  </a:lnTo>
                  <a:cubicBezTo>
                    <a:pt x="16956" y="20884"/>
                    <a:pt x="17243" y="20884"/>
                    <a:pt x="17419" y="20707"/>
                  </a:cubicBezTo>
                  <a:lnTo>
                    <a:pt x="20706" y="17420"/>
                  </a:lnTo>
                  <a:cubicBezTo>
                    <a:pt x="20883" y="17243"/>
                    <a:pt x="20883" y="16956"/>
                    <a:pt x="20706" y="16780"/>
                  </a:cubicBezTo>
                  <a:cubicBezTo>
                    <a:pt x="20706" y="16780"/>
                    <a:pt x="20706" y="16780"/>
                    <a:pt x="20706" y="16780"/>
                  </a:cubicBezTo>
                  <a:close/>
                  <a:moveTo>
                    <a:pt x="19833" y="15906"/>
                  </a:moveTo>
                  <a:cubicBezTo>
                    <a:pt x="19656" y="15729"/>
                    <a:pt x="19370" y="15730"/>
                    <a:pt x="19193" y="15906"/>
                  </a:cubicBezTo>
                  <a:lnTo>
                    <a:pt x="15906" y="19194"/>
                  </a:lnTo>
                  <a:cubicBezTo>
                    <a:pt x="15729" y="19370"/>
                    <a:pt x="15729" y="19657"/>
                    <a:pt x="15906" y="19833"/>
                  </a:cubicBezTo>
                  <a:lnTo>
                    <a:pt x="15906" y="19833"/>
                  </a:lnTo>
                  <a:cubicBezTo>
                    <a:pt x="16082" y="20010"/>
                    <a:pt x="16369" y="20010"/>
                    <a:pt x="16546" y="19833"/>
                  </a:cubicBezTo>
                  <a:lnTo>
                    <a:pt x="19833" y="16546"/>
                  </a:lnTo>
                  <a:cubicBezTo>
                    <a:pt x="20009" y="16369"/>
                    <a:pt x="20009" y="16083"/>
                    <a:pt x="19833" y="15906"/>
                  </a:cubicBezTo>
                  <a:cubicBezTo>
                    <a:pt x="19833" y="15906"/>
                    <a:pt x="19833" y="15906"/>
                    <a:pt x="19833" y="15906"/>
                  </a:cubicBezTo>
                  <a:close/>
                  <a:moveTo>
                    <a:pt x="17867" y="20727"/>
                  </a:moveTo>
                  <a:lnTo>
                    <a:pt x="20726" y="17867"/>
                  </a:lnTo>
                  <a:cubicBezTo>
                    <a:pt x="21514" y="18656"/>
                    <a:pt x="21513" y="19935"/>
                    <a:pt x="20724" y="20724"/>
                  </a:cubicBezTo>
                  <a:cubicBezTo>
                    <a:pt x="19934" y="21514"/>
                    <a:pt x="18655" y="21515"/>
                    <a:pt x="17867" y="20727"/>
                  </a:cubicBezTo>
                  <a:close/>
                </a:path>
              </a:pathLst>
            </a:custGeom>
            <a:solidFill>
              <a:srgbClr val="B9B9B9"/>
            </a:solidFill>
            <a:ln w="12700" cap="flat">
              <a:noFill/>
              <a:miter lim="400000"/>
            </a:ln>
            <a:effectLst/>
          </p:spPr>
          <p:txBody>
            <a:bodyPr wrap="square" lIns="0" tIns="0" rIns="0" bIns="0" numCol="1" anchor="b">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55" name="Shape 34223"/>
            <p:cNvSpPr/>
            <p:nvPr/>
          </p:nvSpPr>
          <p:spPr>
            <a:xfrm>
              <a:off x="3671860" y="5263940"/>
              <a:ext cx="168717" cy="155011"/>
            </a:xfrm>
            <a:custGeom>
              <a:avLst/>
              <a:gdLst/>
              <a:ahLst/>
              <a:cxnLst>
                <a:cxn ang="0">
                  <a:pos x="wd2" y="hd2"/>
                </a:cxn>
                <a:cxn ang="5400000">
                  <a:pos x="wd2" y="hd2"/>
                </a:cxn>
                <a:cxn ang="10800000">
                  <a:pos x="wd2" y="hd2"/>
                </a:cxn>
                <a:cxn ang="16200000">
                  <a:pos x="wd2" y="hd2"/>
                </a:cxn>
              </a:cxnLst>
              <a:rect l="0" t="0"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56" name="Shape 34224"/>
            <p:cNvSpPr/>
            <p:nvPr/>
          </p:nvSpPr>
          <p:spPr>
            <a:xfrm>
              <a:off x="3530434" y="4840168"/>
              <a:ext cx="135544" cy="261861"/>
            </a:xfrm>
            <a:custGeom>
              <a:avLst/>
              <a:gdLst/>
              <a:ahLst/>
              <a:cxnLst>
                <a:cxn ang="0">
                  <a:pos x="wd2" y="hd2"/>
                </a:cxn>
                <a:cxn ang="5400000">
                  <a:pos x="wd2" y="hd2"/>
                </a:cxn>
                <a:cxn ang="10800000">
                  <a:pos x="wd2" y="hd2"/>
                </a:cxn>
                <a:cxn ang="16200000">
                  <a:pos x="wd2" y="hd2"/>
                </a:cxn>
              </a:cxnLst>
              <a:rect l="0" t="0" r="r" b="b"/>
              <a:pathLst>
                <a:path w="21436" h="21532" extrusionOk="0">
                  <a:moveTo>
                    <a:pt x="17698" y="0"/>
                  </a:moveTo>
                  <a:lnTo>
                    <a:pt x="16138" y="1685"/>
                  </a:lnTo>
                  <a:cubicBezTo>
                    <a:pt x="16052" y="1663"/>
                    <a:pt x="15626" y="1553"/>
                    <a:pt x="15626" y="1553"/>
                  </a:cubicBezTo>
                  <a:lnTo>
                    <a:pt x="14403" y="2878"/>
                  </a:lnTo>
                  <a:lnTo>
                    <a:pt x="14914" y="3010"/>
                  </a:lnTo>
                  <a:lnTo>
                    <a:pt x="14546" y="3408"/>
                  </a:lnTo>
                  <a:lnTo>
                    <a:pt x="2184" y="16751"/>
                  </a:lnTo>
                  <a:cubicBezTo>
                    <a:pt x="1744" y="17225"/>
                    <a:pt x="202" y="19746"/>
                    <a:pt x="516" y="20547"/>
                  </a:cubicBezTo>
                  <a:cubicBezTo>
                    <a:pt x="560" y="20662"/>
                    <a:pt x="644" y="20742"/>
                    <a:pt x="773" y="20775"/>
                  </a:cubicBezTo>
                  <a:cubicBezTo>
                    <a:pt x="1807" y="21040"/>
                    <a:pt x="5426" y="18252"/>
                    <a:pt x="5928" y="17710"/>
                  </a:cubicBezTo>
                  <a:lnTo>
                    <a:pt x="18283" y="4367"/>
                  </a:lnTo>
                  <a:lnTo>
                    <a:pt x="18652" y="3969"/>
                  </a:lnTo>
                  <a:lnTo>
                    <a:pt x="19186" y="4106"/>
                  </a:lnTo>
                  <a:lnTo>
                    <a:pt x="14380" y="9291"/>
                  </a:lnTo>
                  <a:lnTo>
                    <a:pt x="15147" y="9488"/>
                  </a:lnTo>
                  <a:lnTo>
                    <a:pt x="21176" y="2979"/>
                  </a:lnTo>
                  <a:cubicBezTo>
                    <a:pt x="21176" y="2979"/>
                    <a:pt x="20341" y="2767"/>
                    <a:pt x="19876" y="2647"/>
                  </a:cubicBezTo>
                  <a:lnTo>
                    <a:pt x="21436" y="963"/>
                  </a:lnTo>
                  <a:cubicBezTo>
                    <a:pt x="21436" y="963"/>
                    <a:pt x="17698" y="0"/>
                    <a:pt x="17698" y="0"/>
                  </a:cubicBezTo>
                  <a:close/>
                  <a:moveTo>
                    <a:pt x="516" y="20547"/>
                  </a:moveTo>
                  <a:cubicBezTo>
                    <a:pt x="504" y="20509"/>
                    <a:pt x="483" y="20481"/>
                    <a:pt x="479" y="20436"/>
                  </a:cubicBezTo>
                  <a:lnTo>
                    <a:pt x="223" y="20708"/>
                  </a:lnTo>
                  <a:cubicBezTo>
                    <a:pt x="120" y="20820"/>
                    <a:pt x="-164" y="21449"/>
                    <a:pt x="129" y="21525"/>
                  </a:cubicBezTo>
                  <a:cubicBezTo>
                    <a:pt x="423" y="21600"/>
                    <a:pt x="1188" y="21095"/>
                    <a:pt x="1291" y="20984"/>
                  </a:cubicBezTo>
                  <a:lnTo>
                    <a:pt x="1546" y="20707"/>
                  </a:lnTo>
                  <a:cubicBezTo>
                    <a:pt x="1228" y="20825"/>
                    <a:pt x="959" y="20878"/>
                    <a:pt x="774" y="20830"/>
                  </a:cubicBezTo>
                  <a:cubicBezTo>
                    <a:pt x="630" y="20793"/>
                    <a:pt x="555" y="20685"/>
                    <a:pt x="516" y="20547"/>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57" name="Shape 34225"/>
            <p:cNvSpPr/>
            <p:nvPr/>
          </p:nvSpPr>
          <p:spPr>
            <a:xfrm>
              <a:off x="4045974" y="4926540"/>
              <a:ext cx="160671" cy="44622"/>
            </a:xfrm>
            <a:custGeom>
              <a:avLst/>
              <a:gdLst/>
              <a:ahLst/>
              <a:cxnLst>
                <a:cxn ang="0">
                  <a:pos x="wd2" y="hd2"/>
                </a:cxn>
                <a:cxn ang="5400000">
                  <a:pos x="wd2" y="hd2"/>
                </a:cxn>
                <a:cxn ang="10800000">
                  <a:pos x="wd2" y="hd2"/>
                </a:cxn>
                <a:cxn ang="16200000">
                  <a:pos x="wd2" y="hd2"/>
                </a:cxn>
              </a:cxnLst>
              <a:rect l="0" t="0" r="r" b="b"/>
              <a:pathLst>
                <a:path w="21600" h="21600" extrusionOk="0">
                  <a:moveTo>
                    <a:pt x="21600" y="14936"/>
                  </a:moveTo>
                  <a:lnTo>
                    <a:pt x="17631" y="5428"/>
                  </a:lnTo>
                  <a:lnTo>
                    <a:pt x="17241" y="21600"/>
                  </a:lnTo>
                  <a:cubicBezTo>
                    <a:pt x="17241" y="21600"/>
                    <a:pt x="21600" y="14936"/>
                    <a:pt x="21600" y="14936"/>
                  </a:cubicBezTo>
                  <a:close/>
                  <a:moveTo>
                    <a:pt x="16506" y="21368"/>
                  </a:moveTo>
                  <a:lnTo>
                    <a:pt x="16896" y="5196"/>
                  </a:lnTo>
                  <a:lnTo>
                    <a:pt x="3794" y="1071"/>
                  </a:lnTo>
                  <a:lnTo>
                    <a:pt x="3401" y="17243"/>
                  </a:lnTo>
                  <a:cubicBezTo>
                    <a:pt x="3401" y="17243"/>
                    <a:pt x="16506" y="21368"/>
                    <a:pt x="16506" y="21368"/>
                  </a:cubicBezTo>
                  <a:close/>
                  <a:moveTo>
                    <a:pt x="2651" y="17004"/>
                  </a:moveTo>
                  <a:lnTo>
                    <a:pt x="3043" y="832"/>
                  </a:lnTo>
                  <a:lnTo>
                    <a:pt x="393" y="0"/>
                  </a:lnTo>
                  <a:lnTo>
                    <a:pt x="0" y="16172"/>
                  </a:lnTo>
                  <a:cubicBezTo>
                    <a:pt x="0" y="16172"/>
                    <a:pt x="2651" y="17004"/>
                    <a:pt x="2651" y="17004"/>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58" name="Shape 34226"/>
            <p:cNvSpPr/>
            <p:nvPr/>
          </p:nvSpPr>
          <p:spPr>
            <a:xfrm>
              <a:off x="4008279" y="3549222"/>
              <a:ext cx="175267" cy="206204"/>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59" name="Shape 34227"/>
            <p:cNvSpPr/>
            <p:nvPr/>
          </p:nvSpPr>
          <p:spPr>
            <a:xfrm>
              <a:off x="3684306" y="3990083"/>
              <a:ext cx="135928" cy="135928"/>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B9B9B9"/>
            </a:solidFill>
            <a:ln w="12700" cap="flat">
              <a:noFill/>
              <a:miter lim="400000"/>
            </a:ln>
            <a:effectLst/>
          </p:spPr>
          <p:txBody>
            <a:bodyPr wrap="square" lIns="20092" tIns="20092" rIns="20092" bIns="20092"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60" name="Shape 34228"/>
            <p:cNvSpPr/>
            <p:nvPr/>
          </p:nvSpPr>
          <p:spPr>
            <a:xfrm>
              <a:off x="2592665" y="2766604"/>
              <a:ext cx="213567" cy="245197"/>
            </a:xfrm>
            <a:custGeom>
              <a:avLst/>
              <a:gdLst/>
              <a:ahLst/>
              <a:cxnLst>
                <a:cxn ang="0">
                  <a:pos x="wd2" y="hd2"/>
                </a:cxn>
                <a:cxn ang="5400000">
                  <a:pos x="wd2" y="hd2"/>
                </a:cxn>
                <a:cxn ang="10800000">
                  <a:pos x="wd2" y="hd2"/>
                </a:cxn>
                <a:cxn ang="16200000">
                  <a:pos x="wd2" y="hd2"/>
                </a:cxn>
              </a:cxnLst>
              <a:rect l="0" t="0" r="r" b="b"/>
              <a:pathLst>
                <a:path w="21600" h="21600" extrusionOk="0">
                  <a:moveTo>
                    <a:pt x="11390" y="0"/>
                  </a:moveTo>
                  <a:lnTo>
                    <a:pt x="0" y="14168"/>
                  </a:lnTo>
                  <a:lnTo>
                    <a:pt x="12187" y="21600"/>
                  </a:lnTo>
                  <a:lnTo>
                    <a:pt x="21600" y="9890"/>
                  </a:lnTo>
                  <a:lnTo>
                    <a:pt x="20767" y="5719"/>
                  </a:lnTo>
                  <a:lnTo>
                    <a:pt x="11390" y="0"/>
                  </a:lnTo>
                  <a:close/>
                  <a:moveTo>
                    <a:pt x="12641" y="5625"/>
                  </a:moveTo>
                  <a:lnTo>
                    <a:pt x="17079" y="8332"/>
                  </a:lnTo>
                  <a:lnTo>
                    <a:pt x="16765" y="8723"/>
                  </a:lnTo>
                  <a:lnTo>
                    <a:pt x="12326" y="6016"/>
                  </a:lnTo>
                  <a:lnTo>
                    <a:pt x="12641" y="5625"/>
                  </a:lnTo>
                  <a:close/>
                  <a:moveTo>
                    <a:pt x="7323" y="8127"/>
                  </a:moveTo>
                  <a:lnTo>
                    <a:pt x="16200" y="13540"/>
                  </a:lnTo>
                  <a:lnTo>
                    <a:pt x="15894" y="13920"/>
                  </a:lnTo>
                  <a:lnTo>
                    <a:pt x="7017" y="8506"/>
                  </a:lnTo>
                  <a:lnTo>
                    <a:pt x="7323" y="8127"/>
                  </a:lnTo>
                  <a:close/>
                  <a:moveTo>
                    <a:pt x="5778" y="10048"/>
                  </a:moveTo>
                  <a:lnTo>
                    <a:pt x="14655" y="15462"/>
                  </a:lnTo>
                  <a:lnTo>
                    <a:pt x="14340" y="15853"/>
                  </a:lnTo>
                  <a:lnTo>
                    <a:pt x="5463" y="10439"/>
                  </a:lnTo>
                  <a:lnTo>
                    <a:pt x="5778" y="10048"/>
                  </a:lnTo>
                  <a:close/>
                  <a:moveTo>
                    <a:pt x="4233" y="11970"/>
                  </a:moveTo>
                  <a:lnTo>
                    <a:pt x="8671" y="14677"/>
                  </a:lnTo>
                  <a:lnTo>
                    <a:pt x="8357" y="15068"/>
                  </a:lnTo>
                  <a:lnTo>
                    <a:pt x="3918" y="12361"/>
                  </a:lnTo>
                  <a:lnTo>
                    <a:pt x="4233" y="11970"/>
                  </a:ln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61" name="Shape 34229"/>
            <p:cNvSpPr/>
            <p:nvPr/>
          </p:nvSpPr>
          <p:spPr>
            <a:xfrm>
              <a:off x="4687277" y="2766757"/>
              <a:ext cx="256357" cy="230426"/>
            </a:xfrm>
            <a:custGeom>
              <a:avLst/>
              <a:gdLst/>
              <a:ahLst/>
              <a:cxnLst>
                <a:cxn ang="0">
                  <a:pos x="wd2" y="hd2"/>
                </a:cxn>
                <a:cxn ang="5400000">
                  <a:pos x="wd2" y="hd2"/>
                </a:cxn>
                <a:cxn ang="10800000">
                  <a:pos x="wd2" y="hd2"/>
                </a:cxn>
                <a:cxn ang="16200000">
                  <a:pos x="wd2" y="hd2"/>
                </a:cxn>
              </a:cxnLst>
              <a:rect l="0" t="0" r="r" b="b"/>
              <a:pathLst>
                <a:path w="21255" h="21217" extrusionOk="0">
                  <a:moveTo>
                    <a:pt x="16218" y="16859"/>
                  </a:moveTo>
                  <a:lnTo>
                    <a:pt x="3455" y="9002"/>
                  </a:lnTo>
                  <a:lnTo>
                    <a:pt x="7275" y="1347"/>
                  </a:lnTo>
                  <a:lnTo>
                    <a:pt x="20039" y="9205"/>
                  </a:lnTo>
                  <a:cubicBezTo>
                    <a:pt x="20039" y="9205"/>
                    <a:pt x="16218" y="16859"/>
                    <a:pt x="16218" y="16859"/>
                  </a:cubicBezTo>
                  <a:close/>
                  <a:moveTo>
                    <a:pt x="20627" y="8027"/>
                  </a:moveTo>
                  <a:lnTo>
                    <a:pt x="7863" y="170"/>
                  </a:lnTo>
                  <a:cubicBezTo>
                    <a:pt x="7275" y="-192"/>
                    <a:pt x="6536" y="43"/>
                    <a:pt x="6211" y="693"/>
                  </a:cubicBezTo>
                  <a:cubicBezTo>
                    <a:pt x="6211" y="693"/>
                    <a:pt x="1803" y="9525"/>
                    <a:pt x="1814" y="9531"/>
                  </a:cubicBezTo>
                  <a:lnTo>
                    <a:pt x="16683" y="18684"/>
                  </a:lnTo>
                  <a:cubicBezTo>
                    <a:pt x="16694" y="18691"/>
                    <a:pt x="21103" y="9860"/>
                    <a:pt x="21103" y="9860"/>
                  </a:cubicBezTo>
                  <a:cubicBezTo>
                    <a:pt x="21427" y="9210"/>
                    <a:pt x="21214" y="8389"/>
                    <a:pt x="20627" y="8027"/>
                  </a:cubicBezTo>
                  <a:close/>
                  <a:moveTo>
                    <a:pt x="15519" y="21047"/>
                  </a:moveTo>
                  <a:lnTo>
                    <a:pt x="628" y="11880"/>
                  </a:lnTo>
                  <a:cubicBezTo>
                    <a:pt x="40" y="11518"/>
                    <a:pt x="-173" y="10698"/>
                    <a:pt x="152" y="10047"/>
                  </a:cubicBezTo>
                  <a:lnTo>
                    <a:pt x="446" y="9459"/>
                  </a:lnTo>
                  <a:lnTo>
                    <a:pt x="7359" y="13714"/>
                  </a:lnTo>
                  <a:lnTo>
                    <a:pt x="7065" y="14303"/>
                  </a:lnTo>
                  <a:lnTo>
                    <a:pt x="10256" y="16268"/>
                  </a:lnTo>
                  <a:lnTo>
                    <a:pt x="10550" y="15679"/>
                  </a:lnTo>
                  <a:lnTo>
                    <a:pt x="17464" y="19935"/>
                  </a:lnTo>
                  <a:lnTo>
                    <a:pt x="17170" y="20524"/>
                  </a:lnTo>
                  <a:cubicBezTo>
                    <a:pt x="16846" y="21174"/>
                    <a:pt x="16106" y="21408"/>
                    <a:pt x="15519" y="21047"/>
                  </a:cubicBezTo>
                  <a:cubicBezTo>
                    <a:pt x="15519" y="21047"/>
                    <a:pt x="15519" y="21047"/>
                    <a:pt x="15519" y="21047"/>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62" name="Shape 34230"/>
            <p:cNvSpPr/>
            <p:nvPr/>
          </p:nvSpPr>
          <p:spPr>
            <a:xfrm>
              <a:off x="4602249" y="3204645"/>
              <a:ext cx="126023" cy="252045"/>
            </a:xfrm>
            <a:custGeom>
              <a:avLst/>
              <a:gdLst/>
              <a:ahLst/>
              <a:cxnLst>
                <a:cxn ang="0">
                  <a:pos x="wd2" y="hd2"/>
                </a:cxn>
                <a:cxn ang="5400000">
                  <a:pos x="wd2" y="hd2"/>
                </a:cxn>
                <a:cxn ang="10800000">
                  <a:pos x="wd2" y="hd2"/>
                </a:cxn>
                <a:cxn ang="16200000">
                  <a:pos x="wd2" y="hd2"/>
                </a:cxn>
              </a:cxnLst>
              <a:rect l="0" t="0"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63" name="Shape 34231"/>
            <p:cNvSpPr/>
            <p:nvPr/>
          </p:nvSpPr>
          <p:spPr>
            <a:xfrm>
              <a:off x="3927380" y="1820236"/>
              <a:ext cx="161800" cy="131476"/>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64" name="Shape 34232"/>
            <p:cNvSpPr/>
            <p:nvPr/>
          </p:nvSpPr>
          <p:spPr>
            <a:xfrm>
              <a:off x="3655390" y="4939125"/>
              <a:ext cx="49309" cy="105681"/>
            </a:xfrm>
            <a:custGeom>
              <a:avLst/>
              <a:gdLst/>
              <a:ahLst/>
              <a:cxnLst>
                <a:cxn ang="0">
                  <a:pos x="wd2" y="hd2"/>
                </a:cxn>
                <a:cxn ang="5400000">
                  <a:pos x="wd2" y="hd2"/>
                </a:cxn>
                <a:cxn ang="10800000">
                  <a:pos x="wd2" y="hd2"/>
                </a:cxn>
                <a:cxn ang="16200000">
                  <a:pos x="wd2" y="hd2"/>
                </a:cxn>
              </a:cxnLst>
              <a:rect l="0" t="0"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65" name="Shape 34233"/>
            <p:cNvSpPr/>
            <p:nvPr/>
          </p:nvSpPr>
          <p:spPr>
            <a:xfrm>
              <a:off x="3381142" y="2343434"/>
              <a:ext cx="115063" cy="148472"/>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66" name="Shape 34234"/>
            <p:cNvSpPr/>
            <p:nvPr/>
          </p:nvSpPr>
          <p:spPr>
            <a:xfrm>
              <a:off x="3235814" y="2221948"/>
              <a:ext cx="158393" cy="148472"/>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67" name="Shape 34235"/>
            <p:cNvSpPr/>
            <p:nvPr/>
          </p:nvSpPr>
          <p:spPr>
            <a:xfrm>
              <a:off x="2877639" y="2262434"/>
              <a:ext cx="161800" cy="131476"/>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68" name="Shape 34236"/>
            <p:cNvSpPr/>
            <p:nvPr/>
          </p:nvSpPr>
          <p:spPr>
            <a:xfrm>
              <a:off x="3819917" y="3617288"/>
              <a:ext cx="130970" cy="106424"/>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69" name="Shape 34237"/>
            <p:cNvSpPr/>
            <p:nvPr/>
          </p:nvSpPr>
          <p:spPr>
            <a:xfrm>
              <a:off x="3400116" y="4153212"/>
              <a:ext cx="61928" cy="132726"/>
            </a:xfrm>
            <a:custGeom>
              <a:avLst/>
              <a:gdLst/>
              <a:ahLst/>
              <a:cxnLst>
                <a:cxn ang="0">
                  <a:pos x="wd2" y="hd2"/>
                </a:cxn>
                <a:cxn ang="5400000">
                  <a:pos x="wd2" y="hd2"/>
                </a:cxn>
                <a:cxn ang="10800000">
                  <a:pos x="wd2" y="hd2"/>
                </a:cxn>
                <a:cxn ang="16200000">
                  <a:pos x="wd2" y="hd2"/>
                </a:cxn>
              </a:cxnLst>
              <a:rect l="0" t="0"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70" name="Shape 34238"/>
            <p:cNvSpPr/>
            <p:nvPr/>
          </p:nvSpPr>
          <p:spPr>
            <a:xfrm>
              <a:off x="4505207" y="3571103"/>
              <a:ext cx="61928" cy="132726"/>
            </a:xfrm>
            <a:custGeom>
              <a:avLst/>
              <a:gdLst/>
              <a:ahLst/>
              <a:cxnLst>
                <a:cxn ang="0">
                  <a:pos x="wd2" y="hd2"/>
                </a:cxn>
                <a:cxn ang="5400000">
                  <a:pos x="wd2" y="hd2"/>
                </a:cxn>
                <a:cxn ang="10800000">
                  <a:pos x="wd2" y="hd2"/>
                </a:cxn>
                <a:cxn ang="16200000">
                  <a:pos x="wd2" y="hd2"/>
                </a:cxn>
              </a:cxnLst>
              <a:rect l="0" t="0"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71" name="Shape 34239"/>
            <p:cNvSpPr/>
            <p:nvPr/>
          </p:nvSpPr>
          <p:spPr>
            <a:xfrm>
              <a:off x="4161259" y="2857372"/>
              <a:ext cx="115063" cy="148473"/>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72" name="Shape 34240"/>
            <p:cNvSpPr/>
            <p:nvPr/>
          </p:nvSpPr>
          <p:spPr>
            <a:xfrm>
              <a:off x="4017408" y="3962026"/>
              <a:ext cx="82477" cy="106424"/>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73" name="Shape 34241"/>
            <p:cNvSpPr/>
            <p:nvPr/>
          </p:nvSpPr>
          <p:spPr>
            <a:xfrm>
              <a:off x="3481214" y="3490265"/>
              <a:ext cx="102881" cy="138384"/>
            </a:xfrm>
            <a:custGeom>
              <a:avLst/>
              <a:gdLst/>
              <a:ahLst/>
              <a:cxnLst>
                <a:cxn ang="0">
                  <a:pos x="wd2" y="hd2"/>
                </a:cxn>
                <a:cxn ang="5400000">
                  <a:pos x="wd2" y="hd2"/>
                </a:cxn>
                <a:cxn ang="10800000">
                  <a:pos x="wd2" y="hd2"/>
                </a:cxn>
                <a:cxn ang="16200000">
                  <a:pos x="wd2" y="hd2"/>
                </a:cxn>
              </a:cxnLst>
              <a:rect l="0" t="0" r="r" b="b"/>
              <a:pathLst>
                <a:path w="19711" h="20821" extrusionOk="0">
                  <a:moveTo>
                    <a:pt x="12499" y="13303"/>
                  </a:moveTo>
                  <a:cubicBezTo>
                    <a:pt x="13474" y="15282"/>
                    <a:pt x="14406" y="17194"/>
                    <a:pt x="14461" y="19063"/>
                  </a:cubicBezTo>
                  <a:cubicBezTo>
                    <a:pt x="14479" y="19633"/>
                    <a:pt x="14582" y="20311"/>
                    <a:pt x="14210" y="20821"/>
                  </a:cubicBezTo>
                  <a:cubicBezTo>
                    <a:pt x="10525" y="17927"/>
                    <a:pt x="9838" y="14212"/>
                    <a:pt x="8115" y="11051"/>
                  </a:cubicBezTo>
                  <a:cubicBezTo>
                    <a:pt x="6053" y="10122"/>
                    <a:pt x="4570" y="7480"/>
                    <a:pt x="6196" y="6231"/>
                  </a:cubicBezTo>
                  <a:cubicBezTo>
                    <a:pt x="8553" y="4419"/>
                    <a:pt x="10035" y="7345"/>
                    <a:pt x="10598" y="8773"/>
                  </a:cubicBezTo>
                  <a:cubicBezTo>
                    <a:pt x="10906" y="9555"/>
                    <a:pt x="10989" y="10416"/>
                    <a:pt x="11671" y="11094"/>
                  </a:cubicBezTo>
                  <a:cubicBezTo>
                    <a:pt x="13112" y="12518"/>
                    <a:pt x="15601" y="11340"/>
                    <a:pt x="16169" y="9915"/>
                  </a:cubicBezTo>
                  <a:cubicBezTo>
                    <a:pt x="16983" y="7871"/>
                    <a:pt x="15656" y="5461"/>
                    <a:pt x="13976" y="3794"/>
                  </a:cubicBezTo>
                  <a:cubicBezTo>
                    <a:pt x="11415" y="1258"/>
                    <a:pt x="6416" y="1969"/>
                    <a:pt x="3932" y="4842"/>
                  </a:cubicBezTo>
                  <a:cubicBezTo>
                    <a:pt x="2652" y="6323"/>
                    <a:pt x="2147" y="8434"/>
                    <a:pt x="3515" y="10418"/>
                  </a:cubicBezTo>
                  <a:cubicBezTo>
                    <a:pt x="4236" y="11464"/>
                    <a:pt x="5170" y="12108"/>
                    <a:pt x="6136" y="12400"/>
                  </a:cubicBezTo>
                  <a:cubicBezTo>
                    <a:pt x="6282" y="12445"/>
                    <a:pt x="6666" y="12458"/>
                    <a:pt x="6895" y="12661"/>
                  </a:cubicBezTo>
                  <a:cubicBezTo>
                    <a:pt x="7361" y="13074"/>
                    <a:pt x="7439" y="13745"/>
                    <a:pt x="7417" y="14249"/>
                  </a:cubicBezTo>
                  <a:cubicBezTo>
                    <a:pt x="5334" y="14777"/>
                    <a:pt x="3377" y="14023"/>
                    <a:pt x="1894" y="12542"/>
                  </a:cubicBezTo>
                  <a:cubicBezTo>
                    <a:pt x="-1478" y="9170"/>
                    <a:pt x="-94" y="4513"/>
                    <a:pt x="4049" y="1953"/>
                  </a:cubicBezTo>
                  <a:cubicBezTo>
                    <a:pt x="8469" y="-779"/>
                    <a:pt x="13971" y="-622"/>
                    <a:pt x="16956" y="2276"/>
                  </a:cubicBezTo>
                  <a:cubicBezTo>
                    <a:pt x="19176" y="4430"/>
                    <a:pt x="20122" y="7281"/>
                    <a:pt x="19546" y="9389"/>
                  </a:cubicBezTo>
                  <a:cubicBezTo>
                    <a:pt x="19112" y="10973"/>
                    <a:pt x="17273" y="13272"/>
                    <a:pt x="14367" y="13517"/>
                  </a:cubicBezTo>
                  <a:cubicBezTo>
                    <a:pt x="13720" y="13571"/>
                    <a:pt x="13303" y="13441"/>
                    <a:pt x="12499" y="13303"/>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74" name="Shape 34242"/>
            <p:cNvSpPr/>
            <p:nvPr/>
          </p:nvSpPr>
          <p:spPr>
            <a:xfrm>
              <a:off x="4653114" y="1951516"/>
              <a:ext cx="102859" cy="132726"/>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75" name="Shape 34243"/>
            <p:cNvSpPr/>
            <p:nvPr/>
          </p:nvSpPr>
          <p:spPr>
            <a:xfrm>
              <a:off x="3022387" y="2853568"/>
              <a:ext cx="141342" cy="132489"/>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76" name="Shape 34244"/>
            <p:cNvSpPr/>
            <p:nvPr/>
          </p:nvSpPr>
          <p:spPr>
            <a:xfrm>
              <a:off x="4699842" y="3003399"/>
              <a:ext cx="131347" cy="123120"/>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77" name="Shape 34245"/>
            <p:cNvSpPr/>
            <p:nvPr/>
          </p:nvSpPr>
          <p:spPr>
            <a:xfrm>
              <a:off x="3875336" y="4304453"/>
              <a:ext cx="100542" cy="94245"/>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78" name="Shape 34246"/>
            <p:cNvSpPr/>
            <p:nvPr/>
          </p:nvSpPr>
          <p:spPr>
            <a:xfrm>
              <a:off x="3666417" y="3611444"/>
              <a:ext cx="100543" cy="94245"/>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79" name="Shape 34247"/>
            <p:cNvSpPr/>
            <p:nvPr/>
          </p:nvSpPr>
          <p:spPr>
            <a:xfrm>
              <a:off x="3242505" y="5183602"/>
              <a:ext cx="135928" cy="135928"/>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B9B9B9"/>
            </a:solidFill>
            <a:ln w="12700" cap="flat">
              <a:noFill/>
              <a:miter lim="400000"/>
            </a:ln>
            <a:effectLst/>
          </p:spPr>
          <p:txBody>
            <a:bodyPr wrap="square" lIns="20092" tIns="20092" rIns="20092" bIns="20092"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80" name="Shape 34248"/>
            <p:cNvSpPr/>
            <p:nvPr/>
          </p:nvSpPr>
          <p:spPr>
            <a:xfrm>
              <a:off x="3420794" y="4950562"/>
              <a:ext cx="100542" cy="94245"/>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81" name="Shape 34249"/>
            <p:cNvSpPr/>
            <p:nvPr/>
          </p:nvSpPr>
          <p:spPr>
            <a:xfrm>
              <a:off x="3386523" y="5066612"/>
              <a:ext cx="137468" cy="184953"/>
            </a:xfrm>
            <a:custGeom>
              <a:avLst/>
              <a:gdLst/>
              <a:ahLst/>
              <a:cxnLst>
                <a:cxn ang="0">
                  <a:pos x="wd2" y="hd2"/>
                </a:cxn>
                <a:cxn ang="5400000">
                  <a:pos x="wd2" y="hd2"/>
                </a:cxn>
                <a:cxn ang="10800000">
                  <a:pos x="wd2" y="hd2"/>
                </a:cxn>
                <a:cxn ang="16200000">
                  <a:pos x="wd2" y="hd2"/>
                </a:cxn>
              </a:cxnLst>
              <a:rect l="0" t="0" r="r" b="b"/>
              <a:pathLst>
                <a:path w="21600" h="21600" extrusionOk="0">
                  <a:moveTo>
                    <a:pt x="0" y="1289"/>
                  </a:moveTo>
                  <a:lnTo>
                    <a:pt x="7526" y="11318"/>
                  </a:lnTo>
                  <a:lnTo>
                    <a:pt x="10639" y="10027"/>
                  </a:lnTo>
                  <a:lnTo>
                    <a:pt x="6735" y="4831"/>
                  </a:lnTo>
                  <a:cubicBezTo>
                    <a:pt x="7186" y="4822"/>
                    <a:pt x="7638" y="4734"/>
                    <a:pt x="8042" y="4542"/>
                  </a:cubicBezTo>
                  <a:cubicBezTo>
                    <a:pt x="8843" y="4160"/>
                    <a:pt x="9286" y="3488"/>
                    <a:pt x="9338" y="2779"/>
                  </a:cubicBezTo>
                  <a:cubicBezTo>
                    <a:pt x="9343" y="2717"/>
                    <a:pt x="9344" y="2654"/>
                    <a:pt x="9343" y="2591"/>
                  </a:cubicBezTo>
                  <a:cubicBezTo>
                    <a:pt x="10859" y="2532"/>
                    <a:pt x="12290" y="2713"/>
                    <a:pt x="13557" y="3159"/>
                  </a:cubicBezTo>
                  <a:cubicBezTo>
                    <a:pt x="15647" y="3894"/>
                    <a:pt x="17171" y="5277"/>
                    <a:pt x="17964" y="7158"/>
                  </a:cubicBezTo>
                  <a:cubicBezTo>
                    <a:pt x="19200" y="10089"/>
                    <a:pt x="17878" y="13269"/>
                    <a:pt x="14770" y="15143"/>
                  </a:cubicBezTo>
                  <a:lnTo>
                    <a:pt x="13545" y="13629"/>
                  </a:lnTo>
                  <a:lnTo>
                    <a:pt x="15711" y="12662"/>
                  </a:lnTo>
                  <a:lnTo>
                    <a:pt x="15100" y="11906"/>
                  </a:lnTo>
                  <a:lnTo>
                    <a:pt x="7202" y="15433"/>
                  </a:lnTo>
                  <a:lnTo>
                    <a:pt x="7813" y="16189"/>
                  </a:lnTo>
                  <a:lnTo>
                    <a:pt x="9983" y="15220"/>
                  </a:lnTo>
                  <a:lnTo>
                    <a:pt x="11972" y="17680"/>
                  </a:lnTo>
                  <a:lnTo>
                    <a:pt x="7432" y="19708"/>
                  </a:lnTo>
                  <a:lnTo>
                    <a:pt x="8961" y="21600"/>
                  </a:lnTo>
                  <a:lnTo>
                    <a:pt x="21600" y="15956"/>
                  </a:lnTo>
                  <a:lnTo>
                    <a:pt x="20070" y="14064"/>
                  </a:lnTo>
                  <a:lnTo>
                    <a:pt x="16905" y="15477"/>
                  </a:lnTo>
                  <a:cubicBezTo>
                    <a:pt x="19819" y="13226"/>
                    <a:pt x="20973" y="9873"/>
                    <a:pt x="19662" y="6762"/>
                  </a:cubicBezTo>
                  <a:cubicBezTo>
                    <a:pt x="18716" y="4520"/>
                    <a:pt x="16868" y="2861"/>
                    <a:pt x="14317" y="1964"/>
                  </a:cubicBezTo>
                  <a:cubicBezTo>
                    <a:pt x="12625" y="1368"/>
                    <a:pt x="10722" y="1151"/>
                    <a:pt x="8713" y="1295"/>
                  </a:cubicBezTo>
                  <a:cubicBezTo>
                    <a:pt x="7813" y="536"/>
                    <a:pt x="6285" y="336"/>
                    <a:pt x="5078" y="875"/>
                  </a:cubicBezTo>
                  <a:cubicBezTo>
                    <a:pt x="4725" y="1032"/>
                    <a:pt x="4440" y="1236"/>
                    <a:pt x="4217" y="1471"/>
                  </a:cubicBezTo>
                  <a:lnTo>
                    <a:pt x="3109" y="0"/>
                  </a:lnTo>
                  <a:lnTo>
                    <a:pt x="0" y="1289"/>
                  </a:lnTo>
                  <a:close/>
                  <a:moveTo>
                    <a:pt x="5994" y="2008"/>
                  </a:moveTo>
                  <a:cubicBezTo>
                    <a:pt x="6453" y="1798"/>
                    <a:pt x="7049" y="1856"/>
                    <a:pt x="7404" y="2156"/>
                  </a:cubicBezTo>
                  <a:cubicBezTo>
                    <a:pt x="7771" y="2467"/>
                    <a:pt x="7762" y="2932"/>
                    <a:pt x="7387" y="3235"/>
                  </a:cubicBezTo>
                  <a:cubicBezTo>
                    <a:pt x="7313" y="3300"/>
                    <a:pt x="7226" y="3359"/>
                    <a:pt x="7123" y="3405"/>
                  </a:cubicBezTo>
                  <a:cubicBezTo>
                    <a:pt x="6605" y="3637"/>
                    <a:pt x="5928" y="3511"/>
                    <a:pt x="5619" y="3126"/>
                  </a:cubicBezTo>
                  <a:cubicBezTo>
                    <a:pt x="5309" y="2742"/>
                    <a:pt x="5480" y="2244"/>
                    <a:pt x="5994" y="2008"/>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82" name="Shape 34250"/>
            <p:cNvSpPr/>
            <p:nvPr/>
          </p:nvSpPr>
          <p:spPr>
            <a:xfrm>
              <a:off x="3532732" y="5262278"/>
              <a:ext cx="82477" cy="106424"/>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83" name="Shape 34251"/>
            <p:cNvSpPr/>
            <p:nvPr/>
          </p:nvSpPr>
          <p:spPr>
            <a:xfrm>
              <a:off x="3348166" y="5295871"/>
              <a:ext cx="91461" cy="10568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84" name="Shape 34252"/>
            <p:cNvSpPr/>
            <p:nvPr/>
          </p:nvSpPr>
          <p:spPr>
            <a:xfrm>
              <a:off x="3548239" y="5519949"/>
              <a:ext cx="123165" cy="84675"/>
            </a:xfrm>
            <a:custGeom>
              <a:avLst/>
              <a:gdLst/>
              <a:ahLst/>
              <a:cxnLst>
                <a:cxn ang="0">
                  <a:pos x="wd2" y="hd2"/>
                </a:cxn>
                <a:cxn ang="5400000">
                  <a:pos x="wd2" y="hd2"/>
                </a:cxn>
                <a:cxn ang="10800000">
                  <a:pos x="wd2" y="hd2"/>
                </a:cxn>
                <a:cxn ang="16200000">
                  <a:pos x="wd2" y="hd2"/>
                </a:cxn>
              </a:cxnLst>
              <a:rect l="0" t="0" r="r" b="b"/>
              <a:pathLst>
                <a:path w="21600" h="21600" extrusionOk="0">
                  <a:moveTo>
                    <a:pt x="14829" y="10800"/>
                  </a:moveTo>
                  <a:lnTo>
                    <a:pt x="14850" y="5891"/>
                  </a:lnTo>
                  <a:lnTo>
                    <a:pt x="18865" y="5891"/>
                  </a:lnTo>
                  <a:lnTo>
                    <a:pt x="20250" y="10800"/>
                  </a:lnTo>
                  <a:lnTo>
                    <a:pt x="14829" y="10800"/>
                  </a:lnTo>
                  <a:close/>
                  <a:moveTo>
                    <a:pt x="20250" y="5564"/>
                  </a:moveTo>
                  <a:cubicBezTo>
                    <a:pt x="19879" y="3856"/>
                    <a:pt x="18900" y="3919"/>
                    <a:pt x="18900" y="3919"/>
                  </a:cubicBezTo>
                  <a:lnTo>
                    <a:pt x="13495" y="3919"/>
                  </a:lnTo>
                  <a:lnTo>
                    <a:pt x="13495" y="18655"/>
                  </a:lnTo>
                  <a:lnTo>
                    <a:pt x="15525" y="18655"/>
                  </a:lnTo>
                  <a:cubicBezTo>
                    <a:pt x="15527" y="14736"/>
                    <a:pt x="16734" y="14727"/>
                    <a:pt x="18225" y="14728"/>
                  </a:cubicBezTo>
                  <a:cubicBezTo>
                    <a:pt x="19716" y="14728"/>
                    <a:pt x="20918" y="14757"/>
                    <a:pt x="20924" y="18655"/>
                  </a:cubicBezTo>
                  <a:lnTo>
                    <a:pt x="21600" y="18655"/>
                  </a:lnTo>
                  <a:lnTo>
                    <a:pt x="21600" y="10817"/>
                  </a:lnTo>
                  <a:cubicBezTo>
                    <a:pt x="21600" y="10817"/>
                    <a:pt x="20621" y="7272"/>
                    <a:pt x="20250" y="5564"/>
                  </a:cubicBezTo>
                  <a:close/>
                  <a:moveTo>
                    <a:pt x="12690" y="1964"/>
                  </a:moveTo>
                  <a:lnTo>
                    <a:pt x="12690" y="18655"/>
                  </a:lnTo>
                  <a:lnTo>
                    <a:pt x="6750" y="18655"/>
                  </a:lnTo>
                  <a:cubicBezTo>
                    <a:pt x="6750" y="14728"/>
                    <a:pt x="5541" y="14728"/>
                    <a:pt x="4050" y="14728"/>
                  </a:cubicBezTo>
                  <a:cubicBezTo>
                    <a:pt x="2559" y="14728"/>
                    <a:pt x="1350" y="14728"/>
                    <a:pt x="1350" y="18655"/>
                  </a:cubicBezTo>
                  <a:lnTo>
                    <a:pt x="0" y="18655"/>
                  </a:lnTo>
                  <a:lnTo>
                    <a:pt x="0" y="1964"/>
                  </a:lnTo>
                  <a:cubicBezTo>
                    <a:pt x="0" y="1421"/>
                    <a:pt x="151" y="931"/>
                    <a:pt x="395" y="575"/>
                  </a:cubicBezTo>
                  <a:cubicBezTo>
                    <a:pt x="640" y="220"/>
                    <a:pt x="977" y="0"/>
                    <a:pt x="1350" y="0"/>
                  </a:cubicBezTo>
                  <a:lnTo>
                    <a:pt x="11340" y="0"/>
                  </a:lnTo>
                  <a:cubicBezTo>
                    <a:pt x="11713" y="0"/>
                    <a:pt x="12050" y="220"/>
                    <a:pt x="12295" y="575"/>
                  </a:cubicBezTo>
                  <a:cubicBezTo>
                    <a:pt x="12539" y="931"/>
                    <a:pt x="12690" y="1421"/>
                    <a:pt x="12690" y="1964"/>
                  </a:cubicBezTo>
                  <a:close/>
                  <a:moveTo>
                    <a:pt x="4050" y="19636"/>
                  </a:moveTo>
                  <a:cubicBezTo>
                    <a:pt x="3677" y="19636"/>
                    <a:pt x="3375" y="19197"/>
                    <a:pt x="3375" y="18655"/>
                  </a:cubicBezTo>
                  <a:cubicBezTo>
                    <a:pt x="3375" y="18112"/>
                    <a:pt x="3677" y="17673"/>
                    <a:pt x="4050" y="17673"/>
                  </a:cubicBezTo>
                  <a:cubicBezTo>
                    <a:pt x="4423" y="17673"/>
                    <a:pt x="4725" y="18112"/>
                    <a:pt x="4725" y="18655"/>
                  </a:cubicBezTo>
                  <a:cubicBezTo>
                    <a:pt x="4725" y="19197"/>
                    <a:pt x="4423" y="19636"/>
                    <a:pt x="4050" y="19636"/>
                  </a:cubicBezTo>
                  <a:close/>
                  <a:moveTo>
                    <a:pt x="4050" y="15709"/>
                  </a:moveTo>
                  <a:cubicBezTo>
                    <a:pt x="2932" y="15709"/>
                    <a:pt x="2025" y="17028"/>
                    <a:pt x="2025" y="18655"/>
                  </a:cubicBezTo>
                  <a:cubicBezTo>
                    <a:pt x="2025" y="20281"/>
                    <a:pt x="2932" y="21600"/>
                    <a:pt x="4050" y="21600"/>
                  </a:cubicBezTo>
                  <a:cubicBezTo>
                    <a:pt x="5168" y="21600"/>
                    <a:pt x="6075" y="20281"/>
                    <a:pt x="6075" y="18655"/>
                  </a:cubicBezTo>
                  <a:cubicBezTo>
                    <a:pt x="6075" y="17028"/>
                    <a:pt x="5168" y="15709"/>
                    <a:pt x="4050" y="15709"/>
                  </a:cubicBezTo>
                  <a:close/>
                  <a:moveTo>
                    <a:pt x="18225" y="19636"/>
                  </a:moveTo>
                  <a:cubicBezTo>
                    <a:pt x="17852" y="19636"/>
                    <a:pt x="17550" y="19197"/>
                    <a:pt x="17550" y="18655"/>
                  </a:cubicBezTo>
                  <a:cubicBezTo>
                    <a:pt x="17550" y="18112"/>
                    <a:pt x="17852" y="17673"/>
                    <a:pt x="18225" y="17673"/>
                  </a:cubicBezTo>
                  <a:cubicBezTo>
                    <a:pt x="18598" y="17673"/>
                    <a:pt x="18900" y="18112"/>
                    <a:pt x="18900" y="18655"/>
                  </a:cubicBezTo>
                  <a:cubicBezTo>
                    <a:pt x="18900" y="19197"/>
                    <a:pt x="18598" y="19636"/>
                    <a:pt x="18225" y="19636"/>
                  </a:cubicBezTo>
                  <a:close/>
                  <a:moveTo>
                    <a:pt x="18225" y="15709"/>
                  </a:moveTo>
                  <a:cubicBezTo>
                    <a:pt x="17107" y="15709"/>
                    <a:pt x="16200" y="17028"/>
                    <a:pt x="16200" y="18655"/>
                  </a:cubicBezTo>
                  <a:cubicBezTo>
                    <a:pt x="16200" y="20281"/>
                    <a:pt x="17107" y="21600"/>
                    <a:pt x="18225" y="21600"/>
                  </a:cubicBezTo>
                  <a:cubicBezTo>
                    <a:pt x="19343" y="21600"/>
                    <a:pt x="20250" y="20281"/>
                    <a:pt x="20250" y="18655"/>
                  </a:cubicBezTo>
                  <a:cubicBezTo>
                    <a:pt x="20250" y="17028"/>
                    <a:pt x="19343" y="15709"/>
                    <a:pt x="18225" y="15709"/>
                  </a:cubicBezTo>
                  <a:close/>
                </a:path>
              </a:pathLst>
            </a:custGeom>
            <a:solidFill>
              <a:schemeClr val="accent1">
                <a:lumMod val="75000"/>
              </a:schemeClr>
            </a:solidFill>
            <a:ln w="12700" cap="flat">
              <a:noFill/>
              <a:miter lim="400000"/>
            </a:ln>
            <a:effectLst/>
          </p:spPr>
          <p:txBody>
            <a:bodyPr wrap="square" lIns="0" tIns="0" rIns="0" bIns="0" numCol="1" anchor="t">
              <a:noAutofit/>
            </a:bodyPr>
            <a:lstStyle/>
            <a:p>
              <a:pPr fontAlgn="base">
                <a:spcBef>
                  <a:spcPct val="0"/>
                </a:spcBef>
                <a:spcAft>
                  <a:spcPct val="0"/>
                </a:spcAft>
              </a:pPr>
              <a:endParaRPr>
                <a:solidFill>
                  <a:prstClr val="black"/>
                </a:solidFill>
                <a:latin typeface="Arial" charset="0"/>
                <a:ea typeface="微软雅黑" pitchFamily="34" charset="-122"/>
                <a:cs typeface="+mn-ea"/>
                <a:sym typeface="Arial" charset="0"/>
              </a:endParaRPr>
            </a:p>
          </p:txBody>
        </p:sp>
        <p:sp>
          <p:nvSpPr>
            <p:cNvPr id="85" name="Shape 34253"/>
            <p:cNvSpPr/>
            <p:nvPr/>
          </p:nvSpPr>
          <p:spPr>
            <a:xfrm rot="1920000">
              <a:off x="3839838" y="5452697"/>
              <a:ext cx="173654" cy="48228"/>
            </a:xfrm>
            <a:custGeom>
              <a:avLst/>
              <a:gdLst/>
              <a:ahLst/>
              <a:cxnLst>
                <a:cxn ang="0">
                  <a:pos x="wd2" y="hd2"/>
                </a:cxn>
                <a:cxn ang="5400000">
                  <a:pos x="wd2" y="hd2"/>
                </a:cxn>
                <a:cxn ang="10800000">
                  <a:pos x="wd2" y="hd2"/>
                </a:cxn>
                <a:cxn ang="16200000">
                  <a:pos x="wd2" y="hd2"/>
                </a:cxn>
              </a:cxnLst>
              <a:rect l="0" t="0" r="r" b="b"/>
              <a:pathLst>
                <a:path w="21600" h="21600" extrusionOk="0">
                  <a:moveTo>
                    <a:pt x="21600" y="14936"/>
                  </a:moveTo>
                  <a:lnTo>
                    <a:pt x="17631" y="5428"/>
                  </a:lnTo>
                  <a:lnTo>
                    <a:pt x="17241" y="21600"/>
                  </a:lnTo>
                  <a:cubicBezTo>
                    <a:pt x="17241" y="21600"/>
                    <a:pt x="21600" y="14936"/>
                    <a:pt x="21600" y="14936"/>
                  </a:cubicBezTo>
                  <a:close/>
                  <a:moveTo>
                    <a:pt x="16506" y="21368"/>
                  </a:moveTo>
                  <a:lnTo>
                    <a:pt x="16896" y="5196"/>
                  </a:lnTo>
                  <a:lnTo>
                    <a:pt x="3794" y="1071"/>
                  </a:lnTo>
                  <a:lnTo>
                    <a:pt x="3401" y="17243"/>
                  </a:lnTo>
                  <a:cubicBezTo>
                    <a:pt x="3401" y="17243"/>
                    <a:pt x="16506" y="21368"/>
                    <a:pt x="16506" y="21368"/>
                  </a:cubicBezTo>
                  <a:close/>
                  <a:moveTo>
                    <a:pt x="2651" y="17004"/>
                  </a:moveTo>
                  <a:lnTo>
                    <a:pt x="3043" y="832"/>
                  </a:lnTo>
                  <a:lnTo>
                    <a:pt x="393" y="0"/>
                  </a:lnTo>
                  <a:lnTo>
                    <a:pt x="0" y="16172"/>
                  </a:lnTo>
                  <a:cubicBezTo>
                    <a:pt x="0" y="16172"/>
                    <a:pt x="2651" y="17004"/>
                    <a:pt x="2651" y="17004"/>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86" name="Shape 34254"/>
            <p:cNvSpPr/>
            <p:nvPr/>
          </p:nvSpPr>
          <p:spPr>
            <a:xfrm>
              <a:off x="3093058" y="2560736"/>
              <a:ext cx="230342" cy="205869"/>
            </a:xfrm>
            <a:custGeom>
              <a:avLst/>
              <a:gdLst/>
              <a:ahLst/>
              <a:cxnLst>
                <a:cxn ang="0">
                  <a:pos x="wd2" y="hd2"/>
                </a:cxn>
                <a:cxn ang="5400000">
                  <a:pos x="wd2" y="hd2"/>
                </a:cxn>
                <a:cxn ang="10800000">
                  <a:pos x="wd2" y="hd2"/>
                </a:cxn>
                <a:cxn ang="16200000">
                  <a:pos x="wd2" y="hd2"/>
                </a:cxn>
              </a:cxnLst>
              <a:rect l="0" t="0"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chemeClr val="accent1">
                <a:lumMod val="75000"/>
              </a:schemeClr>
            </a:solidFill>
            <a:ln w="12700" cap="flat">
              <a:noFill/>
              <a:miter lim="400000"/>
            </a:ln>
            <a:effectLst/>
          </p:spPr>
          <p:txBody>
            <a:bodyPr wrap="square" lIns="0" tIns="0" rIns="0" bIns="0" numCol="1" anchor="t">
              <a:noAutofit/>
            </a:bodyPr>
            <a:lstStyle/>
            <a:p>
              <a:pPr fontAlgn="base">
                <a:spcBef>
                  <a:spcPct val="0"/>
                </a:spcBef>
                <a:spcAft>
                  <a:spcPct val="0"/>
                </a:spcAft>
              </a:pPr>
              <a:endParaRPr>
                <a:solidFill>
                  <a:prstClr val="black"/>
                </a:solidFill>
                <a:latin typeface="Arial" charset="0"/>
                <a:ea typeface="微软雅黑" pitchFamily="34" charset="-122"/>
                <a:cs typeface="+mn-ea"/>
                <a:sym typeface="Arial" charset="0"/>
              </a:endParaRPr>
            </a:p>
          </p:txBody>
        </p:sp>
        <p:sp>
          <p:nvSpPr>
            <p:cNvPr id="87" name="Shape 34255"/>
            <p:cNvSpPr/>
            <p:nvPr/>
          </p:nvSpPr>
          <p:spPr>
            <a:xfrm>
              <a:off x="2902958" y="2434923"/>
              <a:ext cx="190101" cy="173721"/>
            </a:xfrm>
            <a:custGeom>
              <a:avLst/>
              <a:gdLst/>
              <a:ahLst/>
              <a:cxnLst>
                <a:cxn ang="0">
                  <a:pos x="wd2" y="hd2"/>
                </a:cxn>
                <a:cxn ang="5400000">
                  <a:pos x="wd2" y="hd2"/>
                </a:cxn>
                <a:cxn ang="10800000">
                  <a:pos x="wd2" y="hd2"/>
                </a:cxn>
                <a:cxn ang="16200000">
                  <a:pos x="wd2" y="hd2"/>
                </a:cxn>
              </a:cxnLst>
              <a:rect l="0" t="0"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88" name="Shape 34256"/>
            <p:cNvSpPr/>
            <p:nvPr/>
          </p:nvSpPr>
          <p:spPr>
            <a:xfrm>
              <a:off x="3302690" y="2526236"/>
              <a:ext cx="131358" cy="114268"/>
            </a:xfrm>
            <a:custGeom>
              <a:avLst/>
              <a:gdLst/>
              <a:ahLst/>
              <a:cxnLst>
                <a:cxn ang="0">
                  <a:pos x="wd2" y="hd2"/>
                </a:cxn>
                <a:cxn ang="5400000">
                  <a:pos x="wd2" y="hd2"/>
                </a:cxn>
                <a:cxn ang="10800000">
                  <a:pos x="wd2" y="hd2"/>
                </a:cxn>
                <a:cxn ang="16200000">
                  <a:pos x="wd2" y="hd2"/>
                </a:cxn>
              </a:cxnLst>
              <a:rect l="0" t="0" r="r" b="b"/>
              <a:pathLst>
                <a:path w="21557" h="21600" extrusionOk="0">
                  <a:moveTo>
                    <a:pt x="0" y="307"/>
                  </a:moveTo>
                  <a:lnTo>
                    <a:pt x="120" y="8229"/>
                  </a:lnTo>
                  <a:cubicBezTo>
                    <a:pt x="120" y="8229"/>
                    <a:pt x="1074" y="9367"/>
                    <a:pt x="2052" y="8590"/>
                  </a:cubicBezTo>
                  <a:cubicBezTo>
                    <a:pt x="3133" y="7728"/>
                    <a:pt x="5865" y="7659"/>
                    <a:pt x="5855" y="10716"/>
                  </a:cubicBezTo>
                  <a:cubicBezTo>
                    <a:pt x="5845" y="13772"/>
                    <a:pt x="3624" y="13944"/>
                    <a:pt x="2389" y="13251"/>
                  </a:cubicBezTo>
                  <a:cubicBezTo>
                    <a:pt x="1272" y="12623"/>
                    <a:pt x="199" y="13432"/>
                    <a:pt x="199" y="13432"/>
                  </a:cubicBezTo>
                  <a:lnTo>
                    <a:pt x="323" y="21600"/>
                  </a:lnTo>
                  <a:lnTo>
                    <a:pt x="6451" y="21477"/>
                  </a:lnTo>
                  <a:cubicBezTo>
                    <a:pt x="6451" y="21477"/>
                    <a:pt x="6986" y="20514"/>
                    <a:pt x="6421" y="19495"/>
                  </a:cubicBezTo>
                  <a:cubicBezTo>
                    <a:pt x="5733" y="18260"/>
                    <a:pt x="5615" y="15424"/>
                    <a:pt x="8509" y="15365"/>
                  </a:cubicBezTo>
                  <a:cubicBezTo>
                    <a:pt x="11403" y="15307"/>
                    <a:pt x="11419" y="18067"/>
                    <a:pt x="10615" y="19535"/>
                  </a:cubicBezTo>
                  <a:cubicBezTo>
                    <a:pt x="10013" y="20636"/>
                    <a:pt x="10643" y="21392"/>
                    <a:pt x="10643" y="21392"/>
                  </a:cubicBezTo>
                  <a:lnTo>
                    <a:pt x="15804" y="21289"/>
                  </a:lnTo>
                  <a:cubicBezTo>
                    <a:pt x="15804" y="21289"/>
                    <a:pt x="15557" y="15444"/>
                    <a:pt x="15758" y="13903"/>
                  </a:cubicBezTo>
                  <a:cubicBezTo>
                    <a:pt x="15974" y="12251"/>
                    <a:pt x="17639" y="13349"/>
                    <a:pt x="17948" y="13520"/>
                  </a:cubicBezTo>
                  <a:cubicBezTo>
                    <a:pt x="19729" y="14509"/>
                    <a:pt x="21600" y="13423"/>
                    <a:pt x="21556" y="10521"/>
                  </a:cubicBezTo>
                  <a:cubicBezTo>
                    <a:pt x="21512" y="7619"/>
                    <a:pt x="18822" y="6942"/>
                    <a:pt x="17537" y="8101"/>
                  </a:cubicBezTo>
                  <a:cubicBezTo>
                    <a:pt x="16582" y="8962"/>
                    <a:pt x="15790" y="9114"/>
                    <a:pt x="15630" y="8309"/>
                  </a:cubicBezTo>
                  <a:cubicBezTo>
                    <a:pt x="15257" y="6427"/>
                    <a:pt x="15266" y="0"/>
                    <a:pt x="15266" y="0"/>
                  </a:cubicBezTo>
                  <a:lnTo>
                    <a:pt x="10428" y="97"/>
                  </a:lnTo>
                  <a:cubicBezTo>
                    <a:pt x="10428" y="97"/>
                    <a:pt x="9511" y="1388"/>
                    <a:pt x="10249" y="2454"/>
                  </a:cubicBezTo>
                  <a:cubicBezTo>
                    <a:pt x="11360" y="4059"/>
                    <a:pt x="10780" y="6532"/>
                    <a:pt x="8483" y="6578"/>
                  </a:cubicBezTo>
                  <a:cubicBezTo>
                    <a:pt x="6187" y="6624"/>
                    <a:pt x="5468" y="4417"/>
                    <a:pt x="6490" y="2673"/>
                  </a:cubicBezTo>
                  <a:cubicBezTo>
                    <a:pt x="7062" y="1695"/>
                    <a:pt x="6320" y="191"/>
                    <a:pt x="6320" y="191"/>
                  </a:cubicBezTo>
                  <a:cubicBezTo>
                    <a:pt x="6320" y="191"/>
                    <a:pt x="0" y="307"/>
                    <a:pt x="0" y="307"/>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89" name="Shape 34257"/>
            <p:cNvSpPr/>
            <p:nvPr/>
          </p:nvSpPr>
          <p:spPr>
            <a:xfrm>
              <a:off x="3140368" y="2399535"/>
              <a:ext cx="129594" cy="114268"/>
            </a:xfrm>
            <a:custGeom>
              <a:avLst/>
              <a:gdLst/>
              <a:ahLst/>
              <a:cxnLst>
                <a:cxn ang="0">
                  <a:pos x="wd2" y="hd2"/>
                </a:cxn>
                <a:cxn ang="5400000">
                  <a:pos x="wd2" y="hd2"/>
                </a:cxn>
                <a:cxn ang="10800000">
                  <a:pos x="wd2" y="hd2"/>
                </a:cxn>
                <a:cxn ang="16200000">
                  <a:pos x="wd2" y="hd2"/>
                </a:cxn>
              </a:cxnLst>
              <a:rect l="0" t="0"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90" name="Shape 34258"/>
            <p:cNvSpPr/>
            <p:nvPr/>
          </p:nvSpPr>
          <p:spPr>
            <a:xfrm>
              <a:off x="4305845" y="3652111"/>
              <a:ext cx="139412" cy="124600"/>
            </a:xfrm>
            <a:custGeom>
              <a:avLst/>
              <a:gdLst/>
              <a:ahLst/>
              <a:cxnLst>
                <a:cxn ang="0">
                  <a:pos x="wd2" y="hd2"/>
                </a:cxn>
                <a:cxn ang="5400000">
                  <a:pos x="wd2" y="hd2"/>
                </a:cxn>
                <a:cxn ang="10800000">
                  <a:pos x="wd2" y="hd2"/>
                </a:cxn>
                <a:cxn ang="16200000">
                  <a:pos x="wd2" y="hd2"/>
                </a:cxn>
              </a:cxnLst>
              <a:rect l="0" t="0"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91" name="Shape 34259"/>
            <p:cNvSpPr/>
            <p:nvPr/>
          </p:nvSpPr>
          <p:spPr>
            <a:xfrm>
              <a:off x="3800763" y="3172824"/>
              <a:ext cx="148505" cy="132726"/>
            </a:xfrm>
            <a:custGeom>
              <a:avLst/>
              <a:gdLst/>
              <a:ahLst/>
              <a:cxnLst>
                <a:cxn ang="0">
                  <a:pos x="wd2" y="hd2"/>
                </a:cxn>
                <a:cxn ang="5400000">
                  <a:pos x="wd2" y="hd2"/>
                </a:cxn>
                <a:cxn ang="10800000">
                  <a:pos x="wd2" y="hd2"/>
                </a:cxn>
                <a:cxn ang="16200000">
                  <a:pos x="wd2" y="hd2"/>
                </a:cxn>
              </a:cxnLst>
              <a:rect l="0" t="0"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92" name="Shape 34260"/>
            <p:cNvSpPr/>
            <p:nvPr/>
          </p:nvSpPr>
          <p:spPr>
            <a:xfrm>
              <a:off x="3296468" y="4804059"/>
              <a:ext cx="105448" cy="94245"/>
            </a:xfrm>
            <a:custGeom>
              <a:avLst/>
              <a:gdLst/>
              <a:ahLst/>
              <a:cxnLst>
                <a:cxn ang="0">
                  <a:pos x="wd2" y="hd2"/>
                </a:cxn>
                <a:cxn ang="5400000">
                  <a:pos x="wd2" y="hd2"/>
                </a:cxn>
                <a:cxn ang="10800000">
                  <a:pos x="wd2" y="hd2"/>
                </a:cxn>
                <a:cxn ang="16200000">
                  <a:pos x="wd2" y="hd2"/>
                </a:cxn>
              </a:cxnLst>
              <a:rect l="0" t="0"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93" name="Shape 34261"/>
            <p:cNvSpPr/>
            <p:nvPr/>
          </p:nvSpPr>
          <p:spPr>
            <a:xfrm>
              <a:off x="4020990" y="5351341"/>
              <a:ext cx="140995" cy="114570"/>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94" name="Shape 34262"/>
            <p:cNvSpPr/>
            <p:nvPr/>
          </p:nvSpPr>
          <p:spPr>
            <a:xfrm>
              <a:off x="4379101" y="2766001"/>
              <a:ext cx="275447" cy="204499"/>
            </a:xfrm>
            <a:custGeom>
              <a:avLst/>
              <a:gdLst/>
              <a:ahLst/>
              <a:cxnLst>
                <a:cxn ang="0">
                  <a:pos x="wd2" y="hd2"/>
                </a:cxn>
                <a:cxn ang="5400000">
                  <a:pos x="wd2" y="hd2"/>
                </a:cxn>
                <a:cxn ang="10800000">
                  <a:pos x="wd2" y="hd2"/>
                </a:cxn>
                <a:cxn ang="16200000">
                  <a:pos x="wd2" y="hd2"/>
                </a:cxn>
              </a:cxnLst>
              <a:rect l="0" t="0" r="r" b="b"/>
              <a:pathLst>
                <a:path w="21600" h="21600" extrusionOk="0">
                  <a:moveTo>
                    <a:pt x="20085" y="8532"/>
                  </a:moveTo>
                  <a:lnTo>
                    <a:pt x="17798" y="8532"/>
                  </a:lnTo>
                  <a:lnTo>
                    <a:pt x="17798" y="12676"/>
                  </a:lnTo>
                  <a:cubicBezTo>
                    <a:pt x="17798" y="14711"/>
                    <a:pt x="16603" y="16373"/>
                    <a:pt x="15079" y="16373"/>
                  </a:cubicBezTo>
                  <a:lnTo>
                    <a:pt x="9158" y="16373"/>
                  </a:lnTo>
                  <a:lnTo>
                    <a:pt x="9158" y="17810"/>
                  </a:lnTo>
                  <a:cubicBezTo>
                    <a:pt x="9158" y="18927"/>
                    <a:pt x="9837" y="19832"/>
                    <a:pt x="10673" y="19832"/>
                  </a:cubicBezTo>
                  <a:lnTo>
                    <a:pt x="16728" y="19832"/>
                  </a:lnTo>
                  <a:lnTo>
                    <a:pt x="19181" y="21600"/>
                  </a:lnTo>
                  <a:lnTo>
                    <a:pt x="19181" y="19832"/>
                  </a:lnTo>
                  <a:lnTo>
                    <a:pt x="20085" y="19832"/>
                  </a:lnTo>
                  <a:cubicBezTo>
                    <a:pt x="20922" y="19832"/>
                    <a:pt x="21600" y="18927"/>
                    <a:pt x="21600" y="17810"/>
                  </a:cubicBezTo>
                  <a:lnTo>
                    <a:pt x="21600" y="10554"/>
                  </a:lnTo>
                  <a:cubicBezTo>
                    <a:pt x="21600" y="9438"/>
                    <a:pt x="20922" y="8532"/>
                    <a:pt x="20085" y="8532"/>
                  </a:cubicBezTo>
                  <a:close/>
                  <a:moveTo>
                    <a:pt x="6912" y="15450"/>
                  </a:moveTo>
                  <a:lnTo>
                    <a:pt x="6689" y="15450"/>
                  </a:lnTo>
                  <a:lnTo>
                    <a:pt x="2592" y="18372"/>
                  </a:lnTo>
                  <a:lnTo>
                    <a:pt x="2592" y="15450"/>
                  </a:lnTo>
                  <a:lnTo>
                    <a:pt x="2074" y="15450"/>
                  </a:lnTo>
                  <a:cubicBezTo>
                    <a:pt x="928" y="15450"/>
                    <a:pt x="0" y="14211"/>
                    <a:pt x="0" y="12683"/>
                  </a:cubicBezTo>
                  <a:lnTo>
                    <a:pt x="0" y="2767"/>
                  </a:lnTo>
                  <a:cubicBezTo>
                    <a:pt x="0" y="1239"/>
                    <a:pt x="928" y="0"/>
                    <a:pt x="2074" y="0"/>
                  </a:cubicBezTo>
                  <a:lnTo>
                    <a:pt x="15034" y="0"/>
                  </a:lnTo>
                  <a:cubicBezTo>
                    <a:pt x="16179" y="0"/>
                    <a:pt x="17107" y="1239"/>
                    <a:pt x="17107" y="2767"/>
                  </a:cubicBezTo>
                  <a:lnTo>
                    <a:pt x="17107" y="4381"/>
                  </a:lnTo>
                  <a:lnTo>
                    <a:pt x="17107" y="8532"/>
                  </a:lnTo>
                  <a:lnTo>
                    <a:pt x="17107" y="12676"/>
                  </a:lnTo>
                  <a:cubicBezTo>
                    <a:pt x="17107" y="14205"/>
                    <a:pt x="16224" y="15450"/>
                    <a:pt x="15079" y="15450"/>
                  </a:cubicBezTo>
                  <a:lnTo>
                    <a:pt x="9158" y="15450"/>
                  </a:lnTo>
                  <a:cubicBezTo>
                    <a:pt x="9158" y="15450"/>
                    <a:pt x="6912" y="15450"/>
                    <a:pt x="6912" y="15450"/>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95" name="Shape 34263"/>
            <p:cNvSpPr/>
            <p:nvPr/>
          </p:nvSpPr>
          <p:spPr>
            <a:xfrm>
              <a:off x="4545698" y="3018307"/>
              <a:ext cx="61928" cy="132726"/>
            </a:xfrm>
            <a:custGeom>
              <a:avLst/>
              <a:gdLst/>
              <a:ahLst/>
              <a:cxnLst>
                <a:cxn ang="0">
                  <a:pos x="wd2" y="hd2"/>
                </a:cxn>
                <a:cxn ang="5400000">
                  <a:pos x="wd2" y="hd2"/>
                </a:cxn>
                <a:cxn ang="10800000">
                  <a:pos x="wd2" y="hd2"/>
                </a:cxn>
                <a:cxn ang="16200000">
                  <a:pos x="wd2" y="hd2"/>
                </a:cxn>
              </a:cxnLst>
              <a:rect l="0" t="0"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96" name="Shape 34264"/>
            <p:cNvSpPr/>
            <p:nvPr/>
          </p:nvSpPr>
          <p:spPr>
            <a:xfrm>
              <a:off x="3496877" y="4237802"/>
              <a:ext cx="199526" cy="148133"/>
            </a:xfrm>
            <a:custGeom>
              <a:avLst/>
              <a:gdLst/>
              <a:ahLst/>
              <a:cxnLst>
                <a:cxn ang="0">
                  <a:pos x="wd2" y="hd2"/>
                </a:cxn>
                <a:cxn ang="5400000">
                  <a:pos x="wd2" y="hd2"/>
                </a:cxn>
                <a:cxn ang="10800000">
                  <a:pos x="wd2" y="hd2"/>
                </a:cxn>
                <a:cxn ang="16200000">
                  <a:pos x="wd2" y="hd2"/>
                </a:cxn>
              </a:cxnLst>
              <a:rect l="0" t="0" r="r" b="b"/>
              <a:pathLst>
                <a:path w="21600" h="21600" extrusionOk="0">
                  <a:moveTo>
                    <a:pt x="20085" y="8532"/>
                  </a:moveTo>
                  <a:lnTo>
                    <a:pt x="17798" y="8532"/>
                  </a:lnTo>
                  <a:lnTo>
                    <a:pt x="17798" y="12676"/>
                  </a:lnTo>
                  <a:cubicBezTo>
                    <a:pt x="17798" y="14711"/>
                    <a:pt x="16603" y="16373"/>
                    <a:pt x="15079" y="16373"/>
                  </a:cubicBezTo>
                  <a:lnTo>
                    <a:pt x="9158" y="16373"/>
                  </a:lnTo>
                  <a:lnTo>
                    <a:pt x="9158" y="17810"/>
                  </a:lnTo>
                  <a:cubicBezTo>
                    <a:pt x="9158" y="18927"/>
                    <a:pt x="9837" y="19832"/>
                    <a:pt x="10673" y="19832"/>
                  </a:cubicBezTo>
                  <a:lnTo>
                    <a:pt x="16728" y="19832"/>
                  </a:lnTo>
                  <a:lnTo>
                    <a:pt x="19181" y="21600"/>
                  </a:lnTo>
                  <a:lnTo>
                    <a:pt x="19181" y="19832"/>
                  </a:lnTo>
                  <a:lnTo>
                    <a:pt x="20085" y="19832"/>
                  </a:lnTo>
                  <a:cubicBezTo>
                    <a:pt x="20922" y="19832"/>
                    <a:pt x="21600" y="18927"/>
                    <a:pt x="21600" y="17810"/>
                  </a:cubicBezTo>
                  <a:lnTo>
                    <a:pt x="21600" y="10554"/>
                  </a:lnTo>
                  <a:cubicBezTo>
                    <a:pt x="21600" y="9438"/>
                    <a:pt x="20922" y="8532"/>
                    <a:pt x="20085" y="8532"/>
                  </a:cubicBezTo>
                  <a:close/>
                  <a:moveTo>
                    <a:pt x="6912" y="15450"/>
                  </a:moveTo>
                  <a:lnTo>
                    <a:pt x="6689" y="15450"/>
                  </a:lnTo>
                  <a:lnTo>
                    <a:pt x="2592" y="18372"/>
                  </a:lnTo>
                  <a:lnTo>
                    <a:pt x="2592" y="15450"/>
                  </a:lnTo>
                  <a:lnTo>
                    <a:pt x="2074" y="15450"/>
                  </a:lnTo>
                  <a:cubicBezTo>
                    <a:pt x="928" y="15450"/>
                    <a:pt x="0" y="14211"/>
                    <a:pt x="0" y="12683"/>
                  </a:cubicBezTo>
                  <a:lnTo>
                    <a:pt x="0" y="2767"/>
                  </a:lnTo>
                  <a:cubicBezTo>
                    <a:pt x="0" y="1239"/>
                    <a:pt x="928" y="0"/>
                    <a:pt x="2074" y="0"/>
                  </a:cubicBezTo>
                  <a:lnTo>
                    <a:pt x="15034" y="0"/>
                  </a:lnTo>
                  <a:cubicBezTo>
                    <a:pt x="16179" y="0"/>
                    <a:pt x="17107" y="1239"/>
                    <a:pt x="17107" y="2767"/>
                  </a:cubicBezTo>
                  <a:lnTo>
                    <a:pt x="17107" y="4381"/>
                  </a:lnTo>
                  <a:lnTo>
                    <a:pt x="17107" y="8532"/>
                  </a:lnTo>
                  <a:lnTo>
                    <a:pt x="17107" y="12676"/>
                  </a:lnTo>
                  <a:cubicBezTo>
                    <a:pt x="17107" y="14205"/>
                    <a:pt x="16224" y="15450"/>
                    <a:pt x="15079" y="15450"/>
                  </a:cubicBezTo>
                  <a:lnTo>
                    <a:pt x="9158" y="15450"/>
                  </a:lnTo>
                  <a:cubicBezTo>
                    <a:pt x="9158" y="15450"/>
                    <a:pt x="6912" y="15450"/>
                    <a:pt x="6912" y="15450"/>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sp>
          <p:nvSpPr>
            <p:cNvPr id="97" name="Shape 34265"/>
            <p:cNvSpPr/>
            <p:nvPr/>
          </p:nvSpPr>
          <p:spPr>
            <a:xfrm>
              <a:off x="4198833" y="2420042"/>
              <a:ext cx="119530" cy="88742"/>
            </a:xfrm>
            <a:custGeom>
              <a:avLst/>
              <a:gdLst/>
              <a:ahLst/>
              <a:cxnLst>
                <a:cxn ang="0">
                  <a:pos x="wd2" y="hd2"/>
                </a:cxn>
                <a:cxn ang="5400000">
                  <a:pos x="wd2" y="hd2"/>
                </a:cxn>
                <a:cxn ang="10800000">
                  <a:pos x="wd2" y="hd2"/>
                </a:cxn>
                <a:cxn ang="16200000">
                  <a:pos x="wd2" y="hd2"/>
                </a:cxn>
              </a:cxnLst>
              <a:rect l="0" t="0" r="r" b="b"/>
              <a:pathLst>
                <a:path w="21600" h="21600" extrusionOk="0">
                  <a:moveTo>
                    <a:pt x="20085" y="8532"/>
                  </a:moveTo>
                  <a:lnTo>
                    <a:pt x="17798" y="8532"/>
                  </a:lnTo>
                  <a:lnTo>
                    <a:pt x="17798" y="12676"/>
                  </a:lnTo>
                  <a:cubicBezTo>
                    <a:pt x="17798" y="14711"/>
                    <a:pt x="16603" y="16373"/>
                    <a:pt x="15079" y="16373"/>
                  </a:cubicBezTo>
                  <a:lnTo>
                    <a:pt x="9158" y="16373"/>
                  </a:lnTo>
                  <a:lnTo>
                    <a:pt x="9158" y="17810"/>
                  </a:lnTo>
                  <a:cubicBezTo>
                    <a:pt x="9158" y="18927"/>
                    <a:pt x="9837" y="19832"/>
                    <a:pt x="10673" y="19832"/>
                  </a:cubicBezTo>
                  <a:lnTo>
                    <a:pt x="16728" y="19832"/>
                  </a:lnTo>
                  <a:lnTo>
                    <a:pt x="19181" y="21600"/>
                  </a:lnTo>
                  <a:lnTo>
                    <a:pt x="19181" y="19832"/>
                  </a:lnTo>
                  <a:lnTo>
                    <a:pt x="20085" y="19832"/>
                  </a:lnTo>
                  <a:cubicBezTo>
                    <a:pt x="20922" y="19832"/>
                    <a:pt x="21600" y="18927"/>
                    <a:pt x="21600" y="17810"/>
                  </a:cubicBezTo>
                  <a:lnTo>
                    <a:pt x="21600" y="10554"/>
                  </a:lnTo>
                  <a:cubicBezTo>
                    <a:pt x="21600" y="9438"/>
                    <a:pt x="20922" y="8532"/>
                    <a:pt x="20085" y="8532"/>
                  </a:cubicBezTo>
                  <a:close/>
                  <a:moveTo>
                    <a:pt x="6912" y="15450"/>
                  </a:moveTo>
                  <a:lnTo>
                    <a:pt x="6689" y="15450"/>
                  </a:lnTo>
                  <a:lnTo>
                    <a:pt x="2592" y="18372"/>
                  </a:lnTo>
                  <a:lnTo>
                    <a:pt x="2592" y="15450"/>
                  </a:lnTo>
                  <a:lnTo>
                    <a:pt x="2074" y="15450"/>
                  </a:lnTo>
                  <a:cubicBezTo>
                    <a:pt x="928" y="15450"/>
                    <a:pt x="0" y="14211"/>
                    <a:pt x="0" y="12683"/>
                  </a:cubicBezTo>
                  <a:lnTo>
                    <a:pt x="0" y="2767"/>
                  </a:lnTo>
                  <a:cubicBezTo>
                    <a:pt x="0" y="1239"/>
                    <a:pt x="928" y="0"/>
                    <a:pt x="2074" y="0"/>
                  </a:cubicBezTo>
                  <a:lnTo>
                    <a:pt x="15034" y="0"/>
                  </a:lnTo>
                  <a:cubicBezTo>
                    <a:pt x="16179" y="0"/>
                    <a:pt x="17107" y="1239"/>
                    <a:pt x="17107" y="2767"/>
                  </a:cubicBezTo>
                  <a:lnTo>
                    <a:pt x="17107" y="4381"/>
                  </a:lnTo>
                  <a:lnTo>
                    <a:pt x="17107" y="8532"/>
                  </a:lnTo>
                  <a:lnTo>
                    <a:pt x="17107" y="12676"/>
                  </a:lnTo>
                  <a:cubicBezTo>
                    <a:pt x="17107" y="14205"/>
                    <a:pt x="16224" y="15450"/>
                    <a:pt x="15079" y="15450"/>
                  </a:cubicBezTo>
                  <a:lnTo>
                    <a:pt x="9158" y="15450"/>
                  </a:lnTo>
                  <a:cubicBezTo>
                    <a:pt x="9158" y="15450"/>
                    <a:pt x="6912" y="15450"/>
                    <a:pt x="6912" y="15450"/>
                  </a:cubicBezTo>
                  <a:close/>
                </a:path>
              </a:pathLst>
            </a:custGeom>
            <a:solidFill>
              <a:srgbClr val="B9B9B9"/>
            </a:solidFill>
            <a:ln w="12700" cap="flat">
              <a:noFill/>
              <a:miter lim="400000"/>
            </a:ln>
            <a:effectLst/>
          </p:spPr>
          <p:txBody>
            <a:bodyPr wrap="square" lIns="0" tIns="0" rIns="0" bIns="0" numCol="1" anchor="ctr">
              <a:no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charset="0"/>
                <a:ea typeface="微软雅黑" pitchFamily="34" charset="-122"/>
                <a:cs typeface="+mn-ea"/>
                <a:sym typeface="Arial" charset="0"/>
              </a:endParaRPr>
            </a:p>
          </p:txBody>
        </p:sp>
      </p:grpSp>
      <p:sp>
        <p:nvSpPr>
          <p:cNvPr id="99" name="矩形 98"/>
          <p:cNvSpPr/>
          <p:nvPr/>
        </p:nvSpPr>
        <p:spPr>
          <a:xfrm>
            <a:off x="5569226" y="2640113"/>
            <a:ext cx="6096000" cy="1938992"/>
          </a:xfrm>
          <a:prstGeom prst="rect">
            <a:avLst/>
          </a:prstGeom>
        </p:spPr>
        <p:txBody>
          <a:bodyPr>
            <a:spAutoFit/>
          </a:bodyPr>
          <a:lstStyle/>
          <a:p>
            <a:pPr algn="just">
              <a:lnSpc>
                <a:spcPct val="150000"/>
              </a:lnSpc>
              <a:spcBef>
                <a:spcPct val="50000"/>
              </a:spcBef>
            </a:pPr>
            <a:r>
              <a:rPr kumimoji="1" lang="zh-CN" altLang="en-US" sz="2400" b="1" dirty="0">
                <a:solidFill>
                  <a:schemeClr val="accent1">
                    <a:lumMod val="75000"/>
                  </a:schemeClr>
                </a:solidFill>
                <a:latin typeface="Arial" charset="0"/>
                <a:ea typeface="微软雅黑" pitchFamily="34" charset="-122"/>
                <a:sym typeface="Arial" charset="0"/>
              </a:rPr>
              <a:t>请各位同事思考一下：</a:t>
            </a:r>
            <a:endParaRPr kumimoji="1" lang="en-US" altLang="zh-CN" sz="2400" b="1" dirty="0">
              <a:solidFill>
                <a:schemeClr val="accent1">
                  <a:lumMod val="75000"/>
                </a:schemeClr>
              </a:solidFill>
              <a:latin typeface="Arial" charset="0"/>
              <a:ea typeface="微软雅黑" pitchFamily="34" charset="-122"/>
              <a:sym typeface="Arial" charset="0"/>
            </a:endParaRPr>
          </a:p>
          <a:p>
            <a:pPr algn="just">
              <a:lnSpc>
                <a:spcPct val="150000"/>
              </a:lnSpc>
              <a:spcBef>
                <a:spcPct val="50000"/>
              </a:spcBef>
            </a:pPr>
            <a:r>
              <a:rPr kumimoji="1" lang="zh-CN" altLang="en-US" sz="2400" b="1" dirty="0">
                <a:solidFill>
                  <a:schemeClr val="accent1">
                    <a:lumMod val="75000"/>
                  </a:schemeClr>
                </a:solidFill>
                <a:latin typeface="Arial" charset="0"/>
                <a:ea typeface="微软雅黑" pitchFamily="34" charset="-122"/>
                <a:sym typeface="Arial" charset="0"/>
              </a:rPr>
              <a:t>我司是否存在类似的问题？如果存在，您这为主要的原因是什么？</a:t>
            </a:r>
            <a:endParaRPr kumimoji="1" lang="en-US" altLang="zh-CN" sz="2400" b="1" dirty="0">
              <a:solidFill>
                <a:schemeClr val="accent1">
                  <a:lumMod val="75000"/>
                </a:schemeClr>
              </a:solidFill>
              <a:latin typeface="Arial" charset="0"/>
              <a:ea typeface="微软雅黑" pitchFamily="34" charset="-122"/>
              <a:sym typeface="Arial" charset="0"/>
            </a:endParaRPr>
          </a:p>
        </p:txBody>
      </p:sp>
      <p:sp>
        <p:nvSpPr>
          <p:cNvPr id="100" name="矩形 99"/>
          <p:cNvSpPr/>
          <p:nvPr/>
        </p:nvSpPr>
        <p:spPr>
          <a:xfrm>
            <a:off x="7966882" y="1436571"/>
            <a:ext cx="5016500" cy="15332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A" val="v4.3.1"/>
</p:tagLst>
</file>

<file path=ppt/tags/tag2.xml><?xml version="1.0" encoding="utf-8"?>
<p:tagLst xmlns:a="http://schemas.openxmlformats.org/drawingml/2006/main" xmlns:r="http://schemas.openxmlformats.org/officeDocument/2006/relationships" xmlns:p="http://schemas.openxmlformats.org/presentationml/2006/main">
  <p:tag name="PA" val="v4.3.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2366</Words>
  <Application>Microsoft Office PowerPoint</Application>
  <PresentationFormat>宽屏</PresentationFormat>
  <Paragraphs>450</Paragraphs>
  <Slides>45</Slides>
  <Notes>45</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45</vt:i4>
      </vt:variant>
    </vt:vector>
  </HeadingPairs>
  <TitlesOfParts>
    <vt:vector size="52" baseType="lpstr">
      <vt:lpstr>MHeiTGB-Medium-U</vt:lpstr>
      <vt:lpstr>等线</vt:lpstr>
      <vt:lpstr>等线 Light</vt:lpstr>
      <vt:lpstr>微软雅黑</vt:lpstr>
      <vt:lpstr>Arial</vt:lpstr>
      <vt:lpstr>Wingdings</vt:lpstr>
      <vt:lpstr>Office 主题​​</vt:lpstr>
      <vt:lpstr>PowerPoint 演示文稿</vt:lpstr>
      <vt:lpstr>PowerPoint 演示文稿</vt:lpstr>
      <vt:lpstr>PowerPoint 演示文稿</vt:lpstr>
      <vt:lpstr>在座的各位最大的愿望是什么？</vt:lpstr>
      <vt:lpstr>PowerPoint 演示文稿</vt:lpstr>
      <vt:lpstr>PowerPoint 演示文稿</vt:lpstr>
      <vt:lpstr>PowerPoint 演示文稿</vt:lpstr>
      <vt:lpstr>安全管理人员四面苦歌</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安全保障体系</vt:lpstr>
      <vt:lpstr>岗位与责任</vt:lpstr>
      <vt:lpstr>安全领导与安全管理管理边界</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团队形成的过程</vt:lpstr>
      <vt:lpstr>团队的特征</vt:lpstr>
      <vt:lpstr>设计优秀团队 </vt:lpstr>
      <vt:lpstr>团队构成的5P要素</vt:lpstr>
      <vt:lpstr>团队行为曲线</vt:lpstr>
      <vt:lpstr>PowerPoint 演示文稿</vt:lpstr>
      <vt:lpstr>优秀团队的9个特征</vt:lpstr>
      <vt:lpstr>如何管理一个优秀的团队</vt:lpstr>
      <vt:lpstr>如何管理一个优秀的团队</vt:lpstr>
      <vt:lpstr>如何管理一个优秀的团队</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获取资料咨询微信：ansyingsj1</dc:subject>
  <dc:creator>安应ansying.com</dc:creator>
  <cp:keywords>安应</cp:keywords>
  <dc:description>获取资料咨询微信：ansyingsj1</dc:description>
  <cp:lastModifiedBy>xbany</cp:lastModifiedBy>
  <cp:revision>1</cp:revision>
  <dcterms:created xsi:type="dcterms:W3CDTF">1900-01-01T00:00:00Z</dcterms:created>
  <dcterms:modified xsi:type="dcterms:W3CDTF">2019-06-22T05:55:55Z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2052-9.6.0</vt:lpwstr>
  </property>
</Properties>
</file>