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54"/>
  </p:handoutMasterIdLst>
  <p:sldIdLst>
    <p:sldId id="256" r:id="rId3"/>
    <p:sldId id="257" r:id="rId4"/>
    <p:sldId id="259" r:id="rId5"/>
    <p:sldId id="258" r:id="rId7"/>
    <p:sldId id="265" r:id="rId8"/>
    <p:sldId id="260" r:id="rId9"/>
    <p:sldId id="266" r:id="rId10"/>
    <p:sldId id="261" r:id="rId11"/>
    <p:sldId id="267" r:id="rId12"/>
    <p:sldId id="262" r:id="rId13"/>
    <p:sldId id="268" r:id="rId14"/>
    <p:sldId id="263" r:id="rId15"/>
    <p:sldId id="271" r:id="rId16"/>
    <p:sldId id="269" r:id="rId17"/>
    <p:sldId id="270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1" r:id="rId37"/>
    <p:sldId id="290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3" r:id="rId49"/>
    <p:sldId id="302" r:id="rId50"/>
    <p:sldId id="264" r:id="rId51"/>
    <p:sldId id="304" r:id="rId52"/>
    <p:sldId id="305" r:id="rId5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0000"/>
    <a:srgbClr val="0049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29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7" Type="http://schemas.openxmlformats.org/officeDocument/2006/relationships/tableStyles" Target="tableStyles.xml"/><Relationship Id="rId56" Type="http://schemas.openxmlformats.org/officeDocument/2006/relationships/viewProps" Target="viewProps.xml"/><Relationship Id="rId55" Type="http://schemas.openxmlformats.org/officeDocument/2006/relationships/presProps" Target="presProps.xml"/><Relationship Id="rId54" Type="http://schemas.openxmlformats.org/officeDocument/2006/relationships/handoutMaster" Target="handoutMasters/handoutMaster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ADB81-1D14-41B0-B0C0-70FE658C1C5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C093-C3AB-4015-A04A-5555F166A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783E-7C5C-4AEA-8DAE-AAC19C0F152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FBA8A-84C3-4675-A01D-BB0E27761DB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783E-7C5C-4AEA-8DAE-AAC19C0F152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FBA8A-84C3-4675-A01D-BB0E27761DB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783E-7C5C-4AEA-8DAE-AAC19C0F152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FBA8A-84C3-4675-A01D-BB0E27761DB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783E-7C5C-4AEA-8DAE-AAC19C0F152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FBA8A-84C3-4675-A01D-BB0E27761DB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783E-7C5C-4AEA-8DAE-AAC19C0F152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FBA8A-84C3-4675-A01D-BB0E27761DB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783E-7C5C-4AEA-8DAE-AAC19C0F152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FBA8A-84C3-4675-A01D-BB0E27761DB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783E-7C5C-4AEA-8DAE-AAC19C0F1524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FBA8A-84C3-4675-A01D-BB0E27761DB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783E-7C5C-4AEA-8DAE-AAC19C0F152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FBA8A-84C3-4675-A01D-BB0E27761DB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783E-7C5C-4AEA-8DAE-AAC19C0F152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FBA8A-84C3-4675-A01D-BB0E27761DB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783E-7C5C-4AEA-8DAE-AAC19C0F152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FBA8A-84C3-4675-A01D-BB0E27761DB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783E-7C5C-4AEA-8DAE-AAC19C0F152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FBA8A-84C3-4675-A01D-BB0E27761DB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B783E-7C5C-4AEA-8DAE-AAC19C0F152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FBA8A-84C3-4675-A01D-BB0E27761DB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" t="48" r="8125"/>
          <a:stretch>
            <a:fillRect/>
          </a:stretch>
        </p:blipFill>
        <p:spPr>
          <a:xfrm>
            <a:off x="0" y="1148195"/>
            <a:ext cx="6276109" cy="4559436"/>
          </a:xfrm>
          <a:custGeom>
            <a:avLst/>
            <a:gdLst>
              <a:gd name="connsiteX0" fmla="*/ 0 w 6276109"/>
              <a:gd name="connsiteY0" fmla="*/ 0 h 4559436"/>
              <a:gd name="connsiteX1" fmla="*/ 6276109 w 6276109"/>
              <a:gd name="connsiteY1" fmla="*/ 0 h 4559436"/>
              <a:gd name="connsiteX2" fmla="*/ 4104409 w 6276109"/>
              <a:gd name="connsiteY2" fmla="*/ 4530437 h 4559436"/>
              <a:gd name="connsiteX3" fmla="*/ 286242 w 6276109"/>
              <a:gd name="connsiteY3" fmla="*/ 4559436 h 4559436"/>
              <a:gd name="connsiteX4" fmla="*/ 0 w 6276109"/>
              <a:gd name="connsiteY4" fmla="*/ 4559436 h 4559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76109" h="4559436">
                <a:moveTo>
                  <a:pt x="0" y="0"/>
                </a:moveTo>
                <a:lnTo>
                  <a:pt x="6276109" y="0"/>
                </a:lnTo>
                <a:lnTo>
                  <a:pt x="4104409" y="4530437"/>
                </a:lnTo>
                <a:lnTo>
                  <a:pt x="286242" y="4559436"/>
                </a:lnTo>
                <a:lnTo>
                  <a:pt x="0" y="4559436"/>
                </a:lnTo>
                <a:close/>
              </a:path>
            </a:pathLst>
          </a:custGeom>
        </p:spPr>
      </p:pic>
      <p:sp>
        <p:nvSpPr>
          <p:cNvPr id="5" name="矩形 4"/>
          <p:cNvSpPr/>
          <p:nvPr/>
        </p:nvSpPr>
        <p:spPr>
          <a:xfrm>
            <a:off x="4164519" y="841664"/>
            <a:ext cx="8027482" cy="5174673"/>
          </a:xfrm>
          <a:custGeom>
            <a:avLst/>
            <a:gdLst>
              <a:gd name="connsiteX0" fmla="*/ 0 w 6622473"/>
              <a:gd name="connsiteY0" fmla="*/ 0 h 5174673"/>
              <a:gd name="connsiteX1" fmla="*/ 6622473 w 6622473"/>
              <a:gd name="connsiteY1" fmla="*/ 0 h 5174673"/>
              <a:gd name="connsiteX2" fmla="*/ 6622473 w 6622473"/>
              <a:gd name="connsiteY2" fmla="*/ 5174673 h 5174673"/>
              <a:gd name="connsiteX3" fmla="*/ 0 w 6622473"/>
              <a:gd name="connsiteY3" fmla="*/ 5174673 h 5174673"/>
              <a:gd name="connsiteX4" fmla="*/ 0 w 6622473"/>
              <a:gd name="connsiteY4" fmla="*/ 0 h 5174673"/>
              <a:gd name="connsiteX0-1" fmla="*/ 1943100 w 6622473"/>
              <a:gd name="connsiteY0-2" fmla="*/ 10391 h 5174673"/>
              <a:gd name="connsiteX1-3" fmla="*/ 6622473 w 6622473"/>
              <a:gd name="connsiteY1-4" fmla="*/ 0 h 5174673"/>
              <a:gd name="connsiteX2-5" fmla="*/ 6622473 w 6622473"/>
              <a:gd name="connsiteY2-6" fmla="*/ 5174673 h 5174673"/>
              <a:gd name="connsiteX3-7" fmla="*/ 0 w 6622473"/>
              <a:gd name="connsiteY3-8" fmla="*/ 5174673 h 5174673"/>
              <a:gd name="connsiteX4-9" fmla="*/ 1943100 w 6622473"/>
              <a:gd name="connsiteY4-10" fmla="*/ 10391 h 5174673"/>
              <a:gd name="connsiteX0-11" fmla="*/ 1683328 w 6622473"/>
              <a:gd name="connsiteY0-12" fmla="*/ 0 h 5174673"/>
              <a:gd name="connsiteX1-13" fmla="*/ 6622473 w 6622473"/>
              <a:gd name="connsiteY1-14" fmla="*/ 0 h 5174673"/>
              <a:gd name="connsiteX2-15" fmla="*/ 6622473 w 6622473"/>
              <a:gd name="connsiteY2-16" fmla="*/ 5174673 h 5174673"/>
              <a:gd name="connsiteX3-17" fmla="*/ 0 w 6622473"/>
              <a:gd name="connsiteY3-18" fmla="*/ 5174673 h 5174673"/>
              <a:gd name="connsiteX4-19" fmla="*/ 1683328 w 6622473"/>
              <a:gd name="connsiteY4-20" fmla="*/ 0 h 5174673"/>
              <a:gd name="connsiteX0-21" fmla="*/ 2254828 w 7193973"/>
              <a:gd name="connsiteY0-22" fmla="*/ 0 h 5174673"/>
              <a:gd name="connsiteX1-23" fmla="*/ 7193973 w 7193973"/>
              <a:gd name="connsiteY1-24" fmla="*/ 0 h 5174673"/>
              <a:gd name="connsiteX2-25" fmla="*/ 7193973 w 7193973"/>
              <a:gd name="connsiteY2-26" fmla="*/ 5174673 h 5174673"/>
              <a:gd name="connsiteX3-27" fmla="*/ 0 w 7193973"/>
              <a:gd name="connsiteY3-28" fmla="*/ 5174673 h 5174673"/>
              <a:gd name="connsiteX4-29" fmla="*/ 2254828 w 7193973"/>
              <a:gd name="connsiteY4-30" fmla="*/ 0 h 51746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193973" h="5174673">
                <a:moveTo>
                  <a:pt x="2254828" y="0"/>
                </a:moveTo>
                <a:lnTo>
                  <a:pt x="7193973" y="0"/>
                </a:lnTo>
                <a:lnTo>
                  <a:pt x="7193973" y="5174673"/>
                </a:lnTo>
                <a:lnTo>
                  <a:pt x="0" y="5174673"/>
                </a:lnTo>
                <a:lnTo>
                  <a:pt x="2254828" y="0"/>
                </a:lnTo>
                <a:close/>
              </a:path>
            </a:pathLst>
          </a:custGeom>
          <a:solidFill>
            <a:srgbClr val="B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" name="矩形 4"/>
          <p:cNvSpPr/>
          <p:nvPr/>
        </p:nvSpPr>
        <p:spPr>
          <a:xfrm>
            <a:off x="4454668" y="935182"/>
            <a:ext cx="7737332" cy="4987637"/>
          </a:xfrm>
          <a:custGeom>
            <a:avLst/>
            <a:gdLst>
              <a:gd name="connsiteX0" fmla="*/ 0 w 6622473"/>
              <a:gd name="connsiteY0" fmla="*/ 0 h 5174673"/>
              <a:gd name="connsiteX1" fmla="*/ 6622473 w 6622473"/>
              <a:gd name="connsiteY1" fmla="*/ 0 h 5174673"/>
              <a:gd name="connsiteX2" fmla="*/ 6622473 w 6622473"/>
              <a:gd name="connsiteY2" fmla="*/ 5174673 h 5174673"/>
              <a:gd name="connsiteX3" fmla="*/ 0 w 6622473"/>
              <a:gd name="connsiteY3" fmla="*/ 5174673 h 5174673"/>
              <a:gd name="connsiteX4" fmla="*/ 0 w 6622473"/>
              <a:gd name="connsiteY4" fmla="*/ 0 h 5174673"/>
              <a:gd name="connsiteX0-1" fmla="*/ 1943100 w 6622473"/>
              <a:gd name="connsiteY0-2" fmla="*/ 10391 h 5174673"/>
              <a:gd name="connsiteX1-3" fmla="*/ 6622473 w 6622473"/>
              <a:gd name="connsiteY1-4" fmla="*/ 0 h 5174673"/>
              <a:gd name="connsiteX2-5" fmla="*/ 6622473 w 6622473"/>
              <a:gd name="connsiteY2-6" fmla="*/ 5174673 h 5174673"/>
              <a:gd name="connsiteX3-7" fmla="*/ 0 w 6622473"/>
              <a:gd name="connsiteY3-8" fmla="*/ 5174673 h 5174673"/>
              <a:gd name="connsiteX4-9" fmla="*/ 1943100 w 6622473"/>
              <a:gd name="connsiteY4-10" fmla="*/ 10391 h 5174673"/>
              <a:gd name="connsiteX0-11" fmla="*/ 1683328 w 6622473"/>
              <a:gd name="connsiteY0-12" fmla="*/ 0 h 5174673"/>
              <a:gd name="connsiteX1-13" fmla="*/ 6622473 w 6622473"/>
              <a:gd name="connsiteY1-14" fmla="*/ 0 h 5174673"/>
              <a:gd name="connsiteX2-15" fmla="*/ 6622473 w 6622473"/>
              <a:gd name="connsiteY2-16" fmla="*/ 5174673 h 5174673"/>
              <a:gd name="connsiteX3-17" fmla="*/ 0 w 6622473"/>
              <a:gd name="connsiteY3-18" fmla="*/ 5174673 h 5174673"/>
              <a:gd name="connsiteX4-19" fmla="*/ 1683328 w 6622473"/>
              <a:gd name="connsiteY4-20" fmla="*/ 0 h 5174673"/>
              <a:gd name="connsiteX0-21" fmla="*/ 2254828 w 7193973"/>
              <a:gd name="connsiteY0-22" fmla="*/ 0 h 5174673"/>
              <a:gd name="connsiteX1-23" fmla="*/ 7193973 w 7193973"/>
              <a:gd name="connsiteY1-24" fmla="*/ 0 h 5174673"/>
              <a:gd name="connsiteX2-25" fmla="*/ 7193973 w 7193973"/>
              <a:gd name="connsiteY2-26" fmla="*/ 5174673 h 5174673"/>
              <a:gd name="connsiteX3-27" fmla="*/ 0 w 7193973"/>
              <a:gd name="connsiteY3-28" fmla="*/ 5174673 h 5174673"/>
              <a:gd name="connsiteX4-29" fmla="*/ 2254828 w 7193973"/>
              <a:gd name="connsiteY4-30" fmla="*/ 0 h 51746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193973" h="5174673">
                <a:moveTo>
                  <a:pt x="2254828" y="0"/>
                </a:moveTo>
                <a:lnTo>
                  <a:pt x="7193973" y="0"/>
                </a:lnTo>
                <a:lnTo>
                  <a:pt x="7193973" y="5174673"/>
                </a:lnTo>
                <a:lnTo>
                  <a:pt x="0" y="5174673"/>
                </a:lnTo>
                <a:lnTo>
                  <a:pt x="2254828" y="0"/>
                </a:lnTo>
                <a:close/>
              </a:path>
            </a:pathLst>
          </a:custGeom>
          <a:solidFill>
            <a:srgbClr val="0049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平行四边形 9"/>
          <p:cNvSpPr/>
          <p:nvPr/>
        </p:nvSpPr>
        <p:spPr>
          <a:xfrm>
            <a:off x="10681854" y="5318371"/>
            <a:ext cx="550718" cy="1208894"/>
          </a:xfrm>
          <a:prstGeom prst="parallelogram">
            <a:avLst>
              <a:gd name="adj" fmla="val 42073"/>
            </a:avLst>
          </a:prstGeom>
          <a:solidFill>
            <a:srgbClr val="BC000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平行四边形 10"/>
          <p:cNvSpPr/>
          <p:nvPr/>
        </p:nvSpPr>
        <p:spPr>
          <a:xfrm>
            <a:off x="10468841" y="5755803"/>
            <a:ext cx="472786" cy="1072798"/>
          </a:xfrm>
          <a:prstGeom prst="parallelogram">
            <a:avLst>
              <a:gd name="adj" fmla="val 44512"/>
            </a:avLst>
          </a:prstGeom>
          <a:solidFill>
            <a:srgbClr val="BC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5" name="平行四边形 14"/>
          <p:cNvSpPr/>
          <p:nvPr/>
        </p:nvSpPr>
        <p:spPr>
          <a:xfrm>
            <a:off x="2743200" y="264969"/>
            <a:ext cx="974509" cy="1470313"/>
          </a:xfrm>
          <a:prstGeom prst="parallelogram">
            <a:avLst/>
          </a:prstGeom>
          <a:solidFill>
            <a:srgbClr val="004988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6" name="平行四边形 15"/>
          <p:cNvSpPr/>
          <p:nvPr/>
        </p:nvSpPr>
        <p:spPr>
          <a:xfrm>
            <a:off x="3190009" y="805296"/>
            <a:ext cx="974509" cy="1470313"/>
          </a:xfrm>
          <a:prstGeom prst="parallelogram">
            <a:avLst/>
          </a:prstGeom>
          <a:solidFill>
            <a:srgbClr val="BC0000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7" name="平行四边形 16"/>
          <p:cNvSpPr/>
          <p:nvPr/>
        </p:nvSpPr>
        <p:spPr>
          <a:xfrm>
            <a:off x="721014" y="4334783"/>
            <a:ext cx="1007918" cy="2493818"/>
          </a:xfrm>
          <a:prstGeom prst="parallelogram">
            <a:avLst>
              <a:gd name="adj" fmla="val 53986"/>
            </a:avLst>
          </a:prstGeom>
          <a:solidFill>
            <a:srgbClr val="BC0000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平行四边形 17"/>
          <p:cNvSpPr/>
          <p:nvPr/>
        </p:nvSpPr>
        <p:spPr>
          <a:xfrm>
            <a:off x="1053774" y="5138825"/>
            <a:ext cx="781652" cy="1232576"/>
          </a:xfrm>
          <a:prstGeom prst="parallelogram">
            <a:avLst>
              <a:gd name="adj" fmla="val 38158"/>
            </a:avLst>
          </a:prstGeom>
          <a:solidFill>
            <a:srgbClr val="004988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677476" y="2465057"/>
            <a:ext cx="63967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>
                <a:solidFill>
                  <a:schemeClr val="bg1"/>
                </a:solidFill>
                <a:cs typeface="+mn-ea"/>
                <a:sym typeface="+mn-lt"/>
              </a:rPr>
              <a:t>应急预案培训</a:t>
            </a:r>
            <a:endParaRPr lang="zh-CN" altLang="en-US" sz="80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892343" y="4184101"/>
            <a:ext cx="196702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cs typeface="+mn-ea"/>
                <a:sym typeface="+mn-lt"/>
              </a:rPr>
              <a:t>培训人：XXX</a:t>
            </a:r>
            <a:endParaRPr lang="zh-CN" altLang="en-US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角三角形 1"/>
          <p:cNvSpPr/>
          <p:nvPr/>
        </p:nvSpPr>
        <p:spPr>
          <a:xfrm rot="18900000">
            <a:off x="-609197" y="-1765452"/>
            <a:ext cx="6720752" cy="5128441"/>
          </a:xfrm>
          <a:custGeom>
            <a:avLst/>
            <a:gdLst>
              <a:gd name="connsiteX0" fmla="*/ 0 w 6644626"/>
              <a:gd name="connsiteY0" fmla="*/ 6644626 h 6644626"/>
              <a:gd name="connsiteX1" fmla="*/ 0 w 6644626"/>
              <a:gd name="connsiteY1" fmla="*/ 0 h 6644626"/>
              <a:gd name="connsiteX2" fmla="*/ 6644626 w 6644626"/>
              <a:gd name="connsiteY2" fmla="*/ 6644626 h 6644626"/>
              <a:gd name="connsiteX3" fmla="*/ 0 w 6644626"/>
              <a:gd name="connsiteY3" fmla="*/ 6644626 h 6644626"/>
              <a:gd name="connsiteX0-1" fmla="*/ 0 w 6644626"/>
              <a:gd name="connsiteY0-2" fmla="*/ 4983165 h 4983165"/>
              <a:gd name="connsiteX1-3" fmla="*/ 1383187 w 6644626"/>
              <a:gd name="connsiteY1-4" fmla="*/ 0 h 4983165"/>
              <a:gd name="connsiteX2-5" fmla="*/ 6644626 w 6644626"/>
              <a:gd name="connsiteY2-6" fmla="*/ 4983165 h 4983165"/>
              <a:gd name="connsiteX3-7" fmla="*/ 0 w 6644626"/>
              <a:gd name="connsiteY3-8" fmla="*/ 4983165 h 4983165"/>
              <a:gd name="connsiteX0-9" fmla="*/ 0 w 6644626"/>
              <a:gd name="connsiteY0-10" fmla="*/ 5024087 h 5024087"/>
              <a:gd name="connsiteX1-11" fmla="*/ 1620539 w 6644626"/>
              <a:gd name="connsiteY1-12" fmla="*/ 0 h 5024087"/>
              <a:gd name="connsiteX2-13" fmla="*/ 6644626 w 6644626"/>
              <a:gd name="connsiteY2-14" fmla="*/ 5024087 h 5024087"/>
              <a:gd name="connsiteX3-15" fmla="*/ 0 w 6644626"/>
              <a:gd name="connsiteY3-16" fmla="*/ 5024087 h 5024087"/>
              <a:gd name="connsiteX0-17" fmla="*/ 510042 w 7154668"/>
              <a:gd name="connsiteY0-18" fmla="*/ 5024087 h 5024087"/>
              <a:gd name="connsiteX1-19" fmla="*/ 40260 w 7154668"/>
              <a:gd name="connsiteY1-20" fmla="*/ 2132900 h 5024087"/>
              <a:gd name="connsiteX2-21" fmla="*/ 2130581 w 7154668"/>
              <a:gd name="connsiteY2-22" fmla="*/ 0 h 5024087"/>
              <a:gd name="connsiteX3-23" fmla="*/ 7154668 w 7154668"/>
              <a:gd name="connsiteY3-24" fmla="*/ 5024087 h 5024087"/>
              <a:gd name="connsiteX4" fmla="*/ 510042 w 7154668"/>
              <a:gd name="connsiteY4" fmla="*/ 5024087 h 5024087"/>
              <a:gd name="connsiteX0-25" fmla="*/ 470020 w 7114646"/>
              <a:gd name="connsiteY0-26" fmla="*/ 5024087 h 5024087"/>
              <a:gd name="connsiteX1-27" fmla="*/ 238 w 7114646"/>
              <a:gd name="connsiteY1-28" fmla="*/ 2132900 h 5024087"/>
              <a:gd name="connsiteX2-29" fmla="*/ 2090559 w 7114646"/>
              <a:gd name="connsiteY2-30" fmla="*/ 0 h 5024087"/>
              <a:gd name="connsiteX3-31" fmla="*/ 7114646 w 7114646"/>
              <a:gd name="connsiteY3-32" fmla="*/ 5024087 h 5024087"/>
              <a:gd name="connsiteX4-33" fmla="*/ 470020 w 7114646"/>
              <a:gd name="connsiteY4-34" fmla="*/ 5024087 h 5024087"/>
              <a:gd name="connsiteX0-35" fmla="*/ 470154 w 7114780"/>
              <a:gd name="connsiteY0-36" fmla="*/ 5024087 h 5024087"/>
              <a:gd name="connsiteX1-37" fmla="*/ 372 w 7114780"/>
              <a:gd name="connsiteY1-38" fmla="*/ 2132900 h 5024087"/>
              <a:gd name="connsiteX2-39" fmla="*/ 2090693 w 7114780"/>
              <a:gd name="connsiteY2-40" fmla="*/ 0 h 5024087"/>
              <a:gd name="connsiteX3-41" fmla="*/ 7114780 w 7114780"/>
              <a:gd name="connsiteY3-42" fmla="*/ 5024087 h 5024087"/>
              <a:gd name="connsiteX4-43" fmla="*/ 470154 w 7114780"/>
              <a:gd name="connsiteY4-44" fmla="*/ 5024087 h 5024087"/>
              <a:gd name="connsiteX0-45" fmla="*/ 486510 w 7131136"/>
              <a:gd name="connsiteY0-46" fmla="*/ 5024087 h 5024087"/>
              <a:gd name="connsiteX1-47" fmla="*/ 360 w 7131136"/>
              <a:gd name="connsiteY1-48" fmla="*/ 2100162 h 5024087"/>
              <a:gd name="connsiteX2-49" fmla="*/ 2107049 w 7131136"/>
              <a:gd name="connsiteY2-50" fmla="*/ 0 h 5024087"/>
              <a:gd name="connsiteX3-51" fmla="*/ 7131136 w 7131136"/>
              <a:gd name="connsiteY3-52" fmla="*/ 5024087 h 5024087"/>
              <a:gd name="connsiteX4-53" fmla="*/ 486510 w 7131136"/>
              <a:gd name="connsiteY4-54" fmla="*/ 5024087 h 5024087"/>
              <a:gd name="connsiteX0-55" fmla="*/ 854660 w 7130981"/>
              <a:gd name="connsiteY0-56" fmla="*/ 5457867 h 5457867"/>
              <a:gd name="connsiteX1-57" fmla="*/ 205 w 7130981"/>
              <a:gd name="connsiteY1-58" fmla="*/ 2100162 h 5457867"/>
              <a:gd name="connsiteX2-59" fmla="*/ 2106894 w 7130981"/>
              <a:gd name="connsiteY2-60" fmla="*/ 0 h 5457867"/>
              <a:gd name="connsiteX3-61" fmla="*/ 7130981 w 7130981"/>
              <a:gd name="connsiteY3-62" fmla="*/ 5024087 h 5457867"/>
              <a:gd name="connsiteX4-63" fmla="*/ 854660 w 7130981"/>
              <a:gd name="connsiteY4-64" fmla="*/ 5457867 h 5457867"/>
              <a:gd name="connsiteX0-65" fmla="*/ 854660 w 7130981"/>
              <a:gd name="connsiteY0-66" fmla="*/ 5457867 h 5457867"/>
              <a:gd name="connsiteX1-67" fmla="*/ 205 w 7130981"/>
              <a:gd name="connsiteY1-68" fmla="*/ 2100162 h 5457867"/>
              <a:gd name="connsiteX2-69" fmla="*/ 2106894 w 7130981"/>
              <a:gd name="connsiteY2-70" fmla="*/ 0 h 5457867"/>
              <a:gd name="connsiteX3-71" fmla="*/ 7130981 w 7130981"/>
              <a:gd name="connsiteY3-72" fmla="*/ 5024087 h 5457867"/>
              <a:gd name="connsiteX4-73" fmla="*/ 854660 w 7130981"/>
              <a:gd name="connsiteY4-74" fmla="*/ 5457867 h 5457867"/>
              <a:gd name="connsiteX0-75" fmla="*/ 952854 w 7130960"/>
              <a:gd name="connsiteY0-76" fmla="*/ 5539712 h 5539712"/>
              <a:gd name="connsiteX1-77" fmla="*/ 184 w 7130960"/>
              <a:gd name="connsiteY1-78" fmla="*/ 2100162 h 5539712"/>
              <a:gd name="connsiteX2-79" fmla="*/ 2106873 w 7130960"/>
              <a:gd name="connsiteY2-80" fmla="*/ 0 h 5539712"/>
              <a:gd name="connsiteX3-81" fmla="*/ 7130960 w 7130960"/>
              <a:gd name="connsiteY3-82" fmla="*/ 5024087 h 5539712"/>
              <a:gd name="connsiteX4-83" fmla="*/ 952854 w 7130960"/>
              <a:gd name="connsiteY4-84" fmla="*/ 5539712 h 5539712"/>
              <a:gd name="connsiteX0-85" fmla="*/ 993769 w 7130953"/>
              <a:gd name="connsiteY0-86" fmla="*/ 5580634 h 5580634"/>
              <a:gd name="connsiteX1-87" fmla="*/ 177 w 7130953"/>
              <a:gd name="connsiteY1-88" fmla="*/ 2100162 h 5580634"/>
              <a:gd name="connsiteX2-89" fmla="*/ 2106866 w 7130953"/>
              <a:gd name="connsiteY2-90" fmla="*/ 0 h 5580634"/>
              <a:gd name="connsiteX3-91" fmla="*/ 7130953 w 7130953"/>
              <a:gd name="connsiteY3-92" fmla="*/ 5024087 h 5580634"/>
              <a:gd name="connsiteX4-93" fmla="*/ 993769 w 7130953"/>
              <a:gd name="connsiteY4-94" fmla="*/ 5580634 h 5580634"/>
              <a:gd name="connsiteX0-95" fmla="*/ 936486 w 7130963"/>
              <a:gd name="connsiteY0-96" fmla="*/ 5441497 h 5441497"/>
              <a:gd name="connsiteX1-97" fmla="*/ 187 w 7130963"/>
              <a:gd name="connsiteY1-98" fmla="*/ 2100162 h 5441497"/>
              <a:gd name="connsiteX2-99" fmla="*/ 2106876 w 7130963"/>
              <a:gd name="connsiteY2-100" fmla="*/ 0 h 5441497"/>
              <a:gd name="connsiteX3-101" fmla="*/ 7130963 w 7130963"/>
              <a:gd name="connsiteY3-102" fmla="*/ 5024087 h 5441497"/>
              <a:gd name="connsiteX4-103" fmla="*/ 936486 w 7130963"/>
              <a:gd name="connsiteY4-104" fmla="*/ 5441497 h 5441497"/>
              <a:gd name="connsiteX0-105" fmla="*/ 936486 w 7131008"/>
              <a:gd name="connsiteY0-106" fmla="*/ 5441497 h 5441497"/>
              <a:gd name="connsiteX1-107" fmla="*/ 187 w 7131008"/>
              <a:gd name="connsiteY1-108" fmla="*/ 2100162 h 5441497"/>
              <a:gd name="connsiteX2-109" fmla="*/ 2106876 w 7131008"/>
              <a:gd name="connsiteY2-110" fmla="*/ 0 h 5441497"/>
              <a:gd name="connsiteX3-111" fmla="*/ 7130963 w 7131008"/>
              <a:gd name="connsiteY3-112" fmla="*/ 5024087 h 5441497"/>
              <a:gd name="connsiteX4-113" fmla="*/ 936486 w 7131008"/>
              <a:gd name="connsiteY4-114" fmla="*/ 5441497 h 544149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33" y="connsiteY4-34"/>
              </a:cxn>
            </a:cxnLst>
            <a:rect l="l" t="t" r="r" b="b"/>
            <a:pathLst>
              <a:path w="7131008" h="5441497">
                <a:moveTo>
                  <a:pt x="936486" y="5441497"/>
                </a:moveTo>
                <a:cubicBezTo>
                  <a:pt x="910844" y="5421717"/>
                  <a:pt x="-15094" y="2111757"/>
                  <a:pt x="187" y="2100162"/>
                </a:cubicBezTo>
                <a:lnTo>
                  <a:pt x="2106876" y="0"/>
                </a:lnTo>
                <a:lnTo>
                  <a:pt x="7130963" y="5024087"/>
                </a:lnTo>
                <a:cubicBezTo>
                  <a:pt x="7150467" y="5015903"/>
                  <a:pt x="900613" y="5416943"/>
                  <a:pt x="936486" y="5441497"/>
                </a:cubicBezTo>
                <a:close/>
              </a:path>
            </a:pathLst>
          </a:custGeom>
          <a:solidFill>
            <a:srgbClr val="0049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直角三角形 1"/>
          <p:cNvSpPr/>
          <p:nvPr/>
        </p:nvSpPr>
        <p:spPr>
          <a:xfrm rot="18900000">
            <a:off x="-1005080" y="-1601453"/>
            <a:ext cx="7021570" cy="4735045"/>
          </a:xfrm>
          <a:custGeom>
            <a:avLst/>
            <a:gdLst>
              <a:gd name="connsiteX0" fmla="*/ 0 w 6644626"/>
              <a:gd name="connsiteY0" fmla="*/ 6644626 h 6644626"/>
              <a:gd name="connsiteX1" fmla="*/ 0 w 6644626"/>
              <a:gd name="connsiteY1" fmla="*/ 0 h 6644626"/>
              <a:gd name="connsiteX2" fmla="*/ 6644626 w 6644626"/>
              <a:gd name="connsiteY2" fmla="*/ 6644626 h 6644626"/>
              <a:gd name="connsiteX3" fmla="*/ 0 w 6644626"/>
              <a:gd name="connsiteY3" fmla="*/ 6644626 h 6644626"/>
              <a:gd name="connsiteX0-1" fmla="*/ 0 w 6644626"/>
              <a:gd name="connsiteY0-2" fmla="*/ 4983165 h 4983165"/>
              <a:gd name="connsiteX1-3" fmla="*/ 1383187 w 6644626"/>
              <a:gd name="connsiteY1-4" fmla="*/ 0 h 4983165"/>
              <a:gd name="connsiteX2-5" fmla="*/ 6644626 w 6644626"/>
              <a:gd name="connsiteY2-6" fmla="*/ 4983165 h 4983165"/>
              <a:gd name="connsiteX3-7" fmla="*/ 0 w 6644626"/>
              <a:gd name="connsiteY3-8" fmla="*/ 4983165 h 4983165"/>
              <a:gd name="connsiteX0-9" fmla="*/ 0 w 6644626"/>
              <a:gd name="connsiteY0-10" fmla="*/ 5024087 h 5024087"/>
              <a:gd name="connsiteX1-11" fmla="*/ 1620539 w 6644626"/>
              <a:gd name="connsiteY1-12" fmla="*/ 0 h 5024087"/>
              <a:gd name="connsiteX2-13" fmla="*/ 6644626 w 6644626"/>
              <a:gd name="connsiteY2-14" fmla="*/ 5024087 h 5024087"/>
              <a:gd name="connsiteX3-15" fmla="*/ 0 w 6644626"/>
              <a:gd name="connsiteY3-16" fmla="*/ 5024087 h 5024087"/>
              <a:gd name="connsiteX0-17" fmla="*/ 510042 w 7154668"/>
              <a:gd name="connsiteY0-18" fmla="*/ 5024087 h 5024087"/>
              <a:gd name="connsiteX1-19" fmla="*/ 40260 w 7154668"/>
              <a:gd name="connsiteY1-20" fmla="*/ 2132900 h 5024087"/>
              <a:gd name="connsiteX2-21" fmla="*/ 2130581 w 7154668"/>
              <a:gd name="connsiteY2-22" fmla="*/ 0 h 5024087"/>
              <a:gd name="connsiteX3-23" fmla="*/ 7154668 w 7154668"/>
              <a:gd name="connsiteY3-24" fmla="*/ 5024087 h 5024087"/>
              <a:gd name="connsiteX4" fmla="*/ 510042 w 7154668"/>
              <a:gd name="connsiteY4" fmla="*/ 5024087 h 5024087"/>
              <a:gd name="connsiteX0-25" fmla="*/ 470020 w 7114646"/>
              <a:gd name="connsiteY0-26" fmla="*/ 5024087 h 5024087"/>
              <a:gd name="connsiteX1-27" fmla="*/ 238 w 7114646"/>
              <a:gd name="connsiteY1-28" fmla="*/ 2132900 h 5024087"/>
              <a:gd name="connsiteX2-29" fmla="*/ 2090559 w 7114646"/>
              <a:gd name="connsiteY2-30" fmla="*/ 0 h 5024087"/>
              <a:gd name="connsiteX3-31" fmla="*/ 7114646 w 7114646"/>
              <a:gd name="connsiteY3-32" fmla="*/ 5024087 h 5024087"/>
              <a:gd name="connsiteX4-33" fmla="*/ 470020 w 7114646"/>
              <a:gd name="connsiteY4-34" fmla="*/ 5024087 h 5024087"/>
              <a:gd name="connsiteX0-35" fmla="*/ 470154 w 7114780"/>
              <a:gd name="connsiteY0-36" fmla="*/ 5024087 h 5024087"/>
              <a:gd name="connsiteX1-37" fmla="*/ 372 w 7114780"/>
              <a:gd name="connsiteY1-38" fmla="*/ 2132900 h 5024087"/>
              <a:gd name="connsiteX2-39" fmla="*/ 2090693 w 7114780"/>
              <a:gd name="connsiteY2-40" fmla="*/ 0 h 5024087"/>
              <a:gd name="connsiteX3-41" fmla="*/ 7114780 w 7114780"/>
              <a:gd name="connsiteY3-42" fmla="*/ 5024087 h 5024087"/>
              <a:gd name="connsiteX4-43" fmla="*/ 470154 w 7114780"/>
              <a:gd name="connsiteY4-44" fmla="*/ 5024087 h 5024087"/>
              <a:gd name="connsiteX0-45" fmla="*/ 486510 w 7131136"/>
              <a:gd name="connsiteY0-46" fmla="*/ 5024087 h 5024087"/>
              <a:gd name="connsiteX1-47" fmla="*/ 360 w 7131136"/>
              <a:gd name="connsiteY1-48" fmla="*/ 2100162 h 5024087"/>
              <a:gd name="connsiteX2-49" fmla="*/ 2107049 w 7131136"/>
              <a:gd name="connsiteY2-50" fmla="*/ 0 h 5024087"/>
              <a:gd name="connsiteX3-51" fmla="*/ 7131136 w 7131136"/>
              <a:gd name="connsiteY3-52" fmla="*/ 5024087 h 5024087"/>
              <a:gd name="connsiteX4-53" fmla="*/ 486510 w 7131136"/>
              <a:gd name="connsiteY4-54" fmla="*/ 5024087 h 5024087"/>
              <a:gd name="connsiteX0-55" fmla="*/ 797381 w 7442007"/>
              <a:gd name="connsiteY0-56" fmla="*/ 5024087 h 5024087"/>
              <a:gd name="connsiteX1-57" fmla="*/ 219 w 7442007"/>
              <a:gd name="connsiteY1-58" fmla="*/ 2443912 h 5024087"/>
              <a:gd name="connsiteX2-59" fmla="*/ 2417920 w 7442007"/>
              <a:gd name="connsiteY2-60" fmla="*/ 0 h 5024087"/>
              <a:gd name="connsiteX3-61" fmla="*/ 7442007 w 7442007"/>
              <a:gd name="connsiteY3-62" fmla="*/ 5024087 h 5024087"/>
              <a:gd name="connsiteX4-63" fmla="*/ 797381 w 7442007"/>
              <a:gd name="connsiteY4-64" fmla="*/ 5024087 h 5024087"/>
              <a:gd name="connsiteX0-65" fmla="*/ 805563 w 7450189"/>
              <a:gd name="connsiteY0-66" fmla="*/ 5024087 h 5024087"/>
              <a:gd name="connsiteX1-67" fmla="*/ 217 w 7450189"/>
              <a:gd name="connsiteY1-68" fmla="*/ 2435728 h 5024087"/>
              <a:gd name="connsiteX2-69" fmla="*/ 2426102 w 7450189"/>
              <a:gd name="connsiteY2-70" fmla="*/ 0 h 5024087"/>
              <a:gd name="connsiteX3-71" fmla="*/ 7450189 w 7450189"/>
              <a:gd name="connsiteY3-72" fmla="*/ 5024087 h 5024087"/>
              <a:gd name="connsiteX4-73" fmla="*/ 805563 w 7450189"/>
              <a:gd name="connsiteY4-74" fmla="*/ 5024087 h 50240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33" y="connsiteY4-34"/>
              </a:cxn>
            </a:cxnLst>
            <a:rect l="l" t="t" r="r" b="b"/>
            <a:pathLst>
              <a:path w="7450189" h="5024087">
                <a:moveTo>
                  <a:pt x="805563" y="5024087"/>
                </a:moveTo>
                <a:cubicBezTo>
                  <a:pt x="779921" y="5004307"/>
                  <a:pt x="-15064" y="2447323"/>
                  <a:pt x="217" y="2435728"/>
                </a:cubicBezTo>
                <a:lnTo>
                  <a:pt x="2426102" y="0"/>
                </a:lnTo>
                <a:lnTo>
                  <a:pt x="7450189" y="5024087"/>
                </a:lnTo>
                <a:lnTo>
                  <a:pt x="805563" y="5024087"/>
                </a:lnTo>
                <a:close/>
              </a:path>
            </a:pathLst>
          </a:custGeom>
          <a:solidFill>
            <a:srgbClr val="B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" t="1599"/>
          <a:stretch>
            <a:fillRect/>
          </a:stretch>
        </p:blipFill>
        <p:spPr>
          <a:xfrm>
            <a:off x="-38421" y="-42340"/>
            <a:ext cx="6655963" cy="4417570"/>
          </a:xfrm>
          <a:custGeom>
            <a:avLst/>
            <a:gdLst>
              <a:gd name="connsiteX0" fmla="*/ 6655963 w 6655963"/>
              <a:gd name="connsiteY0" fmla="*/ 0 h 4417570"/>
              <a:gd name="connsiteX1" fmla="*/ 6655963 w 6655963"/>
              <a:gd name="connsiteY1" fmla="*/ 44755 h 4417570"/>
              <a:gd name="connsiteX2" fmla="*/ 2283149 w 6655963"/>
              <a:gd name="connsiteY2" fmla="*/ 4417570 h 4417570"/>
              <a:gd name="connsiteX3" fmla="*/ 2253114 w 6655963"/>
              <a:gd name="connsiteY3" fmla="*/ 4417570 h 4417570"/>
              <a:gd name="connsiteX4" fmla="*/ 2242029 w 6655963"/>
              <a:gd name="connsiteY4" fmla="*/ 4410748 h 4417570"/>
              <a:gd name="connsiteX5" fmla="*/ 3 w 6655963"/>
              <a:gd name="connsiteY5" fmla="*/ 2803556 h 4417570"/>
              <a:gd name="connsiteX6" fmla="*/ 4353 w 6655963"/>
              <a:gd name="connsiteY6" fmla="*/ 0 h 4417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5963" h="4417570">
                <a:moveTo>
                  <a:pt x="6655963" y="0"/>
                </a:moveTo>
                <a:lnTo>
                  <a:pt x="6655963" y="44755"/>
                </a:lnTo>
                <a:lnTo>
                  <a:pt x="2283149" y="4417570"/>
                </a:lnTo>
                <a:lnTo>
                  <a:pt x="2253114" y="4417570"/>
                </a:lnTo>
                <a:lnTo>
                  <a:pt x="2242029" y="4410748"/>
                </a:lnTo>
                <a:cubicBezTo>
                  <a:pt x="1970480" y="4236957"/>
                  <a:pt x="-2299" y="2820347"/>
                  <a:pt x="3" y="2803556"/>
                </a:cubicBezTo>
                <a:lnTo>
                  <a:pt x="4353" y="0"/>
                </a:lnTo>
                <a:close/>
              </a:path>
            </a:pathLst>
          </a:custGeom>
        </p:spPr>
      </p:pic>
      <p:grpSp>
        <p:nvGrpSpPr>
          <p:cNvPr id="18" name="组合 17"/>
          <p:cNvGrpSpPr/>
          <p:nvPr/>
        </p:nvGrpSpPr>
        <p:grpSpPr>
          <a:xfrm>
            <a:off x="9208251" y="4422608"/>
            <a:ext cx="3476603" cy="3681921"/>
            <a:chOff x="9208251" y="4422608"/>
            <a:chExt cx="3476603" cy="3681921"/>
          </a:xfrm>
        </p:grpSpPr>
        <p:sp>
          <p:nvSpPr>
            <p:cNvPr id="19" name="直角三角形 8"/>
            <p:cNvSpPr/>
            <p:nvPr/>
          </p:nvSpPr>
          <p:spPr>
            <a:xfrm rot="8100000">
              <a:off x="9208251" y="5632252"/>
              <a:ext cx="2442887" cy="2472277"/>
            </a:xfrm>
            <a:custGeom>
              <a:avLst/>
              <a:gdLst>
                <a:gd name="connsiteX0" fmla="*/ 0 w 3810202"/>
                <a:gd name="connsiteY0" fmla="*/ 3810202 h 3810202"/>
                <a:gd name="connsiteX1" fmla="*/ 0 w 3810202"/>
                <a:gd name="connsiteY1" fmla="*/ 0 h 3810202"/>
                <a:gd name="connsiteX2" fmla="*/ 3810202 w 3810202"/>
                <a:gd name="connsiteY2" fmla="*/ 3810202 h 3810202"/>
                <a:gd name="connsiteX3" fmla="*/ 0 w 3810202"/>
                <a:gd name="connsiteY3" fmla="*/ 3810202 h 3810202"/>
                <a:gd name="connsiteX0-1" fmla="*/ 0 w 3810202"/>
                <a:gd name="connsiteY0-2" fmla="*/ 2486972 h 2486972"/>
                <a:gd name="connsiteX1-3" fmla="*/ 1323230 w 3810202"/>
                <a:gd name="connsiteY1-4" fmla="*/ 0 h 2486972"/>
                <a:gd name="connsiteX2-5" fmla="*/ 3810202 w 3810202"/>
                <a:gd name="connsiteY2-6" fmla="*/ 2486972 h 2486972"/>
                <a:gd name="connsiteX3-7" fmla="*/ 0 w 3810202"/>
                <a:gd name="connsiteY3-8" fmla="*/ 2486972 h 2486972"/>
                <a:gd name="connsiteX0-9" fmla="*/ 65443 w 2486972"/>
                <a:gd name="connsiteY0-10" fmla="*/ 2479624 h 2486972"/>
                <a:gd name="connsiteX1-11" fmla="*/ 0 w 2486972"/>
                <a:gd name="connsiteY1-12" fmla="*/ 0 h 2486972"/>
                <a:gd name="connsiteX2-13" fmla="*/ 2486972 w 2486972"/>
                <a:gd name="connsiteY2-14" fmla="*/ 2486972 h 2486972"/>
                <a:gd name="connsiteX3-15" fmla="*/ 65443 w 2486972"/>
                <a:gd name="connsiteY3-16" fmla="*/ 2479624 h 2486972"/>
                <a:gd name="connsiteX0-17" fmla="*/ 21358 w 2442887"/>
                <a:gd name="connsiteY0-18" fmla="*/ 2464929 h 2472277"/>
                <a:gd name="connsiteX1-19" fmla="*/ 0 w 2442887"/>
                <a:gd name="connsiteY1-20" fmla="*/ 0 h 2472277"/>
                <a:gd name="connsiteX2-21" fmla="*/ 2442887 w 2442887"/>
                <a:gd name="connsiteY2-22" fmla="*/ 2472277 h 2472277"/>
                <a:gd name="connsiteX3-23" fmla="*/ 21358 w 2442887"/>
                <a:gd name="connsiteY3-24" fmla="*/ 2464929 h 247227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2442887" h="2472277">
                  <a:moveTo>
                    <a:pt x="21358" y="2464929"/>
                  </a:moveTo>
                  <a:lnTo>
                    <a:pt x="0" y="0"/>
                  </a:lnTo>
                  <a:lnTo>
                    <a:pt x="2442887" y="2472277"/>
                  </a:lnTo>
                  <a:lnTo>
                    <a:pt x="21358" y="2464929"/>
                  </a:lnTo>
                  <a:close/>
                </a:path>
              </a:pathLst>
            </a:custGeom>
            <a:solidFill>
              <a:srgbClr val="B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9"/>
            <p:cNvSpPr/>
            <p:nvPr/>
          </p:nvSpPr>
          <p:spPr>
            <a:xfrm rot="18906205">
              <a:off x="10760160" y="4422608"/>
              <a:ext cx="1290166" cy="1343541"/>
            </a:xfrm>
            <a:custGeom>
              <a:avLst/>
              <a:gdLst>
                <a:gd name="connsiteX0" fmla="*/ 0 w 1289332"/>
                <a:gd name="connsiteY0" fmla="*/ 0 h 1343541"/>
                <a:gd name="connsiteX1" fmla="*/ 1289332 w 1289332"/>
                <a:gd name="connsiteY1" fmla="*/ 0 h 1343541"/>
                <a:gd name="connsiteX2" fmla="*/ 1289332 w 1289332"/>
                <a:gd name="connsiteY2" fmla="*/ 1343541 h 1343541"/>
                <a:gd name="connsiteX3" fmla="*/ 0 w 1289332"/>
                <a:gd name="connsiteY3" fmla="*/ 1343541 h 1343541"/>
                <a:gd name="connsiteX4" fmla="*/ 0 w 1289332"/>
                <a:gd name="connsiteY4" fmla="*/ 0 h 1343541"/>
                <a:gd name="connsiteX0-1" fmla="*/ 0 w 1290166"/>
                <a:gd name="connsiteY0-2" fmla="*/ 0 h 1343541"/>
                <a:gd name="connsiteX1-3" fmla="*/ 1289332 w 1290166"/>
                <a:gd name="connsiteY1-4" fmla="*/ 0 h 1343541"/>
                <a:gd name="connsiteX2-5" fmla="*/ 1289963 w 1290166"/>
                <a:gd name="connsiteY2-6" fmla="*/ 1134306 h 1343541"/>
                <a:gd name="connsiteX3-7" fmla="*/ 1289332 w 1290166"/>
                <a:gd name="connsiteY3-8" fmla="*/ 1343541 h 1343541"/>
                <a:gd name="connsiteX4-9" fmla="*/ 0 w 1290166"/>
                <a:gd name="connsiteY4-10" fmla="*/ 1343541 h 1343541"/>
                <a:gd name="connsiteX5" fmla="*/ 0 w 1290166"/>
                <a:gd name="connsiteY5" fmla="*/ 0 h 1343541"/>
                <a:gd name="connsiteX0-11" fmla="*/ 0 w 1290166"/>
                <a:gd name="connsiteY0-12" fmla="*/ 0 h 1343541"/>
                <a:gd name="connsiteX1-13" fmla="*/ 1289332 w 1290166"/>
                <a:gd name="connsiteY1-14" fmla="*/ 0 h 1343541"/>
                <a:gd name="connsiteX2-15" fmla="*/ 1289963 w 1290166"/>
                <a:gd name="connsiteY2-16" fmla="*/ 1134306 h 1343541"/>
                <a:gd name="connsiteX3-17" fmla="*/ 1105632 w 1290166"/>
                <a:gd name="connsiteY3-18" fmla="*/ 1336525 h 1343541"/>
                <a:gd name="connsiteX4-19" fmla="*/ 0 w 1290166"/>
                <a:gd name="connsiteY4-20" fmla="*/ 1343541 h 1343541"/>
                <a:gd name="connsiteX5-21" fmla="*/ 0 w 1290166"/>
                <a:gd name="connsiteY5-22" fmla="*/ 0 h 1343541"/>
                <a:gd name="connsiteX0-23" fmla="*/ 0 w 1290166"/>
                <a:gd name="connsiteY0-24" fmla="*/ 0 h 1343541"/>
                <a:gd name="connsiteX1-25" fmla="*/ 1289332 w 1290166"/>
                <a:gd name="connsiteY1-26" fmla="*/ 0 h 1343541"/>
                <a:gd name="connsiteX2-27" fmla="*/ 1289963 w 1290166"/>
                <a:gd name="connsiteY2-28" fmla="*/ 1134306 h 1343541"/>
                <a:gd name="connsiteX3-29" fmla="*/ 1105632 w 1290166"/>
                <a:gd name="connsiteY3-30" fmla="*/ 1336525 h 1343541"/>
                <a:gd name="connsiteX4-31" fmla="*/ 0 w 1290166"/>
                <a:gd name="connsiteY4-32" fmla="*/ 1343541 h 1343541"/>
                <a:gd name="connsiteX5-33" fmla="*/ 0 w 1290166"/>
                <a:gd name="connsiteY5-34" fmla="*/ 0 h 1343541"/>
                <a:gd name="connsiteX0-35" fmla="*/ 0 w 1290166"/>
                <a:gd name="connsiteY0-36" fmla="*/ 0 h 1343541"/>
                <a:gd name="connsiteX1-37" fmla="*/ 1289332 w 1290166"/>
                <a:gd name="connsiteY1-38" fmla="*/ 0 h 1343541"/>
                <a:gd name="connsiteX2-39" fmla="*/ 1289963 w 1290166"/>
                <a:gd name="connsiteY2-40" fmla="*/ 1134306 h 1343541"/>
                <a:gd name="connsiteX3-41" fmla="*/ 1105632 w 1290166"/>
                <a:gd name="connsiteY3-42" fmla="*/ 1336525 h 1343541"/>
                <a:gd name="connsiteX4-43" fmla="*/ 0 w 1290166"/>
                <a:gd name="connsiteY4-44" fmla="*/ 1343541 h 1343541"/>
                <a:gd name="connsiteX5-45" fmla="*/ 0 w 1290166"/>
                <a:gd name="connsiteY5-46" fmla="*/ 0 h 134354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1290166" h="1343541">
                  <a:moveTo>
                    <a:pt x="0" y="0"/>
                  </a:moveTo>
                  <a:lnTo>
                    <a:pt x="1289332" y="0"/>
                  </a:lnTo>
                  <a:cubicBezTo>
                    <a:pt x="1291943" y="351157"/>
                    <a:pt x="1287352" y="783149"/>
                    <a:pt x="1289963" y="1134306"/>
                  </a:cubicBezTo>
                  <a:cubicBezTo>
                    <a:pt x="1289753" y="1204051"/>
                    <a:pt x="1105998" y="1352990"/>
                    <a:pt x="1105632" y="1336525"/>
                  </a:cubicBezTo>
                  <a:lnTo>
                    <a:pt x="0" y="13435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9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直角三角形 10"/>
            <p:cNvSpPr/>
            <p:nvPr/>
          </p:nvSpPr>
          <p:spPr>
            <a:xfrm rot="2700000">
              <a:off x="11685195" y="5592522"/>
              <a:ext cx="996067" cy="1003251"/>
            </a:xfrm>
            <a:custGeom>
              <a:avLst/>
              <a:gdLst>
                <a:gd name="connsiteX0" fmla="*/ 0 w 1463040"/>
                <a:gd name="connsiteY0" fmla="*/ 1463040 h 1463040"/>
                <a:gd name="connsiteX1" fmla="*/ 0 w 1463040"/>
                <a:gd name="connsiteY1" fmla="*/ 0 h 1463040"/>
                <a:gd name="connsiteX2" fmla="*/ 1463040 w 1463040"/>
                <a:gd name="connsiteY2" fmla="*/ 1463040 h 1463040"/>
                <a:gd name="connsiteX3" fmla="*/ 0 w 1463040"/>
                <a:gd name="connsiteY3" fmla="*/ 1463040 h 1463040"/>
                <a:gd name="connsiteX0-1" fmla="*/ 0 w 1463040"/>
                <a:gd name="connsiteY0-2" fmla="*/ 1003251 h 1003251"/>
                <a:gd name="connsiteX1-3" fmla="*/ 0 w 1463040"/>
                <a:gd name="connsiteY1-4" fmla="*/ 0 h 1003251"/>
                <a:gd name="connsiteX2-5" fmla="*/ 1463040 w 1463040"/>
                <a:gd name="connsiteY2-6" fmla="*/ 1003251 h 1003251"/>
                <a:gd name="connsiteX3-7" fmla="*/ 0 w 1463040"/>
                <a:gd name="connsiteY3-8" fmla="*/ 1003251 h 1003251"/>
                <a:gd name="connsiteX0-9" fmla="*/ 0 w 1067909"/>
                <a:gd name="connsiteY0-10" fmla="*/ 1003251 h 1003251"/>
                <a:gd name="connsiteX1-11" fmla="*/ 0 w 1067909"/>
                <a:gd name="connsiteY1-12" fmla="*/ 0 h 1003251"/>
                <a:gd name="connsiteX2-13" fmla="*/ 1067909 w 1067909"/>
                <a:gd name="connsiteY2-14" fmla="*/ 967330 h 1003251"/>
                <a:gd name="connsiteX3-15" fmla="*/ 0 w 1067909"/>
                <a:gd name="connsiteY3-16" fmla="*/ 1003251 h 1003251"/>
                <a:gd name="connsiteX0-17" fmla="*/ 0 w 1053541"/>
                <a:gd name="connsiteY0-18" fmla="*/ 1003251 h 1003251"/>
                <a:gd name="connsiteX1-19" fmla="*/ 0 w 1053541"/>
                <a:gd name="connsiteY1-20" fmla="*/ 0 h 1003251"/>
                <a:gd name="connsiteX2-21" fmla="*/ 1053541 w 1053541"/>
                <a:gd name="connsiteY2-22" fmla="*/ 967330 h 1003251"/>
                <a:gd name="connsiteX3-23" fmla="*/ 0 w 1053541"/>
                <a:gd name="connsiteY3-24" fmla="*/ 1003251 h 1003251"/>
                <a:gd name="connsiteX0-25" fmla="*/ 0 w 1053541"/>
                <a:gd name="connsiteY0-26" fmla="*/ 1003251 h 1003251"/>
                <a:gd name="connsiteX1-27" fmla="*/ 14368 w 1053541"/>
                <a:gd name="connsiteY1-28" fmla="*/ 0 h 1003251"/>
                <a:gd name="connsiteX2-29" fmla="*/ 1053541 w 1053541"/>
                <a:gd name="connsiteY2-30" fmla="*/ 967330 h 1003251"/>
                <a:gd name="connsiteX3-31" fmla="*/ 0 w 1053541"/>
                <a:gd name="connsiteY3-32" fmla="*/ 1003251 h 1003251"/>
                <a:gd name="connsiteX0-33" fmla="*/ 0 w 996067"/>
                <a:gd name="connsiteY0-34" fmla="*/ 1003251 h 1003251"/>
                <a:gd name="connsiteX1-35" fmla="*/ 14368 w 996067"/>
                <a:gd name="connsiteY1-36" fmla="*/ 0 h 1003251"/>
                <a:gd name="connsiteX2-37" fmla="*/ 996067 w 996067"/>
                <a:gd name="connsiteY2-38" fmla="*/ 981698 h 1003251"/>
                <a:gd name="connsiteX3-39" fmla="*/ 0 w 996067"/>
                <a:gd name="connsiteY3-40" fmla="*/ 1003251 h 100325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996067" h="1003251">
                  <a:moveTo>
                    <a:pt x="0" y="1003251"/>
                  </a:moveTo>
                  <a:lnTo>
                    <a:pt x="14368" y="0"/>
                  </a:lnTo>
                  <a:lnTo>
                    <a:pt x="996067" y="981698"/>
                  </a:lnTo>
                  <a:lnTo>
                    <a:pt x="0" y="1003251"/>
                  </a:lnTo>
                  <a:close/>
                </a:path>
              </a:pathLst>
            </a:custGeom>
            <a:solidFill>
              <a:srgbClr val="B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3889386" y="3337843"/>
            <a:ext cx="6655963" cy="1298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CN" altLang="en-US" sz="6000">
                <a:cs typeface="+mn-ea"/>
                <a:sym typeface="+mn-lt"/>
              </a:rPr>
              <a:t>突发事件处理原则</a:t>
            </a:r>
            <a:endParaRPr lang="zh-CN" altLang="en-US" sz="6000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880650" y="1535837"/>
            <a:ext cx="4919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>
                <a:cs typeface="+mn-ea"/>
                <a:sym typeface="+mn-lt"/>
              </a:rPr>
              <a:t>PART 04</a:t>
            </a:r>
            <a:endParaRPr lang="zh-CN" altLang="en-US" sz="80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4965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突发事件处理原则</a:t>
            </a:r>
            <a:endParaRPr lang="zh-CN" altLang="en-US" sz="2800"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601884" y="1805650"/>
            <a:ext cx="0" cy="2581154"/>
          </a:xfrm>
          <a:prstGeom prst="line">
            <a:avLst/>
          </a:prstGeom>
          <a:ln w="28575">
            <a:solidFill>
              <a:srgbClr val="00498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椭圆 13"/>
          <p:cNvSpPr/>
          <p:nvPr/>
        </p:nvSpPr>
        <p:spPr>
          <a:xfrm>
            <a:off x="548394" y="1719167"/>
            <a:ext cx="127321" cy="127321"/>
          </a:xfrm>
          <a:prstGeom prst="ellipse">
            <a:avLst/>
          </a:prstGeom>
          <a:solidFill>
            <a:srgbClr val="0049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862794" y="1620455"/>
            <a:ext cx="2401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>
                <a:solidFill>
                  <a:srgbClr val="000000"/>
                </a:solidFill>
                <a:cs typeface="+mn-ea"/>
                <a:sym typeface="+mn-lt"/>
              </a:rPr>
              <a:t>快速反应原则</a:t>
            </a:r>
            <a:endParaRPr lang="zh-CN" altLang="en-US" sz="2000">
              <a:cs typeface="+mn-ea"/>
              <a:sym typeface="+mn-lt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862794" y="2448645"/>
            <a:ext cx="2320244" cy="1295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800">
                <a:solidFill>
                  <a:srgbClr val="000000"/>
                </a:solidFill>
                <a:effectLst/>
                <a:cs typeface="+mn-ea"/>
                <a:sym typeface="+mn-lt"/>
              </a:rPr>
              <a:t>管家３分钟内赶至现场；</a:t>
            </a:r>
            <a:r>
              <a:rPr lang="zh-CN" altLang="en-US" sz="1800">
                <a:solidFill>
                  <a:srgbClr val="000000"/>
                </a:solidFill>
                <a:cs typeface="+mn-ea"/>
                <a:sym typeface="+mn-lt"/>
              </a:rPr>
              <a:t>店长</a:t>
            </a:r>
            <a:r>
              <a:rPr lang="zh-CN" altLang="en-US" sz="1800">
                <a:solidFill>
                  <a:srgbClr val="000000"/>
                </a:solidFill>
                <a:effectLst/>
                <a:cs typeface="+mn-ea"/>
                <a:sym typeface="+mn-lt"/>
              </a:rPr>
              <a:t>３分种内赶至现场</a:t>
            </a:r>
            <a:endParaRPr lang="zh-CN" altLang="en-US">
              <a:cs typeface="+mn-ea"/>
              <a:sym typeface="+mn-lt"/>
            </a:endParaRPr>
          </a:p>
        </p:txBody>
      </p:sp>
      <p:cxnSp>
        <p:nvCxnSpPr>
          <p:cNvPr id="45" name="直接连接符 44"/>
          <p:cNvCxnSpPr/>
          <p:nvPr/>
        </p:nvCxnSpPr>
        <p:spPr>
          <a:xfrm>
            <a:off x="3454105" y="3706518"/>
            <a:ext cx="0" cy="2581154"/>
          </a:xfrm>
          <a:prstGeom prst="line">
            <a:avLst/>
          </a:prstGeom>
          <a:ln w="28575">
            <a:solidFill>
              <a:srgbClr val="BC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椭圆 45"/>
          <p:cNvSpPr/>
          <p:nvPr/>
        </p:nvSpPr>
        <p:spPr>
          <a:xfrm>
            <a:off x="3377465" y="3620035"/>
            <a:ext cx="127321" cy="127321"/>
          </a:xfrm>
          <a:prstGeom prst="ellipse">
            <a:avLst/>
          </a:prstGeom>
          <a:solidFill>
            <a:srgbClr val="B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3715015" y="3521323"/>
            <a:ext cx="2401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统一指挥原则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3715015" y="4349513"/>
            <a:ext cx="2320244" cy="879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处理突发事件由总经理负责统一指挥。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49" name="直接连接符 48"/>
          <p:cNvCxnSpPr/>
          <p:nvPr/>
        </p:nvCxnSpPr>
        <p:spPr>
          <a:xfrm>
            <a:off x="6255540" y="1805650"/>
            <a:ext cx="0" cy="2581154"/>
          </a:xfrm>
          <a:prstGeom prst="line">
            <a:avLst/>
          </a:prstGeom>
          <a:ln w="28575">
            <a:solidFill>
              <a:srgbClr val="00498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椭圆 49"/>
          <p:cNvSpPr/>
          <p:nvPr/>
        </p:nvSpPr>
        <p:spPr>
          <a:xfrm>
            <a:off x="6178900" y="1719167"/>
            <a:ext cx="127321" cy="127321"/>
          </a:xfrm>
          <a:prstGeom prst="ellipse">
            <a:avLst/>
          </a:prstGeom>
          <a:solidFill>
            <a:srgbClr val="0049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6516450" y="1620455"/>
            <a:ext cx="2401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服从命令原则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6465770" y="2032409"/>
            <a:ext cx="2320244" cy="212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任何工作人员须无条件服从主管经理的命令，当日值班人员对突发事件的处理过程做详细记录。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53" name="直接连接符 52"/>
          <p:cNvCxnSpPr/>
          <p:nvPr/>
        </p:nvCxnSpPr>
        <p:spPr>
          <a:xfrm>
            <a:off x="8986114" y="3706518"/>
            <a:ext cx="0" cy="2581154"/>
          </a:xfrm>
          <a:prstGeom prst="line">
            <a:avLst/>
          </a:prstGeom>
          <a:ln w="28575">
            <a:solidFill>
              <a:srgbClr val="BC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椭圆 53"/>
          <p:cNvSpPr/>
          <p:nvPr/>
        </p:nvSpPr>
        <p:spPr>
          <a:xfrm>
            <a:off x="8909474" y="3620035"/>
            <a:ext cx="127321" cy="127321"/>
          </a:xfrm>
          <a:prstGeom prst="ellipse">
            <a:avLst/>
          </a:prstGeom>
          <a:solidFill>
            <a:srgbClr val="B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9247024" y="3521323"/>
            <a:ext cx="2401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团结协作原则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135534" y="3921433"/>
            <a:ext cx="2512747" cy="2538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各部门、员工之间要紧密配合，抛开一切的个人利益，以大局为重；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平时要组织突发时间的演练，遇到事故才能有条不乱，从容应对。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角三角形 1"/>
          <p:cNvSpPr/>
          <p:nvPr/>
        </p:nvSpPr>
        <p:spPr>
          <a:xfrm rot="18900000">
            <a:off x="-609197" y="-1765452"/>
            <a:ext cx="6720752" cy="5128441"/>
          </a:xfrm>
          <a:custGeom>
            <a:avLst/>
            <a:gdLst>
              <a:gd name="connsiteX0" fmla="*/ 0 w 6644626"/>
              <a:gd name="connsiteY0" fmla="*/ 6644626 h 6644626"/>
              <a:gd name="connsiteX1" fmla="*/ 0 w 6644626"/>
              <a:gd name="connsiteY1" fmla="*/ 0 h 6644626"/>
              <a:gd name="connsiteX2" fmla="*/ 6644626 w 6644626"/>
              <a:gd name="connsiteY2" fmla="*/ 6644626 h 6644626"/>
              <a:gd name="connsiteX3" fmla="*/ 0 w 6644626"/>
              <a:gd name="connsiteY3" fmla="*/ 6644626 h 6644626"/>
              <a:gd name="connsiteX0-1" fmla="*/ 0 w 6644626"/>
              <a:gd name="connsiteY0-2" fmla="*/ 4983165 h 4983165"/>
              <a:gd name="connsiteX1-3" fmla="*/ 1383187 w 6644626"/>
              <a:gd name="connsiteY1-4" fmla="*/ 0 h 4983165"/>
              <a:gd name="connsiteX2-5" fmla="*/ 6644626 w 6644626"/>
              <a:gd name="connsiteY2-6" fmla="*/ 4983165 h 4983165"/>
              <a:gd name="connsiteX3-7" fmla="*/ 0 w 6644626"/>
              <a:gd name="connsiteY3-8" fmla="*/ 4983165 h 4983165"/>
              <a:gd name="connsiteX0-9" fmla="*/ 0 w 6644626"/>
              <a:gd name="connsiteY0-10" fmla="*/ 5024087 h 5024087"/>
              <a:gd name="connsiteX1-11" fmla="*/ 1620539 w 6644626"/>
              <a:gd name="connsiteY1-12" fmla="*/ 0 h 5024087"/>
              <a:gd name="connsiteX2-13" fmla="*/ 6644626 w 6644626"/>
              <a:gd name="connsiteY2-14" fmla="*/ 5024087 h 5024087"/>
              <a:gd name="connsiteX3-15" fmla="*/ 0 w 6644626"/>
              <a:gd name="connsiteY3-16" fmla="*/ 5024087 h 5024087"/>
              <a:gd name="connsiteX0-17" fmla="*/ 510042 w 7154668"/>
              <a:gd name="connsiteY0-18" fmla="*/ 5024087 h 5024087"/>
              <a:gd name="connsiteX1-19" fmla="*/ 40260 w 7154668"/>
              <a:gd name="connsiteY1-20" fmla="*/ 2132900 h 5024087"/>
              <a:gd name="connsiteX2-21" fmla="*/ 2130581 w 7154668"/>
              <a:gd name="connsiteY2-22" fmla="*/ 0 h 5024087"/>
              <a:gd name="connsiteX3-23" fmla="*/ 7154668 w 7154668"/>
              <a:gd name="connsiteY3-24" fmla="*/ 5024087 h 5024087"/>
              <a:gd name="connsiteX4" fmla="*/ 510042 w 7154668"/>
              <a:gd name="connsiteY4" fmla="*/ 5024087 h 5024087"/>
              <a:gd name="connsiteX0-25" fmla="*/ 470020 w 7114646"/>
              <a:gd name="connsiteY0-26" fmla="*/ 5024087 h 5024087"/>
              <a:gd name="connsiteX1-27" fmla="*/ 238 w 7114646"/>
              <a:gd name="connsiteY1-28" fmla="*/ 2132900 h 5024087"/>
              <a:gd name="connsiteX2-29" fmla="*/ 2090559 w 7114646"/>
              <a:gd name="connsiteY2-30" fmla="*/ 0 h 5024087"/>
              <a:gd name="connsiteX3-31" fmla="*/ 7114646 w 7114646"/>
              <a:gd name="connsiteY3-32" fmla="*/ 5024087 h 5024087"/>
              <a:gd name="connsiteX4-33" fmla="*/ 470020 w 7114646"/>
              <a:gd name="connsiteY4-34" fmla="*/ 5024087 h 5024087"/>
              <a:gd name="connsiteX0-35" fmla="*/ 470154 w 7114780"/>
              <a:gd name="connsiteY0-36" fmla="*/ 5024087 h 5024087"/>
              <a:gd name="connsiteX1-37" fmla="*/ 372 w 7114780"/>
              <a:gd name="connsiteY1-38" fmla="*/ 2132900 h 5024087"/>
              <a:gd name="connsiteX2-39" fmla="*/ 2090693 w 7114780"/>
              <a:gd name="connsiteY2-40" fmla="*/ 0 h 5024087"/>
              <a:gd name="connsiteX3-41" fmla="*/ 7114780 w 7114780"/>
              <a:gd name="connsiteY3-42" fmla="*/ 5024087 h 5024087"/>
              <a:gd name="connsiteX4-43" fmla="*/ 470154 w 7114780"/>
              <a:gd name="connsiteY4-44" fmla="*/ 5024087 h 5024087"/>
              <a:gd name="connsiteX0-45" fmla="*/ 486510 w 7131136"/>
              <a:gd name="connsiteY0-46" fmla="*/ 5024087 h 5024087"/>
              <a:gd name="connsiteX1-47" fmla="*/ 360 w 7131136"/>
              <a:gd name="connsiteY1-48" fmla="*/ 2100162 h 5024087"/>
              <a:gd name="connsiteX2-49" fmla="*/ 2107049 w 7131136"/>
              <a:gd name="connsiteY2-50" fmla="*/ 0 h 5024087"/>
              <a:gd name="connsiteX3-51" fmla="*/ 7131136 w 7131136"/>
              <a:gd name="connsiteY3-52" fmla="*/ 5024087 h 5024087"/>
              <a:gd name="connsiteX4-53" fmla="*/ 486510 w 7131136"/>
              <a:gd name="connsiteY4-54" fmla="*/ 5024087 h 5024087"/>
              <a:gd name="connsiteX0-55" fmla="*/ 854660 w 7130981"/>
              <a:gd name="connsiteY0-56" fmla="*/ 5457867 h 5457867"/>
              <a:gd name="connsiteX1-57" fmla="*/ 205 w 7130981"/>
              <a:gd name="connsiteY1-58" fmla="*/ 2100162 h 5457867"/>
              <a:gd name="connsiteX2-59" fmla="*/ 2106894 w 7130981"/>
              <a:gd name="connsiteY2-60" fmla="*/ 0 h 5457867"/>
              <a:gd name="connsiteX3-61" fmla="*/ 7130981 w 7130981"/>
              <a:gd name="connsiteY3-62" fmla="*/ 5024087 h 5457867"/>
              <a:gd name="connsiteX4-63" fmla="*/ 854660 w 7130981"/>
              <a:gd name="connsiteY4-64" fmla="*/ 5457867 h 5457867"/>
              <a:gd name="connsiteX0-65" fmla="*/ 854660 w 7130981"/>
              <a:gd name="connsiteY0-66" fmla="*/ 5457867 h 5457867"/>
              <a:gd name="connsiteX1-67" fmla="*/ 205 w 7130981"/>
              <a:gd name="connsiteY1-68" fmla="*/ 2100162 h 5457867"/>
              <a:gd name="connsiteX2-69" fmla="*/ 2106894 w 7130981"/>
              <a:gd name="connsiteY2-70" fmla="*/ 0 h 5457867"/>
              <a:gd name="connsiteX3-71" fmla="*/ 7130981 w 7130981"/>
              <a:gd name="connsiteY3-72" fmla="*/ 5024087 h 5457867"/>
              <a:gd name="connsiteX4-73" fmla="*/ 854660 w 7130981"/>
              <a:gd name="connsiteY4-74" fmla="*/ 5457867 h 5457867"/>
              <a:gd name="connsiteX0-75" fmla="*/ 952854 w 7130960"/>
              <a:gd name="connsiteY0-76" fmla="*/ 5539712 h 5539712"/>
              <a:gd name="connsiteX1-77" fmla="*/ 184 w 7130960"/>
              <a:gd name="connsiteY1-78" fmla="*/ 2100162 h 5539712"/>
              <a:gd name="connsiteX2-79" fmla="*/ 2106873 w 7130960"/>
              <a:gd name="connsiteY2-80" fmla="*/ 0 h 5539712"/>
              <a:gd name="connsiteX3-81" fmla="*/ 7130960 w 7130960"/>
              <a:gd name="connsiteY3-82" fmla="*/ 5024087 h 5539712"/>
              <a:gd name="connsiteX4-83" fmla="*/ 952854 w 7130960"/>
              <a:gd name="connsiteY4-84" fmla="*/ 5539712 h 5539712"/>
              <a:gd name="connsiteX0-85" fmla="*/ 993769 w 7130953"/>
              <a:gd name="connsiteY0-86" fmla="*/ 5580634 h 5580634"/>
              <a:gd name="connsiteX1-87" fmla="*/ 177 w 7130953"/>
              <a:gd name="connsiteY1-88" fmla="*/ 2100162 h 5580634"/>
              <a:gd name="connsiteX2-89" fmla="*/ 2106866 w 7130953"/>
              <a:gd name="connsiteY2-90" fmla="*/ 0 h 5580634"/>
              <a:gd name="connsiteX3-91" fmla="*/ 7130953 w 7130953"/>
              <a:gd name="connsiteY3-92" fmla="*/ 5024087 h 5580634"/>
              <a:gd name="connsiteX4-93" fmla="*/ 993769 w 7130953"/>
              <a:gd name="connsiteY4-94" fmla="*/ 5580634 h 5580634"/>
              <a:gd name="connsiteX0-95" fmla="*/ 936486 w 7130963"/>
              <a:gd name="connsiteY0-96" fmla="*/ 5441497 h 5441497"/>
              <a:gd name="connsiteX1-97" fmla="*/ 187 w 7130963"/>
              <a:gd name="connsiteY1-98" fmla="*/ 2100162 h 5441497"/>
              <a:gd name="connsiteX2-99" fmla="*/ 2106876 w 7130963"/>
              <a:gd name="connsiteY2-100" fmla="*/ 0 h 5441497"/>
              <a:gd name="connsiteX3-101" fmla="*/ 7130963 w 7130963"/>
              <a:gd name="connsiteY3-102" fmla="*/ 5024087 h 5441497"/>
              <a:gd name="connsiteX4-103" fmla="*/ 936486 w 7130963"/>
              <a:gd name="connsiteY4-104" fmla="*/ 5441497 h 5441497"/>
              <a:gd name="connsiteX0-105" fmla="*/ 936486 w 7131008"/>
              <a:gd name="connsiteY0-106" fmla="*/ 5441497 h 5441497"/>
              <a:gd name="connsiteX1-107" fmla="*/ 187 w 7131008"/>
              <a:gd name="connsiteY1-108" fmla="*/ 2100162 h 5441497"/>
              <a:gd name="connsiteX2-109" fmla="*/ 2106876 w 7131008"/>
              <a:gd name="connsiteY2-110" fmla="*/ 0 h 5441497"/>
              <a:gd name="connsiteX3-111" fmla="*/ 7130963 w 7131008"/>
              <a:gd name="connsiteY3-112" fmla="*/ 5024087 h 5441497"/>
              <a:gd name="connsiteX4-113" fmla="*/ 936486 w 7131008"/>
              <a:gd name="connsiteY4-114" fmla="*/ 5441497 h 544149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33" y="connsiteY4-34"/>
              </a:cxn>
            </a:cxnLst>
            <a:rect l="l" t="t" r="r" b="b"/>
            <a:pathLst>
              <a:path w="7131008" h="5441497">
                <a:moveTo>
                  <a:pt x="936486" y="5441497"/>
                </a:moveTo>
                <a:cubicBezTo>
                  <a:pt x="910844" y="5421717"/>
                  <a:pt x="-15094" y="2111757"/>
                  <a:pt x="187" y="2100162"/>
                </a:cubicBezTo>
                <a:lnTo>
                  <a:pt x="2106876" y="0"/>
                </a:lnTo>
                <a:lnTo>
                  <a:pt x="7130963" y="5024087"/>
                </a:lnTo>
                <a:cubicBezTo>
                  <a:pt x="7150467" y="5015903"/>
                  <a:pt x="900613" y="5416943"/>
                  <a:pt x="936486" y="5441497"/>
                </a:cubicBezTo>
                <a:close/>
              </a:path>
            </a:pathLst>
          </a:custGeom>
          <a:solidFill>
            <a:srgbClr val="0049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直角三角形 1"/>
          <p:cNvSpPr/>
          <p:nvPr/>
        </p:nvSpPr>
        <p:spPr>
          <a:xfrm rot="18900000">
            <a:off x="-1005080" y="-1601453"/>
            <a:ext cx="7021570" cy="4735045"/>
          </a:xfrm>
          <a:custGeom>
            <a:avLst/>
            <a:gdLst>
              <a:gd name="connsiteX0" fmla="*/ 0 w 6644626"/>
              <a:gd name="connsiteY0" fmla="*/ 6644626 h 6644626"/>
              <a:gd name="connsiteX1" fmla="*/ 0 w 6644626"/>
              <a:gd name="connsiteY1" fmla="*/ 0 h 6644626"/>
              <a:gd name="connsiteX2" fmla="*/ 6644626 w 6644626"/>
              <a:gd name="connsiteY2" fmla="*/ 6644626 h 6644626"/>
              <a:gd name="connsiteX3" fmla="*/ 0 w 6644626"/>
              <a:gd name="connsiteY3" fmla="*/ 6644626 h 6644626"/>
              <a:gd name="connsiteX0-1" fmla="*/ 0 w 6644626"/>
              <a:gd name="connsiteY0-2" fmla="*/ 4983165 h 4983165"/>
              <a:gd name="connsiteX1-3" fmla="*/ 1383187 w 6644626"/>
              <a:gd name="connsiteY1-4" fmla="*/ 0 h 4983165"/>
              <a:gd name="connsiteX2-5" fmla="*/ 6644626 w 6644626"/>
              <a:gd name="connsiteY2-6" fmla="*/ 4983165 h 4983165"/>
              <a:gd name="connsiteX3-7" fmla="*/ 0 w 6644626"/>
              <a:gd name="connsiteY3-8" fmla="*/ 4983165 h 4983165"/>
              <a:gd name="connsiteX0-9" fmla="*/ 0 w 6644626"/>
              <a:gd name="connsiteY0-10" fmla="*/ 5024087 h 5024087"/>
              <a:gd name="connsiteX1-11" fmla="*/ 1620539 w 6644626"/>
              <a:gd name="connsiteY1-12" fmla="*/ 0 h 5024087"/>
              <a:gd name="connsiteX2-13" fmla="*/ 6644626 w 6644626"/>
              <a:gd name="connsiteY2-14" fmla="*/ 5024087 h 5024087"/>
              <a:gd name="connsiteX3-15" fmla="*/ 0 w 6644626"/>
              <a:gd name="connsiteY3-16" fmla="*/ 5024087 h 5024087"/>
              <a:gd name="connsiteX0-17" fmla="*/ 510042 w 7154668"/>
              <a:gd name="connsiteY0-18" fmla="*/ 5024087 h 5024087"/>
              <a:gd name="connsiteX1-19" fmla="*/ 40260 w 7154668"/>
              <a:gd name="connsiteY1-20" fmla="*/ 2132900 h 5024087"/>
              <a:gd name="connsiteX2-21" fmla="*/ 2130581 w 7154668"/>
              <a:gd name="connsiteY2-22" fmla="*/ 0 h 5024087"/>
              <a:gd name="connsiteX3-23" fmla="*/ 7154668 w 7154668"/>
              <a:gd name="connsiteY3-24" fmla="*/ 5024087 h 5024087"/>
              <a:gd name="connsiteX4" fmla="*/ 510042 w 7154668"/>
              <a:gd name="connsiteY4" fmla="*/ 5024087 h 5024087"/>
              <a:gd name="connsiteX0-25" fmla="*/ 470020 w 7114646"/>
              <a:gd name="connsiteY0-26" fmla="*/ 5024087 h 5024087"/>
              <a:gd name="connsiteX1-27" fmla="*/ 238 w 7114646"/>
              <a:gd name="connsiteY1-28" fmla="*/ 2132900 h 5024087"/>
              <a:gd name="connsiteX2-29" fmla="*/ 2090559 w 7114646"/>
              <a:gd name="connsiteY2-30" fmla="*/ 0 h 5024087"/>
              <a:gd name="connsiteX3-31" fmla="*/ 7114646 w 7114646"/>
              <a:gd name="connsiteY3-32" fmla="*/ 5024087 h 5024087"/>
              <a:gd name="connsiteX4-33" fmla="*/ 470020 w 7114646"/>
              <a:gd name="connsiteY4-34" fmla="*/ 5024087 h 5024087"/>
              <a:gd name="connsiteX0-35" fmla="*/ 470154 w 7114780"/>
              <a:gd name="connsiteY0-36" fmla="*/ 5024087 h 5024087"/>
              <a:gd name="connsiteX1-37" fmla="*/ 372 w 7114780"/>
              <a:gd name="connsiteY1-38" fmla="*/ 2132900 h 5024087"/>
              <a:gd name="connsiteX2-39" fmla="*/ 2090693 w 7114780"/>
              <a:gd name="connsiteY2-40" fmla="*/ 0 h 5024087"/>
              <a:gd name="connsiteX3-41" fmla="*/ 7114780 w 7114780"/>
              <a:gd name="connsiteY3-42" fmla="*/ 5024087 h 5024087"/>
              <a:gd name="connsiteX4-43" fmla="*/ 470154 w 7114780"/>
              <a:gd name="connsiteY4-44" fmla="*/ 5024087 h 5024087"/>
              <a:gd name="connsiteX0-45" fmla="*/ 486510 w 7131136"/>
              <a:gd name="connsiteY0-46" fmla="*/ 5024087 h 5024087"/>
              <a:gd name="connsiteX1-47" fmla="*/ 360 w 7131136"/>
              <a:gd name="connsiteY1-48" fmla="*/ 2100162 h 5024087"/>
              <a:gd name="connsiteX2-49" fmla="*/ 2107049 w 7131136"/>
              <a:gd name="connsiteY2-50" fmla="*/ 0 h 5024087"/>
              <a:gd name="connsiteX3-51" fmla="*/ 7131136 w 7131136"/>
              <a:gd name="connsiteY3-52" fmla="*/ 5024087 h 5024087"/>
              <a:gd name="connsiteX4-53" fmla="*/ 486510 w 7131136"/>
              <a:gd name="connsiteY4-54" fmla="*/ 5024087 h 5024087"/>
              <a:gd name="connsiteX0-55" fmla="*/ 797381 w 7442007"/>
              <a:gd name="connsiteY0-56" fmla="*/ 5024087 h 5024087"/>
              <a:gd name="connsiteX1-57" fmla="*/ 219 w 7442007"/>
              <a:gd name="connsiteY1-58" fmla="*/ 2443912 h 5024087"/>
              <a:gd name="connsiteX2-59" fmla="*/ 2417920 w 7442007"/>
              <a:gd name="connsiteY2-60" fmla="*/ 0 h 5024087"/>
              <a:gd name="connsiteX3-61" fmla="*/ 7442007 w 7442007"/>
              <a:gd name="connsiteY3-62" fmla="*/ 5024087 h 5024087"/>
              <a:gd name="connsiteX4-63" fmla="*/ 797381 w 7442007"/>
              <a:gd name="connsiteY4-64" fmla="*/ 5024087 h 5024087"/>
              <a:gd name="connsiteX0-65" fmla="*/ 805563 w 7450189"/>
              <a:gd name="connsiteY0-66" fmla="*/ 5024087 h 5024087"/>
              <a:gd name="connsiteX1-67" fmla="*/ 217 w 7450189"/>
              <a:gd name="connsiteY1-68" fmla="*/ 2435728 h 5024087"/>
              <a:gd name="connsiteX2-69" fmla="*/ 2426102 w 7450189"/>
              <a:gd name="connsiteY2-70" fmla="*/ 0 h 5024087"/>
              <a:gd name="connsiteX3-71" fmla="*/ 7450189 w 7450189"/>
              <a:gd name="connsiteY3-72" fmla="*/ 5024087 h 5024087"/>
              <a:gd name="connsiteX4-73" fmla="*/ 805563 w 7450189"/>
              <a:gd name="connsiteY4-74" fmla="*/ 5024087 h 50240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33" y="connsiteY4-34"/>
              </a:cxn>
            </a:cxnLst>
            <a:rect l="l" t="t" r="r" b="b"/>
            <a:pathLst>
              <a:path w="7450189" h="5024087">
                <a:moveTo>
                  <a:pt x="805563" y="5024087"/>
                </a:moveTo>
                <a:cubicBezTo>
                  <a:pt x="779921" y="5004307"/>
                  <a:pt x="-15064" y="2447323"/>
                  <a:pt x="217" y="2435728"/>
                </a:cubicBezTo>
                <a:lnTo>
                  <a:pt x="2426102" y="0"/>
                </a:lnTo>
                <a:lnTo>
                  <a:pt x="7450189" y="5024087"/>
                </a:lnTo>
                <a:lnTo>
                  <a:pt x="805563" y="5024087"/>
                </a:lnTo>
                <a:close/>
              </a:path>
            </a:pathLst>
          </a:custGeom>
          <a:solidFill>
            <a:srgbClr val="B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" t="1599"/>
          <a:stretch>
            <a:fillRect/>
          </a:stretch>
        </p:blipFill>
        <p:spPr>
          <a:xfrm>
            <a:off x="-38421" y="-42340"/>
            <a:ext cx="6655963" cy="4417570"/>
          </a:xfrm>
          <a:custGeom>
            <a:avLst/>
            <a:gdLst>
              <a:gd name="connsiteX0" fmla="*/ 6655963 w 6655963"/>
              <a:gd name="connsiteY0" fmla="*/ 0 h 4417570"/>
              <a:gd name="connsiteX1" fmla="*/ 6655963 w 6655963"/>
              <a:gd name="connsiteY1" fmla="*/ 44755 h 4417570"/>
              <a:gd name="connsiteX2" fmla="*/ 2283149 w 6655963"/>
              <a:gd name="connsiteY2" fmla="*/ 4417570 h 4417570"/>
              <a:gd name="connsiteX3" fmla="*/ 2253114 w 6655963"/>
              <a:gd name="connsiteY3" fmla="*/ 4417570 h 4417570"/>
              <a:gd name="connsiteX4" fmla="*/ 2242029 w 6655963"/>
              <a:gd name="connsiteY4" fmla="*/ 4410748 h 4417570"/>
              <a:gd name="connsiteX5" fmla="*/ 3 w 6655963"/>
              <a:gd name="connsiteY5" fmla="*/ 2803556 h 4417570"/>
              <a:gd name="connsiteX6" fmla="*/ 4353 w 6655963"/>
              <a:gd name="connsiteY6" fmla="*/ 0 h 4417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5963" h="4417570">
                <a:moveTo>
                  <a:pt x="6655963" y="0"/>
                </a:moveTo>
                <a:lnTo>
                  <a:pt x="6655963" y="44755"/>
                </a:lnTo>
                <a:lnTo>
                  <a:pt x="2283149" y="4417570"/>
                </a:lnTo>
                <a:lnTo>
                  <a:pt x="2253114" y="4417570"/>
                </a:lnTo>
                <a:lnTo>
                  <a:pt x="2242029" y="4410748"/>
                </a:lnTo>
                <a:cubicBezTo>
                  <a:pt x="1970480" y="4236957"/>
                  <a:pt x="-2299" y="2820347"/>
                  <a:pt x="3" y="2803556"/>
                </a:cubicBezTo>
                <a:lnTo>
                  <a:pt x="4353" y="0"/>
                </a:lnTo>
                <a:close/>
              </a:path>
            </a:pathLst>
          </a:custGeom>
        </p:spPr>
      </p:pic>
      <p:grpSp>
        <p:nvGrpSpPr>
          <p:cNvPr id="18" name="组合 17"/>
          <p:cNvGrpSpPr/>
          <p:nvPr/>
        </p:nvGrpSpPr>
        <p:grpSpPr>
          <a:xfrm>
            <a:off x="9208251" y="4422608"/>
            <a:ext cx="3476603" cy="3681921"/>
            <a:chOff x="9208251" y="4422608"/>
            <a:chExt cx="3476603" cy="3681921"/>
          </a:xfrm>
        </p:grpSpPr>
        <p:sp>
          <p:nvSpPr>
            <p:cNvPr id="19" name="直角三角形 8"/>
            <p:cNvSpPr/>
            <p:nvPr/>
          </p:nvSpPr>
          <p:spPr>
            <a:xfrm rot="8100000">
              <a:off x="9208251" y="5632252"/>
              <a:ext cx="2442887" cy="2472277"/>
            </a:xfrm>
            <a:custGeom>
              <a:avLst/>
              <a:gdLst>
                <a:gd name="connsiteX0" fmla="*/ 0 w 3810202"/>
                <a:gd name="connsiteY0" fmla="*/ 3810202 h 3810202"/>
                <a:gd name="connsiteX1" fmla="*/ 0 w 3810202"/>
                <a:gd name="connsiteY1" fmla="*/ 0 h 3810202"/>
                <a:gd name="connsiteX2" fmla="*/ 3810202 w 3810202"/>
                <a:gd name="connsiteY2" fmla="*/ 3810202 h 3810202"/>
                <a:gd name="connsiteX3" fmla="*/ 0 w 3810202"/>
                <a:gd name="connsiteY3" fmla="*/ 3810202 h 3810202"/>
                <a:gd name="connsiteX0-1" fmla="*/ 0 w 3810202"/>
                <a:gd name="connsiteY0-2" fmla="*/ 2486972 h 2486972"/>
                <a:gd name="connsiteX1-3" fmla="*/ 1323230 w 3810202"/>
                <a:gd name="connsiteY1-4" fmla="*/ 0 h 2486972"/>
                <a:gd name="connsiteX2-5" fmla="*/ 3810202 w 3810202"/>
                <a:gd name="connsiteY2-6" fmla="*/ 2486972 h 2486972"/>
                <a:gd name="connsiteX3-7" fmla="*/ 0 w 3810202"/>
                <a:gd name="connsiteY3-8" fmla="*/ 2486972 h 2486972"/>
                <a:gd name="connsiteX0-9" fmla="*/ 65443 w 2486972"/>
                <a:gd name="connsiteY0-10" fmla="*/ 2479624 h 2486972"/>
                <a:gd name="connsiteX1-11" fmla="*/ 0 w 2486972"/>
                <a:gd name="connsiteY1-12" fmla="*/ 0 h 2486972"/>
                <a:gd name="connsiteX2-13" fmla="*/ 2486972 w 2486972"/>
                <a:gd name="connsiteY2-14" fmla="*/ 2486972 h 2486972"/>
                <a:gd name="connsiteX3-15" fmla="*/ 65443 w 2486972"/>
                <a:gd name="connsiteY3-16" fmla="*/ 2479624 h 2486972"/>
                <a:gd name="connsiteX0-17" fmla="*/ 21358 w 2442887"/>
                <a:gd name="connsiteY0-18" fmla="*/ 2464929 h 2472277"/>
                <a:gd name="connsiteX1-19" fmla="*/ 0 w 2442887"/>
                <a:gd name="connsiteY1-20" fmla="*/ 0 h 2472277"/>
                <a:gd name="connsiteX2-21" fmla="*/ 2442887 w 2442887"/>
                <a:gd name="connsiteY2-22" fmla="*/ 2472277 h 2472277"/>
                <a:gd name="connsiteX3-23" fmla="*/ 21358 w 2442887"/>
                <a:gd name="connsiteY3-24" fmla="*/ 2464929 h 247227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2442887" h="2472277">
                  <a:moveTo>
                    <a:pt x="21358" y="2464929"/>
                  </a:moveTo>
                  <a:lnTo>
                    <a:pt x="0" y="0"/>
                  </a:lnTo>
                  <a:lnTo>
                    <a:pt x="2442887" y="2472277"/>
                  </a:lnTo>
                  <a:lnTo>
                    <a:pt x="21358" y="2464929"/>
                  </a:lnTo>
                  <a:close/>
                </a:path>
              </a:pathLst>
            </a:custGeom>
            <a:solidFill>
              <a:srgbClr val="B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9"/>
            <p:cNvSpPr/>
            <p:nvPr/>
          </p:nvSpPr>
          <p:spPr>
            <a:xfrm rot="18906205">
              <a:off x="10760160" y="4422608"/>
              <a:ext cx="1290166" cy="1343541"/>
            </a:xfrm>
            <a:custGeom>
              <a:avLst/>
              <a:gdLst>
                <a:gd name="connsiteX0" fmla="*/ 0 w 1289332"/>
                <a:gd name="connsiteY0" fmla="*/ 0 h 1343541"/>
                <a:gd name="connsiteX1" fmla="*/ 1289332 w 1289332"/>
                <a:gd name="connsiteY1" fmla="*/ 0 h 1343541"/>
                <a:gd name="connsiteX2" fmla="*/ 1289332 w 1289332"/>
                <a:gd name="connsiteY2" fmla="*/ 1343541 h 1343541"/>
                <a:gd name="connsiteX3" fmla="*/ 0 w 1289332"/>
                <a:gd name="connsiteY3" fmla="*/ 1343541 h 1343541"/>
                <a:gd name="connsiteX4" fmla="*/ 0 w 1289332"/>
                <a:gd name="connsiteY4" fmla="*/ 0 h 1343541"/>
                <a:gd name="connsiteX0-1" fmla="*/ 0 w 1290166"/>
                <a:gd name="connsiteY0-2" fmla="*/ 0 h 1343541"/>
                <a:gd name="connsiteX1-3" fmla="*/ 1289332 w 1290166"/>
                <a:gd name="connsiteY1-4" fmla="*/ 0 h 1343541"/>
                <a:gd name="connsiteX2-5" fmla="*/ 1289963 w 1290166"/>
                <a:gd name="connsiteY2-6" fmla="*/ 1134306 h 1343541"/>
                <a:gd name="connsiteX3-7" fmla="*/ 1289332 w 1290166"/>
                <a:gd name="connsiteY3-8" fmla="*/ 1343541 h 1343541"/>
                <a:gd name="connsiteX4-9" fmla="*/ 0 w 1290166"/>
                <a:gd name="connsiteY4-10" fmla="*/ 1343541 h 1343541"/>
                <a:gd name="connsiteX5" fmla="*/ 0 w 1290166"/>
                <a:gd name="connsiteY5" fmla="*/ 0 h 1343541"/>
                <a:gd name="connsiteX0-11" fmla="*/ 0 w 1290166"/>
                <a:gd name="connsiteY0-12" fmla="*/ 0 h 1343541"/>
                <a:gd name="connsiteX1-13" fmla="*/ 1289332 w 1290166"/>
                <a:gd name="connsiteY1-14" fmla="*/ 0 h 1343541"/>
                <a:gd name="connsiteX2-15" fmla="*/ 1289963 w 1290166"/>
                <a:gd name="connsiteY2-16" fmla="*/ 1134306 h 1343541"/>
                <a:gd name="connsiteX3-17" fmla="*/ 1105632 w 1290166"/>
                <a:gd name="connsiteY3-18" fmla="*/ 1336525 h 1343541"/>
                <a:gd name="connsiteX4-19" fmla="*/ 0 w 1290166"/>
                <a:gd name="connsiteY4-20" fmla="*/ 1343541 h 1343541"/>
                <a:gd name="connsiteX5-21" fmla="*/ 0 w 1290166"/>
                <a:gd name="connsiteY5-22" fmla="*/ 0 h 1343541"/>
                <a:gd name="connsiteX0-23" fmla="*/ 0 w 1290166"/>
                <a:gd name="connsiteY0-24" fmla="*/ 0 h 1343541"/>
                <a:gd name="connsiteX1-25" fmla="*/ 1289332 w 1290166"/>
                <a:gd name="connsiteY1-26" fmla="*/ 0 h 1343541"/>
                <a:gd name="connsiteX2-27" fmla="*/ 1289963 w 1290166"/>
                <a:gd name="connsiteY2-28" fmla="*/ 1134306 h 1343541"/>
                <a:gd name="connsiteX3-29" fmla="*/ 1105632 w 1290166"/>
                <a:gd name="connsiteY3-30" fmla="*/ 1336525 h 1343541"/>
                <a:gd name="connsiteX4-31" fmla="*/ 0 w 1290166"/>
                <a:gd name="connsiteY4-32" fmla="*/ 1343541 h 1343541"/>
                <a:gd name="connsiteX5-33" fmla="*/ 0 w 1290166"/>
                <a:gd name="connsiteY5-34" fmla="*/ 0 h 1343541"/>
                <a:gd name="connsiteX0-35" fmla="*/ 0 w 1290166"/>
                <a:gd name="connsiteY0-36" fmla="*/ 0 h 1343541"/>
                <a:gd name="connsiteX1-37" fmla="*/ 1289332 w 1290166"/>
                <a:gd name="connsiteY1-38" fmla="*/ 0 h 1343541"/>
                <a:gd name="connsiteX2-39" fmla="*/ 1289963 w 1290166"/>
                <a:gd name="connsiteY2-40" fmla="*/ 1134306 h 1343541"/>
                <a:gd name="connsiteX3-41" fmla="*/ 1105632 w 1290166"/>
                <a:gd name="connsiteY3-42" fmla="*/ 1336525 h 1343541"/>
                <a:gd name="connsiteX4-43" fmla="*/ 0 w 1290166"/>
                <a:gd name="connsiteY4-44" fmla="*/ 1343541 h 1343541"/>
                <a:gd name="connsiteX5-45" fmla="*/ 0 w 1290166"/>
                <a:gd name="connsiteY5-46" fmla="*/ 0 h 134354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1290166" h="1343541">
                  <a:moveTo>
                    <a:pt x="0" y="0"/>
                  </a:moveTo>
                  <a:lnTo>
                    <a:pt x="1289332" y="0"/>
                  </a:lnTo>
                  <a:cubicBezTo>
                    <a:pt x="1291943" y="351157"/>
                    <a:pt x="1287352" y="783149"/>
                    <a:pt x="1289963" y="1134306"/>
                  </a:cubicBezTo>
                  <a:cubicBezTo>
                    <a:pt x="1289753" y="1204051"/>
                    <a:pt x="1105998" y="1352990"/>
                    <a:pt x="1105632" y="1336525"/>
                  </a:cubicBezTo>
                  <a:lnTo>
                    <a:pt x="0" y="13435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9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直角三角形 10"/>
            <p:cNvSpPr/>
            <p:nvPr/>
          </p:nvSpPr>
          <p:spPr>
            <a:xfrm rot="2700000">
              <a:off x="11685195" y="5592522"/>
              <a:ext cx="996067" cy="1003251"/>
            </a:xfrm>
            <a:custGeom>
              <a:avLst/>
              <a:gdLst>
                <a:gd name="connsiteX0" fmla="*/ 0 w 1463040"/>
                <a:gd name="connsiteY0" fmla="*/ 1463040 h 1463040"/>
                <a:gd name="connsiteX1" fmla="*/ 0 w 1463040"/>
                <a:gd name="connsiteY1" fmla="*/ 0 h 1463040"/>
                <a:gd name="connsiteX2" fmla="*/ 1463040 w 1463040"/>
                <a:gd name="connsiteY2" fmla="*/ 1463040 h 1463040"/>
                <a:gd name="connsiteX3" fmla="*/ 0 w 1463040"/>
                <a:gd name="connsiteY3" fmla="*/ 1463040 h 1463040"/>
                <a:gd name="connsiteX0-1" fmla="*/ 0 w 1463040"/>
                <a:gd name="connsiteY0-2" fmla="*/ 1003251 h 1003251"/>
                <a:gd name="connsiteX1-3" fmla="*/ 0 w 1463040"/>
                <a:gd name="connsiteY1-4" fmla="*/ 0 h 1003251"/>
                <a:gd name="connsiteX2-5" fmla="*/ 1463040 w 1463040"/>
                <a:gd name="connsiteY2-6" fmla="*/ 1003251 h 1003251"/>
                <a:gd name="connsiteX3-7" fmla="*/ 0 w 1463040"/>
                <a:gd name="connsiteY3-8" fmla="*/ 1003251 h 1003251"/>
                <a:gd name="connsiteX0-9" fmla="*/ 0 w 1067909"/>
                <a:gd name="connsiteY0-10" fmla="*/ 1003251 h 1003251"/>
                <a:gd name="connsiteX1-11" fmla="*/ 0 w 1067909"/>
                <a:gd name="connsiteY1-12" fmla="*/ 0 h 1003251"/>
                <a:gd name="connsiteX2-13" fmla="*/ 1067909 w 1067909"/>
                <a:gd name="connsiteY2-14" fmla="*/ 967330 h 1003251"/>
                <a:gd name="connsiteX3-15" fmla="*/ 0 w 1067909"/>
                <a:gd name="connsiteY3-16" fmla="*/ 1003251 h 1003251"/>
                <a:gd name="connsiteX0-17" fmla="*/ 0 w 1053541"/>
                <a:gd name="connsiteY0-18" fmla="*/ 1003251 h 1003251"/>
                <a:gd name="connsiteX1-19" fmla="*/ 0 w 1053541"/>
                <a:gd name="connsiteY1-20" fmla="*/ 0 h 1003251"/>
                <a:gd name="connsiteX2-21" fmla="*/ 1053541 w 1053541"/>
                <a:gd name="connsiteY2-22" fmla="*/ 967330 h 1003251"/>
                <a:gd name="connsiteX3-23" fmla="*/ 0 w 1053541"/>
                <a:gd name="connsiteY3-24" fmla="*/ 1003251 h 1003251"/>
                <a:gd name="connsiteX0-25" fmla="*/ 0 w 1053541"/>
                <a:gd name="connsiteY0-26" fmla="*/ 1003251 h 1003251"/>
                <a:gd name="connsiteX1-27" fmla="*/ 14368 w 1053541"/>
                <a:gd name="connsiteY1-28" fmla="*/ 0 h 1003251"/>
                <a:gd name="connsiteX2-29" fmla="*/ 1053541 w 1053541"/>
                <a:gd name="connsiteY2-30" fmla="*/ 967330 h 1003251"/>
                <a:gd name="connsiteX3-31" fmla="*/ 0 w 1053541"/>
                <a:gd name="connsiteY3-32" fmla="*/ 1003251 h 1003251"/>
                <a:gd name="connsiteX0-33" fmla="*/ 0 w 996067"/>
                <a:gd name="connsiteY0-34" fmla="*/ 1003251 h 1003251"/>
                <a:gd name="connsiteX1-35" fmla="*/ 14368 w 996067"/>
                <a:gd name="connsiteY1-36" fmla="*/ 0 h 1003251"/>
                <a:gd name="connsiteX2-37" fmla="*/ 996067 w 996067"/>
                <a:gd name="connsiteY2-38" fmla="*/ 981698 h 1003251"/>
                <a:gd name="connsiteX3-39" fmla="*/ 0 w 996067"/>
                <a:gd name="connsiteY3-40" fmla="*/ 1003251 h 100325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996067" h="1003251">
                  <a:moveTo>
                    <a:pt x="0" y="1003251"/>
                  </a:moveTo>
                  <a:lnTo>
                    <a:pt x="14368" y="0"/>
                  </a:lnTo>
                  <a:lnTo>
                    <a:pt x="996067" y="981698"/>
                  </a:lnTo>
                  <a:lnTo>
                    <a:pt x="0" y="1003251"/>
                  </a:lnTo>
                  <a:close/>
                </a:path>
              </a:pathLst>
            </a:custGeom>
            <a:solidFill>
              <a:srgbClr val="B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3972495" y="2811701"/>
            <a:ext cx="5933336" cy="2689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lnSpc>
                <a:spcPct val="150000"/>
              </a:lnSpc>
              <a:defRPr sz="6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各类应急预案的流程和注意事项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880650" y="1535837"/>
            <a:ext cx="4919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>
                <a:cs typeface="+mn-ea"/>
                <a:sym typeface="+mn-lt"/>
              </a:rPr>
              <a:t>PART 05</a:t>
            </a:r>
            <a:endParaRPr lang="zh-CN" altLang="en-US" sz="80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09498" y="1049870"/>
            <a:ext cx="2497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>
                <a:solidFill>
                  <a:srgbClr val="BC0000"/>
                </a:solidFill>
                <a:cs typeface="+mn-ea"/>
                <a:sym typeface="+mn-lt"/>
              </a:rPr>
              <a:t>【</a:t>
            </a:r>
            <a:r>
              <a:rPr lang="zh-CN" altLang="en-US" sz="2400">
                <a:solidFill>
                  <a:srgbClr val="BC0000"/>
                </a:solidFill>
                <a:cs typeface="+mn-ea"/>
                <a:sym typeface="+mn-lt"/>
              </a:rPr>
              <a:t>火警</a:t>
            </a:r>
            <a:r>
              <a:rPr lang="en-US" altLang="zh-CN" sz="2400">
                <a:solidFill>
                  <a:srgbClr val="BC0000"/>
                </a:solidFill>
                <a:cs typeface="+mn-ea"/>
                <a:sym typeface="+mn-lt"/>
              </a:rPr>
              <a:t>】</a:t>
            </a:r>
            <a:endParaRPr lang="zh-CN" altLang="en-US" sz="2400">
              <a:solidFill>
                <a:srgbClr val="BC0000"/>
              </a:solidFill>
              <a:cs typeface="+mn-ea"/>
              <a:sym typeface="+mn-l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009498" y="1650440"/>
            <a:ext cx="10009601" cy="4187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2255" indent="-262255" algn="just">
              <a:lnSpc>
                <a:spcPct val="150000"/>
              </a:lnSpc>
              <a:buNone/>
            </a:pPr>
            <a:r>
              <a:rPr lang="en-US" altLang="zh-CN" sz="2000">
                <a:cs typeface="+mn-ea"/>
                <a:sym typeface="+mn-lt"/>
              </a:rPr>
              <a:t>1</a:t>
            </a:r>
            <a:r>
              <a:rPr lang="zh-CN" altLang="en-US" sz="2000">
                <a:cs typeface="+mn-ea"/>
                <a:sym typeface="+mn-lt"/>
              </a:rPr>
              <a:t>、切勿急躁，保持镇定。</a:t>
            </a:r>
            <a:endParaRPr lang="zh-CN" altLang="en-US" sz="2000">
              <a:cs typeface="+mn-ea"/>
              <a:sym typeface="+mn-lt"/>
            </a:endParaRPr>
          </a:p>
          <a:p>
            <a:pPr marL="262255" indent="-262255" algn="just">
              <a:lnSpc>
                <a:spcPct val="150000"/>
              </a:lnSpc>
              <a:buNone/>
            </a:pPr>
            <a:r>
              <a:rPr lang="en-US" altLang="zh-CN" sz="2000">
                <a:cs typeface="+mn-ea"/>
                <a:sym typeface="+mn-lt"/>
              </a:rPr>
              <a:t>2</a:t>
            </a:r>
            <a:r>
              <a:rPr lang="zh-CN" altLang="en-US" sz="2000">
                <a:cs typeface="+mn-ea"/>
                <a:sym typeface="+mn-lt"/>
              </a:rPr>
              <a:t>、在可能情况下，以灭火设备扑灭火源，但切勿把自己身于危险之中。</a:t>
            </a:r>
            <a:endParaRPr lang="zh-CN" altLang="en-US" sz="2000">
              <a:cs typeface="+mn-ea"/>
              <a:sym typeface="+mn-lt"/>
            </a:endParaRPr>
          </a:p>
          <a:p>
            <a:pPr marL="262255" indent="-262255" algn="just">
              <a:lnSpc>
                <a:spcPct val="150000"/>
              </a:lnSpc>
              <a:buNone/>
            </a:pPr>
            <a:r>
              <a:rPr lang="en-US" altLang="zh-CN" sz="2000">
                <a:cs typeface="+mn-ea"/>
                <a:sym typeface="+mn-lt"/>
              </a:rPr>
              <a:t>3</a:t>
            </a:r>
            <a:r>
              <a:rPr lang="zh-CN" altLang="en-US" sz="2000">
                <a:cs typeface="+mn-ea"/>
                <a:sym typeface="+mn-lt"/>
              </a:rPr>
              <a:t>、如火势不能控制，应使用最近之消防楼梯走到一楼空地，并将火场内情况及时报告消防队。</a:t>
            </a:r>
            <a:endParaRPr lang="zh-CN" altLang="en-US" sz="2000">
              <a:cs typeface="+mn-ea"/>
              <a:sym typeface="+mn-lt"/>
            </a:endParaRPr>
          </a:p>
          <a:p>
            <a:pPr marL="262255" indent="-262255" algn="just">
              <a:lnSpc>
                <a:spcPct val="150000"/>
              </a:lnSpc>
              <a:buNone/>
            </a:pPr>
            <a:r>
              <a:rPr lang="en-US" altLang="zh-CN" sz="2000">
                <a:cs typeface="+mn-ea"/>
                <a:sym typeface="+mn-lt"/>
              </a:rPr>
              <a:t>4</a:t>
            </a:r>
            <a:r>
              <a:rPr lang="zh-CN" altLang="en-US" sz="2000">
                <a:cs typeface="+mn-ea"/>
                <a:sym typeface="+mn-lt"/>
              </a:rPr>
              <a:t>、逃生时采用低势沿地板爬行；如必须通过火焰时，请将所穿衣服用水浸湿或毛毯等浸湿后裹住身体迅速冲出。</a:t>
            </a:r>
            <a:endParaRPr lang="en-US" altLang="zh-CN" sz="2000">
              <a:cs typeface="+mn-ea"/>
              <a:sym typeface="+mn-lt"/>
            </a:endParaRPr>
          </a:p>
          <a:p>
            <a:pPr marL="262255" indent="-262255" algn="just">
              <a:lnSpc>
                <a:spcPct val="150000"/>
              </a:lnSpc>
              <a:buNone/>
            </a:pPr>
            <a:r>
              <a:rPr lang="en-US" altLang="zh-CN" sz="2000">
                <a:cs typeface="+mn-ea"/>
                <a:sym typeface="+mn-lt"/>
              </a:rPr>
              <a:t>5</a:t>
            </a:r>
            <a:r>
              <a:rPr lang="zh-CN" altLang="en-US" sz="2000">
                <a:cs typeface="+mn-ea"/>
                <a:sym typeface="+mn-lt"/>
              </a:rPr>
              <a:t>、留守岗位及封锁现场，直到有关方面到现场处理为止。</a:t>
            </a:r>
            <a:endParaRPr lang="en-US" altLang="zh-CN" sz="2000">
              <a:cs typeface="+mn-ea"/>
              <a:sym typeface="+mn-lt"/>
            </a:endParaRPr>
          </a:p>
          <a:p>
            <a:pPr marL="262255" indent="-262255" algn="just">
              <a:lnSpc>
                <a:spcPct val="150000"/>
              </a:lnSpc>
              <a:buNone/>
            </a:pPr>
            <a:r>
              <a:rPr lang="en-US" altLang="zh-CN" sz="2000">
                <a:cs typeface="+mn-ea"/>
                <a:sym typeface="+mn-lt"/>
              </a:rPr>
              <a:t>6</a:t>
            </a:r>
            <a:r>
              <a:rPr lang="zh-CN" altLang="en-US" sz="2000">
                <a:cs typeface="+mn-ea"/>
                <a:sym typeface="+mn-lt"/>
              </a:rPr>
              <a:t>、各个出口，火警警钟，灭火器，灭火喉之位置以及灭火器的使用必须要了解和掌握。</a:t>
            </a:r>
            <a:endParaRPr lang="zh-CN" altLang="en-US" sz="2000">
              <a:cs typeface="+mn-ea"/>
              <a:sym typeface="+mn-lt"/>
            </a:endParaRPr>
          </a:p>
          <a:p>
            <a:pPr marL="262255" indent="-262255" algn="just">
              <a:lnSpc>
                <a:spcPct val="150000"/>
              </a:lnSpc>
              <a:buNone/>
            </a:pPr>
            <a:r>
              <a:rPr lang="en-US" altLang="zh-CN" sz="2000">
                <a:cs typeface="+mn-ea"/>
                <a:sym typeface="+mn-lt"/>
              </a:rPr>
              <a:t>7</a:t>
            </a:r>
            <a:r>
              <a:rPr lang="zh-CN" altLang="en-US" sz="2000">
                <a:cs typeface="+mn-ea"/>
                <a:sym typeface="+mn-lt"/>
              </a:rPr>
              <a:t>、</a:t>
            </a:r>
            <a:r>
              <a:rPr lang="en-US" altLang="zh-CN" sz="2000">
                <a:cs typeface="+mn-ea"/>
                <a:sym typeface="+mn-lt"/>
              </a:rPr>
              <a:t> </a:t>
            </a:r>
            <a:r>
              <a:rPr lang="zh-CN" altLang="en-US" sz="2000">
                <a:cs typeface="+mn-ea"/>
                <a:sym typeface="+mn-lt"/>
              </a:rPr>
              <a:t>须了解各主要通道及走火路线。</a:t>
            </a:r>
            <a:endParaRPr lang="zh-CN" altLang="en-US" sz="20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09498" y="1049870"/>
            <a:ext cx="2497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>
                <a:solidFill>
                  <a:srgbClr val="BC0000"/>
                </a:solidFill>
                <a:cs typeface="+mn-ea"/>
                <a:sym typeface="+mn-lt"/>
              </a:rPr>
              <a:t>【</a:t>
            </a:r>
            <a:r>
              <a:rPr lang="zh-CN" altLang="en-US" sz="2400">
                <a:solidFill>
                  <a:srgbClr val="BC0000"/>
                </a:solidFill>
                <a:cs typeface="+mn-ea"/>
                <a:sym typeface="+mn-lt"/>
              </a:rPr>
              <a:t>火警</a:t>
            </a:r>
            <a:r>
              <a:rPr lang="en-US" altLang="zh-CN" sz="2400">
                <a:solidFill>
                  <a:srgbClr val="BC0000"/>
                </a:solidFill>
                <a:cs typeface="+mn-ea"/>
                <a:sym typeface="+mn-lt"/>
              </a:rPr>
              <a:t>】</a:t>
            </a:r>
            <a:endParaRPr lang="zh-CN" altLang="en-US" sz="2400">
              <a:solidFill>
                <a:srgbClr val="BC0000"/>
              </a:solidFill>
              <a:cs typeface="+mn-ea"/>
              <a:sym typeface="+mn-l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009498" y="1423772"/>
            <a:ext cx="10009601" cy="1879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2255" indent="-262255" algn="just">
              <a:lnSpc>
                <a:spcPct val="150000"/>
              </a:lnSpc>
              <a:buNone/>
            </a:pPr>
            <a:r>
              <a:rPr lang="en-US" altLang="zh-CN" sz="2000">
                <a:cs typeface="+mn-ea"/>
                <a:sym typeface="+mn-lt"/>
              </a:rPr>
              <a:t>8</a:t>
            </a:r>
            <a:r>
              <a:rPr lang="zh-CN" altLang="en-US" sz="2000">
                <a:cs typeface="+mn-ea"/>
                <a:sym typeface="+mn-lt"/>
              </a:rPr>
              <a:t>、保持走火通道畅通无阻，确保消防设备处于正常状态，留意其保养期限。</a:t>
            </a:r>
            <a:endParaRPr lang="zh-CN" altLang="en-US" sz="2000">
              <a:cs typeface="+mn-ea"/>
              <a:sym typeface="+mn-lt"/>
            </a:endParaRPr>
          </a:p>
          <a:p>
            <a:pPr marL="262255" indent="-262255" algn="just">
              <a:lnSpc>
                <a:spcPct val="150000"/>
              </a:lnSpc>
              <a:buNone/>
            </a:pPr>
            <a:r>
              <a:rPr lang="en-US" altLang="zh-CN" sz="2000">
                <a:cs typeface="+mn-ea"/>
                <a:sym typeface="+mn-lt"/>
              </a:rPr>
              <a:t>9</a:t>
            </a:r>
            <a:r>
              <a:rPr lang="zh-CN" altLang="en-US" sz="2000">
                <a:cs typeface="+mn-ea"/>
                <a:sym typeface="+mn-lt"/>
              </a:rPr>
              <a:t>、烟的上升速度，远比人上楼梯来得快，故火警时应进速向地面逃出。</a:t>
            </a:r>
            <a:endParaRPr lang="zh-CN" altLang="en-US" sz="2000">
              <a:cs typeface="+mn-ea"/>
              <a:sym typeface="+mn-lt"/>
            </a:endParaRPr>
          </a:p>
          <a:p>
            <a:pPr marL="262255" indent="-262255" algn="just">
              <a:lnSpc>
                <a:spcPct val="150000"/>
              </a:lnSpc>
              <a:buNone/>
            </a:pPr>
            <a:r>
              <a:rPr lang="en-US" altLang="zh-CN" sz="2000">
                <a:cs typeface="+mn-ea"/>
                <a:sym typeface="+mn-lt"/>
              </a:rPr>
              <a:t>10</a:t>
            </a:r>
            <a:r>
              <a:rPr lang="zh-CN" altLang="en-US" sz="2000">
                <a:cs typeface="+mn-ea"/>
                <a:sym typeface="+mn-lt"/>
              </a:rPr>
              <a:t>、为防止在危急中迷失方向及保持镇定，管理员一定要事先学会如何危急中应变。</a:t>
            </a:r>
            <a:endParaRPr lang="zh-CN" altLang="en-US" sz="2000">
              <a:cs typeface="+mn-ea"/>
              <a:sym typeface="+mn-lt"/>
            </a:endParaRPr>
          </a:p>
          <a:p>
            <a:pPr marL="262255" indent="-262255" algn="just">
              <a:lnSpc>
                <a:spcPct val="150000"/>
              </a:lnSpc>
              <a:buNone/>
            </a:pPr>
            <a:r>
              <a:rPr lang="en-US" altLang="zh-CN" sz="2000">
                <a:cs typeface="+mn-ea"/>
                <a:sym typeface="+mn-lt"/>
              </a:rPr>
              <a:t>11</a:t>
            </a:r>
            <a:r>
              <a:rPr lang="zh-CN" altLang="en-US" sz="2000">
                <a:cs typeface="+mn-ea"/>
                <a:sym typeface="+mn-lt"/>
              </a:rPr>
              <a:t>、就事件发生情况，尽快向主管提交报告。</a:t>
            </a:r>
            <a:endParaRPr lang="zh-CN" altLang="en-US" sz="2000"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09498" y="3310501"/>
            <a:ext cx="2497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>
                <a:solidFill>
                  <a:srgbClr val="BC0000"/>
                </a:solidFill>
                <a:cs typeface="+mn-ea"/>
                <a:sym typeface="+mn-lt"/>
              </a:rPr>
              <a:t>【</a:t>
            </a:r>
            <a:r>
              <a:rPr lang="zh-CN" altLang="en-US" sz="2400">
                <a:solidFill>
                  <a:srgbClr val="BC0000"/>
                </a:solidFill>
                <a:cs typeface="+mn-ea"/>
                <a:sym typeface="+mn-lt"/>
              </a:rPr>
              <a:t>盗窃</a:t>
            </a:r>
            <a:r>
              <a:rPr lang="en-US" altLang="zh-CN" sz="2400">
                <a:solidFill>
                  <a:srgbClr val="BC0000"/>
                </a:solidFill>
                <a:cs typeface="+mn-ea"/>
                <a:sym typeface="+mn-lt"/>
              </a:rPr>
              <a:t>】</a:t>
            </a:r>
            <a:endParaRPr lang="zh-CN" altLang="en-US" sz="2400">
              <a:solidFill>
                <a:srgbClr val="BC0000"/>
              </a:solidFill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09498" y="3772166"/>
            <a:ext cx="10009601" cy="2802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2255" indent="-262255" algn="just">
              <a:lnSpc>
                <a:spcPct val="150000"/>
              </a:lnSpc>
              <a:buNone/>
            </a:pPr>
            <a:r>
              <a:rPr lang="en-US" altLang="zh-CN" sz="2000">
                <a:cs typeface="+mn-ea"/>
                <a:sym typeface="+mn-lt"/>
              </a:rPr>
              <a:t>1</a:t>
            </a:r>
            <a:r>
              <a:rPr lang="zh-CN" altLang="en-US" sz="2000">
                <a:cs typeface="+mn-ea"/>
                <a:sym typeface="+mn-lt"/>
              </a:rPr>
              <a:t>、各场所人员要加强警惕。</a:t>
            </a:r>
            <a:endParaRPr lang="zh-CN" altLang="en-US" sz="2000">
              <a:cs typeface="+mn-ea"/>
              <a:sym typeface="+mn-lt"/>
            </a:endParaRPr>
          </a:p>
          <a:p>
            <a:pPr marL="262255" indent="-262255" algn="just">
              <a:lnSpc>
                <a:spcPct val="150000"/>
              </a:lnSpc>
              <a:buNone/>
            </a:pPr>
            <a:r>
              <a:rPr lang="en-US" altLang="zh-CN" sz="2000">
                <a:cs typeface="+mn-ea"/>
                <a:sym typeface="+mn-lt"/>
              </a:rPr>
              <a:t>2</a:t>
            </a:r>
            <a:r>
              <a:rPr lang="zh-CN" altLang="en-US" sz="2000">
                <a:cs typeface="+mn-ea"/>
                <a:sym typeface="+mn-lt"/>
              </a:rPr>
              <a:t>、重物品存放一定要存放到安全地点。</a:t>
            </a:r>
            <a:endParaRPr lang="zh-CN" altLang="en-US" sz="2000">
              <a:cs typeface="+mn-ea"/>
              <a:sym typeface="+mn-lt"/>
            </a:endParaRPr>
          </a:p>
          <a:p>
            <a:pPr marL="262255" indent="-262255" algn="just">
              <a:lnSpc>
                <a:spcPct val="150000"/>
              </a:lnSpc>
              <a:buNone/>
            </a:pPr>
            <a:r>
              <a:rPr lang="en-US" altLang="zh-CN" sz="2000">
                <a:cs typeface="+mn-ea"/>
                <a:sym typeface="+mn-lt"/>
              </a:rPr>
              <a:t>3</a:t>
            </a:r>
            <a:r>
              <a:rPr lang="zh-CN" altLang="en-US" sz="2000">
                <a:cs typeface="+mn-ea"/>
                <a:sym typeface="+mn-lt"/>
              </a:rPr>
              <a:t>、存放归总物品、现金、票据等物品的地方一定要即开即锁。</a:t>
            </a:r>
            <a:endParaRPr lang="zh-CN" altLang="en-US" sz="2000">
              <a:cs typeface="+mn-ea"/>
              <a:sym typeface="+mn-lt"/>
            </a:endParaRPr>
          </a:p>
          <a:p>
            <a:pPr marL="262255" indent="-262255" algn="just">
              <a:lnSpc>
                <a:spcPct val="150000"/>
              </a:lnSpc>
              <a:buNone/>
            </a:pPr>
            <a:r>
              <a:rPr lang="en-US" altLang="zh-CN" sz="2000">
                <a:cs typeface="+mn-ea"/>
                <a:sym typeface="+mn-lt"/>
              </a:rPr>
              <a:t>4</a:t>
            </a:r>
            <a:r>
              <a:rPr lang="zh-CN" altLang="en-US" sz="2000">
                <a:cs typeface="+mn-ea"/>
                <a:sym typeface="+mn-lt"/>
              </a:rPr>
              <a:t>、人员短时离岗，必须将所有贵重物品收好，锁好门、抽屉等。</a:t>
            </a:r>
            <a:endParaRPr lang="zh-CN" altLang="en-US" sz="2000">
              <a:cs typeface="+mn-ea"/>
              <a:sym typeface="+mn-lt"/>
            </a:endParaRPr>
          </a:p>
          <a:p>
            <a:pPr marL="262255" indent="-262255" algn="just">
              <a:lnSpc>
                <a:spcPct val="150000"/>
              </a:lnSpc>
              <a:buNone/>
            </a:pPr>
            <a:r>
              <a:rPr lang="en-US" altLang="zh-CN" sz="2000">
                <a:cs typeface="+mn-ea"/>
                <a:sym typeface="+mn-lt"/>
              </a:rPr>
              <a:t>5</a:t>
            </a:r>
            <a:r>
              <a:rPr lang="zh-CN" altLang="en-US" sz="2000">
                <a:cs typeface="+mn-ea"/>
                <a:sym typeface="+mn-lt"/>
              </a:rPr>
              <a:t>、提醒客人注意自己的财物安全。</a:t>
            </a:r>
            <a:endParaRPr lang="en-US" altLang="zh-CN" sz="2000">
              <a:cs typeface="+mn-ea"/>
              <a:sym typeface="+mn-lt"/>
            </a:endParaRPr>
          </a:p>
          <a:p>
            <a:pPr marL="262255" indent="-262255" algn="just">
              <a:lnSpc>
                <a:spcPct val="150000"/>
              </a:lnSpc>
              <a:buNone/>
            </a:pPr>
            <a:r>
              <a:rPr lang="en-US" altLang="zh-CN" sz="2000">
                <a:cs typeface="+mn-ea"/>
                <a:sym typeface="+mn-lt"/>
              </a:rPr>
              <a:t>6</a:t>
            </a:r>
            <a:r>
              <a:rPr lang="zh-CN" altLang="en-US" sz="2000">
                <a:cs typeface="+mn-ea"/>
                <a:sym typeface="+mn-lt"/>
              </a:rPr>
              <a:t>、密切关注、控制酒店内闲杂人员。</a:t>
            </a:r>
            <a:endParaRPr lang="en-US" altLang="zh-CN" sz="2000" dirty="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09498" y="982208"/>
            <a:ext cx="2497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>
                <a:solidFill>
                  <a:srgbClr val="BC0000"/>
                </a:solidFill>
                <a:cs typeface="+mn-ea"/>
                <a:sym typeface="+mn-lt"/>
              </a:rPr>
              <a:t>【</a:t>
            </a:r>
            <a:r>
              <a:rPr lang="zh-CN" altLang="en-US" sz="2400">
                <a:solidFill>
                  <a:srgbClr val="BC0000"/>
                </a:solidFill>
                <a:cs typeface="+mn-ea"/>
                <a:sym typeface="+mn-lt"/>
              </a:rPr>
              <a:t>盗窃</a:t>
            </a:r>
            <a:r>
              <a:rPr lang="en-US" altLang="zh-CN" sz="2400">
                <a:solidFill>
                  <a:srgbClr val="BC0000"/>
                </a:solidFill>
                <a:cs typeface="+mn-ea"/>
                <a:sym typeface="+mn-lt"/>
              </a:rPr>
              <a:t>】</a:t>
            </a:r>
            <a:endParaRPr lang="zh-CN" altLang="en-US" sz="2400">
              <a:solidFill>
                <a:srgbClr val="BC0000"/>
              </a:solidFill>
              <a:cs typeface="+mn-ea"/>
              <a:sym typeface="+mn-l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009498" y="1534178"/>
            <a:ext cx="10009601" cy="4187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</a:rPr>
              <a:t>1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发现疑犯并报告。</a:t>
            </a:r>
            <a:endParaRPr lang="en-US" altLang="zh-CN" sz="2000">
              <a:solidFill>
                <a:schemeClr val="tx1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</a:rPr>
              <a:t>2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任何人发现可疑人物，应先通知在场的保安人员，或打电话</a:t>
            </a:r>
            <a:r>
              <a:rPr lang="en-US" altLang="zh-CN" sz="2000">
                <a:solidFill>
                  <a:schemeClr val="tx1"/>
                </a:solidFill>
              </a:rPr>
              <a:t>(8119)</a:t>
            </a:r>
            <a:r>
              <a:rPr lang="zh-CN" altLang="zh-CN" sz="2000">
                <a:solidFill>
                  <a:schemeClr val="tx1"/>
                </a:solidFill>
              </a:rPr>
              <a:t>通知保安监控中心。</a:t>
            </a:r>
            <a:endParaRPr lang="zh-CN" altLang="zh-CN" sz="2000">
              <a:solidFill>
                <a:schemeClr val="tx1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</a:rPr>
              <a:t>3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确认。</a:t>
            </a:r>
            <a:r>
              <a:rPr lang="en-US" altLang="zh-CN" sz="2000">
                <a:solidFill>
                  <a:schemeClr val="tx1"/>
                </a:solidFill>
              </a:rPr>
              <a:t> </a:t>
            </a:r>
            <a:endParaRPr lang="en-US" altLang="zh-CN" sz="2000">
              <a:solidFill>
                <a:schemeClr val="tx1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zh-CN" sz="2000"/>
              <a:t>4</a:t>
            </a:r>
            <a:r>
              <a:rPr lang="zh-CN" altLang="en-US" sz="2000"/>
              <a:t>、</a:t>
            </a:r>
            <a:r>
              <a:rPr lang="zh-CN" altLang="zh-CN" sz="2000">
                <a:solidFill>
                  <a:schemeClr val="tx1"/>
                </a:solidFill>
              </a:rPr>
              <a:t>由保安人员到现场确认，如果疑犯正在实施犯罪应立即予以制止，且立即报告。值班经理、保安监控中心在接到报告后，应密切注意现场，进行录像，并监视事件发展情况。</a:t>
            </a:r>
            <a:endParaRPr lang="zh-CN" altLang="zh-CN" sz="2000">
              <a:solidFill>
                <a:schemeClr val="tx1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</a:rPr>
              <a:t>5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报警。</a:t>
            </a:r>
            <a:endParaRPr lang="en-US" altLang="zh-CN" sz="2000">
              <a:solidFill>
                <a:schemeClr val="tx1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</a:rPr>
              <a:t>6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按照总经理或总经理授权人指示，保安部拨打</a:t>
            </a:r>
            <a:r>
              <a:rPr lang="en-US" altLang="zh-CN" sz="2000">
                <a:solidFill>
                  <a:schemeClr val="tx1"/>
                </a:solidFill>
              </a:rPr>
              <a:t>“110”</a:t>
            </a:r>
            <a:r>
              <a:rPr lang="zh-CN" altLang="zh-CN" sz="2000">
                <a:solidFill>
                  <a:schemeClr val="tx1"/>
                </a:solidFill>
              </a:rPr>
              <a:t>报警。</a:t>
            </a:r>
            <a:endParaRPr lang="zh-CN" altLang="zh-CN" sz="2000">
              <a:solidFill>
                <a:schemeClr val="tx1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</a:rPr>
              <a:t>7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警戒线。</a:t>
            </a:r>
            <a:endParaRPr lang="en-US" altLang="zh-CN" sz="2000"/>
          </a:p>
          <a:p>
            <a:pPr lvl="0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</a:rPr>
              <a:t>8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由保安部人员封锁犯罪现场区域，控制现场各出入口，禁止无关人员进入。</a:t>
            </a:r>
            <a:endParaRPr lang="zh-CN" altLang="zh-CN" sz="20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09498" y="982208"/>
            <a:ext cx="2497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>
                <a:solidFill>
                  <a:srgbClr val="BC0000"/>
                </a:solidFill>
                <a:cs typeface="+mn-ea"/>
                <a:sym typeface="+mn-lt"/>
              </a:rPr>
              <a:t>【</a:t>
            </a:r>
            <a:r>
              <a:rPr lang="zh-CN" altLang="en-US" sz="2400">
                <a:solidFill>
                  <a:srgbClr val="BC0000"/>
                </a:solidFill>
                <a:cs typeface="+mn-ea"/>
                <a:sym typeface="+mn-lt"/>
              </a:rPr>
              <a:t>盗窃</a:t>
            </a:r>
            <a:r>
              <a:rPr lang="en-US" altLang="zh-CN" sz="2400">
                <a:solidFill>
                  <a:srgbClr val="BC0000"/>
                </a:solidFill>
                <a:cs typeface="+mn-ea"/>
                <a:sym typeface="+mn-lt"/>
              </a:rPr>
              <a:t>】</a:t>
            </a:r>
            <a:endParaRPr lang="zh-CN" altLang="en-US" sz="2400">
              <a:solidFill>
                <a:srgbClr val="BC0000"/>
              </a:solidFill>
              <a:cs typeface="+mn-ea"/>
              <a:sym typeface="+mn-l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009498" y="1534178"/>
            <a:ext cx="10009601" cy="4187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</a:rPr>
              <a:t>9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堵截疑犯。</a:t>
            </a:r>
            <a:endParaRPr lang="en-US" altLang="zh-CN" sz="2000"/>
          </a:p>
          <a:p>
            <a:pPr lvl="0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</a:rPr>
              <a:t>10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酒店员工必须向保安人员提供疑犯的相貌特征、人数、随身物品。由保安员具体实施围捕，其他部门配合，在堵截疑犯同时应注意截留被盗物品，以获取物证。</a:t>
            </a:r>
            <a:endParaRPr lang="zh-CN" altLang="zh-CN" sz="2000">
              <a:solidFill>
                <a:schemeClr val="tx1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</a:rPr>
              <a:t>11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保护现场。</a:t>
            </a:r>
            <a:endParaRPr lang="en-US" altLang="zh-CN" sz="2000"/>
          </a:p>
          <a:p>
            <a:pPr lvl="0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</a:rPr>
              <a:t>12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保安人员在盗窃事件后，应控制各出入口，防止无关人员进入、移动任何物品、拍照、摄像等。</a:t>
            </a:r>
            <a:endParaRPr lang="zh-CN" altLang="zh-CN" sz="2000">
              <a:solidFill>
                <a:schemeClr val="tx1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</a:rPr>
              <a:t>13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警方人员到店后，应向他们介绍情况，被盗物品数量、价值，曾经在现场出现过的人员情况。</a:t>
            </a:r>
            <a:endParaRPr lang="en-US" altLang="zh-CN" sz="2000"/>
          </a:p>
          <a:p>
            <a:pPr lvl="0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</a:rPr>
              <a:t>14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现场</a:t>
            </a:r>
            <a:r>
              <a:rPr lang="zh-CN" altLang="zh-CN" sz="2000">
                <a:cs typeface="+mn-ea"/>
              </a:rPr>
              <a:t>取证</a:t>
            </a:r>
            <a:r>
              <a:rPr lang="zh-CN" altLang="zh-CN" sz="2000">
                <a:solidFill>
                  <a:schemeClr val="tx1"/>
                </a:solidFill>
              </a:rPr>
              <a:t>。</a:t>
            </a:r>
            <a:endParaRPr lang="zh-CN" altLang="zh-CN" sz="20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09498" y="982208"/>
            <a:ext cx="2497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>
                <a:solidFill>
                  <a:srgbClr val="BC0000"/>
                </a:solidFill>
                <a:cs typeface="+mn-ea"/>
                <a:sym typeface="+mn-lt"/>
              </a:rPr>
              <a:t>【</a:t>
            </a:r>
            <a:r>
              <a:rPr lang="zh-CN" altLang="en-US" sz="2400">
                <a:solidFill>
                  <a:srgbClr val="BC0000"/>
                </a:solidFill>
                <a:cs typeface="+mn-ea"/>
                <a:sym typeface="+mn-lt"/>
              </a:rPr>
              <a:t>盗窃</a:t>
            </a:r>
            <a:r>
              <a:rPr lang="en-US" altLang="zh-CN" sz="2400">
                <a:solidFill>
                  <a:srgbClr val="BC0000"/>
                </a:solidFill>
                <a:cs typeface="+mn-ea"/>
                <a:sym typeface="+mn-lt"/>
              </a:rPr>
              <a:t>】</a:t>
            </a:r>
            <a:endParaRPr lang="zh-CN" altLang="en-US" sz="2400">
              <a:solidFill>
                <a:srgbClr val="BC0000"/>
              </a:solidFill>
              <a:cs typeface="+mn-ea"/>
              <a:sym typeface="+mn-l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009498" y="1426511"/>
            <a:ext cx="10009601" cy="2802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</a:rPr>
              <a:t>15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保安人员在盗窃事件后，应协助公安部门做现场取证工作。</a:t>
            </a:r>
            <a:endParaRPr lang="en-US" altLang="zh-CN" sz="2000">
              <a:solidFill>
                <a:schemeClr val="tx1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</a:rPr>
              <a:t>16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搜集疑犯作案工具，遗留物品。</a:t>
            </a:r>
            <a:endParaRPr lang="zh-CN" altLang="zh-CN" sz="2000">
              <a:solidFill>
                <a:schemeClr val="tx1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</a:rPr>
              <a:t>17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分别向受害者做陈述笔录，目击者做询问笔录，疑犯做询问笔录。</a:t>
            </a:r>
            <a:endParaRPr lang="en-US" altLang="zh-CN" sz="2000"/>
          </a:p>
          <a:p>
            <a:pPr lvl="0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</a:rPr>
              <a:t>18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对事件现场进行拍照、摄像。</a:t>
            </a:r>
            <a:endParaRPr lang="zh-CN" altLang="zh-CN" sz="2000">
              <a:solidFill>
                <a:schemeClr val="tx1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</a:rPr>
              <a:t>19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动员失主、客人、服务员及有关人员，提供可疑线索和可疑对象，配合公安机关侦破案件。</a:t>
            </a:r>
            <a:endParaRPr lang="zh-CN" altLang="zh-CN" sz="2000" dirty="0">
              <a:solidFill>
                <a:schemeClr val="tx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498" y="4223984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zh-CN"/>
              <a:t>抢劫、凶杀、枪击、绑架等暴力事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498" y="4695496"/>
            <a:ext cx="10009601" cy="1879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1</a:t>
            </a:r>
            <a:r>
              <a:rPr lang="zh-CN" altLang="zh-CN" sz="2000">
                <a:solidFill>
                  <a:schemeClr val="tx1"/>
                </a:solidFill>
              </a:rPr>
              <a:t>、员工发现暴力事件时应立即向</a:t>
            </a:r>
            <a:r>
              <a:rPr lang="zh-CN" altLang="en-US" sz="2000"/>
              <a:t>店长</a:t>
            </a:r>
            <a:r>
              <a:rPr lang="zh-CN" altLang="zh-CN" sz="2000">
                <a:solidFill>
                  <a:schemeClr val="tx1"/>
                </a:solidFill>
              </a:rPr>
              <a:t>报告，镇定说明本人身份、发现案件时间、地点及简要情况。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2</a:t>
            </a:r>
            <a:r>
              <a:rPr lang="zh-CN" altLang="zh-CN" sz="2000">
                <a:solidFill>
                  <a:schemeClr val="tx1"/>
                </a:solidFill>
              </a:rPr>
              <a:t>、</a:t>
            </a:r>
            <a:r>
              <a:rPr lang="zh-CN" altLang="en-US" sz="2000"/>
              <a:t>店长</a:t>
            </a:r>
            <a:r>
              <a:rPr lang="zh-CN" altLang="zh-CN" sz="2000">
                <a:solidFill>
                  <a:schemeClr val="tx1"/>
                </a:solidFill>
              </a:rPr>
              <a:t>带必要器材、对讲机、记录本、手电等迅速到达现场，确认后，布置警力保护现场，划定警戒线，控制人员进入，维护现场秩序。</a:t>
            </a:r>
            <a:endParaRPr lang="en-US" altLang="zh-CN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498" y="1078256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zh-CN"/>
              <a:t>抢劫、凶杀、枪击、绑架等暴力事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498" y="1549768"/>
            <a:ext cx="10009601" cy="4649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3</a:t>
            </a:r>
            <a:r>
              <a:rPr lang="zh-CN" altLang="zh-CN" sz="2000">
                <a:solidFill>
                  <a:schemeClr val="tx1"/>
                </a:solidFill>
              </a:rPr>
              <a:t>、视具体情况，经总经理同意由</a:t>
            </a:r>
            <a:r>
              <a:rPr lang="zh-CN" altLang="en-US" sz="2000">
                <a:solidFill>
                  <a:schemeClr val="tx1"/>
                </a:solidFill>
              </a:rPr>
              <a:t>店长</a:t>
            </a:r>
            <a:r>
              <a:rPr lang="zh-CN" altLang="zh-CN" sz="2000">
                <a:solidFill>
                  <a:schemeClr val="tx1"/>
                </a:solidFill>
              </a:rPr>
              <a:t>立刻向公安机关报告所发生的情况。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4</a:t>
            </a:r>
            <a:r>
              <a:rPr lang="zh-CN" altLang="zh-CN" sz="2000">
                <a:solidFill>
                  <a:schemeClr val="tx1"/>
                </a:solidFill>
              </a:rPr>
              <a:t>、若犯罪嫌疑人正在威胁他人生命，现场的最高管理者要设法稳定其情绪，控制事态发展，等待公安人员前来处置。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5</a:t>
            </a:r>
            <a:r>
              <a:rPr lang="zh-CN" altLang="zh-CN" sz="2000">
                <a:solidFill>
                  <a:schemeClr val="tx1"/>
                </a:solidFill>
              </a:rPr>
              <a:t>、公安部门到场后，安全部协助对第一发现人及时进行问讯记录，做好证据保留工作，调取</a:t>
            </a:r>
            <a:r>
              <a:rPr lang="zh-CN" altLang="zh-CN" sz="2000">
                <a:cs typeface="+mn-ea"/>
              </a:rPr>
              <a:t>监视系统</a:t>
            </a:r>
            <a:r>
              <a:rPr lang="zh-CN" altLang="zh-CN" sz="2000">
                <a:solidFill>
                  <a:schemeClr val="tx1"/>
                </a:solidFill>
              </a:rPr>
              <a:t>中相关的影像资料。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6</a:t>
            </a:r>
            <a:r>
              <a:rPr lang="zh-CN" altLang="zh-CN" sz="2000">
                <a:solidFill>
                  <a:schemeClr val="tx1"/>
                </a:solidFill>
              </a:rPr>
              <a:t>、如有伤者，应向急救中心求援，伤亡人员需送往医院时，应安排人员随同前往，并做好医院就诊的各项记录。</a:t>
            </a:r>
            <a:endParaRPr lang="en-US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/>
              <a:t>7</a:t>
            </a:r>
            <a:r>
              <a:rPr lang="zh-CN" altLang="zh-CN" sz="2000"/>
              <a:t>、</a:t>
            </a:r>
            <a:r>
              <a:rPr lang="zh-CN" altLang="en-US" sz="2000"/>
              <a:t>店长</a:t>
            </a:r>
            <a:r>
              <a:rPr lang="zh-CN" altLang="zh-CN" sz="2000"/>
              <a:t>应及时调取受伤害客人的资料，上交</a:t>
            </a:r>
            <a:r>
              <a:rPr lang="zh-CN" altLang="en-US" sz="2000"/>
              <a:t>总经理。</a:t>
            </a:r>
            <a:endParaRPr lang="zh-CN" altLang="zh-CN" sz="2000"/>
          </a:p>
          <a:p>
            <a:pPr>
              <a:lnSpc>
                <a:spcPct val="150000"/>
              </a:lnSpc>
              <a:buNone/>
            </a:pPr>
            <a:r>
              <a:rPr lang="en-US" altLang="zh-CN" sz="2000"/>
              <a:t>8</a:t>
            </a:r>
            <a:r>
              <a:rPr lang="zh-CN" altLang="zh-CN" sz="2000"/>
              <a:t>、</a:t>
            </a:r>
            <a:r>
              <a:rPr lang="zh-CN" altLang="en-US" sz="2000"/>
              <a:t>员工</a:t>
            </a:r>
            <a:r>
              <a:rPr lang="zh-CN" altLang="zh-CN" sz="2000"/>
              <a:t>参与转运死伤人员，并对客人遗留在公共区域的财物进行统计和保管。</a:t>
            </a:r>
            <a:endParaRPr lang="zh-CN" altLang="zh-CN" sz="2000"/>
          </a:p>
          <a:p>
            <a:pPr>
              <a:lnSpc>
                <a:spcPct val="150000"/>
              </a:lnSpc>
              <a:buNone/>
            </a:pPr>
            <a:r>
              <a:rPr lang="en-US" altLang="zh-CN" sz="2000"/>
              <a:t>9</a:t>
            </a:r>
            <a:r>
              <a:rPr lang="zh-CN" altLang="zh-CN" sz="2000"/>
              <a:t>、管家部对遗留在客房的财物进行登记和保管，并提供抢救伤员所需的布巾和所用物品。</a:t>
            </a:r>
            <a:endParaRPr lang="zh-CN" altLang="zh-CN" sz="2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498" y="1761162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/>
              <a:t>打架斗殴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498" y="2232674"/>
            <a:ext cx="10009601" cy="2802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000">
                <a:latin typeface="+mn-ea"/>
              </a:rPr>
              <a:t>1</a:t>
            </a:r>
            <a:r>
              <a:rPr lang="zh-CN" altLang="en-US" sz="2000">
                <a:latin typeface="+mn-ea"/>
              </a:rPr>
              <a:t>、工作人员在巡逻中发现管理区域内</a:t>
            </a:r>
            <a:r>
              <a:rPr lang="en-US" altLang="zh-CN" sz="2000">
                <a:latin typeface="+mn-ea"/>
              </a:rPr>
              <a:t>/</a:t>
            </a:r>
            <a:r>
              <a:rPr lang="zh-CN" altLang="en-US" sz="2000">
                <a:latin typeface="+mn-ea"/>
              </a:rPr>
              <a:t>外有打架斗殴的行为或接到打架斗殴的报案时：</a:t>
            </a:r>
            <a:endParaRPr lang="zh-CN" altLang="en-US" sz="200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>
                <a:latin typeface="+mn-ea"/>
              </a:rPr>
              <a:t>1.1</a:t>
            </a:r>
            <a:r>
              <a:rPr lang="zh-CN" altLang="en-US" sz="2000">
                <a:latin typeface="+mn-ea"/>
              </a:rPr>
              <a:t>、应立即上前制止或迅速赶赴现场进行制止（要求现场人员量力而为</a:t>
            </a:r>
            <a:r>
              <a:rPr lang="en-US" altLang="zh-CN" sz="2000">
                <a:latin typeface="+mn-ea"/>
              </a:rPr>
              <a:t>〕</a:t>
            </a:r>
            <a:r>
              <a:rPr lang="zh-CN" altLang="en-US" sz="2000">
                <a:latin typeface="+mn-ea"/>
              </a:rPr>
              <a:t>，防止该行为的扩大而造成不必要的损伤。同时，报告店长现场情况（具体位置、已伤的人数、参与打架斗殴造成伤亡的人数及请求支援的范围）等；</a:t>
            </a:r>
            <a:endParaRPr lang="zh-CN" altLang="en-US" sz="200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>
                <a:latin typeface="+mn-ea"/>
              </a:rPr>
              <a:t>1.2</a:t>
            </a:r>
            <a:r>
              <a:rPr lang="zh-CN" altLang="en-US" sz="2000">
                <a:latin typeface="+mn-ea"/>
              </a:rPr>
              <a:t>、将现场围观的人员隔离或劝离现场，维护现场的道路交通秩序，保护好现场；</a:t>
            </a:r>
            <a:endParaRPr lang="en-US" altLang="zh-CN" sz="200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>
                <a:latin typeface="+mn-ea"/>
              </a:rPr>
              <a:t>1.3</a:t>
            </a:r>
            <a:r>
              <a:rPr lang="zh-CN" altLang="en-US" sz="2000">
                <a:latin typeface="+mn-ea"/>
              </a:rPr>
              <a:t>、将参与打架斗殴造成伤亡的人员，视其伤势的轻重送医院抢救。</a:t>
            </a:r>
            <a:endParaRPr lang="zh-CN" altLang="en-US" sz="2000">
              <a:latin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6" b="7736"/>
          <a:stretch>
            <a:fillRect/>
          </a:stretch>
        </p:blipFill>
        <p:spPr>
          <a:xfrm>
            <a:off x="-1" y="0"/>
            <a:ext cx="12191997" cy="685799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1" y="0"/>
            <a:ext cx="12192001" cy="6857999"/>
          </a:xfrm>
          <a:prstGeom prst="rect">
            <a:avLst/>
          </a:prstGeom>
          <a:solidFill>
            <a:srgbClr val="004988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矩形: 圆角 5"/>
          <p:cNvSpPr/>
          <p:nvPr/>
        </p:nvSpPr>
        <p:spPr>
          <a:xfrm rot="18900000">
            <a:off x="3279712" y="709206"/>
            <a:ext cx="828509" cy="828509"/>
          </a:xfrm>
          <a:prstGeom prst="roundRect">
            <a:avLst>
              <a:gd name="adj" fmla="val 15592"/>
            </a:avLst>
          </a:prstGeom>
          <a:solidFill>
            <a:srgbClr val="BC0000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1" name="矩形: 圆角 20"/>
          <p:cNvSpPr/>
          <p:nvPr/>
        </p:nvSpPr>
        <p:spPr>
          <a:xfrm rot="18900000">
            <a:off x="3814182" y="833234"/>
            <a:ext cx="580452" cy="580452"/>
          </a:xfrm>
          <a:prstGeom prst="roundRect">
            <a:avLst>
              <a:gd name="adj" fmla="val 15592"/>
            </a:avLst>
          </a:prstGeom>
          <a:solidFill>
            <a:srgbClr val="004988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677263" y="769517"/>
            <a:ext cx="3938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solidFill>
                  <a:schemeClr val="bg1"/>
                </a:solidFill>
                <a:cs typeface="+mn-ea"/>
                <a:sym typeface="+mn-lt"/>
              </a:rPr>
              <a:t>课程讲解脉络</a:t>
            </a:r>
            <a:endParaRPr lang="zh-CN" altLang="en-US" sz="40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433945" y="2078712"/>
            <a:ext cx="3938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800">
                <a:solidFill>
                  <a:schemeClr val="bg1"/>
                </a:solidFill>
                <a:cs typeface="+mn-ea"/>
                <a:sym typeface="+mn-lt"/>
              </a:rPr>
              <a:t>课程内容</a:t>
            </a:r>
            <a:endParaRPr kumimoji="1" lang="zh-CN" altLang="en-US" sz="28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819903" y="2078712"/>
            <a:ext cx="3938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800">
                <a:solidFill>
                  <a:schemeClr val="bg1"/>
                </a:solidFill>
                <a:cs typeface="+mn-ea"/>
                <a:sym typeface="+mn-lt"/>
              </a:rPr>
              <a:t>课程目标</a:t>
            </a:r>
            <a:endParaRPr kumimoji="1" lang="zh-CN" altLang="en-US" sz="28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447803" y="3156004"/>
            <a:ext cx="3938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kumimoji="1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突发事件的应急处理原则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433945" y="4333437"/>
            <a:ext cx="3938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kumimoji="1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常见的突发事件和应急处理程序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433945" y="5510870"/>
            <a:ext cx="3938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kumimoji="1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互动进一步研讨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819903" y="2875415"/>
            <a:ext cx="3938154" cy="961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kumimoji="1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使各单位人员，基本了解各种事件处理的基本规范程序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819903" y="4143385"/>
            <a:ext cx="3938154" cy="961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lnSpc>
                <a:spcPct val="150000"/>
              </a:lnSpc>
              <a:defRPr kumimoji="1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使基层员工深刻理解应急处理突发事件的原则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819903" y="5411356"/>
            <a:ext cx="3938154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lnSpc>
                <a:spcPct val="150000"/>
              </a:lnSpc>
              <a:defRPr kumimoji="1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加深员工的应急处理能力和技巧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1837947" y="2619847"/>
            <a:ext cx="325235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7137310" y="2619847"/>
            <a:ext cx="325235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498" y="1761162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/>
              <a:t>打架斗殴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498" y="2232674"/>
            <a:ext cx="10009601" cy="2802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solidFill>
                  <a:srgbClr val="000000"/>
                </a:solidFill>
              </a:rPr>
              <a:t>2</a:t>
            </a:r>
            <a:r>
              <a:rPr lang="zh-CN" altLang="en-US" sz="2000">
                <a:solidFill>
                  <a:srgbClr val="000000"/>
                </a:solidFill>
                <a:cs typeface="Times New Roman" panose="02020603050405020304" pitchFamily="18" charset="0"/>
              </a:rPr>
              <a:t>、店长</a:t>
            </a:r>
            <a:r>
              <a:rPr lang="zh-CN" altLang="en-US" sz="2000">
                <a:solidFill>
                  <a:srgbClr val="000000"/>
                </a:solidFill>
              </a:rPr>
              <a:t>接报告后，立即电话指挥调遣工作人员对现场进行保护，并迅速赶赴现场指挥：</a:t>
            </a:r>
            <a:endParaRPr lang="zh-CN" altLang="en-US" sz="2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solidFill>
                  <a:srgbClr val="000000"/>
                </a:solidFill>
              </a:rPr>
              <a:t>2.1</a:t>
            </a:r>
            <a:r>
              <a:rPr lang="zh-CN" altLang="en-US" sz="2000">
                <a:solidFill>
                  <a:srgbClr val="000000"/>
                </a:solidFill>
              </a:rPr>
              <a:t>、要求工作人员对现场进行保护；</a:t>
            </a:r>
            <a:endParaRPr lang="en-US" altLang="zh-CN" sz="2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solidFill>
                  <a:srgbClr val="000000"/>
                </a:solidFill>
                <a:cs typeface="Times New Roman" panose="02020603050405020304" pitchFamily="18" charset="0"/>
              </a:rPr>
              <a:t>2.2</a:t>
            </a:r>
            <a:r>
              <a:rPr lang="zh-CN" altLang="en-US" sz="2000">
                <a:solidFill>
                  <a:srgbClr val="000000"/>
                </a:solidFill>
                <a:cs typeface="Times New Roman" panose="02020603050405020304" pitchFamily="18" charset="0"/>
              </a:rPr>
              <a:t>、</a:t>
            </a:r>
            <a:r>
              <a:rPr lang="zh-CN" altLang="en-US" sz="2000">
                <a:solidFill>
                  <a:srgbClr val="000000"/>
                </a:solidFill>
              </a:rPr>
              <a:t>调遣车辆对受伤有生命危险的人员送医院抢救；</a:t>
            </a:r>
            <a:endParaRPr lang="zh-CN" altLang="en-US" sz="2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solidFill>
                  <a:srgbClr val="000000"/>
                </a:solidFill>
              </a:rPr>
              <a:t>2.3</a:t>
            </a:r>
            <a:r>
              <a:rPr lang="zh-CN" altLang="en-US" sz="2000">
                <a:solidFill>
                  <a:srgbClr val="000000"/>
                </a:solidFill>
              </a:rPr>
              <a:t>、对事态轻微的事件进行调解；</a:t>
            </a:r>
            <a:endParaRPr lang="zh-CN" altLang="en-US" sz="20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>
                <a:solidFill>
                  <a:srgbClr val="000000"/>
                </a:solidFill>
              </a:rPr>
              <a:t>经理收集有关资料及信息后应做好工作安排，处理善后的工作，对于事态严重造成人员伤亡时，应立即与公安机关协调有关的处理工作。</a:t>
            </a:r>
            <a:endParaRPr lang="en-US" altLang="zh-CN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498" y="1575967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/>
              <a:t>煤气泄漏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498" y="2232674"/>
            <a:ext cx="10009601" cy="3264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1</a:t>
            </a:r>
            <a:r>
              <a:rPr lang="zh-CN" altLang="zh-CN" sz="2000">
                <a:solidFill>
                  <a:schemeClr val="tx1"/>
                </a:solidFill>
              </a:rPr>
              <a:t>、在煤气泄漏或煤气起火事件中，首先立即通知安全部。如果泄漏严重，无论是在什么地方，勿去碰触任何开关，勿去碰触任何电气设备。</a:t>
            </a:r>
            <a:r>
              <a:rPr lang="en-US" altLang="zh-CN" sz="2000">
                <a:solidFill>
                  <a:schemeClr val="tx1"/>
                </a:solidFill>
              </a:rPr>
              <a:t> 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2</a:t>
            </a:r>
            <a:r>
              <a:rPr lang="zh-CN" altLang="zh-CN" sz="2000">
                <a:solidFill>
                  <a:schemeClr val="tx1"/>
                </a:solidFill>
              </a:rPr>
              <a:t>、打开排气装置，关闭煤气闸，并切断煤气来源</a:t>
            </a:r>
            <a:r>
              <a:rPr lang="en-US" altLang="zh-CN" sz="2000">
                <a:solidFill>
                  <a:schemeClr val="tx1"/>
                </a:solidFill>
              </a:rPr>
              <a:t>(</a:t>
            </a:r>
            <a:r>
              <a:rPr lang="zh-CN" altLang="zh-CN" sz="2000">
                <a:solidFill>
                  <a:schemeClr val="tx1"/>
                </a:solidFill>
              </a:rPr>
              <a:t>对煤气总阀的位置和关方法应了解掌握</a:t>
            </a:r>
            <a:r>
              <a:rPr lang="en-US" altLang="zh-CN" sz="2000">
                <a:solidFill>
                  <a:schemeClr val="tx1"/>
                </a:solidFill>
              </a:rPr>
              <a:t>)</a:t>
            </a:r>
            <a:r>
              <a:rPr lang="zh-CN" altLang="zh-CN" sz="2000">
                <a:solidFill>
                  <a:schemeClr val="tx1"/>
                </a:solidFill>
              </a:rPr>
              <a:t>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3</a:t>
            </a:r>
            <a:r>
              <a:rPr lang="zh-CN" altLang="zh-CN" sz="2000">
                <a:solidFill>
                  <a:schemeClr val="tx1"/>
                </a:solidFill>
              </a:rPr>
              <a:t>、如果煤气起火，用水降温并防止爆炸。所有电源开关及闸应关闭以防止爆炸。如果煤气起火发生在厨房，关闭所有闸门，同时用灭火器或防火地毯灭火。请注意起火的原料再采用水灭火。 </a:t>
            </a:r>
            <a:endParaRPr lang="zh-CN" altLang="zh-CN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498" y="999057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/>
              <a:t>意外伤亡事件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498" y="1655764"/>
            <a:ext cx="10009601" cy="4649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1</a:t>
            </a:r>
            <a:r>
              <a:rPr lang="zh-CN" altLang="zh-CN" sz="2000">
                <a:solidFill>
                  <a:schemeClr val="tx1"/>
                </a:solidFill>
              </a:rPr>
              <a:t>、任何员工发现酒店区域内有人身意外伤亡事件发生，必须立即报告</a:t>
            </a:r>
            <a:r>
              <a:rPr lang="zh-CN" altLang="en-US" sz="2000"/>
              <a:t>店长</a:t>
            </a:r>
            <a:r>
              <a:rPr lang="zh-CN" altLang="zh-CN" sz="2000">
                <a:solidFill>
                  <a:schemeClr val="tx1"/>
                </a:solidFill>
              </a:rPr>
              <a:t>，同时注意保护现场。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2</a:t>
            </a:r>
            <a:r>
              <a:rPr lang="zh-CN" altLang="zh-CN" sz="2000">
                <a:solidFill>
                  <a:schemeClr val="tx1"/>
                </a:solidFill>
              </a:rPr>
              <a:t>、</a:t>
            </a:r>
            <a:r>
              <a:rPr lang="zh-CN" altLang="en-US" sz="2000">
                <a:solidFill>
                  <a:schemeClr val="tx1"/>
                </a:solidFill>
              </a:rPr>
              <a:t>店长</a:t>
            </a:r>
            <a:r>
              <a:rPr lang="zh-CN" altLang="zh-CN" sz="2000">
                <a:solidFill>
                  <a:schemeClr val="tx1"/>
                </a:solidFill>
              </a:rPr>
              <a:t>接到报告后，应记录时间、地点、报告人身份及大概伤亡性质，如工伤、疾病、意外事故等，并立即到现场，同时通知总经理</a:t>
            </a:r>
            <a:r>
              <a:rPr lang="zh-CN" altLang="en-US" sz="2000"/>
              <a:t>，</a:t>
            </a:r>
            <a:r>
              <a:rPr lang="zh-CN" altLang="zh-CN" sz="2000">
                <a:solidFill>
                  <a:schemeClr val="tx1"/>
                </a:solidFill>
              </a:rPr>
              <a:t>如遇死亡事件，应向公安部门报告。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3</a:t>
            </a:r>
            <a:r>
              <a:rPr lang="zh-CN" altLang="zh-CN" sz="2000">
                <a:solidFill>
                  <a:schemeClr val="tx1"/>
                </a:solidFill>
              </a:rPr>
              <a:t>、</a:t>
            </a:r>
            <a:r>
              <a:rPr lang="zh-CN" altLang="en-US" sz="2000"/>
              <a:t>店长</a:t>
            </a:r>
            <a:r>
              <a:rPr lang="zh-CN" altLang="zh-CN" sz="2000">
                <a:solidFill>
                  <a:schemeClr val="tx1"/>
                </a:solidFill>
              </a:rPr>
              <a:t>现场后，应立即设立警戒线封锁现场，疏散围观人员。如是设备导致的工伤，由</a:t>
            </a:r>
            <a:r>
              <a:rPr lang="zh-CN" altLang="en-US" sz="2000"/>
              <a:t>设备管理员</a:t>
            </a:r>
            <a:r>
              <a:rPr lang="zh-CN" altLang="zh-CN" sz="2000">
                <a:solidFill>
                  <a:schemeClr val="tx1"/>
                </a:solidFill>
              </a:rPr>
              <a:t>关掉有关设备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4</a:t>
            </a:r>
            <a:r>
              <a:rPr lang="zh-CN" altLang="zh-CN" sz="2000">
                <a:solidFill>
                  <a:schemeClr val="tx1"/>
                </a:solidFill>
              </a:rPr>
              <a:t>、如人员未死亡，应立即组织抢救，</a:t>
            </a:r>
            <a:r>
              <a:rPr lang="zh-CN" altLang="en-US" sz="2000"/>
              <a:t>店长</a:t>
            </a:r>
            <a:r>
              <a:rPr lang="zh-CN" altLang="zh-CN" sz="2000">
                <a:solidFill>
                  <a:schemeClr val="tx1"/>
                </a:solidFill>
              </a:rPr>
              <a:t>联系就近医院和急救中心。伤员送往医院酒店需派人同往，同时要求客人的亲属</a:t>
            </a:r>
            <a:r>
              <a:rPr lang="en-US" altLang="zh-CN" sz="2000">
                <a:solidFill>
                  <a:schemeClr val="tx1"/>
                </a:solidFill>
              </a:rPr>
              <a:t>/</a:t>
            </a:r>
            <a:r>
              <a:rPr lang="zh-CN" altLang="zh-CN" sz="2000">
                <a:solidFill>
                  <a:schemeClr val="tx1"/>
                </a:solidFill>
              </a:rPr>
              <a:t>同事</a:t>
            </a:r>
            <a:r>
              <a:rPr lang="en-US" altLang="zh-CN" sz="2000">
                <a:solidFill>
                  <a:schemeClr val="tx1"/>
                </a:solidFill>
              </a:rPr>
              <a:t>/</a:t>
            </a:r>
            <a:r>
              <a:rPr lang="zh-CN" altLang="zh-CN" sz="2000">
                <a:solidFill>
                  <a:schemeClr val="tx1"/>
                </a:solidFill>
              </a:rPr>
              <a:t>领队一同前往。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5</a:t>
            </a:r>
            <a:r>
              <a:rPr lang="zh-CN" altLang="zh-CN" sz="2000">
                <a:solidFill>
                  <a:schemeClr val="tx1"/>
                </a:solidFill>
              </a:rPr>
              <a:t>、如确定是意外死亡，</a:t>
            </a:r>
            <a:r>
              <a:rPr lang="zh-CN" altLang="en-US" sz="2000"/>
              <a:t>店长</a:t>
            </a:r>
            <a:r>
              <a:rPr lang="zh-CN" altLang="zh-CN" sz="2000">
                <a:solidFill>
                  <a:schemeClr val="tx1"/>
                </a:solidFill>
              </a:rPr>
              <a:t>应立即将现场与外界隔离，遮挡尸体并注意观察和记录现场情况，并立即向公安部门报告。</a:t>
            </a:r>
            <a:endParaRPr lang="zh-CN" altLang="zh-CN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498" y="999057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/>
              <a:t>意外伤亡事件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498" y="1655764"/>
            <a:ext cx="10009601" cy="4187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6</a:t>
            </a:r>
            <a:r>
              <a:rPr lang="zh-CN" altLang="zh-CN" sz="2000">
                <a:solidFill>
                  <a:schemeClr val="tx1"/>
                </a:solidFill>
              </a:rPr>
              <a:t>、公安机关到达后，</a:t>
            </a:r>
            <a:r>
              <a:rPr lang="zh-CN" altLang="en-US" sz="2000"/>
              <a:t>店长</a:t>
            </a:r>
            <a:r>
              <a:rPr lang="zh-CN" altLang="zh-CN" sz="2000">
                <a:solidFill>
                  <a:schemeClr val="tx1"/>
                </a:solidFill>
              </a:rPr>
              <a:t>负责向公安部门报告情况，并配合应进行拍照、访问目击者和知情人等勘察工作，勘察完毕应立即将尸体转移至医院太平间存放。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7</a:t>
            </a:r>
            <a:r>
              <a:rPr lang="zh-CN" altLang="zh-CN" sz="2000">
                <a:solidFill>
                  <a:schemeClr val="tx1"/>
                </a:solidFill>
              </a:rPr>
              <a:t>、尽快查清客人的姓名、性别、年龄、地址、所属单位、接待单位、死亡日期、事件地点、原因、医生诊断情况和目击者等情况，由公安机关同接待单位或死者工作单位、家属取得联系。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8</a:t>
            </a:r>
            <a:r>
              <a:rPr lang="zh-CN" altLang="zh-CN" sz="2000">
                <a:solidFill>
                  <a:schemeClr val="tx1"/>
                </a:solidFill>
              </a:rPr>
              <a:t>、无论人员当时是否死亡，必须坚持将其送往医院进行抢救。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9</a:t>
            </a:r>
            <a:r>
              <a:rPr lang="zh-CN" altLang="zh-CN" sz="2000">
                <a:solidFill>
                  <a:schemeClr val="tx1"/>
                </a:solidFill>
              </a:rPr>
              <a:t>、对伤死的情况，除向上级领导和公安部门汇报外，任何人不得对外泄露。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10</a:t>
            </a:r>
            <a:r>
              <a:rPr lang="zh-CN" altLang="zh-CN" sz="2000">
                <a:solidFill>
                  <a:schemeClr val="tx1"/>
                </a:solidFill>
              </a:rPr>
              <a:t>、尽快处理善后工作，清点客人财物；</a:t>
            </a:r>
            <a:r>
              <a:rPr lang="zh-CN" altLang="en-US" sz="2000"/>
              <a:t>店长</a:t>
            </a:r>
            <a:r>
              <a:rPr lang="zh-CN" altLang="zh-CN" sz="2000">
                <a:solidFill>
                  <a:schemeClr val="tx1"/>
                </a:solidFill>
              </a:rPr>
              <a:t>负责协助公安部门调查、记录事件发生经过及处理情况；</a:t>
            </a:r>
            <a:r>
              <a:rPr lang="zh-CN" altLang="en-US" sz="2000">
                <a:solidFill>
                  <a:schemeClr val="tx1"/>
                </a:solidFill>
              </a:rPr>
              <a:t>设备管理员</a:t>
            </a:r>
            <a:r>
              <a:rPr lang="zh-CN" altLang="zh-CN" sz="2000">
                <a:solidFill>
                  <a:schemeClr val="tx1"/>
                </a:solidFill>
              </a:rPr>
              <a:t>负责恢复有关设备</a:t>
            </a:r>
            <a:r>
              <a:rPr lang="zh-CN" altLang="en-US" sz="2000"/>
              <a:t>。管家</a:t>
            </a:r>
            <a:r>
              <a:rPr lang="zh-CN" altLang="zh-CN" sz="2000">
                <a:solidFill>
                  <a:schemeClr val="tx1"/>
                </a:solidFill>
              </a:rPr>
              <a:t>负责清理现场。</a:t>
            </a:r>
            <a:endParaRPr lang="zh-CN" altLang="zh-CN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498" y="999057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醉酒客人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498" y="1655764"/>
            <a:ext cx="10009601" cy="4187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zh-CN" sz="2000">
                <a:solidFill>
                  <a:schemeClr val="tx1"/>
                </a:solidFill>
              </a:rPr>
              <a:t>处理醉酒客人的基本原则及注意事项：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1</a:t>
            </a:r>
            <a:r>
              <a:rPr lang="zh-CN" altLang="zh-CN" sz="2000">
                <a:solidFill>
                  <a:schemeClr val="tx1"/>
                </a:solidFill>
              </a:rPr>
              <a:t>、在区域内严禁留下醉酒客人独处或不管不问，避免因醉酒而引发的其它人身伤害或财产损失。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2</a:t>
            </a:r>
            <a:r>
              <a:rPr lang="zh-CN" altLang="zh-CN" sz="2000">
                <a:solidFill>
                  <a:schemeClr val="tx1"/>
                </a:solidFill>
              </a:rPr>
              <a:t>、及时提供醒酒物品（药物、冷毛巾、浓茶或咖啡），备好盛接呕吐物的容器，避免呕吐物污染地面或家俱织物。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3</a:t>
            </a:r>
            <a:r>
              <a:rPr lang="zh-CN" altLang="zh-CN" sz="2000">
                <a:solidFill>
                  <a:schemeClr val="tx1"/>
                </a:solidFill>
              </a:rPr>
              <a:t>、及时汇报上级领导，由上级领导迅速联系醉酒者亲友，争取尽快由醉酒者亲友接手对其进行看护。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4</a:t>
            </a:r>
            <a:r>
              <a:rPr lang="zh-CN" altLang="zh-CN" sz="2000">
                <a:solidFill>
                  <a:schemeClr val="tx1"/>
                </a:solidFill>
              </a:rPr>
              <a:t>、不要忽视了受醉酒者影响的其他宾客，应及时表达歉意并做出合理调整减少这些客人受到的影响。</a:t>
            </a:r>
            <a:endParaRPr lang="zh-CN" altLang="zh-CN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498" y="1664075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醉酒客人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498" y="2320782"/>
            <a:ext cx="10009601" cy="3264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zh-CN" sz="2000">
                <a:solidFill>
                  <a:schemeClr val="tx1"/>
                </a:solidFill>
              </a:rPr>
              <a:t>观察并了解客人喝醉的程度：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1</a:t>
            </a:r>
            <a:r>
              <a:rPr lang="zh-CN" altLang="zh-CN" sz="2000">
                <a:solidFill>
                  <a:schemeClr val="tx1"/>
                </a:solidFill>
              </a:rPr>
              <a:t>、稍醉：酒精在血液中浓度为</a:t>
            </a:r>
            <a:r>
              <a:rPr lang="en-US" altLang="zh-CN" sz="2000">
                <a:solidFill>
                  <a:schemeClr val="tx1"/>
                </a:solidFill>
              </a:rPr>
              <a:t>0.05%</a:t>
            </a:r>
            <a:r>
              <a:rPr lang="zh-CN" altLang="zh-CN" sz="2000">
                <a:solidFill>
                  <a:schemeClr val="tx1"/>
                </a:solidFill>
              </a:rPr>
              <a:t>以下，大约为一瓶啤酒，表现为话多。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2</a:t>
            </a:r>
            <a:r>
              <a:rPr lang="zh-CN" altLang="zh-CN" sz="2000">
                <a:solidFill>
                  <a:schemeClr val="tx1"/>
                </a:solidFill>
              </a:rPr>
              <a:t>、醉酒：酒精在血液中浓度为</a:t>
            </a:r>
            <a:r>
              <a:rPr lang="en-US" altLang="zh-CN" sz="2000">
                <a:solidFill>
                  <a:schemeClr val="tx1"/>
                </a:solidFill>
              </a:rPr>
              <a:t>0.05%</a:t>
            </a:r>
            <a:r>
              <a:rPr lang="zh-CN" altLang="zh-CN" sz="2000">
                <a:solidFill>
                  <a:schemeClr val="tx1"/>
                </a:solidFill>
              </a:rPr>
              <a:t>—</a:t>
            </a:r>
            <a:r>
              <a:rPr lang="en-US" altLang="zh-CN" sz="2000">
                <a:solidFill>
                  <a:schemeClr val="tx1"/>
                </a:solidFill>
              </a:rPr>
              <a:t>0.1%</a:t>
            </a:r>
            <a:r>
              <a:rPr lang="zh-CN" altLang="zh-CN" sz="2000">
                <a:solidFill>
                  <a:schemeClr val="tx1"/>
                </a:solidFill>
              </a:rPr>
              <a:t>，大约三瓶啤酒，表现为反应迟钝，说话出现语言障碍。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3</a:t>
            </a:r>
            <a:r>
              <a:rPr lang="zh-CN" altLang="zh-CN" sz="2000">
                <a:solidFill>
                  <a:schemeClr val="tx1"/>
                </a:solidFill>
              </a:rPr>
              <a:t>、大醉：酒精在血液中的浓度为</a:t>
            </a:r>
            <a:r>
              <a:rPr lang="en-US" altLang="zh-CN" sz="2000">
                <a:solidFill>
                  <a:schemeClr val="tx1"/>
                </a:solidFill>
              </a:rPr>
              <a:t>0.1%</a:t>
            </a:r>
            <a:r>
              <a:rPr lang="zh-CN" altLang="zh-CN" sz="2000">
                <a:solidFill>
                  <a:schemeClr val="tx1"/>
                </a:solidFill>
              </a:rPr>
              <a:t>—</a:t>
            </a:r>
            <a:r>
              <a:rPr lang="en-US" altLang="zh-CN" sz="2000">
                <a:solidFill>
                  <a:schemeClr val="tx1"/>
                </a:solidFill>
              </a:rPr>
              <a:t>0.3%</a:t>
            </a:r>
            <a:r>
              <a:rPr lang="zh-CN" altLang="zh-CN" sz="2000">
                <a:solidFill>
                  <a:schemeClr val="tx1"/>
                </a:solidFill>
              </a:rPr>
              <a:t>，大约为</a:t>
            </a:r>
            <a:r>
              <a:rPr lang="en-US" altLang="zh-CN" sz="2000">
                <a:solidFill>
                  <a:schemeClr val="tx1"/>
                </a:solidFill>
              </a:rPr>
              <a:t>4</a:t>
            </a:r>
            <a:r>
              <a:rPr lang="zh-CN" altLang="zh-CN" sz="2000">
                <a:solidFill>
                  <a:schemeClr val="tx1"/>
                </a:solidFill>
              </a:rPr>
              <a:t>—</a:t>
            </a:r>
            <a:r>
              <a:rPr lang="en-US" altLang="zh-CN" sz="2000">
                <a:solidFill>
                  <a:schemeClr val="tx1"/>
                </a:solidFill>
              </a:rPr>
              <a:t>6</a:t>
            </a:r>
            <a:r>
              <a:rPr lang="zh-CN" altLang="zh-CN" sz="2000">
                <a:solidFill>
                  <a:schemeClr val="tx1"/>
                </a:solidFill>
              </a:rPr>
              <a:t>瓶啤酒，表现为东倒西歪，重复说同一句话。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4</a:t>
            </a:r>
            <a:r>
              <a:rPr lang="zh-CN" altLang="zh-CN" sz="2000">
                <a:solidFill>
                  <a:schemeClr val="tx1"/>
                </a:solidFill>
              </a:rPr>
              <a:t>、烂醉：酒精在血液中浓度为</a:t>
            </a:r>
            <a:r>
              <a:rPr lang="en-US" altLang="zh-CN" sz="2000">
                <a:solidFill>
                  <a:schemeClr val="tx1"/>
                </a:solidFill>
              </a:rPr>
              <a:t>0.4%</a:t>
            </a:r>
            <a:r>
              <a:rPr lang="zh-CN" altLang="zh-CN" sz="2000">
                <a:solidFill>
                  <a:schemeClr val="tx1"/>
                </a:solidFill>
              </a:rPr>
              <a:t>，大约</a:t>
            </a:r>
            <a:r>
              <a:rPr lang="en-US" altLang="zh-CN" sz="2000">
                <a:solidFill>
                  <a:schemeClr val="tx1"/>
                </a:solidFill>
              </a:rPr>
              <a:t>8</a:t>
            </a:r>
            <a:r>
              <a:rPr lang="zh-CN" altLang="zh-CN" sz="2000">
                <a:solidFill>
                  <a:schemeClr val="tx1"/>
                </a:solidFill>
              </a:rPr>
              <a:t>瓶啤酒，表现为步行困难。</a:t>
            </a:r>
            <a:endParaRPr lang="zh-CN" altLang="zh-CN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498" y="999057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醉酒客人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498" y="1463842"/>
            <a:ext cx="10009601" cy="5110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zh-CN" sz="2000">
                <a:solidFill>
                  <a:schemeClr val="tx1"/>
                </a:solidFill>
              </a:rPr>
              <a:t>是在我餐厅内用餐的客人：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1</a:t>
            </a:r>
            <a:r>
              <a:rPr lang="zh-CN" altLang="zh-CN" sz="2000">
                <a:solidFill>
                  <a:schemeClr val="tx1"/>
                </a:solidFill>
              </a:rPr>
              <a:t>、首先，各岗点服务员在服务过程中应注意观察客人，当发现客人有醉酒先兆时，应暂停或减量向客人提供酒精饮料并向值班的餐厅经理汇报。当班餐厅经理先要确定该客人是否确已喝醉，再决定是否继续为其提供含酒精饮料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2</a:t>
            </a:r>
            <a:r>
              <a:rPr lang="zh-CN" altLang="zh-CN" sz="2000">
                <a:solidFill>
                  <a:schemeClr val="tx1"/>
                </a:solidFill>
              </a:rPr>
              <a:t>、如果客人确已喝醉，经理应礼貌婉转地告诉客人不可以再向他提供含酒精饮料（如此品种已售完，是否换其他饮品等）。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3</a:t>
            </a:r>
            <a:r>
              <a:rPr lang="zh-CN" altLang="zh-CN" sz="2000">
                <a:solidFill>
                  <a:schemeClr val="tx1"/>
                </a:solidFill>
              </a:rPr>
              <a:t>、如客人已出现较严重的醉态，应安排客人到不打扰其他客人的靠里面的席位上，或者安排在隔开的餐室内。服务员应立即为醉酒客人提供冷毛巾敷头及温水，同时准备好垃圾桶等容器以备客人呕吐，尽量防止客人随意在地毯上呕吐。如果客人呕吐或带来其他麻烦，服务员要有耐心，迅速清除污物，不要抱怨，此时要密切注意防止呕吐物呛入客人气管。</a:t>
            </a:r>
            <a:endParaRPr lang="zh-CN" altLang="zh-CN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498" y="964332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醉酒客人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498" y="1285449"/>
            <a:ext cx="10009601" cy="5572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zh-CN" sz="2000">
                <a:solidFill>
                  <a:schemeClr val="tx1"/>
                </a:solidFill>
              </a:rPr>
              <a:t>是在我餐厅内用餐的客人：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4</a:t>
            </a:r>
            <a:r>
              <a:rPr lang="zh-CN" altLang="zh-CN" sz="2000">
                <a:solidFill>
                  <a:schemeClr val="tx1"/>
                </a:solidFill>
              </a:rPr>
              <a:t>、值班领导应尽快联系醉酒客人亲友将醉酒客人带离酒店，对于暂时无法移动的醉酒客人，各岗点都应注意不要让其独处，应保持有随行人员或安排服务员陪同观察，防止客人有意外发生。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5</a:t>
            </a:r>
            <a:r>
              <a:rPr lang="zh-CN" altLang="zh-CN" sz="2000">
                <a:solidFill>
                  <a:schemeClr val="tx1"/>
                </a:solidFill>
              </a:rPr>
              <a:t>、对于重度醉酒的客人要注意保暖，使其侧卧，防止呕吐物进行气管而导致客人窒息。如有需要，可通过按压客人舌根处等方法，诱发客人呕吐以减轻醉酒程度。如发现客人呼吸浅而慢，应立即汇报，由</a:t>
            </a:r>
            <a:r>
              <a:rPr lang="zh-CN" altLang="en-US" sz="2000">
                <a:solidFill>
                  <a:schemeClr val="tx1"/>
                </a:solidFill>
              </a:rPr>
              <a:t>店长</a:t>
            </a:r>
            <a:r>
              <a:rPr lang="zh-CN" altLang="zh-CN" sz="2000">
                <a:solidFill>
                  <a:schemeClr val="tx1"/>
                </a:solidFill>
              </a:rPr>
              <a:t>决定是否报警或送院治疗。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6</a:t>
            </a:r>
            <a:r>
              <a:rPr lang="zh-CN" altLang="zh-CN" sz="2000">
                <a:solidFill>
                  <a:schemeClr val="tx1"/>
                </a:solidFill>
              </a:rPr>
              <a:t>、如果该客人住在本酒店，而没有人搀扶又不能够回房间时，应通知</a:t>
            </a:r>
            <a:r>
              <a:rPr lang="zh-CN" altLang="en-US" sz="2000"/>
              <a:t>其它工作人员</a:t>
            </a:r>
            <a:r>
              <a:rPr lang="zh-CN" altLang="zh-CN" sz="2000">
                <a:solidFill>
                  <a:schemeClr val="tx1"/>
                </a:solidFill>
              </a:rPr>
              <a:t>陪同客人回房间。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7</a:t>
            </a:r>
            <a:r>
              <a:rPr lang="zh-CN" altLang="zh-CN" sz="2000">
                <a:solidFill>
                  <a:schemeClr val="tx1"/>
                </a:solidFill>
              </a:rPr>
              <a:t>、事故及处理结果应记录在工作日记上。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8</a:t>
            </a:r>
            <a:r>
              <a:rPr lang="zh-CN" altLang="zh-CN" sz="2000">
                <a:solidFill>
                  <a:schemeClr val="tx1"/>
                </a:solidFill>
              </a:rPr>
              <a:t>、</a:t>
            </a:r>
            <a:r>
              <a:rPr lang="zh-CN" altLang="en-US" sz="2000"/>
              <a:t>店长</a:t>
            </a:r>
            <a:r>
              <a:rPr lang="zh-CN" altLang="zh-CN" sz="2000">
                <a:solidFill>
                  <a:schemeClr val="tx1"/>
                </a:solidFill>
              </a:rPr>
              <a:t>在接报后应立即组织人员到场，不可以单独前往，必须两人或两人以上，避免造成自身伤害。</a:t>
            </a:r>
            <a:endParaRPr lang="zh-CN" altLang="zh-CN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498" y="964332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醉酒客人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498" y="1425997"/>
            <a:ext cx="10009601" cy="4649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zh-CN" sz="2000">
                <a:solidFill>
                  <a:schemeClr val="tx1"/>
                </a:solidFill>
              </a:rPr>
              <a:t>是我住客但不是在我餐厅用餐的客人：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1</a:t>
            </a:r>
            <a:r>
              <a:rPr lang="zh-CN" altLang="zh-CN" sz="2000">
                <a:solidFill>
                  <a:schemeClr val="tx1"/>
                </a:solidFill>
              </a:rPr>
              <a:t>、</a:t>
            </a:r>
            <a:r>
              <a:rPr lang="zh-CN" altLang="en-US" sz="2000"/>
              <a:t>工作</a:t>
            </a:r>
            <a:r>
              <a:rPr lang="zh-CN" altLang="zh-CN" sz="2000">
                <a:solidFill>
                  <a:schemeClr val="tx1"/>
                </a:solidFill>
              </a:rPr>
              <a:t>人员在发现醉酒客人的第一时间，必须立即报告</a:t>
            </a:r>
            <a:r>
              <a:rPr lang="zh-CN" altLang="en-US" sz="2000">
                <a:solidFill>
                  <a:schemeClr val="tx1"/>
                </a:solidFill>
              </a:rPr>
              <a:t>店长。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2</a:t>
            </a:r>
            <a:r>
              <a:rPr lang="zh-CN" altLang="zh-CN" sz="2000">
                <a:solidFill>
                  <a:schemeClr val="tx1"/>
                </a:solidFill>
              </a:rPr>
              <a:t>、对因醉酒而大吵大闹的客人要留意监视，一般不予干预，应报告</a:t>
            </a:r>
            <a:r>
              <a:rPr lang="zh-CN" altLang="en-US" sz="2000">
                <a:solidFill>
                  <a:schemeClr val="tx1"/>
                </a:solidFill>
              </a:rPr>
              <a:t>店长</a:t>
            </a:r>
            <a:r>
              <a:rPr lang="zh-CN" altLang="zh-CN" sz="2000">
                <a:solidFill>
                  <a:schemeClr val="tx1"/>
                </a:solidFill>
              </a:rPr>
              <a:t>，同时向客人提供冷毛巾敷头及温水，备好垃圾袋或垃圾桶。</a:t>
            </a:r>
            <a:r>
              <a:rPr lang="zh-CN" altLang="en-US" sz="2000">
                <a:solidFill>
                  <a:schemeClr val="tx1"/>
                </a:solidFill>
              </a:rPr>
              <a:t>管家</a:t>
            </a:r>
            <a:r>
              <a:rPr lang="zh-CN" altLang="zh-CN" sz="2000">
                <a:solidFill>
                  <a:schemeClr val="tx1"/>
                </a:solidFill>
              </a:rPr>
              <a:t>要注意向受醉酒客人影响的其它宾客表示歉意。</a:t>
            </a:r>
            <a:r>
              <a:rPr lang="en-US" altLang="zh-CN" sz="2000">
                <a:solidFill>
                  <a:schemeClr val="tx1"/>
                </a:solidFill>
              </a:rPr>
              <a:t> 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3</a:t>
            </a:r>
            <a:r>
              <a:rPr lang="zh-CN" altLang="zh-CN" sz="2000">
                <a:solidFill>
                  <a:schemeClr val="tx1"/>
                </a:solidFill>
              </a:rPr>
              <a:t>、对随地呕吐的醉客要视情处理，对呕吐过的地面应及时通知</a:t>
            </a:r>
            <a:r>
              <a:rPr lang="zh-CN" altLang="en-US" sz="2000">
                <a:solidFill>
                  <a:schemeClr val="tx1"/>
                </a:solidFill>
              </a:rPr>
              <a:t>保洁人员</a:t>
            </a:r>
            <a:r>
              <a:rPr lang="zh-CN" altLang="zh-CN" sz="2000">
                <a:solidFill>
                  <a:schemeClr val="tx1"/>
                </a:solidFill>
              </a:rPr>
              <a:t>处理。</a:t>
            </a:r>
            <a:r>
              <a:rPr lang="en-US" altLang="zh-CN" sz="2000">
                <a:solidFill>
                  <a:schemeClr val="tx1"/>
                </a:solidFill>
              </a:rPr>
              <a:t> 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4</a:t>
            </a:r>
            <a:r>
              <a:rPr lang="zh-CN" altLang="zh-CN" sz="2000">
                <a:solidFill>
                  <a:schemeClr val="tx1"/>
                </a:solidFill>
              </a:rPr>
              <a:t>、对倒地不省人事的醉客应与</a:t>
            </a:r>
            <a:r>
              <a:rPr lang="zh-CN" altLang="en-US" sz="2000"/>
              <a:t>其它</a:t>
            </a:r>
            <a:r>
              <a:rPr lang="zh-CN" altLang="zh-CN" sz="2000">
                <a:solidFill>
                  <a:schemeClr val="tx1"/>
                </a:solidFill>
              </a:rPr>
              <a:t>人员配合将客人搀扶至客房，切不要独自进入醉酒客人房间，同时应报告</a:t>
            </a:r>
            <a:r>
              <a:rPr lang="zh-CN" altLang="en-US" sz="2000">
                <a:solidFill>
                  <a:schemeClr val="tx1"/>
                </a:solidFill>
              </a:rPr>
              <a:t>店长。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5</a:t>
            </a:r>
            <a:r>
              <a:rPr lang="zh-CN" altLang="zh-CN" sz="2000">
                <a:solidFill>
                  <a:schemeClr val="tx1"/>
                </a:solidFill>
              </a:rPr>
              <a:t>、对醉客的纠缠不休要机警应付，礼貌回避，不要刺激客人。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6</a:t>
            </a:r>
            <a:r>
              <a:rPr lang="zh-CN" altLang="zh-CN" sz="2000">
                <a:solidFill>
                  <a:schemeClr val="tx1"/>
                </a:solidFill>
              </a:rPr>
              <a:t>、如醉酒客人出现严重破坏或伤害他人行为，</a:t>
            </a:r>
            <a:r>
              <a:rPr lang="zh-CN" altLang="en-US" sz="2000"/>
              <a:t>工作人</a:t>
            </a:r>
            <a:r>
              <a:rPr lang="zh-CN" altLang="zh-CN" sz="2000">
                <a:solidFill>
                  <a:schemeClr val="tx1"/>
                </a:solidFill>
              </a:rPr>
              <a:t>员需出面进行干预控制。</a:t>
            </a:r>
            <a:endParaRPr lang="zh-CN" altLang="zh-CN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498" y="964332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醉酒客人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498" y="1425997"/>
            <a:ext cx="10009601" cy="4649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zh-CN" sz="2000">
                <a:solidFill>
                  <a:schemeClr val="tx1"/>
                </a:solidFill>
              </a:rPr>
              <a:t>是我住客但不是在我餐厅用餐的客人：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7</a:t>
            </a:r>
            <a:r>
              <a:rPr lang="zh-CN" altLang="en-US" sz="2000"/>
              <a:t>、管家</a:t>
            </a:r>
            <a:r>
              <a:rPr lang="zh-CN" altLang="zh-CN" sz="2000">
                <a:solidFill>
                  <a:schemeClr val="tx1"/>
                </a:solidFill>
              </a:rPr>
              <a:t>在控制住客人后立即通知</a:t>
            </a:r>
            <a:r>
              <a:rPr lang="zh-CN" altLang="en-US" sz="2000">
                <a:solidFill>
                  <a:schemeClr val="tx1"/>
                </a:solidFill>
              </a:rPr>
              <a:t>店长</a:t>
            </a:r>
            <a:r>
              <a:rPr lang="zh-CN" altLang="zh-CN" sz="2000">
                <a:solidFill>
                  <a:schemeClr val="tx1"/>
                </a:solidFill>
              </a:rPr>
              <a:t>到达现场进行处理。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8</a:t>
            </a:r>
            <a:r>
              <a:rPr lang="zh-CN" altLang="zh-CN" sz="2000">
                <a:solidFill>
                  <a:schemeClr val="tx1"/>
                </a:solidFill>
              </a:rPr>
              <a:t>、</a:t>
            </a:r>
            <a:r>
              <a:rPr lang="zh-CN" altLang="en-US" sz="2000">
                <a:solidFill>
                  <a:schemeClr val="tx1"/>
                </a:solidFill>
              </a:rPr>
              <a:t>店长</a:t>
            </a:r>
            <a:r>
              <a:rPr lang="zh-CN" altLang="zh-CN" sz="2000">
                <a:solidFill>
                  <a:schemeClr val="tx1"/>
                </a:solidFill>
              </a:rPr>
              <a:t>在接报后立即到达现场，在如果不危及到其它客人的安全或酒店财产的安全前提下。先请其跟随的朋友或家人劝止，引至一安全的区域，提供给解酒物品，让其冷静下来。如果其身边没有朋友或家人，那么，只能尽可能的观注，</a:t>
            </a:r>
            <a:r>
              <a:rPr lang="zh-CN" altLang="en-US" sz="2000">
                <a:solidFill>
                  <a:schemeClr val="tx1"/>
                </a:solidFill>
              </a:rPr>
              <a:t>管家</a:t>
            </a:r>
            <a:r>
              <a:rPr lang="zh-CN" altLang="zh-CN" sz="2000">
                <a:solidFill>
                  <a:schemeClr val="tx1"/>
                </a:solidFill>
              </a:rPr>
              <a:t>随时准备制止事态的发展。在控制住场面后，可以通过其手机打出、打入的电话联系其家人或朋友，告诉他们事情的经过，请其尽可能的到店解决。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9</a:t>
            </a:r>
            <a:r>
              <a:rPr lang="zh-CN" altLang="zh-CN" sz="2000">
                <a:solidFill>
                  <a:schemeClr val="tx1"/>
                </a:solidFill>
              </a:rPr>
              <a:t>、如果联系不上其家人或朋友，尽可能的安排其回房休息醒酒，并安排安全部</a:t>
            </a:r>
            <a:r>
              <a:rPr lang="zh-CN" altLang="en-US" sz="2000"/>
              <a:t>工作</a:t>
            </a:r>
            <a:r>
              <a:rPr lang="zh-CN" altLang="zh-CN" sz="2000">
                <a:solidFill>
                  <a:schemeClr val="tx1"/>
                </a:solidFill>
              </a:rPr>
              <a:t>人员进行陪护。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10</a:t>
            </a:r>
            <a:r>
              <a:rPr lang="zh-CN" altLang="zh-CN" sz="2000">
                <a:solidFill>
                  <a:schemeClr val="tx1"/>
                </a:solidFill>
              </a:rPr>
              <a:t>、如客人的破坏行为已不能控制，</a:t>
            </a:r>
            <a:r>
              <a:rPr lang="zh-CN" altLang="en-US" sz="2000">
                <a:solidFill>
                  <a:schemeClr val="tx1"/>
                </a:solidFill>
              </a:rPr>
              <a:t>店长</a:t>
            </a:r>
            <a:r>
              <a:rPr lang="zh-CN" altLang="zh-CN" sz="2000">
                <a:solidFill>
                  <a:schemeClr val="tx1"/>
                </a:solidFill>
              </a:rPr>
              <a:t>联系警方寻求帮助。</a:t>
            </a:r>
            <a:endParaRPr lang="zh-CN" altLang="zh-CN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0"/>
          <a:stretch>
            <a:fillRect/>
          </a:stretch>
        </p:blipFill>
        <p:spPr>
          <a:xfrm>
            <a:off x="-21272" y="1"/>
            <a:ext cx="4458190" cy="3054688"/>
          </a:xfrm>
          <a:custGeom>
            <a:avLst/>
            <a:gdLst>
              <a:gd name="connsiteX0" fmla="*/ 21271 w 4458190"/>
              <a:gd name="connsiteY0" fmla="*/ 0 h 3054688"/>
              <a:gd name="connsiteX1" fmla="*/ 4458190 w 4458190"/>
              <a:gd name="connsiteY1" fmla="*/ 0 h 3054688"/>
              <a:gd name="connsiteX2" fmla="*/ 1392873 w 4458190"/>
              <a:gd name="connsiteY2" fmla="*/ 3054688 h 3054688"/>
              <a:gd name="connsiteX3" fmla="*/ 1392872 w 4458190"/>
              <a:gd name="connsiteY3" fmla="*/ 3054688 h 3054688"/>
              <a:gd name="connsiteX4" fmla="*/ 1355970 w 4458190"/>
              <a:gd name="connsiteY4" fmla="*/ 2994830 h 3054688"/>
              <a:gd name="connsiteX5" fmla="*/ 36902 w 4458190"/>
              <a:gd name="connsiteY5" fmla="*/ 1633484 h 3054688"/>
              <a:gd name="connsiteX6" fmla="*/ 0 w 4458190"/>
              <a:gd name="connsiteY6" fmla="*/ 1573627 h 3054688"/>
              <a:gd name="connsiteX7" fmla="*/ 0 w 4458190"/>
              <a:gd name="connsiteY7" fmla="*/ 1573554 h 3054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58190" h="3054688">
                <a:moveTo>
                  <a:pt x="21271" y="0"/>
                </a:moveTo>
                <a:lnTo>
                  <a:pt x="4458190" y="0"/>
                </a:lnTo>
                <a:lnTo>
                  <a:pt x="1392873" y="3054688"/>
                </a:lnTo>
                <a:lnTo>
                  <a:pt x="1392872" y="3054688"/>
                </a:lnTo>
                <a:lnTo>
                  <a:pt x="1355970" y="2994830"/>
                </a:lnTo>
                <a:cubicBezTo>
                  <a:pt x="1134720" y="2683507"/>
                  <a:pt x="258152" y="1944807"/>
                  <a:pt x="36902" y="1633484"/>
                </a:cubicBezTo>
                <a:lnTo>
                  <a:pt x="0" y="1573627"/>
                </a:lnTo>
                <a:lnTo>
                  <a:pt x="0" y="1573554"/>
                </a:lnTo>
                <a:close/>
              </a:path>
            </a:pathLst>
          </a:custGeom>
        </p:spPr>
      </p:pic>
      <p:sp>
        <p:nvSpPr>
          <p:cNvPr id="3" name="直角三角形 2"/>
          <p:cNvSpPr/>
          <p:nvPr/>
        </p:nvSpPr>
        <p:spPr>
          <a:xfrm rot="13519130">
            <a:off x="-947243" y="2173329"/>
            <a:ext cx="1875312" cy="1875312"/>
          </a:xfrm>
          <a:prstGeom prst="rtTriangle">
            <a:avLst/>
          </a:prstGeom>
          <a:solidFill>
            <a:srgbClr val="0049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" name="平行四边形 6"/>
          <p:cNvSpPr/>
          <p:nvPr/>
        </p:nvSpPr>
        <p:spPr>
          <a:xfrm rot="2358021">
            <a:off x="2294987" y="-899965"/>
            <a:ext cx="684066" cy="5929892"/>
          </a:xfrm>
          <a:custGeom>
            <a:avLst/>
            <a:gdLst>
              <a:gd name="connsiteX0" fmla="*/ 0 w 716973"/>
              <a:gd name="connsiteY0" fmla="*/ 5889688 h 5889688"/>
              <a:gd name="connsiteX1" fmla="*/ 584491 w 716973"/>
              <a:gd name="connsiteY1" fmla="*/ 0 h 5889688"/>
              <a:gd name="connsiteX2" fmla="*/ 716973 w 716973"/>
              <a:gd name="connsiteY2" fmla="*/ 0 h 5889688"/>
              <a:gd name="connsiteX3" fmla="*/ 132482 w 716973"/>
              <a:gd name="connsiteY3" fmla="*/ 5889688 h 5889688"/>
              <a:gd name="connsiteX4" fmla="*/ 0 w 716973"/>
              <a:gd name="connsiteY4" fmla="*/ 5889688 h 5889688"/>
              <a:gd name="connsiteX0-1" fmla="*/ 0 w 684066"/>
              <a:gd name="connsiteY0-2" fmla="*/ 5929892 h 5929892"/>
              <a:gd name="connsiteX1-3" fmla="*/ 584491 w 684066"/>
              <a:gd name="connsiteY1-4" fmla="*/ 40204 h 5929892"/>
              <a:gd name="connsiteX2-5" fmla="*/ 684066 w 684066"/>
              <a:gd name="connsiteY2-6" fmla="*/ 0 h 5929892"/>
              <a:gd name="connsiteX3-7" fmla="*/ 132482 w 684066"/>
              <a:gd name="connsiteY3-8" fmla="*/ 5929892 h 5929892"/>
              <a:gd name="connsiteX4-9" fmla="*/ 0 w 684066"/>
              <a:gd name="connsiteY4-10" fmla="*/ 5929892 h 592989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84066" h="5929892">
                <a:moveTo>
                  <a:pt x="0" y="5929892"/>
                </a:moveTo>
                <a:lnTo>
                  <a:pt x="584491" y="40204"/>
                </a:lnTo>
                <a:lnTo>
                  <a:pt x="684066" y="0"/>
                </a:lnTo>
                <a:lnTo>
                  <a:pt x="132482" y="5929892"/>
                </a:lnTo>
                <a:lnTo>
                  <a:pt x="0" y="5929892"/>
                </a:lnTo>
                <a:close/>
              </a:path>
            </a:pathLst>
          </a:custGeom>
          <a:solidFill>
            <a:srgbClr val="B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 rot="18930282">
            <a:off x="74536" y="3618168"/>
            <a:ext cx="28678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8800">
                <a:cs typeface="+mn-ea"/>
                <a:sym typeface="+mn-lt"/>
              </a:rPr>
              <a:t>目录</a:t>
            </a:r>
            <a:endParaRPr lang="zh-CN" altLang="en-US" sz="8800">
              <a:cs typeface="+mn-ea"/>
              <a:sym typeface="+mn-lt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9208251" y="4422608"/>
            <a:ext cx="3476603" cy="3681921"/>
            <a:chOff x="9208251" y="4422608"/>
            <a:chExt cx="3476603" cy="3681921"/>
          </a:xfrm>
        </p:grpSpPr>
        <p:sp>
          <p:nvSpPr>
            <p:cNvPr id="9" name="直角三角形 8"/>
            <p:cNvSpPr/>
            <p:nvPr/>
          </p:nvSpPr>
          <p:spPr>
            <a:xfrm rot="8100000">
              <a:off x="9208251" y="5632252"/>
              <a:ext cx="2442887" cy="2472277"/>
            </a:xfrm>
            <a:custGeom>
              <a:avLst/>
              <a:gdLst>
                <a:gd name="connsiteX0" fmla="*/ 0 w 3810202"/>
                <a:gd name="connsiteY0" fmla="*/ 3810202 h 3810202"/>
                <a:gd name="connsiteX1" fmla="*/ 0 w 3810202"/>
                <a:gd name="connsiteY1" fmla="*/ 0 h 3810202"/>
                <a:gd name="connsiteX2" fmla="*/ 3810202 w 3810202"/>
                <a:gd name="connsiteY2" fmla="*/ 3810202 h 3810202"/>
                <a:gd name="connsiteX3" fmla="*/ 0 w 3810202"/>
                <a:gd name="connsiteY3" fmla="*/ 3810202 h 3810202"/>
                <a:gd name="connsiteX0-1" fmla="*/ 0 w 3810202"/>
                <a:gd name="connsiteY0-2" fmla="*/ 2486972 h 2486972"/>
                <a:gd name="connsiteX1-3" fmla="*/ 1323230 w 3810202"/>
                <a:gd name="connsiteY1-4" fmla="*/ 0 h 2486972"/>
                <a:gd name="connsiteX2-5" fmla="*/ 3810202 w 3810202"/>
                <a:gd name="connsiteY2-6" fmla="*/ 2486972 h 2486972"/>
                <a:gd name="connsiteX3-7" fmla="*/ 0 w 3810202"/>
                <a:gd name="connsiteY3-8" fmla="*/ 2486972 h 2486972"/>
                <a:gd name="connsiteX0-9" fmla="*/ 65443 w 2486972"/>
                <a:gd name="connsiteY0-10" fmla="*/ 2479624 h 2486972"/>
                <a:gd name="connsiteX1-11" fmla="*/ 0 w 2486972"/>
                <a:gd name="connsiteY1-12" fmla="*/ 0 h 2486972"/>
                <a:gd name="connsiteX2-13" fmla="*/ 2486972 w 2486972"/>
                <a:gd name="connsiteY2-14" fmla="*/ 2486972 h 2486972"/>
                <a:gd name="connsiteX3-15" fmla="*/ 65443 w 2486972"/>
                <a:gd name="connsiteY3-16" fmla="*/ 2479624 h 2486972"/>
                <a:gd name="connsiteX0-17" fmla="*/ 21358 w 2442887"/>
                <a:gd name="connsiteY0-18" fmla="*/ 2464929 h 2472277"/>
                <a:gd name="connsiteX1-19" fmla="*/ 0 w 2442887"/>
                <a:gd name="connsiteY1-20" fmla="*/ 0 h 2472277"/>
                <a:gd name="connsiteX2-21" fmla="*/ 2442887 w 2442887"/>
                <a:gd name="connsiteY2-22" fmla="*/ 2472277 h 2472277"/>
                <a:gd name="connsiteX3-23" fmla="*/ 21358 w 2442887"/>
                <a:gd name="connsiteY3-24" fmla="*/ 2464929 h 247227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2442887" h="2472277">
                  <a:moveTo>
                    <a:pt x="21358" y="2464929"/>
                  </a:moveTo>
                  <a:lnTo>
                    <a:pt x="0" y="0"/>
                  </a:lnTo>
                  <a:lnTo>
                    <a:pt x="2442887" y="2472277"/>
                  </a:lnTo>
                  <a:lnTo>
                    <a:pt x="21358" y="2464929"/>
                  </a:lnTo>
                  <a:close/>
                </a:path>
              </a:pathLst>
            </a:custGeom>
            <a:solidFill>
              <a:srgbClr val="B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 rot="18906205">
              <a:off x="10760160" y="4422608"/>
              <a:ext cx="1290166" cy="1343541"/>
            </a:xfrm>
            <a:custGeom>
              <a:avLst/>
              <a:gdLst>
                <a:gd name="connsiteX0" fmla="*/ 0 w 1289332"/>
                <a:gd name="connsiteY0" fmla="*/ 0 h 1343541"/>
                <a:gd name="connsiteX1" fmla="*/ 1289332 w 1289332"/>
                <a:gd name="connsiteY1" fmla="*/ 0 h 1343541"/>
                <a:gd name="connsiteX2" fmla="*/ 1289332 w 1289332"/>
                <a:gd name="connsiteY2" fmla="*/ 1343541 h 1343541"/>
                <a:gd name="connsiteX3" fmla="*/ 0 w 1289332"/>
                <a:gd name="connsiteY3" fmla="*/ 1343541 h 1343541"/>
                <a:gd name="connsiteX4" fmla="*/ 0 w 1289332"/>
                <a:gd name="connsiteY4" fmla="*/ 0 h 1343541"/>
                <a:gd name="connsiteX0-1" fmla="*/ 0 w 1290166"/>
                <a:gd name="connsiteY0-2" fmla="*/ 0 h 1343541"/>
                <a:gd name="connsiteX1-3" fmla="*/ 1289332 w 1290166"/>
                <a:gd name="connsiteY1-4" fmla="*/ 0 h 1343541"/>
                <a:gd name="connsiteX2-5" fmla="*/ 1289963 w 1290166"/>
                <a:gd name="connsiteY2-6" fmla="*/ 1134306 h 1343541"/>
                <a:gd name="connsiteX3-7" fmla="*/ 1289332 w 1290166"/>
                <a:gd name="connsiteY3-8" fmla="*/ 1343541 h 1343541"/>
                <a:gd name="connsiteX4-9" fmla="*/ 0 w 1290166"/>
                <a:gd name="connsiteY4-10" fmla="*/ 1343541 h 1343541"/>
                <a:gd name="connsiteX5" fmla="*/ 0 w 1290166"/>
                <a:gd name="connsiteY5" fmla="*/ 0 h 1343541"/>
                <a:gd name="connsiteX0-11" fmla="*/ 0 w 1290166"/>
                <a:gd name="connsiteY0-12" fmla="*/ 0 h 1343541"/>
                <a:gd name="connsiteX1-13" fmla="*/ 1289332 w 1290166"/>
                <a:gd name="connsiteY1-14" fmla="*/ 0 h 1343541"/>
                <a:gd name="connsiteX2-15" fmla="*/ 1289963 w 1290166"/>
                <a:gd name="connsiteY2-16" fmla="*/ 1134306 h 1343541"/>
                <a:gd name="connsiteX3-17" fmla="*/ 1105632 w 1290166"/>
                <a:gd name="connsiteY3-18" fmla="*/ 1336525 h 1343541"/>
                <a:gd name="connsiteX4-19" fmla="*/ 0 w 1290166"/>
                <a:gd name="connsiteY4-20" fmla="*/ 1343541 h 1343541"/>
                <a:gd name="connsiteX5-21" fmla="*/ 0 w 1290166"/>
                <a:gd name="connsiteY5-22" fmla="*/ 0 h 1343541"/>
                <a:gd name="connsiteX0-23" fmla="*/ 0 w 1290166"/>
                <a:gd name="connsiteY0-24" fmla="*/ 0 h 1343541"/>
                <a:gd name="connsiteX1-25" fmla="*/ 1289332 w 1290166"/>
                <a:gd name="connsiteY1-26" fmla="*/ 0 h 1343541"/>
                <a:gd name="connsiteX2-27" fmla="*/ 1289963 w 1290166"/>
                <a:gd name="connsiteY2-28" fmla="*/ 1134306 h 1343541"/>
                <a:gd name="connsiteX3-29" fmla="*/ 1105632 w 1290166"/>
                <a:gd name="connsiteY3-30" fmla="*/ 1336525 h 1343541"/>
                <a:gd name="connsiteX4-31" fmla="*/ 0 w 1290166"/>
                <a:gd name="connsiteY4-32" fmla="*/ 1343541 h 1343541"/>
                <a:gd name="connsiteX5-33" fmla="*/ 0 w 1290166"/>
                <a:gd name="connsiteY5-34" fmla="*/ 0 h 1343541"/>
                <a:gd name="connsiteX0-35" fmla="*/ 0 w 1290166"/>
                <a:gd name="connsiteY0-36" fmla="*/ 0 h 1343541"/>
                <a:gd name="connsiteX1-37" fmla="*/ 1289332 w 1290166"/>
                <a:gd name="connsiteY1-38" fmla="*/ 0 h 1343541"/>
                <a:gd name="connsiteX2-39" fmla="*/ 1289963 w 1290166"/>
                <a:gd name="connsiteY2-40" fmla="*/ 1134306 h 1343541"/>
                <a:gd name="connsiteX3-41" fmla="*/ 1105632 w 1290166"/>
                <a:gd name="connsiteY3-42" fmla="*/ 1336525 h 1343541"/>
                <a:gd name="connsiteX4-43" fmla="*/ 0 w 1290166"/>
                <a:gd name="connsiteY4-44" fmla="*/ 1343541 h 1343541"/>
                <a:gd name="connsiteX5-45" fmla="*/ 0 w 1290166"/>
                <a:gd name="connsiteY5-46" fmla="*/ 0 h 134354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1290166" h="1343541">
                  <a:moveTo>
                    <a:pt x="0" y="0"/>
                  </a:moveTo>
                  <a:lnTo>
                    <a:pt x="1289332" y="0"/>
                  </a:lnTo>
                  <a:cubicBezTo>
                    <a:pt x="1291943" y="351157"/>
                    <a:pt x="1287352" y="783149"/>
                    <a:pt x="1289963" y="1134306"/>
                  </a:cubicBezTo>
                  <a:cubicBezTo>
                    <a:pt x="1289753" y="1204051"/>
                    <a:pt x="1105998" y="1352990"/>
                    <a:pt x="1105632" y="1336525"/>
                  </a:cubicBezTo>
                  <a:lnTo>
                    <a:pt x="0" y="13435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9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" name="直角三角形 10"/>
            <p:cNvSpPr/>
            <p:nvPr/>
          </p:nvSpPr>
          <p:spPr>
            <a:xfrm rot="2700000">
              <a:off x="11685195" y="5592522"/>
              <a:ext cx="996067" cy="1003251"/>
            </a:xfrm>
            <a:custGeom>
              <a:avLst/>
              <a:gdLst>
                <a:gd name="connsiteX0" fmla="*/ 0 w 1463040"/>
                <a:gd name="connsiteY0" fmla="*/ 1463040 h 1463040"/>
                <a:gd name="connsiteX1" fmla="*/ 0 w 1463040"/>
                <a:gd name="connsiteY1" fmla="*/ 0 h 1463040"/>
                <a:gd name="connsiteX2" fmla="*/ 1463040 w 1463040"/>
                <a:gd name="connsiteY2" fmla="*/ 1463040 h 1463040"/>
                <a:gd name="connsiteX3" fmla="*/ 0 w 1463040"/>
                <a:gd name="connsiteY3" fmla="*/ 1463040 h 1463040"/>
                <a:gd name="connsiteX0-1" fmla="*/ 0 w 1463040"/>
                <a:gd name="connsiteY0-2" fmla="*/ 1003251 h 1003251"/>
                <a:gd name="connsiteX1-3" fmla="*/ 0 w 1463040"/>
                <a:gd name="connsiteY1-4" fmla="*/ 0 h 1003251"/>
                <a:gd name="connsiteX2-5" fmla="*/ 1463040 w 1463040"/>
                <a:gd name="connsiteY2-6" fmla="*/ 1003251 h 1003251"/>
                <a:gd name="connsiteX3-7" fmla="*/ 0 w 1463040"/>
                <a:gd name="connsiteY3-8" fmla="*/ 1003251 h 1003251"/>
                <a:gd name="connsiteX0-9" fmla="*/ 0 w 1067909"/>
                <a:gd name="connsiteY0-10" fmla="*/ 1003251 h 1003251"/>
                <a:gd name="connsiteX1-11" fmla="*/ 0 w 1067909"/>
                <a:gd name="connsiteY1-12" fmla="*/ 0 h 1003251"/>
                <a:gd name="connsiteX2-13" fmla="*/ 1067909 w 1067909"/>
                <a:gd name="connsiteY2-14" fmla="*/ 967330 h 1003251"/>
                <a:gd name="connsiteX3-15" fmla="*/ 0 w 1067909"/>
                <a:gd name="connsiteY3-16" fmla="*/ 1003251 h 1003251"/>
                <a:gd name="connsiteX0-17" fmla="*/ 0 w 1053541"/>
                <a:gd name="connsiteY0-18" fmla="*/ 1003251 h 1003251"/>
                <a:gd name="connsiteX1-19" fmla="*/ 0 w 1053541"/>
                <a:gd name="connsiteY1-20" fmla="*/ 0 h 1003251"/>
                <a:gd name="connsiteX2-21" fmla="*/ 1053541 w 1053541"/>
                <a:gd name="connsiteY2-22" fmla="*/ 967330 h 1003251"/>
                <a:gd name="connsiteX3-23" fmla="*/ 0 w 1053541"/>
                <a:gd name="connsiteY3-24" fmla="*/ 1003251 h 1003251"/>
                <a:gd name="connsiteX0-25" fmla="*/ 0 w 1053541"/>
                <a:gd name="connsiteY0-26" fmla="*/ 1003251 h 1003251"/>
                <a:gd name="connsiteX1-27" fmla="*/ 14368 w 1053541"/>
                <a:gd name="connsiteY1-28" fmla="*/ 0 h 1003251"/>
                <a:gd name="connsiteX2-29" fmla="*/ 1053541 w 1053541"/>
                <a:gd name="connsiteY2-30" fmla="*/ 967330 h 1003251"/>
                <a:gd name="connsiteX3-31" fmla="*/ 0 w 1053541"/>
                <a:gd name="connsiteY3-32" fmla="*/ 1003251 h 1003251"/>
                <a:gd name="connsiteX0-33" fmla="*/ 0 w 996067"/>
                <a:gd name="connsiteY0-34" fmla="*/ 1003251 h 1003251"/>
                <a:gd name="connsiteX1-35" fmla="*/ 14368 w 996067"/>
                <a:gd name="connsiteY1-36" fmla="*/ 0 h 1003251"/>
                <a:gd name="connsiteX2-37" fmla="*/ 996067 w 996067"/>
                <a:gd name="connsiteY2-38" fmla="*/ 981698 h 1003251"/>
                <a:gd name="connsiteX3-39" fmla="*/ 0 w 996067"/>
                <a:gd name="connsiteY3-40" fmla="*/ 1003251 h 100325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996067" h="1003251">
                  <a:moveTo>
                    <a:pt x="0" y="1003251"/>
                  </a:moveTo>
                  <a:lnTo>
                    <a:pt x="14368" y="0"/>
                  </a:lnTo>
                  <a:lnTo>
                    <a:pt x="996067" y="981698"/>
                  </a:lnTo>
                  <a:lnTo>
                    <a:pt x="0" y="1003251"/>
                  </a:lnTo>
                  <a:close/>
                </a:path>
              </a:pathLst>
            </a:custGeom>
            <a:solidFill>
              <a:srgbClr val="B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2" name="矩形: 圆角 11"/>
          <p:cNvSpPr/>
          <p:nvPr/>
        </p:nvSpPr>
        <p:spPr>
          <a:xfrm rot="18900000">
            <a:off x="6628113" y="674654"/>
            <a:ext cx="514414" cy="514414"/>
          </a:xfrm>
          <a:prstGeom prst="roundRect">
            <a:avLst/>
          </a:prstGeom>
          <a:solidFill>
            <a:srgbClr val="0049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7" name="矩形: 圆角 16"/>
          <p:cNvSpPr/>
          <p:nvPr/>
        </p:nvSpPr>
        <p:spPr>
          <a:xfrm rot="18900000">
            <a:off x="5717426" y="1587154"/>
            <a:ext cx="514414" cy="514414"/>
          </a:xfrm>
          <a:prstGeom prst="roundRect">
            <a:avLst/>
          </a:prstGeom>
          <a:solidFill>
            <a:srgbClr val="B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矩形: 圆角 17"/>
          <p:cNvSpPr/>
          <p:nvPr/>
        </p:nvSpPr>
        <p:spPr>
          <a:xfrm rot="18900000">
            <a:off x="4865871" y="2489494"/>
            <a:ext cx="514414" cy="514414"/>
          </a:xfrm>
          <a:prstGeom prst="roundRect">
            <a:avLst/>
          </a:prstGeom>
          <a:solidFill>
            <a:srgbClr val="0049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9" name="矩形: 圆角 18"/>
          <p:cNvSpPr/>
          <p:nvPr/>
        </p:nvSpPr>
        <p:spPr>
          <a:xfrm rot="18900000">
            <a:off x="3954996" y="3412154"/>
            <a:ext cx="514414" cy="514414"/>
          </a:xfrm>
          <a:prstGeom prst="roundRect">
            <a:avLst/>
          </a:prstGeom>
          <a:solidFill>
            <a:srgbClr val="B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0" name="矩形: 圆角 19"/>
          <p:cNvSpPr/>
          <p:nvPr/>
        </p:nvSpPr>
        <p:spPr>
          <a:xfrm rot="18900000">
            <a:off x="3074909" y="4324654"/>
            <a:ext cx="514414" cy="514414"/>
          </a:xfrm>
          <a:prstGeom prst="roundRect">
            <a:avLst/>
          </a:prstGeom>
          <a:solidFill>
            <a:srgbClr val="0049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1" name="矩形: 圆角 20"/>
          <p:cNvSpPr/>
          <p:nvPr/>
        </p:nvSpPr>
        <p:spPr>
          <a:xfrm rot="18900000">
            <a:off x="2168466" y="5247316"/>
            <a:ext cx="514414" cy="514414"/>
          </a:xfrm>
          <a:prstGeom prst="roundRect">
            <a:avLst/>
          </a:prstGeom>
          <a:solidFill>
            <a:srgbClr val="B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490806" y="639473"/>
            <a:ext cx="3475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cs typeface="+mn-ea"/>
                <a:sym typeface="+mn-lt"/>
              </a:rPr>
              <a:t>相关公共信息</a:t>
            </a:r>
            <a:endParaRPr lang="zh-CN" altLang="en-US" sz="3200">
              <a:cs typeface="+mn-ea"/>
              <a:sym typeface="+mn-lt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501254" y="1552271"/>
            <a:ext cx="5355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紧急领导小组的任务与职责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610887" y="2460287"/>
            <a:ext cx="5355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突发事件种类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779652" y="3376973"/>
            <a:ext cx="5355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突发事件处理原则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3848457" y="4288631"/>
            <a:ext cx="5968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各类应急预案的流程和注意事项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968369" y="5208817"/>
            <a:ext cx="7161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突发事件发生后的善后处理规定和要求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626805" y="609236"/>
            <a:ext cx="553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solidFill>
                  <a:schemeClr val="bg1"/>
                </a:solidFill>
                <a:cs typeface="+mn-ea"/>
                <a:sym typeface="+mn-lt"/>
              </a:rPr>
              <a:t>1</a:t>
            </a:r>
            <a:endParaRPr lang="zh-CN" altLang="en-US" sz="40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5751259" y="1476059"/>
            <a:ext cx="553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solidFill>
                  <a:schemeClr val="bg1"/>
                </a:solidFill>
                <a:cs typeface="+mn-ea"/>
                <a:sym typeface="+mn-lt"/>
              </a:rPr>
              <a:t>2</a:t>
            </a:r>
            <a:endParaRPr lang="zh-CN" altLang="en-US" sz="40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4872855" y="2392758"/>
            <a:ext cx="553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solidFill>
                  <a:schemeClr val="bg1"/>
                </a:solidFill>
                <a:cs typeface="+mn-ea"/>
                <a:sym typeface="+mn-lt"/>
              </a:rPr>
              <a:t>3</a:t>
            </a:r>
            <a:endParaRPr lang="zh-CN" altLang="en-US" sz="40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3935343" y="3323835"/>
            <a:ext cx="553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solidFill>
                  <a:schemeClr val="bg1"/>
                </a:solidFill>
                <a:cs typeface="+mn-ea"/>
                <a:sym typeface="+mn-lt"/>
              </a:rPr>
              <a:t>4</a:t>
            </a:r>
            <a:endParaRPr lang="zh-CN" altLang="en-US" sz="40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3088740" y="4237542"/>
            <a:ext cx="553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solidFill>
                  <a:schemeClr val="bg1"/>
                </a:solidFill>
                <a:cs typeface="+mn-ea"/>
                <a:sym typeface="+mn-lt"/>
              </a:rPr>
              <a:t>5</a:t>
            </a:r>
            <a:endParaRPr lang="zh-CN" altLang="en-US" sz="40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2187763" y="5152144"/>
            <a:ext cx="553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solidFill>
                  <a:schemeClr val="bg1"/>
                </a:solidFill>
                <a:cs typeface="+mn-ea"/>
                <a:sym typeface="+mn-lt"/>
              </a:rPr>
              <a:t>6</a:t>
            </a:r>
            <a:endParaRPr lang="zh-CN" altLang="en-US" sz="400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498" y="1323485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客人丢失财物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498" y="2039455"/>
            <a:ext cx="10009601" cy="3264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1</a:t>
            </a:r>
            <a:r>
              <a:rPr lang="zh-CN" altLang="zh-CN" sz="2000">
                <a:solidFill>
                  <a:schemeClr val="tx1"/>
                </a:solidFill>
              </a:rPr>
              <a:t>、安全部接到报案后，由安全部值班经理协同大堂经理迅速赶到现场</a:t>
            </a:r>
            <a:endParaRPr lang="en-US" altLang="zh-CN" sz="2000"/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1.1</a:t>
            </a:r>
            <a:r>
              <a:rPr lang="zh-CN" altLang="zh-CN" sz="2000">
                <a:solidFill>
                  <a:schemeClr val="tx1"/>
                </a:solidFill>
              </a:rPr>
              <a:t>、携带好访问笔录纸、照相机、手电、手套等所需用具。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/>
              <a:t>1.</a:t>
            </a:r>
            <a:r>
              <a:rPr lang="en-US" altLang="zh-CN" sz="2000">
                <a:solidFill>
                  <a:schemeClr val="tx1"/>
                </a:solidFill>
              </a:rPr>
              <a:t>2</a:t>
            </a:r>
            <a:r>
              <a:rPr lang="zh-CN" altLang="zh-CN" sz="2000">
                <a:solidFill>
                  <a:schemeClr val="tx1"/>
                </a:solidFill>
              </a:rPr>
              <a:t>、认真听取失主对丢失财物过程各个细节的说明，详细询问丢失物品的特征。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1.3</a:t>
            </a:r>
            <a:r>
              <a:rPr lang="zh-CN" altLang="zh-CN" sz="2000">
                <a:solidFill>
                  <a:schemeClr val="tx1"/>
                </a:solidFill>
              </a:rPr>
              <a:t>、通知有关部门、岗位的领导，并留下与丢失案件有关的人员。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1.4</a:t>
            </a:r>
            <a:r>
              <a:rPr lang="zh-CN" altLang="zh-CN" sz="2000">
                <a:solidFill>
                  <a:schemeClr val="tx1"/>
                </a:solidFill>
              </a:rPr>
              <a:t>、客人明确要求向公安机关报案或丢失财物数额价值较大时，安全部在酒店总经理的同意后应立即报告公安机关，同时保护好现场，即在公安人员到达前，现场不许任何人进出，不许移动拿走或放入任何物品。发生在公共场所要划出保护区域进行控制。</a:t>
            </a:r>
            <a:endParaRPr lang="zh-CN" altLang="zh-CN" sz="20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498" y="1323485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客人丢失财物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498" y="2039455"/>
            <a:ext cx="10009601" cy="3264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2</a:t>
            </a:r>
            <a:r>
              <a:rPr lang="zh-CN" altLang="zh-CN" sz="2000">
                <a:solidFill>
                  <a:schemeClr val="tx1"/>
                </a:solidFill>
              </a:rPr>
              <a:t>、失主不要求报公安机关或公安机关未到现场时，安全部、大堂经理随同失主迅速赶到现场。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2.1</a:t>
            </a:r>
            <a:r>
              <a:rPr lang="zh-CN" altLang="zh-CN" sz="2000">
                <a:solidFill>
                  <a:schemeClr val="tx1"/>
                </a:solidFill>
              </a:rPr>
              <a:t>、到达现场后，首先查看现场是否遭到破坏，如现场完好，立即进行拍照；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2.2</a:t>
            </a:r>
            <a:r>
              <a:rPr lang="zh-CN" altLang="zh-CN" sz="2000">
                <a:solidFill>
                  <a:schemeClr val="tx1"/>
                </a:solidFill>
              </a:rPr>
              <a:t>、认真听取失主对现场情况的陈述，查看失主物品被翻动的情况，注意发现有无犯罪分子遗留或抛弃的物品，以及可能留下指纹的纸张、杯子、皮夹等。如有，要带好手套或用干净的软纸小心提取，然后放入干净的塑料袋或纸盒内以备技术鉴定用；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2.3</a:t>
            </a:r>
            <a:r>
              <a:rPr lang="zh-CN" altLang="zh-CN" sz="2000">
                <a:solidFill>
                  <a:schemeClr val="tx1"/>
                </a:solidFill>
              </a:rPr>
              <a:t>、如需提取客人物品做鉴定，必须征得客人同意。</a:t>
            </a:r>
            <a:endParaRPr lang="zh-CN" altLang="zh-CN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498" y="1323485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客人丢失财物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498" y="2039455"/>
            <a:ext cx="10009601" cy="3725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3</a:t>
            </a:r>
            <a:r>
              <a:rPr lang="zh-CN" altLang="zh-CN" sz="2000">
                <a:solidFill>
                  <a:schemeClr val="tx1"/>
                </a:solidFill>
              </a:rPr>
              <a:t>、做好访问笔录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3.1</a:t>
            </a:r>
            <a:r>
              <a:rPr lang="zh-CN" altLang="zh-CN" sz="2000">
                <a:solidFill>
                  <a:schemeClr val="tx1"/>
                </a:solidFill>
              </a:rPr>
              <a:t>、详细记录以下情况：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zh-CN" sz="2000">
                <a:solidFill>
                  <a:schemeClr val="tx1"/>
                </a:solidFill>
              </a:rPr>
              <a:t>⑴失主的姓名、年龄、性别、国籍、职务、来店离店日期和具体时间，去向等；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zh-CN" sz="2000">
                <a:solidFill>
                  <a:schemeClr val="tx1"/>
                </a:solidFill>
              </a:rPr>
              <a:t>⑵丢失物品的准确时间，最后见到所失物品的时间；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zh-CN" sz="2000">
                <a:solidFill>
                  <a:schemeClr val="tx1"/>
                </a:solidFill>
              </a:rPr>
              <a:t>⑶丢失物品的准确地点、位置；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zh-CN" sz="2000">
                <a:solidFill>
                  <a:schemeClr val="tx1"/>
                </a:solidFill>
              </a:rPr>
              <a:t>⑷丢失物品的名称、种类、型号、数量、特征、新旧程度、特殊标记、有无上保险等；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zh-CN" sz="2000">
                <a:solidFill>
                  <a:schemeClr val="tx1"/>
                </a:solidFill>
              </a:rPr>
              <a:t>⑸丢失前是否有人来过。失主有无怀疑对象、根据等；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zh-CN" sz="2000">
                <a:solidFill>
                  <a:schemeClr val="tx1"/>
                </a:solidFill>
              </a:rPr>
              <a:t>⑹失主有何要求。例如开据丢失证明或要求酒店赔偿。</a:t>
            </a:r>
            <a:endParaRPr lang="zh-CN" altLang="zh-CN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498" y="1185239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客人丢失财物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498" y="1671386"/>
            <a:ext cx="10009601" cy="4187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4</a:t>
            </a:r>
            <a:r>
              <a:rPr lang="zh-CN" altLang="zh-CN" sz="2000">
                <a:solidFill>
                  <a:schemeClr val="tx1"/>
                </a:solidFill>
              </a:rPr>
              <a:t>、对现场进行仔细检查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zh-CN" sz="2000">
                <a:solidFill>
                  <a:schemeClr val="tx1"/>
                </a:solidFill>
              </a:rPr>
              <a:t>对衣柜里外、酒柜、电视柜里外、沙发、窗帘、浴室、浴室顶棚、冰箱等处都要查到。委婉地征得客人同意后对其包进行查找。楼道里的服务车和有关部位也要检查。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5</a:t>
            </a:r>
            <a:r>
              <a:rPr lang="zh-CN" altLang="zh-CN" sz="2000">
                <a:solidFill>
                  <a:schemeClr val="tx1"/>
                </a:solidFill>
              </a:rPr>
              <a:t>、进行调查和处理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5.1</a:t>
            </a:r>
            <a:r>
              <a:rPr lang="zh-CN" altLang="zh-CN" sz="2000">
                <a:solidFill>
                  <a:schemeClr val="tx1"/>
                </a:solidFill>
              </a:rPr>
              <a:t>、对案件涉及人员进行谈话，调查了解案发时的情况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zh-CN" sz="2000">
                <a:solidFill>
                  <a:schemeClr val="tx1"/>
                </a:solidFill>
              </a:rPr>
              <a:t>⑴接触现场的所有人员，谁先进入、谁先离开等情况；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zh-CN" sz="2000">
                <a:solidFill>
                  <a:schemeClr val="tx1"/>
                </a:solidFill>
              </a:rPr>
              <a:t>⑵接触现场的时间、工作程序、所处的位置、现场状态的回忆等情况；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5.2</a:t>
            </a:r>
            <a:r>
              <a:rPr lang="zh-CN" altLang="zh-CN" sz="2000">
                <a:solidFill>
                  <a:schemeClr val="tx1"/>
                </a:solidFill>
              </a:rPr>
              <a:t>、对物品丢失时的当班服务员，逐一谈话，如已下班，立即将其从家中找回，涉及两人以上的要分别谈话并注意保密，以防串供；</a:t>
            </a:r>
            <a:endParaRPr lang="zh-CN" altLang="zh-CN" sz="20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9498" y="1935949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客人丢失财物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9498" y="2663831"/>
            <a:ext cx="10009601" cy="1879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5.3</a:t>
            </a:r>
            <a:r>
              <a:rPr lang="zh-CN" altLang="zh-CN" sz="2000">
                <a:solidFill>
                  <a:schemeClr val="tx1"/>
                </a:solidFill>
              </a:rPr>
              <a:t>、通过调查排除的重点嫌疑人员，要尽快取证，必要时可通过监控录相对嫌疑人员的陈述进行核实，做到情节清楚，准确无误；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5.4</a:t>
            </a:r>
            <a:r>
              <a:rPr lang="zh-CN" altLang="zh-CN" sz="2000">
                <a:solidFill>
                  <a:schemeClr val="tx1"/>
                </a:solidFill>
              </a:rPr>
              <a:t>、调查处理时，要摆事实、讲道理、重证据，严格注意政策；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5.5</a:t>
            </a:r>
            <a:r>
              <a:rPr lang="zh-CN" altLang="zh-CN" sz="2000">
                <a:solidFill>
                  <a:schemeClr val="tx1"/>
                </a:solidFill>
              </a:rPr>
              <a:t>、拿出处理意见，经总经理批准后执行。</a:t>
            </a:r>
            <a:endParaRPr lang="zh-CN" altLang="zh-CN" sz="20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09498" y="1183595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拾获财物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09498" y="1746622"/>
            <a:ext cx="10009601" cy="3888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1</a:t>
            </a:r>
            <a:r>
              <a:rPr lang="zh-CN" altLang="en-US" sz="2000">
                <a:latin typeface="宋体" panose="02010600030101010101" pitchFamily="2" charset="-122"/>
              </a:rPr>
              <a:t>、在管理区域范围内，如广场、走廊、通道、大堂等地方拾获财物时，应立即向店长报告，并交回大堂暂存，等待失主认领。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2</a:t>
            </a:r>
            <a:r>
              <a:rPr lang="zh-CN" altLang="en-US" sz="2000">
                <a:latin typeface="宋体" panose="02010600030101010101" pitchFamily="2" charset="-122"/>
              </a:rPr>
              <a:t>、将财物情况详细记录在失物登记本上（如形状、牌子、数量、内含物品、物品状况等）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3</a:t>
            </a:r>
            <a:r>
              <a:rPr lang="zh-CN" altLang="en-US" sz="2000">
                <a:latin typeface="宋体" panose="02010600030101010101" pitchFamily="2" charset="-122"/>
              </a:rPr>
              <a:t>、当物主领取失物时，应说出失物日期、地点范围，丢失过程，情况基本符合的，在记录本上签收，并登记有效证件号码，若有可疑处，可报警理。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4</a:t>
            </a:r>
            <a:r>
              <a:rPr lang="zh-CN" altLang="en-US" sz="2000">
                <a:latin typeface="宋体" panose="02010600030101010101" pitchFamily="2" charset="-122"/>
              </a:rPr>
              <a:t>、如拾获贵重物品时，应交回管理处处理，并考虑报警处理。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5</a:t>
            </a:r>
            <a:r>
              <a:rPr lang="zh-CN" altLang="en-US" sz="2000">
                <a:latin typeface="宋体" panose="02010600030101010101" pitchFamily="2" charset="-122"/>
              </a:rPr>
              <a:t>、大堂应定期通告失物招领，失物存放</a:t>
            </a:r>
            <a:r>
              <a:rPr lang="en-US" altLang="zh-CN" sz="2000">
                <a:latin typeface="宋体" panose="02010600030101010101" pitchFamily="2" charset="-122"/>
              </a:rPr>
              <a:t>1</a:t>
            </a:r>
            <a:r>
              <a:rPr lang="zh-CN" altLang="en-US" sz="2000">
                <a:latin typeface="宋体" panose="02010600030101010101" pitchFamily="2" charset="-122"/>
              </a:rPr>
              <a:t>个月以上仍无人认领，可作无主物品自行处理。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6</a:t>
            </a:r>
            <a:r>
              <a:rPr lang="zh-CN" altLang="en-US" sz="2000">
                <a:latin typeface="宋体" panose="02010600030101010101" pitchFamily="2" charset="-122"/>
              </a:rPr>
              <a:t>、大堂应将每月的失物登记和认领的处理情况记录在册，向总经理汇报，留档备查</a:t>
            </a:r>
            <a:r>
              <a:rPr lang="zh-CN" altLang="en-US" sz="2800">
                <a:latin typeface="宋体" panose="02010600030101010101" pitchFamily="2" charset="-122"/>
              </a:rPr>
              <a:t>。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09498" y="1716030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住户受伤或生病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09498" y="2279057"/>
            <a:ext cx="10009601" cy="3265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1</a:t>
            </a:r>
            <a:r>
              <a:rPr lang="zh-CN" altLang="en-US" sz="2000">
                <a:latin typeface="宋体" panose="02010600030101010101" pitchFamily="2" charset="-122"/>
              </a:rPr>
              <a:t>、当发现有住户或访客在公共管理区域内突然晕倒或意外受伤时，必须即刻通知店长及打电话求助。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2</a:t>
            </a:r>
            <a:r>
              <a:rPr lang="zh-CN" altLang="en-US" sz="2000">
                <a:latin typeface="宋体" panose="02010600030101010101" pitchFamily="2" charset="-122"/>
              </a:rPr>
              <a:t>、将病者或伤者安置在适当的地方休息，并设法通知其家人或朋友。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3</a:t>
            </a:r>
            <a:r>
              <a:rPr lang="zh-CN" altLang="en-US" sz="2000">
                <a:latin typeface="宋体" panose="02010600030101010101" pitchFamily="2" charset="-122"/>
              </a:rPr>
              <a:t>、妥善保管好伤者或病者的财物，当警务人员到达时，交由警务人员处理。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4</a:t>
            </a:r>
            <a:r>
              <a:rPr lang="zh-CN" altLang="en-US" sz="2000">
                <a:latin typeface="宋体" panose="02010600030101010101" pitchFamily="2" charset="-122"/>
              </a:rPr>
              <a:t>、惟有受过急救训练者，方可急救伤者。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5</a:t>
            </a:r>
            <a:r>
              <a:rPr lang="zh-CN" altLang="en-US" sz="2000">
                <a:latin typeface="宋体" panose="02010600030101010101" pitchFamily="2" charset="-122"/>
              </a:rPr>
              <a:t>、尽量将伤者或病者与围观者隔开。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6</a:t>
            </a:r>
            <a:r>
              <a:rPr lang="zh-CN" altLang="en-US" sz="2000">
                <a:latin typeface="宋体" panose="02010600030101010101" pitchFamily="2" charset="-122"/>
              </a:rPr>
              <a:t>、详细情况记录在案，汇报公司领导，存档备查。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09498" y="1716030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住户的投诉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09498" y="2279057"/>
            <a:ext cx="10009601" cy="2790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1</a:t>
            </a:r>
            <a:r>
              <a:rPr lang="zh-CN" altLang="en-US" sz="2000">
                <a:latin typeface="宋体" panose="02010600030101010101" pitchFamily="2" charset="-122"/>
              </a:rPr>
              <a:t>、当住户用电话或亲自来大堂投诉时，工作人员在任何情况下必须以礼相待，记录投诉的要点。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2</a:t>
            </a:r>
            <a:r>
              <a:rPr lang="zh-CN" altLang="en-US" sz="2000">
                <a:latin typeface="宋体" panose="02010600030101010101" pitchFamily="2" charset="-122"/>
              </a:rPr>
              <a:t>、应尽心尽力诚恳地表示协助投诉者。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3</a:t>
            </a:r>
            <a:r>
              <a:rPr lang="zh-CN" altLang="en-US" sz="2000">
                <a:latin typeface="宋体" panose="02010600030101010101" pitchFamily="2" charset="-122"/>
              </a:rPr>
              <a:t>、立即报告店长，并商讨谋求解决方法。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4</a:t>
            </a:r>
            <a:r>
              <a:rPr lang="zh-CN" altLang="en-US" sz="2000">
                <a:latin typeface="宋体" panose="02010600030101010101" pitchFamily="2" charset="-122"/>
              </a:rPr>
              <a:t>、当处理住户任何投诉时，必须耐心和礼貌，诚心与合作，以及运用机智去处理每一项投诉。并向对方解释处理的方法和过程，这是工作人员处理任何投诉的原则。</a:t>
            </a:r>
            <a:endParaRPr lang="zh-CN" altLang="en-US" sz="2000" dirty="0"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09498" y="849987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汽车被盗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09498" y="1153250"/>
            <a:ext cx="10009601" cy="5560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>
                <a:latin typeface="宋体" panose="02010600030101010101" pitchFamily="2" charset="-122"/>
              </a:rPr>
              <a:t>偷车者惯用的方法：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000">
                <a:latin typeface="宋体" panose="02010600030101010101" pitchFamily="2" charset="-122"/>
              </a:rPr>
              <a:t>直接进入停车场偷取汽车。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000">
                <a:latin typeface="宋体" panose="02010600030101010101" pitchFamily="2" charset="-122"/>
              </a:rPr>
              <a:t>用偷来的汽车驶入停车场内，然后再偷另一辆车。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000">
                <a:latin typeface="宋体" panose="02010600030101010101" pitchFamily="2" charset="-122"/>
              </a:rPr>
              <a:t>将管理人员扣留恫吓或捆缚，然后偷取车辆。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000">
                <a:latin typeface="宋体" panose="02010600030101010101" pitchFamily="2" charset="-122"/>
              </a:rPr>
              <a:t>应采取的行动：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000">
                <a:latin typeface="宋体" panose="02010600030101010101" pitchFamily="2" charset="-122"/>
              </a:rPr>
              <a:t>通知控制室主管及警方。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000">
                <a:latin typeface="宋体" panose="02010600030101010101" pitchFamily="2" charset="-122"/>
              </a:rPr>
              <a:t>记下被偷车牌号，颜色及牌子。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000">
                <a:latin typeface="宋体" panose="02010600030101010101" pitchFamily="2" charset="-122"/>
              </a:rPr>
              <a:t>记下偷车人数、样貌、服饰及是否持有凶器。汽车行驶方向。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000">
                <a:latin typeface="宋体" panose="02010600030101010101" pitchFamily="2" charset="-122"/>
              </a:rPr>
              <a:t>切勿拦截汽车。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000">
                <a:latin typeface="宋体" panose="02010600030101010101" pitchFamily="2" charset="-122"/>
              </a:rPr>
              <a:t>等候警务人员到达，并记下办案警官的编号及报案编号，以备日后查询。</a:t>
            </a:r>
            <a:endParaRPr lang="zh-CN" altLang="en-US" sz="2000">
              <a:latin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>
                <a:latin typeface="宋体" panose="02010600030101010101" pitchFamily="2" charset="-122"/>
              </a:rPr>
              <a:t>6</a:t>
            </a:r>
            <a:r>
              <a:rPr lang="zh-CN" altLang="en-US" sz="2000">
                <a:latin typeface="宋体" panose="02010600030101010101" pitchFamily="2" charset="-122"/>
              </a:rPr>
              <a:t>、通知保险公司前来核查，以便索赔。</a:t>
            </a:r>
            <a:endParaRPr lang="zh-CN" altLang="en-US" sz="2000">
              <a:latin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>
                <a:latin typeface="宋体" panose="02010600030101010101" pitchFamily="2" charset="-122"/>
              </a:rPr>
              <a:t>7</a:t>
            </a:r>
            <a:r>
              <a:rPr lang="zh-CN" altLang="en-US" sz="2000">
                <a:latin typeface="宋体" panose="02010600030101010101" pitchFamily="2" charset="-122"/>
              </a:rPr>
              <a:t>、做好事件报告，留档备查。</a:t>
            </a:r>
            <a:endParaRPr lang="zh-CN" altLang="en-US" sz="2000" dirty="0"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09498" y="1098473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水管爆裂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09498" y="1731985"/>
            <a:ext cx="10009601" cy="4650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zh-CN" altLang="en-US" sz="2000">
                <a:latin typeface="宋体" panose="02010600030101010101" pitchFamily="2" charset="-122"/>
              </a:rPr>
              <a:t>如发现大厦有漏水现象，必须立即到现场观察及采取以下措施：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1</a:t>
            </a:r>
            <a:r>
              <a:rPr lang="zh-CN" altLang="en-US" sz="2000">
                <a:latin typeface="宋体" panose="02010600030101010101" pitchFamily="2" charset="-122"/>
              </a:rPr>
              <a:t>、检查漏水的准确位置及所属水质（消防水、自来水、粪水、污水），并在有能力的情况下，尽快控制现场的漏水现象，如关上水闸、控制水流向等。同时也应立即通知有关部门寻求增援。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2</a:t>
            </a:r>
            <a:r>
              <a:rPr lang="zh-CN" altLang="en-US" sz="2000">
                <a:latin typeface="宋体" panose="02010600030101010101" pitchFamily="2" charset="-122"/>
              </a:rPr>
              <a:t>、在等候增援时，要注意观察四周环境，水浸是否影响到其他设备，如变电房、电梯、电线槽等，要尽快采取措施。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3</a:t>
            </a:r>
            <a:r>
              <a:rPr lang="zh-CN" altLang="en-US" sz="2000">
                <a:latin typeface="宋体" panose="02010600030101010101" pitchFamily="2" charset="-122"/>
              </a:rPr>
              <a:t>、利用布袋装沙包堆砌，防止水流向电梯或单元室内等设备，并尽早在安全的情况下将电梯升到顶层，避免水浸电路板。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4</a:t>
            </a:r>
            <a:r>
              <a:rPr lang="zh-CN" altLang="en-US" sz="2000">
                <a:latin typeface="宋体" panose="02010600030101010101" pitchFamily="2" charset="-122"/>
              </a:rPr>
              <a:t>、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000">
                <a:latin typeface="宋体" panose="02010600030101010101" pitchFamily="2" charset="-122"/>
              </a:rPr>
              <a:t>利用现有的设备、工具设法清理现场。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5</a:t>
            </a:r>
            <a:r>
              <a:rPr lang="zh-CN" altLang="en-US" sz="2000">
                <a:latin typeface="宋体" panose="02010600030101010101" pitchFamily="2" charset="-122"/>
              </a:rPr>
              <a:t>、如购买有保险，应尽快通知保险公司，并对现场拍照存档，备日后理赔时查看。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角三角形 1"/>
          <p:cNvSpPr/>
          <p:nvPr/>
        </p:nvSpPr>
        <p:spPr>
          <a:xfrm rot="18900000">
            <a:off x="-609197" y="-1765452"/>
            <a:ext cx="6720752" cy="5128441"/>
          </a:xfrm>
          <a:custGeom>
            <a:avLst/>
            <a:gdLst>
              <a:gd name="connsiteX0" fmla="*/ 0 w 6644626"/>
              <a:gd name="connsiteY0" fmla="*/ 6644626 h 6644626"/>
              <a:gd name="connsiteX1" fmla="*/ 0 w 6644626"/>
              <a:gd name="connsiteY1" fmla="*/ 0 h 6644626"/>
              <a:gd name="connsiteX2" fmla="*/ 6644626 w 6644626"/>
              <a:gd name="connsiteY2" fmla="*/ 6644626 h 6644626"/>
              <a:gd name="connsiteX3" fmla="*/ 0 w 6644626"/>
              <a:gd name="connsiteY3" fmla="*/ 6644626 h 6644626"/>
              <a:gd name="connsiteX0-1" fmla="*/ 0 w 6644626"/>
              <a:gd name="connsiteY0-2" fmla="*/ 4983165 h 4983165"/>
              <a:gd name="connsiteX1-3" fmla="*/ 1383187 w 6644626"/>
              <a:gd name="connsiteY1-4" fmla="*/ 0 h 4983165"/>
              <a:gd name="connsiteX2-5" fmla="*/ 6644626 w 6644626"/>
              <a:gd name="connsiteY2-6" fmla="*/ 4983165 h 4983165"/>
              <a:gd name="connsiteX3-7" fmla="*/ 0 w 6644626"/>
              <a:gd name="connsiteY3-8" fmla="*/ 4983165 h 4983165"/>
              <a:gd name="connsiteX0-9" fmla="*/ 0 w 6644626"/>
              <a:gd name="connsiteY0-10" fmla="*/ 5024087 h 5024087"/>
              <a:gd name="connsiteX1-11" fmla="*/ 1620539 w 6644626"/>
              <a:gd name="connsiteY1-12" fmla="*/ 0 h 5024087"/>
              <a:gd name="connsiteX2-13" fmla="*/ 6644626 w 6644626"/>
              <a:gd name="connsiteY2-14" fmla="*/ 5024087 h 5024087"/>
              <a:gd name="connsiteX3-15" fmla="*/ 0 w 6644626"/>
              <a:gd name="connsiteY3-16" fmla="*/ 5024087 h 5024087"/>
              <a:gd name="connsiteX0-17" fmla="*/ 510042 w 7154668"/>
              <a:gd name="connsiteY0-18" fmla="*/ 5024087 h 5024087"/>
              <a:gd name="connsiteX1-19" fmla="*/ 40260 w 7154668"/>
              <a:gd name="connsiteY1-20" fmla="*/ 2132900 h 5024087"/>
              <a:gd name="connsiteX2-21" fmla="*/ 2130581 w 7154668"/>
              <a:gd name="connsiteY2-22" fmla="*/ 0 h 5024087"/>
              <a:gd name="connsiteX3-23" fmla="*/ 7154668 w 7154668"/>
              <a:gd name="connsiteY3-24" fmla="*/ 5024087 h 5024087"/>
              <a:gd name="connsiteX4" fmla="*/ 510042 w 7154668"/>
              <a:gd name="connsiteY4" fmla="*/ 5024087 h 5024087"/>
              <a:gd name="connsiteX0-25" fmla="*/ 470020 w 7114646"/>
              <a:gd name="connsiteY0-26" fmla="*/ 5024087 h 5024087"/>
              <a:gd name="connsiteX1-27" fmla="*/ 238 w 7114646"/>
              <a:gd name="connsiteY1-28" fmla="*/ 2132900 h 5024087"/>
              <a:gd name="connsiteX2-29" fmla="*/ 2090559 w 7114646"/>
              <a:gd name="connsiteY2-30" fmla="*/ 0 h 5024087"/>
              <a:gd name="connsiteX3-31" fmla="*/ 7114646 w 7114646"/>
              <a:gd name="connsiteY3-32" fmla="*/ 5024087 h 5024087"/>
              <a:gd name="connsiteX4-33" fmla="*/ 470020 w 7114646"/>
              <a:gd name="connsiteY4-34" fmla="*/ 5024087 h 5024087"/>
              <a:gd name="connsiteX0-35" fmla="*/ 470154 w 7114780"/>
              <a:gd name="connsiteY0-36" fmla="*/ 5024087 h 5024087"/>
              <a:gd name="connsiteX1-37" fmla="*/ 372 w 7114780"/>
              <a:gd name="connsiteY1-38" fmla="*/ 2132900 h 5024087"/>
              <a:gd name="connsiteX2-39" fmla="*/ 2090693 w 7114780"/>
              <a:gd name="connsiteY2-40" fmla="*/ 0 h 5024087"/>
              <a:gd name="connsiteX3-41" fmla="*/ 7114780 w 7114780"/>
              <a:gd name="connsiteY3-42" fmla="*/ 5024087 h 5024087"/>
              <a:gd name="connsiteX4-43" fmla="*/ 470154 w 7114780"/>
              <a:gd name="connsiteY4-44" fmla="*/ 5024087 h 5024087"/>
              <a:gd name="connsiteX0-45" fmla="*/ 486510 w 7131136"/>
              <a:gd name="connsiteY0-46" fmla="*/ 5024087 h 5024087"/>
              <a:gd name="connsiteX1-47" fmla="*/ 360 w 7131136"/>
              <a:gd name="connsiteY1-48" fmla="*/ 2100162 h 5024087"/>
              <a:gd name="connsiteX2-49" fmla="*/ 2107049 w 7131136"/>
              <a:gd name="connsiteY2-50" fmla="*/ 0 h 5024087"/>
              <a:gd name="connsiteX3-51" fmla="*/ 7131136 w 7131136"/>
              <a:gd name="connsiteY3-52" fmla="*/ 5024087 h 5024087"/>
              <a:gd name="connsiteX4-53" fmla="*/ 486510 w 7131136"/>
              <a:gd name="connsiteY4-54" fmla="*/ 5024087 h 5024087"/>
              <a:gd name="connsiteX0-55" fmla="*/ 854660 w 7130981"/>
              <a:gd name="connsiteY0-56" fmla="*/ 5457867 h 5457867"/>
              <a:gd name="connsiteX1-57" fmla="*/ 205 w 7130981"/>
              <a:gd name="connsiteY1-58" fmla="*/ 2100162 h 5457867"/>
              <a:gd name="connsiteX2-59" fmla="*/ 2106894 w 7130981"/>
              <a:gd name="connsiteY2-60" fmla="*/ 0 h 5457867"/>
              <a:gd name="connsiteX3-61" fmla="*/ 7130981 w 7130981"/>
              <a:gd name="connsiteY3-62" fmla="*/ 5024087 h 5457867"/>
              <a:gd name="connsiteX4-63" fmla="*/ 854660 w 7130981"/>
              <a:gd name="connsiteY4-64" fmla="*/ 5457867 h 5457867"/>
              <a:gd name="connsiteX0-65" fmla="*/ 854660 w 7130981"/>
              <a:gd name="connsiteY0-66" fmla="*/ 5457867 h 5457867"/>
              <a:gd name="connsiteX1-67" fmla="*/ 205 w 7130981"/>
              <a:gd name="connsiteY1-68" fmla="*/ 2100162 h 5457867"/>
              <a:gd name="connsiteX2-69" fmla="*/ 2106894 w 7130981"/>
              <a:gd name="connsiteY2-70" fmla="*/ 0 h 5457867"/>
              <a:gd name="connsiteX3-71" fmla="*/ 7130981 w 7130981"/>
              <a:gd name="connsiteY3-72" fmla="*/ 5024087 h 5457867"/>
              <a:gd name="connsiteX4-73" fmla="*/ 854660 w 7130981"/>
              <a:gd name="connsiteY4-74" fmla="*/ 5457867 h 5457867"/>
              <a:gd name="connsiteX0-75" fmla="*/ 952854 w 7130960"/>
              <a:gd name="connsiteY0-76" fmla="*/ 5539712 h 5539712"/>
              <a:gd name="connsiteX1-77" fmla="*/ 184 w 7130960"/>
              <a:gd name="connsiteY1-78" fmla="*/ 2100162 h 5539712"/>
              <a:gd name="connsiteX2-79" fmla="*/ 2106873 w 7130960"/>
              <a:gd name="connsiteY2-80" fmla="*/ 0 h 5539712"/>
              <a:gd name="connsiteX3-81" fmla="*/ 7130960 w 7130960"/>
              <a:gd name="connsiteY3-82" fmla="*/ 5024087 h 5539712"/>
              <a:gd name="connsiteX4-83" fmla="*/ 952854 w 7130960"/>
              <a:gd name="connsiteY4-84" fmla="*/ 5539712 h 5539712"/>
              <a:gd name="connsiteX0-85" fmla="*/ 993769 w 7130953"/>
              <a:gd name="connsiteY0-86" fmla="*/ 5580634 h 5580634"/>
              <a:gd name="connsiteX1-87" fmla="*/ 177 w 7130953"/>
              <a:gd name="connsiteY1-88" fmla="*/ 2100162 h 5580634"/>
              <a:gd name="connsiteX2-89" fmla="*/ 2106866 w 7130953"/>
              <a:gd name="connsiteY2-90" fmla="*/ 0 h 5580634"/>
              <a:gd name="connsiteX3-91" fmla="*/ 7130953 w 7130953"/>
              <a:gd name="connsiteY3-92" fmla="*/ 5024087 h 5580634"/>
              <a:gd name="connsiteX4-93" fmla="*/ 993769 w 7130953"/>
              <a:gd name="connsiteY4-94" fmla="*/ 5580634 h 5580634"/>
              <a:gd name="connsiteX0-95" fmla="*/ 936486 w 7130963"/>
              <a:gd name="connsiteY0-96" fmla="*/ 5441497 h 5441497"/>
              <a:gd name="connsiteX1-97" fmla="*/ 187 w 7130963"/>
              <a:gd name="connsiteY1-98" fmla="*/ 2100162 h 5441497"/>
              <a:gd name="connsiteX2-99" fmla="*/ 2106876 w 7130963"/>
              <a:gd name="connsiteY2-100" fmla="*/ 0 h 5441497"/>
              <a:gd name="connsiteX3-101" fmla="*/ 7130963 w 7130963"/>
              <a:gd name="connsiteY3-102" fmla="*/ 5024087 h 5441497"/>
              <a:gd name="connsiteX4-103" fmla="*/ 936486 w 7130963"/>
              <a:gd name="connsiteY4-104" fmla="*/ 5441497 h 5441497"/>
              <a:gd name="connsiteX0-105" fmla="*/ 936486 w 7131008"/>
              <a:gd name="connsiteY0-106" fmla="*/ 5441497 h 5441497"/>
              <a:gd name="connsiteX1-107" fmla="*/ 187 w 7131008"/>
              <a:gd name="connsiteY1-108" fmla="*/ 2100162 h 5441497"/>
              <a:gd name="connsiteX2-109" fmla="*/ 2106876 w 7131008"/>
              <a:gd name="connsiteY2-110" fmla="*/ 0 h 5441497"/>
              <a:gd name="connsiteX3-111" fmla="*/ 7130963 w 7131008"/>
              <a:gd name="connsiteY3-112" fmla="*/ 5024087 h 5441497"/>
              <a:gd name="connsiteX4-113" fmla="*/ 936486 w 7131008"/>
              <a:gd name="connsiteY4-114" fmla="*/ 5441497 h 544149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33" y="connsiteY4-34"/>
              </a:cxn>
            </a:cxnLst>
            <a:rect l="l" t="t" r="r" b="b"/>
            <a:pathLst>
              <a:path w="7131008" h="5441497">
                <a:moveTo>
                  <a:pt x="936486" y="5441497"/>
                </a:moveTo>
                <a:cubicBezTo>
                  <a:pt x="910844" y="5421717"/>
                  <a:pt x="-15094" y="2111757"/>
                  <a:pt x="187" y="2100162"/>
                </a:cubicBezTo>
                <a:lnTo>
                  <a:pt x="2106876" y="0"/>
                </a:lnTo>
                <a:lnTo>
                  <a:pt x="7130963" y="5024087"/>
                </a:lnTo>
                <a:cubicBezTo>
                  <a:pt x="7150467" y="5015903"/>
                  <a:pt x="900613" y="5416943"/>
                  <a:pt x="936486" y="5441497"/>
                </a:cubicBezTo>
                <a:close/>
              </a:path>
            </a:pathLst>
          </a:custGeom>
          <a:solidFill>
            <a:srgbClr val="0049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直角三角形 1"/>
          <p:cNvSpPr/>
          <p:nvPr/>
        </p:nvSpPr>
        <p:spPr>
          <a:xfrm rot="18900000">
            <a:off x="-1005080" y="-1601453"/>
            <a:ext cx="7021570" cy="4735045"/>
          </a:xfrm>
          <a:custGeom>
            <a:avLst/>
            <a:gdLst>
              <a:gd name="connsiteX0" fmla="*/ 0 w 6644626"/>
              <a:gd name="connsiteY0" fmla="*/ 6644626 h 6644626"/>
              <a:gd name="connsiteX1" fmla="*/ 0 w 6644626"/>
              <a:gd name="connsiteY1" fmla="*/ 0 h 6644626"/>
              <a:gd name="connsiteX2" fmla="*/ 6644626 w 6644626"/>
              <a:gd name="connsiteY2" fmla="*/ 6644626 h 6644626"/>
              <a:gd name="connsiteX3" fmla="*/ 0 w 6644626"/>
              <a:gd name="connsiteY3" fmla="*/ 6644626 h 6644626"/>
              <a:gd name="connsiteX0-1" fmla="*/ 0 w 6644626"/>
              <a:gd name="connsiteY0-2" fmla="*/ 4983165 h 4983165"/>
              <a:gd name="connsiteX1-3" fmla="*/ 1383187 w 6644626"/>
              <a:gd name="connsiteY1-4" fmla="*/ 0 h 4983165"/>
              <a:gd name="connsiteX2-5" fmla="*/ 6644626 w 6644626"/>
              <a:gd name="connsiteY2-6" fmla="*/ 4983165 h 4983165"/>
              <a:gd name="connsiteX3-7" fmla="*/ 0 w 6644626"/>
              <a:gd name="connsiteY3-8" fmla="*/ 4983165 h 4983165"/>
              <a:gd name="connsiteX0-9" fmla="*/ 0 w 6644626"/>
              <a:gd name="connsiteY0-10" fmla="*/ 5024087 h 5024087"/>
              <a:gd name="connsiteX1-11" fmla="*/ 1620539 w 6644626"/>
              <a:gd name="connsiteY1-12" fmla="*/ 0 h 5024087"/>
              <a:gd name="connsiteX2-13" fmla="*/ 6644626 w 6644626"/>
              <a:gd name="connsiteY2-14" fmla="*/ 5024087 h 5024087"/>
              <a:gd name="connsiteX3-15" fmla="*/ 0 w 6644626"/>
              <a:gd name="connsiteY3-16" fmla="*/ 5024087 h 5024087"/>
              <a:gd name="connsiteX0-17" fmla="*/ 510042 w 7154668"/>
              <a:gd name="connsiteY0-18" fmla="*/ 5024087 h 5024087"/>
              <a:gd name="connsiteX1-19" fmla="*/ 40260 w 7154668"/>
              <a:gd name="connsiteY1-20" fmla="*/ 2132900 h 5024087"/>
              <a:gd name="connsiteX2-21" fmla="*/ 2130581 w 7154668"/>
              <a:gd name="connsiteY2-22" fmla="*/ 0 h 5024087"/>
              <a:gd name="connsiteX3-23" fmla="*/ 7154668 w 7154668"/>
              <a:gd name="connsiteY3-24" fmla="*/ 5024087 h 5024087"/>
              <a:gd name="connsiteX4" fmla="*/ 510042 w 7154668"/>
              <a:gd name="connsiteY4" fmla="*/ 5024087 h 5024087"/>
              <a:gd name="connsiteX0-25" fmla="*/ 470020 w 7114646"/>
              <a:gd name="connsiteY0-26" fmla="*/ 5024087 h 5024087"/>
              <a:gd name="connsiteX1-27" fmla="*/ 238 w 7114646"/>
              <a:gd name="connsiteY1-28" fmla="*/ 2132900 h 5024087"/>
              <a:gd name="connsiteX2-29" fmla="*/ 2090559 w 7114646"/>
              <a:gd name="connsiteY2-30" fmla="*/ 0 h 5024087"/>
              <a:gd name="connsiteX3-31" fmla="*/ 7114646 w 7114646"/>
              <a:gd name="connsiteY3-32" fmla="*/ 5024087 h 5024087"/>
              <a:gd name="connsiteX4-33" fmla="*/ 470020 w 7114646"/>
              <a:gd name="connsiteY4-34" fmla="*/ 5024087 h 5024087"/>
              <a:gd name="connsiteX0-35" fmla="*/ 470154 w 7114780"/>
              <a:gd name="connsiteY0-36" fmla="*/ 5024087 h 5024087"/>
              <a:gd name="connsiteX1-37" fmla="*/ 372 w 7114780"/>
              <a:gd name="connsiteY1-38" fmla="*/ 2132900 h 5024087"/>
              <a:gd name="connsiteX2-39" fmla="*/ 2090693 w 7114780"/>
              <a:gd name="connsiteY2-40" fmla="*/ 0 h 5024087"/>
              <a:gd name="connsiteX3-41" fmla="*/ 7114780 w 7114780"/>
              <a:gd name="connsiteY3-42" fmla="*/ 5024087 h 5024087"/>
              <a:gd name="connsiteX4-43" fmla="*/ 470154 w 7114780"/>
              <a:gd name="connsiteY4-44" fmla="*/ 5024087 h 5024087"/>
              <a:gd name="connsiteX0-45" fmla="*/ 486510 w 7131136"/>
              <a:gd name="connsiteY0-46" fmla="*/ 5024087 h 5024087"/>
              <a:gd name="connsiteX1-47" fmla="*/ 360 w 7131136"/>
              <a:gd name="connsiteY1-48" fmla="*/ 2100162 h 5024087"/>
              <a:gd name="connsiteX2-49" fmla="*/ 2107049 w 7131136"/>
              <a:gd name="connsiteY2-50" fmla="*/ 0 h 5024087"/>
              <a:gd name="connsiteX3-51" fmla="*/ 7131136 w 7131136"/>
              <a:gd name="connsiteY3-52" fmla="*/ 5024087 h 5024087"/>
              <a:gd name="connsiteX4-53" fmla="*/ 486510 w 7131136"/>
              <a:gd name="connsiteY4-54" fmla="*/ 5024087 h 5024087"/>
              <a:gd name="connsiteX0-55" fmla="*/ 797381 w 7442007"/>
              <a:gd name="connsiteY0-56" fmla="*/ 5024087 h 5024087"/>
              <a:gd name="connsiteX1-57" fmla="*/ 219 w 7442007"/>
              <a:gd name="connsiteY1-58" fmla="*/ 2443912 h 5024087"/>
              <a:gd name="connsiteX2-59" fmla="*/ 2417920 w 7442007"/>
              <a:gd name="connsiteY2-60" fmla="*/ 0 h 5024087"/>
              <a:gd name="connsiteX3-61" fmla="*/ 7442007 w 7442007"/>
              <a:gd name="connsiteY3-62" fmla="*/ 5024087 h 5024087"/>
              <a:gd name="connsiteX4-63" fmla="*/ 797381 w 7442007"/>
              <a:gd name="connsiteY4-64" fmla="*/ 5024087 h 5024087"/>
              <a:gd name="connsiteX0-65" fmla="*/ 805563 w 7450189"/>
              <a:gd name="connsiteY0-66" fmla="*/ 5024087 h 5024087"/>
              <a:gd name="connsiteX1-67" fmla="*/ 217 w 7450189"/>
              <a:gd name="connsiteY1-68" fmla="*/ 2435728 h 5024087"/>
              <a:gd name="connsiteX2-69" fmla="*/ 2426102 w 7450189"/>
              <a:gd name="connsiteY2-70" fmla="*/ 0 h 5024087"/>
              <a:gd name="connsiteX3-71" fmla="*/ 7450189 w 7450189"/>
              <a:gd name="connsiteY3-72" fmla="*/ 5024087 h 5024087"/>
              <a:gd name="connsiteX4-73" fmla="*/ 805563 w 7450189"/>
              <a:gd name="connsiteY4-74" fmla="*/ 5024087 h 50240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33" y="connsiteY4-34"/>
              </a:cxn>
            </a:cxnLst>
            <a:rect l="l" t="t" r="r" b="b"/>
            <a:pathLst>
              <a:path w="7450189" h="5024087">
                <a:moveTo>
                  <a:pt x="805563" y="5024087"/>
                </a:moveTo>
                <a:cubicBezTo>
                  <a:pt x="779921" y="5004307"/>
                  <a:pt x="-15064" y="2447323"/>
                  <a:pt x="217" y="2435728"/>
                </a:cubicBezTo>
                <a:lnTo>
                  <a:pt x="2426102" y="0"/>
                </a:lnTo>
                <a:lnTo>
                  <a:pt x="7450189" y="5024087"/>
                </a:lnTo>
                <a:lnTo>
                  <a:pt x="805563" y="5024087"/>
                </a:lnTo>
                <a:close/>
              </a:path>
            </a:pathLst>
          </a:custGeom>
          <a:solidFill>
            <a:srgbClr val="B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" t="1599"/>
          <a:stretch>
            <a:fillRect/>
          </a:stretch>
        </p:blipFill>
        <p:spPr>
          <a:xfrm>
            <a:off x="-38421" y="-42340"/>
            <a:ext cx="6655963" cy="4417570"/>
          </a:xfrm>
          <a:custGeom>
            <a:avLst/>
            <a:gdLst>
              <a:gd name="connsiteX0" fmla="*/ 6655963 w 6655963"/>
              <a:gd name="connsiteY0" fmla="*/ 0 h 4417570"/>
              <a:gd name="connsiteX1" fmla="*/ 6655963 w 6655963"/>
              <a:gd name="connsiteY1" fmla="*/ 44755 h 4417570"/>
              <a:gd name="connsiteX2" fmla="*/ 2283149 w 6655963"/>
              <a:gd name="connsiteY2" fmla="*/ 4417570 h 4417570"/>
              <a:gd name="connsiteX3" fmla="*/ 2253114 w 6655963"/>
              <a:gd name="connsiteY3" fmla="*/ 4417570 h 4417570"/>
              <a:gd name="connsiteX4" fmla="*/ 2242029 w 6655963"/>
              <a:gd name="connsiteY4" fmla="*/ 4410748 h 4417570"/>
              <a:gd name="connsiteX5" fmla="*/ 3 w 6655963"/>
              <a:gd name="connsiteY5" fmla="*/ 2803556 h 4417570"/>
              <a:gd name="connsiteX6" fmla="*/ 4353 w 6655963"/>
              <a:gd name="connsiteY6" fmla="*/ 0 h 4417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5963" h="4417570">
                <a:moveTo>
                  <a:pt x="6655963" y="0"/>
                </a:moveTo>
                <a:lnTo>
                  <a:pt x="6655963" y="44755"/>
                </a:lnTo>
                <a:lnTo>
                  <a:pt x="2283149" y="4417570"/>
                </a:lnTo>
                <a:lnTo>
                  <a:pt x="2253114" y="4417570"/>
                </a:lnTo>
                <a:lnTo>
                  <a:pt x="2242029" y="4410748"/>
                </a:lnTo>
                <a:cubicBezTo>
                  <a:pt x="1970480" y="4236957"/>
                  <a:pt x="-2299" y="2820347"/>
                  <a:pt x="3" y="2803556"/>
                </a:cubicBezTo>
                <a:lnTo>
                  <a:pt x="4353" y="0"/>
                </a:lnTo>
                <a:close/>
              </a:path>
            </a:pathLst>
          </a:custGeom>
        </p:spPr>
      </p:pic>
      <p:grpSp>
        <p:nvGrpSpPr>
          <p:cNvPr id="18" name="组合 17"/>
          <p:cNvGrpSpPr/>
          <p:nvPr/>
        </p:nvGrpSpPr>
        <p:grpSpPr>
          <a:xfrm>
            <a:off x="9208251" y="4422608"/>
            <a:ext cx="3476603" cy="3681921"/>
            <a:chOff x="9208251" y="4422608"/>
            <a:chExt cx="3476603" cy="3681921"/>
          </a:xfrm>
        </p:grpSpPr>
        <p:sp>
          <p:nvSpPr>
            <p:cNvPr id="19" name="直角三角形 8"/>
            <p:cNvSpPr/>
            <p:nvPr/>
          </p:nvSpPr>
          <p:spPr>
            <a:xfrm rot="8100000">
              <a:off x="9208251" y="5632252"/>
              <a:ext cx="2442887" cy="2472277"/>
            </a:xfrm>
            <a:custGeom>
              <a:avLst/>
              <a:gdLst>
                <a:gd name="connsiteX0" fmla="*/ 0 w 3810202"/>
                <a:gd name="connsiteY0" fmla="*/ 3810202 h 3810202"/>
                <a:gd name="connsiteX1" fmla="*/ 0 w 3810202"/>
                <a:gd name="connsiteY1" fmla="*/ 0 h 3810202"/>
                <a:gd name="connsiteX2" fmla="*/ 3810202 w 3810202"/>
                <a:gd name="connsiteY2" fmla="*/ 3810202 h 3810202"/>
                <a:gd name="connsiteX3" fmla="*/ 0 w 3810202"/>
                <a:gd name="connsiteY3" fmla="*/ 3810202 h 3810202"/>
                <a:gd name="connsiteX0-1" fmla="*/ 0 w 3810202"/>
                <a:gd name="connsiteY0-2" fmla="*/ 2486972 h 2486972"/>
                <a:gd name="connsiteX1-3" fmla="*/ 1323230 w 3810202"/>
                <a:gd name="connsiteY1-4" fmla="*/ 0 h 2486972"/>
                <a:gd name="connsiteX2-5" fmla="*/ 3810202 w 3810202"/>
                <a:gd name="connsiteY2-6" fmla="*/ 2486972 h 2486972"/>
                <a:gd name="connsiteX3-7" fmla="*/ 0 w 3810202"/>
                <a:gd name="connsiteY3-8" fmla="*/ 2486972 h 2486972"/>
                <a:gd name="connsiteX0-9" fmla="*/ 65443 w 2486972"/>
                <a:gd name="connsiteY0-10" fmla="*/ 2479624 h 2486972"/>
                <a:gd name="connsiteX1-11" fmla="*/ 0 w 2486972"/>
                <a:gd name="connsiteY1-12" fmla="*/ 0 h 2486972"/>
                <a:gd name="connsiteX2-13" fmla="*/ 2486972 w 2486972"/>
                <a:gd name="connsiteY2-14" fmla="*/ 2486972 h 2486972"/>
                <a:gd name="connsiteX3-15" fmla="*/ 65443 w 2486972"/>
                <a:gd name="connsiteY3-16" fmla="*/ 2479624 h 2486972"/>
                <a:gd name="connsiteX0-17" fmla="*/ 21358 w 2442887"/>
                <a:gd name="connsiteY0-18" fmla="*/ 2464929 h 2472277"/>
                <a:gd name="connsiteX1-19" fmla="*/ 0 w 2442887"/>
                <a:gd name="connsiteY1-20" fmla="*/ 0 h 2472277"/>
                <a:gd name="connsiteX2-21" fmla="*/ 2442887 w 2442887"/>
                <a:gd name="connsiteY2-22" fmla="*/ 2472277 h 2472277"/>
                <a:gd name="connsiteX3-23" fmla="*/ 21358 w 2442887"/>
                <a:gd name="connsiteY3-24" fmla="*/ 2464929 h 247227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2442887" h="2472277">
                  <a:moveTo>
                    <a:pt x="21358" y="2464929"/>
                  </a:moveTo>
                  <a:lnTo>
                    <a:pt x="0" y="0"/>
                  </a:lnTo>
                  <a:lnTo>
                    <a:pt x="2442887" y="2472277"/>
                  </a:lnTo>
                  <a:lnTo>
                    <a:pt x="21358" y="2464929"/>
                  </a:lnTo>
                  <a:close/>
                </a:path>
              </a:pathLst>
            </a:custGeom>
            <a:solidFill>
              <a:srgbClr val="B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9"/>
            <p:cNvSpPr/>
            <p:nvPr/>
          </p:nvSpPr>
          <p:spPr>
            <a:xfrm rot="18906205">
              <a:off x="10760160" y="4422608"/>
              <a:ext cx="1290166" cy="1343541"/>
            </a:xfrm>
            <a:custGeom>
              <a:avLst/>
              <a:gdLst>
                <a:gd name="connsiteX0" fmla="*/ 0 w 1289332"/>
                <a:gd name="connsiteY0" fmla="*/ 0 h 1343541"/>
                <a:gd name="connsiteX1" fmla="*/ 1289332 w 1289332"/>
                <a:gd name="connsiteY1" fmla="*/ 0 h 1343541"/>
                <a:gd name="connsiteX2" fmla="*/ 1289332 w 1289332"/>
                <a:gd name="connsiteY2" fmla="*/ 1343541 h 1343541"/>
                <a:gd name="connsiteX3" fmla="*/ 0 w 1289332"/>
                <a:gd name="connsiteY3" fmla="*/ 1343541 h 1343541"/>
                <a:gd name="connsiteX4" fmla="*/ 0 w 1289332"/>
                <a:gd name="connsiteY4" fmla="*/ 0 h 1343541"/>
                <a:gd name="connsiteX0-1" fmla="*/ 0 w 1290166"/>
                <a:gd name="connsiteY0-2" fmla="*/ 0 h 1343541"/>
                <a:gd name="connsiteX1-3" fmla="*/ 1289332 w 1290166"/>
                <a:gd name="connsiteY1-4" fmla="*/ 0 h 1343541"/>
                <a:gd name="connsiteX2-5" fmla="*/ 1289963 w 1290166"/>
                <a:gd name="connsiteY2-6" fmla="*/ 1134306 h 1343541"/>
                <a:gd name="connsiteX3-7" fmla="*/ 1289332 w 1290166"/>
                <a:gd name="connsiteY3-8" fmla="*/ 1343541 h 1343541"/>
                <a:gd name="connsiteX4-9" fmla="*/ 0 w 1290166"/>
                <a:gd name="connsiteY4-10" fmla="*/ 1343541 h 1343541"/>
                <a:gd name="connsiteX5" fmla="*/ 0 w 1290166"/>
                <a:gd name="connsiteY5" fmla="*/ 0 h 1343541"/>
                <a:gd name="connsiteX0-11" fmla="*/ 0 w 1290166"/>
                <a:gd name="connsiteY0-12" fmla="*/ 0 h 1343541"/>
                <a:gd name="connsiteX1-13" fmla="*/ 1289332 w 1290166"/>
                <a:gd name="connsiteY1-14" fmla="*/ 0 h 1343541"/>
                <a:gd name="connsiteX2-15" fmla="*/ 1289963 w 1290166"/>
                <a:gd name="connsiteY2-16" fmla="*/ 1134306 h 1343541"/>
                <a:gd name="connsiteX3-17" fmla="*/ 1105632 w 1290166"/>
                <a:gd name="connsiteY3-18" fmla="*/ 1336525 h 1343541"/>
                <a:gd name="connsiteX4-19" fmla="*/ 0 w 1290166"/>
                <a:gd name="connsiteY4-20" fmla="*/ 1343541 h 1343541"/>
                <a:gd name="connsiteX5-21" fmla="*/ 0 w 1290166"/>
                <a:gd name="connsiteY5-22" fmla="*/ 0 h 1343541"/>
                <a:gd name="connsiteX0-23" fmla="*/ 0 w 1290166"/>
                <a:gd name="connsiteY0-24" fmla="*/ 0 h 1343541"/>
                <a:gd name="connsiteX1-25" fmla="*/ 1289332 w 1290166"/>
                <a:gd name="connsiteY1-26" fmla="*/ 0 h 1343541"/>
                <a:gd name="connsiteX2-27" fmla="*/ 1289963 w 1290166"/>
                <a:gd name="connsiteY2-28" fmla="*/ 1134306 h 1343541"/>
                <a:gd name="connsiteX3-29" fmla="*/ 1105632 w 1290166"/>
                <a:gd name="connsiteY3-30" fmla="*/ 1336525 h 1343541"/>
                <a:gd name="connsiteX4-31" fmla="*/ 0 w 1290166"/>
                <a:gd name="connsiteY4-32" fmla="*/ 1343541 h 1343541"/>
                <a:gd name="connsiteX5-33" fmla="*/ 0 w 1290166"/>
                <a:gd name="connsiteY5-34" fmla="*/ 0 h 1343541"/>
                <a:gd name="connsiteX0-35" fmla="*/ 0 w 1290166"/>
                <a:gd name="connsiteY0-36" fmla="*/ 0 h 1343541"/>
                <a:gd name="connsiteX1-37" fmla="*/ 1289332 w 1290166"/>
                <a:gd name="connsiteY1-38" fmla="*/ 0 h 1343541"/>
                <a:gd name="connsiteX2-39" fmla="*/ 1289963 w 1290166"/>
                <a:gd name="connsiteY2-40" fmla="*/ 1134306 h 1343541"/>
                <a:gd name="connsiteX3-41" fmla="*/ 1105632 w 1290166"/>
                <a:gd name="connsiteY3-42" fmla="*/ 1336525 h 1343541"/>
                <a:gd name="connsiteX4-43" fmla="*/ 0 w 1290166"/>
                <a:gd name="connsiteY4-44" fmla="*/ 1343541 h 1343541"/>
                <a:gd name="connsiteX5-45" fmla="*/ 0 w 1290166"/>
                <a:gd name="connsiteY5-46" fmla="*/ 0 h 134354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1290166" h="1343541">
                  <a:moveTo>
                    <a:pt x="0" y="0"/>
                  </a:moveTo>
                  <a:lnTo>
                    <a:pt x="1289332" y="0"/>
                  </a:lnTo>
                  <a:cubicBezTo>
                    <a:pt x="1291943" y="351157"/>
                    <a:pt x="1287352" y="783149"/>
                    <a:pt x="1289963" y="1134306"/>
                  </a:cubicBezTo>
                  <a:cubicBezTo>
                    <a:pt x="1289753" y="1204051"/>
                    <a:pt x="1105998" y="1352990"/>
                    <a:pt x="1105632" y="1336525"/>
                  </a:cubicBezTo>
                  <a:lnTo>
                    <a:pt x="0" y="13435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9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直角三角形 10"/>
            <p:cNvSpPr/>
            <p:nvPr/>
          </p:nvSpPr>
          <p:spPr>
            <a:xfrm rot="2700000">
              <a:off x="11685195" y="5592522"/>
              <a:ext cx="996067" cy="1003251"/>
            </a:xfrm>
            <a:custGeom>
              <a:avLst/>
              <a:gdLst>
                <a:gd name="connsiteX0" fmla="*/ 0 w 1463040"/>
                <a:gd name="connsiteY0" fmla="*/ 1463040 h 1463040"/>
                <a:gd name="connsiteX1" fmla="*/ 0 w 1463040"/>
                <a:gd name="connsiteY1" fmla="*/ 0 h 1463040"/>
                <a:gd name="connsiteX2" fmla="*/ 1463040 w 1463040"/>
                <a:gd name="connsiteY2" fmla="*/ 1463040 h 1463040"/>
                <a:gd name="connsiteX3" fmla="*/ 0 w 1463040"/>
                <a:gd name="connsiteY3" fmla="*/ 1463040 h 1463040"/>
                <a:gd name="connsiteX0-1" fmla="*/ 0 w 1463040"/>
                <a:gd name="connsiteY0-2" fmla="*/ 1003251 h 1003251"/>
                <a:gd name="connsiteX1-3" fmla="*/ 0 w 1463040"/>
                <a:gd name="connsiteY1-4" fmla="*/ 0 h 1003251"/>
                <a:gd name="connsiteX2-5" fmla="*/ 1463040 w 1463040"/>
                <a:gd name="connsiteY2-6" fmla="*/ 1003251 h 1003251"/>
                <a:gd name="connsiteX3-7" fmla="*/ 0 w 1463040"/>
                <a:gd name="connsiteY3-8" fmla="*/ 1003251 h 1003251"/>
                <a:gd name="connsiteX0-9" fmla="*/ 0 w 1067909"/>
                <a:gd name="connsiteY0-10" fmla="*/ 1003251 h 1003251"/>
                <a:gd name="connsiteX1-11" fmla="*/ 0 w 1067909"/>
                <a:gd name="connsiteY1-12" fmla="*/ 0 h 1003251"/>
                <a:gd name="connsiteX2-13" fmla="*/ 1067909 w 1067909"/>
                <a:gd name="connsiteY2-14" fmla="*/ 967330 h 1003251"/>
                <a:gd name="connsiteX3-15" fmla="*/ 0 w 1067909"/>
                <a:gd name="connsiteY3-16" fmla="*/ 1003251 h 1003251"/>
                <a:gd name="connsiteX0-17" fmla="*/ 0 w 1053541"/>
                <a:gd name="connsiteY0-18" fmla="*/ 1003251 h 1003251"/>
                <a:gd name="connsiteX1-19" fmla="*/ 0 w 1053541"/>
                <a:gd name="connsiteY1-20" fmla="*/ 0 h 1003251"/>
                <a:gd name="connsiteX2-21" fmla="*/ 1053541 w 1053541"/>
                <a:gd name="connsiteY2-22" fmla="*/ 967330 h 1003251"/>
                <a:gd name="connsiteX3-23" fmla="*/ 0 w 1053541"/>
                <a:gd name="connsiteY3-24" fmla="*/ 1003251 h 1003251"/>
                <a:gd name="connsiteX0-25" fmla="*/ 0 w 1053541"/>
                <a:gd name="connsiteY0-26" fmla="*/ 1003251 h 1003251"/>
                <a:gd name="connsiteX1-27" fmla="*/ 14368 w 1053541"/>
                <a:gd name="connsiteY1-28" fmla="*/ 0 h 1003251"/>
                <a:gd name="connsiteX2-29" fmla="*/ 1053541 w 1053541"/>
                <a:gd name="connsiteY2-30" fmla="*/ 967330 h 1003251"/>
                <a:gd name="connsiteX3-31" fmla="*/ 0 w 1053541"/>
                <a:gd name="connsiteY3-32" fmla="*/ 1003251 h 1003251"/>
                <a:gd name="connsiteX0-33" fmla="*/ 0 w 996067"/>
                <a:gd name="connsiteY0-34" fmla="*/ 1003251 h 1003251"/>
                <a:gd name="connsiteX1-35" fmla="*/ 14368 w 996067"/>
                <a:gd name="connsiteY1-36" fmla="*/ 0 h 1003251"/>
                <a:gd name="connsiteX2-37" fmla="*/ 996067 w 996067"/>
                <a:gd name="connsiteY2-38" fmla="*/ 981698 h 1003251"/>
                <a:gd name="connsiteX3-39" fmla="*/ 0 w 996067"/>
                <a:gd name="connsiteY3-40" fmla="*/ 1003251 h 100325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996067" h="1003251">
                  <a:moveTo>
                    <a:pt x="0" y="1003251"/>
                  </a:moveTo>
                  <a:lnTo>
                    <a:pt x="14368" y="0"/>
                  </a:lnTo>
                  <a:lnTo>
                    <a:pt x="996067" y="981698"/>
                  </a:lnTo>
                  <a:lnTo>
                    <a:pt x="0" y="1003251"/>
                  </a:lnTo>
                  <a:close/>
                </a:path>
              </a:pathLst>
            </a:custGeom>
            <a:solidFill>
              <a:srgbClr val="B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4172851" y="3429000"/>
            <a:ext cx="52570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000">
                <a:cs typeface="+mn-ea"/>
                <a:sym typeface="+mn-lt"/>
              </a:rPr>
              <a:t>相关公共信息</a:t>
            </a:r>
            <a:endParaRPr lang="zh-CN" altLang="en-US" sz="6000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880650" y="1535837"/>
            <a:ext cx="4919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>
                <a:cs typeface="+mn-ea"/>
                <a:sym typeface="+mn-lt"/>
              </a:rPr>
              <a:t>PART 01</a:t>
            </a:r>
            <a:endParaRPr lang="zh-CN" altLang="en-US" sz="80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09498" y="1548112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水管爆裂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09498" y="2044501"/>
            <a:ext cx="10009601" cy="3251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zh-CN" altLang="en-US" sz="2000">
                <a:latin typeface="宋体" panose="02010600030101010101" pitchFamily="2" charset="-122"/>
              </a:rPr>
              <a:t>如发现大厦有漏水现象，必须立即到现场观察及采取以下措施：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6</a:t>
            </a:r>
            <a:r>
              <a:rPr lang="zh-CN" altLang="en-US" sz="2000">
                <a:latin typeface="宋体" panose="02010600030101010101" pitchFamily="2" charset="-122"/>
              </a:rPr>
              <a:t>、通知清洁部清理现场积水，检查受影响范围，并尽快通知受影响的单元住户，避免扩大水浸对单元室内的影响（如木地板、家具、电器音箱等）。</a:t>
            </a:r>
            <a:endParaRPr lang="zh-CN" altLang="en-US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7</a:t>
            </a:r>
            <a:r>
              <a:rPr lang="zh-CN" altLang="en-US" sz="2000">
                <a:latin typeface="宋体" panose="02010600030101010101" pitchFamily="2" charset="-122"/>
              </a:rPr>
              <a:t>、总结教训，组织人员检查管理范围内有可能存在的隐患，及时防范。</a:t>
            </a:r>
            <a:endParaRPr lang="zh-CN" altLang="en-US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8</a:t>
            </a:r>
            <a:r>
              <a:rPr lang="zh-CN" altLang="en-US" sz="2000">
                <a:latin typeface="宋体" panose="02010600030101010101" pitchFamily="2" charset="-122"/>
              </a:rPr>
              <a:t>、日常巡查时，特别在台风袭击、连场暴雨、水管验收试压、室内装修、定期水管维护、清洗蓄水池时，要多加注意检查排水管、渠、泵的使用情况，有问题及时处理。</a:t>
            </a:r>
            <a:endParaRPr lang="zh-CN" altLang="en-US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9</a:t>
            </a:r>
            <a:r>
              <a:rPr lang="zh-CN" altLang="en-US" sz="2000">
                <a:latin typeface="宋体" panose="02010600030101010101" pitchFamily="2" charset="-122"/>
              </a:rPr>
              <a:t>、作好事件报告，汇报管理公司，留档备查。</a:t>
            </a:r>
            <a:endParaRPr lang="zh-CN" altLang="en-US" sz="2000" dirty="0"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09498" y="1548112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停水停电停气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09498" y="2044501"/>
            <a:ext cx="10009601" cy="4175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1</a:t>
            </a:r>
            <a:r>
              <a:rPr lang="zh-CN" altLang="en-US" sz="2000">
                <a:latin typeface="宋体" panose="02010600030101010101" pitchFamily="2" charset="-122"/>
              </a:rPr>
              <a:t>、任何员工如发现或获知在没有事先通知的情况下，店内发生停水、停电、停气等现象，应立即通知设备管理员并通知店长。</a:t>
            </a:r>
            <a:endParaRPr lang="zh-CN" altLang="en-US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2</a:t>
            </a:r>
            <a:r>
              <a:rPr lang="zh-CN" altLang="en-US" sz="2000">
                <a:latin typeface="宋体" panose="02010600030101010101" pitchFamily="2" charset="-122"/>
              </a:rPr>
              <a:t>、设备管理员立即向相关机房通报情况，安排专业人员携带专用工具到现场查看，检查店内是否存在其他停水、停电、停气现象。</a:t>
            </a:r>
            <a:endParaRPr lang="zh-CN" altLang="en-US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3</a:t>
            </a:r>
            <a:r>
              <a:rPr lang="zh-CN" altLang="en-US" sz="2000">
                <a:latin typeface="宋体" panose="02010600030101010101" pitchFamily="2" charset="-122"/>
              </a:rPr>
              <a:t>、若发现机房设备出现了严重故障，工程部总监</a:t>
            </a:r>
            <a:r>
              <a:rPr lang="en-US" altLang="zh-CN" sz="2000">
                <a:latin typeface="宋体" panose="02010600030101010101" pitchFamily="2" charset="-122"/>
              </a:rPr>
              <a:t>/</a:t>
            </a:r>
            <a:r>
              <a:rPr lang="zh-CN" altLang="en-US" sz="2000">
                <a:latin typeface="宋体" panose="02010600030101010101" pitchFamily="2" charset="-122"/>
              </a:rPr>
              <a:t>经理应立即向总经理等高层领导报告，指示相关机房启动应急方案，赶往相关机房现场指挥并要求总机通知各部门负责人，随时准备接受相关命令。</a:t>
            </a:r>
            <a:endParaRPr lang="zh-CN" altLang="en-US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4</a:t>
            </a:r>
            <a:r>
              <a:rPr lang="zh-CN" altLang="en-US" sz="2000">
                <a:latin typeface="宋体" panose="02010600030101010101" pitchFamily="2" charset="-122"/>
              </a:rPr>
              <a:t>、若是市政部门出现供水、供电、供气中断，设备管理员应联系相关部门，将具体原因和恢复的时间尽快通知各部门。</a:t>
            </a:r>
            <a:endParaRPr lang="zh-CN" altLang="en-US" sz="2000" dirty="0"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09498" y="1548112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停水停电停气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09498" y="2044501"/>
            <a:ext cx="10009601" cy="4175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5</a:t>
            </a:r>
            <a:r>
              <a:rPr lang="zh-CN" altLang="en-US" sz="2000">
                <a:latin typeface="宋体" panose="02010600030101010101" pitchFamily="2" charset="-122"/>
              </a:rPr>
              <a:t>、经确认，停水、停电、停气问题在短时间内无法解决时，店长应安排专人向相关部门求援。</a:t>
            </a:r>
            <a:endParaRPr lang="zh-CN" altLang="en-US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6</a:t>
            </a:r>
            <a:r>
              <a:rPr lang="zh-CN" altLang="en-US" sz="2000">
                <a:latin typeface="宋体" panose="02010600030101010101" pitchFamily="2" charset="-122"/>
              </a:rPr>
              <a:t>、在应急处置过程中，各部门应做好以下工作：</a:t>
            </a:r>
            <a:endParaRPr lang="zh-CN" altLang="en-US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6.1</a:t>
            </a:r>
            <a:r>
              <a:rPr lang="zh-CN" altLang="en-US" sz="2000">
                <a:latin typeface="宋体" panose="02010600030101010101" pitchFamily="2" charset="-122"/>
              </a:rPr>
              <a:t>、设备管理员应视需要，安排专业维修人员分别前往事故现场进一步查明原因，留守观察，及时反馈。</a:t>
            </a:r>
            <a:endParaRPr lang="zh-CN" altLang="en-US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6.2</a:t>
            </a:r>
            <a:r>
              <a:rPr lang="zh-CN" altLang="en-US" sz="2000">
                <a:latin typeface="宋体" panose="02010600030101010101" pitchFamily="2" charset="-122"/>
              </a:rPr>
              <a:t>、应重点关注监控系统、消防系统等运转情况，做好事故现场的警戒工作，控制现场，防止发生混乱。</a:t>
            </a:r>
            <a:endParaRPr lang="zh-CN" altLang="en-US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6.3</a:t>
            </a:r>
            <a:r>
              <a:rPr lang="zh-CN" altLang="en-US" sz="2000">
                <a:latin typeface="宋体" panose="02010600030101010101" pitchFamily="2" charset="-122"/>
              </a:rPr>
              <a:t>、店长安排人员做好对客人的解释、安抚及客人要求和意见的反馈工作，看管好客人的行李，确保店内指挥通信畅通。</a:t>
            </a:r>
            <a:endParaRPr lang="zh-CN" altLang="en-US" sz="2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09498" y="1548112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停水停电停气</a:t>
            </a:r>
            <a:r>
              <a:rPr lang="zh-CN" altLang="zh-CN"/>
              <a:t> 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09498" y="2044501"/>
            <a:ext cx="10009601" cy="2790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6.4</a:t>
            </a:r>
            <a:r>
              <a:rPr lang="zh-CN" altLang="en-US" sz="2000">
                <a:latin typeface="宋体" panose="02010600030101010101" pitchFamily="2" charset="-122"/>
              </a:rPr>
              <a:t>、停电时，管家应组织人员携带手电筒等应急照明装置赶往现场巡视，为客人进入房</a:t>
            </a:r>
            <a:endParaRPr lang="en-US" altLang="zh-CN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   </a:t>
            </a:r>
            <a:r>
              <a:rPr lang="zh-CN" altLang="en-US" sz="2000">
                <a:latin typeface="宋体" panose="02010600030101010101" pitchFamily="2" charset="-122"/>
              </a:rPr>
              <a:t>间和离店提供照明；停水时，管家应从库房或其他场所调集矿泉水，及时给客人提供</a:t>
            </a:r>
            <a:endParaRPr lang="en-US" altLang="zh-CN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   </a:t>
            </a:r>
            <a:r>
              <a:rPr lang="zh-CN" altLang="en-US" sz="2000">
                <a:latin typeface="宋体" panose="02010600030101010101" pitchFamily="2" charset="-122"/>
              </a:rPr>
              <a:t>必备的生活用水。</a:t>
            </a:r>
            <a:endParaRPr lang="zh-CN" altLang="en-US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7</a:t>
            </a:r>
            <a:r>
              <a:rPr lang="zh-CN" altLang="en-US" sz="2000">
                <a:latin typeface="宋体" panose="02010600030101010101" pitchFamily="2" charset="-122"/>
              </a:rPr>
              <a:t>、供水、供电或供气恢复后，设备管理员应按规定的程序将设备切换回正常状态，同时</a:t>
            </a:r>
            <a:endParaRPr lang="en-US" altLang="zh-CN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   </a:t>
            </a:r>
            <a:r>
              <a:rPr lang="zh-CN" altLang="en-US" sz="2000">
                <a:latin typeface="宋体" panose="02010600030101010101" pitchFamily="2" charset="-122"/>
              </a:rPr>
              <a:t>对大型设备进行检查，确认是否损坏。</a:t>
            </a:r>
            <a:endParaRPr lang="zh-CN" altLang="en-US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8</a:t>
            </a:r>
            <a:r>
              <a:rPr lang="zh-CN" altLang="en-US" sz="2000">
                <a:latin typeface="宋体" panose="02010600030101010101" pitchFamily="2" charset="-122"/>
              </a:rPr>
              <a:t>、管家做好对客人的安抚及善后工作。</a:t>
            </a:r>
            <a:endParaRPr lang="zh-CN" altLang="en-US" sz="2000" dirty="0"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09498" y="1200872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地震、</a:t>
            </a:r>
            <a:r>
              <a:rPr lang="zh-CN" altLang="zh-CN"/>
              <a:t>汛情及极端气候灾害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09498" y="1697261"/>
            <a:ext cx="10009601" cy="4175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1</a:t>
            </a:r>
            <a:r>
              <a:rPr lang="zh-CN" altLang="en-US" sz="2000">
                <a:latin typeface="宋体" panose="02010600030101010101" pitchFamily="2" charset="-122"/>
              </a:rPr>
              <a:t>、如发生地震应保持镇避免引起客人和同事恐慌</a:t>
            </a:r>
            <a:endParaRPr lang="zh-CN" altLang="en-US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2</a:t>
            </a:r>
            <a:r>
              <a:rPr lang="zh-CN" altLang="en-US" sz="2000">
                <a:latin typeface="宋体" panose="02010600030101010101" pitchFamily="2" charset="-122"/>
              </a:rPr>
              <a:t>、检查通讯系统保持电话线路畅通</a:t>
            </a:r>
            <a:endParaRPr lang="zh-CN" altLang="en-US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3</a:t>
            </a:r>
            <a:r>
              <a:rPr lang="zh-CN" altLang="en-US" sz="2000">
                <a:latin typeface="宋体" panose="02010600030101010101" pitchFamily="2" charset="-122"/>
              </a:rPr>
              <a:t>、行政办联系相关职能部门并做好相关后勤保障工作</a:t>
            </a:r>
            <a:endParaRPr lang="zh-CN" altLang="en-US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4</a:t>
            </a:r>
            <a:r>
              <a:rPr lang="zh-CN" altLang="en-US" sz="2000">
                <a:latin typeface="宋体" panose="02010600030101010101" pitchFamily="2" charset="-122"/>
              </a:rPr>
              <a:t>、财务部保护相关票据和现金的安全</a:t>
            </a:r>
            <a:endParaRPr lang="zh-CN" altLang="en-US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5</a:t>
            </a:r>
            <a:r>
              <a:rPr lang="zh-CN" altLang="en-US" sz="2000">
                <a:latin typeface="宋体" panose="02010600030101010101" pitchFamily="2" charset="-122"/>
              </a:rPr>
              <a:t>、设备管理员保持消防通道的畅顺，对相关危险区域进行隔离</a:t>
            </a:r>
            <a:endParaRPr lang="zh-CN" altLang="en-US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6</a:t>
            </a:r>
            <a:r>
              <a:rPr lang="zh-CN" altLang="en-US" sz="2000">
                <a:latin typeface="宋体" panose="02010600030101010101" pitchFamily="2" charset="-122"/>
              </a:rPr>
              <a:t>、工程部检查相关设施设备并协助安全部做好营救被困人员</a:t>
            </a:r>
            <a:endParaRPr lang="en-US" altLang="zh-CN" sz="20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latin typeface="宋体" panose="02010600030101010101" pitchFamily="2" charset="-122"/>
              </a:rPr>
              <a:t>7</a:t>
            </a:r>
            <a:r>
              <a:rPr lang="zh-CN" altLang="en-US" sz="2000">
                <a:latin typeface="宋体" panose="02010600030101010101" pitchFamily="2" charset="-122"/>
              </a:rPr>
              <a:t>、</a:t>
            </a:r>
            <a:r>
              <a:rPr lang="zh-CN" altLang="zh-CN" sz="20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若获知汛情或极端气候发生，应立即安排人员赶赴现场核查情况。</a:t>
            </a:r>
            <a:endParaRPr lang="en-US" altLang="zh-CN" sz="20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/>
              <a:t>8</a:t>
            </a:r>
            <a:r>
              <a:rPr lang="zh-CN" altLang="en-US" sz="2000"/>
              <a:t>、</a:t>
            </a:r>
            <a:r>
              <a:rPr lang="zh-CN" altLang="zh-CN" sz="20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调集人员进行堵漏、排水工作，对重点要害岗位、库房等区域增加人力及防汛器材和</a:t>
            </a:r>
            <a:endParaRPr lang="en-US" altLang="zh-CN" sz="20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/>
              <a:t>      </a:t>
            </a:r>
            <a:r>
              <a:rPr lang="zh-CN" altLang="zh-CN" sz="20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工具，防止次生灾害事件发生。</a:t>
            </a:r>
            <a:endParaRPr lang="en-US" altLang="zh-CN" sz="2000"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09498" y="1200872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地震、</a:t>
            </a:r>
            <a:r>
              <a:rPr lang="zh-CN" altLang="zh-CN"/>
              <a:t>汛情及极端气候灾害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09498" y="1697261"/>
            <a:ext cx="10009601" cy="4649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580" indent="-449580"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9</a:t>
            </a:r>
            <a:r>
              <a:rPr lang="zh-CN" altLang="zh-CN" sz="2000">
                <a:solidFill>
                  <a:schemeClr val="tx1"/>
                </a:solidFill>
              </a:rPr>
              <a:t>、</a:t>
            </a:r>
            <a:r>
              <a:rPr lang="zh-CN" altLang="en-US" sz="2000">
                <a:solidFill>
                  <a:schemeClr val="tx1"/>
                </a:solidFill>
              </a:rPr>
              <a:t>设备管理员</a:t>
            </a:r>
            <a:r>
              <a:rPr lang="zh-CN" altLang="zh-CN" sz="2000">
                <a:solidFill>
                  <a:schemeClr val="tx1"/>
                </a:solidFill>
              </a:rPr>
              <a:t>应视情决定是否应切断受灾区域的电源，要及时组织人员携带工具到达现场抢险，对严重积水部位，抽调排水设备进行排水。</a:t>
            </a:r>
            <a:endParaRPr lang="zh-CN" altLang="zh-CN" sz="2000">
              <a:solidFill>
                <a:schemeClr val="tx1"/>
              </a:solidFill>
            </a:endParaRPr>
          </a:p>
          <a:p>
            <a:pPr marL="449580" indent="-449580"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1</a:t>
            </a:r>
            <a:r>
              <a:rPr lang="en-US" altLang="zh-CN" sz="2000"/>
              <a:t>0</a:t>
            </a:r>
            <a:r>
              <a:rPr lang="zh-CN" altLang="zh-CN" sz="2000">
                <a:solidFill>
                  <a:schemeClr val="tx1"/>
                </a:solidFill>
              </a:rPr>
              <a:t>、</a:t>
            </a:r>
            <a:r>
              <a:rPr lang="zh-CN" altLang="en-US" sz="2000">
                <a:solidFill>
                  <a:schemeClr val="tx1"/>
                </a:solidFill>
              </a:rPr>
              <a:t>店长</a:t>
            </a:r>
            <a:r>
              <a:rPr lang="zh-CN" altLang="zh-CN" sz="2000">
                <a:solidFill>
                  <a:schemeClr val="tx1"/>
                </a:solidFill>
              </a:rPr>
              <a:t>根据指令对发生汛情的岗位增派人员执勤，劝阻无关人员进入受影响区域，安排人员在楼层进行巡逻，防止不法分子进行破坏、防止盗窃及恐慌骚扰，维持公共区域秩序。</a:t>
            </a:r>
            <a:endParaRPr lang="zh-CN" altLang="zh-CN" sz="2000">
              <a:solidFill>
                <a:schemeClr val="tx1"/>
              </a:solidFill>
            </a:endParaRPr>
          </a:p>
          <a:p>
            <a:pPr marL="449580" indent="-449580"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11</a:t>
            </a:r>
            <a:r>
              <a:rPr lang="zh-CN" altLang="zh-CN" sz="2000">
                <a:solidFill>
                  <a:schemeClr val="tx1"/>
                </a:solidFill>
              </a:rPr>
              <a:t>、外围值班的安全员，应检查酒店外墙的玻璃窗是否关闭，将外围用电和电源关闭，以免造成短路火灾。</a:t>
            </a:r>
            <a:endParaRPr lang="zh-CN" altLang="zh-CN" sz="2000">
              <a:solidFill>
                <a:schemeClr val="tx1"/>
              </a:solidFill>
            </a:endParaRPr>
          </a:p>
          <a:p>
            <a:pPr marL="449580" indent="-449580"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12</a:t>
            </a:r>
            <a:r>
              <a:rPr lang="zh-CN" altLang="zh-CN" sz="2000">
                <a:solidFill>
                  <a:schemeClr val="tx1"/>
                </a:solidFill>
              </a:rPr>
              <a:t>、人力资源部随时准备协助医务人员抢救伤者，及时与保险公司进行联络。</a:t>
            </a:r>
            <a:endParaRPr lang="zh-CN" altLang="zh-CN" sz="2000">
              <a:solidFill>
                <a:schemeClr val="tx1"/>
              </a:solidFill>
            </a:endParaRPr>
          </a:p>
          <a:p>
            <a:pPr marL="449580" indent="-449580"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13</a:t>
            </a:r>
            <a:r>
              <a:rPr lang="zh-CN" altLang="zh-CN" sz="2000">
                <a:solidFill>
                  <a:schemeClr val="tx1"/>
                </a:solidFill>
              </a:rPr>
              <a:t>、其他部门要组织人员对客人做好安抚解释工作，必要时根据指令疏导客人离开受影响区域。</a:t>
            </a:r>
            <a:endParaRPr lang="zh-CN" altLang="zh-CN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09498" y="1200872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食物中毒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09498" y="1697261"/>
            <a:ext cx="10009601" cy="3725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1</a:t>
            </a:r>
            <a:r>
              <a:rPr lang="zh-CN" altLang="en-US" sz="2000">
                <a:solidFill>
                  <a:schemeClr val="tx1"/>
                </a:solidFill>
              </a:rPr>
              <a:t>、</a:t>
            </a:r>
            <a:r>
              <a:rPr lang="zh-CN" altLang="zh-CN" sz="2000">
                <a:solidFill>
                  <a:schemeClr val="tx1"/>
                </a:solidFill>
              </a:rPr>
              <a:t>任何员工若发现或获知有客人或员工出现食物中毒症状， 发现人应首先了解中毒者国籍、人数、症状程度等基本情况，然后向</a:t>
            </a:r>
            <a:r>
              <a:rPr lang="zh-CN" altLang="en-US" sz="2000"/>
              <a:t>店长</a:t>
            </a:r>
            <a:r>
              <a:rPr lang="zh-CN" altLang="zh-CN" sz="2000">
                <a:solidFill>
                  <a:schemeClr val="tx1"/>
                </a:solidFill>
              </a:rPr>
              <a:t>报告，并看护中毒者，不要将病人单独留下，不挪动任何物品，保护好现场。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2</a:t>
            </a:r>
            <a:r>
              <a:rPr lang="zh-CN" altLang="zh-CN" sz="2000">
                <a:solidFill>
                  <a:schemeClr val="tx1"/>
                </a:solidFill>
              </a:rPr>
              <a:t>、</a:t>
            </a:r>
            <a:r>
              <a:rPr lang="zh-CN" altLang="en-US" sz="2000">
                <a:solidFill>
                  <a:schemeClr val="tx1"/>
                </a:solidFill>
              </a:rPr>
              <a:t>店长</a:t>
            </a:r>
            <a:r>
              <a:rPr lang="zh-CN" altLang="zh-CN" sz="2000">
                <a:solidFill>
                  <a:schemeClr val="tx1"/>
                </a:solidFill>
              </a:rPr>
              <a:t>接到报告后，要问清时间、地点、中毒人数、中毒程度、症状并记录，简明扼要向总经理报告并通知有关部门负责人到场，同时向急救中心求援。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3</a:t>
            </a:r>
            <a:r>
              <a:rPr lang="zh-CN" altLang="zh-CN" sz="2000">
                <a:solidFill>
                  <a:schemeClr val="tx1"/>
                </a:solidFill>
              </a:rPr>
              <a:t>、立即成立由总经理领导的应急处置指挥机构，了解情况，并视情况决定是否向相关的疾控中心、公安机关及上级部门报告。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4</a:t>
            </a:r>
            <a:r>
              <a:rPr lang="zh-CN" altLang="zh-CN" sz="2000">
                <a:solidFill>
                  <a:schemeClr val="tx1"/>
                </a:solidFill>
              </a:rPr>
              <a:t>、根据具体情况决定是否将中毒者送往医院抢救，或等待急救中心专业人员处理。</a:t>
            </a:r>
            <a:endParaRPr lang="zh-CN" altLang="zh-CN" sz="20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5474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各类紧急预案的流程和注意事项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09498" y="1687009"/>
            <a:ext cx="77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BC0000"/>
                </a:solidFill>
                <a:cs typeface="+mn-ea"/>
              </a:defRPr>
            </a:lvl1pPr>
          </a:lstStyle>
          <a:p>
            <a:r>
              <a:rPr lang="en-US" altLang="zh-CN">
                <a:sym typeface="+mn-lt"/>
              </a:rPr>
              <a:t>【</a:t>
            </a:r>
            <a:r>
              <a:rPr lang="zh-CN" altLang="en-US">
                <a:sym typeface="+mn-lt"/>
              </a:rPr>
              <a:t>食物中毒</a:t>
            </a:r>
            <a:r>
              <a:rPr lang="en-US" altLang="zh-CN">
                <a:sym typeface="+mn-lt"/>
              </a:rPr>
              <a:t>】</a:t>
            </a:r>
            <a:endParaRPr lang="zh-CN" altLang="en-US"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09498" y="2183398"/>
            <a:ext cx="10009601" cy="2802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5</a:t>
            </a:r>
            <a:r>
              <a:rPr lang="zh-CN" altLang="zh-CN" sz="2000">
                <a:solidFill>
                  <a:schemeClr val="tx1"/>
                </a:solidFill>
              </a:rPr>
              <a:t>、如有投毒怀疑，</a:t>
            </a:r>
            <a:r>
              <a:rPr lang="zh-CN" altLang="en-US" sz="2000"/>
              <a:t>店长</a:t>
            </a:r>
            <a:r>
              <a:rPr lang="zh-CN" altLang="zh-CN" sz="2000">
                <a:solidFill>
                  <a:schemeClr val="tx1"/>
                </a:solidFill>
              </a:rPr>
              <a:t>负责人需请示总经理决定是否向公安机关报告，并视情况决定是否划定警戒区，及对相关的厨房、餐具、食品进行封存。</a:t>
            </a:r>
            <a:endParaRPr lang="en-US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6</a:t>
            </a:r>
            <a:r>
              <a:rPr lang="zh-CN" altLang="zh-CN" sz="2000">
                <a:solidFill>
                  <a:schemeClr val="tx1"/>
                </a:solidFill>
              </a:rPr>
              <a:t>、</a:t>
            </a:r>
            <a:r>
              <a:rPr lang="zh-CN" altLang="en-US" sz="2000">
                <a:solidFill>
                  <a:schemeClr val="tx1"/>
                </a:solidFill>
              </a:rPr>
              <a:t>店长</a:t>
            </a:r>
            <a:r>
              <a:rPr lang="zh-CN" altLang="zh-CN" sz="2000">
                <a:solidFill>
                  <a:schemeClr val="tx1"/>
                </a:solidFill>
              </a:rPr>
              <a:t>对中毒者的钱物进行清点，经公安部门确认后交与公安部门或由酒店暂存。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7</a:t>
            </a:r>
            <a:r>
              <a:rPr lang="zh-CN" altLang="zh-CN" sz="2000">
                <a:solidFill>
                  <a:schemeClr val="tx1"/>
                </a:solidFill>
              </a:rPr>
              <a:t>、做好其他客人的解释、安抚，稳定客人情绪，必要时，通知中毒者同行人员或家属到场。</a:t>
            </a:r>
            <a:endParaRPr lang="zh-CN" altLang="zh-CN" sz="200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>
                <a:solidFill>
                  <a:schemeClr val="tx1"/>
                </a:solidFill>
              </a:rPr>
              <a:t>8</a:t>
            </a:r>
            <a:r>
              <a:rPr lang="zh-CN" altLang="zh-CN" sz="2000">
                <a:solidFill>
                  <a:schemeClr val="tx1"/>
                </a:solidFill>
              </a:rPr>
              <a:t>、做好相关善后工作，尽快恢复现场秩序。</a:t>
            </a:r>
            <a:endParaRPr lang="en-US" altLang="zh-CN" sz="200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角三角形 1"/>
          <p:cNvSpPr/>
          <p:nvPr/>
        </p:nvSpPr>
        <p:spPr>
          <a:xfrm rot="18900000">
            <a:off x="-609197" y="-1765452"/>
            <a:ext cx="6720752" cy="5128441"/>
          </a:xfrm>
          <a:custGeom>
            <a:avLst/>
            <a:gdLst>
              <a:gd name="connsiteX0" fmla="*/ 0 w 6644626"/>
              <a:gd name="connsiteY0" fmla="*/ 6644626 h 6644626"/>
              <a:gd name="connsiteX1" fmla="*/ 0 w 6644626"/>
              <a:gd name="connsiteY1" fmla="*/ 0 h 6644626"/>
              <a:gd name="connsiteX2" fmla="*/ 6644626 w 6644626"/>
              <a:gd name="connsiteY2" fmla="*/ 6644626 h 6644626"/>
              <a:gd name="connsiteX3" fmla="*/ 0 w 6644626"/>
              <a:gd name="connsiteY3" fmla="*/ 6644626 h 6644626"/>
              <a:gd name="connsiteX0-1" fmla="*/ 0 w 6644626"/>
              <a:gd name="connsiteY0-2" fmla="*/ 4983165 h 4983165"/>
              <a:gd name="connsiteX1-3" fmla="*/ 1383187 w 6644626"/>
              <a:gd name="connsiteY1-4" fmla="*/ 0 h 4983165"/>
              <a:gd name="connsiteX2-5" fmla="*/ 6644626 w 6644626"/>
              <a:gd name="connsiteY2-6" fmla="*/ 4983165 h 4983165"/>
              <a:gd name="connsiteX3-7" fmla="*/ 0 w 6644626"/>
              <a:gd name="connsiteY3-8" fmla="*/ 4983165 h 4983165"/>
              <a:gd name="connsiteX0-9" fmla="*/ 0 w 6644626"/>
              <a:gd name="connsiteY0-10" fmla="*/ 5024087 h 5024087"/>
              <a:gd name="connsiteX1-11" fmla="*/ 1620539 w 6644626"/>
              <a:gd name="connsiteY1-12" fmla="*/ 0 h 5024087"/>
              <a:gd name="connsiteX2-13" fmla="*/ 6644626 w 6644626"/>
              <a:gd name="connsiteY2-14" fmla="*/ 5024087 h 5024087"/>
              <a:gd name="connsiteX3-15" fmla="*/ 0 w 6644626"/>
              <a:gd name="connsiteY3-16" fmla="*/ 5024087 h 5024087"/>
              <a:gd name="connsiteX0-17" fmla="*/ 510042 w 7154668"/>
              <a:gd name="connsiteY0-18" fmla="*/ 5024087 h 5024087"/>
              <a:gd name="connsiteX1-19" fmla="*/ 40260 w 7154668"/>
              <a:gd name="connsiteY1-20" fmla="*/ 2132900 h 5024087"/>
              <a:gd name="connsiteX2-21" fmla="*/ 2130581 w 7154668"/>
              <a:gd name="connsiteY2-22" fmla="*/ 0 h 5024087"/>
              <a:gd name="connsiteX3-23" fmla="*/ 7154668 w 7154668"/>
              <a:gd name="connsiteY3-24" fmla="*/ 5024087 h 5024087"/>
              <a:gd name="connsiteX4" fmla="*/ 510042 w 7154668"/>
              <a:gd name="connsiteY4" fmla="*/ 5024087 h 5024087"/>
              <a:gd name="connsiteX0-25" fmla="*/ 470020 w 7114646"/>
              <a:gd name="connsiteY0-26" fmla="*/ 5024087 h 5024087"/>
              <a:gd name="connsiteX1-27" fmla="*/ 238 w 7114646"/>
              <a:gd name="connsiteY1-28" fmla="*/ 2132900 h 5024087"/>
              <a:gd name="connsiteX2-29" fmla="*/ 2090559 w 7114646"/>
              <a:gd name="connsiteY2-30" fmla="*/ 0 h 5024087"/>
              <a:gd name="connsiteX3-31" fmla="*/ 7114646 w 7114646"/>
              <a:gd name="connsiteY3-32" fmla="*/ 5024087 h 5024087"/>
              <a:gd name="connsiteX4-33" fmla="*/ 470020 w 7114646"/>
              <a:gd name="connsiteY4-34" fmla="*/ 5024087 h 5024087"/>
              <a:gd name="connsiteX0-35" fmla="*/ 470154 w 7114780"/>
              <a:gd name="connsiteY0-36" fmla="*/ 5024087 h 5024087"/>
              <a:gd name="connsiteX1-37" fmla="*/ 372 w 7114780"/>
              <a:gd name="connsiteY1-38" fmla="*/ 2132900 h 5024087"/>
              <a:gd name="connsiteX2-39" fmla="*/ 2090693 w 7114780"/>
              <a:gd name="connsiteY2-40" fmla="*/ 0 h 5024087"/>
              <a:gd name="connsiteX3-41" fmla="*/ 7114780 w 7114780"/>
              <a:gd name="connsiteY3-42" fmla="*/ 5024087 h 5024087"/>
              <a:gd name="connsiteX4-43" fmla="*/ 470154 w 7114780"/>
              <a:gd name="connsiteY4-44" fmla="*/ 5024087 h 5024087"/>
              <a:gd name="connsiteX0-45" fmla="*/ 486510 w 7131136"/>
              <a:gd name="connsiteY0-46" fmla="*/ 5024087 h 5024087"/>
              <a:gd name="connsiteX1-47" fmla="*/ 360 w 7131136"/>
              <a:gd name="connsiteY1-48" fmla="*/ 2100162 h 5024087"/>
              <a:gd name="connsiteX2-49" fmla="*/ 2107049 w 7131136"/>
              <a:gd name="connsiteY2-50" fmla="*/ 0 h 5024087"/>
              <a:gd name="connsiteX3-51" fmla="*/ 7131136 w 7131136"/>
              <a:gd name="connsiteY3-52" fmla="*/ 5024087 h 5024087"/>
              <a:gd name="connsiteX4-53" fmla="*/ 486510 w 7131136"/>
              <a:gd name="connsiteY4-54" fmla="*/ 5024087 h 5024087"/>
              <a:gd name="connsiteX0-55" fmla="*/ 854660 w 7130981"/>
              <a:gd name="connsiteY0-56" fmla="*/ 5457867 h 5457867"/>
              <a:gd name="connsiteX1-57" fmla="*/ 205 w 7130981"/>
              <a:gd name="connsiteY1-58" fmla="*/ 2100162 h 5457867"/>
              <a:gd name="connsiteX2-59" fmla="*/ 2106894 w 7130981"/>
              <a:gd name="connsiteY2-60" fmla="*/ 0 h 5457867"/>
              <a:gd name="connsiteX3-61" fmla="*/ 7130981 w 7130981"/>
              <a:gd name="connsiteY3-62" fmla="*/ 5024087 h 5457867"/>
              <a:gd name="connsiteX4-63" fmla="*/ 854660 w 7130981"/>
              <a:gd name="connsiteY4-64" fmla="*/ 5457867 h 5457867"/>
              <a:gd name="connsiteX0-65" fmla="*/ 854660 w 7130981"/>
              <a:gd name="connsiteY0-66" fmla="*/ 5457867 h 5457867"/>
              <a:gd name="connsiteX1-67" fmla="*/ 205 w 7130981"/>
              <a:gd name="connsiteY1-68" fmla="*/ 2100162 h 5457867"/>
              <a:gd name="connsiteX2-69" fmla="*/ 2106894 w 7130981"/>
              <a:gd name="connsiteY2-70" fmla="*/ 0 h 5457867"/>
              <a:gd name="connsiteX3-71" fmla="*/ 7130981 w 7130981"/>
              <a:gd name="connsiteY3-72" fmla="*/ 5024087 h 5457867"/>
              <a:gd name="connsiteX4-73" fmla="*/ 854660 w 7130981"/>
              <a:gd name="connsiteY4-74" fmla="*/ 5457867 h 5457867"/>
              <a:gd name="connsiteX0-75" fmla="*/ 952854 w 7130960"/>
              <a:gd name="connsiteY0-76" fmla="*/ 5539712 h 5539712"/>
              <a:gd name="connsiteX1-77" fmla="*/ 184 w 7130960"/>
              <a:gd name="connsiteY1-78" fmla="*/ 2100162 h 5539712"/>
              <a:gd name="connsiteX2-79" fmla="*/ 2106873 w 7130960"/>
              <a:gd name="connsiteY2-80" fmla="*/ 0 h 5539712"/>
              <a:gd name="connsiteX3-81" fmla="*/ 7130960 w 7130960"/>
              <a:gd name="connsiteY3-82" fmla="*/ 5024087 h 5539712"/>
              <a:gd name="connsiteX4-83" fmla="*/ 952854 w 7130960"/>
              <a:gd name="connsiteY4-84" fmla="*/ 5539712 h 5539712"/>
              <a:gd name="connsiteX0-85" fmla="*/ 993769 w 7130953"/>
              <a:gd name="connsiteY0-86" fmla="*/ 5580634 h 5580634"/>
              <a:gd name="connsiteX1-87" fmla="*/ 177 w 7130953"/>
              <a:gd name="connsiteY1-88" fmla="*/ 2100162 h 5580634"/>
              <a:gd name="connsiteX2-89" fmla="*/ 2106866 w 7130953"/>
              <a:gd name="connsiteY2-90" fmla="*/ 0 h 5580634"/>
              <a:gd name="connsiteX3-91" fmla="*/ 7130953 w 7130953"/>
              <a:gd name="connsiteY3-92" fmla="*/ 5024087 h 5580634"/>
              <a:gd name="connsiteX4-93" fmla="*/ 993769 w 7130953"/>
              <a:gd name="connsiteY4-94" fmla="*/ 5580634 h 5580634"/>
              <a:gd name="connsiteX0-95" fmla="*/ 936486 w 7130963"/>
              <a:gd name="connsiteY0-96" fmla="*/ 5441497 h 5441497"/>
              <a:gd name="connsiteX1-97" fmla="*/ 187 w 7130963"/>
              <a:gd name="connsiteY1-98" fmla="*/ 2100162 h 5441497"/>
              <a:gd name="connsiteX2-99" fmla="*/ 2106876 w 7130963"/>
              <a:gd name="connsiteY2-100" fmla="*/ 0 h 5441497"/>
              <a:gd name="connsiteX3-101" fmla="*/ 7130963 w 7130963"/>
              <a:gd name="connsiteY3-102" fmla="*/ 5024087 h 5441497"/>
              <a:gd name="connsiteX4-103" fmla="*/ 936486 w 7130963"/>
              <a:gd name="connsiteY4-104" fmla="*/ 5441497 h 5441497"/>
              <a:gd name="connsiteX0-105" fmla="*/ 936486 w 7131008"/>
              <a:gd name="connsiteY0-106" fmla="*/ 5441497 h 5441497"/>
              <a:gd name="connsiteX1-107" fmla="*/ 187 w 7131008"/>
              <a:gd name="connsiteY1-108" fmla="*/ 2100162 h 5441497"/>
              <a:gd name="connsiteX2-109" fmla="*/ 2106876 w 7131008"/>
              <a:gd name="connsiteY2-110" fmla="*/ 0 h 5441497"/>
              <a:gd name="connsiteX3-111" fmla="*/ 7130963 w 7131008"/>
              <a:gd name="connsiteY3-112" fmla="*/ 5024087 h 5441497"/>
              <a:gd name="connsiteX4-113" fmla="*/ 936486 w 7131008"/>
              <a:gd name="connsiteY4-114" fmla="*/ 5441497 h 544149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33" y="connsiteY4-34"/>
              </a:cxn>
            </a:cxnLst>
            <a:rect l="l" t="t" r="r" b="b"/>
            <a:pathLst>
              <a:path w="7131008" h="5441497">
                <a:moveTo>
                  <a:pt x="936486" y="5441497"/>
                </a:moveTo>
                <a:cubicBezTo>
                  <a:pt x="910844" y="5421717"/>
                  <a:pt x="-15094" y="2111757"/>
                  <a:pt x="187" y="2100162"/>
                </a:cubicBezTo>
                <a:lnTo>
                  <a:pt x="2106876" y="0"/>
                </a:lnTo>
                <a:lnTo>
                  <a:pt x="7130963" y="5024087"/>
                </a:lnTo>
                <a:cubicBezTo>
                  <a:pt x="7150467" y="5015903"/>
                  <a:pt x="900613" y="5416943"/>
                  <a:pt x="936486" y="5441497"/>
                </a:cubicBezTo>
                <a:close/>
              </a:path>
            </a:pathLst>
          </a:custGeom>
          <a:solidFill>
            <a:srgbClr val="0049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直角三角形 1"/>
          <p:cNvSpPr/>
          <p:nvPr/>
        </p:nvSpPr>
        <p:spPr>
          <a:xfrm rot="18900000">
            <a:off x="-1005080" y="-1601453"/>
            <a:ext cx="7021570" cy="4735045"/>
          </a:xfrm>
          <a:custGeom>
            <a:avLst/>
            <a:gdLst>
              <a:gd name="connsiteX0" fmla="*/ 0 w 6644626"/>
              <a:gd name="connsiteY0" fmla="*/ 6644626 h 6644626"/>
              <a:gd name="connsiteX1" fmla="*/ 0 w 6644626"/>
              <a:gd name="connsiteY1" fmla="*/ 0 h 6644626"/>
              <a:gd name="connsiteX2" fmla="*/ 6644626 w 6644626"/>
              <a:gd name="connsiteY2" fmla="*/ 6644626 h 6644626"/>
              <a:gd name="connsiteX3" fmla="*/ 0 w 6644626"/>
              <a:gd name="connsiteY3" fmla="*/ 6644626 h 6644626"/>
              <a:gd name="connsiteX0-1" fmla="*/ 0 w 6644626"/>
              <a:gd name="connsiteY0-2" fmla="*/ 4983165 h 4983165"/>
              <a:gd name="connsiteX1-3" fmla="*/ 1383187 w 6644626"/>
              <a:gd name="connsiteY1-4" fmla="*/ 0 h 4983165"/>
              <a:gd name="connsiteX2-5" fmla="*/ 6644626 w 6644626"/>
              <a:gd name="connsiteY2-6" fmla="*/ 4983165 h 4983165"/>
              <a:gd name="connsiteX3-7" fmla="*/ 0 w 6644626"/>
              <a:gd name="connsiteY3-8" fmla="*/ 4983165 h 4983165"/>
              <a:gd name="connsiteX0-9" fmla="*/ 0 w 6644626"/>
              <a:gd name="connsiteY0-10" fmla="*/ 5024087 h 5024087"/>
              <a:gd name="connsiteX1-11" fmla="*/ 1620539 w 6644626"/>
              <a:gd name="connsiteY1-12" fmla="*/ 0 h 5024087"/>
              <a:gd name="connsiteX2-13" fmla="*/ 6644626 w 6644626"/>
              <a:gd name="connsiteY2-14" fmla="*/ 5024087 h 5024087"/>
              <a:gd name="connsiteX3-15" fmla="*/ 0 w 6644626"/>
              <a:gd name="connsiteY3-16" fmla="*/ 5024087 h 5024087"/>
              <a:gd name="connsiteX0-17" fmla="*/ 510042 w 7154668"/>
              <a:gd name="connsiteY0-18" fmla="*/ 5024087 h 5024087"/>
              <a:gd name="connsiteX1-19" fmla="*/ 40260 w 7154668"/>
              <a:gd name="connsiteY1-20" fmla="*/ 2132900 h 5024087"/>
              <a:gd name="connsiteX2-21" fmla="*/ 2130581 w 7154668"/>
              <a:gd name="connsiteY2-22" fmla="*/ 0 h 5024087"/>
              <a:gd name="connsiteX3-23" fmla="*/ 7154668 w 7154668"/>
              <a:gd name="connsiteY3-24" fmla="*/ 5024087 h 5024087"/>
              <a:gd name="connsiteX4" fmla="*/ 510042 w 7154668"/>
              <a:gd name="connsiteY4" fmla="*/ 5024087 h 5024087"/>
              <a:gd name="connsiteX0-25" fmla="*/ 470020 w 7114646"/>
              <a:gd name="connsiteY0-26" fmla="*/ 5024087 h 5024087"/>
              <a:gd name="connsiteX1-27" fmla="*/ 238 w 7114646"/>
              <a:gd name="connsiteY1-28" fmla="*/ 2132900 h 5024087"/>
              <a:gd name="connsiteX2-29" fmla="*/ 2090559 w 7114646"/>
              <a:gd name="connsiteY2-30" fmla="*/ 0 h 5024087"/>
              <a:gd name="connsiteX3-31" fmla="*/ 7114646 w 7114646"/>
              <a:gd name="connsiteY3-32" fmla="*/ 5024087 h 5024087"/>
              <a:gd name="connsiteX4-33" fmla="*/ 470020 w 7114646"/>
              <a:gd name="connsiteY4-34" fmla="*/ 5024087 h 5024087"/>
              <a:gd name="connsiteX0-35" fmla="*/ 470154 w 7114780"/>
              <a:gd name="connsiteY0-36" fmla="*/ 5024087 h 5024087"/>
              <a:gd name="connsiteX1-37" fmla="*/ 372 w 7114780"/>
              <a:gd name="connsiteY1-38" fmla="*/ 2132900 h 5024087"/>
              <a:gd name="connsiteX2-39" fmla="*/ 2090693 w 7114780"/>
              <a:gd name="connsiteY2-40" fmla="*/ 0 h 5024087"/>
              <a:gd name="connsiteX3-41" fmla="*/ 7114780 w 7114780"/>
              <a:gd name="connsiteY3-42" fmla="*/ 5024087 h 5024087"/>
              <a:gd name="connsiteX4-43" fmla="*/ 470154 w 7114780"/>
              <a:gd name="connsiteY4-44" fmla="*/ 5024087 h 5024087"/>
              <a:gd name="connsiteX0-45" fmla="*/ 486510 w 7131136"/>
              <a:gd name="connsiteY0-46" fmla="*/ 5024087 h 5024087"/>
              <a:gd name="connsiteX1-47" fmla="*/ 360 w 7131136"/>
              <a:gd name="connsiteY1-48" fmla="*/ 2100162 h 5024087"/>
              <a:gd name="connsiteX2-49" fmla="*/ 2107049 w 7131136"/>
              <a:gd name="connsiteY2-50" fmla="*/ 0 h 5024087"/>
              <a:gd name="connsiteX3-51" fmla="*/ 7131136 w 7131136"/>
              <a:gd name="connsiteY3-52" fmla="*/ 5024087 h 5024087"/>
              <a:gd name="connsiteX4-53" fmla="*/ 486510 w 7131136"/>
              <a:gd name="connsiteY4-54" fmla="*/ 5024087 h 5024087"/>
              <a:gd name="connsiteX0-55" fmla="*/ 797381 w 7442007"/>
              <a:gd name="connsiteY0-56" fmla="*/ 5024087 h 5024087"/>
              <a:gd name="connsiteX1-57" fmla="*/ 219 w 7442007"/>
              <a:gd name="connsiteY1-58" fmla="*/ 2443912 h 5024087"/>
              <a:gd name="connsiteX2-59" fmla="*/ 2417920 w 7442007"/>
              <a:gd name="connsiteY2-60" fmla="*/ 0 h 5024087"/>
              <a:gd name="connsiteX3-61" fmla="*/ 7442007 w 7442007"/>
              <a:gd name="connsiteY3-62" fmla="*/ 5024087 h 5024087"/>
              <a:gd name="connsiteX4-63" fmla="*/ 797381 w 7442007"/>
              <a:gd name="connsiteY4-64" fmla="*/ 5024087 h 5024087"/>
              <a:gd name="connsiteX0-65" fmla="*/ 805563 w 7450189"/>
              <a:gd name="connsiteY0-66" fmla="*/ 5024087 h 5024087"/>
              <a:gd name="connsiteX1-67" fmla="*/ 217 w 7450189"/>
              <a:gd name="connsiteY1-68" fmla="*/ 2435728 h 5024087"/>
              <a:gd name="connsiteX2-69" fmla="*/ 2426102 w 7450189"/>
              <a:gd name="connsiteY2-70" fmla="*/ 0 h 5024087"/>
              <a:gd name="connsiteX3-71" fmla="*/ 7450189 w 7450189"/>
              <a:gd name="connsiteY3-72" fmla="*/ 5024087 h 5024087"/>
              <a:gd name="connsiteX4-73" fmla="*/ 805563 w 7450189"/>
              <a:gd name="connsiteY4-74" fmla="*/ 5024087 h 50240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33" y="connsiteY4-34"/>
              </a:cxn>
            </a:cxnLst>
            <a:rect l="l" t="t" r="r" b="b"/>
            <a:pathLst>
              <a:path w="7450189" h="5024087">
                <a:moveTo>
                  <a:pt x="805563" y="5024087"/>
                </a:moveTo>
                <a:cubicBezTo>
                  <a:pt x="779921" y="5004307"/>
                  <a:pt x="-15064" y="2447323"/>
                  <a:pt x="217" y="2435728"/>
                </a:cubicBezTo>
                <a:lnTo>
                  <a:pt x="2426102" y="0"/>
                </a:lnTo>
                <a:lnTo>
                  <a:pt x="7450189" y="5024087"/>
                </a:lnTo>
                <a:lnTo>
                  <a:pt x="805563" y="5024087"/>
                </a:lnTo>
                <a:close/>
              </a:path>
            </a:pathLst>
          </a:custGeom>
          <a:solidFill>
            <a:srgbClr val="B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" t="1599"/>
          <a:stretch>
            <a:fillRect/>
          </a:stretch>
        </p:blipFill>
        <p:spPr>
          <a:xfrm>
            <a:off x="-38421" y="-42340"/>
            <a:ext cx="6655963" cy="4417570"/>
          </a:xfrm>
          <a:custGeom>
            <a:avLst/>
            <a:gdLst>
              <a:gd name="connsiteX0" fmla="*/ 6655963 w 6655963"/>
              <a:gd name="connsiteY0" fmla="*/ 0 h 4417570"/>
              <a:gd name="connsiteX1" fmla="*/ 6655963 w 6655963"/>
              <a:gd name="connsiteY1" fmla="*/ 44755 h 4417570"/>
              <a:gd name="connsiteX2" fmla="*/ 2283149 w 6655963"/>
              <a:gd name="connsiteY2" fmla="*/ 4417570 h 4417570"/>
              <a:gd name="connsiteX3" fmla="*/ 2253114 w 6655963"/>
              <a:gd name="connsiteY3" fmla="*/ 4417570 h 4417570"/>
              <a:gd name="connsiteX4" fmla="*/ 2242029 w 6655963"/>
              <a:gd name="connsiteY4" fmla="*/ 4410748 h 4417570"/>
              <a:gd name="connsiteX5" fmla="*/ 3 w 6655963"/>
              <a:gd name="connsiteY5" fmla="*/ 2803556 h 4417570"/>
              <a:gd name="connsiteX6" fmla="*/ 4353 w 6655963"/>
              <a:gd name="connsiteY6" fmla="*/ 0 h 4417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5963" h="4417570">
                <a:moveTo>
                  <a:pt x="6655963" y="0"/>
                </a:moveTo>
                <a:lnTo>
                  <a:pt x="6655963" y="44755"/>
                </a:lnTo>
                <a:lnTo>
                  <a:pt x="2283149" y="4417570"/>
                </a:lnTo>
                <a:lnTo>
                  <a:pt x="2253114" y="4417570"/>
                </a:lnTo>
                <a:lnTo>
                  <a:pt x="2242029" y="4410748"/>
                </a:lnTo>
                <a:cubicBezTo>
                  <a:pt x="1970480" y="4236957"/>
                  <a:pt x="-2299" y="2820347"/>
                  <a:pt x="3" y="2803556"/>
                </a:cubicBezTo>
                <a:lnTo>
                  <a:pt x="4353" y="0"/>
                </a:lnTo>
                <a:close/>
              </a:path>
            </a:pathLst>
          </a:custGeom>
        </p:spPr>
      </p:pic>
      <p:grpSp>
        <p:nvGrpSpPr>
          <p:cNvPr id="18" name="组合 17"/>
          <p:cNvGrpSpPr/>
          <p:nvPr/>
        </p:nvGrpSpPr>
        <p:grpSpPr>
          <a:xfrm>
            <a:off x="9208251" y="4422608"/>
            <a:ext cx="3476603" cy="3681921"/>
            <a:chOff x="9208251" y="4422608"/>
            <a:chExt cx="3476603" cy="3681921"/>
          </a:xfrm>
        </p:grpSpPr>
        <p:sp>
          <p:nvSpPr>
            <p:cNvPr id="19" name="直角三角形 8"/>
            <p:cNvSpPr/>
            <p:nvPr/>
          </p:nvSpPr>
          <p:spPr>
            <a:xfrm rot="8100000">
              <a:off x="9208251" y="5632252"/>
              <a:ext cx="2442887" cy="2472277"/>
            </a:xfrm>
            <a:custGeom>
              <a:avLst/>
              <a:gdLst>
                <a:gd name="connsiteX0" fmla="*/ 0 w 3810202"/>
                <a:gd name="connsiteY0" fmla="*/ 3810202 h 3810202"/>
                <a:gd name="connsiteX1" fmla="*/ 0 w 3810202"/>
                <a:gd name="connsiteY1" fmla="*/ 0 h 3810202"/>
                <a:gd name="connsiteX2" fmla="*/ 3810202 w 3810202"/>
                <a:gd name="connsiteY2" fmla="*/ 3810202 h 3810202"/>
                <a:gd name="connsiteX3" fmla="*/ 0 w 3810202"/>
                <a:gd name="connsiteY3" fmla="*/ 3810202 h 3810202"/>
                <a:gd name="connsiteX0-1" fmla="*/ 0 w 3810202"/>
                <a:gd name="connsiteY0-2" fmla="*/ 2486972 h 2486972"/>
                <a:gd name="connsiteX1-3" fmla="*/ 1323230 w 3810202"/>
                <a:gd name="connsiteY1-4" fmla="*/ 0 h 2486972"/>
                <a:gd name="connsiteX2-5" fmla="*/ 3810202 w 3810202"/>
                <a:gd name="connsiteY2-6" fmla="*/ 2486972 h 2486972"/>
                <a:gd name="connsiteX3-7" fmla="*/ 0 w 3810202"/>
                <a:gd name="connsiteY3-8" fmla="*/ 2486972 h 2486972"/>
                <a:gd name="connsiteX0-9" fmla="*/ 65443 w 2486972"/>
                <a:gd name="connsiteY0-10" fmla="*/ 2479624 h 2486972"/>
                <a:gd name="connsiteX1-11" fmla="*/ 0 w 2486972"/>
                <a:gd name="connsiteY1-12" fmla="*/ 0 h 2486972"/>
                <a:gd name="connsiteX2-13" fmla="*/ 2486972 w 2486972"/>
                <a:gd name="connsiteY2-14" fmla="*/ 2486972 h 2486972"/>
                <a:gd name="connsiteX3-15" fmla="*/ 65443 w 2486972"/>
                <a:gd name="connsiteY3-16" fmla="*/ 2479624 h 2486972"/>
                <a:gd name="connsiteX0-17" fmla="*/ 21358 w 2442887"/>
                <a:gd name="connsiteY0-18" fmla="*/ 2464929 h 2472277"/>
                <a:gd name="connsiteX1-19" fmla="*/ 0 w 2442887"/>
                <a:gd name="connsiteY1-20" fmla="*/ 0 h 2472277"/>
                <a:gd name="connsiteX2-21" fmla="*/ 2442887 w 2442887"/>
                <a:gd name="connsiteY2-22" fmla="*/ 2472277 h 2472277"/>
                <a:gd name="connsiteX3-23" fmla="*/ 21358 w 2442887"/>
                <a:gd name="connsiteY3-24" fmla="*/ 2464929 h 247227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2442887" h="2472277">
                  <a:moveTo>
                    <a:pt x="21358" y="2464929"/>
                  </a:moveTo>
                  <a:lnTo>
                    <a:pt x="0" y="0"/>
                  </a:lnTo>
                  <a:lnTo>
                    <a:pt x="2442887" y="2472277"/>
                  </a:lnTo>
                  <a:lnTo>
                    <a:pt x="21358" y="2464929"/>
                  </a:lnTo>
                  <a:close/>
                </a:path>
              </a:pathLst>
            </a:custGeom>
            <a:solidFill>
              <a:srgbClr val="B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9"/>
            <p:cNvSpPr/>
            <p:nvPr/>
          </p:nvSpPr>
          <p:spPr>
            <a:xfrm rot="18906205">
              <a:off x="10760160" y="4422608"/>
              <a:ext cx="1290166" cy="1343541"/>
            </a:xfrm>
            <a:custGeom>
              <a:avLst/>
              <a:gdLst>
                <a:gd name="connsiteX0" fmla="*/ 0 w 1289332"/>
                <a:gd name="connsiteY0" fmla="*/ 0 h 1343541"/>
                <a:gd name="connsiteX1" fmla="*/ 1289332 w 1289332"/>
                <a:gd name="connsiteY1" fmla="*/ 0 h 1343541"/>
                <a:gd name="connsiteX2" fmla="*/ 1289332 w 1289332"/>
                <a:gd name="connsiteY2" fmla="*/ 1343541 h 1343541"/>
                <a:gd name="connsiteX3" fmla="*/ 0 w 1289332"/>
                <a:gd name="connsiteY3" fmla="*/ 1343541 h 1343541"/>
                <a:gd name="connsiteX4" fmla="*/ 0 w 1289332"/>
                <a:gd name="connsiteY4" fmla="*/ 0 h 1343541"/>
                <a:gd name="connsiteX0-1" fmla="*/ 0 w 1290166"/>
                <a:gd name="connsiteY0-2" fmla="*/ 0 h 1343541"/>
                <a:gd name="connsiteX1-3" fmla="*/ 1289332 w 1290166"/>
                <a:gd name="connsiteY1-4" fmla="*/ 0 h 1343541"/>
                <a:gd name="connsiteX2-5" fmla="*/ 1289963 w 1290166"/>
                <a:gd name="connsiteY2-6" fmla="*/ 1134306 h 1343541"/>
                <a:gd name="connsiteX3-7" fmla="*/ 1289332 w 1290166"/>
                <a:gd name="connsiteY3-8" fmla="*/ 1343541 h 1343541"/>
                <a:gd name="connsiteX4-9" fmla="*/ 0 w 1290166"/>
                <a:gd name="connsiteY4-10" fmla="*/ 1343541 h 1343541"/>
                <a:gd name="connsiteX5" fmla="*/ 0 w 1290166"/>
                <a:gd name="connsiteY5" fmla="*/ 0 h 1343541"/>
                <a:gd name="connsiteX0-11" fmla="*/ 0 w 1290166"/>
                <a:gd name="connsiteY0-12" fmla="*/ 0 h 1343541"/>
                <a:gd name="connsiteX1-13" fmla="*/ 1289332 w 1290166"/>
                <a:gd name="connsiteY1-14" fmla="*/ 0 h 1343541"/>
                <a:gd name="connsiteX2-15" fmla="*/ 1289963 w 1290166"/>
                <a:gd name="connsiteY2-16" fmla="*/ 1134306 h 1343541"/>
                <a:gd name="connsiteX3-17" fmla="*/ 1105632 w 1290166"/>
                <a:gd name="connsiteY3-18" fmla="*/ 1336525 h 1343541"/>
                <a:gd name="connsiteX4-19" fmla="*/ 0 w 1290166"/>
                <a:gd name="connsiteY4-20" fmla="*/ 1343541 h 1343541"/>
                <a:gd name="connsiteX5-21" fmla="*/ 0 w 1290166"/>
                <a:gd name="connsiteY5-22" fmla="*/ 0 h 1343541"/>
                <a:gd name="connsiteX0-23" fmla="*/ 0 w 1290166"/>
                <a:gd name="connsiteY0-24" fmla="*/ 0 h 1343541"/>
                <a:gd name="connsiteX1-25" fmla="*/ 1289332 w 1290166"/>
                <a:gd name="connsiteY1-26" fmla="*/ 0 h 1343541"/>
                <a:gd name="connsiteX2-27" fmla="*/ 1289963 w 1290166"/>
                <a:gd name="connsiteY2-28" fmla="*/ 1134306 h 1343541"/>
                <a:gd name="connsiteX3-29" fmla="*/ 1105632 w 1290166"/>
                <a:gd name="connsiteY3-30" fmla="*/ 1336525 h 1343541"/>
                <a:gd name="connsiteX4-31" fmla="*/ 0 w 1290166"/>
                <a:gd name="connsiteY4-32" fmla="*/ 1343541 h 1343541"/>
                <a:gd name="connsiteX5-33" fmla="*/ 0 w 1290166"/>
                <a:gd name="connsiteY5-34" fmla="*/ 0 h 1343541"/>
                <a:gd name="connsiteX0-35" fmla="*/ 0 w 1290166"/>
                <a:gd name="connsiteY0-36" fmla="*/ 0 h 1343541"/>
                <a:gd name="connsiteX1-37" fmla="*/ 1289332 w 1290166"/>
                <a:gd name="connsiteY1-38" fmla="*/ 0 h 1343541"/>
                <a:gd name="connsiteX2-39" fmla="*/ 1289963 w 1290166"/>
                <a:gd name="connsiteY2-40" fmla="*/ 1134306 h 1343541"/>
                <a:gd name="connsiteX3-41" fmla="*/ 1105632 w 1290166"/>
                <a:gd name="connsiteY3-42" fmla="*/ 1336525 h 1343541"/>
                <a:gd name="connsiteX4-43" fmla="*/ 0 w 1290166"/>
                <a:gd name="connsiteY4-44" fmla="*/ 1343541 h 1343541"/>
                <a:gd name="connsiteX5-45" fmla="*/ 0 w 1290166"/>
                <a:gd name="connsiteY5-46" fmla="*/ 0 h 134354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1290166" h="1343541">
                  <a:moveTo>
                    <a:pt x="0" y="0"/>
                  </a:moveTo>
                  <a:lnTo>
                    <a:pt x="1289332" y="0"/>
                  </a:lnTo>
                  <a:cubicBezTo>
                    <a:pt x="1291943" y="351157"/>
                    <a:pt x="1287352" y="783149"/>
                    <a:pt x="1289963" y="1134306"/>
                  </a:cubicBezTo>
                  <a:cubicBezTo>
                    <a:pt x="1289753" y="1204051"/>
                    <a:pt x="1105998" y="1352990"/>
                    <a:pt x="1105632" y="1336525"/>
                  </a:cubicBezTo>
                  <a:lnTo>
                    <a:pt x="0" y="13435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9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直角三角形 10"/>
            <p:cNvSpPr/>
            <p:nvPr/>
          </p:nvSpPr>
          <p:spPr>
            <a:xfrm rot="2700000">
              <a:off x="11685195" y="5592522"/>
              <a:ext cx="996067" cy="1003251"/>
            </a:xfrm>
            <a:custGeom>
              <a:avLst/>
              <a:gdLst>
                <a:gd name="connsiteX0" fmla="*/ 0 w 1463040"/>
                <a:gd name="connsiteY0" fmla="*/ 1463040 h 1463040"/>
                <a:gd name="connsiteX1" fmla="*/ 0 w 1463040"/>
                <a:gd name="connsiteY1" fmla="*/ 0 h 1463040"/>
                <a:gd name="connsiteX2" fmla="*/ 1463040 w 1463040"/>
                <a:gd name="connsiteY2" fmla="*/ 1463040 h 1463040"/>
                <a:gd name="connsiteX3" fmla="*/ 0 w 1463040"/>
                <a:gd name="connsiteY3" fmla="*/ 1463040 h 1463040"/>
                <a:gd name="connsiteX0-1" fmla="*/ 0 w 1463040"/>
                <a:gd name="connsiteY0-2" fmla="*/ 1003251 h 1003251"/>
                <a:gd name="connsiteX1-3" fmla="*/ 0 w 1463040"/>
                <a:gd name="connsiteY1-4" fmla="*/ 0 h 1003251"/>
                <a:gd name="connsiteX2-5" fmla="*/ 1463040 w 1463040"/>
                <a:gd name="connsiteY2-6" fmla="*/ 1003251 h 1003251"/>
                <a:gd name="connsiteX3-7" fmla="*/ 0 w 1463040"/>
                <a:gd name="connsiteY3-8" fmla="*/ 1003251 h 1003251"/>
                <a:gd name="connsiteX0-9" fmla="*/ 0 w 1067909"/>
                <a:gd name="connsiteY0-10" fmla="*/ 1003251 h 1003251"/>
                <a:gd name="connsiteX1-11" fmla="*/ 0 w 1067909"/>
                <a:gd name="connsiteY1-12" fmla="*/ 0 h 1003251"/>
                <a:gd name="connsiteX2-13" fmla="*/ 1067909 w 1067909"/>
                <a:gd name="connsiteY2-14" fmla="*/ 967330 h 1003251"/>
                <a:gd name="connsiteX3-15" fmla="*/ 0 w 1067909"/>
                <a:gd name="connsiteY3-16" fmla="*/ 1003251 h 1003251"/>
                <a:gd name="connsiteX0-17" fmla="*/ 0 w 1053541"/>
                <a:gd name="connsiteY0-18" fmla="*/ 1003251 h 1003251"/>
                <a:gd name="connsiteX1-19" fmla="*/ 0 w 1053541"/>
                <a:gd name="connsiteY1-20" fmla="*/ 0 h 1003251"/>
                <a:gd name="connsiteX2-21" fmla="*/ 1053541 w 1053541"/>
                <a:gd name="connsiteY2-22" fmla="*/ 967330 h 1003251"/>
                <a:gd name="connsiteX3-23" fmla="*/ 0 w 1053541"/>
                <a:gd name="connsiteY3-24" fmla="*/ 1003251 h 1003251"/>
                <a:gd name="connsiteX0-25" fmla="*/ 0 w 1053541"/>
                <a:gd name="connsiteY0-26" fmla="*/ 1003251 h 1003251"/>
                <a:gd name="connsiteX1-27" fmla="*/ 14368 w 1053541"/>
                <a:gd name="connsiteY1-28" fmla="*/ 0 h 1003251"/>
                <a:gd name="connsiteX2-29" fmla="*/ 1053541 w 1053541"/>
                <a:gd name="connsiteY2-30" fmla="*/ 967330 h 1003251"/>
                <a:gd name="connsiteX3-31" fmla="*/ 0 w 1053541"/>
                <a:gd name="connsiteY3-32" fmla="*/ 1003251 h 1003251"/>
                <a:gd name="connsiteX0-33" fmla="*/ 0 w 996067"/>
                <a:gd name="connsiteY0-34" fmla="*/ 1003251 h 1003251"/>
                <a:gd name="connsiteX1-35" fmla="*/ 14368 w 996067"/>
                <a:gd name="connsiteY1-36" fmla="*/ 0 h 1003251"/>
                <a:gd name="connsiteX2-37" fmla="*/ 996067 w 996067"/>
                <a:gd name="connsiteY2-38" fmla="*/ 981698 h 1003251"/>
                <a:gd name="connsiteX3-39" fmla="*/ 0 w 996067"/>
                <a:gd name="connsiteY3-40" fmla="*/ 1003251 h 100325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996067" h="1003251">
                  <a:moveTo>
                    <a:pt x="0" y="1003251"/>
                  </a:moveTo>
                  <a:lnTo>
                    <a:pt x="14368" y="0"/>
                  </a:lnTo>
                  <a:lnTo>
                    <a:pt x="996067" y="981698"/>
                  </a:lnTo>
                  <a:lnTo>
                    <a:pt x="0" y="1003251"/>
                  </a:lnTo>
                  <a:close/>
                </a:path>
              </a:pathLst>
            </a:custGeom>
            <a:solidFill>
              <a:srgbClr val="B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3445613" y="2818590"/>
            <a:ext cx="7066485" cy="2689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lnSpc>
                <a:spcPct val="150000"/>
              </a:lnSpc>
              <a:defRPr sz="6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突发事件发生后的善后处理规定和要求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880650" y="1535837"/>
            <a:ext cx="4919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>
                <a:cs typeface="+mn-ea"/>
                <a:sym typeface="+mn-lt"/>
              </a:rPr>
              <a:t>PART 06</a:t>
            </a:r>
            <a:endParaRPr lang="zh-CN" altLang="en-US" sz="80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29" y="303443"/>
            <a:ext cx="69216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突发事件发生后的善后处理规定和要求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113670" y="1014552"/>
            <a:ext cx="10009601" cy="5560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为能在事故发生后，迅速准确、有条不紊地处理事故，最大限度地减少事故造成的损失及环境污染，平时必须做好应急救援准备工作，落实岗位责任制和各项制度，具体措施如下：</a:t>
            </a:r>
            <a:endParaRPr kumimoji="0" lang="zh-CN" altLang="zh-CN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楷体" panose="02010609060101010101" charset="-122"/>
              <a:ea typeface="楷体" panose="02010609060101010101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kumimoji="0" lang="zh-CN" altLang="zh-CN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落实应急救援组织，救援指挥部成员和各类救护队成员，并根据人员变化及时调整，确保救组织落实</a:t>
            </a:r>
            <a:r>
              <a:rPr kumimoji="0" lang="zh-CN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；</a:t>
            </a:r>
            <a:endParaRPr kumimoji="0" lang="zh-CN" altLang="zh-CN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楷体" panose="02010609060101010101" charset="-122"/>
              <a:ea typeface="楷体" panose="02010609060101010101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kumimoji="0" lang="zh-CN" altLang="zh-CN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按照任务分工做好各类物质器材准备</a:t>
            </a:r>
            <a:r>
              <a:rPr kumimoji="0" lang="zh-CN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kumimoji="0" lang="zh-CN" altLang="zh-CN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并使其处于良好备用状态，做到定期检</a:t>
            </a:r>
            <a:r>
              <a:rPr kumimoji="0" lang="zh-CN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查、</a:t>
            </a:r>
            <a:r>
              <a:rPr kumimoji="0" lang="zh-CN" altLang="zh-CN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更换，任何人不得随意挪用</a:t>
            </a:r>
            <a:r>
              <a:rPr kumimoji="0" lang="zh-CN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；</a:t>
            </a:r>
            <a:endParaRPr kumimoji="0" lang="zh-CN" altLang="zh-CN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楷体" panose="02010609060101010101" charset="-122"/>
              <a:ea typeface="楷体" panose="02010609060101010101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0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kumimoji="0" lang="zh-CN" altLang="zh-CN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对全酒店职工进行经常性的安全救援知识教育和培训；</a:t>
            </a:r>
            <a:endParaRPr kumimoji="0" lang="zh-CN" altLang="zh-CN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楷体" panose="02010609060101010101" charset="-122"/>
              <a:ea typeface="楷体" panose="02010609060101010101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4</a:t>
            </a:r>
            <a:r>
              <a:rPr kumimoji="0" lang="zh-CN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kumimoji="0" lang="zh-CN" altLang="zh-CN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建立各项规章制度；</a:t>
            </a:r>
            <a:endParaRPr kumimoji="0" lang="en-US" altLang="zh-CN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000">
                <a:latin typeface="楷体" panose="02010609060101010101" charset="-122"/>
                <a:ea typeface="楷体" panose="02010609060101010101" charset="-122"/>
              </a:rPr>
              <a:t>4.</a:t>
            </a:r>
            <a:r>
              <a:rPr kumimoji="0" lang="en-US" altLang="zh-CN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、安全检查制度，在制度中落实应急救援工作检查；</a:t>
            </a:r>
            <a:endParaRPr kumimoji="0" lang="zh-CN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楷体" panose="02010609060101010101" charset="-122"/>
              <a:ea typeface="楷体" panose="02010609060101010101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4.2</a:t>
            </a:r>
            <a:r>
              <a:rPr kumimoji="0" lang="zh-CN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、值班制度，在节假日、夜间值班制度中，落实应急援检查工作；</a:t>
            </a:r>
            <a:endParaRPr kumimoji="0" lang="zh-CN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楷体" panose="02010609060101010101" charset="-122"/>
              <a:ea typeface="楷体" panose="02010609060101010101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4.3</a:t>
            </a:r>
            <a:r>
              <a:rPr kumimoji="0" lang="zh-CN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、进一步完善化学危险品使用、储存、运输、安全管理制度。</a:t>
            </a:r>
            <a:endParaRPr kumimoji="0" lang="zh-CN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4965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相关公共信息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25512" y="2007406"/>
            <a:ext cx="7025833" cy="1417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>
                <a:cs typeface="+mn-ea"/>
                <a:sym typeface="+mn-lt"/>
              </a:rPr>
              <a:t>1</a:t>
            </a:r>
            <a:r>
              <a:rPr lang="zh-CN" altLang="en-US" sz="2000">
                <a:cs typeface="+mn-ea"/>
                <a:sym typeface="+mn-lt"/>
              </a:rPr>
              <a:t>、对外公共电话：</a:t>
            </a:r>
            <a:endParaRPr lang="zh-CN" altLang="en-US" sz="2000">
              <a:cs typeface="+mn-ea"/>
              <a:sym typeface="+mn-lt"/>
            </a:endParaRPr>
          </a:p>
          <a:p>
            <a:pPr lvl="1">
              <a:lnSpc>
                <a:spcPct val="150000"/>
              </a:lnSpc>
            </a:pPr>
            <a:r>
              <a:rPr lang="zh-CN" altLang="en-US" sz="2000">
                <a:cs typeface="+mn-ea"/>
                <a:sym typeface="+mn-lt"/>
              </a:rPr>
              <a:t>火警</a:t>
            </a:r>
            <a:r>
              <a:rPr lang="en-US" altLang="zh-CN" sz="2000">
                <a:cs typeface="+mn-ea"/>
                <a:sym typeface="+mn-lt"/>
              </a:rPr>
              <a:t>119</a:t>
            </a:r>
            <a:r>
              <a:rPr lang="zh-CN" altLang="en-US" sz="2000">
                <a:cs typeface="+mn-ea"/>
                <a:sym typeface="+mn-lt"/>
              </a:rPr>
              <a:t>、交通</a:t>
            </a:r>
            <a:r>
              <a:rPr lang="en-US" altLang="zh-CN" sz="2000">
                <a:cs typeface="+mn-ea"/>
                <a:sym typeface="+mn-lt"/>
              </a:rPr>
              <a:t>122</a:t>
            </a:r>
            <a:r>
              <a:rPr lang="zh-CN" altLang="en-US" sz="2000">
                <a:cs typeface="+mn-ea"/>
                <a:sym typeface="+mn-lt"/>
              </a:rPr>
              <a:t>、匪警</a:t>
            </a:r>
            <a:r>
              <a:rPr lang="en-US" altLang="zh-CN" sz="2000">
                <a:cs typeface="+mn-ea"/>
                <a:sym typeface="+mn-lt"/>
              </a:rPr>
              <a:t>110 </a:t>
            </a:r>
            <a:r>
              <a:rPr lang="zh-CN" altLang="en-US" sz="2000">
                <a:cs typeface="+mn-ea"/>
                <a:sym typeface="+mn-lt"/>
              </a:rPr>
              <a:t>、急救中心</a:t>
            </a:r>
            <a:r>
              <a:rPr lang="en-US" altLang="zh-CN" sz="2000">
                <a:cs typeface="+mn-ea"/>
                <a:sym typeface="+mn-lt"/>
              </a:rPr>
              <a:t>120</a:t>
            </a:r>
            <a:r>
              <a:rPr lang="zh-CN" altLang="en-US" sz="2000">
                <a:cs typeface="+mn-ea"/>
                <a:sym typeface="+mn-lt"/>
              </a:rPr>
              <a:t>、查询</a:t>
            </a:r>
            <a:r>
              <a:rPr lang="en-US" altLang="zh-CN" sz="2000">
                <a:cs typeface="+mn-ea"/>
                <a:sym typeface="+mn-lt"/>
              </a:rPr>
              <a:t>114</a:t>
            </a:r>
            <a:endParaRPr lang="en-US" altLang="zh-CN" sz="2000"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en-US" altLang="zh-CN" sz="2000">
                <a:cs typeface="+mn-ea"/>
                <a:sym typeface="+mn-lt"/>
              </a:rPr>
              <a:t>2</a:t>
            </a:r>
            <a:r>
              <a:rPr lang="zh-CN" altLang="en-US" sz="2000">
                <a:cs typeface="+mn-ea"/>
                <a:sym typeface="+mn-lt"/>
              </a:rPr>
              <a:t>、内部电话：店长电话、</a:t>
            </a:r>
            <a:r>
              <a:rPr lang="en-US" altLang="zh-CN" sz="2000">
                <a:cs typeface="+mn-ea"/>
                <a:sym typeface="+mn-lt"/>
              </a:rPr>
              <a:t>133XXXX0666</a:t>
            </a:r>
            <a:endParaRPr lang="zh-CN" altLang="en-US" sz="2000">
              <a:cs typeface="+mn-ea"/>
              <a:sym typeface="+mn-lt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110" y="3588952"/>
            <a:ext cx="6207889" cy="3269048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" t="48" r="8125"/>
          <a:stretch>
            <a:fillRect/>
          </a:stretch>
        </p:blipFill>
        <p:spPr>
          <a:xfrm>
            <a:off x="0" y="1148195"/>
            <a:ext cx="6276109" cy="4559436"/>
          </a:xfrm>
          <a:custGeom>
            <a:avLst/>
            <a:gdLst>
              <a:gd name="connsiteX0" fmla="*/ 0 w 6276109"/>
              <a:gd name="connsiteY0" fmla="*/ 0 h 4559436"/>
              <a:gd name="connsiteX1" fmla="*/ 6276109 w 6276109"/>
              <a:gd name="connsiteY1" fmla="*/ 0 h 4559436"/>
              <a:gd name="connsiteX2" fmla="*/ 4104409 w 6276109"/>
              <a:gd name="connsiteY2" fmla="*/ 4530437 h 4559436"/>
              <a:gd name="connsiteX3" fmla="*/ 286242 w 6276109"/>
              <a:gd name="connsiteY3" fmla="*/ 4559436 h 4559436"/>
              <a:gd name="connsiteX4" fmla="*/ 0 w 6276109"/>
              <a:gd name="connsiteY4" fmla="*/ 4559436 h 4559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76109" h="4559436">
                <a:moveTo>
                  <a:pt x="0" y="0"/>
                </a:moveTo>
                <a:lnTo>
                  <a:pt x="6276109" y="0"/>
                </a:lnTo>
                <a:lnTo>
                  <a:pt x="4104409" y="4530437"/>
                </a:lnTo>
                <a:lnTo>
                  <a:pt x="286242" y="4559436"/>
                </a:lnTo>
                <a:lnTo>
                  <a:pt x="0" y="4559436"/>
                </a:lnTo>
                <a:close/>
              </a:path>
            </a:pathLst>
          </a:custGeom>
        </p:spPr>
      </p:pic>
      <p:sp>
        <p:nvSpPr>
          <p:cNvPr id="5" name="矩形 4"/>
          <p:cNvSpPr/>
          <p:nvPr/>
        </p:nvSpPr>
        <p:spPr>
          <a:xfrm>
            <a:off x="4164519" y="841664"/>
            <a:ext cx="8027482" cy="5174673"/>
          </a:xfrm>
          <a:custGeom>
            <a:avLst/>
            <a:gdLst>
              <a:gd name="connsiteX0" fmla="*/ 0 w 6622473"/>
              <a:gd name="connsiteY0" fmla="*/ 0 h 5174673"/>
              <a:gd name="connsiteX1" fmla="*/ 6622473 w 6622473"/>
              <a:gd name="connsiteY1" fmla="*/ 0 h 5174673"/>
              <a:gd name="connsiteX2" fmla="*/ 6622473 w 6622473"/>
              <a:gd name="connsiteY2" fmla="*/ 5174673 h 5174673"/>
              <a:gd name="connsiteX3" fmla="*/ 0 w 6622473"/>
              <a:gd name="connsiteY3" fmla="*/ 5174673 h 5174673"/>
              <a:gd name="connsiteX4" fmla="*/ 0 w 6622473"/>
              <a:gd name="connsiteY4" fmla="*/ 0 h 5174673"/>
              <a:gd name="connsiteX0-1" fmla="*/ 1943100 w 6622473"/>
              <a:gd name="connsiteY0-2" fmla="*/ 10391 h 5174673"/>
              <a:gd name="connsiteX1-3" fmla="*/ 6622473 w 6622473"/>
              <a:gd name="connsiteY1-4" fmla="*/ 0 h 5174673"/>
              <a:gd name="connsiteX2-5" fmla="*/ 6622473 w 6622473"/>
              <a:gd name="connsiteY2-6" fmla="*/ 5174673 h 5174673"/>
              <a:gd name="connsiteX3-7" fmla="*/ 0 w 6622473"/>
              <a:gd name="connsiteY3-8" fmla="*/ 5174673 h 5174673"/>
              <a:gd name="connsiteX4-9" fmla="*/ 1943100 w 6622473"/>
              <a:gd name="connsiteY4-10" fmla="*/ 10391 h 5174673"/>
              <a:gd name="connsiteX0-11" fmla="*/ 1683328 w 6622473"/>
              <a:gd name="connsiteY0-12" fmla="*/ 0 h 5174673"/>
              <a:gd name="connsiteX1-13" fmla="*/ 6622473 w 6622473"/>
              <a:gd name="connsiteY1-14" fmla="*/ 0 h 5174673"/>
              <a:gd name="connsiteX2-15" fmla="*/ 6622473 w 6622473"/>
              <a:gd name="connsiteY2-16" fmla="*/ 5174673 h 5174673"/>
              <a:gd name="connsiteX3-17" fmla="*/ 0 w 6622473"/>
              <a:gd name="connsiteY3-18" fmla="*/ 5174673 h 5174673"/>
              <a:gd name="connsiteX4-19" fmla="*/ 1683328 w 6622473"/>
              <a:gd name="connsiteY4-20" fmla="*/ 0 h 5174673"/>
              <a:gd name="connsiteX0-21" fmla="*/ 2254828 w 7193973"/>
              <a:gd name="connsiteY0-22" fmla="*/ 0 h 5174673"/>
              <a:gd name="connsiteX1-23" fmla="*/ 7193973 w 7193973"/>
              <a:gd name="connsiteY1-24" fmla="*/ 0 h 5174673"/>
              <a:gd name="connsiteX2-25" fmla="*/ 7193973 w 7193973"/>
              <a:gd name="connsiteY2-26" fmla="*/ 5174673 h 5174673"/>
              <a:gd name="connsiteX3-27" fmla="*/ 0 w 7193973"/>
              <a:gd name="connsiteY3-28" fmla="*/ 5174673 h 5174673"/>
              <a:gd name="connsiteX4-29" fmla="*/ 2254828 w 7193973"/>
              <a:gd name="connsiteY4-30" fmla="*/ 0 h 51746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193973" h="5174673">
                <a:moveTo>
                  <a:pt x="2254828" y="0"/>
                </a:moveTo>
                <a:lnTo>
                  <a:pt x="7193973" y="0"/>
                </a:lnTo>
                <a:lnTo>
                  <a:pt x="7193973" y="5174673"/>
                </a:lnTo>
                <a:lnTo>
                  <a:pt x="0" y="5174673"/>
                </a:lnTo>
                <a:lnTo>
                  <a:pt x="2254828" y="0"/>
                </a:lnTo>
                <a:close/>
              </a:path>
            </a:pathLst>
          </a:custGeom>
          <a:solidFill>
            <a:srgbClr val="B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" name="矩形 4"/>
          <p:cNvSpPr/>
          <p:nvPr/>
        </p:nvSpPr>
        <p:spPr>
          <a:xfrm>
            <a:off x="4454668" y="935182"/>
            <a:ext cx="7737332" cy="4987637"/>
          </a:xfrm>
          <a:custGeom>
            <a:avLst/>
            <a:gdLst>
              <a:gd name="connsiteX0" fmla="*/ 0 w 6622473"/>
              <a:gd name="connsiteY0" fmla="*/ 0 h 5174673"/>
              <a:gd name="connsiteX1" fmla="*/ 6622473 w 6622473"/>
              <a:gd name="connsiteY1" fmla="*/ 0 h 5174673"/>
              <a:gd name="connsiteX2" fmla="*/ 6622473 w 6622473"/>
              <a:gd name="connsiteY2" fmla="*/ 5174673 h 5174673"/>
              <a:gd name="connsiteX3" fmla="*/ 0 w 6622473"/>
              <a:gd name="connsiteY3" fmla="*/ 5174673 h 5174673"/>
              <a:gd name="connsiteX4" fmla="*/ 0 w 6622473"/>
              <a:gd name="connsiteY4" fmla="*/ 0 h 5174673"/>
              <a:gd name="connsiteX0-1" fmla="*/ 1943100 w 6622473"/>
              <a:gd name="connsiteY0-2" fmla="*/ 10391 h 5174673"/>
              <a:gd name="connsiteX1-3" fmla="*/ 6622473 w 6622473"/>
              <a:gd name="connsiteY1-4" fmla="*/ 0 h 5174673"/>
              <a:gd name="connsiteX2-5" fmla="*/ 6622473 w 6622473"/>
              <a:gd name="connsiteY2-6" fmla="*/ 5174673 h 5174673"/>
              <a:gd name="connsiteX3-7" fmla="*/ 0 w 6622473"/>
              <a:gd name="connsiteY3-8" fmla="*/ 5174673 h 5174673"/>
              <a:gd name="connsiteX4-9" fmla="*/ 1943100 w 6622473"/>
              <a:gd name="connsiteY4-10" fmla="*/ 10391 h 5174673"/>
              <a:gd name="connsiteX0-11" fmla="*/ 1683328 w 6622473"/>
              <a:gd name="connsiteY0-12" fmla="*/ 0 h 5174673"/>
              <a:gd name="connsiteX1-13" fmla="*/ 6622473 w 6622473"/>
              <a:gd name="connsiteY1-14" fmla="*/ 0 h 5174673"/>
              <a:gd name="connsiteX2-15" fmla="*/ 6622473 w 6622473"/>
              <a:gd name="connsiteY2-16" fmla="*/ 5174673 h 5174673"/>
              <a:gd name="connsiteX3-17" fmla="*/ 0 w 6622473"/>
              <a:gd name="connsiteY3-18" fmla="*/ 5174673 h 5174673"/>
              <a:gd name="connsiteX4-19" fmla="*/ 1683328 w 6622473"/>
              <a:gd name="connsiteY4-20" fmla="*/ 0 h 5174673"/>
              <a:gd name="connsiteX0-21" fmla="*/ 2254828 w 7193973"/>
              <a:gd name="connsiteY0-22" fmla="*/ 0 h 5174673"/>
              <a:gd name="connsiteX1-23" fmla="*/ 7193973 w 7193973"/>
              <a:gd name="connsiteY1-24" fmla="*/ 0 h 5174673"/>
              <a:gd name="connsiteX2-25" fmla="*/ 7193973 w 7193973"/>
              <a:gd name="connsiteY2-26" fmla="*/ 5174673 h 5174673"/>
              <a:gd name="connsiteX3-27" fmla="*/ 0 w 7193973"/>
              <a:gd name="connsiteY3-28" fmla="*/ 5174673 h 5174673"/>
              <a:gd name="connsiteX4-29" fmla="*/ 2254828 w 7193973"/>
              <a:gd name="connsiteY4-30" fmla="*/ 0 h 51746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193973" h="5174673">
                <a:moveTo>
                  <a:pt x="2254828" y="0"/>
                </a:moveTo>
                <a:lnTo>
                  <a:pt x="7193973" y="0"/>
                </a:lnTo>
                <a:lnTo>
                  <a:pt x="7193973" y="5174673"/>
                </a:lnTo>
                <a:lnTo>
                  <a:pt x="0" y="5174673"/>
                </a:lnTo>
                <a:lnTo>
                  <a:pt x="2254828" y="0"/>
                </a:lnTo>
                <a:close/>
              </a:path>
            </a:pathLst>
          </a:custGeom>
          <a:solidFill>
            <a:srgbClr val="0049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平行四边形 9"/>
          <p:cNvSpPr/>
          <p:nvPr/>
        </p:nvSpPr>
        <p:spPr>
          <a:xfrm>
            <a:off x="10681854" y="5318371"/>
            <a:ext cx="550718" cy="1208894"/>
          </a:xfrm>
          <a:prstGeom prst="parallelogram">
            <a:avLst>
              <a:gd name="adj" fmla="val 42073"/>
            </a:avLst>
          </a:prstGeom>
          <a:solidFill>
            <a:srgbClr val="BC000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平行四边形 10"/>
          <p:cNvSpPr/>
          <p:nvPr/>
        </p:nvSpPr>
        <p:spPr>
          <a:xfrm>
            <a:off x="10468841" y="5755803"/>
            <a:ext cx="472786" cy="1072798"/>
          </a:xfrm>
          <a:prstGeom prst="parallelogram">
            <a:avLst>
              <a:gd name="adj" fmla="val 44512"/>
            </a:avLst>
          </a:prstGeom>
          <a:solidFill>
            <a:srgbClr val="BC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5" name="平行四边形 14"/>
          <p:cNvSpPr/>
          <p:nvPr/>
        </p:nvSpPr>
        <p:spPr>
          <a:xfrm>
            <a:off x="2743200" y="264969"/>
            <a:ext cx="974509" cy="1470313"/>
          </a:xfrm>
          <a:prstGeom prst="parallelogram">
            <a:avLst/>
          </a:prstGeom>
          <a:solidFill>
            <a:srgbClr val="004988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6" name="平行四边形 15"/>
          <p:cNvSpPr/>
          <p:nvPr/>
        </p:nvSpPr>
        <p:spPr>
          <a:xfrm>
            <a:off x="3190009" y="805296"/>
            <a:ext cx="974509" cy="1470313"/>
          </a:xfrm>
          <a:prstGeom prst="parallelogram">
            <a:avLst/>
          </a:prstGeom>
          <a:solidFill>
            <a:srgbClr val="BC0000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7" name="平行四边形 16"/>
          <p:cNvSpPr/>
          <p:nvPr/>
        </p:nvSpPr>
        <p:spPr>
          <a:xfrm>
            <a:off x="721014" y="4334783"/>
            <a:ext cx="1007918" cy="2493818"/>
          </a:xfrm>
          <a:prstGeom prst="parallelogram">
            <a:avLst>
              <a:gd name="adj" fmla="val 53986"/>
            </a:avLst>
          </a:prstGeom>
          <a:solidFill>
            <a:srgbClr val="BC0000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平行四边形 17"/>
          <p:cNvSpPr/>
          <p:nvPr/>
        </p:nvSpPr>
        <p:spPr>
          <a:xfrm>
            <a:off x="1053774" y="5138825"/>
            <a:ext cx="781652" cy="1232576"/>
          </a:xfrm>
          <a:prstGeom prst="parallelogram">
            <a:avLst>
              <a:gd name="adj" fmla="val 38158"/>
            </a:avLst>
          </a:prstGeom>
          <a:solidFill>
            <a:srgbClr val="004988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566258" y="2312178"/>
            <a:ext cx="48421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solidFill>
                  <a:schemeClr val="bg1"/>
                </a:solidFill>
                <a:cs typeface="+mn-ea"/>
                <a:sym typeface="+mn-lt"/>
              </a:rPr>
              <a:t>谢谢观看</a:t>
            </a:r>
            <a:endParaRPr lang="zh-CN" altLang="en-US" sz="88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8003828" y="4065912"/>
            <a:ext cx="196702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cs typeface="+mn-ea"/>
                <a:sym typeface="+mn-lt"/>
              </a:rPr>
              <a:t>培训人：XXX</a:t>
            </a:r>
            <a:endParaRPr lang="zh-CN" altLang="en-US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角三角形 1"/>
          <p:cNvSpPr/>
          <p:nvPr/>
        </p:nvSpPr>
        <p:spPr>
          <a:xfrm rot="18900000">
            <a:off x="-609197" y="-1765452"/>
            <a:ext cx="6720752" cy="5128441"/>
          </a:xfrm>
          <a:custGeom>
            <a:avLst/>
            <a:gdLst>
              <a:gd name="connsiteX0" fmla="*/ 0 w 6644626"/>
              <a:gd name="connsiteY0" fmla="*/ 6644626 h 6644626"/>
              <a:gd name="connsiteX1" fmla="*/ 0 w 6644626"/>
              <a:gd name="connsiteY1" fmla="*/ 0 h 6644626"/>
              <a:gd name="connsiteX2" fmla="*/ 6644626 w 6644626"/>
              <a:gd name="connsiteY2" fmla="*/ 6644626 h 6644626"/>
              <a:gd name="connsiteX3" fmla="*/ 0 w 6644626"/>
              <a:gd name="connsiteY3" fmla="*/ 6644626 h 6644626"/>
              <a:gd name="connsiteX0-1" fmla="*/ 0 w 6644626"/>
              <a:gd name="connsiteY0-2" fmla="*/ 4983165 h 4983165"/>
              <a:gd name="connsiteX1-3" fmla="*/ 1383187 w 6644626"/>
              <a:gd name="connsiteY1-4" fmla="*/ 0 h 4983165"/>
              <a:gd name="connsiteX2-5" fmla="*/ 6644626 w 6644626"/>
              <a:gd name="connsiteY2-6" fmla="*/ 4983165 h 4983165"/>
              <a:gd name="connsiteX3-7" fmla="*/ 0 w 6644626"/>
              <a:gd name="connsiteY3-8" fmla="*/ 4983165 h 4983165"/>
              <a:gd name="connsiteX0-9" fmla="*/ 0 w 6644626"/>
              <a:gd name="connsiteY0-10" fmla="*/ 5024087 h 5024087"/>
              <a:gd name="connsiteX1-11" fmla="*/ 1620539 w 6644626"/>
              <a:gd name="connsiteY1-12" fmla="*/ 0 h 5024087"/>
              <a:gd name="connsiteX2-13" fmla="*/ 6644626 w 6644626"/>
              <a:gd name="connsiteY2-14" fmla="*/ 5024087 h 5024087"/>
              <a:gd name="connsiteX3-15" fmla="*/ 0 w 6644626"/>
              <a:gd name="connsiteY3-16" fmla="*/ 5024087 h 5024087"/>
              <a:gd name="connsiteX0-17" fmla="*/ 510042 w 7154668"/>
              <a:gd name="connsiteY0-18" fmla="*/ 5024087 h 5024087"/>
              <a:gd name="connsiteX1-19" fmla="*/ 40260 w 7154668"/>
              <a:gd name="connsiteY1-20" fmla="*/ 2132900 h 5024087"/>
              <a:gd name="connsiteX2-21" fmla="*/ 2130581 w 7154668"/>
              <a:gd name="connsiteY2-22" fmla="*/ 0 h 5024087"/>
              <a:gd name="connsiteX3-23" fmla="*/ 7154668 w 7154668"/>
              <a:gd name="connsiteY3-24" fmla="*/ 5024087 h 5024087"/>
              <a:gd name="connsiteX4" fmla="*/ 510042 w 7154668"/>
              <a:gd name="connsiteY4" fmla="*/ 5024087 h 5024087"/>
              <a:gd name="connsiteX0-25" fmla="*/ 470020 w 7114646"/>
              <a:gd name="connsiteY0-26" fmla="*/ 5024087 h 5024087"/>
              <a:gd name="connsiteX1-27" fmla="*/ 238 w 7114646"/>
              <a:gd name="connsiteY1-28" fmla="*/ 2132900 h 5024087"/>
              <a:gd name="connsiteX2-29" fmla="*/ 2090559 w 7114646"/>
              <a:gd name="connsiteY2-30" fmla="*/ 0 h 5024087"/>
              <a:gd name="connsiteX3-31" fmla="*/ 7114646 w 7114646"/>
              <a:gd name="connsiteY3-32" fmla="*/ 5024087 h 5024087"/>
              <a:gd name="connsiteX4-33" fmla="*/ 470020 w 7114646"/>
              <a:gd name="connsiteY4-34" fmla="*/ 5024087 h 5024087"/>
              <a:gd name="connsiteX0-35" fmla="*/ 470154 w 7114780"/>
              <a:gd name="connsiteY0-36" fmla="*/ 5024087 h 5024087"/>
              <a:gd name="connsiteX1-37" fmla="*/ 372 w 7114780"/>
              <a:gd name="connsiteY1-38" fmla="*/ 2132900 h 5024087"/>
              <a:gd name="connsiteX2-39" fmla="*/ 2090693 w 7114780"/>
              <a:gd name="connsiteY2-40" fmla="*/ 0 h 5024087"/>
              <a:gd name="connsiteX3-41" fmla="*/ 7114780 w 7114780"/>
              <a:gd name="connsiteY3-42" fmla="*/ 5024087 h 5024087"/>
              <a:gd name="connsiteX4-43" fmla="*/ 470154 w 7114780"/>
              <a:gd name="connsiteY4-44" fmla="*/ 5024087 h 5024087"/>
              <a:gd name="connsiteX0-45" fmla="*/ 486510 w 7131136"/>
              <a:gd name="connsiteY0-46" fmla="*/ 5024087 h 5024087"/>
              <a:gd name="connsiteX1-47" fmla="*/ 360 w 7131136"/>
              <a:gd name="connsiteY1-48" fmla="*/ 2100162 h 5024087"/>
              <a:gd name="connsiteX2-49" fmla="*/ 2107049 w 7131136"/>
              <a:gd name="connsiteY2-50" fmla="*/ 0 h 5024087"/>
              <a:gd name="connsiteX3-51" fmla="*/ 7131136 w 7131136"/>
              <a:gd name="connsiteY3-52" fmla="*/ 5024087 h 5024087"/>
              <a:gd name="connsiteX4-53" fmla="*/ 486510 w 7131136"/>
              <a:gd name="connsiteY4-54" fmla="*/ 5024087 h 5024087"/>
              <a:gd name="connsiteX0-55" fmla="*/ 854660 w 7130981"/>
              <a:gd name="connsiteY0-56" fmla="*/ 5457867 h 5457867"/>
              <a:gd name="connsiteX1-57" fmla="*/ 205 w 7130981"/>
              <a:gd name="connsiteY1-58" fmla="*/ 2100162 h 5457867"/>
              <a:gd name="connsiteX2-59" fmla="*/ 2106894 w 7130981"/>
              <a:gd name="connsiteY2-60" fmla="*/ 0 h 5457867"/>
              <a:gd name="connsiteX3-61" fmla="*/ 7130981 w 7130981"/>
              <a:gd name="connsiteY3-62" fmla="*/ 5024087 h 5457867"/>
              <a:gd name="connsiteX4-63" fmla="*/ 854660 w 7130981"/>
              <a:gd name="connsiteY4-64" fmla="*/ 5457867 h 5457867"/>
              <a:gd name="connsiteX0-65" fmla="*/ 854660 w 7130981"/>
              <a:gd name="connsiteY0-66" fmla="*/ 5457867 h 5457867"/>
              <a:gd name="connsiteX1-67" fmla="*/ 205 w 7130981"/>
              <a:gd name="connsiteY1-68" fmla="*/ 2100162 h 5457867"/>
              <a:gd name="connsiteX2-69" fmla="*/ 2106894 w 7130981"/>
              <a:gd name="connsiteY2-70" fmla="*/ 0 h 5457867"/>
              <a:gd name="connsiteX3-71" fmla="*/ 7130981 w 7130981"/>
              <a:gd name="connsiteY3-72" fmla="*/ 5024087 h 5457867"/>
              <a:gd name="connsiteX4-73" fmla="*/ 854660 w 7130981"/>
              <a:gd name="connsiteY4-74" fmla="*/ 5457867 h 5457867"/>
              <a:gd name="connsiteX0-75" fmla="*/ 952854 w 7130960"/>
              <a:gd name="connsiteY0-76" fmla="*/ 5539712 h 5539712"/>
              <a:gd name="connsiteX1-77" fmla="*/ 184 w 7130960"/>
              <a:gd name="connsiteY1-78" fmla="*/ 2100162 h 5539712"/>
              <a:gd name="connsiteX2-79" fmla="*/ 2106873 w 7130960"/>
              <a:gd name="connsiteY2-80" fmla="*/ 0 h 5539712"/>
              <a:gd name="connsiteX3-81" fmla="*/ 7130960 w 7130960"/>
              <a:gd name="connsiteY3-82" fmla="*/ 5024087 h 5539712"/>
              <a:gd name="connsiteX4-83" fmla="*/ 952854 w 7130960"/>
              <a:gd name="connsiteY4-84" fmla="*/ 5539712 h 5539712"/>
              <a:gd name="connsiteX0-85" fmla="*/ 993769 w 7130953"/>
              <a:gd name="connsiteY0-86" fmla="*/ 5580634 h 5580634"/>
              <a:gd name="connsiteX1-87" fmla="*/ 177 w 7130953"/>
              <a:gd name="connsiteY1-88" fmla="*/ 2100162 h 5580634"/>
              <a:gd name="connsiteX2-89" fmla="*/ 2106866 w 7130953"/>
              <a:gd name="connsiteY2-90" fmla="*/ 0 h 5580634"/>
              <a:gd name="connsiteX3-91" fmla="*/ 7130953 w 7130953"/>
              <a:gd name="connsiteY3-92" fmla="*/ 5024087 h 5580634"/>
              <a:gd name="connsiteX4-93" fmla="*/ 993769 w 7130953"/>
              <a:gd name="connsiteY4-94" fmla="*/ 5580634 h 5580634"/>
              <a:gd name="connsiteX0-95" fmla="*/ 936486 w 7130963"/>
              <a:gd name="connsiteY0-96" fmla="*/ 5441497 h 5441497"/>
              <a:gd name="connsiteX1-97" fmla="*/ 187 w 7130963"/>
              <a:gd name="connsiteY1-98" fmla="*/ 2100162 h 5441497"/>
              <a:gd name="connsiteX2-99" fmla="*/ 2106876 w 7130963"/>
              <a:gd name="connsiteY2-100" fmla="*/ 0 h 5441497"/>
              <a:gd name="connsiteX3-101" fmla="*/ 7130963 w 7130963"/>
              <a:gd name="connsiteY3-102" fmla="*/ 5024087 h 5441497"/>
              <a:gd name="connsiteX4-103" fmla="*/ 936486 w 7130963"/>
              <a:gd name="connsiteY4-104" fmla="*/ 5441497 h 5441497"/>
              <a:gd name="connsiteX0-105" fmla="*/ 936486 w 7131008"/>
              <a:gd name="connsiteY0-106" fmla="*/ 5441497 h 5441497"/>
              <a:gd name="connsiteX1-107" fmla="*/ 187 w 7131008"/>
              <a:gd name="connsiteY1-108" fmla="*/ 2100162 h 5441497"/>
              <a:gd name="connsiteX2-109" fmla="*/ 2106876 w 7131008"/>
              <a:gd name="connsiteY2-110" fmla="*/ 0 h 5441497"/>
              <a:gd name="connsiteX3-111" fmla="*/ 7130963 w 7131008"/>
              <a:gd name="connsiteY3-112" fmla="*/ 5024087 h 5441497"/>
              <a:gd name="connsiteX4-113" fmla="*/ 936486 w 7131008"/>
              <a:gd name="connsiteY4-114" fmla="*/ 5441497 h 544149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33" y="connsiteY4-34"/>
              </a:cxn>
            </a:cxnLst>
            <a:rect l="l" t="t" r="r" b="b"/>
            <a:pathLst>
              <a:path w="7131008" h="5441497">
                <a:moveTo>
                  <a:pt x="936486" y="5441497"/>
                </a:moveTo>
                <a:cubicBezTo>
                  <a:pt x="910844" y="5421717"/>
                  <a:pt x="-15094" y="2111757"/>
                  <a:pt x="187" y="2100162"/>
                </a:cubicBezTo>
                <a:lnTo>
                  <a:pt x="2106876" y="0"/>
                </a:lnTo>
                <a:lnTo>
                  <a:pt x="7130963" y="5024087"/>
                </a:lnTo>
                <a:cubicBezTo>
                  <a:pt x="7150467" y="5015903"/>
                  <a:pt x="900613" y="5416943"/>
                  <a:pt x="936486" y="5441497"/>
                </a:cubicBezTo>
                <a:close/>
              </a:path>
            </a:pathLst>
          </a:custGeom>
          <a:solidFill>
            <a:srgbClr val="0049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直角三角形 1"/>
          <p:cNvSpPr/>
          <p:nvPr/>
        </p:nvSpPr>
        <p:spPr>
          <a:xfrm rot="18900000">
            <a:off x="-1005080" y="-1601453"/>
            <a:ext cx="7021570" cy="4735045"/>
          </a:xfrm>
          <a:custGeom>
            <a:avLst/>
            <a:gdLst>
              <a:gd name="connsiteX0" fmla="*/ 0 w 6644626"/>
              <a:gd name="connsiteY0" fmla="*/ 6644626 h 6644626"/>
              <a:gd name="connsiteX1" fmla="*/ 0 w 6644626"/>
              <a:gd name="connsiteY1" fmla="*/ 0 h 6644626"/>
              <a:gd name="connsiteX2" fmla="*/ 6644626 w 6644626"/>
              <a:gd name="connsiteY2" fmla="*/ 6644626 h 6644626"/>
              <a:gd name="connsiteX3" fmla="*/ 0 w 6644626"/>
              <a:gd name="connsiteY3" fmla="*/ 6644626 h 6644626"/>
              <a:gd name="connsiteX0-1" fmla="*/ 0 w 6644626"/>
              <a:gd name="connsiteY0-2" fmla="*/ 4983165 h 4983165"/>
              <a:gd name="connsiteX1-3" fmla="*/ 1383187 w 6644626"/>
              <a:gd name="connsiteY1-4" fmla="*/ 0 h 4983165"/>
              <a:gd name="connsiteX2-5" fmla="*/ 6644626 w 6644626"/>
              <a:gd name="connsiteY2-6" fmla="*/ 4983165 h 4983165"/>
              <a:gd name="connsiteX3-7" fmla="*/ 0 w 6644626"/>
              <a:gd name="connsiteY3-8" fmla="*/ 4983165 h 4983165"/>
              <a:gd name="connsiteX0-9" fmla="*/ 0 w 6644626"/>
              <a:gd name="connsiteY0-10" fmla="*/ 5024087 h 5024087"/>
              <a:gd name="connsiteX1-11" fmla="*/ 1620539 w 6644626"/>
              <a:gd name="connsiteY1-12" fmla="*/ 0 h 5024087"/>
              <a:gd name="connsiteX2-13" fmla="*/ 6644626 w 6644626"/>
              <a:gd name="connsiteY2-14" fmla="*/ 5024087 h 5024087"/>
              <a:gd name="connsiteX3-15" fmla="*/ 0 w 6644626"/>
              <a:gd name="connsiteY3-16" fmla="*/ 5024087 h 5024087"/>
              <a:gd name="connsiteX0-17" fmla="*/ 510042 w 7154668"/>
              <a:gd name="connsiteY0-18" fmla="*/ 5024087 h 5024087"/>
              <a:gd name="connsiteX1-19" fmla="*/ 40260 w 7154668"/>
              <a:gd name="connsiteY1-20" fmla="*/ 2132900 h 5024087"/>
              <a:gd name="connsiteX2-21" fmla="*/ 2130581 w 7154668"/>
              <a:gd name="connsiteY2-22" fmla="*/ 0 h 5024087"/>
              <a:gd name="connsiteX3-23" fmla="*/ 7154668 w 7154668"/>
              <a:gd name="connsiteY3-24" fmla="*/ 5024087 h 5024087"/>
              <a:gd name="connsiteX4" fmla="*/ 510042 w 7154668"/>
              <a:gd name="connsiteY4" fmla="*/ 5024087 h 5024087"/>
              <a:gd name="connsiteX0-25" fmla="*/ 470020 w 7114646"/>
              <a:gd name="connsiteY0-26" fmla="*/ 5024087 h 5024087"/>
              <a:gd name="connsiteX1-27" fmla="*/ 238 w 7114646"/>
              <a:gd name="connsiteY1-28" fmla="*/ 2132900 h 5024087"/>
              <a:gd name="connsiteX2-29" fmla="*/ 2090559 w 7114646"/>
              <a:gd name="connsiteY2-30" fmla="*/ 0 h 5024087"/>
              <a:gd name="connsiteX3-31" fmla="*/ 7114646 w 7114646"/>
              <a:gd name="connsiteY3-32" fmla="*/ 5024087 h 5024087"/>
              <a:gd name="connsiteX4-33" fmla="*/ 470020 w 7114646"/>
              <a:gd name="connsiteY4-34" fmla="*/ 5024087 h 5024087"/>
              <a:gd name="connsiteX0-35" fmla="*/ 470154 w 7114780"/>
              <a:gd name="connsiteY0-36" fmla="*/ 5024087 h 5024087"/>
              <a:gd name="connsiteX1-37" fmla="*/ 372 w 7114780"/>
              <a:gd name="connsiteY1-38" fmla="*/ 2132900 h 5024087"/>
              <a:gd name="connsiteX2-39" fmla="*/ 2090693 w 7114780"/>
              <a:gd name="connsiteY2-40" fmla="*/ 0 h 5024087"/>
              <a:gd name="connsiteX3-41" fmla="*/ 7114780 w 7114780"/>
              <a:gd name="connsiteY3-42" fmla="*/ 5024087 h 5024087"/>
              <a:gd name="connsiteX4-43" fmla="*/ 470154 w 7114780"/>
              <a:gd name="connsiteY4-44" fmla="*/ 5024087 h 5024087"/>
              <a:gd name="connsiteX0-45" fmla="*/ 486510 w 7131136"/>
              <a:gd name="connsiteY0-46" fmla="*/ 5024087 h 5024087"/>
              <a:gd name="connsiteX1-47" fmla="*/ 360 w 7131136"/>
              <a:gd name="connsiteY1-48" fmla="*/ 2100162 h 5024087"/>
              <a:gd name="connsiteX2-49" fmla="*/ 2107049 w 7131136"/>
              <a:gd name="connsiteY2-50" fmla="*/ 0 h 5024087"/>
              <a:gd name="connsiteX3-51" fmla="*/ 7131136 w 7131136"/>
              <a:gd name="connsiteY3-52" fmla="*/ 5024087 h 5024087"/>
              <a:gd name="connsiteX4-53" fmla="*/ 486510 w 7131136"/>
              <a:gd name="connsiteY4-54" fmla="*/ 5024087 h 5024087"/>
              <a:gd name="connsiteX0-55" fmla="*/ 797381 w 7442007"/>
              <a:gd name="connsiteY0-56" fmla="*/ 5024087 h 5024087"/>
              <a:gd name="connsiteX1-57" fmla="*/ 219 w 7442007"/>
              <a:gd name="connsiteY1-58" fmla="*/ 2443912 h 5024087"/>
              <a:gd name="connsiteX2-59" fmla="*/ 2417920 w 7442007"/>
              <a:gd name="connsiteY2-60" fmla="*/ 0 h 5024087"/>
              <a:gd name="connsiteX3-61" fmla="*/ 7442007 w 7442007"/>
              <a:gd name="connsiteY3-62" fmla="*/ 5024087 h 5024087"/>
              <a:gd name="connsiteX4-63" fmla="*/ 797381 w 7442007"/>
              <a:gd name="connsiteY4-64" fmla="*/ 5024087 h 5024087"/>
              <a:gd name="connsiteX0-65" fmla="*/ 805563 w 7450189"/>
              <a:gd name="connsiteY0-66" fmla="*/ 5024087 h 5024087"/>
              <a:gd name="connsiteX1-67" fmla="*/ 217 w 7450189"/>
              <a:gd name="connsiteY1-68" fmla="*/ 2435728 h 5024087"/>
              <a:gd name="connsiteX2-69" fmla="*/ 2426102 w 7450189"/>
              <a:gd name="connsiteY2-70" fmla="*/ 0 h 5024087"/>
              <a:gd name="connsiteX3-71" fmla="*/ 7450189 w 7450189"/>
              <a:gd name="connsiteY3-72" fmla="*/ 5024087 h 5024087"/>
              <a:gd name="connsiteX4-73" fmla="*/ 805563 w 7450189"/>
              <a:gd name="connsiteY4-74" fmla="*/ 5024087 h 50240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33" y="connsiteY4-34"/>
              </a:cxn>
            </a:cxnLst>
            <a:rect l="l" t="t" r="r" b="b"/>
            <a:pathLst>
              <a:path w="7450189" h="5024087">
                <a:moveTo>
                  <a:pt x="805563" y="5024087"/>
                </a:moveTo>
                <a:cubicBezTo>
                  <a:pt x="779921" y="5004307"/>
                  <a:pt x="-15064" y="2447323"/>
                  <a:pt x="217" y="2435728"/>
                </a:cubicBezTo>
                <a:lnTo>
                  <a:pt x="2426102" y="0"/>
                </a:lnTo>
                <a:lnTo>
                  <a:pt x="7450189" y="5024087"/>
                </a:lnTo>
                <a:lnTo>
                  <a:pt x="805563" y="5024087"/>
                </a:lnTo>
                <a:close/>
              </a:path>
            </a:pathLst>
          </a:custGeom>
          <a:solidFill>
            <a:srgbClr val="B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" t="1599"/>
          <a:stretch>
            <a:fillRect/>
          </a:stretch>
        </p:blipFill>
        <p:spPr>
          <a:xfrm>
            <a:off x="-38421" y="-42340"/>
            <a:ext cx="6655963" cy="4417570"/>
          </a:xfrm>
          <a:custGeom>
            <a:avLst/>
            <a:gdLst>
              <a:gd name="connsiteX0" fmla="*/ 6655963 w 6655963"/>
              <a:gd name="connsiteY0" fmla="*/ 0 h 4417570"/>
              <a:gd name="connsiteX1" fmla="*/ 6655963 w 6655963"/>
              <a:gd name="connsiteY1" fmla="*/ 44755 h 4417570"/>
              <a:gd name="connsiteX2" fmla="*/ 2283149 w 6655963"/>
              <a:gd name="connsiteY2" fmla="*/ 4417570 h 4417570"/>
              <a:gd name="connsiteX3" fmla="*/ 2253114 w 6655963"/>
              <a:gd name="connsiteY3" fmla="*/ 4417570 h 4417570"/>
              <a:gd name="connsiteX4" fmla="*/ 2242029 w 6655963"/>
              <a:gd name="connsiteY4" fmla="*/ 4410748 h 4417570"/>
              <a:gd name="connsiteX5" fmla="*/ 3 w 6655963"/>
              <a:gd name="connsiteY5" fmla="*/ 2803556 h 4417570"/>
              <a:gd name="connsiteX6" fmla="*/ 4353 w 6655963"/>
              <a:gd name="connsiteY6" fmla="*/ 0 h 4417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5963" h="4417570">
                <a:moveTo>
                  <a:pt x="6655963" y="0"/>
                </a:moveTo>
                <a:lnTo>
                  <a:pt x="6655963" y="44755"/>
                </a:lnTo>
                <a:lnTo>
                  <a:pt x="2283149" y="4417570"/>
                </a:lnTo>
                <a:lnTo>
                  <a:pt x="2253114" y="4417570"/>
                </a:lnTo>
                <a:lnTo>
                  <a:pt x="2242029" y="4410748"/>
                </a:lnTo>
                <a:cubicBezTo>
                  <a:pt x="1970480" y="4236957"/>
                  <a:pt x="-2299" y="2820347"/>
                  <a:pt x="3" y="2803556"/>
                </a:cubicBezTo>
                <a:lnTo>
                  <a:pt x="4353" y="0"/>
                </a:lnTo>
                <a:close/>
              </a:path>
            </a:pathLst>
          </a:custGeom>
        </p:spPr>
      </p:pic>
      <p:grpSp>
        <p:nvGrpSpPr>
          <p:cNvPr id="18" name="组合 17"/>
          <p:cNvGrpSpPr/>
          <p:nvPr/>
        </p:nvGrpSpPr>
        <p:grpSpPr>
          <a:xfrm>
            <a:off x="9208251" y="4422608"/>
            <a:ext cx="3476603" cy="3681921"/>
            <a:chOff x="9208251" y="4422608"/>
            <a:chExt cx="3476603" cy="3681921"/>
          </a:xfrm>
        </p:grpSpPr>
        <p:sp>
          <p:nvSpPr>
            <p:cNvPr id="19" name="直角三角形 8"/>
            <p:cNvSpPr/>
            <p:nvPr/>
          </p:nvSpPr>
          <p:spPr>
            <a:xfrm rot="8100000">
              <a:off x="9208251" y="5632252"/>
              <a:ext cx="2442887" cy="2472277"/>
            </a:xfrm>
            <a:custGeom>
              <a:avLst/>
              <a:gdLst>
                <a:gd name="connsiteX0" fmla="*/ 0 w 3810202"/>
                <a:gd name="connsiteY0" fmla="*/ 3810202 h 3810202"/>
                <a:gd name="connsiteX1" fmla="*/ 0 w 3810202"/>
                <a:gd name="connsiteY1" fmla="*/ 0 h 3810202"/>
                <a:gd name="connsiteX2" fmla="*/ 3810202 w 3810202"/>
                <a:gd name="connsiteY2" fmla="*/ 3810202 h 3810202"/>
                <a:gd name="connsiteX3" fmla="*/ 0 w 3810202"/>
                <a:gd name="connsiteY3" fmla="*/ 3810202 h 3810202"/>
                <a:gd name="connsiteX0-1" fmla="*/ 0 w 3810202"/>
                <a:gd name="connsiteY0-2" fmla="*/ 2486972 h 2486972"/>
                <a:gd name="connsiteX1-3" fmla="*/ 1323230 w 3810202"/>
                <a:gd name="connsiteY1-4" fmla="*/ 0 h 2486972"/>
                <a:gd name="connsiteX2-5" fmla="*/ 3810202 w 3810202"/>
                <a:gd name="connsiteY2-6" fmla="*/ 2486972 h 2486972"/>
                <a:gd name="connsiteX3-7" fmla="*/ 0 w 3810202"/>
                <a:gd name="connsiteY3-8" fmla="*/ 2486972 h 2486972"/>
                <a:gd name="connsiteX0-9" fmla="*/ 65443 w 2486972"/>
                <a:gd name="connsiteY0-10" fmla="*/ 2479624 h 2486972"/>
                <a:gd name="connsiteX1-11" fmla="*/ 0 w 2486972"/>
                <a:gd name="connsiteY1-12" fmla="*/ 0 h 2486972"/>
                <a:gd name="connsiteX2-13" fmla="*/ 2486972 w 2486972"/>
                <a:gd name="connsiteY2-14" fmla="*/ 2486972 h 2486972"/>
                <a:gd name="connsiteX3-15" fmla="*/ 65443 w 2486972"/>
                <a:gd name="connsiteY3-16" fmla="*/ 2479624 h 2486972"/>
                <a:gd name="connsiteX0-17" fmla="*/ 21358 w 2442887"/>
                <a:gd name="connsiteY0-18" fmla="*/ 2464929 h 2472277"/>
                <a:gd name="connsiteX1-19" fmla="*/ 0 w 2442887"/>
                <a:gd name="connsiteY1-20" fmla="*/ 0 h 2472277"/>
                <a:gd name="connsiteX2-21" fmla="*/ 2442887 w 2442887"/>
                <a:gd name="connsiteY2-22" fmla="*/ 2472277 h 2472277"/>
                <a:gd name="connsiteX3-23" fmla="*/ 21358 w 2442887"/>
                <a:gd name="connsiteY3-24" fmla="*/ 2464929 h 247227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2442887" h="2472277">
                  <a:moveTo>
                    <a:pt x="21358" y="2464929"/>
                  </a:moveTo>
                  <a:lnTo>
                    <a:pt x="0" y="0"/>
                  </a:lnTo>
                  <a:lnTo>
                    <a:pt x="2442887" y="2472277"/>
                  </a:lnTo>
                  <a:lnTo>
                    <a:pt x="21358" y="2464929"/>
                  </a:lnTo>
                  <a:close/>
                </a:path>
              </a:pathLst>
            </a:custGeom>
            <a:solidFill>
              <a:srgbClr val="B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9"/>
            <p:cNvSpPr/>
            <p:nvPr/>
          </p:nvSpPr>
          <p:spPr>
            <a:xfrm rot="18906205">
              <a:off x="10760160" y="4422608"/>
              <a:ext cx="1290166" cy="1343541"/>
            </a:xfrm>
            <a:custGeom>
              <a:avLst/>
              <a:gdLst>
                <a:gd name="connsiteX0" fmla="*/ 0 w 1289332"/>
                <a:gd name="connsiteY0" fmla="*/ 0 h 1343541"/>
                <a:gd name="connsiteX1" fmla="*/ 1289332 w 1289332"/>
                <a:gd name="connsiteY1" fmla="*/ 0 h 1343541"/>
                <a:gd name="connsiteX2" fmla="*/ 1289332 w 1289332"/>
                <a:gd name="connsiteY2" fmla="*/ 1343541 h 1343541"/>
                <a:gd name="connsiteX3" fmla="*/ 0 w 1289332"/>
                <a:gd name="connsiteY3" fmla="*/ 1343541 h 1343541"/>
                <a:gd name="connsiteX4" fmla="*/ 0 w 1289332"/>
                <a:gd name="connsiteY4" fmla="*/ 0 h 1343541"/>
                <a:gd name="connsiteX0-1" fmla="*/ 0 w 1290166"/>
                <a:gd name="connsiteY0-2" fmla="*/ 0 h 1343541"/>
                <a:gd name="connsiteX1-3" fmla="*/ 1289332 w 1290166"/>
                <a:gd name="connsiteY1-4" fmla="*/ 0 h 1343541"/>
                <a:gd name="connsiteX2-5" fmla="*/ 1289963 w 1290166"/>
                <a:gd name="connsiteY2-6" fmla="*/ 1134306 h 1343541"/>
                <a:gd name="connsiteX3-7" fmla="*/ 1289332 w 1290166"/>
                <a:gd name="connsiteY3-8" fmla="*/ 1343541 h 1343541"/>
                <a:gd name="connsiteX4-9" fmla="*/ 0 w 1290166"/>
                <a:gd name="connsiteY4-10" fmla="*/ 1343541 h 1343541"/>
                <a:gd name="connsiteX5" fmla="*/ 0 w 1290166"/>
                <a:gd name="connsiteY5" fmla="*/ 0 h 1343541"/>
                <a:gd name="connsiteX0-11" fmla="*/ 0 w 1290166"/>
                <a:gd name="connsiteY0-12" fmla="*/ 0 h 1343541"/>
                <a:gd name="connsiteX1-13" fmla="*/ 1289332 w 1290166"/>
                <a:gd name="connsiteY1-14" fmla="*/ 0 h 1343541"/>
                <a:gd name="connsiteX2-15" fmla="*/ 1289963 w 1290166"/>
                <a:gd name="connsiteY2-16" fmla="*/ 1134306 h 1343541"/>
                <a:gd name="connsiteX3-17" fmla="*/ 1105632 w 1290166"/>
                <a:gd name="connsiteY3-18" fmla="*/ 1336525 h 1343541"/>
                <a:gd name="connsiteX4-19" fmla="*/ 0 w 1290166"/>
                <a:gd name="connsiteY4-20" fmla="*/ 1343541 h 1343541"/>
                <a:gd name="connsiteX5-21" fmla="*/ 0 w 1290166"/>
                <a:gd name="connsiteY5-22" fmla="*/ 0 h 1343541"/>
                <a:gd name="connsiteX0-23" fmla="*/ 0 w 1290166"/>
                <a:gd name="connsiteY0-24" fmla="*/ 0 h 1343541"/>
                <a:gd name="connsiteX1-25" fmla="*/ 1289332 w 1290166"/>
                <a:gd name="connsiteY1-26" fmla="*/ 0 h 1343541"/>
                <a:gd name="connsiteX2-27" fmla="*/ 1289963 w 1290166"/>
                <a:gd name="connsiteY2-28" fmla="*/ 1134306 h 1343541"/>
                <a:gd name="connsiteX3-29" fmla="*/ 1105632 w 1290166"/>
                <a:gd name="connsiteY3-30" fmla="*/ 1336525 h 1343541"/>
                <a:gd name="connsiteX4-31" fmla="*/ 0 w 1290166"/>
                <a:gd name="connsiteY4-32" fmla="*/ 1343541 h 1343541"/>
                <a:gd name="connsiteX5-33" fmla="*/ 0 w 1290166"/>
                <a:gd name="connsiteY5-34" fmla="*/ 0 h 1343541"/>
                <a:gd name="connsiteX0-35" fmla="*/ 0 w 1290166"/>
                <a:gd name="connsiteY0-36" fmla="*/ 0 h 1343541"/>
                <a:gd name="connsiteX1-37" fmla="*/ 1289332 w 1290166"/>
                <a:gd name="connsiteY1-38" fmla="*/ 0 h 1343541"/>
                <a:gd name="connsiteX2-39" fmla="*/ 1289963 w 1290166"/>
                <a:gd name="connsiteY2-40" fmla="*/ 1134306 h 1343541"/>
                <a:gd name="connsiteX3-41" fmla="*/ 1105632 w 1290166"/>
                <a:gd name="connsiteY3-42" fmla="*/ 1336525 h 1343541"/>
                <a:gd name="connsiteX4-43" fmla="*/ 0 w 1290166"/>
                <a:gd name="connsiteY4-44" fmla="*/ 1343541 h 1343541"/>
                <a:gd name="connsiteX5-45" fmla="*/ 0 w 1290166"/>
                <a:gd name="connsiteY5-46" fmla="*/ 0 h 134354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1290166" h="1343541">
                  <a:moveTo>
                    <a:pt x="0" y="0"/>
                  </a:moveTo>
                  <a:lnTo>
                    <a:pt x="1289332" y="0"/>
                  </a:lnTo>
                  <a:cubicBezTo>
                    <a:pt x="1291943" y="351157"/>
                    <a:pt x="1287352" y="783149"/>
                    <a:pt x="1289963" y="1134306"/>
                  </a:cubicBezTo>
                  <a:cubicBezTo>
                    <a:pt x="1289753" y="1204051"/>
                    <a:pt x="1105998" y="1352990"/>
                    <a:pt x="1105632" y="1336525"/>
                  </a:cubicBezTo>
                  <a:lnTo>
                    <a:pt x="0" y="13435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9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直角三角形 10"/>
            <p:cNvSpPr/>
            <p:nvPr/>
          </p:nvSpPr>
          <p:spPr>
            <a:xfrm rot="2700000">
              <a:off x="11685195" y="5592522"/>
              <a:ext cx="996067" cy="1003251"/>
            </a:xfrm>
            <a:custGeom>
              <a:avLst/>
              <a:gdLst>
                <a:gd name="connsiteX0" fmla="*/ 0 w 1463040"/>
                <a:gd name="connsiteY0" fmla="*/ 1463040 h 1463040"/>
                <a:gd name="connsiteX1" fmla="*/ 0 w 1463040"/>
                <a:gd name="connsiteY1" fmla="*/ 0 h 1463040"/>
                <a:gd name="connsiteX2" fmla="*/ 1463040 w 1463040"/>
                <a:gd name="connsiteY2" fmla="*/ 1463040 h 1463040"/>
                <a:gd name="connsiteX3" fmla="*/ 0 w 1463040"/>
                <a:gd name="connsiteY3" fmla="*/ 1463040 h 1463040"/>
                <a:gd name="connsiteX0-1" fmla="*/ 0 w 1463040"/>
                <a:gd name="connsiteY0-2" fmla="*/ 1003251 h 1003251"/>
                <a:gd name="connsiteX1-3" fmla="*/ 0 w 1463040"/>
                <a:gd name="connsiteY1-4" fmla="*/ 0 h 1003251"/>
                <a:gd name="connsiteX2-5" fmla="*/ 1463040 w 1463040"/>
                <a:gd name="connsiteY2-6" fmla="*/ 1003251 h 1003251"/>
                <a:gd name="connsiteX3-7" fmla="*/ 0 w 1463040"/>
                <a:gd name="connsiteY3-8" fmla="*/ 1003251 h 1003251"/>
                <a:gd name="connsiteX0-9" fmla="*/ 0 w 1067909"/>
                <a:gd name="connsiteY0-10" fmla="*/ 1003251 h 1003251"/>
                <a:gd name="connsiteX1-11" fmla="*/ 0 w 1067909"/>
                <a:gd name="connsiteY1-12" fmla="*/ 0 h 1003251"/>
                <a:gd name="connsiteX2-13" fmla="*/ 1067909 w 1067909"/>
                <a:gd name="connsiteY2-14" fmla="*/ 967330 h 1003251"/>
                <a:gd name="connsiteX3-15" fmla="*/ 0 w 1067909"/>
                <a:gd name="connsiteY3-16" fmla="*/ 1003251 h 1003251"/>
                <a:gd name="connsiteX0-17" fmla="*/ 0 w 1053541"/>
                <a:gd name="connsiteY0-18" fmla="*/ 1003251 h 1003251"/>
                <a:gd name="connsiteX1-19" fmla="*/ 0 w 1053541"/>
                <a:gd name="connsiteY1-20" fmla="*/ 0 h 1003251"/>
                <a:gd name="connsiteX2-21" fmla="*/ 1053541 w 1053541"/>
                <a:gd name="connsiteY2-22" fmla="*/ 967330 h 1003251"/>
                <a:gd name="connsiteX3-23" fmla="*/ 0 w 1053541"/>
                <a:gd name="connsiteY3-24" fmla="*/ 1003251 h 1003251"/>
                <a:gd name="connsiteX0-25" fmla="*/ 0 w 1053541"/>
                <a:gd name="connsiteY0-26" fmla="*/ 1003251 h 1003251"/>
                <a:gd name="connsiteX1-27" fmla="*/ 14368 w 1053541"/>
                <a:gd name="connsiteY1-28" fmla="*/ 0 h 1003251"/>
                <a:gd name="connsiteX2-29" fmla="*/ 1053541 w 1053541"/>
                <a:gd name="connsiteY2-30" fmla="*/ 967330 h 1003251"/>
                <a:gd name="connsiteX3-31" fmla="*/ 0 w 1053541"/>
                <a:gd name="connsiteY3-32" fmla="*/ 1003251 h 1003251"/>
                <a:gd name="connsiteX0-33" fmla="*/ 0 w 996067"/>
                <a:gd name="connsiteY0-34" fmla="*/ 1003251 h 1003251"/>
                <a:gd name="connsiteX1-35" fmla="*/ 14368 w 996067"/>
                <a:gd name="connsiteY1-36" fmla="*/ 0 h 1003251"/>
                <a:gd name="connsiteX2-37" fmla="*/ 996067 w 996067"/>
                <a:gd name="connsiteY2-38" fmla="*/ 981698 h 1003251"/>
                <a:gd name="connsiteX3-39" fmla="*/ 0 w 996067"/>
                <a:gd name="connsiteY3-40" fmla="*/ 1003251 h 100325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996067" h="1003251">
                  <a:moveTo>
                    <a:pt x="0" y="1003251"/>
                  </a:moveTo>
                  <a:lnTo>
                    <a:pt x="14368" y="0"/>
                  </a:lnTo>
                  <a:lnTo>
                    <a:pt x="996067" y="981698"/>
                  </a:lnTo>
                  <a:lnTo>
                    <a:pt x="0" y="1003251"/>
                  </a:lnTo>
                  <a:close/>
                </a:path>
              </a:pathLst>
            </a:custGeom>
            <a:solidFill>
              <a:srgbClr val="B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4253873" y="2740438"/>
            <a:ext cx="5095053" cy="2683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CN" altLang="en-US" sz="6000">
                <a:cs typeface="+mn-ea"/>
                <a:sym typeface="+mn-lt"/>
              </a:rPr>
              <a:t>紧急领导小组的任务与职责</a:t>
            </a:r>
            <a:endParaRPr lang="zh-CN" altLang="en-US" sz="6000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880650" y="1535837"/>
            <a:ext cx="4919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>
                <a:cs typeface="+mn-ea"/>
                <a:sym typeface="+mn-lt"/>
              </a:rPr>
              <a:t>PART 02</a:t>
            </a:r>
            <a:endParaRPr lang="zh-CN" altLang="en-US" sz="80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4965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紧急领导小组的任务与职责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367391" y="1683316"/>
            <a:ext cx="7025833" cy="4302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000">
                <a:cs typeface="+mn-ea"/>
                <a:sym typeface="+mn-lt"/>
              </a:rPr>
              <a:t>1</a:t>
            </a:r>
            <a:r>
              <a:rPr lang="zh-CN" altLang="en-US" sz="2000">
                <a:cs typeface="+mn-ea"/>
                <a:sym typeface="+mn-lt"/>
              </a:rPr>
              <a:t>、紧急领导小组的组成：</a:t>
            </a:r>
            <a:r>
              <a:rPr lang="en-US" altLang="zh-CN" sz="2000">
                <a:cs typeface="+mn-ea"/>
                <a:sym typeface="+mn-lt"/>
              </a:rPr>
              <a:t>XXX</a:t>
            </a:r>
            <a:r>
              <a:rPr lang="zh-CN" altLang="en-US" sz="2000">
                <a:cs typeface="+mn-ea"/>
                <a:sym typeface="+mn-lt"/>
              </a:rPr>
              <a:t>、</a:t>
            </a:r>
            <a:r>
              <a:rPr lang="en-US" altLang="zh-CN" sz="2000">
                <a:cs typeface="+mn-ea"/>
                <a:sym typeface="+mn-lt"/>
              </a:rPr>
              <a:t>XXX</a:t>
            </a:r>
            <a:r>
              <a:rPr lang="zh-CN" altLang="en-US" sz="2000">
                <a:cs typeface="+mn-ea"/>
                <a:sym typeface="+mn-lt"/>
              </a:rPr>
              <a:t>、</a:t>
            </a:r>
            <a:r>
              <a:rPr lang="en-US" altLang="zh-CN" sz="2000">
                <a:cs typeface="+mn-ea"/>
                <a:sym typeface="+mn-lt"/>
              </a:rPr>
              <a:t>XXX</a:t>
            </a:r>
            <a:endParaRPr lang="zh-CN" altLang="en-US" sz="2000">
              <a:cs typeface="+mn-ea"/>
              <a:sym typeface="+mn-lt"/>
            </a:endParaRPr>
          </a:p>
          <a:p>
            <a:pPr>
              <a:lnSpc>
                <a:spcPct val="200000"/>
              </a:lnSpc>
            </a:pPr>
            <a:r>
              <a:rPr lang="en-US" altLang="zh-CN" sz="2000">
                <a:cs typeface="+mn-ea"/>
                <a:sym typeface="+mn-lt"/>
              </a:rPr>
              <a:t>2</a:t>
            </a:r>
            <a:r>
              <a:rPr lang="zh-CN" altLang="en-US" sz="2000">
                <a:cs typeface="+mn-ea"/>
                <a:sym typeface="+mn-lt"/>
              </a:rPr>
              <a:t>、任务与职责：</a:t>
            </a:r>
            <a:endParaRPr lang="zh-CN" altLang="en-US" sz="2000">
              <a:cs typeface="+mn-ea"/>
              <a:sym typeface="+mn-lt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>
                <a:cs typeface="+mn-ea"/>
                <a:sym typeface="+mn-lt"/>
              </a:rPr>
              <a:t>协调所有紧急小组工作；</a:t>
            </a:r>
            <a:endParaRPr lang="zh-CN" altLang="en-US" sz="2000">
              <a:cs typeface="+mn-ea"/>
              <a:sym typeface="+mn-lt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>
                <a:cs typeface="+mn-ea"/>
                <a:sym typeface="+mn-lt"/>
              </a:rPr>
              <a:t>决策行动流程（撤离，运行方面的行动等）；</a:t>
            </a:r>
            <a:endParaRPr lang="zh-CN" altLang="en-US" sz="2000">
              <a:cs typeface="+mn-ea"/>
              <a:sym typeface="+mn-lt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>
                <a:cs typeface="+mn-ea"/>
                <a:sym typeface="+mn-lt"/>
              </a:rPr>
              <a:t>分派专人负责通知并协助残疾客人；</a:t>
            </a:r>
            <a:endParaRPr lang="zh-CN" altLang="en-US" sz="2000">
              <a:cs typeface="+mn-ea"/>
              <a:sym typeface="+mn-lt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>
                <a:cs typeface="+mn-ea"/>
                <a:sym typeface="+mn-lt"/>
              </a:rPr>
              <a:t>与政府领导保持联系；</a:t>
            </a:r>
            <a:endParaRPr lang="zh-CN" altLang="en-US" sz="2000">
              <a:cs typeface="+mn-ea"/>
              <a:sym typeface="+mn-lt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>
                <a:cs typeface="+mn-ea"/>
                <a:sym typeface="+mn-lt"/>
              </a:rPr>
              <a:t>负责确定对外的联系和解释</a:t>
            </a:r>
            <a:endParaRPr lang="zh-CN" altLang="en-US" sz="20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角三角形 1"/>
          <p:cNvSpPr/>
          <p:nvPr/>
        </p:nvSpPr>
        <p:spPr>
          <a:xfrm rot="18900000">
            <a:off x="-609197" y="-1765452"/>
            <a:ext cx="6720752" cy="5128441"/>
          </a:xfrm>
          <a:custGeom>
            <a:avLst/>
            <a:gdLst>
              <a:gd name="connsiteX0" fmla="*/ 0 w 6644626"/>
              <a:gd name="connsiteY0" fmla="*/ 6644626 h 6644626"/>
              <a:gd name="connsiteX1" fmla="*/ 0 w 6644626"/>
              <a:gd name="connsiteY1" fmla="*/ 0 h 6644626"/>
              <a:gd name="connsiteX2" fmla="*/ 6644626 w 6644626"/>
              <a:gd name="connsiteY2" fmla="*/ 6644626 h 6644626"/>
              <a:gd name="connsiteX3" fmla="*/ 0 w 6644626"/>
              <a:gd name="connsiteY3" fmla="*/ 6644626 h 6644626"/>
              <a:gd name="connsiteX0-1" fmla="*/ 0 w 6644626"/>
              <a:gd name="connsiteY0-2" fmla="*/ 4983165 h 4983165"/>
              <a:gd name="connsiteX1-3" fmla="*/ 1383187 w 6644626"/>
              <a:gd name="connsiteY1-4" fmla="*/ 0 h 4983165"/>
              <a:gd name="connsiteX2-5" fmla="*/ 6644626 w 6644626"/>
              <a:gd name="connsiteY2-6" fmla="*/ 4983165 h 4983165"/>
              <a:gd name="connsiteX3-7" fmla="*/ 0 w 6644626"/>
              <a:gd name="connsiteY3-8" fmla="*/ 4983165 h 4983165"/>
              <a:gd name="connsiteX0-9" fmla="*/ 0 w 6644626"/>
              <a:gd name="connsiteY0-10" fmla="*/ 5024087 h 5024087"/>
              <a:gd name="connsiteX1-11" fmla="*/ 1620539 w 6644626"/>
              <a:gd name="connsiteY1-12" fmla="*/ 0 h 5024087"/>
              <a:gd name="connsiteX2-13" fmla="*/ 6644626 w 6644626"/>
              <a:gd name="connsiteY2-14" fmla="*/ 5024087 h 5024087"/>
              <a:gd name="connsiteX3-15" fmla="*/ 0 w 6644626"/>
              <a:gd name="connsiteY3-16" fmla="*/ 5024087 h 5024087"/>
              <a:gd name="connsiteX0-17" fmla="*/ 510042 w 7154668"/>
              <a:gd name="connsiteY0-18" fmla="*/ 5024087 h 5024087"/>
              <a:gd name="connsiteX1-19" fmla="*/ 40260 w 7154668"/>
              <a:gd name="connsiteY1-20" fmla="*/ 2132900 h 5024087"/>
              <a:gd name="connsiteX2-21" fmla="*/ 2130581 w 7154668"/>
              <a:gd name="connsiteY2-22" fmla="*/ 0 h 5024087"/>
              <a:gd name="connsiteX3-23" fmla="*/ 7154668 w 7154668"/>
              <a:gd name="connsiteY3-24" fmla="*/ 5024087 h 5024087"/>
              <a:gd name="connsiteX4" fmla="*/ 510042 w 7154668"/>
              <a:gd name="connsiteY4" fmla="*/ 5024087 h 5024087"/>
              <a:gd name="connsiteX0-25" fmla="*/ 470020 w 7114646"/>
              <a:gd name="connsiteY0-26" fmla="*/ 5024087 h 5024087"/>
              <a:gd name="connsiteX1-27" fmla="*/ 238 w 7114646"/>
              <a:gd name="connsiteY1-28" fmla="*/ 2132900 h 5024087"/>
              <a:gd name="connsiteX2-29" fmla="*/ 2090559 w 7114646"/>
              <a:gd name="connsiteY2-30" fmla="*/ 0 h 5024087"/>
              <a:gd name="connsiteX3-31" fmla="*/ 7114646 w 7114646"/>
              <a:gd name="connsiteY3-32" fmla="*/ 5024087 h 5024087"/>
              <a:gd name="connsiteX4-33" fmla="*/ 470020 w 7114646"/>
              <a:gd name="connsiteY4-34" fmla="*/ 5024087 h 5024087"/>
              <a:gd name="connsiteX0-35" fmla="*/ 470154 w 7114780"/>
              <a:gd name="connsiteY0-36" fmla="*/ 5024087 h 5024087"/>
              <a:gd name="connsiteX1-37" fmla="*/ 372 w 7114780"/>
              <a:gd name="connsiteY1-38" fmla="*/ 2132900 h 5024087"/>
              <a:gd name="connsiteX2-39" fmla="*/ 2090693 w 7114780"/>
              <a:gd name="connsiteY2-40" fmla="*/ 0 h 5024087"/>
              <a:gd name="connsiteX3-41" fmla="*/ 7114780 w 7114780"/>
              <a:gd name="connsiteY3-42" fmla="*/ 5024087 h 5024087"/>
              <a:gd name="connsiteX4-43" fmla="*/ 470154 w 7114780"/>
              <a:gd name="connsiteY4-44" fmla="*/ 5024087 h 5024087"/>
              <a:gd name="connsiteX0-45" fmla="*/ 486510 w 7131136"/>
              <a:gd name="connsiteY0-46" fmla="*/ 5024087 h 5024087"/>
              <a:gd name="connsiteX1-47" fmla="*/ 360 w 7131136"/>
              <a:gd name="connsiteY1-48" fmla="*/ 2100162 h 5024087"/>
              <a:gd name="connsiteX2-49" fmla="*/ 2107049 w 7131136"/>
              <a:gd name="connsiteY2-50" fmla="*/ 0 h 5024087"/>
              <a:gd name="connsiteX3-51" fmla="*/ 7131136 w 7131136"/>
              <a:gd name="connsiteY3-52" fmla="*/ 5024087 h 5024087"/>
              <a:gd name="connsiteX4-53" fmla="*/ 486510 w 7131136"/>
              <a:gd name="connsiteY4-54" fmla="*/ 5024087 h 5024087"/>
              <a:gd name="connsiteX0-55" fmla="*/ 854660 w 7130981"/>
              <a:gd name="connsiteY0-56" fmla="*/ 5457867 h 5457867"/>
              <a:gd name="connsiteX1-57" fmla="*/ 205 w 7130981"/>
              <a:gd name="connsiteY1-58" fmla="*/ 2100162 h 5457867"/>
              <a:gd name="connsiteX2-59" fmla="*/ 2106894 w 7130981"/>
              <a:gd name="connsiteY2-60" fmla="*/ 0 h 5457867"/>
              <a:gd name="connsiteX3-61" fmla="*/ 7130981 w 7130981"/>
              <a:gd name="connsiteY3-62" fmla="*/ 5024087 h 5457867"/>
              <a:gd name="connsiteX4-63" fmla="*/ 854660 w 7130981"/>
              <a:gd name="connsiteY4-64" fmla="*/ 5457867 h 5457867"/>
              <a:gd name="connsiteX0-65" fmla="*/ 854660 w 7130981"/>
              <a:gd name="connsiteY0-66" fmla="*/ 5457867 h 5457867"/>
              <a:gd name="connsiteX1-67" fmla="*/ 205 w 7130981"/>
              <a:gd name="connsiteY1-68" fmla="*/ 2100162 h 5457867"/>
              <a:gd name="connsiteX2-69" fmla="*/ 2106894 w 7130981"/>
              <a:gd name="connsiteY2-70" fmla="*/ 0 h 5457867"/>
              <a:gd name="connsiteX3-71" fmla="*/ 7130981 w 7130981"/>
              <a:gd name="connsiteY3-72" fmla="*/ 5024087 h 5457867"/>
              <a:gd name="connsiteX4-73" fmla="*/ 854660 w 7130981"/>
              <a:gd name="connsiteY4-74" fmla="*/ 5457867 h 5457867"/>
              <a:gd name="connsiteX0-75" fmla="*/ 952854 w 7130960"/>
              <a:gd name="connsiteY0-76" fmla="*/ 5539712 h 5539712"/>
              <a:gd name="connsiteX1-77" fmla="*/ 184 w 7130960"/>
              <a:gd name="connsiteY1-78" fmla="*/ 2100162 h 5539712"/>
              <a:gd name="connsiteX2-79" fmla="*/ 2106873 w 7130960"/>
              <a:gd name="connsiteY2-80" fmla="*/ 0 h 5539712"/>
              <a:gd name="connsiteX3-81" fmla="*/ 7130960 w 7130960"/>
              <a:gd name="connsiteY3-82" fmla="*/ 5024087 h 5539712"/>
              <a:gd name="connsiteX4-83" fmla="*/ 952854 w 7130960"/>
              <a:gd name="connsiteY4-84" fmla="*/ 5539712 h 5539712"/>
              <a:gd name="connsiteX0-85" fmla="*/ 993769 w 7130953"/>
              <a:gd name="connsiteY0-86" fmla="*/ 5580634 h 5580634"/>
              <a:gd name="connsiteX1-87" fmla="*/ 177 w 7130953"/>
              <a:gd name="connsiteY1-88" fmla="*/ 2100162 h 5580634"/>
              <a:gd name="connsiteX2-89" fmla="*/ 2106866 w 7130953"/>
              <a:gd name="connsiteY2-90" fmla="*/ 0 h 5580634"/>
              <a:gd name="connsiteX3-91" fmla="*/ 7130953 w 7130953"/>
              <a:gd name="connsiteY3-92" fmla="*/ 5024087 h 5580634"/>
              <a:gd name="connsiteX4-93" fmla="*/ 993769 w 7130953"/>
              <a:gd name="connsiteY4-94" fmla="*/ 5580634 h 5580634"/>
              <a:gd name="connsiteX0-95" fmla="*/ 936486 w 7130963"/>
              <a:gd name="connsiteY0-96" fmla="*/ 5441497 h 5441497"/>
              <a:gd name="connsiteX1-97" fmla="*/ 187 w 7130963"/>
              <a:gd name="connsiteY1-98" fmla="*/ 2100162 h 5441497"/>
              <a:gd name="connsiteX2-99" fmla="*/ 2106876 w 7130963"/>
              <a:gd name="connsiteY2-100" fmla="*/ 0 h 5441497"/>
              <a:gd name="connsiteX3-101" fmla="*/ 7130963 w 7130963"/>
              <a:gd name="connsiteY3-102" fmla="*/ 5024087 h 5441497"/>
              <a:gd name="connsiteX4-103" fmla="*/ 936486 w 7130963"/>
              <a:gd name="connsiteY4-104" fmla="*/ 5441497 h 5441497"/>
              <a:gd name="connsiteX0-105" fmla="*/ 936486 w 7131008"/>
              <a:gd name="connsiteY0-106" fmla="*/ 5441497 h 5441497"/>
              <a:gd name="connsiteX1-107" fmla="*/ 187 w 7131008"/>
              <a:gd name="connsiteY1-108" fmla="*/ 2100162 h 5441497"/>
              <a:gd name="connsiteX2-109" fmla="*/ 2106876 w 7131008"/>
              <a:gd name="connsiteY2-110" fmla="*/ 0 h 5441497"/>
              <a:gd name="connsiteX3-111" fmla="*/ 7130963 w 7131008"/>
              <a:gd name="connsiteY3-112" fmla="*/ 5024087 h 5441497"/>
              <a:gd name="connsiteX4-113" fmla="*/ 936486 w 7131008"/>
              <a:gd name="connsiteY4-114" fmla="*/ 5441497 h 544149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33" y="connsiteY4-34"/>
              </a:cxn>
            </a:cxnLst>
            <a:rect l="l" t="t" r="r" b="b"/>
            <a:pathLst>
              <a:path w="7131008" h="5441497">
                <a:moveTo>
                  <a:pt x="936486" y="5441497"/>
                </a:moveTo>
                <a:cubicBezTo>
                  <a:pt x="910844" y="5421717"/>
                  <a:pt x="-15094" y="2111757"/>
                  <a:pt x="187" y="2100162"/>
                </a:cubicBezTo>
                <a:lnTo>
                  <a:pt x="2106876" y="0"/>
                </a:lnTo>
                <a:lnTo>
                  <a:pt x="7130963" y="5024087"/>
                </a:lnTo>
                <a:cubicBezTo>
                  <a:pt x="7150467" y="5015903"/>
                  <a:pt x="900613" y="5416943"/>
                  <a:pt x="936486" y="5441497"/>
                </a:cubicBezTo>
                <a:close/>
              </a:path>
            </a:pathLst>
          </a:custGeom>
          <a:solidFill>
            <a:srgbClr val="0049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直角三角形 1"/>
          <p:cNvSpPr/>
          <p:nvPr/>
        </p:nvSpPr>
        <p:spPr>
          <a:xfrm rot="18900000">
            <a:off x="-1005080" y="-1601453"/>
            <a:ext cx="7021570" cy="4735045"/>
          </a:xfrm>
          <a:custGeom>
            <a:avLst/>
            <a:gdLst>
              <a:gd name="connsiteX0" fmla="*/ 0 w 6644626"/>
              <a:gd name="connsiteY0" fmla="*/ 6644626 h 6644626"/>
              <a:gd name="connsiteX1" fmla="*/ 0 w 6644626"/>
              <a:gd name="connsiteY1" fmla="*/ 0 h 6644626"/>
              <a:gd name="connsiteX2" fmla="*/ 6644626 w 6644626"/>
              <a:gd name="connsiteY2" fmla="*/ 6644626 h 6644626"/>
              <a:gd name="connsiteX3" fmla="*/ 0 w 6644626"/>
              <a:gd name="connsiteY3" fmla="*/ 6644626 h 6644626"/>
              <a:gd name="connsiteX0-1" fmla="*/ 0 w 6644626"/>
              <a:gd name="connsiteY0-2" fmla="*/ 4983165 h 4983165"/>
              <a:gd name="connsiteX1-3" fmla="*/ 1383187 w 6644626"/>
              <a:gd name="connsiteY1-4" fmla="*/ 0 h 4983165"/>
              <a:gd name="connsiteX2-5" fmla="*/ 6644626 w 6644626"/>
              <a:gd name="connsiteY2-6" fmla="*/ 4983165 h 4983165"/>
              <a:gd name="connsiteX3-7" fmla="*/ 0 w 6644626"/>
              <a:gd name="connsiteY3-8" fmla="*/ 4983165 h 4983165"/>
              <a:gd name="connsiteX0-9" fmla="*/ 0 w 6644626"/>
              <a:gd name="connsiteY0-10" fmla="*/ 5024087 h 5024087"/>
              <a:gd name="connsiteX1-11" fmla="*/ 1620539 w 6644626"/>
              <a:gd name="connsiteY1-12" fmla="*/ 0 h 5024087"/>
              <a:gd name="connsiteX2-13" fmla="*/ 6644626 w 6644626"/>
              <a:gd name="connsiteY2-14" fmla="*/ 5024087 h 5024087"/>
              <a:gd name="connsiteX3-15" fmla="*/ 0 w 6644626"/>
              <a:gd name="connsiteY3-16" fmla="*/ 5024087 h 5024087"/>
              <a:gd name="connsiteX0-17" fmla="*/ 510042 w 7154668"/>
              <a:gd name="connsiteY0-18" fmla="*/ 5024087 h 5024087"/>
              <a:gd name="connsiteX1-19" fmla="*/ 40260 w 7154668"/>
              <a:gd name="connsiteY1-20" fmla="*/ 2132900 h 5024087"/>
              <a:gd name="connsiteX2-21" fmla="*/ 2130581 w 7154668"/>
              <a:gd name="connsiteY2-22" fmla="*/ 0 h 5024087"/>
              <a:gd name="connsiteX3-23" fmla="*/ 7154668 w 7154668"/>
              <a:gd name="connsiteY3-24" fmla="*/ 5024087 h 5024087"/>
              <a:gd name="connsiteX4" fmla="*/ 510042 w 7154668"/>
              <a:gd name="connsiteY4" fmla="*/ 5024087 h 5024087"/>
              <a:gd name="connsiteX0-25" fmla="*/ 470020 w 7114646"/>
              <a:gd name="connsiteY0-26" fmla="*/ 5024087 h 5024087"/>
              <a:gd name="connsiteX1-27" fmla="*/ 238 w 7114646"/>
              <a:gd name="connsiteY1-28" fmla="*/ 2132900 h 5024087"/>
              <a:gd name="connsiteX2-29" fmla="*/ 2090559 w 7114646"/>
              <a:gd name="connsiteY2-30" fmla="*/ 0 h 5024087"/>
              <a:gd name="connsiteX3-31" fmla="*/ 7114646 w 7114646"/>
              <a:gd name="connsiteY3-32" fmla="*/ 5024087 h 5024087"/>
              <a:gd name="connsiteX4-33" fmla="*/ 470020 w 7114646"/>
              <a:gd name="connsiteY4-34" fmla="*/ 5024087 h 5024087"/>
              <a:gd name="connsiteX0-35" fmla="*/ 470154 w 7114780"/>
              <a:gd name="connsiteY0-36" fmla="*/ 5024087 h 5024087"/>
              <a:gd name="connsiteX1-37" fmla="*/ 372 w 7114780"/>
              <a:gd name="connsiteY1-38" fmla="*/ 2132900 h 5024087"/>
              <a:gd name="connsiteX2-39" fmla="*/ 2090693 w 7114780"/>
              <a:gd name="connsiteY2-40" fmla="*/ 0 h 5024087"/>
              <a:gd name="connsiteX3-41" fmla="*/ 7114780 w 7114780"/>
              <a:gd name="connsiteY3-42" fmla="*/ 5024087 h 5024087"/>
              <a:gd name="connsiteX4-43" fmla="*/ 470154 w 7114780"/>
              <a:gd name="connsiteY4-44" fmla="*/ 5024087 h 5024087"/>
              <a:gd name="connsiteX0-45" fmla="*/ 486510 w 7131136"/>
              <a:gd name="connsiteY0-46" fmla="*/ 5024087 h 5024087"/>
              <a:gd name="connsiteX1-47" fmla="*/ 360 w 7131136"/>
              <a:gd name="connsiteY1-48" fmla="*/ 2100162 h 5024087"/>
              <a:gd name="connsiteX2-49" fmla="*/ 2107049 w 7131136"/>
              <a:gd name="connsiteY2-50" fmla="*/ 0 h 5024087"/>
              <a:gd name="connsiteX3-51" fmla="*/ 7131136 w 7131136"/>
              <a:gd name="connsiteY3-52" fmla="*/ 5024087 h 5024087"/>
              <a:gd name="connsiteX4-53" fmla="*/ 486510 w 7131136"/>
              <a:gd name="connsiteY4-54" fmla="*/ 5024087 h 5024087"/>
              <a:gd name="connsiteX0-55" fmla="*/ 797381 w 7442007"/>
              <a:gd name="connsiteY0-56" fmla="*/ 5024087 h 5024087"/>
              <a:gd name="connsiteX1-57" fmla="*/ 219 w 7442007"/>
              <a:gd name="connsiteY1-58" fmla="*/ 2443912 h 5024087"/>
              <a:gd name="connsiteX2-59" fmla="*/ 2417920 w 7442007"/>
              <a:gd name="connsiteY2-60" fmla="*/ 0 h 5024087"/>
              <a:gd name="connsiteX3-61" fmla="*/ 7442007 w 7442007"/>
              <a:gd name="connsiteY3-62" fmla="*/ 5024087 h 5024087"/>
              <a:gd name="connsiteX4-63" fmla="*/ 797381 w 7442007"/>
              <a:gd name="connsiteY4-64" fmla="*/ 5024087 h 5024087"/>
              <a:gd name="connsiteX0-65" fmla="*/ 805563 w 7450189"/>
              <a:gd name="connsiteY0-66" fmla="*/ 5024087 h 5024087"/>
              <a:gd name="connsiteX1-67" fmla="*/ 217 w 7450189"/>
              <a:gd name="connsiteY1-68" fmla="*/ 2435728 h 5024087"/>
              <a:gd name="connsiteX2-69" fmla="*/ 2426102 w 7450189"/>
              <a:gd name="connsiteY2-70" fmla="*/ 0 h 5024087"/>
              <a:gd name="connsiteX3-71" fmla="*/ 7450189 w 7450189"/>
              <a:gd name="connsiteY3-72" fmla="*/ 5024087 h 5024087"/>
              <a:gd name="connsiteX4-73" fmla="*/ 805563 w 7450189"/>
              <a:gd name="connsiteY4-74" fmla="*/ 5024087 h 50240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33" y="connsiteY4-34"/>
              </a:cxn>
            </a:cxnLst>
            <a:rect l="l" t="t" r="r" b="b"/>
            <a:pathLst>
              <a:path w="7450189" h="5024087">
                <a:moveTo>
                  <a:pt x="805563" y="5024087"/>
                </a:moveTo>
                <a:cubicBezTo>
                  <a:pt x="779921" y="5004307"/>
                  <a:pt x="-15064" y="2447323"/>
                  <a:pt x="217" y="2435728"/>
                </a:cubicBezTo>
                <a:lnTo>
                  <a:pt x="2426102" y="0"/>
                </a:lnTo>
                <a:lnTo>
                  <a:pt x="7450189" y="5024087"/>
                </a:lnTo>
                <a:lnTo>
                  <a:pt x="805563" y="5024087"/>
                </a:lnTo>
                <a:close/>
              </a:path>
            </a:pathLst>
          </a:custGeom>
          <a:solidFill>
            <a:srgbClr val="B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" t="1599"/>
          <a:stretch>
            <a:fillRect/>
          </a:stretch>
        </p:blipFill>
        <p:spPr>
          <a:xfrm>
            <a:off x="-38421" y="-42340"/>
            <a:ext cx="6655963" cy="4417570"/>
          </a:xfrm>
          <a:custGeom>
            <a:avLst/>
            <a:gdLst>
              <a:gd name="connsiteX0" fmla="*/ 6655963 w 6655963"/>
              <a:gd name="connsiteY0" fmla="*/ 0 h 4417570"/>
              <a:gd name="connsiteX1" fmla="*/ 6655963 w 6655963"/>
              <a:gd name="connsiteY1" fmla="*/ 44755 h 4417570"/>
              <a:gd name="connsiteX2" fmla="*/ 2283149 w 6655963"/>
              <a:gd name="connsiteY2" fmla="*/ 4417570 h 4417570"/>
              <a:gd name="connsiteX3" fmla="*/ 2253114 w 6655963"/>
              <a:gd name="connsiteY3" fmla="*/ 4417570 h 4417570"/>
              <a:gd name="connsiteX4" fmla="*/ 2242029 w 6655963"/>
              <a:gd name="connsiteY4" fmla="*/ 4410748 h 4417570"/>
              <a:gd name="connsiteX5" fmla="*/ 3 w 6655963"/>
              <a:gd name="connsiteY5" fmla="*/ 2803556 h 4417570"/>
              <a:gd name="connsiteX6" fmla="*/ 4353 w 6655963"/>
              <a:gd name="connsiteY6" fmla="*/ 0 h 4417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5963" h="4417570">
                <a:moveTo>
                  <a:pt x="6655963" y="0"/>
                </a:moveTo>
                <a:lnTo>
                  <a:pt x="6655963" y="44755"/>
                </a:lnTo>
                <a:lnTo>
                  <a:pt x="2283149" y="4417570"/>
                </a:lnTo>
                <a:lnTo>
                  <a:pt x="2253114" y="4417570"/>
                </a:lnTo>
                <a:lnTo>
                  <a:pt x="2242029" y="4410748"/>
                </a:lnTo>
                <a:cubicBezTo>
                  <a:pt x="1970480" y="4236957"/>
                  <a:pt x="-2299" y="2820347"/>
                  <a:pt x="3" y="2803556"/>
                </a:cubicBezTo>
                <a:lnTo>
                  <a:pt x="4353" y="0"/>
                </a:lnTo>
                <a:close/>
              </a:path>
            </a:pathLst>
          </a:custGeom>
        </p:spPr>
      </p:pic>
      <p:grpSp>
        <p:nvGrpSpPr>
          <p:cNvPr id="18" name="组合 17"/>
          <p:cNvGrpSpPr/>
          <p:nvPr/>
        </p:nvGrpSpPr>
        <p:grpSpPr>
          <a:xfrm>
            <a:off x="9208251" y="4422608"/>
            <a:ext cx="3476603" cy="3681921"/>
            <a:chOff x="9208251" y="4422608"/>
            <a:chExt cx="3476603" cy="3681921"/>
          </a:xfrm>
        </p:grpSpPr>
        <p:sp>
          <p:nvSpPr>
            <p:cNvPr id="19" name="直角三角形 8"/>
            <p:cNvSpPr/>
            <p:nvPr/>
          </p:nvSpPr>
          <p:spPr>
            <a:xfrm rot="8100000">
              <a:off x="9208251" y="5632252"/>
              <a:ext cx="2442887" cy="2472277"/>
            </a:xfrm>
            <a:custGeom>
              <a:avLst/>
              <a:gdLst>
                <a:gd name="connsiteX0" fmla="*/ 0 w 3810202"/>
                <a:gd name="connsiteY0" fmla="*/ 3810202 h 3810202"/>
                <a:gd name="connsiteX1" fmla="*/ 0 w 3810202"/>
                <a:gd name="connsiteY1" fmla="*/ 0 h 3810202"/>
                <a:gd name="connsiteX2" fmla="*/ 3810202 w 3810202"/>
                <a:gd name="connsiteY2" fmla="*/ 3810202 h 3810202"/>
                <a:gd name="connsiteX3" fmla="*/ 0 w 3810202"/>
                <a:gd name="connsiteY3" fmla="*/ 3810202 h 3810202"/>
                <a:gd name="connsiteX0-1" fmla="*/ 0 w 3810202"/>
                <a:gd name="connsiteY0-2" fmla="*/ 2486972 h 2486972"/>
                <a:gd name="connsiteX1-3" fmla="*/ 1323230 w 3810202"/>
                <a:gd name="connsiteY1-4" fmla="*/ 0 h 2486972"/>
                <a:gd name="connsiteX2-5" fmla="*/ 3810202 w 3810202"/>
                <a:gd name="connsiteY2-6" fmla="*/ 2486972 h 2486972"/>
                <a:gd name="connsiteX3-7" fmla="*/ 0 w 3810202"/>
                <a:gd name="connsiteY3-8" fmla="*/ 2486972 h 2486972"/>
                <a:gd name="connsiteX0-9" fmla="*/ 65443 w 2486972"/>
                <a:gd name="connsiteY0-10" fmla="*/ 2479624 h 2486972"/>
                <a:gd name="connsiteX1-11" fmla="*/ 0 w 2486972"/>
                <a:gd name="connsiteY1-12" fmla="*/ 0 h 2486972"/>
                <a:gd name="connsiteX2-13" fmla="*/ 2486972 w 2486972"/>
                <a:gd name="connsiteY2-14" fmla="*/ 2486972 h 2486972"/>
                <a:gd name="connsiteX3-15" fmla="*/ 65443 w 2486972"/>
                <a:gd name="connsiteY3-16" fmla="*/ 2479624 h 2486972"/>
                <a:gd name="connsiteX0-17" fmla="*/ 21358 w 2442887"/>
                <a:gd name="connsiteY0-18" fmla="*/ 2464929 h 2472277"/>
                <a:gd name="connsiteX1-19" fmla="*/ 0 w 2442887"/>
                <a:gd name="connsiteY1-20" fmla="*/ 0 h 2472277"/>
                <a:gd name="connsiteX2-21" fmla="*/ 2442887 w 2442887"/>
                <a:gd name="connsiteY2-22" fmla="*/ 2472277 h 2472277"/>
                <a:gd name="connsiteX3-23" fmla="*/ 21358 w 2442887"/>
                <a:gd name="connsiteY3-24" fmla="*/ 2464929 h 247227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2442887" h="2472277">
                  <a:moveTo>
                    <a:pt x="21358" y="2464929"/>
                  </a:moveTo>
                  <a:lnTo>
                    <a:pt x="0" y="0"/>
                  </a:lnTo>
                  <a:lnTo>
                    <a:pt x="2442887" y="2472277"/>
                  </a:lnTo>
                  <a:lnTo>
                    <a:pt x="21358" y="2464929"/>
                  </a:lnTo>
                  <a:close/>
                </a:path>
              </a:pathLst>
            </a:custGeom>
            <a:solidFill>
              <a:srgbClr val="B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9"/>
            <p:cNvSpPr/>
            <p:nvPr/>
          </p:nvSpPr>
          <p:spPr>
            <a:xfrm rot="18906205">
              <a:off x="10760160" y="4422608"/>
              <a:ext cx="1290166" cy="1343541"/>
            </a:xfrm>
            <a:custGeom>
              <a:avLst/>
              <a:gdLst>
                <a:gd name="connsiteX0" fmla="*/ 0 w 1289332"/>
                <a:gd name="connsiteY0" fmla="*/ 0 h 1343541"/>
                <a:gd name="connsiteX1" fmla="*/ 1289332 w 1289332"/>
                <a:gd name="connsiteY1" fmla="*/ 0 h 1343541"/>
                <a:gd name="connsiteX2" fmla="*/ 1289332 w 1289332"/>
                <a:gd name="connsiteY2" fmla="*/ 1343541 h 1343541"/>
                <a:gd name="connsiteX3" fmla="*/ 0 w 1289332"/>
                <a:gd name="connsiteY3" fmla="*/ 1343541 h 1343541"/>
                <a:gd name="connsiteX4" fmla="*/ 0 w 1289332"/>
                <a:gd name="connsiteY4" fmla="*/ 0 h 1343541"/>
                <a:gd name="connsiteX0-1" fmla="*/ 0 w 1290166"/>
                <a:gd name="connsiteY0-2" fmla="*/ 0 h 1343541"/>
                <a:gd name="connsiteX1-3" fmla="*/ 1289332 w 1290166"/>
                <a:gd name="connsiteY1-4" fmla="*/ 0 h 1343541"/>
                <a:gd name="connsiteX2-5" fmla="*/ 1289963 w 1290166"/>
                <a:gd name="connsiteY2-6" fmla="*/ 1134306 h 1343541"/>
                <a:gd name="connsiteX3-7" fmla="*/ 1289332 w 1290166"/>
                <a:gd name="connsiteY3-8" fmla="*/ 1343541 h 1343541"/>
                <a:gd name="connsiteX4-9" fmla="*/ 0 w 1290166"/>
                <a:gd name="connsiteY4-10" fmla="*/ 1343541 h 1343541"/>
                <a:gd name="connsiteX5" fmla="*/ 0 w 1290166"/>
                <a:gd name="connsiteY5" fmla="*/ 0 h 1343541"/>
                <a:gd name="connsiteX0-11" fmla="*/ 0 w 1290166"/>
                <a:gd name="connsiteY0-12" fmla="*/ 0 h 1343541"/>
                <a:gd name="connsiteX1-13" fmla="*/ 1289332 w 1290166"/>
                <a:gd name="connsiteY1-14" fmla="*/ 0 h 1343541"/>
                <a:gd name="connsiteX2-15" fmla="*/ 1289963 w 1290166"/>
                <a:gd name="connsiteY2-16" fmla="*/ 1134306 h 1343541"/>
                <a:gd name="connsiteX3-17" fmla="*/ 1105632 w 1290166"/>
                <a:gd name="connsiteY3-18" fmla="*/ 1336525 h 1343541"/>
                <a:gd name="connsiteX4-19" fmla="*/ 0 w 1290166"/>
                <a:gd name="connsiteY4-20" fmla="*/ 1343541 h 1343541"/>
                <a:gd name="connsiteX5-21" fmla="*/ 0 w 1290166"/>
                <a:gd name="connsiteY5-22" fmla="*/ 0 h 1343541"/>
                <a:gd name="connsiteX0-23" fmla="*/ 0 w 1290166"/>
                <a:gd name="connsiteY0-24" fmla="*/ 0 h 1343541"/>
                <a:gd name="connsiteX1-25" fmla="*/ 1289332 w 1290166"/>
                <a:gd name="connsiteY1-26" fmla="*/ 0 h 1343541"/>
                <a:gd name="connsiteX2-27" fmla="*/ 1289963 w 1290166"/>
                <a:gd name="connsiteY2-28" fmla="*/ 1134306 h 1343541"/>
                <a:gd name="connsiteX3-29" fmla="*/ 1105632 w 1290166"/>
                <a:gd name="connsiteY3-30" fmla="*/ 1336525 h 1343541"/>
                <a:gd name="connsiteX4-31" fmla="*/ 0 w 1290166"/>
                <a:gd name="connsiteY4-32" fmla="*/ 1343541 h 1343541"/>
                <a:gd name="connsiteX5-33" fmla="*/ 0 w 1290166"/>
                <a:gd name="connsiteY5-34" fmla="*/ 0 h 1343541"/>
                <a:gd name="connsiteX0-35" fmla="*/ 0 w 1290166"/>
                <a:gd name="connsiteY0-36" fmla="*/ 0 h 1343541"/>
                <a:gd name="connsiteX1-37" fmla="*/ 1289332 w 1290166"/>
                <a:gd name="connsiteY1-38" fmla="*/ 0 h 1343541"/>
                <a:gd name="connsiteX2-39" fmla="*/ 1289963 w 1290166"/>
                <a:gd name="connsiteY2-40" fmla="*/ 1134306 h 1343541"/>
                <a:gd name="connsiteX3-41" fmla="*/ 1105632 w 1290166"/>
                <a:gd name="connsiteY3-42" fmla="*/ 1336525 h 1343541"/>
                <a:gd name="connsiteX4-43" fmla="*/ 0 w 1290166"/>
                <a:gd name="connsiteY4-44" fmla="*/ 1343541 h 1343541"/>
                <a:gd name="connsiteX5-45" fmla="*/ 0 w 1290166"/>
                <a:gd name="connsiteY5-46" fmla="*/ 0 h 134354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1290166" h="1343541">
                  <a:moveTo>
                    <a:pt x="0" y="0"/>
                  </a:moveTo>
                  <a:lnTo>
                    <a:pt x="1289332" y="0"/>
                  </a:lnTo>
                  <a:cubicBezTo>
                    <a:pt x="1291943" y="351157"/>
                    <a:pt x="1287352" y="783149"/>
                    <a:pt x="1289963" y="1134306"/>
                  </a:cubicBezTo>
                  <a:cubicBezTo>
                    <a:pt x="1289753" y="1204051"/>
                    <a:pt x="1105998" y="1352990"/>
                    <a:pt x="1105632" y="1336525"/>
                  </a:cubicBezTo>
                  <a:lnTo>
                    <a:pt x="0" y="13435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9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直角三角形 10"/>
            <p:cNvSpPr/>
            <p:nvPr/>
          </p:nvSpPr>
          <p:spPr>
            <a:xfrm rot="2700000">
              <a:off x="11685195" y="5592522"/>
              <a:ext cx="996067" cy="1003251"/>
            </a:xfrm>
            <a:custGeom>
              <a:avLst/>
              <a:gdLst>
                <a:gd name="connsiteX0" fmla="*/ 0 w 1463040"/>
                <a:gd name="connsiteY0" fmla="*/ 1463040 h 1463040"/>
                <a:gd name="connsiteX1" fmla="*/ 0 w 1463040"/>
                <a:gd name="connsiteY1" fmla="*/ 0 h 1463040"/>
                <a:gd name="connsiteX2" fmla="*/ 1463040 w 1463040"/>
                <a:gd name="connsiteY2" fmla="*/ 1463040 h 1463040"/>
                <a:gd name="connsiteX3" fmla="*/ 0 w 1463040"/>
                <a:gd name="connsiteY3" fmla="*/ 1463040 h 1463040"/>
                <a:gd name="connsiteX0-1" fmla="*/ 0 w 1463040"/>
                <a:gd name="connsiteY0-2" fmla="*/ 1003251 h 1003251"/>
                <a:gd name="connsiteX1-3" fmla="*/ 0 w 1463040"/>
                <a:gd name="connsiteY1-4" fmla="*/ 0 h 1003251"/>
                <a:gd name="connsiteX2-5" fmla="*/ 1463040 w 1463040"/>
                <a:gd name="connsiteY2-6" fmla="*/ 1003251 h 1003251"/>
                <a:gd name="connsiteX3-7" fmla="*/ 0 w 1463040"/>
                <a:gd name="connsiteY3-8" fmla="*/ 1003251 h 1003251"/>
                <a:gd name="connsiteX0-9" fmla="*/ 0 w 1067909"/>
                <a:gd name="connsiteY0-10" fmla="*/ 1003251 h 1003251"/>
                <a:gd name="connsiteX1-11" fmla="*/ 0 w 1067909"/>
                <a:gd name="connsiteY1-12" fmla="*/ 0 h 1003251"/>
                <a:gd name="connsiteX2-13" fmla="*/ 1067909 w 1067909"/>
                <a:gd name="connsiteY2-14" fmla="*/ 967330 h 1003251"/>
                <a:gd name="connsiteX3-15" fmla="*/ 0 w 1067909"/>
                <a:gd name="connsiteY3-16" fmla="*/ 1003251 h 1003251"/>
                <a:gd name="connsiteX0-17" fmla="*/ 0 w 1053541"/>
                <a:gd name="connsiteY0-18" fmla="*/ 1003251 h 1003251"/>
                <a:gd name="connsiteX1-19" fmla="*/ 0 w 1053541"/>
                <a:gd name="connsiteY1-20" fmla="*/ 0 h 1003251"/>
                <a:gd name="connsiteX2-21" fmla="*/ 1053541 w 1053541"/>
                <a:gd name="connsiteY2-22" fmla="*/ 967330 h 1003251"/>
                <a:gd name="connsiteX3-23" fmla="*/ 0 w 1053541"/>
                <a:gd name="connsiteY3-24" fmla="*/ 1003251 h 1003251"/>
                <a:gd name="connsiteX0-25" fmla="*/ 0 w 1053541"/>
                <a:gd name="connsiteY0-26" fmla="*/ 1003251 h 1003251"/>
                <a:gd name="connsiteX1-27" fmla="*/ 14368 w 1053541"/>
                <a:gd name="connsiteY1-28" fmla="*/ 0 h 1003251"/>
                <a:gd name="connsiteX2-29" fmla="*/ 1053541 w 1053541"/>
                <a:gd name="connsiteY2-30" fmla="*/ 967330 h 1003251"/>
                <a:gd name="connsiteX3-31" fmla="*/ 0 w 1053541"/>
                <a:gd name="connsiteY3-32" fmla="*/ 1003251 h 1003251"/>
                <a:gd name="connsiteX0-33" fmla="*/ 0 w 996067"/>
                <a:gd name="connsiteY0-34" fmla="*/ 1003251 h 1003251"/>
                <a:gd name="connsiteX1-35" fmla="*/ 14368 w 996067"/>
                <a:gd name="connsiteY1-36" fmla="*/ 0 h 1003251"/>
                <a:gd name="connsiteX2-37" fmla="*/ 996067 w 996067"/>
                <a:gd name="connsiteY2-38" fmla="*/ 981698 h 1003251"/>
                <a:gd name="connsiteX3-39" fmla="*/ 0 w 996067"/>
                <a:gd name="connsiteY3-40" fmla="*/ 1003251 h 100325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996067" h="1003251">
                  <a:moveTo>
                    <a:pt x="0" y="1003251"/>
                  </a:moveTo>
                  <a:lnTo>
                    <a:pt x="14368" y="0"/>
                  </a:lnTo>
                  <a:lnTo>
                    <a:pt x="996067" y="981698"/>
                  </a:lnTo>
                  <a:lnTo>
                    <a:pt x="0" y="1003251"/>
                  </a:lnTo>
                  <a:close/>
                </a:path>
              </a:pathLst>
            </a:custGeom>
            <a:solidFill>
              <a:srgbClr val="B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4137148" y="3261233"/>
            <a:ext cx="5307794" cy="1298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CN" altLang="en-US" sz="6000">
                <a:cs typeface="+mn-ea"/>
                <a:sym typeface="+mn-lt"/>
              </a:rPr>
              <a:t>突发事件种类</a:t>
            </a:r>
            <a:endParaRPr lang="zh-CN" altLang="en-US" sz="6000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880650" y="1535837"/>
            <a:ext cx="4919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>
                <a:cs typeface="+mn-ea"/>
                <a:sym typeface="+mn-lt"/>
              </a:rPr>
              <a:t>PART 03</a:t>
            </a:r>
            <a:endParaRPr lang="zh-CN" altLang="en-US" sz="800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56431" y="280943"/>
            <a:ext cx="681105" cy="506135"/>
            <a:chOff x="3279712" y="709206"/>
            <a:chExt cx="1114922" cy="828509"/>
          </a:xfrm>
        </p:grpSpPr>
        <p:sp>
          <p:nvSpPr>
            <p:cNvPr id="2" name="矩形: 圆角 1"/>
            <p:cNvSpPr/>
            <p:nvPr/>
          </p:nvSpPr>
          <p:spPr>
            <a:xfrm rot="18900000">
              <a:off x="3279712" y="709206"/>
              <a:ext cx="828509" cy="828509"/>
            </a:xfrm>
            <a:prstGeom prst="roundRect">
              <a:avLst>
                <a:gd name="adj" fmla="val 15592"/>
              </a:avLst>
            </a:prstGeom>
            <a:solidFill>
              <a:srgbClr val="BC00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" name="矩形: 圆角 2"/>
            <p:cNvSpPr/>
            <p:nvPr/>
          </p:nvSpPr>
          <p:spPr>
            <a:xfrm rot="18900000">
              <a:off x="3814182" y="833234"/>
              <a:ext cx="580452" cy="580452"/>
            </a:xfrm>
            <a:prstGeom prst="roundRect">
              <a:avLst>
                <a:gd name="adj" fmla="val 15592"/>
              </a:avLst>
            </a:prstGeom>
            <a:solidFill>
              <a:srgbClr val="004988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09498" y="857178"/>
            <a:ext cx="10113773" cy="0"/>
          </a:xfrm>
          <a:prstGeom prst="line">
            <a:avLst/>
          </a:prstGeom>
          <a:ln>
            <a:solidFill>
              <a:srgbClr val="0049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32030" y="303443"/>
            <a:ext cx="4965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cs typeface="+mn-ea"/>
                <a:sym typeface="+mn-lt"/>
              </a:rPr>
              <a:t>突发事件种类</a:t>
            </a:r>
            <a:endParaRPr lang="zh-CN" altLang="en-US" sz="2800"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/>
        </p:nvSpPr>
        <p:spPr>
          <a:xfrm rot="18789034">
            <a:off x="1303828" y="1293386"/>
            <a:ext cx="1423683" cy="1423683"/>
          </a:xfrm>
          <a:prstGeom prst="roundRect">
            <a:avLst/>
          </a:prstGeom>
          <a:noFill/>
          <a:ln w="28575">
            <a:solidFill>
              <a:srgbClr val="0049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矩形: 圆角 10"/>
          <p:cNvSpPr/>
          <p:nvPr/>
        </p:nvSpPr>
        <p:spPr>
          <a:xfrm rot="18789034">
            <a:off x="2397660" y="2347840"/>
            <a:ext cx="1423683" cy="1423683"/>
          </a:xfrm>
          <a:prstGeom prst="roundRect">
            <a:avLst/>
          </a:prstGeom>
          <a:noFill/>
          <a:ln w="28575">
            <a:solidFill>
              <a:srgbClr val="0049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矩形: 圆角 11"/>
          <p:cNvSpPr/>
          <p:nvPr/>
        </p:nvSpPr>
        <p:spPr>
          <a:xfrm rot="18789034">
            <a:off x="1193018" y="3305731"/>
            <a:ext cx="1423683" cy="1423683"/>
          </a:xfrm>
          <a:prstGeom prst="roundRect">
            <a:avLst/>
          </a:prstGeom>
          <a:noFill/>
          <a:ln w="28575">
            <a:solidFill>
              <a:srgbClr val="0049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5" name="矩形: 圆角 14"/>
          <p:cNvSpPr/>
          <p:nvPr/>
        </p:nvSpPr>
        <p:spPr>
          <a:xfrm rot="18789034">
            <a:off x="2254596" y="4419055"/>
            <a:ext cx="1423683" cy="1423683"/>
          </a:xfrm>
          <a:prstGeom prst="roundRect">
            <a:avLst/>
          </a:prstGeom>
          <a:noFill/>
          <a:ln w="28575">
            <a:solidFill>
              <a:srgbClr val="0049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6" name="矩形: 圆角 15"/>
          <p:cNvSpPr/>
          <p:nvPr/>
        </p:nvSpPr>
        <p:spPr>
          <a:xfrm rot="18789034">
            <a:off x="3616349" y="1365813"/>
            <a:ext cx="1423683" cy="1423683"/>
          </a:xfrm>
          <a:prstGeom prst="roundRect">
            <a:avLst/>
          </a:prstGeom>
          <a:noFill/>
          <a:ln w="28575">
            <a:solidFill>
              <a:srgbClr val="0049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7" name="矩形: 圆角 16"/>
          <p:cNvSpPr/>
          <p:nvPr/>
        </p:nvSpPr>
        <p:spPr>
          <a:xfrm rot="18789034">
            <a:off x="3459239" y="3447608"/>
            <a:ext cx="1423683" cy="1423683"/>
          </a:xfrm>
          <a:prstGeom prst="roundRect">
            <a:avLst/>
          </a:prstGeom>
          <a:noFill/>
          <a:ln w="28575">
            <a:solidFill>
              <a:srgbClr val="0049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矩形: 圆角 17"/>
          <p:cNvSpPr/>
          <p:nvPr/>
        </p:nvSpPr>
        <p:spPr>
          <a:xfrm rot="18789034">
            <a:off x="4677927" y="2465583"/>
            <a:ext cx="1423683" cy="1423683"/>
          </a:xfrm>
          <a:prstGeom prst="roundRect">
            <a:avLst/>
          </a:prstGeom>
          <a:noFill/>
          <a:ln w="28575">
            <a:solidFill>
              <a:srgbClr val="0049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9" name="矩形: 圆角 18"/>
          <p:cNvSpPr/>
          <p:nvPr/>
        </p:nvSpPr>
        <p:spPr>
          <a:xfrm rot="18789034">
            <a:off x="4520816" y="4547377"/>
            <a:ext cx="1423683" cy="1423683"/>
          </a:xfrm>
          <a:prstGeom prst="roundRect">
            <a:avLst/>
          </a:prstGeom>
          <a:noFill/>
          <a:ln w="28575">
            <a:solidFill>
              <a:srgbClr val="0049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0" name="矩形: 圆角 19"/>
          <p:cNvSpPr/>
          <p:nvPr/>
        </p:nvSpPr>
        <p:spPr>
          <a:xfrm rot="18789034">
            <a:off x="5737035" y="3574933"/>
            <a:ext cx="1423683" cy="1423683"/>
          </a:xfrm>
          <a:prstGeom prst="roundRect">
            <a:avLst/>
          </a:prstGeom>
          <a:noFill/>
          <a:ln w="28575">
            <a:solidFill>
              <a:srgbClr val="0049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1" name="矩形: 圆角 20"/>
          <p:cNvSpPr/>
          <p:nvPr/>
        </p:nvSpPr>
        <p:spPr>
          <a:xfrm rot="18789034">
            <a:off x="5737034" y="1365814"/>
            <a:ext cx="1423683" cy="1423683"/>
          </a:xfrm>
          <a:prstGeom prst="roundRect">
            <a:avLst/>
          </a:prstGeom>
          <a:noFill/>
          <a:ln w="28575">
            <a:solidFill>
              <a:srgbClr val="0049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2" name="矩形: 圆角 21"/>
          <p:cNvSpPr/>
          <p:nvPr/>
        </p:nvSpPr>
        <p:spPr>
          <a:xfrm rot="18789034">
            <a:off x="6796143" y="2465583"/>
            <a:ext cx="1423683" cy="1423683"/>
          </a:xfrm>
          <a:prstGeom prst="roundRect">
            <a:avLst/>
          </a:prstGeom>
          <a:noFill/>
          <a:ln w="28575">
            <a:solidFill>
              <a:srgbClr val="0049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3" name="矩形: 圆角 22"/>
          <p:cNvSpPr/>
          <p:nvPr/>
        </p:nvSpPr>
        <p:spPr>
          <a:xfrm rot="18789034">
            <a:off x="6912906" y="4581107"/>
            <a:ext cx="1423683" cy="1423683"/>
          </a:xfrm>
          <a:prstGeom prst="roundRect">
            <a:avLst/>
          </a:prstGeom>
          <a:noFill/>
          <a:ln w="28575">
            <a:solidFill>
              <a:srgbClr val="0049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" name="矩形: 圆角 23"/>
          <p:cNvSpPr/>
          <p:nvPr/>
        </p:nvSpPr>
        <p:spPr>
          <a:xfrm rot="18789034">
            <a:off x="7959426" y="3447607"/>
            <a:ext cx="1423683" cy="1423683"/>
          </a:xfrm>
          <a:prstGeom prst="roundRect">
            <a:avLst/>
          </a:prstGeom>
          <a:noFill/>
          <a:ln w="28575">
            <a:solidFill>
              <a:srgbClr val="0049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" name="矩形: 圆角 24"/>
          <p:cNvSpPr/>
          <p:nvPr/>
        </p:nvSpPr>
        <p:spPr>
          <a:xfrm rot="18789034">
            <a:off x="7809030" y="1293387"/>
            <a:ext cx="1423683" cy="1423683"/>
          </a:xfrm>
          <a:prstGeom prst="roundRect">
            <a:avLst/>
          </a:prstGeom>
          <a:noFill/>
          <a:ln w="28575">
            <a:solidFill>
              <a:srgbClr val="0049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6" name="矩形: 圆角 25"/>
          <p:cNvSpPr/>
          <p:nvPr/>
        </p:nvSpPr>
        <p:spPr>
          <a:xfrm rot="18789034">
            <a:off x="8972314" y="2296918"/>
            <a:ext cx="1423683" cy="1423683"/>
          </a:xfrm>
          <a:prstGeom prst="roundRect">
            <a:avLst/>
          </a:prstGeom>
          <a:noFill/>
          <a:ln w="28575">
            <a:solidFill>
              <a:srgbClr val="0049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7" name="矩形: 圆角 26"/>
          <p:cNvSpPr/>
          <p:nvPr/>
        </p:nvSpPr>
        <p:spPr>
          <a:xfrm rot="18789034">
            <a:off x="9082361" y="4477927"/>
            <a:ext cx="1423683" cy="1423683"/>
          </a:xfrm>
          <a:prstGeom prst="roundRect">
            <a:avLst/>
          </a:prstGeom>
          <a:noFill/>
          <a:ln w="28575">
            <a:solidFill>
              <a:srgbClr val="0049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677526" y="1820561"/>
            <a:ext cx="676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600">
                <a:cs typeface="+mn-ea"/>
                <a:sym typeface="+mn-lt"/>
              </a:rPr>
              <a:t>火警</a:t>
            </a:r>
            <a:endParaRPr lang="zh-CN" altLang="en-US" sz="1600">
              <a:cs typeface="+mn-ea"/>
              <a:sym typeface="+mn-lt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947912" y="1908378"/>
            <a:ext cx="10019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食物</a:t>
            </a:r>
            <a:r>
              <a:rPr lang="zh-CN" altLang="zh-CN">
                <a:latin typeface="+mn-lt"/>
                <a:ea typeface="+mn-ea"/>
                <a:cs typeface="+mn-ea"/>
                <a:sym typeface="+mn-lt"/>
              </a:rPr>
              <a:t>中毒</a:t>
            </a:r>
            <a:endParaRPr lang="zh-CN" altLang="zh-CN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8043789" y="1611467"/>
            <a:ext cx="954164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燃</a:t>
            </a:r>
            <a:r>
              <a:rPr lang="zh-CN" altLang="zh-CN">
                <a:latin typeface="+mn-lt"/>
                <a:ea typeface="+mn-ea"/>
                <a:cs typeface="+mn-ea"/>
                <a:sym typeface="+mn-lt"/>
              </a:rPr>
              <a:t>煤气泄漏　　　　 </a:t>
            </a:r>
            <a:endParaRPr lang="zh-CN" altLang="zh-CN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2441615" y="2481254"/>
            <a:ext cx="1335772" cy="1156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zh-CN" sz="1600">
                <a:latin typeface="+mn-lt"/>
                <a:ea typeface="+mn-ea"/>
                <a:cs typeface="+mn-ea"/>
                <a:sym typeface="+mn-lt"/>
              </a:rPr>
              <a:t>抢劫、凶杀、枪击、绑架等暴力事</a:t>
            </a:r>
            <a:endParaRPr lang="zh-CN" altLang="zh-CN" sz="16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572075" y="3841056"/>
            <a:ext cx="676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600">
                <a:cs typeface="+mn-ea"/>
                <a:sym typeface="+mn-lt"/>
              </a:rPr>
              <a:t>盗窃</a:t>
            </a:r>
            <a:endParaRPr lang="zh-CN" altLang="en-US" sz="1600">
              <a:cs typeface="+mn-ea"/>
              <a:sym typeface="+mn-lt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2426560" y="4961619"/>
            <a:ext cx="1079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zh-CN">
                <a:latin typeface="+mn-lt"/>
                <a:ea typeface="+mn-ea"/>
                <a:cs typeface="+mn-ea"/>
                <a:sym typeface="+mn-lt"/>
              </a:rPr>
              <a:t>打架斗殴</a:t>
            </a: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3642204" y="3990172"/>
            <a:ext cx="10577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zh-CN">
                <a:latin typeface="+mn-lt"/>
                <a:ea typeface="+mn-ea"/>
                <a:cs typeface="+mn-ea"/>
                <a:sym typeface="+mn-lt"/>
              </a:rPr>
              <a:t>醉</a:t>
            </a: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酒客人</a:t>
            </a:r>
            <a:endParaRPr lang="zh-CN" altLang="zh-CN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4877329" y="2783663"/>
            <a:ext cx="1024879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zh-CN">
                <a:latin typeface="+mn-lt"/>
                <a:ea typeface="+mn-ea"/>
                <a:cs typeface="+mn-ea"/>
                <a:sym typeface="+mn-lt"/>
              </a:rPr>
              <a:t>住户受伤、生病 </a:t>
            </a:r>
            <a:endParaRPr lang="zh-CN" altLang="zh-CN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4702071" y="5089941"/>
            <a:ext cx="10611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zh-CN">
                <a:latin typeface="+mn-lt"/>
                <a:ea typeface="+mn-ea"/>
                <a:cs typeface="+mn-ea"/>
                <a:sym typeface="+mn-lt"/>
              </a:rPr>
              <a:t>汽车被盗　　</a:t>
            </a:r>
            <a:endParaRPr lang="zh-CN" altLang="zh-CN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870103" y="3708347"/>
            <a:ext cx="1157546" cy="1156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zh-CN">
                <a:latin typeface="+mn-lt"/>
                <a:ea typeface="+mn-ea"/>
                <a:cs typeface="+mn-ea"/>
                <a:sym typeface="+mn-lt"/>
              </a:rPr>
              <a:t>地震</a:t>
            </a: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、汛情及极端气候灾害</a:t>
            </a:r>
            <a:endParaRPr lang="zh-CN" altLang="zh-CN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6957586" y="2783663"/>
            <a:ext cx="1100797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zh-CN">
                <a:latin typeface="+mn-lt"/>
                <a:ea typeface="+mn-ea"/>
                <a:cs typeface="+mn-ea"/>
                <a:sym typeface="+mn-lt"/>
              </a:rPr>
              <a:t>停水、停电</a:t>
            </a:r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及停气</a:t>
            </a:r>
            <a:endParaRPr lang="zh-CN" altLang="zh-CN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7065114" y="5123671"/>
            <a:ext cx="1119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zh-CN">
                <a:latin typeface="+mn-lt"/>
                <a:ea typeface="+mn-ea"/>
                <a:cs typeface="+mn-ea"/>
                <a:sym typeface="+mn-lt"/>
              </a:rPr>
              <a:t>水管爆裂　　　　　</a:t>
            </a:r>
            <a:endParaRPr lang="zh-CN" altLang="zh-CN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8204881" y="3765687"/>
            <a:ext cx="932773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zh-CN">
                <a:latin typeface="+mn-lt"/>
                <a:ea typeface="+mn-ea"/>
                <a:cs typeface="+mn-ea"/>
                <a:sym typeface="+mn-lt"/>
              </a:rPr>
              <a:t>客人丢失财物 </a:t>
            </a:r>
            <a:endParaRPr lang="zh-CN" altLang="zh-CN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9132247" y="2839482"/>
            <a:ext cx="11038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zh-CN">
                <a:latin typeface="+mn-lt"/>
                <a:ea typeface="+mn-ea"/>
                <a:cs typeface="+mn-ea"/>
                <a:sym typeface="+mn-lt"/>
              </a:rPr>
              <a:t>拾获财务</a:t>
            </a:r>
            <a:endParaRPr lang="zh-CN" altLang="zh-CN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9250769" y="5020491"/>
            <a:ext cx="10868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latin typeface="+mn-lt"/>
                <a:ea typeface="+mn-ea"/>
                <a:cs typeface="+mn-ea"/>
                <a:sym typeface="+mn-lt"/>
              </a:rPr>
              <a:t>住户投诉</a:t>
            </a:r>
            <a:endParaRPr lang="zh-CN" altLang="zh-CN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3804276" y="1683893"/>
            <a:ext cx="1047829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zh-CN">
                <a:latin typeface="+mn-lt"/>
                <a:ea typeface="+mn-ea"/>
                <a:cs typeface="+mn-ea"/>
                <a:sym typeface="+mn-lt"/>
              </a:rPr>
              <a:t>意外伤亡事件　　　</a:t>
            </a:r>
            <a:endParaRPr lang="zh-CN" altLang="zh-CN" dirty="0"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uyupj1x">
      <a:majorFont>
        <a:latin typeface=""/>
        <a:ea typeface="楷体"/>
        <a:cs typeface=""/>
      </a:majorFont>
      <a:minorFont>
        <a:latin typeface=""/>
        <a:ea typeface="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mtClean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9803</Words>
  <Application>WPS 演示</Application>
  <PresentationFormat>宽屏</PresentationFormat>
  <Paragraphs>539</Paragraphs>
  <Slides>50</Slides>
  <Notes>39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50</vt:i4>
      </vt:variant>
    </vt:vector>
  </HeadingPairs>
  <TitlesOfParts>
    <vt:vector size="59" baseType="lpstr">
      <vt:lpstr>Arial</vt:lpstr>
      <vt:lpstr>宋体</vt:lpstr>
      <vt:lpstr>Wingdings</vt:lpstr>
      <vt:lpstr>微软雅黑</vt:lpstr>
      <vt:lpstr>楷体</vt:lpstr>
      <vt:lpstr>Arial Unicode MS</vt:lpstr>
      <vt:lpstr>等线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A呀土豆baby</cp:lastModifiedBy>
  <cp:revision>19</cp:revision>
  <dcterms:created xsi:type="dcterms:W3CDTF">2020-08-19T06:42:00Z</dcterms:created>
  <dcterms:modified xsi:type="dcterms:W3CDTF">2021-12-18T11:51:31Z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80B1BDFF37174DFBB4D5A92CD77B86DD</vt:lpwstr>
  </property>
  <property fmtid="{D5CDD505-2E9C-101B-9397-08002B2CF9AE}" pid="3" name="KSOProductBuildVer">
    <vt:lpwstr>2052-11.1.0.11115</vt:lpwstr>
  </property>
</Properties>
</file>