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59" r:id="rId4"/>
    <p:sldId id="263" r:id="rId5"/>
    <p:sldId id="264" r:id="rId6"/>
    <p:sldId id="265" r:id="rId7"/>
    <p:sldId id="258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60" r:id="rId17"/>
    <p:sldId id="274" r:id="rId18"/>
    <p:sldId id="275" r:id="rId19"/>
    <p:sldId id="276" r:id="rId20"/>
    <p:sldId id="261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62" r:id="rId2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  <p15:guide id="3" pos="1958" userDrawn="1">
          <p15:clr>
            <a:srgbClr val="A4A3A4"/>
          </p15:clr>
        </p15:guide>
        <p15:guide id="4" orient="horz" pos="1162" userDrawn="1">
          <p15:clr>
            <a:srgbClr val="A4A3A4"/>
          </p15:clr>
        </p15:guide>
        <p15:guide id="5" orient="horz" pos="3385" userDrawn="1">
          <p15:clr>
            <a:srgbClr val="A4A3A4"/>
          </p15:clr>
        </p15:guide>
        <p15:guide id="6" pos="1186" userDrawn="1">
          <p15:clr>
            <a:srgbClr val="A4A3A4"/>
          </p15:clr>
        </p15:guide>
        <p15:guide id="7" pos="653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CAA6B"/>
    <a:srgbClr val="ED533F"/>
    <a:srgbClr val="F66E50"/>
    <a:srgbClr val="FBB49A"/>
    <a:srgbClr val="FD9F84"/>
    <a:srgbClr val="F87B5F"/>
    <a:srgbClr val="E8B6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 showGuides="1">
      <p:cViewPr varScale="1">
        <p:scale>
          <a:sx n="70" d="100"/>
          <a:sy n="70" d="100"/>
        </p:scale>
        <p:origin x="738" y="72"/>
      </p:cViewPr>
      <p:guideLst>
        <p:guide orient="horz" pos="2160"/>
        <p:guide pos="3840"/>
        <p:guide pos="1958"/>
        <p:guide orient="horz" pos="1162"/>
        <p:guide orient="horz" pos="3385"/>
        <p:guide pos="1186"/>
        <p:guide pos="65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5B0564-AB68-4084-A529-B06958EC2614}" type="datetimeFigureOut">
              <a:rPr lang="zh-CN" altLang="en-US" smtClean="0"/>
              <a:t>2020/2/27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84B112C-94B7-473C-B49C-700729B892C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846330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954280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905212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76607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865752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4849117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64676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477299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2333132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22165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774030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17336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841138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720387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882740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8094150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306376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4946762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34627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9327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4401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66412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03895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0514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3523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851780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386134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927879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84B112C-94B7-473C-B49C-700729B892C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5572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7CB92A0A-7BCC-44B5-BD99-6A285F3F02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E395B-ADB0-43B9-9CC3-BF1026DA6580}" type="datetimeFigureOut">
              <a:rPr lang="zh-CN" altLang="en-US" smtClean="0"/>
              <a:t>2020/2/27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67742AD6-D1EC-4811-88FF-B76AC55C6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ADE166E-1469-40CA-B620-08481BC13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179155-B3D5-42D7-BA7B-2D6639AC8F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5232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53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79B00654-9847-4AAE-960A-42AE6D2ECB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FE76EA-2990-466A-873A-5A14B2B393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6B52BB4-10FF-4185-B976-8CB01D5FC29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1E395B-ADB0-43B9-9CC3-BF1026DA6580}" type="datetimeFigureOut">
              <a:rPr lang="zh-CN" altLang="en-US" smtClean="0"/>
              <a:t>2020/2/27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35D59E2-2052-4E5A-BA74-390E9E2567D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5A375CC-52DE-4C7F-8485-5F2513F537A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79155-B3D5-42D7-BA7B-2D6639AC8FF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9123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4.png"/><Relationship Id="rId7" Type="http://schemas.openxmlformats.org/officeDocument/2006/relationships/image" Target="../media/image19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image" Target="../media/image2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ansyingzx.oss-cn-beijing.aliyuncs.com/ansyingcysafety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E6CB06A-4F66-4EDB-8C6A-15FB1080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941" y="577096"/>
            <a:ext cx="6164980" cy="6164980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2E0077A8-B682-4765-8DE5-DD88F8153442}"/>
              </a:ext>
            </a:extLst>
          </p:cNvPr>
          <p:cNvSpPr/>
          <p:nvPr/>
        </p:nvSpPr>
        <p:spPr>
          <a:xfrm>
            <a:off x="-1422296" y="4588149"/>
            <a:ext cx="9957392" cy="3104935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25000">
                <a:srgbClr val="F87B5E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E341961D-E7D6-4780-9148-EF7FB2FB528C}"/>
              </a:ext>
            </a:extLst>
          </p:cNvPr>
          <p:cNvSpPr/>
          <p:nvPr/>
        </p:nvSpPr>
        <p:spPr>
          <a:xfrm>
            <a:off x="-2438399" y="5646953"/>
            <a:ext cx="19641060" cy="1692073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25000">
                <a:srgbClr val="F87B5E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7B8F6852-F94C-40F0-B7BA-31A8570ABCC1}"/>
              </a:ext>
            </a:extLst>
          </p:cNvPr>
          <p:cNvSpPr/>
          <p:nvPr/>
        </p:nvSpPr>
        <p:spPr>
          <a:xfrm flipH="1" flipV="1">
            <a:off x="6835992" y="-359200"/>
            <a:ext cx="6834287" cy="2031417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31000">
                <a:srgbClr val="F7785B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960A82E0-0162-4F32-AAE1-E3EB03E29668}"/>
              </a:ext>
            </a:extLst>
          </p:cNvPr>
          <p:cNvSpPr/>
          <p:nvPr/>
        </p:nvSpPr>
        <p:spPr>
          <a:xfrm flipH="1" flipV="1">
            <a:off x="0" y="-128588"/>
            <a:ext cx="507000" cy="1570193"/>
          </a:xfrm>
          <a:custGeom>
            <a:avLst/>
            <a:gdLst>
              <a:gd name="connsiteX0" fmla="*/ 507000 w 507000"/>
              <a:gd name="connsiteY0" fmla="*/ 1570193 h 1570193"/>
              <a:gd name="connsiteX1" fmla="*/ 401142 w 507000"/>
              <a:gd name="connsiteY1" fmla="*/ 1548321 h 1570193"/>
              <a:gd name="connsiteX2" fmla="*/ 97934 w 507000"/>
              <a:gd name="connsiteY2" fmla="*/ 1415945 h 1570193"/>
              <a:gd name="connsiteX3" fmla="*/ 453195 w 507000"/>
              <a:gd name="connsiteY3" fmla="*/ 92083 h 1570193"/>
              <a:gd name="connsiteX4" fmla="*/ 507000 w 507000"/>
              <a:gd name="connsiteY4" fmla="*/ 0 h 1570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000" h="1570193">
                <a:moveTo>
                  <a:pt x="507000" y="1570193"/>
                </a:moveTo>
                <a:lnTo>
                  <a:pt x="401142" y="1548321"/>
                </a:lnTo>
                <a:cubicBezTo>
                  <a:pt x="271574" y="1516296"/>
                  <a:pt x="167769" y="1473278"/>
                  <a:pt x="97934" y="1415945"/>
                </a:cubicBezTo>
                <a:cubicBezTo>
                  <a:pt x="-181407" y="1186616"/>
                  <a:pt x="200093" y="524490"/>
                  <a:pt x="453195" y="92083"/>
                </a:cubicBezTo>
                <a:lnTo>
                  <a:pt x="507000" y="0"/>
                </a:lnTo>
                <a:close/>
              </a:path>
            </a:pathLst>
          </a:custGeom>
          <a:gradFill>
            <a:gsLst>
              <a:gs pos="47000">
                <a:srgbClr val="F87D60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BDF84E7-8073-426B-8CE0-5C33DD3E09DF}"/>
              </a:ext>
            </a:extLst>
          </p:cNvPr>
          <p:cNvGrpSpPr/>
          <p:nvPr/>
        </p:nvGrpSpPr>
        <p:grpSpPr>
          <a:xfrm>
            <a:off x="296757" y="2107163"/>
            <a:ext cx="5760720" cy="2165104"/>
            <a:chOff x="335280" y="2636066"/>
            <a:chExt cx="5184148" cy="2165104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5D13797-9197-4494-873B-D186A121B49A}"/>
                </a:ext>
              </a:extLst>
            </p:cNvPr>
            <p:cNvSpPr txBox="1"/>
            <p:nvPr/>
          </p:nvSpPr>
          <p:spPr>
            <a:xfrm>
              <a:off x="362760" y="2677512"/>
              <a:ext cx="515666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 仓库安全管理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E91C1EF-089D-4C61-BB77-233A3C3AC3A0}"/>
                </a:ext>
              </a:extLst>
            </p:cNvPr>
            <p:cNvSpPr txBox="1"/>
            <p:nvPr/>
          </p:nvSpPr>
          <p:spPr>
            <a:xfrm>
              <a:off x="335280" y="2636066"/>
              <a:ext cx="5156668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6600" b="1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 仓库安全管理</a:t>
              </a:r>
              <a:endParaRPr lang="zh-CN" altLang="en-US" sz="6600" b="1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9262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概述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024362"/>
            <a:ext cx="861116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防火工作就是使可燃物、助燃物、着火源三者分离，不互相发生作用，将其中一种或两种要素分离。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DACE3E3-2736-4173-BE0D-2BF8BFB7CE08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8325" y="3286261"/>
            <a:ext cx="5725390" cy="221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792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概述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>
            <a:spLocks/>
          </p:cNvSpPr>
          <p:nvPr/>
        </p:nvSpPr>
        <p:spPr>
          <a:xfrm>
            <a:off x="1982346" y="2280335"/>
            <a:ext cx="3031106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、控制可燃物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、隔绝助燃物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、消除着火源    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、严格执行仓库操作规范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、建立健全必要的规章制度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36AB819D-F166-4D57-BEEE-2AC9D6B271BA}"/>
              </a:ext>
            </a:extLst>
          </p:cNvPr>
          <p:cNvSpPr>
            <a:spLocks/>
          </p:cNvSpPr>
          <p:nvPr/>
        </p:nvSpPr>
        <p:spPr>
          <a:xfrm>
            <a:off x="5263374" y="2280335"/>
            <a:ext cx="254011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、冷却法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、窒息法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、隔绝法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、化学抑制法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、综合灭火法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E956CF64-CCC8-432E-81D4-A35D34E68F14}"/>
              </a:ext>
            </a:extLst>
          </p:cNvPr>
          <p:cNvSpPr>
            <a:spLocks/>
          </p:cNvSpPr>
          <p:nvPr/>
        </p:nvSpPr>
        <p:spPr>
          <a:xfrm>
            <a:off x="8053405" y="2280335"/>
            <a:ext cx="2540110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、仓库建筑的防火规范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、消防水系统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、灭火剂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、常见灭火器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8BD83E8F-D2B0-4EAF-85B4-5087434F0D03}"/>
              </a:ext>
            </a:extLst>
          </p:cNvPr>
          <p:cNvSpPr/>
          <p:nvPr/>
        </p:nvSpPr>
        <p:spPr>
          <a:xfrm>
            <a:off x="1872384" y="2392272"/>
            <a:ext cx="113281" cy="2761558"/>
          </a:xfrm>
          <a:prstGeom prst="rect">
            <a:avLst/>
          </a:prstGeom>
          <a:solidFill>
            <a:srgbClr val="F66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5DB6915-5259-4E1D-BCDF-EFA32EB32383}"/>
              </a:ext>
            </a:extLst>
          </p:cNvPr>
          <p:cNvSpPr/>
          <p:nvPr/>
        </p:nvSpPr>
        <p:spPr>
          <a:xfrm>
            <a:off x="5064774" y="2392272"/>
            <a:ext cx="113281" cy="2761558"/>
          </a:xfrm>
          <a:prstGeom prst="rect">
            <a:avLst/>
          </a:prstGeom>
          <a:solidFill>
            <a:srgbClr val="F66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A647ADB1-ECB8-46FA-8213-CE6547A56FD5}"/>
              </a:ext>
            </a:extLst>
          </p:cNvPr>
          <p:cNvSpPr/>
          <p:nvPr/>
        </p:nvSpPr>
        <p:spPr>
          <a:xfrm>
            <a:off x="7825406" y="2392272"/>
            <a:ext cx="113281" cy="2761558"/>
          </a:xfrm>
          <a:prstGeom prst="rect">
            <a:avLst/>
          </a:prstGeom>
          <a:solidFill>
            <a:srgbClr val="F66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1591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  <p:bldP spid="11" grpId="0"/>
      <p:bldP spid="7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防火与灭火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431142"/>
            <a:ext cx="2168661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（１）水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</a:t>
            </a: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）泡沫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</a:t>
            </a: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）二氧化碳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</a:t>
            </a: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）干冰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</a:t>
            </a: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）卤代烷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（</a:t>
            </a: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6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）沙土</a:t>
            </a:r>
          </a:p>
        </p:txBody>
      </p:sp>
      <p:sp>
        <p:nvSpPr>
          <p:cNvPr id="10" name="AutoShape 3">
            <a:extLst>
              <a:ext uri="{FF2B5EF4-FFF2-40B4-BE49-F238E27FC236}">
                <a16:creationId xmlns:a16="http://schemas.microsoft.com/office/drawing/2014/main" id="{5E2AE857-B7D2-4ACE-9900-6999BFE67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82776" y="2003249"/>
            <a:ext cx="2055379" cy="476673"/>
          </a:xfrm>
          <a:prstGeom prst="roundRect">
            <a:avLst>
              <a:gd name="adj" fmla="val 16667"/>
            </a:avLst>
          </a:prstGeom>
          <a:solidFill>
            <a:srgbClr val="F66E50"/>
          </a:solidFill>
          <a:ln w="9525">
            <a:noFill/>
            <a:round/>
            <a:headEnd/>
            <a:tailEnd/>
          </a:ln>
        </p:spPr>
        <p:txBody>
          <a:bodyPr wrap="square" tIns="76176" bIns="7617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灭火剂 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0A87FC07-8ADD-4EEE-872A-A8CC1D75C3C7}"/>
              </a:ext>
            </a:extLst>
          </p:cNvPr>
          <p:cNvSpPr/>
          <p:nvPr/>
        </p:nvSpPr>
        <p:spPr>
          <a:xfrm>
            <a:off x="4252921" y="2597397"/>
            <a:ext cx="2168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泡沫灭火器</a:t>
            </a: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F763EAAD-CE83-4C83-9997-7E3BBBFAE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66203" y="2003249"/>
            <a:ext cx="2055379" cy="476673"/>
          </a:xfrm>
          <a:prstGeom prst="roundRect">
            <a:avLst>
              <a:gd name="adj" fmla="val 16667"/>
            </a:avLst>
          </a:prstGeom>
          <a:solidFill>
            <a:srgbClr val="F66E50"/>
          </a:solidFill>
          <a:ln w="9525">
            <a:noFill/>
            <a:round/>
            <a:headEnd/>
            <a:tailEnd/>
          </a:ln>
        </p:spPr>
        <p:txBody>
          <a:bodyPr wrap="square" tIns="76176" bIns="7617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常见灭火器 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DB30E74D-7D19-4B40-B791-41382F1015D5}"/>
              </a:ext>
            </a:extLst>
          </p:cNvPr>
          <p:cNvSpPr/>
          <p:nvPr/>
        </p:nvSpPr>
        <p:spPr>
          <a:xfrm>
            <a:off x="4252921" y="3278438"/>
            <a:ext cx="2168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二氧化碳灭火器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F3FDD27-9266-4536-B0A1-54597678FC83}"/>
              </a:ext>
            </a:extLst>
          </p:cNvPr>
          <p:cNvSpPr/>
          <p:nvPr/>
        </p:nvSpPr>
        <p:spPr>
          <a:xfrm>
            <a:off x="4252921" y="3959478"/>
            <a:ext cx="216866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干粉灭火器</a:t>
            </a:r>
          </a:p>
        </p:txBody>
      </p:sp>
      <p:pic>
        <p:nvPicPr>
          <p:cNvPr id="15" name="Picture 11" descr="040">
            <a:extLst>
              <a:ext uri="{FF2B5EF4-FFF2-40B4-BE49-F238E27FC236}">
                <a16:creationId xmlns:a16="http://schemas.microsoft.com/office/drawing/2014/main" id="{5F49D8CE-9669-4CE8-94D2-CF1B5D8622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1582" y="2003249"/>
            <a:ext cx="4000924" cy="3278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9551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 animBg="1"/>
      <p:bldP spid="11" grpId="0"/>
      <p:bldP spid="12" grpId="0" animBg="1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仓库消防管理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431142"/>
            <a:ext cx="432650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仓库的消防管理工作包括仓库建设时的消防规划、消防管理组织、岗位消防责任、消防工作计划、消防设备配置和管理、消防检查和监督、消防日常管理、消防应急、消防演习等。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89EA30BB-6E17-4873-81BF-9372CEC8FEF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681" y="1316461"/>
            <a:ext cx="5661588" cy="4925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8525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" name="组合 6">
            <a:extLst>
              <a:ext uri="{FF2B5EF4-FFF2-40B4-BE49-F238E27FC236}">
                <a16:creationId xmlns:a16="http://schemas.microsoft.com/office/drawing/2014/main" id="{10723A64-11FA-4AFD-B941-09E9519C1805}"/>
              </a:ext>
            </a:extLst>
          </p:cNvPr>
          <p:cNvGrpSpPr/>
          <p:nvPr/>
        </p:nvGrpSpPr>
        <p:grpSpPr>
          <a:xfrm>
            <a:off x="5269297" y="2543204"/>
            <a:ext cx="5153209" cy="2286730"/>
            <a:chOff x="5227454" y="2911553"/>
            <a:chExt cx="5153209" cy="2286730"/>
          </a:xfrm>
        </p:grpSpPr>
        <p:pic>
          <p:nvPicPr>
            <p:cNvPr id="10" name="Picture 6" descr="07027">
              <a:extLst>
                <a:ext uri="{FF2B5EF4-FFF2-40B4-BE49-F238E27FC236}">
                  <a16:creationId xmlns:a16="http://schemas.microsoft.com/office/drawing/2014/main" id="{2E667028-F18E-4498-8156-53967B436C70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02095" y="2911553"/>
              <a:ext cx="2378568" cy="228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Picture 7" descr="07023">
              <a:extLst>
                <a:ext uri="{FF2B5EF4-FFF2-40B4-BE49-F238E27FC236}">
                  <a16:creationId xmlns:a16="http://schemas.microsoft.com/office/drawing/2014/main" id="{74802A9C-9549-4A3C-81BD-B678E5C1554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7454" y="2911553"/>
              <a:ext cx="2378568" cy="2286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仓库防火措施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336944"/>
            <a:ext cx="4326505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、严格把关、严禁火种带入仓库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、严格管理库区明火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、电气设备防火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、作业机械防火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、入库作业防火</a:t>
            </a:r>
          </a:p>
        </p:txBody>
      </p:sp>
    </p:spTree>
    <p:extLst>
      <p:ext uri="{BB962C8B-B14F-4D97-AF65-F5344CB8AC3E}">
        <p14:creationId xmlns:p14="http://schemas.microsoft.com/office/powerpoint/2010/main" val="4289534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仓库安全作业措施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AutoShape 3">
            <a:extLst>
              <a:ext uri="{FF2B5EF4-FFF2-40B4-BE49-F238E27FC236}">
                <a16:creationId xmlns:a16="http://schemas.microsoft.com/office/drawing/2014/main" id="{C30E5CB1-81D8-441E-9887-30EC2179DD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3416401"/>
            <a:ext cx="4213224" cy="476673"/>
          </a:xfrm>
          <a:prstGeom prst="roundRect">
            <a:avLst>
              <a:gd name="adj" fmla="val 16667"/>
            </a:avLst>
          </a:prstGeom>
          <a:solidFill>
            <a:srgbClr val="F66E50"/>
          </a:solidFill>
          <a:ln w="9525">
            <a:noFill/>
            <a:round/>
            <a:headEnd/>
            <a:tailEnd/>
          </a:ln>
        </p:spPr>
        <p:txBody>
          <a:bodyPr tIns="76176" bIns="7617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、加强劳动安全保护</a:t>
            </a:r>
          </a:p>
        </p:txBody>
      </p:sp>
      <p:sp>
        <p:nvSpPr>
          <p:cNvPr id="11" name="AutoShape 3">
            <a:extLst>
              <a:ext uri="{FF2B5EF4-FFF2-40B4-BE49-F238E27FC236}">
                <a16:creationId xmlns:a16="http://schemas.microsoft.com/office/drawing/2014/main" id="{B30117BB-ED3B-434C-88F9-523BD3B476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2613429"/>
            <a:ext cx="4213224" cy="476673"/>
          </a:xfrm>
          <a:prstGeom prst="roundRect">
            <a:avLst>
              <a:gd name="adj" fmla="val 16667"/>
            </a:avLst>
          </a:prstGeom>
          <a:solidFill>
            <a:srgbClr val="F66E50"/>
          </a:solidFill>
          <a:ln w="9525">
            <a:noFill/>
            <a:round/>
            <a:headEnd/>
            <a:tailEnd/>
          </a:ln>
        </p:spPr>
        <p:txBody>
          <a:bodyPr tIns="76176" bIns="7617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、安全操作管理制度化</a:t>
            </a:r>
          </a:p>
        </p:txBody>
      </p:sp>
      <p:sp>
        <p:nvSpPr>
          <p:cNvPr id="12" name="AutoShape 3">
            <a:extLst>
              <a:ext uri="{FF2B5EF4-FFF2-40B4-BE49-F238E27FC236}">
                <a16:creationId xmlns:a16="http://schemas.microsoft.com/office/drawing/2014/main" id="{EC2889A1-840E-4CAD-8273-921BAAB361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67439" y="4219373"/>
            <a:ext cx="4213224" cy="476673"/>
          </a:xfrm>
          <a:prstGeom prst="roundRect">
            <a:avLst>
              <a:gd name="adj" fmla="val 16667"/>
            </a:avLst>
          </a:prstGeom>
          <a:solidFill>
            <a:srgbClr val="F66E50"/>
          </a:solidFill>
          <a:ln w="9525">
            <a:noFill/>
            <a:round/>
            <a:headEnd/>
            <a:tailEnd/>
          </a:ln>
        </p:spPr>
        <p:txBody>
          <a:bodyPr tIns="76176" bIns="76176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/>
            <a:r>
              <a:rPr lang="en-US" altLang="zh-CN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、重视从业教育与培训</a:t>
            </a: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510AD724-6928-4DC9-B13A-DBC7D9FA48F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884" y="1416057"/>
            <a:ext cx="4506848" cy="4506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77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 animBg="1"/>
      <p:bldP spid="11" grpId="0" animBg="1"/>
      <p:bldP spid="1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0AE3098-55C0-4C2A-8325-79F68D56A7A4}"/>
              </a:ext>
            </a:extLst>
          </p:cNvPr>
          <p:cNvGrpSpPr/>
          <p:nvPr/>
        </p:nvGrpSpPr>
        <p:grpSpPr>
          <a:xfrm flipH="1">
            <a:off x="-3027796" y="4588149"/>
            <a:ext cx="19641060" cy="3104935"/>
            <a:chOff x="-2438399" y="4588149"/>
            <a:chExt cx="19641060" cy="3104935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CCD715EC-FFDA-4610-BD8E-39DF255C6B98}"/>
                </a:ext>
              </a:extLst>
            </p:cNvPr>
            <p:cNvSpPr/>
            <p:nvPr/>
          </p:nvSpPr>
          <p:spPr>
            <a:xfrm>
              <a:off x="-1422296" y="4588149"/>
              <a:ext cx="9957392" cy="3104935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74D21931-D1E9-493F-826C-16DF1F7986F4}"/>
                </a:ext>
              </a:extLst>
            </p:cNvPr>
            <p:cNvSpPr/>
            <p:nvPr/>
          </p:nvSpPr>
          <p:spPr>
            <a:xfrm>
              <a:off x="-2438399" y="5646953"/>
              <a:ext cx="19641060" cy="1692073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C9B1336A-743D-4E13-B200-534411F34311}"/>
              </a:ext>
            </a:extLst>
          </p:cNvPr>
          <p:cNvGrpSpPr/>
          <p:nvPr/>
        </p:nvGrpSpPr>
        <p:grpSpPr>
          <a:xfrm flipH="1">
            <a:off x="-1478279" y="-374440"/>
            <a:ext cx="13670279" cy="2031417"/>
            <a:chOff x="0" y="-359200"/>
            <a:chExt cx="13670279" cy="2031417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CCA2E27C-013F-4D80-BD74-B53F4B3F38F0}"/>
                </a:ext>
              </a:extLst>
            </p:cNvPr>
            <p:cNvSpPr/>
            <p:nvPr/>
          </p:nvSpPr>
          <p:spPr>
            <a:xfrm flipH="1" flipV="1">
              <a:off x="6835992" y="-359200"/>
              <a:ext cx="6834287" cy="2031417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31000">
                  <a:srgbClr val="F7785B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490571A6-FE2A-4898-B502-041E77D6600C}"/>
                </a:ext>
              </a:extLst>
            </p:cNvPr>
            <p:cNvSpPr/>
            <p:nvPr/>
          </p:nvSpPr>
          <p:spPr>
            <a:xfrm flipH="1" flipV="1">
              <a:off x="0" y="-128588"/>
              <a:ext cx="507000" cy="1570193"/>
            </a:xfrm>
            <a:custGeom>
              <a:avLst/>
              <a:gdLst>
                <a:gd name="connsiteX0" fmla="*/ 507000 w 507000"/>
                <a:gd name="connsiteY0" fmla="*/ 1570193 h 1570193"/>
                <a:gd name="connsiteX1" fmla="*/ 401142 w 507000"/>
                <a:gd name="connsiteY1" fmla="*/ 1548321 h 1570193"/>
                <a:gd name="connsiteX2" fmla="*/ 97934 w 507000"/>
                <a:gd name="connsiteY2" fmla="*/ 1415945 h 1570193"/>
                <a:gd name="connsiteX3" fmla="*/ 453195 w 507000"/>
                <a:gd name="connsiteY3" fmla="*/ 92083 h 1570193"/>
                <a:gd name="connsiteX4" fmla="*/ 507000 w 507000"/>
                <a:gd name="connsiteY4" fmla="*/ 0 h 157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000" h="1570193">
                  <a:moveTo>
                    <a:pt x="507000" y="1570193"/>
                  </a:moveTo>
                  <a:lnTo>
                    <a:pt x="401142" y="1548321"/>
                  </a:lnTo>
                  <a:cubicBezTo>
                    <a:pt x="271574" y="1516296"/>
                    <a:pt x="167769" y="1473278"/>
                    <a:pt x="97934" y="1415945"/>
                  </a:cubicBezTo>
                  <a:cubicBezTo>
                    <a:pt x="-181407" y="1186616"/>
                    <a:pt x="200093" y="524490"/>
                    <a:pt x="453195" y="92083"/>
                  </a:cubicBezTo>
                  <a:lnTo>
                    <a:pt x="507000" y="0"/>
                  </a:lnTo>
                  <a:close/>
                </a:path>
              </a:pathLst>
            </a:custGeom>
            <a:gradFill>
              <a:gsLst>
                <a:gs pos="47000">
                  <a:srgbClr val="F87D60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C21253E-7CAA-498E-A178-C956F22999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86" y="1759352"/>
            <a:ext cx="3708921" cy="3566682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BFF887-F9CE-478A-B6A9-E55BB15006DB}"/>
              </a:ext>
            </a:extLst>
          </p:cNvPr>
          <p:cNvSpPr txBox="1"/>
          <p:nvPr/>
        </p:nvSpPr>
        <p:spPr>
          <a:xfrm>
            <a:off x="6096000" y="1874970"/>
            <a:ext cx="87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03</a:t>
            </a:r>
            <a:endParaRPr lang="zh-CN" altLang="en-US" sz="3600" dirty="0">
              <a:solidFill>
                <a:schemeClr val="bg1"/>
              </a:solidFill>
              <a:latin typeface="锐字真言体免费商用" panose="02010600030101010101" pitchFamily="2" charset="-122"/>
              <a:ea typeface="锐字真言体免费商用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519479-D6AC-4841-8738-3F6512437BEE}"/>
              </a:ext>
            </a:extLst>
          </p:cNvPr>
          <p:cNvSpPr txBox="1"/>
          <p:nvPr/>
        </p:nvSpPr>
        <p:spPr>
          <a:xfrm>
            <a:off x="6096000" y="2938782"/>
            <a:ext cx="408133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仓库安全生产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2F36CBB-39E1-473F-95A7-E9A041440342}"/>
              </a:ext>
            </a:extLst>
          </p:cNvPr>
          <p:cNvCxnSpPr>
            <a:cxnSpLocks/>
          </p:cNvCxnSpPr>
          <p:nvPr/>
        </p:nvCxnSpPr>
        <p:spPr>
          <a:xfrm>
            <a:off x="5741043" y="1967696"/>
            <a:ext cx="0" cy="3325199"/>
          </a:xfrm>
          <a:prstGeom prst="line">
            <a:avLst/>
          </a:prstGeom>
          <a:ln w="28575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14450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安全作业基本要求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296983"/>
            <a:ext cx="4326505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(1)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人力作业仅限制在轻负荷的作业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(2)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尽可能采用人力机械作业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(3)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只在适合作业的安全环境进行作业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(4)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使用合适的作业工具进行作业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(5)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合适安排工间休息</a:t>
            </a:r>
          </a:p>
          <a:p>
            <a:pPr algn="just">
              <a:lnSpc>
                <a:spcPct val="200000"/>
              </a:lnSpc>
              <a:tabLst>
                <a:tab pos="3044825" algn="l"/>
              </a:tabLst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(6)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严格按照安全规范进行作业指挥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DAFAC2A4-2355-4C3B-AC54-D07DC33B2E9B}"/>
              </a:ext>
            </a:extLst>
          </p:cNvPr>
          <p:cNvSpPr/>
          <p:nvPr/>
        </p:nvSpPr>
        <p:spPr>
          <a:xfrm>
            <a:off x="6096000" y="2296983"/>
            <a:ext cx="484880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(1)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使用合适的机械、设备进行作业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(2)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所使用的设备具有良好的工况 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(3)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设备作业要有专人进行指挥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(4)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汽车装卸时，注意保持安全间距  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(5)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移动吊车必须在停放稳定后方可作业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(6)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载货移动设备上不得载人运行</a:t>
            </a:r>
          </a:p>
        </p:txBody>
      </p:sp>
    </p:spTree>
    <p:extLst>
      <p:ext uri="{BB962C8B-B14F-4D97-AF65-F5344CB8AC3E}">
        <p14:creationId xmlns:p14="http://schemas.microsoft.com/office/powerpoint/2010/main" val="382077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安全作业基本要求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id="{63876FC0-762F-46A8-9F74-9275491DE2E0}"/>
              </a:ext>
            </a:extLst>
          </p:cNvPr>
          <p:cNvGrpSpPr/>
          <p:nvPr/>
        </p:nvGrpSpPr>
        <p:grpSpPr>
          <a:xfrm>
            <a:off x="5891645" y="2244106"/>
            <a:ext cx="4489018" cy="3011407"/>
            <a:chOff x="5891645" y="2431142"/>
            <a:chExt cx="4489018" cy="3011407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70677291-CC28-4BB4-BEE0-72280A59F9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1645" y="2431142"/>
              <a:ext cx="4489018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wrap="square"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（</a:t>
              </a:r>
              <a:r>
                <a:rPr lang="en-US" altLang="zh-CN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1</a:t>
              </a: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）装卸搬运机械的作业安全 </a:t>
              </a:r>
            </a:p>
          </p:txBody>
        </p:sp>
        <p:sp>
          <p:nvSpPr>
            <p:cNvPr id="11" name="AutoShape 3">
              <a:extLst>
                <a:ext uri="{FF2B5EF4-FFF2-40B4-BE49-F238E27FC236}">
                  <a16:creationId xmlns:a16="http://schemas.microsoft.com/office/drawing/2014/main" id="{039B7A48-E448-414E-A41F-B1D3CDB0CB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1645" y="3276053"/>
              <a:ext cx="4489018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wrap="square"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（</a:t>
              </a:r>
              <a:r>
                <a:rPr lang="en-US" altLang="zh-CN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2</a:t>
              </a: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）仓库储备物资保管保养作业的安全 </a:t>
              </a:r>
            </a:p>
          </p:txBody>
        </p:sp>
        <p:sp>
          <p:nvSpPr>
            <p:cNvPr id="12" name="AutoShape 3">
              <a:extLst>
                <a:ext uri="{FF2B5EF4-FFF2-40B4-BE49-F238E27FC236}">
                  <a16:creationId xmlns:a16="http://schemas.microsoft.com/office/drawing/2014/main" id="{770D09A7-DEB6-4270-BC99-4D97C3683C0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1645" y="4120964"/>
              <a:ext cx="4489018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wrap="square"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（</a:t>
              </a:r>
              <a:r>
                <a:rPr lang="en-US" altLang="zh-CN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3</a:t>
              </a: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）仓库电器设备的安全 </a:t>
              </a:r>
            </a:p>
          </p:txBody>
        </p:sp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7063A619-D255-4DE8-8854-397BD305DB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91645" y="4965876"/>
              <a:ext cx="4489018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wrap="square"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（</a:t>
              </a:r>
              <a:r>
                <a:rPr lang="en-US" altLang="zh-CN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4</a:t>
              </a: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）仓库建筑物和其他设施的安全 </a:t>
              </a:r>
            </a:p>
          </p:txBody>
        </p:sp>
      </p:grpSp>
      <p:pic>
        <p:nvPicPr>
          <p:cNvPr id="15" name="图片 14">
            <a:extLst>
              <a:ext uri="{FF2B5EF4-FFF2-40B4-BE49-F238E27FC236}">
                <a16:creationId xmlns:a16="http://schemas.microsoft.com/office/drawing/2014/main" id="{192CE8F3-186D-42C6-8446-061A622AD2D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69494" y="2510743"/>
            <a:ext cx="3943117" cy="3193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042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劳动保护制度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211417"/>
            <a:ext cx="5213197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要防止事故难免论的错误思想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建立和健全劳动保护机构和规章制度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结合仓库业务和中心工作，开展劳保活动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还要经常组织仓库职工开展文体活动 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FE675F7-E312-45B1-89BA-D129CC064CCE}"/>
              </a:ext>
            </a:extLst>
          </p:cNvPr>
          <p:cNvSpPr/>
          <p:nvPr/>
        </p:nvSpPr>
        <p:spPr>
          <a:xfrm>
            <a:off x="1769494" y="4645256"/>
            <a:ext cx="865301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是为了改善劳动条件，提高作业的安全性，保护劳动者的身心健康，减轻劳动强度所采取的相应措施和有关规定。 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40D87837-AF00-40B3-83A2-DCAB12A70C51}"/>
              </a:ext>
            </a:extLst>
          </p:cNvPr>
          <p:cNvCxnSpPr/>
          <p:nvPr/>
        </p:nvCxnSpPr>
        <p:spPr>
          <a:xfrm>
            <a:off x="1882775" y="4530436"/>
            <a:ext cx="8497888" cy="0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图片 12">
            <a:extLst>
              <a:ext uri="{FF2B5EF4-FFF2-40B4-BE49-F238E27FC236}">
                <a16:creationId xmlns:a16="http://schemas.microsoft.com/office/drawing/2014/main" id="{9249BC25-B255-4116-9B15-08B4D90A5E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1230" y="1960915"/>
            <a:ext cx="3300916" cy="229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5244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>
            <a:extLst>
              <a:ext uri="{FF2B5EF4-FFF2-40B4-BE49-F238E27FC236}">
                <a16:creationId xmlns:a16="http://schemas.microsoft.com/office/drawing/2014/main" id="{F8F7B94A-3630-4EA6-859D-319C2669643E}"/>
              </a:ext>
            </a:extLst>
          </p:cNvPr>
          <p:cNvGrpSpPr/>
          <p:nvPr/>
        </p:nvGrpSpPr>
        <p:grpSpPr>
          <a:xfrm>
            <a:off x="983730" y="1238899"/>
            <a:ext cx="2734830" cy="1954232"/>
            <a:chOff x="709410" y="1241478"/>
            <a:chExt cx="1986468" cy="1954232"/>
          </a:xfrm>
        </p:grpSpPr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3B38A9AE-1C77-4626-AAA2-570F0CFC81CF}"/>
                </a:ext>
              </a:extLst>
            </p:cNvPr>
            <p:cNvSpPr txBox="1"/>
            <p:nvPr/>
          </p:nvSpPr>
          <p:spPr>
            <a:xfrm>
              <a:off x="755130" y="1256718"/>
              <a:ext cx="1940748" cy="193899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60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目 录</a:t>
              </a:r>
            </a:p>
          </p:txBody>
        </p:sp>
        <p:sp>
          <p:nvSpPr>
            <p:cNvPr id="3" name="文本框 2">
              <a:extLst>
                <a:ext uri="{FF2B5EF4-FFF2-40B4-BE49-F238E27FC236}">
                  <a16:creationId xmlns:a16="http://schemas.microsoft.com/office/drawing/2014/main" id="{5FF7AB70-2335-4757-B3FB-A1F38E554690}"/>
                </a:ext>
              </a:extLst>
            </p:cNvPr>
            <p:cNvSpPr txBox="1"/>
            <p:nvPr/>
          </p:nvSpPr>
          <p:spPr>
            <a:xfrm>
              <a:off x="709410" y="1241478"/>
              <a:ext cx="1940748" cy="1938992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wrap="square" rtlCol="0">
              <a:spAutoFit/>
            </a:bodyPr>
            <a:lstStyle/>
            <a:p>
              <a:r>
                <a:rPr lang="zh-CN" altLang="en-US" sz="6000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目 录</a:t>
              </a:r>
            </a:p>
          </p:txBody>
        </p:sp>
      </p:grpSp>
      <p:grpSp>
        <p:nvGrpSpPr>
          <p:cNvPr id="6" name="组合 5">
            <a:extLst>
              <a:ext uri="{FF2B5EF4-FFF2-40B4-BE49-F238E27FC236}">
                <a16:creationId xmlns:a16="http://schemas.microsoft.com/office/drawing/2014/main" id="{2B7BF8AD-40D6-4C8A-8092-554CA8A8E967}"/>
              </a:ext>
            </a:extLst>
          </p:cNvPr>
          <p:cNvGrpSpPr/>
          <p:nvPr/>
        </p:nvGrpSpPr>
        <p:grpSpPr>
          <a:xfrm flipH="1">
            <a:off x="-3027796" y="4588149"/>
            <a:ext cx="19641060" cy="3104935"/>
            <a:chOff x="-2438399" y="4588149"/>
            <a:chExt cx="19641060" cy="3104935"/>
          </a:xfrm>
        </p:grpSpPr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39BE9401-A036-4C82-AEC8-6BD5D068479A}"/>
                </a:ext>
              </a:extLst>
            </p:cNvPr>
            <p:cNvSpPr/>
            <p:nvPr/>
          </p:nvSpPr>
          <p:spPr>
            <a:xfrm>
              <a:off x="-1422296" y="4588149"/>
              <a:ext cx="9957392" cy="3104935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CB6BF293-9AF3-4004-8729-E58470B26FA9}"/>
                </a:ext>
              </a:extLst>
            </p:cNvPr>
            <p:cNvSpPr/>
            <p:nvPr/>
          </p:nvSpPr>
          <p:spPr>
            <a:xfrm>
              <a:off x="-2438399" y="5646953"/>
              <a:ext cx="19641060" cy="1692073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9" name="组合 8">
            <a:extLst>
              <a:ext uri="{FF2B5EF4-FFF2-40B4-BE49-F238E27FC236}">
                <a16:creationId xmlns:a16="http://schemas.microsoft.com/office/drawing/2014/main" id="{4ABAD661-DB56-419D-A885-BF2A187909F2}"/>
              </a:ext>
            </a:extLst>
          </p:cNvPr>
          <p:cNvGrpSpPr/>
          <p:nvPr/>
        </p:nvGrpSpPr>
        <p:grpSpPr>
          <a:xfrm flipH="1">
            <a:off x="-1478279" y="-374440"/>
            <a:ext cx="13670279" cy="2031417"/>
            <a:chOff x="0" y="-359200"/>
            <a:chExt cx="13670279" cy="2031417"/>
          </a:xfrm>
        </p:grpSpPr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DA9550CF-8A68-436E-80F0-D8CDDAF127A7}"/>
                </a:ext>
              </a:extLst>
            </p:cNvPr>
            <p:cNvSpPr/>
            <p:nvPr/>
          </p:nvSpPr>
          <p:spPr>
            <a:xfrm flipH="1" flipV="1">
              <a:off x="6835992" y="-359200"/>
              <a:ext cx="6834287" cy="2031417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31000">
                  <a:srgbClr val="F7785B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AADB54C9-3E7F-4193-B0D4-3245ACA952DA}"/>
                </a:ext>
              </a:extLst>
            </p:cNvPr>
            <p:cNvSpPr/>
            <p:nvPr/>
          </p:nvSpPr>
          <p:spPr>
            <a:xfrm flipH="1" flipV="1">
              <a:off x="0" y="-128588"/>
              <a:ext cx="507000" cy="1570193"/>
            </a:xfrm>
            <a:custGeom>
              <a:avLst/>
              <a:gdLst>
                <a:gd name="connsiteX0" fmla="*/ 507000 w 507000"/>
                <a:gd name="connsiteY0" fmla="*/ 1570193 h 1570193"/>
                <a:gd name="connsiteX1" fmla="*/ 401142 w 507000"/>
                <a:gd name="connsiteY1" fmla="*/ 1548321 h 1570193"/>
                <a:gd name="connsiteX2" fmla="*/ 97934 w 507000"/>
                <a:gd name="connsiteY2" fmla="*/ 1415945 h 1570193"/>
                <a:gd name="connsiteX3" fmla="*/ 453195 w 507000"/>
                <a:gd name="connsiteY3" fmla="*/ 92083 h 1570193"/>
                <a:gd name="connsiteX4" fmla="*/ 507000 w 507000"/>
                <a:gd name="connsiteY4" fmla="*/ 0 h 157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000" h="1570193">
                  <a:moveTo>
                    <a:pt x="507000" y="1570193"/>
                  </a:moveTo>
                  <a:lnTo>
                    <a:pt x="401142" y="1548321"/>
                  </a:lnTo>
                  <a:cubicBezTo>
                    <a:pt x="271574" y="1516296"/>
                    <a:pt x="167769" y="1473278"/>
                    <a:pt x="97934" y="1415945"/>
                  </a:cubicBezTo>
                  <a:cubicBezTo>
                    <a:pt x="-181407" y="1186616"/>
                    <a:pt x="200093" y="524490"/>
                    <a:pt x="453195" y="92083"/>
                  </a:cubicBezTo>
                  <a:lnTo>
                    <a:pt x="507000" y="0"/>
                  </a:lnTo>
                  <a:close/>
                </a:path>
              </a:pathLst>
            </a:custGeom>
            <a:gradFill>
              <a:gsLst>
                <a:gs pos="47000">
                  <a:srgbClr val="F87D60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13" name="图片 12">
            <a:extLst>
              <a:ext uri="{FF2B5EF4-FFF2-40B4-BE49-F238E27FC236}">
                <a16:creationId xmlns:a16="http://schemas.microsoft.com/office/drawing/2014/main" id="{5A282A0B-6E3C-455B-8D3C-79E52988F81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19" y="2415749"/>
            <a:ext cx="4979623" cy="3647050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grpSp>
        <p:nvGrpSpPr>
          <p:cNvPr id="26" name="组合 25">
            <a:extLst>
              <a:ext uri="{FF2B5EF4-FFF2-40B4-BE49-F238E27FC236}">
                <a16:creationId xmlns:a16="http://schemas.microsoft.com/office/drawing/2014/main" id="{4E8FBAAE-108D-480A-A38F-DF356C50CB3B}"/>
              </a:ext>
            </a:extLst>
          </p:cNvPr>
          <p:cNvGrpSpPr/>
          <p:nvPr/>
        </p:nvGrpSpPr>
        <p:grpSpPr>
          <a:xfrm>
            <a:off x="6251166" y="1941178"/>
            <a:ext cx="4957104" cy="3276418"/>
            <a:chOff x="6251166" y="1941178"/>
            <a:chExt cx="4957104" cy="3276418"/>
          </a:xfrm>
        </p:grpSpPr>
        <p:grpSp>
          <p:nvGrpSpPr>
            <p:cNvPr id="25" name="组合 24">
              <a:extLst>
                <a:ext uri="{FF2B5EF4-FFF2-40B4-BE49-F238E27FC236}">
                  <a16:creationId xmlns:a16="http://schemas.microsoft.com/office/drawing/2014/main" id="{AA0ACBD2-0E5B-4019-9CEC-F6C29E1CA61C}"/>
                </a:ext>
              </a:extLst>
            </p:cNvPr>
            <p:cNvGrpSpPr/>
            <p:nvPr/>
          </p:nvGrpSpPr>
          <p:grpSpPr>
            <a:xfrm>
              <a:off x="6251166" y="1941178"/>
              <a:ext cx="4957104" cy="584775"/>
              <a:chOff x="6251166" y="1761970"/>
              <a:chExt cx="4957104" cy="584775"/>
            </a:xfrm>
          </p:grpSpPr>
          <p:sp>
            <p:nvSpPr>
              <p:cNvPr id="14" name="文本框 13">
                <a:extLst>
                  <a:ext uri="{FF2B5EF4-FFF2-40B4-BE49-F238E27FC236}">
                    <a16:creationId xmlns:a16="http://schemas.microsoft.com/office/drawing/2014/main" id="{4EC556F4-8670-4A59-BD53-C0AAA8DF8579}"/>
                  </a:ext>
                </a:extLst>
              </p:cNvPr>
              <p:cNvSpPr txBox="1"/>
              <p:nvPr/>
            </p:nvSpPr>
            <p:spPr>
              <a:xfrm>
                <a:off x="6251166" y="1761970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01</a:t>
                </a:r>
                <a:endParaRPr lang="zh-CN" altLang="en-US" sz="32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15" name="文本框 14">
                <a:extLst>
                  <a:ext uri="{FF2B5EF4-FFF2-40B4-BE49-F238E27FC236}">
                    <a16:creationId xmlns:a16="http://schemas.microsoft.com/office/drawing/2014/main" id="{B28500E3-C6CD-4B7C-A848-D8A6A0D5D042}"/>
                  </a:ext>
                </a:extLst>
              </p:cNvPr>
              <p:cNvSpPr txBox="1"/>
              <p:nvPr/>
            </p:nvSpPr>
            <p:spPr>
              <a:xfrm>
                <a:off x="7126934" y="1761970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库区的治安与保卫</a:t>
                </a:r>
              </a:p>
            </p:txBody>
          </p:sp>
        </p:grpSp>
        <p:grpSp>
          <p:nvGrpSpPr>
            <p:cNvPr id="24" name="组合 23">
              <a:extLst>
                <a:ext uri="{FF2B5EF4-FFF2-40B4-BE49-F238E27FC236}">
                  <a16:creationId xmlns:a16="http://schemas.microsoft.com/office/drawing/2014/main" id="{D92B1979-CD83-4F75-84CC-3D064701D094}"/>
                </a:ext>
              </a:extLst>
            </p:cNvPr>
            <p:cNvGrpSpPr/>
            <p:nvPr/>
          </p:nvGrpSpPr>
          <p:grpSpPr>
            <a:xfrm>
              <a:off x="6251166" y="2838392"/>
              <a:ext cx="4957104" cy="584775"/>
              <a:chOff x="6251166" y="2522049"/>
              <a:chExt cx="4957104" cy="584775"/>
            </a:xfrm>
          </p:grpSpPr>
          <p:sp>
            <p:nvSpPr>
              <p:cNvPr id="16" name="文本框 15">
                <a:extLst>
                  <a:ext uri="{FF2B5EF4-FFF2-40B4-BE49-F238E27FC236}">
                    <a16:creationId xmlns:a16="http://schemas.microsoft.com/office/drawing/2014/main" id="{5464D37F-B329-4BDA-8700-280BEFB89679}"/>
                  </a:ext>
                </a:extLst>
              </p:cNvPr>
              <p:cNvSpPr txBox="1"/>
              <p:nvPr/>
            </p:nvSpPr>
            <p:spPr>
              <a:xfrm>
                <a:off x="6251166" y="2522049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02</a:t>
                </a:r>
                <a:endParaRPr lang="zh-CN" altLang="en-US" sz="32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17" name="文本框 16">
                <a:extLst>
                  <a:ext uri="{FF2B5EF4-FFF2-40B4-BE49-F238E27FC236}">
                    <a16:creationId xmlns:a16="http://schemas.microsoft.com/office/drawing/2014/main" id="{D436B3BA-4BC8-44A0-B364-0780AD23B8D0}"/>
                  </a:ext>
                </a:extLst>
              </p:cNvPr>
              <p:cNvSpPr txBox="1"/>
              <p:nvPr/>
            </p:nvSpPr>
            <p:spPr>
              <a:xfrm>
                <a:off x="7126934" y="2522049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库区的消防管理</a:t>
                </a:r>
              </a:p>
            </p:txBody>
          </p:sp>
        </p:grpSp>
        <p:grpSp>
          <p:nvGrpSpPr>
            <p:cNvPr id="23" name="组合 22">
              <a:extLst>
                <a:ext uri="{FF2B5EF4-FFF2-40B4-BE49-F238E27FC236}">
                  <a16:creationId xmlns:a16="http://schemas.microsoft.com/office/drawing/2014/main" id="{2D4AE6EF-03B1-4EFB-A7E3-1A3555A85FE8}"/>
                </a:ext>
              </a:extLst>
            </p:cNvPr>
            <p:cNvGrpSpPr/>
            <p:nvPr/>
          </p:nvGrpSpPr>
          <p:grpSpPr>
            <a:xfrm>
              <a:off x="6251166" y="3735606"/>
              <a:ext cx="4957104" cy="584775"/>
              <a:chOff x="6251166" y="3282128"/>
              <a:chExt cx="4957104" cy="584775"/>
            </a:xfrm>
          </p:grpSpPr>
          <p:sp>
            <p:nvSpPr>
              <p:cNvPr id="18" name="文本框 17">
                <a:extLst>
                  <a:ext uri="{FF2B5EF4-FFF2-40B4-BE49-F238E27FC236}">
                    <a16:creationId xmlns:a16="http://schemas.microsoft.com/office/drawing/2014/main" id="{D2108BA9-A0BA-4924-A858-9834B499B644}"/>
                  </a:ext>
                </a:extLst>
              </p:cNvPr>
              <p:cNvSpPr txBox="1"/>
              <p:nvPr/>
            </p:nvSpPr>
            <p:spPr>
              <a:xfrm>
                <a:off x="6251166" y="3282128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03</a:t>
                </a:r>
                <a:endParaRPr lang="zh-CN" altLang="en-US" sz="32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19" name="文本框 18">
                <a:extLst>
                  <a:ext uri="{FF2B5EF4-FFF2-40B4-BE49-F238E27FC236}">
                    <a16:creationId xmlns:a16="http://schemas.microsoft.com/office/drawing/2014/main" id="{865E97EF-7FDB-46A4-8008-E7C890657CF8}"/>
                  </a:ext>
                </a:extLst>
              </p:cNvPr>
              <p:cNvSpPr txBox="1"/>
              <p:nvPr/>
            </p:nvSpPr>
            <p:spPr>
              <a:xfrm>
                <a:off x="7126934" y="3282128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仓库安全生产</a:t>
                </a:r>
              </a:p>
            </p:txBody>
          </p:sp>
        </p:grpSp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E55FEEC1-9E1C-411F-A7D5-D23881893BBD}"/>
                </a:ext>
              </a:extLst>
            </p:cNvPr>
            <p:cNvGrpSpPr/>
            <p:nvPr/>
          </p:nvGrpSpPr>
          <p:grpSpPr>
            <a:xfrm>
              <a:off x="6251166" y="4632821"/>
              <a:ext cx="4957104" cy="584775"/>
              <a:chOff x="6251166" y="4042207"/>
              <a:chExt cx="4957104" cy="584775"/>
            </a:xfrm>
          </p:grpSpPr>
          <p:sp>
            <p:nvSpPr>
              <p:cNvPr id="20" name="文本框 19">
                <a:extLst>
                  <a:ext uri="{FF2B5EF4-FFF2-40B4-BE49-F238E27FC236}">
                    <a16:creationId xmlns:a16="http://schemas.microsoft.com/office/drawing/2014/main" id="{608CF3EF-03D6-4E89-8C38-809F8B0C32E9}"/>
                  </a:ext>
                </a:extLst>
              </p:cNvPr>
              <p:cNvSpPr txBox="1"/>
              <p:nvPr/>
            </p:nvSpPr>
            <p:spPr>
              <a:xfrm>
                <a:off x="6251166" y="4042207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04</a:t>
                </a:r>
                <a:endParaRPr lang="zh-CN" altLang="en-US" sz="32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21" name="文本框 20">
                <a:extLst>
                  <a:ext uri="{FF2B5EF4-FFF2-40B4-BE49-F238E27FC236}">
                    <a16:creationId xmlns:a16="http://schemas.microsoft.com/office/drawing/2014/main" id="{A855B6D0-17FE-4557-A0F4-D269FF57293F}"/>
                  </a:ext>
                </a:extLst>
              </p:cNvPr>
              <p:cNvSpPr txBox="1"/>
              <p:nvPr/>
            </p:nvSpPr>
            <p:spPr>
              <a:xfrm>
                <a:off x="7126934" y="4042207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rgbClr val="ED533F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仓库的其他安全管理</a:t>
                </a:r>
              </a:p>
            </p:txBody>
          </p:sp>
        </p:grpSp>
      </p:grpSp>
      <p:grpSp>
        <p:nvGrpSpPr>
          <p:cNvPr id="27" name="组合 26">
            <a:extLst>
              <a:ext uri="{FF2B5EF4-FFF2-40B4-BE49-F238E27FC236}">
                <a16:creationId xmlns:a16="http://schemas.microsoft.com/office/drawing/2014/main" id="{799A575E-2481-4B28-B0A7-128587125B9D}"/>
              </a:ext>
            </a:extLst>
          </p:cNvPr>
          <p:cNvGrpSpPr/>
          <p:nvPr/>
        </p:nvGrpSpPr>
        <p:grpSpPr>
          <a:xfrm>
            <a:off x="6233371" y="1897427"/>
            <a:ext cx="4957104" cy="3276418"/>
            <a:chOff x="6251166" y="1941178"/>
            <a:chExt cx="4957104" cy="3276418"/>
          </a:xfrm>
        </p:grpSpPr>
        <p:grpSp>
          <p:nvGrpSpPr>
            <p:cNvPr id="28" name="组合 27">
              <a:extLst>
                <a:ext uri="{FF2B5EF4-FFF2-40B4-BE49-F238E27FC236}">
                  <a16:creationId xmlns:a16="http://schemas.microsoft.com/office/drawing/2014/main" id="{DC1D12FD-75E6-4FA5-BC65-0506B1DB77E4}"/>
                </a:ext>
              </a:extLst>
            </p:cNvPr>
            <p:cNvGrpSpPr/>
            <p:nvPr/>
          </p:nvGrpSpPr>
          <p:grpSpPr>
            <a:xfrm>
              <a:off x="6251166" y="1941178"/>
              <a:ext cx="4957104" cy="584775"/>
              <a:chOff x="6251166" y="1761970"/>
              <a:chExt cx="4957104" cy="584775"/>
            </a:xfrm>
          </p:grpSpPr>
          <p:sp>
            <p:nvSpPr>
              <p:cNvPr id="38" name="文本框 37">
                <a:extLst>
                  <a:ext uri="{FF2B5EF4-FFF2-40B4-BE49-F238E27FC236}">
                    <a16:creationId xmlns:a16="http://schemas.microsoft.com/office/drawing/2014/main" id="{C7DAAE65-EB04-47D6-B060-5C4508F4230F}"/>
                  </a:ext>
                </a:extLst>
              </p:cNvPr>
              <p:cNvSpPr txBox="1"/>
              <p:nvPr/>
            </p:nvSpPr>
            <p:spPr>
              <a:xfrm>
                <a:off x="6251166" y="1761970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01</a:t>
                </a:r>
                <a:endParaRPr lang="zh-CN" altLang="en-US" sz="3200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39" name="文本框 38">
                <a:extLst>
                  <a:ext uri="{FF2B5EF4-FFF2-40B4-BE49-F238E27FC236}">
                    <a16:creationId xmlns:a16="http://schemas.microsoft.com/office/drawing/2014/main" id="{968CAB3E-B9EF-47FF-B94D-ADD638CA192F}"/>
                  </a:ext>
                </a:extLst>
              </p:cNvPr>
              <p:cNvSpPr txBox="1"/>
              <p:nvPr/>
            </p:nvSpPr>
            <p:spPr>
              <a:xfrm>
                <a:off x="7126934" y="1761970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库区的治安与保卫</a:t>
                </a:r>
              </a:p>
            </p:txBody>
          </p:sp>
        </p:grpSp>
        <p:grpSp>
          <p:nvGrpSpPr>
            <p:cNvPr id="29" name="组合 28">
              <a:extLst>
                <a:ext uri="{FF2B5EF4-FFF2-40B4-BE49-F238E27FC236}">
                  <a16:creationId xmlns:a16="http://schemas.microsoft.com/office/drawing/2014/main" id="{2222D556-DEE2-4087-A7E1-A1CC0160AD47}"/>
                </a:ext>
              </a:extLst>
            </p:cNvPr>
            <p:cNvGrpSpPr/>
            <p:nvPr/>
          </p:nvGrpSpPr>
          <p:grpSpPr>
            <a:xfrm>
              <a:off x="6251166" y="2838392"/>
              <a:ext cx="4957104" cy="584775"/>
              <a:chOff x="6251166" y="2522049"/>
              <a:chExt cx="4957104" cy="584775"/>
            </a:xfrm>
          </p:grpSpPr>
          <p:sp>
            <p:nvSpPr>
              <p:cNvPr id="36" name="文本框 35">
                <a:extLst>
                  <a:ext uri="{FF2B5EF4-FFF2-40B4-BE49-F238E27FC236}">
                    <a16:creationId xmlns:a16="http://schemas.microsoft.com/office/drawing/2014/main" id="{43C62AA9-CEF7-4149-ADCA-5272D0241680}"/>
                  </a:ext>
                </a:extLst>
              </p:cNvPr>
              <p:cNvSpPr txBox="1"/>
              <p:nvPr/>
            </p:nvSpPr>
            <p:spPr>
              <a:xfrm>
                <a:off x="6251166" y="2522049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02</a:t>
                </a:r>
                <a:endParaRPr lang="zh-CN" altLang="en-US" sz="3200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37" name="文本框 36">
                <a:extLst>
                  <a:ext uri="{FF2B5EF4-FFF2-40B4-BE49-F238E27FC236}">
                    <a16:creationId xmlns:a16="http://schemas.microsoft.com/office/drawing/2014/main" id="{DA213C80-985D-485E-94FF-A8409E80E705}"/>
                  </a:ext>
                </a:extLst>
              </p:cNvPr>
              <p:cNvSpPr txBox="1"/>
              <p:nvPr/>
            </p:nvSpPr>
            <p:spPr>
              <a:xfrm>
                <a:off x="7126934" y="2522049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库区的消防管理</a:t>
                </a:r>
              </a:p>
            </p:txBody>
          </p:sp>
        </p:grpSp>
        <p:grpSp>
          <p:nvGrpSpPr>
            <p:cNvPr id="30" name="组合 29">
              <a:extLst>
                <a:ext uri="{FF2B5EF4-FFF2-40B4-BE49-F238E27FC236}">
                  <a16:creationId xmlns:a16="http://schemas.microsoft.com/office/drawing/2014/main" id="{85E9D6A8-FC5F-4B4C-8040-F5CEC93407FB}"/>
                </a:ext>
              </a:extLst>
            </p:cNvPr>
            <p:cNvGrpSpPr/>
            <p:nvPr/>
          </p:nvGrpSpPr>
          <p:grpSpPr>
            <a:xfrm>
              <a:off x="6251166" y="3735606"/>
              <a:ext cx="4957104" cy="584775"/>
              <a:chOff x="6251166" y="3282128"/>
              <a:chExt cx="4957104" cy="584775"/>
            </a:xfrm>
          </p:grpSpPr>
          <p:sp>
            <p:nvSpPr>
              <p:cNvPr id="34" name="文本框 33">
                <a:extLst>
                  <a:ext uri="{FF2B5EF4-FFF2-40B4-BE49-F238E27FC236}">
                    <a16:creationId xmlns:a16="http://schemas.microsoft.com/office/drawing/2014/main" id="{2B9D20BE-28F9-4DF2-B56F-6BB5C31BD599}"/>
                  </a:ext>
                </a:extLst>
              </p:cNvPr>
              <p:cNvSpPr txBox="1"/>
              <p:nvPr/>
            </p:nvSpPr>
            <p:spPr>
              <a:xfrm>
                <a:off x="6251166" y="3282128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03</a:t>
                </a:r>
                <a:endParaRPr lang="zh-CN" altLang="en-US" sz="3200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35" name="文本框 34">
                <a:extLst>
                  <a:ext uri="{FF2B5EF4-FFF2-40B4-BE49-F238E27FC236}">
                    <a16:creationId xmlns:a16="http://schemas.microsoft.com/office/drawing/2014/main" id="{EC40FD7C-6555-4589-8AF3-84D8DB21A02C}"/>
                  </a:ext>
                </a:extLst>
              </p:cNvPr>
              <p:cNvSpPr txBox="1"/>
              <p:nvPr/>
            </p:nvSpPr>
            <p:spPr>
              <a:xfrm>
                <a:off x="7126934" y="3282128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仓库安全生产</a:t>
                </a:r>
              </a:p>
            </p:txBody>
          </p:sp>
        </p:grpSp>
        <p:grpSp>
          <p:nvGrpSpPr>
            <p:cNvPr id="31" name="组合 30">
              <a:extLst>
                <a:ext uri="{FF2B5EF4-FFF2-40B4-BE49-F238E27FC236}">
                  <a16:creationId xmlns:a16="http://schemas.microsoft.com/office/drawing/2014/main" id="{5F1906F3-3039-4CC5-A822-99621AD2256F}"/>
                </a:ext>
              </a:extLst>
            </p:cNvPr>
            <p:cNvGrpSpPr/>
            <p:nvPr/>
          </p:nvGrpSpPr>
          <p:grpSpPr>
            <a:xfrm>
              <a:off x="6251166" y="4632821"/>
              <a:ext cx="4957104" cy="584775"/>
              <a:chOff x="6251166" y="4042207"/>
              <a:chExt cx="4957104" cy="584775"/>
            </a:xfrm>
          </p:grpSpPr>
          <p:sp>
            <p:nvSpPr>
              <p:cNvPr id="32" name="文本框 31">
                <a:extLst>
                  <a:ext uri="{FF2B5EF4-FFF2-40B4-BE49-F238E27FC236}">
                    <a16:creationId xmlns:a16="http://schemas.microsoft.com/office/drawing/2014/main" id="{CD0FF26B-B091-4083-97CD-7666790AFED2}"/>
                  </a:ext>
                </a:extLst>
              </p:cNvPr>
              <p:cNvSpPr txBox="1"/>
              <p:nvPr/>
            </p:nvSpPr>
            <p:spPr>
              <a:xfrm>
                <a:off x="6251166" y="4042207"/>
                <a:ext cx="87576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04</a:t>
                </a:r>
                <a:endParaRPr lang="zh-CN" altLang="en-US" sz="3200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endParaRPr>
              </a:p>
            </p:txBody>
          </p:sp>
          <p:sp>
            <p:nvSpPr>
              <p:cNvPr id="33" name="文本框 32">
                <a:extLst>
                  <a:ext uri="{FF2B5EF4-FFF2-40B4-BE49-F238E27FC236}">
                    <a16:creationId xmlns:a16="http://schemas.microsoft.com/office/drawing/2014/main" id="{7466735B-3BEC-4E5C-B6DA-B1EF4F236517}"/>
                  </a:ext>
                </a:extLst>
              </p:cNvPr>
              <p:cNvSpPr txBox="1"/>
              <p:nvPr/>
            </p:nvSpPr>
            <p:spPr>
              <a:xfrm>
                <a:off x="7126934" y="4042207"/>
                <a:ext cx="4081336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CN" altLang="en-US" sz="3200" dirty="0">
                    <a:solidFill>
                      <a:schemeClr val="bg1"/>
                    </a:solidFill>
                    <a:latin typeface="锐字真言体免费商用" panose="02010600030101010101" pitchFamily="2" charset="-122"/>
                    <a:ea typeface="锐字真言体免费商用" panose="02010600030101010101" pitchFamily="2" charset="-122"/>
                  </a:rPr>
                  <a:t>仓库的其他安全管理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851747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0AE3098-55C0-4C2A-8325-79F68D56A7A4}"/>
              </a:ext>
            </a:extLst>
          </p:cNvPr>
          <p:cNvGrpSpPr/>
          <p:nvPr/>
        </p:nvGrpSpPr>
        <p:grpSpPr>
          <a:xfrm flipH="1">
            <a:off x="-3027796" y="4588149"/>
            <a:ext cx="19641060" cy="3104935"/>
            <a:chOff x="-2438399" y="4588149"/>
            <a:chExt cx="19641060" cy="3104935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CCD715EC-FFDA-4610-BD8E-39DF255C6B98}"/>
                </a:ext>
              </a:extLst>
            </p:cNvPr>
            <p:cNvSpPr/>
            <p:nvPr/>
          </p:nvSpPr>
          <p:spPr>
            <a:xfrm>
              <a:off x="-1422296" y="4588149"/>
              <a:ext cx="9957392" cy="3104935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74D21931-D1E9-493F-826C-16DF1F7986F4}"/>
                </a:ext>
              </a:extLst>
            </p:cNvPr>
            <p:cNvSpPr/>
            <p:nvPr/>
          </p:nvSpPr>
          <p:spPr>
            <a:xfrm>
              <a:off x="-2438399" y="5646953"/>
              <a:ext cx="19641060" cy="1692073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C9B1336A-743D-4E13-B200-534411F34311}"/>
              </a:ext>
            </a:extLst>
          </p:cNvPr>
          <p:cNvGrpSpPr/>
          <p:nvPr/>
        </p:nvGrpSpPr>
        <p:grpSpPr>
          <a:xfrm flipH="1">
            <a:off x="-1478279" y="-374440"/>
            <a:ext cx="13670279" cy="2031417"/>
            <a:chOff x="0" y="-359200"/>
            <a:chExt cx="13670279" cy="2031417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CCA2E27C-013F-4D80-BD74-B53F4B3F38F0}"/>
                </a:ext>
              </a:extLst>
            </p:cNvPr>
            <p:cNvSpPr/>
            <p:nvPr/>
          </p:nvSpPr>
          <p:spPr>
            <a:xfrm flipH="1" flipV="1">
              <a:off x="6835992" y="-359200"/>
              <a:ext cx="6834287" cy="2031417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31000">
                  <a:srgbClr val="F7785B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490571A6-FE2A-4898-B502-041E77D6600C}"/>
                </a:ext>
              </a:extLst>
            </p:cNvPr>
            <p:cNvSpPr/>
            <p:nvPr/>
          </p:nvSpPr>
          <p:spPr>
            <a:xfrm flipH="1" flipV="1">
              <a:off x="0" y="-128588"/>
              <a:ext cx="507000" cy="1570193"/>
            </a:xfrm>
            <a:custGeom>
              <a:avLst/>
              <a:gdLst>
                <a:gd name="connsiteX0" fmla="*/ 507000 w 507000"/>
                <a:gd name="connsiteY0" fmla="*/ 1570193 h 1570193"/>
                <a:gd name="connsiteX1" fmla="*/ 401142 w 507000"/>
                <a:gd name="connsiteY1" fmla="*/ 1548321 h 1570193"/>
                <a:gd name="connsiteX2" fmla="*/ 97934 w 507000"/>
                <a:gd name="connsiteY2" fmla="*/ 1415945 h 1570193"/>
                <a:gd name="connsiteX3" fmla="*/ 453195 w 507000"/>
                <a:gd name="connsiteY3" fmla="*/ 92083 h 1570193"/>
                <a:gd name="connsiteX4" fmla="*/ 507000 w 507000"/>
                <a:gd name="connsiteY4" fmla="*/ 0 h 157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000" h="1570193">
                  <a:moveTo>
                    <a:pt x="507000" y="1570193"/>
                  </a:moveTo>
                  <a:lnTo>
                    <a:pt x="401142" y="1548321"/>
                  </a:lnTo>
                  <a:cubicBezTo>
                    <a:pt x="271574" y="1516296"/>
                    <a:pt x="167769" y="1473278"/>
                    <a:pt x="97934" y="1415945"/>
                  </a:cubicBezTo>
                  <a:cubicBezTo>
                    <a:pt x="-181407" y="1186616"/>
                    <a:pt x="200093" y="524490"/>
                    <a:pt x="453195" y="92083"/>
                  </a:cubicBezTo>
                  <a:lnTo>
                    <a:pt x="507000" y="0"/>
                  </a:lnTo>
                  <a:close/>
                </a:path>
              </a:pathLst>
            </a:custGeom>
            <a:gradFill>
              <a:gsLst>
                <a:gs pos="47000">
                  <a:srgbClr val="F87D60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C21253E-7CAA-498E-A178-C956F22999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86" y="1759352"/>
            <a:ext cx="3708921" cy="3566682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BFF887-F9CE-478A-B6A9-E55BB15006DB}"/>
              </a:ext>
            </a:extLst>
          </p:cNvPr>
          <p:cNvSpPr txBox="1"/>
          <p:nvPr/>
        </p:nvSpPr>
        <p:spPr>
          <a:xfrm>
            <a:off x="6096000" y="1874970"/>
            <a:ext cx="875768" cy="646331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04</a:t>
            </a:r>
            <a:endParaRPr lang="zh-CN" altLang="en-US" sz="3600" dirty="0">
              <a:solidFill>
                <a:schemeClr val="bg1"/>
              </a:solidFill>
              <a:latin typeface="锐字真言体免费商用" panose="02010600030101010101" pitchFamily="2" charset="-122"/>
              <a:ea typeface="锐字真言体免费商用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519479-D6AC-4841-8738-3F6512437BEE}"/>
              </a:ext>
            </a:extLst>
          </p:cNvPr>
          <p:cNvSpPr txBox="1"/>
          <p:nvPr/>
        </p:nvSpPr>
        <p:spPr>
          <a:xfrm>
            <a:off x="6095999" y="2938782"/>
            <a:ext cx="4541131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仓库的其他安全管理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2F36CBB-39E1-473F-95A7-E9A041440342}"/>
              </a:ext>
            </a:extLst>
          </p:cNvPr>
          <p:cNvCxnSpPr>
            <a:cxnSpLocks/>
          </p:cNvCxnSpPr>
          <p:nvPr/>
        </p:nvCxnSpPr>
        <p:spPr>
          <a:xfrm>
            <a:off x="5741043" y="1967696"/>
            <a:ext cx="0" cy="3325199"/>
          </a:xfrm>
          <a:prstGeom prst="line">
            <a:avLst/>
          </a:prstGeom>
          <a:ln w="28575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15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库区的安全管理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id="{A9A5DBAB-CAD9-4EDC-9CAA-FBCC33CE203B}"/>
              </a:ext>
            </a:extLst>
          </p:cNvPr>
          <p:cNvGrpSpPr/>
          <p:nvPr/>
        </p:nvGrpSpPr>
        <p:grpSpPr>
          <a:xfrm>
            <a:off x="1769494" y="2591555"/>
            <a:ext cx="4326505" cy="2062132"/>
            <a:chOff x="1769494" y="2431142"/>
            <a:chExt cx="4326505" cy="2062132"/>
          </a:xfrm>
        </p:grpSpPr>
        <p:sp>
          <p:nvSpPr>
            <p:cNvPr id="9" name="矩形 8">
              <a:extLst>
                <a:ext uri="{FF2B5EF4-FFF2-40B4-BE49-F238E27FC236}">
                  <a16:creationId xmlns:a16="http://schemas.microsoft.com/office/drawing/2014/main" id="{C6278BAD-E292-43A3-B555-B206D5F77DFD}"/>
                </a:ext>
              </a:extLst>
            </p:cNvPr>
            <p:cNvSpPr/>
            <p:nvPr/>
          </p:nvSpPr>
          <p:spPr>
            <a:xfrm>
              <a:off x="1769494" y="2431142"/>
              <a:ext cx="43265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zh-CN" altLang="en-US" sz="16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仓储技术区的安全管理 </a:t>
              </a: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EC2AE7D4-DBD3-47D6-A841-7925DD83BFF7}"/>
                </a:ext>
              </a:extLst>
            </p:cNvPr>
            <p:cNvSpPr/>
            <p:nvPr/>
          </p:nvSpPr>
          <p:spPr>
            <a:xfrm>
              <a:off x="1769494" y="3200598"/>
              <a:ext cx="43265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zh-CN" altLang="en-US" sz="16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货物装卸与搬运中的安全管理 </a:t>
              </a:r>
            </a:p>
          </p:txBody>
        </p:sp>
        <p:sp>
          <p:nvSpPr>
            <p:cNvPr id="11" name="矩形 10">
              <a:extLst>
                <a:ext uri="{FF2B5EF4-FFF2-40B4-BE49-F238E27FC236}">
                  <a16:creationId xmlns:a16="http://schemas.microsoft.com/office/drawing/2014/main" id="{F5693D72-17A1-417F-9F27-46B8A39AAC3D}"/>
                </a:ext>
              </a:extLst>
            </p:cNvPr>
            <p:cNvSpPr/>
            <p:nvPr/>
          </p:nvSpPr>
          <p:spPr>
            <a:xfrm>
              <a:off x="1769494" y="3970054"/>
              <a:ext cx="4326505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200000"/>
                </a:lnSpc>
              </a:pPr>
              <a:r>
                <a:rPr lang="zh-CN" altLang="en-US" sz="1600" spc="3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库房的安全管理 </a:t>
              </a:r>
            </a:p>
          </p:txBody>
        </p:sp>
      </p:grp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DC939D78-814E-4946-9406-C541B3D8CA88}"/>
              </a:ext>
            </a:extLst>
          </p:cNvPr>
          <p:cNvGrpSpPr/>
          <p:nvPr/>
        </p:nvGrpSpPr>
        <p:grpSpPr>
          <a:xfrm>
            <a:off x="5673436" y="1944292"/>
            <a:ext cx="4590527" cy="3356659"/>
            <a:chOff x="5443024" y="2076330"/>
            <a:chExt cx="3548063" cy="3113088"/>
          </a:xfrm>
        </p:grpSpPr>
        <p:pic>
          <p:nvPicPr>
            <p:cNvPr id="12" name="Picture 11" descr="Fbz06">
              <a:extLst>
                <a:ext uri="{FF2B5EF4-FFF2-40B4-BE49-F238E27FC236}">
                  <a16:creationId xmlns:a16="http://schemas.microsoft.com/office/drawing/2014/main" id="{1A4A04DB-646F-4962-9101-67D2CB16168C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24" y="2076330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2" descr="Fbz17">
              <a:extLst>
                <a:ext uri="{FF2B5EF4-FFF2-40B4-BE49-F238E27FC236}">
                  <a16:creationId xmlns:a16="http://schemas.microsoft.com/office/drawing/2014/main" id="{680AC3B4-C752-443B-BA23-313E28B8D774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881" y="2076330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3" descr="Fbz02">
              <a:extLst>
                <a:ext uri="{FF2B5EF4-FFF2-40B4-BE49-F238E27FC236}">
                  <a16:creationId xmlns:a16="http://schemas.microsoft.com/office/drawing/2014/main" id="{9C2A9956-EA65-4025-A33D-EB8E3B797957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737" y="2076330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weixian6">
              <a:extLst>
                <a:ext uri="{FF2B5EF4-FFF2-40B4-BE49-F238E27FC236}">
                  <a16:creationId xmlns:a16="http://schemas.microsoft.com/office/drawing/2014/main" id="{80C863D9-34BF-4E4E-87E6-785AFB471FC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43024" y="4092455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15" descr="weixian1">
              <a:extLst>
                <a:ext uri="{FF2B5EF4-FFF2-40B4-BE49-F238E27FC236}">
                  <a16:creationId xmlns:a16="http://schemas.microsoft.com/office/drawing/2014/main" id="{3688370E-0D61-432A-90C6-E69D8007BD9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05881" y="4092455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16" descr="weixian8">
              <a:extLst>
                <a:ext uri="{FF2B5EF4-FFF2-40B4-BE49-F238E27FC236}">
                  <a16:creationId xmlns:a16="http://schemas.microsoft.com/office/drawing/2014/main" id="{571D26A7-9AFB-45DC-9B62-CF801FE83EB5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68737" y="4092455"/>
              <a:ext cx="1022350" cy="1096963"/>
            </a:xfrm>
            <a:prstGeom prst="rect">
              <a:avLst/>
            </a:prstGeom>
            <a:noFill/>
            <a:ln w="19050">
              <a:solidFill>
                <a:srgbClr val="ED533F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785169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防台管理与组织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628570"/>
            <a:ext cx="432650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、积极防范，有备无患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、全员参与，防范损害    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、不断改善仓库条件</a:t>
            </a:r>
          </a:p>
          <a:p>
            <a:pPr algn="just">
              <a:lnSpc>
                <a:spcPct val="200000"/>
              </a:lnSpc>
              <a:tabLst>
                <a:tab pos="3584575" algn="l"/>
              </a:tabLst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、仓库抗台 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92961ADA-BF62-459A-8984-52ACB3AA5D3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384" y="2358736"/>
            <a:ext cx="5487834" cy="3103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89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防雨湿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675125"/>
            <a:ext cx="4326505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、仓库有足够的防雨建筑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、仓库具有良好的排水能力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、做好货垛衬垫  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、及时苫盖货物 </a:t>
            </a:r>
          </a:p>
        </p:txBody>
      </p:sp>
      <p:pic>
        <p:nvPicPr>
          <p:cNvPr id="10" name="Picture 5" descr="Fbz06">
            <a:extLst>
              <a:ext uri="{FF2B5EF4-FFF2-40B4-BE49-F238E27FC236}">
                <a16:creationId xmlns:a16="http://schemas.microsoft.com/office/drawing/2014/main" id="{A23DDD25-669F-472D-A09D-6D5F598032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755" y="1844675"/>
            <a:ext cx="3927908" cy="3860326"/>
          </a:xfrm>
          <a:prstGeom prst="rect">
            <a:avLst/>
          </a:prstGeom>
          <a:noFill/>
          <a:ln w="28575">
            <a:solidFill>
              <a:srgbClr val="ED53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051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防雷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组合 6">
            <a:extLst>
              <a:ext uri="{FF2B5EF4-FFF2-40B4-BE49-F238E27FC236}">
                <a16:creationId xmlns:a16="http://schemas.microsoft.com/office/drawing/2014/main" id="{93796BB1-00A7-4DFF-B0D0-51C1B4C8829E}"/>
              </a:ext>
            </a:extLst>
          </p:cNvPr>
          <p:cNvGrpSpPr/>
          <p:nvPr/>
        </p:nvGrpSpPr>
        <p:grpSpPr>
          <a:xfrm>
            <a:off x="1882775" y="1844675"/>
            <a:ext cx="8497888" cy="3907371"/>
            <a:chOff x="1882775" y="1893902"/>
            <a:chExt cx="8149622" cy="4276725"/>
          </a:xfrm>
        </p:grpSpPr>
        <p:pic>
          <p:nvPicPr>
            <p:cNvPr id="10" name="Picture 9" descr="00142235e98807c0965b01">
              <a:extLst>
                <a:ext uri="{FF2B5EF4-FFF2-40B4-BE49-F238E27FC236}">
                  <a16:creationId xmlns:a16="http://schemas.microsoft.com/office/drawing/2014/main" id="{227297C7-5151-4287-8542-A13D3CBDEB5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82775" y="1893902"/>
              <a:ext cx="3535363" cy="4251325"/>
            </a:xfrm>
            <a:prstGeom prst="rect">
              <a:avLst/>
            </a:prstGeom>
            <a:noFill/>
            <a:ln w="57150">
              <a:solidFill>
                <a:srgbClr val="ED533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10" descr="00142235e98807c0968a02">
              <a:extLst>
                <a:ext uri="{FF2B5EF4-FFF2-40B4-BE49-F238E27FC236}">
                  <a16:creationId xmlns:a16="http://schemas.microsoft.com/office/drawing/2014/main" id="{45D45D5E-5623-4813-A484-C5D0E6A0A9A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46135" y="1893902"/>
              <a:ext cx="4386262" cy="4276725"/>
            </a:xfrm>
            <a:prstGeom prst="rect">
              <a:avLst/>
            </a:prstGeom>
            <a:noFill/>
            <a:ln w="57150">
              <a:solidFill>
                <a:srgbClr val="ED533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43201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防震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3865583"/>
            <a:ext cx="85693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首先，合当地地质结构类型，预见地震的可能性，在投资上予以考虑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其次，在情报信息上，要密切注视毗邻地区及地震部门预测和预报资料</a:t>
            </a:r>
          </a:p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再次，</a:t>
            </a:r>
            <a:r>
              <a:rPr lang="zh-CN" altLang="en-US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在组织</a:t>
            </a:r>
            <a:r>
              <a:rPr lang="en-US" altLang="zh-CN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[</a:t>
            </a:r>
            <a:r>
              <a:rPr lang="zh-CN" altLang="en-US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获取资料咨询微信：</a:t>
            </a:r>
            <a:r>
              <a:rPr lang="en-US" altLang="zh-CN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ansyingsj1]</a:t>
            </a:r>
            <a:r>
              <a:rPr lang="zh-CN" altLang="en-US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抢救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上，要作充分的准备。 </a:t>
            </a:r>
          </a:p>
        </p:txBody>
      </p:sp>
      <p:pic>
        <p:nvPicPr>
          <p:cNvPr id="10" name="Picture 4" descr="11461155911737933">
            <a:extLst>
              <a:ext uri="{FF2B5EF4-FFF2-40B4-BE49-F238E27FC236}">
                <a16:creationId xmlns:a16="http://schemas.microsoft.com/office/drawing/2014/main" id="{B318F410-1704-4F7A-B469-11BC7127F3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1337" y="2024362"/>
            <a:ext cx="8569326" cy="1771650"/>
          </a:xfrm>
          <a:prstGeom prst="rect">
            <a:avLst/>
          </a:prstGeom>
          <a:noFill/>
          <a:ln w="19050">
            <a:solidFill>
              <a:srgbClr val="ED533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60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防静电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1990040"/>
            <a:ext cx="861116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所有防静电设施都应保持干净，防止化学腐蚀、油垢玷污和机械碰撞损坏。 </a:t>
            </a: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DDF84A05-1DB1-4BC9-AD22-890FCE7D20F4}"/>
              </a:ext>
            </a:extLst>
          </p:cNvPr>
          <p:cNvGrpSpPr/>
          <p:nvPr/>
        </p:nvGrpSpPr>
        <p:grpSpPr>
          <a:xfrm>
            <a:off x="1882775" y="2847567"/>
            <a:ext cx="8414761" cy="2526121"/>
            <a:chOff x="1965902" y="3076973"/>
            <a:chExt cx="6580189" cy="2160587"/>
          </a:xfrm>
        </p:grpSpPr>
        <p:pic>
          <p:nvPicPr>
            <p:cNvPr id="10" name="Picture 5" descr="20061018155058249">
              <a:extLst>
                <a:ext uri="{FF2B5EF4-FFF2-40B4-BE49-F238E27FC236}">
                  <a16:creationId xmlns:a16="http://schemas.microsoft.com/office/drawing/2014/main" id="{D78B0E79-70F0-4A9E-B2BA-9A5ABBBD91A8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65902" y="3076973"/>
              <a:ext cx="1993900" cy="2160587"/>
            </a:xfrm>
            <a:prstGeom prst="rect">
              <a:avLst/>
            </a:prstGeom>
            <a:noFill/>
            <a:ln w="28575">
              <a:solidFill>
                <a:srgbClr val="ED533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20061018153120370">
              <a:extLst>
                <a:ext uri="{FF2B5EF4-FFF2-40B4-BE49-F238E27FC236}">
                  <a16:creationId xmlns:a16="http://schemas.microsoft.com/office/drawing/2014/main" id="{CA8A464F-84B5-437B-B7F7-72EFACB78B7E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59046" y="3076973"/>
              <a:ext cx="1993900" cy="2160587"/>
            </a:xfrm>
            <a:prstGeom prst="rect">
              <a:avLst/>
            </a:prstGeom>
            <a:noFill/>
            <a:ln w="28575">
              <a:solidFill>
                <a:srgbClr val="ED533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7" descr="2007613164953554">
              <a:extLst>
                <a:ext uri="{FF2B5EF4-FFF2-40B4-BE49-F238E27FC236}">
                  <a16:creationId xmlns:a16="http://schemas.microsoft.com/office/drawing/2014/main" id="{40031613-D827-4E41-928D-E1A6F0E0508F}"/>
                </a:ext>
              </a:extLst>
            </p:cNvPr>
            <p:cNvPicPr>
              <a:picLocks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52191" y="3076973"/>
              <a:ext cx="1993900" cy="2160587"/>
            </a:xfrm>
            <a:prstGeom prst="rect">
              <a:avLst/>
            </a:prstGeom>
            <a:noFill/>
            <a:ln w="28575">
              <a:solidFill>
                <a:srgbClr val="ED533F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839994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830997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复习思考题</a:t>
            </a:r>
            <a:b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</a:br>
            <a:endParaRPr lang="zh-CN" altLang="en-US" sz="2400" dirty="0">
              <a:solidFill>
                <a:srgbClr val="ED533F"/>
              </a:solidFill>
              <a:latin typeface="锐字真言体免费商用" panose="02010600030101010101" pitchFamily="2" charset="-122"/>
              <a:ea typeface="锐字真言体免费商用" panose="02010600030101010101" pitchFamily="2" charset="-122"/>
            </a:endParaRP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489576" y="2147458"/>
            <a:ext cx="469662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1.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仓库火灾的种类有哪些，灭火的方法有哪些？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2.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如何正确使用常见的灭火器进行灭火？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3.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如何确保仓库机械作业的安全？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4.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仓库如何做好货物的防雨湿工作？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5.</a:t>
            </a:r>
            <a:r>
              <a:rPr lang="zh-CN" altLang="en-US" sz="1600" spc="30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台风来临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前仓库应做好哪些准备工作？</a:t>
            </a: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B166A1F1-A4F2-4E01-90BC-00DE44B23C61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3880" y="2147458"/>
            <a:ext cx="3304326" cy="313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41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0E6CB06A-4F66-4EDB-8C6A-15FB1080CD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6941" y="577096"/>
            <a:ext cx="6164980" cy="6164980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8" name="任意多边形: 形状 7">
            <a:extLst>
              <a:ext uri="{FF2B5EF4-FFF2-40B4-BE49-F238E27FC236}">
                <a16:creationId xmlns:a16="http://schemas.microsoft.com/office/drawing/2014/main" id="{2E0077A8-B682-4765-8DE5-DD88F8153442}"/>
              </a:ext>
            </a:extLst>
          </p:cNvPr>
          <p:cNvSpPr/>
          <p:nvPr/>
        </p:nvSpPr>
        <p:spPr>
          <a:xfrm>
            <a:off x="-1422296" y="4588149"/>
            <a:ext cx="9957392" cy="3104935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25000">
                <a:srgbClr val="F87B5E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任意多边形: 形状 8">
            <a:extLst>
              <a:ext uri="{FF2B5EF4-FFF2-40B4-BE49-F238E27FC236}">
                <a16:creationId xmlns:a16="http://schemas.microsoft.com/office/drawing/2014/main" id="{E341961D-E7D6-4780-9148-EF7FB2FB528C}"/>
              </a:ext>
            </a:extLst>
          </p:cNvPr>
          <p:cNvSpPr/>
          <p:nvPr/>
        </p:nvSpPr>
        <p:spPr>
          <a:xfrm>
            <a:off x="-2438399" y="5646953"/>
            <a:ext cx="19641060" cy="1692073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25000">
                <a:srgbClr val="F87B5E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任意多边形: 形状 9">
            <a:extLst>
              <a:ext uri="{FF2B5EF4-FFF2-40B4-BE49-F238E27FC236}">
                <a16:creationId xmlns:a16="http://schemas.microsoft.com/office/drawing/2014/main" id="{7B8F6852-F94C-40F0-B7BA-31A8570ABCC1}"/>
              </a:ext>
            </a:extLst>
          </p:cNvPr>
          <p:cNvSpPr/>
          <p:nvPr/>
        </p:nvSpPr>
        <p:spPr>
          <a:xfrm flipH="1" flipV="1">
            <a:off x="6835992" y="-359200"/>
            <a:ext cx="6834287" cy="2031417"/>
          </a:xfrm>
          <a:custGeom>
            <a:avLst/>
            <a:gdLst>
              <a:gd name="connsiteX0" fmla="*/ 756958 w 7797393"/>
              <a:gd name="connsiteY0" fmla="*/ 239668 h 3104935"/>
              <a:gd name="connsiteX1" fmla="*/ 878878 w 7797393"/>
              <a:gd name="connsiteY1" fmla="*/ 254908 h 3104935"/>
              <a:gd name="connsiteX2" fmla="*/ 2387638 w 7797393"/>
              <a:gd name="connsiteY2" fmla="*/ 1565548 h 3104935"/>
              <a:gd name="connsiteX3" fmla="*/ 3835438 w 7797393"/>
              <a:gd name="connsiteY3" fmla="*/ 1093108 h 3104935"/>
              <a:gd name="connsiteX4" fmla="*/ 6151918 w 7797393"/>
              <a:gd name="connsiteY4" fmla="*/ 2495188 h 3104935"/>
              <a:gd name="connsiteX5" fmla="*/ 7706398 w 7797393"/>
              <a:gd name="connsiteY5" fmla="*/ 2723788 h 3104935"/>
              <a:gd name="connsiteX6" fmla="*/ 3423958 w 7797393"/>
              <a:gd name="connsiteY6" fmla="*/ 3074308 h 3104935"/>
              <a:gd name="connsiteX7" fmla="*/ 116878 w 7797393"/>
              <a:gd name="connsiteY7" fmla="*/ 2769508 h 3104935"/>
              <a:gd name="connsiteX8" fmla="*/ 756958 w 7797393"/>
              <a:gd name="connsiteY8" fmla="*/ 239668 h 31049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97393" h="3104935">
                <a:moveTo>
                  <a:pt x="756958" y="239668"/>
                </a:moveTo>
                <a:cubicBezTo>
                  <a:pt x="883958" y="-179432"/>
                  <a:pt x="607098" y="33928"/>
                  <a:pt x="878878" y="254908"/>
                </a:cubicBezTo>
                <a:cubicBezTo>
                  <a:pt x="1150658" y="475888"/>
                  <a:pt x="1894878" y="1425848"/>
                  <a:pt x="2387638" y="1565548"/>
                </a:cubicBezTo>
                <a:cubicBezTo>
                  <a:pt x="2880398" y="1705248"/>
                  <a:pt x="3208058" y="938168"/>
                  <a:pt x="3835438" y="1093108"/>
                </a:cubicBezTo>
                <a:cubicBezTo>
                  <a:pt x="4462818" y="1248048"/>
                  <a:pt x="5506758" y="2223408"/>
                  <a:pt x="6151918" y="2495188"/>
                </a:cubicBezTo>
                <a:cubicBezTo>
                  <a:pt x="6797078" y="2766968"/>
                  <a:pt x="8161058" y="2627268"/>
                  <a:pt x="7706398" y="2723788"/>
                </a:cubicBezTo>
                <a:cubicBezTo>
                  <a:pt x="7251738" y="2820308"/>
                  <a:pt x="4688878" y="3066688"/>
                  <a:pt x="3423958" y="3074308"/>
                </a:cubicBezTo>
                <a:cubicBezTo>
                  <a:pt x="2159038" y="3081928"/>
                  <a:pt x="561378" y="3236868"/>
                  <a:pt x="116878" y="2769508"/>
                </a:cubicBezTo>
                <a:cubicBezTo>
                  <a:pt x="-327622" y="2302148"/>
                  <a:pt x="629958" y="658768"/>
                  <a:pt x="756958" y="239668"/>
                </a:cubicBezTo>
                <a:close/>
              </a:path>
            </a:pathLst>
          </a:custGeom>
          <a:gradFill>
            <a:gsLst>
              <a:gs pos="31000">
                <a:srgbClr val="F7785B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>
            <a:extLst>
              <a:ext uri="{FF2B5EF4-FFF2-40B4-BE49-F238E27FC236}">
                <a16:creationId xmlns:a16="http://schemas.microsoft.com/office/drawing/2014/main" id="{960A82E0-0162-4F32-AAE1-E3EB03E29668}"/>
              </a:ext>
            </a:extLst>
          </p:cNvPr>
          <p:cNvSpPr/>
          <p:nvPr/>
        </p:nvSpPr>
        <p:spPr>
          <a:xfrm flipH="1" flipV="1">
            <a:off x="0" y="-128588"/>
            <a:ext cx="507000" cy="1570193"/>
          </a:xfrm>
          <a:custGeom>
            <a:avLst/>
            <a:gdLst>
              <a:gd name="connsiteX0" fmla="*/ 507000 w 507000"/>
              <a:gd name="connsiteY0" fmla="*/ 1570193 h 1570193"/>
              <a:gd name="connsiteX1" fmla="*/ 401142 w 507000"/>
              <a:gd name="connsiteY1" fmla="*/ 1548321 h 1570193"/>
              <a:gd name="connsiteX2" fmla="*/ 97934 w 507000"/>
              <a:gd name="connsiteY2" fmla="*/ 1415945 h 1570193"/>
              <a:gd name="connsiteX3" fmla="*/ 453195 w 507000"/>
              <a:gd name="connsiteY3" fmla="*/ 92083 h 1570193"/>
              <a:gd name="connsiteX4" fmla="*/ 507000 w 507000"/>
              <a:gd name="connsiteY4" fmla="*/ 0 h 1570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7000" h="1570193">
                <a:moveTo>
                  <a:pt x="507000" y="1570193"/>
                </a:moveTo>
                <a:lnTo>
                  <a:pt x="401142" y="1548321"/>
                </a:lnTo>
                <a:cubicBezTo>
                  <a:pt x="271574" y="1516296"/>
                  <a:pt x="167769" y="1473278"/>
                  <a:pt x="97934" y="1415945"/>
                </a:cubicBezTo>
                <a:cubicBezTo>
                  <a:pt x="-181407" y="1186616"/>
                  <a:pt x="200093" y="524490"/>
                  <a:pt x="453195" y="92083"/>
                </a:cubicBezTo>
                <a:lnTo>
                  <a:pt x="507000" y="0"/>
                </a:lnTo>
                <a:close/>
              </a:path>
            </a:pathLst>
          </a:custGeom>
          <a:gradFill>
            <a:gsLst>
              <a:gs pos="47000">
                <a:srgbClr val="F87D60"/>
              </a:gs>
              <a:gs pos="0">
                <a:srgbClr val="F66E50"/>
              </a:gs>
              <a:gs pos="100000">
                <a:srgbClr val="FD9F84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6" name="组合 15">
            <a:extLst>
              <a:ext uri="{FF2B5EF4-FFF2-40B4-BE49-F238E27FC236}">
                <a16:creationId xmlns:a16="http://schemas.microsoft.com/office/drawing/2014/main" id="{9BDF84E7-8073-426B-8CE0-5C33DD3E09DF}"/>
              </a:ext>
            </a:extLst>
          </p:cNvPr>
          <p:cNvGrpSpPr/>
          <p:nvPr/>
        </p:nvGrpSpPr>
        <p:grpSpPr>
          <a:xfrm>
            <a:off x="925975" y="2644878"/>
            <a:ext cx="4861560" cy="1364885"/>
            <a:chOff x="335280" y="2636066"/>
            <a:chExt cx="5184148" cy="1364885"/>
          </a:xfrm>
        </p:grpSpPr>
        <p:sp>
          <p:nvSpPr>
            <p:cNvPr id="14" name="文本框 13">
              <a:extLst>
                <a:ext uri="{FF2B5EF4-FFF2-40B4-BE49-F238E27FC236}">
                  <a16:creationId xmlns:a16="http://schemas.microsoft.com/office/drawing/2014/main" id="{95D13797-9197-4494-873B-D186A121B49A}"/>
                </a:ext>
              </a:extLst>
            </p:cNvPr>
            <p:cNvSpPr txBox="1"/>
            <p:nvPr/>
          </p:nvSpPr>
          <p:spPr>
            <a:xfrm>
              <a:off x="362760" y="2677512"/>
              <a:ext cx="515666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8000" dirty="0">
                  <a:solidFill>
                    <a:srgbClr val="ED533F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 仓库安理</a:t>
              </a:r>
            </a:p>
          </p:txBody>
        </p:sp>
        <p:sp>
          <p:nvSpPr>
            <p:cNvPr id="15" name="文本框 14">
              <a:extLst>
                <a:ext uri="{FF2B5EF4-FFF2-40B4-BE49-F238E27FC236}">
                  <a16:creationId xmlns:a16="http://schemas.microsoft.com/office/drawing/2014/main" id="{BE91C1EF-089D-4C61-BB77-233A3C3AC3A0}"/>
                </a:ext>
              </a:extLst>
            </p:cNvPr>
            <p:cNvSpPr txBox="1"/>
            <p:nvPr/>
          </p:nvSpPr>
          <p:spPr>
            <a:xfrm>
              <a:off x="335280" y="2636066"/>
              <a:ext cx="5156668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CN" altLang="en-US" sz="8000" b="1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谢谢欣赏</a:t>
              </a:r>
            </a:p>
          </p:txBody>
        </p:sp>
      </p:grpSp>
      <p:sp>
        <p:nvSpPr>
          <p:cNvPr id="11" name="矩形 10">
            <a:hlinkClick r:id="rId4"/>
          </p:cNvPr>
          <p:cNvSpPr/>
          <p:nvPr/>
        </p:nvSpPr>
        <p:spPr>
          <a:xfrm>
            <a:off x="980019" y="3950078"/>
            <a:ext cx="4473982" cy="9103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85800">
              <a:lnSpc>
                <a:spcPct val="130000"/>
              </a:lnSpc>
            </a:pPr>
            <a:r>
              <a:rPr lang="en-US" altLang="zh-CN" sz="1400" b="1">
                <a:solidFill>
                  <a:srgbClr val="525252"/>
                </a:solidFill>
                <a:latin typeface="Calibri" panose="020F0502020204030204"/>
              </a:rPr>
              <a:t>We're not just preventing injuries, we're improving lives…</a:t>
            </a:r>
          </a:p>
          <a:p>
            <a:pPr defTabSz="685800">
              <a:lnSpc>
                <a:spcPct val="130000"/>
              </a:lnSpc>
            </a:pPr>
            <a:r>
              <a:rPr lang="en-US" altLang="zh-CN" sz="1400" b="1">
                <a:solidFill>
                  <a:srgbClr val="525252"/>
                </a:solidFill>
                <a:latin typeface="Calibri" panose="020F0502020204030204"/>
              </a:rPr>
              <a:t>www.ansying.com</a:t>
            </a:r>
          </a:p>
          <a:p>
            <a:pPr defTabSz="685800">
              <a:lnSpc>
                <a:spcPct val="130000"/>
              </a:lnSpc>
            </a:pPr>
            <a:r>
              <a:rPr lang="en-US" altLang="zh-CN" sz="1400" b="1">
                <a:solidFill>
                  <a:srgbClr val="525252"/>
                </a:solidFill>
                <a:latin typeface="Calibri" panose="020F0502020204030204"/>
              </a:rPr>
              <a:t>WeChat</a:t>
            </a:r>
            <a:r>
              <a:rPr lang="zh-CN" altLang="en-US" sz="1400" b="1">
                <a:solidFill>
                  <a:srgbClr val="525252"/>
                </a:solidFill>
                <a:latin typeface="Calibri" panose="020F0502020204030204"/>
              </a:rPr>
              <a:t>：</a:t>
            </a:r>
            <a:r>
              <a:rPr lang="en-US" altLang="zh-CN" sz="1400" b="1">
                <a:solidFill>
                  <a:srgbClr val="525252"/>
                </a:solidFill>
                <a:latin typeface="Calibri" panose="020F0502020204030204"/>
              </a:rPr>
              <a:t>ansyingsj1</a:t>
            </a:r>
            <a:endParaRPr lang="zh-CN" altLang="en-US" sz="1400" b="1">
              <a:solidFill>
                <a:srgbClr val="525252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626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0AE3098-55C0-4C2A-8325-79F68D56A7A4}"/>
              </a:ext>
            </a:extLst>
          </p:cNvPr>
          <p:cNvGrpSpPr/>
          <p:nvPr/>
        </p:nvGrpSpPr>
        <p:grpSpPr>
          <a:xfrm flipH="1">
            <a:off x="-3027796" y="4588149"/>
            <a:ext cx="19641060" cy="3104935"/>
            <a:chOff x="-2438399" y="4588149"/>
            <a:chExt cx="19641060" cy="3104935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CCD715EC-FFDA-4610-BD8E-39DF255C6B98}"/>
                </a:ext>
              </a:extLst>
            </p:cNvPr>
            <p:cNvSpPr/>
            <p:nvPr/>
          </p:nvSpPr>
          <p:spPr>
            <a:xfrm>
              <a:off x="-1422296" y="4588149"/>
              <a:ext cx="9957392" cy="3104935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74D21931-D1E9-493F-826C-16DF1F7986F4}"/>
                </a:ext>
              </a:extLst>
            </p:cNvPr>
            <p:cNvSpPr/>
            <p:nvPr/>
          </p:nvSpPr>
          <p:spPr>
            <a:xfrm>
              <a:off x="-2438399" y="5646953"/>
              <a:ext cx="19641060" cy="1692073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C9B1336A-743D-4E13-B200-534411F34311}"/>
              </a:ext>
            </a:extLst>
          </p:cNvPr>
          <p:cNvGrpSpPr/>
          <p:nvPr/>
        </p:nvGrpSpPr>
        <p:grpSpPr>
          <a:xfrm flipH="1">
            <a:off x="-1478279" y="-374440"/>
            <a:ext cx="13670279" cy="2031417"/>
            <a:chOff x="0" y="-359200"/>
            <a:chExt cx="13670279" cy="2031417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CCA2E27C-013F-4D80-BD74-B53F4B3F38F0}"/>
                </a:ext>
              </a:extLst>
            </p:cNvPr>
            <p:cNvSpPr/>
            <p:nvPr/>
          </p:nvSpPr>
          <p:spPr>
            <a:xfrm flipH="1" flipV="1">
              <a:off x="6835992" y="-359200"/>
              <a:ext cx="6834287" cy="2031417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31000">
                  <a:srgbClr val="F7785B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490571A6-FE2A-4898-B502-041E77D6600C}"/>
                </a:ext>
              </a:extLst>
            </p:cNvPr>
            <p:cNvSpPr/>
            <p:nvPr/>
          </p:nvSpPr>
          <p:spPr>
            <a:xfrm flipH="1" flipV="1">
              <a:off x="0" y="-128588"/>
              <a:ext cx="507000" cy="1570193"/>
            </a:xfrm>
            <a:custGeom>
              <a:avLst/>
              <a:gdLst>
                <a:gd name="connsiteX0" fmla="*/ 507000 w 507000"/>
                <a:gd name="connsiteY0" fmla="*/ 1570193 h 1570193"/>
                <a:gd name="connsiteX1" fmla="*/ 401142 w 507000"/>
                <a:gd name="connsiteY1" fmla="*/ 1548321 h 1570193"/>
                <a:gd name="connsiteX2" fmla="*/ 97934 w 507000"/>
                <a:gd name="connsiteY2" fmla="*/ 1415945 h 1570193"/>
                <a:gd name="connsiteX3" fmla="*/ 453195 w 507000"/>
                <a:gd name="connsiteY3" fmla="*/ 92083 h 1570193"/>
                <a:gd name="connsiteX4" fmla="*/ 507000 w 507000"/>
                <a:gd name="connsiteY4" fmla="*/ 0 h 157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000" h="1570193">
                  <a:moveTo>
                    <a:pt x="507000" y="1570193"/>
                  </a:moveTo>
                  <a:lnTo>
                    <a:pt x="401142" y="1548321"/>
                  </a:lnTo>
                  <a:cubicBezTo>
                    <a:pt x="271574" y="1516296"/>
                    <a:pt x="167769" y="1473278"/>
                    <a:pt x="97934" y="1415945"/>
                  </a:cubicBezTo>
                  <a:cubicBezTo>
                    <a:pt x="-181407" y="1186616"/>
                    <a:pt x="200093" y="524490"/>
                    <a:pt x="453195" y="92083"/>
                  </a:cubicBezTo>
                  <a:lnTo>
                    <a:pt x="507000" y="0"/>
                  </a:lnTo>
                  <a:close/>
                </a:path>
              </a:pathLst>
            </a:custGeom>
            <a:gradFill>
              <a:gsLst>
                <a:gs pos="47000">
                  <a:srgbClr val="F87D60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C21253E-7CAA-498E-A178-C956F22999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86" y="1759352"/>
            <a:ext cx="3708921" cy="3566682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BFF887-F9CE-478A-B6A9-E55BB15006DB}"/>
              </a:ext>
            </a:extLst>
          </p:cNvPr>
          <p:cNvSpPr txBox="1"/>
          <p:nvPr/>
        </p:nvSpPr>
        <p:spPr>
          <a:xfrm>
            <a:off x="6096000" y="1874970"/>
            <a:ext cx="87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01</a:t>
            </a:r>
            <a:endParaRPr lang="zh-CN" altLang="en-US" sz="3600" dirty="0">
              <a:solidFill>
                <a:schemeClr val="bg1"/>
              </a:solidFill>
              <a:latin typeface="锐字真言体免费商用" panose="02010600030101010101" pitchFamily="2" charset="-122"/>
              <a:ea typeface="锐字真言体免费商用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519479-D6AC-4841-8738-3F6512437BEE}"/>
              </a:ext>
            </a:extLst>
          </p:cNvPr>
          <p:cNvSpPr txBox="1"/>
          <p:nvPr/>
        </p:nvSpPr>
        <p:spPr>
          <a:xfrm>
            <a:off x="6096000" y="2938782"/>
            <a:ext cx="408133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库区的治安与保卫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2F36CBB-39E1-473F-95A7-E9A041440342}"/>
              </a:ext>
            </a:extLst>
          </p:cNvPr>
          <p:cNvCxnSpPr>
            <a:cxnSpLocks/>
          </p:cNvCxnSpPr>
          <p:nvPr/>
        </p:nvCxnSpPr>
        <p:spPr>
          <a:xfrm>
            <a:off x="5741043" y="1967696"/>
            <a:ext cx="0" cy="3325199"/>
          </a:xfrm>
          <a:prstGeom prst="line">
            <a:avLst/>
          </a:prstGeom>
          <a:ln w="28575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0960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概述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2431142"/>
            <a:ext cx="4579351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仓库的治安保卫管理是仓库为了防范、制止恶性侵权行为、意外事故对仓库及仓储财产的侵害和破坏，并维护仓储环境的稳定，保证仓储生产经营的顺利开展所进行的管理工作。 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A4DDA8F-FF30-4CF3-A837-2470E1F0BF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12223" y="1056728"/>
            <a:ext cx="5241818" cy="52418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0248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库区治安保卫的组织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4914900" y="1844675"/>
            <a:ext cx="54657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治安保卫的管理机构必须有较为高效、精简的机构组成，高层领导负责整个仓库的治安保卫管理工作；各部门、机构的领导是本部门的治安责任人，负责本部门的治安保卫管理工作，对本部门的治安保卫工作负责；治安保卫的职能机构协助领导的治安保卫管理工作，指导各部门的治安保卫管理，领导治安保卫执行机构。 </a:t>
            </a: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22C9D421-673B-4170-8859-CA079DB8D709}"/>
              </a:ext>
            </a:extLst>
          </p:cNvPr>
          <p:cNvGrpSpPr/>
          <p:nvPr/>
        </p:nvGrpSpPr>
        <p:grpSpPr>
          <a:xfrm>
            <a:off x="1882775" y="2024362"/>
            <a:ext cx="2804126" cy="3486847"/>
            <a:chOff x="1882775" y="2024362"/>
            <a:chExt cx="2804126" cy="3486847"/>
          </a:xfrm>
        </p:grpSpPr>
        <p:sp>
          <p:nvSpPr>
            <p:cNvPr id="7" name="矩形: 圆角 6">
              <a:extLst>
                <a:ext uri="{FF2B5EF4-FFF2-40B4-BE49-F238E27FC236}">
                  <a16:creationId xmlns:a16="http://schemas.microsoft.com/office/drawing/2014/main" id="{42B1BE2A-61BC-48F5-BCF2-0A2232506F0E}"/>
                </a:ext>
              </a:extLst>
            </p:cNvPr>
            <p:cNvSpPr/>
            <p:nvPr/>
          </p:nvSpPr>
          <p:spPr>
            <a:xfrm>
              <a:off x="1882775" y="2024362"/>
              <a:ext cx="2804126" cy="3252355"/>
            </a:xfrm>
            <a:prstGeom prst="roundRect">
              <a:avLst>
                <a:gd name="adj" fmla="val 8144"/>
              </a:avLst>
            </a:prstGeom>
            <a:solidFill>
              <a:srgbClr val="F66E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Rectangle 6">
              <a:extLst>
                <a:ext uri="{FF2B5EF4-FFF2-40B4-BE49-F238E27FC236}">
                  <a16:creationId xmlns:a16="http://schemas.microsoft.com/office/drawing/2014/main" id="{802141C0-A74E-440C-A2DF-0DABE6DD22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1194" y="2129514"/>
              <a:ext cx="2595707" cy="33816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50000"/>
                </a:lnSpc>
                <a:buFont typeface="Wingdings" panose="05000000000000000000" pitchFamily="2" charset="2"/>
                <a:buChar char="J"/>
              </a:pP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安全防火责任制度</a:t>
              </a:r>
            </a:p>
            <a:p>
              <a:pPr eaLnBrk="1" hangingPunct="1">
                <a:lnSpc>
                  <a:spcPct val="150000"/>
                </a:lnSpc>
                <a:buFont typeface="Wingdings" panose="05000000000000000000" pitchFamily="2" charset="2"/>
                <a:buChar char="J"/>
              </a:pP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安全设施设备保管使用制度</a:t>
              </a:r>
            </a:p>
            <a:p>
              <a:pPr eaLnBrk="1" hangingPunct="1">
                <a:lnSpc>
                  <a:spcPct val="150000"/>
                </a:lnSpc>
                <a:buFont typeface="Wingdings" panose="05000000000000000000" pitchFamily="2" charset="2"/>
                <a:buChar char="J"/>
              </a:pP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门卫值班制度</a:t>
              </a:r>
            </a:p>
            <a:p>
              <a:pPr eaLnBrk="1" hangingPunct="1">
                <a:lnSpc>
                  <a:spcPct val="150000"/>
                </a:lnSpc>
                <a:buFont typeface="Wingdings" panose="05000000000000000000" pitchFamily="2" charset="2"/>
                <a:buChar char="J"/>
              </a:pP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进出仓库管理制度</a:t>
              </a:r>
            </a:p>
            <a:p>
              <a:pPr eaLnBrk="1" hangingPunct="1">
                <a:lnSpc>
                  <a:spcPct val="150000"/>
                </a:lnSpc>
                <a:buFont typeface="Wingdings" panose="05000000000000000000" pitchFamily="2" charset="2"/>
                <a:buChar char="J"/>
              </a:pPr>
              <a:r>
                <a:rPr lang="zh-CN" altLang="en-US" dirty="0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保卫人员值班巡查制度等 </a:t>
              </a:r>
              <a:endParaRPr lang="en-US" altLang="zh-CN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endParaRPr>
            </a:p>
            <a:p>
              <a:pPr eaLnBrk="1" hangingPunct="1">
                <a:lnSpc>
                  <a:spcPct val="150000"/>
                </a:lnSpc>
              </a:pPr>
              <a:endParaRPr lang="zh-CN" altLang="en-US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3617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治安保卫工作的内容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F5D8400F-D716-4C1D-AC4C-BCF27BB5D4F6}"/>
              </a:ext>
            </a:extLst>
          </p:cNvPr>
          <p:cNvGrpSpPr/>
          <p:nvPr/>
        </p:nvGrpSpPr>
        <p:grpSpPr>
          <a:xfrm>
            <a:off x="6209282" y="2270295"/>
            <a:ext cx="4213224" cy="3069061"/>
            <a:chOff x="1787459" y="2703301"/>
            <a:chExt cx="2193925" cy="3069061"/>
          </a:xfrm>
        </p:grpSpPr>
        <p:sp>
          <p:nvSpPr>
            <p:cNvPr id="10" name="AutoShape 3">
              <a:extLst>
                <a:ext uri="{FF2B5EF4-FFF2-40B4-BE49-F238E27FC236}">
                  <a16:creationId xmlns:a16="http://schemas.microsoft.com/office/drawing/2014/main" id="{EFD19A60-4E95-4D69-A7DA-DE096BC43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459" y="2703301"/>
              <a:ext cx="2193925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出入口和要害部位 </a:t>
              </a:r>
            </a:p>
          </p:txBody>
        </p:sp>
        <p:sp>
          <p:nvSpPr>
            <p:cNvPr id="11" name="AutoShape 5">
              <a:extLst>
                <a:ext uri="{FF2B5EF4-FFF2-40B4-BE49-F238E27FC236}">
                  <a16:creationId xmlns:a16="http://schemas.microsoft.com/office/drawing/2014/main" id="{10CFE7EB-F74A-4C33-BA86-E61155E6F7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459" y="3352589"/>
              <a:ext cx="2193925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巡逻检查 </a:t>
              </a:r>
            </a:p>
          </p:txBody>
        </p:sp>
        <p:sp>
          <p:nvSpPr>
            <p:cNvPr id="12" name="AutoShape 6">
              <a:extLst>
                <a:ext uri="{FF2B5EF4-FFF2-40B4-BE49-F238E27FC236}">
                  <a16:creationId xmlns:a16="http://schemas.microsoft.com/office/drawing/2014/main" id="{0F69667F-4AC0-424C-9609-3BE5F05F8D7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459" y="4000289"/>
              <a:ext cx="2193925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wrap="none"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防盗设施、设备使用 </a:t>
              </a:r>
            </a:p>
          </p:txBody>
        </p:sp>
        <p:sp>
          <p:nvSpPr>
            <p:cNvPr id="13" name="AutoShape 7">
              <a:extLst>
                <a:ext uri="{FF2B5EF4-FFF2-40B4-BE49-F238E27FC236}">
                  <a16:creationId xmlns:a16="http://schemas.microsoft.com/office/drawing/2014/main" id="{C213C4A2-A547-4C36-ACA6-086C3F6605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459" y="4647989"/>
              <a:ext cx="2193925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治安检查 </a:t>
              </a:r>
            </a:p>
          </p:txBody>
        </p:sp>
        <p:sp>
          <p:nvSpPr>
            <p:cNvPr id="14" name="AutoShape 8">
              <a:extLst>
                <a:ext uri="{FF2B5EF4-FFF2-40B4-BE49-F238E27FC236}">
                  <a16:creationId xmlns:a16="http://schemas.microsoft.com/office/drawing/2014/main" id="{B1951D31-5204-457F-97E6-2DAB3C9045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87459" y="5295689"/>
              <a:ext cx="2193925" cy="476673"/>
            </a:xfrm>
            <a:prstGeom prst="roundRect">
              <a:avLst>
                <a:gd name="adj" fmla="val 16667"/>
              </a:avLst>
            </a:prstGeom>
            <a:solidFill>
              <a:srgbClr val="F66E50"/>
            </a:solidFill>
            <a:ln w="9525">
              <a:noFill/>
              <a:round/>
              <a:headEnd/>
              <a:tailEnd/>
            </a:ln>
          </p:spPr>
          <p:txBody>
            <a:bodyPr tIns="76176" bIns="76176" anchor="ctr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/>
              <a:r>
                <a:rPr lang="zh-CN" altLang="en-US">
                  <a:solidFill>
                    <a:schemeClr val="bg1"/>
                  </a:solidFill>
                  <a:latin typeface="锐字真言体免费商用" panose="02010600030101010101" pitchFamily="2" charset="-122"/>
                  <a:ea typeface="锐字真言体免费商用" panose="02010600030101010101" pitchFamily="2" charset="-122"/>
                </a:rPr>
                <a:t>治安应急 </a:t>
              </a:r>
            </a:p>
          </p:txBody>
        </p:sp>
      </p:grpSp>
      <p:pic>
        <p:nvPicPr>
          <p:cNvPr id="17" name="图片 16">
            <a:extLst>
              <a:ext uri="{FF2B5EF4-FFF2-40B4-BE49-F238E27FC236}">
                <a16:creationId xmlns:a16="http://schemas.microsoft.com/office/drawing/2014/main" id="{1BCD197C-CCE7-4126-934E-35C44FA987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3083" y="1844675"/>
            <a:ext cx="3469068" cy="3469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805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C0AE3098-55C0-4C2A-8325-79F68D56A7A4}"/>
              </a:ext>
            </a:extLst>
          </p:cNvPr>
          <p:cNvGrpSpPr/>
          <p:nvPr/>
        </p:nvGrpSpPr>
        <p:grpSpPr>
          <a:xfrm flipH="1">
            <a:off x="-3027796" y="4588149"/>
            <a:ext cx="19641060" cy="3104935"/>
            <a:chOff x="-2438399" y="4588149"/>
            <a:chExt cx="19641060" cy="3104935"/>
          </a:xfrm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CCD715EC-FFDA-4610-BD8E-39DF255C6B98}"/>
                </a:ext>
              </a:extLst>
            </p:cNvPr>
            <p:cNvSpPr/>
            <p:nvPr/>
          </p:nvSpPr>
          <p:spPr>
            <a:xfrm>
              <a:off x="-1422296" y="4588149"/>
              <a:ext cx="9957392" cy="3104935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74D21931-D1E9-493F-826C-16DF1F7986F4}"/>
                </a:ext>
              </a:extLst>
            </p:cNvPr>
            <p:cNvSpPr/>
            <p:nvPr/>
          </p:nvSpPr>
          <p:spPr>
            <a:xfrm>
              <a:off x="-2438399" y="5646953"/>
              <a:ext cx="19641060" cy="1692073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25000">
                  <a:srgbClr val="F87B5E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C9B1336A-743D-4E13-B200-534411F34311}"/>
              </a:ext>
            </a:extLst>
          </p:cNvPr>
          <p:cNvGrpSpPr/>
          <p:nvPr/>
        </p:nvGrpSpPr>
        <p:grpSpPr>
          <a:xfrm flipH="1">
            <a:off x="-1478279" y="-374440"/>
            <a:ext cx="13670279" cy="2031417"/>
            <a:chOff x="0" y="-359200"/>
            <a:chExt cx="13670279" cy="2031417"/>
          </a:xfrm>
        </p:grpSpPr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CCA2E27C-013F-4D80-BD74-B53F4B3F38F0}"/>
                </a:ext>
              </a:extLst>
            </p:cNvPr>
            <p:cNvSpPr/>
            <p:nvPr/>
          </p:nvSpPr>
          <p:spPr>
            <a:xfrm flipH="1" flipV="1">
              <a:off x="6835992" y="-359200"/>
              <a:ext cx="6834287" cy="2031417"/>
            </a:xfrm>
            <a:custGeom>
              <a:avLst/>
              <a:gdLst>
                <a:gd name="connsiteX0" fmla="*/ 756958 w 7797393"/>
                <a:gd name="connsiteY0" fmla="*/ 239668 h 3104935"/>
                <a:gd name="connsiteX1" fmla="*/ 878878 w 7797393"/>
                <a:gd name="connsiteY1" fmla="*/ 254908 h 3104935"/>
                <a:gd name="connsiteX2" fmla="*/ 2387638 w 7797393"/>
                <a:gd name="connsiteY2" fmla="*/ 1565548 h 3104935"/>
                <a:gd name="connsiteX3" fmla="*/ 3835438 w 7797393"/>
                <a:gd name="connsiteY3" fmla="*/ 1093108 h 3104935"/>
                <a:gd name="connsiteX4" fmla="*/ 6151918 w 7797393"/>
                <a:gd name="connsiteY4" fmla="*/ 2495188 h 3104935"/>
                <a:gd name="connsiteX5" fmla="*/ 7706398 w 7797393"/>
                <a:gd name="connsiteY5" fmla="*/ 2723788 h 3104935"/>
                <a:gd name="connsiteX6" fmla="*/ 3423958 w 7797393"/>
                <a:gd name="connsiteY6" fmla="*/ 3074308 h 3104935"/>
                <a:gd name="connsiteX7" fmla="*/ 116878 w 7797393"/>
                <a:gd name="connsiteY7" fmla="*/ 2769508 h 3104935"/>
                <a:gd name="connsiteX8" fmla="*/ 756958 w 7797393"/>
                <a:gd name="connsiteY8" fmla="*/ 239668 h 31049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7797393" h="3104935">
                  <a:moveTo>
                    <a:pt x="756958" y="239668"/>
                  </a:moveTo>
                  <a:cubicBezTo>
                    <a:pt x="883958" y="-179432"/>
                    <a:pt x="607098" y="33928"/>
                    <a:pt x="878878" y="254908"/>
                  </a:cubicBezTo>
                  <a:cubicBezTo>
                    <a:pt x="1150658" y="475888"/>
                    <a:pt x="1894878" y="1425848"/>
                    <a:pt x="2387638" y="1565548"/>
                  </a:cubicBezTo>
                  <a:cubicBezTo>
                    <a:pt x="2880398" y="1705248"/>
                    <a:pt x="3208058" y="938168"/>
                    <a:pt x="3835438" y="1093108"/>
                  </a:cubicBezTo>
                  <a:cubicBezTo>
                    <a:pt x="4462818" y="1248048"/>
                    <a:pt x="5506758" y="2223408"/>
                    <a:pt x="6151918" y="2495188"/>
                  </a:cubicBezTo>
                  <a:cubicBezTo>
                    <a:pt x="6797078" y="2766968"/>
                    <a:pt x="8161058" y="2627268"/>
                    <a:pt x="7706398" y="2723788"/>
                  </a:cubicBezTo>
                  <a:cubicBezTo>
                    <a:pt x="7251738" y="2820308"/>
                    <a:pt x="4688878" y="3066688"/>
                    <a:pt x="3423958" y="3074308"/>
                  </a:cubicBezTo>
                  <a:cubicBezTo>
                    <a:pt x="2159038" y="3081928"/>
                    <a:pt x="561378" y="3236868"/>
                    <a:pt x="116878" y="2769508"/>
                  </a:cubicBezTo>
                  <a:cubicBezTo>
                    <a:pt x="-327622" y="2302148"/>
                    <a:pt x="629958" y="658768"/>
                    <a:pt x="756958" y="239668"/>
                  </a:cubicBezTo>
                  <a:close/>
                </a:path>
              </a:pathLst>
            </a:custGeom>
            <a:gradFill>
              <a:gsLst>
                <a:gs pos="31000">
                  <a:srgbClr val="F7785B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490571A6-FE2A-4898-B502-041E77D6600C}"/>
                </a:ext>
              </a:extLst>
            </p:cNvPr>
            <p:cNvSpPr/>
            <p:nvPr/>
          </p:nvSpPr>
          <p:spPr>
            <a:xfrm flipH="1" flipV="1">
              <a:off x="0" y="-128588"/>
              <a:ext cx="507000" cy="1570193"/>
            </a:xfrm>
            <a:custGeom>
              <a:avLst/>
              <a:gdLst>
                <a:gd name="connsiteX0" fmla="*/ 507000 w 507000"/>
                <a:gd name="connsiteY0" fmla="*/ 1570193 h 1570193"/>
                <a:gd name="connsiteX1" fmla="*/ 401142 w 507000"/>
                <a:gd name="connsiteY1" fmla="*/ 1548321 h 1570193"/>
                <a:gd name="connsiteX2" fmla="*/ 97934 w 507000"/>
                <a:gd name="connsiteY2" fmla="*/ 1415945 h 1570193"/>
                <a:gd name="connsiteX3" fmla="*/ 453195 w 507000"/>
                <a:gd name="connsiteY3" fmla="*/ 92083 h 1570193"/>
                <a:gd name="connsiteX4" fmla="*/ 507000 w 507000"/>
                <a:gd name="connsiteY4" fmla="*/ 0 h 1570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07000" h="1570193">
                  <a:moveTo>
                    <a:pt x="507000" y="1570193"/>
                  </a:moveTo>
                  <a:lnTo>
                    <a:pt x="401142" y="1548321"/>
                  </a:lnTo>
                  <a:cubicBezTo>
                    <a:pt x="271574" y="1516296"/>
                    <a:pt x="167769" y="1473278"/>
                    <a:pt x="97934" y="1415945"/>
                  </a:cubicBezTo>
                  <a:cubicBezTo>
                    <a:pt x="-181407" y="1186616"/>
                    <a:pt x="200093" y="524490"/>
                    <a:pt x="453195" y="92083"/>
                  </a:cubicBezTo>
                  <a:lnTo>
                    <a:pt x="507000" y="0"/>
                  </a:lnTo>
                  <a:close/>
                </a:path>
              </a:pathLst>
            </a:custGeom>
            <a:gradFill>
              <a:gsLst>
                <a:gs pos="47000">
                  <a:srgbClr val="F87D60"/>
                </a:gs>
                <a:gs pos="0">
                  <a:srgbClr val="F66E50"/>
                </a:gs>
                <a:gs pos="100000">
                  <a:srgbClr val="FD9F84">
                    <a:alpha val="0"/>
                  </a:srgbClr>
                </a:gs>
              </a:gsLst>
              <a:lin ang="5400000" scaled="1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9" name="图片 8">
            <a:extLst>
              <a:ext uri="{FF2B5EF4-FFF2-40B4-BE49-F238E27FC236}">
                <a16:creationId xmlns:a16="http://schemas.microsoft.com/office/drawing/2014/main" id="{CC21253E-7CAA-498E-A178-C956F22999E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086" y="1759352"/>
            <a:ext cx="3708921" cy="3566682"/>
          </a:xfrm>
          <a:prstGeom prst="rect">
            <a:avLst/>
          </a:prstGeom>
          <a:effectLst>
            <a:outerShdw blurRad="558800" sx="99000" sy="99000" algn="ctr" rotWithShape="0">
              <a:prstClr val="black">
                <a:alpha val="32000"/>
              </a:prstClr>
            </a:outerShdw>
          </a:effectLst>
        </p:spPr>
      </p:pic>
      <p:sp>
        <p:nvSpPr>
          <p:cNvPr id="10" name="文本框 9">
            <a:extLst>
              <a:ext uri="{FF2B5EF4-FFF2-40B4-BE49-F238E27FC236}">
                <a16:creationId xmlns:a16="http://schemas.microsoft.com/office/drawing/2014/main" id="{24BFF887-F9CE-478A-B6A9-E55BB15006DB}"/>
              </a:ext>
            </a:extLst>
          </p:cNvPr>
          <p:cNvSpPr txBox="1"/>
          <p:nvPr/>
        </p:nvSpPr>
        <p:spPr>
          <a:xfrm>
            <a:off x="6096000" y="1874970"/>
            <a:ext cx="8757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02</a:t>
            </a:r>
            <a:endParaRPr lang="zh-CN" altLang="en-US" sz="3600" dirty="0">
              <a:solidFill>
                <a:schemeClr val="bg1"/>
              </a:solidFill>
              <a:latin typeface="锐字真言体免费商用" panose="02010600030101010101" pitchFamily="2" charset="-122"/>
              <a:ea typeface="锐字真言体免费商用" panose="02010600030101010101" pitchFamily="2" charset="-122"/>
            </a:endParaRP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2519479-D6AC-4841-8738-3F6512437BEE}"/>
              </a:ext>
            </a:extLst>
          </p:cNvPr>
          <p:cNvSpPr txBox="1"/>
          <p:nvPr/>
        </p:nvSpPr>
        <p:spPr>
          <a:xfrm>
            <a:off x="6096000" y="2938782"/>
            <a:ext cx="4081336" cy="646331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库区的消防管理</a:t>
            </a: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E2F36CBB-39E1-473F-95A7-E9A041440342}"/>
              </a:ext>
            </a:extLst>
          </p:cNvPr>
          <p:cNvCxnSpPr>
            <a:cxnSpLocks/>
          </p:cNvCxnSpPr>
          <p:nvPr/>
        </p:nvCxnSpPr>
        <p:spPr>
          <a:xfrm>
            <a:off x="5741043" y="1967696"/>
            <a:ext cx="0" cy="3325199"/>
          </a:xfrm>
          <a:prstGeom prst="line">
            <a:avLst/>
          </a:prstGeom>
          <a:ln w="28575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3795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仓库火灾知识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6639791" y="2969480"/>
            <a:ext cx="374087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是指可燃物分解或挥发出的可燃气体，与空气中的氧剧烈化合，同时发出光热的反应过程。 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78CE059F-8396-4385-8CF1-25387FCAED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1993678"/>
            <a:ext cx="4381500" cy="345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3170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>
            <a:extLst>
              <a:ext uri="{FF2B5EF4-FFF2-40B4-BE49-F238E27FC236}">
                <a16:creationId xmlns:a16="http://schemas.microsoft.com/office/drawing/2014/main" id="{5E297251-C6CA-4D90-80BB-01ED020849BC}"/>
              </a:ext>
            </a:extLst>
          </p:cNvPr>
          <p:cNvGrpSpPr/>
          <p:nvPr/>
        </p:nvGrpSpPr>
        <p:grpSpPr>
          <a:xfrm>
            <a:off x="663616" y="810491"/>
            <a:ext cx="10864770" cy="5237018"/>
            <a:chOff x="534365" y="905719"/>
            <a:chExt cx="11123271" cy="5046562"/>
          </a:xfrm>
        </p:grpSpPr>
        <p:sp>
          <p:nvSpPr>
            <p:cNvPr id="2" name="矩形 1">
              <a:extLst>
                <a:ext uri="{FF2B5EF4-FFF2-40B4-BE49-F238E27FC236}">
                  <a16:creationId xmlns:a16="http://schemas.microsoft.com/office/drawing/2014/main" id="{42055AE7-1D35-482D-B038-9A16A7552791}"/>
                </a:ext>
              </a:extLst>
            </p:cNvPr>
            <p:cNvSpPr/>
            <p:nvPr/>
          </p:nvSpPr>
          <p:spPr>
            <a:xfrm>
              <a:off x="534365" y="905719"/>
              <a:ext cx="11123271" cy="5046562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rgbClr val="FBB49A"/>
              </a:solidFill>
            </a:ln>
            <a:effectLst>
              <a:outerShdw blurRad="558800" sx="99000" sy="99000" algn="ctr" rotWithShape="0">
                <a:prstClr val="black">
                  <a:alpha val="32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" name="矩形 2">
              <a:extLst>
                <a:ext uri="{FF2B5EF4-FFF2-40B4-BE49-F238E27FC236}">
                  <a16:creationId xmlns:a16="http://schemas.microsoft.com/office/drawing/2014/main" id="{C8F1586D-6CE4-4449-A9FF-9087A696B1DE}"/>
                </a:ext>
              </a:extLst>
            </p:cNvPr>
            <p:cNvSpPr/>
            <p:nvPr/>
          </p:nvSpPr>
          <p:spPr>
            <a:xfrm>
              <a:off x="767787" y="1143000"/>
              <a:ext cx="10656426" cy="4572000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FBB49A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pic>
        <p:nvPicPr>
          <p:cNvPr id="5" name="图片 4">
            <a:extLst>
              <a:ext uri="{FF2B5EF4-FFF2-40B4-BE49-F238E27FC236}">
                <a16:creationId xmlns:a16="http://schemas.microsoft.com/office/drawing/2014/main" id="{50811A3E-3C72-4A7F-BF93-DC9F566BD2E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013" y="1178359"/>
            <a:ext cx="577742" cy="555585"/>
          </a:xfrm>
          <a:prstGeom prst="rect">
            <a:avLst/>
          </a:prstGeom>
          <a:effectLst/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F1FAF8BA-60DC-419C-9829-F575590D9505}"/>
              </a:ext>
            </a:extLst>
          </p:cNvPr>
          <p:cNvSpPr txBox="1"/>
          <p:nvPr/>
        </p:nvSpPr>
        <p:spPr>
          <a:xfrm>
            <a:off x="1769494" y="1316461"/>
            <a:ext cx="4326505" cy="46166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solidFill>
                  <a:srgbClr val="ED533F"/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仓库火灾知识 </a:t>
            </a:r>
          </a:p>
        </p:txBody>
      </p:sp>
      <p:cxnSp>
        <p:nvCxnSpPr>
          <p:cNvPr id="8" name="直接连接符 7">
            <a:extLst>
              <a:ext uri="{FF2B5EF4-FFF2-40B4-BE49-F238E27FC236}">
                <a16:creationId xmlns:a16="http://schemas.microsoft.com/office/drawing/2014/main" id="{2B4BA855-FBD1-4F9B-9C68-681B1ADFE4E0}"/>
              </a:ext>
            </a:extLst>
          </p:cNvPr>
          <p:cNvCxnSpPr/>
          <p:nvPr/>
        </p:nvCxnSpPr>
        <p:spPr>
          <a:xfrm>
            <a:off x="1714500" y="1316461"/>
            <a:ext cx="0" cy="417483"/>
          </a:xfrm>
          <a:prstGeom prst="line">
            <a:avLst/>
          </a:prstGeom>
          <a:ln w="38100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>
            <a:extLst>
              <a:ext uri="{FF2B5EF4-FFF2-40B4-BE49-F238E27FC236}">
                <a16:creationId xmlns:a16="http://schemas.microsoft.com/office/drawing/2014/main" id="{C6278BAD-E292-43A3-B555-B206D5F77DFD}"/>
              </a:ext>
            </a:extLst>
          </p:cNvPr>
          <p:cNvSpPr/>
          <p:nvPr/>
        </p:nvSpPr>
        <p:spPr>
          <a:xfrm>
            <a:off x="1769494" y="1926986"/>
            <a:ext cx="242843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、明火与明火星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、电火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、自燃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5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、雷电与静电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6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、聚光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7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、撞击和摩擦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8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、人为破坏纵火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70CC08D4-208F-4661-9D98-8A6A1135FFA1}"/>
              </a:ext>
            </a:extLst>
          </p:cNvPr>
          <p:cNvSpPr/>
          <p:nvPr/>
        </p:nvSpPr>
        <p:spPr>
          <a:xfrm>
            <a:off x="4315267" y="1926986"/>
            <a:ext cx="242843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1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、普通火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2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、油类火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3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、电气火</a:t>
            </a:r>
          </a:p>
          <a:p>
            <a:pPr algn="just">
              <a:lnSpc>
                <a:spcPct val="200000"/>
              </a:lnSpc>
            </a:pPr>
            <a:r>
              <a:rPr lang="en-US" altLang="zh-CN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4</a:t>
            </a:r>
            <a:r>
              <a:rPr lang="zh-CN" altLang="en-US" sz="1600" spc="300" dirty="0">
                <a:solidFill>
                  <a:schemeClr val="tx1">
                    <a:lumMod val="85000"/>
                    <a:lumOff val="15000"/>
                  </a:schemeClr>
                </a:solidFill>
                <a:latin typeface="锐字真言体免费商用" panose="02010600030101010101" pitchFamily="2" charset="-122"/>
                <a:ea typeface="锐字真言体免费商用" panose="02010600030101010101" pitchFamily="2" charset="-122"/>
              </a:rPr>
              <a:t>、爆炸性火灾</a:t>
            </a:r>
          </a:p>
        </p:txBody>
      </p:sp>
      <p:cxnSp>
        <p:nvCxnSpPr>
          <p:cNvPr id="11" name="直接连接符 10">
            <a:extLst>
              <a:ext uri="{FF2B5EF4-FFF2-40B4-BE49-F238E27FC236}">
                <a16:creationId xmlns:a16="http://schemas.microsoft.com/office/drawing/2014/main" id="{2C58D637-2A51-48BE-869F-BD36E3D9EDB0}"/>
              </a:ext>
            </a:extLst>
          </p:cNvPr>
          <p:cNvCxnSpPr>
            <a:cxnSpLocks/>
          </p:cNvCxnSpPr>
          <p:nvPr/>
        </p:nvCxnSpPr>
        <p:spPr>
          <a:xfrm>
            <a:off x="4052455" y="2171700"/>
            <a:ext cx="0" cy="3201988"/>
          </a:xfrm>
          <a:prstGeom prst="line">
            <a:avLst/>
          </a:prstGeom>
          <a:ln w="28575">
            <a:solidFill>
              <a:srgbClr val="ED533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图片 13">
            <a:extLst>
              <a:ext uri="{FF2B5EF4-FFF2-40B4-BE49-F238E27FC236}">
                <a16:creationId xmlns:a16="http://schemas.microsoft.com/office/drawing/2014/main" id="{33DEB0F3-612E-4032-A850-0D53E617B0E3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545" y="1184127"/>
            <a:ext cx="5177134" cy="5177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192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3000">
        <p14:gallery dir="l"/>
      </p:transition>
    </mc:Choice>
    <mc:Fallback xmlns="">
      <p:transition spd="slow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4500"/>
                            </p:stCondLst>
                            <p:childTnLst>
                              <p:par>
                                <p:cTn id="26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6500"/>
                            </p:stCondLst>
                            <p:childTnLst>
                              <p:par>
                                <p:cTn id="30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theme/theme1.xml><?xml version="1.0" encoding="utf-8"?>
<a:theme xmlns:a="http://schemas.openxmlformats.org/drawingml/2006/main" name="获取资料咨询微信：ansyingsj1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1070</Words>
  <Application>Microsoft Office PowerPoint</Application>
  <PresentationFormat>宽屏</PresentationFormat>
  <Paragraphs>182</Paragraphs>
  <Slides>28</Slides>
  <Notes>28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28</vt:i4>
      </vt:variant>
    </vt:vector>
  </HeadingPairs>
  <TitlesOfParts>
    <vt:vector size="35" baseType="lpstr">
      <vt:lpstr>等线</vt:lpstr>
      <vt:lpstr>等线 Light</vt:lpstr>
      <vt:lpstr>锐字真言体免费商用</vt:lpstr>
      <vt:lpstr>Arial</vt:lpstr>
      <vt:lpstr>Calibri</vt:lpstr>
      <vt:lpstr>Wingdings</vt:lpstr>
      <vt:lpstr>获取资料咨询微信：ansyingsj1​​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获取资料咨询微信：ansyingsj1</dc:subject>
  <dc:creator>安应ansying.com</dc:creator>
  <cp:keywords>安应</cp:keywords>
  <dc:description>获取资料咨询微信：ansyingsj1</dc:description>
  <cp:lastModifiedBy>Administrator</cp:lastModifiedBy>
  <cp:revision>1</cp:revision>
  <dcterms:created xsi:type="dcterms:W3CDTF">2020-01-18T12:51:41Z</dcterms:created>
  <dcterms:modified xsi:type="dcterms:W3CDTF">2020-02-27T13:21:09Z</dcterms:modified>
  <cp:category>EHS</cp:category>
</cp:coreProperties>
</file>