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rts/chart1.xml" ContentType="application/vnd.openxmlformats-officedocument.drawingml.chart+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sldIdLst>
    <p:sldId id="396" r:id="rId2"/>
    <p:sldId id="397" r:id="rId3"/>
    <p:sldId id="413" r:id="rId4"/>
    <p:sldId id="398" r:id="rId5"/>
    <p:sldId id="404" r:id="rId6"/>
    <p:sldId id="399" r:id="rId7"/>
    <p:sldId id="411" r:id="rId8"/>
    <p:sldId id="412" r:id="rId9"/>
    <p:sldId id="400" r:id="rId10"/>
    <p:sldId id="405" r:id="rId11"/>
    <p:sldId id="406" r:id="rId12"/>
    <p:sldId id="402" r:id="rId13"/>
    <p:sldId id="414" r:id="rId14"/>
    <p:sldId id="407" r:id="rId15"/>
    <p:sldId id="403" r:id="rId16"/>
    <p:sldId id="466" r:id="rId17"/>
    <p:sldId id="401" r:id="rId18"/>
    <p:sldId id="409" r:id="rId19"/>
    <p:sldId id="415" r:id="rId20"/>
    <p:sldId id="410" r:id="rId21"/>
    <p:sldId id="416" r:id="rId22"/>
    <p:sldId id="417" r:id="rId23"/>
    <p:sldId id="418" r:id="rId24"/>
    <p:sldId id="424" r:id="rId25"/>
    <p:sldId id="467" r:id="rId26"/>
    <p:sldId id="469" r:id="rId27"/>
    <p:sldId id="419" r:id="rId28"/>
    <p:sldId id="425" r:id="rId29"/>
    <p:sldId id="426" r:id="rId30"/>
    <p:sldId id="427" r:id="rId31"/>
    <p:sldId id="420" r:id="rId32"/>
    <p:sldId id="464" r:id="rId33"/>
    <p:sldId id="429" r:id="rId34"/>
    <p:sldId id="421" r:id="rId35"/>
    <p:sldId id="430" r:id="rId36"/>
    <p:sldId id="422" r:id="rId37"/>
    <p:sldId id="423" r:id="rId38"/>
    <p:sldId id="468" r:id="rId39"/>
    <p:sldId id="431" r:id="rId40"/>
    <p:sldId id="432" r:id="rId41"/>
    <p:sldId id="438" r:id="rId42"/>
    <p:sldId id="433" r:id="rId43"/>
    <p:sldId id="439" r:id="rId44"/>
    <p:sldId id="465" r:id="rId45"/>
    <p:sldId id="434" r:id="rId46"/>
    <p:sldId id="435" r:id="rId47"/>
    <p:sldId id="436" r:id="rId48"/>
    <p:sldId id="440" r:id="rId49"/>
    <p:sldId id="437" r:id="rId50"/>
    <p:sldId id="441" r:id="rId51"/>
    <p:sldId id="442" r:id="rId52"/>
    <p:sldId id="443" r:id="rId53"/>
    <p:sldId id="446" r:id="rId54"/>
    <p:sldId id="444" r:id="rId55"/>
    <p:sldId id="445" r:id="rId56"/>
    <p:sldId id="453" r:id="rId57"/>
    <p:sldId id="454" r:id="rId58"/>
    <p:sldId id="455" r:id="rId59"/>
    <p:sldId id="456" r:id="rId60"/>
    <p:sldId id="457" r:id="rId61"/>
    <p:sldId id="458" r:id="rId62"/>
    <p:sldId id="459" r:id="rId63"/>
    <p:sldId id="460" r:id="rId64"/>
    <p:sldId id="461" r:id="rId65"/>
    <p:sldId id="462" r:id="rId66"/>
    <p:sldId id="463" r:id="rId67"/>
    <p:sldId id="447" r:id="rId68"/>
    <p:sldId id="449" r:id="rId69"/>
    <p:sldId id="448" r:id="rId70"/>
    <p:sldId id="450" r:id="rId71"/>
    <p:sldId id="451" r:id="rId72"/>
    <p:sldId id="452" r:id="rId73"/>
    <p:sldId id="258" r:id="rId7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6122"/>
    <a:srgbClr val="0F5C82"/>
    <a:srgbClr val="E01D01"/>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娣辫壊鏍峰紡 1 - 寮鸿皟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涓害鏍峰紡 2 - 寮鸿皟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944" y="-26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1" Type="http://schemas.openxmlformats.org/officeDocument/2006/relationships/package" Target="../embeddings/Workbook1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2160" b="1" kern="1200">
                <a:solidFill>
                  <a:schemeClr val="tx1"/>
                </a:solidFill>
                <a:latin typeface="+mn-lt"/>
                <a:ea typeface="+mn-ea"/>
                <a:cs typeface="+mn-cs"/>
              </a:defRPr>
            </a:pPr>
            <a:r>
              <a:rPr lang="zh-CN" altLang="en-US" sz="1800" dirty="0"/>
              <a:t>占比分析</a:t>
            </a:r>
          </a:p>
        </c:rich>
      </c:tx>
      <c:layout/>
      <c:overlay val="0"/>
    </c:title>
    <c:autoTitleDeleted val="0"/>
    <c:plotArea>
      <c:layout/>
      <c:pieChart>
        <c:varyColors val="1"/>
        <c:ser>
          <c:idx val="0"/>
          <c:order val="0"/>
          <c:tx>
            <c:strRef>
              <c:f>Sheet1!$B$1</c:f>
              <c:strCache>
                <c:ptCount val="1"/>
                <c:pt idx="0">
                  <c:v>占比分析</c:v>
                </c:pt>
              </c:strCache>
            </c:strRef>
          </c:tx>
          <c:explosion val="25"/>
          <c:dPt>
            <c:idx val="0"/>
            <c:bubble3D val="0"/>
          </c:dPt>
          <c:dPt>
            <c:idx val="1"/>
            <c:bubble3D val="0"/>
          </c:dPt>
          <c:dPt>
            <c:idx val="2"/>
            <c:bubble3D val="0"/>
          </c:dPt>
          <c:dPt>
            <c:idx val="3"/>
            <c:bubble3D val="0"/>
          </c:dPt>
          <c:cat>
            <c:strRef>
              <c:f>Sheet1!$A$2:$A$5</c:f>
              <c:strCache>
                <c:ptCount val="4"/>
                <c:pt idx="0">
                  <c:v>内控违规</c:v>
                </c:pt>
                <c:pt idx="1">
                  <c:v>合同纠纷</c:v>
                </c:pt>
                <c:pt idx="2">
                  <c:v>监管处罚</c:v>
                </c:pt>
                <c:pt idx="3">
                  <c:v>劳动法违规</c:v>
                </c:pt>
              </c:strCache>
            </c:strRef>
          </c:cat>
          <c:val>
            <c:numRef>
              <c:f>Sheet1!$B$2:$B$5</c:f>
              <c:numCache>
                <c:formatCode>General</c:formatCode>
                <c:ptCount val="4"/>
                <c:pt idx="0">
                  <c:v>270000</c:v>
                </c:pt>
                <c:pt idx="1">
                  <c:v>3459000</c:v>
                </c:pt>
                <c:pt idx="2">
                  <c:v>870000</c:v>
                </c:pt>
                <c:pt idx="3">
                  <c:v>230000</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r"/>
      <c:layout/>
      <c:overlay val="0"/>
      <c:txPr>
        <a:bodyPr rot="0" spcFirstLastPara="0" vertOverflow="ellipsis" vert="horz" wrap="square" anchor="ctr" anchorCtr="1"/>
        <a:lstStyle/>
        <a:p>
          <a:pPr>
            <a:defRPr lang="zh-CN" sz="1800" kern="1200">
              <a:solidFill>
                <a:schemeClr val="tx1"/>
              </a:solidFill>
              <a:latin typeface="+mn-lt"/>
              <a:ea typeface="+mn-ea"/>
              <a:cs typeface="+mn-cs"/>
            </a:defRPr>
          </a:pPr>
          <a:endParaRPr lang="zh-CN"/>
        </a:p>
      </c:txPr>
    </c:legend>
    <c:plotVisOnly val="1"/>
    <c:dispBlanksAs val="gap"/>
    <c:showDLblsOverMax val="0"/>
  </c:chart>
  <c:txPr>
    <a:bodyPr/>
    <a:lstStyle/>
    <a:p>
      <a:pPr>
        <a:defRPr lang="zh-CN" sz="1800"/>
      </a:pPr>
      <a:endParaRPr lang="zh-CN"/>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98F7B4-19D8-4E00-A3F3-D9F26A4410AB}" type="datetimeFigureOut">
              <a:rPr lang="zh-CN" altLang="en-US" smtClean="0"/>
              <a:t>2020/6/12</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C98C1A-6058-4CB2-A1E1-4C35A63314CB}" type="slidenum">
              <a:rPr lang="zh-CN" altLang="en-US" smtClean="0"/>
              <a:t>‹#›</a:t>
            </a:fld>
            <a:endParaRPr lang="zh-CN" altLang="en-US"/>
          </a:p>
        </p:txBody>
      </p:sp>
    </p:spTree>
    <p:extLst>
      <p:ext uri="{BB962C8B-B14F-4D97-AF65-F5344CB8AC3E}">
        <p14:creationId xmlns:p14="http://schemas.microsoft.com/office/powerpoint/2010/main" val="3059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36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37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38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39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41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42</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43</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44</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45</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46</a:t>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47</a:t>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48</a:t>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49</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5</a:t>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50</a:t>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51</a:t>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52</a:t>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53</a:t>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54</a:t>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55</a:t>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56</a:t>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57</a:t>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58</a:t>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59</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6</a:t>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60</a:t>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61</a:t>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62</a:t>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63</a:t>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64</a:t>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65</a:t>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66</a:t>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67</a:t>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68</a:t>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69</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7</a:t>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70</a:t>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71</a:t>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72</a:t>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73</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C98C1A-6058-4CB2-A1E1-4C35A63314CB}"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44465A7-A901-4858-A3ED-24C7B60A5C7C}" type="datetime11">
              <a:rPr lang="zh-CN" altLang="en-US" smtClean="0"/>
              <a:t>21:58:40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CF622351-F2A3-460B-A37B-B8F3332C44D2}" type="datetime11">
              <a:rPr lang="zh-CN" altLang="en-US" smtClean="0"/>
              <a:t>21:58:40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2020/6/12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DDC0F0-52EE-494C-B34D-9F763728806F}" type="datetime11">
              <a:rPr lang="zh-CN" altLang="en-US" smtClean="0"/>
              <a:t>21:58:40</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grpSp>
        <p:nvGrpSpPr>
          <p:cNvPr id="10" name="组合 9"/>
          <p:cNvGrpSpPr/>
          <p:nvPr userDrawn="1"/>
        </p:nvGrpSpPr>
        <p:grpSpPr>
          <a:xfrm>
            <a:off x="-64410" y="0"/>
            <a:ext cx="9272820" cy="6858000"/>
            <a:chOff x="-64410" y="0"/>
            <a:chExt cx="9272820" cy="6858000"/>
          </a:xfrm>
        </p:grpSpPr>
        <p:pic>
          <p:nvPicPr>
            <p:cNvPr id="2050" name="Picture 2" descr="C:\Documents and Settings\zhaomengxun\桌面\CERE培训内页.jpg"/>
            <p:cNvPicPr>
              <a:picLocks noChangeAspect="1" noChangeArrowheads="1"/>
            </p:cNvPicPr>
            <p:nvPr userDrawn="1"/>
          </p:nvPicPr>
          <p:blipFill rotWithShape="1">
            <a:blip r:embed="rId5" cstate="print"/>
            <a:srcRect r="18124" b="4920"/>
            <a:stretch>
              <a:fillRect/>
            </a:stretch>
          </p:blipFill>
          <p:spPr bwMode="auto">
            <a:xfrm>
              <a:off x="0" y="0"/>
              <a:ext cx="9144000" cy="6858000"/>
            </a:xfrm>
            <a:prstGeom prst="rect">
              <a:avLst/>
            </a:prstGeom>
            <a:noFill/>
          </p:spPr>
        </p:pic>
        <p:pic>
          <p:nvPicPr>
            <p:cNvPr id="7" name="图片 6"/>
            <p:cNvPicPr>
              <a:picLocks noChangeAspect="1"/>
            </p:cNvPicPr>
            <p:nvPr userDrawn="1"/>
          </p:nvPicPr>
          <p:blipFill>
            <a:blip r:embed="rId6"/>
            <a:stretch>
              <a:fillRect/>
            </a:stretch>
          </p:blipFill>
          <p:spPr>
            <a:xfrm>
              <a:off x="-64410" y="5662493"/>
              <a:ext cx="9272820" cy="646232"/>
            </a:xfrm>
            <a:prstGeom prst="rect">
              <a:avLst/>
            </a:prstGeom>
          </p:spPr>
        </p:pic>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iming>
    <p:tnLst>
      <p:par>
        <p:cTn id="1" dur="indefinite" restart="never" nodeType="tmRoot"/>
      </p:par>
    </p:tnLst>
  </p:timing>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8.png"/><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4.emf"/><Relationship Id="rId4" Type="http://schemas.openxmlformats.org/officeDocument/2006/relationships/image" Target="../media/image15.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4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emf"/></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9.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9.xml"/><Relationship Id="rId1" Type="http://schemas.openxmlformats.org/officeDocument/2006/relationships/slideLayout" Target="../slideLayouts/slideLayout3.xml"/><Relationship Id="rId4" Type="http://schemas.openxmlformats.org/officeDocument/2006/relationships/image" Target="../media/image33.emf"/></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8.png"/><Relationship Id="rId2" Type="http://schemas.openxmlformats.org/officeDocument/2006/relationships/notesSlide" Target="../notesSlides/notesSlide71.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4.emf"/><Relationship Id="rId4" Type="http://schemas.openxmlformats.org/officeDocument/2006/relationships/image" Target="../media/image15.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10"/>
          <p:cNvGrpSpPr/>
          <p:nvPr/>
        </p:nvGrpSpPr>
        <p:grpSpPr>
          <a:xfrm>
            <a:off x="767699" y="1978879"/>
            <a:ext cx="7704857" cy="2537931"/>
            <a:chOff x="1046997" y="1700160"/>
            <a:chExt cx="7704857" cy="2537931"/>
          </a:xfrm>
        </p:grpSpPr>
        <p:grpSp>
          <p:nvGrpSpPr>
            <p:cNvPr id="12" name="组合 11"/>
            <p:cNvGrpSpPr/>
            <p:nvPr/>
          </p:nvGrpSpPr>
          <p:grpSpPr>
            <a:xfrm>
              <a:off x="1046997" y="1700160"/>
              <a:ext cx="2752743" cy="2537931"/>
              <a:chOff x="1046997" y="1700160"/>
              <a:chExt cx="2752743" cy="2537931"/>
            </a:xfrm>
          </p:grpSpPr>
          <p:sp>
            <p:nvSpPr>
              <p:cNvPr id="15" name="任意多边形: 形状 61"/>
              <p:cNvSpPr/>
              <p:nvPr/>
            </p:nvSpPr>
            <p:spPr bwMode="auto">
              <a:xfrm flipH="1">
                <a:off x="1046997" y="1700160"/>
                <a:ext cx="2752743" cy="2386225"/>
              </a:xfrm>
              <a:custGeom>
                <a:avLst/>
                <a:gdLst>
                  <a:gd name="connsiteX0" fmla="*/ 2752743 w 2752743"/>
                  <a:gd name="connsiteY0" fmla="*/ 0 h 2752743"/>
                  <a:gd name="connsiteX1" fmla="*/ 0 w 2752743"/>
                  <a:gd name="connsiteY1" fmla="*/ 0 h 2752743"/>
                  <a:gd name="connsiteX2" fmla="*/ 0 w 2752743"/>
                  <a:gd name="connsiteY2" fmla="*/ 491828 h 2752743"/>
                  <a:gd name="connsiteX3" fmla="*/ 117046 w 2752743"/>
                  <a:gd name="connsiteY3" fmla="*/ 491828 h 2752743"/>
                  <a:gd name="connsiteX4" fmla="*/ 117046 w 2752743"/>
                  <a:gd name="connsiteY4" fmla="*/ 117046 h 2752743"/>
                  <a:gd name="connsiteX5" fmla="*/ 2635697 w 2752743"/>
                  <a:gd name="connsiteY5" fmla="*/ 117046 h 2752743"/>
                  <a:gd name="connsiteX6" fmla="*/ 2635697 w 2752743"/>
                  <a:gd name="connsiteY6" fmla="*/ 2635697 h 2752743"/>
                  <a:gd name="connsiteX7" fmla="*/ 2312308 w 2752743"/>
                  <a:gd name="connsiteY7" fmla="*/ 2635697 h 2752743"/>
                  <a:gd name="connsiteX8" fmla="*/ 2312308 w 2752743"/>
                  <a:gd name="connsiteY8" fmla="*/ 2752743 h 2752743"/>
                  <a:gd name="connsiteX9" fmla="*/ 2752743 w 2752743"/>
                  <a:gd name="connsiteY9" fmla="*/ 2752743 h 275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52743" h="2752743">
                    <a:moveTo>
                      <a:pt x="2752743" y="0"/>
                    </a:moveTo>
                    <a:lnTo>
                      <a:pt x="0" y="0"/>
                    </a:lnTo>
                    <a:lnTo>
                      <a:pt x="0" y="491828"/>
                    </a:lnTo>
                    <a:lnTo>
                      <a:pt x="117046" y="491828"/>
                    </a:lnTo>
                    <a:lnTo>
                      <a:pt x="117046" y="117046"/>
                    </a:lnTo>
                    <a:lnTo>
                      <a:pt x="2635697" y="117046"/>
                    </a:lnTo>
                    <a:lnTo>
                      <a:pt x="2635697" y="2635697"/>
                    </a:lnTo>
                    <a:lnTo>
                      <a:pt x="2312308" y="2635697"/>
                    </a:lnTo>
                    <a:lnTo>
                      <a:pt x="2312308" y="2752743"/>
                    </a:lnTo>
                    <a:lnTo>
                      <a:pt x="2752743" y="2752743"/>
                    </a:lnTo>
                    <a:close/>
                  </a:path>
                </a:pathLst>
              </a:custGeom>
              <a:gradFill>
                <a:gsLst>
                  <a:gs pos="0">
                    <a:srgbClr val="DA5C5C"/>
                  </a:gs>
                  <a:gs pos="58000">
                    <a:srgbClr val="F9300F"/>
                  </a:gs>
                  <a:gs pos="100000">
                    <a:srgbClr val="D33D3D"/>
                  </a:gs>
                </a:gsLst>
                <a:lin ang="5400000" scaled="1"/>
              </a:gradFill>
              <a:ln w="9525"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noAutofit/>
              </a:bodyPr>
              <a:lstStyle/>
              <a:p>
                <a:pPr marL="0" marR="0" lvl="0" indent="0" algn="ctr" defTabSz="914400" eaLnBrk="1" fontAlgn="base" latinLnBrk="0" hangingPunct="1">
                  <a:lnSpc>
                    <a:spcPct val="100000"/>
                  </a:lnSpc>
                  <a:spcBef>
                    <a:spcPct val="0"/>
                  </a:spcBef>
                  <a:spcAft>
                    <a:spcPct val="0"/>
                  </a:spcAft>
                  <a:buClrTx/>
                  <a:buSzTx/>
                  <a:buFont typeface="Arial" charset="0"/>
                  <a:buNone/>
                  <a:defRPr/>
                </a:pPr>
                <a:endParaRPr kumimoji="0" lang="zh-CN" altLang="en-US" sz="2000" b="0" i="0" u="none" strike="noStrike" kern="0" cap="none" spc="0" normalizeH="0" baseline="0" noProof="0">
                  <a:ln>
                    <a:noFill/>
                  </a:ln>
                  <a:solidFill>
                    <a:srgbClr val="354A5E"/>
                  </a:solidFill>
                  <a:effectLst/>
                  <a:uLnTx/>
                  <a:uFillTx/>
                  <a:latin typeface="微软雅黑" pitchFamily="34" charset="-122"/>
                  <a:ea typeface="微软雅黑" pitchFamily="34" charset="-122"/>
                </a:endParaRPr>
              </a:p>
            </p:txBody>
          </p:sp>
          <p:sp>
            <p:nvSpPr>
              <p:cNvPr id="17" name="Freeform 14"/>
              <p:cNvSpPr>
                <a:spLocks noEditPoints="1"/>
              </p:cNvSpPr>
              <p:nvPr/>
            </p:nvSpPr>
            <p:spPr bwMode="auto">
              <a:xfrm>
                <a:off x="1779925" y="3798353"/>
                <a:ext cx="439738" cy="439738"/>
              </a:xfrm>
              <a:custGeom>
                <a:avLst/>
                <a:gdLst>
                  <a:gd name="T0" fmla="*/ 422 w 577"/>
                  <a:gd name="T1" fmla="*/ 294 h 577"/>
                  <a:gd name="T2" fmla="*/ 422 w 577"/>
                  <a:gd name="T3" fmla="*/ 216 h 577"/>
                  <a:gd name="T4" fmla="*/ 386 w 577"/>
                  <a:gd name="T5" fmla="*/ 216 h 577"/>
                  <a:gd name="T6" fmla="*/ 386 w 577"/>
                  <a:gd name="T7" fmla="*/ 294 h 577"/>
                  <a:gd name="T8" fmla="*/ 291 w 577"/>
                  <a:gd name="T9" fmla="*/ 389 h 577"/>
                  <a:gd name="T10" fmla="*/ 289 w 577"/>
                  <a:gd name="T11" fmla="*/ 389 h 577"/>
                  <a:gd name="T12" fmla="*/ 288 w 577"/>
                  <a:gd name="T13" fmla="*/ 389 h 577"/>
                  <a:gd name="T14" fmla="*/ 288 w 577"/>
                  <a:gd name="T15" fmla="*/ 389 h 577"/>
                  <a:gd name="T16" fmla="*/ 286 w 577"/>
                  <a:gd name="T17" fmla="*/ 389 h 577"/>
                  <a:gd name="T18" fmla="*/ 191 w 577"/>
                  <a:gd name="T19" fmla="*/ 294 h 577"/>
                  <a:gd name="T20" fmla="*/ 191 w 577"/>
                  <a:gd name="T21" fmla="*/ 216 h 577"/>
                  <a:gd name="T22" fmla="*/ 155 w 577"/>
                  <a:gd name="T23" fmla="*/ 216 h 577"/>
                  <a:gd name="T24" fmla="*/ 155 w 577"/>
                  <a:gd name="T25" fmla="*/ 294 h 577"/>
                  <a:gd name="T26" fmla="*/ 268 w 577"/>
                  <a:gd name="T27" fmla="*/ 423 h 577"/>
                  <a:gd name="T28" fmla="*/ 268 w 577"/>
                  <a:gd name="T29" fmla="*/ 480 h 577"/>
                  <a:gd name="T30" fmla="*/ 188 w 577"/>
                  <a:gd name="T31" fmla="*/ 502 h 577"/>
                  <a:gd name="T32" fmla="*/ 389 w 577"/>
                  <a:gd name="T33" fmla="*/ 502 h 577"/>
                  <a:gd name="T34" fmla="*/ 309 w 577"/>
                  <a:gd name="T35" fmla="*/ 479 h 577"/>
                  <a:gd name="T36" fmla="*/ 309 w 577"/>
                  <a:gd name="T37" fmla="*/ 423 h 577"/>
                  <a:gd name="T38" fmla="*/ 422 w 577"/>
                  <a:gd name="T39" fmla="*/ 294 h 577"/>
                  <a:gd name="T40" fmla="*/ 287 w 577"/>
                  <a:gd name="T41" fmla="*/ 356 h 577"/>
                  <a:gd name="T42" fmla="*/ 288 w 577"/>
                  <a:gd name="T43" fmla="*/ 356 h 577"/>
                  <a:gd name="T44" fmla="*/ 290 w 577"/>
                  <a:gd name="T45" fmla="*/ 356 h 577"/>
                  <a:gd name="T46" fmla="*/ 353 w 577"/>
                  <a:gd name="T47" fmla="*/ 292 h 577"/>
                  <a:gd name="T48" fmla="*/ 353 w 577"/>
                  <a:gd name="T49" fmla="*/ 139 h 577"/>
                  <a:gd name="T50" fmla="*/ 290 w 577"/>
                  <a:gd name="T51" fmla="*/ 75 h 577"/>
                  <a:gd name="T52" fmla="*/ 288 w 577"/>
                  <a:gd name="T53" fmla="*/ 75 h 577"/>
                  <a:gd name="T54" fmla="*/ 287 w 577"/>
                  <a:gd name="T55" fmla="*/ 75 h 577"/>
                  <a:gd name="T56" fmla="*/ 224 w 577"/>
                  <a:gd name="T57" fmla="*/ 139 h 577"/>
                  <a:gd name="T58" fmla="*/ 224 w 577"/>
                  <a:gd name="T59" fmla="*/ 292 h 577"/>
                  <a:gd name="T60" fmla="*/ 287 w 577"/>
                  <a:gd name="T61" fmla="*/ 356 h 577"/>
                  <a:gd name="T62" fmla="*/ 288 w 577"/>
                  <a:gd name="T63" fmla="*/ 0 h 577"/>
                  <a:gd name="T64" fmla="*/ 577 w 577"/>
                  <a:gd name="T65" fmla="*/ 289 h 577"/>
                  <a:gd name="T66" fmla="*/ 288 w 577"/>
                  <a:gd name="T67" fmla="*/ 577 h 577"/>
                  <a:gd name="T68" fmla="*/ 0 w 577"/>
                  <a:gd name="T69" fmla="*/ 289 h 577"/>
                  <a:gd name="T70" fmla="*/ 288 w 577"/>
                  <a:gd name="T71" fmla="*/ 0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7" h="577">
                    <a:moveTo>
                      <a:pt x="422" y="294"/>
                    </a:moveTo>
                    <a:lnTo>
                      <a:pt x="422" y="216"/>
                    </a:lnTo>
                    <a:cubicBezTo>
                      <a:pt x="422" y="194"/>
                      <a:pt x="386" y="194"/>
                      <a:pt x="386" y="216"/>
                    </a:cubicBezTo>
                    <a:lnTo>
                      <a:pt x="386" y="294"/>
                    </a:lnTo>
                    <a:cubicBezTo>
                      <a:pt x="386" y="346"/>
                      <a:pt x="343" y="389"/>
                      <a:pt x="291" y="389"/>
                    </a:cubicBezTo>
                    <a:cubicBezTo>
                      <a:pt x="290" y="389"/>
                      <a:pt x="290" y="389"/>
                      <a:pt x="289" y="389"/>
                    </a:cubicBezTo>
                    <a:lnTo>
                      <a:pt x="288" y="389"/>
                    </a:lnTo>
                    <a:lnTo>
                      <a:pt x="288" y="389"/>
                    </a:lnTo>
                    <a:cubicBezTo>
                      <a:pt x="287" y="389"/>
                      <a:pt x="287" y="389"/>
                      <a:pt x="286" y="389"/>
                    </a:cubicBezTo>
                    <a:cubicBezTo>
                      <a:pt x="233" y="389"/>
                      <a:pt x="191" y="346"/>
                      <a:pt x="191" y="294"/>
                    </a:cubicBezTo>
                    <a:lnTo>
                      <a:pt x="191" y="216"/>
                    </a:lnTo>
                    <a:cubicBezTo>
                      <a:pt x="191" y="194"/>
                      <a:pt x="155" y="194"/>
                      <a:pt x="155" y="216"/>
                    </a:cubicBezTo>
                    <a:cubicBezTo>
                      <a:pt x="155" y="227"/>
                      <a:pt x="155" y="294"/>
                      <a:pt x="155" y="294"/>
                    </a:cubicBezTo>
                    <a:cubicBezTo>
                      <a:pt x="155" y="360"/>
                      <a:pt x="204" y="414"/>
                      <a:pt x="268" y="423"/>
                    </a:cubicBezTo>
                    <a:lnTo>
                      <a:pt x="268" y="480"/>
                    </a:lnTo>
                    <a:lnTo>
                      <a:pt x="188" y="502"/>
                    </a:lnTo>
                    <a:lnTo>
                      <a:pt x="389" y="502"/>
                    </a:lnTo>
                    <a:lnTo>
                      <a:pt x="309" y="479"/>
                    </a:lnTo>
                    <a:lnTo>
                      <a:pt x="309" y="423"/>
                    </a:lnTo>
                    <a:cubicBezTo>
                      <a:pt x="373" y="415"/>
                      <a:pt x="422" y="360"/>
                      <a:pt x="422" y="294"/>
                    </a:cubicBezTo>
                    <a:close/>
                    <a:moveTo>
                      <a:pt x="287" y="356"/>
                    </a:moveTo>
                    <a:cubicBezTo>
                      <a:pt x="288" y="356"/>
                      <a:pt x="288" y="356"/>
                      <a:pt x="288" y="356"/>
                    </a:cubicBezTo>
                    <a:cubicBezTo>
                      <a:pt x="289" y="356"/>
                      <a:pt x="289" y="356"/>
                      <a:pt x="290" y="356"/>
                    </a:cubicBezTo>
                    <a:cubicBezTo>
                      <a:pt x="325" y="356"/>
                      <a:pt x="353" y="328"/>
                      <a:pt x="353" y="292"/>
                    </a:cubicBezTo>
                    <a:lnTo>
                      <a:pt x="353" y="139"/>
                    </a:lnTo>
                    <a:cubicBezTo>
                      <a:pt x="353" y="104"/>
                      <a:pt x="325" y="75"/>
                      <a:pt x="290" y="75"/>
                    </a:cubicBezTo>
                    <a:cubicBezTo>
                      <a:pt x="289" y="75"/>
                      <a:pt x="289" y="75"/>
                      <a:pt x="288" y="75"/>
                    </a:cubicBezTo>
                    <a:cubicBezTo>
                      <a:pt x="288" y="75"/>
                      <a:pt x="288" y="75"/>
                      <a:pt x="287" y="75"/>
                    </a:cubicBezTo>
                    <a:cubicBezTo>
                      <a:pt x="252" y="75"/>
                      <a:pt x="224" y="104"/>
                      <a:pt x="224" y="139"/>
                    </a:cubicBezTo>
                    <a:lnTo>
                      <a:pt x="224" y="292"/>
                    </a:lnTo>
                    <a:cubicBezTo>
                      <a:pt x="224" y="328"/>
                      <a:pt x="252" y="356"/>
                      <a:pt x="287" y="356"/>
                    </a:cubicBezTo>
                    <a:close/>
                    <a:moveTo>
                      <a:pt x="288" y="0"/>
                    </a:moveTo>
                    <a:cubicBezTo>
                      <a:pt x="448" y="0"/>
                      <a:pt x="577" y="129"/>
                      <a:pt x="577" y="289"/>
                    </a:cubicBezTo>
                    <a:cubicBezTo>
                      <a:pt x="577" y="448"/>
                      <a:pt x="448" y="577"/>
                      <a:pt x="288" y="577"/>
                    </a:cubicBezTo>
                    <a:cubicBezTo>
                      <a:pt x="129" y="577"/>
                      <a:pt x="0" y="448"/>
                      <a:pt x="0" y="289"/>
                    </a:cubicBezTo>
                    <a:cubicBezTo>
                      <a:pt x="0" y="129"/>
                      <a:pt x="129" y="0"/>
                      <a:pt x="288" y="0"/>
                    </a:cubicBezTo>
                    <a:close/>
                  </a:path>
                </a:pathLst>
              </a:custGeom>
              <a:solidFill>
                <a:srgbClr val="F9300F"/>
              </a:solidFill>
              <a:ln>
                <a:noFill/>
              </a:ln>
            </p:spPr>
            <p:txBody>
              <a:bodyPr vert="horz" wrap="square" lIns="91440" tIns="45720" rIns="91440" bIns="45720" numCol="1" anchor="t" anchorCtr="0" compatLnSpc="1"/>
              <a:lstStyle/>
              <a:p>
                <a:pPr marL="0" marR="0" lvl="0" indent="0" defTabSz="914400" eaLnBrk="1" fontAlgn="base" latinLnBrk="0" hangingPunct="1">
                  <a:lnSpc>
                    <a:spcPct val="100000"/>
                  </a:lnSpc>
                  <a:spcBef>
                    <a:spcPct val="0"/>
                  </a:spcBef>
                  <a:spcAft>
                    <a:spcPct val="0"/>
                  </a:spcAft>
                  <a:buClrTx/>
                  <a:buSzTx/>
                  <a:buFont typeface="Arial" charset="0"/>
                  <a:buNone/>
                  <a:defRPr/>
                </a:pPr>
                <a:endParaRPr kumimoji="0" lang="zh-CN" altLang="en-US" sz="1800" b="0" i="0" u="none" strike="noStrike" kern="0" cap="none" spc="0" normalizeH="0" baseline="0" noProof="0">
                  <a:ln>
                    <a:noFill/>
                  </a:ln>
                  <a:solidFill>
                    <a:srgbClr val="393A3F"/>
                  </a:solidFill>
                  <a:effectLst/>
                  <a:uLnTx/>
                  <a:uFillTx/>
                  <a:latin typeface="Arial" charset="0"/>
                  <a:ea typeface="宋体" charset="-122"/>
                </a:endParaRPr>
              </a:p>
            </p:txBody>
          </p:sp>
        </p:grpSp>
        <p:sp>
          <p:nvSpPr>
            <p:cNvPr id="14" name="文本框 13"/>
            <p:cNvSpPr txBox="1"/>
            <p:nvPr/>
          </p:nvSpPr>
          <p:spPr>
            <a:xfrm>
              <a:off x="1340788" y="2578671"/>
              <a:ext cx="7411066" cy="954107"/>
            </a:xfrm>
            <a:prstGeom prst="rect">
              <a:avLst/>
            </a:prstGeom>
            <a:noFill/>
          </p:spPr>
          <p:txBody>
            <a:bodyPr wrap="square" rtlCol="0">
              <a:spAutoFit/>
            </a:bodyPr>
            <a:lstStyle/>
            <a:p>
              <a:pPr lvl="0" fontAlgn="base">
                <a:spcBef>
                  <a:spcPct val="0"/>
                </a:spcBef>
                <a:spcAft>
                  <a:spcPct val="0"/>
                </a:spcAft>
                <a:defRPr/>
              </a:pPr>
              <a:r>
                <a:rPr lang="zh-CN" altLang="en-US" sz="5600" b="1" kern="0">
                  <a:solidFill>
                    <a:srgbClr val="EC6122"/>
                  </a:solidFill>
                  <a:latin typeface="微软雅黑" pitchFamily="34" charset="-122"/>
                  <a:ea typeface="微软雅黑" pitchFamily="34" charset="-122"/>
                </a:rPr>
                <a:t>企业风险管理体系建设</a:t>
              </a:r>
              <a:endParaRPr kumimoji="0" lang="zh-CN" altLang="en-US" sz="5600" b="1" i="0" u="none" strike="noStrike" kern="0" cap="none" spc="0" normalizeH="0" baseline="0" noProof="0" smtClean="0">
                <a:ln>
                  <a:noFill/>
                </a:ln>
                <a:solidFill>
                  <a:srgbClr val="EC6122"/>
                </a:solidFill>
                <a:effectLst/>
                <a:uLnTx/>
                <a:uFillTx/>
                <a:latin typeface="微软雅黑" pitchFamily="34" charset="-122"/>
                <a:ea typeface="微软雅黑" pitchFamily="34" charset="-122"/>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一</a:t>
            </a:r>
            <a:r>
              <a:rPr lang="zh-CN" altLang="en-US" sz="2800" dirty="0">
                <a:solidFill>
                  <a:schemeClr val="bg1"/>
                </a:solidFill>
                <a:latin typeface="微软雅黑" pitchFamily="34" charset="-122"/>
                <a:ea typeface="微软雅黑" pitchFamily="34" charset="-122"/>
              </a:rPr>
              <a:t>、概念及意义</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设定目标</a:t>
            </a:r>
            <a:endParaRPr lang="zh-CN" altLang="en-US" sz="2800" dirty="0">
              <a:solidFill>
                <a:schemeClr val="bg1"/>
              </a:solidFill>
              <a:latin typeface="微软雅黑" pitchFamily="34" charset="-122"/>
              <a:ea typeface="微软雅黑" pitchFamily="34" charset="-122"/>
            </a:endParaRPr>
          </a:p>
        </p:txBody>
      </p:sp>
      <p:grpSp>
        <p:nvGrpSpPr>
          <p:cNvPr id="44" name="Group 3"/>
          <p:cNvGrpSpPr/>
          <p:nvPr/>
        </p:nvGrpSpPr>
        <p:grpSpPr bwMode="auto">
          <a:xfrm>
            <a:off x="914400" y="1619250"/>
            <a:ext cx="7446963" cy="4705350"/>
            <a:chOff x="576" y="1020"/>
            <a:chExt cx="4691" cy="2964"/>
          </a:xfrm>
        </p:grpSpPr>
        <p:sp>
          <p:nvSpPr>
            <p:cNvPr id="45" name="AutoShape 4"/>
            <p:cNvSpPr>
              <a:spLocks noChangeArrowheads="1"/>
            </p:cNvSpPr>
            <p:nvPr/>
          </p:nvSpPr>
          <p:spPr bwMode="gray">
            <a:xfrm>
              <a:off x="1200" y="1500"/>
              <a:ext cx="3484" cy="1728"/>
            </a:xfrm>
            <a:prstGeom prst="upArrow">
              <a:avLst>
                <a:gd name="adj1" fmla="val 57824"/>
                <a:gd name="adj2" fmla="val 54398"/>
              </a:avLst>
            </a:prstGeom>
            <a:gradFill rotWithShape="1">
              <a:gsLst>
                <a:gs pos="0">
                  <a:schemeClr val="bg2"/>
                </a:gs>
                <a:gs pos="100000">
                  <a:schemeClr val="bg2">
                    <a:gamma/>
                    <a:tint val="0"/>
                    <a:invGamma/>
                  </a:schemeClr>
                </a:gs>
              </a:gsLst>
              <a:lin ang="5400000" scaled="1"/>
            </a:gradFill>
            <a:ln w="9525" algn="ctr">
              <a:noFill/>
              <a:miter lim="800000"/>
            </a:ln>
            <a:effectLst/>
          </p:spPr>
          <p:txBody>
            <a:bodyPr wrap="none" anchor="ctr"/>
            <a:lstStyle/>
            <a:p>
              <a:pPr>
                <a:defRPr/>
              </a:pPr>
              <a:endParaRPr lang="zh-CN" altLang="en-US">
                <a:ea typeface="宋体" charset="-122"/>
              </a:endParaRPr>
            </a:p>
          </p:txBody>
        </p:sp>
        <p:sp>
          <p:nvSpPr>
            <p:cNvPr id="46" name="AutoShape 5"/>
            <p:cNvSpPr>
              <a:spLocks noChangeArrowheads="1"/>
            </p:cNvSpPr>
            <p:nvPr/>
          </p:nvSpPr>
          <p:spPr bwMode="gray">
            <a:xfrm>
              <a:off x="1056" y="1020"/>
              <a:ext cx="3648" cy="362"/>
            </a:xfrm>
            <a:prstGeom prst="roundRect">
              <a:avLst>
                <a:gd name="adj" fmla="val 50000"/>
              </a:avLst>
            </a:prstGeom>
            <a:gradFill rotWithShape="1">
              <a:gsLst>
                <a:gs pos="0">
                  <a:schemeClr val="hlink"/>
                </a:gs>
                <a:gs pos="50000">
                  <a:schemeClr val="hlink">
                    <a:gamma/>
                    <a:tint val="64314"/>
                    <a:invGamma/>
                  </a:schemeClr>
                </a:gs>
                <a:gs pos="100000">
                  <a:schemeClr val="hlink"/>
                </a:gs>
              </a:gsLst>
              <a:lin ang="0" scaled="1"/>
            </a:gradFill>
            <a:ln w="38100" algn="ctr">
              <a:solidFill>
                <a:srgbClr val="FFFFFF"/>
              </a:solidFill>
              <a:round/>
            </a:ln>
            <a:effectLst>
              <a:outerShdw dist="63500" dir="3187806" algn="ctr" rotWithShape="0">
                <a:srgbClr val="001D3A"/>
              </a:outerShdw>
            </a:effectLst>
          </p:spPr>
          <p:txBody>
            <a:bodyPr wrap="none" anchor="ctr"/>
            <a:lstStyle/>
            <a:p>
              <a:pPr algn="ctr" eaLnBrk="0" hangingPunct="0">
                <a:defRPr/>
              </a:pPr>
              <a:r>
                <a:rPr lang="zh-CN" altLang="en-US" sz="2000" dirty="0" smtClean="0">
                  <a:latin typeface="微软雅黑" pitchFamily="34" charset="-122"/>
                  <a:ea typeface="微软雅黑" pitchFamily="34" charset="-122"/>
                </a:rPr>
                <a:t>风险管理的目标设定</a:t>
              </a:r>
              <a:endParaRPr lang="en-US" altLang="zh-CN" sz="2000" dirty="0">
                <a:latin typeface="微软雅黑" pitchFamily="34" charset="-122"/>
                <a:ea typeface="微软雅黑" pitchFamily="34" charset="-122"/>
              </a:endParaRPr>
            </a:p>
          </p:txBody>
        </p:sp>
        <p:grpSp>
          <p:nvGrpSpPr>
            <p:cNvPr id="48" name="Group 7"/>
            <p:cNvGrpSpPr/>
            <p:nvPr/>
          </p:nvGrpSpPr>
          <p:grpSpPr bwMode="auto">
            <a:xfrm>
              <a:off x="576" y="2680"/>
              <a:ext cx="995" cy="1304"/>
              <a:chOff x="576" y="2476"/>
              <a:chExt cx="995" cy="1304"/>
            </a:xfrm>
          </p:grpSpPr>
          <p:grpSp>
            <p:nvGrpSpPr>
              <p:cNvPr id="68" name="Group 8"/>
              <p:cNvGrpSpPr/>
              <p:nvPr/>
            </p:nvGrpSpPr>
            <p:grpSpPr bwMode="auto">
              <a:xfrm>
                <a:off x="576" y="2476"/>
                <a:ext cx="936" cy="954"/>
                <a:chOff x="624" y="1584"/>
                <a:chExt cx="1248" cy="1296"/>
              </a:xfrm>
            </p:grpSpPr>
            <p:grpSp>
              <p:nvGrpSpPr>
                <p:cNvPr id="102" name="Group 9"/>
                <p:cNvGrpSpPr/>
                <p:nvPr/>
              </p:nvGrpSpPr>
              <p:grpSpPr bwMode="auto">
                <a:xfrm>
                  <a:off x="624" y="1584"/>
                  <a:ext cx="1248" cy="1296"/>
                  <a:chOff x="2016" y="1920"/>
                  <a:chExt cx="1680" cy="1680"/>
                </a:xfrm>
              </p:grpSpPr>
              <p:sp>
                <p:nvSpPr>
                  <p:cNvPr id="106" name="Oval 10"/>
                  <p:cNvSpPr>
                    <a:spLocks noChangeArrowheads="1"/>
                  </p:cNvSpPr>
                  <p:nvPr/>
                </p:nvSpPr>
                <p:spPr bwMode="gray">
                  <a:xfrm>
                    <a:off x="2016" y="1920"/>
                    <a:ext cx="1680" cy="1680"/>
                  </a:xfrm>
                  <a:prstGeom prst="ellipse">
                    <a:avLst/>
                  </a:prstGeom>
                  <a:gradFill rotWithShape="1">
                    <a:gsLst>
                      <a:gs pos="0">
                        <a:schemeClr val="accent2"/>
                      </a:gs>
                      <a:gs pos="100000">
                        <a:schemeClr val="accent2">
                          <a:gamma/>
                          <a:shade val="63529"/>
                          <a:invGamma/>
                        </a:schemeClr>
                      </a:gs>
                    </a:gsLst>
                    <a:lin ang="5400000" scaled="1"/>
                  </a:gradFill>
                  <a:ln w="9525">
                    <a:noFill/>
                    <a:round/>
                  </a:ln>
                  <a:effectLst/>
                </p:spPr>
                <p:txBody>
                  <a:bodyPr wrap="none" anchor="ctr"/>
                  <a:lstStyle/>
                  <a:p>
                    <a:pPr>
                      <a:defRPr/>
                    </a:pPr>
                    <a:endParaRPr lang="zh-CN" altLang="en-US">
                      <a:ea typeface="宋体" charset="-122"/>
                    </a:endParaRPr>
                  </a:p>
                </p:txBody>
              </p:sp>
              <p:sp>
                <p:nvSpPr>
                  <p:cNvPr id="108" name="Freeform 11"/>
                  <p:cNvSpPr/>
                  <p:nvPr/>
                </p:nvSpPr>
                <p:spPr bwMode="gray">
                  <a:xfrm>
                    <a:off x="2208" y="1948"/>
                    <a:ext cx="1296" cy="634"/>
                  </a:xfrm>
                  <a:custGeom>
                    <a:avLst/>
                    <a:gdLst>
                      <a:gd name="T0" fmla="*/ 1095 w 1321"/>
                      <a:gd name="T1" fmla="*/ 141 h 712"/>
                      <a:gd name="T2" fmla="*/ 1109 w 1321"/>
                      <a:gd name="T3" fmla="*/ 156 h 712"/>
                      <a:gd name="T4" fmla="*/ 1112 w 1321"/>
                      <a:gd name="T5" fmla="*/ 170 h 712"/>
                      <a:gd name="T6" fmla="*/ 1107 w 1321"/>
                      <a:gd name="T7" fmla="*/ 182 h 712"/>
                      <a:gd name="T8" fmla="*/ 1093 w 1321"/>
                      <a:gd name="T9" fmla="*/ 192 h 712"/>
                      <a:gd name="T10" fmla="*/ 1071 w 1321"/>
                      <a:gd name="T11" fmla="*/ 204 h 712"/>
                      <a:gd name="T12" fmla="*/ 1043 w 1321"/>
                      <a:gd name="T13" fmla="*/ 213 h 712"/>
                      <a:gd name="T14" fmla="*/ 1007 w 1321"/>
                      <a:gd name="T15" fmla="*/ 221 h 712"/>
                      <a:gd name="T16" fmla="*/ 966 w 1321"/>
                      <a:gd name="T17" fmla="*/ 229 h 712"/>
                      <a:gd name="T18" fmla="*/ 919 w 1321"/>
                      <a:gd name="T19" fmla="*/ 235 h 712"/>
                      <a:gd name="T20" fmla="*/ 868 w 1321"/>
                      <a:gd name="T21" fmla="*/ 240 h 712"/>
                      <a:gd name="T22" fmla="*/ 814 w 1321"/>
                      <a:gd name="T23" fmla="*/ 243 h 712"/>
                      <a:gd name="T24" fmla="*/ 754 w 1321"/>
                      <a:gd name="T25" fmla="*/ 248 h 712"/>
                      <a:gd name="T26" fmla="*/ 694 w 1321"/>
                      <a:gd name="T27" fmla="*/ 249 h 712"/>
                      <a:gd name="T28" fmla="*/ 670 w 1321"/>
                      <a:gd name="T29" fmla="*/ 250 h 712"/>
                      <a:gd name="T30" fmla="*/ 401 w 1321"/>
                      <a:gd name="T31" fmla="*/ 250 h 712"/>
                      <a:gd name="T32" fmla="*/ 397 w 1321"/>
                      <a:gd name="T33" fmla="*/ 250 h 712"/>
                      <a:gd name="T34" fmla="*/ 344 w 1321"/>
                      <a:gd name="T35" fmla="*/ 249 h 712"/>
                      <a:gd name="T36" fmla="*/ 293 w 1321"/>
                      <a:gd name="T37" fmla="*/ 248 h 712"/>
                      <a:gd name="T38" fmla="*/ 245 w 1321"/>
                      <a:gd name="T39" fmla="*/ 245 h 712"/>
                      <a:gd name="T40" fmla="*/ 199 w 1321"/>
                      <a:gd name="T41" fmla="*/ 242 h 712"/>
                      <a:gd name="T42" fmla="*/ 158 w 1321"/>
                      <a:gd name="T43" fmla="*/ 238 h 712"/>
                      <a:gd name="T44" fmla="*/ 120 w 1321"/>
                      <a:gd name="T45" fmla="*/ 232 h 712"/>
                      <a:gd name="T46" fmla="*/ 84 w 1321"/>
                      <a:gd name="T47" fmla="*/ 228 h 712"/>
                      <a:gd name="T48" fmla="*/ 58 w 1321"/>
                      <a:gd name="T49" fmla="*/ 222 h 712"/>
                      <a:gd name="T50" fmla="*/ 30 w 1321"/>
                      <a:gd name="T51" fmla="*/ 214 h 712"/>
                      <a:gd name="T52" fmla="*/ 18 w 1321"/>
                      <a:gd name="T53" fmla="*/ 205 h 712"/>
                      <a:gd name="T54" fmla="*/ 6 w 1321"/>
                      <a:gd name="T55" fmla="*/ 195 h 712"/>
                      <a:gd name="T56" fmla="*/ 0 w 1321"/>
                      <a:gd name="T57" fmla="*/ 184 h 712"/>
                      <a:gd name="T58" fmla="*/ 0 w 1321"/>
                      <a:gd name="T59" fmla="*/ 183 h 712"/>
                      <a:gd name="T60" fmla="*/ 4 w 1321"/>
                      <a:gd name="T61" fmla="*/ 170 h 712"/>
                      <a:gd name="T62" fmla="*/ 16 w 1321"/>
                      <a:gd name="T63" fmla="*/ 157 h 712"/>
                      <a:gd name="T64" fmla="*/ 42 w 1321"/>
                      <a:gd name="T65" fmla="*/ 130 h 712"/>
                      <a:gd name="T66" fmla="*/ 77 w 1321"/>
                      <a:gd name="T67" fmla="*/ 105 h 712"/>
                      <a:gd name="T68" fmla="*/ 124 w 1321"/>
                      <a:gd name="T69" fmla="*/ 83 h 712"/>
                      <a:gd name="T70" fmla="*/ 172 w 1321"/>
                      <a:gd name="T71" fmla="*/ 61 h 712"/>
                      <a:gd name="T72" fmla="*/ 227 w 1321"/>
                      <a:gd name="T73" fmla="*/ 43 h 712"/>
                      <a:gd name="T74" fmla="*/ 287 w 1321"/>
                      <a:gd name="T75" fmla="*/ 29 h 712"/>
                      <a:gd name="T76" fmla="*/ 349 w 1321"/>
                      <a:gd name="T77" fmla="*/ 16 h 712"/>
                      <a:gd name="T78" fmla="*/ 419 w 1321"/>
                      <a:gd name="T79" fmla="*/ 8 h 712"/>
                      <a:gd name="T80" fmla="*/ 489 w 1321"/>
                      <a:gd name="T81" fmla="*/ 4 h 712"/>
                      <a:gd name="T82" fmla="*/ 562 w 1321"/>
                      <a:gd name="T83" fmla="*/ 0 h 712"/>
                      <a:gd name="T84" fmla="*/ 562 w 1321"/>
                      <a:gd name="T85" fmla="*/ 0 h 712"/>
                      <a:gd name="T86" fmla="*/ 639 w 1321"/>
                      <a:gd name="T87" fmla="*/ 4 h 712"/>
                      <a:gd name="T88" fmla="*/ 713 w 1321"/>
                      <a:gd name="T89" fmla="*/ 8 h 712"/>
                      <a:gd name="T90" fmla="*/ 785 w 1321"/>
                      <a:gd name="T91" fmla="*/ 18 h 712"/>
                      <a:gd name="T92" fmla="*/ 851 w 1321"/>
                      <a:gd name="T93" fmla="*/ 32 h 712"/>
                      <a:gd name="T94" fmla="*/ 911 w 1321"/>
                      <a:gd name="T95" fmla="*/ 48 h 712"/>
                      <a:gd name="T96" fmla="*/ 967 w 1321"/>
                      <a:gd name="T97" fmla="*/ 69 h 712"/>
                      <a:gd name="T98" fmla="*/ 1017 w 1321"/>
                      <a:gd name="T99" fmla="*/ 90 h 712"/>
                      <a:gd name="T100" fmla="*/ 1060 w 1321"/>
                      <a:gd name="T101" fmla="*/ 114 h 712"/>
                      <a:gd name="T102" fmla="*/ 1095 w 1321"/>
                      <a:gd name="T103" fmla="*/ 141 h 712"/>
                      <a:gd name="T104" fmla="*/ 1095 w 1321"/>
                      <a:gd name="T105" fmla="*/ 14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2"/>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104" name="Text Box 12"/>
                <p:cNvSpPr txBox="1">
                  <a:spLocks noChangeArrowheads="1"/>
                </p:cNvSpPr>
                <p:nvPr/>
              </p:nvSpPr>
              <p:spPr bwMode="gray">
                <a:xfrm>
                  <a:off x="732" y="2244"/>
                  <a:ext cx="1022" cy="342"/>
                </a:xfrm>
                <a:prstGeom prst="rect">
                  <a:avLst/>
                </a:prstGeom>
                <a:noFill/>
                <a:ln w="9525">
                  <a:noFill/>
                  <a:miter lim="800000"/>
                </a:ln>
                <a:effectLst/>
              </p:spPr>
              <p:txBody>
                <a:bodyPr wrap="none">
                  <a:spAutoFit/>
                </a:bodyPr>
                <a:lstStyle/>
                <a:p>
                  <a:pPr algn="ctr" eaLnBrk="0" hangingPunct="0">
                    <a:defRPr/>
                  </a:pPr>
                  <a:r>
                    <a:rPr lang="zh-CN" altLang="en-US" sz="2000" dirty="0" smtClean="0">
                      <a:solidFill>
                        <a:srgbClr val="FFFFFF"/>
                      </a:solidFill>
                      <a:latin typeface="+mn-ea"/>
                    </a:rPr>
                    <a:t>战略目标</a:t>
                  </a:r>
                  <a:endParaRPr lang="en-US" altLang="zh-CN" sz="2000" dirty="0">
                    <a:solidFill>
                      <a:srgbClr val="FFFFFF"/>
                    </a:solidFill>
                    <a:latin typeface="+mn-ea"/>
                  </a:endParaRPr>
                </a:p>
              </p:txBody>
            </p:sp>
          </p:grpSp>
          <p:sp>
            <p:nvSpPr>
              <p:cNvPr id="100" name="Oval 13"/>
              <p:cNvSpPr>
                <a:spLocks noChangeArrowheads="1"/>
              </p:cNvSpPr>
              <p:nvPr/>
            </p:nvSpPr>
            <p:spPr bwMode="gray">
              <a:xfrm>
                <a:off x="576" y="3504"/>
                <a:ext cx="995" cy="276"/>
              </a:xfrm>
              <a:prstGeom prst="ellipse">
                <a:avLst/>
              </a:prstGeom>
              <a:gradFill rotWithShape="1">
                <a:gsLst>
                  <a:gs pos="0">
                    <a:srgbClr val="C0C0C0"/>
                  </a:gs>
                  <a:gs pos="100000">
                    <a:schemeClr val="bg1"/>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algn="ctr"/>
                <a:endParaRPr lang="zh-CN" altLang="en-US"/>
              </a:p>
            </p:txBody>
          </p:sp>
        </p:grpSp>
        <p:grpSp>
          <p:nvGrpSpPr>
            <p:cNvPr id="49" name="Group 14"/>
            <p:cNvGrpSpPr/>
            <p:nvPr/>
          </p:nvGrpSpPr>
          <p:grpSpPr bwMode="auto">
            <a:xfrm>
              <a:off x="1776" y="2680"/>
              <a:ext cx="1019" cy="1304"/>
              <a:chOff x="1776" y="2476"/>
              <a:chExt cx="1019" cy="1304"/>
            </a:xfrm>
          </p:grpSpPr>
          <p:grpSp>
            <p:nvGrpSpPr>
              <p:cNvPr id="63" name="Group 15"/>
              <p:cNvGrpSpPr/>
              <p:nvPr/>
            </p:nvGrpSpPr>
            <p:grpSpPr bwMode="auto">
              <a:xfrm>
                <a:off x="1776" y="2476"/>
                <a:ext cx="960" cy="958"/>
                <a:chOff x="2016" y="1920"/>
                <a:chExt cx="1680" cy="1680"/>
              </a:xfrm>
            </p:grpSpPr>
            <p:sp>
              <p:nvSpPr>
                <p:cNvPr id="66" name="Oval 16"/>
                <p:cNvSpPr>
                  <a:spLocks noChangeArrowheads="1"/>
                </p:cNvSpPr>
                <p:nvPr/>
              </p:nvSpPr>
              <p:spPr bwMode="gray">
                <a:xfrm>
                  <a:off x="2016" y="1920"/>
                  <a:ext cx="1680" cy="1680"/>
                </a:xfrm>
                <a:prstGeom prst="ellipse">
                  <a:avLst/>
                </a:prstGeom>
                <a:gradFill rotWithShape="1">
                  <a:gsLst>
                    <a:gs pos="0">
                      <a:schemeClr val="hlink"/>
                    </a:gs>
                    <a:gs pos="100000">
                      <a:schemeClr val="hlink">
                        <a:gamma/>
                        <a:shade val="51373"/>
                        <a:invGamma/>
                      </a:schemeClr>
                    </a:gs>
                  </a:gsLst>
                  <a:lin ang="5400000" scaled="1"/>
                </a:gradFill>
                <a:ln w="9525">
                  <a:noFill/>
                  <a:round/>
                </a:ln>
                <a:effectLst/>
              </p:spPr>
              <p:txBody>
                <a:bodyPr wrap="none" anchor="ctr"/>
                <a:lstStyle/>
                <a:p>
                  <a:pPr>
                    <a:defRPr/>
                  </a:pPr>
                  <a:endParaRPr lang="zh-CN" altLang="en-US">
                    <a:ea typeface="宋体" charset="-122"/>
                  </a:endParaRPr>
                </a:p>
              </p:txBody>
            </p:sp>
            <p:sp>
              <p:nvSpPr>
                <p:cNvPr id="67" name="Freeform 17"/>
                <p:cNvSpPr/>
                <p:nvPr/>
              </p:nvSpPr>
              <p:spPr bwMode="gray">
                <a:xfrm>
                  <a:off x="2209" y="1948"/>
                  <a:ext cx="1295" cy="633"/>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hlink">
                        <a:gamma/>
                        <a:tint val="0"/>
                        <a:invGamma/>
                      </a:schemeClr>
                    </a:gs>
                    <a:gs pos="100000">
                      <a:schemeClr val="hlink"/>
                    </a:gs>
                  </a:gsLst>
                  <a:lin ang="5400000" scaled="1"/>
                </a:gradFill>
                <a:ln w="0">
                  <a:noFill/>
                  <a:prstDash val="solid"/>
                  <a:round/>
                </a:ln>
                <a:effectLst/>
              </p:spPr>
              <p:txBody>
                <a:bodyPr/>
                <a:lstStyle/>
                <a:p>
                  <a:pPr>
                    <a:defRPr/>
                  </a:pPr>
                  <a:endParaRPr lang="zh-CN" altLang="en-US">
                    <a:ea typeface="宋体" charset="-122"/>
                  </a:endParaRPr>
                </a:p>
              </p:txBody>
            </p:sp>
          </p:grpSp>
          <p:sp>
            <p:nvSpPr>
              <p:cNvPr id="64" name="Text Box 18"/>
              <p:cNvSpPr txBox="1">
                <a:spLocks noChangeArrowheads="1"/>
              </p:cNvSpPr>
              <p:nvPr/>
            </p:nvSpPr>
            <p:spPr bwMode="gray">
              <a:xfrm>
                <a:off x="1824" y="2936"/>
                <a:ext cx="864" cy="250"/>
              </a:xfrm>
              <a:prstGeom prst="rect">
                <a:avLst/>
              </a:prstGeom>
              <a:noFill/>
              <a:ln w="9525">
                <a:noFill/>
                <a:miter lim="800000"/>
              </a:ln>
              <a:effectLst/>
            </p:spPr>
            <p:txBody>
              <a:bodyPr>
                <a:spAutoFit/>
              </a:bodyPr>
              <a:lstStyle/>
              <a:p>
                <a:pPr algn="ctr" eaLnBrk="0" hangingPunct="0">
                  <a:defRPr/>
                </a:pPr>
                <a:r>
                  <a:rPr lang="zh-CN" altLang="en-US" sz="2000" dirty="0">
                    <a:solidFill>
                      <a:srgbClr val="FFFFFF"/>
                    </a:solidFill>
                    <a:latin typeface="+mn-ea"/>
                  </a:rPr>
                  <a:t>经营目标</a:t>
                </a:r>
                <a:endParaRPr lang="en-US" altLang="zh-CN" sz="2000" dirty="0">
                  <a:solidFill>
                    <a:srgbClr val="FFFFFF"/>
                  </a:solidFill>
                  <a:latin typeface="+mn-ea"/>
                </a:endParaRPr>
              </a:p>
            </p:txBody>
          </p:sp>
          <p:sp>
            <p:nvSpPr>
              <p:cNvPr id="65" name="Oval 19"/>
              <p:cNvSpPr>
                <a:spLocks noChangeArrowheads="1"/>
              </p:cNvSpPr>
              <p:nvPr/>
            </p:nvSpPr>
            <p:spPr bwMode="gray">
              <a:xfrm>
                <a:off x="1800" y="3504"/>
                <a:ext cx="995" cy="276"/>
              </a:xfrm>
              <a:prstGeom prst="ellipse">
                <a:avLst/>
              </a:prstGeom>
              <a:gradFill rotWithShape="1">
                <a:gsLst>
                  <a:gs pos="0">
                    <a:srgbClr val="C0C0C0"/>
                  </a:gs>
                  <a:gs pos="100000">
                    <a:schemeClr val="bg1"/>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algn="ctr"/>
                <a:endParaRPr lang="zh-CN" altLang="en-US"/>
              </a:p>
            </p:txBody>
          </p:sp>
        </p:grpSp>
        <p:grpSp>
          <p:nvGrpSpPr>
            <p:cNvPr id="50" name="Group 20"/>
            <p:cNvGrpSpPr/>
            <p:nvPr/>
          </p:nvGrpSpPr>
          <p:grpSpPr bwMode="auto">
            <a:xfrm>
              <a:off x="3072" y="2652"/>
              <a:ext cx="1028" cy="1332"/>
              <a:chOff x="3072" y="2448"/>
              <a:chExt cx="1028" cy="1332"/>
            </a:xfrm>
          </p:grpSpPr>
          <p:grpSp>
            <p:nvGrpSpPr>
              <p:cNvPr id="58" name="Group 21"/>
              <p:cNvGrpSpPr/>
              <p:nvPr/>
            </p:nvGrpSpPr>
            <p:grpSpPr bwMode="auto">
              <a:xfrm>
                <a:off x="3072" y="2448"/>
                <a:ext cx="960" cy="958"/>
                <a:chOff x="2016" y="1920"/>
                <a:chExt cx="1680" cy="1680"/>
              </a:xfrm>
            </p:grpSpPr>
            <p:sp>
              <p:nvSpPr>
                <p:cNvPr id="61" name="Oval 22"/>
                <p:cNvSpPr>
                  <a:spLocks noChangeArrowheads="1"/>
                </p:cNvSpPr>
                <p:nvPr/>
              </p:nvSpPr>
              <p:spPr bwMode="gray">
                <a:xfrm>
                  <a:off x="2016" y="1920"/>
                  <a:ext cx="1680" cy="1680"/>
                </a:xfrm>
                <a:prstGeom prst="ellipse">
                  <a:avLst/>
                </a:prstGeom>
                <a:gradFill rotWithShape="1">
                  <a:gsLst>
                    <a:gs pos="0">
                      <a:schemeClr val="accent1"/>
                    </a:gs>
                    <a:gs pos="100000">
                      <a:schemeClr val="accent1">
                        <a:gamma/>
                        <a:shade val="51373"/>
                        <a:invGamma/>
                      </a:schemeClr>
                    </a:gs>
                  </a:gsLst>
                  <a:lin ang="5400000" scaled="1"/>
                </a:gradFill>
                <a:ln w="9525">
                  <a:noFill/>
                  <a:round/>
                </a:ln>
                <a:effectLst/>
              </p:spPr>
              <p:txBody>
                <a:bodyPr wrap="none" anchor="ctr"/>
                <a:lstStyle/>
                <a:p>
                  <a:pPr>
                    <a:defRPr/>
                  </a:pPr>
                  <a:endParaRPr lang="zh-CN" altLang="en-US">
                    <a:ea typeface="宋体" charset="-122"/>
                  </a:endParaRPr>
                </a:p>
              </p:txBody>
            </p:sp>
            <p:sp>
              <p:nvSpPr>
                <p:cNvPr id="62" name="Freeform 23"/>
                <p:cNvSpPr/>
                <p:nvPr/>
              </p:nvSpPr>
              <p:spPr bwMode="gray">
                <a:xfrm>
                  <a:off x="2209" y="1948"/>
                  <a:ext cx="1295" cy="633"/>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accent1">
                        <a:gamma/>
                        <a:tint val="0"/>
                        <a:invGamma/>
                      </a:schemeClr>
                    </a:gs>
                    <a:gs pos="100000">
                      <a:schemeClr val="accent1"/>
                    </a:gs>
                  </a:gsLst>
                  <a:lin ang="5400000" scaled="1"/>
                </a:gradFill>
                <a:ln w="0">
                  <a:noFill/>
                  <a:prstDash val="solid"/>
                  <a:round/>
                </a:ln>
                <a:effectLst/>
              </p:spPr>
              <p:txBody>
                <a:bodyPr/>
                <a:lstStyle/>
                <a:p>
                  <a:pPr>
                    <a:defRPr/>
                  </a:pPr>
                  <a:endParaRPr lang="zh-CN" altLang="en-US">
                    <a:ea typeface="宋体" charset="-122"/>
                  </a:endParaRPr>
                </a:p>
              </p:txBody>
            </p:sp>
          </p:grpSp>
          <p:sp>
            <p:nvSpPr>
              <p:cNvPr id="59" name="Text Box 24"/>
              <p:cNvSpPr txBox="1">
                <a:spLocks noChangeArrowheads="1"/>
              </p:cNvSpPr>
              <p:nvPr/>
            </p:nvSpPr>
            <p:spPr bwMode="gray">
              <a:xfrm>
                <a:off x="3120" y="2908"/>
                <a:ext cx="864" cy="250"/>
              </a:xfrm>
              <a:prstGeom prst="rect">
                <a:avLst/>
              </a:prstGeom>
              <a:noFill/>
              <a:ln w="9525">
                <a:noFill/>
                <a:miter lim="800000"/>
              </a:ln>
              <a:effectLst/>
            </p:spPr>
            <p:txBody>
              <a:bodyPr>
                <a:spAutoFit/>
              </a:bodyPr>
              <a:lstStyle/>
              <a:p>
                <a:pPr algn="ctr" eaLnBrk="0" hangingPunct="0">
                  <a:defRPr/>
                </a:pPr>
                <a:r>
                  <a:rPr lang="zh-CN" altLang="en-US" sz="2000" dirty="0">
                    <a:solidFill>
                      <a:srgbClr val="FFFFFF"/>
                    </a:solidFill>
                    <a:latin typeface="+mn-ea"/>
                  </a:rPr>
                  <a:t>报告目标</a:t>
                </a:r>
                <a:endParaRPr lang="en-US" altLang="zh-CN" sz="2000" dirty="0">
                  <a:solidFill>
                    <a:srgbClr val="FFFFFF"/>
                  </a:solidFill>
                  <a:latin typeface="+mn-ea"/>
                </a:endParaRPr>
              </a:p>
            </p:txBody>
          </p:sp>
          <p:sp>
            <p:nvSpPr>
              <p:cNvPr id="60" name="Oval 25"/>
              <p:cNvSpPr>
                <a:spLocks noChangeArrowheads="1"/>
              </p:cNvSpPr>
              <p:nvPr/>
            </p:nvSpPr>
            <p:spPr bwMode="gray">
              <a:xfrm>
                <a:off x="3105" y="3504"/>
                <a:ext cx="995" cy="276"/>
              </a:xfrm>
              <a:prstGeom prst="ellipse">
                <a:avLst/>
              </a:prstGeom>
              <a:gradFill rotWithShape="1">
                <a:gsLst>
                  <a:gs pos="0">
                    <a:srgbClr val="C0C0C0"/>
                  </a:gs>
                  <a:gs pos="100000">
                    <a:schemeClr val="bg1"/>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algn="ctr"/>
                <a:endParaRPr lang="zh-CN" altLang="en-US"/>
              </a:p>
            </p:txBody>
          </p:sp>
        </p:grpSp>
        <p:grpSp>
          <p:nvGrpSpPr>
            <p:cNvPr id="51" name="Group 26"/>
            <p:cNvGrpSpPr/>
            <p:nvPr/>
          </p:nvGrpSpPr>
          <p:grpSpPr bwMode="auto">
            <a:xfrm>
              <a:off x="4272" y="2652"/>
              <a:ext cx="995" cy="1332"/>
              <a:chOff x="4272" y="2448"/>
              <a:chExt cx="995" cy="1332"/>
            </a:xfrm>
          </p:grpSpPr>
          <p:grpSp>
            <p:nvGrpSpPr>
              <p:cNvPr id="52" name="Group 27"/>
              <p:cNvGrpSpPr/>
              <p:nvPr/>
            </p:nvGrpSpPr>
            <p:grpSpPr bwMode="auto">
              <a:xfrm>
                <a:off x="4272" y="2448"/>
                <a:ext cx="960" cy="965"/>
                <a:chOff x="2400" y="1488"/>
                <a:chExt cx="1152" cy="1152"/>
              </a:xfrm>
            </p:grpSpPr>
            <p:grpSp>
              <p:nvGrpSpPr>
                <p:cNvPr id="54" name="Group 28"/>
                <p:cNvGrpSpPr/>
                <p:nvPr/>
              </p:nvGrpSpPr>
              <p:grpSpPr bwMode="auto">
                <a:xfrm>
                  <a:off x="2400" y="1488"/>
                  <a:ext cx="1152" cy="1152"/>
                  <a:chOff x="2016" y="1920"/>
                  <a:chExt cx="1680" cy="1680"/>
                </a:xfrm>
              </p:grpSpPr>
              <p:sp>
                <p:nvSpPr>
                  <p:cNvPr id="56" name="Oval 29"/>
                  <p:cNvSpPr>
                    <a:spLocks noChangeArrowheads="1"/>
                  </p:cNvSpPr>
                  <p:nvPr/>
                </p:nvSpPr>
                <p:spPr bwMode="gray">
                  <a:xfrm>
                    <a:off x="2016" y="1920"/>
                    <a:ext cx="1680" cy="1680"/>
                  </a:xfrm>
                  <a:prstGeom prst="ellipse">
                    <a:avLst/>
                  </a:prstGeom>
                  <a:gradFill rotWithShape="1">
                    <a:gsLst>
                      <a:gs pos="0">
                        <a:schemeClr val="folHlink"/>
                      </a:gs>
                      <a:gs pos="100000">
                        <a:schemeClr val="folHlink">
                          <a:gamma/>
                          <a:shade val="24314"/>
                          <a:invGamma/>
                        </a:schemeClr>
                      </a:gs>
                    </a:gsLst>
                    <a:lin ang="5400000" scaled="1"/>
                  </a:gradFill>
                  <a:ln w="9525">
                    <a:noFill/>
                    <a:round/>
                  </a:ln>
                  <a:effectLst/>
                </p:spPr>
                <p:txBody>
                  <a:bodyPr wrap="none" anchor="ctr"/>
                  <a:lstStyle/>
                  <a:p>
                    <a:pPr>
                      <a:defRPr/>
                    </a:pPr>
                    <a:endParaRPr lang="zh-CN" altLang="en-US">
                      <a:ea typeface="宋体" charset="-122"/>
                    </a:endParaRPr>
                  </a:p>
                </p:txBody>
              </p:sp>
              <p:sp>
                <p:nvSpPr>
                  <p:cNvPr id="57" name="Freeform 30"/>
                  <p:cNvSpPr/>
                  <p:nvPr/>
                </p:nvSpPr>
                <p:spPr bwMode="gray">
                  <a:xfrm>
                    <a:off x="2208" y="1948"/>
                    <a:ext cx="1296" cy="634"/>
                  </a:xfrm>
                  <a:custGeom>
                    <a:avLst/>
                    <a:gdLst>
                      <a:gd name="T0" fmla="*/ 1095 w 1321"/>
                      <a:gd name="T1" fmla="*/ 141 h 712"/>
                      <a:gd name="T2" fmla="*/ 1109 w 1321"/>
                      <a:gd name="T3" fmla="*/ 156 h 712"/>
                      <a:gd name="T4" fmla="*/ 1112 w 1321"/>
                      <a:gd name="T5" fmla="*/ 170 h 712"/>
                      <a:gd name="T6" fmla="*/ 1107 w 1321"/>
                      <a:gd name="T7" fmla="*/ 182 h 712"/>
                      <a:gd name="T8" fmla="*/ 1093 w 1321"/>
                      <a:gd name="T9" fmla="*/ 192 h 712"/>
                      <a:gd name="T10" fmla="*/ 1071 w 1321"/>
                      <a:gd name="T11" fmla="*/ 204 h 712"/>
                      <a:gd name="T12" fmla="*/ 1043 w 1321"/>
                      <a:gd name="T13" fmla="*/ 213 h 712"/>
                      <a:gd name="T14" fmla="*/ 1007 w 1321"/>
                      <a:gd name="T15" fmla="*/ 221 h 712"/>
                      <a:gd name="T16" fmla="*/ 966 w 1321"/>
                      <a:gd name="T17" fmla="*/ 229 h 712"/>
                      <a:gd name="T18" fmla="*/ 919 w 1321"/>
                      <a:gd name="T19" fmla="*/ 235 h 712"/>
                      <a:gd name="T20" fmla="*/ 868 w 1321"/>
                      <a:gd name="T21" fmla="*/ 240 h 712"/>
                      <a:gd name="T22" fmla="*/ 814 w 1321"/>
                      <a:gd name="T23" fmla="*/ 243 h 712"/>
                      <a:gd name="T24" fmla="*/ 754 w 1321"/>
                      <a:gd name="T25" fmla="*/ 248 h 712"/>
                      <a:gd name="T26" fmla="*/ 694 w 1321"/>
                      <a:gd name="T27" fmla="*/ 249 h 712"/>
                      <a:gd name="T28" fmla="*/ 670 w 1321"/>
                      <a:gd name="T29" fmla="*/ 250 h 712"/>
                      <a:gd name="T30" fmla="*/ 401 w 1321"/>
                      <a:gd name="T31" fmla="*/ 250 h 712"/>
                      <a:gd name="T32" fmla="*/ 397 w 1321"/>
                      <a:gd name="T33" fmla="*/ 250 h 712"/>
                      <a:gd name="T34" fmla="*/ 344 w 1321"/>
                      <a:gd name="T35" fmla="*/ 249 h 712"/>
                      <a:gd name="T36" fmla="*/ 293 w 1321"/>
                      <a:gd name="T37" fmla="*/ 248 h 712"/>
                      <a:gd name="T38" fmla="*/ 245 w 1321"/>
                      <a:gd name="T39" fmla="*/ 245 h 712"/>
                      <a:gd name="T40" fmla="*/ 199 w 1321"/>
                      <a:gd name="T41" fmla="*/ 242 h 712"/>
                      <a:gd name="T42" fmla="*/ 158 w 1321"/>
                      <a:gd name="T43" fmla="*/ 238 h 712"/>
                      <a:gd name="T44" fmla="*/ 120 w 1321"/>
                      <a:gd name="T45" fmla="*/ 232 h 712"/>
                      <a:gd name="T46" fmla="*/ 84 w 1321"/>
                      <a:gd name="T47" fmla="*/ 228 h 712"/>
                      <a:gd name="T48" fmla="*/ 58 w 1321"/>
                      <a:gd name="T49" fmla="*/ 222 h 712"/>
                      <a:gd name="T50" fmla="*/ 30 w 1321"/>
                      <a:gd name="T51" fmla="*/ 214 h 712"/>
                      <a:gd name="T52" fmla="*/ 18 w 1321"/>
                      <a:gd name="T53" fmla="*/ 205 h 712"/>
                      <a:gd name="T54" fmla="*/ 6 w 1321"/>
                      <a:gd name="T55" fmla="*/ 195 h 712"/>
                      <a:gd name="T56" fmla="*/ 0 w 1321"/>
                      <a:gd name="T57" fmla="*/ 184 h 712"/>
                      <a:gd name="T58" fmla="*/ 0 w 1321"/>
                      <a:gd name="T59" fmla="*/ 183 h 712"/>
                      <a:gd name="T60" fmla="*/ 4 w 1321"/>
                      <a:gd name="T61" fmla="*/ 170 h 712"/>
                      <a:gd name="T62" fmla="*/ 16 w 1321"/>
                      <a:gd name="T63" fmla="*/ 157 h 712"/>
                      <a:gd name="T64" fmla="*/ 42 w 1321"/>
                      <a:gd name="T65" fmla="*/ 130 h 712"/>
                      <a:gd name="T66" fmla="*/ 77 w 1321"/>
                      <a:gd name="T67" fmla="*/ 105 h 712"/>
                      <a:gd name="T68" fmla="*/ 124 w 1321"/>
                      <a:gd name="T69" fmla="*/ 83 h 712"/>
                      <a:gd name="T70" fmla="*/ 172 w 1321"/>
                      <a:gd name="T71" fmla="*/ 61 h 712"/>
                      <a:gd name="T72" fmla="*/ 227 w 1321"/>
                      <a:gd name="T73" fmla="*/ 43 h 712"/>
                      <a:gd name="T74" fmla="*/ 287 w 1321"/>
                      <a:gd name="T75" fmla="*/ 29 h 712"/>
                      <a:gd name="T76" fmla="*/ 349 w 1321"/>
                      <a:gd name="T77" fmla="*/ 16 h 712"/>
                      <a:gd name="T78" fmla="*/ 419 w 1321"/>
                      <a:gd name="T79" fmla="*/ 8 h 712"/>
                      <a:gd name="T80" fmla="*/ 489 w 1321"/>
                      <a:gd name="T81" fmla="*/ 4 h 712"/>
                      <a:gd name="T82" fmla="*/ 562 w 1321"/>
                      <a:gd name="T83" fmla="*/ 0 h 712"/>
                      <a:gd name="T84" fmla="*/ 562 w 1321"/>
                      <a:gd name="T85" fmla="*/ 0 h 712"/>
                      <a:gd name="T86" fmla="*/ 639 w 1321"/>
                      <a:gd name="T87" fmla="*/ 4 h 712"/>
                      <a:gd name="T88" fmla="*/ 713 w 1321"/>
                      <a:gd name="T89" fmla="*/ 8 h 712"/>
                      <a:gd name="T90" fmla="*/ 785 w 1321"/>
                      <a:gd name="T91" fmla="*/ 18 h 712"/>
                      <a:gd name="T92" fmla="*/ 851 w 1321"/>
                      <a:gd name="T93" fmla="*/ 32 h 712"/>
                      <a:gd name="T94" fmla="*/ 911 w 1321"/>
                      <a:gd name="T95" fmla="*/ 48 h 712"/>
                      <a:gd name="T96" fmla="*/ 967 w 1321"/>
                      <a:gd name="T97" fmla="*/ 69 h 712"/>
                      <a:gd name="T98" fmla="*/ 1017 w 1321"/>
                      <a:gd name="T99" fmla="*/ 90 h 712"/>
                      <a:gd name="T100" fmla="*/ 1060 w 1321"/>
                      <a:gd name="T101" fmla="*/ 114 h 712"/>
                      <a:gd name="T102" fmla="*/ 1095 w 1321"/>
                      <a:gd name="T103" fmla="*/ 141 h 712"/>
                      <a:gd name="T104" fmla="*/ 1095 w 1321"/>
                      <a:gd name="T105" fmla="*/ 14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folHlink"/>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55" name="Text Box 31"/>
                <p:cNvSpPr txBox="1">
                  <a:spLocks noChangeArrowheads="1"/>
                </p:cNvSpPr>
                <p:nvPr/>
              </p:nvSpPr>
              <p:spPr bwMode="gray">
                <a:xfrm>
                  <a:off x="2502" y="2025"/>
                  <a:ext cx="920" cy="301"/>
                </a:xfrm>
                <a:prstGeom prst="rect">
                  <a:avLst/>
                </a:prstGeom>
                <a:noFill/>
                <a:ln w="9525">
                  <a:noFill/>
                  <a:miter lim="800000"/>
                </a:ln>
                <a:effectLst/>
              </p:spPr>
              <p:txBody>
                <a:bodyPr wrap="none">
                  <a:spAutoFit/>
                </a:bodyPr>
                <a:lstStyle/>
                <a:p>
                  <a:pPr algn="ctr" eaLnBrk="0" hangingPunct="0">
                    <a:defRPr/>
                  </a:pPr>
                  <a:r>
                    <a:rPr lang="zh-CN" altLang="en-US" sz="2000" dirty="0">
                      <a:solidFill>
                        <a:srgbClr val="FFFFFF"/>
                      </a:solidFill>
                      <a:latin typeface="+mn-ea"/>
                    </a:rPr>
                    <a:t>合规目标</a:t>
                  </a:r>
                  <a:endParaRPr lang="en-US" altLang="zh-CN" sz="2000" dirty="0">
                    <a:solidFill>
                      <a:srgbClr val="FFFFFF"/>
                    </a:solidFill>
                    <a:latin typeface="+mn-ea"/>
                  </a:endParaRPr>
                </a:p>
              </p:txBody>
            </p:sp>
          </p:grpSp>
          <p:sp>
            <p:nvSpPr>
              <p:cNvPr id="53" name="Oval 32"/>
              <p:cNvSpPr>
                <a:spLocks noChangeArrowheads="1"/>
              </p:cNvSpPr>
              <p:nvPr/>
            </p:nvSpPr>
            <p:spPr bwMode="gray">
              <a:xfrm>
                <a:off x="4272" y="3504"/>
                <a:ext cx="995" cy="276"/>
              </a:xfrm>
              <a:prstGeom prst="ellipse">
                <a:avLst/>
              </a:prstGeom>
              <a:gradFill rotWithShape="1">
                <a:gsLst>
                  <a:gs pos="0">
                    <a:srgbClr val="C0C0C0"/>
                  </a:gs>
                  <a:gs pos="100000">
                    <a:schemeClr val="bg1"/>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algn="ctr"/>
                <a:endParaRPr lang="zh-CN" altLang="en-US"/>
              </a:p>
            </p:txBody>
          </p:sp>
        </p:grpSp>
      </p:grpSp>
      <p:sp>
        <p:nvSpPr>
          <p:cNvPr id="114" name="Text Box 6"/>
          <p:cNvSpPr txBox="1">
            <a:spLocks noChangeArrowheads="1"/>
          </p:cNvSpPr>
          <p:nvPr/>
        </p:nvSpPr>
        <p:spPr bwMode="gray">
          <a:xfrm>
            <a:off x="2417306" y="2852936"/>
            <a:ext cx="449353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400" dirty="0" smtClean="0">
                <a:latin typeface="+mn-ea"/>
                <a:ea typeface="+mn-ea"/>
              </a:rPr>
              <a:t>在风险管理目标设定中需</a:t>
            </a:r>
            <a:endParaRPr lang="en-US" altLang="zh-CN" sz="1400" dirty="0" smtClean="0">
              <a:latin typeface="+mn-ea"/>
              <a:ea typeface="+mn-ea"/>
            </a:endParaRPr>
          </a:p>
          <a:p>
            <a:pPr algn="ctr"/>
            <a:r>
              <a:rPr lang="zh-CN" altLang="en-US" sz="1400" dirty="0" smtClean="0">
                <a:latin typeface="+mn-ea"/>
                <a:ea typeface="+mn-ea"/>
              </a:rPr>
              <a:t>要考虑目标之间的相互关联或他们</a:t>
            </a:r>
            <a:endParaRPr lang="en-US" altLang="zh-CN" sz="1400" dirty="0" smtClean="0">
              <a:latin typeface="+mn-ea"/>
              <a:ea typeface="+mn-ea"/>
            </a:endParaRPr>
          </a:p>
          <a:p>
            <a:pPr algn="ctr"/>
            <a:r>
              <a:rPr lang="zh-CN" altLang="en-US" sz="1400" dirty="0" smtClean="0">
                <a:latin typeface="+mn-ea"/>
                <a:ea typeface="+mn-ea"/>
              </a:rPr>
              <a:t>的交叉特性；还需要考量目标的层级分解、目</a:t>
            </a:r>
            <a:endParaRPr lang="en-US" altLang="zh-CN" sz="1400" dirty="0" smtClean="0">
              <a:latin typeface="+mn-ea"/>
              <a:ea typeface="+mn-ea"/>
            </a:endParaRPr>
          </a:p>
          <a:p>
            <a:pPr algn="ctr"/>
            <a:r>
              <a:rPr lang="zh-CN" altLang="en-US" sz="1400" dirty="0" smtClean="0">
                <a:latin typeface="+mn-ea"/>
                <a:ea typeface="+mn-ea"/>
              </a:rPr>
              <a:t>标设定与风险容量和风险限制的匹配性及目标的获得性</a:t>
            </a:r>
            <a:endParaRPr lang="en-US" altLang="zh-CN" sz="1400" dirty="0">
              <a:latin typeface="+mn-ea"/>
              <a:ea typeface="+mn-ea"/>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39552" y="1268760"/>
            <a:ext cx="8280920" cy="1296144"/>
          </a:xfrm>
          <a:prstGeom prst="rect">
            <a:avLst/>
          </a:prstGeom>
          <a:ln w="9525">
            <a:prstDash val="lgDashDot"/>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一、概念及意义</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事项识别</a:t>
            </a:r>
          </a:p>
        </p:txBody>
      </p:sp>
      <p:sp>
        <p:nvSpPr>
          <p:cNvPr id="2" name="TextBox 1"/>
          <p:cNvSpPr txBox="1"/>
          <p:nvPr/>
        </p:nvSpPr>
        <p:spPr>
          <a:xfrm>
            <a:off x="683568" y="1340768"/>
            <a:ext cx="7848872" cy="1200329"/>
          </a:xfrm>
          <a:prstGeom prst="rect">
            <a:avLst/>
          </a:prstGeom>
          <a:noFill/>
        </p:spPr>
        <p:txBody>
          <a:bodyPr wrap="square" rtlCol="0">
            <a:spAutoFit/>
          </a:bodyPr>
          <a:lstStyle/>
          <a:p>
            <a:pPr>
              <a:lnSpc>
                <a:spcPct val="150000"/>
              </a:lnSpc>
            </a:pPr>
            <a:r>
              <a:rPr lang="zh-CN" altLang="en-US" sz="1600" dirty="0" smtClean="0"/>
              <a:t>事项是源于企业内部或外部的、影响战略实施或目标实现的事故或事件。事项可能带来负面或正面影响，或者二者兼而有之。事项是风险源或者是风险产生的方面，在其中的具体风险定位属于风险评估的范畴。</a:t>
            </a:r>
            <a:endParaRPr lang="zh-CN" altLang="en-US" sz="1600" dirty="0"/>
          </a:p>
        </p:txBody>
      </p:sp>
      <p:grpSp>
        <p:nvGrpSpPr>
          <p:cNvPr id="52" name="组合 51"/>
          <p:cNvGrpSpPr/>
          <p:nvPr/>
        </p:nvGrpSpPr>
        <p:grpSpPr>
          <a:xfrm>
            <a:off x="3672000" y="2738884"/>
            <a:ext cx="1800000" cy="536575"/>
            <a:chOff x="5978525" y="3821113"/>
            <a:chExt cx="2273300" cy="536575"/>
          </a:xfrm>
        </p:grpSpPr>
        <p:grpSp>
          <p:nvGrpSpPr>
            <p:cNvPr id="41" name="Group 12"/>
            <p:cNvGrpSpPr/>
            <p:nvPr/>
          </p:nvGrpSpPr>
          <p:grpSpPr bwMode="auto">
            <a:xfrm>
              <a:off x="5978525" y="3821113"/>
              <a:ext cx="2273300" cy="536575"/>
              <a:chOff x="3964" y="2071"/>
              <a:chExt cx="1484" cy="330"/>
            </a:xfrm>
          </p:grpSpPr>
          <p:sp>
            <p:nvSpPr>
              <p:cNvPr id="42" name="AutoShape 13"/>
              <p:cNvSpPr>
                <a:spLocks noChangeArrowheads="1"/>
              </p:cNvSpPr>
              <p:nvPr/>
            </p:nvSpPr>
            <p:spPr bwMode="gray">
              <a:xfrm>
                <a:off x="3964" y="2071"/>
                <a:ext cx="1484" cy="330"/>
              </a:xfrm>
              <a:prstGeom prst="roundRect">
                <a:avLst>
                  <a:gd name="adj" fmla="val 16667"/>
                </a:avLst>
              </a:prstGeom>
              <a:solidFill>
                <a:schemeClr val="accent2"/>
              </a:solidFill>
              <a:ln w="12700" algn="ctr">
                <a:solidFill>
                  <a:srgbClr val="808080"/>
                </a:solidFill>
                <a:round/>
              </a:ln>
            </p:spPr>
            <p:txBody>
              <a:bodyPr wrap="none" anchor="ctr"/>
              <a:lstStyle/>
              <a:p>
                <a:endParaRPr lang="zh-CN" altLang="en-US"/>
              </a:p>
            </p:txBody>
          </p:sp>
          <p:sp>
            <p:nvSpPr>
              <p:cNvPr id="43" name="AutoShape 14"/>
              <p:cNvSpPr>
                <a:spLocks noChangeArrowheads="1"/>
              </p:cNvSpPr>
              <p:nvPr/>
            </p:nvSpPr>
            <p:spPr bwMode="gray">
              <a:xfrm>
                <a:off x="3987" y="2091"/>
                <a:ext cx="1432" cy="134"/>
              </a:xfrm>
              <a:prstGeom prst="roundRect">
                <a:avLst>
                  <a:gd name="adj" fmla="val 28356"/>
                </a:avLst>
              </a:prstGeom>
              <a:gradFill rotWithShape="1">
                <a:gsLst>
                  <a:gs pos="0">
                    <a:srgbClr val="FFFFFF">
                      <a:alpha val="70000"/>
                    </a:srgbClr>
                  </a:gs>
                  <a:gs pos="100000">
                    <a:schemeClr val="accent2">
                      <a:alpha val="70000"/>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sp>
          <p:nvSpPr>
            <p:cNvPr id="48" name="Text Box 20"/>
            <p:cNvSpPr txBox="1">
              <a:spLocks noChangeArrowheads="1"/>
            </p:cNvSpPr>
            <p:nvPr/>
          </p:nvSpPr>
          <p:spPr bwMode="gray">
            <a:xfrm>
              <a:off x="6019801" y="3911600"/>
              <a:ext cx="22002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chemeClr val="bg1"/>
                  </a:solidFill>
                  <a:latin typeface="+mn-ea"/>
                  <a:ea typeface="+mn-ea"/>
                </a:rPr>
                <a:t>政治因素</a:t>
              </a:r>
              <a:endParaRPr lang="en-US" altLang="zh-CN" sz="1600" dirty="0">
                <a:solidFill>
                  <a:schemeClr val="bg1"/>
                </a:solidFill>
                <a:latin typeface="+mn-ea"/>
                <a:ea typeface="+mn-ea"/>
              </a:endParaRPr>
            </a:p>
          </p:txBody>
        </p:sp>
      </p:grpSp>
      <p:grpSp>
        <p:nvGrpSpPr>
          <p:cNvPr id="21" name="组合 20"/>
          <p:cNvGrpSpPr/>
          <p:nvPr/>
        </p:nvGrpSpPr>
        <p:grpSpPr>
          <a:xfrm>
            <a:off x="35496" y="2738884"/>
            <a:ext cx="1800000" cy="536575"/>
            <a:chOff x="933450" y="3821113"/>
            <a:chExt cx="2273300" cy="536575"/>
          </a:xfrm>
        </p:grpSpPr>
        <p:grpSp>
          <p:nvGrpSpPr>
            <p:cNvPr id="38" name="Group 9"/>
            <p:cNvGrpSpPr/>
            <p:nvPr/>
          </p:nvGrpSpPr>
          <p:grpSpPr bwMode="auto">
            <a:xfrm>
              <a:off x="933450" y="3821113"/>
              <a:ext cx="2273300" cy="536575"/>
              <a:chOff x="3964" y="2071"/>
              <a:chExt cx="1484" cy="330"/>
            </a:xfrm>
          </p:grpSpPr>
          <p:sp>
            <p:nvSpPr>
              <p:cNvPr id="39" name="AutoShape 10"/>
              <p:cNvSpPr>
                <a:spLocks noChangeArrowheads="1"/>
              </p:cNvSpPr>
              <p:nvPr/>
            </p:nvSpPr>
            <p:spPr bwMode="gray">
              <a:xfrm>
                <a:off x="3964" y="2071"/>
                <a:ext cx="1484" cy="330"/>
              </a:xfrm>
              <a:prstGeom prst="roundRect">
                <a:avLst>
                  <a:gd name="adj" fmla="val 16667"/>
                </a:avLst>
              </a:prstGeom>
              <a:solidFill>
                <a:schemeClr val="folHlink"/>
              </a:solidFill>
              <a:ln w="12700" algn="ctr">
                <a:solidFill>
                  <a:srgbClr val="808080"/>
                </a:solidFill>
                <a:round/>
              </a:ln>
            </p:spPr>
            <p:txBody>
              <a:bodyPr wrap="none" anchor="ctr"/>
              <a:lstStyle/>
              <a:p>
                <a:endParaRPr lang="zh-CN" altLang="en-US"/>
              </a:p>
            </p:txBody>
          </p:sp>
          <p:sp>
            <p:nvSpPr>
              <p:cNvPr id="40" name="AutoShape 11"/>
              <p:cNvSpPr>
                <a:spLocks noChangeArrowheads="1"/>
              </p:cNvSpPr>
              <p:nvPr/>
            </p:nvSpPr>
            <p:spPr bwMode="gray">
              <a:xfrm>
                <a:off x="3987" y="2091"/>
                <a:ext cx="1432" cy="134"/>
              </a:xfrm>
              <a:prstGeom prst="roundRect">
                <a:avLst>
                  <a:gd name="adj" fmla="val 28356"/>
                </a:avLst>
              </a:prstGeom>
              <a:gradFill rotWithShape="1">
                <a:gsLst>
                  <a:gs pos="0">
                    <a:srgbClr val="FFFFFF">
                      <a:alpha val="70000"/>
                    </a:srgbClr>
                  </a:gs>
                  <a:gs pos="100000">
                    <a:schemeClr val="folHlink">
                      <a:alpha val="70000"/>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sp>
          <p:nvSpPr>
            <p:cNvPr id="49" name="Text Box 21"/>
            <p:cNvSpPr txBox="1">
              <a:spLocks noChangeArrowheads="1"/>
            </p:cNvSpPr>
            <p:nvPr/>
          </p:nvSpPr>
          <p:spPr bwMode="gray">
            <a:xfrm>
              <a:off x="960438" y="3902075"/>
              <a:ext cx="22002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smtClean="0">
                  <a:solidFill>
                    <a:schemeClr val="bg1"/>
                  </a:solidFill>
                  <a:latin typeface="+mn-ea"/>
                  <a:ea typeface="+mn-ea"/>
                </a:rPr>
                <a:t>经济相关因素</a:t>
              </a:r>
              <a:endParaRPr lang="en-US" altLang="zh-CN" sz="1600" dirty="0">
                <a:solidFill>
                  <a:schemeClr val="bg1"/>
                </a:solidFill>
                <a:latin typeface="+mn-ea"/>
                <a:ea typeface="+mn-ea"/>
              </a:endParaRPr>
            </a:p>
          </p:txBody>
        </p:sp>
      </p:grpSp>
      <p:grpSp>
        <p:nvGrpSpPr>
          <p:cNvPr id="51" name="组合 50"/>
          <p:cNvGrpSpPr/>
          <p:nvPr/>
        </p:nvGrpSpPr>
        <p:grpSpPr>
          <a:xfrm>
            <a:off x="1853748" y="2748409"/>
            <a:ext cx="1800000" cy="536575"/>
            <a:chOff x="3452813" y="3830638"/>
            <a:chExt cx="2273300" cy="536575"/>
          </a:xfrm>
        </p:grpSpPr>
        <p:grpSp>
          <p:nvGrpSpPr>
            <p:cNvPr id="45" name="Group 15"/>
            <p:cNvGrpSpPr/>
            <p:nvPr/>
          </p:nvGrpSpPr>
          <p:grpSpPr bwMode="auto">
            <a:xfrm>
              <a:off x="3452813" y="3830638"/>
              <a:ext cx="2273300" cy="536575"/>
              <a:chOff x="3964" y="2071"/>
              <a:chExt cx="1484" cy="330"/>
            </a:xfrm>
          </p:grpSpPr>
          <p:sp>
            <p:nvSpPr>
              <p:cNvPr id="46" name="AutoShape 16"/>
              <p:cNvSpPr>
                <a:spLocks noChangeArrowheads="1"/>
              </p:cNvSpPr>
              <p:nvPr/>
            </p:nvSpPr>
            <p:spPr bwMode="gray">
              <a:xfrm>
                <a:off x="3964" y="2071"/>
                <a:ext cx="1484" cy="330"/>
              </a:xfrm>
              <a:prstGeom prst="roundRect">
                <a:avLst>
                  <a:gd name="adj" fmla="val 16667"/>
                </a:avLst>
              </a:prstGeom>
              <a:solidFill>
                <a:schemeClr val="accent1"/>
              </a:solidFill>
              <a:ln w="12700" algn="ctr">
                <a:solidFill>
                  <a:srgbClr val="808080"/>
                </a:solidFill>
                <a:round/>
              </a:ln>
            </p:spPr>
            <p:txBody>
              <a:bodyPr wrap="none" anchor="ctr"/>
              <a:lstStyle/>
              <a:p>
                <a:endParaRPr lang="zh-CN" altLang="en-US"/>
              </a:p>
            </p:txBody>
          </p:sp>
          <p:sp>
            <p:nvSpPr>
              <p:cNvPr id="47" name="AutoShape 17"/>
              <p:cNvSpPr>
                <a:spLocks noChangeArrowheads="1"/>
              </p:cNvSpPr>
              <p:nvPr/>
            </p:nvSpPr>
            <p:spPr bwMode="gray">
              <a:xfrm>
                <a:off x="3987" y="2091"/>
                <a:ext cx="1432" cy="134"/>
              </a:xfrm>
              <a:prstGeom prst="roundRect">
                <a:avLst>
                  <a:gd name="adj" fmla="val 28356"/>
                </a:avLst>
              </a:prstGeom>
              <a:gradFill rotWithShape="1">
                <a:gsLst>
                  <a:gs pos="0">
                    <a:srgbClr val="FFFFFF">
                      <a:alpha val="70000"/>
                    </a:srgbClr>
                  </a:gs>
                  <a:gs pos="100000">
                    <a:schemeClr val="accent1">
                      <a:alpha val="70000"/>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sp>
          <p:nvSpPr>
            <p:cNvPr id="50" name="Text Box 24"/>
            <p:cNvSpPr txBox="1">
              <a:spLocks noChangeArrowheads="1"/>
            </p:cNvSpPr>
            <p:nvPr/>
          </p:nvSpPr>
          <p:spPr bwMode="gray">
            <a:xfrm>
              <a:off x="3482975" y="3908425"/>
              <a:ext cx="22002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chemeClr val="bg1"/>
                  </a:solidFill>
                  <a:latin typeface="+mn-ea"/>
                  <a:ea typeface="+mn-ea"/>
                </a:rPr>
                <a:t>自然环境因素</a:t>
              </a:r>
              <a:endParaRPr lang="en-US" altLang="zh-CN" sz="1600" dirty="0">
                <a:solidFill>
                  <a:schemeClr val="bg1"/>
                </a:solidFill>
                <a:latin typeface="+mn-ea"/>
                <a:ea typeface="+mn-ea"/>
              </a:endParaRPr>
            </a:p>
          </p:txBody>
        </p:sp>
      </p:grpSp>
      <p:grpSp>
        <p:nvGrpSpPr>
          <p:cNvPr id="62" name="组合 61"/>
          <p:cNvGrpSpPr/>
          <p:nvPr/>
        </p:nvGrpSpPr>
        <p:grpSpPr>
          <a:xfrm>
            <a:off x="5490252" y="2738884"/>
            <a:ext cx="1800000" cy="536575"/>
            <a:chOff x="3459163" y="5124673"/>
            <a:chExt cx="2273300" cy="536575"/>
          </a:xfrm>
        </p:grpSpPr>
        <p:grpSp>
          <p:nvGrpSpPr>
            <p:cNvPr id="53" name="Group 31"/>
            <p:cNvGrpSpPr/>
            <p:nvPr/>
          </p:nvGrpSpPr>
          <p:grpSpPr bwMode="auto">
            <a:xfrm>
              <a:off x="3459163" y="5124673"/>
              <a:ext cx="2273300" cy="536575"/>
              <a:chOff x="3964" y="2071"/>
              <a:chExt cx="1484" cy="330"/>
            </a:xfrm>
          </p:grpSpPr>
          <p:sp>
            <p:nvSpPr>
              <p:cNvPr id="54" name="AutoShape 32"/>
              <p:cNvSpPr>
                <a:spLocks noChangeArrowheads="1"/>
              </p:cNvSpPr>
              <p:nvPr/>
            </p:nvSpPr>
            <p:spPr bwMode="gray">
              <a:xfrm>
                <a:off x="3964" y="2071"/>
                <a:ext cx="1484" cy="330"/>
              </a:xfrm>
              <a:prstGeom prst="roundRect">
                <a:avLst>
                  <a:gd name="adj" fmla="val 16667"/>
                </a:avLst>
              </a:prstGeom>
              <a:solidFill>
                <a:schemeClr val="hlink"/>
              </a:solidFill>
              <a:ln w="12700" algn="ctr">
                <a:solidFill>
                  <a:srgbClr val="808080"/>
                </a:solidFill>
                <a:round/>
              </a:ln>
            </p:spPr>
            <p:txBody>
              <a:bodyPr wrap="none" anchor="ctr"/>
              <a:lstStyle/>
              <a:p>
                <a:endParaRPr lang="zh-CN" altLang="en-US"/>
              </a:p>
            </p:txBody>
          </p:sp>
          <p:sp>
            <p:nvSpPr>
              <p:cNvPr id="55" name="AutoShape 33"/>
              <p:cNvSpPr>
                <a:spLocks noChangeArrowheads="1"/>
              </p:cNvSpPr>
              <p:nvPr/>
            </p:nvSpPr>
            <p:spPr bwMode="gray">
              <a:xfrm>
                <a:off x="3987" y="2091"/>
                <a:ext cx="1432" cy="134"/>
              </a:xfrm>
              <a:prstGeom prst="roundRect">
                <a:avLst>
                  <a:gd name="adj" fmla="val 28356"/>
                </a:avLst>
              </a:prstGeom>
              <a:gradFill rotWithShape="1">
                <a:gsLst>
                  <a:gs pos="0">
                    <a:srgbClr val="FFFFFF">
                      <a:alpha val="70000"/>
                    </a:srgbClr>
                  </a:gs>
                  <a:gs pos="100000">
                    <a:schemeClr val="hlink">
                      <a:alpha val="70000"/>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sp>
          <p:nvSpPr>
            <p:cNvPr id="56" name="Text Box 34"/>
            <p:cNvSpPr txBox="1">
              <a:spLocks noChangeArrowheads="1"/>
            </p:cNvSpPr>
            <p:nvPr/>
          </p:nvSpPr>
          <p:spPr bwMode="gray">
            <a:xfrm>
              <a:off x="3486150" y="5205636"/>
              <a:ext cx="22002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chemeClr val="bg1"/>
                  </a:solidFill>
                  <a:latin typeface="+mn-ea"/>
                  <a:ea typeface="+mn-ea"/>
                </a:rPr>
                <a:t>社会因素</a:t>
              </a:r>
              <a:endParaRPr lang="en-US" altLang="zh-CN" sz="1600" dirty="0">
                <a:solidFill>
                  <a:schemeClr val="bg1"/>
                </a:solidFill>
                <a:latin typeface="+mn-ea"/>
                <a:ea typeface="+mn-ea"/>
              </a:endParaRPr>
            </a:p>
          </p:txBody>
        </p:sp>
      </p:grpSp>
      <p:grpSp>
        <p:nvGrpSpPr>
          <p:cNvPr id="61" name="组合 60"/>
          <p:cNvGrpSpPr/>
          <p:nvPr/>
        </p:nvGrpSpPr>
        <p:grpSpPr>
          <a:xfrm>
            <a:off x="7308504" y="2738884"/>
            <a:ext cx="1800000" cy="536575"/>
            <a:chOff x="3440113" y="4251548"/>
            <a:chExt cx="2273300" cy="536575"/>
          </a:xfrm>
        </p:grpSpPr>
        <p:grpSp>
          <p:nvGrpSpPr>
            <p:cNvPr id="57" name="Group 35"/>
            <p:cNvGrpSpPr/>
            <p:nvPr/>
          </p:nvGrpSpPr>
          <p:grpSpPr bwMode="auto">
            <a:xfrm>
              <a:off x="3440113" y="4251548"/>
              <a:ext cx="2273300" cy="536575"/>
              <a:chOff x="3964" y="2071"/>
              <a:chExt cx="1484" cy="330"/>
            </a:xfrm>
          </p:grpSpPr>
          <p:sp>
            <p:nvSpPr>
              <p:cNvPr id="58" name="AutoShape 36"/>
              <p:cNvSpPr>
                <a:spLocks noChangeArrowheads="1"/>
              </p:cNvSpPr>
              <p:nvPr/>
            </p:nvSpPr>
            <p:spPr bwMode="gray">
              <a:xfrm>
                <a:off x="3964" y="2071"/>
                <a:ext cx="1484" cy="330"/>
              </a:xfrm>
              <a:prstGeom prst="roundRect">
                <a:avLst>
                  <a:gd name="adj" fmla="val 16667"/>
                </a:avLst>
              </a:prstGeom>
              <a:solidFill>
                <a:schemeClr val="tx2"/>
              </a:solidFill>
              <a:ln w="12700" algn="ctr">
                <a:solidFill>
                  <a:schemeClr val="tx2"/>
                </a:solidFill>
                <a:round/>
              </a:ln>
            </p:spPr>
            <p:txBody>
              <a:bodyPr wrap="none" anchor="ctr"/>
              <a:lstStyle/>
              <a:p>
                <a:endParaRPr lang="zh-CN" altLang="en-US"/>
              </a:p>
            </p:txBody>
          </p:sp>
          <p:sp>
            <p:nvSpPr>
              <p:cNvPr id="59" name="AutoShape 37"/>
              <p:cNvSpPr>
                <a:spLocks noChangeArrowheads="1"/>
              </p:cNvSpPr>
              <p:nvPr/>
            </p:nvSpPr>
            <p:spPr bwMode="gray">
              <a:xfrm>
                <a:off x="3987" y="2091"/>
                <a:ext cx="1432" cy="134"/>
              </a:xfrm>
              <a:prstGeom prst="roundRect">
                <a:avLst>
                  <a:gd name="adj" fmla="val 28356"/>
                </a:avLst>
              </a:prstGeom>
              <a:gradFill rotWithShape="1">
                <a:gsLst>
                  <a:gs pos="0">
                    <a:srgbClr val="FFFFFF">
                      <a:alpha val="70000"/>
                    </a:srgbClr>
                  </a:gs>
                  <a:gs pos="100000">
                    <a:schemeClr val="tx2">
                      <a:alpha val="70000"/>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sp>
          <p:nvSpPr>
            <p:cNvPr id="60" name="Text Box 38"/>
            <p:cNvSpPr txBox="1">
              <a:spLocks noChangeArrowheads="1"/>
            </p:cNvSpPr>
            <p:nvPr/>
          </p:nvSpPr>
          <p:spPr bwMode="gray">
            <a:xfrm>
              <a:off x="3481389" y="4362673"/>
              <a:ext cx="22002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chemeClr val="bg1"/>
                  </a:solidFill>
                  <a:latin typeface="+mn-ea"/>
                  <a:ea typeface="+mn-ea"/>
                </a:rPr>
                <a:t>技术进步因素</a:t>
              </a:r>
              <a:endParaRPr lang="en-US" altLang="zh-CN" sz="1600" dirty="0">
                <a:solidFill>
                  <a:schemeClr val="bg1"/>
                </a:solidFill>
                <a:latin typeface="+mn-ea"/>
                <a:ea typeface="+mn-ea"/>
              </a:endParaRPr>
            </a:p>
          </p:txBody>
        </p:sp>
      </p:grpSp>
      <p:sp>
        <p:nvSpPr>
          <p:cNvPr id="63" name="Rectangle 7"/>
          <p:cNvSpPr>
            <a:spLocks noChangeArrowheads="1"/>
          </p:cNvSpPr>
          <p:nvPr/>
        </p:nvSpPr>
        <p:spPr bwMode="gray">
          <a:xfrm>
            <a:off x="7159625" y="5189686"/>
            <a:ext cx="1085850" cy="1263650"/>
          </a:xfrm>
          <a:prstGeom prst="rect">
            <a:avLst/>
          </a:prstGeom>
          <a:gradFill rotWithShape="1">
            <a:gsLst>
              <a:gs pos="0">
                <a:schemeClr val="accent2"/>
              </a:gs>
              <a:gs pos="100000">
                <a:schemeClr val="accent2">
                  <a:gamma/>
                  <a:shade val="72549"/>
                  <a:invGamma/>
                </a:schemeClr>
              </a:gs>
            </a:gsLst>
            <a:lin ang="5400000" scaled="1"/>
          </a:gradFill>
          <a:ln w="9525" algn="ctr">
            <a:solidFill>
              <a:srgbClr val="FFFFFF"/>
            </a:solidFill>
            <a:miter lim="800000"/>
          </a:ln>
          <a:effectLst>
            <a:outerShdw sy="50000" kx="2453608" rotWithShape="0">
              <a:schemeClr val="bg2">
                <a:alpha val="50000"/>
              </a:schemeClr>
            </a:outerShdw>
          </a:effectLst>
        </p:spPr>
        <p:txBody>
          <a:bodyPr wrap="none" anchor="ctr"/>
          <a:lstStyle/>
          <a:p>
            <a:pPr>
              <a:defRPr/>
            </a:pPr>
            <a:endParaRPr lang="zh-CN" altLang="en-US"/>
          </a:p>
        </p:txBody>
      </p:sp>
      <p:sp>
        <p:nvSpPr>
          <p:cNvPr id="64" name="Rectangle 8"/>
          <p:cNvSpPr>
            <a:spLocks noChangeArrowheads="1"/>
          </p:cNvSpPr>
          <p:nvPr/>
        </p:nvSpPr>
        <p:spPr bwMode="gray">
          <a:xfrm>
            <a:off x="5995988" y="5189686"/>
            <a:ext cx="1085850" cy="1263650"/>
          </a:xfrm>
          <a:prstGeom prst="rect">
            <a:avLst/>
          </a:prstGeom>
          <a:gradFill rotWithShape="1">
            <a:gsLst>
              <a:gs pos="0">
                <a:schemeClr val="accent2"/>
              </a:gs>
              <a:gs pos="100000">
                <a:schemeClr val="accent2">
                  <a:gamma/>
                  <a:shade val="72549"/>
                  <a:invGamma/>
                </a:schemeClr>
              </a:gs>
            </a:gsLst>
            <a:lin ang="5400000" scaled="1"/>
          </a:gradFill>
          <a:ln w="9525" algn="ctr">
            <a:solidFill>
              <a:srgbClr val="FFFFFF"/>
            </a:solidFill>
            <a:miter lim="800000"/>
          </a:ln>
          <a:effectLst>
            <a:outerShdw sy="50000" kx="2453608" rotWithShape="0">
              <a:schemeClr val="bg2">
                <a:alpha val="50000"/>
              </a:schemeClr>
            </a:outerShdw>
          </a:effectLst>
        </p:spPr>
        <p:txBody>
          <a:bodyPr wrap="none" anchor="ctr"/>
          <a:lstStyle/>
          <a:p>
            <a:pPr>
              <a:defRPr/>
            </a:pPr>
            <a:endParaRPr lang="zh-CN" altLang="en-US"/>
          </a:p>
        </p:txBody>
      </p:sp>
      <p:sp>
        <p:nvSpPr>
          <p:cNvPr id="65" name="Rectangle 18"/>
          <p:cNvSpPr>
            <a:spLocks noChangeArrowheads="1"/>
          </p:cNvSpPr>
          <p:nvPr/>
        </p:nvSpPr>
        <p:spPr bwMode="gray">
          <a:xfrm>
            <a:off x="952500" y="5189686"/>
            <a:ext cx="1085850" cy="1263650"/>
          </a:xfrm>
          <a:prstGeom prst="rect">
            <a:avLst/>
          </a:prstGeom>
          <a:gradFill rotWithShape="1">
            <a:gsLst>
              <a:gs pos="0">
                <a:schemeClr val="folHlink"/>
              </a:gs>
              <a:gs pos="100000">
                <a:schemeClr val="folHlink">
                  <a:gamma/>
                  <a:shade val="72549"/>
                  <a:invGamma/>
                </a:schemeClr>
              </a:gs>
            </a:gsLst>
            <a:lin ang="5400000" scaled="1"/>
          </a:gradFill>
          <a:ln w="9525" algn="ctr">
            <a:solidFill>
              <a:srgbClr val="FFFFFF"/>
            </a:solidFill>
            <a:miter lim="800000"/>
          </a:ln>
          <a:effectLst>
            <a:outerShdw sy="50000" kx="-2453608" rotWithShape="0">
              <a:schemeClr val="bg2">
                <a:alpha val="50000"/>
              </a:schemeClr>
            </a:outerShdw>
          </a:effectLst>
        </p:spPr>
        <p:txBody>
          <a:bodyPr wrap="none" anchor="ctr"/>
          <a:lstStyle/>
          <a:p>
            <a:pPr>
              <a:defRPr/>
            </a:pPr>
            <a:endParaRPr lang="zh-CN" altLang="en-US"/>
          </a:p>
        </p:txBody>
      </p:sp>
      <p:sp>
        <p:nvSpPr>
          <p:cNvPr id="66" name="Rectangle 19"/>
          <p:cNvSpPr>
            <a:spLocks noChangeArrowheads="1"/>
          </p:cNvSpPr>
          <p:nvPr/>
        </p:nvSpPr>
        <p:spPr bwMode="gray">
          <a:xfrm>
            <a:off x="2116138" y="5189686"/>
            <a:ext cx="1085850" cy="1263650"/>
          </a:xfrm>
          <a:prstGeom prst="rect">
            <a:avLst/>
          </a:prstGeom>
          <a:gradFill rotWithShape="1">
            <a:gsLst>
              <a:gs pos="0">
                <a:schemeClr val="folHlink"/>
              </a:gs>
              <a:gs pos="100000">
                <a:schemeClr val="folHlink">
                  <a:gamma/>
                  <a:shade val="72549"/>
                  <a:invGamma/>
                </a:schemeClr>
              </a:gs>
            </a:gsLst>
            <a:lin ang="5400000" scaled="1"/>
          </a:gradFill>
          <a:ln w="9525" algn="ctr">
            <a:solidFill>
              <a:srgbClr val="FFFFFF"/>
            </a:solidFill>
            <a:miter lim="800000"/>
          </a:ln>
          <a:effectLst>
            <a:outerShdw sy="50000" kx="-2453608" rotWithShape="0">
              <a:schemeClr val="bg2">
                <a:alpha val="50000"/>
              </a:schemeClr>
            </a:outerShdw>
          </a:effectLst>
        </p:spPr>
        <p:txBody>
          <a:bodyPr wrap="none" anchor="ctr"/>
          <a:lstStyle/>
          <a:p>
            <a:pPr>
              <a:defRPr/>
            </a:pPr>
            <a:endParaRPr lang="zh-CN" altLang="en-US"/>
          </a:p>
        </p:txBody>
      </p:sp>
      <p:sp>
        <p:nvSpPr>
          <p:cNvPr id="67" name="Text Box 22"/>
          <p:cNvSpPr txBox="1">
            <a:spLocks noChangeArrowheads="1"/>
          </p:cNvSpPr>
          <p:nvPr/>
        </p:nvSpPr>
        <p:spPr bwMode="gray">
          <a:xfrm>
            <a:off x="852488" y="5610726"/>
            <a:ext cx="1308100" cy="338554"/>
          </a:xfrm>
          <a:prstGeom prst="rect">
            <a:avLst/>
          </a:prstGeom>
          <a:noFill/>
          <a:ln>
            <a:noFill/>
          </a:ln>
          <a:effectLst>
            <a:outerShdw dist="17961" dir="2700000" algn="ctr" rotWithShape="0">
              <a:srgbClr val="182326"/>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chemeClr val="bg1"/>
                </a:solidFill>
                <a:latin typeface="+mn-ea"/>
                <a:ea typeface="+mn-ea"/>
              </a:rPr>
              <a:t>基础结构</a:t>
            </a:r>
            <a:endParaRPr lang="en-US" altLang="zh-CN" sz="1600" dirty="0">
              <a:solidFill>
                <a:schemeClr val="bg1"/>
              </a:solidFill>
              <a:latin typeface="+mn-ea"/>
              <a:ea typeface="+mn-ea"/>
            </a:endParaRPr>
          </a:p>
        </p:txBody>
      </p:sp>
      <p:sp>
        <p:nvSpPr>
          <p:cNvPr id="68" name="Text Box 23"/>
          <p:cNvSpPr txBox="1">
            <a:spLocks noChangeArrowheads="1"/>
          </p:cNvSpPr>
          <p:nvPr/>
        </p:nvSpPr>
        <p:spPr bwMode="gray">
          <a:xfrm>
            <a:off x="2011363" y="5610726"/>
            <a:ext cx="1308100" cy="338554"/>
          </a:xfrm>
          <a:prstGeom prst="rect">
            <a:avLst/>
          </a:prstGeom>
          <a:noFill/>
          <a:ln>
            <a:noFill/>
          </a:ln>
          <a:effectLst>
            <a:outerShdw dist="17961" dir="2700000" algn="ctr" rotWithShape="0">
              <a:srgbClr val="182326"/>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chemeClr val="bg1"/>
                </a:solidFill>
                <a:latin typeface="+mn-ea"/>
                <a:ea typeface="+mn-ea"/>
              </a:rPr>
              <a:t>人员</a:t>
            </a:r>
            <a:endParaRPr lang="en-US" altLang="zh-CN" sz="1600" dirty="0">
              <a:solidFill>
                <a:schemeClr val="bg1"/>
              </a:solidFill>
              <a:latin typeface="+mn-ea"/>
              <a:ea typeface="+mn-ea"/>
            </a:endParaRPr>
          </a:p>
        </p:txBody>
      </p:sp>
      <p:sp>
        <p:nvSpPr>
          <p:cNvPr id="69" name="Rectangle 25"/>
          <p:cNvSpPr>
            <a:spLocks noChangeArrowheads="1"/>
          </p:cNvSpPr>
          <p:nvPr/>
        </p:nvSpPr>
        <p:spPr bwMode="gray">
          <a:xfrm>
            <a:off x="3470275" y="5189686"/>
            <a:ext cx="1085850" cy="1263650"/>
          </a:xfrm>
          <a:prstGeom prst="rect">
            <a:avLst/>
          </a:prstGeom>
          <a:gradFill rotWithShape="1">
            <a:gsLst>
              <a:gs pos="0">
                <a:schemeClr val="accent1"/>
              </a:gs>
              <a:gs pos="100000">
                <a:schemeClr val="accent1">
                  <a:gamma/>
                  <a:shade val="72549"/>
                  <a:invGamma/>
                </a:schemeClr>
              </a:gs>
            </a:gsLst>
            <a:lin ang="5400000" scaled="1"/>
          </a:gradFill>
          <a:ln w="9525" algn="ctr">
            <a:solidFill>
              <a:srgbClr val="FFFFFF"/>
            </a:solidFill>
            <a:miter lim="800000"/>
          </a:ln>
          <a:effectLst>
            <a:outerShdw sy="50000" rotWithShape="0">
              <a:schemeClr val="bg2">
                <a:alpha val="50000"/>
              </a:schemeClr>
            </a:outerShdw>
          </a:effectLst>
        </p:spPr>
        <p:txBody>
          <a:bodyPr wrap="none" anchor="ctr"/>
          <a:lstStyle/>
          <a:p>
            <a:pPr>
              <a:defRPr/>
            </a:pPr>
            <a:endParaRPr lang="zh-CN" altLang="en-US"/>
          </a:p>
        </p:txBody>
      </p:sp>
      <p:sp>
        <p:nvSpPr>
          <p:cNvPr id="70" name="Rectangle 26"/>
          <p:cNvSpPr>
            <a:spLocks noChangeArrowheads="1"/>
          </p:cNvSpPr>
          <p:nvPr/>
        </p:nvSpPr>
        <p:spPr bwMode="gray">
          <a:xfrm>
            <a:off x="4633913" y="5189686"/>
            <a:ext cx="1085850" cy="1263650"/>
          </a:xfrm>
          <a:prstGeom prst="rect">
            <a:avLst/>
          </a:prstGeom>
          <a:gradFill rotWithShape="1">
            <a:gsLst>
              <a:gs pos="0">
                <a:schemeClr val="accent1"/>
              </a:gs>
              <a:gs pos="100000">
                <a:schemeClr val="accent1">
                  <a:gamma/>
                  <a:shade val="72549"/>
                  <a:invGamma/>
                </a:schemeClr>
              </a:gs>
            </a:gsLst>
            <a:lin ang="5400000" scaled="1"/>
          </a:gradFill>
          <a:ln w="9525" algn="ctr">
            <a:solidFill>
              <a:srgbClr val="FFFFFF"/>
            </a:solidFill>
            <a:miter lim="800000"/>
          </a:ln>
          <a:effectLst>
            <a:outerShdw sy="50000" rotWithShape="0">
              <a:schemeClr val="bg2">
                <a:alpha val="50000"/>
              </a:schemeClr>
            </a:outerShdw>
          </a:effectLst>
        </p:spPr>
        <p:txBody>
          <a:bodyPr wrap="none" anchor="ctr"/>
          <a:lstStyle/>
          <a:p>
            <a:pPr>
              <a:defRPr/>
            </a:pPr>
            <a:endParaRPr lang="zh-CN" altLang="en-US"/>
          </a:p>
        </p:txBody>
      </p:sp>
      <p:sp>
        <p:nvSpPr>
          <p:cNvPr id="71" name="Text Box 27"/>
          <p:cNvSpPr txBox="1">
            <a:spLocks noChangeArrowheads="1"/>
          </p:cNvSpPr>
          <p:nvPr/>
        </p:nvSpPr>
        <p:spPr bwMode="gray">
          <a:xfrm>
            <a:off x="3370263" y="5610726"/>
            <a:ext cx="1308100" cy="338554"/>
          </a:xfrm>
          <a:prstGeom prst="rect">
            <a:avLst/>
          </a:prstGeom>
          <a:noFill/>
          <a:ln>
            <a:noFill/>
          </a:ln>
          <a:effectLst>
            <a:outerShdw dist="17961" dir="2700000" algn="ctr" rotWithShape="0">
              <a:srgbClr val="182326"/>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chemeClr val="bg1"/>
                </a:solidFill>
                <a:latin typeface="+mn-ea"/>
                <a:ea typeface="+mn-ea"/>
              </a:rPr>
              <a:t>流程</a:t>
            </a:r>
            <a:endParaRPr lang="en-US" altLang="zh-CN" sz="1600" dirty="0">
              <a:solidFill>
                <a:schemeClr val="bg1"/>
              </a:solidFill>
              <a:latin typeface="+mn-ea"/>
              <a:ea typeface="+mn-ea"/>
            </a:endParaRPr>
          </a:p>
        </p:txBody>
      </p:sp>
      <p:sp>
        <p:nvSpPr>
          <p:cNvPr id="72" name="Text Box 28"/>
          <p:cNvSpPr txBox="1">
            <a:spLocks noChangeArrowheads="1"/>
          </p:cNvSpPr>
          <p:nvPr/>
        </p:nvSpPr>
        <p:spPr bwMode="gray">
          <a:xfrm>
            <a:off x="4529138" y="5610726"/>
            <a:ext cx="1308100" cy="338554"/>
          </a:xfrm>
          <a:prstGeom prst="rect">
            <a:avLst/>
          </a:prstGeom>
          <a:noFill/>
          <a:ln>
            <a:noFill/>
          </a:ln>
          <a:effectLst>
            <a:outerShdw dist="17961" dir="2700000" algn="ctr" rotWithShape="0">
              <a:srgbClr val="182326"/>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chemeClr val="bg1"/>
                </a:solidFill>
                <a:latin typeface="+mn-ea"/>
                <a:ea typeface="+mn-ea"/>
              </a:rPr>
              <a:t>技术应用</a:t>
            </a:r>
            <a:endParaRPr lang="en-US" altLang="zh-CN" sz="1600" dirty="0">
              <a:solidFill>
                <a:schemeClr val="bg1"/>
              </a:solidFill>
              <a:latin typeface="+mn-ea"/>
              <a:ea typeface="+mn-ea"/>
            </a:endParaRPr>
          </a:p>
        </p:txBody>
      </p:sp>
      <p:sp>
        <p:nvSpPr>
          <p:cNvPr id="73" name="Text Box 29"/>
          <p:cNvSpPr txBox="1">
            <a:spLocks noChangeArrowheads="1"/>
          </p:cNvSpPr>
          <p:nvPr/>
        </p:nvSpPr>
        <p:spPr bwMode="gray">
          <a:xfrm>
            <a:off x="5895975" y="5610726"/>
            <a:ext cx="1308100" cy="338554"/>
          </a:xfrm>
          <a:prstGeom prst="rect">
            <a:avLst/>
          </a:prstGeom>
          <a:noFill/>
          <a:ln>
            <a:noFill/>
          </a:ln>
          <a:effectLst>
            <a:outerShdw dist="17961" dir="2700000" algn="ctr" rotWithShape="0">
              <a:srgbClr val="182326"/>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smtClean="0">
                <a:solidFill>
                  <a:schemeClr val="bg1"/>
                </a:solidFill>
                <a:latin typeface="+mn-ea"/>
                <a:ea typeface="+mn-ea"/>
              </a:rPr>
              <a:t>战略</a:t>
            </a:r>
            <a:r>
              <a:rPr lang="en-US" altLang="zh-CN" sz="1600" dirty="0" smtClean="0">
                <a:solidFill>
                  <a:schemeClr val="bg1"/>
                </a:solidFill>
                <a:latin typeface="+mn-ea"/>
                <a:ea typeface="+mn-ea"/>
              </a:rPr>
              <a:t>/</a:t>
            </a:r>
            <a:r>
              <a:rPr lang="zh-CN" altLang="en-US" sz="1600" dirty="0" smtClean="0">
                <a:solidFill>
                  <a:schemeClr val="bg1"/>
                </a:solidFill>
                <a:latin typeface="+mn-ea"/>
                <a:ea typeface="+mn-ea"/>
              </a:rPr>
              <a:t>策略</a:t>
            </a:r>
            <a:endParaRPr lang="en-US" altLang="zh-CN" sz="1600" dirty="0">
              <a:solidFill>
                <a:schemeClr val="bg1"/>
              </a:solidFill>
              <a:latin typeface="+mn-ea"/>
              <a:ea typeface="+mn-ea"/>
            </a:endParaRPr>
          </a:p>
        </p:txBody>
      </p:sp>
      <p:sp>
        <p:nvSpPr>
          <p:cNvPr id="74" name="Text Box 30"/>
          <p:cNvSpPr txBox="1">
            <a:spLocks noChangeArrowheads="1"/>
          </p:cNvSpPr>
          <p:nvPr/>
        </p:nvSpPr>
        <p:spPr bwMode="gray">
          <a:xfrm>
            <a:off x="7054850" y="5610726"/>
            <a:ext cx="1308100" cy="338554"/>
          </a:xfrm>
          <a:prstGeom prst="rect">
            <a:avLst/>
          </a:prstGeom>
          <a:noFill/>
          <a:ln>
            <a:noFill/>
          </a:ln>
          <a:effectLst>
            <a:outerShdw dist="17961" dir="2700000" algn="ctr" rotWithShape="0">
              <a:srgbClr val="182326"/>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chemeClr val="bg1"/>
                </a:solidFill>
                <a:latin typeface="+mn-ea"/>
                <a:ea typeface="+mn-ea"/>
              </a:rPr>
              <a:t>资本配置</a:t>
            </a:r>
            <a:endParaRPr lang="en-US" altLang="zh-CN" sz="1600" dirty="0">
              <a:solidFill>
                <a:schemeClr val="bg1"/>
              </a:solidFill>
              <a:latin typeface="+mn-ea"/>
              <a:ea typeface="+mn-ea"/>
            </a:endParaRPr>
          </a:p>
        </p:txBody>
      </p:sp>
      <p:sp>
        <p:nvSpPr>
          <p:cNvPr id="75" name="椭圆 74"/>
          <p:cNvSpPr/>
          <p:nvPr/>
        </p:nvSpPr>
        <p:spPr>
          <a:xfrm>
            <a:off x="3663579" y="3861048"/>
            <a:ext cx="1821805" cy="936104"/>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zh-CN" altLang="en-US" dirty="0" smtClean="0"/>
              <a:t>事项识别技术</a:t>
            </a:r>
            <a:endParaRPr lang="zh-CN" altLang="en-US" dirty="0"/>
          </a:p>
        </p:txBody>
      </p:sp>
      <p:cxnSp>
        <p:nvCxnSpPr>
          <p:cNvPr id="77" name="肘形连接符 76"/>
          <p:cNvCxnSpPr>
            <a:stCxn id="75" idx="2"/>
            <a:endCxn id="39" idx="2"/>
          </p:cNvCxnSpPr>
          <p:nvPr/>
        </p:nvCxnSpPr>
        <p:spPr>
          <a:xfrm rot="10800000">
            <a:off x="935497" y="3275460"/>
            <a:ext cx="2728083" cy="1053641"/>
          </a:xfrm>
          <a:prstGeom prst="bentConnector2">
            <a:avLst/>
          </a:prstGeom>
        </p:spPr>
        <p:style>
          <a:lnRef idx="1">
            <a:schemeClr val="dk1"/>
          </a:lnRef>
          <a:fillRef idx="0">
            <a:schemeClr val="dk1"/>
          </a:fillRef>
          <a:effectRef idx="0">
            <a:schemeClr val="dk1"/>
          </a:effectRef>
          <a:fontRef idx="minor">
            <a:schemeClr val="tx1"/>
          </a:fontRef>
        </p:style>
      </p:cxnSp>
      <p:cxnSp>
        <p:nvCxnSpPr>
          <p:cNvPr id="79" name="肘形连接符 78"/>
          <p:cNvCxnSpPr>
            <a:stCxn id="75" idx="6"/>
            <a:endCxn id="58" idx="2"/>
          </p:cNvCxnSpPr>
          <p:nvPr/>
        </p:nvCxnSpPr>
        <p:spPr>
          <a:xfrm flipV="1">
            <a:off x="5485384" y="3275459"/>
            <a:ext cx="2723120" cy="1053641"/>
          </a:xfrm>
          <a:prstGeom prst="bentConnector2">
            <a:avLst/>
          </a:prstGeom>
        </p:spPr>
        <p:style>
          <a:lnRef idx="1">
            <a:schemeClr val="dk1"/>
          </a:lnRef>
          <a:fillRef idx="0">
            <a:schemeClr val="dk1"/>
          </a:fillRef>
          <a:effectRef idx="0">
            <a:schemeClr val="dk1"/>
          </a:effectRef>
          <a:fontRef idx="minor">
            <a:schemeClr val="tx1"/>
          </a:fontRef>
        </p:style>
      </p:cxnSp>
      <p:cxnSp>
        <p:nvCxnSpPr>
          <p:cNvPr id="81" name="肘形连接符 80"/>
          <p:cNvCxnSpPr>
            <a:stCxn id="75" idx="1"/>
            <a:endCxn id="46" idx="2"/>
          </p:cNvCxnSpPr>
          <p:nvPr/>
        </p:nvCxnSpPr>
        <p:spPr>
          <a:xfrm rot="16200000" flipV="1">
            <a:off x="2985486" y="3053247"/>
            <a:ext cx="713153" cy="1176628"/>
          </a:xfrm>
          <a:prstGeom prst="bentConnector3">
            <a:avLst/>
          </a:prstGeom>
        </p:spPr>
        <p:style>
          <a:lnRef idx="1">
            <a:schemeClr val="dk1"/>
          </a:lnRef>
          <a:fillRef idx="0">
            <a:schemeClr val="dk1"/>
          </a:fillRef>
          <a:effectRef idx="0">
            <a:schemeClr val="dk1"/>
          </a:effectRef>
          <a:fontRef idx="minor">
            <a:schemeClr val="tx1"/>
          </a:fontRef>
        </p:style>
      </p:cxnSp>
      <p:cxnSp>
        <p:nvCxnSpPr>
          <p:cNvPr id="83" name="肘形连接符 82"/>
          <p:cNvCxnSpPr>
            <a:stCxn id="75" idx="7"/>
            <a:endCxn id="54" idx="2"/>
          </p:cNvCxnSpPr>
          <p:nvPr/>
        </p:nvCxnSpPr>
        <p:spPr>
          <a:xfrm rot="5400000" flipH="1" flipV="1">
            <a:off x="5443080" y="3050966"/>
            <a:ext cx="722678" cy="1171665"/>
          </a:xfrm>
          <a:prstGeom prst="bentConnector3">
            <a:avLst/>
          </a:prstGeom>
        </p:spPr>
        <p:style>
          <a:lnRef idx="1">
            <a:schemeClr val="dk1"/>
          </a:lnRef>
          <a:fillRef idx="0">
            <a:schemeClr val="dk1"/>
          </a:fillRef>
          <a:effectRef idx="0">
            <a:schemeClr val="dk1"/>
          </a:effectRef>
          <a:fontRef idx="minor">
            <a:schemeClr val="tx1"/>
          </a:fontRef>
        </p:style>
      </p:cxnSp>
      <p:cxnSp>
        <p:nvCxnSpPr>
          <p:cNvPr id="89" name="直接连接符 88"/>
          <p:cNvCxnSpPr>
            <a:endCxn id="75" idx="0"/>
          </p:cNvCxnSpPr>
          <p:nvPr/>
        </p:nvCxnSpPr>
        <p:spPr>
          <a:xfrm>
            <a:off x="4572000" y="3284984"/>
            <a:ext cx="2482" cy="576064"/>
          </a:xfrm>
          <a:prstGeom prst="line">
            <a:avLst/>
          </a:prstGeom>
        </p:spPr>
        <p:style>
          <a:lnRef idx="1">
            <a:schemeClr val="dk1"/>
          </a:lnRef>
          <a:fillRef idx="0">
            <a:schemeClr val="dk1"/>
          </a:fillRef>
          <a:effectRef idx="0">
            <a:schemeClr val="dk1"/>
          </a:effectRef>
          <a:fontRef idx="minor">
            <a:schemeClr val="tx1"/>
          </a:fontRef>
        </p:style>
      </p:cxnSp>
      <p:cxnSp>
        <p:nvCxnSpPr>
          <p:cNvPr id="92" name="肘形连接符 91"/>
          <p:cNvCxnSpPr>
            <a:stCxn id="75" idx="2"/>
            <a:endCxn id="65" idx="0"/>
          </p:cNvCxnSpPr>
          <p:nvPr/>
        </p:nvCxnSpPr>
        <p:spPr>
          <a:xfrm rot="10800000" flipV="1">
            <a:off x="1495425" y="4329100"/>
            <a:ext cx="2168154" cy="860586"/>
          </a:xfrm>
          <a:prstGeom prst="bentConnector2">
            <a:avLst/>
          </a:prstGeom>
        </p:spPr>
        <p:style>
          <a:lnRef idx="1">
            <a:schemeClr val="dk1"/>
          </a:lnRef>
          <a:fillRef idx="0">
            <a:schemeClr val="dk1"/>
          </a:fillRef>
          <a:effectRef idx="0">
            <a:schemeClr val="dk1"/>
          </a:effectRef>
          <a:fontRef idx="minor">
            <a:schemeClr val="tx1"/>
          </a:fontRef>
        </p:style>
      </p:cxnSp>
      <p:cxnSp>
        <p:nvCxnSpPr>
          <p:cNvPr id="94" name="肘形连接符 93"/>
          <p:cNvCxnSpPr>
            <a:stCxn id="75" idx="3"/>
            <a:endCxn id="66" idx="0"/>
          </p:cNvCxnSpPr>
          <p:nvPr/>
        </p:nvCxnSpPr>
        <p:spPr>
          <a:xfrm rot="5400000">
            <a:off x="3029909" y="4289218"/>
            <a:ext cx="529623" cy="1271313"/>
          </a:xfrm>
          <a:prstGeom prst="bentConnector3">
            <a:avLst/>
          </a:prstGeom>
        </p:spPr>
        <p:style>
          <a:lnRef idx="1">
            <a:schemeClr val="dk1"/>
          </a:lnRef>
          <a:fillRef idx="0">
            <a:schemeClr val="dk1"/>
          </a:fillRef>
          <a:effectRef idx="0">
            <a:schemeClr val="dk1"/>
          </a:effectRef>
          <a:fontRef idx="minor">
            <a:schemeClr val="tx1"/>
          </a:fontRef>
        </p:style>
      </p:cxnSp>
      <p:cxnSp>
        <p:nvCxnSpPr>
          <p:cNvPr id="96" name="肘形连接符 95"/>
          <p:cNvCxnSpPr>
            <a:stCxn id="75" idx="6"/>
            <a:endCxn id="63" idx="0"/>
          </p:cNvCxnSpPr>
          <p:nvPr/>
        </p:nvCxnSpPr>
        <p:spPr>
          <a:xfrm>
            <a:off x="5485384" y="4329100"/>
            <a:ext cx="2217166" cy="860586"/>
          </a:xfrm>
          <a:prstGeom prst="bentConnector2">
            <a:avLst/>
          </a:prstGeom>
        </p:spPr>
        <p:style>
          <a:lnRef idx="1">
            <a:schemeClr val="dk1"/>
          </a:lnRef>
          <a:fillRef idx="0">
            <a:schemeClr val="dk1"/>
          </a:fillRef>
          <a:effectRef idx="0">
            <a:schemeClr val="dk1"/>
          </a:effectRef>
          <a:fontRef idx="minor">
            <a:schemeClr val="tx1"/>
          </a:fontRef>
        </p:style>
      </p:cxnSp>
      <p:cxnSp>
        <p:nvCxnSpPr>
          <p:cNvPr id="98" name="肘形连接符 97"/>
          <p:cNvCxnSpPr>
            <a:stCxn id="75" idx="5"/>
            <a:endCxn id="64" idx="0"/>
          </p:cNvCxnSpPr>
          <p:nvPr/>
        </p:nvCxnSpPr>
        <p:spPr>
          <a:xfrm rot="16200000" flipH="1">
            <a:off x="5613939" y="4264711"/>
            <a:ext cx="529623" cy="1320326"/>
          </a:xfrm>
          <a:prstGeom prst="bentConnector3">
            <a:avLst/>
          </a:prstGeom>
        </p:spPr>
        <p:style>
          <a:lnRef idx="1">
            <a:schemeClr val="dk1"/>
          </a:lnRef>
          <a:fillRef idx="0">
            <a:schemeClr val="dk1"/>
          </a:fillRef>
          <a:effectRef idx="0">
            <a:schemeClr val="dk1"/>
          </a:effectRef>
          <a:fontRef idx="minor">
            <a:schemeClr val="tx1"/>
          </a:fontRef>
        </p:style>
      </p:cxnSp>
      <p:cxnSp>
        <p:nvCxnSpPr>
          <p:cNvPr id="100" name="肘形连接符 99"/>
          <p:cNvCxnSpPr>
            <a:stCxn id="75" idx="4"/>
            <a:endCxn id="69" idx="0"/>
          </p:cNvCxnSpPr>
          <p:nvPr/>
        </p:nvCxnSpPr>
        <p:spPr>
          <a:xfrm rot="5400000">
            <a:off x="4097574" y="4712778"/>
            <a:ext cx="392534" cy="561282"/>
          </a:xfrm>
          <a:prstGeom prst="bentConnector3">
            <a:avLst/>
          </a:prstGeom>
        </p:spPr>
        <p:style>
          <a:lnRef idx="1">
            <a:schemeClr val="dk1"/>
          </a:lnRef>
          <a:fillRef idx="0">
            <a:schemeClr val="dk1"/>
          </a:fillRef>
          <a:effectRef idx="0">
            <a:schemeClr val="dk1"/>
          </a:effectRef>
          <a:fontRef idx="minor">
            <a:schemeClr val="tx1"/>
          </a:fontRef>
        </p:style>
      </p:cxnSp>
      <p:cxnSp>
        <p:nvCxnSpPr>
          <p:cNvPr id="102" name="肘形连接符 101"/>
          <p:cNvCxnSpPr>
            <a:stCxn id="75" idx="4"/>
            <a:endCxn id="70" idx="0"/>
          </p:cNvCxnSpPr>
          <p:nvPr/>
        </p:nvCxnSpPr>
        <p:spPr>
          <a:xfrm rot="16200000" flipH="1">
            <a:off x="4679393" y="4692241"/>
            <a:ext cx="392534" cy="602356"/>
          </a:xfrm>
          <a:prstGeom prst="bentConnector3">
            <a:avLst/>
          </a:prstGeom>
        </p:spPr>
        <p:style>
          <a:lnRef idx="1">
            <a:schemeClr val="dk1"/>
          </a:lnRef>
          <a:fillRef idx="0">
            <a:schemeClr val="dk1"/>
          </a:fillRef>
          <a:effectRef idx="0">
            <a:schemeClr val="dk1"/>
          </a:effectRef>
          <a:fontRef idx="minor">
            <a:schemeClr val="tx1"/>
          </a:fontRef>
        </p:style>
      </p:cxnSp>
      <p:sp>
        <p:nvSpPr>
          <p:cNvPr id="103" name="TextBox 102"/>
          <p:cNvSpPr txBox="1"/>
          <p:nvPr/>
        </p:nvSpPr>
        <p:spPr>
          <a:xfrm>
            <a:off x="107504" y="3861048"/>
            <a:ext cx="216024" cy="1200329"/>
          </a:xfrm>
          <a:prstGeom prst="rect">
            <a:avLst/>
          </a:prstGeom>
          <a:noFill/>
        </p:spPr>
        <p:txBody>
          <a:bodyPr wrap="square" rtlCol="0">
            <a:spAutoFit/>
          </a:bodyPr>
          <a:lstStyle/>
          <a:p>
            <a:r>
              <a:rPr lang="zh-CN" altLang="en-US" dirty="0" smtClean="0"/>
              <a:t>外部事项</a:t>
            </a:r>
            <a:endParaRPr lang="zh-CN" altLang="en-US" dirty="0"/>
          </a:p>
        </p:txBody>
      </p:sp>
      <p:sp>
        <p:nvSpPr>
          <p:cNvPr id="104" name="TextBox 103"/>
          <p:cNvSpPr txBox="1"/>
          <p:nvPr/>
        </p:nvSpPr>
        <p:spPr>
          <a:xfrm>
            <a:off x="8676456" y="3861048"/>
            <a:ext cx="216024" cy="1200329"/>
          </a:xfrm>
          <a:prstGeom prst="rect">
            <a:avLst/>
          </a:prstGeom>
          <a:noFill/>
        </p:spPr>
        <p:txBody>
          <a:bodyPr wrap="square" rtlCol="0">
            <a:spAutoFit/>
          </a:bodyPr>
          <a:lstStyle/>
          <a:p>
            <a:r>
              <a:rPr lang="zh-CN" altLang="en-US" dirty="0" smtClean="0"/>
              <a:t>内部事项</a:t>
            </a:r>
            <a:endParaRPr lang="zh-CN" altLang="en-US" dirty="0"/>
          </a:p>
        </p:txBody>
      </p:sp>
      <p:cxnSp>
        <p:nvCxnSpPr>
          <p:cNvPr id="106" name="直接箭头连接符 105"/>
          <p:cNvCxnSpPr/>
          <p:nvPr/>
        </p:nvCxnSpPr>
        <p:spPr>
          <a:xfrm>
            <a:off x="8532440" y="3965303"/>
            <a:ext cx="0" cy="9918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8" name="直接箭头连接符 107"/>
          <p:cNvCxnSpPr/>
          <p:nvPr/>
        </p:nvCxnSpPr>
        <p:spPr>
          <a:xfrm flipV="1">
            <a:off x="611560" y="3998138"/>
            <a:ext cx="0" cy="9267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一、概念及意义</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风险评估</a:t>
            </a:r>
          </a:p>
        </p:txBody>
      </p:sp>
      <p:grpSp>
        <p:nvGrpSpPr>
          <p:cNvPr id="80" name="组合 79"/>
          <p:cNvGrpSpPr/>
          <p:nvPr/>
        </p:nvGrpSpPr>
        <p:grpSpPr>
          <a:xfrm>
            <a:off x="755576" y="2924944"/>
            <a:ext cx="7632848" cy="1944216"/>
            <a:chOff x="755576" y="2636912"/>
            <a:chExt cx="7632848" cy="1944216"/>
          </a:xfrm>
        </p:grpSpPr>
        <p:sp>
          <p:nvSpPr>
            <p:cNvPr id="22" name="AutoShape 4"/>
            <p:cNvSpPr>
              <a:spLocks noChangeArrowheads="1"/>
            </p:cNvSpPr>
            <p:nvPr/>
          </p:nvSpPr>
          <p:spPr bwMode="gray">
            <a:xfrm>
              <a:off x="2339640" y="3356992"/>
              <a:ext cx="432000" cy="432000"/>
            </a:xfrm>
            <a:prstGeom prst="chevron">
              <a:avLst>
                <a:gd name="adj" fmla="val 52514"/>
              </a:avLst>
            </a:prstGeom>
            <a:solidFill>
              <a:schemeClr val="tx1"/>
            </a:solidFill>
            <a:ln>
              <a:noFill/>
            </a:ln>
            <a:extLst>
              <a:ext uri="{91240B29-F687-4F45-9708-019B960494DF}">
                <a14:hiddenLine xmlns:a14="http://schemas.microsoft.com/office/drawing/2010/main" w="0">
                  <a:solidFill>
                    <a:srgbClr val="000000"/>
                  </a:solidFill>
                  <a:miter lim="800000"/>
                  <a:headEnd/>
                  <a:tailEnd/>
                </a14:hiddenLine>
              </a:ext>
            </a:extLst>
          </p:spPr>
          <p:txBody>
            <a:bodyPr wrap="none" anchor="ctr"/>
            <a:lstStyle/>
            <a:p>
              <a:endParaRPr lang="zh-CN" altLang="en-US"/>
            </a:p>
          </p:txBody>
        </p:sp>
        <p:sp>
          <p:nvSpPr>
            <p:cNvPr id="23" name="AutoShape 5"/>
            <p:cNvSpPr>
              <a:spLocks noChangeArrowheads="1"/>
            </p:cNvSpPr>
            <p:nvPr/>
          </p:nvSpPr>
          <p:spPr bwMode="gray">
            <a:xfrm>
              <a:off x="6300192" y="3356992"/>
              <a:ext cx="432000" cy="432000"/>
            </a:xfrm>
            <a:prstGeom prst="chevron">
              <a:avLst>
                <a:gd name="adj" fmla="val 52514"/>
              </a:avLst>
            </a:prstGeom>
            <a:solidFill>
              <a:schemeClr val="hlink"/>
            </a:solidFill>
            <a:ln>
              <a:noFill/>
            </a:ln>
            <a:extLst>
              <a:ext uri="{91240B29-F687-4F45-9708-019B960494DF}">
                <a14:hiddenLine xmlns:a14="http://schemas.microsoft.com/office/drawing/2010/main" w="0">
                  <a:solidFill>
                    <a:srgbClr val="000000"/>
                  </a:solidFill>
                  <a:miter lim="800000"/>
                  <a:headEnd/>
                  <a:tailEnd/>
                </a14:hiddenLine>
              </a:ext>
            </a:extLst>
          </p:spPr>
          <p:txBody>
            <a:bodyPr wrap="none" anchor="ctr"/>
            <a:lstStyle/>
            <a:p>
              <a:endParaRPr lang="zh-CN" altLang="en-US"/>
            </a:p>
          </p:txBody>
        </p:sp>
        <p:grpSp>
          <p:nvGrpSpPr>
            <p:cNvPr id="2" name="组合 1"/>
            <p:cNvGrpSpPr/>
            <p:nvPr/>
          </p:nvGrpSpPr>
          <p:grpSpPr>
            <a:xfrm>
              <a:off x="899752" y="2846786"/>
              <a:ext cx="1440000" cy="1440000"/>
              <a:chOff x="838200" y="1981200"/>
              <a:chExt cx="2093913" cy="2047875"/>
            </a:xfrm>
          </p:grpSpPr>
          <p:sp>
            <p:nvSpPr>
              <p:cNvPr id="29" name="Oval 11"/>
              <p:cNvSpPr>
                <a:spLocks noChangeArrowheads="1"/>
              </p:cNvSpPr>
              <p:nvPr/>
            </p:nvSpPr>
            <p:spPr bwMode="gray">
              <a:xfrm>
                <a:off x="838200" y="1981200"/>
                <a:ext cx="2093913" cy="2047875"/>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30" name="Oval 12"/>
              <p:cNvSpPr>
                <a:spLocks noChangeArrowheads="1"/>
              </p:cNvSpPr>
              <p:nvPr/>
            </p:nvSpPr>
            <p:spPr bwMode="gray">
              <a:xfrm>
                <a:off x="838200" y="1981200"/>
                <a:ext cx="2093913" cy="2047875"/>
              </a:xfrm>
              <a:prstGeom prst="ellipse">
                <a:avLst/>
              </a:prstGeom>
              <a:gradFill rotWithShape="1">
                <a:gsLst>
                  <a:gs pos="0">
                    <a:schemeClr val="folHlink">
                      <a:alpha val="32001"/>
                    </a:schemeClr>
                  </a:gs>
                  <a:gs pos="100000">
                    <a:schemeClr val="folHlink">
                      <a:gamma/>
                      <a:shade val="0"/>
                      <a:invGamma/>
                      <a:alpha val="89999"/>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31" name="Oval 13"/>
              <p:cNvSpPr>
                <a:spLocks noChangeArrowheads="1"/>
              </p:cNvSpPr>
              <p:nvPr/>
            </p:nvSpPr>
            <p:spPr bwMode="gray">
              <a:xfrm>
                <a:off x="974725" y="2114550"/>
                <a:ext cx="1820863" cy="1781175"/>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w="38100" algn="ctr">
                <a:noFill/>
                <a:round/>
              </a:ln>
              <a:effectLst/>
            </p:spPr>
            <p:txBody>
              <a:bodyPr anchor="ctr">
                <a:spAutoFit/>
              </a:bodyPr>
              <a:lstStyle/>
              <a:p>
                <a:pPr>
                  <a:defRPr/>
                </a:pPr>
                <a:endParaRPr lang="zh-CN" altLang="en-US">
                  <a:ea typeface="宋体" charset="-122"/>
                </a:endParaRPr>
              </a:p>
            </p:txBody>
          </p:sp>
          <p:sp>
            <p:nvSpPr>
              <p:cNvPr id="32" name="Oval 14"/>
              <p:cNvSpPr>
                <a:spLocks noChangeArrowheads="1"/>
              </p:cNvSpPr>
              <p:nvPr/>
            </p:nvSpPr>
            <p:spPr bwMode="gray">
              <a:xfrm>
                <a:off x="976313" y="2117725"/>
                <a:ext cx="1820862" cy="1781175"/>
              </a:xfrm>
              <a:prstGeom prst="ellipse">
                <a:avLst/>
              </a:prstGeom>
              <a:gradFill rotWithShape="1">
                <a:gsLst>
                  <a:gs pos="0">
                    <a:schemeClr val="folHlink">
                      <a:gamma/>
                      <a:shade val="63529"/>
                      <a:invGamma/>
                    </a:schemeClr>
                  </a:gs>
                  <a:gs pos="100000">
                    <a:schemeClr val="folHlink">
                      <a:alpha val="0"/>
                    </a:schemeClr>
                  </a:gs>
                </a:gsLst>
                <a:lin ang="2700000" scaled="1"/>
              </a:gradFill>
              <a:ln w="38100" algn="ctr">
                <a:noFill/>
                <a:round/>
              </a:ln>
              <a:effectLst/>
            </p:spPr>
            <p:txBody>
              <a:bodyPr anchor="ctr">
                <a:spAutoFit/>
              </a:bodyPr>
              <a:lstStyle/>
              <a:p>
                <a:pPr>
                  <a:defRPr/>
                </a:pPr>
                <a:endParaRPr lang="zh-CN" altLang="en-US">
                  <a:ea typeface="宋体" charset="-122"/>
                </a:endParaRPr>
              </a:p>
            </p:txBody>
          </p:sp>
          <p:sp>
            <p:nvSpPr>
              <p:cNvPr id="33" name="Oval 15"/>
              <p:cNvSpPr>
                <a:spLocks noChangeArrowheads="1"/>
              </p:cNvSpPr>
              <p:nvPr/>
            </p:nvSpPr>
            <p:spPr bwMode="gray">
              <a:xfrm>
                <a:off x="1065213" y="2203450"/>
                <a:ext cx="1639887" cy="1603375"/>
              </a:xfrm>
              <a:prstGeom prst="ellipse">
                <a:avLst/>
              </a:prstGeom>
              <a:solidFill>
                <a:srgbClr val="333333"/>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grpSp>
            <p:nvGrpSpPr>
              <p:cNvPr id="34" name="Group 16"/>
              <p:cNvGrpSpPr/>
              <p:nvPr/>
            </p:nvGrpSpPr>
            <p:grpSpPr bwMode="auto">
              <a:xfrm>
                <a:off x="1092200" y="2227263"/>
                <a:ext cx="1585913" cy="1552575"/>
                <a:chOff x="4166" y="1706"/>
                <a:chExt cx="1252" cy="1252"/>
              </a:xfrm>
            </p:grpSpPr>
            <p:sp>
              <p:nvSpPr>
                <p:cNvPr id="35" name="Oval 17"/>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36" name="Oval 18"/>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37" name="Oval 19"/>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38" name="Oval 20"/>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grpSp>
          <p:sp>
            <p:nvSpPr>
              <p:cNvPr id="54" name="Text Box 39"/>
              <p:cNvSpPr txBox="1">
                <a:spLocks noChangeArrowheads="1"/>
              </p:cNvSpPr>
              <p:nvPr/>
            </p:nvSpPr>
            <p:spPr bwMode="gray">
              <a:xfrm>
                <a:off x="1157350" y="2801939"/>
                <a:ext cx="1461963" cy="481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a:solidFill>
                      <a:srgbClr val="000000"/>
                    </a:solidFill>
                    <a:latin typeface="微软雅黑" pitchFamily="34" charset="-122"/>
                    <a:ea typeface="微软雅黑" pitchFamily="34" charset="-122"/>
                  </a:rPr>
                  <a:t>设定标准</a:t>
                </a:r>
                <a:endParaRPr lang="en-US" altLang="zh-CN" sz="1600" dirty="0">
                  <a:solidFill>
                    <a:srgbClr val="000000"/>
                  </a:solidFill>
                  <a:latin typeface="微软雅黑" pitchFamily="34" charset="-122"/>
                  <a:ea typeface="微软雅黑" pitchFamily="34" charset="-122"/>
                </a:endParaRPr>
              </a:p>
            </p:txBody>
          </p:sp>
        </p:grpSp>
        <p:grpSp>
          <p:nvGrpSpPr>
            <p:cNvPr id="57" name="组合 56"/>
            <p:cNvGrpSpPr/>
            <p:nvPr/>
          </p:nvGrpSpPr>
          <p:grpSpPr>
            <a:xfrm>
              <a:off x="2867811" y="2853136"/>
              <a:ext cx="1440000" cy="1440000"/>
              <a:chOff x="3490913" y="1987550"/>
              <a:chExt cx="2093912" cy="2047875"/>
            </a:xfrm>
          </p:grpSpPr>
          <p:sp>
            <p:nvSpPr>
              <p:cNvPr id="39" name="Oval 21"/>
              <p:cNvSpPr>
                <a:spLocks noChangeArrowheads="1"/>
              </p:cNvSpPr>
              <p:nvPr/>
            </p:nvSpPr>
            <p:spPr bwMode="gray">
              <a:xfrm>
                <a:off x="3490913" y="1987550"/>
                <a:ext cx="2093912" cy="2047875"/>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40" name="Oval 22"/>
              <p:cNvSpPr>
                <a:spLocks noChangeArrowheads="1"/>
              </p:cNvSpPr>
              <p:nvPr/>
            </p:nvSpPr>
            <p:spPr bwMode="gray">
              <a:xfrm>
                <a:off x="3490913" y="1987550"/>
                <a:ext cx="2093912" cy="2047875"/>
              </a:xfrm>
              <a:prstGeom prst="ellipse">
                <a:avLst/>
              </a:prstGeom>
              <a:gradFill rotWithShape="1">
                <a:gsLst>
                  <a:gs pos="0">
                    <a:schemeClr val="accent1">
                      <a:alpha val="32001"/>
                    </a:schemeClr>
                  </a:gs>
                  <a:gs pos="100000">
                    <a:schemeClr val="accent1">
                      <a:gamma/>
                      <a:shade val="46275"/>
                      <a:invGamma/>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41" name="Oval 23"/>
              <p:cNvSpPr>
                <a:spLocks noChangeArrowheads="1"/>
              </p:cNvSpPr>
              <p:nvPr/>
            </p:nvSpPr>
            <p:spPr bwMode="gray">
              <a:xfrm>
                <a:off x="3627438" y="2120900"/>
                <a:ext cx="1820862" cy="1781175"/>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w="38100" algn="ctr">
                <a:noFill/>
                <a:round/>
              </a:ln>
              <a:effectLst/>
            </p:spPr>
            <p:txBody>
              <a:bodyPr anchor="ctr">
                <a:spAutoFit/>
              </a:bodyPr>
              <a:lstStyle/>
              <a:p>
                <a:pPr>
                  <a:defRPr/>
                </a:pPr>
                <a:endParaRPr lang="zh-CN" altLang="en-US">
                  <a:ea typeface="宋体" charset="-122"/>
                </a:endParaRPr>
              </a:p>
            </p:txBody>
          </p:sp>
          <p:sp>
            <p:nvSpPr>
              <p:cNvPr id="42" name="Oval 24"/>
              <p:cNvSpPr>
                <a:spLocks noChangeArrowheads="1"/>
              </p:cNvSpPr>
              <p:nvPr/>
            </p:nvSpPr>
            <p:spPr bwMode="gray">
              <a:xfrm>
                <a:off x="3629025" y="2124075"/>
                <a:ext cx="1820863" cy="1781175"/>
              </a:xfrm>
              <a:prstGeom prst="ellipse">
                <a:avLst/>
              </a:prstGeom>
              <a:gradFill rotWithShape="1">
                <a:gsLst>
                  <a:gs pos="0">
                    <a:schemeClr val="accent1">
                      <a:gamma/>
                      <a:shade val="63529"/>
                      <a:invGamma/>
                    </a:schemeClr>
                  </a:gs>
                  <a:gs pos="100000">
                    <a:schemeClr val="accent1">
                      <a:alpha val="0"/>
                    </a:schemeClr>
                  </a:gs>
                </a:gsLst>
                <a:lin ang="2700000" scaled="1"/>
              </a:gradFill>
              <a:ln w="38100" algn="ctr">
                <a:noFill/>
                <a:round/>
              </a:ln>
              <a:effectLst/>
            </p:spPr>
            <p:txBody>
              <a:bodyPr anchor="ctr">
                <a:spAutoFit/>
              </a:bodyPr>
              <a:lstStyle/>
              <a:p>
                <a:pPr>
                  <a:defRPr/>
                </a:pPr>
                <a:endParaRPr lang="zh-CN" altLang="en-US">
                  <a:ea typeface="宋体" charset="-122"/>
                </a:endParaRPr>
              </a:p>
            </p:txBody>
          </p:sp>
          <p:sp>
            <p:nvSpPr>
              <p:cNvPr id="43" name="Oval 25"/>
              <p:cNvSpPr>
                <a:spLocks noChangeArrowheads="1"/>
              </p:cNvSpPr>
              <p:nvPr/>
            </p:nvSpPr>
            <p:spPr bwMode="gray">
              <a:xfrm>
                <a:off x="3717925" y="2209800"/>
                <a:ext cx="1639888" cy="1603375"/>
              </a:xfrm>
              <a:prstGeom prst="ellipse">
                <a:avLst/>
              </a:prstGeom>
              <a:solidFill>
                <a:srgbClr val="333333"/>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grpSp>
            <p:nvGrpSpPr>
              <p:cNvPr id="44" name="Group 26"/>
              <p:cNvGrpSpPr/>
              <p:nvPr/>
            </p:nvGrpSpPr>
            <p:grpSpPr bwMode="auto">
              <a:xfrm>
                <a:off x="3744913" y="2227263"/>
                <a:ext cx="1585912" cy="1552575"/>
                <a:chOff x="4166" y="1706"/>
                <a:chExt cx="1252" cy="1252"/>
              </a:xfrm>
            </p:grpSpPr>
            <p:sp>
              <p:nvSpPr>
                <p:cNvPr id="45" name="Oval 27"/>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46" name="Oval 28"/>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47" name="Oval 29"/>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48" name="Oval 30"/>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grpSp>
          <p:sp>
            <p:nvSpPr>
              <p:cNvPr id="55" name="Text Box 40"/>
              <p:cNvSpPr txBox="1">
                <a:spLocks noChangeArrowheads="1"/>
              </p:cNvSpPr>
              <p:nvPr/>
            </p:nvSpPr>
            <p:spPr bwMode="gray">
              <a:xfrm>
                <a:off x="3816412" y="2801939"/>
                <a:ext cx="1461962" cy="481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a:solidFill>
                      <a:srgbClr val="000000"/>
                    </a:solidFill>
                    <a:latin typeface="微软雅黑" pitchFamily="34" charset="-122"/>
                    <a:ea typeface="微软雅黑" pitchFamily="34" charset="-122"/>
                  </a:rPr>
                  <a:t>风险识别</a:t>
                </a:r>
                <a:endParaRPr lang="en-US" altLang="zh-CN" sz="1600" dirty="0">
                  <a:solidFill>
                    <a:srgbClr val="000000"/>
                  </a:solidFill>
                  <a:latin typeface="微软雅黑" pitchFamily="34" charset="-122"/>
                  <a:ea typeface="微软雅黑" pitchFamily="34" charset="-122"/>
                </a:endParaRPr>
              </a:p>
            </p:txBody>
          </p:sp>
        </p:grpSp>
        <p:grpSp>
          <p:nvGrpSpPr>
            <p:cNvPr id="58" name="组合 57"/>
            <p:cNvGrpSpPr/>
            <p:nvPr/>
          </p:nvGrpSpPr>
          <p:grpSpPr>
            <a:xfrm>
              <a:off x="4860032" y="2853136"/>
              <a:ext cx="1440000" cy="1440000"/>
              <a:chOff x="6142038" y="1987550"/>
              <a:chExt cx="2093912" cy="2047875"/>
            </a:xfrm>
          </p:grpSpPr>
          <p:sp>
            <p:nvSpPr>
              <p:cNvPr id="24" name="Oval 6"/>
              <p:cNvSpPr>
                <a:spLocks noChangeArrowheads="1"/>
              </p:cNvSpPr>
              <p:nvPr/>
            </p:nvSpPr>
            <p:spPr bwMode="gray">
              <a:xfrm>
                <a:off x="6142038" y="1987550"/>
                <a:ext cx="2093912" cy="204787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25" name="Oval 7"/>
              <p:cNvSpPr>
                <a:spLocks noChangeArrowheads="1"/>
              </p:cNvSpPr>
              <p:nvPr/>
            </p:nvSpPr>
            <p:spPr bwMode="gray">
              <a:xfrm>
                <a:off x="6142038" y="1987550"/>
                <a:ext cx="2093912" cy="2047875"/>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26" name="Oval 8"/>
              <p:cNvSpPr>
                <a:spLocks noChangeArrowheads="1"/>
              </p:cNvSpPr>
              <p:nvPr/>
            </p:nvSpPr>
            <p:spPr bwMode="gray">
              <a:xfrm>
                <a:off x="6278563" y="2120900"/>
                <a:ext cx="1820862" cy="1781175"/>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a:defRPr/>
                </a:pPr>
                <a:endParaRPr lang="zh-CN" altLang="en-US">
                  <a:ea typeface="宋体" charset="-122"/>
                </a:endParaRPr>
              </a:p>
            </p:txBody>
          </p:sp>
          <p:sp>
            <p:nvSpPr>
              <p:cNvPr id="27" name="Oval 9"/>
              <p:cNvSpPr>
                <a:spLocks noChangeArrowheads="1"/>
              </p:cNvSpPr>
              <p:nvPr/>
            </p:nvSpPr>
            <p:spPr bwMode="gray">
              <a:xfrm>
                <a:off x="6310313" y="2132013"/>
                <a:ext cx="1819275" cy="1779587"/>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ln>
              <a:effectLst/>
            </p:spPr>
            <p:txBody>
              <a:bodyPr anchor="ctr">
                <a:spAutoFit/>
              </a:bodyPr>
              <a:lstStyle/>
              <a:p>
                <a:pPr>
                  <a:defRPr/>
                </a:pPr>
                <a:endParaRPr lang="zh-CN" altLang="en-US">
                  <a:ea typeface="宋体" charset="-122"/>
                </a:endParaRPr>
              </a:p>
            </p:txBody>
          </p:sp>
          <p:sp>
            <p:nvSpPr>
              <p:cNvPr id="28" name="Oval 10"/>
              <p:cNvSpPr>
                <a:spLocks noChangeArrowheads="1"/>
              </p:cNvSpPr>
              <p:nvPr/>
            </p:nvSpPr>
            <p:spPr bwMode="gray">
              <a:xfrm>
                <a:off x="6376988" y="2209800"/>
                <a:ext cx="1638300" cy="1603375"/>
              </a:xfrm>
              <a:prstGeom prst="ellipse">
                <a:avLst/>
              </a:prstGeom>
              <a:solidFill>
                <a:srgbClr val="333333"/>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grpSp>
            <p:nvGrpSpPr>
              <p:cNvPr id="49" name="Group 31"/>
              <p:cNvGrpSpPr/>
              <p:nvPr/>
            </p:nvGrpSpPr>
            <p:grpSpPr bwMode="auto">
              <a:xfrm>
                <a:off x="6407150" y="2227263"/>
                <a:ext cx="1585913" cy="1552575"/>
                <a:chOff x="4166" y="1706"/>
                <a:chExt cx="1252" cy="1252"/>
              </a:xfrm>
            </p:grpSpPr>
            <p:sp>
              <p:nvSpPr>
                <p:cNvPr id="50" name="Oval 32"/>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51" name="Oval 33"/>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52" name="Oval 34"/>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53" name="Oval 35"/>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grpSp>
          <p:sp>
            <p:nvSpPr>
              <p:cNvPr id="56" name="Text Box 41"/>
              <p:cNvSpPr txBox="1">
                <a:spLocks noChangeArrowheads="1"/>
              </p:cNvSpPr>
              <p:nvPr/>
            </p:nvSpPr>
            <p:spPr bwMode="gray">
              <a:xfrm>
                <a:off x="6475475" y="2801939"/>
                <a:ext cx="1461962" cy="481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a:solidFill>
                      <a:srgbClr val="000000"/>
                    </a:solidFill>
                    <a:latin typeface="微软雅黑" pitchFamily="34" charset="-122"/>
                    <a:ea typeface="微软雅黑" pitchFamily="34" charset="-122"/>
                  </a:rPr>
                  <a:t>风险度量</a:t>
                </a:r>
                <a:endParaRPr lang="en-US" altLang="zh-CN" sz="1600" dirty="0">
                  <a:solidFill>
                    <a:srgbClr val="000000"/>
                  </a:solidFill>
                  <a:latin typeface="微软雅黑" pitchFamily="34" charset="-122"/>
                  <a:ea typeface="微软雅黑" pitchFamily="34" charset="-122"/>
                </a:endParaRPr>
              </a:p>
            </p:txBody>
          </p:sp>
        </p:grpSp>
        <p:grpSp>
          <p:nvGrpSpPr>
            <p:cNvPr id="59" name="组合 58"/>
            <p:cNvGrpSpPr/>
            <p:nvPr/>
          </p:nvGrpSpPr>
          <p:grpSpPr>
            <a:xfrm>
              <a:off x="6804248" y="2852936"/>
              <a:ext cx="1440000" cy="1440000"/>
              <a:chOff x="6142038" y="1987550"/>
              <a:chExt cx="2093912" cy="2047875"/>
            </a:xfrm>
          </p:grpSpPr>
          <p:sp>
            <p:nvSpPr>
              <p:cNvPr id="60" name="Oval 6"/>
              <p:cNvSpPr>
                <a:spLocks noChangeArrowheads="1"/>
              </p:cNvSpPr>
              <p:nvPr/>
            </p:nvSpPr>
            <p:spPr bwMode="gray">
              <a:xfrm>
                <a:off x="6142038" y="1987550"/>
                <a:ext cx="2093912" cy="204787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61" name="Oval 7"/>
              <p:cNvSpPr>
                <a:spLocks noChangeArrowheads="1"/>
              </p:cNvSpPr>
              <p:nvPr/>
            </p:nvSpPr>
            <p:spPr bwMode="gray">
              <a:xfrm>
                <a:off x="6142038" y="1987550"/>
                <a:ext cx="2093912" cy="2047875"/>
              </a:xfrm>
              <a:prstGeom prst="ellipse">
                <a:avLst/>
              </a:prstGeom>
            </p:spPr>
            <p:style>
              <a:lnRef idx="1">
                <a:schemeClr val="accent3"/>
              </a:lnRef>
              <a:fillRef idx="2">
                <a:schemeClr val="accent3"/>
              </a:fillRef>
              <a:effectRef idx="1">
                <a:schemeClr val="accent3"/>
              </a:effectRef>
              <a:fontRef idx="minor">
                <a:schemeClr val="dk1"/>
              </a:fontRef>
            </p:style>
            <p:txBody>
              <a:bodyPr wrap="none" anchor="ctr">
                <a:spAutoFit/>
              </a:bodyPr>
              <a:lstStyle/>
              <a:p>
                <a:pPr>
                  <a:defRPr/>
                </a:pPr>
                <a:endParaRPr lang="zh-CN" altLang="en-US">
                  <a:ea typeface="宋体" charset="-122"/>
                </a:endParaRPr>
              </a:p>
            </p:txBody>
          </p:sp>
          <p:sp>
            <p:nvSpPr>
              <p:cNvPr id="62" name="Oval 8"/>
              <p:cNvSpPr>
                <a:spLocks noChangeArrowheads="1"/>
              </p:cNvSpPr>
              <p:nvPr/>
            </p:nvSpPr>
            <p:spPr bwMode="gray">
              <a:xfrm>
                <a:off x="6278563" y="2120900"/>
                <a:ext cx="1820862" cy="1781175"/>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a:defRPr/>
                </a:pPr>
                <a:endParaRPr lang="zh-CN" altLang="en-US">
                  <a:ea typeface="宋体" charset="-122"/>
                </a:endParaRPr>
              </a:p>
            </p:txBody>
          </p:sp>
          <p:sp>
            <p:nvSpPr>
              <p:cNvPr id="63" name="Oval 9"/>
              <p:cNvSpPr>
                <a:spLocks noChangeArrowheads="1"/>
              </p:cNvSpPr>
              <p:nvPr/>
            </p:nvSpPr>
            <p:spPr bwMode="gray">
              <a:xfrm>
                <a:off x="6310313" y="2132013"/>
                <a:ext cx="1819275" cy="1779587"/>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ln>
              <a:effectLst/>
            </p:spPr>
            <p:txBody>
              <a:bodyPr anchor="ctr">
                <a:spAutoFit/>
              </a:bodyPr>
              <a:lstStyle/>
              <a:p>
                <a:pPr>
                  <a:defRPr/>
                </a:pPr>
                <a:endParaRPr lang="zh-CN" altLang="en-US">
                  <a:ea typeface="宋体" charset="-122"/>
                </a:endParaRPr>
              </a:p>
            </p:txBody>
          </p:sp>
          <p:sp>
            <p:nvSpPr>
              <p:cNvPr id="64" name="Oval 10"/>
              <p:cNvSpPr>
                <a:spLocks noChangeArrowheads="1"/>
              </p:cNvSpPr>
              <p:nvPr/>
            </p:nvSpPr>
            <p:spPr bwMode="gray">
              <a:xfrm>
                <a:off x="6376988" y="2209800"/>
                <a:ext cx="1638300" cy="1603375"/>
              </a:xfrm>
              <a:prstGeom prst="ellipse">
                <a:avLst/>
              </a:prstGeom>
              <a:solidFill>
                <a:srgbClr val="333333"/>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grpSp>
            <p:nvGrpSpPr>
              <p:cNvPr id="65" name="Group 31"/>
              <p:cNvGrpSpPr/>
              <p:nvPr/>
            </p:nvGrpSpPr>
            <p:grpSpPr bwMode="auto">
              <a:xfrm>
                <a:off x="6407150" y="2227263"/>
                <a:ext cx="1585913" cy="1552575"/>
                <a:chOff x="4166" y="1706"/>
                <a:chExt cx="1252" cy="1252"/>
              </a:xfrm>
            </p:grpSpPr>
            <p:sp>
              <p:nvSpPr>
                <p:cNvPr id="67" name="Oval 32"/>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68" name="Oval 33"/>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69" name="Oval 34"/>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70" name="Oval 35"/>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grpSp>
          <p:sp>
            <p:nvSpPr>
              <p:cNvPr id="66" name="Text Box 41"/>
              <p:cNvSpPr txBox="1">
                <a:spLocks noChangeArrowheads="1"/>
              </p:cNvSpPr>
              <p:nvPr/>
            </p:nvSpPr>
            <p:spPr bwMode="gray">
              <a:xfrm>
                <a:off x="6475475" y="2801939"/>
                <a:ext cx="1461962" cy="481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a:solidFill>
                      <a:srgbClr val="000000"/>
                    </a:solidFill>
                    <a:latin typeface="微软雅黑" pitchFamily="34" charset="-122"/>
                    <a:ea typeface="微软雅黑" pitchFamily="34" charset="-122"/>
                  </a:rPr>
                  <a:t>风险评价</a:t>
                </a:r>
                <a:endParaRPr lang="en-US" altLang="zh-CN" sz="1600" dirty="0">
                  <a:solidFill>
                    <a:srgbClr val="000000"/>
                  </a:solidFill>
                  <a:latin typeface="微软雅黑" pitchFamily="34" charset="-122"/>
                  <a:ea typeface="微软雅黑" pitchFamily="34" charset="-122"/>
                </a:endParaRPr>
              </a:p>
            </p:txBody>
          </p:sp>
        </p:grpSp>
        <p:sp>
          <p:nvSpPr>
            <p:cNvPr id="71" name="AutoShape 4"/>
            <p:cNvSpPr>
              <a:spLocks noChangeArrowheads="1"/>
            </p:cNvSpPr>
            <p:nvPr/>
          </p:nvSpPr>
          <p:spPr bwMode="gray">
            <a:xfrm>
              <a:off x="4355864" y="3356992"/>
              <a:ext cx="432000" cy="432000"/>
            </a:xfrm>
            <a:prstGeom prst="chevron">
              <a:avLst>
                <a:gd name="adj" fmla="val 52514"/>
              </a:avLst>
            </a:prstGeom>
          </p:spPr>
          <p:style>
            <a:lnRef idx="1">
              <a:schemeClr val="accent1"/>
            </a:lnRef>
            <a:fillRef idx="3">
              <a:schemeClr val="accent1"/>
            </a:fillRef>
            <a:effectRef idx="2">
              <a:schemeClr val="accent1"/>
            </a:effectRef>
            <a:fontRef idx="minor">
              <a:schemeClr val="lt1"/>
            </a:fontRef>
          </p:style>
          <p:txBody>
            <a:bodyPr wrap="none" anchor="ctr"/>
            <a:lstStyle/>
            <a:p>
              <a:endParaRPr lang="zh-CN" altLang="en-US"/>
            </a:p>
          </p:txBody>
        </p:sp>
        <p:sp>
          <p:nvSpPr>
            <p:cNvPr id="72" name="圆角矩形 71"/>
            <p:cNvSpPr/>
            <p:nvPr/>
          </p:nvSpPr>
          <p:spPr>
            <a:xfrm>
              <a:off x="755576" y="2636912"/>
              <a:ext cx="7632848" cy="1944216"/>
            </a:xfrm>
            <a:prstGeom prst="roundRect">
              <a:avLst/>
            </a:prstGeom>
            <a:noFill/>
            <a:ln w="9525">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grpSp>
      <p:sp>
        <p:nvSpPr>
          <p:cNvPr id="76" name="Text Box 34"/>
          <p:cNvSpPr txBox="1">
            <a:spLocks noChangeArrowheads="1"/>
          </p:cNvSpPr>
          <p:nvPr/>
        </p:nvSpPr>
        <p:spPr bwMode="gray">
          <a:xfrm>
            <a:off x="3486150" y="5310163"/>
            <a:ext cx="22002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en-US" altLang="zh-CN" b="1">
                <a:solidFill>
                  <a:schemeClr val="bg1"/>
                </a:solidFill>
              </a:rPr>
              <a:t>Sub Department</a:t>
            </a:r>
          </a:p>
        </p:txBody>
      </p:sp>
      <p:sp>
        <p:nvSpPr>
          <p:cNvPr id="78" name="Rectangle 1362"/>
          <p:cNvSpPr>
            <a:spLocks noChangeArrowheads="1"/>
          </p:cNvSpPr>
          <p:nvPr/>
        </p:nvSpPr>
        <p:spPr bwMode="auto">
          <a:xfrm>
            <a:off x="1835150" y="5493519"/>
            <a:ext cx="5759450" cy="815206"/>
          </a:xfrm>
          <a:prstGeom prst="rect">
            <a:avLst/>
          </a:prstGeom>
          <a:solidFill>
            <a:srgbClr val="000066">
              <a:alpha val="20000"/>
            </a:srgbClr>
          </a:solidFill>
          <a:ln w="9525">
            <a:solidFill>
              <a:schemeClr val="folHlink"/>
            </a:solidFill>
            <a:prstDash val="lgDashDot"/>
            <a:miter lim="800000"/>
          </a:ln>
        </p:spPr>
        <p:txBody>
          <a:bodyPr wrap="none" anchor="ctr"/>
          <a:lstStyle/>
          <a:p>
            <a:r>
              <a:rPr lang="zh-CN" altLang="en-US" dirty="0" smtClean="0"/>
              <a:t>战略风险、市场风险、财务风险、法律风险、操作风险</a:t>
            </a:r>
            <a:endParaRPr lang="zh-CN" altLang="en-US" dirty="0"/>
          </a:p>
        </p:txBody>
      </p:sp>
      <p:sp>
        <p:nvSpPr>
          <p:cNvPr id="79" name="Rectangle 1362"/>
          <p:cNvSpPr>
            <a:spLocks noChangeArrowheads="1"/>
          </p:cNvSpPr>
          <p:nvPr/>
        </p:nvSpPr>
        <p:spPr bwMode="auto">
          <a:xfrm>
            <a:off x="1835696" y="1461666"/>
            <a:ext cx="5759450" cy="815206"/>
          </a:xfrm>
          <a:prstGeom prst="rect">
            <a:avLst/>
          </a:prstGeom>
          <a:solidFill>
            <a:srgbClr val="000066">
              <a:alpha val="20000"/>
            </a:srgbClr>
          </a:solidFill>
          <a:ln w="9525">
            <a:solidFill>
              <a:schemeClr val="folHlink"/>
            </a:solidFill>
            <a:prstDash val="lgDashDot"/>
            <a:miter lim="800000"/>
          </a:ln>
        </p:spPr>
        <p:txBody>
          <a:bodyPr wrap="none" anchor="ctr"/>
          <a:lstStyle/>
          <a:p>
            <a:pPr algn="ctr"/>
            <a:r>
              <a:rPr lang="zh-CN" altLang="en-US" dirty="0" smtClean="0"/>
              <a:t>固有风险、剩余风险</a:t>
            </a:r>
            <a:endParaRPr lang="zh-CN" altLang="en-US" dirty="0"/>
          </a:p>
        </p:txBody>
      </p:sp>
      <p:cxnSp>
        <p:nvCxnSpPr>
          <p:cNvPr id="86" name="肘形连接符 85"/>
          <p:cNvCxnSpPr>
            <a:stCxn id="72" idx="1"/>
            <a:endCxn id="78" idx="1"/>
          </p:cNvCxnSpPr>
          <p:nvPr/>
        </p:nvCxnSpPr>
        <p:spPr>
          <a:xfrm rot="10800000" flipH="1" flipV="1">
            <a:off x="755576" y="3897052"/>
            <a:ext cx="1079574" cy="2004070"/>
          </a:xfrm>
          <a:prstGeom prst="bentConnector3">
            <a:avLst>
              <a:gd name="adj1" fmla="val -21175"/>
            </a:avLst>
          </a:prstGeom>
        </p:spPr>
        <p:style>
          <a:lnRef idx="1">
            <a:schemeClr val="dk1"/>
          </a:lnRef>
          <a:fillRef idx="0">
            <a:schemeClr val="dk1"/>
          </a:fillRef>
          <a:effectRef idx="0">
            <a:schemeClr val="dk1"/>
          </a:effectRef>
          <a:fontRef idx="minor">
            <a:schemeClr val="tx1"/>
          </a:fontRef>
        </p:style>
      </p:cxnSp>
      <p:cxnSp>
        <p:nvCxnSpPr>
          <p:cNvPr id="88" name="肘形连接符 87"/>
          <p:cNvCxnSpPr>
            <a:stCxn id="72" idx="3"/>
            <a:endCxn id="78" idx="3"/>
          </p:cNvCxnSpPr>
          <p:nvPr/>
        </p:nvCxnSpPr>
        <p:spPr>
          <a:xfrm flipH="1">
            <a:off x="7594600" y="3897052"/>
            <a:ext cx="793824" cy="2004070"/>
          </a:xfrm>
          <a:prstGeom prst="bentConnector3">
            <a:avLst>
              <a:gd name="adj1" fmla="val -28797"/>
            </a:avLst>
          </a:prstGeom>
        </p:spPr>
        <p:style>
          <a:lnRef idx="1">
            <a:schemeClr val="dk1"/>
          </a:lnRef>
          <a:fillRef idx="0">
            <a:schemeClr val="dk1"/>
          </a:fillRef>
          <a:effectRef idx="0">
            <a:schemeClr val="dk1"/>
          </a:effectRef>
          <a:fontRef idx="minor">
            <a:schemeClr val="tx1"/>
          </a:fontRef>
        </p:style>
      </p:cxnSp>
      <p:cxnSp>
        <p:nvCxnSpPr>
          <p:cNvPr id="90" name="肘形连接符 89"/>
          <p:cNvCxnSpPr>
            <a:stCxn id="72" idx="1"/>
            <a:endCxn id="79" idx="1"/>
          </p:cNvCxnSpPr>
          <p:nvPr/>
        </p:nvCxnSpPr>
        <p:spPr>
          <a:xfrm rot="10800000" flipH="1">
            <a:off x="755576" y="1869270"/>
            <a:ext cx="1080120" cy="2027783"/>
          </a:xfrm>
          <a:prstGeom prst="bentConnector3">
            <a:avLst>
              <a:gd name="adj1" fmla="val -21164"/>
            </a:avLst>
          </a:prstGeom>
        </p:spPr>
        <p:style>
          <a:lnRef idx="1">
            <a:schemeClr val="dk1"/>
          </a:lnRef>
          <a:fillRef idx="0">
            <a:schemeClr val="dk1"/>
          </a:fillRef>
          <a:effectRef idx="0">
            <a:schemeClr val="dk1"/>
          </a:effectRef>
          <a:fontRef idx="minor">
            <a:schemeClr val="tx1"/>
          </a:fontRef>
        </p:style>
      </p:cxnSp>
      <p:cxnSp>
        <p:nvCxnSpPr>
          <p:cNvPr id="95" name="肘形连接符 94"/>
          <p:cNvCxnSpPr>
            <a:stCxn id="72" idx="3"/>
            <a:endCxn id="79" idx="3"/>
          </p:cNvCxnSpPr>
          <p:nvPr/>
        </p:nvCxnSpPr>
        <p:spPr>
          <a:xfrm flipH="1" flipV="1">
            <a:off x="7595146" y="1869269"/>
            <a:ext cx="793278" cy="2027783"/>
          </a:xfrm>
          <a:prstGeom prst="bentConnector3">
            <a:avLst>
              <a:gd name="adj1" fmla="val -28817"/>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一、概念及意义</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风险应对</a:t>
            </a:r>
          </a:p>
        </p:txBody>
      </p:sp>
      <p:grpSp>
        <p:nvGrpSpPr>
          <p:cNvPr id="7" name="组合 6"/>
          <p:cNvGrpSpPr/>
          <p:nvPr/>
        </p:nvGrpSpPr>
        <p:grpSpPr>
          <a:xfrm>
            <a:off x="3635896" y="2830217"/>
            <a:ext cx="1860550" cy="2808311"/>
            <a:chOff x="3641725" y="2708920"/>
            <a:chExt cx="1860550" cy="2808311"/>
          </a:xfrm>
        </p:grpSpPr>
        <p:grpSp>
          <p:nvGrpSpPr>
            <p:cNvPr id="2" name="组合 1"/>
            <p:cNvGrpSpPr/>
            <p:nvPr/>
          </p:nvGrpSpPr>
          <p:grpSpPr>
            <a:xfrm>
              <a:off x="3641725" y="2708920"/>
              <a:ext cx="1860550" cy="2808311"/>
              <a:chOff x="3719562" y="2852936"/>
              <a:chExt cx="1860550" cy="2808311"/>
            </a:xfrm>
          </p:grpSpPr>
          <p:sp>
            <p:nvSpPr>
              <p:cNvPr id="15" name="AutoShape 138"/>
              <p:cNvSpPr>
                <a:spLocks noChangeArrowheads="1"/>
              </p:cNvSpPr>
              <p:nvPr/>
            </p:nvSpPr>
            <p:spPr bwMode="gray">
              <a:xfrm>
                <a:off x="3719562" y="3072010"/>
                <a:ext cx="1860550" cy="2589237"/>
              </a:xfrm>
              <a:prstGeom prst="roundRect">
                <a:avLst>
                  <a:gd name="adj" fmla="val 5329"/>
                </a:avLst>
              </a:prstGeom>
              <a:solidFill>
                <a:schemeClr val="accent2">
                  <a:alpha val="50195"/>
                </a:schemeClr>
              </a:solidFill>
              <a:ln w="38100" cmpd="dbl">
                <a:solidFill>
                  <a:srgbClr val="F8F8F8"/>
                </a:solidFill>
                <a:round/>
              </a:ln>
            </p:spPr>
            <p:txBody>
              <a:bodyPr wrap="none" anchor="ctr"/>
              <a:lstStyle/>
              <a:p>
                <a:pPr algn="ctr"/>
                <a:endParaRPr lang="zh-CN" altLang="en-US">
                  <a:cs typeface="Arial" charset="0"/>
                </a:endParaRPr>
              </a:p>
            </p:txBody>
          </p:sp>
          <p:sp>
            <p:nvSpPr>
              <p:cNvPr id="16" name="AutoShape 139"/>
              <p:cNvSpPr>
                <a:spLocks noChangeArrowheads="1"/>
              </p:cNvSpPr>
              <p:nvPr/>
            </p:nvSpPr>
            <p:spPr bwMode="gray">
              <a:xfrm>
                <a:off x="3816399" y="3448249"/>
                <a:ext cx="1660525" cy="336550"/>
              </a:xfrm>
              <a:prstGeom prst="roundRect">
                <a:avLst>
                  <a:gd name="adj" fmla="val 32838"/>
                </a:avLst>
              </a:prstGeom>
              <a:solidFill>
                <a:srgbClr val="F8F8F8"/>
              </a:solidFill>
              <a:ln w="9525">
                <a:solidFill>
                  <a:schemeClr val="accent2"/>
                </a:solidFill>
                <a:round/>
              </a:ln>
            </p:spPr>
            <p:txBody>
              <a:bodyPr wrap="none" anchor="ctr"/>
              <a:lstStyle/>
              <a:p>
                <a:pPr algn="ctr"/>
                <a:endParaRPr lang="zh-CN" altLang="en-US">
                  <a:solidFill>
                    <a:srgbClr val="000000"/>
                  </a:solidFill>
                  <a:cs typeface="Arial" charset="0"/>
                </a:endParaRPr>
              </a:p>
            </p:txBody>
          </p:sp>
          <p:sp>
            <p:nvSpPr>
              <p:cNvPr id="17" name="AutoShape 141"/>
              <p:cNvSpPr>
                <a:spLocks noChangeArrowheads="1"/>
              </p:cNvSpPr>
              <p:nvPr/>
            </p:nvSpPr>
            <p:spPr bwMode="gray">
              <a:xfrm>
                <a:off x="3816399" y="3849886"/>
                <a:ext cx="1660525" cy="336550"/>
              </a:xfrm>
              <a:prstGeom prst="roundRect">
                <a:avLst>
                  <a:gd name="adj" fmla="val 32838"/>
                </a:avLst>
              </a:prstGeom>
              <a:solidFill>
                <a:srgbClr val="F8F8F8"/>
              </a:solidFill>
              <a:ln w="9525">
                <a:solidFill>
                  <a:schemeClr val="accent2"/>
                </a:solidFill>
                <a:round/>
              </a:ln>
            </p:spPr>
            <p:txBody>
              <a:bodyPr wrap="none" anchor="ctr"/>
              <a:lstStyle/>
              <a:p>
                <a:pPr algn="ctr"/>
                <a:endParaRPr lang="zh-CN" altLang="en-US">
                  <a:solidFill>
                    <a:srgbClr val="000000"/>
                  </a:solidFill>
                  <a:cs typeface="Arial" charset="0"/>
                </a:endParaRPr>
              </a:p>
            </p:txBody>
          </p:sp>
          <p:sp>
            <p:nvSpPr>
              <p:cNvPr id="18" name="AutoShape 143"/>
              <p:cNvSpPr>
                <a:spLocks noChangeArrowheads="1"/>
              </p:cNvSpPr>
              <p:nvPr/>
            </p:nvSpPr>
            <p:spPr bwMode="gray">
              <a:xfrm>
                <a:off x="3816399" y="4251524"/>
                <a:ext cx="1660525" cy="336550"/>
              </a:xfrm>
              <a:prstGeom prst="roundRect">
                <a:avLst>
                  <a:gd name="adj" fmla="val 32838"/>
                </a:avLst>
              </a:prstGeom>
              <a:solidFill>
                <a:srgbClr val="F8F8F8"/>
              </a:solidFill>
              <a:ln w="9525">
                <a:solidFill>
                  <a:schemeClr val="accent2"/>
                </a:solidFill>
                <a:round/>
              </a:ln>
            </p:spPr>
            <p:txBody>
              <a:bodyPr wrap="none" anchor="ctr"/>
              <a:lstStyle/>
              <a:p>
                <a:pPr algn="ctr"/>
                <a:endParaRPr lang="zh-CN" altLang="en-US">
                  <a:solidFill>
                    <a:srgbClr val="000000"/>
                  </a:solidFill>
                  <a:cs typeface="Arial" charset="0"/>
                </a:endParaRPr>
              </a:p>
            </p:txBody>
          </p:sp>
          <p:sp>
            <p:nvSpPr>
              <p:cNvPr id="19" name="AutoShape 145"/>
              <p:cNvSpPr>
                <a:spLocks noChangeArrowheads="1"/>
              </p:cNvSpPr>
              <p:nvPr/>
            </p:nvSpPr>
            <p:spPr bwMode="gray">
              <a:xfrm>
                <a:off x="3816399" y="4654749"/>
                <a:ext cx="1660525" cy="336550"/>
              </a:xfrm>
              <a:prstGeom prst="roundRect">
                <a:avLst>
                  <a:gd name="adj" fmla="val 32838"/>
                </a:avLst>
              </a:prstGeom>
              <a:solidFill>
                <a:srgbClr val="F8F8F8"/>
              </a:solidFill>
              <a:ln w="9525">
                <a:solidFill>
                  <a:schemeClr val="accent2"/>
                </a:solidFill>
                <a:round/>
              </a:ln>
            </p:spPr>
            <p:txBody>
              <a:bodyPr wrap="none" anchor="ctr"/>
              <a:lstStyle/>
              <a:p>
                <a:pPr algn="ctr"/>
                <a:endParaRPr lang="zh-CN" altLang="en-US">
                  <a:solidFill>
                    <a:srgbClr val="000000"/>
                  </a:solidFill>
                  <a:cs typeface="Arial" charset="0"/>
                </a:endParaRPr>
              </a:p>
            </p:txBody>
          </p:sp>
          <p:grpSp>
            <p:nvGrpSpPr>
              <p:cNvPr id="20" name="Group 17"/>
              <p:cNvGrpSpPr/>
              <p:nvPr/>
            </p:nvGrpSpPr>
            <p:grpSpPr bwMode="auto">
              <a:xfrm>
                <a:off x="3752899" y="2852936"/>
                <a:ext cx="1770063" cy="407988"/>
                <a:chOff x="602" y="1625"/>
                <a:chExt cx="1096" cy="210"/>
              </a:xfrm>
            </p:grpSpPr>
            <p:sp>
              <p:nvSpPr>
                <p:cNvPr id="21" name="AutoShape 18"/>
                <p:cNvSpPr>
                  <a:spLocks noChangeArrowheads="1"/>
                </p:cNvSpPr>
                <p:nvPr/>
              </p:nvSpPr>
              <p:spPr bwMode="ltGray">
                <a:xfrm>
                  <a:off x="602" y="1625"/>
                  <a:ext cx="1094" cy="210"/>
                </a:xfrm>
                <a:prstGeom prst="roundRect">
                  <a:avLst>
                    <a:gd name="adj" fmla="val 41602"/>
                  </a:avLst>
                </a:prstGeom>
                <a:gradFill rotWithShape="1">
                  <a:gsLst>
                    <a:gs pos="0">
                      <a:schemeClr val="accent2"/>
                    </a:gs>
                    <a:gs pos="100000">
                      <a:schemeClr val="accent2">
                        <a:gamma/>
                        <a:shade val="46275"/>
                        <a:invGamma/>
                      </a:schemeClr>
                    </a:gs>
                  </a:gsLst>
                  <a:lin ang="5400000" scaled="1"/>
                </a:gradFill>
                <a:ln w="9525">
                  <a:noFill/>
                  <a:round/>
                </a:ln>
                <a:effectLst>
                  <a:outerShdw dist="35921" dir="2700000" algn="ctr" rotWithShape="0">
                    <a:srgbClr val="1C1C1C">
                      <a:alpha val="50000"/>
                    </a:srgbClr>
                  </a:outerShdw>
                </a:effectLst>
              </p:spPr>
              <p:txBody>
                <a:bodyPr wrap="none" anchor="ctr"/>
                <a:lstStyle/>
                <a:p>
                  <a:pPr algn="ctr">
                    <a:defRPr/>
                  </a:pPr>
                  <a:endParaRPr lang="zh-CN" altLang="en-US">
                    <a:ea typeface="宋体" charset="-122"/>
                    <a:cs typeface="Arial" charset="0"/>
                  </a:endParaRPr>
                </a:p>
              </p:txBody>
            </p:sp>
            <p:grpSp>
              <p:nvGrpSpPr>
                <p:cNvPr id="22" name="Group 19"/>
                <p:cNvGrpSpPr/>
                <p:nvPr/>
              </p:nvGrpSpPr>
              <p:grpSpPr bwMode="auto">
                <a:xfrm>
                  <a:off x="606" y="1656"/>
                  <a:ext cx="45" cy="163"/>
                  <a:chOff x="1016" y="1768"/>
                  <a:chExt cx="68" cy="198"/>
                </a:xfrm>
              </p:grpSpPr>
              <p:sp>
                <p:nvSpPr>
                  <p:cNvPr id="28" name="AutoShape 20"/>
                  <p:cNvSpPr>
                    <a:spLocks noChangeArrowheads="1"/>
                  </p:cNvSpPr>
                  <p:nvPr/>
                </p:nvSpPr>
                <p:spPr bwMode="ltGray">
                  <a:xfrm rot="21332465" flipV="1">
                    <a:off x="1016" y="1768"/>
                    <a:ext cx="68" cy="198"/>
                  </a:xfrm>
                  <a:prstGeom prst="moon">
                    <a:avLst>
                      <a:gd name="adj" fmla="val 20051"/>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29" name="AutoShape 21"/>
                  <p:cNvSpPr>
                    <a:spLocks noChangeArrowheads="1"/>
                  </p:cNvSpPr>
                  <p:nvPr/>
                </p:nvSpPr>
                <p:spPr bwMode="ltGray">
                  <a:xfrm rot="21332465" flipV="1">
                    <a:off x="1020" y="1783"/>
                    <a:ext cx="42" cy="167"/>
                  </a:xfrm>
                  <a:prstGeom prst="moon">
                    <a:avLst>
                      <a:gd name="adj" fmla="val 20051"/>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30" name="AutoShape 22"/>
                  <p:cNvSpPr>
                    <a:spLocks noChangeArrowheads="1"/>
                  </p:cNvSpPr>
                  <p:nvPr/>
                </p:nvSpPr>
                <p:spPr bwMode="ltGray">
                  <a:xfrm rot="21332465" flipV="1">
                    <a:off x="1018" y="1805"/>
                    <a:ext cx="27" cy="123"/>
                  </a:xfrm>
                  <a:prstGeom prst="moon">
                    <a:avLst>
                      <a:gd name="adj" fmla="val 20051"/>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grpSp>
            <p:grpSp>
              <p:nvGrpSpPr>
                <p:cNvPr id="23" name="Group 23"/>
                <p:cNvGrpSpPr/>
                <p:nvPr/>
              </p:nvGrpSpPr>
              <p:grpSpPr bwMode="auto">
                <a:xfrm>
                  <a:off x="1649" y="1654"/>
                  <a:ext cx="49" cy="172"/>
                  <a:chOff x="2619" y="1771"/>
                  <a:chExt cx="68" cy="198"/>
                </a:xfrm>
              </p:grpSpPr>
              <p:sp>
                <p:nvSpPr>
                  <p:cNvPr id="25" name="AutoShape 24"/>
                  <p:cNvSpPr>
                    <a:spLocks noChangeArrowheads="1"/>
                  </p:cNvSpPr>
                  <p:nvPr/>
                </p:nvSpPr>
                <p:spPr bwMode="ltGray">
                  <a:xfrm rot="267535" flipH="1" flipV="1">
                    <a:off x="2619" y="1771"/>
                    <a:ext cx="68" cy="198"/>
                  </a:xfrm>
                  <a:prstGeom prst="moon">
                    <a:avLst>
                      <a:gd name="adj" fmla="val 20051"/>
                    </a:avLst>
                  </a:prstGeom>
                  <a:solidFill>
                    <a:srgbClr val="333333">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26" name="AutoShape 25"/>
                  <p:cNvSpPr>
                    <a:spLocks noChangeArrowheads="1"/>
                  </p:cNvSpPr>
                  <p:nvPr/>
                </p:nvSpPr>
                <p:spPr bwMode="ltGray">
                  <a:xfrm rot="267535" flipH="1" flipV="1">
                    <a:off x="2641" y="1786"/>
                    <a:ext cx="42" cy="167"/>
                  </a:xfrm>
                  <a:prstGeom prst="moon">
                    <a:avLst>
                      <a:gd name="adj" fmla="val 20051"/>
                    </a:avLst>
                  </a:prstGeom>
                  <a:solidFill>
                    <a:srgbClr val="333333">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27" name="AutoShape 26"/>
                  <p:cNvSpPr>
                    <a:spLocks noChangeArrowheads="1"/>
                  </p:cNvSpPr>
                  <p:nvPr/>
                </p:nvSpPr>
                <p:spPr bwMode="ltGray">
                  <a:xfrm rot="267535" flipH="1" flipV="1">
                    <a:off x="2658" y="1808"/>
                    <a:ext cx="27" cy="123"/>
                  </a:xfrm>
                  <a:prstGeom prst="moon">
                    <a:avLst>
                      <a:gd name="adj" fmla="val 29657"/>
                    </a:avLst>
                  </a:prstGeom>
                  <a:solidFill>
                    <a:srgbClr val="333333">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grpSp>
            <p:pic>
              <p:nvPicPr>
                <p:cNvPr id="24" name="Picture 27" descr="high_line01"/>
                <p:cNvPicPr>
                  <a:picLocks noChangeAspect="1" noChangeArrowheads="1"/>
                </p:cNvPicPr>
                <p:nvPr/>
              </p:nvPicPr>
              <p:blipFill>
                <a:blip r:embed="rId3">
                  <a:extLst>
                    <a:ext uri="{28A0092B-C50C-407E-A947-70E740481C1C}">
                      <a14:useLocalDpi xmlns:a14="http://schemas.microsoft.com/office/drawing/2010/main" val="0"/>
                    </a:ext>
                  </a:extLst>
                </a:blip>
                <a:srcRect t="8891" r="58304" b="12320"/>
                <a:stretch>
                  <a:fillRect/>
                </a:stretch>
              </p:blipFill>
              <p:spPr bwMode="ltGray">
                <a:xfrm rot="-5400000">
                  <a:off x="1079" y="1194"/>
                  <a:ext cx="130" cy="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 name="Rectangle 197"/>
              <p:cNvSpPr>
                <a:spLocks noChangeArrowheads="1"/>
              </p:cNvSpPr>
              <p:nvPr/>
            </p:nvSpPr>
            <p:spPr bwMode="auto">
              <a:xfrm>
                <a:off x="4065675" y="2865636"/>
                <a:ext cx="1107997" cy="369332"/>
              </a:xfrm>
              <a:prstGeom prst="rect">
                <a:avLst/>
              </a:prstGeom>
              <a:noFill/>
              <a:ln w="9525">
                <a:noFill/>
                <a:miter lim="800000"/>
              </a:ln>
              <a:effectLst/>
            </p:spPr>
            <p:txBody>
              <a:bodyPr wrap="none">
                <a:spAutoFit/>
              </a:bodyPr>
              <a:lstStyle/>
              <a:p>
                <a:pPr algn="ctr">
                  <a:defRPr/>
                </a:pPr>
                <a:r>
                  <a:rPr lang="zh-CN" altLang="en-US" dirty="0" smtClean="0">
                    <a:solidFill>
                      <a:srgbClr val="FEFFFF"/>
                    </a:solidFill>
                    <a:effectLst>
                      <a:outerShdw blurRad="38100" dist="38100" dir="2700000" algn="tl">
                        <a:srgbClr val="000000"/>
                      </a:outerShdw>
                    </a:effectLst>
                    <a:ea typeface="+mn-ea"/>
                  </a:rPr>
                  <a:t>风险应对</a:t>
                </a:r>
                <a:endParaRPr lang="en-US" dirty="0">
                  <a:solidFill>
                    <a:srgbClr val="FEFFFF"/>
                  </a:solidFill>
                  <a:effectLst>
                    <a:outerShdw blurRad="38100" dist="38100" dir="2700000" algn="tl">
                      <a:srgbClr val="000000"/>
                    </a:outerShdw>
                  </a:effectLst>
                  <a:ea typeface="+mn-ea"/>
                </a:endParaRPr>
              </a:p>
            </p:txBody>
          </p:sp>
          <p:sp>
            <p:nvSpPr>
              <p:cNvPr id="32" name="Rectangle 204"/>
              <p:cNvSpPr>
                <a:spLocks noChangeArrowheads="1"/>
              </p:cNvSpPr>
              <p:nvPr/>
            </p:nvSpPr>
            <p:spPr bwMode="auto">
              <a:xfrm>
                <a:off x="4336444" y="3443486"/>
                <a:ext cx="59503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600" dirty="0" smtClean="0">
                    <a:solidFill>
                      <a:srgbClr val="000000"/>
                    </a:solidFill>
                    <a:cs typeface="Arial" charset="0"/>
                  </a:rPr>
                  <a:t>回避</a:t>
                </a:r>
                <a:endParaRPr lang="en-US" altLang="zh-CN" sz="1600" dirty="0">
                  <a:solidFill>
                    <a:srgbClr val="000000"/>
                  </a:solidFill>
                  <a:cs typeface="Arial" charset="0"/>
                </a:endParaRPr>
              </a:p>
            </p:txBody>
          </p:sp>
          <p:sp>
            <p:nvSpPr>
              <p:cNvPr id="33" name="Rectangle 205"/>
              <p:cNvSpPr>
                <a:spLocks noChangeArrowheads="1"/>
              </p:cNvSpPr>
              <p:nvPr/>
            </p:nvSpPr>
            <p:spPr bwMode="auto">
              <a:xfrm>
                <a:off x="4336444" y="3851474"/>
                <a:ext cx="59503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600" dirty="0" smtClean="0">
                    <a:solidFill>
                      <a:srgbClr val="000000"/>
                    </a:solidFill>
                    <a:cs typeface="Arial" charset="0"/>
                  </a:rPr>
                  <a:t>降低</a:t>
                </a:r>
                <a:endParaRPr lang="en-US" altLang="zh-CN" sz="1600" dirty="0">
                  <a:solidFill>
                    <a:srgbClr val="000000"/>
                  </a:solidFill>
                  <a:cs typeface="Arial" charset="0"/>
                </a:endParaRPr>
              </a:p>
            </p:txBody>
          </p:sp>
          <p:sp>
            <p:nvSpPr>
              <p:cNvPr id="34" name="Rectangle 206"/>
              <p:cNvSpPr>
                <a:spLocks noChangeArrowheads="1"/>
              </p:cNvSpPr>
              <p:nvPr/>
            </p:nvSpPr>
            <p:spPr bwMode="auto">
              <a:xfrm>
                <a:off x="4336444" y="4241999"/>
                <a:ext cx="59503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600" dirty="0" smtClean="0">
                    <a:solidFill>
                      <a:srgbClr val="000000"/>
                    </a:solidFill>
                    <a:cs typeface="Arial" charset="0"/>
                  </a:rPr>
                  <a:t>分担</a:t>
                </a:r>
                <a:endParaRPr lang="en-US" altLang="zh-CN" sz="1600" dirty="0">
                  <a:solidFill>
                    <a:srgbClr val="000000"/>
                  </a:solidFill>
                  <a:cs typeface="Arial" charset="0"/>
                </a:endParaRPr>
              </a:p>
            </p:txBody>
          </p:sp>
          <p:sp>
            <p:nvSpPr>
              <p:cNvPr id="35" name="Rectangle 207"/>
              <p:cNvSpPr>
                <a:spLocks noChangeArrowheads="1"/>
              </p:cNvSpPr>
              <p:nvPr/>
            </p:nvSpPr>
            <p:spPr bwMode="auto">
              <a:xfrm>
                <a:off x="4336444" y="4661099"/>
                <a:ext cx="59503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600" dirty="0" smtClean="0">
                    <a:solidFill>
                      <a:srgbClr val="000000"/>
                    </a:solidFill>
                    <a:cs typeface="Arial" charset="0"/>
                  </a:rPr>
                  <a:t>承受</a:t>
                </a:r>
                <a:endParaRPr lang="en-US" altLang="zh-CN" sz="1600" dirty="0">
                  <a:solidFill>
                    <a:srgbClr val="000000"/>
                  </a:solidFill>
                  <a:cs typeface="Arial" charset="0"/>
                </a:endParaRPr>
              </a:p>
            </p:txBody>
          </p:sp>
        </p:grpSp>
        <p:sp>
          <p:nvSpPr>
            <p:cNvPr id="37" name="AutoShape 145"/>
            <p:cNvSpPr>
              <a:spLocks noChangeArrowheads="1"/>
            </p:cNvSpPr>
            <p:nvPr/>
          </p:nvSpPr>
          <p:spPr bwMode="gray">
            <a:xfrm>
              <a:off x="3730624" y="4908920"/>
              <a:ext cx="1660525" cy="336550"/>
            </a:xfrm>
            <a:prstGeom prst="roundRect">
              <a:avLst>
                <a:gd name="adj" fmla="val 32838"/>
              </a:avLst>
            </a:prstGeom>
            <a:solidFill>
              <a:srgbClr val="F8F8F8"/>
            </a:solidFill>
            <a:ln w="9525">
              <a:solidFill>
                <a:schemeClr val="accent2"/>
              </a:solidFill>
              <a:round/>
            </a:ln>
          </p:spPr>
          <p:txBody>
            <a:bodyPr wrap="none" anchor="ctr"/>
            <a:lstStyle/>
            <a:p>
              <a:pPr algn="ctr"/>
              <a:endParaRPr lang="zh-CN" altLang="en-US">
                <a:solidFill>
                  <a:srgbClr val="000000"/>
                </a:solidFill>
                <a:cs typeface="Arial" charset="0"/>
              </a:endParaRPr>
            </a:p>
          </p:txBody>
        </p:sp>
        <p:sp>
          <p:nvSpPr>
            <p:cNvPr id="49" name="Rectangle 207"/>
            <p:cNvSpPr>
              <a:spLocks noChangeArrowheads="1"/>
            </p:cNvSpPr>
            <p:nvPr/>
          </p:nvSpPr>
          <p:spPr bwMode="auto">
            <a:xfrm>
              <a:off x="4264996" y="4941168"/>
              <a:ext cx="59503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600" dirty="0" smtClean="0">
                  <a:solidFill>
                    <a:srgbClr val="000000"/>
                  </a:solidFill>
                  <a:cs typeface="Arial" charset="0"/>
                </a:rPr>
                <a:t>转移</a:t>
              </a:r>
              <a:endParaRPr lang="en-US" altLang="zh-CN" sz="1600" dirty="0">
                <a:solidFill>
                  <a:srgbClr val="000000"/>
                </a:solidFill>
                <a:cs typeface="Arial" charset="0"/>
              </a:endParaRPr>
            </a:p>
          </p:txBody>
        </p:sp>
      </p:grpSp>
      <p:grpSp>
        <p:nvGrpSpPr>
          <p:cNvPr id="5" name="组合 4"/>
          <p:cNvGrpSpPr/>
          <p:nvPr/>
        </p:nvGrpSpPr>
        <p:grpSpPr>
          <a:xfrm>
            <a:off x="683568" y="4000674"/>
            <a:ext cx="1944216" cy="652462"/>
            <a:chOff x="539552" y="3856658"/>
            <a:chExt cx="1944216" cy="652462"/>
          </a:xfrm>
        </p:grpSpPr>
        <p:grpSp>
          <p:nvGrpSpPr>
            <p:cNvPr id="50" name="Group 39"/>
            <p:cNvGrpSpPr/>
            <p:nvPr/>
          </p:nvGrpSpPr>
          <p:grpSpPr bwMode="auto">
            <a:xfrm>
              <a:off x="539552" y="3856658"/>
              <a:ext cx="1944216" cy="652462"/>
              <a:chOff x="2155" y="986"/>
              <a:chExt cx="1332" cy="607"/>
            </a:xfrm>
          </p:grpSpPr>
          <p:sp>
            <p:nvSpPr>
              <p:cNvPr id="51" name="AutoShape 40"/>
              <p:cNvSpPr>
                <a:spLocks noChangeArrowheads="1"/>
              </p:cNvSpPr>
              <p:nvPr/>
            </p:nvSpPr>
            <p:spPr bwMode="gray">
              <a:xfrm>
                <a:off x="2155" y="986"/>
                <a:ext cx="1332" cy="607"/>
              </a:xfrm>
              <a:prstGeom prst="roundRect">
                <a:avLst>
                  <a:gd name="adj" fmla="val 13181"/>
                </a:avLst>
              </a:prstGeom>
              <a:gradFill rotWithShape="1">
                <a:gsLst>
                  <a:gs pos="0">
                    <a:schemeClr val="folHlink"/>
                  </a:gs>
                  <a:gs pos="100000">
                    <a:schemeClr val="folHlink">
                      <a:gamma/>
                      <a:shade val="46275"/>
                      <a:invGamma/>
                    </a:schemeClr>
                  </a:gs>
                </a:gsLst>
                <a:lin ang="5400000" scaled="1"/>
              </a:gradFill>
              <a:ln w="9525">
                <a:noFill/>
                <a:round/>
              </a:ln>
              <a:effectLst>
                <a:outerShdw dist="35921" dir="2700000" algn="ctr" rotWithShape="0">
                  <a:srgbClr val="1C1C1C"/>
                </a:outerShdw>
              </a:effectLst>
            </p:spPr>
            <p:txBody>
              <a:bodyPr wrap="none" anchor="ctr"/>
              <a:lstStyle/>
              <a:p>
                <a:pPr algn="ctr">
                  <a:defRPr/>
                </a:pPr>
                <a:endParaRPr lang="zh-CN" altLang="en-US" b="1">
                  <a:ea typeface="宋体" charset="-122"/>
                  <a:cs typeface="Arial" charset="0"/>
                </a:endParaRPr>
              </a:p>
            </p:txBody>
          </p:sp>
          <p:pic>
            <p:nvPicPr>
              <p:cNvPr id="52" name="Picture 41" descr="high_line01"/>
              <p:cNvPicPr>
                <a:picLocks noChangeAspect="1" noChangeArrowheads="1"/>
              </p:cNvPicPr>
              <p:nvPr/>
            </p:nvPicPr>
            <p:blipFill>
              <a:blip r:embed="rId3">
                <a:extLst>
                  <a:ext uri="{28A0092B-C50C-407E-A947-70E740481C1C}">
                    <a14:useLocalDpi xmlns:a14="http://schemas.microsoft.com/office/drawing/2010/main" val="0"/>
                  </a:ext>
                </a:extLst>
              </a:blip>
              <a:srcRect t="8891" r="58304" b="12320"/>
              <a:stretch>
                <a:fillRect/>
              </a:stretch>
            </p:blipFill>
            <p:spPr bwMode="gray">
              <a:xfrm rot="-5400000">
                <a:off x="2721" y="460"/>
                <a:ext cx="218" cy="1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3" name="Rectangle 191"/>
            <p:cNvSpPr>
              <a:spLocks noChangeArrowheads="1"/>
            </p:cNvSpPr>
            <p:nvPr/>
          </p:nvSpPr>
          <p:spPr bwMode="white">
            <a:xfrm>
              <a:off x="606416" y="3968229"/>
              <a:ext cx="1723549" cy="400110"/>
            </a:xfrm>
            <a:prstGeom prst="rect">
              <a:avLst/>
            </a:prstGeom>
            <a:noFill/>
            <a:ln w="9525">
              <a:noFill/>
              <a:miter lim="800000"/>
            </a:ln>
          </p:spPr>
          <p:txBody>
            <a:bodyPr wrap="none">
              <a:spAutoFit/>
            </a:bodyPr>
            <a:lstStyle/>
            <a:p>
              <a:pPr algn="ctr">
                <a:defRPr/>
              </a:pPr>
              <a:r>
                <a:rPr lang="zh-CN" altLang="en-US" sz="2000" dirty="0" smtClean="0">
                  <a:solidFill>
                    <a:srgbClr val="FEFFFF"/>
                  </a:solidFill>
                  <a:effectLst>
                    <a:outerShdw blurRad="38100" dist="38100" dir="2700000" algn="tl">
                      <a:srgbClr val="000000"/>
                    </a:outerShdw>
                  </a:effectLst>
                  <a:ea typeface="+mn-ea"/>
                </a:rPr>
                <a:t>固有风险评估</a:t>
              </a:r>
              <a:endParaRPr lang="en-US" sz="2000" dirty="0">
                <a:solidFill>
                  <a:srgbClr val="FEFFFF"/>
                </a:solidFill>
                <a:effectLst>
                  <a:outerShdw blurRad="38100" dist="38100" dir="2700000" algn="tl">
                    <a:srgbClr val="000000"/>
                  </a:outerShdw>
                </a:effectLst>
                <a:ea typeface="+mn-ea"/>
              </a:endParaRPr>
            </a:p>
          </p:txBody>
        </p:sp>
      </p:grpSp>
      <p:grpSp>
        <p:nvGrpSpPr>
          <p:cNvPr id="55" name="Group 31"/>
          <p:cNvGrpSpPr/>
          <p:nvPr/>
        </p:nvGrpSpPr>
        <p:grpSpPr bwMode="auto">
          <a:xfrm>
            <a:off x="6372200" y="4044553"/>
            <a:ext cx="2273300" cy="536575"/>
            <a:chOff x="3964" y="2071"/>
            <a:chExt cx="1484" cy="330"/>
          </a:xfrm>
        </p:grpSpPr>
        <p:sp>
          <p:nvSpPr>
            <p:cNvPr id="56" name="AutoShape 32"/>
            <p:cNvSpPr>
              <a:spLocks noChangeArrowheads="1"/>
            </p:cNvSpPr>
            <p:nvPr/>
          </p:nvSpPr>
          <p:spPr bwMode="gray">
            <a:xfrm>
              <a:off x="3964" y="2071"/>
              <a:ext cx="1484" cy="330"/>
            </a:xfrm>
            <a:prstGeom prst="roundRect">
              <a:avLst>
                <a:gd name="adj" fmla="val 16667"/>
              </a:avLst>
            </a:prstGeom>
            <a:solidFill>
              <a:schemeClr val="hlink"/>
            </a:solidFill>
            <a:ln w="12700" algn="ctr">
              <a:solidFill>
                <a:srgbClr val="808080"/>
              </a:solidFill>
              <a:round/>
            </a:ln>
          </p:spPr>
          <p:txBody>
            <a:bodyPr wrap="none" anchor="ctr"/>
            <a:lstStyle/>
            <a:p>
              <a:endParaRPr lang="zh-CN" altLang="en-US"/>
            </a:p>
          </p:txBody>
        </p:sp>
        <p:sp>
          <p:nvSpPr>
            <p:cNvPr id="57" name="AutoShape 33"/>
            <p:cNvSpPr>
              <a:spLocks noChangeArrowheads="1"/>
            </p:cNvSpPr>
            <p:nvPr/>
          </p:nvSpPr>
          <p:spPr bwMode="gray">
            <a:xfrm>
              <a:off x="3987" y="2091"/>
              <a:ext cx="1432" cy="134"/>
            </a:xfrm>
            <a:prstGeom prst="roundRect">
              <a:avLst>
                <a:gd name="adj" fmla="val 28356"/>
              </a:avLst>
            </a:prstGeom>
            <a:gradFill rotWithShape="1">
              <a:gsLst>
                <a:gs pos="0">
                  <a:srgbClr val="FFFFFF">
                    <a:alpha val="70000"/>
                  </a:srgbClr>
                </a:gs>
                <a:gs pos="100000">
                  <a:schemeClr val="hlink">
                    <a:alpha val="70000"/>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sp>
        <p:nvSpPr>
          <p:cNvPr id="58" name="Text Box 34"/>
          <p:cNvSpPr txBox="1">
            <a:spLocks noChangeArrowheads="1"/>
          </p:cNvSpPr>
          <p:nvPr/>
        </p:nvSpPr>
        <p:spPr bwMode="gray">
          <a:xfrm>
            <a:off x="6471195" y="4125516"/>
            <a:ext cx="22002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2000" dirty="0">
                <a:solidFill>
                  <a:srgbClr val="FEFFFF"/>
                </a:solidFill>
                <a:effectLst>
                  <a:outerShdw blurRad="38100" dist="38100" dir="2700000" algn="tl">
                    <a:srgbClr val="000000"/>
                  </a:outerShdw>
                </a:effectLst>
                <a:latin typeface="+mn-lt"/>
                <a:ea typeface="+mn-ea"/>
              </a:rPr>
              <a:t>剩余风险评估</a:t>
            </a:r>
            <a:endParaRPr lang="en-US" altLang="zh-CN" sz="2000" dirty="0">
              <a:solidFill>
                <a:srgbClr val="FEFFFF"/>
              </a:solidFill>
              <a:effectLst>
                <a:outerShdw blurRad="38100" dist="38100" dir="2700000" algn="tl">
                  <a:srgbClr val="000000"/>
                </a:outerShdw>
              </a:effectLst>
              <a:latin typeface="+mn-lt"/>
              <a:ea typeface="+mn-ea"/>
            </a:endParaRPr>
          </a:p>
        </p:txBody>
      </p:sp>
      <p:cxnSp>
        <p:nvCxnSpPr>
          <p:cNvPr id="13" name="直接箭头连接符 12"/>
          <p:cNvCxnSpPr/>
          <p:nvPr/>
        </p:nvCxnSpPr>
        <p:spPr>
          <a:xfrm>
            <a:off x="2627784" y="4365104"/>
            <a:ext cx="100811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6" name="直接箭头连接符 45"/>
          <p:cNvCxnSpPr/>
          <p:nvPr/>
        </p:nvCxnSpPr>
        <p:spPr>
          <a:xfrm>
            <a:off x="5508104" y="4365104"/>
            <a:ext cx="864096" cy="765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1" name="肘形连接符 40"/>
          <p:cNvCxnSpPr>
            <a:stCxn id="56" idx="2"/>
          </p:cNvCxnSpPr>
          <p:nvPr/>
        </p:nvCxnSpPr>
        <p:spPr>
          <a:xfrm rot="5400000">
            <a:off x="4420245" y="3292723"/>
            <a:ext cx="1800200" cy="4377010"/>
          </a:xfrm>
          <a:prstGeom prst="bentConnector2">
            <a:avLst/>
          </a:prstGeom>
        </p:spPr>
        <p:style>
          <a:lnRef idx="1">
            <a:schemeClr val="dk1"/>
          </a:lnRef>
          <a:fillRef idx="0">
            <a:schemeClr val="dk1"/>
          </a:fillRef>
          <a:effectRef idx="0">
            <a:schemeClr val="dk1"/>
          </a:effectRef>
          <a:fontRef idx="minor">
            <a:schemeClr val="tx1"/>
          </a:fontRef>
        </p:style>
      </p:cxnSp>
      <p:sp>
        <p:nvSpPr>
          <p:cNvPr id="45" name="TextBox 44"/>
          <p:cNvSpPr txBox="1"/>
          <p:nvPr/>
        </p:nvSpPr>
        <p:spPr>
          <a:xfrm>
            <a:off x="467544" y="1412776"/>
            <a:ext cx="8352928" cy="1061829"/>
          </a:xfrm>
          <a:prstGeom prst="rect">
            <a:avLst/>
          </a:prstGeom>
          <a:noFill/>
        </p:spPr>
        <p:txBody>
          <a:bodyPr wrap="square" rtlCol="0">
            <a:spAutoFit/>
          </a:bodyPr>
          <a:lstStyle/>
          <a:p>
            <a:pPr>
              <a:lnSpc>
                <a:spcPct val="150000"/>
              </a:lnSpc>
            </a:pPr>
            <a:r>
              <a:rPr lang="zh-CN" altLang="en-US" sz="1400" dirty="0" smtClean="0"/>
              <a:t>“回避”意味着拒绝风险但同时也拒绝收益机会；“降低”是通过内部控制或改进策略来控制风险；“分担”则是通过让渡利益寻求共同的损失承担者；“承受”是指通过拨备和资本来积极承担风险；而“转移”则是利用外包、保险以及期货或金融衍生品来对冲风险。</a:t>
            </a:r>
            <a:endParaRPr lang="zh-CN" altLang="en-US" sz="1400" dirty="0"/>
          </a:p>
        </p:txBody>
      </p:sp>
      <p:sp>
        <p:nvSpPr>
          <p:cNvPr id="47" name="矩形 46"/>
          <p:cNvSpPr/>
          <p:nvPr/>
        </p:nvSpPr>
        <p:spPr>
          <a:xfrm>
            <a:off x="323528" y="1340768"/>
            <a:ext cx="8640960" cy="1224136"/>
          </a:xfrm>
          <a:prstGeom prst="rect">
            <a:avLst/>
          </a:prstGeom>
          <a:noFill/>
          <a:ln w="9525">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箭头连接符 8"/>
          <p:cNvCxnSpPr/>
          <p:nvPr/>
        </p:nvCxnSpPr>
        <p:spPr>
          <a:xfrm flipH="1" flipV="1">
            <a:off x="3126946" y="4397080"/>
            <a:ext cx="9787" cy="19800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一、概念及意义</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控制活动</a:t>
            </a:r>
          </a:p>
        </p:txBody>
      </p:sp>
      <p:sp>
        <p:nvSpPr>
          <p:cNvPr id="4" name="矩形 3"/>
          <p:cNvSpPr/>
          <p:nvPr/>
        </p:nvSpPr>
        <p:spPr>
          <a:xfrm>
            <a:off x="323528" y="1287051"/>
            <a:ext cx="8640960" cy="1133837"/>
          </a:xfrm>
          <a:prstGeom prst="rect">
            <a:avLst/>
          </a:prstGeom>
          <a:noFill/>
          <a:ln w="9525">
            <a:solidFill>
              <a:srgbClr val="FFC00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extBox 1"/>
          <p:cNvSpPr txBox="1"/>
          <p:nvPr/>
        </p:nvSpPr>
        <p:spPr>
          <a:xfrm>
            <a:off x="539552" y="1340768"/>
            <a:ext cx="8208912" cy="1061829"/>
          </a:xfrm>
          <a:prstGeom prst="rect">
            <a:avLst/>
          </a:prstGeom>
          <a:noFill/>
        </p:spPr>
        <p:txBody>
          <a:bodyPr wrap="square" rtlCol="0">
            <a:spAutoFit/>
          </a:bodyPr>
          <a:lstStyle/>
          <a:p>
            <a:pPr>
              <a:lnSpc>
                <a:spcPct val="150000"/>
              </a:lnSpc>
            </a:pPr>
            <a:r>
              <a:rPr lang="zh-CN" altLang="en-US" sz="1400" dirty="0" smtClean="0">
                <a:latin typeface="微软雅黑" pitchFamily="34" charset="-122"/>
                <a:ea typeface="微软雅黑" pitchFamily="34" charset="-122"/>
              </a:rPr>
              <a:t>控制活动是确保管理当局的风险应对得以实施的政策和程序。控制活动的发生贯穿于整个组织，遍及各个层级和职能机构。他们包括一系列不同的活动，例如授权、审批、验证、调节、经营业绩评价、资产安全以及职责分离等</a:t>
            </a:r>
            <a:endParaRPr lang="zh-CN" altLang="en-US" sz="1400" dirty="0">
              <a:latin typeface="微软雅黑" pitchFamily="34" charset="-122"/>
              <a:ea typeface="微软雅黑" pitchFamily="34" charset="-122"/>
            </a:endParaRPr>
          </a:p>
        </p:txBody>
      </p:sp>
      <p:grpSp>
        <p:nvGrpSpPr>
          <p:cNvPr id="6" name="Group 4"/>
          <p:cNvGrpSpPr/>
          <p:nvPr/>
        </p:nvGrpSpPr>
        <p:grpSpPr bwMode="auto">
          <a:xfrm>
            <a:off x="2895600" y="3248744"/>
            <a:ext cx="3581400" cy="1828800"/>
            <a:chOff x="1680" y="1824"/>
            <a:chExt cx="2256" cy="1152"/>
          </a:xfrm>
        </p:grpSpPr>
        <p:sp>
          <p:nvSpPr>
            <p:cNvPr id="7" name="AutoShape 5"/>
            <p:cNvSpPr>
              <a:spLocks noChangeArrowheads="1"/>
            </p:cNvSpPr>
            <p:nvPr/>
          </p:nvSpPr>
          <p:spPr bwMode="gray">
            <a:xfrm rot="10800000">
              <a:off x="3552" y="1824"/>
              <a:ext cx="384" cy="288"/>
            </a:xfrm>
            <a:prstGeom prst="leftArrow">
              <a:avLst>
                <a:gd name="adj1" fmla="val 31250"/>
                <a:gd name="adj2" fmla="val 71531"/>
              </a:avLst>
            </a:prstGeom>
            <a:gradFill rotWithShape="1">
              <a:gsLst>
                <a:gs pos="0">
                  <a:srgbClr val="666699"/>
                </a:gs>
                <a:gs pos="100000">
                  <a:srgbClr val="BEBED4"/>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8" name="AutoShape 6"/>
            <p:cNvSpPr>
              <a:spLocks noChangeArrowheads="1"/>
            </p:cNvSpPr>
            <p:nvPr/>
          </p:nvSpPr>
          <p:spPr bwMode="gray">
            <a:xfrm rot="-3685140">
              <a:off x="2112" y="2640"/>
              <a:ext cx="384" cy="288"/>
            </a:xfrm>
            <a:prstGeom prst="leftArrow">
              <a:avLst>
                <a:gd name="adj1" fmla="val 31250"/>
                <a:gd name="adj2" fmla="val 71531"/>
              </a:avLst>
            </a:prstGeom>
            <a:gradFill rotWithShape="1">
              <a:gsLst>
                <a:gs pos="0">
                  <a:srgbClr val="666699"/>
                </a:gs>
                <a:gs pos="100000">
                  <a:srgbClr val="BEBED4"/>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9" name="AutoShape 7"/>
            <p:cNvSpPr>
              <a:spLocks noChangeArrowheads="1"/>
            </p:cNvSpPr>
            <p:nvPr/>
          </p:nvSpPr>
          <p:spPr bwMode="gray">
            <a:xfrm>
              <a:off x="1680" y="1824"/>
              <a:ext cx="384" cy="288"/>
            </a:xfrm>
            <a:prstGeom prst="leftArrow">
              <a:avLst>
                <a:gd name="adj1" fmla="val 31250"/>
                <a:gd name="adj2" fmla="val 71531"/>
              </a:avLst>
            </a:prstGeom>
            <a:gradFill rotWithShape="1">
              <a:gsLst>
                <a:gs pos="0">
                  <a:srgbClr val="666699"/>
                </a:gs>
                <a:gs pos="100000">
                  <a:srgbClr val="BEBED4"/>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10" name="AutoShape 8"/>
            <p:cNvSpPr>
              <a:spLocks noChangeArrowheads="1"/>
            </p:cNvSpPr>
            <p:nvPr/>
          </p:nvSpPr>
          <p:spPr bwMode="gray">
            <a:xfrm rot="-7784550">
              <a:off x="3120" y="2640"/>
              <a:ext cx="384" cy="288"/>
            </a:xfrm>
            <a:prstGeom prst="leftArrow">
              <a:avLst>
                <a:gd name="adj1" fmla="val 31250"/>
                <a:gd name="adj2" fmla="val 71531"/>
              </a:avLst>
            </a:prstGeom>
            <a:gradFill rotWithShape="1">
              <a:gsLst>
                <a:gs pos="0">
                  <a:srgbClr val="666699"/>
                </a:gs>
                <a:gs pos="100000">
                  <a:srgbClr val="BEBED4"/>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grpSp>
        <p:nvGrpSpPr>
          <p:cNvPr id="11" name="Group 9"/>
          <p:cNvGrpSpPr/>
          <p:nvPr/>
        </p:nvGrpSpPr>
        <p:grpSpPr bwMode="auto">
          <a:xfrm>
            <a:off x="3505200" y="2258144"/>
            <a:ext cx="2362200" cy="2438400"/>
            <a:chOff x="2208" y="1104"/>
            <a:chExt cx="1488" cy="1536"/>
          </a:xfrm>
        </p:grpSpPr>
        <p:grpSp>
          <p:nvGrpSpPr>
            <p:cNvPr id="12" name="Group 10"/>
            <p:cNvGrpSpPr/>
            <p:nvPr/>
          </p:nvGrpSpPr>
          <p:grpSpPr bwMode="auto">
            <a:xfrm>
              <a:off x="2208" y="1104"/>
              <a:ext cx="1488" cy="1536"/>
              <a:chOff x="4071" y="1584"/>
              <a:chExt cx="1092" cy="1097"/>
            </a:xfrm>
          </p:grpSpPr>
          <p:sp>
            <p:nvSpPr>
              <p:cNvPr id="14" name="Oval 11"/>
              <p:cNvSpPr>
                <a:spLocks noChangeArrowheads="1"/>
              </p:cNvSpPr>
              <p:nvPr/>
            </p:nvSpPr>
            <p:spPr bwMode="gray">
              <a:xfrm>
                <a:off x="4071" y="1584"/>
                <a:ext cx="1090" cy="1088"/>
              </a:xfrm>
              <a:prstGeom prst="ellipse">
                <a:avLst/>
              </a:prstGeom>
              <a:gradFill rotWithShape="1">
                <a:gsLst>
                  <a:gs pos="0">
                    <a:srgbClr val="FFFFFF"/>
                  </a:gs>
                  <a:gs pos="50000">
                    <a:srgbClr val="D8755A"/>
                  </a:gs>
                  <a:gs pos="100000">
                    <a:srgbClr val="FFFFFF"/>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spAutoFit/>
              </a:bodyPr>
              <a:lstStyle/>
              <a:p>
                <a:endParaRPr lang="zh-CN" altLang="en-US"/>
              </a:p>
            </p:txBody>
          </p:sp>
          <p:sp>
            <p:nvSpPr>
              <p:cNvPr id="15" name="Oval 12"/>
              <p:cNvSpPr>
                <a:spLocks noChangeArrowheads="1"/>
              </p:cNvSpPr>
              <p:nvPr/>
            </p:nvSpPr>
            <p:spPr bwMode="gray">
              <a:xfrm>
                <a:off x="4073" y="1593"/>
                <a:ext cx="1090" cy="1088"/>
              </a:xfrm>
              <a:prstGeom prst="ellipse">
                <a:avLst/>
              </a:prstGeom>
              <a:gradFill rotWithShape="1">
                <a:gsLst>
                  <a:gs pos="0">
                    <a:srgbClr val="D8755A">
                      <a:alpha val="32001"/>
                    </a:srgbClr>
                  </a:gs>
                  <a:gs pos="100000">
                    <a:srgbClr val="000000">
                      <a:alpha val="89998"/>
                    </a:srgbClr>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spAutoFit/>
              </a:bodyPr>
              <a:lstStyle/>
              <a:p>
                <a:endParaRPr lang="zh-CN" altLang="en-US"/>
              </a:p>
            </p:txBody>
          </p:sp>
          <p:sp>
            <p:nvSpPr>
              <p:cNvPr id="16" name="Oval 13"/>
              <p:cNvSpPr>
                <a:spLocks noChangeArrowheads="1"/>
              </p:cNvSpPr>
              <p:nvPr/>
            </p:nvSpPr>
            <p:spPr bwMode="gray">
              <a:xfrm>
                <a:off x="4131" y="1655"/>
                <a:ext cx="946" cy="945"/>
              </a:xfrm>
              <a:prstGeom prst="ellipse">
                <a:avLst/>
              </a:prstGeom>
              <a:gradFill rotWithShape="1">
                <a:gsLst>
                  <a:gs pos="0">
                    <a:srgbClr val="753F31"/>
                  </a:gs>
                  <a:gs pos="50000">
                    <a:srgbClr val="D8755A"/>
                  </a:gs>
                  <a:gs pos="100000">
                    <a:srgbClr val="753F31"/>
                  </a:gs>
                </a:gsLst>
                <a:lin ang="189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sp>
            <p:nvSpPr>
              <p:cNvPr id="17" name="Oval 14"/>
              <p:cNvSpPr>
                <a:spLocks noChangeArrowheads="1"/>
              </p:cNvSpPr>
              <p:nvPr/>
            </p:nvSpPr>
            <p:spPr bwMode="gray">
              <a:xfrm>
                <a:off x="4128" y="1650"/>
                <a:ext cx="946" cy="945"/>
              </a:xfrm>
              <a:prstGeom prst="ellipse">
                <a:avLst/>
              </a:prstGeom>
              <a:gradFill rotWithShape="1">
                <a:gsLst>
                  <a:gs pos="0">
                    <a:srgbClr val="894A39"/>
                  </a:gs>
                  <a:gs pos="100000">
                    <a:srgbClr val="D8755A">
                      <a:alpha val="0"/>
                    </a:srgbClr>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sp>
            <p:nvSpPr>
              <p:cNvPr id="18" name="Oval 15"/>
              <p:cNvSpPr>
                <a:spLocks noChangeArrowheads="1"/>
              </p:cNvSpPr>
              <p:nvPr/>
            </p:nvSpPr>
            <p:spPr bwMode="gray">
              <a:xfrm>
                <a:off x="4178" y="1703"/>
                <a:ext cx="852" cy="850"/>
              </a:xfrm>
              <a:prstGeom prst="ellipse">
                <a:avLst/>
              </a:prstGeom>
              <a:solidFill>
                <a:srgbClr val="000000"/>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grpSp>
            <p:nvGrpSpPr>
              <p:cNvPr id="19" name="Group 16"/>
              <p:cNvGrpSpPr/>
              <p:nvPr/>
            </p:nvGrpSpPr>
            <p:grpSpPr bwMode="auto">
              <a:xfrm>
                <a:off x="4197" y="1716"/>
                <a:ext cx="826" cy="825"/>
                <a:chOff x="4166" y="1706"/>
                <a:chExt cx="1252" cy="1252"/>
              </a:xfrm>
            </p:grpSpPr>
            <p:sp>
              <p:nvSpPr>
                <p:cNvPr id="20" name="Oval 17"/>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21" name="Oval 18"/>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22" name="Oval 19"/>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23" name="Oval 20"/>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grpSp>
        </p:grpSp>
        <p:sp>
          <p:nvSpPr>
            <p:cNvPr id="13" name="Text Box 21"/>
            <p:cNvSpPr txBox="1">
              <a:spLocks noChangeArrowheads="1"/>
            </p:cNvSpPr>
            <p:nvPr/>
          </p:nvSpPr>
          <p:spPr bwMode="gray">
            <a:xfrm>
              <a:off x="2567" y="1584"/>
              <a:ext cx="763"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2000" dirty="0" smtClean="0">
                  <a:solidFill>
                    <a:srgbClr val="000000"/>
                  </a:solidFill>
                  <a:latin typeface="+mn-ea"/>
                  <a:ea typeface="+mn-ea"/>
                </a:rPr>
                <a:t>风险管理</a:t>
              </a:r>
              <a:endParaRPr lang="en-US" altLang="zh-CN" sz="2000" dirty="0" smtClean="0">
                <a:solidFill>
                  <a:srgbClr val="000000"/>
                </a:solidFill>
                <a:latin typeface="+mn-ea"/>
                <a:ea typeface="+mn-ea"/>
              </a:endParaRPr>
            </a:p>
            <a:p>
              <a:pPr algn="ctr"/>
              <a:r>
                <a:rPr lang="zh-CN" altLang="en-US" sz="2000" dirty="0" smtClean="0">
                  <a:solidFill>
                    <a:srgbClr val="000000"/>
                  </a:solidFill>
                  <a:latin typeface="+mn-ea"/>
                  <a:ea typeface="+mn-ea"/>
                </a:rPr>
                <a:t>内部控制</a:t>
              </a:r>
              <a:endParaRPr lang="en-US" altLang="zh-CN" sz="2000" dirty="0">
                <a:solidFill>
                  <a:srgbClr val="000000"/>
                </a:solidFill>
                <a:latin typeface="+mn-ea"/>
                <a:ea typeface="+mn-ea"/>
              </a:endParaRPr>
            </a:p>
          </p:txBody>
        </p:sp>
      </p:grpSp>
      <p:grpSp>
        <p:nvGrpSpPr>
          <p:cNvPr id="24" name="Group 22"/>
          <p:cNvGrpSpPr/>
          <p:nvPr/>
        </p:nvGrpSpPr>
        <p:grpSpPr bwMode="auto">
          <a:xfrm>
            <a:off x="6637338" y="2791544"/>
            <a:ext cx="1439862" cy="1439863"/>
            <a:chOff x="4181" y="1440"/>
            <a:chExt cx="907" cy="907"/>
          </a:xfrm>
        </p:grpSpPr>
        <p:grpSp>
          <p:nvGrpSpPr>
            <p:cNvPr id="25" name="Group 23"/>
            <p:cNvGrpSpPr/>
            <p:nvPr/>
          </p:nvGrpSpPr>
          <p:grpSpPr bwMode="auto">
            <a:xfrm>
              <a:off x="4181" y="1440"/>
              <a:ext cx="907" cy="907"/>
              <a:chOff x="2789" y="1625"/>
              <a:chExt cx="907" cy="907"/>
            </a:xfrm>
          </p:grpSpPr>
          <p:sp>
            <p:nvSpPr>
              <p:cNvPr id="27" name="Oval 24"/>
              <p:cNvSpPr>
                <a:spLocks noChangeArrowheads="1"/>
              </p:cNvSpPr>
              <p:nvPr/>
            </p:nvSpPr>
            <p:spPr bwMode="gray">
              <a:xfrm>
                <a:off x="2789" y="1625"/>
                <a:ext cx="907" cy="907"/>
              </a:xfrm>
              <a:prstGeom prst="ellipse">
                <a:avLst/>
              </a:prstGeom>
              <a:gradFill rotWithShape="1">
                <a:gsLst>
                  <a:gs pos="0">
                    <a:srgbClr val="FFFFFF"/>
                  </a:gs>
                  <a:gs pos="50000">
                    <a:srgbClr val="83A6A7"/>
                  </a:gs>
                  <a:gs pos="100000">
                    <a:srgbClr val="FFFFFF"/>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spAutoFit/>
              </a:bodyPr>
              <a:lstStyle/>
              <a:p>
                <a:endParaRPr lang="zh-CN" altLang="en-US"/>
              </a:p>
            </p:txBody>
          </p:sp>
          <p:sp>
            <p:nvSpPr>
              <p:cNvPr id="28" name="Oval 25"/>
              <p:cNvSpPr>
                <a:spLocks noChangeArrowheads="1"/>
              </p:cNvSpPr>
              <p:nvPr/>
            </p:nvSpPr>
            <p:spPr bwMode="gray">
              <a:xfrm>
                <a:off x="2789" y="1625"/>
                <a:ext cx="907" cy="907"/>
              </a:xfrm>
              <a:prstGeom prst="ellipse">
                <a:avLst/>
              </a:prstGeom>
              <a:gradFill rotWithShape="1">
                <a:gsLst>
                  <a:gs pos="0">
                    <a:srgbClr val="83A6A7">
                      <a:alpha val="32001"/>
                    </a:srgbClr>
                  </a:gs>
                  <a:gs pos="100000">
                    <a:srgbClr val="000000">
                      <a:alpha val="89998"/>
                    </a:srgbClr>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spAutoFit/>
              </a:bodyPr>
              <a:lstStyle/>
              <a:p>
                <a:endParaRPr lang="zh-CN" altLang="en-US"/>
              </a:p>
            </p:txBody>
          </p:sp>
          <p:sp>
            <p:nvSpPr>
              <p:cNvPr id="29" name="Oval 26"/>
              <p:cNvSpPr>
                <a:spLocks noChangeArrowheads="1"/>
              </p:cNvSpPr>
              <p:nvPr/>
            </p:nvSpPr>
            <p:spPr bwMode="gray">
              <a:xfrm>
                <a:off x="2849" y="1684"/>
                <a:ext cx="787" cy="788"/>
              </a:xfrm>
              <a:prstGeom prst="ellipse">
                <a:avLst/>
              </a:prstGeom>
              <a:gradFill rotWithShape="1">
                <a:gsLst>
                  <a:gs pos="0">
                    <a:srgbClr val="475A5A"/>
                  </a:gs>
                  <a:gs pos="50000">
                    <a:srgbClr val="83A6A7"/>
                  </a:gs>
                  <a:gs pos="100000">
                    <a:srgbClr val="475A5A"/>
                  </a:gs>
                </a:gsLst>
                <a:lin ang="189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sp>
            <p:nvSpPr>
              <p:cNvPr id="30" name="Oval 27"/>
              <p:cNvSpPr>
                <a:spLocks noChangeArrowheads="1"/>
              </p:cNvSpPr>
              <p:nvPr/>
            </p:nvSpPr>
            <p:spPr bwMode="gray">
              <a:xfrm>
                <a:off x="2849" y="1686"/>
                <a:ext cx="787" cy="788"/>
              </a:xfrm>
              <a:prstGeom prst="ellipse">
                <a:avLst/>
              </a:prstGeom>
              <a:gradFill rotWithShape="1">
                <a:gsLst>
                  <a:gs pos="0">
                    <a:srgbClr val="53696A"/>
                  </a:gs>
                  <a:gs pos="100000">
                    <a:srgbClr val="83A6A7">
                      <a:alpha val="0"/>
                    </a:srgbClr>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sp>
            <p:nvSpPr>
              <p:cNvPr id="31" name="Oval 28"/>
              <p:cNvSpPr>
                <a:spLocks noChangeArrowheads="1"/>
              </p:cNvSpPr>
              <p:nvPr/>
            </p:nvSpPr>
            <p:spPr bwMode="gray">
              <a:xfrm>
                <a:off x="2888" y="1724"/>
                <a:ext cx="709" cy="709"/>
              </a:xfrm>
              <a:prstGeom prst="ellipse">
                <a:avLst/>
              </a:prstGeom>
              <a:solidFill>
                <a:srgbClr val="000000"/>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grpSp>
            <p:nvGrpSpPr>
              <p:cNvPr id="32" name="Group 29"/>
              <p:cNvGrpSpPr/>
              <p:nvPr/>
            </p:nvGrpSpPr>
            <p:grpSpPr bwMode="auto">
              <a:xfrm>
                <a:off x="2899" y="1735"/>
                <a:ext cx="687" cy="688"/>
                <a:chOff x="4166" y="1706"/>
                <a:chExt cx="1252" cy="1252"/>
              </a:xfrm>
            </p:grpSpPr>
            <p:sp>
              <p:nvSpPr>
                <p:cNvPr id="33" name="Oval 30"/>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34" name="Oval 31"/>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35" name="Oval 32"/>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36" name="Oval 33"/>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grpSp>
        </p:grpSp>
        <p:sp>
          <p:nvSpPr>
            <p:cNvPr id="26" name="Text Box 34"/>
            <p:cNvSpPr txBox="1">
              <a:spLocks noChangeArrowheads="1"/>
            </p:cNvSpPr>
            <p:nvPr/>
          </p:nvSpPr>
          <p:spPr bwMode="gray">
            <a:xfrm>
              <a:off x="4310" y="1705"/>
              <a:ext cx="63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a:solidFill>
                    <a:srgbClr val="000000"/>
                  </a:solidFill>
                  <a:latin typeface="+mn-ea"/>
                  <a:ea typeface="+mn-ea"/>
                </a:rPr>
                <a:t>风险应对</a:t>
              </a:r>
              <a:endParaRPr lang="en-US" altLang="zh-CN" sz="1600" dirty="0">
                <a:solidFill>
                  <a:srgbClr val="000000"/>
                </a:solidFill>
                <a:latin typeface="+mn-ea"/>
                <a:ea typeface="+mn-ea"/>
              </a:endParaRPr>
            </a:p>
            <a:p>
              <a:pPr algn="ctr"/>
              <a:r>
                <a:rPr lang="zh-CN" altLang="en-US" sz="1600" dirty="0">
                  <a:solidFill>
                    <a:srgbClr val="000000"/>
                  </a:solidFill>
                  <a:latin typeface="+mn-ea"/>
                  <a:ea typeface="+mn-ea"/>
                </a:rPr>
                <a:t>效果监控</a:t>
              </a:r>
              <a:endParaRPr lang="en-US" altLang="zh-CN" sz="1600" dirty="0">
                <a:solidFill>
                  <a:srgbClr val="000000"/>
                </a:solidFill>
                <a:latin typeface="+mn-ea"/>
                <a:ea typeface="+mn-ea"/>
              </a:endParaRPr>
            </a:p>
          </p:txBody>
        </p:sp>
      </p:grpSp>
      <p:grpSp>
        <p:nvGrpSpPr>
          <p:cNvPr id="37" name="Group 35"/>
          <p:cNvGrpSpPr/>
          <p:nvPr/>
        </p:nvGrpSpPr>
        <p:grpSpPr bwMode="auto">
          <a:xfrm>
            <a:off x="5257800" y="5001344"/>
            <a:ext cx="1444625" cy="1524000"/>
            <a:chOff x="864" y="1680"/>
            <a:chExt cx="910" cy="960"/>
          </a:xfrm>
        </p:grpSpPr>
        <p:sp>
          <p:nvSpPr>
            <p:cNvPr id="38" name="Oval 36"/>
            <p:cNvSpPr>
              <a:spLocks noChangeArrowheads="1"/>
            </p:cNvSpPr>
            <p:nvPr/>
          </p:nvSpPr>
          <p:spPr bwMode="gray">
            <a:xfrm>
              <a:off x="864" y="1680"/>
              <a:ext cx="910" cy="960"/>
            </a:xfrm>
            <a:prstGeom prst="ellipse">
              <a:avLst/>
            </a:prstGeom>
            <a:gradFill rotWithShape="1">
              <a:gsLst>
                <a:gs pos="0">
                  <a:srgbClr val="FFFFFF"/>
                </a:gs>
                <a:gs pos="50000">
                  <a:srgbClr val="FF6699"/>
                </a:gs>
                <a:gs pos="100000">
                  <a:srgbClr val="FFFFFF"/>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spAutoFit/>
            </a:bodyPr>
            <a:lstStyle/>
            <a:p>
              <a:endParaRPr lang="zh-CN" altLang="en-US"/>
            </a:p>
          </p:txBody>
        </p:sp>
        <p:sp>
          <p:nvSpPr>
            <p:cNvPr id="39" name="Oval 37"/>
            <p:cNvSpPr>
              <a:spLocks noChangeArrowheads="1"/>
            </p:cNvSpPr>
            <p:nvPr/>
          </p:nvSpPr>
          <p:spPr bwMode="gray">
            <a:xfrm>
              <a:off x="864" y="1680"/>
              <a:ext cx="910" cy="960"/>
            </a:xfrm>
            <a:prstGeom prst="ellipse">
              <a:avLst/>
            </a:prstGeom>
            <a:gradFill rotWithShape="1">
              <a:gsLst>
                <a:gs pos="0">
                  <a:srgbClr val="FF6699">
                    <a:alpha val="32001"/>
                  </a:srgbClr>
                </a:gs>
                <a:gs pos="100000">
                  <a:srgbClr val="000000">
                    <a:alpha val="89998"/>
                  </a:srgbClr>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spAutoFit/>
            </a:bodyPr>
            <a:lstStyle/>
            <a:p>
              <a:endParaRPr lang="zh-CN" altLang="en-US"/>
            </a:p>
          </p:txBody>
        </p:sp>
        <p:sp>
          <p:nvSpPr>
            <p:cNvPr id="40" name="Oval 38"/>
            <p:cNvSpPr>
              <a:spLocks noChangeArrowheads="1"/>
            </p:cNvSpPr>
            <p:nvPr/>
          </p:nvSpPr>
          <p:spPr bwMode="gray">
            <a:xfrm>
              <a:off x="923" y="1742"/>
              <a:ext cx="792" cy="836"/>
            </a:xfrm>
            <a:prstGeom prst="ellipse">
              <a:avLst/>
            </a:prstGeom>
            <a:gradFill rotWithShape="1">
              <a:gsLst>
                <a:gs pos="0">
                  <a:srgbClr val="8A3753"/>
                </a:gs>
                <a:gs pos="50000">
                  <a:srgbClr val="FF6699"/>
                </a:gs>
                <a:gs pos="100000">
                  <a:srgbClr val="8A3753"/>
                </a:gs>
              </a:gsLst>
              <a:lin ang="189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sp>
          <p:nvSpPr>
            <p:cNvPr id="41" name="Oval 39"/>
            <p:cNvSpPr>
              <a:spLocks noChangeArrowheads="1"/>
            </p:cNvSpPr>
            <p:nvPr/>
          </p:nvSpPr>
          <p:spPr bwMode="gray">
            <a:xfrm>
              <a:off x="912" y="1728"/>
              <a:ext cx="791" cy="836"/>
            </a:xfrm>
            <a:prstGeom prst="ellipse">
              <a:avLst/>
            </a:prstGeom>
            <a:gradFill rotWithShape="1">
              <a:gsLst>
                <a:gs pos="0">
                  <a:srgbClr val="A24161"/>
                </a:gs>
                <a:gs pos="100000">
                  <a:srgbClr val="FF6699">
                    <a:alpha val="0"/>
                  </a:srgbClr>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sp>
          <p:nvSpPr>
            <p:cNvPr id="42" name="Oval 40"/>
            <p:cNvSpPr>
              <a:spLocks noChangeArrowheads="1"/>
            </p:cNvSpPr>
            <p:nvPr/>
          </p:nvSpPr>
          <p:spPr bwMode="gray">
            <a:xfrm>
              <a:off x="966" y="1785"/>
              <a:ext cx="712" cy="750"/>
            </a:xfrm>
            <a:prstGeom prst="ellipse">
              <a:avLst/>
            </a:prstGeom>
            <a:solidFill>
              <a:srgbClr val="333333"/>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sp>
          <p:nvSpPr>
            <p:cNvPr id="43" name="Oval 41"/>
            <p:cNvSpPr>
              <a:spLocks noChangeArrowheads="1"/>
            </p:cNvSpPr>
            <p:nvPr/>
          </p:nvSpPr>
          <p:spPr bwMode="gray">
            <a:xfrm>
              <a:off x="960" y="1776"/>
              <a:ext cx="689" cy="727"/>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44" name="Oval 42"/>
            <p:cNvSpPr>
              <a:spLocks noChangeArrowheads="1"/>
            </p:cNvSpPr>
            <p:nvPr/>
          </p:nvSpPr>
          <p:spPr bwMode="gray">
            <a:xfrm>
              <a:off x="986" y="1801"/>
              <a:ext cx="673" cy="709"/>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45" name="Oval 43"/>
            <p:cNvSpPr>
              <a:spLocks noChangeArrowheads="1"/>
            </p:cNvSpPr>
            <p:nvPr/>
          </p:nvSpPr>
          <p:spPr bwMode="gray">
            <a:xfrm>
              <a:off x="994" y="1808"/>
              <a:ext cx="640" cy="663"/>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46" name="Oval 44"/>
            <p:cNvSpPr>
              <a:spLocks noChangeArrowheads="1"/>
            </p:cNvSpPr>
            <p:nvPr/>
          </p:nvSpPr>
          <p:spPr bwMode="gray">
            <a:xfrm>
              <a:off x="1031" y="1827"/>
              <a:ext cx="569" cy="538"/>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47" name="Text Box 45"/>
            <p:cNvSpPr txBox="1">
              <a:spLocks noChangeArrowheads="1"/>
            </p:cNvSpPr>
            <p:nvPr/>
          </p:nvSpPr>
          <p:spPr bwMode="gray">
            <a:xfrm>
              <a:off x="1009" y="1960"/>
              <a:ext cx="63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a:solidFill>
                    <a:srgbClr val="000000"/>
                  </a:solidFill>
                  <a:latin typeface="+mn-ea"/>
                  <a:ea typeface="+mn-ea"/>
                </a:rPr>
                <a:t>风险评价</a:t>
              </a:r>
              <a:endParaRPr lang="en-US" altLang="zh-CN" sz="1600" dirty="0">
                <a:solidFill>
                  <a:srgbClr val="000000"/>
                </a:solidFill>
                <a:latin typeface="+mn-ea"/>
                <a:ea typeface="+mn-ea"/>
              </a:endParaRPr>
            </a:p>
            <a:p>
              <a:pPr algn="ctr"/>
              <a:r>
                <a:rPr lang="zh-CN" altLang="en-US" sz="1600" dirty="0">
                  <a:solidFill>
                    <a:srgbClr val="000000"/>
                  </a:solidFill>
                  <a:latin typeface="+mn-ea"/>
                  <a:ea typeface="+mn-ea"/>
                </a:rPr>
                <a:t>风险报告</a:t>
              </a:r>
              <a:endParaRPr lang="en-US" altLang="zh-CN" sz="1600" dirty="0">
                <a:solidFill>
                  <a:srgbClr val="000000"/>
                </a:solidFill>
                <a:latin typeface="+mn-ea"/>
                <a:ea typeface="+mn-ea"/>
              </a:endParaRPr>
            </a:p>
          </p:txBody>
        </p:sp>
      </p:grpSp>
      <p:grpSp>
        <p:nvGrpSpPr>
          <p:cNvPr id="48" name="Group 46"/>
          <p:cNvGrpSpPr/>
          <p:nvPr/>
        </p:nvGrpSpPr>
        <p:grpSpPr bwMode="auto">
          <a:xfrm>
            <a:off x="1295400" y="2791544"/>
            <a:ext cx="1446213" cy="1524000"/>
            <a:chOff x="816" y="1440"/>
            <a:chExt cx="911" cy="960"/>
          </a:xfrm>
        </p:grpSpPr>
        <p:grpSp>
          <p:nvGrpSpPr>
            <p:cNvPr id="49" name="Group 47"/>
            <p:cNvGrpSpPr/>
            <p:nvPr/>
          </p:nvGrpSpPr>
          <p:grpSpPr bwMode="auto">
            <a:xfrm>
              <a:off x="816" y="1440"/>
              <a:ext cx="911" cy="960"/>
              <a:chOff x="884" y="2523"/>
              <a:chExt cx="862" cy="862"/>
            </a:xfrm>
          </p:grpSpPr>
          <p:sp>
            <p:nvSpPr>
              <p:cNvPr id="51" name="Oval 48"/>
              <p:cNvSpPr>
                <a:spLocks noChangeArrowheads="1"/>
              </p:cNvSpPr>
              <p:nvPr/>
            </p:nvSpPr>
            <p:spPr bwMode="gray">
              <a:xfrm>
                <a:off x="884" y="2523"/>
                <a:ext cx="862" cy="862"/>
              </a:xfrm>
              <a:prstGeom prst="ellipse">
                <a:avLst/>
              </a:prstGeom>
              <a:gradFill rotWithShape="1">
                <a:gsLst>
                  <a:gs pos="0">
                    <a:srgbClr val="FFFFFF"/>
                  </a:gs>
                  <a:gs pos="50000">
                    <a:srgbClr val="00CC66"/>
                  </a:gs>
                  <a:gs pos="100000">
                    <a:srgbClr val="FFFFFF"/>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spAutoFit/>
              </a:bodyPr>
              <a:lstStyle/>
              <a:p>
                <a:endParaRPr lang="zh-CN" altLang="en-US"/>
              </a:p>
            </p:txBody>
          </p:sp>
          <p:sp>
            <p:nvSpPr>
              <p:cNvPr id="52" name="Oval 49"/>
              <p:cNvSpPr>
                <a:spLocks noChangeArrowheads="1"/>
              </p:cNvSpPr>
              <p:nvPr/>
            </p:nvSpPr>
            <p:spPr bwMode="gray">
              <a:xfrm>
                <a:off x="884" y="2523"/>
                <a:ext cx="862" cy="862"/>
              </a:xfrm>
              <a:prstGeom prst="ellipse">
                <a:avLst/>
              </a:prstGeom>
              <a:gradFill rotWithShape="1">
                <a:gsLst>
                  <a:gs pos="0">
                    <a:srgbClr val="00CC66">
                      <a:alpha val="32001"/>
                    </a:srgbClr>
                  </a:gs>
                  <a:gs pos="100000">
                    <a:srgbClr val="000000">
                      <a:alpha val="89998"/>
                    </a:srgbClr>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spAutoFit/>
              </a:bodyPr>
              <a:lstStyle/>
              <a:p>
                <a:endParaRPr lang="zh-CN" altLang="en-US"/>
              </a:p>
            </p:txBody>
          </p:sp>
          <p:sp>
            <p:nvSpPr>
              <p:cNvPr id="53" name="Oval 50"/>
              <p:cNvSpPr>
                <a:spLocks noChangeArrowheads="1"/>
              </p:cNvSpPr>
              <p:nvPr/>
            </p:nvSpPr>
            <p:spPr bwMode="gray">
              <a:xfrm>
                <a:off x="940" y="2579"/>
                <a:ext cx="750" cy="750"/>
              </a:xfrm>
              <a:prstGeom prst="ellipse">
                <a:avLst/>
              </a:prstGeom>
              <a:gradFill rotWithShape="1">
                <a:gsLst>
                  <a:gs pos="0">
                    <a:srgbClr val="006E37"/>
                  </a:gs>
                  <a:gs pos="50000">
                    <a:srgbClr val="00CC66"/>
                  </a:gs>
                  <a:gs pos="100000">
                    <a:srgbClr val="006E37"/>
                  </a:gs>
                </a:gsLst>
                <a:lin ang="189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sp>
            <p:nvSpPr>
              <p:cNvPr id="54" name="Oval 51"/>
              <p:cNvSpPr>
                <a:spLocks noChangeArrowheads="1"/>
              </p:cNvSpPr>
              <p:nvPr/>
            </p:nvSpPr>
            <p:spPr bwMode="gray">
              <a:xfrm>
                <a:off x="941" y="2579"/>
                <a:ext cx="749" cy="750"/>
              </a:xfrm>
              <a:prstGeom prst="ellipse">
                <a:avLst/>
              </a:prstGeom>
              <a:gradFill rotWithShape="1">
                <a:gsLst>
                  <a:gs pos="0">
                    <a:srgbClr val="008241"/>
                  </a:gs>
                  <a:gs pos="100000">
                    <a:srgbClr val="00CC66">
                      <a:alpha val="0"/>
                    </a:srgbClr>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sp>
            <p:nvSpPr>
              <p:cNvPr id="55" name="Oval 52"/>
              <p:cNvSpPr>
                <a:spLocks noChangeArrowheads="1"/>
              </p:cNvSpPr>
              <p:nvPr/>
            </p:nvSpPr>
            <p:spPr bwMode="gray">
              <a:xfrm>
                <a:off x="981" y="2617"/>
                <a:ext cx="674" cy="674"/>
              </a:xfrm>
              <a:prstGeom prst="ellipse">
                <a:avLst/>
              </a:prstGeom>
              <a:solidFill>
                <a:srgbClr val="333333"/>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sp>
            <p:nvSpPr>
              <p:cNvPr id="56" name="Oval 53"/>
              <p:cNvSpPr>
                <a:spLocks noChangeArrowheads="1"/>
              </p:cNvSpPr>
              <p:nvPr/>
            </p:nvSpPr>
            <p:spPr bwMode="gray">
              <a:xfrm>
                <a:off x="992" y="2628"/>
                <a:ext cx="653" cy="653"/>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57" name="Oval 54"/>
              <p:cNvSpPr>
                <a:spLocks noChangeArrowheads="1"/>
              </p:cNvSpPr>
              <p:nvPr/>
            </p:nvSpPr>
            <p:spPr bwMode="gray">
              <a:xfrm>
                <a:off x="1000" y="2632"/>
                <a:ext cx="637" cy="636"/>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58" name="Oval 55"/>
              <p:cNvSpPr>
                <a:spLocks noChangeArrowheads="1"/>
              </p:cNvSpPr>
              <p:nvPr/>
            </p:nvSpPr>
            <p:spPr bwMode="gray">
              <a:xfrm>
                <a:off x="1007" y="2638"/>
                <a:ext cx="606" cy="59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59" name="Oval 56"/>
              <p:cNvSpPr>
                <a:spLocks noChangeArrowheads="1"/>
              </p:cNvSpPr>
              <p:nvPr/>
            </p:nvSpPr>
            <p:spPr bwMode="gray">
              <a:xfrm>
                <a:off x="1042" y="2655"/>
                <a:ext cx="539" cy="483"/>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grpSp>
        <p:sp>
          <p:nvSpPr>
            <p:cNvPr id="50" name="Text Box 57"/>
            <p:cNvSpPr txBox="1">
              <a:spLocks noChangeArrowheads="1"/>
            </p:cNvSpPr>
            <p:nvPr/>
          </p:nvSpPr>
          <p:spPr bwMode="gray">
            <a:xfrm>
              <a:off x="959" y="1746"/>
              <a:ext cx="637"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smtClean="0">
                  <a:solidFill>
                    <a:srgbClr val="000000"/>
                  </a:solidFill>
                  <a:latin typeface="+mn-ea"/>
                  <a:ea typeface="+mn-ea"/>
                </a:rPr>
                <a:t>管理政策</a:t>
              </a:r>
              <a:endParaRPr lang="en-US" altLang="zh-CN" sz="1600" dirty="0" smtClean="0">
                <a:solidFill>
                  <a:srgbClr val="000000"/>
                </a:solidFill>
                <a:latin typeface="+mn-ea"/>
                <a:ea typeface="+mn-ea"/>
              </a:endParaRPr>
            </a:p>
            <a:p>
              <a:pPr algn="ctr"/>
              <a:r>
                <a:rPr lang="zh-CN" altLang="en-US" sz="1600" dirty="0">
                  <a:solidFill>
                    <a:srgbClr val="000000"/>
                  </a:solidFill>
                  <a:latin typeface="+mn-ea"/>
                  <a:ea typeface="+mn-ea"/>
                </a:rPr>
                <a:t>管理程序</a:t>
              </a:r>
              <a:endParaRPr lang="en-US" altLang="zh-CN" sz="1600" dirty="0">
                <a:solidFill>
                  <a:srgbClr val="000000"/>
                </a:solidFill>
                <a:latin typeface="+mn-ea"/>
                <a:ea typeface="+mn-ea"/>
              </a:endParaRPr>
            </a:p>
          </p:txBody>
        </p:sp>
      </p:grpSp>
      <p:grpSp>
        <p:nvGrpSpPr>
          <p:cNvPr id="60" name="Group 58"/>
          <p:cNvGrpSpPr/>
          <p:nvPr/>
        </p:nvGrpSpPr>
        <p:grpSpPr bwMode="auto">
          <a:xfrm>
            <a:off x="2598738" y="5001344"/>
            <a:ext cx="1439862" cy="1439863"/>
            <a:chOff x="1685" y="3125"/>
            <a:chExt cx="907" cy="907"/>
          </a:xfrm>
        </p:grpSpPr>
        <p:grpSp>
          <p:nvGrpSpPr>
            <p:cNvPr id="61" name="Group 59"/>
            <p:cNvGrpSpPr/>
            <p:nvPr/>
          </p:nvGrpSpPr>
          <p:grpSpPr bwMode="auto">
            <a:xfrm>
              <a:off x="1685" y="3125"/>
              <a:ext cx="907" cy="907"/>
              <a:chOff x="2832" y="1728"/>
              <a:chExt cx="907" cy="907"/>
            </a:xfrm>
          </p:grpSpPr>
          <p:sp>
            <p:nvSpPr>
              <p:cNvPr id="63" name="Oval 60"/>
              <p:cNvSpPr>
                <a:spLocks noChangeArrowheads="1"/>
              </p:cNvSpPr>
              <p:nvPr/>
            </p:nvSpPr>
            <p:spPr bwMode="gray">
              <a:xfrm>
                <a:off x="2832" y="1728"/>
                <a:ext cx="907" cy="907"/>
              </a:xfrm>
              <a:prstGeom prst="ellipse">
                <a:avLst/>
              </a:prstGeom>
              <a:gradFill rotWithShape="1">
                <a:gsLst>
                  <a:gs pos="0">
                    <a:srgbClr val="FFFFFF"/>
                  </a:gs>
                  <a:gs pos="50000">
                    <a:srgbClr val="3965E1"/>
                  </a:gs>
                  <a:gs pos="100000">
                    <a:srgbClr val="FFFFFF"/>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spAutoFit/>
              </a:bodyPr>
              <a:lstStyle/>
              <a:p>
                <a:endParaRPr lang="zh-CN" altLang="en-US"/>
              </a:p>
            </p:txBody>
          </p:sp>
          <p:sp>
            <p:nvSpPr>
              <p:cNvPr id="64" name="Oval 61"/>
              <p:cNvSpPr>
                <a:spLocks noChangeArrowheads="1"/>
              </p:cNvSpPr>
              <p:nvPr/>
            </p:nvSpPr>
            <p:spPr bwMode="gray">
              <a:xfrm>
                <a:off x="2832" y="1728"/>
                <a:ext cx="907" cy="907"/>
              </a:xfrm>
              <a:prstGeom prst="ellipse">
                <a:avLst/>
              </a:prstGeom>
              <a:gradFill rotWithShape="1">
                <a:gsLst>
                  <a:gs pos="0">
                    <a:srgbClr val="3965E1">
                      <a:alpha val="32001"/>
                    </a:srgbClr>
                  </a:gs>
                  <a:gs pos="100000">
                    <a:srgbClr val="000000">
                      <a:alpha val="89998"/>
                    </a:srgbClr>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spAutoFit/>
              </a:bodyPr>
              <a:lstStyle/>
              <a:p>
                <a:endParaRPr lang="zh-CN" altLang="en-US"/>
              </a:p>
            </p:txBody>
          </p:sp>
          <p:sp>
            <p:nvSpPr>
              <p:cNvPr id="65" name="Oval 62"/>
              <p:cNvSpPr>
                <a:spLocks noChangeArrowheads="1"/>
              </p:cNvSpPr>
              <p:nvPr/>
            </p:nvSpPr>
            <p:spPr bwMode="gray">
              <a:xfrm>
                <a:off x="2889" y="1788"/>
                <a:ext cx="787" cy="788"/>
              </a:xfrm>
              <a:prstGeom prst="ellipse">
                <a:avLst/>
              </a:prstGeom>
              <a:gradFill rotWithShape="1">
                <a:gsLst>
                  <a:gs pos="0">
                    <a:srgbClr val="1F377A"/>
                  </a:gs>
                  <a:gs pos="50000">
                    <a:srgbClr val="3965E1"/>
                  </a:gs>
                  <a:gs pos="100000">
                    <a:srgbClr val="1F377A"/>
                  </a:gs>
                </a:gsLst>
                <a:lin ang="189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sp>
            <p:nvSpPr>
              <p:cNvPr id="66" name="Oval 63"/>
              <p:cNvSpPr>
                <a:spLocks noChangeArrowheads="1"/>
              </p:cNvSpPr>
              <p:nvPr/>
            </p:nvSpPr>
            <p:spPr bwMode="gray">
              <a:xfrm>
                <a:off x="2889" y="1794"/>
                <a:ext cx="787" cy="788"/>
              </a:xfrm>
              <a:prstGeom prst="ellipse">
                <a:avLst/>
              </a:prstGeom>
              <a:gradFill rotWithShape="1">
                <a:gsLst>
                  <a:gs pos="0">
                    <a:srgbClr val="264396"/>
                  </a:gs>
                  <a:gs pos="100000">
                    <a:srgbClr val="3965E1">
                      <a:alpha val="0"/>
                    </a:srgbClr>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sp>
            <p:nvSpPr>
              <p:cNvPr id="67" name="Oval 64"/>
              <p:cNvSpPr>
                <a:spLocks noChangeArrowheads="1"/>
              </p:cNvSpPr>
              <p:nvPr/>
            </p:nvSpPr>
            <p:spPr bwMode="gray">
              <a:xfrm>
                <a:off x="2928" y="1833"/>
                <a:ext cx="709" cy="709"/>
              </a:xfrm>
              <a:prstGeom prst="ellipse">
                <a:avLst/>
              </a:prstGeom>
              <a:gradFill rotWithShape="1">
                <a:gsLst>
                  <a:gs pos="0">
                    <a:srgbClr val="3965E1"/>
                  </a:gs>
                  <a:gs pos="100000">
                    <a:srgbClr val="03060D"/>
                  </a:gs>
                </a:gsLst>
                <a:lin ang="54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grpSp>
            <p:nvGrpSpPr>
              <p:cNvPr id="68" name="Group 65"/>
              <p:cNvGrpSpPr/>
              <p:nvPr/>
            </p:nvGrpSpPr>
            <p:grpSpPr bwMode="auto">
              <a:xfrm>
                <a:off x="2946" y="1842"/>
                <a:ext cx="687" cy="688"/>
                <a:chOff x="4166" y="1706"/>
                <a:chExt cx="1252" cy="1252"/>
              </a:xfrm>
            </p:grpSpPr>
            <p:sp>
              <p:nvSpPr>
                <p:cNvPr id="69" name="Oval 66"/>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70" name="Oval 67"/>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71" name="Oval 68"/>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72" name="Oval 69"/>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grpSp>
        </p:grpSp>
        <p:sp>
          <p:nvSpPr>
            <p:cNvPr id="62" name="Text Box 70"/>
            <p:cNvSpPr txBox="1">
              <a:spLocks noChangeArrowheads="1"/>
            </p:cNvSpPr>
            <p:nvPr/>
          </p:nvSpPr>
          <p:spPr bwMode="gray">
            <a:xfrm>
              <a:off x="1812" y="3405"/>
              <a:ext cx="63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a:solidFill>
                    <a:srgbClr val="000000"/>
                  </a:solidFill>
                  <a:latin typeface="+mn-ea"/>
                  <a:ea typeface="+mn-ea"/>
                </a:rPr>
                <a:t>风险评估</a:t>
              </a:r>
              <a:endParaRPr lang="en-US" altLang="zh-CN" sz="1600" dirty="0">
                <a:solidFill>
                  <a:srgbClr val="000000"/>
                </a:solidFill>
                <a:latin typeface="+mn-ea"/>
                <a:ea typeface="+mn-ea"/>
              </a:endParaRPr>
            </a:p>
            <a:p>
              <a:pPr algn="ctr"/>
              <a:r>
                <a:rPr lang="zh-CN" altLang="en-US" sz="1600" dirty="0">
                  <a:solidFill>
                    <a:srgbClr val="000000"/>
                  </a:solidFill>
                  <a:latin typeface="+mn-ea"/>
                  <a:ea typeface="+mn-ea"/>
                </a:rPr>
                <a:t>风险预警</a:t>
              </a:r>
              <a:endParaRPr lang="en-US" altLang="zh-CN" sz="1600" dirty="0">
                <a:solidFill>
                  <a:srgbClr val="000000"/>
                </a:solidFill>
                <a:latin typeface="+mn-ea"/>
                <a:ea typeface="+mn-ea"/>
              </a:endParaRP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一、概念及意义</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信息与沟通</a:t>
            </a:r>
          </a:p>
        </p:txBody>
      </p:sp>
      <p:sp>
        <p:nvSpPr>
          <p:cNvPr id="5" name="AutoShape 2"/>
          <p:cNvSpPr>
            <a:spLocks noChangeArrowheads="1"/>
          </p:cNvSpPr>
          <p:nvPr/>
        </p:nvSpPr>
        <p:spPr bwMode="gray">
          <a:xfrm rot="16200000" flipH="1">
            <a:off x="2257425" y="3533923"/>
            <a:ext cx="647700" cy="431800"/>
          </a:xfrm>
          <a:prstGeom prst="upArrow">
            <a:avLst>
              <a:gd name="adj1" fmla="val 51676"/>
              <a:gd name="adj2" fmla="val 100000"/>
            </a:avLst>
          </a:prstGeom>
          <a:gradFill rotWithShape="1">
            <a:gsLst>
              <a:gs pos="0">
                <a:schemeClr val="folHlink"/>
              </a:gs>
              <a:gs pos="100000">
                <a:schemeClr val="folHlink">
                  <a:gamma/>
                  <a:tint val="39216"/>
                  <a:invGamma/>
                </a:schemeClr>
              </a:gs>
            </a:gsLst>
            <a:lin ang="0" scaled="1"/>
          </a:gradFill>
          <a:ln w="9525" algn="ctr">
            <a:noFill/>
            <a:miter lim="800000"/>
          </a:ln>
          <a:effectLst/>
        </p:spPr>
        <p:txBody>
          <a:bodyPr wrap="none" anchor="ctr"/>
          <a:lstStyle/>
          <a:p>
            <a:pPr>
              <a:defRPr/>
            </a:pPr>
            <a:endParaRPr lang="zh-CN" altLang="en-US"/>
          </a:p>
        </p:txBody>
      </p:sp>
      <p:sp>
        <p:nvSpPr>
          <p:cNvPr id="6" name="AutoShape 3"/>
          <p:cNvSpPr>
            <a:spLocks noChangeArrowheads="1"/>
          </p:cNvSpPr>
          <p:nvPr/>
        </p:nvSpPr>
        <p:spPr bwMode="gray">
          <a:xfrm rot="5400000" flipH="1">
            <a:off x="6048375" y="3462486"/>
            <a:ext cx="647700" cy="431800"/>
          </a:xfrm>
          <a:prstGeom prst="upArrow">
            <a:avLst>
              <a:gd name="adj1" fmla="val 51676"/>
              <a:gd name="adj2" fmla="val 100000"/>
            </a:avLst>
          </a:prstGeom>
          <a:gradFill rotWithShape="1">
            <a:gsLst>
              <a:gs pos="0">
                <a:schemeClr val="folHlink"/>
              </a:gs>
              <a:gs pos="100000">
                <a:schemeClr val="folHlink">
                  <a:gamma/>
                  <a:tint val="39216"/>
                  <a:invGamma/>
                </a:schemeClr>
              </a:gs>
            </a:gsLst>
            <a:lin ang="0" scaled="1"/>
          </a:gradFill>
          <a:ln w="9525" algn="ctr">
            <a:noFill/>
            <a:miter lim="800000"/>
          </a:ln>
          <a:effectLst/>
        </p:spPr>
        <p:txBody>
          <a:bodyPr wrap="none" anchor="ctr"/>
          <a:lstStyle/>
          <a:p>
            <a:pPr>
              <a:defRPr/>
            </a:pPr>
            <a:endParaRPr lang="zh-CN" altLang="en-US"/>
          </a:p>
        </p:txBody>
      </p:sp>
      <p:sp>
        <p:nvSpPr>
          <p:cNvPr id="7" name="AutoShape 4"/>
          <p:cNvSpPr>
            <a:spLocks noChangeArrowheads="1"/>
          </p:cNvSpPr>
          <p:nvPr/>
        </p:nvSpPr>
        <p:spPr bwMode="gray">
          <a:xfrm rot="10800000" flipH="1">
            <a:off x="4152900" y="5445273"/>
            <a:ext cx="647700" cy="431800"/>
          </a:xfrm>
          <a:prstGeom prst="upArrow">
            <a:avLst>
              <a:gd name="adj1" fmla="val 51676"/>
              <a:gd name="adj2" fmla="val 100000"/>
            </a:avLst>
          </a:prstGeom>
          <a:gradFill rotWithShape="1">
            <a:gsLst>
              <a:gs pos="0">
                <a:schemeClr val="folHlink"/>
              </a:gs>
              <a:gs pos="100000">
                <a:schemeClr val="folHlink">
                  <a:gamma/>
                  <a:tint val="39216"/>
                  <a:invGamma/>
                </a:schemeClr>
              </a:gs>
            </a:gsLst>
            <a:lin ang="0" scaled="1"/>
          </a:gradFill>
          <a:ln w="9525" algn="ctr">
            <a:noFill/>
            <a:miter lim="800000"/>
          </a:ln>
          <a:effectLst/>
        </p:spPr>
        <p:txBody>
          <a:bodyPr wrap="none" anchor="ctr"/>
          <a:lstStyle/>
          <a:p>
            <a:pPr>
              <a:defRPr/>
            </a:pPr>
            <a:endParaRPr lang="zh-CN" altLang="en-US"/>
          </a:p>
        </p:txBody>
      </p:sp>
      <p:sp>
        <p:nvSpPr>
          <p:cNvPr id="8" name="Oval 6"/>
          <p:cNvSpPr>
            <a:spLocks noChangeArrowheads="1"/>
          </p:cNvSpPr>
          <p:nvPr/>
        </p:nvSpPr>
        <p:spPr bwMode="gray">
          <a:xfrm>
            <a:off x="2797175" y="2059136"/>
            <a:ext cx="3386138" cy="3386137"/>
          </a:xfrm>
          <a:prstGeom prst="ellipse">
            <a:avLst/>
          </a:prstGeom>
          <a:gradFill rotWithShape="1">
            <a:gsLst>
              <a:gs pos="0">
                <a:srgbClr val="767676"/>
              </a:gs>
              <a:gs pos="50000">
                <a:srgbClr val="FFFFFF"/>
              </a:gs>
              <a:gs pos="100000">
                <a:srgbClr val="767676"/>
              </a:gs>
            </a:gsLst>
            <a:lin ang="5400000" scaled="1"/>
          </a:gradFill>
          <a:ln w="57150" algn="ctr">
            <a:solidFill>
              <a:srgbClr val="FFFFFF"/>
            </a:solidFill>
            <a:round/>
          </a:ln>
        </p:spPr>
        <p:txBody>
          <a:bodyPr wrap="none" anchor="ctr"/>
          <a:lstStyle/>
          <a:p>
            <a:endParaRPr lang="zh-CN" altLang="en-US"/>
          </a:p>
        </p:txBody>
      </p:sp>
      <p:sp>
        <p:nvSpPr>
          <p:cNvPr id="9" name="Oval 7"/>
          <p:cNvSpPr>
            <a:spLocks noChangeArrowheads="1"/>
          </p:cNvSpPr>
          <p:nvPr/>
        </p:nvSpPr>
        <p:spPr bwMode="gray">
          <a:xfrm>
            <a:off x="3087688" y="2348061"/>
            <a:ext cx="2803525" cy="2803525"/>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nvGrpSpPr>
          <p:cNvPr id="10" name="Group 8"/>
          <p:cNvGrpSpPr/>
          <p:nvPr/>
        </p:nvGrpSpPr>
        <p:grpSpPr bwMode="auto">
          <a:xfrm>
            <a:off x="3516313" y="2778273"/>
            <a:ext cx="1946275" cy="1949450"/>
            <a:chOff x="2200" y="1570"/>
            <a:chExt cx="1496" cy="1496"/>
          </a:xfrm>
        </p:grpSpPr>
        <p:sp>
          <p:nvSpPr>
            <p:cNvPr id="11" name="Oval 9"/>
            <p:cNvSpPr>
              <a:spLocks noChangeArrowheads="1"/>
            </p:cNvSpPr>
            <p:nvPr/>
          </p:nvSpPr>
          <p:spPr bwMode="gray">
            <a:xfrm>
              <a:off x="2200" y="1570"/>
              <a:ext cx="1496" cy="1496"/>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a:defRPr/>
              </a:pPr>
              <a:endParaRPr lang="zh-CN" altLang="en-US"/>
            </a:p>
          </p:txBody>
        </p:sp>
        <p:sp>
          <p:nvSpPr>
            <p:cNvPr id="12" name="Oval 10"/>
            <p:cNvSpPr>
              <a:spLocks noChangeArrowheads="1"/>
            </p:cNvSpPr>
            <p:nvPr/>
          </p:nvSpPr>
          <p:spPr bwMode="gray">
            <a:xfrm>
              <a:off x="2200" y="1570"/>
              <a:ext cx="1496" cy="1496"/>
            </a:xfrm>
            <a:prstGeom prst="ellipse">
              <a:avLst/>
            </a:prstGeom>
            <a:gradFill rotWithShape="1">
              <a:gsLst>
                <a:gs pos="0">
                  <a:schemeClr val="hlink">
                    <a:gamma/>
                    <a:shade val="0"/>
                    <a:invGamma/>
                  </a:schemeClr>
                </a:gs>
                <a:gs pos="100000">
                  <a:schemeClr val="hlink"/>
                </a:gs>
              </a:gsLst>
              <a:lin ang="2700000" scaled="1"/>
            </a:gradFill>
            <a:ln w="38100" algn="ctr">
              <a:noFill/>
              <a:round/>
            </a:ln>
            <a:effectLst/>
          </p:spPr>
          <p:txBody>
            <a:bodyPr wrap="none" anchor="ctr">
              <a:spAutoFit/>
            </a:bodyPr>
            <a:lstStyle/>
            <a:p>
              <a:pPr>
                <a:defRPr/>
              </a:pPr>
              <a:endParaRPr lang="zh-CN" altLang="en-US"/>
            </a:p>
          </p:txBody>
        </p:sp>
        <p:sp>
          <p:nvSpPr>
            <p:cNvPr id="13" name="Oval 11"/>
            <p:cNvSpPr>
              <a:spLocks noChangeArrowheads="1"/>
            </p:cNvSpPr>
            <p:nvPr/>
          </p:nvSpPr>
          <p:spPr bwMode="gray">
            <a:xfrm>
              <a:off x="2298" y="1667"/>
              <a:ext cx="1302" cy="1301"/>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a:defRPr/>
              </a:pPr>
              <a:endParaRPr lang="zh-CN" altLang="en-US"/>
            </a:p>
          </p:txBody>
        </p:sp>
        <p:sp>
          <p:nvSpPr>
            <p:cNvPr id="14" name="Oval 12"/>
            <p:cNvSpPr>
              <a:spLocks noChangeArrowheads="1"/>
            </p:cNvSpPr>
            <p:nvPr/>
          </p:nvSpPr>
          <p:spPr bwMode="gray">
            <a:xfrm>
              <a:off x="2298" y="1667"/>
              <a:ext cx="1302" cy="1301"/>
            </a:xfrm>
            <a:prstGeom prst="ellipse">
              <a:avLst/>
            </a:prstGeom>
            <a:gradFill rotWithShape="1">
              <a:gsLst>
                <a:gs pos="0">
                  <a:schemeClr val="hlink"/>
                </a:gs>
                <a:gs pos="100000">
                  <a:schemeClr val="hlink">
                    <a:gamma/>
                    <a:shade val="48627"/>
                    <a:invGamma/>
                  </a:schemeClr>
                </a:gs>
              </a:gsLst>
              <a:lin ang="2700000" scaled="1"/>
            </a:gradFill>
            <a:ln w="38100" algn="ctr">
              <a:noFill/>
              <a:round/>
            </a:ln>
            <a:effectLst/>
          </p:spPr>
          <p:txBody>
            <a:bodyPr anchor="ctr">
              <a:spAutoFit/>
            </a:bodyPr>
            <a:lstStyle/>
            <a:p>
              <a:pPr>
                <a:defRPr/>
              </a:pPr>
              <a:endParaRPr lang="zh-CN" altLang="en-US"/>
            </a:p>
          </p:txBody>
        </p:sp>
        <p:sp>
          <p:nvSpPr>
            <p:cNvPr id="15" name="Oval 13"/>
            <p:cNvSpPr>
              <a:spLocks noChangeArrowheads="1"/>
            </p:cNvSpPr>
            <p:nvPr/>
          </p:nvSpPr>
          <p:spPr bwMode="gray">
            <a:xfrm>
              <a:off x="2364" y="1733"/>
              <a:ext cx="1169" cy="1170"/>
            </a:xfrm>
            <a:prstGeom prst="ellipse">
              <a:avLst/>
            </a:prstGeom>
            <a:gradFill rotWithShape="1">
              <a:gsLst>
                <a:gs pos="0">
                  <a:schemeClr val="hlink">
                    <a:gamma/>
                    <a:shade val="46275"/>
                    <a:invGamma/>
                  </a:schemeClr>
                </a:gs>
                <a:gs pos="100000">
                  <a:schemeClr val="hlink"/>
                </a:gs>
              </a:gsLst>
              <a:lin ang="5400000" scaled="1"/>
            </a:gradFill>
            <a:ln w="38100" algn="ctr">
              <a:noFill/>
              <a:round/>
            </a:ln>
            <a:effectLst/>
          </p:spPr>
          <p:txBody>
            <a:bodyPr anchor="ctr">
              <a:spAutoFit/>
            </a:bodyPr>
            <a:lstStyle/>
            <a:p>
              <a:pPr>
                <a:defRPr/>
              </a:pPr>
              <a:endParaRPr lang="zh-CN" altLang="en-US"/>
            </a:p>
          </p:txBody>
        </p:sp>
      </p:grpSp>
      <p:sp>
        <p:nvSpPr>
          <p:cNvPr id="16" name="AutoShape 14"/>
          <p:cNvSpPr>
            <a:spLocks noChangeArrowheads="1"/>
          </p:cNvSpPr>
          <p:nvPr/>
        </p:nvSpPr>
        <p:spPr bwMode="gray">
          <a:xfrm>
            <a:off x="611188" y="4003823"/>
            <a:ext cx="1655762" cy="719138"/>
          </a:xfrm>
          <a:prstGeom prst="can">
            <a:avLst>
              <a:gd name="adj" fmla="val 25000"/>
            </a:avLst>
          </a:prstGeom>
          <a:gradFill rotWithShape="1">
            <a:gsLst>
              <a:gs pos="0">
                <a:schemeClr val="hlink">
                  <a:gamma/>
                  <a:shade val="66667"/>
                  <a:invGamma/>
                </a:schemeClr>
              </a:gs>
              <a:gs pos="50000">
                <a:schemeClr val="hlink"/>
              </a:gs>
              <a:gs pos="100000">
                <a:schemeClr val="hlink">
                  <a:gamma/>
                  <a:shade val="66667"/>
                  <a:invGamma/>
                </a:schemeClr>
              </a:gs>
            </a:gsLst>
            <a:lin ang="0" scaled="1"/>
          </a:gradFill>
          <a:ln w="9525">
            <a:noFill/>
            <a:round/>
          </a:ln>
          <a:effectLst/>
        </p:spPr>
        <p:txBody>
          <a:bodyPr wrap="none" anchor="ctr"/>
          <a:lstStyle/>
          <a:p>
            <a:pPr algn="ctr" eaLnBrk="0" hangingPunct="0">
              <a:defRPr/>
            </a:pPr>
            <a:r>
              <a:rPr lang="zh-CN" altLang="en-US" sz="1600" dirty="0">
                <a:solidFill>
                  <a:srgbClr val="FFFFFF"/>
                </a:solidFill>
                <a:latin typeface="+mn-ea"/>
              </a:rPr>
              <a:t>派生信息</a:t>
            </a:r>
            <a:endParaRPr lang="en-US" altLang="ko-KR" sz="1600" dirty="0">
              <a:solidFill>
                <a:srgbClr val="FFFFFF"/>
              </a:solidFill>
              <a:latin typeface="+mn-ea"/>
            </a:endParaRPr>
          </a:p>
        </p:txBody>
      </p:sp>
      <p:sp>
        <p:nvSpPr>
          <p:cNvPr id="17" name="AutoShape 15"/>
          <p:cNvSpPr>
            <a:spLocks noChangeArrowheads="1"/>
          </p:cNvSpPr>
          <p:nvPr/>
        </p:nvSpPr>
        <p:spPr bwMode="gray">
          <a:xfrm>
            <a:off x="611188" y="3354536"/>
            <a:ext cx="1655762" cy="719137"/>
          </a:xfrm>
          <a:prstGeom prst="can">
            <a:avLst>
              <a:gd name="adj" fmla="val 25000"/>
            </a:avLst>
          </a:prstGeom>
          <a:gradFill rotWithShape="1">
            <a:gsLst>
              <a:gs pos="0">
                <a:schemeClr val="hlink">
                  <a:gamma/>
                  <a:shade val="66667"/>
                  <a:invGamma/>
                </a:schemeClr>
              </a:gs>
              <a:gs pos="50000">
                <a:schemeClr val="hlink"/>
              </a:gs>
              <a:gs pos="100000">
                <a:schemeClr val="hlink">
                  <a:gamma/>
                  <a:shade val="66667"/>
                  <a:invGamma/>
                </a:schemeClr>
              </a:gs>
            </a:gsLst>
            <a:lin ang="0" scaled="1"/>
          </a:gradFill>
          <a:ln w="9525">
            <a:noFill/>
            <a:round/>
          </a:ln>
          <a:effectLst/>
        </p:spPr>
        <p:txBody>
          <a:bodyPr wrap="none" anchor="ctr"/>
          <a:lstStyle/>
          <a:p>
            <a:pPr algn="ctr" eaLnBrk="0" hangingPunct="0">
              <a:defRPr/>
            </a:pPr>
            <a:r>
              <a:rPr lang="zh-CN" altLang="en-US" sz="1600" dirty="0">
                <a:solidFill>
                  <a:srgbClr val="FFFFFF"/>
                </a:solidFill>
                <a:latin typeface="+mn-ea"/>
              </a:rPr>
              <a:t>内部信息</a:t>
            </a:r>
            <a:endParaRPr lang="en-US" altLang="ko-KR" sz="1600" dirty="0">
              <a:solidFill>
                <a:srgbClr val="FFFFFF"/>
              </a:solidFill>
              <a:latin typeface="+mn-ea"/>
            </a:endParaRPr>
          </a:p>
        </p:txBody>
      </p:sp>
      <p:sp>
        <p:nvSpPr>
          <p:cNvPr id="18" name="AutoShape 16"/>
          <p:cNvSpPr>
            <a:spLocks noChangeArrowheads="1"/>
          </p:cNvSpPr>
          <p:nvPr/>
        </p:nvSpPr>
        <p:spPr bwMode="gray">
          <a:xfrm>
            <a:off x="611188" y="2706836"/>
            <a:ext cx="1655762" cy="719137"/>
          </a:xfrm>
          <a:prstGeom prst="can">
            <a:avLst>
              <a:gd name="adj" fmla="val 25000"/>
            </a:avLst>
          </a:prstGeom>
          <a:gradFill rotWithShape="1">
            <a:gsLst>
              <a:gs pos="0">
                <a:schemeClr val="hlink">
                  <a:gamma/>
                  <a:shade val="66667"/>
                  <a:invGamma/>
                </a:schemeClr>
              </a:gs>
              <a:gs pos="50000">
                <a:schemeClr val="hlink"/>
              </a:gs>
              <a:gs pos="100000">
                <a:schemeClr val="hlink">
                  <a:gamma/>
                  <a:shade val="66667"/>
                  <a:invGamma/>
                </a:schemeClr>
              </a:gs>
            </a:gsLst>
            <a:lin ang="0" scaled="1"/>
          </a:gradFill>
          <a:ln w="9525">
            <a:noFill/>
            <a:round/>
          </a:ln>
          <a:effectLst/>
        </p:spPr>
        <p:txBody>
          <a:bodyPr wrap="none" anchor="ctr"/>
          <a:lstStyle/>
          <a:p>
            <a:pPr algn="ctr" eaLnBrk="0" hangingPunct="0">
              <a:defRPr/>
            </a:pPr>
            <a:r>
              <a:rPr lang="zh-CN" altLang="en-US" sz="1600" dirty="0" smtClean="0">
                <a:solidFill>
                  <a:srgbClr val="FFFFFF"/>
                </a:solidFill>
                <a:latin typeface="+mn-ea"/>
              </a:rPr>
              <a:t>外部信息</a:t>
            </a:r>
            <a:endParaRPr lang="en-US" altLang="ko-KR" sz="1600" dirty="0">
              <a:solidFill>
                <a:srgbClr val="FFFFFF"/>
              </a:solidFill>
              <a:latin typeface="+mn-ea"/>
            </a:endParaRPr>
          </a:p>
        </p:txBody>
      </p:sp>
      <p:sp>
        <p:nvSpPr>
          <p:cNvPr id="19" name="Text Box 17"/>
          <p:cNvSpPr txBox="1">
            <a:spLocks noChangeArrowheads="1"/>
          </p:cNvSpPr>
          <p:nvPr/>
        </p:nvSpPr>
        <p:spPr bwMode="gray">
          <a:xfrm>
            <a:off x="3853993" y="3369086"/>
            <a:ext cx="1210588" cy="707886"/>
          </a:xfrm>
          <a:prstGeom prst="rect">
            <a:avLst/>
          </a:prstGeom>
          <a:noFill/>
          <a:ln>
            <a:noFill/>
          </a:ln>
          <a:effectLst>
            <a:prstShdw prst="shdw12" dist="76200" dir="108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2000" dirty="0" smtClean="0">
                <a:solidFill>
                  <a:srgbClr val="FFFFFF"/>
                </a:solidFill>
                <a:latin typeface="+mn-ea"/>
                <a:ea typeface="+mn-ea"/>
              </a:rPr>
              <a:t>信息管理</a:t>
            </a:r>
            <a:endParaRPr lang="en-US" altLang="zh-CN" sz="2000" dirty="0" smtClean="0">
              <a:solidFill>
                <a:srgbClr val="FFFFFF"/>
              </a:solidFill>
              <a:latin typeface="+mn-ea"/>
              <a:ea typeface="+mn-ea"/>
            </a:endParaRPr>
          </a:p>
          <a:p>
            <a:pPr algn="ctr"/>
            <a:r>
              <a:rPr lang="zh-CN" altLang="en-US" sz="2000" dirty="0" smtClean="0">
                <a:solidFill>
                  <a:srgbClr val="FFFFFF"/>
                </a:solidFill>
                <a:latin typeface="+mn-ea"/>
                <a:ea typeface="+mn-ea"/>
              </a:rPr>
              <a:t>信息沟通</a:t>
            </a:r>
            <a:endParaRPr lang="en-US" altLang="ko-KR" sz="2000" dirty="0">
              <a:solidFill>
                <a:srgbClr val="FFFFFF"/>
              </a:solidFill>
              <a:latin typeface="+mn-ea"/>
              <a:ea typeface="+mn-ea"/>
            </a:endParaRPr>
          </a:p>
        </p:txBody>
      </p:sp>
      <p:sp>
        <p:nvSpPr>
          <p:cNvPr id="20" name="AutoShape 18"/>
          <p:cNvSpPr>
            <a:spLocks noChangeArrowheads="1"/>
          </p:cNvSpPr>
          <p:nvPr/>
        </p:nvSpPr>
        <p:spPr bwMode="gray">
          <a:xfrm>
            <a:off x="6732588" y="4011761"/>
            <a:ext cx="1655762" cy="719137"/>
          </a:xfrm>
          <a:prstGeom prst="can">
            <a:avLst>
              <a:gd name="adj" fmla="val 25000"/>
            </a:avLst>
          </a:prstGeom>
          <a:gradFill rotWithShape="1">
            <a:gsLst>
              <a:gs pos="0">
                <a:schemeClr val="accent2">
                  <a:gamma/>
                  <a:shade val="66667"/>
                  <a:invGamma/>
                </a:schemeClr>
              </a:gs>
              <a:gs pos="50000">
                <a:schemeClr val="accent2"/>
              </a:gs>
              <a:gs pos="100000">
                <a:schemeClr val="accent2">
                  <a:gamma/>
                  <a:shade val="66667"/>
                  <a:invGamma/>
                </a:schemeClr>
              </a:gs>
            </a:gsLst>
            <a:lin ang="0" scaled="1"/>
          </a:gradFill>
          <a:ln w="9525">
            <a:noFill/>
            <a:round/>
          </a:ln>
          <a:effectLst/>
        </p:spPr>
        <p:txBody>
          <a:bodyPr wrap="none" anchor="ctr"/>
          <a:lstStyle/>
          <a:p>
            <a:pPr algn="ctr" eaLnBrk="0" hangingPunct="0">
              <a:defRPr/>
            </a:pPr>
            <a:r>
              <a:rPr lang="zh-CN" altLang="en-US" sz="1600" dirty="0">
                <a:solidFill>
                  <a:srgbClr val="FFFFFF"/>
                </a:solidFill>
                <a:latin typeface="+mn-ea"/>
              </a:rPr>
              <a:t>沟通应用</a:t>
            </a:r>
            <a:endParaRPr lang="en-US" altLang="ko-KR" sz="1600" dirty="0">
              <a:solidFill>
                <a:srgbClr val="FFFFFF"/>
              </a:solidFill>
              <a:latin typeface="+mn-ea"/>
            </a:endParaRPr>
          </a:p>
        </p:txBody>
      </p:sp>
      <p:sp>
        <p:nvSpPr>
          <p:cNvPr id="21" name="AutoShape 19"/>
          <p:cNvSpPr>
            <a:spLocks noChangeArrowheads="1"/>
          </p:cNvSpPr>
          <p:nvPr/>
        </p:nvSpPr>
        <p:spPr bwMode="gray">
          <a:xfrm>
            <a:off x="6732588" y="3362473"/>
            <a:ext cx="1655762" cy="719138"/>
          </a:xfrm>
          <a:prstGeom prst="can">
            <a:avLst>
              <a:gd name="adj" fmla="val 25000"/>
            </a:avLst>
          </a:prstGeom>
          <a:gradFill rotWithShape="1">
            <a:gsLst>
              <a:gs pos="0">
                <a:schemeClr val="accent2">
                  <a:gamma/>
                  <a:shade val="66667"/>
                  <a:invGamma/>
                </a:schemeClr>
              </a:gs>
              <a:gs pos="50000">
                <a:schemeClr val="accent2"/>
              </a:gs>
              <a:gs pos="100000">
                <a:schemeClr val="accent2">
                  <a:gamma/>
                  <a:shade val="66667"/>
                  <a:invGamma/>
                </a:schemeClr>
              </a:gs>
            </a:gsLst>
            <a:lin ang="0" scaled="1"/>
          </a:gradFill>
          <a:ln w="9525">
            <a:noFill/>
            <a:round/>
          </a:ln>
          <a:effectLst/>
        </p:spPr>
        <p:txBody>
          <a:bodyPr wrap="none" anchor="ctr"/>
          <a:lstStyle/>
          <a:p>
            <a:pPr algn="ctr" eaLnBrk="0" hangingPunct="0">
              <a:defRPr/>
            </a:pPr>
            <a:r>
              <a:rPr lang="zh-CN" altLang="en-US" sz="1600" dirty="0">
                <a:solidFill>
                  <a:srgbClr val="FFFFFF"/>
                </a:solidFill>
                <a:latin typeface="+mn-ea"/>
              </a:rPr>
              <a:t>信息传递</a:t>
            </a:r>
            <a:endParaRPr lang="en-US" altLang="ko-KR" sz="1600" dirty="0">
              <a:solidFill>
                <a:srgbClr val="FFFFFF"/>
              </a:solidFill>
              <a:latin typeface="+mn-ea"/>
            </a:endParaRPr>
          </a:p>
        </p:txBody>
      </p:sp>
      <p:sp>
        <p:nvSpPr>
          <p:cNvPr id="22" name="AutoShape 20"/>
          <p:cNvSpPr>
            <a:spLocks noChangeArrowheads="1"/>
          </p:cNvSpPr>
          <p:nvPr/>
        </p:nvSpPr>
        <p:spPr bwMode="gray">
          <a:xfrm>
            <a:off x="6732588" y="2714773"/>
            <a:ext cx="1655762" cy="719138"/>
          </a:xfrm>
          <a:prstGeom prst="can">
            <a:avLst>
              <a:gd name="adj" fmla="val 25000"/>
            </a:avLst>
          </a:prstGeom>
          <a:gradFill rotWithShape="1">
            <a:gsLst>
              <a:gs pos="0">
                <a:schemeClr val="accent2">
                  <a:gamma/>
                  <a:shade val="66667"/>
                  <a:invGamma/>
                </a:schemeClr>
              </a:gs>
              <a:gs pos="50000">
                <a:schemeClr val="accent2"/>
              </a:gs>
              <a:gs pos="100000">
                <a:schemeClr val="accent2">
                  <a:gamma/>
                  <a:shade val="66667"/>
                  <a:invGamma/>
                </a:schemeClr>
              </a:gs>
            </a:gsLst>
            <a:lin ang="0" scaled="1"/>
          </a:gradFill>
          <a:ln w="9525">
            <a:noFill/>
            <a:round/>
          </a:ln>
          <a:effectLst/>
        </p:spPr>
        <p:txBody>
          <a:bodyPr wrap="none" anchor="ctr"/>
          <a:lstStyle/>
          <a:p>
            <a:pPr algn="ctr" eaLnBrk="0" hangingPunct="0">
              <a:defRPr/>
            </a:pPr>
            <a:r>
              <a:rPr lang="zh-CN" altLang="en-US" sz="1600" dirty="0">
                <a:solidFill>
                  <a:srgbClr val="FFFFFF"/>
                </a:solidFill>
                <a:latin typeface="+mn-ea"/>
              </a:rPr>
              <a:t>风险语言</a:t>
            </a:r>
            <a:endParaRPr lang="en-US" altLang="ko-KR" sz="1600" dirty="0">
              <a:solidFill>
                <a:srgbClr val="FFFFFF"/>
              </a:solidFill>
              <a:latin typeface="+mn-ea"/>
            </a:endParaRPr>
          </a:p>
        </p:txBody>
      </p:sp>
      <p:sp>
        <p:nvSpPr>
          <p:cNvPr id="23" name="AutoShape 21"/>
          <p:cNvSpPr>
            <a:spLocks noChangeArrowheads="1"/>
          </p:cNvSpPr>
          <p:nvPr/>
        </p:nvSpPr>
        <p:spPr bwMode="auto">
          <a:xfrm>
            <a:off x="2268538" y="6021536"/>
            <a:ext cx="4537075" cy="431800"/>
          </a:xfrm>
          <a:prstGeom prst="roundRect">
            <a:avLst>
              <a:gd name="adj" fmla="val 50000"/>
            </a:avLst>
          </a:prstGeom>
          <a:gradFill rotWithShape="1">
            <a:gsLst>
              <a:gs pos="0">
                <a:schemeClr val="tx2">
                  <a:gamma/>
                  <a:shade val="46275"/>
                  <a:invGamma/>
                </a:schemeClr>
              </a:gs>
              <a:gs pos="50000">
                <a:schemeClr val="tx2"/>
              </a:gs>
              <a:gs pos="100000">
                <a:schemeClr val="tx2">
                  <a:gamma/>
                  <a:shade val="46275"/>
                  <a:invGamma/>
                </a:schemeClr>
              </a:gs>
            </a:gsLst>
            <a:lin ang="0" scaled="1"/>
          </a:gradFill>
          <a:ln w="38100" algn="ctr">
            <a:noFill/>
            <a:round/>
          </a:ln>
          <a:effectLst/>
        </p:spPr>
        <p:txBody>
          <a:bodyPr wrap="none" anchor="ctr"/>
          <a:lstStyle/>
          <a:p>
            <a:pPr algn="ctr" eaLnBrk="0" hangingPunct="0">
              <a:defRPr/>
            </a:pPr>
            <a:r>
              <a:rPr lang="zh-CN" altLang="en-US" dirty="0" smtClean="0">
                <a:solidFill>
                  <a:srgbClr val="FFFFFF"/>
                </a:solidFill>
                <a:latin typeface="+mn-ea"/>
              </a:rPr>
              <a:t>信息传播管理体系</a:t>
            </a:r>
            <a:r>
              <a:rPr lang="en-US" altLang="zh-CN" dirty="0" smtClean="0">
                <a:solidFill>
                  <a:srgbClr val="FFFFFF"/>
                </a:solidFill>
                <a:latin typeface="+mn-ea"/>
              </a:rPr>
              <a:t>/</a:t>
            </a:r>
            <a:r>
              <a:rPr lang="zh-CN" altLang="en-US" dirty="0" smtClean="0">
                <a:solidFill>
                  <a:srgbClr val="FFFFFF"/>
                </a:solidFill>
                <a:latin typeface="+mn-ea"/>
              </a:rPr>
              <a:t>信息管理系统</a:t>
            </a:r>
            <a:endParaRPr lang="ko-KR" altLang="en-US" dirty="0">
              <a:solidFill>
                <a:srgbClr val="FFFFFF"/>
              </a:solidFill>
              <a:latin typeface="+mn-ea"/>
            </a:endParaRPr>
          </a:p>
        </p:txBody>
      </p:sp>
      <p:sp>
        <p:nvSpPr>
          <p:cNvPr id="2" name="TextBox 1"/>
          <p:cNvSpPr txBox="1"/>
          <p:nvPr/>
        </p:nvSpPr>
        <p:spPr>
          <a:xfrm>
            <a:off x="827584" y="4941068"/>
            <a:ext cx="1224136" cy="369332"/>
          </a:xfrm>
          <a:prstGeom prst="rect">
            <a:avLst/>
          </a:prstGeom>
          <a:noFill/>
        </p:spPr>
        <p:txBody>
          <a:bodyPr wrap="square" rtlCol="0">
            <a:spAutoFit/>
          </a:bodyPr>
          <a:lstStyle/>
          <a:p>
            <a:pPr algn="ctr"/>
            <a:r>
              <a:rPr lang="zh-CN" altLang="en-US" dirty="0" smtClean="0"/>
              <a:t>信息</a:t>
            </a:r>
            <a:endParaRPr lang="zh-CN" altLang="en-US" dirty="0"/>
          </a:p>
        </p:txBody>
      </p:sp>
      <p:sp>
        <p:nvSpPr>
          <p:cNvPr id="44" name="TextBox 43"/>
          <p:cNvSpPr txBox="1"/>
          <p:nvPr/>
        </p:nvSpPr>
        <p:spPr>
          <a:xfrm>
            <a:off x="6948264" y="4941068"/>
            <a:ext cx="1224136" cy="369332"/>
          </a:xfrm>
          <a:prstGeom prst="rect">
            <a:avLst/>
          </a:prstGeom>
          <a:noFill/>
        </p:spPr>
        <p:txBody>
          <a:bodyPr wrap="square" rtlCol="0">
            <a:spAutoFit/>
          </a:bodyPr>
          <a:lstStyle/>
          <a:p>
            <a:pPr algn="ctr"/>
            <a:r>
              <a:rPr lang="zh-CN" altLang="en-US" dirty="0" smtClean="0"/>
              <a:t>沟通</a:t>
            </a:r>
            <a:endParaRPr lang="zh-CN" altLang="en-US" dirty="0"/>
          </a:p>
        </p:txBody>
      </p:sp>
      <p:sp>
        <p:nvSpPr>
          <p:cNvPr id="45" name="TextBox 44"/>
          <p:cNvSpPr txBox="1"/>
          <p:nvPr/>
        </p:nvSpPr>
        <p:spPr>
          <a:xfrm>
            <a:off x="179512" y="1268760"/>
            <a:ext cx="3744416" cy="1342355"/>
          </a:xfrm>
          <a:prstGeom prst="rect">
            <a:avLst/>
          </a:prstGeom>
          <a:noFill/>
        </p:spPr>
        <p:txBody>
          <a:bodyPr wrap="square" rtlCol="0">
            <a:spAutoFit/>
          </a:bodyPr>
          <a:lstStyle/>
          <a:p>
            <a:pPr>
              <a:lnSpc>
                <a:spcPct val="150000"/>
              </a:lnSpc>
            </a:pPr>
            <a:r>
              <a:rPr lang="zh-CN" altLang="en-US" sz="1400" dirty="0" smtClean="0"/>
              <a:t>外部信息包括经济环境、行业、法律法规、市场供需等信息；内部信息包括财务、经营管理、市场营销、内部控制等信息；派生信息是指风险管理生产的分析数据和结论报告等。</a:t>
            </a:r>
            <a:endParaRPr lang="zh-CN" altLang="en-US" sz="1400" dirty="0"/>
          </a:p>
        </p:txBody>
      </p:sp>
      <p:sp>
        <p:nvSpPr>
          <p:cNvPr id="46" name="TextBox 45"/>
          <p:cNvSpPr txBox="1"/>
          <p:nvPr/>
        </p:nvSpPr>
        <p:spPr>
          <a:xfrm>
            <a:off x="5292080" y="1359059"/>
            <a:ext cx="3744416" cy="1061829"/>
          </a:xfrm>
          <a:prstGeom prst="rect">
            <a:avLst/>
          </a:prstGeom>
          <a:noFill/>
        </p:spPr>
        <p:txBody>
          <a:bodyPr wrap="square" rtlCol="0">
            <a:spAutoFit/>
          </a:bodyPr>
          <a:lstStyle/>
          <a:p>
            <a:pPr>
              <a:lnSpc>
                <a:spcPct val="150000"/>
              </a:lnSpc>
            </a:pPr>
            <a:r>
              <a:rPr lang="zh-CN" altLang="en-US" sz="1400" dirty="0" smtClean="0"/>
              <a:t>信息沟通需要一套标准化的风险管理语言，而信息传递则是风险评估、风险分析的数据基础；沟通应用则保证了信息沟通得以发挥作用。</a:t>
            </a:r>
            <a:endParaRPr lang="zh-CN" altLang="en-US" sz="1400" dirty="0"/>
          </a:p>
        </p:txBody>
      </p:sp>
      <p:sp>
        <p:nvSpPr>
          <p:cNvPr id="47" name="TextBox 46"/>
          <p:cNvSpPr txBox="1"/>
          <p:nvPr/>
        </p:nvSpPr>
        <p:spPr>
          <a:xfrm>
            <a:off x="683568" y="6021536"/>
            <a:ext cx="1583382" cy="369332"/>
          </a:xfrm>
          <a:prstGeom prst="rect">
            <a:avLst/>
          </a:prstGeom>
          <a:noFill/>
        </p:spPr>
        <p:txBody>
          <a:bodyPr wrap="square" rtlCol="0">
            <a:spAutoFit/>
          </a:bodyPr>
          <a:lstStyle/>
          <a:p>
            <a:pPr algn="ctr"/>
            <a:r>
              <a:rPr lang="zh-CN" altLang="en-US" dirty="0" smtClean="0"/>
              <a:t>信息共享</a:t>
            </a:r>
            <a:endParaRPr lang="zh-CN" altLang="en-US" dirty="0"/>
          </a:p>
        </p:txBody>
      </p:sp>
      <p:sp>
        <p:nvSpPr>
          <p:cNvPr id="48" name="TextBox 47"/>
          <p:cNvSpPr txBox="1"/>
          <p:nvPr/>
        </p:nvSpPr>
        <p:spPr>
          <a:xfrm>
            <a:off x="6804248" y="6021288"/>
            <a:ext cx="1583382" cy="369332"/>
          </a:xfrm>
          <a:prstGeom prst="rect">
            <a:avLst/>
          </a:prstGeom>
          <a:noFill/>
        </p:spPr>
        <p:txBody>
          <a:bodyPr wrap="square" rtlCol="0">
            <a:spAutoFit/>
          </a:bodyPr>
          <a:lstStyle/>
          <a:p>
            <a:pPr algn="ctr"/>
            <a:r>
              <a:rPr lang="zh-CN" altLang="en-US" dirty="0" smtClean="0"/>
              <a:t>互联互通</a:t>
            </a:r>
            <a:endParaRPr lang="zh-CN" alt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一、概念及意义</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信息与沟通</a:t>
            </a:r>
          </a:p>
        </p:txBody>
      </p:sp>
      <p:sp>
        <p:nvSpPr>
          <p:cNvPr id="28" name="Freeform 3"/>
          <p:cNvSpPr/>
          <p:nvPr/>
        </p:nvSpPr>
        <p:spPr bwMode="gray">
          <a:xfrm>
            <a:off x="1234008" y="3761433"/>
            <a:ext cx="201930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chemeClr val="accent1">
              <a:alpha val="67842"/>
            </a:schemeClr>
          </a:soli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sp>
        <p:nvSpPr>
          <p:cNvPr id="29" name="Freeform 4"/>
          <p:cNvSpPr/>
          <p:nvPr/>
        </p:nvSpPr>
        <p:spPr bwMode="gray">
          <a:xfrm rot="10800000">
            <a:off x="6320358" y="2839095"/>
            <a:ext cx="192405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chemeClr val="accent1">
              <a:alpha val="67842"/>
            </a:schemeClr>
          </a:soli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sp>
        <p:nvSpPr>
          <p:cNvPr id="30" name="Rectangle 6"/>
          <p:cNvSpPr>
            <a:spLocks noChangeArrowheads="1"/>
          </p:cNvSpPr>
          <p:nvPr/>
        </p:nvSpPr>
        <p:spPr bwMode="gray">
          <a:xfrm>
            <a:off x="1386408" y="2708920"/>
            <a:ext cx="10262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Clr>
                <a:srgbClr val="1F3F5F"/>
              </a:buClr>
            </a:pPr>
            <a:r>
              <a:rPr lang="zh-CN" altLang="en-US" sz="1800" b="1" dirty="0"/>
              <a:t> </a:t>
            </a:r>
            <a:r>
              <a:rPr lang="zh-CN" altLang="en-US" sz="1800" b="1" dirty="0" smtClean="0"/>
              <a:t>讨论题</a:t>
            </a:r>
            <a:endParaRPr lang="en-US" altLang="zh-CN" sz="1800" b="1" dirty="0"/>
          </a:p>
        </p:txBody>
      </p:sp>
      <p:sp>
        <p:nvSpPr>
          <p:cNvPr id="31" name="AutoShape 10"/>
          <p:cNvSpPr>
            <a:spLocks noChangeArrowheads="1"/>
          </p:cNvSpPr>
          <p:nvPr/>
        </p:nvSpPr>
        <p:spPr bwMode="gray">
          <a:xfrm>
            <a:off x="1510233" y="3228033"/>
            <a:ext cx="6429375" cy="1295400"/>
          </a:xfrm>
          <a:prstGeom prst="roundRect">
            <a:avLst>
              <a:gd name="adj" fmla="val 16667"/>
            </a:avLst>
          </a:prstGeom>
          <a:gradFill rotWithShape="1">
            <a:gsLst>
              <a:gs pos="0">
                <a:schemeClr val="accent2">
                  <a:gamma/>
                  <a:tint val="75686"/>
                  <a:invGamma/>
                </a:schemeClr>
              </a:gs>
              <a:gs pos="50000">
                <a:schemeClr val="accent2"/>
              </a:gs>
              <a:gs pos="100000">
                <a:schemeClr val="accent2">
                  <a:gamma/>
                  <a:tint val="75686"/>
                  <a:invGamma/>
                </a:schemeClr>
              </a:gs>
            </a:gsLst>
            <a:lin ang="18900000" scaled="1"/>
          </a:gradFill>
          <a:ln w="9525">
            <a:noFill/>
            <a:round/>
          </a:ln>
          <a:effectLst/>
          <a:scene3d>
            <a:camera prst="legacyObliqueTopRight"/>
            <a:lightRig rig="legacyFlat3" dir="b"/>
          </a:scene3d>
          <a:sp3d extrusionH="303200" prstMaterial="legacyMatte">
            <a:bevelT w="13500" h="13500" prst="angle"/>
            <a:bevelB w="13500" h="13500" prst="angle"/>
            <a:extrusionClr>
              <a:schemeClr val="accent2"/>
            </a:extrusionClr>
          </a:sp3d>
        </p:spPr>
        <p:txBody>
          <a:bodyPr wrap="none" anchor="ctr">
            <a:flatTx/>
          </a:bodyPr>
          <a:lstStyle/>
          <a:p>
            <a:pPr eaLnBrk="0" hangingPunct="0">
              <a:lnSpc>
                <a:spcPct val="150000"/>
              </a:lnSpc>
              <a:defRPr/>
            </a:pPr>
            <a:r>
              <a:rPr lang="zh-CN" altLang="en-US" sz="1600" dirty="0" smtClean="0">
                <a:solidFill>
                  <a:schemeClr val="bg1"/>
                </a:solidFill>
                <a:latin typeface="+mn-ea"/>
              </a:rPr>
              <a:t>你所在企业中，经营分析报告通常是由哪个部门做出的？由这个</a:t>
            </a:r>
            <a:endParaRPr lang="en-US" altLang="zh-CN" sz="1600" dirty="0" smtClean="0">
              <a:solidFill>
                <a:schemeClr val="bg1"/>
              </a:solidFill>
              <a:latin typeface="+mn-ea"/>
            </a:endParaRPr>
          </a:p>
          <a:p>
            <a:pPr eaLnBrk="0" hangingPunct="0">
              <a:lnSpc>
                <a:spcPct val="150000"/>
              </a:lnSpc>
              <a:defRPr/>
            </a:pPr>
            <a:r>
              <a:rPr lang="zh-CN" altLang="en-US" sz="1600" dirty="0" smtClean="0">
                <a:solidFill>
                  <a:schemeClr val="bg1"/>
                </a:solidFill>
                <a:latin typeface="+mn-ea"/>
              </a:rPr>
              <a:t>部门承担企业的经营分析报告的优点是什么？</a:t>
            </a:r>
            <a:endParaRPr lang="en-US" altLang="zh-CN" sz="1600" dirty="0">
              <a:latin typeface="+mn-ea"/>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一、内控审计基础</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监督与反馈</a:t>
            </a:r>
          </a:p>
        </p:txBody>
      </p:sp>
      <p:grpSp>
        <p:nvGrpSpPr>
          <p:cNvPr id="4" name="Group 3"/>
          <p:cNvGrpSpPr/>
          <p:nvPr/>
        </p:nvGrpSpPr>
        <p:grpSpPr bwMode="auto">
          <a:xfrm>
            <a:off x="3505200" y="4257675"/>
            <a:ext cx="1841500" cy="1838325"/>
            <a:chOff x="1349" y="2203"/>
            <a:chExt cx="924" cy="922"/>
          </a:xfrm>
        </p:grpSpPr>
        <p:sp>
          <p:nvSpPr>
            <p:cNvPr id="5" name="AutoShape 4"/>
            <p:cNvSpPr>
              <a:spLocks noChangeArrowheads="1"/>
            </p:cNvSpPr>
            <p:nvPr/>
          </p:nvSpPr>
          <p:spPr bwMode="gray">
            <a:xfrm>
              <a:off x="1349" y="2203"/>
              <a:ext cx="924" cy="922"/>
            </a:xfrm>
            <a:prstGeom prst="diamond">
              <a:avLst/>
            </a:prstGeom>
            <a:solidFill>
              <a:srgbClr val="926408"/>
            </a:solidFill>
            <a:ln w="57150" algn="ctr">
              <a:solidFill>
                <a:srgbClr val="CDDCE9"/>
              </a:solidFill>
              <a:miter lim="800000"/>
            </a:ln>
            <a:effectLst>
              <a:prstShdw prst="shdw17" dist="17961" dir="2700000">
                <a:srgbClr val="7B848C"/>
              </a:prstShdw>
            </a:effectLst>
          </p:spPr>
          <p:txBody>
            <a:bodyPr wrap="none" anchor="ctr"/>
            <a:lstStyle/>
            <a:p>
              <a:endParaRPr lang="zh-CN" altLang="en-US"/>
            </a:p>
          </p:txBody>
        </p:sp>
        <p:sp>
          <p:nvSpPr>
            <p:cNvPr id="6" name="AutoShape 5"/>
            <p:cNvSpPr>
              <a:spLocks noChangeArrowheads="1"/>
            </p:cNvSpPr>
            <p:nvPr/>
          </p:nvSpPr>
          <p:spPr bwMode="gray">
            <a:xfrm>
              <a:off x="1590" y="2222"/>
              <a:ext cx="442" cy="228"/>
            </a:xfrm>
            <a:prstGeom prst="triangle">
              <a:avLst>
                <a:gd name="adj" fmla="val 50000"/>
              </a:avLst>
            </a:prstGeom>
            <a:gradFill rotWithShape="1">
              <a:gsLst>
                <a:gs pos="0">
                  <a:srgbClr val="F0EADD"/>
                </a:gs>
                <a:gs pos="100000">
                  <a:srgbClr val="926408"/>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7" name="AutoShape 6"/>
            <p:cNvSpPr>
              <a:spLocks noChangeArrowheads="1"/>
            </p:cNvSpPr>
            <p:nvPr/>
          </p:nvSpPr>
          <p:spPr bwMode="gray">
            <a:xfrm flipV="1">
              <a:off x="1593" y="2881"/>
              <a:ext cx="429" cy="216"/>
            </a:xfrm>
            <a:prstGeom prst="triangle">
              <a:avLst>
                <a:gd name="adj" fmla="val 50000"/>
              </a:avLst>
            </a:prstGeom>
            <a:gradFill rotWithShape="1">
              <a:gsLst>
                <a:gs pos="0">
                  <a:srgbClr val="442E04"/>
                </a:gs>
                <a:gs pos="100000">
                  <a:srgbClr val="926408"/>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grpSp>
        <p:nvGrpSpPr>
          <p:cNvPr id="8" name="Group 7"/>
          <p:cNvGrpSpPr/>
          <p:nvPr/>
        </p:nvGrpSpPr>
        <p:grpSpPr bwMode="auto">
          <a:xfrm>
            <a:off x="3495675" y="2328863"/>
            <a:ext cx="1843088" cy="1843087"/>
            <a:chOff x="751" y="1531"/>
            <a:chExt cx="1161" cy="1161"/>
          </a:xfrm>
        </p:grpSpPr>
        <p:sp>
          <p:nvSpPr>
            <p:cNvPr id="9" name="AutoShape 8"/>
            <p:cNvSpPr>
              <a:spLocks noChangeArrowheads="1"/>
            </p:cNvSpPr>
            <p:nvPr/>
          </p:nvSpPr>
          <p:spPr bwMode="gray">
            <a:xfrm>
              <a:off x="751" y="1531"/>
              <a:ext cx="1161" cy="1161"/>
            </a:xfrm>
            <a:prstGeom prst="diamond">
              <a:avLst/>
            </a:prstGeom>
            <a:solidFill>
              <a:srgbClr val="08926B"/>
            </a:solidFill>
            <a:ln w="57150" algn="ctr">
              <a:solidFill>
                <a:srgbClr val="CDDCE9"/>
              </a:solidFill>
              <a:miter lim="800000"/>
            </a:ln>
            <a:effectLst>
              <a:prstShdw prst="shdw17" dist="17961" dir="2700000">
                <a:srgbClr val="7B848C"/>
              </a:prstShdw>
            </a:effectLst>
          </p:spPr>
          <p:txBody>
            <a:bodyPr wrap="none" anchor="ctr"/>
            <a:lstStyle/>
            <a:p>
              <a:endParaRPr lang="zh-CN" altLang="en-US"/>
            </a:p>
          </p:txBody>
        </p:sp>
        <p:sp>
          <p:nvSpPr>
            <p:cNvPr id="10" name="AutoShape 9"/>
            <p:cNvSpPr>
              <a:spLocks noChangeArrowheads="1"/>
            </p:cNvSpPr>
            <p:nvPr/>
          </p:nvSpPr>
          <p:spPr bwMode="gray">
            <a:xfrm>
              <a:off x="1061" y="1554"/>
              <a:ext cx="540" cy="272"/>
            </a:xfrm>
            <a:prstGeom prst="triangle">
              <a:avLst>
                <a:gd name="adj" fmla="val 50000"/>
              </a:avLst>
            </a:prstGeom>
            <a:gradFill rotWithShape="1">
              <a:gsLst>
                <a:gs pos="0">
                  <a:srgbClr val="49F5C4"/>
                </a:gs>
                <a:gs pos="100000">
                  <a:srgbClr val="08926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11" name="AutoShape 10"/>
            <p:cNvSpPr>
              <a:spLocks noChangeArrowheads="1"/>
            </p:cNvSpPr>
            <p:nvPr/>
          </p:nvSpPr>
          <p:spPr bwMode="gray">
            <a:xfrm flipV="1">
              <a:off x="1057" y="2385"/>
              <a:ext cx="540" cy="272"/>
            </a:xfrm>
            <a:prstGeom prst="triangle">
              <a:avLst>
                <a:gd name="adj" fmla="val 50000"/>
              </a:avLst>
            </a:prstGeom>
            <a:gradFill rotWithShape="1">
              <a:gsLst>
                <a:gs pos="0">
                  <a:srgbClr val="044432"/>
                </a:gs>
                <a:gs pos="100000">
                  <a:srgbClr val="08926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sp>
        <p:nvSpPr>
          <p:cNvPr id="12" name="Rectangle 11"/>
          <p:cNvSpPr>
            <a:spLocks noChangeArrowheads="1"/>
          </p:cNvSpPr>
          <p:nvPr/>
        </p:nvSpPr>
        <p:spPr bwMode="gray">
          <a:xfrm>
            <a:off x="3735388" y="2905780"/>
            <a:ext cx="13652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1400" dirty="0">
                <a:solidFill>
                  <a:schemeClr val="bg1"/>
                </a:solidFill>
              </a:rPr>
              <a:t>风险管理</a:t>
            </a:r>
            <a:r>
              <a:rPr lang="zh-CN" altLang="en-US" sz="1400" dirty="0" smtClean="0">
                <a:solidFill>
                  <a:schemeClr val="bg1"/>
                </a:solidFill>
              </a:rPr>
              <a:t>体系运行有效性</a:t>
            </a:r>
            <a:endParaRPr lang="en-US" altLang="zh-CN" sz="1400" dirty="0">
              <a:solidFill>
                <a:schemeClr val="bg1"/>
              </a:solidFill>
            </a:endParaRPr>
          </a:p>
        </p:txBody>
      </p:sp>
      <p:grpSp>
        <p:nvGrpSpPr>
          <p:cNvPr id="13" name="Group 12"/>
          <p:cNvGrpSpPr/>
          <p:nvPr/>
        </p:nvGrpSpPr>
        <p:grpSpPr bwMode="auto">
          <a:xfrm>
            <a:off x="4260850" y="3413125"/>
            <a:ext cx="568325" cy="454025"/>
            <a:chOff x="768" y="2024"/>
            <a:chExt cx="422" cy="337"/>
          </a:xfrm>
        </p:grpSpPr>
        <p:sp>
          <p:nvSpPr>
            <p:cNvPr id="14" name="Freeform 13"/>
            <p:cNvSpPr/>
            <p:nvPr/>
          </p:nvSpPr>
          <p:spPr bwMode="gray">
            <a:xfrm>
              <a:off x="1074" y="2024"/>
              <a:ext cx="116" cy="117"/>
            </a:xfrm>
            <a:custGeom>
              <a:avLst/>
              <a:gdLst>
                <a:gd name="T0" fmla="*/ 12 w 116"/>
                <a:gd name="T1" fmla="*/ 0 h 117"/>
                <a:gd name="T2" fmla="*/ 0 w 116"/>
                <a:gd name="T3" fmla="*/ 67 h 117"/>
                <a:gd name="T4" fmla="*/ 53 w 116"/>
                <a:gd name="T5" fmla="*/ 117 h 117"/>
                <a:gd name="T6" fmla="*/ 108 w 116"/>
                <a:gd name="T7" fmla="*/ 105 h 117"/>
                <a:gd name="T8" fmla="*/ 116 w 116"/>
                <a:gd name="T9" fmla="*/ 54 h 117"/>
                <a:gd name="T10" fmla="*/ 65 w 116"/>
                <a:gd name="T11" fmla="*/ 0 h 117"/>
                <a:gd name="T12" fmla="*/ 12 w 116"/>
                <a:gd name="T13" fmla="*/ 0 h 117"/>
                <a:gd name="T14" fmla="*/ 0 60000 65536"/>
                <a:gd name="T15" fmla="*/ 0 60000 65536"/>
                <a:gd name="T16" fmla="*/ 0 60000 65536"/>
                <a:gd name="T17" fmla="*/ 0 60000 65536"/>
                <a:gd name="T18" fmla="*/ 0 60000 65536"/>
                <a:gd name="T19" fmla="*/ 0 60000 65536"/>
                <a:gd name="T20" fmla="*/ 0 60000 65536"/>
                <a:gd name="T21" fmla="*/ 0 w 116"/>
                <a:gd name="T22" fmla="*/ 0 h 117"/>
                <a:gd name="T23" fmla="*/ 116 w 116"/>
                <a:gd name="T24" fmla="*/ 117 h 1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6" h="117">
                  <a:moveTo>
                    <a:pt x="12" y="0"/>
                  </a:moveTo>
                  <a:lnTo>
                    <a:pt x="0" y="67"/>
                  </a:lnTo>
                  <a:lnTo>
                    <a:pt x="53" y="117"/>
                  </a:lnTo>
                  <a:lnTo>
                    <a:pt x="108" y="105"/>
                  </a:lnTo>
                  <a:lnTo>
                    <a:pt x="116" y="54"/>
                  </a:lnTo>
                  <a:lnTo>
                    <a:pt x="65" y="0"/>
                  </a:lnTo>
                  <a:lnTo>
                    <a:pt x="12" y="0"/>
                  </a:lnTo>
                  <a:close/>
                </a:path>
              </a:pathLst>
            </a:custGeom>
            <a:noFill/>
            <a:ln w="12700">
              <a:solidFill>
                <a:srgbClr val="FFFFFF">
                  <a:alpha val="34901"/>
                </a:srgbClr>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5" name="Freeform 14"/>
            <p:cNvSpPr/>
            <p:nvPr/>
          </p:nvSpPr>
          <p:spPr bwMode="gray">
            <a:xfrm>
              <a:off x="858" y="2090"/>
              <a:ext cx="273" cy="228"/>
            </a:xfrm>
            <a:custGeom>
              <a:avLst/>
              <a:gdLst>
                <a:gd name="T0" fmla="*/ 0 w 273"/>
                <a:gd name="T1" fmla="*/ 169 h 228"/>
                <a:gd name="T2" fmla="*/ 45 w 273"/>
                <a:gd name="T3" fmla="*/ 228 h 228"/>
                <a:gd name="T4" fmla="*/ 273 w 273"/>
                <a:gd name="T5" fmla="*/ 49 h 228"/>
                <a:gd name="T6" fmla="*/ 215 w 273"/>
                <a:gd name="T7" fmla="*/ 0 h 228"/>
                <a:gd name="T8" fmla="*/ 0 w 273"/>
                <a:gd name="T9" fmla="*/ 169 h 228"/>
                <a:gd name="T10" fmla="*/ 0 60000 65536"/>
                <a:gd name="T11" fmla="*/ 0 60000 65536"/>
                <a:gd name="T12" fmla="*/ 0 60000 65536"/>
                <a:gd name="T13" fmla="*/ 0 60000 65536"/>
                <a:gd name="T14" fmla="*/ 0 60000 65536"/>
                <a:gd name="T15" fmla="*/ 0 w 273"/>
                <a:gd name="T16" fmla="*/ 0 h 228"/>
                <a:gd name="T17" fmla="*/ 273 w 273"/>
                <a:gd name="T18" fmla="*/ 228 h 228"/>
              </a:gdLst>
              <a:ahLst/>
              <a:cxnLst>
                <a:cxn ang="T10">
                  <a:pos x="T0" y="T1"/>
                </a:cxn>
                <a:cxn ang="T11">
                  <a:pos x="T2" y="T3"/>
                </a:cxn>
                <a:cxn ang="T12">
                  <a:pos x="T4" y="T5"/>
                </a:cxn>
                <a:cxn ang="T13">
                  <a:pos x="T6" y="T7"/>
                </a:cxn>
                <a:cxn ang="T14">
                  <a:pos x="T8" y="T9"/>
                </a:cxn>
              </a:cxnLst>
              <a:rect l="T15" t="T16" r="T17" b="T18"/>
              <a:pathLst>
                <a:path w="273" h="228">
                  <a:moveTo>
                    <a:pt x="0" y="169"/>
                  </a:moveTo>
                  <a:lnTo>
                    <a:pt x="45" y="228"/>
                  </a:lnTo>
                  <a:lnTo>
                    <a:pt x="273" y="49"/>
                  </a:lnTo>
                  <a:lnTo>
                    <a:pt x="215" y="0"/>
                  </a:lnTo>
                  <a:lnTo>
                    <a:pt x="0" y="169"/>
                  </a:lnTo>
                  <a:close/>
                </a:path>
              </a:pathLst>
            </a:custGeom>
            <a:noFill/>
            <a:ln w="9525">
              <a:solidFill>
                <a:srgbClr val="FFFFFF">
                  <a:alpha val="34901"/>
                </a:srgbClr>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6" name="Freeform 15"/>
            <p:cNvSpPr/>
            <p:nvPr/>
          </p:nvSpPr>
          <p:spPr bwMode="gray">
            <a:xfrm>
              <a:off x="858" y="2024"/>
              <a:ext cx="228" cy="237"/>
            </a:xfrm>
            <a:custGeom>
              <a:avLst/>
              <a:gdLst>
                <a:gd name="T0" fmla="*/ 21 w 228"/>
                <a:gd name="T1" fmla="*/ 172 h 237"/>
                <a:gd name="T2" fmla="*/ 0 w 228"/>
                <a:gd name="T3" fmla="*/ 237 h 237"/>
                <a:gd name="T4" fmla="*/ 219 w 228"/>
                <a:gd name="T5" fmla="*/ 64 h 237"/>
                <a:gd name="T6" fmla="*/ 228 w 228"/>
                <a:gd name="T7" fmla="*/ 0 h 237"/>
                <a:gd name="T8" fmla="*/ 21 w 228"/>
                <a:gd name="T9" fmla="*/ 172 h 237"/>
                <a:gd name="T10" fmla="*/ 0 60000 65536"/>
                <a:gd name="T11" fmla="*/ 0 60000 65536"/>
                <a:gd name="T12" fmla="*/ 0 60000 65536"/>
                <a:gd name="T13" fmla="*/ 0 60000 65536"/>
                <a:gd name="T14" fmla="*/ 0 60000 65536"/>
                <a:gd name="T15" fmla="*/ 0 w 228"/>
                <a:gd name="T16" fmla="*/ 0 h 237"/>
                <a:gd name="T17" fmla="*/ 228 w 228"/>
                <a:gd name="T18" fmla="*/ 237 h 237"/>
              </a:gdLst>
              <a:ahLst/>
              <a:cxnLst>
                <a:cxn ang="T10">
                  <a:pos x="T0" y="T1"/>
                </a:cxn>
                <a:cxn ang="T11">
                  <a:pos x="T2" y="T3"/>
                </a:cxn>
                <a:cxn ang="T12">
                  <a:pos x="T4" y="T5"/>
                </a:cxn>
                <a:cxn ang="T13">
                  <a:pos x="T6" y="T7"/>
                </a:cxn>
                <a:cxn ang="T14">
                  <a:pos x="T8" y="T9"/>
                </a:cxn>
              </a:cxnLst>
              <a:rect l="T15" t="T16" r="T17" b="T18"/>
              <a:pathLst>
                <a:path w="228" h="237">
                  <a:moveTo>
                    <a:pt x="21" y="172"/>
                  </a:moveTo>
                  <a:lnTo>
                    <a:pt x="0" y="237"/>
                  </a:lnTo>
                  <a:lnTo>
                    <a:pt x="219" y="64"/>
                  </a:lnTo>
                  <a:lnTo>
                    <a:pt x="228" y="0"/>
                  </a:lnTo>
                  <a:lnTo>
                    <a:pt x="21" y="172"/>
                  </a:lnTo>
                  <a:close/>
                </a:path>
              </a:pathLst>
            </a:custGeom>
            <a:solidFill>
              <a:srgbClr val="FFFFFF">
                <a:alpha val="25882"/>
              </a:srgbClr>
            </a:solidFill>
            <a:ln w="9525">
              <a:solidFill>
                <a:srgbClr val="FFFFFF">
                  <a:alpha val="34901"/>
                </a:srgbClr>
              </a:solidFill>
              <a:round/>
            </a:ln>
          </p:spPr>
          <p:txBody>
            <a:bodyPr wrap="none" anchor="ctr"/>
            <a:lstStyle/>
            <a:p>
              <a:endParaRPr lang="zh-CN" altLang="en-US"/>
            </a:p>
          </p:txBody>
        </p:sp>
        <p:sp>
          <p:nvSpPr>
            <p:cNvPr id="17" name="Freeform 16"/>
            <p:cNvSpPr/>
            <p:nvPr/>
          </p:nvSpPr>
          <p:spPr bwMode="gray">
            <a:xfrm>
              <a:off x="903" y="2129"/>
              <a:ext cx="281" cy="189"/>
            </a:xfrm>
            <a:custGeom>
              <a:avLst/>
              <a:gdLst>
                <a:gd name="T0" fmla="*/ 63 w 281"/>
                <a:gd name="T1" fmla="*/ 178 h 189"/>
                <a:gd name="T2" fmla="*/ 0 w 281"/>
                <a:gd name="T3" fmla="*/ 189 h 189"/>
                <a:gd name="T4" fmla="*/ 227 w 281"/>
                <a:gd name="T5" fmla="*/ 10 h 189"/>
                <a:gd name="T6" fmla="*/ 281 w 281"/>
                <a:gd name="T7" fmla="*/ 0 h 189"/>
                <a:gd name="T8" fmla="*/ 63 w 281"/>
                <a:gd name="T9" fmla="*/ 178 h 189"/>
                <a:gd name="T10" fmla="*/ 0 60000 65536"/>
                <a:gd name="T11" fmla="*/ 0 60000 65536"/>
                <a:gd name="T12" fmla="*/ 0 60000 65536"/>
                <a:gd name="T13" fmla="*/ 0 60000 65536"/>
                <a:gd name="T14" fmla="*/ 0 60000 65536"/>
                <a:gd name="T15" fmla="*/ 0 w 281"/>
                <a:gd name="T16" fmla="*/ 0 h 189"/>
                <a:gd name="T17" fmla="*/ 281 w 281"/>
                <a:gd name="T18" fmla="*/ 189 h 189"/>
              </a:gdLst>
              <a:ahLst/>
              <a:cxnLst>
                <a:cxn ang="T10">
                  <a:pos x="T0" y="T1"/>
                </a:cxn>
                <a:cxn ang="T11">
                  <a:pos x="T2" y="T3"/>
                </a:cxn>
                <a:cxn ang="T12">
                  <a:pos x="T4" y="T5"/>
                </a:cxn>
                <a:cxn ang="T13">
                  <a:pos x="T6" y="T7"/>
                </a:cxn>
                <a:cxn ang="T14">
                  <a:pos x="T8" y="T9"/>
                </a:cxn>
              </a:cxnLst>
              <a:rect l="T15" t="T16" r="T17" b="T18"/>
              <a:pathLst>
                <a:path w="281" h="189">
                  <a:moveTo>
                    <a:pt x="63" y="178"/>
                  </a:moveTo>
                  <a:lnTo>
                    <a:pt x="0" y="189"/>
                  </a:lnTo>
                  <a:lnTo>
                    <a:pt x="227" y="10"/>
                  </a:lnTo>
                  <a:lnTo>
                    <a:pt x="281" y="0"/>
                  </a:lnTo>
                  <a:lnTo>
                    <a:pt x="63" y="178"/>
                  </a:lnTo>
                  <a:close/>
                </a:path>
              </a:pathLst>
            </a:custGeom>
            <a:solidFill>
              <a:srgbClr val="FFFFFF">
                <a:alpha val="25882"/>
              </a:srgbClr>
            </a:solidFill>
            <a:ln w="9525">
              <a:solidFill>
                <a:srgbClr val="FFFFFF">
                  <a:alpha val="34901"/>
                </a:srgbClr>
              </a:solidFill>
              <a:round/>
            </a:ln>
          </p:spPr>
          <p:txBody>
            <a:bodyPr wrap="none" anchor="ctr"/>
            <a:lstStyle/>
            <a:p>
              <a:endParaRPr lang="zh-CN" altLang="en-US"/>
            </a:p>
          </p:txBody>
        </p:sp>
        <p:sp>
          <p:nvSpPr>
            <p:cNvPr id="18" name="Freeform 17"/>
            <p:cNvSpPr/>
            <p:nvPr/>
          </p:nvSpPr>
          <p:spPr bwMode="gray">
            <a:xfrm>
              <a:off x="789" y="2192"/>
              <a:ext cx="161" cy="163"/>
            </a:xfrm>
            <a:custGeom>
              <a:avLst/>
              <a:gdLst>
                <a:gd name="T0" fmla="*/ 0 w 161"/>
                <a:gd name="T1" fmla="*/ 135 h 163"/>
                <a:gd name="T2" fmla="*/ 18 w 161"/>
                <a:gd name="T3" fmla="*/ 163 h 163"/>
                <a:gd name="T4" fmla="*/ 161 w 161"/>
                <a:gd name="T5" fmla="*/ 120 h 163"/>
                <a:gd name="T6" fmla="*/ 114 w 161"/>
                <a:gd name="T7" fmla="*/ 124 h 163"/>
                <a:gd name="T8" fmla="*/ 69 w 161"/>
                <a:gd name="T9" fmla="*/ 67 h 163"/>
                <a:gd name="T10" fmla="*/ 90 w 161"/>
                <a:gd name="T11" fmla="*/ 0 h 163"/>
                <a:gd name="T12" fmla="*/ 0 w 161"/>
                <a:gd name="T13" fmla="*/ 135 h 163"/>
                <a:gd name="T14" fmla="*/ 0 60000 65536"/>
                <a:gd name="T15" fmla="*/ 0 60000 65536"/>
                <a:gd name="T16" fmla="*/ 0 60000 65536"/>
                <a:gd name="T17" fmla="*/ 0 60000 65536"/>
                <a:gd name="T18" fmla="*/ 0 60000 65536"/>
                <a:gd name="T19" fmla="*/ 0 60000 65536"/>
                <a:gd name="T20" fmla="*/ 0 60000 65536"/>
                <a:gd name="T21" fmla="*/ 0 w 161"/>
                <a:gd name="T22" fmla="*/ 0 h 163"/>
                <a:gd name="T23" fmla="*/ 161 w 161"/>
                <a:gd name="T24" fmla="*/ 163 h 16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1" h="163">
                  <a:moveTo>
                    <a:pt x="0" y="135"/>
                  </a:moveTo>
                  <a:lnTo>
                    <a:pt x="18" y="163"/>
                  </a:lnTo>
                  <a:lnTo>
                    <a:pt x="161" y="120"/>
                  </a:lnTo>
                  <a:lnTo>
                    <a:pt x="114" y="124"/>
                  </a:lnTo>
                  <a:lnTo>
                    <a:pt x="69" y="67"/>
                  </a:lnTo>
                  <a:lnTo>
                    <a:pt x="90" y="0"/>
                  </a:lnTo>
                  <a:lnTo>
                    <a:pt x="0" y="135"/>
                  </a:lnTo>
                  <a:close/>
                </a:path>
              </a:pathLst>
            </a:custGeom>
            <a:noFill/>
            <a:ln w="9525">
              <a:solidFill>
                <a:srgbClr val="FFFFFF">
                  <a:alpha val="34901"/>
                </a:srgbClr>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9" name="Freeform 18"/>
            <p:cNvSpPr/>
            <p:nvPr/>
          </p:nvSpPr>
          <p:spPr bwMode="gray">
            <a:xfrm>
              <a:off x="768" y="2328"/>
              <a:ext cx="39" cy="33"/>
            </a:xfrm>
            <a:custGeom>
              <a:avLst/>
              <a:gdLst>
                <a:gd name="T0" fmla="*/ 27 w 39"/>
                <a:gd name="T1" fmla="*/ 0 h 33"/>
                <a:gd name="T2" fmla="*/ 0 w 39"/>
                <a:gd name="T3" fmla="*/ 33 h 33"/>
                <a:gd name="T4" fmla="*/ 39 w 39"/>
                <a:gd name="T5" fmla="*/ 25 h 33"/>
                <a:gd name="T6" fmla="*/ 27 w 39"/>
                <a:gd name="T7" fmla="*/ 0 h 33"/>
                <a:gd name="T8" fmla="*/ 0 60000 65536"/>
                <a:gd name="T9" fmla="*/ 0 60000 65536"/>
                <a:gd name="T10" fmla="*/ 0 60000 65536"/>
                <a:gd name="T11" fmla="*/ 0 60000 65536"/>
                <a:gd name="T12" fmla="*/ 0 w 39"/>
                <a:gd name="T13" fmla="*/ 0 h 33"/>
                <a:gd name="T14" fmla="*/ 39 w 39"/>
                <a:gd name="T15" fmla="*/ 33 h 33"/>
              </a:gdLst>
              <a:ahLst/>
              <a:cxnLst>
                <a:cxn ang="T8">
                  <a:pos x="T0" y="T1"/>
                </a:cxn>
                <a:cxn ang="T9">
                  <a:pos x="T2" y="T3"/>
                </a:cxn>
                <a:cxn ang="T10">
                  <a:pos x="T4" y="T5"/>
                </a:cxn>
                <a:cxn ang="T11">
                  <a:pos x="T6" y="T7"/>
                </a:cxn>
              </a:cxnLst>
              <a:rect l="T12" t="T13" r="T14" b="T15"/>
              <a:pathLst>
                <a:path w="39" h="33">
                  <a:moveTo>
                    <a:pt x="27" y="0"/>
                  </a:moveTo>
                  <a:lnTo>
                    <a:pt x="0" y="33"/>
                  </a:lnTo>
                  <a:lnTo>
                    <a:pt x="39" y="25"/>
                  </a:lnTo>
                  <a:lnTo>
                    <a:pt x="27" y="0"/>
                  </a:lnTo>
                  <a:close/>
                </a:path>
              </a:pathLst>
            </a:custGeom>
            <a:solidFill>
              <a:srgbClr val="FFFFFF">
                <a:alpha val="25882"/>
              </a:srgbClr>
            </a:solidFill>
            <a:ln w="9525">
              <a:solidFill>
                <a:schemeClr val="tx1">
                  <a:alpha val="34901"/>
                </a:schemeClr>
              </a:solidFill>
              <a:round/>
            </a:ln>
          </p:spPr>
          <p:txBody>
            <a:bodyPr wrap="none" anchor="ctr"/>
            <a:lstStyle/>
            <a:p>
              <a:endParaRPr lang="zh-CN" altLang="en-US"/>
            </a:p>
          </p:txBody>
        </p:sp>
        <p:sp>
          <p:nvSpPr>
            <p:cNvPr id="20" name="Line 19"/>
            <p:cNvSpPr>
              <a:spLocks noChangeShapeType="1"/>
            </p:cNvSpPr>
            <p:nvPr/>
          </p:nvSpPr>
          <p:spPr bwMode="gray">
            <a:xfrm flipV="1">
              <a:off x="797" y="2258"/>
              <a:ext cx="66" cy="72"/>
            </a:xfrm>
            <a:prstGeom prst="line">
              <a:avLst/>
            </a:prstGeom>
            <a:noFill/>
            <a:ln w="9525">
              <a:solidFill>
                <a:srgbClr val="FFFFFF">
                  <a:alpha val="34901"/>
                </a:srgbClr>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1" name="Line 20"/>
            <p:cNvSpPr>
              <a:spLocks noChangeShapeType="1"/>
            </p:cNvSpPr>
            <p:nvPr/>
          </p:nvSpPr>
          <p:spPr bwMode="gray">
            <a:xfrm flipV="1">
              <a:off x="806" y="2315"/>
              <a:ext cx="100" cy="34"/>
            </a:xfrm>
            <a:prstGeom prst="line">
              <a:avLst/>
            </a:prstGeom>
            <a:noFill/>
            <a:ln w="9525">
              <a:solidFill>
                <a:srgbClr val="FFFFFF">
                  <a:alpha val="34901"/>
                </a:srgbClr>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 name="Oval 21"/>
            <p:cNvSpPr>
              <a:spLocks noChangeArrowheads="1"/>
            </p:cNvSpPr>
            <p:nvPr/>
          </p:nvSpPr>
          <p:spPr bwMode="gray">
            <a:xfrm rot="1507387">
              <a:off x="1116" y="2063"/>
              <a:ext cx="43" cy="27"/>
            </a:xfrm>
            <a:prstGeom prst="ellipse">
              <a:avLst/>
            </a:prstGeom>
            <a:solidFill>
              <a:srgbClr val="FFFFFF">
                <a:alpha val="25882"/>
              </a:srgbClr>
            </a:solidFill>
            <a:ln w="9525" algn="ctr">
              <a:solidFill>
                <a:schemeClr val="tx1">
                  <a:alpha val="34901"/>
                </a:schemeClr>
              </a:solidFill>
              <a:round/>
            </a:ln>
          </p:spPr>
          <p:txBody>
            <a:bodyPr wrap="none" anchor="ctr"/>
            <a:lstStyle/>
            <a:p>
              <a:endParaRPr lang="zh-CN" altLang="en-US"/>
            </a:p>
          </p:txBody>
        </p:sp>
      </p:grpSp>
      <p:grpSp>
        <p:nvGrpSpPr>
          <p:cNvPr id="23" name="Group 22"/>
          <p:cNvGrpSpPr/>
          <p:nvPr/>
        </p:nvGrpSpPr>
        <p:grpSpPr bwMode="auto">
          <a:xfrm>
            <a:off x="2525713" y="3294063"/>
            <a:ext cx="1843087" cy="1843087"/>
            <a:chOff x="751" y="1531"/>
            <a:chExt cx="1161" cy="1161"/>
          </a:xfrm>
        </p:grpSpPr>
        <p:sp>
          <p:nvSpPr>
            <p:cNvPr id="24" name="AutoShape 23"/>
            <p:cNvSpPr>
              <a:spLocks noChangeArrowheads="1"/>
            </p:cNvSpPr>
            <p:nvPr/>
          </p:nvSpPr>
          <p:spPr bwMode="gray">
            <a:xfrm>
              <a:off x="751" y="1531"/>
              <a:ext cx="1161" cy="1161"/>
            </a:xfrm>
            <a:prstGeom prst="diamond">
              <a:avLst/>
            </a:prstGeom>
            <a:solidFill>
              <a:srgbClr val="085092"/>
            </a:solidFill>
            <a:ln w="57150" algn="ctr">
              <a:solidFill>
                <a:srgbClr val="CDDCE9"/>
              </a:solidFill>
              <a:miter lim="800000"/>
            </a:ln>
            <a:effectLst>
              <a:prstShdw prst="shdw17" dist="17961" dir="2700000">
                <a:srgbClr val="7B848C"/>
              </a:prstShdw>
            </a:effectLst>
          </p:spPr>
          <p:txBody>
            <a:bodyPr wrap="none" anchor="ctr"/>
            <a:lstStyle/>
            <a:p>
              <a:endParaRPr lang="zh-CN" altLang="en-US"/>
            </a:p>
          </p:txBody>
        </p:sp>
        <p:sp>
          <p:nvSpPr>
            <p:cNvPr id="25" name="AutoShape 24"/>
            <p:cNvSpPr>
              <a:spLocks noChangeArrowheads="1"/>
            </p:cNvSpPr>
            <p:nvPr/>
          </p:nvSpPr>
          <p:spPr bwMode="gray">
            <a:xfrm>
              <a:off x="1061" y="1554"/>
              <a:ext cx="540" cy="272"/>
            </a:xfrm>
            <a:prstGeom prst="triangle">
              <a:avLst>
                <a:gd name="adj" fmla="val 50000"/>
              </a:avLst>
            </a:prstGeom>
            <a:gradFill rotWithShape="1">
              <a:gsLst>
                <a:gs pos="0">
                  <a:srgbClr val="DDE7F0"/>
                </a:gs>
                <a:gs pos="100000">
                  <a:srgbClr val="085092"/>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26" name="AutoShape 25"/>
            <p:cNvSpPr>
              <a:spLocks noChangeArrowheads="1"/>
            </p:cNvSpPr>
            <p:nvPr/>
          </p:nvSpPr>
          <p:spPr bwMode="gray">
            <a:xfrm flipV="1">
              <a:off x="1057" y="2385"/>
              <a:ext cx="540" cy="272"/>
            </a:xfrm>
            <a:prstGeom prst="triangle">
              <a:avLst>
                <a:gd name="adj" fmla="val 50000"/>
              </a:avLst>
            </a:prstGeom>
            <a:gradFill rotWithShape="1">
              <a:gsLst>
                <a:gs pos="0">
                  <a:srgbClr val="042544"/>
                </a:gs>
                <a:gs pos="100000">
                  <a:srgbClr val="085092"/>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grpSp>
        <p:nvGrpSpPr>
          <p:cNvPr id="27" name="Group 26"/>
          <p:cNvGrpSpPr/>
          <p:nvPr/>
        </p:nvGrpSpPr>
        <p:grpSpPr bwMode="auto">
          <a:xfrm>
            <a:off x="4484688" y="3327400"/>
            <a:ext cx="1828800" cy="1800225"/>
            <a:chOff x="1349" y="2203"/>
            <a:chExt cx="924" cy="922"/>
          </a:xfrm>
        </p:grpSpPr>
        <p:sp>
          <p:nvSpPr>
            <p:cNvPr id="28" name="AutoShape 27"/>
            <p:cNvSpPr>
              <a:spLocks noChangeArrowheads="1"/>
            </p:cNvSpPr>
            <p:nvPr/>
          </p:nvSpPr>
          <p:spPr bwMode="gray">
            <a:xfrm>
              <a:off x="1349" y="2203"/>
              <a:ext cx="924" cy="922"/>
            </a:xfrm>
            <a:prstGeom prst="diamond">
              <a:avLst/>
            </a:prstGeom>
            <a:solidFill>
              <a:srgbClr val="5A9208"/>
            </a:solidFill>
            <a:ln w="57150" algn="ctr">
              <a:solidFill>
                <a:srgbClr val="CDDCE9"/>
              </a:solidFill>
              <a:miter lim="800000"/>
            </a:ln>
            <a:effectLst>
              <a:prstShdw prst="shdw17" dist="17961" dir="2700000">
                <a:srgbClr val="7B848C"/>
              </a:prstShdw>
            </a:effectLst>
          </p:spPr>
          <p:txBody>
            <a:bodyPr wrap="none" anchor="ctr"/>
            <a:lstStyle/>
            <a:p>
              <a:endParaRPr lang="zh-CN" altLang="en-US"/>
            </a:p>
          </p:txBody>
        </p:sp>
        <p:sp>
          <p:nvSpPr>
            <p:cNvPr id="29" name="AutoShape 28"/>
            <p:cNvSpPr>
              <a:spLocks noChangeArrowheads="1"/>
            </p:cNvSpPr>
            <p:nvPr/>
          </p:nvSpPr>
          <p:spPr bwMode="gray">
            <a:xfrm>
              <a:off x="1590" y="2222"/>
              <a:ext cx="442" cy="228"/>
            </a:xfrm>
            <a:prstGeom prst="triangle">
              <a:avLst>
                <a:gd name="adj" fmla="val 50000"/>
              </a:avLst>
            </a:prstGeom>
            <a:gradFill rotWithShape="1">
              <a:gsLst>
                <a:gs pos="0">
                  <a:srgbClr val="E1EBD2"/>
                </a:gs>
                <a:gs pos="100000">
                  <a:srgbClr val="5A9208"/>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30" name="AutoShape 29"/>
            <p:cNvSpPr>
              <a:spLocks noChangeArrowheads="1"/>
            </p:cNvSpPr>
            <p:nvPr/>
          </p:nvSpPr>
          <p:spPr bwMode="gray">
            <a:xfrm flipV="1">
              <a:off x="1593" y="2881"/>
              <a:ext cx="429" cy="216"/>
            </a:xfrm>
            <a:prstGeom prst="triangle">
              <a:avLst>
                <a:gd name="adj" fmla="val 50000"/>
              </a:avLst>
            </a:prstGeom>
            <a:gradFill rotWithShape="1">
              <a:gsLst>
                <a:gs pos="0">
                  <a:srgbClr val="2A4404"/>
                </a:gs>
                <a:gs pos="100000">
                  <a:srgbClr val="5A9208"/>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sp>
        <p:nvSpPr>
          <p:cNvPr id="31" name="Rectangle 30"/>
          <p:cNvSpPr>
            <a:spLocks noChangeArrowheads="1"/>
          </p:cNvSpPr>
          <p:nvPr/>
        </p:nvSpPr>
        <p:spPr bwMode="gray">
          <a:xfrm>
            <a:off x="2826767" y="3841884"/>
            <a:ext cx="12961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CN" altLang="en-US" sz="1400" dirty="0" smtClean="0">
                <a:solidFill>
                  <a:schemeClr val="bg1"/>
                </a:solidFill>
              </a:rPr>
              <a:t>风险管理体系建设完备性</a:t>
            </a:r>
            <a:endParaRPr lang="en-US" altLang="zh-CN" sz="1400" dirty="0">
              <a:solidFill>
                <a:schemeClr val="bg1"/>
              </a:solidFill>
            </a:endParaRPr>
          </a:p>
        </p:txBody>
      </p:sp>
      <p:sp>
        <p:nvSpPr>
          <p:cNvPr id="32" name="Rectangle 31"/>
          <p:cNvSpPr>
            <a:spLocks noChangeArrowheads="1"/>
          </p:cNvSpPr>
          <p:nvPr/>
        </p:nvSpPr>
        <p:spPr bwMode="gray">
          <a:xfrm>
            <a:off x="4778375" y="3769876"/>
            <a:ext cx="12319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1400" dirty="0">
                <a:solidFill>
                  <a:schemeClr val="bg1"/>
                </a:solidFill>
              </a:rPr>
              <a:t>风险</a:t>
            </a:r>
            <a:r>
              <a:rPr lang="zh-CN" altLang="en-US" sz="1400" dirty="0" smtClean="0">
                <a:solidFill>
                  <a:schemeClr val="bg1"/>
                </a:solidFill>
              </a:rPr>
              <a:t>报告</a:t>
            </a:r>
            <a:endParaRPr lang="en-US" altLang="zh-CN" sz="1400" dirty="0" smtClean="0">
              <a:solidFill>
                <a:schemeClr val="bg1"/>
              </a:solidFill>
            </a:endParaRPr>
          </a:p>
          <a:p>
            <a:pPr algn="ctr"/>
            <a:r>
              <a:rPr lang="zh-CN" altLang="en-US" sz="1400" dirty="0" smtClean="0">
                <a:solidFill>
                  <a:schemeClr val="bg1"/>
                </a:solidFill>
              </a:rPr>
              <a:t>分析</a:t>
            </a:r>
            <a:r>
              <a:rPr lang="zh-CN" altLang="en-US" sz="1400" dirty="0">
                <a:solidFill>
                  <a:schemeClr val="bg1"/>
                </a:solidFill>
              </a:rPr>
              <a:t>评价</a:t>
            </a:r>
            <a:endParaRPr lang="en-US" altLang="zh-CN" sz="1400" dirty="0">
              <a:solidFill>
                <a:schemeClr val="bg1"/>
              </a:solidFill>
            </a:endParaRPr>
          </a:p>
        </p:txBody>
      </p:sp>
      <p:sp>
        <p:nvSpPr>
          <p:cNvPr id="33" name="Rectangle 32"/>
          <p:cNvSpPr>
            <a:spLocks noChangeArrowheads="1"/>
          </p:cNvSpPr>
          <p:nvPr/>
        </p:nvSpPr>
        <p:spPr bwMode="gray">
          <a:xfrm>
            <a:off x="3881438" y="5103813"/>
            <a:ext cx="1092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1400" dirty="0">
                <a:solidFill>
                  <a:schemeClr val="bg1"/>
                </a:solidFill>
              </a:rPr>
              <a:t>重要</a:t>
            </a:r>
            <a:r>
              <a:rPr lang="zh-CN" altLang="en-US" sz="1400" dirty="0" smtClean="0">
                <a:solidFill>
                  <a:schemeClr val="bg1"/>
                </a:solidFill>
              </a:rPr>
              <a:t>风险</a:t>
            </a:r>
            <a:endParaRPr lang="en-US" altLang="zh-CN" sz="1400" dirty="0" smtClean="0">
              <a:solidFill>
                <a:schemeClr val="bg1"/>
              </a:solidFill>
            </a:endParaRPr>
          </a:p>
          <a:p>
            <a:pPr algn="ctr"/>
            <a:r>
              <a:rPr lang="zh-CN" altLang="en-US" sz="1400" dirty="0" smtClean="0">
                <a:solidFill>
                  <a:schemeClr val="bg1"/>
                </a:solidFill>
              </a:rPr>
              <a:t>事项</a:t>
            </a:r>
            <a:r>
              <a:rPr lang="zh-CN" altLang="en-US" sz="1400" dirty="0">
                <a:solidFill>
                  <a:schemeClr val="bg1"/>
                </a:solidFill>
              </a:rPr>
              <a:t>审计</a:t>
            </a:r>
            <a:endParaRPr lang="en-US" altLang="zh-CN" sz="1400" dirty="0">
              <a:solidFill>
                <a:schemeClr val="bg1"/>
              </a:solidFill>
            </a:endParaRPr>
          </a:p>
        </p:txBody>
      </p:sp>
      <p:grpSp>
        <p:nvGrpSpPr>
          <p:cNvPr id="34" name="Group 33"/>
          <p:cNvGrpSpPr/>
          <p:nvPr/>
        </p:nvGrpSpPr>
        <p:grpSpPr bwMode="auto">
          <a:xfrm>
            <a:off x="3219450" y="4451350"/>
            <a:ext cx="393700" cy="396875"/>
            <a:chOff x="523" y="2809"/>
            <a:chExt cx="876" cy="882"/>
          </a:xfrm>
        </p:grpSpPr>
        <p:sp>
          <p:nvSpPr>
            <p:cNvPr id="35" name="Oval 34"/>
            <p:cNvSpPr>
              <a:spLocks noChangeArrowheads="1"/>
            </p:cNvSpPr>
            <p:nvPr/>
          </p:nvSpPr>
          <p:spPr bwMode="gray">
            <a:xfrm>
              <a:off x="523" y="2809"/>
              <a:ext cx="876" cy="876"/>
            </a:xfrm>
            <a:prstGeom prst="ellipse">
              <a:avLst/>
            </a:prstGeom>
            <a:noFill/>
            <a:ln w="19050" algn="ctr">
              <a:solidFill>
                <a:srgbClr val="FFFFFF">
                  <a:alpha val="30196"/>
                </a:srgbClr>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36" name="Line 35"/>
            <p:cNvSpPr>
              <a:spLocks noChangeShapeType="1"/>
            </p:cNvSpPr>
            <p:nvPr/>
          </p:nvSpPr>
          <p:spPr bwMode="gray">
            <a:xfrm>
              <a:off x="964" y="2809"/>
              <a:ext cx="0" cy="870"/>
            </a:xfrm>
            <a:prstGeom prst="line">
              <a:avLst/>
            </a:prstGeom>
            <a:noFill/>
            <a:ln w="19050">
              <a:solidFill>
                <a:srgbClr val="FFFFFF">
                  <a:alpha val="30196"/>
                </a:srgbClr>
              </a:solidFill>
              <a:round/>
            </a:ln>
            <a:extLst>
              <a:ext uri="{909E8E84-426E-40DD-AFC4-6F175D3DCCD1}">
                <a14:hiddenFill xmlns:a14="http://schemas.microsoft.com/office/drawing/2010/main">
                  <a:noFill/>
                </a14:hiddenFill>
              </a:ext>
            </a:extLst>
          </p:spPr>
          <p:txBody>
            <a:bodyPr/>
            <a:lstStyle/>
            <a:p>
              <a:endParaRPr lang="zh-CN" altLang="en-US"/>
            </a:p>
          </p:txBody>
        </p:sp>
        <p:sp>
          <p:nvSpPr>
            <p:cNvPr id="37" name="Line 36"/>
            <p:cNvSpPr>
              <a:spLocks noChangeShapeType="1"/>
            </p:cNvSpPr>
            <p:nvPr/>
          </p:nvSpPr>
          <p:spPr bwMode="gray">
            <a:xfrm>
              <a:off x="523" y="3244"/>
              <a:ext cx="876" cy="0"/>
            </a:xfrm>
            <a:prstGeom prst="line">
              <a:avLst/>
            </a:prstGeom>
            <a:noFill/>
            <a:ln w="19050">
              <a:solidFill>
                <a:srgbClr val="FFFFFF">
                  <a:alpha val="30196"/>
                </a:srgbClr>
              </a:solidFill>
              <a:round/>
            </a:ln>
            <a:extLst>
              <a:ext uri="{909E8E84-426E-40DD-AFC4-6F175D3DCCD1}">
                <a14:hiddenFill xmlns:a14="http://schemas.microsoft.com/office/drawing/2010/main">
                  <a:noFill/>
                </a14:hiddenFill>
              </a:ext>
            </a:extLst>
          </p:spPr>
          <p:txBody>
            <a:bodyPr/>
            <a:lstStyle/>
            <a:p>
              <a:endParaRPr lang="zh-CN" altLang="en-US"/>
            </a:p>
          </p:txBody>
        </p:sp>
        <p:sp>
          <p:nvSpPr>
            <p:cNvPr id="38" name="Freeform 37"/>
            <p:cNvSpPr/>
            <p:nvPr/>
          </p:nvSpPr>
          <p:spPr bwMode="gray">
            <a:xfrm>
              <a:off x="1023" y="2815"/>
              <a:ext cx="182" cy="864"/>
            </a:xfrm>
            <a:custGeom>
              <a:avLst/>
              <a:gdLst>
                <a:gd name="T0" fmla="*/ 0 w 182"/>
                <a:gd name="T1" fmla="*/ 0 h 864"/>
                <a:gd name="T2" fmla="*/ 182 w 182"/>
                <a:gd name="T3" fmla="*/ 435 h 864"/>
                <a:gd name="T4" fmla="*/ 6 w 182"/>
                <a:gd name="T5" fmla="*/ 864 h 864"/>
                <a:gd name="T6" fmla="*/ 0 60000 65536"/>
                <a:gd name="T7" fmla="*/ 0 60000 65536"/>
                <a:gd name="T8" fmla="*/ 0 60000 65536"/>
                <a:gd name="T9" fmla="*/ 0 w 182"/>
                <a:gd name="T10" fmla="*/ 0 h 864"/>
                <a:gd name="T11" fmla="*/ 182 w 182"/>
                <a:gd name="T12" fmla="*/ 864 h 864"/>
              </a:gdLst>
              <a:ahLst/>
              <a:cxnLst>
                <a:cxn ang="T6">
                  <a:pos x="T0" y="T1"/>
                </a:cxn>
                <a:cxn ang="T7">
                  <a:pos x="T2" y="T3"/>
                </a:cxn>
                <a:cxn ang="T8">
                  <a:pos x="T4" y="T5"/>
                </a:cxn>
              </a:cxnLst>
              <a:rect l="T9" t="T10" r="T11" b="T12"/>
              <a:pathLst>
                <a:path w="182" h="864">
                  <a:moveTo>
                    <a:pt x="0" y="0"/>
                  </a:moveTo>
                  <a:cubicBezTo>
                    <a:pt x="59" y="89"/>
                    <a:pt x="182" y="177"/>
                    <a:pt x="182" y="435"/>
                  </a:cubicBezTo>
                  <a:cubicBezTo>
                    <a:pt x="182" y="693"/>
                    <a:pt x="70" y="800"/>
                    <a:pt x="6" y="864"/>
                  </a:cubicBezTo>
                </a:path>
              </a:pathLst>
            </a:custGeom>
            <a:noFill/>
            <a:ln w="19050">
              <a:solidFill>
                <a:srgbClr val="FFFFFF">
                  <a:alpha val="30196"/>
                </a:srgbClr>
              </a:solidFill>
              <a:rou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9" name="Freeform 38"/>
            <p:cNvSpPr/>
            <p:nvPr/>
          </p:nvSpPr>
          <p:spPr bwMode="gray">
            <a:xfrm>
              <a:off x="726" y="2821"/>
              <a:ext cx="197" cy="870"/>
            </a:xfrm>
            <a:custGeom>
              <a:avLst/>
              <a:gdLst>
                <a:gd name="T0" fmla="*/ 167 w 197"/>
                <a:gd name="T1" fmla="*/ 0 h 870"/>
                <a:gd name="T2" fmla="*/ 0 w 197"/>
                <a:gd name="T3" fmla="*/ 436 h 870"/>
                <a:gd name="T4" fmla="*/ 197 w 197"/>
                <a:gd name="T5" fmla="*/ 870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path w="197" h="870">
                  <a:moveTo>
                    <a:pt x="167" y="0"/>
                  </a:moveTo>
                  <a:cubicBezTo>
                    <a:pt x="117" y="64"/>
                    <a:pt x="0" y="178"/>
                    <a:pt x="0" y="436"/>
                  </a:cubicBezTo>
                  <a:cubicBezTo>
                    <a:pt x="0" y="694"/>
                    <a:pt x="124" y="769"/>
                    <a:pt x="197" y="870"/>
                  </a:cubicBezTo>
                </a:path>
              </a:pathLst>
            </a:custGeom>
            <a:noFill/>
            <a:ln w="19050">
              <a:solidFill>
                <a:srgbClr val="FFFFFF">
                  <a:alpha val="30196"/>
                </a:srgbClr>
              </a:solidFill>
              <a:rou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0" name="Freeform 39"/>
            <p:cNvSpPr/>
            <p:nvPr/>
          </p:nvSpPr>
          <p:spPr bwMode="gray">
            <a:xfrm rot="5400000">
              <a:off x="892" y="3171"/>
              <a:ext cx="114" cy="653"/>
            </a:xfrm>
            <a:custGeom>
              <a:avLst/>
              <a:gdLst>
                <a:gd name="T0" fmla="*/ 1 w 197"/>
                <a:gd name="T1" fmla="*/ 0 h 870"/>
                <a:gd name="T2" fmla="*/ 0 w 197"/>
                <a:gd name="T3" fmla="*/ 33 h 870"/>
                <a:gd name="T4" fmla="*/ 2 w 197"/>
                <a:gd name="T5" fmla="*/ 65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path w="197" h="870">
                  <a:moveTo>
                    <a:pt x="167" y="0"/>
                  </a:moveTo>
                  <a:cubicBezTo>
                    <a:pt x="117" y="64"/>
                    <a:pt x="0" y="178"/>
                    <a:pt x="0" y="436"/>
                  </a:cubicBezTo>
                  <a:cubicBezTo>
                    <a:pt x="0" y="694"/>
                    <a:pt x="124" y="769"/>
                    <a:pt x="197" y="870"/>
                  </a:cubicBezTo>
                </a:path>
              </a:pathLst>
            </a:custGeom>
            <a:noFill/>
            <a:ln w="19050">
              <a:solidFill>
                <a:srgbClr val="FFFFFF">
                  <a:alpha val="30196"/>
                </a:srgbClr>
              </a:solidFill>
              <a:rou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1" name="Freeform 40"/>
            <p:cNvSpPr/>
            <p:nvPr/>
          </p:nvSpPr>
          <p:spPr bwMode="gray">
            <a:xfrm rot="16200000" flipV="1">
              <a:off x="900" y="2668"/>
              <a:ext cx="114" cy="653"/>
            </a:xfrm>
            <a:custGeom>
              <a:avLst/>
              <a:gdLst>
                <a:gd name="T0" fmla="*/ 1 w 197"/>
                <a:gd name="T1" fmla="*/ 0 h 870"/>
                <a:gd name="T2" fmla="*/ 0 w 197"/>
                <a:gd name="T3" fmla="*/ 33 h 870"/>
                <a:gd name="T4" fmla="*/ 2 w 197"/>
                <a:gd name="T5" fmla="*/ 65 h 870"/>
                <a:gd name="T6" fmla="*/ 0 60000 65536"/>
                <a:gd name="T7" fmla="*/ 0 60000 65536"/>
                <a:gd name="T8" fmla="*/ 0 60000 65536"/>
                <a:gd name="T9" fmla="*/ 0 w 197"/>
                <a:gd name="T10" fmla="*/ 0 h 870"/>
                <a:gd name="T11" fmla="*/ 197 w 197"/>
                <a:gd name="T12" fmla="*/ 870 h 870"/>
              </a:gdLst>
              <a:ahLst/>
              <a:cxnLst>
                <a:cxn ang="T6">
                  <a:pos x="T0" y="T1"/>
                </a:cxn>
                <a:cxn ang="T7">
                  <a:pos x="T2" y="T3"/>
                </a:cxn>
                <a:cxn ang="T8">
                  <a:pos x="T4" y="T5"/>
                </a:cxn>
              </a:cxnLst>
              <a:rect l="T9" t="T10" r="T11" b="T12"/>
              <a:pathLst>
                <a:path w="197" h="870">
                  <a:moveTo>
                    <a:pt x="167" y="0"/>
                  </a:moveTo>
                  <a:cubicBezTo>
                    <a:pt x="117" y="64"/>
                    <a:pt x="0" y="178"/>
                    <a:pt x="0" y="436"/>
                  </a:cubicBezTo>
                  <a:cubicBezTo>
                    <a:pt x="0" y="694"/>
                    <a:pt x="124" y="769"/>
                    <a:pt x="197" y="870"/>
                  </a:cubicBezTo>
                </a:path>
              </a:pathLst>
            </a:custGeom>
            <a:noFill/>
            <a:ln w="19050">
              <a:solidFill>
                <a:srgbClr val="FFFFFF">
                  <a:alpha val="30196"/>
                </a:srgbClr>
              </a:solidFill>
              <a:rou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nvGrpSpPr>
          <p:cNvPr id="42" name="Group 41"/>
          <p:cNvGrpSpPr/>
          <p:nvPr/>
        </p:nvGrpSpPr>
        <p:grpSpPr bwMode="auto">
          <a:xfrm>
            <a:off x="5097463" y="4414838"/>
            <a:ext cx="603250" cy="384175"/>
            <a:chOff x="3824" y="1835"/>
            <a:chExt cx="491" cy="312"/>
          </a:xfrm>
        </p:grpSpPr>
        <p:grpSp>
          <p:nvGrpSpPr>
            <p:cNvPr id="43" name="Group 42"/>
            <p:cNvGrpSpPr/>
            <p:nvPr/>
          </p:nvGrpSpPr>
          <p:grpSpPr bwMode="auto">
            <a:xfrm>
              <a:off x="3824" y="1835"/>
              <a:ext cx="491" cy="312"/>
              <a:chOff x="347" y="2022"/>
              <a:chExt cx="491" cy="312"/>
            </a:xfrm>
          </p:grpSpPr>
          <p:sp>
            <p:nvSpPr>
              <p:cNvPr id="45" name="Freeform 43"/>
              <p:cNvSpPr/>
              <p:nvPr/>
            </p:nvSpPr>
            <p:spPr bwMode="gray">
              <a:xfrm>
                <a:off x="347" y="2022"/>
                <a:ext cx="491" cy="312"/>
              </a:xfrm>
              <a:custGeom>
                <a:avLst/>
                <a:gdLst>
                  <a:gd name="T0" fmla="*/ 9 w 491"/>
                  <a:gd name="T1" fmla="*/ 96 h 312"/>
                  <a:gd name="T2" fmla="*/ 10 w 491"/>
                  <a:gd name="T3" fmla="*/ 159 h 312"/>
                  <a:gd name="T4" fmla="*/ 288 w 491"/>
                  <a:gd name="T5" fmla="*/ 312 h 312"/>
                  <a:gd name="T6" fmla="*/ 486 w 491"/>
                  <a:gd name="T7" fmla="*/ 184 h 312"/>
                  <a:gd name="T8" fmla="*/ 303 w 491"/>
                  <a:gd name="T9" fmla="*/ 302 h 312"/>
                  <a:gd name="T10" fmla="*/ 283 w 491"/>
                  <a:gd name="T11" fmla="*/ 246 h 312"/>
                  <a:gd name="T12" fmla="*/ 480 w 491"/>
                  <a:gd name="T13" fmla="*/ 128 h 312"/>
                  <a:gd name="T14" fmla="*/ 202 w 491"/>
                  <a:gd name="T15" fmla="*/ 0 h 312"/>
                  <a:gd name="T16" fmla="*/ 9 w 491"/>
                  <a:gd name="T17" fmla="*/ 96 h 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1"/>
                  <a:gd name="T28" fmla="*/ 0 h 312"/>
                  <a:gd name="T29" fmla="*/ 491 w 491"/>
                  <a:gd name="T30" fmla="*/ 312 h 3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1" h="312">
                    <a:moveTo>
                      <a:pt x="9" y="96"/>
                    </a:moveTo>
                    <a:cubicBezTo>
                      <a:pt x="0" y="133"/>
                      <a:pt x="1" y="139"/>
                      <a:pt x="10" y="159"/>
                    </a:cubicBezTo>
                    <a:cubicBezTo>
                      <a:pt x="57" y="195"/>
                      <a:pt x="255" y="300"/>
                      <a:pt x="288" y="312"/>
                    </a:cubicBezTo>
                    <a:cubicBezTo>
                      <a:pt x="346" y="289"/>
                      <a:pt x="457" y="207"/>
                      <a:pt x="486" y="184"/>
                    </a:cubicBezTo>
                    <a:cubicBezTo>
                      <a:pt x="491" y="173"/>
                      <a:pt x="337" y="292"/>
                      <a:pt x="303" y="302"/>
                    </a:cubicBezTo>
                    <a:cubicBezTo>
                      <a:pt x="296" y="310"/>
                      <a:pt x="254" y="274"/>
                      <a:pt x="283" y="246"/>
                    </a:cubicBezTo>
                    <a:cubicBezTo>
                      <a:pt x="338" y="217"/>
                      <a:pt x="378" y="180"/>
                      <a:pt x="480" y="128"/>
                    </a:cubicBezTo>
                    <a:cubicBezTo>
                      <a:pt x="343" y="66"/>
                      <a:pt x="288" y="30"/>
                      <a:pt x="202" y="0"/>
                    </a:cubicBezTo>
                    <a:cubicBezTo>
                      <a:pt x="100" y="33"/>
                      <a:pt x="46" y="75"/>
                      <a:pt x="9" y="96"/>
                    </a:cubicBezTo>
                    <a:close/>
                  </a:path>
                </a:pathLst>
              </a:custGeom>
              <a:solidFill>
                <a:schemeClr val="tx1">
                  <a:alpha val="23921"/>
                </a:schemeClr>
              </a:solidFill>
              <a:ln w="19050">
                <a:solidFill>
                  <a:srgbClr val="FFFFFF">
                    <a:alpha val="34901"/>
                  </a:srgbClr>
                </a:solidFill>
                <a:round/>
              </a:ln>
            </p:spPr>
            <p:txBody>
              <a:bodyPr wrap="none" anchor="ctr"/>
              <a:lstStyle/>
              <a:p>
                <a:endParaRPr lang="zh-CN" altLang="en-US"/>
              </a:p>
            </p:txBody>
          </p:sp>
          <p:sp>
            <p:nvSpPr>
              <p:cNvPr id="46" name="Freeform 44"/>
              <p:cNvSpPr/>
              <p:nvPr/>
            </p:nvSpPr>
            <p:spPr bwMode="gray">
              <a:xfrm>
                <a:off x="615" y="2154"/>
                <a:ext cx="215" cy="171"/>
              </a:xfrm>
              <a:custGeom>
                <a:avLst/>
                <a:gdLst>
                  <a:gd name="T0" fmla="*/ 15 w 215"/>
                  <a:gd name="T1" fmla="*/ 117 h 171"/>
                  <a:gd name="T2" fmla="*/ 23 w 215"/>
                  <a:gd name="T3" fmla="*/ 171 h 171"/>
                  <a:gd name="T4" fmla="*/ 215 w 215"/>
                  <a:gd name="T5" fmla="*/ 48 h 171"/>
                  <a:gd name="T6" fmla="*/ 203 w 215"/>
                  <a:gd name="T7" fmla="*/ 0 h 171"/>
                  <a:gd name="T8" fmla="*/ 15 w 215"/>
                  <a:gd name="T9" fmla="*/ 117 h 171"/>
                  <a:gd name="T10" fmla="*/ 0 60000 65536"/>
                  <a:gd name="T11" fmla="*/ 0 60000 65536"/>
                  <a:gd name="T12" fmla="*/ 0 60000 65536"/>
                  <a:gd name="T13" fmla="*/ 0 60000 65536"/>
                  <a:gd name="T14" fmla="*/ 0 60000 65536"/>
                  <a:gd name="T15" fmla="*/ 0 w 215"/>
                  <a:gd name="T16" fmla="*/ 0 h 171"/>
                  <a:gd name="T17" fmla="*/ 215 w 215"/>
                  <a:gd name="T18" fmla="*/ 171 h 171"/>
                </a:gdLst>
                <a:ahLst/>
                <a:cxnLst>
                  <a:cxn ang="T10">
                    <a:pos x="T0" y="T1"/>
                  </a:cxn>
                  <a:cxn ang="T11">
                    <a:pos x="T2" y="T3"/>
                  </a:cxn>
                  <a:cxn ang="T12">
                    <a:pos x="T4" y="T5"/>
                  </a:cxn>
                  <a:cxn ang="T13">
                    <a:pos x="T6" y="T7"/>
                  </a:cxn>
                  <a:cxn ang="T14">
                    <a:pos x="T8" y="T9"/>
                  </a:cxn>
                </a:cxnLst>
                <a:rect l="T15" t="T16" r="T17" b="T18"/>
                <a:pathLst>
                  <a:path w="215" h="171">
                    <a:moveTo>
                      <a:pt x="15" y="117"/>
                    </a:moveTo>
                    <a:cubicBezTo>
                      <a:pt x="9" y="129"/>
                      <a:pt x="0" y="154"/>
                      <a:pt x="23" y="171"/>
                    </a:cubicBezTo>
                    <a:cubicBezTo>
                      <a:pt x="45" y="166"/>
                      <a:pt x="185" y="77"/>
                      <a:pt x="215" y="48"/>
                    </a:cubicBezTo>
                    <a:cubicBezTo>
                      <a:pt x="215" y="32"/>
                      <a:pt x="207" y="32"/>
                      <a:pt x="203" y="0"/>
                    </a:cubicBezTo>
                    <a:cubicBezTo>
                      <a:pt x="125" y="42"/>
                      <a:pt x="56" y="87"/>
                      <a:pt x="15" y="117"/>
                    </a:cubicBezTo>
                    <a:close/>
                  </a:path>
                </a:pathLst>
              </a:custGeom>
              <a:noFill/>
              <a:ln w="19050">
                <a:solidFill>
                  <a:srgbClr val="FFFFFF">
                    <a:alpha val="34901"/>
                  </a:srgbClr>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47" name="Line 45"/>
              <p:cNvSpPr>
                <a:spLocks noChangeShapeType="1"/>
              </p:cNvSpPr>
              <p:nvPr/>
            </p:nvSpPr>
            <p:spPr bwMode="gray">
              <a:xfrm>
                <a:off x="368" y="2128"/>
                <a:ext cx="253" cy="137"/>
              </a:xfrm>
              <a:prstGeom prst="line">
                <a:avLst/>
              </a:prstGeom>
              <a:noFill/>
              <a:ln w="19050">
                <a:solidFill>
                  <a:srgbClr val="FFFFFF">
                    <a:alpha val="34901"/>
                  </a:srgbClr>
                </a:solidFill>
                <a:round/>
              </a:ln>
              <a:extLst>
                <a:ext uri="{909E8E84-426E-40DD-AFC4-6F175D3DCCD1}">
                  <a14:hiddenFill xmlns:a14="http://schemas.microsoft.com/office/drawing/2010/main">
                    <a:noFill/>
                  </a14:hiddenFill>
                </a:ext>
              </a:extLst>
            </p:spPr>
            <p:txBody>
              <a:bodyPr wrap="none" anchor="ctr"/>
              <a:lstStyle/>
              <a:p>
                <a:endParaRPr lang="zh-CN" altLang="en-US"/>
              </a:p>
            </p:txBody>
          </p:sp>
        </p:grpSp>
        <p:sp>
          <p:nvSpPr>
            <p:cNvPr id="44" name="Freeform 46"/>
            <p:cNvSpPr/>
            <p:nvPr/>
          </p:nvSpPr>
          <p:spPr bwMode="gray">
            <a:xfrm>
              <a:off x="4169" y="2067"/>
              <a:ext cx="48" cy="44"/>
            </a:xfrm>
            <a:custGeom>
              <a:avLst/>
              <a:gdLst>
                <a:gd name="T0" fmla="*/ 0 w 48"/>
                <a:gd name="T1" fmla="*/ 14 h 44"/>
                <a:gd name="T2" fmla="*/ 18 w 48"/>
                <a:gd name="T3" fmla="*/ 0 h 44"/>
                <a:gd name="T4" fmla="*/ 48 w 48"/>
                <a:gd name="T5" fmla="*/ 26 h 44"/>
                <a:gd name="T6" fmla="*/ 27 w 48"/>
                <a:gd name="T7" fmla="*/ 44 h 44"/>
                <a:gd name="T8" fmla="*/ 0 w 48"/>
                <a:gd name="T9" fmla="*/ 14 h 44"/>
                <a:gd name="T10" fmla="*/ 0 60000 65536"/>
                <a:gd name="T11" fmla="*/ 0 60000 65536"/>
                <a:gd name="T12" fmla="*/ 0 60000 65536"/>
                <a:gd name="T13" fmla="*/ 0 60000 65536"/>
                <a:gd name="T14" fmla="*/ 0 60000 65536"/>
                <a:gd name="T15" fmla="*/ 0 w 48"/>
                <a:gd name="T16" fmla="*/ 0 h 44"/>
                <a:gd name="T17" fmla="*/ 48 w 48"/>
                <a:gd name="T18" fmla="*/ 44 h 44"/>
              </a:gdLst>
              <a:ahLst/>
              <a:cxnLst>
                <a:cxn ang="T10">
                  <a:pos x="T0" y="T1"/>
                </a:cxn>
                <a:cxn ang="T11">
                  <a:pos x="T2" y="T3"/>
                </a:cxn>
                <a:cxn ang="T12">
                  <a:pos x="T4" y="T5"/>
                </a:cxn>
                <a:cxn ang="T13">
                  <a:pos x="T6" y="T7"/>
                </a:cxn>
                <a:cxn ang="T14">
                  <a:pos x="T8" y="T9"/>
                </a:cxn>
              </a:cxnLst>
              <a:rect l="T15" t="T16" r="T17" b="T18"/>
              <a:pathLst>
                <a:path w="48" h="44">
                  <a:moveTo>
                    <a:pt x="0" y="14"/>
                  </a:moveTo>
                  <a:lnTo>
                    <a:pt x="18" y="0"/>
                  </a:lnTo>
                  <a:lnTo>
                    <a:pt x="48" y="26"/>
                  </a:lnTo>
                  <a:lnTo>
                    <a:pt x="27" y="44"/>
                  </a:lnTo>
                  <a:lnTo>
                    <a:pt x="0" y="14"/>
                  </a:lnTo>
                  <a:close/>
                </a:path>
              </a:pathLst>
            </a:custGeom>
            <a:solidFill>
              <a:schemeClr val="tx1">
                <a:alpha val="23921"/>
              </a:schemeClr>
            </a:solidFill>
            <a:ln w="19050">
              <a:solidFill>
                <a:schemeClr val="tx1">
                  <a:alpha val="34901"/>
                </a:schemeClr>
              </a:solidFill>
              <a:round/>
            </a:ln>
          </p:spPr>
          <p:txBody>
            <a:bodyPr wrap="none" anchor="ctr"/>
            <a:lstStyle/>
            <a:p>
              <a:endParaRPr lang="zh-CN" altLang="en-US"/>
            </a:p>
          </p:txBody>
        </p:sp>
      </p:grpSp>
      <p:grpSp>
        <p:nvGrpSpPr>
          <p:cNvPr id="48" name="Group 47"/>
          <p:cNvGrpSpPr/>
          <p:nvPr/>
        </p:nvGrpSpPr>
        <p:grpSpPr bwMode="auto">
          <a:xfrm>
            <a:off x="4222750" y="4654550"/>
            <a:ext cx="358775" cy="390525"/>
            <a:chOff x="173" y="1670"/>
            <a:chExt cx="676" cy="727"/>
          </a:xfrm>
        </p:grpSpPr>
        <p:sp>
          <p:nvSpPr>
            <p:cNvPr id="49" name="Oval 48"/>
            <p:cNvSpPr>
              <a:spLocks noChangeArrowheads="1"/>
            </p:cNvSpPr>
            <p:nvPr/>
          </p:nvSpPr>
          <p:spPr bwMode="gray">
            <a:xfrm>
              <a:off x="442" y="1670"/>
              <a:ext cx="111" cy="105"/>
            </a:xfrm>
            <a:prstGeom prst="ellipse">
              <a:avLst/>
            </a:prstGeom>
            <a:solidFill>
              <a:srgbClr val="FFFFFF">
                <a:alpha val="65097"/>
              </a:srgbClr>
            </a:solidFill>
            <a:ln w="9525" algn="ctr">
              <a:solidFill>
                <a:srgbClr val="FFFFFF"/>
              </a:solidFill>
              <a:round/>
            </a:ln>
          </p:spPr>
          <p:txBody>
            <a:bodyPr wrap="none" anchor="ctr"/>
            <a:lstStyle/>
            <a:p>
              <a:endParaRPr lang="zh-CN" altLang="en-US"/>
            </a:p>
          </p:txBody>
        </p:sp>
        <p:sp>
          <p:nvSpPr>
            <p:cNvPr id="50" name="Oval 49"/>
            <p:cNvSpPr>
              <a:spLocks noChangeArrowheads="1"/>
            </p:cNvSpPr>
            <p:nvPr/>
          </p:nvSpPr>
          <p:spPr bwMode="gray">
            <a:xfrm>
              <a:off x="276" y="1958"/>
              <a:ext cx="157" cy="149"/>
            </a:xfrm>
            <a:prstGeom prst="ellipse">
              <a:avLst/>
            </a:prstGeom>
            <a:solidFill>
              <a:srgbClr val="FFFFFF">
                <a:alpha val="65097"/>
              </a:srgbClr>
            </a:solidFill>
            <a:ln w="9525" algn="ctr">
              <a:solidFill>
                <a:srgbClr val="FFFFFF"/>
              </a:solidFill>
              <a:round/>
            </a:ln>
          </p:spPr>
          <p:txBody>
            <a:bodyPr wrap="none" anchor="ctr"/>
            <a:lstStyle/>
            <a:p>
              <a:endParaRPr lang="zh-CN" altLang="en-US"/>
            </a:p>
          </p:txBody>
        </p:sp>
        <p:sp>
          <p:nvSpPr>
            <p:cNvPr id="51" name="Oval 50"/>
            <p:cNvSpPr>
              <a:spLocks noChangeArrowheads="1"/>
            </p:cNvSpPr>
            <p:nvPr/>
          </p:nvSpPr>
          <p:spPr bwMode="gray">
            <a:xfrm>
              <a:off x="570" y="1845"/>
              <a:ext cx="117" cy="111"/>
            </a:xfrm>
            <a:prstGeom prst="ellipse">
              <a:avLst/>
            </a:prstGeom>
            <a:solidFill>
              <a:srgbClr val="FFFFFF">
                <a:alpha val="65097"/>
              </a:srgbClr>
            </a:solidFill>
            <a:ln w="9525" algn="ctr">
              <a:solidFill>
                <a:srgbClr val="FFFFFF"/>
              </a:solidFill>
              <a:round/>
            </a:ln>
          </p:spPr>
          <p:txBody>
            <a:bodyPr wrap="none" anchor="ctr"/>
            <a:lstStyle/>
            <a:p>
              <a:endParaRPr lang="zh-CN" altLang="en-US"/>
            </a:p>
          </p:txBody>
        </p:sp>
        <p:sp>
          <p:nvSpPr>
            <p:cNvPr id="52" name="Oval 51"/>
            <p:cNvSpPr>
              <a:spLocks noChangeArrowheads="1"/>
            </p:cNvSpPr>
            <p:nvPr/>
          </p:nvSpPr>
          <p:spPr bwMode="gray">
            <a:xfrm>
              <a:off x="322" y="2319"/>
              <a:ext cx="82" cy="78"/>
            </a:xfrm>
            <a:prstGeom prst="ellipse">
              <a:avLst/>
            </a:prstGeom>
            <a:solidFill>
              <a:srgbClr val="FFFFFF">
                <a:alpha val="65097"/>
              </a:srgbClr>
            </a:solidFill>
            <a:ln w="9525" algn="ctr">
              <a:solidFill>
                <a:srgbClr val="FFFFFF"/>
              </a:solidFill>
              <a:round/>
            </a:ln>
          </p:spPr>
          <p:txBody>
            <a:bodyPr wrap="none" anchor="ctr"/>
            <a:lstStyle/>
            <a:p>
              <a:endParaRPr lang="zh-CN" altLang="en-US"/>
            </a:p>
          </p:txBody>
        </p:sp>
        <p:sp>
          <p:nvSpPr>
            <p:cNvPr id="53" name="Line 52"/>
            <p:cNvSpPr>
              <a:spLocks noChangeShapeType="1"/>
            </p:cNvSpPr>
            <p:nvPr/>
          </p:nvSpPr>
          <p:spPr bwMode="gray">
            <a:xfrm>
              <a:off x="355" y="2106"/>
              <a:ext cx="0" cy="215"/>
            </a:xfrm>
            <a:prstGeom prst="line">
              <a:avLst/>
            </a:prstGeom>
            <a:noFill/>
            <a:ln w="12700">
              <a:solidFill>
                <a:srgbClr val="FFFF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 name="Line 53"/>
            <p:cNvSpPr>
              <a:spLocks noChangeShapeType="1"/>
            </p:cNvSpPr>
            <p:nvPr/>
          </p:nvSpPr>
          <p:spPr bwMode="gray">
            <a:xfrm flipV="1">
              <a:off x="413" y="1926"/>
              <a:ext cx="175" cy="52"/>
            </a:xfrm>
            <a:prstGeom prst="line">
              <a:avLst/>
            </a:prstGeom>
            <a:noFill/>
            <a:ln w="9525">
              <a:solidFill>
                <a:srgbClr val="FFFF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5" name="Line 54"/>
            <p:cNvSpPr>
              <a:spLocks noChangeShapeType="1"/>
            </p:cNvSpPr>
            <p:nvPr/>
          </p:nvSpPr>
          <p:spPr bwMode="gray">
            <a:xfrm flipH="1" flipV="1">
              <a:off x="524" y="1757"/>
              <a:ext cx="69" cy="93"/>
            </a:xfrm>
            <a:prstGeom prst="line">
              <a:avLst/>
            </a:prstGeom>
            <a:noFill/>
            <a:ln w="9525">
              <a:solidFill>
                <a:srgbClr val="FFFF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6" name="Oval 55"/>
            <p:cNvSpPr>
              <a:spLocks noChangeArrowheads="1"/>
            </p:cNvSpPr>
            <p:nvPr/>
          </p:nvSpPr>
          <p:spPr bwMode="gray">
            <a:xfrm>
              <a:off x="767" y="1769"/>
              <a:ext cx="82" cy="78"/>
            </a:xfrm>
            <a:prstGeom prst="ellipse">
              <a:avLst/>
            </a:prstGeom>
            <a:solidFill>
              <a:srgbClr val="FFFFFF">
                <a:alpha val="65097"/>
              </a:srgbClr>
            </a:solidFill>
            <a:ln w="9525" algn="ctr">
              <a:solidFill>
                <a:srgbClr val="FFFFFF"/>
              </a:solidFill>
              <a:round/>
            </a:ln>
          </p:spPr>
          <p:txBody>
            <a:bodyPr wrap="none" anchor="ctr"/>
            <a:lstStyle/>
            <a:p>
              <a:endParaRPr lang="zh-CN" altLang="en-US"/>
            </a:p>
          </p:txBody>
        </p:sp>
        <p:sp>
          <p:nvSpPr>
            <p:cNvPr id="57" name="Oval 56"/>
            <p:cNvSpPr>
              <a:spLocks noChangeArrowheads="1"/>
            </p:cNvSpPr>
            <p:nvPr/>
          </p:nvSpPr>
          <p:spPr bwMode="gray">
            <a:xfrm>
              <a:off x="653" y="2069"/>
              <a:ext cx="94" cy="89"/>
            </a:xfrm>
            <a:prstGeom prst="ellipse">
              <a:avLst/>
            </a:prstGeom>
            <a:solidFill>
              <a:srgbClr val="FFFFFF">
                <a:alpha val="65097"/>
              </a:srgbClr>
            </a:solidFill>
            <a:ln w="9525" algn="ctr">
              <a:solidFill>
                <a:srgbClr val="FFFFFF"/>
              </a:solidFill>
              <a:round/>
            </a:ln>
          </p:spPr>
          <p:txBody>
            <a:bodyPr wrap="none" anchor="ctr"/>
            <a:lstStyle/>
            <a:p>
              <a:endParaRPr lang="zh-CN" altLang="en-US"/>
            </a:p>
          </p:txBody>
        </p:sp>
        <p:sp>
          <p:nvSpPr>
            <p:cNvPr id="58" name="Line 57"/>
            <p:cNvSpPr>
              <a:spLocks noChangeShapeType="1"/>
            </p:cNvSpPr>
            <p:nvPr/>
          </p:nvSpPr>
          <p:spPr bwMode="gray">
            <a:xfrm>
              <a:off x="652" y="1955"/>
              <a:ext cx="29" cy="134"/>
            </a:xfrm>
            <a:prstGeom prst="line">
              <a:avLst/>
            </a:prstGeom>
            <a:noFill/>
            <a:ln w="9525">
              <a:solidFill>
                <a:srgbClr val="FFFF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9" name="Line 58"/>
            <p:cNvSpPr>
              <a:spLocks noChangeShapeType="1"/>
            </p:cNvSpPr>
            <p:nvPr/>
          </p:nvSpPr>
          <p:spPr bwMode="gray">
            <a:xfrm flipV="1">
              <a:off x="687" y="1804"/>
              <a:ext cx="87" cy="75"/>
            </a:xfrm>
            <a:prstGeom prst="line">
              <a:avLst/>
            </a:prstGeom>
            <a:noFill/>
            <a:ln w="9525">
              <a:solidFill>
                <a:srgbClr val="FFFF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0" name="Oval 59"/>
            <p:cNvSpPr>
              <a:spLocks noChangeArrowheads="1"/>
            </p:cNvSpPr>
            <p:nvPr/>
          </p:nvSpPr>
          <p:spPr bwMode="gray">
            <a:xfrm>
              <a:off x="173" y="1839"/>
              <a:ext cx="82" cy="78"/>
            </a:xfrm>
            <a:prstGeom prst="ellipse">
              <a:avLst/>
            </a:prstGeom>
            <a:solidFill>
              <a:srgbClr val="FFFFFF">
                <a:alpha val="65097"/>
              </a:srgbClr>
            </a:solidFill>
            <a:ln w="9525" algn="ctr">
              <a:solidFill>
                <a:srgbClr val="FFFFFF"/>
              </a:solidFill>
              <a:round/>
            </a:ln>
          </p:spPr>
          <p:txBody>
            <a:bodyPr wrap="none" anchor="ctr"/>
            <a:lstStyle/>
            <a:p>
              <a:endParaRPr lang="zh-CN" altLang="en-US"/>
            </a:p>
          </p:txBody>
        </p:sp>
        <p:sp>
          <p:nvSpPr>
            <p:cNvPr id="61" name="Line 60"/>
            <p:cNvSpPr>
              <a:spLocks noChangeShapeType="1"/>
            </p:cNvSpPr>
            <p:nvPr/>
          </p:nvSpPr>
          <p:spPr bwMode="gray">
            <a:xfrm>
              <a:off x="221" y="1908"/>
              <a:ext cx="70" cy="70"/>
            </a:xfrm>
            <a:prstGeom prst="line">
              <a:avLst/>
            </a:prstGeom>
            <a:noFill/>
            <a:ln w="9525">
              <a:solidFill>
                <a:srgbClr val="FFFF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2" name="Line 61"/>
            <p:cNvSpPr>
              <a:spLocks noChangeShapeType="1"/>
            </p:cNvSpPr>
            <p:nvPr/>
          </p:nvSpPr>
          <p:spPr bwMode="gray">
            <a:xfrm flipH="1">
              <a:off x="550" y="2132"/>
              <a:ext cx="127" cy="36"/>
            </a:xfrm>
            <a:prstGeom prst="line">
              <a:avLst/>
            </a:prstGeom>
            <a:noFill/>
            <a:ln w="9525">
              <a:solidFill>
                <a:srgbClr val="FFFF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3" name="Oval 62"/>
            <p:cNvSpPr>
              <a:spLocks noChangeArrowheads="1"/>
            </p:cNvSpPr>
            <p:nvPr/>
          </p:nvSpPr>
          <p:spPr bwMode="gray">
            <a:xfrm>
              <a:off x="493" y="2135"/>
              <a:ext cx="82" cy="78"/>
            </a:xfrm>
            <a:prstGeom prst="ellipse">
              <a:avLst/>
            </a:prstGeom>
            <a:solidFill>
              <a:srgbClr val="FFFFFF">
                <a:alpha val="65097"/>
              </a:srgbClr>
            </a:solidFill>
            <a:ln w="9525" algn="ctr">
              <a:solidFill>
                <a:srgbClr val="FFFFFF"/>
              </a:solidFill>
              <a:round/>
            </a:ln>
          </p:spPr>
          <p:txBody>
            <a:bodyPr wrap="none" anchor="ctr"/>
            <a:lstStyle/>
            <a:p>
              <a:endParaRPr lang="zh-CN" altLang="en-US"/>
            </a:p>
          </p:txBody>
        </p:sp>
        <p:sp>
          <p:nvSpPr>
            <p:cNvPr id="64" name="Line 63"/>
            <p:cNvSpPr>
              <a:spLocks noChangeShapeType="1"/>
            </p:cNvSpPr>
            <p:nvPr/>
          </p:nvSpPr>
          <p:spPr bwMode="gray">
            <a:xfrm>
              <a:off x="727" y="2147"/>
              <a:ext cx="29" cy="35"/>
            </a:xfrm>
            <a:prstGeom prst="line">
              <a:avLst/>
            </a:prstGeom>
            <a:noFill/>
            <a:ln w="9525">
              <a:solidFill>
                <a:srgbClr val="FFFF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5" name="Oval 64"/>
            <p:cNvSpPr>
              <a:spLocks noChangeArrowheads="1"/>
            </p:cNvSpPr>
            <p:nvPr/>
          </p:nvSpPr>
          <p:spPr bwMode="gray">
            <a:xfrm>
              <a:off x="740" y="2190"/>
              <a:ext cx="82" cy="78"/>
            </a:xfrm>
            <a:prstGeom prst="ellipse">
              <a:avLst/>
            </a:prstGeom>
            <a:solidFill>
              <a:srgbClr val="FFFFFF">
                <a:alpha val="65097"/>
              </a:srgbClr>
            </a:solidFill>
            <a:ln w="9525" algn="ctr">
              <a:solidFill>
                <a:srgbClr val="FFFFFF"/>
              </a:solidFill>
              <a:round/>
            </a:ln>
          </p:spPr>
          <p:txBody>
            <a:bodyPr wrap="none" anchor="ctr"/>
            <a:lstStyle/>
            <a:p>
              <a:endParaRPr lang="zh-CN" altLang="en-US"/>
            </a:p>
          </p:txBody>
        </p:sp>
      </p:grpSp>
      <p:grpSp>
        <p:nvGrpSpPr>
          <p:cNvPr id="68" name="Group 67"/>
          <p:cNvGrpSpPr/>
          <p:nvPr/>
        </p:nvGrpSpPr>
        <p:grpSpPr bwMode="auto">
          <a:xfrm>
            <a:off x="706438" y="3328988"/>
            <a:ext cx="1733550" cy="1730375"/>
            <a:chOff x="1349" y="2203"/>
            <a:chExt cx="924" cy="922"/>
          </a:xfrm>
        </p:grpSpPr>
        <p:sp>
          <p:nvSpPr>
            <p:cNvPr id="69" name="AutoShape 68"/>
            <p:cNvSpPr>
              <a:spLocks noChangeArrowheads="1"/>
            </p:cNvSpPr>
            <p:nvPr/>
          </p:nvSpPr>
          <p:spPr bwMode="gray">
            <a:xfrm>
              <a:off x="1349" y="2203"/>
              <a:ext cx="924" cy="922"/>
            </a:xfrm>
            <a:prstGeom prst="diamond">
              <a:avLst/>
            </a:prstGeom>
            <a:solidFill>
              <a:srgbClr val="390892"/>
            </a:solidFill>
            <a:ln w="57150" algn="ctr">
              <a:solidFill>
                <a:srgbClr val="CDDCE9"/>
              </a:solidFill>
              <a:miter lim="800000"/>
            </a:ln>
            <a:effectLst>
              <a:prstShdw prst="shdw17" dist="17961" dir="2700000">
                <a:srgbClr val="7B848C"/>
              </a:prstShdw>
            </a:effectLst>
          </p:spPr>
          <p:txBody>
            <a:bodyPr wrap="none" anchor="ctr"/>
            <a:lstStyle/>
            <a:p>
              <a:endParaRPr lang="zh-CN" altLang="en-US"/>
            </a:p>
          </p:txBody>
        </p:sp>
        <p:sp>
          <p:nvSpPr>
            <p:cNvPr id="70" name="AutoShape 69"/>
            <p:cNvSpPr>
              <a:spLocks noChangeArrowheads="1"/>
            </p:cNvSpPr>
            <p:nvPr/>
          </p:nvSpPr>
          <p:spPr bwMode="gray">
            <a:xfrm>
              <a:off x="1590" y="2222"/>
              <a:ext cx="442" cy="228"/>
            </a:xfrm>
            <a:prstGeom prst="triangle">
              <a:avLst>
                <a:gd name="adj" fmla="val 50000"/>
              </a:avLst>
            </a:prstGeom>
            <a:gradFill rotWithShape="1">
              <a:gsLst>
                <a:gs pos="0">
                  <a:srgbClr val="B09CD3"/>
                </a:gs>
                <a:gs pos="100000">
                  <a:srgbClr val="390892"/>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71" name="AutoShape 70"/>
            <p:cNvSpPr>
              <a:spLocks noChangeArrowheads="1"/>
            </p:cNvSpPr>
            <p:nvPr/>
          </p:nvSpPr>
          <p:spPr bwMode="gray">
            <a:xfrm flipV="1">
              <a:off x="1593" y="2881"/>
              <a:ext cx="429" cy="216"/>
            </a:xfrm>
            <a:prstGeom prst="triangle">
              <a:avLst>
                <a:gd name="adj" fmla="val 50000"/>
              </a:avLst>
            </a:prstGeom>
            <a:gradFill rotWithShape="1">
              <a:gsLst>
                <a:gs pos="0">
                  <a:srgbClr val="1A0444"/>
                </a:gs>
                <a:gs pos="100000">
                  <a:srgbClr val="390892"/>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grpSp>
        <p:nvGrpSpPr>
          <p:cNvPr id="72" name="Group 71"/>
          <p:cNvGrpSpPr/>
          <p:nvPr/>
        </p:nvGrpSpPr>
        <p:grpSpPr bwMode="auto">
          <a:xfrm>
            <a:off x="6394450" y="3367088"/>
            <a:ext cx="1739900" cy="1736725"/>
            <a:chOff x="751" y="1531"/>
            <a:chExt cx="1161" cy="1161"/>
          </a:xfrm>
        </p:grpSpPr>
        <p:sp>
          <p:nvSpPr>
            <p:cNvPr id="73" name="AutoShape 72"/>
            <p:cNvSpPr>
              <a:spLocks noChangeArrowheads="1"/>
            </p:cNvSpPr>
            <p:nvPr/>
          </p:nvSpPr>
          <p:spPr bwMode="gray">
            <a:xfrm>
              <a:off x="751" y="1531"/>
              <a:ext cx="1161" cy="1161"/>
            </a:xfrm>
            <a:prstGeom prst="diamond">
              <a:avLst/>
            </a:prstGeom>
            <a:solidFill>
              <a:srgbClr val="959208"/>
            </a:solidFill>
            <a:ln w="57150" algn="ctr">
              <a:solidFill>
                <a:srgbClr val="CDDCE9"/>
              </a:solidFill>
              <a:miter lim="800000"/>
            </a:ln>
            <a:effectLst>
              <a:prstShdw prst="shdw17" dist="17961" dir="2700000">
                <a:srgbClr val="7B848C"/>
              </a:prstShdw>
            </a:effectLst>
          </p:spPr>
          <p:txBody>
            <a:bodyPr wrap="none" anchor="ctr"/>
            <a:lstStyle/>
            <a:p>
              <a:endParaRPr lang="zh-CN" altLang="en-US"/>
            </a:p>
          </p:txBody>
        </p:sp>
        <p:sp>
          <p:nvSpPr>
            <p:cNvPr id="74" name="AutoShape 73"/>
            <p:cNvSpPr>
              <a:spLocks noChangeArrowheads="1"/>
            </p:cNvSpPr>
            <p:nvPr/>
          </p:nvSpPr>
          <p:spPr bwMode="gray">
            <a:xfrm>
              <a:off x="1061" y="1554"/>
              <a:ext cx="540" cy="272"/>
            </a:xfrm>
            <a:prstGeom prst="triangle">
              <a:avLst>
                <a:gd name="adj" fmla="val 50000"/>
              </a:avLst>
            </a:prstGeom>
            <a:gradFill rotWithShape="1">
              <a:gsLst>
                <a:gs pos="0">
                  <a:srgbClr val="E6E5C4"/>
                </a:gs>
                <a:gs pos="100000">
                  <a:srgbClr val="959208"/>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75" name="AutoShape 74"/>
            <p:cNvSpPr>
              <a:spLocks noChangeArrowheads="1"/>
            </p:cNvSpPr>
            <p:nvPr/>
          </p:nvSpPr>
          <p:spPr bwMode="gray">
            <a:xfrm flipV="1">
              <a:off x="1057" y="2385"/>
              <a:ext cx="540" cy="272"/>
            </a:xfrm>
            <a:prstGeom prst="triangle">
              <a:avLst>
                <a:gd name="adj" fmla="val 50000"/>
              </a:avLst>
            </a:prstGeom>
            <a:gradFill rotWithShape="1">
              <a:gsLst>
                <a:gs pos="0">
                  <a:srgbClr val="454404"/>
                </a:gs>
                <a:gs pos="100000">
                  <a:srgbClr val="959208"/>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sp>
        <p:nvSpPr>
          <p:cNvPr id="76" name="Rectangle 75"/>
          <p:cNvSpPr>
            <a:spLocks noChangeArrowheads="1"/>
          </p:cNvSpPr>
          <p:nvPr/>
        </p:nvSpPr>
        <p:spPr bwMode="gray">
          <a:xfrm>
            <a:off x="903288" y="4071938"/>
            <a:ext cx="13255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1400" dirty="0">
                <a:solidFill>
                  <a:schemeClr val="bg1"/>
                </a:solidFill>
              </a:rPr>
              <a:t>风险审计</a:t>
            </a:r>
            <a:endParaRPr lang="en-US" altLang="zh-CN" sz="1400" dirty="0">
              <a:solidFill>
                <a:schemeClr val="bg1"/>
              </a:solidFill>
            </a:endParaRPr>
          </a:p>
        </p:txBody>
      </p:sp>
      <p:sp>
        <p:nvSpPr>
          <p:cNvPr id="77" name="Rectangle 76"/>
          <p:cNvSpPr>
            <a:spLocks noChangeArrowheads="1"/>
          </p:cNvSpPr>
          <p:nvPr/>
        </p:nvSpPr>
        <p:spPr bwMode="gray">
          <a:xfrm>
            <a:off x="6811963" y="3871913"/>
            <a:ext cx="9175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1400" dirty="0">
                <a:solidFill>
                  <a:schemeClr val="bg1"/>
                </a:solidFill>
              </a:rPr>
              <a:t>风险管理整改</a:t>
            </a:r>
            <a:endParaRPr lang="en-US" altLang="zh-CN" sz="1400" dirty="0">
              <a:solidFill>
                <a:schemeClr val="bg1"/>
              </a:solidFill>
            </a:endParaRPr>
          </a:p>
        </p:txBody>
      </p:sp>
      <p:grpSp>
        <p:nvGrpSpPr>
          <p:cNvPr id="78" name="Group 77"/>
          <p:cNvGrpSpPr/>
          <p:nvPr/>
        </p:nvGrpSpPr>
        <p:grpSpPr bwMode="auto">
          <a:xfrm>
            <a:off x="1363663" y="3643313"/>
            <a:ext cx="412750" cy="320675"/>
            <a:chOff x="1298" y="1792"/>
            <a:chExt cx="300" cy="234"/>
          </a:xfrm>
        </p:grpSpPr>
        <p:sp>
          <p:nvSpPr>
            <p:cNvPr id="79" name="Line 78"/>
            <p:cNvSpPr>
              <a:spLocks noChangeShapeType="1"/>
            </p:cNvSpPr>
            <p:nvPr/>
          </p:nvSpPr>
          <p:spPr bwMode="gray">
            <a:xfrm flipV="1">
              <a:off x="1523" y="1792"/>
              <a:ext cx="0" cy="60"/>
            </a:xfrm>
            <a:prstGeom prst="line">
              <a:avLst/>
            </a:prstGeom>
            <a:noFill/>
            <a:ln w="57150">
              <a:solidFill>
                <a:schemeClr val="tx1">
                  <a:alpha val="36862"/>
                </a:schemeClr>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80" name="Rectangle 79"/>
            <p:cNvSpPr>
              <a:spLocks noChangeArrowheads="1"/>
            </p:cNvSpPr>
            <p:nvPr/>
          </p:nvSpPr>
          <p:spPr bwMode="gray">
            <a:xfrm>
              <a:off x="1428" y="1961"/>
              <a:ext cx="43" cy="57"/>
            </a:xfrm>
            <a:prstGeom prst="rect">
              <a:avLst/>
            </a:prstGeom>
            <a:solidFill>
              <a:srgbClr val="FFFFFF">
                <a:alpha val="3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81" name="Rectangle 80"/>
            <p:cNvSpPr>
              <a:spLocks noChangeArrowheads="1"/>
            </p:cNvSpPr>
            <p:nvPr/>
          </p:nvSpPr>
          <p:spPr bwMode="gray">
            <a:xfrm>
              <a:off x="1384" y="1908"/>
              <a:ext cx="29" cy="29"/>
            </a:xfrm>
            <a:prstGeom prst="rect">
              <a:avLst/>
            </a:prstGeom>
            <a:solidFill>
              <a:srgbClr val="FFFFFF">
                <a:alpha val="34901"/>
              </a:srgbClr>
            </a:solidFill>
            <a:ln w="9525" algn="ctr">
              <a:solidFill>
                <a:schemeClr val="tx1">
                  <a:alpha val="36862"/>
                </a:schemeClr>
              </a:solidFill>
              <a:miter lim="800000"/>
            </a:ln>
          </p:spPr>
          <p:txBody>
            <a:bodyPr wrap="none" anchor="ctr"/>
            <a:lstStyle/>
            <a:p>
              <a:endParaRPr lang="zh-CN" altLang="en-US"/>
            </a:p>
          </p:txBody>
        </p:sp>
        <p:sp>
          <p:nvSpPr>
            <p:cNvPr id="82" name="Rectangle 81"/>
            <p:cNvSpPr>
              <a:spLocks noChangeArrowheads="1"/>
            </p:cNvSpPr>
            <p:nvPr/>
          </p:nvSpPr>
          <p:spPr bwMode="gray">
            <a:xfrm>
              <a:off x="1488" y="1908"/>
              <a:ext cx="29" cy="29"/>
            </a:xfrm>
            <a:prstGeom prst="rect">
              <a:avLst/>
            </a:prstGeom>
            <a:solidFill>
              <a:srgbClr val="FFFFFF">
                <a:alpha val="34901"/>
              </a:srgbClr>
            </a:solidFill>
            <a:ln w="9525" algn="ctr">
              <a:solidFill>
                <a:schemeClr val="tx1">
                  <a:alpha val="36862"/>
                </a:schemeClr>
              </a:solidFill>
              <a:miter lim="800000"/>
            </a:ln>
          </p:spPr>
          <p:txBody>
            <a:bodyPr wrap="none" anchor="ctr"/>
            <a:lstStyle/>
            <a:p>
              <a:endParaRPr lang="zh-CN" altLang="en-US"/>
            </a:p>
          </p:txBody>
        </p:sp>
        <p:sp>
          <p:nvSpPr>
            <p:cNvPr id="83" name="AutoShape 82"/>
            <p:cNvSpPr>
              <a:spLocks noChangeArrowheads="1"/>
            </p:cNvSpPr>
            <p:nvPr/>
          </p:nvSpPr>
          <p:spPr bwMode="gray">
            <a:xfrm>
              <a:off x="1298" y="1802"/>
              <a:ext cx="300" cy="224"/>
            </a:xfrm>
            <a:prstGeom prst="upArrow">
              <a:avLst>
                <a:gd name="adj1" fmla="val 63676"/>
                <a:gd name="adj2" fmla="val 44657"/>
              </a:avLst>
            </a:prstGeom>
            <a:noFill/>
            <a:ln w="28575" algn="ctr">
              <a:solidFill>
                <a:srgbClr val="FFFFFF">
                  <a:alpha val="36862"/>
                </a:srgbClr>
              </a:solidFill>
              <a:miter lim="800000"/>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grpSp>
        <p:nvGrpSpPr>
          <p:cNvPr id="84" name="Group 83"/>
          <p:cNvGrpSpPr/>
          <p:nvPr/>
        </p:nvGrpSpPr>
        <p:grpSpPr bwMode="auto">
          <a:xfrm>
            <a:off x="7165975" y="4410075"/>
            <a:ext cx="428625" cy="352425"/>
            <a:chOff x="3435" y="2922"/>
            <a:chExt cx="357" cy="295"/>
          </a:xfrm>
        </p:grpSpPr>
        <p:sp>
          <p:nvSpPr>
            <p:cNvPr id="85" name="Freeform 84"/>
            <p:cNvSpPr/>
            <p:nvPr/>
          </p:nvSpPr>
          <p:spPr bwMode="gray">
            <a:xfrm rot="1584055">
              <a:off x="3435" y="2976"/>
              <a:ext cx="152" cy="241"/>
            </a:xfrm>
            <a:custGeom>
              <a:avLst/>
              <a:gdLst>
                <a:gd name="T0" fmla="*/ 0 w 688"/>
                <a:gd name="T1" fmla="*/ 0 h 1090"/>
                <a:gd name="T2" fmla="*/ 0 w 688"/>
                <a:gd name="T3" fmla="*/ 0 h 1090"/>
                <a:gd name="T4" fmla="*/ 0 w 688"/>
                <a:gd name="T5" fmla="*/ 0 h 1090"/>
                <a:gd name="T6" fmla="*/ 0 w 688"/>
                <a:gd name="T7" fmla="*/ 0 h 1090"/>
                <a:gd name="T8" fmla="*/ 0 w 688"/>
                <a:gd name="T9" fmla="*/ 0 h 1090"/>
                <a:gd name="T10" fmla="*/ 0 w 688"/>
                <a:gd name="T11" fmla="*/ 0 h 1090"/>
                <a:gd name="T12" fmla="*/ 0 w 688"/>
                <a:gd name="T13" fmla="*/ 0 h 1090"/>
                <a:gd name="T14" fmla="*/ 0 60000 65536"/>
                <a:gd name="T15" fmla="*/ 0 60000 65536"/>
                <a:gd name="T16" fmla="*/ 0 60000 65536"/>
                <a:gd name="T17" fmla="*/ 0 60000 65536"/>
                <a:gd name="T18" fmla="*/ 0 60000 65536"/>
                <a:gd name="T19" fmla="*/ 0 60000 65536"/>
                <a:gd name="T20" fmla="*/ 0 60000 65536"/>
                <a:gd name="T21" fmla="*/ 0 w 688"/>
                <a:gd name="T22" fmla="*/ 0 h 1090"/>
                <a:gd name="T23" fmla="*/ 688 w 688"/>
                <a:gd name="T24" fmla="*/ 1090 h 10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88" h="1090">
                  <a:moveTo>
                    <a:pt x="0" y="190"/>
                  </a:moveTo>
                  <a:cubicBezTo>
                    <a:pt x="6" y="34"/>
                    <a:pt x="235" y="0"/>
                    <a:pt x="341" y="0"/>
                  </a:cubicBezTo>
                  <a:cubicBezTo>
                    <a:pt x="447" y="0"/>
                    <a:pt x="677" y="34"/>
                    <a:pt x="688" y="185"/>
                  </a:cubicBezTo>
                  <a:cubicBezTo>
                    <a:pt x="688" y="185"/>
                    <a:pt x="687" y="448"/>
                    <a:pt x="686" y="711"/>
                  </a:cubicBezTo>
                  <a:cubicBezTo>
                    <a:pt x="688" y="912"/>
                    <a:pt x="531" y="1080"/>
                    <a:pt x="347" y="1085"/>
                  </a:cubicBezTo>
                  <a:cubicBezTo>
                    <a:pt x="163" y="1090"/>
                    <a:pt x="8" y="885"/>
                    <a:pt x="6" y="699"/>
                  </a:cubicBezTo>
                  <a:cubicBezTo>
                    <a:pt x="1" y="450"/>
                    <a:pt x="0" y="190"/>
                    <a:pt x="0" y="190"/>
                  </a:cubicBezTo>
                  <a:close/>
                </a:path>
              </a:pathLst>
            </a:custGeom>
            <a:noFill/>
            <a:ln w="19050">
              <a:solidFill>
                <a:srgbClr val="FFFFFF">
                  <a:alpha val="56862"/>
                </a:srgbClr>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86" name="Line 85"/>
            <p:cNvSpPr>
              <a:spLocks noChangeShapeType="1"/>
            </p:cNvSpPr>
            <p:nvPr/>
          </p:nvSpPr>
          <p:spPr bwMode="gray">
            <a:xfrm rot="1584055">
              <a:off x="3461" y="3044"/>
              <a:ext cx="152" cy="0"/>
            </a:xfrm>
            <a:prstGeom prst="line">
              <a:avLst/>
            </a:prstGeom>
            <a:noFill/>
            <a:ln w="19050">
              <a:solidFill>
                <a:schemeClr val="tx1">
                  <a:alpha val="56862"/>
                </a:schemeClr>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87" name="Line 86"/>
            <p:cNvSpPr>
              <a:spLocks noChangeShapeType="1"/>
            </p:cNvSpPr>
            <p:nvPr/>
          </p:nvSpPr>
          <p:spPr bwMode="gray">
            <a:xfrm rot="1584055">
              <a:off x="3552" y="2986"/>
              <a:ext cx="0" cy="62"/>
            </a:xfrm>
            <a:prstGeom prst="line">
              <a:avLst/>
            </a:prstGeom>
            <a:noFill/>
            <a:ln w="19050">
              <a:solidFill>
                <a:schemeClr val="tx1">
                  <a:alpha val="56862"/>
                </a:schemeClr>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88" name="Freeform 87"/>
            <p:cNvSpPr/>
            <p:nvPr/>
          </p:nvSpPr>
          <p:spPr bwMode="gray">
            <a:xfrm>
              <a:off x="3564" y="2922"/>
              <a:ext cx="228" cy="165"/>
            </a:xfrm>
            <a:custGeom>
              <a:avLst/>
              <a:gdLst>
                <a:gd name="T0" fmla="*/ 0 w 228"/>
                <a:gd name="T1" fmla="*/ 68 h 165"/>
                <a:gd name="T2" fmla="*/ 88 w 228"/>
                <a:gd name="T3" fmla="*/ 8 h 165"/>
                <a:gd name="T4" fmla="*/ 121 w 228"/>
                <a:gd name="T5" fmla="*/ 115 h 165"/>
                <a:gd name="T6" fmla="*/ 228 w 228"/>
                <a:gd name="T7" fmla="*/ 126 h 165"/>
                <a:gd name="T8" fmla="*/ 0 60000 65536"/>
                <a:gd name="T9" fmla="*/ 0 60000 65536"/>
                <a:gd name="T10" fmla="*/ 0 60000 65536"/>
                <a:gd name="T11" fmla="*/ 0 60000 65536"/>
                <a:gd name="T12" fmla="*/ 0 w 228"/>
                <a:gd name="T13" fmla="*/ 0 h 165"/>
                <a:gd name="T14" fmla="*/ 228 w 228"/>
                <a:gd name="T15" fmla="*/ 165 h 165"/>
              </a:gdLst>
              <a:ahLst/>
              <a:cxnLst>
                <a:cxn ang="T8">
                  <a:pos x="T0" y="T1"/>
                </a:cxn>
                <a:cxn ang="T9">
                  <a:pos x="T2" y="T3"/>
                </a:cxn>
                <a:cxn ang="T10">
                  <a:pos x="T4" y="T5"/>
                </a:cxn>
                <a:cxn ang="T11">
                  <a:pos x="T6" y="T7"/>
                </a:cxn>
              </a:cxnLst>
              <a:rect l="T12" t="T13" r="T14" b="T15"/>
              <a:pathLst>
                <a:path w="228" h="165">
                  <a:moveTo>
                    <a:pt x="0" y="68"/>
                  </a:moveTo>
                  <a:cubicBezTo>
                    <a:pt x="4" y="25"/>
                    <a:pt x="68" y="0"/>
                    <a:pt x="88" y="8"/>
                  </a:cubicBezTo>
                  <a:cubicBezTo>
                    <a:pt x="138" y="53"/>
                    <a:pt x="82" y="65"/>
                    <a:pt x="121" y="115"/>
                  </a:cubicBezTo>
                  <a:cubicBezTo>
                    <a:pt x="160" y="165"/>
                    <a:pt x="206" y="124"/>
                    <a:pt x="228" y="126"/>
                  </a:cubicBezTo>
                </a:path>
              </a:pathLst>
            </a:custGeom>
            <a:noFill/>
            <a:ln w="19050">
              <a:solidFill>
                <a:schemeClr val="tx1">
                  <a:alpha val="56862"/>
                </a:schemeClr>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sp>
        <p:nvSpPr>
          <p:cNvPr id="89" name="Rectangle 88"/>
          <p:cNvSpPr>
            <a:spLocks noChangeArrowheads="1"/>
          </p:cNvSpPr>
          <p:nvPr/>
        </p:nvSpPr>
        <p:spPr bwMode="black">
          <a:xfrm>
            <a:off x="1524000" y="1268760"/>
            <a:ext cx="5557838"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sz="1400" dirty="0" smtClean="0">
                <a:solidFill>
                  <a:srgbClr val="000000"/>
                </a:solidFill>
              </a:rPr>
              <a:t>风险管理体系的监督反馈是风险管理第三道防线的职能，即是风险审计的常态化工作，它是风险管理的最后一道防线、起着风险管理体系建设改进</a:t>
            </a:r>
            <a:r>
              <a:rPr lang="zh-CN" altLang="en-US" sz="1400" dirty="0">
                <a:solidFill>
                  <a:srgbClr val="000000"/>
                </a:solidFill>
              </a:rPr>
              <a:t>和</a:t>
            </a:r>
            <a:r>
              <a:rPr lang="zh-CN" altLang="en-US" sz="1400" dirty="0" smtClean="0">
                <a:solidFill>
                  <a:srgbClr val="000000"/>
                </a:solidFill>
              </a:rPr>
              <a:t>调整、体系运行有效的保障作用。</a:t>
            </a:r>
            <a:endParaRPr lang="en-US" altLang="zh-CN" sz="1400" dirty="0">
              <a:solidFill>
                <a:srgbClr val="000000"/>
              </a:solidFill>
            </a:endParaRPr>
          </a:p>
        </p:txBody>
      </p:sp>
      <p:cxnSp>
        <p:nvCxnSpPr>
          <p:cNvPr id="90" name="肘形连接符 89"/>
          <p:cNvCxnSpPr>
            <a:stCxn id="73" idx="2"/>
            <a:endCxn id="69" idx="2"/>
          </p:cNvCxnSpPr>
          <p:nvPr/>
        </p:nvCxnSpPr>
        <p:spPr>
          <a:xfrm rot="5400000" flipH="1">
            <a:off x="4396582" y="2235995"/>
            <a:ext cx="44450" cy="5691187"/>
          </a:xfrm>
          <a:prstGeom prst="bentConnector3">
            <a:avLst>
              <a:gd name="adj1" fmla="val -2814200"/>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一、概念及意义</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管理体系要素架构</a:t>
            </a: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68760"/>
            <a:ext cx="9144000" cy="519194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6" y="357166"/>
            <a:ext cx="3351316" cy="523220"/>
          </a:xfrm>
          <a:prstGeom prst="rect">
            <a:avLst/>
          </a:prstGeom>
          <a:noFill/>
        </p:spPr>
        <p:txBody>
          <a:bodyPr wrap="square" rtlCol="0">
            <a:spAutoFit/>
          </a:bodyPr>
          <a:lstStyle/>
          <a:p>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目录</a:t>
            </a:r>
            <a:r>
              <a:rPr lang="en-US" altLang="zh-CN" sz="2800" dirty="0">
                <a:solidFill>
                  <a:schemeClr val="bg1"/>
                </a:solidFill>
                <a:latin typeface="微软雅黑" pitchFamily="34" charset="-122"/>
                <a:ea typeface="微软雅黑" pitchFamily="34" charset="-122"/>
              </a:rPr>
              <a:t>——</a:t>
            </a:r>
            <a:endParaRPr lang="zh-CN" altLang="en-US" sz="2800" dirty="0">
              <a:solidFill>
                <a:schemeClr val="bg1"/>
              </a:solidFill>
              <a:latin typeface="微软雅黑" pitchFamily="34" charset="-122"/>
              <a:ea typeface="微软雅黑" pitchFamily="34" charset="-122"/>
            </a:endParaRPr>
          </a:p>
        </p:txBody>
      </p:sp>
      <p:grpSp>
        <p:nvGrpSpPr>
          <p:cNvPr id="43" name="Group 4"/>
          <p:cNvGrpSpPr/>
          <p:nvPr/>
        </p:nvGrpSpPr>
        <p:grpSpPr bwMode="auto">
          <a:xfrm>
            <a:off x="2057400" y="2206724"/>
            <a:ext cx="5114925" cy="457200"/>
            <a:chOff x="1296" y="1224"/>
            <a:chExt cx="3222" cy="288"/>
          </a:xfrm>
        </p:grpSpPr>
        <p:sp>
          <p:nvSpPr>
            <p:cNvPr id="44" name="Oval 5"/>
            <p:cNvSpPr>
              <a:spLocks noChangeArrowheads="1"/>
            </p:cNvSpPr>
            <p:nvPr/>
          </p:nvSpPr>
          <p:spPr bwMode="gray">
            <a:xfrm>
              <a:off x="1296" y="1290"/>
              <a:ext cx="144" cy="144"/>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45" name="Group 6"/>
            <p:cNvGrpSpPr/>
            <p:nvPr/>
          </p:nvGrpSpPr>
          <p:grpSpPr bwMode="auto">
            <a:xfrm>
              <a:off x="1440" y="1224"/>
              <a:ext cx="3078" cy="288"/>
              <a:chOff x="1536" y="1470"/>
              <a:chExt cx="3078" cy="288"/>
            </a:xfrm>
          </p:grpSpPr>
          <p:sp>
            <p:nvSpPr>
              <p:cNvPr id="46" name="Line 7"/>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47" name="AutoShape 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48" name="Group 9"/>
          <p:cNvGrpSpPr/>
          <p:nvPr/>
        </p:nvGrpSpPr>
        <p:grpSpPr bwMode="auto">
          <a:xfrm>
            <a:off x="2057400" y="2892524"/>
            <a:ext cx="5114925" cy="457200"/>
            <a:chOff x="1296" y="1566"/>
            <a:chExt cx="3222" cy="288"/>
          </a:xfrm>
        </p:grpSpPr>
        <p:sp>
          <p:nvSpPr>
            <p:cNvPr id="49" name="Oval 10"/>
            <p:cNvSpPr>
              <a:spLocks noChangeArrowheads="1"/>
            </p:cNvSpPr>
            <p:nvPr/>
          </p:nvSpPr>
          <p:spPr bwMode="gray">
            <a:xfrm>
              <a:off x="1296" y="1626"/>
              <a:ext cx="144" cy="144"/>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50" name="Group 11"/>
            <p:cNvGrpSpPr/>
            <p:nvPr/>
          </p:nvGrpSpPr>
          <p:grpSpPr bwMode="auto">
            <a:xfrm>
              <a:off x="1440" y="1566"/>
              <a:ext cx="3078" cy="288"/>
              <a:chOff x="1536" y="1470"/>
              <a:chExt cx="3078" cy="288"/>
            </a:xfrm>
          </p:grpSpPr>
          <p:sp>
            <p:nvSpPr>
              <p:cNvPr id="51" name="Line 12"/>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52" name="AutoShape 13"/>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53" name="Group 14"/>
          <p:cNvGrpSpPr/>
          <p:nvPr/>
        </p:nvGrpSpPr>
        <p:grpSpPr bwMode="auto">
          <a:xfrm>
            <a:off x="2057400" y="3587849"/>
            <a:ext cx="5114925" cy="457200"/>
            <a:chOff x="1296" y="1908"/>
            <a:chExt cx="3222" cy="288"/>
          </a:xfrm>
        </p:grpSpPr>
        <p:sp>
          <p:nvSpPr>
            <p:cNvPr id="54" name="Oval 15"/>
            <p:cNvSpPr>
              <a:spLocks noChangeArrowheads="1"/>
            </p:cNvSpPr>
            <p:nvPr/>
          </p:nvSpPr>
          <p:spPr bwMode="gray">
            <a:xfrm>
              <a:off x="1296" y="1974"/>
              <a:ext cx="144" cy="144"/>
            </a:xfrm>
            <a:prstGeom prst="ellipse">
              <a:avLst/>
            </a:prstGeom>
            <a:gradFill rotWithShape="1">
              <a:gsLst>
                <a:gs pos="0">
                  <a:schemeClr val="accent2"/>
                </a:gs>
                <a:gs pos="100000">
                  <a:schemeClr val="accent2">
                    <a:gamma/>
                    <a:shade val="66667"/>
                    <a:invGamma/>
                  </a:scheme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55" name="Group 16"/>
            <p:cNvGrpSpPr/>
            <p:nvPr/>
          </p:nvGrpSpPr>
          <p:grpSpPr bwMode="auto">
            <a:xfrm>
              <a:off x="1440" y="1908"/>
              <a:ext cx="3078" cy="288"/>
              <a:chOff x="1536" y="1470"/>
              <a:chExt cx="3078" cy="288"/>
            </a:xfrm>
          </p:grpSpPr>
          <p:sp>
            <p:nvSpPr>
              <p:cNvPr id="56" name="Line 17"/>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57" name="AutoShape 1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58" name="Group 19"/>
          <p:cNvGrpSpPr/>
          <p:nvPr/>
        </p:nvGrpSpPr>
        <p:grpSpPr bwMode="auto">
          <a:xfrm>
            <a:off x="2057400" y="4292699"/>
            <a:ext cx="5114925" cy="457200"/>
            <a:chOff x="1296" y="2256"/>
            <a:chExt cx="3222" cy="288"/>
          </a:xfrm>
        </p:grpSpPr>
        <p:sp>
          <p:nvSpPr>
            <p:cNvPr id="59" name="Oval 20"/>
            <p:cNvSpPr>
              <a:spLocks noChangeArrowheads="1"/>
            </p:cNvSpPr>
            <p:nvPr/>
          </p:nvSpPr>
          <p:spPr bwMode="gray">
            <a:xfrm>
              <a:off x="1296" y="2325"/>
              <a:ext cx="144" cy="144"/>
            </a:xfrm>
            <a:prstGeom prst="ellipse">
              <a:avLst/>
            </a:prstGeom>
            <a:gradFill rotWithShape="1">
              <a:gsLst>
                <a:gs pos="0">
                  <a:schemeClr val="accent1"/>
                </a:gs>
                <a:gs pos="100000">
                  <a:schemeClr val="accent1">
                    <a:gamma/>
                    <a:shade val="66667"/>
                    <a:invGamma/>
                  </a:scheme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60" name="Group 21"/>
            <p:cNvGrpSpPr/>
            <p:nvPr/>
          </p:nvGrpSpPr>
          <p:grpSpPr bwMode="auto">
            <a:xfrm>
              <a:off x="1440" y="2256"/>
              <a:ext cx="3078" cy="288"/>
              <a:chOff x="1536" y="1470"/>
              <a:chExt cx="3078" cy="288"/>
            </a:xfrm>
          </p:grpSpPr>
          <p:sp>
            <p:nvSpPr>
              <p:cNvPr id="61" name="Line 22"/>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62" name="AutoShape 23"/>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63" name="Group 24"/>
          <p:cNvGrpSpPr/>
          <p:nvPr/>
        </p:nvGrpSpPr>
        <p:grpSpPr bwMode="auto">
          <a:xfrm>
            <a:off x="2057400" y="4988024"/>
            <a:ext cx="5114925" cy="457200"/>
            <a:chOff x="1296" y="2598"/>
            <a:chExt cx="3222" cy="288"/>
          </a:xfrm>
        </p:grpSpPr>
        <p:sp>
          <p:nvSpPr>
            <p:cNvPr id="64" name="Oval 25"/>
            <p:cNvSpPr>
              <a:spLocks noChangeArrowheads="1"/>
            </p:cNvSpPr>
            <p:nvPr/>
          </p:nvSpPr>
          <p:spPr bwMode="gray">
            <a:xfrm>
              <a:off x="1296" y="2661"/>
              <a:ext cx="144" cy="144"/>
            </a:xfrm>
            <a:prstGeom prst="ellipse">
              <a:avLst/>
            </a:prstGeom>
            <a:gradFill rotWithShape="1">
              <a:gsLst>
                <a:gs pos="0">
                  <a:schemeClr val="hlink"/>
                </a:gs>
                <a:gs pos="100000">
                  <a:schemeClr val="hlink">
                    <a:gamma/>
                    <a:shade val="66667"/>
                    <a:invGamma/>
                  </a:scheme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65" name="Group 26"/>
            <p:cNvGrpSpPr/>
            <p:nvPr/>
          </p:nvGrpSpPr>
          <p:grpSpPr bwMode="auto">
            <a:xfrm>
              <a:off x="1440" y="2598"/>
              <a:ext cx="3078" cy="288"/>
              <a:chOff x="1536" y="1470"/>
              <a:chExt cx="3078" cy="288"/>
            </a:xfrm>
          </p:grpSpPr>
          <p:sp>
            <p:nvSpPr>
              <p:cNvPr id="66" name="Line 27"/>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67" name="AutoShape 2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sp>
        <p:nvSpPr>
          <p:cNvPr id="68" name="Rectangle 29"/>
          <p:cNvSpPr>
            <a:spLocks noChangeArrowheads="1"/>
          </p:cNvSpPr>
          <p:nvPr/>
        </p:nvSpPr>
        <p:spPr bwMode="gray">
          <a:xfrm>
            <a:off x="3203848" y="2244824"/>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风险管理体系概念及意义</a:t>
            </a:r>
            <a:endParaRPr lang="en-US" altLang="zh-CN" dirty="0">
              <a:latin typeface="微软雅黑" pitchFamily="34" charset="-122"/>
              <a:ea typeface="微软雅黑" pitchFamily="34" charset="-122"/>
            </a:endParaRPr>
          </a:p>
        </p:txBody>
      </p:sp>
      <p:sp>
        <p:nvSpPr>
          <p:cNvPr id="69" name="Rectangle 30"/>
          <p:cNvSpPr>
            <a:spLocks noChangeArrowheads="1"/>
          </p:cNvSpPr>
          <p:nvPr/>
        </p:nvSpPr>
        <p:spPr bwMode="gray">
          <a:xfrm>
            <a:off x="3203848" y="2940149"/>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风险管理体系构建的框架</a:t>
            </a:r>
            <a:endParaRPr lang="en-US" altLang="zh-CN" dirty="0">
              <a:latin typeface="微软雅黑" pitchFamily="34" charset="-122"/>
              <a:ea typeface="微软雅黑" pitchFamily="34" charset="-122"/>
            </a:endParaRPr>
          </a:p>
        </p:txBody>
      </p:sp>
      <p:sp>
        <p:nvSpPr>
          <p:cNvPr id="70" name="Rectangle 31"/>
          <p:cNvSpPr>
            <a:spLocks noChangeArrowheads="1"/>
          </p:cNvSpPr>
          <p:nvPr/>
        </p:nvSpPr>
        <p:spPr bwMode="gray">
          <a:xfrm>
            <a:off x="3203848" y="3640237"/>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风险管理体系功能与作用</a:t>
            </a:r>
            <a:endParaRPr lang="en-US" altLang="zh-CN" dirty="0">
              <a:latin typeface="微软雅黑" pitchFamily="34" charset="-122"/>
              <a:ea typeface="微软雅黑" pitchFamily="34" charset="-122"/>
            </a:endParaRPr>
          </a:p>
        </p:txBody>
      </p:sp>
      <p:sp>
        <p:nvSpPr>
          <p:cNvPr id="71" name="Rectangle 32"/>
          <p:cNvSpPr>
            <a:spLocks noChangeArrowheads="1"/>
          </p:cNvSpPr>
          <p:nvPr/>
        </p:nvSpPr>
        <p:spPr bwMode="gray">
          <a:xfrm>
            <a:off x="3203848" y="4357672"/>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风险管理体系的建设步骤</a:t>
            </a:r>
            <a:endParaRPr lang="en-US" altLang="zh-CN" dirty="0">
              <a:latin typeface="微软雅黑" pitchFamily="34" charset="-122"/>
              <a:ea typeface="微软雅黑" pitchFamily="34" charset="-122"/>
            </a:endParaRPr>
          </a:p>
        </p:txBody>
      </p:sp>
      <p:sp>
        <p:nvSpPr>
          <p:cNvPr id="72" name="Rectangle 33"/>
          <p:cNvSpPr>
            <a:spLocks noChangeArrowheads="1"/>
          </p:cNvSpPr>
          <p:nvPr/>
        </p:nvSpPr>
        <p:spPr bwMode="gray">
          <a:xfrm>
            <a:off x="3203848" y="5015036"/>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a:latin typeface="微软雅黑" pitchFamily="34" charset="-122"/>
                <a:ea typeface="微软雅黑" pitchFamily="34" charset="-122"/>
              </a:rPr>
              <a:t>风险管理体系面临的挑战</a:t>
            </a:r>
            <a:endParaRPr lang="en-US" altLang="zh-CN" dirty="0">
              <a:latin typeface="微软雅黑" pitchFamily="34" charset="-122"/>
              <a:ea typeface="微软雅黑" pitchFamily="34" charset="-122"/>
            </a:endParaRPr>
          </a:p>
        </p:txBody>
      </p:sp>
      <p:sp>
        <p:nvSpPr>
          <p:cNvPr id="39" name="五角星 38"/>
          <p:cNvSpPr/>
          <p:nvPr/>
        </p:nvSpPr>
        <p:spPr>
          <a:xfrm>
            <a:off x="7308304" y="2998844"/>
            <a:ext cx="288000" cy="288000"/>
          </a:xfrm>
          <a:prstGeom prst="star5">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6" y="357166"/>
            <a:ext cx="3351316" cy="523220"/>
          </a:xfrm>
          <a:prstGeom prst="rect">
            <a:avLst/>
          </a:prstGeom>
          <a:noFill/>
        </p:spPr>
        <p:txBody>
          <a:bodyPr wrap="square" rtlCol="0">
            <a:spAutoFit/>
          </a:bodyPr>
          <a:lstStyle/>
          <a:p>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目录</a:t>
            </a:r>
            <a:r>
              <a:rPr lang="en-US" altLang="zh-CN" sz="2800" dirty="0">
                <a:solidFill>
                  <a:schemeClr val="bg1"/>
                </a:solidFill>
                <a:latin typeface="微软雅黑" pitchFamily="34" charset="-122"/>
                <a:ea typeface="微软雅黑" pitchFamily="34" charset="-122"/>
              </a:rPr>
              <a:t>——</a:t>
            </a:r>
            <a:endParaRPr lang="zh-CN" altLang="en-US" sz="2800" dirty="0">
              <a:solidFill>
                <a:schemeClr val="bg1"/>
              </a:solidFill>
              <a:latin typeface="微软雅黑" pitchFamily="34" charset="-122"/>
              <a:ea typeface="微软雅黑" pitchFamily="34" charset="-122"/>
            </a:endParaRPr>
          </a:p>
        </p:txBody>
      </p:sp>
      <p:grpSp>
        <p:nvGrpSpPr>
          <p:cNvPr id="43" name="Group 4"/>
          <p:cNvGrpSpPr/>
          <p:nvPr/>
        </p:nvGrpSpPr>
        <p:grpSpPr bwMode="auto">
          <a:xfrm>
            <a:off x="2057400" y="2278732"/>
            <a:ext cx="5114925" cy="457200"/>
            <a:chOff x="1296" y="1224"/>
            <a:chExt cx="3222" cy="288"/>
          </a:xfrm>
        </p:grpSpPr>
        <p:sp>
          <p:nvSpPr>
            <p:cNvPr id="44" name="Oval 5"/>
            <p:cNvSpPr>
              <a:spLocks noChangeArrowheads="1"/>
            </p:cNvSpPr>
            <p:nvPr/>
          </p:nvSpPr>
          <p:spPr bwMode="gray">
            <a:xfrm>
              <a:off x="1296" y="1290"/>
              <a:ext cx="144" cy="144"/>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45" name="Group 6"/>
            <p:cNvGrpSpPr/>
            <p:nvPr/>
          </p:nvGrpSpPr>
          <p:grpSpPr bwMode="auto">
            <a:xfrm>
              <a:off x="1440" y="1224"/>
              <a:ext cx="3078" cy="288"/>
              <a:chOff x="1536" y="1470"/>
              <a:chExt cx="3078" cy="288"/>
            </a:xfrm>
          </p:grpSpPr>
          <p:sp>
            <p:nvSpPr>
              <p:cNvPr id="46" name="Line 7"/>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47" name="AutoShape 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48" name="Group 9"/>
          <p:cNvGrpSpPr/>
          <p:nvPr/>
        </p:nvGrpSpPr>
        <p:grpSpPr bwMode="auto">
          <a:xfrm>
            <a:off x="2057400" y="2964532"/>
            <a:ext cx="5114925" cy="457200"/>
            <a:chOff x="1296" y="1566"/>
            <a:chExt cx="3222" cy="288"/>
          </a:xfrm>
        </p:grpSpPr>
        <p:sp>
          <p:nvSpPr>
            <p:cNvPr id="49" name="Oval 10"/>
            <p:cNvSpPr>
              <a:spLocks noChangeArrowheads="1"/>
            </p:cNvSpPr>
            <p:nvPr/>
          </p:nvSpPr>
          <p:spPr bwMode="gray">
            <a:xfrm>
              <a:off x="1296" y="1626"/>
              <a:ext cx="144" cy="144"/>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50" name="Group 11"/>
            <p:cNvGrpSpPr/>
            <p:nvPr/>
          </p:nvGrpSpPr>
          <p:grpSpPr bwMode="auto">
            <a:xfrm>
              <a:off x="1440" y="1566"/>
              <a:ext cx="3078" cy="288"/>
              <a:chOff x="1536" y="1470"/>
              <a:chExt cx="3078" cy="288"/>
            </a:xfrm>
          </p:grpSpPr>
          <p:sp>
            <p:nvSpPr>
              <p:cNvPr id="51" name="Line 12"/>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52" name="AutoShape 13"/>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53" name="Group 14"/>
          <p:cNvGrpSpPr/>
          <p:nvPr/>
        </p:nvGrpSpPr>
        <p:grpSpPr bwMode="auto">
          <a:xfrm>
            <a:off x="2057400" y="3659857"/>
            <a:ext cx="5114925" cy="457200"/>
            <a:chOff x="1296" y="1908"/>
            <a:chExt cx="3222" cy="288"/>
          </a:xfrm>
        </p:grpSpPr>
        <p:sp>
          <p:nvSpPr>
            <p:cNvPr id="54" name="Oval 15"/>
            <p:cNvSpPr>
              <a:spLocks noChangeArrowheads="1"/>
            </p:cNvSpPr>
            <p:nvPr/>
          </p:nvSpPr>
          <p:spPr bwMode="gray">
            <a:xfrm>
              <a:off x="1296" y="1974"/>
              <a:ext cx="144" cy="144"/>
            </a:xfrm>
            <a:prstGeom prst="ellipse">
              <a:avLst/>
            </a:prstGeom>
            <a:gradFill rotWithShape="1">
              <a:gsLst>
                <a:gs pos="0">
                  <a:schemeClr val="accent2"/>
                </a:gs>
                <a:gs pos="100000">
                  <a:schemeClr val="accent2">
                    <a:gamma/>
                    <a:shade val="66667"/>
                    <a:invGamma/>
                  </a:scheme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55" name="Group 16"/>
            <p:cNvGrpSpPr/>
            <p:nvPr/>
          </p:nvGrpSpPr>
          <p:grpSpPr bwMode="auto">
            <a:xfrm>
              <a:off x="1440" y="1908"/>
              <a:ext cx="3078" cy="288"/>
              <a:chOff x="1536" y="1470"/>
              <a:chExt cx="3078" cy="288"/>
            </a:xfrm>
          </p:grpSpPr>
          <p:sp>
            <p:nvSpPr>
              <p:cNvPr id="56" name="Line 17"/>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57" name="AutoShape 1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58" name="Group 19"/>
          <p:cNvGrpSpPr/>
          <p:nvPr/>
        </p:nvGrpSpPr>
        <p:grpSpPr bwMode="auto">
          <a:xfrm>
            <a:off x="2057400" y="4364707"/>
            <a:ext cx="5114925" cy="457200"/>
            <a:chOff x="1296" y="2256"/>
            <a:chExt cx="3222" cy="288"/>
          </a:xfrm>
        </p:grpSpPr>
        <p:sp>
          <p:nvSpPr>
            <p:cNvPr id="59" name="Oval 20"/>
            <p:cNvSpPr>
              <a:spLocks noChangeArrowheads="1"/>
            </p:cNvSpPr>
            <p:nvPr/>
          </p:nvSpPr>
          <p:spPr bwMode="gray">
            <a:xfrm>
              <a:off x="1296" y="2325"/>
              <a:ext cx="144" cy="144"/>
            </a:xfrm>
            <a:prstGeom prst="ellipse">
              <a:avLst/>
            </a:prstGeom>
            <a:gradFill rotWithShape="1">
              <a:gsLst>
                <a:gs pos="0">
                  <a:schemeClr val="accent1"/>
                </a:gs>
                <a:gs pos="100000">
                  <a:schemeClr val="accent1">
                    <a:gamma/>
                    <a:shade val="66667"/>
                    <a:invGamma/>
                  </a:scheme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60" name="Group 21"/>
            <p:cNvGrpSpPr/>
            <p:nvPr/>
          </p:nvGrpSpPr>
          <p:grpSpPr bwMode="auto">
            <a:xfrm>
              <a:off x="1440" y="2256"/>
              <a:ext cx="3078" cy="288"/>
              <a:chOff x="1536" y="1470"/>
              <a:chExt cx="3078" cy="288"/>
            </a:xfrm>
          </p:grpSpPr>
          <p:sp>
            <p:nvSpPr>
              <p:cNvPr id="61" name="Line 22"/>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62" name="AutoShape 23"/>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63" name="Group 24"/>
          <p:cNvGrpSpPr/>
          <p:nvPr/>
        </p:nvGrpSpPr>
        <p:grpSpPr bwMode="auto">
          <a:xfrm>
            <a:off x="2057400" y="5060032"/>
            <a:ext cx="5114925" cy="457200"/>
            <a:chOff x="1296" y="2598"/>
            <a:chExt cx="3222" cy="288"/>
          </a:xfrm>
        </p:grpSpPr>
        <p:sp>
          <p:nvSpPr>
            <p:cNvPr id="64" name="Oval 25"/>
            <p:cNvSpPr>
              <a:spLocks noChangeArrowheads="1"/>
            </p:cNvSpPr>
            <p:nvPr/>
          </p:nvSpPr>
          <p:spPr bwMode="gray">
            <a:xfrm>
              <a:off x="1296" y="2661"/>
              <a:ext cx="144" cy="144"/>
            </a:xfrm>
            <a:prstGeom prst="ellipse">
              <a:avLst/>
            </a:prstGeom>
            <a:gradFill rotWithShape="1">
              <a:gsLst>
                <a:gs pos="0">
                  <a:schemeClr val="hlink"/>
                </a:gs>
                <a:gs pos="100000">
                  <a:schemeClr val="hlink">
                    <a:gamma/>
                    <a:shade val="66667"/>
                    <a:invGamma/>
                  </a:scheme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65" name="Group 26"/>
            <p:cNvGrpSpPr/>
            <p:nvPr/>
          </p:nvGrpSpPr>
          <p:grpSpPr bwMode="auto">
            <a:xfrm>
              <a:off x="1440" y="2598"/>
              <a:ext cx="3078" cy="288"/>
              <a:chOff x="1536" y="1470"/>
              <a:chExt cx="3078" cy="288"/>
            </a:xfrm>
          </p:grpSpPr>
          <p:sp>
            <p:nvSpPr>
              <p:cNvPr id="66" name="Line 27"/>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67" name="AutoShape 2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sp>
        <p:nvSpPr>
          <p:cNvPr id="68" name="Rectangle 29"/>
          <p:cNvSpPr>
            <a:spLocks noChangeArrowheads="1"/>
          </p:cNvSpPr>
          <p:nvPr/>
        </p:nvSpPr>
        <p:spPr bwMode="gray">
          <a:xfrm>
            <a:off x="3203848" y="2316832"/>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风险管理体系概念及意义</a:t>
            </a:r>
            <a:endParaRPr lang="en-US" altLang="zh-CN" dirty="0">
              <a:latin typeface="微软雅黑" pitchFamily="34" charset="-122"/>
              <a:ea typeface="微软雅黑" pitchFamily="34" charset="-122"/>
            </a:endParaRPr>
          </a:p>
        </p:txBody>
      </p:sp>
      <p:sp>
        <p:nvSpPr>
          <p:cNvPr id="69" name="Rectangle 30"/>
          <p:cNvSpPr>
            <a:spLocks noChangeArrowheads="1"/>
          </p:cNvSpPr>
          <p:nvPr/>
        </p:nvSpPr>
        <p:spPr bwMode="gray">
          <a:xfrm>
            <a:off x="3203848" y="3012157"/>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风险管理体系构建的框架</a:t>
            </a:r>
            <a:endParaRPr lang="en-US" altLang="zh-CN" dirty="0">
              <a:latin typeface="微软雅黑" pitchFamily="34" charset="-122"/>
              <a:ea typeface="微软雅黑" pitchFamily="34" charset="-122"/>
            </a:endParaRPr>
          </a:p>
        </p:txBody>
      </p:sp>
      <p:sp>
        <p:nvSpPr>
          <p:cNvPr id="70" name="Rectangle 31"/>
          <p:cNvSpPr>
            <a:spLocks noChangeArrowheads="1"/>
          </p:cNvSpPr>
          <p:nvPr/>
        </p:nvSpPr>
        <p:spPr bwMode="gray">
          <a:xfrm>
            <a:off x="3203848" y="3712245"/>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风险管理体系功能与作用</a:t>
            </a:r>
            <a:endParaRPr lang="en-US" altLang="zh-CN" dirty="0">
              <a:latin typeface="微软雅黑" pitchFamily="34" charset="-122"/>
              <a:ea typeface="微软雅黑" pitchFamily="34" charset="-122"/>
            </a:endParaRPr>
          </a:p>
        </p:txBody>
      </p:sp>
      <p:sp>
        <p:nvSpPr>
          <p:cNvPr id="71" name="Rectangle 32"/>
          <p:cNvSpPr>
            <a:spLocks noChangeArrowheads="1"/>
          </p:cNvSpPr>
          <p:nvPr/>
        </p:nvSpPr>
        <p:spPr bwMode="gray">
          <a:xfrm>
            <a:off x="3203848" y="4429680"/>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风险管理体系的建设步骤</a:t>
            </a:r>
            <a:endParaRPr lang="en-US" altLang="zh-CN" dirty="0">
              <a:latin typeface="微软雅黑" pitchFamily="34" charset="-122"/>
              <a:ea typeface="微软雅黑" pitchFamily="34" charset="-122"/>
            </a:endParaRPr>
          </a:p>
        </p:txBody>
      </p:sp>
      <p:sp>
        <p:nvSpPr>
          <p:cNvPr id="72" name="Rectangle 33"/>
          <p:cNvSpPr>
            <a:spLocks noChangeArrowheads="1"/>
          </p:cNvSpPr>
          <p:nvPr/>
        </p:nvSpPr>
        <p:spPr bwMode="gray">
          <a:xfrm>
            <a:off x="3203848" y="5087044"/>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a:latin typeface="微软雅黑" pitchFamily="34" charset="-122"/>
                <a:ea typeface="微软雅黑" pitchFamily="34" charset="-122"/>
              </a:rPr>
              <a:t>风险管理体系面临的挑战</a:t>
            </a:r>
            <a:endParaRPr lang="en-US" altLang="zh-CN" dirty="0">
              <a:latin typeface="微软雅黑" pitchFamily="34" charset="-122"/>
              <a:ea typeface="微软雅黑" pitchFamily="34" charset="-122"/>
            </a:endParaRPr>
          </a:p>
        </p:txBody>
      </p:sp>
      <p:sp>
        <p:nvSpPr>
          <p:cNvPr id="39" name="五角星 38"/>
          <p:cNvSpPr/>
          <p:nvPr/>
        </p:nvSpPr>
        <p:spPr>
          <a:xfrm>
            <a:off x="7308304" y="2350772"/>
            <a:ext cx="288000" cy="288000"/>
          </a:xfrm>
          <a:prstGeom prst="star5">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体系构建框架</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管理体系双核理论</a:t>
            </a: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3095"/>
            <a:ext cx="9144000" cy="4866225"/>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a:t>
            </a:r>
            <a:r>
              <a:rPr lang="zh-CN" altLang="en-US" sz="2800" dirty="0">
                <a:solidFill>
                  <a:schemeClr val="bg1"/>
                </a:solidFill>
                <a:latin typeface="微软雅黑" pitchFamily="34" charset="-122"/>
                <a:ea typeface="微软雅黑" pitchFamily="34" charset="-122"/>
              </a:rPr>
              <a:t>构建</a:t>
            </a:r>
            <a:r>
              <a:rPr lang="zh-CN" altLang="en-US" sz="2800" dirty="0" smtClean="0">
                <a:solidFill>
                  <a:schemeClr val="bg1"/>
                </a:solidFill>
                <a:latin typeface="微软雅黑" pitchFamily="34" charset="-122"/>
                <a:ea typeface="微软雅黑" pitchFamily="34" charset="-122"/>
              </a:rPr>
              <a:t>框架</a:t>
            </a:r>
            <a:r>
              <a:rPr lang="en-US" altLang="zh-CN" sz="2800" dirty="0" smtClean="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管理体系双</a:t>
            </a:r>
            <a:r>
              <a:rPr lang="zh-CN" altLang="en-US" sz="2800" dirty="0" smtClean="0">
                <a:solidFill>
                  <a:schemeClr val="bg1"/>
                </a:solidFill>
                <a:latin typeface="微软雅黑" pitchFamily="34" charset="-122"/>
                <a:ea typeface="微软雅黑" pitchFamily="34" charset="-122"/>
              </a:rPr>
              <a:t>核理论</a:t>
            </a:r>
            <a:endParaRPr lang="zh-CN" altLang="en-US" sz="2800" dirty="0">
              <a:solidFill>
                <a:schemeClr val="bg1"/>
              </a:solidFill>
              <a:latin typeface="微软雅黑" pitchFamily="34" charset="-122"/>
              <a:ea typeface="微软雅黑" pitchFamily="34" charset="-122"/>
            </a:endParaRPr>
          </a:p>
        </p:txBody>
      </p:sp>
      <p:grpSp>
        <p:nvGrpSpPr>
          <p:cNvPr id="4" name="Group 2"/>
          <p:cNvGrpSpPr/>
          <p:nvPr/>
        </p:nvGrpSpPr>
        <p:grpSpPr bwMode="auto">
          <a:xfrm>
            <a:off x="654050" y="2936875"/>
            <a:ext cx="1758950" cy="1736725"/>
            <a:chOff x="2662" y="1859"/>
            <a:chExt cx="1506" cy="1486"/>
          </a:xfrm>
        </p:grpSpPr>
        <p:pic>
          <p:nvPicPr>
            <p:cNvPr id="5" name="Picture 3"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2662" y="1870"/>
              <a:ext cx="1506" cy="1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4"/>
            <p:cNvSpPr>
              <a:spLocks noChangeArrowheads="1"/>
            </p:cNvSpPr>
            <p:nvPr/>
          </p:nvSpPr>
          <p:spPr bwMode="gray">
            <a:xfrm>
              <a:off x="2682" y="1859"/>
              <a:ext cx="1486" cy="1486"/>
            </a:xfrm>
            <a:prstGeom prst="ellipse">
              <a:avLst/>
            </a:prstGeom>
            <a:solidFill>
              <a:schemeClr val="hlink">
                <a:alpha val="50195"/>
              </a:schemeClr>
            </a:solidFill>
            <a:ln w="76200" algn="ctr">
              <a:solidFill>
                <a:srgbClr val="FFFFFF">
                  <a:alpha val="79999"/>
                </a:srgbClr>
              </a:solidFill>
              <a:round/>
            </a:ln>
          </p:spPr>
          <p:txBody>
            <a:bodyPr wrap="none" anchor="ctr"/>
            <a:lstStyle/>
            <a:p>
              <a:endParaRPr lang="zh-CN" altLang="en-US"/>
            </a:p>
          </p:txBody>
        </p:sp>
      </p:grpSp>
      <p:grpSp>
        <p:nvGrpSpPr>
          <p:cNvPr id="7" name="Group 5"/>
          <p:cNvGrpSpPr/>
          <p:nvPr/>
        </p:nvGrpSpPr>
        <p:grpSpPr bwMode="auto">
          <a:xfrm>
            <a:off x="6915150" y="2936875"/>
            <a:ext cx="1758950" cy="1736725"/>
            <a:chOff x="2662" y="1859"/>
            <a:chExt cx="1506" cy="1486"/>
          </a:xfrm>
        </p:grpSpPr>
        <p:pic>
          <p:nvPicPr>
            <p:cNvPr id="8" name="Picture 6"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2662" y="1870"/>
              <a:ext cx="1506" cy="1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7"/>
            <p:cNvSpPr>
              <a:spLocks noChangeArrowheads="1"/>
            </p:cNvSpPr>
            <p:nvPr/>
          </p:nvSpPr>
          <p:spPr bwMode="gray">
            <a:xfrm>
              <a:off x="2682" y="1859"/>
              <a:ext cx="1486" cy="1486"/>
            </a:xfrm>
            <a:prstGeom prst="ellipse">
              <a:avLst/>
            </a:prstGeom>
            <a:solidFill>
              <a:schemeClr val="accent2">
                <a:alpha val="50195"/>
              </a:schemeClr>
            </a:solidFill>
            <a:ln w="76200" algn="ctr">
              <a:solidFill>
                <a:srgbClr val="FFFFFF">
                  <a:alpha val="79999"/>
                </a:srgbClr>
              </a:solidFill>
              <a:round/>
            </a:ln>
          </p:spPr>
          <p:txBody>
            <a:bodyPr wrap="none" anchor="ctr"/>
            <a:lstStyle/>
            <a:p>
              <a:endParaRPr lang="zh-CN" altLang="en-US"/>
            </a:p>
          </p:txBody>
        </p:sp>
      </p:grpSp>
      <p:sp>
        <p:nvSpPr>
          <p:cNvPr id="10" name="Freeform 8"/>
          <p:cNvSpPr/>
          <p:nvPr/>
        </p:nvSpPr>
        <p:spPr bwMode="gray">
          <a:xfrm>
            <a:off x="2574925" y="3286125"/>
            <a:ext cx="4148138" cy="533400"/>
          </a:xfrm>
          <a:custGeom>
            <a:avLst/>
            <a:gdLst>
              <a:gd name="T0" fmla="*/ 0 w 2347"/>
              <a:gd name="T1" fmla="*/ 2147483647 h 336"/>
              <a:gd name="T2" fmla="*/ 0 w 2347"/>
              <a:gd name="T3" fmla="*/ 2147483647 h 336"/>
              <a:gd name="T4" fmla="*/ 2147483647 w 2347"/>
              <a:gd name="T5" fmla="*/ 2147483647 h 336"/>
              <a:gd name="T6" fmla="*/ 2147483647 w 2347"/>
              <a:gd name="T7" fmla="*/ 0 h 336"/>
              <a:gd name="T8" fmla="*/ 2147483647 w 2347"/>
              <a:gd name="T9" fmla="*/ 2147483647 h 336"/>
              <a:gd name="T10" fmla="*/ 0 w 2347"/>
              <a:gd name="T11" fmla="*/ 2147483647 h 336"/>
              <a:gd name="T12" fmla="*/ 0 60000 65536"/>
              <a:gd name="T13" fmla="*/ 0 60000 65536"/>
              <a:gd name="T14" fmla="*/ 0 60000 65536"/>
              <a:gd name="T15" fmla="*/ 0 60000 65536"/>
              <a:gd name="T16" fmla="*/ 0 60000 65536"/>
              <a:gd name="T17" fmla="*/ 0 60000 65536"/>
              <a:gd name="T18" fmla="*/ 0 w 2347"/>
              <a:gd name="T19" fmla="*/ 0 h 336"/>
              <a:gd name="T20" fmla="*/ 2347 w 2347"/>
              <a:gd name="T21" fmla="*/ 336 h 336"/>
            </a:gdLst>
            <a:ahLst/>
            <a:cxnLst>
              <a:cxn ang="T12">
                <a:pos x="T0" y="T1"/>
              </a:cxn>
              <a:cxn ang="T13">
                <a:pos x="T2" y="T3"/>
              </a:cxn>
              <a:cxn ang="T14">
                <a:pos x="T4" y="T5"/>
              </a:cxn>
              <a:cxn ang="T15">
                <a:pos x="T6" y="T7"/>
              </a:cxn>
              <a:cxn ang="T16">
                <a:pos x="T8" y="T9"/>
              </a:cxn>
              <a:cxn ang="T17">
                <a:pos x="T10" y="T11"/>
              </a:cxn>
            </a:cxnLst>
            <a:rect l="T18" t="T19" r="T20" b="T21"/>
            <a:pathLst>
              <a:path w="2347" h="336">
                <a:moveTo>
                  <a:pt x="0" y="188"/>
                </a:moveTo>
                <a:lnTo>
                  <a:pt x="0" y="336"/>
                </a:lnTo>
                <a:lnTo>
                  <a:pt x="2347" y="336"/>
                </a:lnTo>
                <a:lnTo>
                  <a:pt x="2005" y="0"/>
                </a:lnTo>
                <a:lnTo>
                  <a:pt x="2005" y="189"/>
                </a:lnTo>
                <a:lnTo>
                  <a:pt x="0" y="188"/>
                </a:lnTo>
                <a:close/>
              </a:path>
            </a:pathLst>
          </a:custGeom>
          <a:gradFill rotWithShape="1">
            <a:gsLst>
              <a:gs pos="0">
                <a:srgbClr val="EEEEA9"/>
              </a:gs>
              <a:gs pos="100000">
                <a:srgbClr val="CCCC00"/>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1" name="AutoShape 9"/>
          <p:cNvSpPr>
            <a:spLocks noChangeArrowheads="1"/>
          </p:cNvSpPr>
          <p:nvPr/>
        </p:nvSpPr>
        <p:spPr bwMode="gray">
          <a:xfrm>
            <a:off x="3841750" y="2193925"/>
            <a:ext cx="1612900" cy="858838"/>
          </a:xfrm>
          <a:prstGeom prst="upArrow">
            <a:avLst>
              <a:gd name="adj1" fmla="val 65157"/>
              <a:gd name="adj2" fmla="val 48347"/>
            </a:avLst>
          </a:prstGeom>
          <a:gradFill rotWithShape="1">
            <a:gsLst>
              <a:gs pos="0">
                <a:srgbClr val="FF9933"/>
              </a:gs>
              <a:gs pos="100000">
                <a:srgbClr val="FCFBE4"/>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12" name="AutoShape 10"/>
          <p:cNvSpPr>
            <a:spLocks noChangeArrowheads="1"/>
          </p:cNvSpPr>
          <p:nvPr/>
        </p:nvSpPr>
        <p:spPr bwMode="gray">
          <a:xfrm flipV="1">
            <a:off x="3841750" y="4673600"/>
            <a:ext cx="1612900" cy="858838"/>
          </a:xfrm>
          <a:prstGeom prst="upArrow">
            <a:avLst>
              <a:gd name="adj1" fmla="val 65157"/>
              <a:gd name="adj2" fmla="val 48347"/>
            </a:avLst>
          </a:prstGeom>
          <a:gradFill rotWithShape="1">
            <a:gsLst>
              <a:gs pos="0">
                <a:srgbClr val="66CCFF"/>
              </a:gs>
              <a:gs pos="100000">
                <a:srgbClr val="FCFBE4"/>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13" name="AutoShape 11"/>
          <p:cNvSpPr>
            <a:spLocks noChangeArrowheads="1"/>
          </p:cNvSpPr>
          <p:nvPr/>
        </p:nvSpPr>
        <p:spPr bwMode="gray">
          <a:xfrm>
            <a:off x="2727325" y="5676900"/>
            <a:ext cx="3803650" cy="593725"/>
          </a:xfrm>
          <a:prstGeom prst="roundRect">
            <a:avLst>
              <a:gd name="adj" fmla="val 0"/>
            </a:avLst>
          </a:prstGeom>
          <a:solidFill>
            <a:srgbClr val="F3FBFF"/>
          </a:solidFill>
          <a:ln>
            <a:noFill/>
          </a:ln>
          <a:effectLst>
            <a:outerShdw dist="107763" dir="2700000" algn="ctr" rotWithShape="0">
              <a:srgbClr val="808080">
                <a:alpha val="50000"/>
              </a:srgbClr>
            </a:outerShdw>
          </a:effectLst>
          <a:extLst>
            <a:ext uri="{91240B29-F687-4F45-9708-019B960494DF}">
              <a14:hiddenLine xmlns:a14="http://schemas.microsoft.com/office/drawing/2010/main" w="19050">
                <a:solidFill>
                  <a:srgbClr val="000000"/>
                </a:solidFill>
                <a:round/>
              </a14:hiddenLine>
            </a:ext>
          </a:extLst>
        </p:spPr>
        <p:txBody>
          <a:bodyPr wrap="none" anchor="ctr"/>
          <a:lstStyle/>
          <a:p>
            <a:endParaRPr lang="zh-CN" altLang="en-US"/>
          </a:p>
        </p:txBody>
      </p:sp>
      <p:cxnSp>
        <p:nvCxnSpPr>
          <p:cNvPr id="14" name="AutoShape 12"/>
          <p:cNvCxnSpPr>
            <a:cxnSpLocks noChangeShapeType="1"/>
            <a:stCxn id="6" idx="4"/>
            <a:endCxn id="13" idx="1"/>
          </p:cNvCxnSpPr>
          <p:nvPr/>
        </p:nvCxnSpPr>
        <p:spPr bwMode="auto">
          <a:xfrm rot="16200000" flipH="1">
            <a:off x="1505743" y="4752182"/>
            <a:ext cx="1262063" cy="1181100"/>
          </a:xfrm>
          <a:prstGeom prst="bentConnector2">
            <a:avLst/>
          </a:prstGeom>
          <a:noFill/>
          <a:ln w="28575" cap="rnd">
            <a:solidFill>
              <a:srgbClr val="000000"/>
            </a:solidFill>
            <a:prstDash val="sysDot"/>
            <a:miter lim="800000"/>
          </a:ln>
          <a:extLst>
            <a:ext uri="{909E8E84-426E-40DD-AFC4-6F175D3DCCD1}">
              <a14:hiddenFill xmlns:a14="http://schemas.microsoft.com/office/drawing/2010/main">
                <a:noFill/>
              </a14:hiddenFill>
            </a:ext>
          </a:extLst>
        </p:spPr>
      </p:cxnSp>
      <p:cxnSp>
        <p:nvCxnSpPr>
          <p:cNvPr id="15" name="AutoShape 13"/>
          <p:cNvCxnSpPr>
            <a:cxnSpLocks noChangeShapeType="1"/>
            <a:stCxn id="9" idx="4"/>
            <a:endCxn id="13" idx="3"/>
          </p:cNvCxnSpPr>
          <p:nvPr/>
        </p:nvCxnSpPr>
        <p:spPr bwMode="auto">
          <a:xfrm rot="5400000">
            <a:off x="6538118" y="4704557"/>
            <a:ext cx="1262063" cy="1276350"/>
          </a:xfrm>
          <a:prstGeom prst="bentConnector2">
            <a:avLst/>
          </a:prstGeom>
          <a:noFill/>
          <a:ln w="28575" cap="rnd">
            <a:solidFill>
              <a:srgbClr val="000000"/>
            </a:solidFill>
            <a:prstDash val="sysDot"/>
            <a:miter lim="800000"/>
          </a:ln>
          <a:extLst>
            <a:ext uri="{909E8E84-426E-40DD-AFC4-6F175D3DCCD1}">
              <a14:hiddenFill xmlns:a14="http://schemas.microsoft.com/office/drawing/2010/main">
                <a:noFill/>
              </a14:hiddenFill>
            </a:ext>
          </a:extLst>
        </p:spPr>
      </p:cxnSp>
      <p:sp>
        <p:nvSpPr>
          <p:cNvPr id="16" name="Freeform 14"/>
          <p:cNvSpPr/>
          <p:nvPr/>
        </p:nvSpPr>
        <p:spPr bwMode="gray">
          <a:xfrm flipH="1" flipV="1">
            <a:off x="2574925" y="3854450"/>
            <a:ext cx="4148138" cy="533400"/>
          </a:xfrm>
          <a:custGeom>
            <a:avLst/>
            <a:gdLst>
              <a:gd name="T0" fmla="*/ 0 w 2347"/>
              <a:gd name="T1" fmla="*/ 2147483647 h 336"/>
              <a:gd name="T2" fmla="*/ 0 w 2347"/>
              <a:gd name="T3" fmla="*/ 2147483647 h 336"/>
              <a:gd name="T4" fmla="*/ 2147483647 w 2347"/>
              <a:gd name="T5" fmla="*/ 2147483647 h 336"/>
              <a:gd name="T6" fmla="*/ 2147483647 w 2347"/>
              <a:gd name="T7" fmla="*/ 0 h 336"/>
              <a:gd name="T8" fmla="*/ 2147483647 w 2347"/>
              <a:gd name="T9" fmla="*/ 2147483647 h 336"/>
              <a:gd name="T10" fmla="*/ 0 w 2347"/>
              <a:gd name="T11" fmla="*/ 2147483647 h 336"/>
              <a:gd name="T12" fmla="*/ 0 60000 65536"/>
              <a:gd name="T13" fmla="*/ 0 60000 65536"/>
              <a:gd name="T14" fmla="*/ 0 60000 65536"/>
              <a:gd name="T15" fmla="*/ 0 60000 65536"/>
              <a:gd name="T16" fmla="*/ 0 60000 65536"/>
              <a:gd name="T17" fmla="*/ 0 60000 65536"/>
              <a:gd name="T18" fmla="*/ 0 w 2347"/>
              <a:gd name="T19" fmla="*/ 0 h 336"/>
              <a:gd name="T20" fmla="*/ 2347 w 2347"/>
              <a:gd name="T21" fmla="*/ 336 h 336"/>
            </a:gdLst>
            <a:ahLst/>
            <a:cxnLst>
              <a:cxn ang="T12">
                <a:pos x="T0" y="T1"/>
              </a:cxn>
              <a:cxn ang="T13">
                <a:pos x="T2" y="T3"/>
              </a:cxn>
              <a:cxn ang="T14">
                <a:pos x="T4" y="T5"/>
              </a:cxn>
              <a:cxn ang="T15">
                <a:pos x="T6" y="T7"/>
              </a:cxn>
              <a:cxn ang="T16">
                <a:pos x="T8" y="T9"/>
              </a:cxn>
              <a:cxn ang="T17">
                <a:pos x="T10" y="T11"/>
              </a:cxn>
            </a:cxnLst>
            <a:rect l="T18" t="T19" r="T20" b="T21"/>
            <a:pathLst>
              <a:path w="2347" h="336">
                <a:moveTo>
                  <a:pt x="0" y="188"/>
                </a:moveTo>
                <a:lnTo>
                  <a:pt x="0" y="336"/>
                </a:lnTo>
                <a:lnTo>
                  <a:pt x="2347" y="336"/>
                </a:lnTo>
                <a:lnTo>
                  <a:pt x="2005" y="0"/>
                </a:lnTo>
                <a:lnTo>
                  <a:pt x="2005" y="189"/>
                </a:lnTo>
                <a:lnTo>
                  <a:pt x="0" y="188"/>
                </a:lnTo>
                <a:close/>
              </a:path>
            </a:pathLst>
          </a:custGeom>
          <a:gradFill rotWithShape="1">
            <a:gsLst>
              <a:gs pos="0">
                <a:srgbClr val="EEEEA9"/>
              </a:gs>
              <a:gs pos="100000">
                <a:srgbClr val="CCCC00"/>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7" name="Text Box 15"/>
          <p:cNvSpPr txBox="1">
            <a:spLocks noChangeArrowheads="1"/>
          </p:cNvSpPr>
          <p:nvPr/>
        </p:nvSpPr>
        <p:spPr bwMode="auto">
          <a:xfrm>
            <a:off x="808038" y="3573016"/>
            <a:ext cx="14351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2000" b="1" dirty="0" smtClean="0">
                <a:latin typeface="+mn-ea"/>
                <a:ea typeface="+mn-ea"/>
              </a:rPr>
              <a:t>风险管理</a:t>
            </a:r>
            <a:endParaRPr lang="en-US" altLang="zh-CN" sz="2000" b="1" dirty="0">
              <a:latin typeface="+mn-ea"/>
              <a:ea typeface="+mn-ea"/>
            </a:endParaRPr>
          </a:p>
        </p:txBody>
      </p:sp>
      <p:sp>
        <p:nvSpPr>
          <p:cNvPr id="18" name="Text Box 16"/>
          <p:cNvSpPr txBox="1">
            <a:spLocks noChangeArrowheads="1"/>
          </p:cNvSpPr>
          <p:nvPr/>
        </p:nvSpPr>
        <p:spPr bwMode="auto">
          <a:xfrm>
            <a:off x="7108825" y="3645024"/>
            <a:ext cx="14351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2000" b="1" dirty="0">
                <a:latin typeface="+mn-ea"/>
                <a:ea typeface="+mn-ea"/>
              </a:rPr>
              <a:t>内部控制</a:t>
            </a:r>
            <a:endParaRPr lang="en-US" altLang="zh-CN" sz="2000" b="1" dirty="0">
              <a:latin typeface="+mn-ea"/>
              <a:ea typeface="+mn-ea"/>
            </a:endParaRPr>
          </a:p>
        </p:txBody>
      </p:sp>
      <p:sp>
        <p:nvSpPr>
          <p:cNvPr id="19" name="Text Box 17"/>
          <p:cNvSpPr txBox="1">
            <a:spLocks noChangeArrowheads="1"/>
          </p:cNvSpPr>
          <p:nvPr/>
        </p:nvSpPr>
        <p:spPr bwMode="auto">
          <a:xfrm>
            <a:off x="3563888" y="4203700"/>
            <a:ext cx="223224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400" dirty="0" smtClean="0">
                <a:solidFill>
                  <a:srgbClr val="000000"/>
                </a:solidFill>
                <a:latin typeface="微软雅黑" pitchFamily="34" charset="-122"/>
                <a:ea typeface="微软雅黑" pitchFamily="34" charset="-122"/>
              </a:rPr>
              <a:t>内部控制解决执行力问题</a:t>
            </a:r>
            <a:endParaRPr lang="en-US" altLang="zh-CN" sz="1400" dirty="0">
              <a:solidFill>
                <a:srgbClr val="000000"/>
              </a:solidFill>
              <a:latin typeface="微软雅黑" pitchFamily="34" charset="-122"/>
              <a:ea typeface="微软雅黑" pitchFamily="34" charset="-122"/>
            </a:endParaRPr>
          </a:p>
        </p:txBody>
      </p:sp>
      <p:sp>
        <p:nvSpPr>
          <p:cNvPr id="20" name="Text Box 18"/>
          <p:cNvSpPr txBox="1">
            <a:spLocks noChangeArrowheads="1"/>
          </p:cNvSpPr>
          <p:nvPr/>
        </p:nvSpPr>
        <p:spPr bwMode="auto">
          <a:xfrm>
            <a:off x="3563888" y="3212976"/>
            <a:ext cx="216024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400" dirty="0" smtClean="0">
                <a:solidFill>
                  <a:srgbClr val="000000"/>
                </a:solidFill>
                <a:latin typeface="微软雅黑" pitchFamily="34" charset="-122"/>
                <a:ea typeface="微软雅黑" pitchFamily="34" charset="-122"/>
              </a:rPr>
              <a:t>风险管理侧重战略</a:t>
            </a:r>
            <a:r>
              <a:rPr lang="en-US" altLang="zh-CN" sz="1400" dirty="0" smtClean="0">
                <a:solidFill>
                  <a:srgbClr val="000000"/>
                </a:solidFill>
                <a:latin typeface="微软雅黑" pitchFamily="34" charset="-122"/>
                <a:ea typeface="微软雅黑" pitchFamily="34" charset="-122"/>
              </a:rPr>
              <a:t>/</a:t>
            </a:r>
            <a:r>
              <a:rPr lang="zh-CN" altLang="en-US" sz="1400" dirty="0" smtClean="0">
                <a:solidFill>
                  <a:srgbClr val="000000"/>
                </a:solidFill>
                <a:latin typeface="微软雅黑" pitchFamily="34" charset="-122"/>
                <a:ea typeface="微软雅黑" pitchFamily="34" charset="-122"/>
              </a:rPr>
              <a:t>策略</a:t>
            </a:r>
            <a:endParaRPr lang="en-US" altLang="zh-CN" sz="1400" dirty="0">
              <a:solidFill>
                <a:srgbClr val="000000"/>
              </a:solidFill>
              <a:latin typeface="微软雅黑" pitchFamily="34" charset="-122"/>
              <a:ea typeface="微软雅黑" pitchFamily="34" charset="-122"/>
            </a:endParaRPr>
          </a:p>
        </p:txBody>
      </p:sp>
      <p:sp>
        <p:nvSpPr>
          <p:cNvPr id="21" name="Rectangle 19"/>
          <p:cNvSpPr>
            <a:spLocks noChangeArrowheads="1"/>
          </p:cNvSpPr>
          <p:nvPr/>
        </p:nvSpPr>
        <p:spPr bwMode="auto">
          <a:xfrm>
            <a:off x="2881313" y="5721350"/>
            <a:ext cx="34956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smtClean="0">
                <a:solidFill>
                  <a:srgbClr val="000000"/>
                </a:solidFill>
              </a:rPr>
              <a:t>内部控制是企业执行力和风险管理得以落实的保证体系，也是操作风险管控的工具</a:t>
            </a:r>
            <a:endParaRPr lang="en-US" altLang="zh-CN" sz="1400" dirty="0">
              <a:solidFill>
                <a:srgbClr val="000000"/>
              </a:solidFill>
            </a:endParaRPr>
          </a:p>
        </p:txBody>
      </p:sp>
      <p:sp>
        <p:nvSpPr>
          <p:cNvPr id="22" name="AutoShape 20"/>
          <p:cNvSpPr>
            <a:spLocks noChangeArrowheads="1"/>
          </p:cNvSpPr>
          <p:nvPr/>
        </p:nvSpPr>
        <p:spPr bwMode="gray">
          <a:xfrm>
            <a:off x="2727325" y="1455738"/>
            <a:ext cx="3803650" cy="593725"/>
          </a:xfrm>
          <a:prstGeom prst="roundRect">
            <a:avLst>
              <a:gd name="adj" fmla="val 0"/>
            </a:avLst>
          </a:prstGeom>
          <a:solidFill>
            <a:srgbClr val="F3FBFF"/>
          </a:solidFill>
          <a:ln>
            <a:noFill/>
          </a:ln>
          <a:effectLst>
            <a:outerShdw dist="107763" dir="2700000" algn="ctr" rotWithShape="0">
              <a:srgbClr val="808080">
                <a:alpha val="50000"/>
              </a:srgbClr>
            </a:outerShdw>
          </a:effectLst>
          <a:extLst>
            <a:ext uri="{91240B29-F687-4F45-9708-019B960494DF}">
              <a14:hiddenLine xmlns:a14="http://schemas.microsoft.com/office/drawing/2010/main" w="19050">
                <a:solidFill>
                  <a:srgbClr val="000000"/>
                </a:solidFill>
                <a:round/>
              </a14:hiddenLine>
            </a:ext>
          </a:extLst>
        </p:spPr>
        <p:txBody>
          <a:bodyPr wrap="none" anchor="ctr"/>
          <a:lstStyle/>
          <a:p>
            <a:endParaRPr lang="zh-CN" altLang="en-US"/>
          </a:p>
        </p:txBody>
      </p:sp>
      <p:sp>
        <p:nvSpPr>
          <p:cNvPr id="23" name="Rectangle 21"/>
          <p:cNvSpPr>
            <a:spLocks noChangeArrowheads="1"/>
          </p:cNvSpPr>
          <p:nvPr/>
        </p:nvSpPr>
        <p:spPr bwMode="auto">
          <a:xfrm>
            <a:off x="2881313" y="1500188"/>
            <a:ext cx="34956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dirty="0" smtClean="0">
                <a:solidFill>
                  <a:srgbClr val="000000"/>
                </a:solidFill>
              </a:rPr>
              <a:t>风险管理是企业经营绩效的保障体系，是内部控制有效性的检验工具和检验标准</a:t>
            </a:r>
            <a:endParaRPr lang="en-US" altLang="zh-CN" sz="1400" dirty="0">
              <a:solidFill>
                <a:srgbClr val="000000"/>
              </a:solidFill>
            </a:endParaRPr>
          </a:p>
        </p:txBody>
      </p:sp>
      <p:cxnSp>
        <p:nvCxnSpPr>
          <p:cNvPr id="24" name="AutoShape 22"/>
          <p:cNvCxnSpPr>
            <a:cxnSpLocks noChangeShapeType="1"/>
            <a:endCxn id="22" idx="1"/>
          </p:cNvCxnSpPr>
          <p:nvPr/>
        </p:nvCxnSpPr>
        <p:spPr bwMode="auto">
          <a:xfrm rot="16200000">
            <a:off x="1544637" y="1754188"/>
            <a:ext cx="1184275" cy="1181100"/>
          </a:xfrm>
          <a:prstGeom prst="bentConnector2">
            <a:avLst/>
          </a:prstGeom>
          <a:noFill/>
          <a:ln w="28575" cap="rnd">
            <a:solidFill>
              <a:srgbClr val="000000"/>
            </a:solidFill>
            <a:prstDash val="sysDot"/>
            <a:miter lim="800000"/>
          </a:ln>
          <a:extLst>
            <a:ext uri="{909E8E84-426E-40DD-AFC4-6F175D3DCCD1}">
              <a14:hiddenFill xmlns:a14="http://schemas.microsoft.com/office/drawing/2010/main">
                <a:noFill/>
              </a14:hiddenFill>
            </a:ext>
          </a:extLst>
        </p:spPr>
      </p:cxnSp>
      <p:cxnSp>
        <p:nvCxnSpPr>
          <p:cNvPr id="25" name="AutoShape 23"/>
          <p:cNvCxnSpPr>
            <a:cxnSpLocks noChangeShapeType="1"/>
            <a:stCxn id="9" idx="0"/>
            <a:endCxn id="22" idx="3"/>
          </p:cNvCxnSpPr>
          <p:nvPr/>
        </p:nvCxnSpPr>
        <p:spPr bwMode="auto">
          <a:xfrm rot="5400000" flipH="1">
            <a:off x="6596062" y="1687513"/>
            <a:ext cx="1146175" cy="1276350"/>
          </a:xfrm>
          <a:prstGeom prst="bentConnector2">
            <a:avLst/>
          </a:prstGeom>
          <a:noFill/>
          <a:ln w="28575" cap="rnd">
            <a:solidFill>
              <a:srgbClr val="000000"/>
            </a:solidFill>
            <a:prstDash val="sysDot"/>
            <a:miter lim="800000"/>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a:t>
            </a:r>
            <a:r>
              <a:rPr lang="zh-CN" altLang="en-US" sz="2800" dirty="0">
                <a:solidFill>
                  <a:schemeClr val="bg1"/>
                </a:solidFill>
                <a:latin typeface="微软雅黑" pitchFamily="34" charset="-122"/>
                <a:ea typeface="微软雅黑" pitchFamily="34" charset="-122"/>
              </a:rPr>
              <a:t>构建</a:t>
            </a:r>
            <a:r>
              <a:rPr lang="zh-CN" altLang="en-US" sz="2800" dirty="0" smtClean="0">
                <a:solidFill>
                  <a:schemeClr val="bg1"/>
                </a:solidFill>
                <a:latin typeface="微软雅黑" pitchFamily="34" charset="-122"/>
                <a:ea typeface="微软雅黑" pitchFamily="34" charset="-122"/>
              </a:rPr>
              <a:t>框架</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管理体系总体框架</a:t>
            </a:r>
          </a:p>
        </p:txBody>
      </p:sp>
      <p:sp>
        <p:nvSpPr>
          <p:cNvPr id="26" name="Oval 871"/>
          <p:cNvSpPr>
            <a:spLocks noChangeArrowheads="1"/>
          </p:cNvSpPr>
          <p:nvPr/>
        </p:nvSpPr>
        <p:spPr bwMode="auto">
          <a:xfrm>
            <a:off x="1979613" y="1431751"/>
            <a:ext cx="5038725" cy="5038725"/>
          </a:xfrm>
          <a:prstGeom prst="ellipse">
            <a:avLst/>
          </a:prstGeom>
          <a:noFill/>
          <a:ln w="9525">
            <a:solidFill>
              <a:schemeClr val="folHlink"/>
            </a:solidFill>
            <a:prstDash val="dash"/>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nvGrpSpPr>
          <p:cNvPr id="27" name="Group 772"/>
          <p:cNvGrpSpPr/>
          <p:nvPr/>
        </p:nvGrpSpPr>
        <p:grpSpPr bwMode="auto">
          <a:xfrm>
            <a:off x="2195513" y="1619076"/>
            <a:ext cx="4608512" cy="4605338"/>
            <a:chOff x="860" y="815"/>
            <a:chExt cx="1697" cy="1696"/>
          </a:xfrm>
        </p:grpSpPr>
        <p:grpSp>
          <p:nvGrpSpPr>
            <p:cNvPr id="28" name="Group 773"/>
            <p:cNvGrpSpPr/>
            <p:nvPr/>
          </p:nvGrpSpPr>
          <p:grpSpPr bwMode="auto">
            <a:xfrm>
              <a:off x="975" y="830"/>
              <a:ext cx="1582" cy="1572"/>
              <a:chOff x="-508" y="873"/>
              <a:chExt cx="1642" cy="1636"/>
            </a:xfrm>
          </p:grpSpPr>
          <p:sp>
            <p:nvSpPr>
              <p:cNvPr id="67" name="AutoShape 774"/>
              <p:cNvSpPr>
                <a:spLocks noChangeArrowheads="1"/>
              </p:cNvSpPr>
              <p:nvPr/>
            </p:nvSpPr>
            <p:spPr bwMode="auto">
              <a:xfrm rot="-776">
                <a:off x="279" y="1691"/>
                <a:ext cx="853" cy="51"/>
              </a:xfrm>
              <a:prstGeom prst="parallelogram">
                <a:avLst>
                  <a:gd name="adj" fmla="val 67134"/>
                </a:avLst>
              </a:prstGeom>
              <a:gradFill rotWithShape="1">
                <a:gsLst>
                  <a:gs pos="0">
                    <a:srgbClr val="333333">
                      <a:alpha val="70000"/>
                    </a:srgbClr>
                  </a:gs>
                  <a:gs pos="100000">
                    <a:srgbClr val="181818">
                      <a:alpha val="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68" name="AutoShape 775"/>
              <p:cNvSpPr>
                <a:spLocks noChangeArrowheads="1"/>
              </p:cNvSpPr>
              <p:nvPr/>
            </p:nvSpPr>
            <p:spPr bwMode="auto">
              <a:xfrm rot="3600000">
                <a:off x="-505" y="870"/>
                <a:ext cx="1636" cy="164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25 w 21600"/>
                  <a:gd name="T13" fmla="*/ 0 h 21600"/>
                  <a:gd name="T14" fmla="*/ 18075 w 21600"/>
                  <a:gd name="T15" fmla="*/ 10708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000000"/>
                  </a:gs>
                  <a:gs pos="100000">
                    <a:srgbClr val="0066FF"/>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69" name="Oval 776"/>
              <p:cNvSpPr>
                <a:spLocks noChangeArrowheads="1"/>
              </p:cNvSpPr>
              <p:nvPr/>
            </p:nvSpPr>
            <p:spPr bwMode="auto">
              <a:xfrm rot="13473966">
                <a:off x="755" y="1109"/>
                <a:ext cx="226" cy="49"/>
              </a:xfrm>
              <a:prstGeom prst="ellipse">
                <a:avLst/>
              </a:prstGeom>
              <a:gradFill rotWithShape="1">
                <a:gsLst>
                  <a:gs pos="0">
                    <a:schemeClr val="bg1">
                      <a:gamma/>
                      <a:shade val="86275"/>
                      <a:invGamma/>
                      <a:alpha val="0"/>
                    </a:schemeClr>
                  </a:gs>
                  <a:gs pos="100000">
                    <a:schemeClr val="bg1">
                      <a:alpha val="39999"/>
                    </a:schemeClr>
                  </a:gs>
                </a:gsLst>
                <a:lin ang="5400000" scaled="1"/>
              </a:gradFill>
              <a:ln w="9525" algn="ctr">
                <a:noFill/>
                <a:round/>
              </a:ln>
              <a:effectLst/>
            </p:spPr>
            <p:txBody>
              <a:bodyPr anchor="ctr">
                <a:spAutoFit/>
              </a:bodyPr>
              <a:lstStyle/>
              <a:p>
                <a:pPr>
                  <a:defRPr/>
                </a:pPr>
                <a:endParaRPr lang="zh-CN" altLang="en-US"/>
              </a:p>
            </p:txBody>
          </p:sp>
          <p:sp>
            <p:nvSpPr>
              <p:cNvPr id="70" name="AutoShape 777"/>
              <p:cNvSpPr>
                <a:spLocks noChangeArrowheads="1"/>
              </p:cNvSpPr>
              <p:nvPr/>
            </p:nvSpPr>
            <p:spPr bwMode="auto">
              <a:xfrm rot="3600000">
                <a:off x="-293" y="979"/>
                <a:ext cx="1348" cy="135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25 w 21600"/>
                  <a:gd name="T13" fmla="*/ 0 h 21600"/>
                  <a:gd name="T14" fmla="*/ 18075 w 21600"/>
                  <a:gd name="T15" fmla="*/ 10704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EAEAEA"/>
                  </a:gs>
                  <a:gs pos="100000">
                    <a:srgbClr val="000000"/>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71" name="AutoShape 778"/>
              <p:cNvSpPr>
                <a:spLocks noChangeArrowheads="1"/>
              </p:cNvSpPr>
              <p:nvPr/>
            </p:nvSpPr>
            <p:spPr bwMode="auto">
              <a:xfrm rot="3600000">
                <a:off x="87" y="1464"/>
                <a:ext cx="452" cy="45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36 w 21600"/>
                  <a:gd name="T13" fmla="*/ 0 h 21600"/>
                  <a:gd name="T14" fmla="*/ 18064 w 21600"/>
                  <a:gd name="T15" fmla="*/ 10705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0044AA"/>
                  </a:gs>
                  <a:gs pos="100000">
                    <a:srgbClr val="0066FF"/>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grpSp>
        <p:grpSp>
          <p:nvGrpSpPr>
            <p:cNvPr id="29" name="Group 779"/>
            <p:cNvGrpSpPr/>
            <p:nvPr/>
          </p:nvGrpSpPr>
          <p:grpSpPr bwMode="auto">
            <a:xfrm rot="3600000">
              <a:off x="976" y="893"/>
              <a:ext cx="1582" cy="1572"/>
              <a:chOff x="-508" y="873"/>
              <a:chExt cx="1642" cy="1636"/>
            </a:xfrm>
          </p:grpSpPr>
          <p:sp>
            <p:nvSpPr>
              <p:cNvPr id="62" name="AutoShape 780"/>
              <p:cNvSpPr>
                <a:spLocks noChangeArrowheads="1"/>
              </p:cNvSpPr>
              <p:nvPr/>
            </p:nvSpPr>
            <p:spPr bwMode="auto">
              <a:xfrm rot="-776">
                <a:off x="279" y="1691"/>
                <a:ext cx="853" cy="51"/>
              </a:xfrm>
              <a:prstGeom prst="parallelogram">
                <a:avLst>
                  <a:gd name="adj" fmla="val 67134"/>
                </a:avLst>
              </a:prstGeom>
              <a:gradFill rotWithShape="1">
                <a:gsLst>
                  <a:gs pos="0">
                    <a:srgbClr val="333333">
                      <a:alpha val="70000"/>
                    </a:srgbClr>
                  </a:gs>
                  <a:gs pos="100000">
                    <a:srgbClr val="181818">
                      <a:alpha val="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63" name="AutoShape 781"/>
              <p:cNvSpPr>
                <a:spLocks noChangeArrowheads="1"/>
              </p:cNvSpPr>
              <p:nvPr/>
            </p:nvSpPr>
            <p:spPr bwMode="auto">
              <a:xfrm rot="3600000">
                <a:off x="-505" y="870"/>
                <a:ext cx="1636" cy="164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25 w 21600"/>
                  <a:gd name="T13" fmla="*/ 0 h 21600"/>
                  <a:gd name="T14" fmla="*/ 18075 w 21600"/>
                  <a:gd name="T15" fmla="*/ 10708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000000"/>
                  </a:gs>
                  <a:gs pos="100000">
                    <a:srgbClr val="0066FF"/>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64" name="Oval 782"/>
              <p:cNvSpPr>
                <a:spLocks noChangeArrowheads="1"/>
              </p:cNvSpPr>
              <p:nvPr/>
            </p:nvSpPr>
            <p:spPr bwMode="auto">
              <a:xfrm rot="13473966">
                <a:off x="754" y="1109"/>
                <a:ext cx="226" cy="49"/>
              </a:xfrm>
              <a:prstGeom prst="ellipse">
                <a:avLst/>
              </a:prstGeom>
              <a:gradFill rotWithShape="1">
                <a:gsLst>
                  <a:gs pos="0">
                    <a:schemeClr val="bg1">
                      <a:gamma/>
                      <a:shade val="86275"/>
                      <a:invGamma/>
                      <a:alpha val="0"/>
                    </a:schemeClr>
                  </a:gs>
                  <a:gs pos="100000">
                    <a:schemeClr val="bg1">
                      <a:alpha val="39999"/>
                    </a:schemeClr>
                  </a:gs>
                </a:gsLst>
                <a:lin ang="5400000" scaled="1"/>
              </a:gradFill>
              <a:ln w="9525" algn="ctr">
                <a:noFill/>
                <a:round/>
              </a:ln>
              <a:effectLst/>
            </p:spPr>
            <p:txBody>
              <a:bodyPr anchor="ctr">
                <a:spAutoFit/>
              </a:bodyPr>
              <a:lstStyle/>
              <a:p>
                <a:pPr>
                  <a:defRPr/>
                </a:pPr>
                <a:endParaRPr lang="zh-CN" altLang="en-US"/>
              </a:p>
            </p:txBody>
          </p:sp>
          <p:sp>
            <p:nvSpPr>
              <p:cNvPr id="65" name="AutoShape 783"/>
              <p:cNvSpPr>
                <a:spLocks noChangeArrowheads="1"/>
              </p:cNvSpPr>
              <p:nvPr/>
            </p:nvSpPr>
            <p:spPr bwMode="auto">
              <a:xfrm rot="3600000">
                <a:off x="-293" y="979"/>
                <a:ext cx="1348" cy="135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25 w 21600"/>
                  <a:gd name="T13" fmla="*/ 0 h 21600"/>
                  <a:gd name="T14" fmla="*/ 18075 w 21600"/>
                  <a:gd name="T15" fmla="*/ 10704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EAEAEA"/>
                  </a:gs>
                  <a:gs pos="100000">
                    <a:srgbClr val="000000"/>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66" name="AutoShape 784"/>
              <p:cNvSpPr>
                <a:spLocks noChangeArrowheads="1"/>
              </p:cNvSpPr>
              <p:nvPr/>
            </p:nvSpPr>
            <p:spPr bwMode="auto">
              <a:xfrm rot="3600000">
                <a:off x="87" y="1464"/>
                <a:ext cx="452" cy="45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36 w 21600"/>
                  <a:gd name="T13" fmla="*/ 0 h 21600"/>
                  <a:gd name="T14" fmla="*/ 18064 w 21600"/>
                  <a:gd name="T15" fmla="*/ 10705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0044AA"/>
                  </a:gs>
                  <a:gs pos="100000">
                    <a:srgbClr val="0066FF"/>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grpSp>
        <p:grpSp>
          <p:nvGrpSpPr>
            <p:cNvPr id="30" name="Group 785"/>
            <p:cNvGrpSpPr/>
            <p:nvPr/>
          </p:nvGrpSpPr>
          <p:grpSpPr bwMode="auto">
            <a:xfrm rot="7200000">
              <a:off x="929" y="936"/>
              <a:ext cx="1582" cy="1572"/>
              <a:chOff x="-508" y="873"/>
              <a:chExt cx="1642" cy="1636"/>
            </a:xfrm>
          </p:grpSpPr>
          <p:sp>
            <p:nvSpPr>
              <p:cNvPr id="57" name="AutoShape 786"/>
              <p:cNvSpPr>
                <a:spLocks noChangeArrowheads="1"/>
              </p:cNvSpPr>
              <p:nvPr/>
            </p:nvSpPr>
            <p:spPr bwMode="auto">
              <a:xfrm rot="-776">
                <a:off x="279" y="1691"/>
                <a:ext cx="853" cy="51"/>
              </a:xfrm>
              <a:prstGeom prst="parallelogram">
                <a:avLst>
                  <a:gd name="adj" fmla="val 67134"/>
                </a:avLst>
              </a:prstGeom>
              <a:gradFill rotWithShape="1">
                <a:gsLst>
                  <a:gs pos="0">
                    <a:srgbClr val="333333">
                      <a:alpha val="70000"/>
                    </a:srgbClr>
                  </a:gs>
                  <a:gs pos="100000">
                    <a:srgbClr val="181818">
                      <a:alpha val="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58" name="AutoShape 787"/>
              <p:cNvSpPr>
                <a:spLocks noChangeArrowheads="1"/>
              </p:cNvSpPr>
              <p:nvPr/>
            </p:nvSpPr>
            <p:spPr bwMode="auto">
              <a:xfrm rot="3600000">
                <a:off x="-505" y="870"/>
                <a:ext cx="1636" cy="164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25 w 21600"/>
                  <a:gd name="T13" fmla="*/ 0 h 21600"/>
                  <a:gd name="T14" fmla="*/ 18075 w 21600"/>
                  <a:gd name="T15" fmla="*/ 10708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000000"/>
                  </a:gs>
                  <a:gs pos="100000">
                    <a:srgbClr val="0066FF"/>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59" name="Oval 788"/>
              <p:cNvSpPr>
                <a:spLocks noChangeArrowheads="1"/>
              </p:cNvSpPr>
              <p:nvPr/>
            </p:nvSpPr>
            <p:spPr bwMode="auto">
              <a:xfrm rot="13473966">
                <a:off x="754" y="1109"/>
                <a:ext cx="226" cy="49"/>
              </a:xfrm>
              <a:prstGeom prst="ellipse">
                <a:avLst/>
              </a:prstGeom>
              <a:gradFill rotWithShape="1">
                <a:gsLst>
                  <a:gs pos="0">
                    <a:schemeClr val="bg1">
                      <a:gamma/>
                      <a:shade val="86275"/>
                      <a:invGamma/>
                      <a:alpha val="0"/>
                    </a:schemeClr>
                  </a:gs>
                  <a:gs pos="100000">
                    <a:schemeClr val="bg1">
                      <a:alpha val="39999"/>
                    </a:schemeClr>
                  </a:gs>
                </a:gsLst>
                <a:lin ang="5400000" scaled="1"/>
              </a:gradFill>
              <a:ln w="9525" algn="ctr">
                <a:noFill/>
                <a:round/>
              </a:ln>
              <a:effectLst/>
            </p:spPr>
            <p:txBody>
              <a:bodyPr anchor="ctr">
                <a:spAutoFit/>
              </a:bodyPr>
              <a:lstStyle/>
              <a:p>
                <a:pPr>
                  <a:defRPr/>
                </a:pPr>
                <a:endParaRPr lang="zh-CN" altLang="en-US"/>
              </a:p>
            </p:txBody>
          </p:sp>
          <p:sp>
            <p:nvSpPr>
              <p:cNvPr id="60" name="AutoShape 789"/>
              <p:cNvSpPr>
                <a:spLocks noChangeArrowheads="1"/>
              </p:cNvSpPr>
              <p:nvPr/>
            </p:nvSpPr>
            <p:spPr bwMode="auto">
              <a:xfrm rot="3600000">
                <a:off x="-293" y="979"/>
                <a:ext cx="1348" cy="135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25 w 21600"/>
                  <a:gd name="T13" fmla="*/ 0 h 21600"/>
                  <a:gd name="T14" fmla="*/ 18075 w 21600"/>
                  <a:gd name="T15" fmla="*/ 10704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EAEAEA"/>
                  </a:gs>
                  <a:gs pos="100000">
                    <a:srgbClr val="000000"/>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61" name="AutoShape 790"/>
              <p:cNvSpPr>
                <a:spLocks noChangeArrowheads="1"/>
              </p:cNvSpPr>
              <p:nvPr/>
            </p:nvSpPr>
            <p:spPr bwMode="auto">
              <a:xfrm rot="3600000">
                <a:off x="87" y="1464"/>
                <a:ext cx="452" cy="45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36 w 21600"/>
                  <a:gd name="T13" fmla="*/ 0 h 21600"/>
                  <a:gd name="T14" fmla="*/ 18064 w 21600"/>
                  <a:gd name="T15" fmla="*/ 10705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0044AA"/>
                  </a:gs>
                  <a:gs pos="100000">
                    <a:srgbClr val="0066FF"/>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grpSp>
        <p:grpSp>
          <p:nvGrpSpPr>
            <p:cNvPr id="31" name="Group 791"/>
            <p:cNvGrpSpPr/>
            <p:nvPr/>
          </p:nvGrpSpPr>
          <p:grpSpPr bwMode="auto">
            <a:xfrm rot="10800000">
              <a:off x="860" y="923"/>
              <a:ext cx="1582" cy="1572"/>
              <a:chOff x="-508" y="873"/>
              <a:chExt cx="1642" cy="1636"/>
            </a:xfrm>
          </p:grpSpPr>
          <p:sp>
            <p:nvSpPr>
              <p:cNvPr id="52" name="AutoShape 792"/>
              <p:cNvSpPr>
                <a:spLocks noChangeArrowheads="1"/>
              </p:cNvSpPr>
              <p:nvPr/>
            </p:nvSpPr>
            <p:spPr bwMode="auto">
              <a:xfrm rot="-776">
                <a:off x="279" y="1691"/>
                <a:ext cx="853" cy="51"/>
              </a:xfrm>
              <a:prstGeom prst="parallelogram">
                <a:avLst>
                  <a:gd name="adj" fmla="val 67134"/>
                </a:avLst>
              </a:prstGeom>
              <a:gradFill rotWithShape="1">
                <a:gsLst>
                  <a:gs pos="0">
                    <a:srgbClr val="333333">
                      <a:alpha val="70000"/>
                    </a:srgbClr>
                  </a:gs>
                  <a:gs pos="100000">
                    <a:srgbClr val="181818">
                      <a:alpha val="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53" name="AutoShape 793"/>
              <p:cNvSpPr>
                <a:spLocks noChangeArrowheads="1"/>
              </p:cNvSpPr>
              <p:nvPr/>
            </p:nvSpPr>
            <p:spPr bwMode="auto">
              <a:xfrm rot="3600000">
                <a:off x="-505" y="870"/>
                <a:ext cx="1636" cy="164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25 w 21600"/>
                  <a:gd name="T13" fmla="*/ 0 h 21600"/>
                  <a:gd name="T14" fmla="*/ 18075 w 21600"/>
                  <a:gd name="T15" fmla="*/ 10708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000000"/>
                  </a:gs>
                  <a:gs pos="100000">
                    <a:srgbClr val="0066FF"/>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54" name="Oval 794"/>
              <p:cNvSpPr>
                <a:spLocks noChangeArrowheads="1"/>
              </p:cNvSpPr>
              <p:nvPr/>
            </p:nvSpPr>
            <p:spPr bwMode="auto">
              <a:xfrm rot="13473966">
                <a:off x="759" y="1108"/>
                <a:ext cx="226" cy="49"/>
              </a:xfrm>
              <a:prstGeom prst="ellipse">
                <a:avLst/>
              </a:prstGeom>
              <a:gradFill rotWithShape="1">
                <a:gsLst>
                  <a:gs pos="0">
                    <a:schemeClr val="bg1">
                      <a:gamma/>
                      <a:shade val="86275"/>
                      <a:invGamma/>
                      <a:alpha val="0"/>
                    </a:schemeClr>
                  </a:gs>
                  <a:gs pos="100000">
                    <a:schemeClr val="bg1">
                      <a:alpha val="39999"/>
                    </a:schemeClr>
                  </a:gs>
                </a:gsLst>
                <a:lin ang="5400000" scaled="1"/>
              </a:gradFill>
              <a:ln w="9525" algn="ctr">
                <a:noFill/>
                <a:round/>
              </a:ln>
              <a:effectLst/>
            </p:spPr>
            <p:txBody>
              <a:bodyPr anchor="ctr">
                <a:spAutoFit/>
              </a:bodyPr>
              <a:lstStyle/>
              <a:p>
                <a:pPr>
                  <a:defRPr/>
                </a:pPr>
                <a:endParaRPr lang="zh-CN" altLang="en-US"/>
              </a:p>
            </p:txBody>
          </p:sp>
          <p:sp>
            <p:nvSpPr>
              <p:cNvPr id="55" name="AutoShape 795"/>
              <p:cNvSpPr>
                <a:spLocks noChangeArrowheads="1"/>
              </p:cNvSpPr>
              <p:nvPr/>
            </p:nvSpPr>
            <p:spPr bwMode="auto">
              <a:xfrm rot="3600000">
                <a:off x="-293" y="979"/>
                <a:ext cx="1348" cy="135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25 w 21600"/>
                  <a:gd name="T13" fmla="*/ 0 h 21600"/>
                  <a:gd name="T14" fmla="*/ 18075 w 21600"/>
                  <a:gd name="T15" fmla="*/ 10704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EAEAEA"/>
                  </a:gs>
                  <a:gs pos="100000">
                    <a:srgbClr val="000000"/>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56" name="AutoShape 796"/>
              <p:cNvSpPr>
                <a:spLocks noChangeArrowheads="1"/>
              </p:cNvSpPr>
              <p:nvPr/>
            </p:nvSpPr>
            <p:spPr bwMode="auto">
              <a:xfrm rot="3600000">
                <a:off x="87" y="1464"/>
                <a:ext cx="452" cy="45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36 w 21600"/>
                  <a:gd name="T13" fmla="*/ 0 h 21600"/>
                  <a:gd name="T14" fmla="*/ 18064 w 21600"/>
                  <a:gd name="T15" fmla="*/ 10705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0044AA"/>
                  </a:gs>
                  <a:gs pos="100000">
                    <a:srgbClr val="0066FF"/>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grpSp>
        <p:grpSp>
          <p:nvGrpSpPr>
            <p:cNvPr id="32" name="Group 797"/>
            <p:cNvGrpSpPr/>
            <p:nvPr/>
          </p:nvGrpSpPr>
          <p:grpSpPr bwMode="auto">
            <a:xfrm rot="-7200000">
              <a:off x="859" y="855"/>
              <a:ext cx="1582" cy="1572"/>
              <a:chOff x="-508" y="873"/>
              <a:chExt cx="1642" cy="1636"/>
            </a:xfrm>
          </p:grpSpPr>
          <p:sp>
            <p:nvSpPr>
              <p:cNvPr id="47" name="AutoShape 798"/>
              <p:cNvSpPr>
                <a:spLocks noChangeArrowheads="1"/>
              </p:cNvSpPr>
              <p:nvPr/>
            </p:nvSpPr>
            <p:spPr bwMode="auto">
              <a:xfrm rot="-776">
                <a:off x="279" y="1691"/>
                <a:ext cx="853" cy="51"/>
              </a:xfrm>
              <a:prstGeom prst="parallelogram">
                <a:avLst>
                  <a:gd name="adj" fmla="val 67134"/>
                </a:avLst>
              </a:prstGeom>
              <a:gradFill rotWithShape="1">
                <a:gsLst>
                  <a:gs pos="0">
                    <a:srgbClr val="333333">
                      <a:alpha val="70000"/>
                    </a:srgbClr>
                  </a:gs>
                  <a:gs pos="100000">
                    <a:srgbClr val="181818">
                      <a:alpha val="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48" name="AutoShape 799"/>
              <p:cNvSpPr>
                <a:spLocks noChangeArrowheads="1"/>
              </p:cNvSpPr>
              <p:nvPr/>
            </p:nvSpPr>
            <p:spPr bwMode="auto">
              <a:xfrm rot="3600000">
                <a:off x="-505" y="870"/>
                <a:ext cx="1636" cy="164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25 w 21600"/>
                  <a:gd name="T13" fmla="*/ 0 h 21600"/>
                  <a:gd name="T14" fmla="*/ 18075 w 21600"/>
                  <a:gd name="T15" fmla="*/ 10708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000000"/>
                  </a:gs>
                  <a:gs pos="100000">
                    <a:srgbClr val="0066FF"/>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49" name="Oval 800"/>
              <p:cNvSpPr>
                <a:spLocks noChangeArrowheads="1"/>
              </p:cNvSpPr>
              <p:nvPr/>
            </p:nvSpPr>
            <p:spPr bwMode="auto">
              <a:xfrm rot="13473966">
                <a:off x="755" y="1109"/>
                <a:ext cx="226" cy="49"/>
              </a:xfrm>
              <a:prstGeom prst="ellipse">
                <a:avLst/>
              </a:prstGeom>
              <a:gradFill rotWithShape="1">
                <a:gsLst>
                  <a:gs pos="0">
                    <a:schemeClr val="bg1">
                      <a:gamma/>
                      <a:shade val="86275"/>
                      <a:invGamma/>
                      <a:alpha val="0"/>
                    </a:schemeClr>
                  </a:gs>
                  <a:gs pos="100000">
                    <a:schemeClr val="bg1">
                      <a:alpha val="39999"/>
                    </a:schemeClr>
                  </a:gs>
                </a:gsLst>
                <a:lin ang="5400000" scaled="1"/>
              </a:gradFill>
              <a:ln w="9525" algn="ctr">
                <a:noFill/>
                <a:round/>
              </a:ln>
              <a:effectLst/>
            </p:spPr>
            <p:txBody>
              <a:bodyPr anchor="ctr">
                <a:spAutoFit/>
              </a:bodyPr>
              <a:lstStyle/>
              <a:p>
                <a:pPr>
                  <a:defRPr/>
                </a:pPr>
                <a:endParaRPr lang="zh-CN" altLang="en-US"/>
              </a:p>
            </p:txBody>
          </p:sp>
          <p:sp>
            <p:nvSpPr>
              <p:cNvPr id="50" name="AutoShape 801"/>
              <p:cNvSpPr>
                <a:spLocks noChangeArrowheads="1"/>
              </p:cNvSpPr>
              <p:nvPr/>
            </p:nvSpPr>
            <p:spPr bwMode="auto">
              <a:xfrm rot="3600000">
                <a:off x="-293" y="979"/>
                <a:ext cx="1348" cy="135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25 w 21600"/>
                  <a:gd name="T13" fmla="*/ 0 h 21600"/>
                  <a:gd name="T14" fmla="*/ 18075 w 21600"/>
                  <a:gd name="T15" fmla="*/ 10704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EAEAEA"/>
                  </a:gs>
                  <a:gs pos="100000">
                    <a:srgbClr val="000000"/>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51" name="AutoShape 802"/>
              <p:cNvSpPr>
                <a:spLocks noChangeArrowheads="1"/>
              </p:cNvSpPr>
              <p:nvPr/>
            </p:nvSpPr>
            <p:spPr bwMode="auto">
              <a:xfrm rot="3600000">
                <a:off x="87" y="1464"/>
                <a:ext cx="452" cy="45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36 w 21600"/>
                  <a:gd name="T13" fmla="*/ 0 h 21600"/>
                  <a:gd name="T14" fmla="*/ 18064 w 21600"/>
                  <a:gd name="T15" fmla="*/ 10705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0044AA"/>
                  </a:gs>
                  <a:gs pos="100000">
                    <a:srgbClr val="0066FF"/>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grpSp>
        <p:grpSp>
          <p:nvGrpSpPr>
            <p:cNvPr id="33" name="Group 803"/>
            <p:cNvGrpSpPr/>
            <p:nvPr/>
          </p:nvGrpSpPr>
          <p:grpSpPr bwMode="auto">
            <a:xfrm rot="-3600000">
              <a:off x="911" y="818"/>
              <a:ext cx="1582" cy="1572"/>
              <a:chOff x="-508" y="873"/>
              <a:chExt cx="1642" cy="1636"/>
            </a:xfrm>
          </p:grpSpPr>
          <p:sp>
            <p:nvSpPr>
              <p:cNvPr id="42" name="AutoShape 804"/>
              <p:cNvSpPr>
                <a:spLocks noChangeArrowheads="1"/>
              </p:cNvSpPr>
              <p:nvPr/>
            </p:nvSpPr>
            <p:spPr bwMode="auto">
              <a:xfrm rot="-776">
                <a:off x="279" y="1691"/>
                <a:ext cx="853" cy="51"/>
              </a:xfrm>
              <a:prstGeom prst="parallelogram">
                <a:avLst>
                  <a:gd name="adj" fmla="val 67134"/>
                </a:avLst>
              </a:prstGeom>
              <a:gradFill rotWithShape="1">
                <a:gsLst>
                  <a:gs pos="0">
                    <a:srgbClr val="333333">
                      <a:alpha val="70000"/>
                    </a:srgbClr>
                  </a:gs>
                  <a:gs pos="100000">
                    <a:srgbClr val="181818">
                      <a:alpha val="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43" name="AutoShape 805"/>
              <p:cNvSpPr>
                <a:spLocks noChangeArrowheads="1"/>
              </p:cNvSpPr>
              <p:nvPr/>
            </p:nvSpPr>
            <p:spPr bwMode="auto">
              <a:xfrm rot="3600000">
                <a:off x="-505" y="870"/>
                <a:ext cx="1636" cy="164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25 w 21600"/>
                  <a:gd name="T13" fmla="*/ 0 h 21600"/>
                  <a:gd name="T14" fmla="*/ 18075 w 21600"/>
                  <a:gd name="T15" fmla="*/ 10708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000000"/>
                  </a:gs>
                  <a:gs pos="100000">
                    <a:srgbClr val="0066FF"/>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44" name="Oval 806"/>
              <p:cNvSpPr>
                <a:spLocks noChangeArrowheads="1"/>
              </p:cNvSpPr>
              <p:nvPr/>
            </p:nvSpPr>
            <p:spPr bwMode="auto">
              <a:xfrm rot="13473966">
                <a:off x="755" y="1109"/>
                <a:ext cx="226" cy="49"/>
              </a:xfrm>
              <a:prstGeom prst="ellipse">
                <a:avLst/>
              </a:prstGeom>
              <a:gradFill rotWithShape="1">
                <a:gsLst>
                  <a:gs pos="0">
                    <a:schemeClr val="bg1">
                      <a:gamma/>
                      <a:shade val="86275"/>
                      <a:invGamma/>
                      <a:alpha val="0"/>
                    </a:schemeClr>
                  </a:gs>
                  <a:gs pos="100000">
                    <a:schemeClr val="bg1">
                      <a:alpha val="39999"/>
                    </a:schemeClr>
                  </a:gs>
                </a:gsLst>
                <a:lin ang="5400000" scaled="1"/>
              </a:gradFill>
              <a:ln w="9525" algn="ctr">
                <a:noFill/>
                <a:round/>
              </a:ln>
              <a:effectLst/>
            </p:spPr>
            <p:txBody>
              <a:bodyPr anchor="ctr">
                <a:spAutoFit/>
              </a:bodyPr>
              <a:lstStyle/>
              <a:p>
                <a:pPr>
                  <a:defRPr/>
                </a:pPr>
                <a:endParaRPr lang="zh-CN" altLang="en-US"/>
              </a:p>
            </p:txBody>
          </p:sp>
          <p:sp>
            <p:nvSpPr>
              <p:cNvPr id="45" name="AutoShape 807"/>
              <p:cNvSpPr>
                <a:spLocks noChangeArrowheads="1"/>
              </p:cNvSpPr>
              <p:nvPr/>
            </p:nvSpPr>
            <p:spPr bwMode="auto">
              <a:xfrm rot="3600000">
                <a:off x="-293" y="979"/>
                <a:ext cx="1348" cy="135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25 w 21600"/>
                  <a:gd name="T13" fmla="*/ 0 h 21600"/>
                  <a:gd name="T14" fmla="*/ 18075 w 21600"/>
                  <a:gd name="T15" fmla="*/ 10704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EAEAEA"/>
                  </a:gs>
                  <a:gs pos="100000">
                    <a:srgbClr val="000000"/>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46" name="AutoShape 808"/>
              <p:cNvSpPr>
                <a:spLocks noChangeArrowheads="1"/>
              </p:cNvSpPr>
              <p:nvPr/>
            </p:nvSpPr>
            <p:spPr bwMode="auto">
              <a:xfrm rot="3600000">
                <a:off x="87" y="1464"/>
                <a:ext cx="452" cy="45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536 w 21600"/>
                  <a:gd name="T13" fmla="*/ 0 h 21600"/>
                  <a:gd name="T14" fmla="*/ 18064 w 21600"/>
                  <a:gd name="T15" fmla="*/ 10705 h 21600"/>
                </a:gdLst>
                <a:ahLst/>
                <a:cxnLst>
                  <a:cxn ang="T8">
                    <a:pos x="T0" y="T1"/>
                  </a:cxn>
                  <a:cxn ang="T9">
                    <a:pos x="T2" y="T3"/>
                  </a:cxn>
                  <a:cxn ang="T10">
                    <a:pos x="T4" y="T5"/>
                  </a:cxn>
                  <a:cxn ang="T11">
                    <a:pos x="T6" y="T7"/>
                  </a:cxn>
                </a:cxnLst>
                <a:rect l="T12" t="T13" r="T14" b="T15"/>
                <a:pathLst>
                  <a:path w="21600" h="21600">
                    <a:moveTo>
                      <a:pt x="10736" y="10694"/>
                    </a:moveTo>
                    <a:cubicBezTo>
                      <a:pt x="10755" y="10683"/>
                      <a:pt x="10777" y="10676"/>
                      <a:pt x="10800" y="10677"/>
                    </a:cubicBezTo>
                    <a:cubicBezTo>
                      <a:pt x="10822" y="10677"/>
                      <a:pt x="10844" y="10683"/>
                      <a:pt x="10863" y="10694"/>
                    </a:cubicBezTo>
                    <a:lnTo>
                      <a:pt x="16382" y="1554"/>
                    </a:lnTo>
                    <a:cubicBezTo>
                      <a:pt x="14697" y="537"/>
                      <a:pt x="12767" y="-1"/>
                      <a:pt x="10799" y="0"/>
                    </a:cubicBezTo>
                    <a:cubicBezTo>
                      <a:pt x="8832" y="0"/>
                      <a:pt x="6902" y="537"/>
                      <a:pt x="5217" y="1554"/>
                    </a:cubicBezTo>
                    <a:lnTo>
                      <a:pt x="10736" y="10694"/>
                    </a:lnTo>
                    <a:close/>
                  </a:path>
                </a:pathLst>
              </a:custGeom>
              <a:gradFill rotWithShape="1">
                <a:gsLst>
                  <a:gs pos="0">
                    <a:srgbClr val="0044AA"/>
                  </a:gs>
                  <a:gs pos="100000">
                    <a:srgbClr val="0066FF"/>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grpSp>
        <p:grpSp>
          <p:nvGrpSpPr>
            <p:cNvPr id="34" name="Group 809"/>
            <p:cNvGrpSpPr/>
            <p:nvPr/>
          </p:nvGrpSpPr>
          <p:grpSpPr bwMode="auto">
            <a:xfrm>
              <a:off x="1519" y="1468"/>
              <a:ext cx="361" cy="363"/>
              <a:chOff x="1343" y="1035"/>
              <a:chExt cx="880" cy="882"/>
            </a:xfrm>
          </p:grpSpPr>
          <p:sp>
            <p:nvSpPr>
              <p:cNvPr id="35" name="AutoShape 810"/>
              <p:cNvSpPr>
                <a:spLocks noChangeArrowheads="1"/>
              </p:cNvSpPr>
              <p:nvPr/>
            </p:nvSpPr>
            <p:spPr bwMode="auto">
              <a:xfrm rot="8100000">
                <a:off x="1343" y="1035"/>
                <a:ext cx="882" cy="882"/>
              </a:xfrm>
              <a:custGeom>
                <a:avLst/>
                <a:gdLst>
                  <a:gd name="T0" fmla="*/ 441 w 21600"/>
                  <a:gd name="T1" fmla="*/ 0 h 21600"/>
                  <a:gd name="T2" fmla="*/ 291 w 21600"/>
                  <a:gd name="T3" fmla="*/ 802 h 21600"/>
                  <a:gd name="T4" fmla="*/ 441 w 21600"/>
                  <a:gd name="T5" fmla="*/ 101 h 21600"/>
                  <a:gd name="T6" fmla="*/ 591 w 21600"/>
                  <a:gd name="T7" fmla="*/ 802 h 21600"/>
                  <a:gd name="T8" fmla="*/ 0 60000 65536"/>
                  <a:gd name="T9" fmla="*/ 0 60000 65536"/>
                  <a:gd name="T10" fmla="*/ 0 60000 65536"/>
                  <a:gd name="T11" fmla="*/ 0 60000 65536"/>
                  <a:gd name="T12" fmla="*/ 0 w 21600"/>
                  <a:gd name="T13" fmla="*/ 0 h 21600"/>
                  <a:gd name="T14" fmla="*/ 21600 w 21600"/>
                  <a:gd name="T15" fmla="*/ 19861 h 21600"/>
                </a:gdLst>
                <a:ahLst/>
                <a:cxnLst>
                  <a:cxn ang="T8">
                    <a:pos x="T0" y="T1"/>
                  </a:cxn>
                  <a:cxn ang="T9">
                    <a:pos x="T2" y="T3"/>
                  </a:cxn>
                  <a:cxn ang="T10">
                    <a:pos x="T4" y="T5"/>
                  </a:cxn>
                  <a:cxn ang="T11">
                    <a:pos x="T6" y="T7"/>
                  </a:cxn>
                </a:cxnLst>
                <a:rect l="T12" t="T13" r="T14" b="T15"/>
                <a:pathLst>
                  <a:path w="21600" h="21600">
                    <a:moveTo>
                      <a:pt x="7606" y="18487"/>
                    </a:moveTo>
                    <a:cubicBezTo>
                      <a:pt x="4499" y="17197"/>
                      <a:pt x="2475" y="14163"/>
                      <a:pt x="2475" y="10800"/>
                    </a:cubicBezTo>
                    <a:cubicBezTo>
                      <a:pt x="2475" y="6202"/>
                      <a:pt x="6202" y="2475"/>
                      <a:pt x="10800" y="2475"/>
                    </a:cubicBezTo>
                    <a:cubicBezTo>
                      <a:pt x="15397" y="2475"/>
                      <a:pt x="19125" y="6202"/>
                      <a:pt x="19125" y="10800"/>
                    </a:cubicBezTo>
                    <a:cubicBezTo>
                      <a:pt x="19125" y="14163"/>
                      <a:pt x="17100" y="17197"/>
                      <a:pt x="13993" y="18487"/>
                    </a:cubicBezTo>
                    <a:lnTo>
                      <a:pt x="14943" y="20773"/>
                    </a:lnTo>
                    <a:cubicBezTo>
                      <a:pt x="18973" y="19099"/>
                      <a:pt x="21600" y="15164"/>
                      <a:pt x="21600" y="10800"/>
                    </a:cubicBezTo>
                    <a:cubicBezTo>
                      <a:pt x="21600" y="4835"/>
                      <a:pt x="16764" y="0"/>
                      <a:pt x="10800" y="0"/>
                    </a:cubicBezTo>
                    <a:cubicBezTo>
                      <a:pt x="4835" y="0"/>
                      <a:pt x="0" y="4835"/>
                      <a:pt x="0" y="10800"/>
                    </a:cubicBezTo>
                    <a:cubicBezTo>
                      <a:pt x="-1" y="15164"/>
                      <a:pt x="2626" y="19099"/>
                      <a:pt x="6656" y="20773"/>
                    </a:cubicBezTo>
                    <a:lnTo>
                      <a:pt x="7606" y="18487"/>
                    </a:lnTo>
                    <a:close/>
                  </a:path>
                </a:pathLst>
              </a:custGeom>
              <a:gradFill rotWithShape="1">
                <a:gsLst>
                  <a:gs pos="0">
                    <a:srgbClr val="FFFFCC"/>
                  </a:gs>
                  <a:gs pos="100000">
                    <a:srgbClr val="76765E"/>
                  </a:gs>
                </a:gsLst>
                <a:lin ang="54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36" name="Oval 811"/>
              <p:cNvSpPr>
                <a:spLocks noChangeArrowheads="1"/>
              </p:cNvSpPr>
              <p:nvPr/>
            </p:nvSpPr>
            <p:spPr bwMode="auto">
              <a:xfrm>
                <a:off x="1437" y="1130"/>
                <a:ext cx="690" cy="690"/>
              </a:xfrm>
              <a:prstGeom prst="ellipse">
                <a:avLst/>
              </a:prstGeom>
              <a:gradFill rotWithShape="1">
                <a:gsLst>
                  <a:gs pos="0">
                    <a:srgbClr val="0033CC"/>
                  </a:gs>
                  <a:gs pos="100000">
                    <a:srgbClr val="00185E"/>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37" name="AutoShape 812"/>
              <p:cNvSpPr>
                <a:spLocks noChangeArrowheads="1"/>
              </p:cNvSpPr>
              <p:nvPr/>
            </p:nvSpPr>
            <p:spPr bwMode="auto">
              <a:xfrm rot="-5400000">
                <a:off x="1372" y="1066"/>
                <a:ext cx="821" cy="82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9782 h 21600"/>
                </a:gdLst>
                <a:ahLst/>
                <a:cxnLst>
                  <a:cxn ang="T8">
                    <a:pos x="T0" y="T1"/>
                  </a:cxn>
                  <a:cxn ang="T9">
                    <a:pos x="T2" y="T3"/>
                  </a:cxn>
                  <a:cxn ang="T10">
                    <a:pos x="T4" y="T5"/>
                  </a:cxn>
                  <a:cxn ang="T11">
                    <a:pos x="T6" y="T7"/>
                  </a:cxn>
                </a:cxnLst>
                <a:rect l="T12" t="T13" r="T14" b="T15"/>
                <a:pathLst>
                  <a:path w="21600" h="21600">
                    <a:moveTo>
                      <a:pt x="7456" y="18612"/>
                    </a:moveTo>
                    <a:cubicBezTo>
                      <a:pt x="4329" y="17274"/>
                      <a:pt x="2302" y="14200"/>
                      <a:pt x="2302" y="10800"/>
                    </a:cubicBezTo>
                    <a:cubicBezTo>
                      <a:pt x="2302" y="6106"/>
                      <a:pt x="6106" y="2302"/>
                      <a:pt x="10800" y="2302"/>
                    </a:cubicBezTo>
                    <a:cubicBezTo>
                      <a:pt x="15493" y="2302"/>
                      <a:pt x="19298" y="6106"/>
                      <a:pt x="19298" y="10800"/>
                    </a:cubicBezTo>
                    <a:cubicBezTo>
                      <a:pt x="19298" y="14200"/>
                      <a:pt x="17270" y="17274"/>
                      <a:pt x="14143" y="18612"/>
                    </a:cubicBezTo>
                    <a:lnTo>
                      <a:pt x="15049" y="20728"/>
                    </a:lnTo>
                    <a:cubicBezTo>
                      <a:pt x="19023" y="19028"/>
                      <a:pt x="21600" y="15122"/>
                      <a:pt x="21600" y="10800"/>
                    </a:cubicBezTo>
                    <a:cubicBezTo>
                      <a:pt x="21600" y="4835"/>
                      <a:pt x="16764" y="0"/>
                      <a:pt x="10800" y="0"/>
                    </a:cubicBezTo>
                    <a:cubicBezTo>
                      <a:pt x="4835" y="0"/>
                      <a:pt x="0" y="4835"/>
                      <a:pt x="0" y="10800"/>
                    </a:cubicBezTo>
                    <a:cubicBezTo>
                      <a:pt x="-1" y="15122"/>
                      <a:pt x="2576" y="19028"/>
                      <a:pt x="6550" y="20728"/>
                    </a:cubicBezTo>
                    <a:lnTo>
                      <a:pt x="7456" y="18612"/>
                    </a:lnTo>
                    <a:close/>
                  </a:path>
                </a:pathLst>
              </a:custGeom>
              <a:gradFill rotWithShape="1">
                <a:gsLst>
                  <a:gs pos="0">
                    <a:srgbClr val="FFFFCC"/>
                  </a:gs>
                  <a:gs pos="100000">
                    <a:srgbClr val="76765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zh-CN" altLang="en-US"/>
              </a:p>
            </p:txBody>
          </p:sp>
          <p:grpSp>
            <p:nvGrpSpPr>
              <p:cNvPr id="38" name="Group 813"/>
              <p:cNvGrpSpPr/>
              <p:nvPr/>
            </p:nvGrpSpPr>
            <p:grpSpPr bwMode="auto">
              <a:xfrm>
                <a:off x="1467" y="1175"/>
                <a:ext cx="629" cy="550"/>
                <a:chOff x="2280" y="1569"/>
                <a:chExt cx="638" cy="556"/>
              </a:xfrm>
            </p:grpSpPr>
            <p:sp>
              <p:nvSpPr>
                <p:cNvPr id="39" name="Oval 814"/>
                <p:cNvSpPr>
                  <a:spLocks noChangeArrowheads="1"/>
                </p:cNvSpPr>
                <p:nvPr/>
              </p:nvSpPr>
              <p:spPr bwMode="auto">
                <a:xfrm>
                  <a:off x="2402" y="1571"/>
                  <a:ext cx="387" cy="257"/>
                </a:xfrm>
                <a:prstGeom prst="ellipse">
                  <a:avLst/>
                </a:prstGeom>
                <a:gradFill rotWithShape="1">
                  <a:gsLst>
                    <a:gs pos="0">
                      <a:schemeClr val="bg1">
                        <a:alpha val="30000"/>
                      </a:schemeClr>
                    </a:gs>
                    <a:gs pos="100000">
                      <a:schemeClr val="bg1">
                        <a:gamma/>
                        <a:shade val="46275"/>
                        <a:invGamma/>
                        <a:alpha val="0"/>
                      </a:schemeClr>
                    </a:gs>
                  </a:gsLst>
                  <a:lin ang="2700000" scaled="1"/>
                </a:gradFill>
                <a:ln w="9525" algn="ctr">
                  <a:noFill/>
                  <a:round/>
                </a:ln>
                <a:effectLst/>
              </p:spPr>
              <p:txBody>
                <a:bodyPr anchor="ctr">
                  <a:spAutoFit/>
                </a:bodyPr>
                <a:lstStyle/>
                <a:p>
                  <a:pPr>
                    <a:defRPr/>
                  </a:pPr>
                  <a:endParaRPr lang="zh-CN" altLang="en-US"/>
                </a:p>
              </p:txBody>
            </p:sp>
            <p:sp>
              <p:nvSpPr>
                <p:cNvPr id="40" name="Oval 815"/>
                <p:cNvSpPr>
                  <a:spLocks noChangeArrowheads="1"/>
                </p:cNvSpPr>
                <p:nvPr/>
              </p:nvSpPr>
              <p:spPr bwMode="auto">
                <a:xfrm rot="-2388105">
                  <a:off x="2278" y="1627"/>
                  <a:ext cx="332" cy="132"/>
                </a:xfrm>
                <a:prstGeom prst="ellipse">
                  <a:avLst/>
                </a:prstGeom>
                <a:gradFill rotWithShape="1">
                  <a:gsLst>
                    <a:gs pos="0">
                      <a:schemeClr val="bg1">
                        <a:alpha val="8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sp>
              <p:nvSpPr>
                <p:cNvPr id="41" name="Oval 816"/>
                <p:cNvSpPr>
                  <a:spLocks noChangeArrowheads="1"/>
                </p:cNvSpPr>
                <p:nvPr/>
              </p:nvSpPr>
              <p:spPr bwMode="auto">
                <a:xfrm rot="-2388105" flipH="1" flipV="1">
                  <a:off x="2587" y="1993"/>
                  <a:ext cx="331" cy="132"/>
                </a:xfrm>
                <a:prstGeom prst="ellipse">
                  <a:avLst/>
                </a:prstGeom>
                <a:gradFill rotWithShape="1">
                  <a:gsLst>
                    <a:gs pos="0">
                      <a:schemeClr val="bg1">
                        <a:alpha val="2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grpSp>
        </p:grpSp>
      </p:grpSp>
      <p:sp>
        <p:nvSpPr>
          <p:cNvPr id="72" name="AutoShape 817"/>
          <p:cNvSpPr>
            <a:spLocks noChangeArrowheads="1"/>
          </p:cNvSpPr>
          <p:nvPr/>
        </p:nvSpPr>
        <p:spPr bwMode="auto">
          <a:xfrm>
            <a:off x="3971714" y="2060848"/>
            <a:ext cx="1032334" cy="615553"/>
          </a:xfrm>
          <a:prstGeom prst="homePlate">
            <a:avLst>
              <a:gd name="adj" fmla="val 0"/>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algn="ctr"/>
            <a:r>
              <a:rPr lang="zh-CN" altLang="en-US" sz="2000" b="1" dirty="0" smtClean="0">
                <a:latin typeface="幼圆" pitchFamily="49" charset="-122"/>
                <a:ea typeface="幼圆" pitchFamily="49" charset="-122"/>
                <a:cs typeface="HY헤드라인M"/>
              </a:rPr>
              <a:t>风险管理</a:t>
            </a:r>
            <a:endParaRPr lang="en-US" altLang="zh-CN" sz="2000" b="1" dirty="0" smtClean="0">
              <a:latin typeface="幼圆" pitchFamily="49" charset="-122"/>
              <a:ea typeface="幼圆" pitchFamily="49" charset="-122"/>
              <a:cs typeface="HY헤드라인M"/>
            </a:endParaRPr>
          </a:p>
          <a:p>
            <a:pPr algn="ctr"/>
            <a:r>
              <a:rPr lang="zh-CN" altLang="en-US" sz="2000" b="1" dirty="0" smtClean="0">
                <a:latin typeface="幼圆" pitchFamily="49" charset="-122"/>
                <a:ea typeface="幼圆" pitchFamily="49" charset="-122"/>
                <a:cs typeface="HY헤드라인M"/>
              </a:rPr>
              <a:t>组织机构</a:t>
            </a:r>
            <a:endParaRPr lang="en-US" altLang="ko-KR" sz="2000" b="1" dirty="0">
              <a:latin typeface="幼圆" pitchFamily="49" charset="-122"/>
              <a:ea typeface="幼圆" pitchFamily="49" charset="-122"/>
              <a:cs typeface="HY헤드라인M"/>
            </a:endParaRPr>
          </a:p>
        </p:txBody>
      </p:sp>
      <p:sp>
        <p:nvSpPr>
          <p:cNvPr id="73" name="AutoShape 818"/>
          <p:cNvSpPr>
            <a:spLocks noChangeArrowheads="1"/>
          </p:cNvSpPr>
          <p:nvPr/>
        </p:nvSpPr>
        <p:spPr bwMode="auto">
          <a:xfrm>
            <a:off x="5260118" y="2990081"/>
            <a:ext cx="1162178" cy="615553"/>
          </a:xfrm>
          <a:prstGeom prst="homePlate">
            <a:avLst>
              <a:gd name="adj" fmla="val 0"/>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algn="ctr"/>
            <a:r>
              <a:rPr lang="zh-CN" altLang="en-US" sz="2000" b="1" dirty="0" smtClean="0">
                <a:latin typeface="幼圆" pitchFamily="49" charset="-122"/>
                <a:ea typeface="幼圆" pitchFamily="49" charset="-122"/>
                <a:cs typeface="HY헤드라인M"/>
              </a:rPr>
              <a:t>风险管理</a:t>
            </a:r>
            <a:endParaRPr lang="en-US" altLang="zh-CN" sz="2000" b="1" dirty="0" smtClean="0">
              <a:latin typeface="幼圆" pitchFamily="49" charset="-122"/>
              <a:ea typeface="幼圆" pitchFamily="49" charset="-122"/>
              <a:cs typeface="HY헤드라인M"/>
            </a:endParaRPr>
          </a:p>
          <a:p>
            <a:pPr algn="ctr"/>
            <a:r>
              <a:rPr lang="zh-CN" altLang="en-US" sz="2000" b="1" dirty="0" smtClean="0">
                <a:latin typeface="幼圆" pitchFamily="49" charset="-122"/>
                <a:ea typeface="幼圆" pitchFamily="49" charset="-122"/>
                <a:cs typeface="HY헤드라인M"/>
              </a:rPr>
              <a:t>内容</a:t>
            </a:r>
            <a:r>
              <a:rPr lang="en-US" altLang="zh-CN" sz="2000" b="1" dirty="0" smtClean="0">
                <a:latin typeface="幼圆" pitchFamily="49" charset="-122"/>
                <a:ea typeface="幼圆" pitchFamily="49" charset="-122"/>
                <a:cs typeface="HY헤드라인M"/>
              </a:rPr>
              <a:t>/</a:t>
            </a:r>
            <a:r>
              <a:rPr lang="zh-CN" altLang="en-US" sz="2000" b="1" dirty="0" smtClean="0">
                <a:latin typeface="幼圆" pitchFamily="49" charset="-122"/>
                <a:ea typeface="幼圆" pitchFamily="49" charset="-122"/>
                <a:cs typeface="HY헤드라인M"/>
              </a:rPr>
              <a:t>任务</a:t>
            </a:r>
            <a:endParaRPr lang="en-US" altLang="ko-KR" sz="2000" b="1" dirty="0">
              <a:latin typeface="幼圆" pitchFamily="49" charset="-122"/>
              <a:ea typeface="幼圆" pitchFamily="49" charset="-122"/>
              <a:cs typeface="HY헤드라인M"/>
            </a:endParaRPr>
          </a:p>
        </p:txBody>
      </p:sp>
      <p:sp>
        <p:nvSpPr>
          <p:cNvPr id="74" name="AutoShape 819"/>
          <p:cNvSpPr>
            <a:spLocks noChangeArrowheads="1"/>
          </p:cNvSpPr>
          <p:nvPr/>
        </p:nvSpPr>
        <p:spPr bwMode="auto">
          <a:xfrm>
            <a:off x="5306783" y="4325615"/>
            <a:ext cx="1032334" cy="615553"/>
          </a:xfrm>
          <a:prstGeom prst="homePlate">
            <a:avLst>
              <a:gd name="adj" fmla="val 0"/>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algn="ctr"/>
            <a:r>
              <a:rPr lang="zh-CN" altLang="en-US" sz="2000" b="1" dirty="0" smtClean="0">
                <a:latin typeface="幼圆" pitchFamily="49" charset="-122"/>
                <a:ea typeface="幼圆" pitchFamily="49" charset="-122"/>
                <a:cs typeface="HY헤드라인M"/>
              </a:rPr>
              <a:t>风险信息</a:t>
            </a:r>
            <a:endParaRPr lang="en-US" altLang="zh-CN" sz="2000" b="1" dirty="0" smtClean="0">
              <a:latin typeface="幼圆" pitchFamily="49" charset="-122"/>
              <a:ea typeface="幼圆" pitchFamily="49" charset="-122"/>
              <a:cs typeface="HY헤드라인M"/>
            </a:endParaRPr>
          </a:p>
          <a:p>
            <a:pPr algn="ctr"/>
            <a:r>
              <a:rPr lang="zh-CN" altLang="en-US" sz="2000" b="1" dirty="0" smtClean="0">
                <a:latin typeface="幼圆" pitchFamily="49" charset="-122"/>
                <a:ea typeface="幼圆" pitchFamily="49" charset="-122"/>
                <a:cs typeface="HY헤드라인M"/>
              </a:rPr>
              <a:t>管理</a:t>
            </a:r>
            <a:endParaRPr lang="en-US" altLang="ko-KR" sz="2000" b="1" dirty="0">
              <a:latin typeface="幼圆" pitchFamily="49" charset="-122"/>
              <a:ea typeface="幼圆" pitchFamily="49" charset="-122"/>
              <a:cs typeface="HY헤드라인M"/>
            </a:endParaRPr>
          </a:p>
        </p:txBody>
      </p:sp>
      <p:sp>
        <p:nvSpPr>
          <p:cNvPr id="75" name="AutoShape 820"/>
          <p:cNvSpPr>
            <a:spLocks noChangeArrowheads="1"/>
          </p:cNvSpPr>
          <p:nvPr/>
        </p:nvSpPr>
        <p:spPr bwMode="auto">
          <a:xfrm>
            <a:off x="4005033" y="5383138"/>
            <a:ext cx="1032334" cy="307777"/>
          </a:xfrm>
          <a:prstGeom prst="homePlate">
            <a:avLst>
              <a:gd name="adj" fmla="val 0"/>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algn="ctr"/>
            <a:r>
              <a:rPr lang="zh-CN" altLang="en-US" sz="2000" b="1" dirty="0" smtClean="0">
                <a:latin typeface="幼圆" pitchFamily="49" charset="-122"/>
                <a:ea typeface="幼圆" pitchFamily="49" charset="-122"/>
                <a:cs typeface="HY헤드라인M"/>
              </a:rPr>
              <a:t>风险处置</a:t>
            </a:r>
            <a:endParaRPr lang="en-US" altLang="ko-KR" sz="2000" b="1" dirty="0">
              <a:latin typeface="幼圆" pitchFamily="49" charset="-122"/>
              <a:ea typeface="幼圆" pitchFamily="49" charset="-122"/>
              <a:cs typeface="HY헤드라인M"/>
            </a:endParaRPr>
          </a:p>
        </p:txBody>
      </p:sp>
      <p:sp>
        <p:nvSpPr>
          <p:cNvPr id="76" name="AutoShape 821"/>
          <p:cNvSpPr>
            <a:spLocks noChangeArrowheads="1"/>
          </p:cNvSpPr>
          <p:nvPr/>
        </p:nvSpPr>
        <p:spPr bwMode="auto">
          <a:xfrm>
            <a:off x="2594706" y="4293096"/>
            <a:ext cx="1162178" cy="615553"/>
          </a:xfrm>
          <a:prstGeom prst="homePlate">
            <a:avLst>
              <a:gd name="adj" fmla="val 0"/>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algn="ctr"/>
            <a:r>
              <a:rPr lang="zh-CN" altLang="en-US" sz="2000" b="1" dirty="0" smtClean="0">
                <a:latin typeface="幼圆" pitchFamily="49" charset="-122"/>
                <a:ea typeface="幼圆" pitchFamily="49" charset="-122"/>
                <a:cs typeface="HY헤드라인M"/>
              </a:rPr>
              <a:t>风险管理</a:t>
            </a:r>
            <a:endParaRPr lang="en-US" altLang="zh-CN" sz="2000" b="1" dirty="0" smtClean="0">
              <a:latin typeface="幼圆" pitchFamily="49" charset="-122"/>
              <a:ea typeface="幼圆" pitchFamily="49" charset="-122"/>
              <a:cs typeface="HY헤드라인M"/>
            </a:endParaRPr>
          </a:p>
          <a:p>
            <a:pPr algn="ctr"/>
            <a:r>
              <a:rPr lang="zh-CN" altLang="en-US" sz="2000" b="1" dirty="0" smtClean="0">
                <a:latin typeface="幼圆" pitchFamily="49" charset="-122"/>
                <a:ea typeface="幼圆" pitchFamily="49" charset="-122"/>
                <a:cs typeface="HY헤드라인M"/>
              </a:rPr>
              <a:t>技术</a:t>
            </a:r>
            <a:r>
              <a:rPr lang="en-US" altLang="zh-CN" sz="2000" b="1" dirty="0" smtClean="0">
                <a:latin typeface="幼圆" pitchFamily="49" charset="-122"/>
                <a:ea typeface="幼圆" pitchFamily="49" charset="-122"/>
                <a:cs typeface="HY헤드라인M"/>
              </a:rPr>
              <a:t>/</a:t>
            </a:r>
            <a:r>
              <a:rPr lang="zh-CN" altLang="en-US" sz="2000" b="1" dirty="0" smtClean="0">
                <a:latin typeface="幼圆" pitchFamily="49" charset="-122"/>
                <a:ea typeface="幼圆" pitchFamily="49" charset="-122"/>
                <a:cs typeface="HY헤드라인M"/>
              </a:rPr>
              <a:t>工具</a:t>
            </a:r>
            <a:endParaRPr lang="en-US" altLang="ko-KR" sz="2000" b="1" dirty="0">
              <a:latin typeface="幼圆" pitchFamily="49" charset="-122"/>
              <a:ea typeface="幼圆" pitchFamily="49" charset="-122"/>
              <a:cs typeface="HY헤드라인M"/>
            </a:endParaRPr>
          </a:p>
        </p:txBody>
      </p:sp>
      <p:sp>
        <p:nvSpPr>
          <p:cNvPr id="77" name="AutoShape 822"/>
          <p:cNvSpPr>
            <a:spLocks noChangeArrowheads="1"/>
          </p:cNvSpPr>
          <p:nvPr/>
        </p:nvSpPr>
        <p:spPr bwMode="auto">
          <a:xfrm>
            <a:off x="2658040" y="3070944"/>
            <a:ext cx="1032335" cy="307777"/>
          </a:xfrm>
          <a:prstGeom prst="homePlate">
            <a:avLst>
              <a:gd name="adj" fmla="val 0"/>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algn="ctr"/>
            <a:r>
              <a:rPr lang="zh-CN" altLang="en-US" sz="2000" b="1" dirty="0" smtClean="0">
                <a:latin typeface="幼圆" pitchFamily="49" charset="-122"/>
                <a:ea typeface="幼圆" pitchFamily="49" charset="-122"/>
                <a:cs typeface="HY헤드라인M"/>
              </a:rPr>
              <a:t>风险治理</a:t>
            </a:r>
            <a:endParaRPr lang="en-US" altLang="ko-KR" sz="2000" b="1" dirty="0">
              <a:latin typeface="幼圆" pitchFamily="49" charset="-122"/>
              <a:ea typeface="幼圆" pitchFamily="49" charset="-122"/>
              <a:cs typeface="HY헤드라인M"/>
            </a:endParaRPr>
          </a:p>
        </p:txBody>
      </p:sp>
      <p:sp>
        <p:nvSpPr>
          <p:cNvPr id="2" name="TextBox 1"/>
          <p:cNvSpPr txBox="1"/>
          <p:nvPr/>
        </p:nvSpPr>
        <p:spPr>
          <a:xfrm>
            <a:off x="107504" y="1340768"/>
            <a:ext cx="2415194" cy="1346907"/>
          </a:xfrm>
          <a:prstGeom prst="rect">
            <a:avLst/>
          </a:prstGeom>
          <a:noFill/>
        </p:spPr>
        <p:txBody>
          <a:bodyPr wrap="square" rtlCol="0">
            <a:spAutoFit/>
          </a:bodyPr>
          <a:lstStyle/>
          <a:p>
            <a:pPr>
              <a:lnSpc>
                <a:spcPct val="150000"/>
              </a:lnSpc>
            </a:pPr>
            <a:r>
              <a:rPr lang="zh-CN" altLang="en-US" sz="1400" dirty="0" smtClean="0">
                <a:latin typeface="微软雅黑" pitchFamily="34" charset="-122"/>
                <a:ea typeface="微软雅黑" pitchFamily="34" charset="-122"/>
              </a:rPr>
              <a:t>管理体系总体框架说明了建立企业风险管理体系的</a:t>
            </a:r>
            <a:r>
              <a:rPr lang="en-US" altLang="zh-CN" sz="1400" dirty="0" smtClean="0">
                <a:latin typeface="微软雅黑" pitchFamily="34" charset="-122"/>
                <a:ea typeface="微软雅黑" pitchFamily="34" charset="-122"/>
              </a:rPr>
              <a:t>6</a:t>
            </a:r>
            <a:r>
              <a:rPr lang="zh-CN" altLang="en-US" sz="1400" dirty="0" smtClean="0">
                <a:latin typeface="微软雅黑" pitchFamily="34" charset="-122"/>
                <a:ea typeface="微软雅黑" pitchFamily="34" charset="-122"/>
              </a:rPr>
              <a:t>大维度，他们是企业风险管理体系的不可或缺的组成部分</a:t>
            </a:r>
            <a:endParaRPr lang="zh-CN" altLang="en-US" sz="1400" dirty="0">
              <a:latin typeface="微软雅黑" pitchFamily="34" charset="-122"/>
              <a:ea typeface="微软雅黑" pitchFamily="34" charset="-122"/>
            </a:endParaRPr>
          </a:p>
        </p:txBody>
      </p:sp>
      <p:sp>
        <p:nvSpPr>
          <p:cNvPr id="78" name="TextBox 77"/>
          <p:cNvSpPr txBox="1"/>
          <p:nvPr/>
        </p:nvSpPr>
        <p:spPr>
          <a:xfrm>
            <a:off x="6693310" y="4869160"/>
            <a:ext cx="2415194" cy="1708160"/>
          </a:xfrm>
          <a:prstGeom prst="rect">
            <a:avLst/>
          </a:prstGeom>
          <a:noFill/>
        </p:spPr>
        <p:txBody>
          <a:bodyPr wrap="square" rtlCol="0">
            <a:spAutoFit/>
          </a:bodyPr>
          <a:lstStyle/>
          <a:p>
            <a:pPr>
              <a:lnSpc>
                <a:spcPct val="150000"/>
              </a:lnSpc>
            </a:pPr>
            <a:r>
              <a:rPr lang="zh-CN" altLang="en-US" sz="1400" dirty="0" smtClean="0">
                <a:latin typeface="微软雅黑" pitchFamily="34" charset="-122"/>
                <a:ea typeface="微软雅黑" pitchFamily="34" charset="-122"/>
              </a:rPr>
              <a:t>构建企业风险管理体系需要认真思考和论证这</a:t>
            </a:r>
            <a:r>
              <a:rPr lang="en-US" altLang="zh-CN" sz="1400" dirty="0" smtClean="0">
                <a:latin typeface="微软雅黑" pitchFamily="34" charset="-122"/>
                <a:ea typeface="微软雅黑" pitchFamily="34" charset="-122"/>
              </a:rPr>
              <a:t>6</a:t>
            </a:r>
            <a:r>
              <a:rPr lang="zh-CN" altLang="en-US" sz="1400" dirty="0" smtClean="0">
                <a:latin typeface="微软雅黑" pitchFamily="34" charset="-122"/>
                <a:ea typeface="微软雅黑" pitchFamily="34" charset="-122"/>
              </a:rPr>
              <a:t>个维度的意义和作用，确定每一个维度中的应该创建的构件，保证体系建设的相对完整性</a:t>
            </a:r>
            <a:endParaRPr lang="zh-CN" altLang="en-US" sz="1400"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a:t>
            </a:r>
            <a:r>
              <a:rPr lang="zh-CN" altLang="en-US" sz="2800" dirty="0">
                <a:solidFill>
                  <a:schemeClr val="bg1"/>
                </a:solidFill>
                <a:latin typeface="微软雅黑" pitchFamily="34" charset="-122"/>
                <a:ea typeface="微软雅黑" pitchFamily="34" charset="-122"/>
              </a:rPr>
              <a:t>构建</a:t>
            </a:r>
            <a:r>
              <a:rPr lang="zh-CN" altLang="en-US" sz="2800" dirty="0" smtClean="0">
                <a:solidFill>
                  <a:schemeClr val="bg1"/>
                </a:solidFill>
                <a:latin typeface="微软雅黑" pitchFamily="34" charset="-122"/>
                <a:ea typeface="微软雅黑" pitchFamily="34" charset="-122"/>
              </a:rPr>
              <a:t>框架</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风险治理</a:t>
            </a:r>
          </a:p>
        </p:txBody>
      </p:sp>
      <p:sp>
        <p:nvSpPr>
          <p:cNvPr id="4" name="AutoShape 3"/>
          <p:cNvSpPr>
            <a:spLocks noChangeArrowheads="1"/>
          </p:cNvSpPr>
          <p:nvPr/>
        </p:nvSpPr>
        <p:spPr bwMode="gray">
          <a:xfrm>
            <a:off x="2085975" y="1698079"/>
            <a:ext cx="4818063" cy="989013"/>
          </a:xfrm>
          <a:prstGeom prst="roundRect">
            <a:avLst>
              <a:gd name="adj" fmla="val 12727"/>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Calibri" pitchFamily="34" charset="0"/>
              <a:cs typeface="Arial" charset="0"/>
            </a:endParaRPr>
          </a:p>
        </p:txBody>
      </p:sp>
      <p:sp>
        <p:nvSpPr>
          <p:cNvPr id="5" name="Text Box 4"/>
          <p:cNvSpPr txBox="1">
            <a:spLocks noChangeArrowheads="1"/>
          </p:cNvSpPr>
          <p:nvPr/>
        </p:nvSpPr>
        <p:spPr bwMode="white">
          <a:xfrm>
            <a:off x="2300288" y="1792320"/>
            <a:ext cx="4570412" cy="700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lnSpc>
                <a:spcPct val="150000"/>
              </a:lnSpc>
            </a:pPr>
            <a:r>
              <a:rPr lang="zh-CN" altLang="en-US" sz="1400" dirty="0" smtClean="0">
                <a:solidFill>
                  <a:srgbClr val="F8F8F8"/>
                </a:solidFill>
                <a:latin typeface="微软雅黑" pitchFamily="34" charset="-122"/>
                <a:ea typeface="微软雅黑" pitchFamily="34" charset="-122"/>
                <a:cs typeface="Arial" charset="0"/>
              </a:rPr>
              <a:t>确立风险管理为企业经营管理服务为领导决策执行力保障服务的理念，建立全体员工本质工作的风险管理意识</a:t>
            </a:r>
            <a:endParaRPr lang="en-US" altLang="zh-CN" sz="1400" dirty="0">
              <a:solidFill>
                <a:srgbClr val="F8F8F8"/>
              </a:solidFill>
              <a:latin typeface="微软雅黑" pitchFamily="34" charset="-122"/>
              <a:ea typeface="微软雅黑" pitchFamily="34" charset="-122"/>
              <a:cs typeface="Arial" charset="0"/>
            </a:endParaRPr>
          </a:p>
        </p:txBody>
      </p:sp>
      <p:grpSp>
        <p:nvGrpSpPr>
          <p:cNvPr id="6" name="Group 5"/>
          <p:cNvGrpSpPr/>
          <p:nvPr/>
        </p:nvGrpSpPr>
        <p:grpSpPr bwMode="auto">
          <a:xfrm>
            <a:off x="1176338" y="1567904"/>
            <a:ext cx="1238250" cy="1236663"/>
            <a:chOff x="802" y="845"/>
            <a:chExt cx="827" cy="826"/>
          </a:xfrm>
        </p:grpSpPr>
        <p:sp>
          <p:nvSpPr>
            <p:cNvPr id="7" name="Oval 6"/>
            <p:cNvSpPr>
              <a:spLocks noChangeArrowheads="1"/>
            </p:cNvSpPr>
            <p:nvPr/>
          </p:nvSpPr>
          <p:spPr bwMode="gray">
            <a:xfrm>
              <a:off x="802" y="845"/>
              <a:ext cx="827" cy="826"/>
            </a:xfrm>
            <a:prstGeom prst="ellipse">
              <a:avLst/>
            </a:prstGeom>
            <a:solidFill>
              <a:srgbClr val="F8F8F8"/>
            </a:solidFill>
            <a:ln w="38100">
              <a:solidFill>
                <a:schemeClr val="accent1"/>
              </a:solidFill>
              <a:round/>
            </a:ln>
          </p:spPr>
          <p:txBody>
            <a:bodyPr wrap="none" anchor="ctr"/>
            <a:lstStyle/>
            <a:p>
              <a:endParaRPr lang="zh-CN" altLang="en-US">
                <a:latin typeface="Calibri" pitchFamily="34" charset="0"/>
                <a:cs typeface="Arial" charset="0"/>
              </a:endParaRPr>
            </a:p>
          </p:txBody>
        </p:sp>
        <p:sp>
          <p:nvSpPr>
            <p:cNvPr id="8" name="Oval 7"/>
            <p:cNvSpPr>
              <a:spLocks noChangeArrowheads="1"/>
            </p:cNvSpPr>
            <p:nvPr/>
          </p:nvSpPr>
          <p:spPr bwMode="gray">
            <a:xfrm>
              <a:off x="836" y="879"/>
              <a:ext cx="758" cy="758"/>
            </a:xfrm>
            <a:prstGeom prst="ellipse">
              <a:avLst/>
            </a:prstGeom>
            <a:noFill/>
            <a:ln w="38100">
              <a:solidFill>
                <a:schemeClr val="accent1">
                  <a:alpha val="70195"/>
                </a:schemeClr>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latin typeface="Calibri" pitchFamily="34" charset="0"/>
                <a:cs typeface="Arial" charset="0"/>
              </a:endParaRPr>
            </a:p>
          </p:txBody>
        </p:sp>
        <p:sp>
          <p:nvSpPr>
            <p:cNvPr id="9" name="Oval 8"/>
            <p:cNvSpPr>
              <a:spLocks noChangeArrowheads="1"/>
            </p:cNvSpPr>
            <p:nvPr/>
          </p:nvSpPr>
          <p:spPr bwMode="gray">
            <a:xfrm>
              <a:off x="870" y="915"/>
              <a:ext cx="690" cy="690"/>
            </a:xfrm>
            <a:prstGeom prst="ellipse">
              <a:avLst/>
            </a:prstGeom>
            <a:noFill/>
            <a:ln w="38100">
              <a:solidFill>
                <a:schemeClr val="accent1">
                  <a:alpha val="30196"/>
                </a:schemeClr>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latin typeface="Calibri" pitchFamily="34" charset="0"/>
                <a:cs typeface="Arial" charset="0"/>
              </a:endParaRPr>
            </a:p>
          </p:txBody>
        </p:sp>
      </p:grpSp>
      <p:sp>
        <p:nvSpPr>
          <p:cNvPr id="10" name="Text Box 9"/>
          <p:cNvSpPr txBox="1">
            <a:spLocks noChangeArrowheads="1"/>
          </p:cNvSpPr>
          <p:nvPr/>
        </p:nvSpPr>
        <p:spPr bwMode="gray">
          <a:xfrm>
            <a:off x="1247775" y="1915567"/>
            <a:ext cx="10826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400" dirty="0" smtClean="0">
                <a:latin typeface="微软雅黑" pitchFamily="34" charset="-122"/>
                <a:ea typeface="微软雅黑" pitchFamily="34" charset="-122"/>
                <a:cs typeface="Arial" charset="0"/>
              </a:rPr>
              <a:t>理念与风险管理文化</a:t>
            </a:r>
            <a:endParaRPr lang="en-US" altLang="zh-CN" sz="1400" dirty="0">
              <a:latin typeface="微软雅黑" pitchFamily="34" charset="-122"/>
              <a:ea typeface="微软雅黑" pitchFamily="34" charset="-122"/>
              <a:cs typeface="Arial" charset="0"/>
            </a:endParaRPr>
          </a:p>
        </p:txBody>
      </p:sp>
      <p:sp>
        <p:nvSpPr>
          <p:cNvPr id="11" name="AutoShape 10"/>
          <p:cNvSpPr>
            <a:spLocks noChangeArrowheads="1"/>
          </p:cNvSpPr>
          <p:nvPr/>
        </p:nvSpPr>
        <p:spPr bwMode="gray">
          <a:xfrm>
            <a:off x="2254250" y="2818854"/>
            <a:ext cx="4818063" cy="989013"/>
          </a:xfrm>
          <a:prstGeom prst="roundRect">
            <a:avLst>
              <a:gd name="adj" fmla="val 12727"/>
            </a:avLst>
          </a:pr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Calibri" pitchFamily="34" charset="0"/>
              <a:cs typeface="Arial" charset="0"/>
            </a:endParaRPr>
          </a:p>
        </p:txBody>
      </p:sp>
      <p:sp>
        <p:nvSpPr>
          <p:cNvPr id="12" name="Text Box 11"/>
          <p:cNvSpPr txBox="1">
            <a:spLocks noChangeArrowheads="1"/>
          </p:cNvSpPr>
          <p:nvPr/>
        </p:nvSpPr>
        <p:spPr bwMode="white">
          <a:xfrm>
            <a:off x="2259013" y="2924944"/>
            <a:ext cx="4570412" cy="700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nSpc>
                <a:spcPct val="150000"/>
              </a:lnSpc>
            </a:pPr>
            <a:r>
              <a:rPr lang="zh-CN" altLang="en-US" sz="1400" dirty="0" smtClean="0">
                <a:solidFill>
                  <a:srgbClr val="F8F8F8"/>
                </a:solidFill>
                <a:latin typeface="微软雅黑" pitchFamily="34" charset="-122"/>
                <a:ea typeface="微软雅黑" pitchFamily="34" charset="-122"/>
                <a:cs typeface="Arial" charset="0"/>
              </a:rPr>
              <a:t>为风险管理建立内部控制制度，明确风险管理相关业务的授权、审批、报告、</a:t>
            </a:r>
            <a:r>
              <a:rPr lang="zh-CN" altLang="en-US" sz="1400" dirty="0">
                <a:solidFill>
                  <a:srgbClr val="F8F8F8"/>
                </a:solidFill>
                <a:latin typeface="微软雅黑" pitchFamily="34" charset="-122"/>
                <a:ea typeface="微软雅黑" pitchFamily="34" charset="-122"/>
                <a:cs typeface="Arial" charset="0"/>
              </a:rPr>
              <a:t>数据</a:t>
            </a:r>
            <a:r>
              <a:rPr lang="zh-CN" altLang="en-US" sz="1400" dirty="0" smtClean="0">
                <a:solidFill>
                  <a:srgbClr val="F8F8F8"/>
                </a:solidFill>
                <a:latin typeface="微软雅黑" pitchFamily="34" charset="-122"/>
                <a:ea typeface="微软雅黑" pitchFamily="34" charset="-122"/>
                <a:cs typeface="Arial" charset="0"/>
              </a:rPr>
              <a:t>调用、风险披露的操作流程</a:t>
            </a:r>
            <a:endParaRPr lang="en-US" altLang="zh-CN" sz="1400" dirty="0">
              <a:solidFill>
                <a:srgbClr val="F8F8F8"/>
              </a:solidFill>
              <a:latin typeface="微软雅黑" pitchFamily="34" charset="-122"/>
              <a:ea typeface="微软雅黑" pitchFamily="34" charset="-122"/>
              <a:cs typeface="Arial" charset="0"/>
            </a:endParaRPr>
          </a:p>
        </p:txBody>
      </p:sp>
      <p:grpSp>
        <p:nvGrpSpPr>
          <p:cNvPr id="13" name="Group 12"/>
          <p:cNvGrpSpPr/>
          <p:nvPr/>
        </p:nvGrpSpPr>
        <p:grpSpPr bwMode="auto">
          <a:xfrm>
            <a:off x="6757988" y="2688679"/>
            <a:ext cx="1238250" cy="1236663"/>
            <a:chOff x="802" y="845"/>
            <a:chExt cx="827" cy="826"/>
          </a:xfrm>
        </p:grpSpPr>
        <p:sp>
          <p:nvSpPr>
            <p:cNvPr id="14" name="Oval 13"/>
            <p:cNvSpPr>
              <a:spLocks noChangeArrowheads="1"/>
            </p:cNvSpPr>
            <p:nvPr/>
          </p:nvSpPr>
          <p:spPr bwMode="gray">
            <a:xfrm>
              <a:off x="802" y="845"/>
              <a:ext cx="827" cy="826"/>
            </a:xfrm>
            <a:prstGeom prst="ellipse">
              <a:avLst/>
            </a:prstGeom>
            <a:solidFill>
              <a:srgbClr val="F8F8F8"/>
            </a:solidFill>
            <a:ln w="38100">
              <a:solidFill>
                <a:schemeClr val="accent2"/>
              </a:solidFill>
              <a:round/>
            </a:ln>
          </p:spPr>
          <p:txBody>
            <a:bodyPr wrap="none" anchor="ctr"/>
            <a:lstStyle/>
            <a:p>
              <a:endParaRPr lang="zh-CN" altLang="en-US">
                <a:latin typeface="Calibri" pitchFamily="34" charset="0"/>
                <a:cs typeface="Arial" charset="0"/>
              </a:endParaRPr>
            </a:p>
          </p:txBody>
        </p:sp>
        <p:sp>
          <p:nvSpPr>
            <p:cNvPr id="15" name="Oval 14"/>
            <p:cNvSpPr>
              <a:spLocks noChangeArrowheads="1"/>
            </p:cNvSpPr>
            <p:nvPr/>
          </p:nvSpPr>
          <p:spPr bwMode="gray">
            <a:xfrm>
              <a:off x="836" y="879"/>
              <a:ext cx="758" cy="758"/>
            </a:xfrm>
            <a:prstGeom prst="ellipse">
              <a:avLst/>
            </a:prstGeom>
            <a:noFill/>
            <a:ln w="38100">
              <a:solidFill>
                <a:schemeClr val="accent2">
                  <a:alpha val="70195"/>
                </a:schemeClr>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latin typeface="Calibri" pitchFamily="34" charset="0"/>
                <a:cs typeface="Arial" charset="0"/>
              </a:endParaRPr>
            </a:p>
          </p:txBody>
        </p:sp>
        <p:sp>
          <p:nvSpPr>
            <p:cNvPr id="16" name="Oval 15"/>
            <p:cNvSpPr>
              <a:spLocks noChangeArrowheads="1"/>
            </p:cNvSpPr>
            <p:nvPr/>
          </p:nvSpPr>
          <p:spPr bwMode="gray">
            <a:xfrm>
              <a:off x="870" y="915"/>
              <a:ext cx="690" cy="690"/>
            </a:xfrm>
            <a:prstGeom prst="ellipse">
              <a:avLst/>
            </a:prstGeom>
            <a:noFill/>
            <a:ln w="38100">
              <a:solidFill>
                <a:schemeClr val="accent2">
                  <a:alpha val="30196"/>
                </a:schemeClr>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latin typeface="Calibri" pitchFamily="34" charset="0"/>
                <a:cs typeface="Arial" charset="0"/>
              </a:endParaRPr>
            </a:p>
          </p:txBody>
        </p:sp>
      </p:grpSp>
      <p:sp>
        <p:nvSpPr>
          <p:cNvPr id="17" name="Text Box 16"/>
          <p:cNvSpPr txBox="1">
            <a:spLocks noChangeArrowheads="1"/>
          </p:cNvSpPr>
          <p:nvPr/>
        </p:nvSpPr>
        <p:spPr bwMode="gray">
          <a:xfrm>
            <a:off x="6829425" y="3036342"/>
            <a:ext cx="10810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400" dirty="0">
                <a:latin typeface="微软雅黑" pitchFamily="34" charset="-122"/>
                <a:ea typeface="微软雅黑" pitchFamily="34" charset="-122"/>
                <a:cs typeface="Arial" charset="0"/>
              </a:rPr>
              <a:t>风险</a:t>
            </a:r>
            <a:r>
              <a:rPr lang="zh-CN" altLang="en-US" sz="1400" dirty="0" smtClean="0">
                <a:latin typeface="微软雅黑" pitchFamily="34" charset="-122"/>
                <a:ea typeface="微软雅黑" pitchFamily="34" charset="-122"/>
                <a:cs typeface="Arial" charset="0"/>
              </a:rPr>
              <a:t>管理的内部</a:t>
            </a:r>
            <a:r>
              <a:rPr lang="zh-CN" altLang="en-US" sz="1400" dirty="0">
                <a:latin typeface="微软雅黑" pitchFamily="34" charset="-122"/>
                <a:ea typeface="微软雅黑" pitchFamily="34" charset="-122"/>
                <a:cs typeface="Arial" charset="0"/>
              </a:rPr>
              <a:t>控制</a:t>
            </a:r>
            <a:endParaRPr lang="en-US" altLang="zh-CN" sz="1400" dirty="0">
              <a:latin typeface="微软雅黑" pitchFamily="34" charset="-122"/>
              <a:ea typeface="微软雅黑" pitchFamily="34" charset="-122"/>
              <a:cs typeface="Arial" charset="0"/>
            </a:endParaRPr>
          </a:p>
        </p:txBody>
      </p:sp>
      <p:sp>
        <p:nvSpPr>
          <p:cNvPr id="18" name="AutoShape 17"/>
          <p:cNvSpPr>
            <a:spLocks noChangeArrowheads="1"/>
          </p:cNvSpPr>
          <p:nvPr/>
        </p:nvSpPr>
        <p:spPr bwMode="gray">
          <a:xfrm>
            <a:off x="2085975" y="3938042"/>
            <a:ext cx="4818063" cy="989012"/>
          </a:xfrm>
          <a:prstGeom prst="roundRect">
            <a:avLst>
              <a:gd name="adj" fmla="val 12727"/>
            </a:avLst>
          </a:prstGeom>
          <a:solidFill>
            <a:schemeClr val="hlink"/>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Calibri" pitchFamily="34" charset="0"/>
              <a:cs typeface="Arial" charset="0"/>
            </a:endParaRPr>
          </a:p>
        </p:txBody>
      </p:sp>
      <p:sp>
        <p:nvSpPr>
          <p:cNvPr id="19" name="Text Box 18"/>
          <p:cNvSpPr txBox="1">
            <a:spLocks noChangeArrowheads="1"/>
          </p:cNvSpPr>
          <p:nvPr/>
        </p:nvSpPr>
        <p:spPr bwMode="white">
          <a:xfrm>
            <a:off x="2300288" y="4024568"/>
            <a:ext cx="4570412" cy="700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lnSpc>
                <a:spcPct val="150000"/>
              </a:lnSpc>
            </a:pPr>
            <a:r>
              <a:rPr lang="zh-CN" altLang="en-US" sz="1400" dirty="0">
                <a:solidFill>
                  <a:srgbClr val="F8F8F8"/>
                </a:solidFill>
                <a:latin typeface="微软雅黑" pitchFamily="34" charset="-122"/>
                <a:ea typeface="微软雅黑" pitchFamily="34" charset="-122"/>
                <a:cs typeface="Arial" charset="0"/>
              </a:rPr>
              <a:t>建立风险管理的绩效考评机制，将风险管理责任、工作任务、工作效果、其他业务部门配合纳入绩效考核体系</a:t>
            </a:r>
            <a:endParaRPr lang="en-US" altLang="zh-CN" sz="1400" dirty="0">
              <a:solidFill>
                <a:srgbClr val="F8F8F8"/>
              </a:solidFill>
              <a:latin typeface="微软雅黑" pitchFamily="34" charset="-122"/>
              <a:ea typeface="微软雅黑" pitchFamily="34" charset="-122"/>
              <a:cs typeface="Arial" charset="0"/>
            </a:endParaRPr>
          </a:p>
        </p:txBody>
      </p:sp>
      <p:grpSp>
        <p:nvGrpSpPr>
          <p:cNvPr id="20" name="Group 19"/>
          <p:cNvGrpSpPr/>
          <p:nvPr/>
        </p:nvGrpSpPr>
        <p:grpSpPr bwMode="auto">
          <a:xfrm>
            <a:off x="1176338" y="3807867"/>
            <a:ext cx="1238250" cy="1236662"/>
            <a:chOff x="802" y="845"/>
            <a:chExt cx="827" cy="826"/>
          </a:xfrm>
        </p:grpSpPr>
        <p:sp>
          <p:nvSpPr>
            <p:cNvPr id="21" name="Oval 20"/>
            <p:cNvSpPr>
              <a:spLocks noChangeArrowheads="1"/>
            </p:cNvSpPr>
            <p:nvPr/>
          </p:nvSpPr>
          <p:spPr bwMode="gray">
            <a:xfrm>
              <a:off x="802" y="845"/>
              <a:ext cx="827" cy="826"/>
            </a:xfrm>
            <a:prstGeom prst="ellipse">
              <a:avLst/>
            </a:prstGeom>
            <a:solidFill>
              <a:srgbClr val="F8F8F8"/>
            </a:solidFill>
            <a:ln w="38100">
              <a:solidFill>
                <a:schemeClr val="hlink"/>
              </a:solidFill>
              <a:round/>
            </a:ln>
          </p:spPr>
          <p:txBody>
            <a:bodyPr wrap="none" anchor="ctr"/>
            <a:lstStyle/>
            <a:p>
              <a:endParaRPr lang="zh-CN" altLang="en-US">
                <a:latin typeface="Calibri" pitchFamily="34" charset="0"/>
                <a:cs typeface="Arial" charset="0"/>
              </a:endParaRPr>
            </a:p>
          </p:txBody>
        </p:sp>
        <p:sp>
          <p:nvSpPr>
            <p:cNvPr id="22" name="Oval 21"/>
            <p:cNvSpPr>
              <a:spLocks noChangeArrowheads="1"/>
            </p:cNvSpPr>
            <p:nvPr/>
          </p:nvSpPr>
          <p:spPr bwMode="gray">
            <a:xfrm>
              <a:off x="836" y="879"/>
              <a:ext cx="758" cy="758"/>
            </a:xfrm>
            <a:prstGeom prst="ellipse">
              <a:avLst/>
            </a:prstGeom>
            <a:noFill/>
            <a:ln w="38100">
              <a:solidFill>
                <a:schemeClr val="hlink">
                  <a:alpha val="70195"/>
                </a:schemeClr>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latin typeface="Calibri" pitchFamily="34" charset="0"/>
                <a:cs typeface="Arial" charset="0"/>
              </a:endParaRPr>
            </a:p>
          </p:txBody>
        </p:sp>
        <p:sp>
          <p:nvSpPr>
            <p:cNvPr id="23" name="Oval 22"/>
            <p:cNvSpPr>
              <a:spLocks noChangeArrowheads="1"/>
            </p:cNvSpPr>
            <p:nvPr/>
          </p:nvSpPr>
          <p:spPr bwMode="gray">
            <a:xfrm>
              <a:off x="870" y="915"/>
              <a:ext cx="690" cy="690"/>
            </a:xfrm>
            <a:prstGeom prst="ellipse">
              <a:avLst/>
            </a:prstGeom>
            <a:noFill/>
            <a:ln w="38100">
              <a:solidFill>
                <a:schemeClr val="hlink">
                  <a:alpha val="30196"/>
                </a:schemeClr>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latin typeface="Calibri" pitchFamily="34" charset="0"/>
                <a:cs typeface="Arial" charset="0"/>
              </a:endParaRPr>
            </a:p>
          </p:txBody>
        </p:sp>
      </p:grpSp>
      <p:sp>
        <p:nvSpPr>
          <p:cNvPr id="24" name="Text Box 23"/>
          <p:cNvSpPr txBox="1">
            <a:spLocks noChangeArrowheads="1"/>
          </p:cNvSpPr>
          <p:nvPr/>
        </p:nvSpPr>
        <p:spPr bwMode="gray">
          <a:xfrm>
            <a:off x="1247775" y="4155529"/>
            <a:ext cx="10826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400" dirty="0">
                <a:latin typeface="微软雅黑" pitchFamily="34" charset="-122"/>
                <a:ea typeface="微软雅黑" pitchFamily="34" charset="-122"/>
                <a:cs typeface="Arial" charset="0"/>
              </a:rPr>
              <a:t>绩效考核与部门</a:t>
            </a:r>
            <a:r>
              <a:rPr lang="zh-CN" altLang="en-US" sz="1400" dirty="0" smtClean="0">
                <a:latin typeface="微软雅黑" pitchFamily="34" charset="-122"/>
                <a:ea typeface="微软雅黑" pitchFamily="34" charset="-122"/>
                <a:cs typeface="Arial" charset="0"/>
              </a:rPr>
              <a:t>协同</a:t>
            </a:r>
            <a:endParaRPr lang="en-US" altLang="zh-CN" sz="1400" dirty="0">
              <a:latin typeface="微软雅黑" pitchFamily="34" charset="-122"/>
              <a:ea typeface="微软雅黑" pitchFamily="34" charset="-122"/>
              <a:cs typeface="Arial" charset="0"/>
            </a:endParaRPr>
          </a:p>
        </p:txBody>
      </p:sp>
      <p:sp>
        <p:nvSpPr>
          <p:cNvPr id="25" name="AutoShape 24"/>
          <p:cNvSpPr>
            <a:spLocks noChangeArrowheads="1"/>
          </p:cNvSpPr>
          <p:nvPr/>
        </p:nvSpPr>
        <p:spPr bwMode="gray">
          <a:xfrm>
            <a:off x="2254250" y="5058817"/>
            <a:ext cx="4818063" cy="987425"/>
          </a:xfrm>
          <a:prstGeom prst="roundRect">
            <a:avLst>
              <a:gd name="adj" fmla="val 12727"/>
            </a:avLst>
          </a:prstGeom>
          <a:solidFill>
            <a:schemeClr val="folHlink"/>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Calibri" pitchFamily="34" charset="0"/>
              <a:cs typeface="Arial" charset="0"/>
            </a:endParaRPr>
          </a:p>
        </p:txBody>
      </p:sp>
      <p:sp>
        <p:nvSpPr>
          <p:cNvPr id="26" name="Text Box 25"/>
          <p:cNvSpPr txBox="1">
            <a:spLocks noChangeArrowheads="1"/>
          </p:cNvSpPr>
          <p:nvPr/>
        </p:nvSpPr>
        <p:spPr bwMode="white">
          <a:xfrm>
            <a:off x="2259013" y="5176696"/>
            <a:ext cx="4570412" cy="700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nSpc>
                <a:spcPct val="150000"/>
              </a:lnSpc>
            </a:pPr>
            <a:r>
              <a:rPr lang="zh-CN" altLang="en-US" sz="1400" dirty="0">
                <a:solidFill>
                  <a:srgbClr val="F8F8F8"/>
                </a:solidFill>
                <a:latin typeface="微软雅黑" pitchFamily="34" charset="-122"/>
                <a:ea typeface="微软雅黑" pitchFamily="34" charset="-122"/>
                <a:cs typeface="Arial" charset="0"/>
              </a:rPr>
              <a:t>为风险管理体系建立和运行配置人力资源、知识补充、费用预算、企业内部风险信息、外部数据和管理工具等</a:t>
            </a:r>
            <a:endParaRPr lang="en-US" altLang="zh-CN" sz="1400" dirty="0">
              <a:solidFill>
                <a:srgbClr val="F8F8F8"/>
              </a:solidFill>
              <a:latin typeface="微软雅黑" pitchFamily="34" charset="-122"/>
              <a:ea typeface="微软雅黑" pitchFamily="34" charset="-122"/>
              <a:cs typeface="Arial" charset="0"/>
            </a:endParaRPr>
          </a:p>
        </p:txBody>
      </p:sp>
      <p:grpSp>
        <p:nvGrpSpPr>
          <p:cNvPr id="27" name="Group 26"/>
          <p:cNvGrpSpPr/>
          <p:nvPr/>
        </p:nvGrpSpPr>
        <p:grpSpPr bwMode="auto">
          <a:xfrm>
            <a:off x="6757988" y="4928642"/>
            <a:ext cx="1238250" cy="1236662"/>
            <a:chOff x="802" y="845"/>
            <a:chExt cx="827" cy="826"/>
          </a:xfrm>
        </p:grpSpPr>
        <p:sp>
          <p:nvSpPr>
            <p:cNvPr id="28" name="Oval 27"/>
            <p:cNvSpPr>
              <a:spLocks noChangeArrowheads="1"/>
            </p:cNvSpPr>
            <p:nvPr/>
          </p:nvSpPr>
          <p:spPr bwMode="gray">
            <a:xfrm>
              <a:off x="802" y="845"/>
              <a:ext cx="827" cy="826"/>
            </a:xfrm>
            <a:prstGeom prst="ellipse">
              <a:avLst/>
            </a:prstGeom>
            <a:solidFill>
              <a:srgbClr val="F8F8F8"/>
            </a:solidFill>
            <a:ln w="38100">
              <a:solidFill>
                <a:schemeClr val="folHlink"/>
              </a:solidFill>
              <a:round/>
            </a:ln>
          </p:spPr>
          <p:txBody>
            <a:bodyPr wrap="none" anchor="ctr"/>
            <a:lstStyle/>
            <a:p>
              <a:endParaRPr lang="zh-CN" altLang="en-US">
                <a:latin typeface="Calibri" pitchFamily="34" charset="0"/>
                <a:cs typeface="Arial" charset="0"/>
              </a:endParaRPr>
            </a:p>
          </p:txBody>
        </p:sp>
        <p:sp>
          <p:nvSpPr>
            <p:cNvPr id="29" name="Oval 28"/>
            <p:cNvSpPr>
              <a:spLocks noChangeArrowheads="1"/>
            </p:cNvSpPr>
            <p:nvPr/>
          </p:nvSpPr>
          <p:spPr bwMode="gray">
            <a:xfrm>
              <a:off x="836" y="879"/>
              <a:ext cx="758" cy="758"/>
            </a:xfrm>
            <a:prstGeom prst="ellipse">
              <a:avLst/>
            </a:prstGeom>
            <a:noFill/>
            <a:ln w="38100">
              <a:solidFill>
                <a:schemeClr val="folHlink">
                  <a:alpha val="70195"/>
                </a:schemeClr>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latin typeface="Calibri" pitchFamily="34" charset="0"/>
                <a:cs typeface="Arial" charset="0"/>
              </a:endParaRPr>
            </a:p>
          </p:txBody>
        </p:sp>
        <p:sp>
          <p:nvSpPr>
            <p:cNvPr id="30" name="Oval 29"/>
            <p:cNvSpPr>
              <a:spLocks noChangeArrowheads="1"/>
            </p:cNvSpPr>
            <p:nvPr/>
          </p:nvSpPr>
          <p:spPr bwMode="gray">
            <a:xfrm>
              <a:off x="870" y="915"/>
              <a:ext cx="690" cy="690"/>
            </a:xfrm>
            <a:prstGeom prst="ellipse">
              <a:avLst/>
            </a:prstGeom>
            <a:noFill/>
            <a:ln w="38100">
              <a:solidFill>
                <a:schemeClr val="folHlink">
                  <a:alpha val="30196"/>
                </a:schemeClr>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latin typeface="Calibri" pitchFamily="34" charset="0"/>
                <a:cs typeface="Arial" charset="0"/>
              </a:endParaRPr>
            </a:p>
          </p:txBody>
        </p:sp>
      </p:grpSp>
      <p:sp>
        <p:nvSpPr>
          <p:cNvPr id="31" name="Text Box 30"/>
          <p:cNvSpPr txBox="1">
            <a:spLocks noChangeArrowheads="1"/>
          </p:cNvSpPr>
          <p:nvPr/>
        </p:nvSpPr>
        <p:spPr bwMode="gray">
          <a:xfrm>
            <a:off x="6870699" y="5274717"/>
            <a:ext cx="10398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400" dirty="0">
                <a:latin typeface="微软雅黑" pitchFamily="34" charset="-122"/>
                <a:ea typeface="微软雅黑" pitchFamily="34" charset="-122"/>
                <a:cs typeface="Arial" charset="0"/>
              </a:rPr>
              <a:t>风险</a:t>
            </a:r>
            <a:r>
              <a:rPr lang="zh-CN" altLang="en-US" sz="1400" dirty="0" smtClean="0">
                <a:latin typeface="微软雅黑" pitchFamily="34" charset="-122"/>
                <a:ea typeface="微软雅黑" pitchFamily="34" charset="-122"/>
                <a:cs typeface="Arial" charset="0"/>
              </a:rPr>
              <a:t>管理资源</a:t>
            </a:r>
            <a:r>
              <a:rPr lang="zh-CN" altLang="en-US" sz="1400" dirty="0">
                <a:latin typeface="微软雅黑" pitchFamily="34" charset="-122"/>
                <a:ea typeface="微软雅黑" pitchFamily="34" charset="-122"/>
                <a:cs typeface="Arial" charset="0"/>
              </a:rPr>
              <a:t>配置</a:t>
            </a:r>
            <a:endParaRPr lang="en-US" altLang="zh-CN" sz="1400" dirty="0">
              <a:latin typeface="微软雅黑" pitchFamily="34" charset="-122"/>
              <a:ea typeface="微软雅黑" pitchFamily="34" charset="-122"/>
              <a:cs typeface="Arial"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2504250" y="3144655"/>
            <a:ext cx="5840474" cy="1243692"/>
          </a:xfrm>
          <a:prstGeom prst="rect">
            <a:avLst/>
          </a:prstGeom>
        </p:spPr>
      </p:pic>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a:t>
            </a:r>
            <a:r>
              <a:rPr lang="zh-CN" altLang="en-US" sz="2800" dirty="0">
                <a:solidFill>
                  <a:schemeClr val="bg1"/>
                </a:solidFill>
                <a:latin typeface="微软雅黑" pitchFamily="34" charset="-122"/>
                <a:ea typeface="微软雅黑" pitchFamily="34" charset="-122"/>
              </a:rPr>
              <a:t>构建</a:t>
            </a:r>
            <a:r>
              <a:rPr lang="zh-CN" altLang="en-US" sz="2800" dirty="0" smtClean="0">
                <a:solidFill>
                  <a:schemeClr val="bg1"/>
                </a:solidFill>
                <a:latin typeface="微软雅黑" pitchFamily="34" charset="-122"/>
                <a:ea typeface="微软雅黑" pitchFamily="34" charset="-122"/>
              </a:rPr>
              <a:t>框架</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a:t>
            </a:r>
            <a:r>
              <a:rPr lang="zh-CN" altLang="en-US" sz="2800" dirty="0" smtClean="0">
                <a:solidFill>
                  <a:schemeClr val="bg1"/>
                </a:solidFill>
                <a:latin typeface="微软雅黑" pitchFamily="34" charset="-122"/>
                <a:ea typeface="微软雅黑" pitchFamily="34" charset="-122"/>
              </a:rPr>
              <a:t>治理三道防线</a:t>
            </a:r>
            <a:endParaRPr lang="zh-CN" altLang="en-US" sz="2800" dirty="0">
              <a:solidFill>
                <a:schemeClr val="bg1"/>
              </a:solidFill>
              <a:latin typeface="微软雅黑" pitchFamily="34" charset="-122"/>
              <a:ea typeface="微软雅黑" pitchFamily="34" charset="-122"/>
            </a:endParaRPr>
          </a:p>
        </p:txBody>
      </p:sp>
      <p:sp>
        <p:nvSpPr>
          <p:cNvPr id="32" name="AutoShape 3"/>
          <p:cNvSpPr>
            <a:spLocks noChangeArrowheads="1"/>
          </p:cNvSpPr>
          <p:nvPr/>
        </p:nvSpPr>
        <p:spPr bwMode="gray">
          <a:xfrm>
            <a:off x="963613" y="1529715"/>
            <a:ext cx="1365250" cy="1339850"/>
          </a:xfrm>
          <a:prstGeom prst="flowChartConnector">
            <a:avLst/>
          </a:prstGeom>
          <a:gradFill rotWithShape="1">
            <a:gsLst>
              <a:gs pos="0">
                <a:schemeClr val="folHlink"/>
              </a:gs>
              <a:gs pos="100000">
                <a:schemeClr val="folHlink">
                  <a:gamma/>
                  <a:shade val="66275"/>
                  <a:invGamma/>
                </a:schemeClr>
              </a:gs>
            </a:gsLst>
            <a:lin ang="2700000" scaled="1"/>
          </a:gradFill>
          <a:ln w="88900" cmpd="thinThick" algn="ctr">
            <a:solidFill>
              <a:srgbClr val="C0C0C0"/>
            </a:solidFill>
            <a:round/>
          </a:ln>
          <a:effectLst/>
        </p:spPr>
        <p:txBody>
          <a:bodyPr wrap="none" anchor="ctr"/>
          <a:lstStyle/>
          <a:p>
            <a:pPr>
              <a:defRPr/>
            </a:pPr>
            <a:endParaRPr lang="zh-CN" altLang="en-US">
              <a:ea typeface="宋体" charset="-122"/>
            </a:endParaRPr>
          </a:p>
        </p:txBody>
      </p:sp>
      <p:sp>
        <p:nvSpPr>
          <p:cNvPr id="33" name="AutoShape 4"/>
          <p:cNvSpPr>
            <a:spLocks noChangeArrowheads="1"/>
          </p:cNvSpPr>
          <p:nvPr/>
        </p:nvSpPr>
        <p:spPr bwMode="gray">
          <a:xfrm>
            <a:off x="963613" y="3096577"/>
            <a:ext cx="1365250" cy="1339850"/>
          </a:xfrm>
          <a:prstGeom prst="flowChartConnector">
            <a:avLst/>
          </a:prstGeom>
          <a:gradFill rotWithShape="1">
            <a:gsLst>
              <a:gs pos="0">
                <a:schemeClr val="hlink"/>
              </a:gs>
              <a:gs pos="100000">
                <a:schemeClr val="hlink">
                  <a:gamma/>
                  <a:shade val="66275"/>
                  <a:invGamma/>
                </a:schemeClr>
              </a:gs>
            </a:gsLst>
            <a:lin ang="2700000" scaled="1"/>
          </a:gradFill>
          <a:ln w="88900" cmpd="thinThick" algn="ctr">
            <a:solidFill>
              <a:srgbClr val="C0C0C0"/>
            </a:solidFill>
            <a:round/>
          </a:ln>
          <a:effectLst/>
        </p:spPr>
        <p:txBody>
          <a:bodyPr wrap="none" anchor="ctr"/>
          <a:lstStyle/>
          <a:p>
            <a:pPr>
              <a:defRPr/>
            </a:pPr>
            <a:endParaRPr lang="zh-CN" altLang="en-US">
              <a:ea typeface="宋体" charset="-122"/>
            </a:endParaRPr>
          </a:p>
        </p:txBody>
      </p:sp>
      <p:sp>
        <p:nvSpPr>
          <p:cNvPr id="34" name="AutoShape 5"/>
          <p:cNvSpPr>
            <a:spLocks noChangeArrowheads="1"/>
          </p:cNvSpPr>
          <p:nvPr/>
        </p:nvSpPr>
        <p:spPr bwMode="ltGray">
          <a:xfrm>
            <a:off x="963613" y="4677727"/>
            <a:ext cx="1365250" cy="1339850"/>
          </a:xfrm>
          <a:prstGeom prst="flowChartConnector">
            <a:avLst/>
          </a:prstGeom>
          <a:gradFill rotWithShape="1">
            <a:gsLst>
              <a:gs pos="0">
                <a:schemeClr val="accent2"/>
              </a:gs>
              <a:gs pos="100000">
                <a:schemeClr val="accent2">
                  <a:gamma/>
                  <a:shade val="66275"/>
                  <a:invGamma/>
                </a:schemeClr>
              </a:gs>
            </a:gsLst>
            <a:lin ang="2700000" scaled="1"/>
          </a:gradFill>
          <a:ln w="88900" cmpd="thinThick" algn="ctr">
            <a:solidFill>
              <a:srgbClr val="C0C0C0"/>
            </a:solidFill>
            <a:round/>
          </a:ln>
          <a:effectLst/>
        </p:spPr>
        <p:txBody>
          <a:bodyPr wrap="none" anchor="ctr"/>
          <a:lstStyle/>
          <a:p>
            <a:pPr>
              <a:defRPr/>
            </a:pPr>
            <a:endParaRPr lang="zh-CN" altLang="en-US">
              <a:ea typeface="宋体" charset="-122"/>
            </a:endParaRPr>
          </a:p>
        </p:txBody>
      </p:sp>
      <p:sp>
        <p:nvSpPr>
          <p:cNvPr id="35" name="Rectangle 6"/>
          <p:cNvSpPr>
            <a:spLocks noChangeArrowheads="1"/>
          </p:cNvSpPr>
          <p:nvPr/>
        </p:nvSpPr>
        <p:spPr bwMode="auto">
          <a:xfrm>
            <a:off x="2504250" y="1734502"/>
            <a:ext cx="5867400" cy="892552"/>
          </a:xfrm>
          <a:prstGeom prst="rect">
            <a:avLst/>
          </a:prstGeom>
          <a:noFill/>
          <a:ln w="9525">
            <a:noFill/>
            <a:miter lim="800000"/>
          </a:ln>
        </p:spPr>
        <p:txBody>
          <a:bodyPr>
            <a:spAutoFit/>
          </a:bodyPr>
          <a:lstStyle/>
          <a:p>
            <a:r>
              <a:rPr lang="zh-CN" altLang="en-US" sz="2000" dirty="0" smtClean="0"/>
              <a:t>第一道防线</a:t>
            </a:r>
            <a:r>
              <a:rPr lang="en-US" altLang="zh-CN" sz="2000" b="1" dirty="0" smtClean="0"/>
              <a:t>:</a:t>
            </a:r>
            <a:endParaRPr lang="en-US" altLang="zh-CN" sz="2000" b="1" dirty="0"/>
          </a:p>
          <a:p>
            <a:r>
              <a:rPr lang="zh-CN" altLang="en-US" sz="1600" dirty="0" smtClean="0"/>
              <a:t>业务部门是风险管理的第一道防线。在实际操作中也也时常有业务部门并不明显管理风险只是合规的情况。</a:t>
            </a:r>
            <a:endParaRPr lang="en-US" altLang="zh-CN" sz="1600" dirty="0"/>
          </a:p>
        </p:txBody>
      </p:sp>
      <p:sp>
        <p:nvSpPr>
          <p:cNvPr id="37" name="Rectangle 8"/>
          <p:cNvSpPr>
            <a:spLocks noChangeArrowheads="1"/>
          </p:cNvSpPr>
          <p:nvPr/>
        </p:nvSpPr>
        <p:spPr bwMode="auto">
          <a:xfrm>
            <a:off x="2505075" y="4882515"/>
            <a:ext cx="5883349" cy="1138773"/>
          </a:xfrm>
          <a:prstGeom prst="rect">
            <a:avLst/>
          </a:prstGeom>
          <a:noFill/>
          <a:ln w="9525" algn="ctr">
            <a:noFill/>
            <a:miter lim="800000"/>
          </a:ln>
        </p:spPr>
        <p:txBody>
          <a:bodyPr wrap="square">
            <a:spAutoFit/>
          </a:bodyPr>
          <a:lstStyle/>
          <a:p>
            <a:r>
              <a:rPr lang="zh-CN" altLang="en-US" sz="2000" dirty="0" smtClean="0">
                <a:latin typeface="+mn-ea"/>
              </a:rPr>
              <a:t>第三道防线</a:t>
            </a:r>
            <a:r>
              <a:rPr lang="en-US" altLang="zh-CN" sz="2000" dirty="0" smtClean="0">
                <a:latin typeface="+mn-ea"/>
              </a:rPr>
              <a:t> </a:t>
            </a:r>
            <a:r>
              <a:rPr lang="en-US" altLang="zh-CN" sz="2000" b="1" dirty="0"/>
              <a:t>:</a:t>
            </a:r>
          </a:p>
          <a:p>
            <a:r>
              <a:rPr lang="zh-CN" altLang="en-US" sz="1600" dirty="0" smtClean="0"/>
              <a:t>审计部门是企业风险管理的第三道防线，审计部门与风险管理部门的关系是管理再管理、监督再监督的关系。由于人员的差别，管理视角通常也会与风险管理部不同</a:t>
            </a:r>
            <a:endParaRPr lang="en-US" altLang="zh-CN" sz="1600" dirty="0"/>
          </a:p>
        </p:txBody>
      </p:sp>
      <p:sp>
        <p:nvSpPr>
          <p:cNvPr id="38" name="Rectangle 9"/>
          <p:cNvSpPr>
            <a:spLocks noChangeArrowheads="1"/>
          </p:cNvSpPr>
          <p:nvPr/>
        </p:nvSpPr>
        <p:spPr bwMode="auto">
          <a:xfrm>
            <a:off x="1141917" y="2018665"/>
            <a:ext cx="1011815" cy="338554"/>
          </a:xfrm>
          <a:prstGeom prst="rect">
            <a:avLst/>
          </a:prstGeom>
          <a:noFill/>
          <a:ln w="9525" algn="ctr">
            <a:noFill/>
            <a:miter lim="800000"/>
          </a:ln>
        </p:spPr>
        <p:txBody>
          <a:bodyPr wrap="none">
            <a:spAutoFit/>
          </a:bodyPr>
          <a:lstStyle/>
          <a:p>
            <a:pPr algn="ctr"/>
            <a:r>
              <a:rPr lang="zh-CN" altLang="en-US" sz="1600" dirty="0" smtClean="0">
                <a:solidFill>
                  <a:srgbClr val="1C1C1C"/>
                </a:solidFill>
                <a:latin typeface="微软雅黑" pitchFamily="34" charset="-122"/>
                <a:ea typeface="微软雅黑" pitchFamily="34" charset="-122"/>
              </a:rPr>
              <a:t>业务部门</a:t>
            </a:r>
            <a:endParaRPr lang="en-US" altLang="zh-CN" sz="1600" dirty="0">
              <a:solidFill>
                <a:srgbClr val="1C1C1C"/>
              </a:solidFill>
              <a:latin typeface="微软雅黑" pitchFamily="34" charset="-122"/>
              <a:ea typeface="微软雅黑" pitchFamily="34" charset="-122"/>
            </a:endParaRPr>
          </a:p>
        </p:txBody>
      </p:sp>
      <p:sp>
        <p:nvSpPr>
          <p:cNvPr id="39" name="Rectangle 10"/>
          <p:cNvSpPr>
            <a:spLocks noChangeArrowheads="1"/>
          </p:cNvSpPr>
          <p:nvPr/>
        </p:nvSpPr>
        <p:spPr bwMode="auto">
          <a:xfrm>
            <a:off x="935130" y="3662799"/>
            <a:ext cx="1425390" cy="338554"/>
          </a:xfrm>
          <a:prstGeom prst="rect">
            <a:avLst/>
          </a:prstGeom>
          <a:noFill/>
          <a:ln w="9525" algn="ctr">
            <a:noFill/>
            <a:miter lim="800000"/>
          </a:ln>
        </p:spPr>
        <p:txBody>
          <a:bodyPr wrap="none">
            <a:spAutoFit/>
          </a:bodyPr>
          <a:lstStyle/>
          <a:p>
            <a:pPr algn="ctr"/>
            <a:r>
              <a:rPr lang="zh-CN" altLang="en-US" sz="1600" dirty="0" smtClean="0">
                <a:solidFill>
                  <a:srgbClr val="1C1C1C"/>
                </a:solidFill>
                <a:latin typeface="微软雅黑" pitchFamily="34" charset="-122"/>
                <a:ea typeface="微软雅黑" pitchFamily="34" charset="-122"/>
              </a:rPr>
              <a:t>风险管理部门</a:t>
            </a:r>
            <a:endParaRPr lang="en-US" altLang="zh-CN" sz="1600" dirty="0">
              <a:solidFill>
                <a:srgbClr val="1C1C1C"/>
              </a:solidFill>
              <a:latin typeface="微软雅黑" pitchFamily="34" charset="-122"/>
              <a:ea typeface="微软雅黑" pitchFamily="34" charset="-122"/>
            </a:endParaRPr>
          </a:p>
        </p:txBody>
      </p:sp>
      <p:sp>
        <p:nvSpPr>
          <p:cNvPr id="40" name="Rectangle 11"/>
          <p:cNvSpPr>
            <a:spLocks noChangeArrowheads="1"/>
          </p:cNvSpPr>
          <p:nvPr/>
        </p:nvSpPr>
        <p:spPr bwMode="auto">
          <a:xfrm>
            <a:off x="899592" y="5246975"/>
            <a:ext cx="1512167" cy="338554"/>
          </a:xfrm>
          <a:prstGeom prst="rect">
            <a:avLst/>
          </a:prstGeom>
          <a:noFill/>
          <a:ln w="9525" algn="ctr">
            <a:noFill/>
            <a:miter lim="800000"/>
          </a:ln>
        </p:spPr>
        <p:txBody>
          <a:bodyPr wrap="square">
            <a:spAutoFit/>
          </a:bodyPr>
          <a:lstStyle/>
          <a:p>
            <a:pPr algn="ctr"/>
            <a:r>
              <a:rPr lang="zh-CN" altLang="en-US" sz="1600" dirty="0" smtClean="0">
                <a:solidFill>
                  <a:srgbClr val="1C1C1C"/>
                </a:solidFill>
                <a:latin typeface="微软雅黑" pitchFamily="34" charset="-122"/>
                <a:ea typeface="微软雅黑" pitchFamily="34" charset="-122"/>
              </a:rPr>
              <a:t>风险审计部门</a:t>
            </a:r>
            <a:endParaRPr lang="en-US" altLang="zh-CN" sz="1600" dirty="0">
              <a:solidFill>
                <a:srgbClr val="1C1C1C"/>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a:t>
            </a:r>
            <a:r>
              <a:rPr lang="zh-CN" altLang="en-US" sz="2800" dirty="0">
                <a:solidFill>
                  <a:schemeClr val="bg1"/>
                </a:solidFill>
                <a:latin typeface="微软雅黑" pitchFamily="34" charset="-122"/>
                <a:ea typeface="微软雅黑" pitchFamily="34" charset="-122"/>
              </a:rPr>
              <a:t>构建</a:t>
            </a:r>
            <a:r>
              <a:rPr lang="zh-CN" altLang="en-US" sz="2800" dirty="0" smtClean="0">
                <a:solidFill>
                  <a:schemeClr val="bg1"/>
                </a:solidFill>
                <a:latin typeface="微软雅黑" pitchFamily="34" charset="-122"/>
                <a:ea typeface="微软雅黑" pitchFamily="34" charset="-122"/>
              </a:rPr>
              <a:t>框架</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a:t>
            </a:r>
            <a:r>
              <a:rPr lang="zh-CN" altLang="en-US" sz="2800" dirty="0" smtClean="0">
                <a:solidFill>
                  <a:schemeClr val="bg1"/>
                </a:solidFill>
                <a:latin typeface="微软雅黑" pitchFamily="34" charset="-122"/>
                <a:ea typeface="微软雅黑" pitchFamily="34" charset="-122"/>
              </a:rPr>
              <a:t>治理三道防线</a:t>
            </a:r>
            <a:endParaRPr lang="zh-CN" altLang="en-US" sz="2800" dirty="0">
              <a:solidFill>
                <a:schemeClr val="bg1"/>
              </a:solidFill>
              <a:latin typeface="微软雅黑" pitchFamily="34" charset="-122"/>
              <a:ea typeface="微软雅黑" pitchFamily="34" charset="-122"/>
            </a:endParaRPr>
          </a:p>
        </p:txBody>
      </p:sp>
      <p:sp>
        <p:nvSpPr>
          <p:cNvPr id="12" name="Freeform 3"/>
          <p:cNvSpPr/>
          <p:nvPr/>
        </p:nvSpPr>
        <p:spPr bwMode="gray">
          <a:xfrm>
            <a:off x="1234008" y="3933056"/>
            <a:ext cx="201930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chemeClr val="accent3">
              <a:lumMod val="60000"/>
              <a:lumOff val="40000"/>
              <a:alpha val="68000"/>
            </a:schemeClr>
          </a:solidFill>
          <a:ln>
            <a:noFill/>
          </a:ln>
        </p:spPr>
        <p:txBody>
          <a:bodyPr/>
          <a:lstStyle/>
          <a:p>
            <a:endParaRPr lang="zh-CN" altLang="en-US"/>
          </a:p>
        </p:txBody>
      </p:sp>
      <p:sp>
        <p:nvSpPr>
          <p:cNvPr id="13" name="Freeform 4"/>
          <p:cNvSpPr/>
          <p:nvPr/>
        </p:nvSpPr>
        <p:spPr bwMode="gray">
          <a:xfrm rot="10800000">
            <a:off x="6320358" y="2839095"/>
            <a:ext cx="192405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chemeClr val="accent3">
              <a:lumMod val="60000"/>
              <a:lumOff val="40000"/>
              <a:alpha val="68000"/>
            </a:schemeClr>
          </a:solidFill>
          <a:ln>
            <a:noFill/>
          </a:ln>
        </p:spPr>
        <p:txBody>
          <a:bodyPr/>
          <a:lstStyle/>
          <a:p>
            <a:endParaRPr lang="zh-CN" altLang="en-US"/>
          </a:p>
        </p:txBody>
      </p:sp>
      <p:sp>
        <p:nvSpPr>
          <p:cNvPr id="14" name="Rectangle 6"/>
          <p:cNvSpPr>
            <a:spLocks noChangeArrowheads="1"/>
          </p:cNvSpPr>
          <p:nvPr/>
        </p:nvSpPr>
        <p:spPr bwMode="gray">
          <a:xfrm>
            <a:off x="1386408" y="2708920"/>
            <a:ext cx="10262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Clr>
                <a:srgbClr val="1F3F5F"/>
              </a:buClr>
            </a:pPr>
            <a:r>
              <a:rPr lang="zh-CN" altLang="en-US" sz="1800" b="1" dirty="0"/>
              <a:t> </a:t>
            </a:r>
            <a:r>
              <a:rPr lang="zh-CN" altLang="en-US" sz="1800" b="1" dirty="0" smtClean="0"/>
              <a:t>讨论题</a:t>
            </a:r>
            <a:endParaRPr lang="en-US" altLang="zh-CN" sz="1800" b="1" dirty="0"/>
          </a:p>
        </p:txBody>
      </p:sp>
      <p:sp>
        <p:nvSpPr>
          <p:cNvPr id="15" name="AutoShape 10"/>
          <p:cNvSpPr>
            <a:spLocks noChangeArrowheads="1"/>
          </p:cNvSpPr>
          <p:nvPr/>
        </p:nvSpPr>
        <p:spPr bwMode="gray">
          <a:xfrm>
            <a:off x="1510233" y="3228033"/>
            <a:ext cx="6429375" cy="1295400"/>
          </a:xfrm>
          <a:prstGeom prst="roundRect">
            <a:avLst>
              <a:gd name="adj" fmla="val 16667"/>
            </a:avLst>
          </a:prstGeom>
        </p:spPr>
        <p:style>
          <a:lnRef idx="2">
            <a:schemeClr val="accent3"/>
          </a:lnRef>
          <a:fillRef idx="1">
            <a:schemeClr val="lt1"/>
          </a:fillRef>
          <a:effectRef idx="0">
            <a:schemeClr val="accent3"/>
          </a:effectRef>
          <a:fontRef idx="minor">
            <a:schemeClr val="dk1"/>
          </a:fontRef>
        </p:style>
        <p:txBody>
          <a:bodyPr wrap="none" anchor="ctr">
            <a:flatTx/>
          </a:bodyPr>
          <a:lstStyle/>
          <a:p>
            <a:pPr eaLnBrk="0" hangingPunct="0">
              <a:lnSpc>
                <a:spcPct val="150000"/>
              </a:lnSpc>
              <a:defRPr/>
            </a:pPr>
            <a:r>
              <a:rPr lang="zh-CN" altLang="en-US" sz="1600" dirty="0" smtClean="0">
                <a:solidFill>
                  <a:schemeClr val="bg1"/>
                </a:solidFill>
                <a:latin typeface="+mn-ea"/>
              </a:rPr>
              <a:t>你 </a:t>
            </a:r>
            <a:r>
              <a:rPr lang="zh-CN" altLang="en-US" sz="1600" dirty="0" smtClean="0">
                <a:solidFill>
                  <a:schemeClr val="tx1"/>
                </a:solidFill>
                <a:latin typeface="+mn-ea"/>
              </a:rPr>
              <a:t>在企业构筑风险管理的三道防风险通常是不太容易被接受，主要</a:t>
            </a:r>
            <a:endParaRPr lang="en-US" altLang="zh-CN" sz="1600" dirty="0" smtClean="0">
              <a:solidFill>
                <a:schemeClr val="tx1"/>
              </a:solidFill>
              <a:latin typeface="+mn-ea"/>
            </a:endParaRPr>
          </a:p>
          <a:p>
            <a:pPr eaLnBrk="0" hangingPunct="0">
              <a:lnSpc>
                <a:spcPct val="150000"/>
              </a:lnSpc>
              <a:defRPr/>
            </a:pPr>
            <a:r>
              <a:rPr lang="zh-CN" altLang="en-US" sz="1600" dirty="0" smtClean="0">
                <a:solidFill>
                  <a:schemeClr val="tx1"/>
                </a:solidFill>
                <a:latin typeface="+mn-ea"/>
              </a:rPr>
              <a:t>的原因是一些重复的工作不能被接受。那么企业中谁是风险管理的最</a:t>
            </a:r>
            <a:endParaRPr lang="en-US" altLang="zh-CN" sz="1600" dirty="0" smtClean="0">
              <a:solidFill>
                <a:schemeClr val="tx1"/>
              </a:solidFill>
              <a:latin typeface="+mn-ea"/>
            </a:endParaRPr>
          </a:p>
          <a:p>
            <a:pPr eaLnBrk="0" hangingPunct="0">
              <a:lnSpc>
                <a:spcPct val="150000"/>
              </a:lnSpc>
              <a:defRPr/>
            </a:pPr>
            <a:r>
              <a:rPr lang="zh-CN" altLang="en-US" sz="1600" dirty="0" smtClean="0">
                <a:solidFill>
                  <a:schemeClr val="tx1"/>
                </a:solidFill>
                <a:latin typeface="+mn-ea"/>
              </a:rPr>
              <a:t>后负责人？在此之下的三道防线又是什么？</a:t>
            </a:r>
            <a:endParaRPr lang="en-US" altLang="zh-CN" sz="1600" dirty="0">
              <a:solidFill>
                <a:schemeClr val="tx1"/>
              </a:solidFill>
              <a:latin typeface="+mn-ea"/>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二、体系构建框架</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三</a:t>
            </a:r>
            <a:r>
              <a:rPr lang="zh-CN" altLang="en-US" sz="2800" dirty="0">
                <a:solidFill>
                  <a:schemeClr val="bg1"/>
                </a:solidFill>
                <a:latin typeface="微软雅黑" pitchFamily="34" charset="-122"/>
                <a:ea typeface="微软雅黑" pitchFamily="34" charset="-122"/>
              </a:rPr>
              <a:t>道</a:t>
            </a:r>
            <a:r>
              <a:rPr lang="zh-CN" altLang="en-US" sz="2800" dirty="0" smtClean="0">
                <a:solidFill>
                  <a:schemeClr val="bg1"/>
                </a:solidFill>
                <a:latin typeface="微软雅黑" pitchFamily="34" charset="-122"/>
                <a:ea typeface="微软雅黑" pitchFamily="34" charset="-122"/>
              </a:rPr>
              <a:t>防线下风险报告路径</a:t>
            </a:r>
            <a:endParaRPr lang="zh-CN" altLang="en-US" sz="2800" dirty="0">
              <a:solidFill>
                <a:schemeClr val="bg1"/>
              </a:solidFill>
              <a:latin typeface="微软雅黑" pitchFamily="34" charset="-122"/>
              <a:ea typeface="微软雅黑" pitchFamily="34" charset="-122"/>
            </a:endParaRPr>
          </a:p>
        </p:txBody>
      </p:sp>
      <p:sp>
        <p:nvSpPr>
          <p:cNvPr id="49" name="AutoShape 3"/>
          <p:cNvSpPr>
            <a:spLocks noChangeArrowheads="1"/>
          </p:cNvSpPr>
          <p:nvPr/>
        </p:nvSpPr>
        <p:spPr bwMode="gray">
          <a:xfrm>
            <a:off x="395536" y="3140968"/>
            <a:ext cx="1447800" cy="1444625"/>
          </a:xfrm>
          <a:prstGeom prst="octagon">
            <a:avLst>
              <a:gd name="adj" fmla="val 29287"/>
            </a:avLst>
          </a:prstGeom>
          <a:gradFill rotWithShape="1">
            <a:gsLst>
              <a:gs pos="0">
                <a:srgbClr val="3F2B03"/>
              </a:gs>
              <a:gs pos="50000">
                <a:srgbClr val="926408"/>
              </a:gs>
              <a:gs pos="100000">
                <a:srgbClr val="3F2B03"/>
              </a:gs>
            </a:gsLst>
            <a:lin ang="2700000" scaled="1"/>
          </a:gradFill>
          <a:ln w="57150" algn="ctr">
            <a:solidFill>
              <a:srgbClr val="CDDCE9"/>
            </a:solidFill>
            <a:miter lim="800000"/>
          </a:ln>
          <a:effectLst>
            <a:prstShdw prst="shdw17" dist="17961" dir="2700000">
              <a:srgbClr val="7B848C"/>
            </a:prstShdw>
          </a:effectLst>
        </p:spPr>
        <p:txBody>
          <a:bodyPr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sp>
        <p:nvSpPr>
          <p:cNvPr id="50" name="Rectangle 31"/>
          <p:cNvSpPr>
            <a:spLocks noChangeArrowheads="1"/>
          </p:cNvSpPr>
          <p:nvPr/>
        </p:nvSpPr>
        <p:spPr bwMode="gray">
          <a:xfrm>
            <a:off x="574924" y="3790255"/>
            <a:ext cx="11874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r>
              <a:rPr lang="zh-CN" altLang="en-US" dirty="0" smtClean="0">
                <a:solidFill>
                  <a:srgbClr val="FEFEFE"/>
                </a:solidFill>
                <a:latin typeface="幼圆" pitchFamily="49" charset="-122"/>
                <a:ea typeface="幼圆" pitchFamily="49" charset="-122"/>
              </a:rPr>
              <a:t>风险图谱</a:t>
            </a:r>
            <a:endParaRPr lang="en-US" altLang="zh-CN" dirty="0">
              <a:solidFill>
                <a:srgbClr val="FEFEFE"/>
              </a:solidFill>
              <a:latin typeface="幼圆" pitchFamily="49" charset="-122"/>
              <a:ea typeface="幼圆" pitchFamily="49" charset="-122"/>
            </a:endParaRPr>
          </a:p>
        </p:txBody>
      </p:sp>
      <p:grpSp>
        <p:nvGrpSpPr>
          <p:cNvPr id="51" name="Group 46"/>
          <p:cNvGrpSpPr/>
          <p:nvPr/>
        </p:nvGrpSpPr>
        <p:grpSpPr bwMode="auto">
          <a:xfrm>
            <a:off x="916236" y="3340993"/>
            <a:ext cx="358775" cy="390525"/>
            <a:chOff x="173" y="1670"/>
            <a:chExt cx="676" cy="727"/>
          </a:xfrm>
        </p:grpSpPr>
        <p:sp>
          <p:nvSpPr>
            <p:cNvPr id="52" name="Oval 47"/>
            <p:cNvSpPr>
              <a:spLocks noChangeArrowheads="1"/>
            </p:cNvSpPr>
            <p:nvPr/>
          </p:nvSpPr>
          <p:spPr bwMode="gray">
            <a:xfrm>
              <a:off x="442" y="1670"/>
              <a:ext cx="111" cy="105"/>
            </a:xfrm>
            <a:prstGeom prst="ellipse">
              <a:avLst/>
            </a:prstGeom>
            <a:noFill/>
            <a:ln w="9525" algn="ctr">
              <a:solidFill>
                <a:srgbClr val="FFFFFF">
                  <a:alpha val="70195"/>
                </a:srgbClr>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sp>
          <p:nvSpPr>
            <p:cNvPr id="53" name="Oval 48"/>
            <p:cNvSpPr>
              <a:spLocks noChangeArrowheads="1"/>
            </p:cNvSpPr>
            <p:nvPr/>
          </p:nvSpPr>
          <p:spPr bwMode="gray">
            <a:xfrm>
              <a:off x="276" y="1958"/>
              <a:ext cx="157" cy="149"/>
            </a:xfrm>
            <a:prstGeom prst="ellipse">
              <a:avLst/>
            </a:prstGeom>
            <a:noFill/>
            <a:ln w="9525" algn="ctr">
              <a:solidFill>
                <a:srgbClr val="FFFFFF">
                  <a:alpha val="70195"/>
                </a:srgbClr>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sp>
          <p:nvSpPr>
            <p:cNvPr id="54" name="Oval 49"/>
            <p:cNvSpPr>
              <a:spLocks noChangeArrowheads="1"/>
            </p:cNvSpPr>
            <p:nvPr/>
          </p:nvSpPr>
          <p:spPr bwMode="gray">
            <a:xfrm>
              <a:off x="570" y="1845"/>
              <a:ext cx="117" cy="111"/>
            </a:xfrm>
            <a:prstGeom prst="ellipse">
              <a:avLst/>
            </a:prstGeom>
            <a:noFill/>
            <a:ln w="9525" algn="ctr">
              <a:solidFill>
                <a:srgbClr val="FFFFFF">
                  <a:alpha val="70195"/>
                </a:srgbClr>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sp>
          <p:nvSpPr>
            <p:cNvPr id="55" name="Oval 50"/>
            <p:cNvSpPr>
              <a:spLocks noChangeArrowheads="1"/>
            </p:cNvSpPr>
            <p:nvPr/>
          </p:nvSpPr>
          <p:spPr bwMode="gray">
            <a:xfrm>
              <a:off x="322" y="2319"/>
              <a:ext cx="82" cy="78"/>
            </a:xfrm>
            <a:prstGeom prst="ellipse">
              <a:avLst/>
            </a:prstGeom>
            <a:noFill/>
            <a:ln w="9525" algn="ctr">
              <a:solidFill>
                <a:srgbClr val="FFFFFF">
                  <a:alpha val="70195"/>
                </a:srgbClr>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sp>
          <p:nvSpPr>
            <p:cNvPr id="56" name="Line 51"/>
            <p:cNvSpPr>
              <a:spLocks noChangeShapeType="1"/>
            </p:cNvSpPr>
            <p:nvPr/>
          </p:nvSpPr>
          <p:spPr bwMode="gray">
            <a:xfrm>
              <a:off x="355" y="2106"/>
              <a:ext cx="0" cy="215"/>
            </a:xfrm>
            <a:prstGeom prst="line">
              <a:avLst/>
            </a:prstGeom>
            <a:noFill/>
            <a:ln w="12700">
              <a:solidFill>
                <a:srgbClr val="FFFFFF">
                  <a:alpha val="70195"/>
                </a:srgbClr>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7" name="Line 52"/>
            <p:cNvSpPr>
              <a:spLocks noChangeShapeType="1"/>
            </p:cNvSpPr>
            <p:nvPr/>
          </p:nvSpPr>
          <p:spPr bwMode="gray">
            <a:xfrm flipV="1">
              <a:off x="413" y="1926"/>
              <a:ext cx="175" cy="52"/>
            </a:xfrm>
            <a:prstGeom prst="line">
              <a:avLst/>
            </a:prstGeom>
            <a:noFill/>
            <a:ln w="9525">
              <a:solidFill>
                <a:srgbClr val="FFFFFF">
                  <a:alpha val="70195"/>
                </a:srgbClr>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8" name="Line 53"/>
            <p:cNvSpPr>
              <a:spLocks noChangeShapeType="1"/>
            </p:cNvSpPr>
            <p:nvPr/>
          </p:nvSpPr>
          <p:spPr bwMode="gray">
            <a:xfrm flipH="1" flipV="1">
              <a:off x="524" y="1757"/>
              <a:ext cx="69" cy="93"/>
            </a:xfrm>
            <a:prstGeom prst="line">
              <a:avLst/>
            </a:prstGeom>
            <a:noFill/>
            <a:ln w="9525">
              <a:solidFill>
                <a:srgbClr val="FFFFFF">
                  <a:alpha val="70195"/>
                </a:srgbClr>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9" name="Oval 54"/>
            <p:cNvSpPr>
              <a:spLocks noChangeArrowheads="1"/>
            </p:cNvSpPr>
            <p:nvPr/>
          </p:nvSpPr>
          <p:spPr bwMode="gray">
            <a:xfrm>
              <a:off x="767" y="1769"/>
              <a:ext cx="82" cy="78"/>
            </a:xfrm>
            <a:prstGeom prst="ellipse">
              <a:avLst/>
            </a:prstGeom>
            <a:noFill/>
            <a:ln w="9525" algn="ctr">
              <a:solidFill>
                <a:srgbClr val="FFFFFF">
                  <a:alpha val="70195"/>
                </a:srgbClr>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sp>
          <p:nvSpPr>
            <p:cNvPr id="60" name="Oval 55"/>
            <p:cNvSpPr>
              <a:spLocks noChangeArrowheads="1"/>
            </p:cNvSpPr>
            <p:nvPr/>
          </p:nvSpPr>
          <p:spPr bwMode="gray">
            <a:xfrm>
              <a:off x="653" y="2069"/>
              <a:ext cx="94" cy="89"/>
            </a:xfrm>
            <a:prstGeom prst="ellipse">
              <a:avLst/>
            </a:prstGeom>
            <a:noFill/>
            <a:ln w="9525" algn="ctr">
              <a:solidFill>
                <a:srgbClr val="FFFFFF">
                  <a:alpha val="70195"/>
                </a:srgbClr>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sp>
          <p:nvSpPr>
            <p:cNvPr id="61" name="Line 56"/>
            <p:cNvSpPr>
              <a:spLocks noChangeShapeType="1"/>
            </p:cNvSpPr>
            <p:nvPr/>
          </p:nvSpPr>
          <p:spPr bwMode="gray">
            <a:xfrm>
              <a:off x="652" y="1955"/>
              <a:ext cx="29" cy="134"/>
            </a:xfrm>
            <a:prstGeom prst="line">
              <a:avLst/>
            </a:prstGeom>
            <a:noFill/>
            <a:ln w="9525">
              <a:solidFill>
                <a:srgbClr val="FFFFFF">
                  <a:alpha val="70195"/>
                </a:srgbClr>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2" name="Line 57"/>
            <p:cNvSpPr>
              <a:spLocks noChangeShapeType="1"/>
            </p:cNvSpPr>
            <p:nvPr/>
          </p:nvSpPr>
          <p:spPr bwMode="gray">
            <a:xfrm flipV="1">
              <a:off x="687" y="1804"/>
              <a:ext cx="87" cy="75"/>
            </a:xfrm>
            <a:prstGeom prst="line">
              <a:avLst/>
            </a:prstGeom>
            <a:noFill/>
            <a:ln w="9525">
              <a:solidFill>
                <a:srgbClr val="FFFFFF">
                  <a:alpha val="70195"/>
                </a:srgbClr>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3" name="Oval 58"/>
            <p:cNvSpPr>
              <a:spLocks noChangeArrowheads="1"/>
            </p:cNvSpPr>
            <p:nvPr/>
          </p:nvSpPr>
          <p:spPr bwMode="gray">
            <a:xfrm>
              <a:off x="173" y="1839"/>
              <a:ext cx="82" cy="78"/>
            </a:xfrm>
            <a:prstGeom prst="ellipse">
              <a:avLst/>
            </a:prstGeom>
            <a:noFill/>
            <a:ln w="9525" algn="ctr">
              <a:solidFill>
                <a:srgbClr val="FFFFFF">
                  <a:alpha val="70195"/>
                </a:srgbClr>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sp>
          <p:nvSpPr>
            <p:cNvPr id="64" name="Line 59"/>
            <p:cNvSpPr>
              <a:spLocks noChangeShapeType="1"/>
            </p:cNvSpPr>
            <p:nvPr/>
          </p:nvSpPr>
          <p:spPr bwMode="gray">
            <a:xfrm>
              <a:off x="221" y="1908"/>
              <a:ext cx="70" cy="70"/>
            </a:xfrm>
            <a:prstGeom prst="line">
              <a:avLst/>
            </a:prstGeom>
            <a:noFill/>
            <a:ln w="9525">
              <a:solidFill>
                <a:srgbClr val="FFFFFF">
                  <a:alpha val="70195"/>
                </a:srgbClr>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5" name="Line 60"/>
            <p:cNvSpPr>
              <a:spLocks noChangeShapeType="1"/>
            </p:cNvSpPr>
            <p:nvPr/>
          </p:nvSpPr>
          <p:spPr bwMode="gray">
            <a:xfrm flipH="1">
              <a:off x="550" y="2132"/>
              <a:ext cx="127" cy="36"/>
            </a:xfrm>
            <a:prstGeom prst="line">
              <a:avLst/>
            </a:prstGeom>
            <a:noFill/>
            <a:ln w="9525">
              <a:solidFill>
                <a:srgbClr val="FFFFFF">
                  <a:alpha val="70195"/>
                </a:srgbClr>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6" name="Oval 61"/>
            <p:cNvSpPr>
              <a:spLocks noChangeArrowheads="1"/>
            </p:cNvSpPr>
            <p:nvPr/>
          </p:nvSpPr>
          <p:spPr bwMode="gray">
            <a:xfrm>
              <a:off x="493" y="2135"/>
              <a:ext cx="82" cy="78"/>
            </a:xfrm>
            <a:prstGeom prst="ellipse">
              <a:avLst/>
            </a:prstGeom>
            <a:noFill/>
            <a:ln w="9525" algn="ctr">
              <a:solidFill>
                <a:srgbClr val="FFFFFF">
                  <a:alpha val="70195"/>
                </a:srgbClr>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sp>
          <p:nvSpPr>
            <p:cNvPr id="67" name="Line 62"/>
            <p:cNvSpPr>
              <a:spLocks noChangeShapeType="1"/>
            </p:cNvSpPr>
            <p:nvPr/>
          </p:nvSpPr>
          <p:spPr bwMode="gray">
            <a:xfrm>
              <a:off x="727" y="2147"/>
              <a:ext cx="29" cy="35"/>
            </a:xfrm>
            <a:prstGeom prst="line">
              <a:avLst/>
            </a:prstGeom>
            <a:noFill/>
            <a:ln w="9525">
              <a:solidFill>
                <a:srgbClr val="FFFFFF">
                  <a:alpha val="70195"/>
                </a:srgbClr>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68" name="Oval 63"/>
            <p:cNvSpPr>
              <a:spLocks noChangeArrowheads="1"/>
            </p:cNvSpPr>
            <p:nvPr/>
          </p:nvSpPr>
          <p:spPr bwMode="gray">
            <a:xfrm>
              <a:off x="740" y="2190"/>
              <a:ext cx="82" cy="78"/>
            </a:xfrm>
            <a:prstGeom prst="ellipse">
              <a:avLst/>
            </a:prstGeom>
            <a:noFill/>
            <a:ln w="9525" algn="ctr">
              <a:solidFill>
                <a:srgbClr val="FFFFFF">
                  <a:alpha val="70195"/>
                </a:srgbClr>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grpSp>
      <p:sp>
        <p:nvSpPr>
          <p:cNvPr id="69" name="流程图: 决策 68"/>
          <p:cNvSpPr/>
          <p:nvPr/>
        </p:nvSpPr>
        <p:spPr>
          <a:xfrm>
            <a:off x="2843808" y="1412776"/>
            <a:ext cx="2232248" cy="1656184"/>
          </a:xfrm>
          <a:prstGeom prst="flowChartDecision">
            <a:avLst/>
          </a:prstGeom>
          <a:ln w="15875"/>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400" dirty="0"/>
          </a:p>
        </p:txBody>
      </p:sp>
      <p:sp>
        <p:nvSpPr>
          <p:cNvPr id="2" name="TextBox 1"/>
          <p:cNvSpPr txBox="1"/>
          <p:nvPr/>
        </p:nvSpPr>
        <p:spPr>
          <a:xfrm>
            <a:off x="3347864" y="1844824"/>
            <a:ext cx="1296144" cy="738664"/>
          </a:xfrm>
          <a:prstGeom prst="rect">
            <a:avLst/>
          </a:prstGeom>
          <a:noFill/>
        </p:spPr>
        <p:txBody>
          <a:bodyPr wrap="square" rtlCol="0">
            <a:spAutoFit/>
          </a:bodyPr>
          <a:lstStyle/>
          <a:p>
            <a:r>
              <a:rPr lang="zh-CN" altLang="en-US" sz="1400" dirty="0"/>
              <a:t>核心业务部门构筑风险</a:t>
            </a:r>
            <a:r>
              <a:rPr lang="zh-CN" altLang="en-US" sz="1400" dirty="0" smtClean="0"/>
              <a:t>管理的第</a:t>
            </a:r>
            <a:r>
              <a:rPr lang="zh-CN" altLang="en-US" sz="1400" dirty="0"/>
              <a:t>一道</a:t>
            </a:r>
            <a:r>
              <a:rPr lang="zh-CN" altLang="en-US" sz="1400" dirty="0" smtClean="0"/>
              <a:t>防线</a:t>
            </a:r>
            <a:endParaRPr lang="zh-CN" altLang="en-US" dirty="0"/>
          </a:p>
        </p:txBody>
      </p:sp>
      <p:sp>
        <p:nvSpPr>
          <p:cNvPr id="71" name="流程图: 决策 70"/>
          <p:cNvSpPr/>
          <p:nvPr/>
        </p:nvSpPr>
        <p:spPr>
          <a:xfrm>
            <a:off x="2843808" y="4653136"/>
            <a:ext cx="2232248" cy="1656184"/>
          </a:xfrm>
          <a:prstGeom prst="flowChartDecision">
            <a:avLst/>
          </a:prstGeom>
          <a:ln w="15875"/>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400" dirty="0"/>
          </a:p>
        </p:txBody>
      </p:sp>
      <p:sp>
        <p:nvSpPr>
          <p:cNvPr id="72" name="TextBox 71"/>
          <p:cNvSpPr txBox="1"/>
          <p:nvPr/>
        </p:nvSpPr>
        <p:spPr>
          <a:xfrm>
            <a:off x="3347864" y="5138608"/>
            <a:ext cx="1296144" cy="738664"/>
          </a:xfrm>
          <a:prstGeom prst="rect">
            <a:avLst/>
          </a:prstGeom>
          <a:noFill/>
        </p:spPr>
        <p:txBody>
          <a:bodyPr wrap="square" rtlCol="0">
            <a:spAutoFit/>
          </a:bodyPr>
          <a:lstStyle/>
          <a:p>
            <a:r>
              <a:rPr lang="zh-CN" altLang="en-US" sz="1400" dirty="0" smtClean="0"/>
              <a:t>风险管理部门</a:t>
            </a:r>
            <a:r>
              <a:rPr lang="zh-CN" altLang="en-US" sz="1400" dirty="0"/>
              <a:t>构筑风险</a:t>
            </a:r>
            <a:r>
              <a:rPr lang="zh-CN" altLang="en-US" sz="1400" dirty="0" smtClean="0"/>
              <a:t>管理的第二道防线</a:t>
            </a:r>
            <a:endParaRPr lang="zh-CN" altLang="en-US" dirty="0"/>
          </a:p>
        </p:txBody>
      </p:sp>
      <p:sp>
        <p:nvSpPr>
          <p:cNvPr id="73" name="椭圆 72"/>
          <p:cNvSpPr/>
          <p:nvPr/>
        </p:nvSpPr>
        <p:spPr>
          <a:xfrm>
            <a:off x="6516216" y="3189690"/>
            <a:ext cx="2088232" cy="131943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400" dirty="0"/>
          </a:p>
        </p:txBody>
      </p:sp>
      <p:sp>
        <p:nvSpPr>
          <p:cNvPr id="41" name="TextBox 40"/>
          <p:cNvSpPr txBox="1"/>
          <p:nvPr/>
        </p:nvSpPr>
        <p:spPr>
          <a:xfrm>
            <a:off x="6516216" y="3553271"/>
            <a:ext cx="1152128" cy="307777"/>
          </a:xfrm>
          <a:prstGeom prst="rect">
            <a:avLst/>
          </a:prstGeom>
          <a:noFill/>
        </p:spPr>
        <p:txBody>
          <a:bodyPr wrap="square" rtlCol="0">
            <a:spAutoFit/>
          </a:bodyPr>
          <a:lstStyle/>
          <a:p>
            <a:r>
              <a:rPr lang="zh-CN" altLang="en-US" sz="1400" dirty="0" smtClean="0"/>
              <a:t>董事会</a:t>
            </a:r>
            <a:r>
              <a:rPr lang="en-US" altLang="zh-CN" sz="1400" dirty="0" smtClean="0"/>
              <a:t>/</a:t>
            </a:r>
            <a:r>
              <a:rPr lang="zh-CN" altLang="en-US" sz="1400" dirty="0" smtClean="0"/>
              <a:t>高管</a:t>
            </a:r>
            <a:endParaRPr lang="zh-CN" altLang="en-US" sz="1400" dirty="0"/>
          </a:p>
        </p:txBody>
      </p:sp>
      <p:cxnSp>
        <p:nvCxnSpPr>
          <p:cNvPr id="74" name="直接连接符 73"/>
          <p:cNvCxnSpPr/>
          <p:nvPr/>
        </p:nvCxnSpPr>
        <p:spPr>
          <a:xfrm>
            <a:off x="6588224" y="3861048"/>
            <a:ext cx="1044000" cy="0"/>
          </a:xfrm>
          <a:prstGeom prst="line">
            <a:avLst/>
          </a:prstGeom>
          <a:ln w="12700">
            <a:prstDash val="solid"/>
          </a:ln>
        </p:spPr>
        <p:style>
          <a:lnRef idx="2">
            <a:schemeClr val="dk1"/>
          </a:lnRef>
          <a:fillRef idx="0">
            <a:schemeClr val="dk1"/>
          </a:fillRef>
          <a:effectRef idx="1">
            <a:schemeClr val="dk1"/>
          </a:effectRef>
          <a:fontRef idx="minor">
            <a:schemeClr val="tx1"/>
          </a:fontRef>
        </p:style>
      </p:cxnSp>
      <p:sp>
        <p:nvSpPr>
          <p:cNvPr id="75" name="TextBox 74"/>
          <p:cNvSpPr txBox="1"/>
          <p:nvPr/>
        </p:nvSpPr>
        <p:spPr>
          <a:xfrm>
            <a:off x="6516216" y="3861048"/>
            <a:ext cx="1296144" cy="307777"/>
          </a:xfrm>
          <a:prstGeom prst="rect">
            <a:avLst/>
          </a:prstGeom>
          <a:noFill/>
        </p:spPr>
        <p:txBody>
          <a:bodyPr wrap="square" rtlCol="0">
            <a:spAutoFit/>
          </a:bodyPr>
          <a:lstStyle/>
          <a:p>
            <a:r>
              <a:rPr lang="zh-CN" altLang="en-US" sz="1400" dirty="0" smtClean="0"/>
              <a:t>内部审计部门</a:t>
            </a:r>
            <a:endParaRPr lang="zh-CN" altLang="en-US" sz="1400" dirty="0"/>
          </a:p>
        </p:txBody>
      </p:sp>
      <p:sp>
        <p:nvSpPr>
          <p:cNvPr id="76" name="TextBox 75"/>
          <p:cNvSpPr txBox="1"/>
          <p:nvPr/>
        </p:nvSpPr>
        <p:spPr>
          <a:xfrm>
            <a:off x="7632256" y="3501008"/>
            <a:ext cx="900184" cy="738664"/>
          </a:xfrm>
          <a:prstGeom prst="rect">
            <a:avLst/>
          </a:prstGeom>
          <a:noFill/>
        </p:spPr>
        <p:txBody>
          <a:bodyPr wrap="square" rtlCol="0">
            <a:spAutoFit/>
          </a:bodyPr>
          <a:lstStyle/>
          <a:p>
            <a:r>
              <a:rPr lang="zh-CN" altLang="en-US" sz="1400" dirty="0" smtClean="0"/>
              <a:t>构筑风险管理的第三道防线</a:t>
            </a:r>
            <a:endParaRPr lang="zh-CN" altLang="en-US" sz="1400" dirty="0"/>
          </a:p>
        </p:txBody>
      </p:sp>
      <p:cxnSp>
        <p:nvCxnSpPr>
          <p:cNvPr id="78" name="肘形连接符 77"/>
          <p:cNvCxnSpPr>
            <a:stCxn id="69" idx="1"/>
            <a:endCxn id="49" idx="0"/>
          </p:cNvCxnSpPr>
          <p:nvPr/>
        </p:nvCxnSpPr>
        <p:spPr>
          <a:xfrm rot="10800000" flipV="1">
            <a:off x="1843336" y="2240867"/>
            <a:ext cx="1000472" cy="1323187"/>
          </a:xfrm>
          <a:prstGeom prst="bentConnector3">
            <a:avLst/>
          </a:prstGeom>
          <a:ln>
            <a:tailEnd type="arrow"/>
          </a:ln>
        </p:spPr>
        <p:style>
          <a:lnRef idx="2">
            <a:schemeClr val="dk1"/>
          </a:lnRef>
          <a:fillRef idx="0">
            <a:schemeClr val="dk1"/>
          </a:fillRef>
          <a:effectRef idx="1">
            <a:schemeClr val="dk1"/>
          </a:effectRef>
          <a:fontRef idx="minor">
            <a:schemeClr val="tx1"/>
          </a:fontRef>
        </p:style>
      </p:cxnSp>
      <p:cxnSp>
        <p:nvCxnSpPr>
          <p:cNvPr id="80" name="肘形连接符 79"/>
          <p:cNvCxnSpPr>
            <a:stCxn id="71" idx="1"/>
            <a:endCxn id="49" idx="1"/>
          </p:cNvCxnSpPr>
          <p:nvPr/>
        </p:nvCxnSpPr>
        <p:spPr>
          <a:xfrm rot="10800000">
            <a:off x="1843336" y="4162506"/>
            <a:ext cx="1000472" cy="1318722"/>
          </a:xfrm>
          <a:prstGeom prst="bentConnector3">
            <a:avLst/>
          </a:prstGeom>
          <a:ln>
            <a:tailEnd type="arrow"/>
          </a:ln>
        </p:spPr>
        <p:style>
          <a:lnRef idx="2">
            <a:schemeClr val="dk1"/>
          </a:lnRef>
          <a:fillRef idx="0">
            <a:schemeClr val="dk1"/>
          </a:fillRef>
          <a:effectRef idx="1">
            <a:schemeClr val="dk1"/>
          </a:effectRef>
          <a:fontRef idx="minor">
            <a:schemeClr val="tx1"/>
          </a:fontRef>
        </p:style>
      </p:cxnSp>
      <p:grpSp>
        <p:nvGrpSpPr>
          <p:cNvPr id="85" name="组合 84"/>
          <p:cNvGrpSpPr/>
          <p:nvPr/>
        </p:nvGrpSpPr>
        <p:grpSpPr>
          <a:xfrm>
            <a:off x="3924204" y="3189690"/>
            <a:ext cx="37926" cy="1175414"/>
            <a:chOff x="4090664" y="3454494"/>
            <a:chExt cx="9988" cy="744014"/>
          </a:xfrm>
        </p:grpSpPr>
        <p:cxnSp>
          <p:nvCxnSpPr>
            <p:cNvPr id="82" name="直接箭头连接符 81"/>
            <p:cNvCxnSpPr/>
            <p:nvPr/>
          </p:nvCxnSpPr>
          <p:spPr>
            <a:xfrm>
              <a:off x="4090664" y="3478508"/>
              <a:ext cx="0" cy="7200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4" name="直接箭头连接符 83"/>
            <p:cNvCxnSpPr/>
            <p:nvPr/>
          </p:nvCxnSpPr>
          <p:spPr>
            <a:xfrm flipV="1">
              <a:off x="4100652" y="3454494"/>
              <a:ext cx="0" cy="7200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sp>
        <p:nvSpPr>
          <p:cNvPr id="86" name="TextBox 85"/>
          <p:cNvSpPr txBox="1"/>
          <p:nvPr/>
        </p:nvSpPr>
        <p:spPr>
          <a:xfrm>
            <a:off x="4211960" y="3662223"/>
            <a:ext cx="2232248" cy="1061829"/>
          </a:xfrm>
          <a:prstGeom prst="rect">
            <a:avLst/>
          </a:prstGeom>
          <a:noFill/>
        </p:spPr>
        <p:txBody>
          <a:bodyPr wrap="square" rtlCol="0">
            <a:spAutoFit/>
          </a:bodyPr>
          <a:lstStyle/>
          <a:p>
            <a:pPr>
              <a:lnSpc>
                <a:spcPct val="150000"/>
              </a:lnSpc>
            </a:pPr>
            <a:r>
              <a:rPr lang="zh-CN" altLang="en-US" sz="1400" dirty="0" smtClean="0">
                <a:latin typeface="微软雅黑" pitchFamily="34" charset="-122"/>
                <a:ea typeface="微软雅黑" pitchFamily="34" charset="-122"/>
              </a:rPr>
              <a:t>指导与支持</a:t>
            </a:r>
            <a:endParaRPr lang="en-US" altLang="zh-CN" sz="1400" dirty="0" smtClean="0">
              <a:latin typeface="微软雅黑" pitchFamily="34" charset="-122"/>
              <a:ea typeface="微软雅黑" pitchFamily="34" charset="-122"/>
            </a:endParaRPr>
          </a:p>
          <a:p>
            <a:pPr>
              <a:lnSpc>
                <a:spcPct val="150000"/>
              </a:lnSpc>
            </a:pPr>
            <a:r>
              <a:rPr lang="zh-CN" altLang="en-US" sz="1400" dirty="0" smtClean="0">
                <a:latin typeface="+mn-ea"/>
              </a:rPr>
              <a:t>风险识别、风险会商、风险应对方案、数据支持等</a:t>
            </a:r>
            <a:endParaRPr lang="zh-CN" altLang="en-US" sz="1400" dirty="0">
              <a:latin typeface="微软雅黑" pitchFamily="34" charset="-122"/>
              <a:ea typeface="微软雅黑" pitchFamily="34" charset="-122"/>
            </a:endParaRPr>
          </a:p>
        </p:txBody>
      </p:sp>
      <p:sp>
        <p:nvSpPr>
          <p:cNvPr id="87" name="TextBox 86"/>
          <p:cNvSpPr txBox="1"/>
          <p:nvPr/>
        </p:nvSpPr>
        <p:spPr>
          <a:xfrm>
            <a:off x="2627784" y="3645024"/>
            <a:ext cx="1296144" cy="307777"/>
          </a:xfrm>
          <a:prstGeom prst="rect">
            <a:avLst/>
          </a:prstGeom>
          <a:noFill/>
        </p:spPr>
        <p:txBody>
          <a:bodyPr wrap="square" rtlCol="0">
            <a:spAutoFit/>
          </a:bodyPr>
          <a:lstStyle/>
          <a:p>
            <a:r>
              <a:rPr lang="zh-CN" altLang="en-US" sz="1400" dirty="0" smtClean="0">
                <a:latin typeface="微软雅黑" pitchFamily="34" charset="-122"/>
                <a:ea typeface="微软雅黑" pitchFamily="34" charset="-122"/>
              </a:rPr>
              <a:t>风险报告抄送</a:t>
            </a:r>
            <a:endParaRPr lang="zh-CN" altLang="en-US" sz="1400" dirty="0">
              <a:latin typeface="微软雅黑" pitchFamily="34" charset="-122"/>
              <a:ea typeface="微软雅黑" pitchFamily="34" charset="-122"/>
            </a:endParaRPr>
          </a:p>
        </p:txBody>
      </p:sp>
      <p:cxnSp>
        <p:nvCxnSpPr>
          <p:cNvPr id="91" name="肘形连接符 90"/>
          <p:cNvCxnSpPr>
            <a:stCxn id="69" idx="3"/>
            <a:endCxn id="73" idx="0"/>
          </p:cNvCxnSpPr>
          <p:nvPr/>
        </p:nvCxnSpPr>
        <p:spPr>
          <a:xfrm>
            <a:off x="5076056" y="2240868"/>
            <a:ext cx="2484276" cy="948822"/>
          </a:xfrm>
          <a:prstGeom prst="bentConnector2">
            <a:avLst/>
          </a:prstGeom>
          <a:ln>
            <a:headEnd type="arrow"/>
            <a:tailEnd type="arrow"/>
          </a:ln>
        </p:spPr>
        <p:style>
          <a:lnRef idx="2">
            <a:schemeClr val="dk1"/>
          </a:lnRef>
          <a:fillRef idx="0">
            <a:schemeClr val="dk1"/>
          </a:fillRef>
          <a:effectRef idx="1">
            <a:schemeClr val="dk1"/>
          </a:effectRef>
          <a:fontRef idx="minor">
            <a:schemeClr val="tx1"/>
          </a:fontRef>
        </p:style>
      </p:cxnSp>
      <p:cxnSp>
        <p:nvCxnSpPr>
          <p:cNvPr id="93" name="肘形连接符 92"/>
          <p:cNvCxnSpPr>
            <a:stCxn id="71" idx="3"/>
            <a:endCxn id="73" idx="4"/>
          </p:cNvCxnSpPr>
          <p:nvPr/>
        </p:nvCxnSpPr>
        <p:spPr>
          <a:xfrm flipV="1">
            <a:off x="5076056" y="4509120"/>
            <a:ext cx="2484276" cy="972108"/>
          </a:xfrm>
          <a:prstGeom prst="bentConnector2">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94" name="TextBox 93"/>
          <p:cNvSpPr txBox="1"/>
          <p:nvPr/>
        </p:nvSpPr>
        <p:spPr>
          <a:xfrm>
            <a:off x="7668344" y="2780928"/>
            <a:ext cx="1008112" cy="307777"/>
          </a:xfrm>
          <a:prstGeom prst="rect">
            <a:avLst/>
          </a:prstGeom>
          <a:noFill/>
        </p:spPr>
        <p:txBody>
          <a:bodyPr wrap="square" rtlCol="0">
            <a:spAutoFit/>
          </a:bodyPr>
          <a:lstStyle/>
          <a:p>
            <a:r>
              <a:rPr lang="zh-CN" altLang="en-US" sz="1400" dirty="0" smtClean="0">
                <a:latin typeface="微软雅黑" pitchFamily="34" charset="-122"/>
                <a:ea typeface="微软雅黑" pitchFamily="34" charset="-122"/>
              </a:rPr>
              <a:t>风险报告</a:t>
            </a:r>
            <a:endParaRPr lang="zh-CN" altLang="en-US" sz="1400" dirty="0">
              <a:latin typeface="微软雅黑" pitchFamily="34" charset="-122"/>
              <a:ea typeface="微软雅黑" pitchFamily="34" charset="-122"/>
            </a:endParaRPr>
          </a:p>
        </p:txBody>
      </p:sp>
      <p:sp>
        <p:nvSpPr>
          <p:cNvPr id="95" name="TextBox 94"/>
          <p:cNvSpPr txBox="1"/>
          <p:nvPr/>
        </p:nvSpPr>
        <p:spPr>
          <a:xfrm>
            <a:off x="7668344" y="4633391"/>
            <a:ext cx="1008112" cy="307777"/>
          </a:xfrm>
          <a:prstGeom prst="rect">
            <a:avLst/>
          </a:prstGeom>
          <a:noFill/>
        </p:spPr>
        <p:txBody>
          <a:bodyPr wrap="square" rtlCol="0">
            <a:spAutoFit/>
          </a:bodyPr>
          <a:lstStyle/>
          <a:p>
            <a:r>
              <a:rPr lang="zh-CN" altLang="en-US" sz="1400" dirty="0" smtClean="0">
                <a:latin typeface="微软雅黑" pitchFamily="34" charset="-122"/>
                <a:ea typeface="微软雅黑" pitchFamily="34" charset="-122"/>
              </a:rPr>
              <a:t>风险报告</a:t>
            </a:r>
            <a:endParaRPr lang="zh-CN" altLang="en-US" sz="1400" dirty="0">
              <a:latin typeface="微软雅黑" pitchFamily="34" charset="-122"/>
              <a:ea typeface="微软雅黑" pitchFamily="34" charset="-122"/>
            </a:endParaRPr>
          </a:p>
        </p:txBody>
      </p:sp>
      <p:sp>
        <p:nvSpPr>
          <p:cNvPr id="96" name="TextBox 95"/>
          <p:cNvSpPr txBox="1"/>
          <p:nvPr/>
        </p:nvSpPr>
        <p:spPr>
          <a:xfrm>
            <a:off x="5148064" y="2348880"/>
            <a:ext cx="1008112" cy="307777"/>
          </a:xfrm>
          <a:prstGeom prst="rect">
            <a:avLst/>
          </a:prstGeom>
          <a:noFill/>
        </p:spPr>
        <p:txBody>
          <a:bodyPr wrap="square" rtlCol="0">
            <a:spAutoFit/>
          </a:bodyPr>
          <a:lstStyle/>
          <a:p>
            <a:r>
              <a:rPr lang="zh-CN" altLang="en-US" sz="1400" dirty="0" smtClean="0">
                <a:latin typeface="微软雅黑" pitchFamily="34" charset="-122"/>
                <a:ea typeface="微软雅黑" pitchFamily="34" charset="-122"/>
              </a:rPr>
              <a:t>风险问责</a:t>
            </a:r>
            <a:endParaRPr lang="zh-CN" altLang="en-US" sz="1400" dirty="0">
              <a:latin typeface="微软雅黑" pitchFamily="34" charset="-122"/>
              <a:ea typeface="微软雅黑" pitchFamily="34" charset="-122"/>
            </a:endParaRPr>
          </a:p>
        </p:txBody>
      </p:sp>
      <p:sp>
        <p:nvSpPr>
          <p:cNvPr id="97" name="TextBox 96"/>
          <p:cNvSpPr txBox="1"/>
          <p:nvPr/>
        </p:nvSpPr>
        <p:spPr>
          <a:xfrm>
            <a:off x="5148064" y="5569495"/>
            <a:ext cx="1008112" cy="307777"/>
          </a:xfrm>
          <a:prstGeom prst="rect">
            <a:avLst/>
          </a:prstGeom>
          <a:noFill/>
        </p:spPr>
        <p:txBody>
          <a:bodyPr wrap="square" rtlCol="0">
            <a:spAutoFit/>
          </a:bodyPr>
          <a:lstStyle/>
          <a:p>
            <a:r>
              <a:rPr lang="zh-CN" altLang="en-US" sz="1400" dirty="0" smtClean="0">
                <a:latin typeface="微软雅黑" pitchFamily="34" charset="-122"/>
                <a:ea typeface="微软雅黑" pitchFamily="34" charset="-122"/>
              </a:rPr>
              <a:t>风险问责</a:t>
            </a:r>
            <a:endParaRPr lang="zh-CN" altLang="en-US" sz="1400" dirty="0">
              <a:latin typeface="微软雅黑" pitchFamily="34" charset="-122"/>
              <a:ea typeface="微软雅黑" pitchFamily="34" charset="-122"/>
            </a:endParaRPr>
          </a:p>
        </p:txBody>
      </p:sp>
      <p:sp>
        <p:nvSpPr>
          <p:cNvPr id="98" name="TextBox 97"/>
          <p:cNvSpPr txBox="1"/>
          <p:nvPr/>
        </p:nvSpPr>
        <p:spPr>
          <a:xfrm>
            <a:off x="1331640" y="2348880"/>
            <a:ext cx="936104" cy="307777"/>
          </a:xfrm>
          <a:prstGeom prst="rect">
            <a:avLst/>
          </a:prstGeom>
          <a:noFill/>
        </p:spPr>
        <p:txBody>
          <a:bodyPr wrap="square" rtlCol="0">
            <a:spAutoFit/>
          </a:bodyPr>
          <a:lstStyle/>
          <a:p>
            <a:pPr algn="ctr"/>
            <a:r>
              <a:rPr lang="zh-CN" altLang="en-US" sz="1400" dirty="0" smtClean="0">
                <a:latin typeface="微软雅黑" pitchFamily="34" charset="-122"/>
                <a:ea typeface="微软雅黑" pitchFamily="34" charset="-122"/>
              </a:rPr>
              <a:t>风险管控</a:t>
            </a:r>
            <a:endParaRPr lang="zh-CN" altLang="en-US" sz="1400" dirty="0">
              <a:latin typeface="微软雅黑" pitchFamily="34" charset="-122"/>
              <a:ea typeface="微软雅黑" pitchFamily="34" charset="-122"/>
            </a:endParaRPr>
          </a:p>
        </p:txBody>
      </p:sp>
      <p:sp>
        <p:nvSpPr>
          <p:cNvPr id="99" name="TextBox 98"/>
          <p:cNvSpPr txBox="1"/>
          <p:nvPr/>
        </p:nvSpPr>
        <p:spPr>
          <a:xfrm>
            <a:off x="937996" y="5085184"/>
            <a:ext cx="1329749" cy="307777"/>
          </a:xfrm>
          <a:prstGeom prst="rect">
            <a:avLst/>
          </a:prstGeom>
          <a:noFill/>
        </p:spPr>
        <p:txBody>
          <a:bodyPr wrap="square" rtlCol="0">
            <a:spAutoFit/>
          </a:bodyPr>
          <a:lstStyle/>
          <a:p>
            <a:pPr algn="ctr"/>
            <a:r>
              <a:rPr lang="zh-CN" altLang="en-US" sz="1400" dirty="0" smtClean="0">
                <a:latin typeface="微软雅黑" pitchFamily="34" charset="-122"/>
                <a:ea typeface="微软雅黑" pitchFamily="34" charset="-122"/>
              </a:rPr>
              <a:t>风险监测预警</a:t>
            </a:r>
            <a:endParaRPr lang="zh-CN" altLang="en-US" sz="1400"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a:t>
            </a:r>
            <a:r>
              <a:rPr lang="zh-CN" altLang="en-US" sz="2800" dirty="0">
                <a:solidFill>
                  <a:schemeClr val="bg1"/>
                </a:solidFill>
                <a:latin typeface="微软雅黑" pitchFamily="34" charset="-122"/>
                <a:ea typeface="微软雅黑" pitchFamily="34" charset="-122"/>
              </a:rPr>
              <a:t>构建</a:t>
            </a:r>
            <a:r>
              <a:rPr lang="zh-CN" altLang="en-US" sz="2800" dirty="0" smtClean="0">
                <a:solidFill>
                  <a:schemeClr val="bg1"/>
                </a:solidFill>
                <a:latin typeface="微软雅黑" pitchFamily="34" charset="-122"/>
                <a:ea typeface="微软雅黑" pitchFamily="34" charset="-122"/>
              </a:rPr>
              <a:t>框架</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风险管理组织机构</a:t>
            </a:r>
          </a:p>
        </p:txBody>
      </p:sp>
      <p:grpSp>
        <p:nvGrpSpPr>
          <p:cNvPr id="4" name="组合 3"/>
          <p:cNvGrpSpPr/>
          <p:nvPr/>
        </p:nvGrpSpPr>
        <p:grpSpPr>
          <a:xfrm>
            <a:off x="4283968" y="2776538"/>
            <a:ext cx="2160040" cy="652462"/>
            <a:chOff x="5580112" y="2348880"/>
            <a:chExt cx="2160040" cy="652462"/>
          </a:xfrm>
        </p:grpSpPr>
        <p:grpSp>
          <p:nvGrpSpPr>
            <p:cNvPr id="5" name="Group 39"/>
            <p:cNvGrpSpPr/>
            <p:nvPr/>
          </p:nvGrpSpPr>
          <p:grpSpPr bwMode="auto">
            <a:xfrm>
              <a:off x="5580112" y="2348880"/>
              <a:ext cx="2160040" cy="652462"/>
              <a:chOff x="2155" y="986"/>
              <a:chExt cx="1332" cy="607"/>
            </a:xfrm>
          </p:grpSpPr>
          <p:sp>
            <p:nvSpPr>
              <p:cNvPr id="7" name="AutoShape 40"/>
              <p:cNvSpPr>
                <a:spLocks noChangeArrowheads="1"/>
              </p:cNvSpPr>
              <p:nvPr/>
            </p:nvSpPr>
            <p:spPr bwMode="gray">
              <a:xfrm>
                <a:off x="2155" y="986"/>
                <a:ext cx="1332" cy="607"/>
              </a:xfrm>
              <a:prstGeom prst="roundRect">
                <a:avLst>
                  <a:gd name="adj" fmla="val 13181"/>
                </a:avLst>
              </a:prstGeom>
              <a:gradFill rotWithShape="1">
                <a:gsLst>
                  <a:gs pos="0">
                    <a:schemeClr val="folHlink"/>
                  </a:gs>
                  <a:gs pos="100000">
                    <a:schemeClr val="folHlink">
                      <a:gamma/>
                      <a:shade val="46275"/>
                      <a:invGamma/>
                    </a:schemeClr>
                  </a:gs>
                </a:gsLst>
                <a:lin ang="5400000" scaled="1"/>
              </a:gradFill>
              <a:ln w="9525">
                <a:noFill/>
                <a:round/>
              </a:ln>
              <a:effectLst>
                <a:outerShdw dist="35921" dir="2700000" algn="ctr" rotWithShape="0">
                  <a:srgbClr val="1C1C1C"/>
                </a:outerShdw>
              </a:effectLst>
            </p:spPr>
            <p:txBody>
              <a:bodyPr wrap="none" anchor="ctr"/>
              <a:lstStyle/>
              <a:p>
                <a:pPr algn="ctr">
                  <a:defRPr/>
                </a:pPr>
                <a:endParaRPr lang="zh-CN" altLang="en-US">
                  <a:ea typeface="宋体" charset="-122"/>
                  <a:cs typeface="Arial" charset="0"/>
                </a:endParaRPr>
              </a:p>
            </p:txBody>
          </p:sp>
          <p:pic>
            <p:nvPicPr>
              <p:cNvPr id="8" name="Picture 41" descr="high_line01"/>
              <p:cNvPicPr>
                <a:picLocks noChangeAspect="1" noChangeArrowheads="1"/>
              </p:cNvPicPr>
              <p:nvPr/>
            </p:nvPicPr>
            <p:blipFill>
              <a:blip r:embed="rId3" cstate="print"/>
              <a:srcRect t="8891" r="58304" b="12320"/>
              <a:stretch>
                <a:fillRect/>
              </a:stretch>
            </p:blipFill>
            <p:spPr bwMode="gray">
              <a:xfrm rot="-5400000">
                <a:off x="2721" y="460"/>
                <a:ext cx="218" cy="1293"/>
              </a:xfrm>
              <a:prstGeom prst="rect">
                <a:avLst/>
              </a:prstGeom>
              <a:noFill/>
              <a:ln w="9525">
                <a:noFill/>
                <a:miter lim="800000"/>
                <a:headEnd/>
                <a:tailEnd/>
              </a:ln>
            </p:spPr>
          </p:pic>
        </p:grpSp>
        <p:sp>
          <p:nvSpPr>
            <p:cNvPr id="6" name="TextBox 5"/>
            <p:cNvSpPr txBox="1"/>
            <p:nvPr/>
          </p:nvSpPr>
          <p:spPr>
            <a:xfrm>
              <a:off x="5724128" y="2492896"/>
              <a:ext cx="1944216" cy="369332"/>
            </a:xfrm>
            <a:prstGeom prst="rect">
              <a:avLst/>
            </a:prstGeom>
            <a:noFill/>
          </p:spPr>
          <p:txBody>
            <a:bodyPr wrap="square" rtlCol="0">
              <a:spAutoFit/>
            </a:bodyPr>
            <a:lstStyle/>
            <a:p>
              <a:pPr algn="ctr"/>
              <a:r>
                <a:rPr lang="zh-CN" altLang="en-US" dirty="0" smtClean="0">
                  <a:solidFill>
                    <a:schemeClr val="bg1"/>
                  </a:solidFill>
                  <a:latin typeface="微软雅黑" pitchFamily="34" charset="-122"/>
                  <a:ea typeface="微软雅黑" pitchFamily="34" charset="-122"/>
                </a:rPr>
                <a:t>风险管理委员会</a:t>
              </a:r>
              <a:endParaRPr lang="zh-CN" altLang="en-US" dirty="0">
                <a:solidFill>
                  <a:schemeClr val="bg1"/>
                </a:solidFill>
                <a:latin typeface="微软雅黑" pitchFamily="34" charset="-122"/>
                <a:ea typeface="微软雅黑" pitchFamily="34" charset="-122"/>
              </a:endParaRPr>
            </a:p>
          </p:txBody>
        </p:sp>
      </p:grpSp>
      <p:sp>
        <p:nvSpPr>
          <p:cNvPr id="9" name="椭圆 8"/>
          <p:cNvSpPr/>
          <p:nvPr/>
        </p:nvSpPr>
        <p:spPr>
          <a:xfrm>
            <a:off x="107504" y="1700808"/>
            <a:ext cx="2952328" cy="1152128"/>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zh-CN" altLang="en-US" dirty="0" smtClean="0"/>
              <a:t>董事会</a:t>
            </a:r>
            <a:endParaRPr lang="zh-CN" altLang="en-US" dirty="0"/>
          </a:p>
        </p:txBody>
      </p:sp>
      <p:grpSp>
        <p:nvGrpSpPr>
          <p:cNvPr id="10" name="组合 9"/>
          <p:cNvGrpSpPr/>
          <p:nvPr/>
        </p:nvGrpSpPr>
        <p:grpSpPr>
          <a:xfrm>
            <a:off x="4284168" y="1556792"/>
            <a:ext cx="2160040" cy="652462"/>
            <a:chOff x="5580112" y="2348880"/>
            <a:chExt cx="2160040" cy="652462"/>
          </a:xfrm>
        </p:grpSpPr>
        <p:grpSp>
          <p:nvGrpSpPr>
            <p:cNvPr id="11" name="Group 39"/>
            <p:cNvGrpSpPr/>
            <p:nvPr/>
          </p:nvGrpSpPr>
          <p:grpSpPr bwMode="auto">
            <a:xfrm>
              <a:off x="5580112" y="2348880"/>
              <a:ext cx="2160040" cy="652462"/>
              <a:chOff x="2155" y="986"/>
              <a:chExt cx="1332" cy="607"/>
            </a:xfrm>
          </p:grpSpPr>
          <p:sp>
            <p:nvSpPr>
              <p:cNvPr id="13" name="AutoShape 40"/>
              <p:cNvSpPr>
                <a:spLocks noChangeArrowheads="1"/>
              </p:cNvSpPr>
              <p:nvPr/>
            </p:nvSpPr>
            <p:spPr bwMode="gray">
              <a:xfrm>
                <a:off x="2155" y="986"/>
                <a:ext cx="1332" cy="607"/>
              </a:xfrm>
              <a:prstGeom prst="roundRect">
                <a:avLst>
                  <a:gd name="adj" fmla="val 13181"/>
                </a:avLst>
              </a:prstGeom>
              <a:gradFill rotWithShape="1">
                <a:gsLst>
                  <a:gs pos="0">
                    <a:schemeClr val="folHlink"/>
                  </a:gs>
                  <a:gs pos="100000">
                    <a:schemeClr val="folHlink">
                      <a:gamma/>
                      <a:shade val="46275"/>
                      <a:invGamma/>
                    </a:schemeClr>
                  </a:gs>
                </a:gsLst>
                <a:lin ang="5400000" scaled="1"/>
              </a:gradFill>
              <a:ln w="9525">
                <a:noFill/>
                <a:round/>
              </a:ln>
              <a:effectLst>
                <a:outerShdw dist="35921" dir="2700000" algn="ctr" rotWithShape="0">
                  <a:srgbClr val="1C1C1C"/>
                </a:outerShdw>
              </a:effectLst>
            </p:spPr>
            <p:txBody>
              <a:bodyPr wrap="none" anchor="ctr"/>
              <a:lstStyle/>
              <a:p>
                <a:pPr algn="ctr">
                  <a:defRPr/>
                </a:pPr>
                <a:endParaRPr lang="zh-CN" altLang="en-US">
                  <a:ea typeface="宋体" charset="-122"/>
                  <a:cs typeface="Arial" charset="0"/>
                </a:endParaRPr>
              </a:p>
            </p:txBody>
          </p:sp>
          <p:pic>
            <p:nvPicPr>
              <p:cNvPr id="14" name="Picture 41" descr="high_line01"/>
              <p:cNvPicPr>
                <a:picLocks noChangeAspect="1" noChangeArrowheads="1"/>
              </p:cNvPicPr>
              <p:nvPr/>
            </p:nvPicPr>
            <p:blipFill>
              <a:blip r:embed="rId3" cstate="print"/>
              <a:srcRect t="8891" r="58304" b="12320"/>
              <a:stretch>
                <a:fillRect/>
              </a:stretch>
            </p:blipFill>
            <p:spPr bwMode="gray">
              <a:xfrm rot="-5400000">
                <a:off x="2721" y="460"/>
                <a:ext cx="218" cy="1293"/>
              </a:xfrm>
              <a:prstGeom prst="rect">
                <a:avLst/>
              </a:prstGeom>
              <a:noFill/>
              <a:ln w="9525">
                <a:noFill/>
                <a:miter lim="800000"/>
                <a:headEnd/>
                <a:tailEnd/>
              </a:ln>
            </p:spPr>
          </p:pic>
        </p:grpSp>
        <p:sp>
          <p:nvSpPr>
            <p:cNvPr id="12" name="TextBox 11"/>
            <p:cNvSpPr txBox="1"/>
            <p:nvPr/>
          </p:nvSpPr>
          <p:spPr>
            <a:xfrm>
              <a:off x="5724128" y="2492896"/>
              <a:ext cx="1944216" cy="369332"/>
            </a:xfrm>
            <a:prstGeom prst="rect">
              <a:avLst/>
            </a:prstGeom>
            <a:noFill/>
          </p:spPr>
          <p:txBody>
            <a:bodyPr wrap="square" rtlCol="0">
              <a:spAutoFit/>
            </a:bodyPr>
            <a:lstStyle/>
            <a:p>
              <a:pPr algn="ctr"/>
              <a:r>
                <a:rPr lang="zh-CN" altLang="en-US" dirty="0" smtClean="0">
                  <a:solidFill>
                    <a:schemeClr val="bg1"/>
                  </a:solidFill>
                  <a:latin typeface="微软雅黑" pitchFamily="34" charset="-122"/>
                  <a:ea typeface="微软雅黑" pitchFamily="34" charset="-122"/>
                </a:rPr>
                <a:t>内部审计委员会</a:t>
              </a:r>
              <a:endParaRPr lang="zh-CN" altLang="en-US" dirty="0">
                <a:solidFill>
                  <a:schemeClr val="bg1"/>
                </a:solidFill>
                <a:latin typeface="微软雅黑" pitchFamily="34" charset="-122"/>
                <a:ea typeface="微软雅黑" pitchFamily="34" charset="-122"/>
              </a:endParaRPr>
            </a:p>
          </p:txBody>
        </p:sp>
      </p:grpSp>
      <p:cxnSp>
        <p:nvCxnSpPr>
          <p:cNvPr id="15" name="肘形连接符 14"/>
          <p:cNvCxnSpPr>
            <a:stCxn id="9" idx="6"/>
            <a:endCxn id="13" idx="1"/>
          </p:cNvCxnSpPr>
          <p:nvPr/>
        </p:nvCxnSpPr>
        <p:spPr>
          <a:xfrm flipV="1">
            <a:off x="3059832" y="1883023"/>
            <a:ext cx="1224336" cy="393849"/>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16" name="肘形连接符 15"/>
          <p:cNvCxnSpPr>
            <a:stCxn id="9" idx="6"/>
            <a:endCxn id="7" idx="1"/>
          </p:cNvCxnSpPr>
          <p:nvPr/>
        </p:nvCxnSpPr>
        <p:spPr>
          <a:xfrm>
            <a:off x="3059832" y="2276872"/>
            <a:ext cx="1224136" cy="825897"/>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sp>
        <p:nvSpPr>
          <p:cNvPr id="18" name="矩形 17"/>
          <p:cNvSpPr/>
          <p:nvPr/>
        </p:nvSpPr>
        <p:spPr>
          <a:xfrm>
            <a:off x="295128" y="3933056"/>
            <a:ext cx="2592288" cy="86409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dirty="0" smtClean="0"/>
              <a:t>总经理办公会</a:t>
            </a:r>
            <a:endParaRPr lang="zh-CN" altLang="en-US" dirty="0"/>
          </a:p>
        </p:txBody>
      </p:sp>
      <p:sp>
        <p:nvSpPr>
          <p:cNvPr id="19" name="AutoShape 143"/>
          <p:cNvSpPr>
            <a:spLocks noChangeArrowheads="1"/>
          </p:cNvSpPr>
          <p:nvPr/>
        </p:nvSpPr>
        <p:spPr bwMode="gray">
          <a:xfrm>
            <a:off x="4283968" y="4077072"/>
            <a:ext cx="2160000" cy="900000"/>
          </a:xfrm>
          <a:prstGeom prst="roundRect">
            <a:avLst>
              <a:gd name="adj" fmla="val 32838"/>
            </a:avLst>
          </a:prstGeom>
          <a:solidFill>
            <a:srgbClr val="F8F8F8"/>
          </a:solidFill>
          <a:ln w="9525">
            <a:solidFill>
              <a:schemeClr val="accent2"/>
            </a:solidFill>
            <a:round/>
          </a:ln>
        </p:spPr>
        <p:txBody>
          <a:bodyPr wrap="none" anchor="ctr"/>
          <a:lstStyle/>
          <a:p>
            <a:pPr algn="ctr"/>
            <a:r>
              <a:rPr lang="zh-CN" altLang="en-US" dirty="0" smtClean="0">
                <a:solidFill>
                  <a:srgbClr val="000000"/>
                </a:solidFill>
                <a:cs typeface="Arial" charset="0"/>
              </a:rPr>
              <a:t>风险管理职能部门</a:t>
            </a:r>
            <a:endParaRPr lang="zh-CN" altLang="en-US" dirty="0">
              <a:solidFill>
                <a:srgbClr val="000000"/>
              </a:solidFill>
              <a:cs typeface="Arial" charset="0"/>
            </a:endParaRPr>
          </a:p>
        </p:txBody>
      </p:sp>
      <p:cxnSp>
        <p:nvCxnSpPr>
          <p:cNvPr id="21" name="肘形连接符 20"/>
          <p:cNvCxnSpPr>
            <a:stCxn id="7" idx="2"/>
            <a:endCxn id="19" idx="0"/>
          </p:cNvCxnSpPr>
          <p:nvPr/>
        </p:nvCxnSpPr>
        <p:spPr>
          <a:xfrm rot="5400000">
            <a:off x="5039942" y="3753026"/>
            <a:ext cx="648072" cy="20"/>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22" name="肘形连接符 21"/>
          <p:cNvCxnSpPr>
            <a:stCxn id="18" idx="3"/>
            <a:endCxn id="19" idx="1"/>
          </p:cNvCxnSpPr>
          <p:nvPr/>
        </p:nvCxnSpPr>
        <p:spPr>
          <a:xfrm>
            <a:off x="2887416" y="4365104"/>
            <a:ext cx="1396552" cy="161968"/>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grpSp>
        <p:nvGrpSpPr>
          <p:cNvPr id="23" name="组合 22"/>
          <p:cNvGrpSpPr/>
          <p:nvPr/>
        </p:nvGrpSpPr>
        <p:grpSpPr>
          <a:xfrm>
            <a:off x="6929313" y="3697660"/>
            <a:ext cx="2035175" cy="379412"/>
            <a:chOff x="5595938" y="2770188"/>
            <a:chExt cx="2035175" cy="379412"/>
          </a:xfrm>
        </p:grpSpPr>
        <p:grpSp>
          <p:nvGrpSpPr>
            <p:cNvPr id="24" name="Group 107"/>
            <p:cNvGrpSpPr/>
            <p:nvPr/>
          </p:nvGrpSpPr>
          <p:grpSpPr bwMode="auto">
            <a:xfrm>
              <a:off x="5595938" y="2784475"/>
              <a:ext cx="2035175" cy="365125"/>
              <a:chOff x="602" y="1625"/>
              <a:chExt cx="1096" cy="210"/>
            </a:xfrm>
          </p:grpSpPr>
          <p:sp>
            <p:nvSpPr>
              <p:cNvPr id="26" name="AutoShape 108"/>
              <p:cNvSpPr>
                <a:spLocks noChangeArrowheads="1"/>
              </p:cNvSpPr>
              <p:nvPr/>
            </p:nvSpPr>
            <p:spPr bwMode="ltGray">
              <a:xfrm>
                <a:off x="602" y="1625"/>
                <a:ext cx="1094" cy="210"/>
              </a:xfrm>
              <a:prstGeom prst="roundRect">
                <a:avLst>
                  <a:gd name="adj" fmla="val 41602"/>
                </a:avLst>
              </a:prstGeom>
              <a:gradFill rotWithShape="1">
                <a:gsLst>
                  <a:gs pos="0">
                    <a:schemeClr val="accent1"/>
                  </a:gs>
                  <a:gs pos="100000">
                    <a:schemeClr val="accent1">
                      <a:gamma/>
                      <a:shade val="46275"/>
                      <a:invGamma/>
                    </a:schemeClr>
                  </a:gs>
                </a:gsLst>
                <a:lin ang="5400000" scaled="1"/>
              </a:gradFill>
              <a:ln w="9525">
                <a:noFill/>
                <a:round/>
              </a:ln>
              <a:effectLst>
                <a:outerShdw dist="35921" dir="2700000" algn="ctr" rotWithShape="0">
                  <a:srgbClr val="1C1C1C"/>
                </a:outerShdw>
              </a:effectLst>
            </p:spPr>
            <p:txBody>
              <a:bodyPr wrap="none" anchor="ctr"/>
              <a:lstStyle/>
              <a:p>
                <a:pPr algn="ctr">
                  <a:defRPr/>
                </a:pPr>
                <a:endParaRPr lang="zh-CN" altLang="en-US">
                  <a:ea typeface="宋体" charset="-122"/>
                  <a:cs typeface="Arial" charset="0"/>
                </a:endParaRPr>
              </a:p>
            </p:txBody>
          </p:sp>
          <p:grpSp>
            <p:nvGrpSpPr>
              <p:cNvPr id="27" name="Group 109"/>
              <p:cNvGrpSpPr/>
              <p:nvPr/>
            </p:nvGrpSpPr>
            <p:grpSpPr bwMode="auto">
              <a:xfrm>
                <a:off x="606" y="1656"/>
                <a:ext cx="45" cy="163"/>
                <a:chOff x="1016" y="1768"/>
                <a:chExt cx="68" cy="198"/>
              </a:xfrm>
            </p:grpSpPr>
            <p:sp>
              <p:nvSpPr>
                <p:cNvPr id="33" name="AutoShape 110"/>
                <p:cNvSpPr>
                  <a:spLocks noChangeArrowheads="1"/>
                </p:cNvSpPr>
                <p:nvPr/>
              </p:nvSpPr>
              <p:spPr bwMode="ltGray">
                <a:xfrm rot="21332465" flipV="1">
                  <a:off x="1016" y="1768"/>
                  <a:ext cx="68" cy="198"/>
                </a:xfrm>
                <a:prstGeom prst="moon">
                  <a:avLst>
                    <a:gd name="adj" fmla="val 20051"/>
                  </a:avLst>
                </a:prstGeom>
                <a:solidFill>
                  <a:srgbClr val="FFFFFF">
                    <a:alpha val="39999"/>
                  </a:srgbClr>
                </a:solidFill>
                <a:ln w="9525">
                  <a:noFill/>
                  <a:miter lim="800000"/>
                </a:ln>
              </p:spPr>
              <p:txBody>
                <a:bodyPr rot="10800000" wrap="none" anchor="ctr"/>
                <a:lstStyle/>
                <a:p>
                  <a:pPr algn="ctr"/>
                  <a:endParaRPr lang="zh-CN" altLang="en-US">
                    <a:cs typeface="Arial" charset="0"/>
                  </a:endParaRPr>
                </a:p>
              </p:txBody>
            </p:sp>
            <p:sp>
              <p:nvSpPr>
                <p:cNvPr id="34" name="AutoShape 111"/>
                <p:cNvSpPr>
                  <a:spLocks noChangeArrowheads="1"/>
                </p:cNvSpPr>
                <p:nvPr/>
              </p:nvSpPr>
              <p:spPr bwMode="ltGray">
                <a:xfrm rot="21332465" flipV="1">
                  <a:off x="1020" y="1783"/>
                  <a:ext cx="42" cy="167"/>
                </a:xfrm>
                <a:prstGeom prst="moon">
                  <a:avLst>
                    <a:gd name="adj" fmla="val 20051"/>
                  </a:avLst>
                </a:prstGeom>
                <a:solidFill>
                  <a:srgbClr val="FFFFFF">
                    <a:alpha val="39999"/>
                  </a:srgbClr>
                </a:solidFill>
                <a:ln w="9525">
                  <a:noFill/>
                  <a:miter lim="800000"/>
                </a:ln>
              </p:spPr>
              <p:txBody>
                <a:bodyPr rot="10800000" wrap="none" anchor="ctr"/>
                <a:lstStyle/>
                <a:p>
                  <a:pPr algn="ctr"/>
                  <a:endParaRPr lang="zh-CN" altLang="en-US">
                    <a:cs typeface="Arial" charset="0"/>
                  </a:endParaRPr>
                </a:p>
              </p:txBody>
            </p:sp>
            <p:sp>
              <p:nvSpPr>
                <p:cNvPr id="35" name="AutoShape 112"/>
                <p:cNvSpPr>
                  <a:spLocks noChangeArrowheads="1"/>
                </p:cNvSpPr>
                <p:nvPr/>
              </p:nvSpPr>
              <p:spPr bwMode="ltGray">
                <a:xfrm rot="21332465" flipV="1">
                  <a:off x="1018" y="1805"/>
                  <a:ext cx="27" cy="123"/>
                </a:xfrm>
                <a:prstGeom prst="moon">
                  <a:avLst>
                    <a:gd name="adj" fmla="val 20051"/>
                  </a:avLst>
                </a:prstGeom>
                <a:solidFill>
                  <a:srgbClr val="FFFFFF">
                    <a:alpha val="39999"/>
                  </a:srgbClr>
                </a:solidFill>
                <a:ln w="9525">
                  <a:noFill/>
                  <a:miter lim="800000"/>
                </a:ln>
              </p:spPr>
              <p:txBody>
                <a:bodyPr rot="10800000" wrap="none" anchor="ctr"/>
                <a:lstStyle/>
                <a:p>
                  <a:pPr algn="ctr"/>
                  <a:endParaRPr lang="zh-CN" altLang="en-US">
                    <a:cs typeface="Arial" charset="0"/>
                  </a:endParaRPr>
                </a:p>
              </p:txBody>
            </p:sp>
          </p:grpSp>
          <p:grpSp>
            <p:nvGrpSpPr>
              <p:cNvPr id="28" name="Group 113"/>
              <p:cNvGrpSpPr/>
              <p:nvPr/>
            </p:nvGrpSpPr>
            <p:grpSpPr bwMode="auto">
              <a:xfrm>
                <a:off x="1649" y="1654"/>
                <a:ext cx="49" cy="172"/>
                <a:chOff x="2619" y="1771"/>
                <a:chExt cx="68" cy="198"/>
              </a:xfrm>
            </p:grpSpPr>
            <p:sp>
              <p:nvSpPr>
                <p:cNvPr id="30" name="AutoShape 114"/>
                <p:cNvSpPr>
                  <a:spLocks noChangeArrowheads="1"/>
                </p:cNvSpPr>
                <p:nvPr/>
              </p:nvSpPr>
              <p:spPr bwMode="ltGray">
                <a:xfrm rot="267535" flipH="1" flipV="1">
                  <a:off x="2619" y="1771"/>
                  <a:ext cx="68" cy="198"/>
                </a:xfrm>
                <a:prstGeom prst="moon">
                  <a:avLst>
                    <a:gd name="adj" fmla="val 20051"/>
                  </a:avLst>
                </a:prstGeom>
                <a:solidFill>
                  <a:srgbClr val="333333">
                    <a:alpha val="20000"/>
                  </a:srgbClr>
                </a:solidFill>
                <a:ln w="9525">
                  <a:noFill/>
                  <a:miter lim="800000"/>
                </a:ln>
              </p:spPr>
              <p:txBody>
                <a:bodyPr rot="10800000" wrap="none" anchor="ctr"/>
                <a:lstStyle/>
                <a:p>
                  <a:pPr algn="ctr"/>
                  <a:endParaRPr lang="zh-CN" altLang="en-US">
                    <a:cs typeface="Arial" charset="0"/>
                  </a:endParaRPr>
                </a:p>
              </p:txBody>
            </p:sp>
            <p:sp>
              <p:nvSpPr>
                <p:cNvPr id="31" name="AutoShape 115"/>
                <p:cNvSpPr>
                  <a:spLocks noChangeArrowheads="1"/>
                </p:cNvSpPr>
                <p:nvPr/>
              </p:nvSpPr>
              <p:spPr bwMode="ltGray">
                <a:xfrm rot="267535" flipH="1" flipV="1">
                  <a:off x="2641" y="1786"/>
                  <a:ext cx="42" cy="167"/>
                </a:xfrm>
                <a:prstGeom prst="moon">
                  <a:avLst>
                    <a:gd name="adj" fmla="val 20051"/>
                  </a:avLst>
                </a:prstGeom>
                <a:solidFill>
                  <a:srgbClr val="333333">
                    <a:alpha val="20000"/>
                  </a:srgbClr>
                </a:solidFill>
                <a:ln w="9525">
                  <a:noFill/>
                  <a:miter lim="800000"/>
                </a:ln>
              </p:spPr>
              <p:txBody>
                <a:bodyPr rot="10800000" wrap="none" anchor="ctr"/>
                <a:lstStyle/>
                <a:p>
                  <a:pPr algn="ctr"/>
                  <a:endParaRPr lang="zh-CN" altLang="en-US">
                    <a:cs typeface="Arial" charset="0"/>
                  </a:endParaRPr>
                </a:p>
              </p:txBody>
            </p:sp>
            <p:sp>
              <p:nvSpPr>
                <p:cNvPr id="32" name="AutoShape 116"/>
                <p:cNvSpPr>
                  <a:spLocks noChangeArrowheads="1"/>
                </p:cNvSpPr>
                <p:nvPr/>
              </p:nvSpPr>
              <p:spPr bwMode="ltGray">
                <a:xfrm rot="267535" flipH="1" flipV="1">
                  <a:off x="2658" y="1808"/>
                  <a:ext cx="27" cy="123"/>
                </a:xfrm>
                <a:prstGeom prst="moon">
                  <a:avLst>
                    <a:gd name="adj" fmla="val 29657"/>
                  </a:avLst>
                </a:prstGeom>
                <a:solidFill>
                  <a:srgbClr val="333333">
                    <a:alpha val="20000"/>
                  </a:srgbClr>
                </a:solidFill>
                <a:ln w="9525">
                  <a:noFill/>
                  <a:miter lim="800000"/>
                </a:ln>
              </p:spPr>
              <p:txBody>
                <a:bodyPr rot="10800000" wrap="none" anchor="ctr"/>
                <a:lstStyle/>
                <a:p>
                  <a:pPr algn="ctr"/>
                  <a:endParaRPr lang="zh-CN" altLang="en-US">
                    <a:cs typeface="Arial" charset="0"/>
                  </a:endParaRPr>
                </a:p>
              </p:txBody>
            </p:sp>
          </p:grpSp>
          <p:pic>
            <p:nvPicPr>
              <p:cNvPr id="29" name="Picture 117" descr="high_line01"/>
              <p:cNvPicPr>
                <a:picLocks noChangeAspect="1" noChangeArrowheads="1"/>
              </p:cNvPicPr>
              <p:nvPr/>
            </p:nvPicPr>
            <p:blipFill>
              <a:blip r:embed="rId3" cstate="print"/>
              <a:srcRect t="8891" r="58304" b="12320"/>
              <a:stretch>
                <a:fillRect/>
              </a:stretch>
            </p:blipFill>
            <p:spPr bwMode="ltGray">
              <a:xfrm rot="-5400000">
                <a:off x="1079" y="1194"/>
                <a:ext cx="130" cy="1000"/>
              </a:xfrm>
              <a:prstGeom prst="rect">
                <a:avLst/>
              </a:prstGeom>
              <a:noFill/>
              <a:ln w="9525">
                <a:noFill/>
                <a:miter lim="800000"/>
                <a:headEnd/>
                <a:tailEnd/>
              </a:ln>
            </p:spPr>
          </p:pic>
        </p:grpSp>
        <p:sp>
          <p:nvSpPr>
            <p:cNvPr id="25" name="Rectangle 195"/>
            <p:cNvSpPr>
              <a:spLocks noChangeArrowheads="1"/>
            </p:cNvSpPr>
            <p:nvPr/>
          </p:nvSpPr>
          <p:spPr bwMode="auto">
            <a:xfrm>
              <a:off x="5815995" y="2770188"/>
              <a:ext cx="1569661" cy="369332"/>
            </a:xfrm>
            <a:prstGeom prst="rect">
              <a:avLst/>
            </a:prstGeom>
            <a:noFill/>
            <a:ln w="9525">
              <a:noFill/>
              <a:miter lim="800000"/>
            </a:ln>
            <a:effectLst/>
          </p:spPr>
          <p:txBody>
            <a:bodyPr wrap="none">
              <a:spAutoFit/>
            </a:bodyPr>
            <a:lstStyle/>
            <a:p>
              <a:pPr algn="ctr">
                <a:defRPr/>
              </a:pPr>
              <a:r>
                <a:rPr lang="zh-CN" altLang="en-US" dirty="0" smtClean="0">
                  <a:solidFill>
                    <a:srgbClr val="FEFFFF"/>
                  </a:solidFill>
                  <a:effectLst>
                    <a:outerShdw blurRad="38100" dist="38100" dir="2700000" algn="tl">
                      <a:srgbClr val="000000"/>
                    </a:outerShdw>
                  </a:effectLst>
                  <a:ea typeface="+mn-ea"/>
                </a:rPr>
                <a:t>其他业务部门</a:t>
              </a:r>
              <a:endParaRPr lang="en-US" dirty="0">
                <a:solidFill>
                  <a:srgbClr val="FEFFFF"/>
                </a:solidFill>
                <a:effectLst>
                  <a:outerShdw blurRad="38100" dist="38100" dir="2700000" algn="tl">
                    <a:srgbClr val="000000"/>
                  </a:outerShdw>
                </a:effectLst>
                <a:ea typeface="+mn-ea"/>
              </a:endParaRPr>
            </a:p>
          </p:txBody>
        </p:sp>
      </p:grpSp>
      <p:grpSp>
        <p:nvGrpSpPr>
          <p:cNvPr id="36" name="组合 35"/>
          <p:cNvGrpSpPr/>
          <p:nvPr/>
        </p:nvGrpSpPr>
        <p:grpSpPr>
          <a:xfrm>
            <a:off x="6948264" y="5281836"/>
            <a:ext cx="2035175" cy="379412"/>
            <a:chOff x="5595938" y="2770188"/>
            <a:chExt cx="2035175" cy="379412"/>
          </a:xfrm>
        </p:grpSpPr>
        <p:grpSp>
          <p:nvGrpSpPr>
            <p:cNvPr id="37" name="Group 107"/>
            <p:cNvGrpSpPr/>
            <p:nvPr/>
          </p:nvGrpSpPr>
          <p:grpSpPr bwMode="auto">
            <a:xfrm>
              <a:off x="5595938" y="2784475"/>
              <a:ext cx="2035175" cy="365125"/>
              <a:chOff x="602" y="1625"/>
              <a:chExt cx="1096" cy="210"/>
            </a:xfrm>
          </p:grpSpPr>
          <p:sp>
            <p:nvSpPr>
              <p:cNvPr id="39" name="AutoShape 108"/>
              <p:cNvSpPr>
                <a:spLocks noChangeArrowheads="1"/>
              </p:cNvSpPr>
              <p:nvPr/>
            </p:nvSpPr>
            <p:spPr bwMode="ltGray">
              <a:xfrm>
                <a:off x="602" y="1625"/>
                <a:ext cx="1094" cy="210"/>
              </a:xfrm>
              <a:prstGeom prst="roundRect">
                <a:avLst>
                  <a:gd name="adj" fmla="val 41602"/>
                </a:avLst>
              </a:prstGeom>
              <a:gradFill rotWithShape="1">
                <a:gsLst>
                  <a:gs pos="0">
                    <a:schemeClr val="accent1"/>
                  </a:gs>
                  <a:gs pos="100000">
                    <a:schemeClr val="accent1">
                      <a:gamma/>
                      <a:shade val="46275"/>
                      <a:invGamma/>
                    </a:schemeClr>
                  </a:gs>
                </a:gsLst>
                <a:lin ang="5400000" scaled="1"/>
              </a:gradFill>
              <a:ln w="9525">
                <a:noFill/>
                <a:round/>
              </a:ln>
              <a:effectLst>
                <a:outerShdw dist="35921" dir="2700000" algn="ctr" rotWithShape="0">
                  <a:srgbClr val="1C1C1C"/>
                </a:outerShdw>
              </a:effectLst>
            </p:spPr>
            <p:txBody>
              <a:bodyPr wrap="none" anchor="ctr"/>
              <a:lstStyle/>
              <a:p>
                <a:pPr algn="ctr">
                  <a:defRPr/>
                </a:pPr>
                <a:endParaRPr lang="zh-CN" altLang="en-US">
                  <a:ea typeface="宋体" charset="-122"/>
                  <a:cs typeface="Arial" charset="0"/>
                </a:endParaRPr>
              </a:p>
            </p:txBody>
          </p:sp>
          <p:grpSp>
            <p:nvGrpSpPr>
              <p:cNvPr id="40" name="Group 109"/>
              <p:cNvGrpSpPr/>
              <p:nvPr/>
            </p:nvGrpSpPr>
            <p:grpSpPr bwMode="auto">
              <a:xfrm>
                <a:off x="606" y="1656"/>
                <a:ext cx="45" cy="163"/>
                <a:chOff x="1016" y="1768"/>
                <a:chExt cx="68" cy="198"/>
              </a:xfrm>
            </p:grpSpPr>
            <p:sp>
              <p:nvSpPr>
                <p:cNvPr id="46" name="AutoShape 110"/>
                <p:cNvSpPr>
                  <a:spLocks noChangeArrowheads="1"/>
                </p:cNvSpPr>
                <p:nvPr/>
              </p:nvSpPr>
              <p:spPr bwMode="ltGray">
                <a:xfrm rot="21332465" flipV="1">
                  <a:off x="1016" y="1768"/>
                  <a:ext cx="68" cy="198"/>
                </a:xfrm>
                <a:prstGeom prst="moon">
                  <a:avLst>
                    <a:gd name="adj" fmla="val 20051"/>
                  </a:avLst>
                </a:prstGeom>
                <a:solidFill>
                  <a:srgbClr val="FFFFFF">
                    <a:alpha val="39999"/>
                  </a:srgbClr>
                </a:solidFill>
                <a:ln w="9525">
                  <a:noFill/>
                  <a:miter lim="800000"/>
                </a:ln>
              </p:spPr>
              <p:txBody>
                <a:bodyPr rot="10800000" wrap="none" anchor="ctr"/>
                <a:lstStyle/>
                <a:p>
                  <a:pPr algn="ctr"/>
                  <a:endParaRPr lang="zh-CN" altLang="en-US">
                    <a:cs typeface="Arial" charset="0"/>
                  </a:endParaRPr>
                </a:p>
              </p:txBody>
            </p:sp>
            <p:sp>
              <p:nvSpPr>
                <p:cNvPr id="47" name="AutoShape 111"/>
                <p:cNvSpPr>
                  <a:spLocks noChangeArrowheads="1"/>
                </p:cNvSpPr>
                <p:nvPr/>
              </p:nvSpPr>
              <p:spPr bwMode="ltGray">
                <a:xfrm rot="21332465" flipV="1">
                  <a:off x="1020" y="1783"/>
                  <a:ext cx="42" cy="167"/>
                </a:xfrm>
                <a:prstGeom prst="moon">
                  <a:avLst>
                    <a:gd name="adj" fmla="val 20051"/>
                  </a:avLst>
                </a:prstGeom>
                <a:solidFill>
                  <a:srgbClr val="FFFFFF">
                    <a:alpha val="39999"/>
                  </a:srgbClr>
                </a:solidFill>
                <a:ln w="9525">
                  <a:noFill/>
                  <a:miter lim="800000"/>
                </a:ln>
              </p:spPr>
              <p:txBody>
                <a:bodyPr rot="10800000" wrap="none" anchor="ctr"/>
                <a:lstStyle/>
                <a:p>
                  <a:pPr algn="ctr"/>
                  <a:endParaRPr lang="zh-CN" altLang="en-US">
                    <a:cs typeface="Arial" charset="0"/>
                  </a:endParaRPr>
                </a:p>
              </p:txBody>
            </p:sp>
            <p:sp>
              <p:nvSpPr>
                <p:cNvPr id="48" name="AutoShape 112"/>
                <p:cNvSpPr>
                  <a:spLocks noChangeArrowheads="1"/>
                </p:cNvSpPr>
                <p:nvPr/>
              </p:nvSpPr>
              <p:spPr bwMode="ltGray">
                <a:xfrm rot="21332465" flipV="1">
                  <a:off x="1018" y="1805"/>
                  <a:ext cx="27" cy="123"/>
                </a:xfrm>
                <a:prstGeom prst="moon">
                  <a:avLst>
                    <a:gd name="adj" fmla="val 20051"/>
                  </a:avLst>
                </a:prstGeom>
                <a:solidFill>
                  <a:srgbClr val="FFFFFF">
                    <a:alpha val="39999"/>
                  </a:srgbClr>
                </a:solidFill>
                <a:ln w="9525">
                  <a:noFill/>
                  <a:miter lim="800000"/>
                </a:ln>
              </p:spPr>
              <p:txBody>
                <a:bodyPr rot="10800000" wrap="none" anchor="ctr"/>
                <a:lstStyle/>
                <a:p>
                  <a:pPr algn="ctr"/>
                  <a:endParaRPr lang="zh-CN" altLang="en-US">
                    <a:cs typeface="Arial" charset="0"/>
                  </a:endParaRPr>
                </a:p>
              </p:txBody>
            </p:sp>
          </p:grpSp>
          <p:grpSp>
            <p:nvGrpSpPr>
              <p:cNvPr id="41" name="Group 113"/>
              <p:cNvGrpSpPr/>
              <p:nvPr/>
            </p:nvGrpSpPr>
            <p:grpSpPr bwMode="auto">
              <a:xfrm>
                <a:off x="1649" y="1654"/>
                <a:ext cx="49" cy="172"/>
                <a:chOff x="2619" y="1771"/>
                <a:chExt cx="68" cy="198"/>
              </a:xfrm>
            </p:grpSpPr>
            <p:sp>
              <p:nvSpPr>
                <p:cNvPr id="43" name="AutoShape 114"/>
                <p:cNvSpPr>
                  <a:spLocks noChangeArrowheads="1"/>
                </p:cNvSpPr>
                <p:nvPr/>
              </p:nvSpPr>
              <p:spPr bwMode="ltGray">
                <a:xfrm rot="267535" flipH="1" flipV="1">
                  <a:off x="2619" y="1771"/>
                  <a:ext cx="68" cy="198"/>
                </a:xfrm>
                <a:prstGeom prst="moon">
                  <a:avLst>
                    <a:gd name="adj" fmla="val 20051"/>
                  </a:avLst>
                </a:prstGeom>
                <a:solidFill>
                  <a:srgbClr val="333333">
                    <a:alpha val="20000"/>
                  </a:srgbClr>
                </a:solidFill>
                <a:ln w="9525">
                  <a:noFill/>
                  <a:miter lim="800000"/>
                </a:ln>
              </p:spPr>
              <p:txBody>
                <a:bodyPr rot="10800000" wrap="none" anchor="ctr"/>
                <a:lstStyle/>
                <a:p>
                  <a:pPr algn="ctr"/>
                  <a:endParaRPr lang="zh-CN" altLang="en-US">
                    <a:cs typeface="Arial" charset="0"/>
                  </a:endParaRPr>
                </a:p>
              </p:txBody>
            </p:sp>
            <p:sp>
              <p:nvSpPr>
                <p:cNvPr id="44" name="AutoShape 115"/>
                <p:cNvSpPr>
                  <a:spLocks noChangeArrowheads="1"/>
                </p:cNvSpPr>
                <p:nvPr/>
              </p:nvSpPr>
              <p:spPr bwMode="ltGray">
                <a:xfrm rot="267535" flipH="1" flipV="1">
                  <a:off x="2641" y="1786"/>
                  <a:ext cx="42" cy="167"/>
                </a:xfrm>
                <a:prstGeom prst="moon">
                  <a:avLst>
                    <a:gd name="adj" fmla="val 20051"/>
                  </a:avLst>
                </a:prstGeom>
                <a:solidFill>
                  <a:srgbClr val="333333">
                    <a:alpha val="20000"/>
                  </a:srgbClr>
                </a:solidFill>
                <a:ln w="9525">
                  <a:noFill/>
                  <a:miter lim="800000"/>
                </a:ln>
              </p:spPr>
              <p:txBody>
                <a:bodyPr rot="10800000" wrap="none" anchor="ctr"/>
                <a:lstStyle/>
                <a:p>
                  <a:pPr algn="ctr"/>
                  <a:endParaRPr lang="zh-CN" altLang="en-US">
                    <a:cs typeface="Arial" charset="0"/>
                  </a:endParaRPr>
                </a:p>
              </p:txBody>
            </p:sp>
            <p:sp>
              <p:nvSpPr>
                <p:cNvPr id="45" name="AutoShape 116"/>
                <p:cNvSpPr>
                  <a:spLocks noChangeArrowheads="1"/>
                </p:cNvSpPr>
                <p:nvPr/>
              </p:nvSpPr>
              <p:spPr bwMode="ltGray">
                <a:xfrm rot="267535" flipH="1" flipV="1">
                  <a:off x="2658" y="1808"/>
                  <a:ext cx="27" cy="123"/>
                </a:xfrm>
                <a:prstGeom prst="moon">
                  <a:avLst>
                    <a:gd name="adj" fmla="val 29657"/>
                  </a:avLst>
                </a:prstGeom>
                <a:solidFill>
                  <a:srgbClr val="333333">
                    <a:alpha val="20000"/>
                  </a:srgbClr>
                </a:solidFill>
                <a:ln w="9525">
                  <a:noFill/>
                  <a:miter lim="800000"/>
                </a:ln>
              </p:spPr>
              <p:txBody>
                <a:bodyPr rot="10800000" wrap="none" anchor="ctr"/>
                <a:lstStyle/>
                <a:p>
                  <a:pPr algn="ctr"/>
                  <a:endParaRPr lang="zh-CN" altLang="en-US">
                    <a:cs typeface="Arial" charset="0"/>
                  </a:endParaRPr>
                </a:p>
              </p:txBody>
            </p:sp>
          </p:grpSp>
          <p:pic>
            <p:nvPicPr>
              <p:cNvPr id="42" name="Picture 117" descr="high_line01"/>
              <p:cNvPicPr>
                <a:picLocks noChangeAspect="1" noChangeArrowheads="1"/>
              </p:cNvPicPr>
              <p:nvPr/>
            </p:nvPicPr>
            <p:blipFill>
              <a:blip r:embed="rId3" cstate="print"/>
              <a:srcRect t="8891" r="58304" b="12320"/>
              <a:stretch>
                <a:fillRect/>
              </a:stretch>
            </p:blipFill>
            <p:spPr bwMode="ltGray">
              <a:xfrm rot="-5400000">
                <a:off x="1079" y="1194"/>
                <a:ext cx="130" cy="1000"/>
              </a:xfrm>
              <a:prstGeom prst="rect">
                <a:avLst/>
              </a:prstGeom>
              <a:noFill/>
              <a:ln w="9525">
                <a:noFill/>
                <a:miter lim="800000"/>
                <a:headEnd/>
                <a:tailEnd/>
              </a:ln>
            </p:spPr>
          </p:pic>
        </p:grpSp>
        <p:sp>
          <p:nvSpPr>
            <p:cNvPr id="38" name="Rectangle 195"/>
            <p:cNvSpPr>
              <a:spLocks noChangeArrowheads="1"/>
            </p:cNvSpPr>
            <p:nvPr/>
          </p:nvSpPr>
          <p:spPr bwMode="auto">
            <a:xfrm>
              <a:off x="5815995" y="2770188"/>
              <a:ext cx="1569660" cy="369332"/>
            </a:xfrm>
            <a:prstGeom prst="rect">
              <a:avLst/>
            </a:prstGeom>
            <a:noFill/>
            <a:ln w="9525">
              <a:noFill/>
              <a:miter lim="800000"/>
            </a:ln>
            <a:effectLst/>
          </p:spPr>
          <p:txBody>
            <a:bodyPr wrap="none">
              <a:spAutoFit/>
            </a:bodyPr>
            <a:lstStyle/>
            <a:p>
              <a:pPr algn="ctr">
                <a:defRPr/>
              </a:pPr>
              <a:r>
                <a:rPr lang="zh-CN" altLang="en-US" dirty="0" smtClean="0">
                  <a:solidFill>
                    <a:srgbClr val="FEFFFF"/>
                  </a:solidFill>
                  <a:effectLst>
                    <a:outerShdw blurRad="38100" dist="38100" dir="2700000" algn="tl">
                      <a:srgbClr val="000000"/>
                    </a:outerShdw>
                  </a:effectLst>
                  <a:ea typeface="+mn-ea"/>
                </a:rPr>
                <a:t>各个分支机构</a:t>
              </a:r>
              <a:endParaRPr lang="en-US" dirty="0">
                <a:solidFill>
                  <a:srgbClr val="FEFFFF"/>
                </a:solidFill>
                <a:effectLst>
                  <a:outerShdw blurRad="38100" dist="38100" dir="2700000" algn="tl">
                    <a:srgbClr val="000000"/>
                  </a:outerShdw>
                </a:effectLst>
                <a:ea typeface="+mn-ea"/>
              </a:endParaRPr>
            </a:p>
          </p:txBody>
        </p:sp>
      </p:grpSp>
      <p:cxnSp>
        <p:nvCxnSpPr>
          <p:cNvPr id="49" name="肘形连接符 48"/>
          <p:cNvCxnSpPr>
            <a:stCxn id="19" idx="3"/>
            <a:endCxn id="35" idx="1"/>
          </p:cNvCxnSpPr>
          <p:nvPr/>
        </p:nvCxnSpPr>
        <p:spPr>
          <a:xfrm flipV="1">
            <a:off x="6443968" y="3908124"/>
            <a:ext cx="495281" cy="618948"/>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50" name="肘形连接符 49"/>
          <p:cNvCxnSpPr>
            <a:stCxn id="19" idx="3"/>
            <a:endCxn id="48" idx="1"/>
          </p:cNvCxnSpPr>
          <p:nvPr/>
        </p:nvCxnSpPr>
        <p:spPr>
          <a:xfrm>
            <a:off x="6443968" y="4527072"/>
            <a:ext cx="514232" cy="965228"/>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54" name="肘形连接符 53"/>
          <p:cNvCxnSpPr>
            <a:stCxn id="13" idx="3"/>
          </p:cNvCxnSpPr>
          <p:nvPr/>
        </p:nvCxnSpPr>
        <p:spPr>
          <a:xfrm>
            <a:off x="6444208" y="1883023"/>
            <a:ext cx="481642" cy="1828924"/>
          </a:xfrm>
          <a:prstGeom prst="bentConnector2">
            <a:avLst/>
          </a:prstGeom>
        </p:spPr>
        <p:style>
          <a:lnRef idx="2">
            <a:schemeClr val="dk1"/>
          </a:lnRef>
          <a:fillRef idx="0">
            <a:schemeClr val="dk1"/>
          </a:fillRef>
          <a:effectRef idx="1">
            <a:schemeClr val="dk1"/>
          </a:effectRef>
          <a:fontRef idx="minor">
            <a:schemeClr val="tx1"/>
          </a:fontRef>
        </p:style>
      </p:cxnSp>
      <p:cxnSp>
        <p:nvCxnSpPr>
          <p:cNvPr id="61" name="直接连接符 60"/>
          <p:cNvCxnSpPr/>
          <p:nvPr/>
        </p:nvCxnSpPr>
        <p:spPr>
          <a:xfrm flipH="1" flipV="1">
            <a:off x="5363968" y="3711947"/>
            <a:ext cx="1561882" cy="1"/>
          </a:xfrm>
          <a:prstGeom prst="line">
            <a:avLst/>
          </a:prstGeom>
        </p:spPr>
        <p:style>
          <a:lnRef idx="2">
            <a:schemeClr val="dk1"/>
          </a:lnRef>
          <a:fillRef idx="0">
            <a:schemeClr val="dk1"/>
          </a:fillRef>
          <a:effectRef idx="1">
            <a:schemeClr val="dk1"/>
          </a:effectRef>
          <a:fontRef idx="minor">
            <a:schemeClr val="tx1"/>
          </a:fontRef>
        </p:style>
      </p:cxnSp>
      <p:sp>
        <p:nvSpPr>
          <p:cNvPr id="63" name="椭圆 62"/>
          <p:cNvSpPr/>
          <p:nvPr/>
        </p:nvSpPr>
        <p:spPr>
          <a:xfrm>
            <a:off x="971600" y="5651168"/>
            <a:ext cx="1656184" cy="864096"/>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zh-CN" altLang="en-US" sz="1400" dirty="0" smtClean="0"/>
              <a:t>风险管理部</a:t>
            </a:r>
            <a:endParaRPr lang="zh-CN" altLang="en-US" sz="1400" dirty="0"/>
          </a:p>
        </p:txBody>
      </p:sp>
      <p:sp>
        <p:nvSpPr>
          <p:cNvPr id="64" name="椭圆 63"/>
          <p:cNvSpPr/>
          <p:nvPr/>
        </p:nvSpPr>
        <p:spPr>
          <a:xfrm>
            <a:off x="2843808" y="5661248"/>
            <a:ext cx="1656184" cy="864096"/>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zh-CN" altLang="en-US" sz="1400" dirty="0"/>
              <a:t>内控部</a:t>
            </a:r>
          </a:p>
        </p:txBody>
      </p:sp>
      <p:sp>
        <p:nvSpPr>
          <p:cNvPr id="65" name="椭圆 64"/>
          <p:cNvSpPr/>
          <p:nvPr/>
        </p:nvSpPr>
        <p:spPr>
          <a:xfrm>
            <a:off x="4716016" y="5661248"/>
            <a:ext cx="1656184" cy="864096"/>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zh-CN" altLang="en-US" sz="1400" dirty="0"/>
              <a:t>内部审计部</a:t>
            </a:r>
          </a:p>
        </p:txBody>
      </p:sp>
      <p:cxnSp>
        <p:nvCxnSpPr>
          <p:cNvPr id="85" name="直接箭头连接符 84"/>
          <p:cNvCxnSpPr>
            <a:stCxn id="9" idx="4"/>
            <a:endCxn id="18" idx="0"/>
          </p:cNvCxnSpPr>
          <p:nvPr/>
        </p:nvCxnSpPr>
        <p:spPr>
          <a:xfrm>
            <a:off x="1583668" y="2852936"/>
            <a:ext cx="7604" cy="108012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7" name="肘形连接符 86"/>
          <p:cNvCxnSpPr>
            <a:stCxn id="19" idx="2"/>
            <a:endCxn id="63" idx="0"/>
          </p:cNvCxnSpPr>
          <p:nvPr/>
        </p:nvCxnSpPr>
        <p:spPr>
          <a:xfrm rot="5400000">
            <a:off x="3244782" y="3531982"/>
            <a:ext cx="674096" cy="3564276"/>
          </a:xfrm>
          <a:prstGeom prst="bentConnector3">
            <a:avLst/>
          </a:prstGeom>
        </p:spPr>
        <p:style>
          <a:lnRef idx="1">
            <a:schemeClr val="dk1"/>
          </a:lnRef>
          <a:fillRef idx="0">
            <a:schemeClr val="dk1"/>
          </a:fillRef>
          <a:effectRef idx="0">
            <a:schemeClr val="dk1"/>
          </a:effectRef>
          <a:fontRef idx="minor">
            <a:schemeClr val="tx1"/>
          </a:fontRef>
        </p:style>
      </p:cxnSp>
      <p:cxnSp>
        <p:nvCxnSpPr>
          <p:cNvPr id="89" name="肘形连接符 88"/>
          <p:cNvCxnSpPr>
            <a:stCxn id="19" idx="2"/>
            <a:endCxn id="64" idx="0"/>
          </p:cNvCxnSpPr>
          <p:nvPr/>
        </p:nvCxnSpPr>
        <p:spPr>
          <a:xfrm rot="5400000">
            <a:off x="4175846" y="4473126"/>
            <a:ext cx="684176" cy="1692068"/>
          </a:xfrm>
          <a:prstGeom prst="bentConnector3">
            <a:avLst/>
          </a:prstGeom>
        </p:spPr>
        <p:style>
          <a:lnRef idx="1">
            <a:schemeClr val="dk1"/>
          </a:lnRef>
          <a:fillRef idx="0">
            <a:schemeClr val="dk1"/>
          </a:fillRef>
          <a:effectRef idx="0">
            <a:schemeClr val="dk1"/>
          </a:effectRef>
          <a:fontRef idx="minor">
            <a:schemeClr val="tx1"/>
          </a:fontRef>
        </p:style>
      </p:cxnSp>
      <p:cxnSp>
        <p:nvCxnSpPr>
          <p:cNvPr id="91" name="肘形连接符 90"/>
          <p:cNvCxnSpPr>
            <a:stCxn id="19" idx="2"/>
            <a:endCxn id="65" idx="0"/>
          </p:cNvCxnSpPr>
          <p:nvPr/>
        </p:nvCxnSpPr>
        <p:spPr>
          <a:xfrm rot="16200000" flipH="1">
            <a:off x="5111950" y="5229090"/>
            <a:ext cx="684176" cy="180140"/>
          </a:xfrm>
          <a:prstGeom prst="bentConnector3">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a:t>
            </a:r>
            <a:r>
              <a:rPr lang="zh-CN" altLang="en-US" sz="2800" dirty="0">
                <a:solidFill>
                  <a:schemeClr val="bg1"/>
                </a:solidFill>
                <a:latin typeface="微软雅黑" pitchFamily="34" charset="-122"/>
                <a:ea typeface="微软雅黑" pitchFamily="34" charset="-122"/>
              </a:rPr>
              <a:t>构建</a:t>
            </a:r>
            <a:r>
              <a:rPr lang="zh-CN" altLang="en-US" sz="2800" dirty="0" smtClean="0">
                <a:solidFill>
                  <a:schemeClr val="bg1"/>
                </a:solidFill>
                <a:latin typeface="微软雅黑" pitchFamily="34" charset="-122"/>
                <a:ea typeface="微软雅黑" pitchFamily="34" charset="-122"/>
              </a:rPr>
              <a:t>框架</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风险管理组织</a:t>
            </a:r>
            <a:r>
              <a:rPr lang="zh-CN" altLang="en-US" sz="2800" dirty="0" smtClean="0">
                <a:solidFill>
                  <a:schemeClr val="bg1"/>
                </a:solidFill>
                <a:latin typeface="微软雅黑" pitchFamily="34" charset="-122"/>
                <a:ea typeface="微软雅黑" pitchFamily="34" charset="-122"/>
              </a:rPr>
              <a:t>机构（</a:t>
            </a:r>
            <a:r>
              <a:rPr lang="en-US" altLang="zh-CN" sz="2800" dirty="0" smtClean="0">
                <a:solidFill>
                  <a:schemeClr val="bg1"/>
                </a:solidFill>
                <a:latin typeface="微软雅黑" pitchFamily="34" charset="-122"/>
                <a:ea typeface="微软雅黑" pitchFamily="34" charset="-122"/>
              </a:rPr>
              <a:t>1</a:t>
            </a:r>
            <a:r>
              <a:rPr lang="zh-CN" altLang="en-US" sz="2800" dirty="0" smtClean="0">
                <a:solidFill>
                  <a:schemeClr val="bg1"/>
                </a:solidFill>
                <a:latin typeface="微软雅黑" pitchFamily="34" charset="-122"/>
                <a:ea typeface="微软雅黑" pitchFamily="34" charset="-122"/>
              </a:rPr>
              <a:t>）</a:t>
            </a:r>
            <a:endParaRPr lang="zh-CN" altLang="en-US" sz="2800" dirty="0">
              <a:solidFill>
                <a:schemeClr val="bg1"/>
              </a:solidFill>
              <a:latin typeface="微软雅黑" pitchFamily="34" charset="-122"/>
              <a:ea typeface="微软雅黑" pitchFamily="34" charset="-122"/>
            </a:endParaRPr>
          </a:p>
        </p:txBody>
      </p:sp>
      <p:grpSp>
        <p:nvGrpSpPr>
          <p:cNvPr id="57" name="Group 3"/>
          <p:cNvGrpSpPr/>
          <p:nvPr/>
        </p:nvGrpSpPr>
        <p:grpSpPr bwMode="auto">
          <a:xfrm>
            <a:off x="2698750" y="2028825"/>
            <a:ext cx="3952875" cy="3694113"/>
            <a:chOff x="1655" y="1647"/>
            <a:chExt cx="2490" cy="2327"/>
          </a:xfrm>
        </p:grpSpPr>
        <p:sp>
          <p:nvSpPr>
            <p:cNvPr id="58" name="Freeform 4"/>
            <p:cNvSpPr/>
            <p:nvPr/>
          </p:nvSpPr>
          <p:spPr bwMode="gray">
            <a:xfrm>
              <a:off x="1660" y="2336"/>
              <a:ext cx="912" cy="1231"/>
            </a:xfrm>
            <a:custGeom>
              <a:avLst/>
              <a:gdLst/>
              <a:ahLst/>
              <a:cxnLst>
                <a:cxn ang="0">
                  <a:pos x="1233" y="343"/>
                </a:cxn>
                <a:cxn ang="0">
                  <a:pos x="413" y="1764"/>
                </a:cxn>
                <a:cxn ang="0">
                  <a:pos x="0" y="1226"/>
                </a:cxn>
                <a:cxn ang="0">
                  <a:pos x="6" y="1098"/>
                </a:cxn>
                <a:cxn ang="0">
                  <a:pos x="638" y="0"/>
                </a:cxn>
                <a:cxn ang="0">
                  <a:pos x="1233" y="343"/>
                </a:cxn>
                <a:cxn ang="0">
                  <a:pos x="1233" y="343"/>
                </a:cxn>
              </a:cxnLst>
              <a:rect l="0" t="0" r="r" b="b"/>
              <a:pathLst>
                <a:path w="1233" h="1764">
                  <a:moveTo>
                    <a:pt x="1233" y="343"/>
                  </a:moveTo>
                  <a:lnTo>
                    <a:pt x="413" y="1764"/>
                  </a:lnTo>
                  <a:lnTo>
                    <a:pt x="0" y="1226"/>
                  </a:lnTo>
                  <a:lnTo>
                    <a:pt x="6" y="1098"/>
                  </a:lnTo>
                  <a:lnTo>
                    <a:pt x="638" y="0"/>
                  </a:lnTo>
                  <a:lnTo>
                    <a:pt x="1233" y="343"/>
                  </a:lnTo>
                  <a:lnTo>
                    <a:pt x="1233" y="343"/>
                  </a:lnTo>
                  <a:close/>
                </a:path>
              </a:pathLst>
            </a:custGeom>
            <a:gradFill rotWithShape="1">
              <a:gsLst>
                <a:gs pos="0">
                  <a:schemeClr val="hlink"/>
                </a:gs>
                <a:gs pos="100000">
                  <a:schemeClr val="hlink">
                    <a:gamma/>
                    <a:shade val="46275"/>
                    <a:invGamma/>
                  </a:schemeClr>
                </a:gs>
              </a:gsLst>
              <a:lin ang="5400000" scaled="1"/>
            </a:gradFill>
            <a:ln w="0">
              <a:noFill/>
              <a:prstDash val="solid"/>
              <a:round/>
            </a:ln>
          </p:spPr>
          <p:txBody>
            <a:bodyPr/>
            <a:lstStyle/>
            <a:p>
              <a:pPr>
                <a:defRPr/>
              </a:pPr>
              <a:endParaRPr lang="zh-CN" altLang="en-US">
                <a:ea typeface="宋体" charset="-122"/>
              </a:endParaRPr>
            </a:p>
          </p:txBody>
        </p:sp>
        <p:sp>
          <p:nvSpPr>
            <p:cNvPr id="59" name="Freeform 5"/>
            <p:cNvSpPr/>
            <p:nvPr/>
          </p:nvSpPr>
          <p:spPr bwMode="gray">
            <a:xfrm rot="7200000">
              <a:off x="2726" y="1656"/>
              <a:ext cx="860" cy="1305"/>
            </a:xfrm>
            <a:custGeom>
              <a:avLst/>
              <a:gdLst/>
              <a:ahLst/>
              <a:cxnLst>
                <a:cxn ang="0">
                  <a:pos x="1233" y="343"/>
                </a:cxn>
                <a:cxn ang="0">
                  <a:pos x="413" y="1764"/>
                </a:cxn>
                <a:cxn ang="0">
                  <a:pos x="0" y="1226"/>
                </a:cxn>
                <a:cxn ang="0">
                  <a:pos x="6" y="1098"/>
                </a:cxn>
                <a:cxn ang="0">
                  <a:pos x="638" y="0"/>
                </a:cxn>
                <a:cxn ang="0">
                  <a:pos x="1233" y="343"/>
                </a:cxn>
                <a:cxn ang="0">
                  <a:pos x="1233" y="343"/>
                </a:cxn>
              </a:cxnLst>
              <a:rect l="0" t="0" r="r" b="b"/>
              <a:pathLst>
                <a:path w="1233" h="1764">
                  <a:moveTo>
                    <a:pt x="1233" y="343"/>
                  </a:moveTo>
                  <a:lnTo>
                    <a:pt x="413" y="1764"/>
                  </a:lnTo>
                  <a:lnTo>
                    <a:pt x="0" y="1226"/>
                  </a:lnTo>
                  <a:lnTo>
                    <a:pt x="6" y="1098"/>
                  </a:lnTo>
                  <a:lnTo>
                    <a:pt x="638" y="0"/>
                  </a:lnTo>
                  <a:lnTo>
                    <a:pt x="1233" y="343"/>
                  </a:lnTo>
                  <a:lnTo>
                    <a:pt x="1233" y="343"/>
                  </a:lnTo>
                  <a:close/>
                </a:path>
              </a:pathLst>
            </a:custGeom>
            <a:gradFill rotWithShape="1">
              <a:gsLst>
                <a:gs pos="0">
                  <a:schemeClr val="accent1"/>
                </a:gs>
                <a:gs pos="100000">
                  <a:schemeClr val="accent1">
                    <a:gamma/>
                    <a:shade val="46275"/>
                    <a:invGamma/>
                  </a:schemeClr>
                </a:gs>
              </a:gsLst>
              <a:lin ang="5400000" scaled="1"/>
            </a:gradFill>
            <a:ln w="0">
              <a:noFill/>
              <a:prstDash val="solid"/>
              <a:round/>
            </a:ln>
          </p:spPr>
          <p:txBody>
            <a:bodyPr/>
            <a:lstStyle/>
            <a:p>
              <a:pPr>
                <a:defRPr/>
              </a:pPr>
              <a:endParaRPr lang="zh-CN" altLang="en-US">
                <a:ea typeface="宋体" charset="-122"/>
              </a:endParaRPr>
            </a:p>
          </p:txBody>
        </p:sp>
        <p:grpSp>
          <p:nvGrpSpPr>
            <p:cNvPr id="60" name="Group 6"/>
            <p:cNvGrpSpPr/>
            <p:nvPr/>
          </p:nvGrpSpPr>
          <p:grpSpPr bwMode="auto">
            <a:xfrm>
              <a:off x="1712" y="1647"/>
              <a:ext cx="1480" cy="1302"/>
              <a:chOff x="1712" y="1389"/>
              <a:chExt cx="1480" cy="1302"/>
            </a:xfrm>
          </p:grpSpPr>
          <p:sp>
            <p:nvSpPr>
              <p:cNvPr id="74" name="AutoShape 7"/>
              <p:cNvSpPr>
                <a:spLocks noChangeArrowheads="1"/>
              </p:cNvSpPr>
              <p:nvPr/>
            </p:nvSpPr>
            <p:spPr bwMode="gray">
              <a:xfrm rot="-9000000">
                <a:off x="1712" y="2311"/>
                <a:ext cx="908" cy="380"/>
              </a:xfrm>
              <a:prstGeom prst="triangle">
                <a:avLst>
                  <a:gd name="adj" fmla="val 50000"/>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75" name="Freeform 8"/>
              <p:cNvSpPr/>
              <p:nvPr/>
            </p:nvSpPr>
            <p:spPr bwMode="gray">
              <a:xfrm rot="7200000">
                <a:off x="1961" y="1810"/>
                <a:ext cx="948" cy="508"/>
              </a:xfrm>
              <a:custGeom>
                <a:avLst/>
                <a:gdLst>
                  <a:gd name="T0" fmla="*/ 6175 w 750"/>
                  <a:gd name="T1" fmla="*/ 0 h 378"/>
                  <a:gd name="T2" fmla="*/ 0 w 750"/>
                  <a:gd name="T3" fmla="*/ 0 h 378"/>
                  <a:gd name="T4" fmla="*/ 20 w 750"/>
                  <a:gd name="T5" fmla="*/ 2779 h 378"/>
                  <a:gd name="T6" fmla="*/ 230 w 750"/>
                  <a:gd name="T7" fmla="*/ 5408 h 378"/>
                  <a:gd name="T8" fmla="*/ 6175 w 750"/>
                  <a:gd name="T9" fmla="*/ 5408 h 378"/>
                  <a:gd name="T10" fmla="*/ 6175 w 750"/>
                  <a:gd name="T11" fmla="*/ 0 h 378"/>
                  <a:gd name="T12" fmla="*/ 6175 w 750"/>
                  <a:gd name="T13" fmla="*/ 0 h 378"/>
                  <a:gd name="T14" fmla="*/ 0 60000 65536"/>
                  <a:gd name="T15" fmla="*/ 0 60000 65536"/>
                  <a:gd name="T16" fmla="*/ 0 60000 65536"/>
                  <a:gd name="T17" fmla="*/ 0 60000 65536"/>
                  <a:gd name="T18" fmla="*/ 0 60000 65536"/>
                  <a:gd name="T19" fmla="*/ 0 60000 65536"/>
                  <a:gd name="T20" fmla="*/ 0 60000 65536"/>
                  <a:gd name="T21" fmla="*/ 0 w 750"/>
                  <a:gd name="T22" fmla="*/ 0 h 378"/>
                  <a:gd name="T23" fmla="*/ 750 w 750"/>
                  <a:gd name="T24" fmla="*/ 378 h 3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0" h="378">
                    <a:moveTo>
                      <a:pt x="750" y="0"/>
                    </a:moveTo>
                    <a:lnTo>
                      <a:pt x="0" y="0"/>
                    </a:lnTo>
                    <a:lnTo>
                      <a:pt x="2" y="194"/>
                    </a:lnTo>
                    <a:lnTo>
                      <a:pt x="28" y="378"/>
                    </a:lnTo>
                    <a:lnTo>
                      <a:pt x="750" y="378"/>
                    </a:lnTo>
                    <a:lnTo>
                      <a:pt x="750" y="0"/>
                    </a:lnTo>
                    <a:close/>
                  </a:path>
                </a:pathLst>
              </a:custGeom>
              <a:solidFill>
                <a:schemeClr val="accent1"/>
              </a:soli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sp>
            <p:nvSpPr>
              <p:cNvPr id="76" name="Freeform 9"/>
              <p:cNvSpPr/>
              <p:nvPr/>
            </p:nvSpPr>
            <p:spPr bwMode="gray">
              <a:xfrm rot="7200000">
                <a:off x="2637" y="1226"/>
                <a:ext cx="392" cy="718"/>
              </a:xfrm>
              <a:custGeom>
                <a:avLst/>
                <a:gdLst>
                  <a:gd name="T0" fmla="*/ 61 w 495"/>
                  <a:gd name="T1" fmla="*/ 19 h 971"/>
                  <a:gd name="T2" fmla="*/ 61 w 495"/>
                  <a:gd name="T3" fmla="*/ 64 h 971"/>
                  <a:gd name="T4" fmla="*/ 56 w 495"/>
                  <a:gd name="T5" fmla="*/ 64 h 971"/>
                  <a:gd name="T6" fmla="*/ 53 w 495"/>
                  <a:gd name="T7" fmla="*/ 63 h 971"/>
                  <a:gd name="T8" fmla="*/ 49 w 495"/>
                  <a:gd name="T9" fmla="*/ 61 h 971"/>
                  <a:gd name="T10" fmla="*/ 46 w 495"/>
                  <a:gd name="T11" fmla="*/ 59 h 971"/>
                  <a:gd name="T12" fmla="*/ 41 w 495"/>
                  <a:gd name="T13" fmla="*/ 57 h 971"/>
                  <a:gd name="T14" fmla="*/ 37 w 495"/>
                  <a:gd name="T15" fmla="*/ 53 h 971"/>
                  <a:gd name="T16" fmla="*/ 33 w 495"/>
                  <a:gd name="T17" fmla="*/ 49 h 971"/>
                  <a:gd name="T18" fmla="*/ 28 w 495"/>
                  <a:gd name="T19" fmla="*/ 43 h 971"/>
                  <a:gd name="T20" fmla="*/ 23 w 495"/>
                  <a:gd name="T21" fmla="*/ 37 h 971"/>
                  <a:gd name="T22" fmla="*/ 16 w 495"/>
                  <a:gd name="T23" fmla="*/ 29 h 971"/>
                  <a:gd name="T24" fmla="*/ 12 w 495"/>
                  <a:gd name="T25" fmla="*/ 24 h 971"/>
                  <a:gd name="T26" fmla="*/ 4 w 495"/>
                  <a:gd name="T27" fmla="*/ 14 h 971"/>
                  <a:gd name="T28" fmla="*/ 2 w 495"/>
                  <a:gd name="T29" fmla="*/ 9 h 971"/>
                  <a:gd name="T30" fmla="*/ 0 w 495"/>
                  <a:gd name="T31" fmla="*/ 4 h 971"/>
                  <a:gd name="T32" fmla="*/ 2 w 495"/>
                  <a:gd name="T33" fmla="*/ 0 h 971"/>
                  <a:gd name="T34" fmla="*/ 2 w 495"/>
                  <a:gd name="T35" fmla="*/ 3 h 971"/>
                  <a:gd name="T36" fmla="*/ 2 w 495"/>
                  <a:gd name="T37" fmla="*/ 5 h 971"/>
                  <a:gd name="T38" fmla="*/ 2 w 495"/>
                  <a:gd name="T39" fmla="*/ 7 h 971"/>
                  <a:gd name="T40" fmla="*/ 2 w 495"/>
                  <a:gd name="T41" fmla="*/ 9 h 971"/>
                  <a:gd name="T42" fmla="*/ 4 w 495"/>
                  <a:gd name="T43" fmla="*/ 11 h 971"/>
                  <a:gd name="T44" fmla="*/ 6 w 495"/>
                  <a:gd name="T45" fmla="*/ 13 h 971"/>
                  <a:gd name="T46" fmla="*/ 10 w 495"/>
                  <a:gd name="T47" fmla="*/ 16 h 971"/>
                  <a:gd name="T48" fmla="*/ 16 w 495"/>
                  <a:gd name="T49" fmla="*/ 18 h 971"/>
                  <a:gd name="T50" fmla="*/ 22 w 495"/>
                  <a:gd name="T51" fmla="*/ 18 h 971"/>
                  <a:gd name="T52" fmla="*/ 30 w 495"/>
                  <a:gd name="T53" fmla="*/ 19 h 971"/>
                  <a:gd name="T54" fmla="*/ 61 w 495"/>
                  <a:gd name="T55" fmla="*/ 19 h 9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95"/>
                  <a:gd name="T85" fmla="*/ 0 h 971"/>
                  <a:gd name="T86" fmla="*/ 495 w 495"/>
                  <a:gd name="T87" fmla="*/ 971 h 97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95" h="971">
                    <a:moveTo>
                      <a:pt x="495" y="285"/>
                    </a:moveTo>
                    <a:lnTo>
                      <a:pt x="495" y="971"/>
                    </a:lnTo>
                    <a:lnTo>
                      <a:pt x="462" y="964"/>
                    </a:lnTo>
                    <a:lnTo>
                      <a:pt x="430" y="953"/>
                    </a:lnTo>
                    <a:lnTo>
                      <a:pt x="401" y="931"/>
                    </a:lnTo>
                    <a:lnTo>
                      <a:pt x="372" y="898"/>
                    </a:lnTo>
                    <a:lnTo>
                      <a:pt x="339" y="855"/>
                    </a:lnTo>
                    <a:lnTo>
                      <a:pt x="306" y="801"/>
                    </a:lnTo>
                    <a:lnTo>
                      <a:pt x="270" y="732"/>
                    </a:lnTo>
                    <a:lnTo>
                      <a:pt x="227" y="648"/>
                    </a:lnTo>
                    <a:lnTo>
                      <a:pt x="183" y="554"/>
                    </a:lnTo>
                    <a:lnTo>
                      <a:pt x="129" y="438"/>
                    </a:lnTo>
                    <a:lnTo>
                      <a:pt x="96" y="369"/>
                    </a:lnTo>
                    <a:lnTo>
                      <a:pt x="29" y="211"/>
                    </a:lnTo>
                    <a:lnTo>
                      <a:pt x="2" y="127"/>
                    </a:lnTo>
                    <a:lnTo>
                      <a:pt x="0" y="60"/>
                    </a:lnTo>
                    <a:lnTo>
                      <a:pt x="15" y="0"/>
                    </a:lnTo>
                    <a:lnTo>
                      <a:pt x="15" y="43"/>
                    </a:lnTo>
                    <a:lnTo>
                      <a:pt x="15" y="72"/>
                    </a:lnTo>
                    <a:lnTo>
                      <a:pt x="15" y="99"/>
                    </a:lnTo>
                    <a:lnTo>
                      <a:pt x="18" y="126"/>
                    </a:lnTo>
                    <a:lnTo>
                      <a:pt x="29" y="162"/>
                    </a:lnTo>
                    <a:lnTo>
                      <a:pt x="53" y="198"/>
                    </a:lnTo>
                    <a:lnTo>
                      <a:pt x="85" y="231"/>
                    </a:lnTo>
                    <a:lnTo>
                      <a:pt x="125" y="260"/>
                    </a:lnTo>
                    <a:lnTo>
                      <a:pt x="180" y="278"/>
                    </a:lnTo>
                    <a:lnTo>
                      <a:pt x="245" y="282"/>
                    </a:lnTo>
                    <a:lnTo>
                      <a:pt x="495" y="285"/>
                    </a:lnTo>
                    <a:close/>
                  </a:path>
                </a:pathLst>
              </a:custGeom>
              <a:solidFill>
                <a:schemeClr val="accent1"/>
              </a:soli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62" name="Freeform 10"/>
            <p:cNvSpPr/>
            <p:nvPr/>
          </p:nvSpPr>
          <p:spPr bwMode="gray">
            <a:xfrm rot="14400000">
              <a:off x="2798" y="2823"/>
              <a:ext cx="860" cy="1305"/>
            </a:xfrm>
            <a:custGeom>
              <a:avLst/>
              <a:gdLst/>
              <a:ahLst/>
              <a:cxnLst>
                <a:cxn ang="0">
                  <a:pos x="1233" y="343"/>
                </a:cxn>
                <a:cxn ang="0">
                  <a:pos x="413" y="1764"/>
                </a:cxn>
                <a:cxn ang="0">
                  <a:pos x="0" y="1226"/>
                </a:cxn>
                <a:cxn ang="0">
                  <a:pos x="6" y="1098"/>
                </a:cxn>
                <a:cxn ang="0">
                  <a:pos x="638" y="0"/>
                </a:cxn>
                <a:cxn ang="0">
                  <a:pos x="1233" y="343"/>
                </a:cxn>
                <a:cxn ang="0">
                  <a:pos x="1233" y="343"/>
                </a:cxn>
              </a:cxnLst>
              <a:rect l="0" t="0" r="r" b="b"/>
              <a:pathLst>
                <a:path w="1233" h="1764">
                  <a:moveTo>
                    <a:pt x="1233" y="343"/>
                  </a:moveTo>
                  <a:lnTo>
                    <a:pt x="413" y="1764"/>
                  </a:lnTo>
                  <a:lnTo>
                    <a:pt x="0" y="1226"/>
                  </a:lnTo>
                  <a:lnTo>
                    <a:pt x="6" y="1098"/>
                  </a:lnTo>
                  <a:lnTo>
                    <a:pt x="638" y="0"/>
                  </a:lnTo>
                  <a:lnTo>
                    <a:pt x="1233" y="343"/>
                  </a:lnTo>
                  <a:lnTo>
                    <a:pt x="1233" y="343"/>
                  </a:lnTo>
                  <a:close/>
                </a:path>
              </a:pathLst>
            </a:custGeom>
            <a:gradFill rotWithShape="1">
              <a:gsLst>
                <a:gs pos="0">
                  <a:schemeClr val="accent2"/>
                </a:gs>
                <a:gs pos="100000">
                  <a:schemeClr val="accent2">
                    <a:gamma/>
                    <a:shade val="46275"/>
                    <a:invGamma/>
                  </a:schemeClr>
                </a:gs>
              </a:gsLst>
              <a:lin ang="5400000" scaled="1"/>
            </a:gradFill>
            <a:ln w="0">
              <a:noFill/>
              <a:prstDash val="solid"/>
              <a:round/>
            </a:ln>
          </p:spPr>
          <p:txBody>
            <a:bodyPr/>
            <a:lstStyle/>
            <a:p>
              <a:pPr>
                <a:defRPr/>
              </a:pPr>
              <a:endParaRPr lang="zh-CN" altLang="en-US">
                <a:ea typeface="宋体" charset="-122"/>
              </a:endParaRPr>
            </a:p>
          </p:txBody>
        </p:sp>
        <p:grpSp>
          <p:nvGrpSpPr>
            <p:cNvPr id="66" name="Group 11"/>
            <p:cNvGrpSpPr/>
            <p:nvPr/>
          </p:nvGrpSpPr>
          <p:grpSpPr bwMode="auto">
            <a:xfrm>
              <a:off x="2849" y="2249"/>
              <a:ext cx="1296" cy="1381"/>
              <a:chOff x="2854" y="1996"/>
              <a:chExt cx="1296" cy="1381"/>
            </a:xfrm>
          </p:grpSpPr>
          <p:sp>
            <p:nvSpPr>
              <p:cNvPr id="71" name="AutoShape 12"/>
              <p:cNvSpPr>
                <a:spLocks noChangeArrowheads="1"/>
              </p:cNvSpPr>
              <p:nvPr/>
            </p:nvSpPr>
            <p:spPr bwMode="gray">
              <a:xfrm rot="-1800000">
                <a:off x="2854" y="1996"/>
                <a:ext cx="906" cy="380"/>
              </a:xfrm>
              <a:prstGeom prst="triangle">
                <a:avLst>
                  <a:gd name="adj" fmla="val 50000"/>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72" name="Freeform 13"/>
              <p:cNvSpPr/>
              <p:nvPr/>
            </p:nvSpPr>
            <p:spPr bwMode="gray">
              <a:xfrm rot="-7200000">
                <a:off x="3102" y="2371"/>
                <a:ext cx="948" cy="507"/>
              </a:xfrm>
              <a:custGeom>
                <a:avLst/>
                <a:gdLst>
                  <a:gd name="T0" fmla="*/ 6175 w 750"/>
                  <a:gd name="T1" fmla="*/ 0 h 378"/>
                  <a:gd name="T2" fmla="*/ 0 w 750"/>
                  <a:gd name="T3" fmla="*/ 0 h 378"/>
                  <a:gd name="T4" fmla="*/ 20 w 750"/>
                  <a:gd name="T5" fmla="*/ 2724 h 378"/>
                  <a:gd name="T6" fmla="*/ 230 w 750"/>
                  <a:gd name="T7" fmla="*/ 5309 h 378"/>
                  <a:gd name="T8" fmla="*/ 6175 w 750"/>
                  <a:gd name="T9" fmla="*/ 5309 h 378"/>
                  <a:gd name="T10" fmla="*/ 6175 w 750"/>
                  <a:gd name="T11" fmla="*/ 0 h 378"/>
                  <a:gd name="T12" fmla="*/ 6175 w 750"/>
                  <a:gd name="T13" fmla="*/ 0 h 378"/>
                  <a:gd name="T14" fmla="*/ 0 60000 65536"/>
                  <a:gd name="T15" fmla="*/ 0 60000 65536"/>
                  <a:gd name="T16" fmla="*/ 0 60000 65536"/>
                  <a:gd name="T17" fmla="*/ 0 60000 65536"/>
                  <a:gd name="T18" fmla="*/ 0 60000 65536"/>
                  <a:gd name="T19" fmla="*/ 0 60000 65536"/>
                  <a:gd name="T20" fmla="*/ 0 60000 65536"/>
                  <a:gd name="T21" fmla="*/ 0 w 750"/>
                  <a:gd name="T22" fmla="*/ 0 h 378"/>
                  <a:gd name="T23" fmla="*/ 750 w 750"/>
                  <a:gd name="T24" fmla="*/ 378 h 3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0" h="378">
                    <a:moveTo>
                      <a:pt x="750" y="0"/>
                    </a:moveTo>
                    <a:lnTo>
                      <a:pt x="0" y="0"/>
                    </a:lnTo>
                    <a:lnTo>
                      <a:pt x="2" y="194"/>
                    </a:lnTo>
                    <a:lnTo>
                      <a:pt x="28" y="378"/>
                    </a:lnTo>
                    <a:lnTo>
                      <a:pt x="750" y="378"/>
                    </a:lnTo>
                    <a:lnTo>
                      <a:pt x="750" y="0"/>
                    </a:lnTo>
                    <a:close/>
                  </a:path>
                </a:pathLst>
              </a:custGeom>
              <a:solidFill>
                <a:schemeClr val="accent2"/>
              </a:soli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sp>
            <p:nvSpPr>
              <p:cNvPr id="73" name="Freeform 14"/>
              <p:cNvSpPr/>
              <p:nvPr/>
            </p:nvSpPr>
            <p:spPr bwMode="gray">
              <a:xfrm rot="-7200000">
                <a:off x="3618" y="2845"/>
                <a:ext cx="346" cy="718"/>
              </a:xfrm>
              <a:custGeom>
                <a:avLst/>
                <a:gdLst>
                  <a:gd name="T0" fmla="*/ 20 w 495"/>
                  <a:gd name="T1" fmla="*/ 19 h 971"/>
                  <a:gd name="T2" fmla="*/ 20 w 495"/>
                  <a:gd name="T3" fmla="*/ 64 h 971"/>
                  <a:gd name="T4" fmla="*/ 19 w 495"/>
                  <a:gd name="T5" fmla="*/ 64 h 971"/>
                  <a:gd name="T6" fmla="*/ 17 w 495"/>
                  <a:gd name="T7" fmla="*/ 63 h 971"/>
                  <a:gd name="T8" fmla="*/ 16 w 495"/>
                  <a:gd name="T9" fmla="*/ 61 h 971"/>
                  <a:gd name="T10" fmla="*/ 15 w 495"/>
                  <a:gd name="T11" fmla="*/ 59 h 971"/>
                  <a:gd name="T12" fmla="*/ 14 w 495"/>
                  <a:gd name="T13" fmla="*/ 57 h 971"/>
                  <a:gd name="T14" fmla="*/ 12 w 495"/>
                  <a:gd name="T15" fmla="*/ 53 h 971"/>
                  <a:gd name="T16" fmla="*/ 10 w 495"/>
                  <a:gd name="T17" fmla="*/ 49 h 971"/>
                  <a:gd name="T18" fmla="*/ 9 w 495"/>
                  <a:gd name="T19" fmla="*/ 43 h 971"/>
                  <a:gd name="T20" fmla="*/ 7 w 495"/>
                  <a:gd name="T21" fmla="*/ 37 h 971"/>
                  <a:gd name="T22" fmla="*/ 5 w 495"/>
                  <a:gd name="T23" fmla="*/ 29 h 971"/>
                  <a:gd name="T24" fmla="*/ 4 w 495"/>
                  <a:gd name="T25" fmla="*/ 24 h 971"/>
                  <a:gd name="T26" fmla="*/ 1 w 495"/>
                  <a:gd name="T27" fmla="*/ 14 h 971"/>
                  <a:gd name="T28" fmla="*/ 1 w 495"/>
                  <a:gd name="T29" fmla="*/ 9 h 971"/>
                  <a:gd name="T30" fmla="*/ 0 w 495"/>
                  <a:gd name="T31" fmla="*/ 4 h 971"/>
                  <a:gd name="T32" fmla="*/ 1 w 495"/>
                  <a:gd name="T33" fmla="*/ 0 h 971"/>
                  <a:gd name="T34" fmla="*/ 1 w 495"/>
                  <a:gd name="T35" fmla="*/ 3 h 971"/>
                  <a:gd name="T36" fmla="*/ 1 w 495"/>
                  <a:gd name="T37" fmla="*/ 5 h 971"/>
                  <a:gd name="T38" fmla="*/ 1 w 495"/>
                  <a:gd name="T39" fmla="*/ 7 h 971"/>
                  <a:gd name="T40" fmla="*/ 1 w 495"/>
                  <a:gd name="T41" fmla="*/ 9 h 971"/>
                  <a:gd name="T42" fmla="*/ 1 w 495"/>
                  <a:gd name="T43" fmla="*/ 11 h 971"/>
                  <a:gd name="T44" fmla="*/ 2 w 495"/>
                  <a:gd name="T45" fmla="*/ 13 h 971"/>
                  <a:gd name="T46" fmla="*/ 3 w 495"/>
                  <a:gd name="T47" fmla="*/ 16 h 971"/>
                  <a:gd name="T48" fmla="*/ 5 w 495"/>
                  <a:gd name="T49" fmla="*/ 18 h 971"/>
                  <a:gd name="T50" fmla="*/ 7 w 495"/>
                  <a:gd name="T51" fmla="*/ 18 h 971"/>
                  <a:gd name="T52" fmla="*/ 10 w 495"/>
                  <a:gd name="T53" fmla="*/ 19 h 971"/>
                  <a:gd name="T54" fmla="*/ 20 w 495"/>
                  <a:gd name="T55" fmla="*/ 19 h 9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95"/>
                  <a:gd name="T85" fmla="*/ 0 h 971"/>
                  <a:gd name="T86" fmla="*/ 495 w 495"/>
                  <a:gd name="T87" fmla="*/ 971 h 97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95" h="971">
                    <a:moveTo>
                      <a:pt x="495" y="285"/>
                    </a:moveTo>
                    <a:lnTo>
                      <a:pt x="495" y="971"/>
                    </a:lnTo>
                    <a:lnTo>
                      <a:pt x="462" y="964"/>
                    </a:lnTo>
                    <a:lnTo>
                      <a:pt x="430" y="953"/>
                    </a:lnTo>
                    <a:lnTo>
                      <a:pt x="401" y="931"/>
                    </a:lnTo>
                    <a:lnTo>
                      <a:pt x="372" y="898"/>
                    </a:lnTo>
                    <a:lnTo>
                      <a:pt x="339" y="855"/>
                    </a:lnTo>
                    <a:lnTo>
                      <a:pt x="306" y="801"/>
                    </a:lnTo>
                    <a:lnTo>
                      <a:pt x="270" y="732"/>
                    </a:lnTo>
                    <a:lnTo>
                      <a:pt x="227" y="648"/>
                    </a:lnTo>
                    <a:lnTo>
                      <a:pt x="183" y="554"/>
                    </a:lnTo>
                    <a:lnTo>
                      <a:pt x="129" y="438"/>
                    </a:lnTo>
                    <a:lnTo>
                      <a:pt x="96" y="369"/>
                    </a:lnTo>
                    <a:lnTo>
                      <a:pt x="29" y="211"/>
                    </a:lnTo>
                    <a:lnTo>
                      <a:pt x="2" y="127"/>
                    </a:lnTo>
                    <a:lnTo>
                      <a:pt x="0" y="60"/>
                    </a:lnTo>
                    <a:lnTo>
                      <a:pt x="15" y="0"/>
                    </a:lnTo>
                    <a:lnTo>
                      <a:pt x="15" y="43"/>
                    </a:lnTo>
                    <a:lnTo>
                      <a:pt x="15" y="72"/>
                    </a:lnTo>
                    <a:lnTo>
                      <a:pt x="15" y="99"/>
                    </a:lnTo>
                    <a:lnTo>
                      <a:pt x="18" y="126"/>
                    </a:lnTo>
                    <a:lnTo>
                      <a:pt x="29" y="162"/>
                    </a:lnTo>
                    <a:lnTo>
                      <a:pt x="53" y="198"/>
                    </a:lnTo>
                    <a:lnTo>
                      <a:pt x="85" y="231"/>
                    </a:lnTo>
                    <a:lnTo>
                      <a:pt x="125" y="260"/>
                    </a:lnTo>
                    <a:lnTo>
                      <a:pt x="180" y="278"/>
                    </a:lnTo>
                    <a:lnTo>
                      <a:pt x="245" y="282"/>
                    </a:lnTo>
                    <a:lnTo>
                      <a:pt x="495" y="285"/>
                    </a:lnTo>
                    <a:close/>
                  </a:path>
                </a:pathLst>
              </a:custGeom>
              <a:solidFill>
                <a:schemeClr val="accent2"/>
              </a:soli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grpSp>
          <p:nvGrpSpPr>
            <p:cNvPr id="67" name="Group 15"/>
            <p:cNvGrpSpPr/>
            <p:nvPr/>
          </p:nvGrpSpPr>
          <p:grpSpPr bwMode="auto">
            <a:xfrm>
              <a:off x="1655" y="3095"/>
              <a:ext cx="1571" cy="879"/>
              <a:chOff x="1655" y="2837"/>
              <a:chExt cx="1571" cy="879"/>
            </a:xfrm>
          </p:grpSpPr>
          <p:sp>
            <p:nvSpPr>
              <p:cNvPr id="68" name="Freeform 16"/>
              <p:cNvSpPr/>
              <p:nvPr/>
            </p:nvSpPr>
            <p:spPr bwMode="gray">
              <a:xfrm>
                <a:off x="1655" y="2837"/>
                <a:ext cx="366" cy="692"/>
              </a:xfrm>
              <a:custGeom>
                <a:avLst/>
                <a:gdLst>
                  <a:gd name="T0" fmla="*/ 33 w 495"/>
                  <a:gd name="T1" fmla="*/ 14 h 971"/>
                  <a:gd name="T2" fmla="*/ 33 w 495"/>
                  <a:gd name="T3" fmla="*/ 46 h 971"/>
                  <a:gd name="T4" fmla="*/ 30 w 495"/>
                  <a:gd name="T5" fmla="*/ 46 h 971"/>
                  <a:gd name="T6" fmla="*/ 28 w 495"/>
                  <a:gd name="T7" fmla="*/ 45 h 971"/>
                  <a:gd name="T8" fmla="*/ 27 w 495"/>
                  <a:gd name="T9" fmla="*/ 43 h 971"/>
                  <a:gd name="T10" fmla="*/ 24 w 495"/>
                  <a:gd name="T11" fmla="*/ 43 h 971"/>
                  <a:gd name="T12" fmla="*/ 22 w 495"/>
                  <a:gd name="T13" fmla="*/ 41 h 971"/>
                  <a:gd name="T14" fmla="*/ 20 w 495"/>
                  <a:gd name="T15" fmla="*/ 38 h 971"/>
                  <a:gd name="T16" fmla="*/ 18 w 495"/>
                  <a:gd name="T17" fmla="*/ 34 h 971"/>
                  <a:gd name="T18" fmla="*/ 15 w 495"/>
                  <a:gd name="T19" fmla="*/ 31 h 971"/>
                  <a:gd name="T20" fmla="*/ 12 w 495"/>
                  <a:gd name="T21" fmla="*/ 26 h 971"/>
                  <a:gd name="T22" fmla="*/ 9 w 495"/>
                  <a:gd name="T23" fmla="*/ 21 h 971"/>
                  <a:gd name="T24" fmla="*/ 7 w 495"/>
                  <a:gd name="T25" fmla="*/ 17 h 971"/>
                  <a:gd name="T26" fmla="*/ 2 w 495"/>
                  <a:gd name="T27" fmla="*/ 10 h 971"/>
                  <a:gd name="T28" fmla="*/ 1 w 495"/>
                  <a:gd name="T29" fmla="*/ 6 h 971"/>
                  <a:gd name="T30" fmla="*/ 0 w 495"/>
                  <a:gd name="T31" fmla="*/ 3 h 971"/>
                  <a:gd name="T32" fmla="*/ 1 w 495"/>
                  <a:gd name="T33" fmla="*/ 0 h 971"/>
                  <a:gd name="T34" fmla="*/ 1 w 495"/>
                  <a:gd name="T35" fmla="*/ 2 h 971"/>
                  <a:gd name="T36" fmla="*/ 1 w 495"/>
                  <a:gd name="T37" fmla="*/ 4 h 971"/>
                  <a:gd name="T38" fmla="*/ 1 w 495"/>
                  <a:gd name="T39" fmla="*/ 5 h 971"/>
                  <a:gd name="T40" fmla="*/ 1 w 495"/>
                  <a:gd name="T41" fmla="*/ 6 h 971"/>
                  <a:gd name="T42" fmla="*/ 2 w 495"/>
                  <a:gd name="T43" fmla="*/ 8 h 971"/>
                  <a:gd name="T44" fmla="*/ 4 w 495"/>
                  <a:gd name="T45" fmla="*/ 10 h 971"/>
                  <a:gd name="T46" fmla="*/ 5 w 495"/>
                  <a:gd name="T47" fmla="*/ 11 h 971"/>
                  <a:gd name="T48" fmla="*/ 8 w 495"/>
                  <a:gd name="T49" fmla="*/ 12 h 971"/>
                  <a:gd name="T50" fmla="*/ 12 w 495"/>
                  <a:gd name="T51" fmla="*/ 14 h 971"/>
                  <a:gd name="T52" fmla="*/ 16 w 495"/>
                  <a:gd name="T53" fmla="*/ 14 h 971"/>
                  <a:gd name="T54" fmla="*/ 33 w 495"/>
                  <a:gd name="T55" fmla="*/ 14 h 9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95"/>
                  <a:gd name="T85" fmla="*/ 0 h 971"/>
                  <a:gd name="T86" fmla="*/ 495 w 495"/>
                  <a:gd name="T87" fmla="*/ 971 h 97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95" h="971">
                    <a:moveTo>
                      <a:pt x="495" y="285"/>
                    </a:moveTo>
                    <a:lnTo>
                      <a:pt x="495" y="971"/>
                    </a:lnTo>
                    <a:lnTo>
                      <a:pt x="462" y="964"/>
                    </a:lnTo>
                    <a:lnTo>
                      <a:pt x="430" y="953"/>
                    </a:lnTo>
                    <a:lnTo>
                      <a:pt x="401" y="931"/>
                    </a:lnTo>
                    <a:lnTo>
                      <a:pt x="372" y="898"/>
                    </a:lnTo>
                    <a:lnTo>
                      <a:pt x="339" y="855"/>
                    </a:lnTo>
                    <a:lnTo>
                      <a:pt x="306" y="801"/>
                    </a:lnTo>
                    <a:lnTo>
                      <a:pt x="270" y="732"/>
                    </a:lnTo>
                    <a:lnTo>
                      <a:pt x="227" y="648"/>
                    </a:lnTo>
                    <a:lnTo>
                      <a:pt x="183" y="554"/>
                    </a:lnTo>
                    <a:lnTo>
                      <a:pt x="129" y="438"/>
                    </a:lnTo>
                    <a:lnTo>
                      <a:pt x="96" y="369"/>
                    </a:lnTo>
                    <a:lnTo>
                      <a:pt x="29" y="211"/>
                    </a:lnTo>
                    <a:lnTo>
                      <a:pt x="2" y="127"/>
                    </a:lnTo>
                    <a:lnTo>
                      <a:pt x="0" y="60"/>
                    </a:lnTo>
                    <a:lnTo>
                      <a:pt x="15" y="0"/>
                    </a:lnTo>
                    <a:lnTo>
                      <a:pt x="15" y="43"/>
                    </a:lnTo>
                    <a:lnTo>
                      <a:pt x="15" y="72"/>
                    </a:lnTo>
                    <a:lnTo>
                      <a:pt x="15" y="99"/>
                    </a:lnTo>
                    <a:lnTo>
                      <a:pt x="18" y="126"/>
                    </a:lnTo>
                    <a:lnTo>
                      <a:pt x="29" y="162"/>
                    </a:lnTo>
                    <a:lnTo>
                      <a:pt x="53" y="198"/>
                    </a:lnTo>
                    <a:lnTo>
                      <a:pt x="85" y="231"/>
                    </a:lnTo>
                    <a:lnTo>
                      <a:pt x="125" y="260"/>
                    </a:lnTo>
                    <a:lnTo>
                      <a:pt x="180" y="278"/>
                    </a:lnTo>
                    <a:lnTo>
                      <a:pt x="245" y="282"/>
                    </a:lnTo>
                    <a:lnTo>
                      <a:pt x="495" y="285"/>
                    </a:lnTo>
                    <a:close/>
                  </a:path>
                </a:pathLst>
              </a:custGeom>
              <a:solidFill>
                <a:schemeClr val="hlink"/>
              </a:soli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sp>
            <p:nvSpPr>
              <p:cNvPr id="69" name="AutoShape 17"/>
              <p:cNvSpPr>
                <a:spLocks noChangeArrowheads="1"/>
              </p:cNvSpPr>
              <p:nvPr/>
            </p:nvSpPr>
            <p:spPr bwMode="gray">
              <a:xfrm rot="5400000">
                <a:off x="2589" y="3078"/>
                <a:ext cx="872" cy="403"/>
              </a:xfrm>
              <a:prstGeom prst="triangle">
                <a:avLst>
                  <a:gd name="adj" fmla="val 50000"/>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70" name="Freeform 18"/>
              <p:cNvSpPr/>
              <p:nvPr/>
            </p:nvSpPr>
            <p:spPr bwMode="gray">
              <a:xfrm>
                <a:off x="1985" y="3040"/>
                <a:ext cx="1005" cy="489"/>
              </a:xfrm>
              <a:custGeom>
                <a:avLst/>
                <a:gdLst>
                  <a:gd name="T0" fmla="*/ 10451 w 750"/>
                  <a:gd name="T1" fmla="*/ 0 h 378"/>
                  <a:gd name="T2" fmla="*/ 0 w 750"/>
                  <a:gd name="T3" fmla="*/ 0 h 378"/>
                  <a:gd name="T4" fmla="*/ 28 w 750"/>
                  <a:gd name="T5" fmla="*/ 1966 h 378"/>
                  <a:gd name="T6" fmla="*/ 391 w 750"/>
                  <a:gd name="T7" fmla="*/ 3836 h 378"/>
                  <a:gd name="T8" fmla="*/ 10451 w 750"/>
                  <a:gd name="T9" fmla="*/ 3836 h 378"/>
                  <a:gd name="T10" fmla="*/ 10451 w 750"/>
                  <a:gd name="T11" fmla="*/ 0 h 378"/>
                  <a:gd name="T12" fmla="*/ 10451 w 750"/>
                  <a:gd name="T13" fmla="*/ 0 h 378"/>
                  <a:gd name="T14" fmla="*/ 0 60000 65536"/>
                  <a:gd name="T15" fmla="*/ 0 60000 65536"/>
                  <a:gd name="T16" fmla="*/ 0 60000 65536"/>
                  <a:gd name="T17" fmla="*/ 0 60000 65536"/>
                  <a:gd name="T18" fmla="*/ 0 60000 65536"/>
                  <a:gd name="T19" fmla="*/ 0 60000 65536"/>
                  <a:gd name="T20" fmla="*/ 0 60000 65536"/>
                  <a:gd name="T21" fmla="*/ 0 w 750"/>
                  <a:gd name="T22" fmla="*/ 0 h 378"/>
                  <a:gd name="T23" fmla="*/ 750 w 750"/>
                  <a:gd name="T24" fmla="*/ 378 h 3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0" h="378">
                    <a:moveTo>
                      <a:pt x="750" y="0"/>
                    </a:moveTo>
                    <a:lnTo>
                      <a:pt x="0" y="0"/>
                    </a:lnTo>
                    <a:lnTo>
                      <a:pt x="2" y="194"/>
                    </a:lnTo>
                    <a:lnTo>
                      <a:pt x="28" y="378"/>
                    </a:lnTo>
                    <a:lnTo>
                      <a:pt x="750" y="378"/>
                    </a:lnTo>
                    <a:lnTo>
                      <a:pt x="750" y="0"/>
                    </a:lnTo>
                    <a:close/>
                  </a:path>
                </a:pathLst>
              </a:custGeom>
              <a:solidFill>
                <a:schemeClr val="hlink"/>
              </a:soli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grpSp>
      <p:sp>
        <p:nvSpPr>
          <p:cNvPr id="77" name="Text Box 19"/>
          <p:cNvSpPr txBox="1">
            <a:spLocks noChangeArrowheads="1"/>
          </p:cNvSpPr>
          <p:nvPr/>
        </p:nvSpPr>
        <p:spPr bwMode="auto">
          <a:xfrm>
            <a:off x="107504" y="4581128"/>
            <a:ext cx="2808312" cy="1023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nSpc>
                <a:spcPct val="150000"/>
              </a:lnSpc>
            </a:pPr>
            <a:r>
              <a:rPr lang="zh-CN" altLang="en-US" sz="1400" dirty="0">
                <a:latin typeface="微软雅黑" pitchFamily="34" charset="-122"/>
                <a:ea typeface="微软雅黑" pitchFamily="34" charset="-122"/>
              </a:rPr>
              <a:t>内部控制管理</a:t>
            </a:r>
            <a:r>
              <a:rPr lang="zh-CN" altLang="en-US" sz="1400" dirty="0" smtClean="0">
                <a:latin typeface="微软雅黑" pitchFamily="34" charset="-122"/>
                <a:ea typeface="微软雅黑" pitchFamily="34" charset="-122"/>
              </a:rPr>
              <a:t>职能：由专门的内控部门承担或者由财务部门负责建设、内审部门负责运行监控</a:t>
            </a:r>
            <a:endParaRPr lang="en-US" altLang="zh-CN" sz="1400" dirty="0">
              <a:latin typeface="微软雅黑" pitchFamily="34" charset="-122"/>
              <a:ea typeface="微软雅黑" pitchFamily="34" charset="-122"/>
            </a:endParaRPr>
          </a:p>
        </p:txBody>
      </p:sp>
      <p:sp>
        <p:nvSpPr>
          <p:cNvPr id="78" name="Text Box 20"/>
          <p:cNvSpPr txBox="1">
            <a:spLocks noChangeArrowheads="1"/>
          </p:cNvSpPr>
          <p:nvPr/>
        </p:nvSpPr>
        <p:spPr bwMode="auto">
          <a:xfrm>
            <a:off x="6444208" y="4724400"/>
            <a:ext cx="22272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1400" dirty="0">
                <a:latin typeface="微软雅黑" pitchFamily="34" charset="-122"/>
                <a:ea typeface="微软雅黑" pitchFamily="34" charset="-122"/>
              </a:rPr>
              <a:t>风险与内控</a:t>
            </a:r>
            <a:r>
              <a:rPr lang="zh-CN" altLang="en-US" sz="1400" dirty="0" smtClean="0">
                <a:latin typeface="微软雅黑" pitchFamily="34" charset="-122"/>
                <a:ea typeface="微软雅黑" pitchFamily="34" charset="-122"/>
              </a:rPr>
              <a:t>审计职能：由企业的内部审计部门承担</a:t>
            </a:r>
            <a:endParaRPr lang="en-US" altLang="zh-CN" sz="1400" dirty="0">
              <a:latin typeface="微软雅黑" pitchFamily="34" charset="-122"/>
              <a:ea typeface="微软雅黑" pitchFamily="34" charset="-122"/>
            </a:endParaRPr>
          </a:p>
        </p:txBody>
      </p:sp>
      <p:sp>
        <p:nvSpPr>
          <p:cNvPr id="79" name="Text Box 21"/>
          <p:cNvSpPr txBox="1">
            <a:spLocks noChangeArrowheads="1"/>
          </p:cNvSpPr>
          <p:nvPr/>
        </p:nvSpPr>
        <p:spPr bwMode="auto">
          <a:xfrm>
            <a:off x="3131840" y="1484784"/>
            <a:ext cx="2870152" cy="700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nSpc>
                <a:spcPct val="150000"/>
              </a:lnSpc>
            </a:pPr>
            <a:r>
              <a:rPr lang="zh-CN" altLang="en-US" sz="1400" dirty="0">
                <a:latin typeface="微软雅黑" pitchFamily="34" charset="-122"/>
                <a:ea typeface="微软雅黑" pitchFamily="34" charset="-122"/>
              </a:rPr>
              <a:t>风险</a:t>
            </a:r>
            <a:r>
              <a:rPr lang="zh-CN" altLang="en-US" sz="1400" dirty="0" smtClean="0">
                <a:latin typeface="微软雅黑" pitchFamily="34" charset="-122"/>
                <a:ea typeface="微软雅黑" pitchFamily="34" charset="-122"/>
              </a:rPr>
              <a:t>管理职能：由企管部或者法务部或者专门的风险管理部门承担</a:t>
            </a:r>
            <a:endParaRPr lang="en-US" altLang="zh-CN" sz="1400" dirty="0">
              <a:latin typeface="微软雅黑" pitchFamily="34" charset="-122"/>
              <a:ea typeface="微软雅黑" pitchFamily="34" charset="-122"/>
            </a:endParaRPr>
          </a:p>
        </p:txBody>
      </p:sp>
      <p:sp>
        <p:nvSpPr>
          <p:cNvPr id="2" name="TextBox 1"/>
          <p:cNvSpPr txBox="1"/>
          <p:nvPr/>
        </p:nvSpPr>
        <p:spPr>
          <a:xfrm>
            <a:off x="323528" y="3078957"/>
            <a:ext cx="2736304" cy="646331"/>
          </a:xfrm>
          <a:prstGeom prst="rect">
            <a:avLst/>
          </a:prstGeom>
          <a:noFill/>
        </p:spPr>
        <p:txBody>
          <a:bodyPr wrap="square" rtlCol="0">
            <a:spAutoFit/>
          </a:bodyPr>
          <a:lstStyle/>
          <a:p>
            <a:r>
              <a:rPr lang="zh-CN" altLang="en-US" dirty="0" smtClean="0"/>
              <a:t>统一的风险管理体系要求进行风险管理机构的整合</a:t>
            </a:r>
            <a:endParaRPr lang="zh-CN" altLang="en-US" dirty="0"/>
          </a:p>
        </p:txBody>
      </p:sp>
      <p:sp>
        <p:nvSpPr>
          <p:cNvPr id="80" name="TextBox 79"/>
          <p:cNvSpPr txBox="1"/>
          <p:nvPr/>
        </p:nvSpPr>
        <p:spPr>
          <a:xfrm>
            <a:off x="6228184" y="3068960"/>
            <a:ext cx="2736304" cy="646331"/>
          </a:xfrm>
          <a:prstGeom prst="rect">
            <a:avLst/>
          </a:prstGeom>
          <a:noFill/>
        </p:spPr>
        <p:txBody>
          <a:bodyPr wrap="square" rtlCol="0">
            <a:spAutoFit/>
          </a:bodyPr>
          <a:lstStyle/>
          <a:p>
            <a:r>
              <a:rPr lang="zh-CN" altLang="en-US" smtClean="0"/>
              <a:t>机构整合下的</a:t>
            </a:r>
            <a:r>
              <a:rPr lang="zh-CN" altLang="en-US" dirty="0" smtClean="0"/>
              <a:t>风险</a:t>
            </a:r>
            <a:r>
              <a:rPr lang="zh-CN" altLang="en-US" smtClean="0"/>
              <a:t>管理体系可以发挥协同高效作用</a:t>
            </a:r>
            <a:endParaRPr lang="zh-CN" altLang="en-US" dirty="0"/>
          </a:p>
        </p:txBody>
      </p:sp>
      <p:sp>
        <p:nvSpPr>
          <p:cNvPr id="24" name="TextBox 23"/>
          <p:cNvSpPr txBox="1"/>
          <p:nvPr/>
        </p:nvSpPr>
        <p:spPr>
          <a:xfrm>
            <a:off x="2706688" y="5879013"/>
            <a:ext cx="3758466" cy="646331"/>
          </a:xfrm>
          <a:prstGeom prst="rect">
            <a:avLst/>
          </a:prstGeom>
          <a:noFill/>
        </p:spPr>
        <p:txBody>
          <a:bodyPr wrap="square" rtlCol="0">
            <a:spAutoFit/>
          </a:bodyPr>
          <a:lstStyle/>
          <a:p>
            <a:r>
              <a:rPr lang="zh-CN" altLang="en-US" dirty="0" smtClean="0"/>
              <a:t>在信息共享平台的支持下，由各职能部门分管各自风险也是一种模式</a:t>
            </a:r>
            <a:endParaRPr lang="zh-CN" altLang="en-US" dirty="0"/>
          </a:p>
        </p:txBody>
      </p:sp>
      <p:sp>
        <p:nvSpPr>
          <p:cNvPr id="4" name="TextBox 3"/>
          <p:cNvSpPr txBox="1"/>
          <p:nvPr/>
        </p:nvSpPr>
        <p:spPr>
          <a:xfrm>
            <a:off x="3059832" y="4941168"/>
            <a:ext cx="1080120" cy="338554"/>
          </a:xfrm>
          <a:prstGeom prst="rect">
            <a:avLst/>
          </a:prstGeom>
          <a:noFill/>
        </p:spPr>
        <p:txBody>
          <a:bodyPr wrap="square" rtlCol="0">
            <a:spAutoFit/>
          </a:bodyPr>
          <a:lstStyle/>
          <a:p>
            <a:r>
              <a:rPr lang="zh-CN" altLang="en-US" sz="1600" b="1" dirty="0" smtClean="0">
                <a:solidFill>
                  <a:schemeClr val="bg1"/>
                </a:solidFill>
              </a:rPr>
              <a:t>内部控制</a:t>
            </a:r>
            <a:endParaRPr lang="zh-CN" altLang="en-US" sz="1600" b="1" dirty="0">
              <a:solidFill>
                <a:schemeClr val="bg1"/>
              </a:solidFill>
            </a:endParaRPr>
          </a:p>
        </p:txBody>
      </p:sp>
      <p:sp>
        <p:nvSpPr>
          <p:cNvPr id="26" name="TextBox 25"/>
          <p:cNvSpPr txBox="1"/>
          <p:nvPr/>
        </p:nvSpPr>
        <p:spPr>
          <a:xfrm>
            <a:off x="3779912" y="2348880"/>
            <a:ext cx="1080120" cy="338554"/>
          </a:xfrm>
          <a:prstGeom prst="rect">
            <a:avLst/>
          </a:prstGeom>
          <a:noFill/>
        </p:spPr>
        <p:txBody>
          <a:bodyPr wrap="square" rtlCol="0">
            <a:spAutoFit/>
          </a:bodyPr>
          <a:lstStyle/>
          <a:p>
            <a:r>
              <a:rPr lang="zh-CN" altLang="en-US" sz="1600" b="1" dirty="0" smtClean="0">
                <a:solidFill>
                  <a:schemeClr val="bg1"/>
                </a:solidFill>
              </a:rPr>
              <a:t>风险管理</a:t>
            </a:r>
            <a:endParaRPr lang="zh-CN" altLang="en-US" sz="1600" b="1" dirty="0">
              <a:solidFill>
                <a:schemeClr val="bg1"/>
              </a:solidFill>
            </a:endParaRPr>
          </a:p>
        </p:txBody>
      </p:sp>
      <p:sp>
        <p:nvSpPr>
          <p:cNvPr id="27" name="TextBox 26"/>
          <p:cNvSpPr txBox="1"/>
          <p:nvPr/>
        </p:nvSpPr>
        <p:spPr>
          <a:xfrm>
            <a:off x="5508104" y="4293096"/>
            <a:ext cx="1080120" cy="338554"/>
          </a:xfrm>
          <a:prstGeom prst="rect">
            <a:avLst/>
          </a:prstGeom>
          <a:noFill/>
        </p:spPr>
        <p:txBody>
          <a:bodyPr wrap="square" rtlCol="0">
            <a:spAutoFit/>
          </a:bodyPr>
          <a:lstStyle/>
          <a:p>
            <a:r>
              <a:rPr lang="zh-CN" altLang="en-US" sz="1600" b="1" dirty="0" smtClean="0">
                <a:solidFill>
                  <a:schemeClr val="bg1"/>
                </a:solidFill>
              </a:rPr>
              <a:t>内部审计</a:t>
            </a:r>
            <a:endParaRPr lang="zh-CN" altLang="en-US" sz="1600" b="1" dirty="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a:t>
            </a:r>
            <a:r>
              <a:rPr lang="zh-CN" altLang="en-US" sz="2800" dirty="0">
                <a:solidFill>
                  <a:schemeClr val="bg1"/>
                </a:solidFill>
                <a:latin typeface="微软雅黑" pitchFamily="34" charset="-122"/>
                <a:ea typeface="微软雅黑" pitchFamily="34" charset="-122"/>
              </a:rPr>
              <a:t>构建</a:t>
            </a:r>
            <a:r>
              <a:rPr lang="zh-CN" altLang="en-US" sz="2800" dirty="0" smtClean="0">
                <a:solidFill>
                  <a:schemeClr val="bg1"/>
                </a:solidFill>
                <a:latin typeface="微软雅黑" pitchFamily="34" charset="-122"/>
                <a:ea typeface="微软雅黑" pitchFamily="34" charset="-122"/>
              </a:rPr>
              <a:t>框架</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风险管理组织</a:t>
            </a:r>
            <a:r>
              <a:rPr lang="zh-CN" altLang="en-US" sz="2800" dirty="0" smtClean="0">
                <a:solidFill>
                  <a:schemeClr val="bg1"/>
                </a:solidFill>
                <a:latin typeface="微软雅黑" pitchFamily="34" charset="-122"/>
                <a:ea typeface="微软雅黑" pitchFamily="34" charset="-122"/>
              </a:rPr>
              <a:t>机构（</a:t>
            </a:r>
            <a:r>
              <a:rPr lang="en-US" altLang="zh-CN" sz="2800" dirty="0" smtClean="0">
                <a:solidFill>
                  <a:schemeClr val="bg1"/>
                </a:solidFill>
                <a:latin typeface="微软雅黑" pitchFamily="34" charset="-122"/>
                <a:ea typeface="微软雅黑" pitchFamily="34" charset="-122"/>
              </a:rPr>
              <a:t>2</a:t>
            </a:r>
            <a:r>
              <a:rPr lang="zh-CN" altLang="en-US" sz="2800" dirty="0" smtClean="0">
                <a:solidFill>
                  <a:schemeClr val="bg1"/>
                </a:solidFill>
                <a:latin typeface="微软雅黑" pitchFamily="34" charset="-122"/>
                <a:ea typeface="微软雅黑" pitchFamily="34" charset="-122"/>
              </a:rPr>
              <a:t>）</a:t>
            </a:r>
            <a:endParaRPr lang="zh-CN" altLang="en-US" sz="2800" dirty="0">
              <a:solidFill>
                <a:schemeClr val="bg1"/>
              </a:solidFill>
              <a:latin typeface="微软雅黑" pitchFamily="34" charset="-122"/>
              <a:ea typeface="微软雅黑" pitchFamily="34" charset="-122"/>
            </a:endParaRPr>
          </a:p>
        </p:txBody>
      </p:sp>
      <p:pic>
        <p:nvPicPr>
          <p:cNvPr id="28" name="Picture 3" descr="light_shadow_m"/>
          <p:cNvPicPr>
            <a:picLocks noChangeAspect="1" noChangeArrowheads="1"/>
          </p:cNvPicPr>
          <p:nvPr/>
        </p:nvPicPr>
        <p:blipFill>
          <a:blip r:embed="rId3">
            <a:lum bright="-48000" contrast="-24000"/>
            <a:extLst>
              <a:ext uri="{28A0092B-C50C-407E-A947-70E740481C1C}">
                <a14:useLocalDpi xmlns:a14="http://schemas.microsoft.com/office/drawing/2010/main" val="0"/>
              </a:ext>
            </a:extLst>
          </a:blip>
          <a:srcRect/>
          <a:stretch>
            <a:fillRect/>
          </a:stretch>
        </p:blipFill>
        <p:spPr bwMode="auto">
          <a:xfrm rot="18481136">
            <a:off x="1345407" y="3561556"/>
            <a:ext cx="3255962"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Freeform 4"/>
          <p:cNvSpPr/>
          <p:nvPr/>
        </p:nvSpPr>
        <p:spPr bwMode="gray">
          <a:xfrm>
            <a:off x="1887538" y="2736850"/>
            <a:ext cx="2097087" cy="2016125"/>
          </a:xfrm>
          <a:custGeom>
            <a:avLst/>
            <a:gdLst>
              <a:gd name="T0" fmla="*/ 2147483647 w 1335"/>
              <a:gd name="T1" fmla="*/ 2147483647 h 1479"/>
              <a:gd name="T2" fmla="*/ 2147483647 w 1335"/>
              <a:gd name="T3" fmla="*/ 2147483647 h 1479"/>
              <a:gd name="T4" fmla="*/ 2147483647 w 1335"/>
              <a:gd name="T5" fmla="*/ 2147483647 h 1479"/>
              <a:gd name="T6" fmla="*/ 2147483647 w 1335"/>
              <a:gd name="T7" fmla="*/ 2147483647 h 1479"/>
              <a:gd name="T8" fmla="*/ 2147483647 w 1335"/>
              <a:gd name="T9" fmla="*/ 2147483647 h 1479"/>
              <a:gd name="T10" fmla="*/ 0 w 1335"/>
              <a:gd name="T11" fmla="*/ 2147483647 h 1479"/>
              <a:gd name="T12" fmla="*/ 2147483647 w 1335"/>
              <a:gd name="T13" fmla="*/ 2147483647 h 1479"/>
              <a:gd name="T14" fmla="*/ 0 60000 65536"/>
              <a:gd name="T15" fmla="*/ 0 60000 65536"/>
              <a:gd name="T16" fmla="*/ 0 60000 65536"/>
              <a:gd name="T17" fmla="*/ 0 60000 65536"/>
              <a:gd name="T18" fmla="*/ 0 60000 65536"/>
              <a:gd name="T19" fmla="*/ 0 60000 65536"/>
              <a:gd name="T20" fmla="*/ 0 60000 65536"/>
              <a:gd name="T21" fmla="*/ 0 w 1335"/>
              <a:gd name="T22" fmla="*/ 0 h 1479"/>
              <a:gd name="T23" fmla="*/ 1335 w 1335"/>
              <a:gd name="T24" fmla="*/ 1479 h 14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35" h="1479">
                <a:moveTo>
                  <a:pt x="763" y="102"/>
                </a:moveTo>
                <a:cubicBezTo>
                  <a:pt x="920" y="0"/>
                  <a:pt x="1137" y="178"/>
                  <a:pt x="1209" y="244"/>
                </a:cubicBezTo>
                <a:cubicBezTo>
                  <a:pt x="1281" y="310"/>
                  <a:pt x="1335" y="312"/>
                  <a:pt x="1325" y="314"/>
                </a:cubicBezTo>
                <a:cubicBezTo>
                  <a:pt x="1262" y="339"/>
                  <a:pt x="1010" y="74"/>
                  <a:pt x="843" y="267"/>
                </a:cubicBezTo>
                <a:cubicBezTo>
                  <a:pt x="554" y="534"/>
                  <a:pt x="389" y="1337"/>
                  <a:pt x="305" y="1479"/>
                </a:cubicBezTo>
                <a:lnTo>
                  <a:pt x="0" y="1303"/>
                </a:lnTo>
                <a:cubicBezTo>
                  <a:pt x="76" y="1074"/>
                  <a:pt x="398" y="270"/>
                  <a:pt x="763" y="102"/>
                </a:cubicBezTo>
                <a:close/>
              </a:path>
            </a:pathLst>
          </a:custGeom>
          <a:gradFill rotWithShape="1">
            <a:gsLst>
              <a:gs pos="0">
                <a:srgbClr val="B2B2B2"/>
              </a:gs>
              <a:gs pos="100000">
                <a:srgbClr val="000000"/>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30" name="Freeform 5"/>
          <p:cNvSpPr/>
          <p:nvPr/>
        </p:nvSpPr>
        <p:spPr bwMode="gray">
          <a:xfrm flipH="1">
            <a:off x="4979988" y="2782888"/>
            <a:ext cx="2097087" cy="2016125"/>
          </a:xfrm>
          <a:custGeom>
            <a:avLst/>
            <a:gdLst>
              <a:gd name="T0" fmla="*/ 2147483647 w 1335"/>
              <a:gd name="T1" fmla="*/ 2147483647 h 1479"/>
              <a:gd name="T2" fmla="*/ 2147483647 w 1335"/>
              <a:gd name="T3" fmla="*/ 2147483647 h 1479"/>
              <a:gd name="T4" fmla="*/ 2147483647 w 1335"/>
              <a:gd name="T5" fmla="*/ 2147483647 h 1479"/>
              <a:gd name="T6" fmla="*/ 2147483647 w 1335"/>
              <a:gd name="T7" fmla="*/ 2147483647 h 1479"/>
              <a:gd name="T8" fmla="*/ 2147483647 w 1335"/>
              <a:gd name="T9" fmla="*/ 2147483647 h 1479"/>
              <a:gd name="T10" fmla="*/ 0 w 1335"/>
              <a:gd name="T11" fmla="*/ 2147483647 h 1479"/>
              <a:gd name="T12" fmla="*/ 2147483647 w 1335"/>
              <a:gd name="T13" fmla="*/ 2147483647 h 1479"/>
              <a:gd name="T14" fmla="*/ 0 60000 65536"/>
              <a:gd name="T15" fmla="*/ 0 60000 65536"/>
              <a:gd name="T16" fmla="*/ 0 60000 65536"/>
              <a:gd name="T17" fmla="*/ 0 60000 65536"/>
              <a:gd name="T18" fmla="*/ 0 60000 65536"/>
              <a:gd name="T19" fmla="*/ 0 60000 65536"/>
              <a:gd name="T20" fmla="*/ 0 60000 65536"/>
              <a:gd name="T21" fmla="*/ 0 w 1335"/>
              <a:gd name="T22" fmla="*/ 0 h 1479"/>
              <a:gd name="T23" fmla="*/ 1335 w 1335"/>
              <a:gd name="T24" fmla="*/ 1479 h 14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35" h="1479">
                <a:moveTo>
                  <a:pt x="763" y="102"/>
                </a:moveTo>
                <a:cubicBezTo>
                  <a:pt x="920" y="0"/>
                  <a:pt x="1137" y="178"/>
                  <a:pt x="1209" y="244"/>
                </a:cubicBezTo>
                <a:cubicBezTo>
                  <a:pt x="1281" y="310"/>
                  <a:pt x="1335" y="312"/>
                  <a:pt x="1325" y="314"/>
                </a:cubicBezTo>
                <a:cubicBezTo>
                  <a:pt x="1262" y="339"/>
                  <a:pt x="1010" y="74"/>
                  <a:pt x="843" y="267"/>
                </a:cubicBezTo>
                <a:cubicBezTo>
                  <a:pt x="554" y="534"/>
                  <a:pt x="389" y="1337"/>
                  <a:pt x="305" y="1479"/>
                </a:cubicBezTo>
                <a:lnTo>
                  <a:pt x="0" y="1303"/>
                </a:lnTo>
                <a:cubicBezTo>
                  <a:pt x="76" y="1074"/>
                  <a:pt x="398" y="270"/>
                  <a:pt x="763" y="102"/>
                </a:cubicBezTo>
                <a:close/>
              </a:path>
            </a:pathLst>
          </a:custGeom>
          <a:gradFill rotWithShape="1">
            <a:gsLst>
              <a:gs pos="0">
                <a:srgbClr val="B2B2B2"/>
              </a:gs>
              <a:gs pos="100000">
                <a:srgbClr val="000000"/>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nvGrpSpPr>
          <p:cNvPr id="31" name="Group 6"/>
          <p:cNvGrpSpPr/>
          <p:nvPr/>
        </p:nvGrpSpPr>
        <p:grpSpPr bwMode="auto">
          <a:xfrm>
            <a:off x="4202113" y="2732088"/>
            <a:ext cx="625475" cy="2103437"/>
            <a:chOff x="2687" y="1542"/>
            <a:chExt cx="398" cy="1542"/>
          </a:xfrm>
        </p:grpSpPr>
        <p:sp>
          <p:nvSpPr>
            <p:cNvPr id="32" name="Freeform 7"/>
            <p:cNvSpPr/>
            <p:nvPr/>
          </p:nvSpPr>
          <p:spPr bwMode="gray">
            <a:xfrm>
              <a:off x="2687" y="1542"/>
              <a:ext cx="398" cy="1542"/>
            </a:xfrm>
            <a:custGeom>
              <a:avLst/>
              <a:gdLst>
                <a:gd name="T0" fmla="*/ 229 w 398"/>
                <a:gd name="T1" fmla="*/ 318 h 1542"/>
                <a:gd name="T2" fmla="*/ 80 w 398"/>
                <a:gd name="T3" fmla="*/ 240 h 1542"/>
                <a:gd name="T4" fmla="*/ 10 w 398"/>
                <a:gd name="T5" fmla="*/ 1542 h 1542"/>
                <a:gd name="T6" fmla="*/ 362 w 398"/>
                <a:gd name="T7" fmla="*/ 1525 h 1542"/>
                <a:gd name="T8" fmla="*/ 229 w 398"/>
                <a:gd name="T9" fmla="*/ 318 h 1542"/>
                <a:gd name="T10" fmla="*/ 0 60000 65536"/>
                <a:gd name="T11" fmla="*/ 0 60000 65536"/>
                <a:gd name="T12" fmla="*/ 0 60000 65536"/>
                <a:gd name="T13" fmla="*/ 0 60000 65536"/>
                <a:gd name="T14" fmla="*/ 0 60000 65536"/>
                <a:gd name="T15" fmla="*/ 0 w 398"/>
                <a:gd name="T16" fmla="*/ 0 h 1542"/>
                <a:gd name="T17" fmla="*/ 398 w 398"/>
                <a:gd name="T18" fmla="*/ 1542 h 1542"/>
              </a:gdLst>
              <a:ahLst/>
              <a:cxnLst>
                <a:cxn ang="T10">
                  <a:pos x="T0" y="T1"/>
                </a:cxn>
                <a:cxn ang="T11">
                  <a:pos x="T2" y="T3"/>
                </a:cxn>
                <a:cxn ang="T12">
                  <a:pos x="T4" y="T5"/>
                </a:cxn>
                <a:cxn ang="T13">
                  <a:pos x="T6" y="T7"/>
                </a:cxn>
                <a:cxn ang="T14">
                  <a:pos x="T8" y="T9"/>
                </a:cxn>
              </a:cxnLst>
              <a:rect l="T15" t="T16" r="T17" b="T18"/>
              <a:pathLst>
                <a:path w="398" h="1542">
                  <a:moveTo>
                    <a:pt x="229" y="318"/>
                  </a:moveTo>
                  <a:cubicBezTo>
                    <a:pt x="169" y="114"/>
                    <a:pt x="110" y="0"/>
                    <a:pt x="80" y="240"/>
                  </a:cubicBezTo>
                  <a:cubicBezTo>
                    <a:pt x="50" y="480"/>
                    <a:pt x="0" y="1379"/>
                    <a:pt x="10" y="1542"/>
                  </a:cubicBezTo>
                  <a:lnTo>
                    <a:pt x="362" y="1525"/>
                  </a:lnTo>
                  <a:cubicBezTo>
                    <a:pt x="398" y="1321"/>
                    <a:pt x="289" y="522"/>
                    <a:pt x="229" y="318"/>
                  </a:cubicBezTo>
                  <a:close/>
                </a:path>
              </a:pathLst>
            </a:custGeom>
            <a:gradFill rotWithShape="1">
              <a:gsLst>
                <a:gs pos="0">
                  <a:srgbClr val="B2B2B2"/>
                </a:gs>
                <a:gs pos="100000">
                  <a:srgbClr val="000000"/>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33" name="Freeform 8"/>
            <p:cNvSpPr/>
            <p:nvPr/>
          </p:nvSpPr>
          <p:spPr bwMode="gray">
            <a:xfrm>
              <a:off x="2811" y="1889"/>
              <a:ext cx="25" cy="562"/>
            </a:xfrm>
            <a:custGeom>
              <a:avLst/>
              <a:gdLst/>
              <a:ahLst/>
              <a:cxnLst>
                <a:cxn ang="0">
                  <a:pos x="9" y="1"/>
                </a:cxn>
                <a:cxn ang="0">
                  <a:pos x="34" y="241"/>
                </a:cxn>
                <a:cxn ang="0">
                  <a:pos x="19" y="562"/>
                </a:cxn>
                <a:cxn ang="0">
                  <a:pos x="2" y="233"/>
                </a:cxn>
                <a:cxn ang="0">
                  <a:pos x="9" y="1"/>
                </a:cxn>
              </a:cxnLst>
              <a:rect l="0" t="0" r="r" b="b"/>
              <a:pathLst>
                <a:path w="34" h="562">
                  <a:moveTo>
                    <a:pt x="9" y="1"/>
                  </a:moveTo>
                  <a:cubicBezTo>
                    <a:pt x="14" y="2"/>
                    <a:pt x="32" y="148"/>
                    <a:pt x="34" y="241"/>
                  </a:cubicBezTo>
                  <a:cubicBezTo>
                    <a:pt x="29" y="338"/>
                    <a:pt x="14" y="562"/>
                    <a:pt x="19" y="562"/>
                  </a:cubicBezTo>
                  <a:cubicBezTo>
                    <a:pt x="13" y="561"/>
                    <a:pt x="4" y="326"/>
                    <a:pt x="2" y="233"/>
                  </a:cubicBezTo>
                  <a:cubicBezTo>
                    <a:pt x="0" y="140"/>
                    <a:pt x="4" y="0"/>
                    <a:pt x="9" y="1"/>
                  </a:cubicBezTo>
                  <a:close/>
                </a:path>
              </a:pathLst>
            </a:custGeom>
            <a:gradFill rotWithShape="1">
              <a:gsLst>
                <a:gs pos="0">
                  <a:srgbClr val="B2B2B2"/>
                </a:gs>
                <a:gs pos="50000">
                  <a:schemeClr val="tx1"/>
                </a:gs>
                <a:gs pos="100000">
                  <a:srgbClr val="B2B2B2"/>
                </a:gs>
              </a:gsLst>
              <a:lin ang="5400000" scaled="1"/>
            </a:gradFill>
            <a:ln w="9525" cap="flat" cmpd="sng">
              <a:noFill/>
              <a:prstDash val="solid"/>
              <a:round/>
            </a:ln>
            <a:effectLst/>
          </p:spPr>
          <p:txBody>
            <a:bodyPr wrap="none" anchor="ctr"/>
            <a:lstStyle/>
            <a:p>
              <a:pPr>
                <a:defRPr/>
              </a:pPr>
              <a:endParaRPr lang="zh-CN" altLang="en-US">
                <a:ea typeface="宋体" charset="-122"/>
              </a:endParaRPr>
            </a:p>
          </p:txBody>
        </p:sp>
      </p:grpSp>
      <p:sp>
        <p:nvSpPr>
          <p:cNvPr id="34" name="Freeform 9"/>
          <p:cNvSpPr/>
          <p:nvPr/>
        </p:nvSpPr>
        <p:spPr bwMode="gray">
          <a:xfrm>
            <a:off x="2386013" y="2967038"/>
            <a:ext cx="587375" cy="741362"/>
          </a:xfrm>
          <a:custGeom>
            <a:avLst/>
            <a:gdLst>
              <a:gd name="T0" fmla="*/ 2147483647 w 368"/>
              <a:gd name="T1" fmla="*/ 2147483647 h 543"/>
              <a:gd name="T2" fmla="*/ 2147483647 w 368"/>
              <a:gd name="T3" fmla="*/ 2147483647 h 543"/>
              <a:gd name="T4" fmla="*/ 2147483647 w 368"/>
              <a:gd name="T5" fmla="*/ 2147483647 h 543"/>
              <a:gd name="T6" fmla="*/ 2147483647 w 368"/>
              <a:gd name="T7" fmla="*/ 2147483647 h 543"/>
              <a:gd name="T8" fmla="*/ 0 w 368"/>
              <a:gd name="T9" fmla="*/ 2147483647 h 543"/>
              <a:gd name="T10" fmla="*/ 2147483647 w 368"/>
              <a:gd name="T11" fmla="*/ 2147483647 h 543"/>
              <a:gd name="T12" fmla="*/ 0 60000 65536"/>
              <a:gd name="T13" fmla="*/ 0 60000 65536"/>
              <a:gd name="T14" fmla="*/ 0 60000 65536"/>
              <a:gd name="T15" fmla="*/ 0 60000 65536"/>
              <a:gd name="T16" fmla="*/ 0 60000 65536"/>
              <a:gd name="T17" fmla="*/ 0 60000 65536"/>
              <a:gd name="T18" fmla="*/ 0 w 368"/>
              <a:gd name="T19" fmla="*/ 0 h 543"/>
              <a:gd name="T20" fmla="*/ 368 w 368"/>
              <a:gd name="T21" fmla="*/ 543 h 543"/>
            </a:gdLst>
            <a:ahLst/>
            <a:cxnLst>
              <a:cxn ang="T12">
                <a:pos x="T0" y="T1"/>
              </a:cxn>
              <a:cxn ang="T13">
                <a:pos x="T2" y="T3"/>
              </a:cxn>
              <a:cxn ang="T14">
                <a:pos x="T4" y="T5"/>
              </a:cxn>
              <a:cxn ang="T15">
                <a:pos x="T6" y="T7"/>
              </a:cxn>
              <a:cxn ang="T16">
                <a:pos x="T8" y="T9"/>
              </a:cxn>
              <a:cxn ang="T17">
                <a:pos x="T10" y="T11"/>
              </a:cxn>
            </a:cxnLst>
            <a:rect l="T18" t="T19" r="T20" b="T21"/>
            <a:pathLst>
              <a:path w="368" h="543">
                <a:moveTo>
                  <a:pt x="154" y="241"/>
                </a:moveTo>
                <a:cubicBezTo>
                  <a:pt x="224" y="129"/>
                  <a:pt x="364" y="0"/>
                  <a:pt x="366" y="9"/>
                </a:cubicBezTo>
                <a:cubicBezTo>
                  <a:pt x="368" y="18"/>
                  <a:pt x="216" y="210"/>
                  <a:pt x="165" y="293"/>
                </a:cubicBezTo>
                <a:cubicBezTo>
                  <a:pt x="103" y="394"/>
                  <a:pt x="97" y="449"/>
                  <a:pt x="60" y="507"/>
                </a:cubicBezTo>
                <a:lnTo>
                  <a:pt x="0" y="543"/>
                </a:lnTo>
                <a:cubicBezTo>
                  <a:pt x="16" y="499"/>
                  <a:pt x="122" y="304"/>
                  <a:pt x="154" y="241"/>
                </a:cubicBezTo>
                <a:close/>
              </a:path>
            </a:pathLst>
          </a:custGeom>
          <a:gradFill rotWithShape="1">
            <a:gsLst>
              <a:gs pos="0">
                <a:schemeClr val="tx1">
                  <a:alpha val="70000"/>
                </a:schemeClr>
              </a:gs>
              <a:gs pos="100000">
                <a:srgbClr val="B2B2B2"/>
              </a:gs>
            </a:gsLst>
            <a:path path="rect">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35" name="Freeform 10"/>
          <p:cNvSpPr/>
          <p:nvPr/>
        </p:nvSpPr>
        <p:spPr bwMode="gray">
          <a:xfrm flipH="1">
            <a:off x="5995988" y="3082925"/>
            <a:ext cx="530225" cy="560388"/>
          </a:xfrm>
          <a:custGeom>
            <a:avLst/>
            <a:gdLst>
              <a:gd name="T0" fmla="*/ 2147483647 w 368"/>
              <a:gd name="T1" fmla="*/ 2147483647 h 543"/>
              <a:gd name="T2" fmla="*/ 2147483647 w 368"/>
              <a:gd name="T3" fmla="*/ 2147483647 h 543"/>
              <a:gd name="T4" fmla="*/ 2147483647 w 368"/>
              <a:gd name="T5" fmla="*/ 2147483647 h 543"/>
              <a:gd name="T6" fmla="*/ 2147483647 w 368"/>
              <a:gd name="T7" fmla="*/ 2147483647 h 543"/>
              <a:gd name="T8" fmla="*/ 0 w 368"/>
              <a:gd name="T9" fmla="*/ 2147483647 h 543"/>
              <a:gd name="T10" fmla="*/ 2147483647 w 368"/>
              <a:gd name="T11" fmla="*/ 2147483647 h 543"/>
              <a:gd name="T12" fmla="*/ 0 60000 65536"/>
              <a:gd name="T13" fmla="*/ 0 60000 65536"/>
              <a:gd name="T14" fmla="*/ 0 60000 65536"/>
              <a:gd name="T15" fmla="*/ 0 60000 65536"/>
              <a:gd name="T16" fmla="*/ 0 60000 65536"/>
              <a:gd name="T17" fmla="*/ 0 60000 65536"/>
              <a:gd name="T18" fmla="*/ 0 w 368"/>
              <a:gd name="T19" fmla="*/ 0 h 543"/>
              <a:gd name="T20" fmla="*/ 368 w 368"/>
              <a:gd name="T21" fmla="*/ 543 h 543"/>
            </a:gdLst>
            <a:ahLst/>
            <a:cxnLst>
              <a:cxn ang="T12">
                <a:pos x="T0" y="T1"/>
              </a:cxn>
              <a:cxn ang="T13">
                <a:pos x="T2" y="T3"/>
              </a:cxn>
              <a:cxn ang="T14">
                <a:pos x="T4" y="T5"/>
              </a:cxn>
              <a:cxn ang="T15">
                <a:pos x="T6" y="T7"/>
              </a:cxn>
              <a:cxn ang="T16">
                <a:pos x="T8" y="T9"/>
              </a:cxn>
              <a:cxn ang="T17">
                <a:pos x="T10" y="T11"/>
              </a:cxn>
            </a:cxnLst>
            <a:rect l="T18" t="T19" r="T20" b="T21"/>
            <a:pathLst>
              <a:path w="368" h="543">
                <a:moveTo>
                  <a:pt x="154" y="241"/>
                </a:moveTo>
                <a:cubicBezTo>
                  <a:pt x="224" y="129"/>
                  <a:pt x="364" y="0"/>
                  <a:pt x="366" y="9"/>
                </a:cubicBezTo>
                <a:cubicBezTo>
                  <a:pt x="368" y="18"/>
                  <a:pt x="216" y="210"/>
                  <a:pt x="165" y="293"/>
                </a:cubicBezTo>
                <a:cubicBezTo>
                  <a:pt x="103" y="394"/>
                  <a:pt x="97" y="449"/>
                  <a:pt x="60" y="507"/>
                </a:cubicBezTo>
                <a:lnTo>
                  <a:pt x="0" y="543"/>
                </a:lnTo>
                <a:cubicBezTo>
                  <a:pt x="16" y="499"/>
                  <a:pt x="122" y="304"/>
                  <a:pt x="154" y="241"/>
                </a:cubicBezTo>
                <a:close/>
              </a:path>
            </a:pathLst>
          </a:custGeom>
          <a:gradFill rotWithShape="1">
            <a:gsLst>
              <a:gs pos="0">
                <a:schemeClr val="tx1"/>
              </a:gs>
              <a:gs pos="100000">
                <a:srgbClr val="B2B2B2"/>
              </a:gs>
            </a:gsLst>
            <a:path path="rect">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36" name="Oval 11"/>
          <p:cNvSpPr>
            <a:spLocks noChangeArrowheads="1"/>
          </p:cNvSpPr>
          <p:nvPr/>
        </p:nvSpPr>
        <p:spPr bwMode="gray">
          <a:xfrm>
            <a:off x="990600" y="4133850"/>
            <a:ext cx="1749425" cy="1733550"/>
          </a:xfrm>
          <a:prstGeom prst="ellipse">
            <a:avLst/>
          </a:prstGeom>
          <a:gradFill rotWithShape="1">
            <a:gsLst>
              <a:gs pos="0">
                <a:srgbClr val="B2B2B2"/>
              </a:gs>
              <a:gs pos="100000">
                <a:srgbClr val="FFFFFF"/>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p>
            <a:endParaRPr lang="zh-CN" altLang="en-US"/>
          </a:p>
        </p:txBody>
      </p:sp>
      <p:sp>
        <p:nvSpPr>
          <p:cNvPr id="37" name="Oval 12"/>
          <p:cNvSpPr>
            <a:spLocks noChangeArrowheads="1"/>
          </p:cNvSpPr>
          <p:nvPr/>
        </p:nvSpPr>
        <p:spPr bwMode="gray">
          <a:xfrm>
            <a:off x="1065213" y="4213225"/>
            <a:ext cx="1595437" cy="1582738"/>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p>
            <a:endParaRPr lang="zh-CN" altLang="en-US"/>
          </a:p>
        </p:txBody>
      </p:sp>
      <p:pic>
        <p:nvPicPr>
          <p:cNvPr id="38" name="Picture 13" descr="circuler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1122363" y="4270375"/>
            <a:ext cx="149225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Oval 14"/>
          <p:cNvSpPr>
            <a:spLocks noChangeArrowheads="1"/>
          </p:cNvSpPr>
          <p:nvPr/>
        </p:nvSpPr>
        <p:spPr bwMode="gray">
          <a:xfrm>
            <a:off x="1122363" y="4270375"/>
            <a:ext cx="1482725" cy="1460500"/>
          </a:xfrm>
          <a:prstGeom prst="ellipse">
            <a:avLst/>
          </a:prstGeom>
          <a:gradFill rotWithShape="1">
            <a:gsLst>
              <a:gs pos="0">
                <a:srgbClr val="FFFF99">
                  <a:gamma/>
                  <a:shade val="26275"/>
                  <a:invGamma/>
                  <a:alpha val="89999"/>
                </a:srgbClr>
              </a:gs>
              <a:gs pos="50000">
                <a:srgbClr val="FFFF99">
                  <a:alpha val="45000"/>
                </a:srgbClr>
              </a:gs>
              <a:gs pos="100000">
                <a:srgbClr val="FFFF99">
                  <a:gamma/>
                  <a:shade val="26275"/>
                  <a:invGamma/>
                  <a:alpha val="89999"/>
                </a:srgbClr>
              </a:gs>
            </a:gsLst>
            <a:lin ang="5400000" scaled="1"/>
          </a:gradFill>
          <a:ln w="9525" algn="ctr">
            <a:noFill/>
            <a:round/>
          </a:ln>
          <a:effectLst/>
        </p:spPr>
        <p:txBody>
          <a:bodyPr wrap="none" anchor="ctr"/>
          <a:lstStyle/>
          <a:p>
            <a:pPr>
              <a:defRPr/>
            </a:pPr>
            <a:endParaRPr lang="zh-CN" altLang="en-US">
              <a:ea typeface="宋体" charset="-122"/>
            </a:endParaRPr>
          </a:p>
        </p:txBody>
      </p:sp>
      <p:sp>
        <p:nvSpPr>
          <p:cNvPr id="40" name="Freeform 15"/>
          <p:cNvSpPr/>
          <p:nvPr/>
        </p:nvSpPr>
        <p:spPr bwMode="gray">
          <a:xfrm>
            <a:off x="1274763" y="4298950"/>
            <a:ext cx="1165225" cy="508000"/>
          </a:xfrm>
          <a:custGeom>
            <a:avLst/>
            <a:gdLst>
              <a:gd name="T0" fmla="*/ 2147483647 w 1321"/>
              <a:gd name="T1" fmla="*/ 2147483647 h 712"/>
              <a:gd name="T2" fmla="*/ 2147483647 w 1321"/>
              <a:gd name="T3" fmla="*/ 2147483647 h 712"/>
              <a:gd name="T4" fmla="*/ 2147483647 w 1321"/>
              <a:gd name="T5" fmla="*/ 2147483647 h 712"/>
              <a:gd name="T6" fmla="*/ 2147483647 w 1321"/>
              <a:gd name="T7" fmla="*/ 2147483647 h 712"/>
              <a:gd name="T8" fmla="*/ 2147483647 w 1321"/>
              <a:gd name="T9" fmla="*/ 2147483647 h 712"/>
              <a:gd name="T10" fmla="*/ 2147483647 w 1321"/>
              <a:gd name="T11" fmla="*/ 2147483647 h 712"/>
              <a:gd name="T12" fmla="*/ 2147483647 w 1321"/>
              <a:gd name="T13" fmla="*/ 2147483647 h 712"/>
              <a:gd name="T14" fmla="*/ 2147483647 w 1321"/>
              <a:gd name="T15" fmla="*/ 2147483647 h 712"/>
              <a:gd name="T16" fmla="*/ 2147483647 w 1321"/>
              <a:gd name="T17" fmla="*/ 2147483647 h 712"/>
              <a:gd name="T18" fmla="*/ 2147483647 w 1321"/>
              <a:gd name="T19" fmla="*/ 2147483647 h 712"/>
              <a:gd name="T20" fmla="*/ 2147483647 w 1321"/>
              <a:gd name="T21" fmla="*/ 2147483647 h 712"/>
              <a:gd name="T22" fmla="*/ 2147483647 w 1321"/>
              <a:gd name="T23" fmla="*/ 2147483647 h 712"/>
              <a:gd name="T24" fmla="*/ 2147483647 w 1321"/>
              <a:gd name="T25" fmla="*/ 2147483647 h 712"/>
              <a:gd name="T26" fmla="*/ 2147483647 w 1321"/>
              <a:gd name="T27" fmla="*/ 2147483647 h 712"/>
              <a:gd name="T28" fmla="*/ 2147483647 w 1321"/>
              <a:gd name="T29" fmla="*/ 2147483647 h 712"/>
              <a:gd name="T30" fmla="*/ 2147483647 w 1321"/>
              <a:gd name="T31" fmla="*/ 2147483647 h 712"/>
              <a:gd name="T32" fmla="*/ 2147483647 w 1321"/>
              <a:gd name="T33" fmla="*/ 2147483647 h 712"/>
              <a:gd name="T34" fmla="*/ 2147483647 w 1321"/>
              <a:gd name="T35" fmla="*/ 2147483647 h 712"/>
              <a:gd name="T36" fmla="*/ 2147483647 w 1321"/>
              <a:gd name="T37" fmla="*/ 2147483647 h 712"/>
              <a:gd name="T38" fmla="*/ 2147483647 w 1321"/>
              <a:gd name="T39" fmla="*/ 2147483647 h 712"/>
              <a:gd name="T40" fmla="*/ 2147483647 w 1321"/>
              <a:gd name="T41" fmla="*/ 2147483647 h 712"/>
              <a:gd name="T42" fmla="*/ 2147483647 w 1321"/>
              <a:gd name="T43" fmla="*/ 2147483647 h 712"/>
              <a:gd name="T44" fmla="*/ 2147483647 w 1321"/>
              <a:gd name="T45" fmla="*/ 2147483647 h 712"/>
              <a:gd name="T46" fmla="*/ 2147483647 w 1321"/>
              <a:gd name="T47" fmla="*/ 2147483647 h 712"/>
              <a:gd name="T48" fmla="*/ 2147483647 w 1321"/>
              <a:gd name="T49" fmla="*/ 2147483647 h 712"/>
              <a:gd name="T50" fmla="*/ 2147483647 w 1321"/>
              <a:gd name="T51" fmla="*/ 2147483647 h 712"/>
              <a:gd name="T52" fmla="*/ 2147483647 w 1321"/>
              <a:gd name="T53" fmla="*/ 2147483647 h 712"/>
              <a:gd name="T54" fmla="*/ 2147483647 w 1321"/>
              <a:gd name="T55" fmla="*/ 2147483647 h 712"/>
              <a:gd name="T56" fmla="*/ 0 w 1321"/>
              <a:gd name="T57" fmla="*/ 2147483647 h 712"/>
              <a:gd name="T58" fmla="*/ 0 w 1321"/>
              <a:gd name="T59" fmla="*/ 2147483647 h 712"/>
              <a:gd name="T60" fmla="*/ 2147483647 w 1321"/>
              <a:gd name="T61" fmla="*/ 2147483647 h 712"/>
              <a:gd name="T62" fmla="*/ 2147483647 w 1321"/>
              <a:gd name="T63" fmla="*/ 2147483647 h 712"/>
              <a:gd name="T64" fmla="*/ 2147483647 w 1321"/>
              <a:gd name="T65" fmla="*/ 2147483647 h 712"/>
              <a:gd name="T66" fmla="*/ 2147483647 w 1321"/>
              <a:gd name="T67" fmla="*/ 2147483647 h 712"/>
              <a:gd name="T68" fmla="*/ 2147483647 w 1321"/>
              <a:gd name="T69" fmla="*/ 2147483647 h 712"/>
              <a:gd name="T70" fmla="*/ 2147483647 w 1321"/>
              <a:gd name="T71" fmla="*/ 2147483647 h 712"/>
              <a:gd name="T72" fmla="*/ 2147483647 w 1321"/>
              <a:gd name="T73" fmla="*/ 2147483647 h 712"/>
              <a:gd name="T74" fmla="*/ 2147483647 w 1321"/>
              <a:gd name="T75" fmla="*/ 2147483647 h 712"/>
              <a:gd name="T76" fmla="*/ 2147483647 w 1321"/>
              <a:gd name="T77" fmla="*/ 2147483647 h 712"/>
              <a:gd name="T78" fmla="*/ 2147483647 w 1321"/>
              <a:gd name="T79" fmla="*/ 2147483647 h 712"/>
              <a:gd name="T80" fmla="*/ 2147483647 w 1321"/>
              <a:gd name="T81" fmla="*/ 2147483647 h 712"/>
              <a:gd name="T82" fmla="*/ 2147483647 w 1321"/>
              <a:gd name="T83" fmla="*/ 0 h 712"/>
              <a:gd name="T84" fmla="*/ 2147483647 w 1321"/>
              <a:gd name="T85" fmla="*/ 0 h 712"/>
              <a:gd name="T86" fmla="*/ 2147483647 w 1321"/>
              <a:gd name="T87" fmla="*/ 2147483647 h 712"/>
              <a:gd name="T88" fmla="*/ 2147483647 w 1321"/>
              <a:gd name="T89" fmla="*/ 2147483647 h 712"/>
              <a:gd name="T90" fmla="*/ 2147483647 w 1321"/>
              <a:gd name="T91" fmla="*/ 2147483647 h 712"/>
              <a:gd name="T92" fmla="*/ 2147483647 w 1321"/>
              <a:gd name="T93" fmla="*/ 2147483647 h 712"/>
              <a:gd name="T94" fmla="*/ 2147483647 w 1321"/>
              <a:gd name="T95" fmla="*/ 2147483647 h 712"/>
              <a:gd name="T96" fmla="*/ 2147483647 w 1321"/>
              <a:gd name="T97" fmla="*/ 2147483647 h 712"/>
              <a:gd name="T98" fmla="*/ 2147483647 w 1321"/>
              <a:gd name="T99" fmla="*/ 2147483647 h 712"/>
              <a:gd name="T100" fmla="*/ 2147483647 w 1321"/>
              <a:gd name="T101" fmla="*/ 2147483647 h 712"/>
              <a:gd name="T102" fmla="*/ 2147483647 w 1321"/>
              <a:gd name="T103" fmla="*/ 2147483647 h 712"/>
              <a:gd name="T104" fmla="*/ 2147483647 w 1321"/>
              <a:gd name="T105" fmla="*/ 2147483647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FFFF99">
                  <a:alpha val="17998"/>
                </a:srgbClr>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nvGrpSpPr>
          <p:cNvPr id="41" name="Group 16"/>
          <p:cNvGrpSpPr/>
          <p:nvPr/>
        </p:nvGrpSpPr>
        <p:grpSpPr bwMode="auto">
          <a:xfrm rot="-1297425" flipH="1" flipV="1">
            <a:off x="1457325" y="5441950"/>
            <a:ext cx="1077913" cy="233363"/>
            <a:chOff x="1565" y="2568"/>
            <a:chExt cx="1118" cy="279"/>
          </a:xfrm>
        </p:grpSpPr>
        <p:sp>
          <p:nvSpPr>
            <p:cNvPr id="42" name="AutoShape 17"/>
            <p:cNvSpPr>
              <a:spLocks noChangeArrowheads="1"/>
            </p:cNvSpPr>
            <p:nvPr/>
          </p:nvSpPr>
          <p:spPr bwMode="white">
            <a:xfrm rot="5263130">
              <a:off x="1866" y="2291"/>
              <a:ext cx="230" cy="817"/>
            </a:xfrm>
            <a:prstGeom prst="moon">
              <a:avLst>
                <a:gd name="adj" fmla="val 49773"/>
              </a:avLst>
            </a:prstGeom>
            <a:gradFill rotWithShape="1">
              <a:gsLst>
                <a:gs pos="0">
                  <a:schemeClr val="tx1">
                    <a:alpha val="3999"/>
                  </a:schemeClr>
                </a:gs>
                <a:gs pos="100000">
                  <a:schemeClr val="tx1">
                    <a:gamma/>
                    <a:shade val="46275"/>
                    <a:invGamma/>
                    <a:alpha val="0"/>
                  </a:schemeClr>
                </a:gs>
              </a:gsLst>
              <a:lin ang="0" scaled="1"/>
            </a:gradFill>
            <a:ln w="9525">
              <a:noFill/>
              <a:miter lim="800000"/>
            </a:ln>
            <a:effectLst/>
          </p:spPr>
          <p:txBody>
            <a:bodyPr wrap="none" anchor="ctr"/>
            <a:lstStyle/>
            <a:p>
              <a:pPr>
                <a:defRPr/>
              </a:pPr>
              <a:endParaRPr lang="zh-CN" altLang="en-US">
                <a:ea typeface="宋体" charset="-122"/>
              </a:endParaRPr>
            </a:p>
          </p:txBody>
        </p:sp>
        <p:sp>
          <p:nvSpPr>
            <p:cNvPr id="43" name="AutoShape 18"/>
            <p:cNvSpPr>
              <a:spLocks noChangeArrowheads="1"/>
            </p:cNvSpPr>
            <p:nvPr/>
          </p:nvSpPr>
          <p:spPr bwMode="white">
            <a:xfrm rot="6078281">
              <a:off x="1998" y="2294"/>
              <a:ext cx="228" cy="815"/>
            </a:xfrm>
            <a:prstGeom prst="moon">
              <a:avLst>
                <a:gd name="adj" fmla="val 49773"/>
              </a:avLst>
            </a:prstGeom>
            <a:gradFill rotWithShape="1">
              <a:gsLst>
                <a:gs pos="0">
                  <a:schemeClr val="tx1">
                    <a:alpha val="3999"/>
                  </a:schemeClr>
                </a:gs>
                <a:gs pos="100000">
                  <a:schemeClr val="tx1">
                    <a:gamma/>
                    <a:shade val="46275"/>
                    <a:invGamma/>
                    <a:alpha val="0"/>
                  </a:schemeClr>
                </a:gs>
              </a:gsLst>
              <a:lin ang="0" scaled="1"/>
            </a:gradFill>
            <a:ln w="9525">
              <a:noFill/>
              <a:miter lim="800000"/>
            </a:ln>
            <a:effectLst/>
          </p:spPr>
          <p:txBody>
            <a:bodyPr wrap="none" anchor="ctr"/>
            <a:lstStyle/>
            <a:p>
              <a:pPr>
                <a:defRPr/>
              </a:pPr>
              <a:endParaRPr lang="zh-CN" altLang="en-US">
                <a:ea typeface="宋体" charset="-122"/>
              </a:endParaRPr>
            </a:p>
          </p:txBody>
        </p:sp>
        <p:sp>
          <p:nvSpPr>
            <p:cNvPr id="44" name="AutoShape 19"/>
            <p:cNvSpPr>
              <a:spLocks noChangeArrowheads="1"/>
            </p:cNvSpPr>
            <p:nvPr/>
          </p:nvSpPr>
          <p:spPr bwMode="white">
            <a:xfrm rot="6373927">
              <a:off x="2068" y="2314"/>
              <a:ext cx="233" cy="815"/>
            </a:xfrm>
            <a:prstGeom prst="moon">
              <a:avLst>
                <a:gd name="adj" fmla="val 49773"/>
              </a:avLst>
            </a:prstGeom>
            <a:gradFill rotWithShape="1">
              <a:gsLst>
                <a:gs pos="0">
                  <a:schemeClr val="tx1">
                    <a:alpha val="3999"/>
                  </a:schemeClr>
                </a:gs>
                <a:gs pos="100000">
                  <a:schemeClr val="tx1">
                    <a:gamma/>
                    <a:shade val="46275"/>
                    <a:invGamma/>
                    <a:alpha val="0"/>
                  </a:schemeClr>
                </a:gs>
              </a:gsLst>
              <a:lin ang="0" scaled="1"/>
            </a:gradFill>
            <a:ln w="9525">
              <a:noFill/>
              <a:miter lim="800000"/>
            </a:ln>
            <a:effectLst/>
          </p:spPr>
          <p:txBody>
            <a:bodyPr wrap="none" anchor="ctr"/>
            <a:lstStyle/>
            <a:p>
              <a:pPr>
                <a:defRPr/>
              </a:pPr>
              <a:endParaRPr lang="zh-CN" altLang="en-US">
                <a:ea typeface="宋体" charset="-122"/>
              </a:endParaRPr>
            </a:p>
          </p:txBody>
        </p:sp>
        <p:sp>
          <p:nvSpPr>
            <p:cNvPr id="45" name="AutoShape 20"/>
            <p:cNvSpPr>
              <a:spLocks noChangeArrowheads="1"/>
            </p:cNvSpPr>
            <p:nvPr/>
          </p:nvSpPr>
          <p:spPr bwMode="white">
            <a:xfrm rot="6906312">
              <a:off x="2162" y="2330"/>
              <a:ext cx="228" cy="818"/>
            </a:xfrm>
            <a:prstGeom prst="moon">
              <a:avLst>
                <a:gd name="adj" fmla="val 49773"/>
              </a:avLst>
            </a:prstGeom>
            <a:gradFill rotWithShape="1">
              <a:gsLst>
                <a:gs pos="0">
                  <a:schemeClr val="tx1">
                    <a:alpha val="3999"/>
                  </a:schemeClr>
                </a:gs>
                <a:gs pos="100000">
                  <a:schemeClr val="tx1">
                    <a:gamma/>
                    <a:shade val="46275"/>
                    <a:invGamma/>
                    <a:alpha val="0"/>
                  </a:schemeClr>
                </a:gs>
              </a:gsLst>
              <a:lin ang="0" scaled="1"/>
            </a:gradFill>
            <a:ln w="9525">
              <a:noFill/>
              <a:miter lim="800000"/>
            </a:ln>
            <a:effectLst/>
          </p:spPr>
          <p:txBody>
            <a:bodyPr wrap="none" anchor="ctr"/>
            <a:lstStyle/>
            <a:p>
              <a:pPr>
                <a:defRPr/>
              </a:pPr>
              <a:endParaRPr lang="zh-CN" altLang="en-US">
                <a:ea typeface="宋体" charset="-122"/>
              </a:endParaRPr>
            </a:p>
          </p:txBody>
        </p:sp>
      </p:grpSp>
      <p:grpSp>
        <p:nvGrpSpPr>
          <p:cNvPr id="46" name="Group 21"/>
          <p:cNvGrpSpPr/>
          <p:nvPr/>
        </p:nvGrpSpPr>
        <p:grpSpPr bwMode="auto">
          <a:xfrm rot="56115" flipH="1" flipV="1">
            <a:off x="1227138" y="5451475"/>
            <a:ext cx="1077912" cy="233363"/>
            <a:chOff x="1565" y="2568"/>
            <a:chExt cx="1118" cy="279"/>
          </a:xfrm>
        </p:grpSpPr>
        <p:sp>
          <p:nvSpPr>
            <p:cNvPr id="47" name="AutoShape 22"/>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48" name="AutoShape 23"/>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49" name="AutoShape 24"/>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50" name="AutoShape 25"/>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sp>
        <p:nvSpPr>
          <p:cNvPr id="51" name="Oval 26"/>
          <p:cNvSpPr>
            <a:spLocks noChangeArrowheads="1"/>
          </p:cNvSpPr>
          <p:nvPr/>
        </p:nvSpPr>
        <p:spPr bwMode="gray">
          <a:xfrm>
            <a:off x="6083300" y="4133850"/>
            <a:ext cx="1747838" cy="1733550"/>
          </a:xfrm>
          <a:prstGeom prst="ellipse">
            <a:avLst/>
          </a:prstGeom>
          <a:gradFill rotWithShape="1">
            <a:gsLst>
              <a:gs pos="0">
                <a:srgbClr val="B2B2B2"/>
              </a:gs>
              <a:gs pos="100000">
                <a:srgbClr val="FFFFFF"/>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p>
            <a:endParaRPr lang="zh-CN" altLang="en-US"/>
          </a:p>
        </p:txBody>
      </p:sp>
      <p:sp>
        <p:nvSpPr>
          <p:cNvPr id="52" name="Oval 27"/>
          <p:cNvSpPr>
            <a:spLocks noChangeArrowheads="1"/>
          </p:cNvSpPr>
          <p:nvPr/>
        </p:nvSpPr>
        <p:spPr bwMode="gray">
          <a:xfrm>
            <a:off x="6156325" y="4213225"/>
            <a:ext cx="1597025" cy="1582738"/>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p>
            <a:endParaRPr lang="zh-CN" altLang="en-US"/>
          </a:p>
        </p:txBody>
      </p:sp>
      <p:pic>
        <p:nvPicPr>
          <p:cNvPr id="53" name="Picture 28" descr="circuler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6215063" y="4270375"/>
            <a:ext cx="1490662"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Oval 29"/>
          <p:cNvSpPr>
            <a:spLocks noChangeArrowheads="1"/>
          </p:cNvSpPr>
          <p:nvPr/>
        </p:nvSpPr>
        <p:spPr bwMode="gray">
          <a:xfrm>
            <a:off x="6215063" y="4270375"/>
            <a:ext cx="1481137" cy="1460500"/>
          </a:xfrm>
          <a:prstGeom prst="ellipse">
            <a:avLst/>
          </a:prstGeom>
          <a:gradFill rotWithShape="1">
            <a:gsLst>
              <a:gs pos="0">
                <a:srgbClr val="CCCCFF">
                  <a:gamma/>
                  <a:shade val="26275"/>
                  <a:invGamma/>
                  <a:alpha val="89999"/>
                </a:srgbClr>
              </a:gs>
              <a:gs pos="50000">
                <a:srgbClr val="CCCCFF">
                  <a:alpha val="45000"/>
                </a:srgbClr>
              </a:gs>
              <a:gs pos="100000">
                <a:srgbClr val="CCCCFF">
                  <a:gamma/>
                  <a:shade val="26275"/>
                  <a:invGamma/>
                  <a:alpha val="89999"/>
                </a:srgbClr>
              </a:gs>
            </a:gsLst>
            <a:lin ang="5400000" scaled="1"/>
          </a:gradFill>
          <a:ln w="9525" algn="ctr">
            <a:noFill/>
            <a:round/>
          </a:ln>
          <a:effectLst/>
        </p:spPr>
        <p:txBody>
          <a:bodyPr wrap="none" anchor="ctr"/>
          <a:lstStyle/>
          <a:p>
            <a:pPr>
              <a:defRPr/>
            </a:pPr>
            <a:endParaRPr lang="zh-CN" altLang="en-US">
              <a:ea typeface="宋体" charset="-122"/>
            </a:endParaRPr>
          </a:p>
        </p:txBody>
      </p:sp>
      <p:sp>
        <p:nvSpPr>
          <p:cNvPr id="55" name="Freeform 30"/>
          <p:cNvSpPr/>
          <p:nvPr/>
        </p:nvSpPr>
        <p:spPr bwMode="gray">
          <a:xfrm>
            <a:off x="6367463" y="4298950"/>
            <a:ext cx="1163637" cy="508000"/>
          </a:xfrm>
          <a:custGeom>
            <a:avLst/>
            <a:gdLst>
              <a:gd name="T0" fmla="*/ 2147483647 w 1321"/>
              <a:gd name="T1" fmla="*/ 2147483647 h 712"/>
              <a:gd name="T2" fmla="*/ 2147483647 w 1321"/>
              <a:gd name="T3" fmla="*/ 2147483647 h 712"/>
              <a:gd name="T4" fmla="*/ 2147483647 w 1321"/>
              <a:gd name="T5" fmla="*/ 2147483647 h 712"/>
              <a:gd name="T6" fmla="*/ 2147483647 w 1321"/>
              <a:gd name="T7" fmla="*/ 2147483647 h 712"/>
              <a:gd name="T8" fmla="*/ 2147483647 w 1321"/>
              <a:gd name="T9" fmla="*/ 2147483647 h 712"/>
              <a:gd name="T10" fmla="*/ 2147483647 w 1321"/>
              <a:gd name="T11" fmla="*/ 2147483647 h 712"/>
              <a:gd name="T12" fmla="*/ 2147483647 w 1321"/>
              <a:gd name="T13" fmla="*/ 2147483647 h 712"/>
              <a:gd name="T14" fmla="*/ 2147483647 w 1321"/>
              <a:gd name="T15" fmla="*/ 2147483647 h 712"/>
              <a:gd name="T16" fmla="*/ 2147483647 w 1321"/>
              <a:gd name="T17" fmla="*/ 2147483647 h 712"/>
              <a:gd name="T18" fmla="*/ 2147483647 w 1321"/>
              <a:gd name="T19" fmla="*/ 2147483647 h 712"/>
              <a:gd name="T20" fmla="*/ 2147483647 w 1321"/>
              <a:gd name="T21" fmla="*/ 2147483647 h 712"/>
              <a:gd name="T22" fmla="*/ 2147483647 w 1321"/>
              <a:gd name="T23" fmla="*/ 2147483647 h 712"/>
              <a:gd name="T24" fmla="*/ 2147483647 w 1321"/>
              <a:gd name="T25" fmla="*/ 2147483647 h 712"/>
              <a:gd name="T26" fmla="*/ 2147483647 w 1321"/>
              <a:gd name="T27" fmla="*/ 2147483647 h 712"/>
              <a:gd name="T28" fmla="*/ 2147483647 w 1321"/>
              <a:gd name="T29" fmla="*/ 2147483647 h 712"/>
              <a:gd name="T30" fmla="*/ 2147483647 w 1321"/>
              <a:gd name="T31" fmla="*/ 2147483647 h 712"/>
              <a:gd name="T32" fmla="*/ 2147483647 w 1321"/>
              <a:gd name="T33" fmla="*/ 2147483647 h 712"/>
              <a:gd name="T34" fmla="*/ 2147483647 w 1321"/>
              <a:gd name="T35" fmla="*/ 2147483647 h 712"/>
              <a:gd name="T36" fmla="*/ 2147483647 w 1321"/>
              <a:gd name="T37" fmla="*/ 2147483647 h 712"/>
              <a:gd name="T38" fmla="*/ 2147483647 w 1321"/>
              <a:gd name="T39" fmla="*/ 2147483647 h 712"/>
              <a:gd name="T40" fmla="*/ 2147483647 w 1321"/>
              <a:gd name="T41" fmla="*/ 2147483647 h 712"/>
              <a:gd name="T42" fmla="*/ 2147483647 w 1321"/>
              <a:gd name="T43" fmla="*/ 2147483647 h 712"/>
              <a:gd name="T44" fmla="*/ 2147483647 w 1321"/>
              <a:gd name="T45" fmla="*/ 2147483647 h 712"/>
              <a:gd name="T46" fmla="*/ 2147483647 w 1321"/>
              <a:gd name="T47" fmla="*/ 2147483647 h 712"/>
              <a:gd name="T48" fmla="*/ 2147483647 w 1321"/>
              <a:gd name="T49" fmla="*/ 2147483647 h 712"/>
              <a:gd name="T50" fmla="*/ 2147483647 w 1321"/>
              <a:gd name="T51" fmla="*/ 2147483647 h 712"/>
              <a:gd name="T52" fmla="*/ 2147483647 w 1321"/>
              <a:gd name="T53" fmla="*/ 2147483647 h 712"/>
              <a:gd name="T54" fmla="*/ 2147483647 w 1321"/>
              <a:gd name="T55" fmla="*/ 2147483647 h 712"/>
              <a:gd name="T56" fmla="*/ 0 w 1321"/>
              <a:gd name="T57" fmla="*/ 2147483647 h 712"/>
              <a:gd name="T58" fmla="*/ 0 w 1321"/>
              <a:gd name="T59" fmla="*/ 2147483647 h 712"/>
              <a:gd name="T60" fmla="*/ 2147483647 w 1321"/>
              <a:gd name="T61" fmla="*/ 2147483647 h 712"/>
              <a:gd name="T62" fmla="*/ 2147483647 w 1321"/>
              <a:gd name="T63" fmla="*/ 2147483647 h 712"/>
              <a:gd name="T64" fmla="*/ 2147483647 w 1321"/>
              <a:gd name="T65" fmla="*/ 2147483647 h 712"/>
              <a:gd name="T66" fmla="*/ 2147483647 w 1321"/>
              <a:gd name="T67" fmla="*/ 2147483647 h 712"/>
              <a:gd name="T68" fmla="*/ 2147483647 w 1321"/>
              <a:gd name="T69" fmla="*/ 2147483647 h 712"/>
              <a:gd name="T70" fmla="*/ 2147483647 w 1321"/>
              <a:gd name="T71" fmla="*/ 2147483647 h 712"/>
              <a:gd name="T72" fmla="*/ 2147483647 w 1321"/>
              <a:gd name="T73" fmla="*/ 2147483647 h 712"/>
              <a:gd name="T74" fmla="*/ 2147483647 w 1321"/>
              <a:gd name="T75" fmla="*/ 2147483647 h 712"/>
              <a:gd name="T76" fmla="*/ 2147483647 w 1321"/>
              <a:gd name="T77" fmla="*/ 2147483647 h 712"/>
              <a:gd name="T78" fmla="*/ 2147483647 w 1321"/>
              <a:gd name="T79" fmla="*/ 2147483647 h 712"/>
              <a:gd name="T80" fmla="*/ 2147483647 w 1321"/>
              <a:gd name="T81" fmla="*/ 2147483647 h 712"/>
              <a:gd name="T82" fmla="*/ 2147483647 w 1321"/>
              <a:gd name="T83" fmla="*/ 0 h 712"/>
              <a:gd name="T84" fmla="*/ 2147483647 w 1321"/>
              <a:gd name="T85" fmla="*/ 0 h 712"/>
              <a:gd name="T86" fmla="*/ 2147483647 w 1321"/>
              <a:gd name="T87" fmla="*/ 2147483647 h 712"/>
              <a:gd name="T88" fmla="*/ 2147483647 w 1321"/>
              <a:gd name="T89" fmla="*/ 2147483647 h 712"/>
              <a:gd name="T90" fmla="*/ 2147483647 w 1321"/>
              <a:gd name="T91" fmla="*/ 2147483647 h 712"/>
              <a:gd name="T92" fmla="*/ 2147483647 w 1321"/>
              <a:gd name="T93" fmla="*/ 2147483647 h 712"/>
              <a:gd name="T94" fmla="*/ 2147483647 w 1321"/>
              <a:gd name="T95" fmla="*/ 2147483647 h 712"/>
              <a:gd name="T96" fmla="*/ 2147483647 w 1321"/>
              <a:gd name="T97" fmla="*/ 2147483647 h 712"/>
              <a:gd name="T98" fmla="*/ 2147483647 w 1321"/>
              <a:gd name="T99" fmla="*/ 2147483647 h 712"/>
              <a:gd name="T100" fmla="*/ 2147483647 w 1321"/>
              <a:gd name="T101" fmla="*/ 2147483647 h 712"/>
              <a:gd name="T102" fmla="*/ 2147483647 w 1321"/>
              <a:gd name="T103" fmla="*/ 2147483647 h 712"/>
              <a:gd name="T104" fmla="*/ 2147483647 w 1321"/>
              <a:gd name="T105" fmla="*/ 2147483647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CCCCFF">
                  <a:alpha val="17998"/>
                </a:srgbClr>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nvGrpSpPr>
          <p:cNvPr id="56" name="Group 31"/>
          <p:cNvGrpSpPr/>
          <p:nvPr/>
        </p:nvGrpSpPr>
        <p:grpSpPr bwMode="auto">
          <a:xfrm rot="-1297425" flipH="1" flipV="1">
            <a:off x="6327775" y="5410200"/>
            <a:ext cx="1293813" cy="309563"/>
            <a:chOff x="2532" y="1051"/>
            <a:chExt cx="893" cy="246"/>
          </a:xfrm>
        </p:grpSpPr>
        <p:grpSp>
          <p:nvGrpSpPr>
            <p:cNvPr id="61" name="Group 32"/>
            <p:cNvGrpSpPr/>
            <p:nvPr/>
          </p:nvGrpSpPr>
          <p:grpSpPr bwMode="auto">
            <a:xfrm>
              <a:off x="2532" y="1051"/>
              <a:ext cx="743" cy="185"/>
              <a:chOff x="1565" y="2568"/>
              <a:chExt cx="1118" cy="279"/>
            </a:xfrm>
          </p:grpSpPr>
          <p:sp>
            <p:nvSpPr>
              <p:cNvPr id="83" name="AutoShape 33"/>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84" name="AutoShape 34"/>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85" name="AutoShape 35"/>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86" name="AutoShape 36"/>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grpSp>
          <p:nvGrpSpPr>
            <p:cNvPr id="63" name="Group 37"/>
            <p:cNvGrpSpPr/>
            <p:nvPr/>
          </p:nvGrpSpPr>
          <p:grpSpPr bwMode="auto">
            <a:xfrm rot="1353540">
              <a:off x="2682" y="1111"/>
              <a:ext cx="743" cy="186"/>
              <a:chOff x="1565" y="2568"/>
              <a:chExt cx="1118" cy="279"/>
            </a:xfrm>
          </p:grpSpPr>
          <p:sp>
            <p:nvSpPr>
              <p:cNvPr id="64" name="AutoShape 38"/>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65" name="AutoShape 39"/>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81" name="AutoShape 40"/>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82" name="AutoShape 41"/>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grpSp>
      <p:sp>
        <p:nvSpPr>
          <p:cNvPr id="87" name="Oval 42"/>
          <p:cNvSpPr>
            <a:spLocks noChangeArrowheads="1"/>
          </p:cNvSpPr>
          <p:nvPr/>
        </p:nvSpPr>
        <p:spPr bwMode="gray">
          <a:xfrm>
            <a:off x="3611563" y="4133850"/>
            <a:ext cx="1747837" cy="1733550"/>
          </a:xfrm>
          <a:prstGeom prst="ellipse">
            <a:avLst/>
          </a:prstGeom>
          <a:gradFill rotWithShape="1">
            <a:gsLst>
              <a:gs pos="0">
                <a:srgbClr val="B2B2B2"/>
              </a:gs>
              <a:gs pos="100000">
                <a:srgbClr val="FFFFFF"/>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p>
            <a:endParaRPr lang="zh-CN" altLang="en-US"/>
          </a:p>
        </p:txBody>
      </p:sp>
      <p:sp>
        <p:nvSpPr>
          <p:cNvPr id="88" name="Oval 43"/>
          <p:cNvSpPr>
            <a:spLocks noChangeArrowheads="1"/>
          </p:cNvSpPr>
          <p:nvPr/>
        </p:nvSpPr>
        <p:spPr bwMode="gray">
          <a:xfrm>
            <a:off x="3684588" y="4213225"/>
            <a:ext cx="1597025" cy="1582738"/>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p>
            <a:endParaRPr lang="zh-CN" altLang="en-US"/>
          </a:p>
        </p:txBody>
      </p:sp>
      <p:pic>
        <p:nvPicPr>
          <p:cNvPr id="89" name="Picture 44" descr="circuler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3743325" y="4270375"/>
            <a:ext cx="1490663"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 name="Oval 45"/>
          <p:cNvSpPr>
            <a:spLocks noChangeArrowheads="1"/>
          </p:cNvSpPr>
          <p:nvPr/>
        </p:nvSpPr>
        <p:spPr bwMode="gray">
          <a:xfrm>
            <a:off x="3743325" y="4270375"/>
            <a:ext cx="1481138" cy="1460500"/>
          </a:xfrm>
          <a:prstGeom prst="ellipse">
            <a:avLst/>
          </a:prstGeom>
          <a:gradFill rotWithShape="1">
            <a:gsLst>
              <a:gs pos="0">
                <a:srgbClr val="99FFCC">
                  <a:gamma/>
                  <a:shade val="26275"/>
                  <a:invGamma/>
                  <a:alpha val="89999"/>
                </a:srgbClr>
              </a:gs>
              <a:gs pos="50000">
                <a:srgbClr val="99FFCC">
                  <a:alpha val="45000"/>
                </a:srgbClr>
              </a:gs>
              <a:gs pos="100000">
                <a:srgbClr val="99FFCC">
                  <a:gamma/>
                  <a:shade val="26275"/>
                  <a:invGamma/>
                  <a:alpha val="89999"/>
                </a:srgbClr>
              </a:gs>
            </a:gsLst>
            <a:lin ang="5400000" scaled="1"/>
          </a:gradFill>
          <a:ln w="9525" algn="ctr">
            <a:noFill/>
            <a:round/>
          </a:ln>
          <a:effectLst/>
        </p:spPr>
        <p:txBody>
          <a:bodyPr wrap="none" anchor="ctr"/>
          <a:lstStyle/>
          <a:p>
            <a:pPr>
              <a:defRPr/>
            </a:pPr>
            <a:endParaRPr lang="zh-CN" altLang="en-US">
              <a:ea typeface="宋体" charset="-122"/>
            </a:endParaRPr>
          </a:p>
        </p:txBody>
      </p:sp>
      <p:sp>
        <p:nvSpPr>
          <p:cNvPr id="91" name="Freeform 46"/>
          <p:cNvSpPr/>
          <p:nvPr/>
        </p:nvSpPr>
        <p:spPr bwMode="gray">
          <a:xfrm>
            <a:off x="3895725" y="4298950"/>
            <a:ext cx="1163638" cy="508000"/>
          </a:xfrm>
          <a:custGeom>
            <a:avLst/>
            <a:gdLst>
              <a:gd name="T0" fmla="*/ 2147483647 w 1321"/>
              <a:gd name="T1" fmla="*/ 2147483647 h 712"/>
              <a:gd name="T2" fmla="*/ 2147483647 w 1321"/>
              <a:gd name="T3" fmla="*/ 2147483647 h 712"/>
              <a:gd name="T4" fmla="*/ 2147483647 w 1321"/>
              <a:gd name="T5" fmla="*/ 2147483647 h 712"/>
              <a:gd name="T6" fmla="*/ 2147483647 w 1321"/>
              <a:gd name="T7" fmla="*/ 2147483647 h 712"/>
              <a:gd name="T8" fmla="*/ 2147483647 w 1321"/>
              <a:gd name="T9" fmla="*/ 2147483647 h 712"/>
              <a:gd name="T10" fmla="*/ 2147483647 w 1321"/>
              <a:gd name="T11" fmla="*/ 2147483647 h 712"/>
              <a:gd name="T12" fmla="*/ 2147483647 w 1321"/>
              <a:gd name="T13" fmla="*/ 2147483647 h 712"/>
              <a:gd name="T14" fmla="*/ 2147483647 w 1321"/>
              <a:gd name="T15" fmla="*/ 2147483647 h 712"/>
              <a:gd name="T16" fmla="*/ 2147483647 w 1321"/>
              <a:gd name="T17" fmla="*/ 2147483647 h 712"/>
              <a:gd name="T18" fmla="*/ 2147483647 w 1321"/>
              <a:gd name="T19" fmla="*/ 2147483647 h 712"/>
              <a:gd name="T20" fmla="*/ 2147483647 w 1321"/>
              <a:gd name="T21" fmla="*/ 2147483647 h 712"/>
              <a:gd name="T22" fmla="*/ 2147483647 w 1321"/>
              <a:gd name="T23" fmla="*/ 2147483647 h 712"/>
              <a:gd name="T24" fmla="*/ 2147483647 w 1321"/>
              <a:gd name="T25" fmla="*/ 2147483647 h 712"/>
              <a:gd name="T26" fmla="*/ 2147483647 w 1321"/>
              <a:gd name="T27" fmla="*/ 2147483647 h 712"/>
              <a:gd name="T28" fmla="*/ 2147483647 w 1321"/>
              <a:gd name="T29" fmla="*/ 2147483647 h 712"/>
              <a:gd name="T30" fmla="*/ 2147483647 w 1321"/>
              <a:gd name="T31" fmla="*/ 2147483647 h 712"/>
              <a:gd name="T32" fmla="*/ 2147483647 w 1321"/>
              <a:gd name="T33" fmla="*/ 2147483647 h 712"/>
              <a:gd name="T34" fmla="*/ 2147483647 w 1321"/>
              <a:gd name="T35" fmla="*/ 2147483647 h 712"/>
              <a:gd name="T36" fmla="*/ 2147483647 w 1321"/>
              <a:gd name="T37" fmla="*/ 2147483647 h 712"/>
              <a:gd name="T38" fmla="*/ 2147483647 w 1321"/>
              <a:gd name="T39" fmla="*/ 2147483647 h 712"/>
              <a:gd name="T40" fmla="*/ 2147483647 w 1321"/>
              <a:gd name="T41" fmla="*/ 2147483647 h 712"/>
              <a:gd name="T42" fmla="*/ 2147483647 w 1321"/>
              <a:gd name="T43" fmla="*/ 2147483647 h 712"/>
              <a:gd name="T44" fmla="*/ 2147483647 w 1321"/>
              <a:gd name="T45" fmla="*/ 2147483647 h 712"/>
              <a:gd name="T46" fmla="*/ 2147483647 w 1321"/>
              <a:gd name="T47" fmla="*/ 2147483647 h 712"/>
              <a:gd name="T48" fmla="*/ 2147483647 w 1321"/>
              <a:gd name="T49" fmla="*/ 2147483647 h 712"/>
              <a:gd name="T50" fmla="*/ 2147483647 w 1321"/>
              <a:gd name="T51" fmla="*/ 2147483647 h 712"/>
              <a:gd name="T52" fmla="*/ 2147483647 w 1321"/>
              <a:gd name="T53" fmla="*/ 2147483647 h 712"/>
              <a:gd name="T54" fmla="*/ 2147483647 w 1321"/>
              <a:gd name="T55" fmla="*/ 2147483647 h 712"/>
              <a:gd name="T56" fmla="*/ 0 w 1321"/>
              <a:gd name="T57" fmla="*/ 2147483647 h 712"/>
              <a:gd name="T58" fmla="*/ 0 w 1321"/>
              <a:gd name="T59" fmla="*/ 2147483647 h 712"/>
              <a:gd name="T60" fmla="*/ 2147483647 w 1321"/>
              <a:gd name="T61" fmla="*/ 2147483647 h 712"/>
              <a:gd name="T62" fmla="*/ 2147483647 w 1321"/>
              <a:gd name="T63" fmla="*/ 2147483647 h 712"/>
              <a:gd name="T64" fmla="*/ 2147483647 w 1321"/>
              <a:gd name="T65" fmla="*/ 2147483647 h 712"/>
              <a:gd name="T66" fmla="*/ 2147483647 w 1321"/>
              <a:gd name="T67" fmla="*/ 2147483647 h 712"/>
              <a:gd name="T68" fmla="*/ 2147483647 w 1321"/>
              <a:gd name="T69" fmla="*/ 2147483647 h 712"/>
              <a:gd name="T70" fmla="*/ 2147483647 w 1321"/>
              <a:gd name="T71" fmla="*/ 2147483647 h 712"/>
              <a:gd name="T72" fmla="*/ 2147483647 w 1321"/>
              <a:gd name="T73" fmla="*/ 2147483647 h 712"/>
              <a:gd name="T74" fmla="*/ 2147483647 w 1321"/>
              <a:gd name="T75" fmla="*/ 2147483647 h 712"/>
              <a:gd name="T76" fmla="*/ 2147483647 w 1321"/>
              <a:gd name="T77" fmla="*/ 2147483647 h 712"/>
              <a:gd name="T78" fmla="*/ 2147483647 w 1321"/>
              <a:gd name="T79" fmla="*/ 2147483647 h 712"/>
              <a:gd name="T80" fmla="*/ 2147483647 w 1321"/>
              <a:gd name="T81" fmla="*/ 2147483647 h 712"/>
              <a:gd name="T82" fmla="*/ 2147483647 w 1321"/>
              <a:gd name="T83" fmla="*/ 0 h 712"/>
              <a:gd name="T84" fmla="*/ 2147483647 w 1321"/>
              <a:gd name="T85" fmla="*/ 0 h 712"/>
              <a:gd name="T86" fmla="*/ 2147483647 w 1321"/>
              <a:gd name="T87" fmla="*/ 2147483647 h 712"/>
              <a:gd name="T88" fmla="*/ 2147483647 w 1321"/>
              <a:gd name="T89" fmla="*/ 2147483647 h 712"/>
              <a:gd name="T90" fmla="*/ 2147483647 w 1321"/>
              <a:gd name="T91" fmla="*/ 2147483647 h 712"/>
              <a:gd name="T92" fmla="*/ 2147483647 w 1321"/>
              <a:gd name="T93" fmla="*/ 2147483647 h 712"/>
              <a:gd name="T94" fmla="*/ 2147483647 w 1321"/>
              <a:gd name="T95" fmla="*/ 2147483647 h 712"/>
              <a:gd name="T96" fmla="*/ 2147483647 w 1321"/>
              <a:gd name="T97" fmla="*/ 2147483647 h 712"/>
              <a:gd name="T98" fmla="*/ 2147483647 w 1321"/>
              <a:gd name="T99" fmla="*/ 2147483647 h 712"/>
              <a:gd name="T100" fmla="*/ 2147483647 w 1321"/>
              <a:gd name="T101" fmla="*/ 2147483647 h 712"/>
              <a:gd name="T102" fmla="*/ 2147483647 w 1321"/>
              <a:gd name="T103" fmla="*/ 2147483647 h 712"/>
              <a:gd name="T104" fmla="*/ 2147483647 w 1321"/>
              <a:gd name="T105" fmla="*/ 2147483647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99FFCC">
                  <a:alpha val="17998"/>
                </a:srgbClr>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nvGrpSpPr>
          <p:cNvPr id="92" name="Group 47"/>
          <p:cNvGrpSpPr/>
          <p:nvPr/>
        </p:nvGrpSpPr>
        <p:grpSpPr bwMode="auto">
          <a:xfrm rot="-1297425" flipH="1" flipV="1">
            <a:off x="3856038" y="5410200"/>
            <a:ext cx="1293812" cy="309563"/>
            <a:chOff x="2532" y="1051"/>
            <a:chExt cx="893" cy="246"/>
          </a:xfrm>
        </p:grpSpPr>
        <p:grpSp>
          <p:nvGrpSpPr>
            <p:cNvPr id="93" name="Group 48"/>
            <p:cNvGrpSpPr/>
            <p:nvPr/>
          </p:nvGrpSpPr>
          <p:grpSpPr bwMode="auto">
            <a:xfrm>
              <a:off x="2532" y="1051"/>
              <a:ext cx="743" cy="185"/>
              <a:chOff x="1565" y="2568"/>
              <a:chExt cx="1118" cy="279"/>
            </a:xfrm>
          </p:grpSpPr>
          <p:sp>
            <p:nvSpPr>
              <p:cNvPr id="99" name="AutoShape 49"/>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100" name="AutoShape 50"/>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101" name="AutoShape 51"/>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102" name="AutoShape 52"/>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grpSp>
          <p:nvGrpSpPr>
            <p:cNvPr id="94" name="Group 53"/>
            <p:cNvGrpSpPr/>
            <p:nvPr/>
          </p:nvGrpSpPr>
          <p:grpSpPr bwMode="auto">
            <a:xfrm rot="1353540">
              <a:off x="2682" y="1111"/>
              <a:ext cx="743" cy="186"/>
              <a:chOff x="1565" y="2568"/>
              <a:chExt cx="1118" cy="279"/>
            </a:xfrm>
          </p:grpSpPr>
          <p:sp>
            <p:nvSpPr>
              <p:cNvPr id="95" name="AutoShape 54"/>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96" name="AutoShape 55"/>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97" name="AutoShape 56"/>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98" name="AutoShape 57"/>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grpSp>
      <p:pic>
        <p:nvPicPr>
          <p:cNvPr id="103" name="Picture 58" descr="light_shadow_m"/>
          <p:cNvPicPr>
            <a:picLocks noChangeAspect="1" noChangeArrowheads="1"/>
          </p:cNvPicPr>
          <p:nvPr/>
        </p:nvPicPr>
        <p:blipFill>
          <a:blip r:embed="rId3">
            <a:lum bright="-48000" contrast="-24000"/>
            <a:extLst>
              <a:ext uri="{28A0092B-C50C-407E-A947-70E740481C1C}">
                <a14:useLocalDpi xmlns:a14="http://schemas.microsoft.com/office/drawing/2010/main" val="0"/>
              </a:ext>
            </a:extLst>
          </a:blip>
          <a:srcRect/>
          <a:stretch>
            <a:fillRect/>
          </a:stretch>
        </p:blipFill>
        <p:spPr bwMode="auto">
          <a:xfrm rot="3050435">
            <a:off x="4368007" y="3561556"/>
            <a:ext cx="3255962"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 name="Rectangle 59"/>
          <p:cNvSpPr>
            <a:spLocks noChangeArrowheads="1"/>
          </p:cNvSpPr>
          <p:nvPr/>
        </p:nvSpPr>
        <p:spPr bwMode="black">
          <a:xfrm>
            <a:off x="3979232" y="4849813"/>
            <a:ext cx="10823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400" dirty="0">
                <a:solidFill>
                  <a:srgbClr val="1C1C1C"/>
                </a:solidFill>
                <a:latin typeface="微软雅黑" pitchFamily="34" charset="-122"/>
                <a:ea typeface="微软雅黑" pitchFamily="34" charset="-122"/>
              </a:rPr>
              <a:t>内部控制处</a:t>
            </a:r>
            <a:endParaRPr lang="en-US" altLang="zh-CN" sz="1400" dirty="0">
              <a:solidFill>
                <a:srgbClr val="1C1C1C"/>
              </a:solidFill>
              <a:latin typeface="微软雅黑" pitchFamily="34" charset="-122"/>
              <a:ea typeface="微软雅黑" pitchFamily="34" charset="-122"/>
            </a:endParaRPr>
          </a:p>
        </p:txBody>
      </p:sp>
      <p:sp>
        <p:nvSpPr>
          <p:cNvPr id="105" name="Rectangle 60"/>
          <p:cNvSpPr>
            <a:spLocks noChangeArrowheads="1"/>
          </p:cNvSpPr>
          <p:nvPr/>
        </p:nvSpPr>
        <p:spPr bwMode="black">
          <a:xfrm>
            <a:off x="1331282" y="4849813"/>
            <a:ext cx="10823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400" dirty="0" smtClean="0">
                <a:solidFill>
                  <a:srgbClr val="1C1C1C"/>
                </a:solidFill>
                <a:latin typeface="微软雅黑" pitchFamily="34" charset="-122"/>
                <a:ea typeface="微软雅黑" pitchFamily="34" charset="-122"/>
              </a:rPr>
              <a:t>风险监控处</a:t>
            </a:r>
            <a:endParaRPr lang="en-US" altLang="zh-CN" sz="1400" dirty="0">
              <a:solidFill>
                <a:srgbClr val="1C1C1C"/>
              </a:solidFill>
              <a:latin typeface="微软雅黑" pitchFamily="34" charset="-122"/>
              <a:ea typeface="微软雅黑" pitchFamily="34" charset="-122"/>
            </a:endParaRPr>
          </a:p>
        </p:txBody>
      </p:sp>
      <p:sp>
        <p:nvSpPr>
          <p:cNvPr id="106" name="Rectangle 61"/>
          <p:cNvSpPr>
            <a:spLocks noChangeArrowheads="1"/>
          </p:cNvSpPr>
          <p:nvPr/>
        </p:nvSpPr>
        <p:spPr bwMode="black">
          <a:xfrm>
            <a:off x="6455732" y="4849813"/>
            <a:ext cx="10823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400" dirty="0">
                <a:solidFill>
                  <a:srgbClr val="1C1C1C"/>
                </a:solidFill>
                <a:latin typeface="微软雅黑" pitchFamily="34" charset="-122"/>
                <a:ea typeface="微软雅黑" pitchFamily="34" charset="-122"/>
              </a:rPr>
              <a:t>内部审计处</a:t>
            </a:r>
            <a:endParaRPr lang="en-US" altLang="zh-CN" sz="1400" dirty="0">
              <a:solidFill>
                <a:srgbClr val="1C1C1C"/>
              </a:solidFill>
              <a:latin typeface="微软雅黑" pitchFamily="34" charset="-122"/>
              <a:ea typeface="微软雅黑" pitchFamily="34" charset="-122"/>
            </a:endParaRPr>
          </a:p>
        </p:txBody>
      </p:sp>
      <p:grpSp>
        <p:nvGrpSpPr>
          <p:cNvPr id="107" name="Group 62"/>
          <p:cNvGrpSpPr/>
          <p:nvPr/>
        </p:nvGrpSpPr>
        <p:grpSpPr bwMode="auto">
          <a:xfrm>
            <a:off x="2286000" y="1524000"/>
            <a:ext cx="4267200" cy="617538"/>
            <a:chOff x="1488" y="1056"/>
            <a:chExt cx="2688" cy="389"/>
          </a:xfrm>
        </p:grpSpPr>
        <p:grpSp>
          <p:nvGrpSpPr>
            <p:cNvPr id="108" name="Group 63"/>
            <p:cNvGrpSpPr/>
            <p:nvPr/>
          </p:nvGrpSpPr>
          <p:grpSpPr bwMode="auto">
            <a:xfrm>
              <a:off x="1488" y="1056"/>
              <a:ext cx="2688" cy="389"/>
              <a:chOff x="1596" y="1167"/>
              <a:chExt cx="2448" cy="389"/>
            </a:xfrm>
          </p:grpSpPr>
          <p:sp>
            <p:nvSpPr>
              <p:cNvPr id="110" name="AutoShape 64"/>
              <p:cNvSpPr>
                <a:spLocks noChangeArrowheads="1"/>
              </p:cNvSpPr>
              <p:nvPr/>
            </p:nvSpPr>
            <p:spPr bwMode="gray">
              <a:xfrm>
                <a:off x="1596" y="1167"/>
                <a:ext cx="2448" cy="389"/>
              </a:xfrm>
              <a:prstGeom prst="roundRect">
                <a:avLst>
                  <a:gd name="adj" fmla="val 50000"/>
                </a:avLst>
              </a:prstGeom>
              <a:gradFill rotWithShape="1">
                <a:gsLst>
                  <a:gs pos="0">
                    <a:schemeClr val="tx2">
                      <a:gamma/>
                      <a:tint val="33725"/>
                      <a:invGamma/>
                    </a:schemeClr>
                  </a:gs>
                  <a:gs pos="50000">
                    <a:schemeClr val="tx2">
                      <a:alpha val="89999"/>
                    </a:schemeClr>
                  </a:gs>
                  <a:gs pos="100000">
                    <a:schemeClr val="tx2">
                      <a:gamma/>
                      <a:tint val="33725"/>
                      <a:invGamma/>
                    </a:schemeClr>
                  </a:gs>
                </a:gsLst>
                <a:lin ang="0" scaled="1"/>
              </a:gradFill>
              <a:ln w="9525" algn="ctr">
                <a:noFill/>
                <a:round/>
              </a:ln>
              <a:effectLst/>
            </p:spPr>
            <p:txBody>
              <a:bodyPr wrap="none" anchor="ctr"/>
              <a:lstStyle/>
              <a:p>
                <a:pPr>
                  <a:defRPr/>
                </a:pPr>
                <a:endParaRPr lang="zh-CN" altLang="en-US">
                  <a:ea typeface="宋体" charset="-122"/>
                </a:endParaRPr>
              </a:p>
            </p:txBody>
          </p:sp>
          <p:sp>
            <p:nvSpPr>
              <p:cNvPr id="111" name="AutoShape 65"/>
              <p:cNvSpPr>
                <a:spLocks noChangeArrowheads="1"/>
              </p:cNvSpPr>
              <p:nvPr/>
            </p:nvSpPr>
            <p:spPr bwMode="gray">
              <a:xfrm>
                <a:off x="1632" y="1200"/>
                <a:ext cx="2371" cy="328"/>
              </a:xfrm>
              <a:prstGeom prst="roundRect">
                <a:avLst>
                  <a:gd name="adj" fmla="val 50000"/>
                </a:avLst>
              </a:prstGeom>
              <a:gradFill rotWithShape="1">
                <a:gsLst>
                  <a:gs pos="0">
                    <a:schemeClr val="tx2">
                      <a:alpha val="89999"/>
                    </a:schemeClr>
                  </a:gs>
                  <a:gs pos="50000">
                    <a:schemeClr val="tx2">
                      <a:gamma/>
                      <a:tint val="48627"/>
                      <a:invGamma/>
                    </a:schemeClr>
                  </a:gs>
                  <a:gs pos="100000">
                    <a:schemeClr val="tx2">
                      <a:alpha val="89999"/>
                    </a:schemeClr>
                  </a:gs>
                </a:gsLst>
                <a:lin ang="2700000" scaled="1"/>
              </a:gradFill>
              <a:ln w="9525" algn="ctr">
                <a:noFill/>
                <a:round/>
              </a:ln>
              <a:effectLst/>
            </p:spPr>
            <p:txBody>
              <a:bodyPr wrap="none" anchor="ctr"/>
              <a:lstStyle/>
              <a:p>
                <a:pPr>
                  <a:defRPr/>
                </a:pPr>
                <a:endParaRPr lang="zh-CN" altLang="en-US">
                  <a:ea typeface="宋体" charset="-122"/>
                </a:endParaRPr>
              </a:p>
            </p:txBody>
          </p:sp>
        </p:grpSp>
        <p:sp>
          <p:nvSpPr>
            <p:cNvPr id="109" name="Rectangle 66"/>
            <p:cNvSpPr>
              <a:spLocks noChangeArrowheads="1"/>
            </p:cNvSpPr>
            <p:nvPr/>
          </p:nvSpPr>
          <p:spPr bwMode="gray">
            <a:xfrm>
              <a:off x="2331" y="1182"/>
              <a:ext cx="1141"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60000"/>
                </a:lnSpc>
                <a:spcBef>
                  <a:spcPct val="50000"/>
                </a:spcBef>
              </a:pPr>
              <a:r>
                <a:rPr lang="zh-CN" altLang="en-US" b="1" dirty="0" smtClean="0">
                  <a:solidFill>
                    <a:schemeClr val="bg1"/>
                  </a:solidFill>
                </a:rPr>
                <a:t>企业风险管理部</a:t>
              </a:r>
              <a:endParaRPr lang="en-US" altLang="zh-CN" b="1" dirty="0">
                <a:solidFill>
                  <a:schemeClr val="bg1"/>
                </a:solidFill>
              </a:endParaRPr>
            </a:p>
          </p:txBody>
        </p:sp>
      </p:grpSp>
      <p:sp>
        <p:nvSpPr>
          <p:cNvPr id="112" name="Rectangle 67"/>
          <p:cNvSpPr>
            <a:spLocks noChangeArrowheads="1"/>
          </p:cNvSpPr>
          <p:nvPr/>
        </p:nvSpPr>
        <p:spPr bwMode="auto">
          <a:xfrm>
            <a:off x="2249734" y="2209800"/>
            <a:ext cx="44654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hangingPunct="0"/>
            <a:r>
              <a:rPr lang="zh-CN" altLang="en-US" sz="1400" b="1" dirty="0" smtClean="0">
                <a:solidFill>
                  <a:srgbClr val="1C1C1C"/>
                </a:solidFill>
              </a:rPr>
              <a:t>企业组建一个大的风险管理部门，在其下分设风控、内控和审计三个分部门，在统一协调充分配合下开展工作</a:t>
            </a:r>
            <a:endParaRPr lang="en-US" altLang="zh-CN" sz="1400" b="1" dirty="0">
              <a:solidFill>
                <a:srgbClr val="1C1C1C"/>
              </a:solidFill>
            </a:endParaRPr>
          </a:p>
        </p:txBody>
      </p:sp>
      <p:sp>
        <p:nvSpPr>
          <p:cNvPr id="5" name="TextBox 4"/>
          <p:cNvSpPr txBox="1"/>
          <p:nvPr/>
        </p:nvSpPr>
        <p:spPr>
          <a:xfrm>
            <a:off x="539552" y="5867400"/>
            <a:ext cx="2540545" cy="307777"/>
          </a:xfrm>
          <a:prstGeom prst="rect">
            <a:avLst/>
          </a:prstGeom>
          <a:noFill/>
        </p:spPr>
        <p:txBody>
          <a:bodyPr wrap="square" rtlCol="0">
            <a:spAutoFit/>
          </a:bodyPr>
          <a:lstStyle/>
          <a:p>
            <a:r>
              <a:rPr lang="zh-CN" altLang="en-US" sz="1400" dirty="0" smtClean="0">
                <a:latin typeface="微软雅黑" pitchFamily="34" charset="-122"/>
                <a:ea typeface="微软雅黑" pitchFamily="34" charset="-122"/>
              </a:rPr>
              <a:t>风险识别、预警、分析、评价</a:t>
            </a:r>
            <a:endParaRPr lang="zh-CN" altLang="en-US" sz="1400" dirty="0">
              <a:latin typeface="微软雅黑" pitchFamily="34" charset="-122"/>
              <a:ea typeface="微软雅黑" pitchFamily="34" charset="-122"/>
            </a:endParaRPr>
          </a:p>
        </p:txBody>
      </p:sp>
      <p:sp>
        <p:nvSpPr>
          <p:cNvPr id="113" name="TextBox 112"/>
          <p:cNvSpPr txBox="1"/>
          <p:nvPr/>
        </p:nvSpPr>
        <p:spPr>
          <a:xfrm>
            <a:off x="3183583" y="5877272"/>
            <a:ext cx="2540545" cy="307777"/>
          </a:xfrm>
          <a:prstGeom prst="rect">
            <a:avLst/>
          </a:prstGeom>
          <a:noFill/>
        </p:spPr>
        <p:txBody>
          <a:bodyPr wrap="square" rtlCol="0">
            <a:spAutoFit/>
          </a:bodyPr>
          <a:lstStyle/>
          <a:p>
            <a:pPr algn="ctr"/>
            <a:r>
              <a:rPr lang="zh-CN" altLang="en-US" sz="1400" dirty="0" smtClean="0">
                <a:latin typeface="微软雅黑" pitchFamily="34" charset="-122"/>
                <a:ea typeface="微软雅黑" pitchFamily="34" charset="-122"/>
              </a:rPr>
              <a:t>内控建设、改进</a:t>
            </a:r>
            <a:endParaRPr lang="zh-CN" altLang="en-US" sz="1400" dirty="0">
              <a:latin typeface="微软雅黑" pitchFamily="34" charset="-122"/>
              <a:ea typeface="微软雅黑" pitchFamily="34" charset="-122"/>
            </a:endParaRPr>
          </a:p>
        </p:txBody>
      </p:sp>
      <p:sp>
        <p:nvSpPr>
          <p:cNvPr id="114" name="TextBox 113"/>
          <p:cNvSpPr txBox="1"/>
          <p:nvPr/>
        </p:nvSpPr>
        <p:spPr>
          <a:xfrm>
            <a:off x="5868144" y="5877272"/>
            <a:ext cx="2304256" cy="523220"/>
          </a:xfrm>
          <a:prstGeom prst="rect">
            <a:avLst/>
          </a:prstGeom>
          <a:noFill/>
        </p:spPr>
        <p:txBody>
          <a:bodyPr wrap="square" rtlCol="0">
            <a:spAutoFit/>
          </a:bodyPr>
          <a:lstStyle/>
          <a:p>
            <a:r>
              <a:rPr lang="zh-CN" altLang="en-US" sz="1400" dirty="0" smtClean="0">
                <a:latin typeface="微软雅黑" pitchFamily="34" charset="-122"/>
                <a:ea typeface="微软雅黑" pitchFamily="34" charset="-122"/>
              </a:rPr>
              <a:t>风险处置、成因追溯、内部控制审计、风险审计</a:t>
            </a:r>
            <a:endParaRPr lang="zh-CN" altLang="en-US" sz="1400"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一、概念及意义</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风险管理的一般理解</a:t>
            </a:r>
          </a:p>
        </p:txBody>
      </p:sp>
      <p:sp>
        <p:nvSpPr>
          <p:cNvPr id="2" name="圆角矩形 1"/>
          <p:cNvSpPr/>
          <p:nvPr/>
        </p:nvSpPr>
        <p:spPr>
          <a:xfrm>
            <a:off x="1259632" y="2204864"/>
            <a:ext cx="6984776" cy="144016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nSpc>
                <a:spcPct val="150000"/>
              </a:lnSpc>
            </a:pPr>
            <a:r>
              <a:rPr lang="zh-CN" altLang="en-US" dirty="0" smtClean="0"/>
              <a:t>如果把企业的风险分为</a:t>
            </a:r>
            <a:r>
              <a:rPr lang="en-US" altLang="zh-CN" dirty="0" smtClean="0"/>
              <a:t>5</a:t>
            </a:r>
            <a:r>
              <a:rPr lang="zh-CN" altLang="en-US" dirty="0" smtClean="0"/>
              <a:t>类都是哪</a:t>
            </a:r>
            <a:r>
              <a:rPr lang="en-US" altLang="zh-CN" dirty="0" smtClean="0"/>
              <a:t>5</a:t>
            </a:r>
            <a:r>
              <a:rPr lang="zh-CN" altLang="en-US" dirty="0" smtClean="0"/>
              <a:t>类风险？如果把企业的风险分为</a:t>
            </a:r>
            <a:r>
              <a:rPr lang="en-US" altLang="zh-CN" dirty="0" smtClean="0"/>
              <a:t>10</a:t>
            </a:r>
            <a:r>
              <a:rPr lang="zh-CN" altLang="en-US" dirty="0" smtClean="0"/>
              <a:t>类都是哪</a:t>
            </a:r>
            <a:r>
              <a:rPr lang="en-US" altLang="zh-CN" dirty="0" smtClean="0"/>
              <a:t>10</a:t>
            </a:r>
            <a:r>
              <a:rPr lang="zh-CN" altLang="en-US" dirty="0" smtClean="0"/>
              <a:t>类风险？如果把企业的风险分为</a:t>
            </a:r>
            <a:r>
              <a:rPr lang="en-US" altLang="zh-CN" dirty="0" smtClean="0"/>
              <a:t>2</a:t>
            </a:r>
            <a:r>
              <a:rPr lang="zh-CN" altLang="en-US" dirty="0" smtClean="0"/>
              <a:t>类是指哪</a:t>
            </a:r>
            <a:r>
              <a:rPr lang="en-US" altLang="zh-CN" dirty="0" smtClean="0"/>
              <a:t>2</a:t>
            </a:r>
            <a:r>
              <a:rPr lang="zh-CN" altLang="en-US" dirty="0" smtClean="0"/>
              <a:t>类风险？</a:t>
            </a:r>
            <a:endParaRPr lang="zh-CN" altLang="en-US" dirty="0"/>
          </a:p>
        </p:txBody>
      </p:sp>
      <p:sp>
        <p:nvSpPr>
          <p:cNvPr id="12" name="圆角矩形 11"/>
          <p:cNvSpPr/>
          <p:nvPr/>
        </p:nvSpPr>
        <p:spPr>
          <a:xfrm>
            <a:off x="1259632" y="4077072"/>
            <a:ext cx="6984776" cy="144016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nSpc>
                <a:spcPct val="150000"/>
              </a:lnSpc>
            </a:pPr>
            <a:r>
              <a:rPr lang="zh-CN" altLang="en-US" dirty="0" smtClean="0"/>
              <a:t>风险管理就是对上述风险的控制这样的定义或描述有何不妥吗？</a:t>
            </a:r>
            <a:endParaRPr lang="zh-CN" alt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a:t>
            </a:r>
            <a:r>
              <a:rPr lang="zh-CN" altLang="en-US" sz="2800" dirty="0">
                <a:solidFill>
                  <a:schemeClr val="bg1"/>
                </a:solidFill>
                <a:latin typeface="微软雅黑" pitchFamily="34" charset="-122"/>
                <a:ea typeface="微软雅黑" pitchFamily="34" charset="-122"/>
              </a:rPr>
              <a:t>构建</a:t>
            </a:r>
            <a:r>
              <a:rPr lang="zh-CN" altLang="en-US" sz="2800" dirty="0" smtClean="0">
                <a:solidFill>
                  <a:schemeClr val="bg1"/>
                </a:solidFill>
                <a:latin typeface="微软雅黑" pitchFamily="34" charset="-122"/>
                <a:ea typeface="微软雅黑" pitchFamily="34" charset="-122"/>
              </a:rPr>
              <a:t>框架</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风险管理组织</a:t>
            </a:r>
            <a:r>
              <a:rPr lang="zh-CN" altLang="en-US" sz="2800" dirty="0" smtClean="0">
                <a:solidFill>
                  <a:schemeClr val="bg1"/>
                </a:solidFill>
                <a:latin typeface="微软雅黑" pitchFamily="34" charset="-122"/>
                <a:ea typeface="微软雅黑" pitchFamily="34" charset="-122"/>
              </a:rPr>
              <a:t>机构（</a:t>
            </a:r>
            <a:r>
              <a:rPr lang="en-US" altLang="zh-CN" sz="2800" dirty="0" smtClean="0">
                <a:solidFill>
                  <a:schemeClr val="bg1"/>
                </a:solidFill>
                <a:latin typeface="微软雅黑" pitchFamily="34" charset="-122"/>
                <a:ea typeface="微软雅黑" pitchFamily="34" charset="-122"/>
              </a:rPr>
              <a:t>3</a:t>
            </a:r>
            <a:r>
              <a:rPr lang="zh-CN" altLang="en-US" sz="2800" dirty="0" smtClean="0">
                <a:solidFill>
                  <a:schemeClr val="bg1"/>
                </a:solidFill>
                <a:latin typeface="微软雅黑" pitchFamily="34" charset="-122"/>
                <a:ea typeface="微软雅黑" pitchFamily="34" charset="-122"/>
              </a:rPr>
              <a:t>）</a:t>
            </a:r>
            <a:endParaRPr lang="zh-CN" altLang="en-US" sz="2800" dirty="0">
              <a:solidFill>
                <a:schemeClr val="bg1"/>
              </a:solidFill>
              <a:latin typeface="微软雅黑" pitchFamily="34" charset="-122"/>
              <a:ea typeface="微软雅黑" pitchFamily="34" charset="-122"/>
            </a:endParaRPr>
          </a:p>
        </p:txBody>
      </p:sp>
      <p:grpSp>
        <p:nvGrpSpPr>
          <p:cNvPr id="71" name="Group 4"/>
          <p:cNvGrpSpPr/>
          <p:nvPr/>
        </p:nvGrpSpPr>
        <p:grpSpPr bwMode="auto">
          <a:xfrm>
            <a:off x="3009900" y="2209800"/>
            <a:ext cx="2900363" cy="2706688"/>
            <a:chOff x="1872" y="1824"/>
            <a:chExt cx="2014" cy="1821"/>
          </a:xfrm>
        </p:grpSpPr>
        <p:sp>
          <p:nvSpPr>
            <p:cNvPr id="72" name="AutoShape 5"/>
            <p:cNvSpPr>
              <a:spLocks noChangeArrowheads="1"/>
            </p:cNvSpPr>
            <p:nvPr/>
          </p:nvSpPr>
          <p:spPr bwMode="gray">
            <a:xfrm rot="16200000" flipH="1">
              <a:off x="1820" y="2527"/>
              <a:ext cx="310" cy="206"/>
            </a:xfrm>
            <a:prstGeom prst="upArrow">
              <a:avLst>
                <a:gd name="adj1" fmla="val 51676"/>
                <a:gd name="adj2" fmla="val 100000"/>
              </a:avLst>
            </a:prstGeom>
            <a:gradFill rotWithShape="1">
              <a:gsLst>
                <a:gs pos="0">
                  <a:schemeClr val="bg2"/>
                </a:gs>
                <a:gs pos="100000">
                  <a:schemeClr val="bg2">
                    <a:gamma/>
                    <a:tint val="39216"/>
                    <a:invGamma/>
                  </a:schemeClr>
                </a:gs>
              </a:gsLst>
              <a:lin ang="0" scaled="1"/>
            </a:gradFill>
            <a:ln w="9525" algn="ctr">
              <a:noFill/>
              <a:miter lim="800000"/>
            </a:ln>
            <a:effectLst/>
          </p:spPr>
          <p:txBody>
            <a:bodyPr wrap="none" anchor="ctr"/>
            <a:lstStyle/>
            <a:p>
              <a:pPr>
                <a:defRPr/>
              </a:pPr>
              <a:endParaRPr lang="zh-CN" altLang="en-US">
                <a:ea typeface="宋体" charset="-122"/>
              </a:endParaRPr>
            </a:p>
          </p:txBody>
        </p:sp>
        <p:sp>
          <p:nvSpPr>
            <p:cNvPr id="73" name="AutoShape 6"/>
            <p:cNvSpPr>
              <a:spLocks noChangeArrowheads="1"/>
            </p:cNvSpPr>
            <p:nvPr/>
          </p:nvSpPr>
          <p:spPr bwMode="gray">
            <a:xfrm rot="5400000" flipH="1">
              <a:off x="3635" y="2494"/>
              <a:ext cx="309" cy="205"/>
            </a:xfrm>
            <a:prstGeom prst="upArrow">
              <a:avLst>
                <a:gd name="adj1" fmla="val 51676"/>
                <a:gd name="adj2" fmla="val 100000"/>
              </a:avLst>
            </a:prstGeom>
            <a:gradFill rotWithShape="1">
              <a:gsLst>
                <a:gs pos="0">
                  <a:schemeClr val="bg2"/>
                </a:gs>
                <a:gs pos="100000">
                  <a:schemeClr val="bg2">
                    <a:gamma/>
                    <a:tint val="39216"/>
                    <a:invGamma/>
                  </a:schemeClr>
                </a:gs>
              </a:gsLst>
              <a:lin ang="0" scaled="1"/>
            </a:gradFill>
            <a:ln w="9525" algn="ctr">
              <a:noFill/>
              <a:miter lim="800000"/>
            </a:ln>
            <a:effectLst/>
          </p:spPr>
          <p:txBody>
            <a:bodyPr wrap="none" anchor="ctr"/>
            <a:lstStyle/>
            <a:p>
              <a:pPr>
                <a:defRPr/>
              </a:pPr>
              <a:endParaRPr lang="zh-CN" altLang="en-US">
                <a:ea typeface="宋体" charset="-122"/>
              </a:endParaRPr>
            </a:p>
          </p:txBody>
        </p:sp>
        <p:sp>
          <p:nvSpPr>
            <p:cNvPr id="74" name="AutoShape 7"/>
            <p:cNvSpPr>
              <a:spLocks noChangeArrowheads="1"/>
            </p:cNvSpPr>
            <p:nvPr/>
          </p:nvSpPr>
          <p:spPr bwMode="gray">
            <a:xfrm rot="10800000" flipH="1">
              <a:off x="2725" y="3439"/>
              <a:ext cx="308" cy="206"/>
            </a:xfrm>
            <a:prstGeom prst="upArrow">
              <a:avLst>
                <a:gd name="adj1" fmla="val 51676"/>
                <a:gd name="adj2" fmla="val 100000"/>
              </a:avLst>
            </a:prstGeom>
            <a:gradFill rotWithShape="1">
              <a:gsLst>
                <a:gs pos="0">
                  <a:schemeClr val="bg2"/>
                </a:gs>
                <a:gs pos="100000">
                  <a:schemeClr val="bg2">
                    <a:gamma/>
                    <a:tint val="39216"/>
                    <a:invGamma/>
                  </a:schemeClr>
                </a:gs>
              </a:gsLst>
              <a:lin ang="0" scaled="1"/>
            </a:gradFill>
            <a:ln w="9525" algn="ctr">
              <a:noFill/>
              <a:miter lim="800000"/>
            </a:ln>
            <a:effectLst/>
          </p:spPr>
          <p:txBody>
            <a:bodyPr wrap="none" anchor="ctr"/>
            <a:lstStyle/>
            <a:p>
              <a:pPr>
                <a:defRPr/>
              </a:pPr>
              <a:endParaRPr lang="zh-CN" altLang="en-US">
                <a:ea typeface="宋体" charset="-122"/>
              </a:endParaRPr>
            </a:p>
          </p:txBody>
        </p:sp>
        <p:sp>
          <p:nvSpPr>
            <p:cNvPr id="75" name="Oval 8"/>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ln>
          </p:spPr>
          <p:txBody>
            <a:bodyPr wrap="none" anchor="ctr"/>
            <a:lstStyle/>
            <a:p>
              <a:endParaRPr lang="zh-CN" altLang="en-US"/>
            </a:p>
          </p:txBody>
        </p:sp>
        <p:sp>
          <p:nvSpPr>
            <p:cNvPr id="76" name="Oval 9"/>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77" name="Oval 10"/>
            <p:cNvSpPr>
              <a:spLocks noChangeArrowheads="1"/>
            </p:cNvSpPr>
            <p:nvPr/>
          </p:nvSpPr>
          <p:spPr bwMode="gray">
            <a:xfrm>
              <a:off x="2255" y="2000"/>
              <a:ext cx="1261" cy="1262"/>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78" name="Oval 11"/>
            <p:cNvSpPr>
              <a:spLocks noChangeArrowheads="1"/>
            </p:cNvSpPr>
            <p:nvPr/>
          </p:nvSpPr>
          <p:spPr bwMode="gray">
            <a:xfrm>
              <a:off x="2254" y="2000"/>
              <a:ext cx="1262" cy="1264"/>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spAutoFit/>
            </a:bodyPr>
            <a:lstStyle/>
            <a:p>
              <a:endParaRPr lang="zh-CN" altLang="en-US"/>
            </a:p>
          </p:txBody>
        </p:sp>
        <p:sp>
          <p:nvSpPr>
            <p:cNvPr id="79" name="Oval 12"/>
            <p:cNvSpPr>
              <a:spLocks noChangeArrowheads="1"/>
            </p:cNvSpPr>
            <p:nvPr/>
          </p:nvSpPr>
          <p:spPr bwMode="gray">
            <a:xfrm>
              <a:off x="2337" y="2084"/>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a:defRPr/>
              </a:pPr>
              <a:endParaRPr lang="zh-CN" altLang="en-US">
                <a:ea typeface="宋体" charset="-122"/>
              </a:endParaRPr>
            </a:p>
          </p:txBody>
        </p:sp>
        <p:sp>
          <p:nvSpPr>
            <p:cNvPr id="80" name="Oval 13"/>
            <p:cNvSpPr>
              <a:spLocks noChangeArrowheads="1"/>
            </p:cNvSpPr>
            <p:nvPr/>
          </p:nvSpPr>
          <p:spPr bwMode="gray">
            <a:xfrm>
              <a:off x="2337" y="2083"/>
              <a:ext cx="1096" cy="1098"/>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grpSp>
      <p:sp>
        <p:nvSpPr>
          <p:cNvPr id="115" name="AutoShape 14"/>
          <p:cNvSpPr>
            <a:spLocks noChangeArrowheads="1"/>
          </p:cNvSpPr>
          <p:nvPr/>
        </p:nvSpPr>
        <p:spPr bwMode="gray">
          <a:xfrm>
            <a:off x="1143000" y="3708400"/>
            <a:ext cx="1658938" cy="561975"/>
          </a:xfrm>
          <a:prstGeom prst="can">
            <a:avLst>
              <a:gd name="adj" fmla="val 25000"/>
            </a:avLst>
          </a:prstGeom>
          <a:gradFill rotWithShape="1">
            <a:gsLst>
              <a:gs pos="0">
                <a:schemeClr val="folHlink">
                  <a:gamma/>
                  <a:shade val="46275"/>
                  <a:invGamma/>
                </a:schemeClr>
              </a:gs>
              <a:gs pos="50000">
                <a:schemeClr val="folHlink"/>
              </a:gs>
              <a:gs pos="100000">
                <a:schemeClr val="folHlink">
                  <a:gamma/>
                  <a:shade val="46275"/>
                  <a:invGamma/>
                </a:schemeClr>
              </a:gs>
            </a:gsLst>
            <a:lin ang="0" scaled="1"/>
          </a:gradFill>
          <a:ln w="9525">
            <a:noFill/>
            <a:round/>
          </a:ln>
          <a:effectLst/>
        </p:spPr>
        <p:txBody>
          <a:bodyPr wrap="none" anchor="ctr"/>
          <a:lstStyle/>
          <a:p>
            <a:pPr>
              <a:defRPr/>
            </a:pPr>
            <a:endParaRPr lang="zh-CN" altLang="en-US">
              <a:ea typeface="宋体" charset="-122"/>
            </a:endParaRPr>
          </a:p>
        </p:txBody>
      </p:sp>
      <p:sp>
        <p:nvSpPr>
          <p:cNvPr id="116" name="AutoShape 15"/>
          <p:cNvSpPr>
            <a:spLocks noChangeArrowheads="1"/>
          </p:cNvSpPr>
          <p:nvPr/>
        </p:nvSpPr>
        <p:spPr bwMode="gray">
          <a:xfrm>
            <a:off x="1143000" y="3208338"/>
            <a:ext cx="1658938" cy="573087"/>
          </a:xfrm>
          <a:prstGeom prst="can">
            <a:avLst>
              <a:gd name="adj" fmla="val 25000"/>
            </a:avLst>
          </a:prstGeom>
          <a:gradFill rotWithShape="1">
            <a:gsLst>
              <a:gs pos="0">
                <a:schemeClr val="folHlink">
                  <a:gamma/>
                  <a:shade val="46275"/>
                  <a:invGamma/>
                </a:schemeClr>
              </a:gs>
              <a:gs pos="50000">
                <a:schemeClr val="folHlink"/>
              </a:gs>
              <a:gs pos="100000">
                <a:schemeClr val="folHlink">
                  <a:gamma/>
                  <a:shade val="46275"/>
                  <a:invGamma/>
                </a:schemeClr>
              </a:gs>
            </a:gsLst>
            <a:lin ang="0" scaled="1"/>
          </a:gradFill>
          <a:ln w="9525">
            <a:noFill/>
            <a:round/>
          </a:ln>
          <a:effectLst/>
        </p:spPr>
        <p:txBody>
          <a:bodyPr wrap="none" anchor="ctr"/>
          <a:lstStyle/>
          <a:p>
            <a:pPr>
              <a:defRPr/>
            </a:pPr>
            <a:endParaRPr lang="zh-CN" altLang="en-US">
              <a:ea typeface="宋体" charset="-122"/>
            </a:endParaRPr>
          </a:p>
        </p:txBody>
      </p:sp>
      <p:sp>
        <p:nvSpPr>
          <p:cNvPr id="117" name="AutoShape 16"/>
          <p:cNvSpPr>
            <a:spLocks noChangeArrowheads="1"/>
          </p:cNvSpPr>
          <p:nvPr/>
        </p:nvSpPr>
        <p:spPr bwMode="gray">
          <a:xfrm>
            <a:off x="1143000" y="2709863"/>
            <a:ext cx="1658938" cy="558800"/>
          </a:xfrm>
          <a:prstGeom prst="can">
            <a:avLst>
              <a:gd name="adj" fmla="val 25000"/>
            </a:avLst>
          </a:prstGeom>
          <a:gradFill rotWithShape="1">
            <a:gsLst>
              <a:gs pos="0">
                <a:schemeClr val="folHlink">
                  <a:gamma/>
                  <a:shade val="46275"/>
                  <a:invGamma/>
                </a:schemeClr>
              </a:gs>
              <a:gs pos="50000">
                <a:schemeClr val="folHlink"/>
              </a:gs>
              <a:gs pos="100000">
                <a:schemeClr val="folHlink">
                  <a:gamma/>
                  <a:shade val="46275"/>
                  <a:invGamma/>
                </a:schemeClr>
              </a:gs>
            </a:gsLst>
            <a:lin ang="0" scaled="1"/>
          </a:gradFill>
          <a:ln w="9525">
            <a:noFill/>
            <a:round/>
          </a:ln>
          <a:effectLst/>
        </p:spPr>
        <p:txBody>
          <a:bodyPr wrap="none" anchor="ctr"/>
          <a:lstStyle/>
          <a:p>
            <a:pPr>
              <a:defRPr/>
            </a:pPr>
            <a:endParaRPr lang="zh-CN" altLang="en-US">
              <a:ea typeface="宋体" charset="-122"/>
            </a:endParaRPr>
          </a:p>
        </p:txBody>
      </p:sp>
      <p:sp>
        <p:nvSpPr>
          <p:cNvPr id="118" name="AutoShape 17"/>
          <p:cNvSpPr>
            <a:spLocks noChangeArrowheads="1"/>
          </p:cNvSpPr>
          <p:nvPr/>
        </p:nvSpPr>
        <p:spPr bwMode="gray">
          <a:xfrm>
            <a:off x="6119813" y="3708400"/>
            <a:ext cx="1728787" cy="561975"/>
          </a:xfrm>
          <a:prstGeom prst="can">
            <a:avLst>
              <a:gd name="adj" fmla="val 25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9525">
            <a:noFill/>
            <a:round/>
          </a:ln>
          <a:effectLst/>
        </p:spPr>
        <p:txBody>
          <a:bodyPr wrap="none" anchor="ctr"/>
          <a:lstStyle/>
          <a:p>
            <a:pPr>
              <a:defRPr/>
            </a:pPr>
            <a:endParaRPr lang="zh-CN" altLang="en-US">
              <a:ea typeface="宋体" charset="-122"/>
            </a:endParaRPr>
          </a:p>
        </p:txBody>
      </p:sp>
      <p:sp>
        <p:nvSpPr>
          <p:cNvPr id="119" name="AutoShape 18"/>
          <p:cNvSpPr>
            <a:spLocks noChangeArrowheads="1"/>
          </p:cNvSpPr>
          <p:nvPr/>
        </p:nvSpPr>
        <p:spPr bwMode="gray">
          <a:xfrm>
            <a:off x="6119813" y="3208338"/>
            <a:ext cx="1728787" cy="573087"/>
          </a:xfrm>
          <a:prstGeom prst="can">
            <a:avLst>
              <a:gd name="adj" fmla="val 25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9525">
            <a:noFill/>
            <a:round/>
          </a:ln>
          <a:effectLst/>
        </p:spPr>
        <p:txBody>
          <a:bodyPr wrap="none" anchor="ctr"/>
          <a:lstStyle/>
          <a:p>
            <a:pPr>
              <a:defRPr/>
            </a:pPr>
            <a:endParaRPr lang="zh-CN" altLang="en-US">
              <a:ea typeface="宋体" charset="-122"/>
            </a:endParaRPr>
          </a:p>
        </p:txBody>
      </p:sp>
      <p:sp>
        <p:nvSpPr>
          <p:cNvPr id="120" name="AutoShape 19"/>
          <p:cNvSpPr>
            <a:spLocks noChangeArrowheads="1"/>
          </p:cNvSpPr>
          <p:nvPr/>
        </p:nvSpPr>
        <p:spPr bwMode="gray">
          <a:xfrm>
            <a:off x="6119813" y="2709863"/>
            <a:ext cx="1728787" cy="558800"/>
          </a:xfrm>
          <a:prstGeom prst="can">
            <a:avLst>
              <a:gd name="adj" fmla="val 25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9525">
            <a:noFill/>
            <a:round/>
          </a:ln>
          <a:effectLst/>
        </p:spPr>
        <p:txBody>
          <a:bodyPr wrap="none" anchor="ctr"/>
          <a:lstStyle/>
          <a:p>
            <a:pPr>
              <a:defRPr/>
            </a:pPr>
            <a:endParaRPr lang="zh-CN" altLang="en-US">
              <a:ea typeface="宋体" charset="-122"/>
            </a:endParaRPr>
          </a:p>
        </p:txBody>
      </p:sp>
      <p:sp>
        <p:nvSpPr>
          <p:cNvPr id="121" name="Text Box 20"/>
          <p:cNvSpPr txBox="1">
            <a:spLocks noChangeArrowheads="1"/>
          </p:cNvSpPr>
          <p:nvPr/>
        </p:nvSpPr>
        <p:spPr bwMode="gray">
          <a:xfrm>
            <a:off x="3851920" y="3132257"/>
            <a:ext cx="11144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b="1" dirty="0" smtClean="0">
                <a:latin typeface="+mn-ea"/>
                <a:ea typeface="+mn-ea"/>
              </a:rPr>
              <a:t>风险信息</a:t>
            </a:r>
            <a:endParaRPr lang="en-US" altLang="zh-CN" b="1" dirty="0" smtClean="0">
              <a:latin typeface="+mn-ea"/>
              <a:ea typeface="+mn-ea"/>
            </a:endParaRPr>
          </a:p>
          <a:p>
            <a:pPr algn="ctr"/>
            <a:r>
              <a:rPr lang="zh-CN" altLang="en-US" b="1" dirty="0" smtClean="0">
                <a:latin typeface="+mn-ea"/>
                <a:ea typeface="+mn-ea"/>
              </a:rPr>
              <a:t>共享平台</a:t>
            </a:r>
            <a:endParaRPr lang="en-US" altLang="zh-CN" b="1" dirty="0">
              <a:latin typeface="+mn-ea"/>
              <a:ea typeface="+mn-ea"/>
            </a:endParaRPr>
          </a:p>
        </p:txBody>
      </p:sp>
      <p:sp>
        <p:nvSpPr>
          <p:cNvPr id="122" name="AutoShape 21"/>
          <p:cNvSpPr>
            <a:spLocks noChangeArrowheads="1"/>
          </p:cNvSpPr>
          <p:nvPr/>
        </p:nvSpPr>
        <p:spPr bwMode="auto">
          <a:xfrm>
            <a:off x="2703513" y="5062538"/>
            <a:ext cx="3524250" cy="500062"/>
          </a:xfrm>
          <a:prstGeom prst="roundRect">
            <a:avLst>
              <a:gd name="adj" fmla="val 50000"/>
            </a:avLst>
          </a:prstGeom>
          <a:solidFill>
            <a:schemeClr val="bg1"/>
          </a:solidFill>
          <a:ln w="38100">
            <a:solidFill>
              <a:schemeClr val="tx1"/>
            </a:solidFill>
            <a:round/>
          </a:ln>
        </p:spPr>
        <p:txBody>
          <a:bodyPr wrap="none" anchor="ctr"/>
          <a:lstStyle/>
          <a:p>
            <a:pPr algn="ctr" eaLnBrk="0" hangingPunct="0"/>
            <a:r>
              <a:rPr lang="zh-CN" altLang="en-US" dirty="0" smtClean="0">
                <a:latin typeface="Verdana" pitchFamily="34" charset="0"/>
              </a:rPr>
              <a:t>风险管理部</a:t>
            </a:r>
            <a:r>
              <a:rPr lang="en-US" altLang="zh-CN" dirty="0" smtClean="0">
                <a:latin typeface="Verdana" pitchFamily="34" charset="0"/>
              </a:rPr>
              <a:t>/</a:t>
            </a:r>
            <a:r>
              <a:rPr lang="zh-CN" altLang="en-US" dirty="0" smtClean="0">
                <a:latin typeface="Verdana" pitchFamily="34" charset="0"/>
              </a:rPr>
              <a:t>信息技术部</a:t>
            </a:r>
            <a:endParaRPr lang="en-US" altLang="zh-CN" dirty="0">
              <a:latin typeface="Verdana" pitchFamily="34" charset="0"/>
            </a:endParaRPr>
          </a:p>
        </p:txBody>
      </p:sp>
      <p:sp>
        <p:nvSpPr>
          <p:cNvPr id="123" name="Text Box 22"/>
          <p:cNvSpPr txBox="1">
            <a:spLocks noChangeArrowheads="1"/>
          </p:cNvSpPr>
          <p:nvPr/>
        </p:nvSpPr>
        <p:spPr bwMode="gray">
          <a:xfrm>
            <a:off x="1371762" y="2905199"/>
            <a:ext cx="108234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400" dirty="0" smtClean="0">
                <a:solidFill>
                  <a:schemeClr val="bg1"/>
                </a:solidFill>
                <a:latin typeface="+mn-ea"/>
                <a:ea typeface="+mn-ea"/>
              </a:rPr>
              <a:t>企业</a:t>
            </a:r>
            <a:r>
              <a:rPr lang="zh-CN" altLang="en-US" sz="1400" dirty="0">
                <a:solidFill>
                  <a:schemeClr val="bg1"/>
                </a:solidFill>
                <a:latin typeface="+mn-ea"/>
                <a:ea typeface="+mn-ea"/>
              </a:rPr>
              <a:t>管理</a:t>
            </a:r>
            <a:r>
              <a:rPr lang="zh-CN" altLang="en-US" sz="1400" dirty="0" smtClean="0">
                <a:solidFill>
                  <a:schemeClr val="bg1"/>
                </a:solidFill>
                <a:latin typeface="+mn-ea"/>
                <a:ea typeface="+mn-ea"/>
              </a:rPr>
              <a:t>部</a:t>
            </a:r>
            <a:endParaRPr lang="en-US" altLang="zh-CN" sz="1400" dirty="0">
              <a:solidFill>
                <a:schemeClr val="bg1"/>
              </a:solidFill>
              <a:latin typeface="+mn-ea"/>
              <a:ea typeface="+mn-ea"/>
            </a:endParaRPr>
          </a:p>
        </p:txBody>
      </p:sp>
      <p:sp>
        <p:nvSpPr>
          <p:cNvPr id="124" name="Text Box 23"/>
          <p:cNvSpPr txBox="1">
            <a:spLocks noChangeArrowheads="1"/>
          </p:cNvSpPr>
          <p:nvPr/>
        </p:nvSpPr>
        <p:spPr bwMode="gray">
          <a:xfrm>
            <a:off x="1371764" y="3355975"/>
            <a:ext cx="108234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ctr" eaLnBrk="0" hangingPunct="0">
              <a:defRPr sz="1400">
                <a:solidFill>
                  <a:schemeClr val="bg1"/>
                </a:solidFill>
                <a:latin typeface="+mn-ea"/>
              </a:defRPr>
            </a:lvl1pPr>
            <a:lvl2pPr marL="742950" indent="-285750" eaLnBrk="0" hangingPunct="0">
              <a:defRPr>
                <a:latin typeface="Arial" charset="0"/>
                <a:ea typeface="宋体" charset="-122"/>
              </a:defRPr>
            </a:lvl2pPr>
            <a:lvl3pPr marL="1143000" indent="-228600" eaLnBrk="0" hangingPunct="0">
              <a:defRPr>
                <a:latin typeface="Arial" charset="0"/>
                <a:ea typeface="宋体" charset="-122"/>
              </a:defRPr>
            </a:lvl3pPr>
            <a:lvl4pPr marL="1600200" indent="-228600" eaLnBrk="0" hangingPunct="0">
              <a:defRPr>
                <a:latin typeface="Arial" charset="0"/>
                <a:ea typeface="宋体" charset="-122"/>
              </a:defRPr>
            </a:lvl4pPr>
            <a:lvl5pPr marL="2057400" indent="-228600" eaLnBrk="0" hangingPunct="0">
              <a:defRPr>
                <a:latin typeface="Arial" charset="0"/>
                <a:ea typeface="宋体" charset="-122"/>
              </a:defRPr>
            </a:lvl5pPr>
            <a:lvl6pPr marL="2514600" indent="-228600" eaLnBrk="0" fontAlgn="base" hangingPunct="0">
              <a:spcBef>
                <a:spcPct val="0"/>
              </a:spcBef>
              <a:spcAft>
                <a:spcPct val="0"/>
              </a:spcAft>
              <a:defRPr>
                <a:latin typeface="Arial" charset="0"/>
                <a:ea typeface="宋体" charset="-122"/>
              </a:defRPr>
            </a:lvl6pPr>
            <a:lvl7pPr marL="2971800" indent="-228600" eaLnBrk="0" fontAlgn="base" hangingPunct="0">
              <a:spcBef>
                <a:spcPct val="0"/>
              </a:spcBef>
              <a:spcAft>
                <a:spcPct val="0"/>
              </a:spcAft>
              <a:defRPr>
                <a:latin typeface="Arial" charset="0"/>
                <a:ea typeface="宋体" charset="-122"/>
              </a:defRPr>
            </a:lvl7pPr>
            <a:lvl8pPr marL="3429000" indent="-228600" eaLnBrk="0" fontAlgn="base" hangingPunct="0">
              <a:spcBef>
                <a:spcPct val="0"/>
              </a:spcBef>
              <a:spcAft>
                <a:spcPct val="0"/>
              </a:spcAft>
              <a:defRPr>
                <a:latin typeface="Arial" charset="0"/>
                <a:ea typeface="宋体" charset="-122"/>
              </a:defRPr>
            </a:lvl8pPr>
            <a:lvl9pPr marL="3886200" indent="-228600" eaLnBrk="0" fontAlgn="base" hangingPunct="0">
              <a:spcBef>
                <a:spcPct val="0"/>
              </a:spcBef>
              <a:spcAft>
                <a:spcPct val="0"/>
              </a:spcAft>
              <a:defRPr>
                <a:latin typeface="Arial" charset="0"/>
                <a:ea typeface="宋体" charset="-122"/>
              </a:defRPr>
            </a:lvl9pPr>
          </a:lstStyle>
          <a:p>
            <a:r>
              <a:rPr lang="zh-CN" altLang="en-US" dirty="0"/>
              <a:t>资产运营部</a:t>
            </a:r>
            <a:endParaRPr lang="en-US" altLang="zh-CN" dirty="0"/>
          </a:p>
        </p:txBody>
      </p:sp>
      <p:sp>
        <p:nvSpPr>
          <p:cNvPr id="125" name="Text Box 24"/>
          <p:cNvSpPr txBox="1">
            <a:spLocks noChangeArrowheads="1"/>
          </p:cNvSpPr>
          <p:nvPr/>
        </p:nvSpPr>
        <p:spPr bwMode="gray">
          <a:xfrm>
            <a:off x="1551300" y="3854450"/>
            <a:ext cx="7232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ctr" eaLnBrk="0" hangingPunct="0">
              <a:defRPr sz="1400">
                <a:solidFill>
                  <a:schemeClr val="bg1"/>
                </a:solidFill>
                <a:latin typeface="+mn-ea"/>
              </a:defRPr>
            </a:lvl1pPr>
            <a:lvl2pPr marL="742950" indent="-285750" eaLnBrk="0" hangingPunct="0">
              <a:defRPr>
                <a:latin typeface="Arial" charset="0"/>
                <a:ea typeface="宋体" charset="-122"/>
              </a:defRPr>
            </a:lvl2pPr>
            <a:lvl3pPr marL="1143000" indent="-228600" eaLnBrk="0" hangingPunct="0">
              <a:defRPr>
                <a:latin typeface="Arial" charset="0"/>
                <a:ea typeface="宋体" charset="-122"/>
              </a:defRPr>
            </a:lvl3pPr>
            <a:lvl4pPr marL="1600200" indent="-228600" eaLnBrk="0" hangingPunct="0">
              <a:defRPr>
                <a:latin typeface="Arial" charset="0"/>
                <a:ea typeface="宋体" charset="-122"/>
              </a:defRPr>
            </a:lvl4pPr>
            <a:lvl5pPr marL="2057400" indent="-228600" eaLnBrk="0" hangingPunct="0">
              <a:defRPr>
                <a:latin typeface="Arial" charset="0"/>
                <a:ea typeface="宋体" charset="-122"/>
              </a:defRPr>
            </a:lvl5pPr>
            <a:lvl6pPr marL="2514600" indent="-228600" eaLnBrk="0" fontAlgn="base" hangingPunct="0">
              <a:spcBef>
                <a:spcPct val="0"/>
              </a:spcBef>
              <a:spcAft>
                <a:spcPct val="0"/>
              </a:spcAft>
              <a:defRPr>
                <a:latin typeface="Arial" charset="0"/>
                <a:ea typeface="宋体" charset="-122"/>
              </a:defRPr>
            </a:lvl6pPr>
            <a:lvl7pPr marL="2971800" indent="-228600" eaLnBrk="0" fontAlgn="base" hangingPunct="0">
              <a:spcBef>
                <a:spcPct val="0"/>
              </a:spcBef>
              <a:spcAft>
                <a:spcPct val="0"/>
              </a:spcAft>
              <a:defRPr>
                <a:latin typeface="Arial" charset="0"/>
                <a:ea typeface="宋体" charset="-122"/>
              </a:defRPr>
            </a:lvl7pPr>
            <a:lvl8pPr marL="3429000" indent="-228600" eaLnBrk="0" fontAlgn="base" hangingPunct="0">
              <a:spcBef>
                <a:spcPct val="0"/>
              </a:spcBef>
              <a:spcAft>
                <a:spcPct val="0"/>
              </a:spcAft>
              <a:defRPr>
                <a:latin typeface="Arial" charset="0"/>
                <a:ea typeface="宋体" charset="-122"/>
              </a:defRPr>
            </a:lvl8pPr>
            <a:lvl9pPr marL="3886200" indent="-228600" eaLnBrk="0" fontAlgn="base" hangingPunct="0">
              <a:spcBef>
                <a:spcPct val="0"/>
              </a:spcBef>
              <a:spcAft>
                <a:spcPct val="0"/>
              </a:spcAft>
              <a:defRPr>
                <a:latin typeface="Arial" charset="0"/>
                <a:ea typeface="宋体" charset="-122"/>
              </a:defRPr>
            </a:lvl9pPr>
          </a:lstStyle>
          <a:p>
            <a:r>
              <a:rPr lang="zh-CN" altLang="en-US" dirty="0"/>
              <a:t>财务部</a:t>
            </a:r>
            <a:endParaRPr lang="en-US" altLang="zh-CN" dirty="0"/>
          </a:p>
        </p:txBody>
      </p:sp>
      <p:sp>
        <p:nvSpPr>
          <p:cNvPr id="126" name="Text Box 25"/>
          <p:cNvSpPr txBox="1">
            <a:spLocks noChangeArrowheads="1"/>
          </p:cNvSpPr>
          <p:nvPr/>
        </p:nvSpPr>
        <p:spPr bwMode="gray">
          <a:xfrm>
            <a:off x="6469226" y="2855913"/>
            <a:ext cx="108234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ctr" eaLnBrk="0" hangingPunct="0">
              <a:defRPr sz="1400">
                <a:solidFill>
                  <a:schemeClr val="bg1"/>
                </a:solidFill>
                <a:latin typeface="+mn-ea"/>
              </a:defRPr>
            </a:lvl1pPr>
            <a:lvl2pPr marL="742950" indent="-285750" eaLnBrk="0" hangingPunct="0">
              <a:defRPr>
                <a:latin typeface="Arial" charset="0"/>
                <a:ea typeface="宋体" charset="-122"/>
              </a:defRPr>
            </a:lvl2pPr>
            <a:lvl3pPr marL="1143000" indent="-228600" eaLnBrk="0" hangingPunct="0">
              <a:defRPr>
                <a:latin typeface="Arial" charset="0"/>
                <a:ea typeface="宋体" charset="-122"/>
              </a:defRPr>
            </a:lvl3pPr>
            <a:lvl4pPr marL="1600200" indent="-228600" eaLnBrk="0" hangingPunct="0">
              <a:defRPr>
                <a:latin typeface="Arial" charset="0"/>
                <a:ea typeface="宋体" charset="-122"/>
              </a:defRPr>
            </a:lvl4pPr>
            <a:lvl5pPr marL="2057400" indent="-228600" eaLnBrk="0" hangingPunct="0">
              <a:defRPr>
                <a:latin typeface="Arial" charset="0"/>
                <a:ea typeface="宋体" charset="-122"/>
              </a:defRPr>
            </a:lvl5pPr>
            <a:lvl6pPr marL="2514600" indent="-228600" eaLnBrk="0" fontAlgn="base" hangingPunct="0">
              <a:spcBef>
                <a:spcPct val="0"/>
              </a:spcBef>
              <a:spcAft>
                <a:spcPct val="0"/>
              </a:spcAft>
              <a:defRPr>
                <a:latin typeface="Arial" charset="0"/>
                <a:ea typeface="宋体" charset="-122"/>
              </a:defRPr>
            </a:lvl6pPr>
            <a:lvl7pPr marL="2971800" indent="-228600" eaLnBrk="0" fontAlgn="base" hangingPunct="0">
              <a:spcBef>
                <a:spcPct val="0"/>
              </a:spcBef>
              <a:spcAft>
                <a:spcPct val="0"/>
              </a:spcAft>
              <a:defRPr>
                <a:latin typeface="Arial" charset="0"/>
                <a:ea typeface="宋体" charset="-122"/>
              </a:defRPr>
            </a:lvl7pPr>
            <a:lvl8pPr marL="3429000" indent="-228600" eaLnBrk="0" fontAlgn="base" hangingPunct="0">
              <a:spcBef>
                <a:spcPct val="0"/>
              </a:spcBef>
              <a:spcAft>
                <a:spcPct val="0"/>
              </a:spcAft>
              <a:defRPr>
                <a:latin typeface="Arial" charset="0"/>
                <a:ea typeface="宋体" charset="-122"/>
              </a:defRPr>
            </a:lvl8pPr>
            <a:lvl9pPr marL="3886200" indent="-228600" eaLnBrk="0" fontAlgn="base" hangingPunct="0">
              <a:spcBef>
                <a:spcPct val="0"/>
              </a:spcBef>
              <a:spcAft>
                <a:spcPct val="0"/>
              </a:spcAft>
              <a:defRPr>
                <a:latin typeface="Arial" charset="0"/>
                <a:ea typeface="宋体" charset="-122"/>
              </a:defRPr>
            </a:lvl9pPr>
          </a:lstStyle>
          <a:p>
            <a:r>
              <a:rPr lang="zh-CN" altLang="en-US" dirty="0"/>
              <a:t>人力资源部</a:t>
            </a:r>
            <a:endParaRPr lang="en-US" altLang="zh-CN" dirty="0"/>
          </a:p>
        </p:txBody>
      </p:sp>
      <p:sp>
        <p:nvSpPr>
          <p:cNvPr id="127" name="Text Box 26"/>
          <p:cNvSpPr txBox="1">
            <a:spLocks noChangeArrowheads="1"/>
          </p:cNvSpPr>
          <p:nvPr/>
        </p:nvSpPr>
        <p:spPr bwMode="gray">
          <a:xfrm>
            <a:off x="6469226" y="3355975"/>
            <a:ext cx="108234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ctr" eaLnBrk="0" hangingPunct="0">
              <a:defRPr sz="1400">
                <a:solidFill>
                  <a:schemeClr val="bg1"/>
                </a:solidFill>
                <a:latin typeface="+mn-ea"/>
              </a:defRPr>
            </a:lvl1pPr>
            <a:lvl2pPr marL="742950" indent="-285750" eaLnBrk="0" hangingPunct="0">
              <a:defRPr>
                <a:latin typeface="Arial" charset="0"/>
                <a:ea typeface="宋体" charset="-122"/>
              </a:defRPr>
            </a:lvl2pPr>
            <a:lvl3pPr marL="1143000" indent="-228600" eaLnBrk="0" hangingPunct="0">
              <a:defRPr>
                <a:latin typeface="Arial" charset="0"/>
                <a:ea typeface="宋体" charset="-122"/>
              </a:defRPr>
            </a:lvl3pPr>
            <a:lvl4pPr marL="1600200" indent="-228600" eaLnBrk="0" hangingPunct="0">
              <a:defRPr>
                <a:latin typeface="Arial" charset="0"/>
                <a:ea typeface="宋体" charset="-122"/>
              </a:defRPr>
            </a:lvl4pPr>
            <a:lvl5pPr marL="2057400" indent="-228600" eaLnBrk="0" hangingPunct="0">
              <a:defRPr>
                <a:latin typeface="Arial" charset="0"/>
                <a:ea typeface="宋体" charset="-122"/>
              </a:defRPr>
            </a:lvl5pPr>
            <a:lvl6pPr marL="2514600" indent="-228600" eaLnBrk="0" fontAlgn="base" hangingPunct="0">
              <a:spcBef>
                <a:spcPct val="0"/>
              </a:spcBef>
              <a:spcAft>
                <a:spcPct val="0"/>
              </a:spcAft>
              <a:defRPr>
                <a:latin typeface="Arial" charset="0"/>
                <a:ea typeface="宋体" charset="-122"/>
              </a:defRPr>
            </a:lvl6pPr>
            <a:lvl7pPr marL="2971800" indent="-228600" eaLnBrk="0" fontAlgn="base" hangingPunct="0">
              <a:spcBef>
                <a:spcPct val="0"/>
              </a:spcBef>
              <a:spcAft>
                <a:spcPct val="0"/>
              </a:spcAft>
              <a:defRPr>
                <a:latin typeface="Arial" charset="0"/>
                <a:ea typeface="宋体" charset="-122"/>
              </a:defRPr>
            </a:lvl7pPr>
            <a:lvl8pPr marL="3429000" indent="-228600" eaLnBrk="0" fontAlgn="base" hangingPunct="0">
              <a:spcBef>
                <a:spcPct val="0"/>
              </a:spcBef>
              <a:spcAft>
                <a:spcPct val="0"/>
              </a:spcAft>
              <a:defRPr>
                <a:latin typeface="Arial" charset="0"/>
                <a:ea typeface="宋体" charset="-122"/>
              </a:defRPr>
            </a:lvl8pPr>
            <a:lvl9pPr marL="3886200" indent="-228600" eaLnBrk="0" fontAlgn="base" hangingPunct="0">
              <a:spcBef>
                <a:spcPct val="0"/>
              </a:spcBef>
              <a:spcAft>
                <a:spcPct val="0"/>
              </a:spcAft>
              <a:defRPr>
                <a:latin typeface="Arial" charset="0"/>
                <a:ea typeface="宋体" charset="-122"/>
              </a:defRPr>
            </a:lvl9pPr>
          </a:lstStyle>
          <a:p>
            <a:r>
              <a:rPr lang="zh-CN" altLang="en-US" dirty="0"/>
              <a:t>战略规划部</a:t>
            </a:r>
            <a:endParaRPr lang="en-US" altLang="zh-CN" dirty="0"/>
          </a:p>
        </p:txBody>
      </p:sp>
      <p:sp>
        <p:nvSpPr>
          <p:cNvPr id="128" name="Text Box 27"/>
          <p:cNvSpPr txBox="1">
            <a:spLocks noChangeArrowheads="1"/>
          </p:cNvSpPr>
          <p:nvPr/>
        </p:nvSpPr>
        <p:spPr bwMode="gray">
          <a:xfrm>
            <a:off x="6648762" y="3854450"/>
            <a:ext cx="7232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ctr" eaLnBrk="0" hangingPunct="0">
              <a:defRPr sz="1400">
                <a:solidFill>
                  <a:schemeClr val="bg1"/>
                </a:solidFill>
                <a:latin typeface="+mn-ea"/>
              </a:defRPr>
            </a:lvl1pPr>
            <a:lvl2pPr marL="742950" indent="-285750" eaLnBrk="0" hangingPunct="0">
              <a:defRPr>
                <a:latin typeface="Arial" charset="0"/>
                <a:ea typeface="宋体" charset="-122"/>
              </a:defRPr>
            </a:lvl2pPr>
            <a:lvl3pPr marL="1143000" indent="-228600" eaLnBrk="0" hangingPunct="0">
              <a:defRPr>
                <a:latin typeface="Arial" charset="0"/>
                <a:ea typeface="宋体" charset="-122"/>
              </a:defRPr>
            </a:lvl3pPr>
            <a:lvl4pPr marL="1600200" indent="-228600" eaLnBrk="0" hangingPunct="0">
              <a:defRPr>
                <a:latin typeface="Arial" charset="0"/>
                <a:ea typeface="宋体" charset="-122"/>
              </a:defRPr>
            </a:lvl4pPr>
            <a:lvl5pPr marL="2057400" indent="-228600" eaLnBrk="0" hangingPunct="0">
              <a:defRPr>
                <a:latin typeface="Arial" charset="0"/>
                <a:ea typeface="宋体" charset="-122"/>
              </a:defRPr>
            </a:lvl5pPr>
            <a:lvl6pPr marL="2514600" indent="-228600" eaLnBrk="0" fontAlgn="base" hangingPunct="0">
              <a:spcBef>
                <a:spcPct val="0"/>
              </a:spcBef>
              <a:spcAft>
                <a:spcPct val="0"/>
              </a:spcAft>
              <a:defRPr>
                <a:latin typeface="Arial" charset="0"/>
                <a:ea typeface="宋体" charset="-122"/>
              </a:defRPr>
            </a:lvl6pPr>
            <a:lvl7pPr marL="2971800" indent="-228600" eaLnBrk="0" fontAlgn="base" hangingPunct="0">
              <a:spcBef>
                <a:spcPct val="0"/>
              </a:spcBef>
              <a:spcAft>
                <a:spcPct val="0"/>
              </a:spcAft>
              <a:defRPr>
                <a:latin typeface="Arial" charset="0"/>
                <a:ea typeface="宋体" charset="-122"/>
              </a:defRPr>
            </a:lvl7pPr>
            <a:lvl8pPr marL="3429000" indent="-228600" eaLnBrk="0" fontAlgn="base" hangingPunct="0">
              <a:spcBef>
                <a:spcPct val="0"/>
              </a:spcBef>
              <a:spcAft>
                <a:spcPct val="0"/>
              </a:spcAft>
              <a:defRPr>
                <a:latin typeface="Arial" charset="0"/>
                <a:ea typeface="宋体" charset="-122"/>
              </a:defRPr>
            </a:lvl8pPr>
            <a:lvl9pPr marL="3886200" indent="-228600" eaLnBrk="0" fontAlgn="base" hangingPunct="0">
              <a:spcBef>
                <a:spcPct val="0"/>
              </a:spcBef>
              <a:spcAft>
                <a:spcPct val="0"/>
              </a:spcAft>
              <a:defRPr>
                <a:latin typeface="Arial" charset="0"/>
                <a:ea typeface="宋体" charset="-122"/>
              </a:defRPr>
            </a:lvl9pPr>
          </a:lstStyle>
          <a:p>
            <a:r>
              <a:rPr lang="zh-CN" altLang="en-US" dirty="0"/>
              <a:t>审计部</a:t>
            </a:r>
            <a:endParaRPr lang="en-US" altLang="zh-CN" dirty="0"/>
          </a:p>
        </p:txBody>
      </p:sp>
      <p:sp>
        <p:nvSpPr>
          <p:cNvPr id="2" name="TextBox 1"/>
          <p:cNvSpPr txBox="1"/>
          <p:nvPr/>
        </p:nvSpPr>
        <p:spPr>
          <a:xfrm>
            <a:off x="2411761" y="5752760"/>
            <a:ext cx="4320480" cy="738664"/>
          </a:xfrm>
          <a:prstGeom prst="rect">
            <a:avLst/>
          </a:prstGeom>
          <a:noFill/>
        </p:spPr>
        <p:txBody>
          <a:bodyPr wrap="square" rtlCol="0">
            <a:spAutoFit/>
          </a:bodyPr>
          <a:lstStyle/>
          <a:p>
            <a:pPr>
              <a:lnSpc>
                <a:spcPct val="150000"/>
              </a:lnSpc>
            </a:pPr>
            <a:r>
              <a:rPr lang="zh-CN" altLang="en-US" sz="1400" u="sng" dirty="0" smtClean="0">
                <a:latin typeface="微软雅黑" pitchFamily="34" charset="-122"/>
                <a:ea typeface="微软雅黑" pitchFamily="34" charset="-122"/>
              </a:rPr>
              <a:t>风险管理与管理风险</a:t>
            </a:r>
            <a:r>
              <a:rPr lang="zh-CN" altLang="en-US" sz="1400" dirty="0" smtClean="0">
                <a:latin typeface="微软雅黑" pitchFamily="34" charset="-122"/>
                <a:ea typeface="微软雅黑" pitchFamily="34" charset="-122"/>
              </a:rPr>
              <a:t>分开，风险管理部和信息部提供风险监控的规则、流程、方法、模型和数据技术支持</a:t>
            </a:r>
            <a:endParaRPr lang="zh-CN" altLang="en-US" sz="1400" dirty="0">
              <a:latin typeface="微软雅黑" pitchFamily="34" charset="-122"/>
              <a:ea typeface="微软雅黑" pitchFamily="34" charset="-122"/>
            </a:endParaRPr>
          </a:p>
        </p:txBody>
      </p:sp>
      <p:sp>
        <p:nvSpPr>
          <p:cNvPr id="4" name="TextBox 3"/>
          <p:cNvSpPr txBox="1"/>
          <p:nvPr/>
        </p:nvSpPr>
        <p:spPr>
          <a:xfrm>
            <a:off x="2703513" y="1412776"/>
            <a:ext cx="3524250" cy="700576"/>
          </a:xfrm>
          <a:prstGeom prst="rect">
            <a:avLst/>
          </a:prstGeom>
          <a:noFill/>
        </p:spPr>
        <p:txBody>
          <a:bodyPr wrap="square" rtlCol="0">
            <a:spAutoFit/>
          </a:bodyPr>
          <a:lstStyle/>
          <a:p>
            <a:pPr>
              <a:lnSpc>
                <a:spcPct val="150000"/>
              </a:lnSpc>
            </a:pPr>
            <a:r>
              <a:rPr lang="zh-CN" altLang="en-US" sz="1400" dirty="0">
                <a:latin typeface="微软雅黑" pitchFamily="34" charset="-122"/>
                <a:ea typeface="微软雅黑" pitchFamily="34" charset="-122"/>
              </a:rPr>
              <a:t>借助于信息共享平台，职能部门具体</a:t>
            </a:r>
            <a:r>
              <a:rPr lang="zh-CN" altLang="en-US" sz="1400" dirty="0" smtClean="0">
                <a:latin typeface="微软雅黑" pitchFamily="34" charset="-122"/>
                <a:ea typeface="微软雅黑" pitchFamily="34" charset="-122"/>
              </a:rPr>
              <a:t>地识别、分析、监测并应对各自</a:t>
            </a:r>
            <a:r>
              <a:rPr lang="zh-CN" altLang="en-US" sz="1400" dirty="0">
                <a:latin typeface="微软雅黑" pitchFamily="34" charset="-122"/>
                <a:ea typeface="微软雅黑" pitchFamily="34" charset="-122"/>
              </a:rPr>
              <a:t>领域中的风险</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a:t>
            </a:r>
            <a:r>
              <a:rPr lang="zh-CN" altLang="en-US" sz="2800" dirty="0">
                <a:solidFill>
                  <a:schemeClr val="bg1"/>
                </a:solidFill>
                <a:latin typeface="微软雅黑" pitchFamily="34" charset="-122"/>
                <a:ea typeface="微软雅黑" pitchFamily="34" charset="-122"/>
              </a:rPr>
              <a:t>构建</a:t>
            </a:r>
            <a:r>
              <a:rPr lang="zh-CN" altLang="en-US" sz="2800" dirty="0" smtClean="0">
                <a:solidFill>
                  <a:schemeClr val="bg1"/>
                </a:solidFill>
                <a:latin typeface="微软雅黑" pitchFamily="34" charset="-122"/>
                <a:ea typeface="微软雅黑" pitchFamily="34" charset="-122"/>
              </a:rPr>
              <a:t>框架</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风险管理内容</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任务</a:t>
            </a:r>
          </a:p>
        </p:txBody>
      </p:sp>
      <p:sp>
        <p:nvSpPr>
          <p:cNvPr id="48" name="AutoShape 11"/>
          <p:cNvSpPr>
            <a:spLocks noChangeArrowheads="1"/>
          </p:cNvSpPr>
          <p:nvPr/>
        </p:nvSpPr>
        <p:spPr bwMode="auto">
          <a:xfrm>
            <a:off x="1295400" y="2321108"/>
            <a:ext cx="1689652" cy="2967704"/>
          </a:xfrm>
          <a:prstGeom prst="roundRect">
            <a:avLst>
              <a:gd name="adj" fmla="val 16667"/>
            </a:avLst>
          </a:prstGeom>
          <a:noFill/>
          <a:ln w="3810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zh-CN" altLang="en-US">
              <a:latin typeface="Verdana" pitchFamily="34" charset="0"/>
            </a:endParaRPr>
          </a:p>
        </p:txBody>
      </p:sp>
      <p:sp>
        <p:nvSpPr>
          <p:cNvPr id="49" name="Text Box 12"/>
          <p:cNvSpPr txBox="1">
            <a:spLocks noChangeArrowheads="1"/>
          </p:cNvSpPr>
          <p:nvPr/>
        </p:nvSpPr>
        <p:spPr bwMode="auto">
          <a:xfrm>
            <a:off x="1365802" y="2538258"/>
            <a:ext cx="1548848"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endParaRPr lang="en-US" altLang="zh-CN" dirty="0">
              <a:solidFill>
                <a:srgbClr val="001D3A"/>
              </a:solidFill>
              <a:latin typeface="Verdana" pitchFamily="34" charset="0"/>
            </a:endParaRPr>
          </a:p>
          <a:p>
            <a:pPr algn="ctr">
              <a:lnSpc>
                <a:spcPct val="150000"/>
              </a:lnSpc>
              <a:buSzPct val="60000"/>
              <a:buFontTx/>
              <a:buChar char="•"/>
            </a:pPr>
            <a:r>
              <a:rPr lang="zh-CN" altLang="en-US" sz="1600" b="1" dirty="0" smtClean="0">
                <a:solidFill>
                  <a:srgbClr val="001D3A"/>
                </a:solidFill>
                <a:latin typeface="+mn-ea"/>
                <a:ea typeface="+mn-ea"/>
              </a:rPr>
              <a:t>战略风险</a:t>
            </a:r>
            <a:endParaRPr lang="en-US" altLang="zh-CN" sz="1600" b="1" dirty="0" smtClean="0">
              <a:solidFill>
                <a:srgbClr val="001D3A"/>
              </a:solidFill>
              <a:latin typeface="+mn-ea"/>
              <a:ea typeface="+mn-ea"/>
            </a:endParaRPr>
          </a:p>
          <a:p>
            <a:pPr algn="ctr">
              <a:lnSpc>
                <a:spcPct val="150000"/>
              </a:lnSpc>
              <a:buSzPct val="60000"/>
              <a:buFontTx/>
              <a:buChar char="•"/>
            </a:pPr>
            <a:r>
              <a:rPr lang="zh-CN" altLang="en-US" sz="1600" b="1" dirty="0">
                <a:solidFill>
                  <a:srgbClr val="001D3A"/>
                </a:solidFill>
                <a:latin typeface="+mn-ea"/>
                <a:ea typeface="+mn-ea"/>
              </a:rPr>
              <a:t>财务</a:t>
            </a:r>
            <a:r>
              <a:rPr lang="zh-CN" altLang="en-US" sz="1600" b="1" dirty="0" smtClean="0">
                <a:solidFill>
                  <a:srgbClr val="001D3A"/>
                </a:solidFill>
                <a:latin typeface="+mn-ea"/>
                <a:ea typeface="+mn-ea"/>
              </a:rPr>
              <a:t>风险</a:t>
            </a:r>
            <a:endParaRPr lang="en-US" altLang="zh-CN" sz="1600" b="1" dirty="0" smtClean="0">
              <a:solidFill>
                <a:srgbClr val="001D3A"/>
              </a:solidFill>
              <a:latin typeface="+mn-ea"/>
              <a:ea typeface="+mn-ea"/>
            </a:endParaRPr>
          </a:p>
          <a:p>
            <a:pPr algn="ctr">
              <a:lnSpc>
                <a:spcPct val="150000"/>
              </a:lnSpc>
              <a:buSzPct val="60000"/>
              <a:buFontTx/>
              <a:buChar char="•"/>
            </a:pPr>
            <a:r>
              <a:rPr lang="zh-CN" altLang="en-US" sz="1600" b="1" dirty="0" smtClean="0">
                <a:solidFill>
                  <a:srgbClr val="001D3A"/>
                </a:solidFill>
                <a:latin typeface="+mn-ea"/>
                <a:ea typeface="+mn-ea"/>
              </a:rPr>
              <a:t>市场风险</a:t>
            </a:r>
            <a:endParaRPr lang="en-US" altLang="zh-CN" sz="1600" b="1" dirty="0" smtClean="0">
              <a:solidFill>
                <a:srgbClr val="001D3A"/>
              </a:solidFill>
              <a:latin typeface="+mn-ea"/>
              <a:ea typeface="+mn-ea"/>
            </a:endParaRPr>
          </a:p>
          <a:p>
            <a:pPr algn="ctr">
              <a:lnSpc>
                <a:spcPct val="150000"/>
              </a:lnSpc>
              <a:buSzPct val="60000"/>
              <a:buFontTx/>
              <a:buChar char="•"/>
            </a:pPr>
            <a:r>
              <a:rPr lang="zh-CN" altLang="en-US" sz="1600" b="1" dirty="0" smtClean="0">
                <a:solidFill>
                  <a:srgbClr val="001D3A"/>
                </a:solidFill>
                <a:latin typeface="+mn-ea"/>
                <a:ea typeface="+mn-ea"/>
              </a:rPr>
              <a:t>操作风险</a:t>
            </a:r>
            <a:endParaRPr lang="en-US" altLang="zh-CN" sz="1600" b="1" dirty="0" smtClean="0">
              <a:solidFill>
                <a:srgbClr val="001D3A"/>
              </a:solidFill>
              <a:latin typeface="+mn-ea"/>
              <a:ea typeface="+mn-ea"/>
            </a:endParaRPr>
          </a:p>
          <a:p>
            <a:pPr algn="ctr">
              <a:lnSpc>
                <a:spcPct val="150000"/>
              </a:lnSpc>
              <a:buSzPct val="60000"/>
              <a:buFontTx/>
              <a:buChar char="•"/>
            </a:pPr>
            <a:r>
              <a:rPr lang="zh-CN" altLang="en-US" sz="1600" b="1" dirty="0">
                <a:solidFill>
                  <a:srgbClr val="001D3A"/>
                </a:solidFill>
                <a:latin typeface="+mn-ea"/>
                <a:ea typeface="+mn-ea"/>
              </a:rPr>
              <a:t>法律风险</a:t>
            </a:r>
            <a:endParaRPr lang="en-US" altLang="zh-CN" sz="1600" b="1" dirty="0">
              <a:solidFill>
                <a:srgbClr val="001D3A"/>
              </a:solidFill>
              <a:latin typeface="+mn-ea"/>
              <a:ea typeface="+mn-ea"/>
            </a:endParaRPr>
          </a:p>
        </p:txBody>
      </p:sp>
      <p:sp>
        <p:nvSpPr>
          <p:cNvPr id="50" name="AutoShape 13"/>
          <p:cNvSpPr>
            <a:spLocks noChangeArrowheads="1"/>
          </p:cNvSpPr>
          <p:nvPr/>
        </p:nvSpPr>
        <p:spPr bwMode="auto">
          <a:xfrm>
            <a:off x="6082748" y="2321108"/>
            <a:ext cx="1689652" cy="2967704"/>
          </a:xfrm>
          <a:prstGeom prst="roundRect">
            <a:avLst>
              <a:gd name="adj" fmla="val 16667"/>
            </a:avLst>
          </a:prstGeom>
          <a:noFill/>
          <a:ln w="3810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zh-CN" altLang="en-US">
              <a:latin typeface="Verdana" pitchFamily="34" charset="0"/>
            </a:endParaRPr>
          </a:p>
        </p:txBody>
      </p:sp>
      <p:sp>
        <p:nvSpPr>
          <p:cNvPr id="51" name="Text Box 14"/>
          <p:cNvSpPr txBox="1">
            <a:spLocks noChangeArrowheads="1"/>
          </p:cNvSpPr>
          <p:nvPr/>
        </p:nvSpPr>
        <p:spPr bwMode="auto">
          <a:xfrm>
            <a:off x="6153150" y="2638869"/>
            <a:ext cx="1548848" cy="2158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endParaRPr lang="en-US" altLang="zh-CN" dirty="0">
              <a:solidFill>
                <a:srgbClr val="001D3A"/>
              </a:solidFill>
              <a:latin typeface="Verdana" pitchFamily="34" charset="0"/>
            </a:endParaRPr>
          </a:p>
          <a:p>
            <a:pPr algn="ctr">
              <a:lnSpc>
                <a:spcPct val="150000"/>
              </a:lnSpc>
              <a:buSzPct val="60000"/>
              <a:buFontTx/>
              <a:buChar char="•"/>
            </a:pPr>
            <a:r>
              <a:rPr lang="zh-CN" altLang="en-US" sz="1600" b="1" dirty="0">
                <a:solidFill>
                  <a:srgbClr val="001D3A"/>
                </a:solidFill>
                <a:latin typeface="+mn-ea"/>
                <a:ea typeface="+mn-ea"/>
              </a:rPr>
              <a:t>风险识别</a:t>
            </a:r>
            <a:endParaRPr lang="en-US" altLang="zh-CN" sz="1600" b="1" dirty="0">
              <a:solidFill>
                <a:srgbClr val="001D3A"/>
              </a:solidFill>
              <a:latin typeface="+mn-ea"/>
              <a:ea typeface="+mn-ea"/>
            </a:endParaRPr>
          </a:p>
          <a:p>
            <a:pPr algn="ctr">
              <a:lnSpc>
                <a:spcPct val="150000"/>
              </a:lnSpc>
              <a:buSzPct val="60000"/>
              <a:buFontTx/>
              <a:buChar char="•"/>
            </a:pPr>
            <a:r>
              <a:rPr lang="zh-CN" altLang="en-US" sz="1600" b="1" dirty="0">
                <a:solidFill>
                  <a:srgbClr val="001D3A"/>
                </a:solidFill>
                <a:latin typeface="+mn-ea"/>
                <a:ea typeface="+mn-ea"/>
              </a:rPr>
              <a:t>风险预警</a:t>
            </a:r>
            <a:endParaRPr lang="en-US" altLang="zh-CN" sz="1600" b="1" dirty="0">
              <a:solidFill>
                <a:srgbClr val="001D3A"/>
              </a:solidFill>
              <a:latin typeface="+mn-ea"/>
              <a:ea typeface="+mn-ea"/>
            </a:endParaRPr>
          </a:p>
          <a:p>
            <a:pPr algn="ctr">
              <a:lnSpc>
                <a:spcPct val="150000"/>
              </a:lnSpc>
              <a:buSzPct val="60000"/>
              <a:buFontTx/>
              <a:buChar char="•"/>
            </a:pPr>
            <a:r>
              <a:rPr lang="zh-CN" altLang="en-US" sz="1600" b="1" dirty="0">
                <a:solidFill>
                  <a:srgbClr val="001D3A"/>
                </a:solidFill>
                <a:latin typeface="+mn-ea"/>
                <a:ea typeface="+mn-ea"/>
              </a:rPr>
              <a:t>风险分析</a:t>
            </a:r>
            <a:endParaRPr lang="en-US" altLang="zh-CN" sz="1600" b="1" dirty="0">
              <a:solidFill>
                <a:srgbClr val="001D3A"/>
              </a:solidFill>
              <a:latin typeface="+mn-ea"/>
              <a:ea typeface="+mn-ea"/>
            </a:endParaRPr>
          </a:p>
          <a:p>
            <a:pPr algn="ctr">
              <a:lnSpc>
                <a:spcPct val="150000"/>
              </a:lnSpc>
              <a:buSzPct val="60000"/>
              <a:buFontTx/>
              <a:buChar char="•"/>
            </a:pPr>
            <a:r>
              <a:rPr lang="zh-CN" altLang="en-US" sz="1600" b="1" dirty="0">
                <a:solidFill>
                  <a:srgbClr val="001D3A"/>
                </a:solidFill>
                <a:latin typeface="+mn-ea"/>
                <a:ea typeface="+mn-ea"/>
              </a:rPr>
              <a:t>风险评价</a:t>
            </a:r>
            <a:endParaRPr lang="en-US" altLang="zh-CN" sz="1600" b="1" dirty="0">
              <a:solidFill>
                <a:srgbClr val="001D3A"/>
              </a:solidFill>
              <a:latin typeface="+mn-ea"/>
              <a:ea typeface="+mn-ea"/>
            </a:endParaRPr>
          </a:p>
          <a:p>
            <a:pPr algn="ctr">
              <a:lnSpc>
                <a:spcPct val="150000"/>
              </a:lnSpc>
              <a:buSzPct val="60000"/>
              <a:buFontTx/>
              <a:buChar char="•"/>
            </a:pPr>
            <a:r>
              <a:rPr lang="zh-CN" altLang="en-US" sz="1600" b="1" dirty="0">
                <a:solidFill>
                  <a:srgbClr val="001D3A"/>
                </a:solidFill>
                <a:latin typeface="+mn-ea"/>
                <a:ea typeface="+mn-ea"/>
              </a:rPr>
              <a:t>风险应对</a:t>
            </a:r>
            <a:endParaRPr lang="en-US" altLang="zh-CN" sz="1600" b="1" dirty="0">
              <a:solidFill>
                <a:srgbClr val="001D3A"/>
              </a:solidFill>
              <a:latin typeface="+mn-ea"/>
              <a:ea typeface="+mn-ea"/>
            </a:endParaRPr>
          </a:p>
        </p:txBody>
      </p:sp>
      <p:sp>
        <p:nvSpPr>
          <p:cNvPr id="53" name="AutoShape 16"/>
          <p:cNvSpPr>
            <a:spLocks noChangeArrowheads="1"/>
          </p:cNvSpPr>
          <p:nvPr/>
        </p:nvSpPr>
        <p:spPr bwMode="gray">
          <a:xfrm>
            <a:off x="3055454" y="1752600"/>
            <a:ext cx="2816087" cy="579064"/>
          </a:xfrm>
          <a:prstGeom prst="can">
            <a:avLst>
              <a:gd name="adj" fmla="val 27866"/>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9525">
            <a:noFill/>
            <a:round/>
          </a:ln>
          <a:effectLst/>
        </p:spPr>
        <p:txBody>
          <a:bodyPr wrap="none" anchor="ctr"/>
          <a:lstStyle/>
          <a:p>
            <a:pPr>
              <a:defRPr/>
            </a:pPr>
            <a:endParaRPr lang="zh-CN" altLang="en-US">
              <a:ea typeface="宋体" charset="-122"/>
            </a:endParaRPr>
          </a:p>
        </p:txBody>
      </p:sp>
      <p:sp>
        <p:nvSpPr>
          <p:cNvPr id="55" name="Text Box 18"/>
          <p:cNvSpPr txBox="1">
            <a:spLocks noChangeArrowheads="1"/>
          </p:cNvSpPr>
          <p:nvPr/>
        </p:nvSpPr>
        <p:spPr bwMode="gray">
          <a:xfrm>
            <a:off x="4020661" y="1963717"/>
            <a:ext cx="101181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b="1" dirty="0">
                <a:solidFill>
                  <a:schemeClr val="bg1"/>
                </a:solidFill>
                <a:latin typeface="+mn-ea"/>
                <a:ea typeface="+mn-ea"/>
              </a:rPr>
              <a:t>策略风险</a:t>
            </a:r>
            <a:endParaRPr lang="en-US" altLang="zh-CN" sz="1600" b="1" dirty="0">
              <a:solidFill>
                <a:schemeClr val="bg1"/>
              </a:solidFill>
              <a:latin typeface="+mn-ea"/>
              <a:ea typeface="+mn-ea"/>
            </a:endParaRPr>
          </a:p>
        </p:txBody>
      </p:sp>
      <p:sp>
        <p:nvSpPr>
          <p:cNvPr id="56" name="AutoShape 19"/>
          <p:cNvSpPr>
            <a:spLocks noChangeArrowheads="1"/>
          </p:cNvSpPr>
          <p:nvPr/>
        </p:nvSpPr>
        <p:spPr bwMode="gray">
          <a:xfrm>
            <a:off x="3125857" y="5288813"/>
            <a:ext cx="2816087" cy="573032"/>
          </a:xfrm>
          <a:prstGeom prst="can">
            <a:avLst>
              <a:gd name="adj" fmla="val 32032"/>
            </a:avLst>
          </a:prstGeom>
          <a:gradFill rotWithShape="1">
            <a:gsLst>
              <a:gs pos="0">
                <a:schemeClr val="hlink">
                  <a:gamma/>
                  <a:shade val="46275"/>
                  <a:invGamma/>
                </a:schemeClr>
              </a:gs>
              <a:gs pos="50000">
                <a:schemeClr val="hlink"/>
              </a:gs>
              <a:gs pos="100000">
                <a:schemeClr val="hlink">
                  <a:gamma/>
                  <a:shade val="46275"/>
                  <a:invGamma/>
                </a:schemeClr>
              </a:gs>
            </a:gsLst>
            <a:lin ang="0" scaled="1"/>
          </a:gradFill>
          <a:ln w="9525">
            <a:noFill/>
            <a:round/>
          </a:ln>
          <a:effectLst/>
        </p:spPr>
        <p:txBody>
          <a:bodyPr wrap="none" anchor="ctr"/>
          <a:lstStyle/>
          <a:p>
            <a:pPr>
              <a:defRPr/>
            </a:pPr>
            <a:endParaRPr lang="zh-CN" altLang="en-US">
              <a:ea typeface="宋体" charset="-122"/>
            </a:endParaRPr>
          </a:p>
        </p:txBody>
      </p:sp>
      <p:sp>
        <p:nvSpPr>
          <p:cNvPr id="57" name="Text Box 20"/>
          <p:cNvSpPr txBox="1">
            <a:spLocks noChangeArrowheads="1"/>
          </p:cNvSpPr>
          <p:nvPr/>
        </p:nvSpPr>
        <p:spPr bwMode="gray">
          <a:xfrm>
            <a:off x="4020659" y="5510486"/>
            <a:ext cx="101181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b="1" dirty="0">
                <a:solidFill>
                  <a:schemeClr val="bg1"/>
                </a:solidFill>
                <a:latin typeface="+mn-ea"/>
                <a:ea typeface="+mn-ea"/>
              </a:rPr>
              <a:t>执行风险</a:t>
            </a:r>
            <a:endParaRPr lang="en-US" altLang="zh-CN" sz="1600" b="1" dirty="0">
              <a:solidFill>
                <a:schemeClr val="bg1"/>
              </a:solidFill>
              <a:latin typeface="+mn-ea"/>
              <a:ea typeface="+mn-ea"/>
            </a:endParaRPr>
          </a:p>
        </p:txBody>
      </p:sp>
      <p:grpSp>
        <p:nvGrpSpPr>
          <p:cNvPr id="70" name="Group 4"/>
          <p:cNvGrpSpPr/>
          <p:nvPr/>
        </p:nvGrpSpPr>
        <p:grpSpPr bwMode="auto">
          <a:xfrm>
            <a:off x="3009900" y="2564904"/>
            <a:ext cx="2900363" cy="2706688"/>
            <a:chOff x="1872" y="1824"/>
            <a:chExt cx="2014" cy="1821"/>
          </a:xfrm>
        </p:grpSpPr>
        <p:sp>
          <p:nvSpPr>
            <p:cNvPr id="71" name="AutoShape 5"/>
            <p:cNvSpPr>
              <a:spLocks noChangeArrowheads="1"/>
            </p:cNvSpPr>
            <p:nvPr/>
          </p:nvSpPr>
          <p:spPr bwMode="gray">
            <a:xfrm rot="16200000" flipH="1">
              <a:off x="1820" y="2527"/>
              <a:ext cx="310" cy="206"/>
            </a:xfrm>
            <a:prstGeom prst="upArrow">
              <a:avLst>
                <a:gd name="adj1" fmla="val 51676"/>
                <a:gd name="adj2" fmla="val 100000"/>
              </a:avLst>
            </a:prstGeom>
            <a:gradFill rotWithShape="1">
              <a:gsLst>
                <a:gs pos="0">
                  <a:schemeClr val="bg2"/>
                </a:gs>
                <a:gs pos="100000">
                  <a:schemeClr val="bg2">
                    <a:gamma/>
                    <a:tint val="39216"/>
                    <a:invGamma/>
                  </a:schemeClr>
                </a:gs>
              </a:gsLst>
              <a:lin ang="0" scaled="1"/>
            </a:gradFill>
            <a:ln w="9525" algn="ctr">
              <a:noFill/>
              <a:miter lim="800000"/>
            </a:ln>
            <a:effectLst/>
          </p:spPr>
          <p:txBody>
            <a:bodyPr wrap="none" anchor="ctr"/>
            <a:lstStyle/>
            <a:p>
              <a:pPr>
                <a:defRPr/>
              </a:pPr>
              <a:endParaRPr lang="zh-CN" altLang="en-US">
                <a:ea typeface="宋体" charset="-122"/>
              </a:endParaRPr>
            </a:p>
          </p:txBody>
        </p:sp>
        <p:sp>
          <p:nvSpPr>
            <p:cNvPr id="72" name="AutoShape 6"/>
            <p:cNvSpPr>
              <a:spLocks noChangeArrowheads="1"/>
            </p:cNvSpPr>
            <p:nvPr/>
          </p:nvSpPr>
          <p:spPr bwMode="gray">
            <a:xfrm rot="5400000" flipH="1">
              <a:off x="3635" y="2494"/>
              <a:ext cx="309" cy="205"/>
            </a:xfrm>
            <a:prstGeom prst="upArrow">
              <a:avLst>
                <a:gd name="adj1" fmla="val 51676"/>
                <a:gd name="adj2" fmla="val 100000"/>
              </a:avLst>
            </a:prstGeom>
            <a:gradFill rotWithShape="1">
              <a:gsLst>
                <a:gs pos="0">
                  <a:schemeClr val="bg2"/>
                </a:gs>
                <a:gs pos="100000">
                  <a:schemeClr val="bg2">
                    <a:gamma/>
                    <a:tint val="39216"/>
                    <a:invGamma/>
                  </a:schemeClr>
                </a:gs>
              </a:gsLst>
              <a:lin ang="0" scaled="1"/>
            </a:gradFill>
            <a:ln w="9525" algn="ctr">
              <a:noFill/>
              <a:miter lim="800000"/>
            </a:ln>
            <a:effectLst/>
          </p:spPr>
          <p:txBody>
            <a:bodyPr wrap="none" anchor="ctr"/>
            <a:lstStyle/>
            <a:p>
              <a:pPr>
                <a:defRPr/>
              </a:pPr>
              <a:endParaRPr lang="zh-CN" altLang="en-US">
                <a:ea typeface="宋体" charset="-122"/>
              </a:endParaRPr>
            </a:p>
          </p:txBody>
        </p:sp>
        <p:sp>
          <p:nvSpPr>
            <p:cNvPr id="73" name="AutoShape 7"/>
            <p:cNvSpPr>
              <a:spLocks noChangeArrowheads="1"/>
            </p:cNvSpPr>
            <p:nvPr/>
          </p:nvSpPr>
          <p:spPr bwMode="gray">
            <a:xfrm rot="10800000" flipH="1">
              <a:off x="2725" y="3439"/>
              <a:ext cx="308" cy="206"/>
            </a:xfrm>
            <a:prstGeom prst="upArrow">
              <a:avLst>
                <a:gd name="adj1" fmla="val 51676"/>
                <a:gd name="adj2" fmla="val 100000"/>
              </a:avLst>
            </a:prstGeom>
            <a:gradFill rotWithShape="1">
              <a:gsLst>
                <a:gs pos="0">
                  <a:schemeClr val="bg2"/>
                </a:gs>
                <a:gs pos="100000">
                  <a:schemeClr val="bg2">
                    <a:gamma/>
                    <a:tint val="39216"/>
                    <a:invGamma/>
                  </a:schemeClr>
                </a:gs>
              </a:gsLst>
              <a:lin ang="0" scaled="1"/>
            </a:gradFill>
            <a:ln w="9525" algn="ctr">
              <a:noFill/>
              <a:miter lim="800000"/>
            </a:ln>
            <a:effectLst/>
          </p:spPr>
          <p:txBody>
            <a:bodyPr wrap="none" anchor="ctr"/>
            <a:lstStyle/>
            <a:p>
              <a:pPr>
                <a:defRPr/>
              </a:pPr>
              <a:endParaRPr lang="zh-CN" altLang="en-US">
                <a:ea typeface="宋体" charset="-122"/>
              </a:endParaRPr>
            </a:p>
          </p:txBody>
        </p:sp>
        <p:sp>
          <p:nvSpPr>
            <p:cNvPr id="74" name="Oval 8"/>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ln>
          </p:spPr>
          <p:txBody>
            <a:bodyPr wrap="none" anchor="ctr"/>
            <a:lstStyle/>
            <a:p>
              <a:endParaRPr lang="zh-CN" altLang="en-US"/>
            </a:p>
          </p:txBody>
        </p:sp>
        <p:sp>
          <p:nvSpPr>
            <p:cNvPr id="75" name="Oval 9"/>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76" name="Oval 10"/>
            <p:cNvSpPr>
              <a:spLocks noChangeArrowheads="1"/>
            </p:cNvSpPr>
            <p:nvPr/>
          </p:nvSpPr>
          <p:spPr bwMode="gray">
            <a:xfrm>
              <a:off x="2255" y="2000"/>
              <a:ext cx="1261" cy="1262"/>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77" name="Oval 11"/>
            <p:cNvSpPr>
              <a:spLocks noChangeArrowheads="1"/>
            </p:cNvSpPr>
            <p:nvPr/>
          </p:nvSpPr>
          <p:spPr bwMode="gray">
            <a:xfrm>
              <a:off x="2254" y="2000"/>
              <a:ext cx="1262" cy="1264"/>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spAutoFit/>
            </a:bodyPr>
            <a:lstStyle/>
            <a:p>
              <a:endParaRPr lang="zh-CN" altLang="en-US"/>
            </a:p>
          </p:txBody>
        </p:sp>
        <p:sp>
          <p:nvSpPr>
            <p:cNvPr id="78" name="Oval 12"/>
            <p:cNvSpPr>
              <a:spLocks noChangeArrowheads="1"/>
            </p:cNvSpPr>
            <p:nvPr/>
          </p:nvSpPr>
          <p:spPr bwMode="gray">
            <a:xfrm>
              <a:off x="2337" y="2084"/>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a:defRPr/>
              </a:pPr>
              <a:endParaRPr lang="zh-CN" altLang="en-US">
                <a:ea typeface="宋体" charset="-122"/>
              </a:endParaRPr>
            </a:p>
          </p:txBody>
        </p:sp>
        <p:sp>
          <p:nvSpPr>
            <p:cNvPr id="79" name="Oval 13"/>
            <p:cNvSpPr>
              <a:spLocks noChangeArrowheads="1"/>
            </p:cNvSpPr>
            <p:nvPr/>
          </p:nvSpPr>
          <p:spPr bwMode="gray">
            <a:xfrm>
              <a:off x="2337" y="2083"/>
              <a:ext cx="1096" cy="1098"/>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grpSp>
      <p:sp>
        <p:nvSpPr>
          <p:cNvPr id="80" name="Text Box 20"/>
          <p:cNvSpPr txBox="1">
            <a:spLocks noChangeArrowheads="1"/>
          </p:cNvSpPr>
          <p:nvPr/>
        </p:nvSpPr>
        <p:spPr bwMode="gray">
          <a:xfrm>
            <a:off x="3866662" y="3441194"/>
            <a:ext cx="1217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2000" b="1" dirty="0" smtClean="0">
                <a:solidFill>
                  <a:schemeClr val="bg1"/>
                </a:solidFill>
                <a:latin typeface="+mn-ea"/>
                <a:ea typeface="+mn-ea"/>
              </a:rPr>
              <a:t>风险管理</a:t>
            </a:r>
            <a:endParaRPr lang="en-US" altLang="zh-CN" sz="2000" b="1" dirty="0" smtClean="0">
              <a:solidFill>
                <a:schemeClr val="bg1"/>
              </a:solidFill>
              <a:latin typeface="+mn-ea"/>
              <a:ea typeface="+mn-ea"/>
            </a:endParaRPr>
          </a:p>
          <a:p>
            <a:pPr algn="ctr"/>
            <a:r>
              <a:rPr lang="zh-CN" altLang="en-US" sz="2000" b="1" dirty="0" smtClean="0">
                <a:solidFill>
                  <a:schemeClr val="bg1"/>
                </a:solidFill>
                <a:latin typeface="+mn-ea"/>
                <a:ea typeface="+mn-ea"/>
              </a:rPr>
              <a:t>覆盖面</a:t>
            </a:r>
            <a:endParaRPr lang="en-US" altLang="zh-CN" sz="2000" b="1" dirty="0">
              <a:solidFill>
                <a:schemeClr val="bg1"/>
              </a:solidFill>
              <a:latin typeface="+mn-ea"/>
              <a:ea typeface="+mn-ea"/>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8305" y="2331665"/>
            <a:ext cx="405703" cy="252598"/>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251520" y="1268760"/>
            <a:ext cx="8712968" cy="158417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4" name="TextBox 4"/>
          <p:cNvSpPr txBox="1">
            <a:spLocks noChangeArrowheads="1"/>
          </p:cNvSpPr>
          <p:nvPr/>
        </p:nvSpPr>
        <p:spPr bwMode="auto">
          <a:xfrm>
            <a:off x="0" y="332656"/>
            <a:ext cx="7668344" cy="523220"/>
          </a:xfrm>
          <a:prstGeom prst="rect">
            <a:avLst/>
          </a:prstGeom>
          <a:noFill/>
          <a:ln w="9525">
            <a:noFill/>
            <a:miter lim="800000"/>
          </a:ln>
        </p:spPr>
        <p:txBody>
          <a:bodyPr wrap="square">
            <a:spAutoFit/>
          </a:bodyPr>
          <a:lstStyle/>
          <a:p>
            <a:r>
              <a:rPr lang="zh-CN" altLang="en-US" sz="2800" dirty="0">
                <a:solidFill>
                  <a:schemeClr val="bg1"/>
                </a:solidFill>
                <a:latin typeface="微软雅黑" pitchFamily="34" charset="-122"/>
                <a:ea typeface="微软雅黑" pitchFamily="34" charset="-122"/>
              </a:rPr>
              <a:t>二、体系构建框架</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风险管理内容</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任务</a:t>
            </a:r>
          </a:p>
        </p:txBody>
      </p:sp>
      <p:sp>
        <p:nvSpPr>
          <p:cNvPr id="3" name="TextBox 2"/>
          <p:cNvSpPr txBox="1"/>
          <p:nvPr/>
        </p:nvSpPr>
        <p:spPr>
          <a:xfrm>
            <a:off x="251520" y="1397146"/>
            <a:ext cx="8640960" cy="1384995"/>
          </a:xfrm>
          <a:prstGeom prst="rect">
            <a:avLst/>
          </a:prstGeom>
          <a:noFill/>
        </p:spPr>
        <p:txBody>
          <a:bodyPr wrap="square" rtlCol="0">
            <a:spAutoFit/>
          </a:bodyPr>
          <a:lstStyle/>
          <a:p>
            <a:pPr>
              <a:lnSpc>
                <a:spcPct val="150000"/>
              </a:lnSpc>
            </a:pPr>
            <a:r>
              <a:rPr lang="zh-CN" altLang="en-US" sz="1400" dirty="0" smtClean="0">
                <a:latin typeface="微软雅黑" pitchFamily="34" charset="-122"/>
                <a:ea typeface="微软雅黑" pitchFamily="34" charset="-122"/>
              </a:rPr>
              <a:t>从风险治理出发，企业首要或顶层的风险关注应该包括如下四个方面。其中，核心指标应包括净资产收益率、总资产报酬率、</a:t>
            </a:r>
            <a:r>
              <a:rPr lang="en-US" altLang="zh-CN" sz="1400" dirty="0" smtClean="0">
                <a:latin typeface="微软雅黑" pitchFamily="34" charset="-122"/>
                <a:ea typeface="微软雅黑" pitchFamily="34" charset="-122"/>
              </a:rPr>
              <a:t>EVA</a:t>
            </a:r>
            <a:r>
              <a:rPr lang="zh-CN" altLang="en-US" sz="1400" dirty="0" smtClean="0">
                <a:latin typeface="微软雅黑" pitchFamily="34" charset="-122"/>
                <a:ea typeface="微软雅黑" pitchFamily="34" charset="-122"/>
              </a:rPr>
              <a:t>、收入、成本占比、利润率等；综合绩效则是通过各种能力评估来表达，如营运能力、偿债能力、获利能力等；资金链需要通过规则模型和其他评估模型来评价；企业竞争力则需要建立评估体系来进行完整的评价。</a:t>
            </a:r>
            <a:endParaRPr lang="zh-CN" altLang="en-US" sz="1400" dirty="0">
              <a:latin typeface="微软雅黑" pitchFamily="34" charset="-122"/>
              <a:ea typeface="微软雅黑" pitchFamily="34" charset="-122"/>
            </a:endParaRPr>
          </a:p>
        </p:txBody>
      </p:sp>
      <p:grpSp>
        <p:nvGrpSpPr>
          <p:cNvPr id="6" name="Group 12"/>
          <p:cNvGrpSpPr/>
          <p:nvPr/>
        </p:nvGrpSpPr>
        <p:grpSpPr bwMode="auto">
          <a:xfrm>
            <a:off x="1331913" y="2995761"/>
            <a:ext cx="6480175" cy="3457575"/>
            <a:chOff x="204" y="941"/>
            <a:chExt cx="5276" cy="2943"/>
          </a:xfrm>
        </p:grpSpPr>
        <p:sp>
          <p:nvSpPr>
            <p:cNvPr id="7" name="Freeform 2"/>
            <p:cNvSpPr/>
            <p:nvPr/>
          </p:nvSpPr>
          <p:spPr bwMode="gray">
            <a:xfrm>
              <a:off x="1176" y="1213"/>
              <a:ext cx="1705" cy="745"/>
            </a:xfrm>
            <a:custGeom>
              <a:avLst/>
              <a:gdLst>
                <a:gd name="T0" fmla="*/ 1704 w 1705"/>
                <a:gd name="T1" fmla="*/ 0 h 745"/>
                <a:gd name="T2" fmla="*/ 744 w 1705"/>
                <a:gd name="T3" fmla="*/ 0 h 745"/>
                <a:gd name="T4" fmla="*/ 0 w 1705"/>
                <a:gd name="T5" fmla="*/ 744 h 745"/>
                <a:gd name="T6" fmla="*/ 0 60000 65536"/>
                <a:gd name="T7" fmla="*/ 0 60000 65536"/>
                <a:gd name="T8" fmla="*/ 0 60000 65536"/>
                <a:gd name="T9" fmla="*/ 0 w 1705"/>
                <a:gd name="T10" fmla="*/ 0 h 745"/>
                <a:gd name="T11" fmla="*/ 1705 w 1705"/>
                <a:gd name="T12" fmla="*/ 745 h 745"/>
              </a:gdLst>
              <a:ahLst/>
              <a:cxnLst>
                <a:cxn ang="T6">
                  <a:pos x="T0" y="T1"/>
                </a:cxn>
                <a:cxn ang="T7">
                  <a:pos x="T2" y="T3"/>
                </a:cxn>
                <a:cxn ang="T8">
                  <a:pos x="T4" y="T5"/>
                </a:cxn>
              </a:cxnLst>
              <a:rect l="T9" t="T10" r="T11" b="T12"/>
              <a:pathLst>
                <a:path w="1705" h="745">
                  <a:moveTo>
                    <a:pt x="1704" y="0"/>
                  </a:moveTo>
                  <a:lnTo>
                    <a:pt x="744" y="0"/>
                  </a:lnTo>
                  <a:lnTo>
                    <a:pt x="0" y="744"/>
                  </a:lnTo>
                </a:path>
              </a:pathLst>
            </a:custGeom>
            <a:noFill/>
            <a:ln w="76200" cap="rnd">
              <a:solidFill>
                <a:schemeClr val="bg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Freeform 4"/>
            <p:cNvSpPr/>
            <p:nvPr/>
          </p:nvSpPr>
          <p:spPr bwMode="gray">
            <a:xfrm>
              <a:off x="1176" y="2820"/>
              <a:ext cx="1705" cy="745"/>
            </a:xfrm>
            <a:custGeom>
              <a:avLst/>
              <a:gdLst>
                <a:gd name="T0" fmla="*/ 1704 w 1705"/>
                <a:gd name="T1" fmla="*/ 744 h 745"/>
                <a:gd name="T2" fmla="*/ 744 w 1705"/>
                <a:gd name="T3" fmla="*/ 744 h 745"/>
                <a:gd name="T4" fmla="*/ 0 w 1705"/>
                <a:gd name="T5" fmla="*/ 0 h 745"/>
                <a:gd name="T6" fmla="*/ 0 60000 65536"/>
                <a:gd name="T7" fmla="*/ 0 60000 65536"/>
                <a:gd name="T8" fmla="*/ 0 60000 65536"/>
                <a:gd name="T9" fmla="*/ 0 w 1705"/>
                <a:gd name="T10" fmla="*/ 0 h 745"/>
                <a:gd name="T11" fmla="*/ 1705 w 1705"/>
                <a:gd name="T12" fmla="*/ 745 h 745"/>
              </a:gdLst>
              <a:ahLst/>
              <a:cxnLst>
                <a:cxn ang="T6">
                  <a:pos x="T0" y="T1"/>
                </a:cxn>
                <a:cxn ang="T7">
                  <a:pos x="T2" y="T3"/>
                </a:cxn>
                <a:cxn ang="T8">
                  <a:pos x="T4" y="T5"/>
                </a:cxn>
              </a:cxnLst>
              <a:rect l="T9" t="T10" r="T11" b="T12"/>
              <a:pathLst>
                <a:path w="1705" h="745">
                  <a:moveTo>
                    <a:pt x="1704" y="744"/>
                  </a:moveTo>
                  <a:lnTo>
                    <a:pt x="744" y="744"/>
                  </a:lnTo>
                  <a:lnTo>
                    <a:pt x="0" y="0"/>
                  </a:lnTo>
                </a:path>
              </a:pathLst>
            </a:custGeom>
            <a:noFill/>
            <a:ln w="76200" cap="rnd">
              <a:solidFill>
                <a:schemeClr val="bg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Freeform 5"/>
            <p:cNvSpPr/>
            <p:nvPr/>
          </p:nvSpPr>
          <p:spPr bwMode="gray">
            <a:xfrm>
              <a:off x="1968" y="2011"/>
              <a:ext cx="913" cy="265"/>
            </a:xfrm>
            <a:custGeom>
              <a:avLst/>
              <a:gdLst>
                <a:gd name="T0" fmla="*/ 912 w 913"/>
                <a:gd name="T1" fmla="*/ 0 h 265"/>
                <a:gd name="T2" fmla="*/ 396 w 913"/>
                <a:gd name="T3" fmla="*/ 0 h 265"/>
                <a:gd name="T4" fmla="*/ 0 w 913"/>
                <a:gd name="T5" fmla="*/ 264 h 265"/>
                <a:gd name="T6" fmla="*/ 0 60000 65536"/>
                <a:gd name="T7" fmla="*/ 0 60000 65536"/>
                <a:gd name="T8" fmla="*/ 0 60000 65536"/>
                <a:gd name="T9" fmla="*/ 0 w 913"/>
                <a:gd name="T10" fmla="*/ 0 h 265"/>
                <a:gd name="T11" fmla="*/ 913 w 913"/>
                <a:gd name="T12" fmla="*/ 265 h 265"/>
              </a:gdLst>
              <a:ahLst/>
              <a:cxnLst>
                <a:cxn ang="T6">
                  <a:pos x="T0" y="T1"/>
                </a:cxn>
                <a:cxn ang="T7">
                  <a:pos x="T2" y="T3"/>
                </a:cxn>
                <a:cxn ang="T8">
                  <a:pos x="T4" y="T5"/>
                </a:cxn>
              </a:cxnLst>
              <a:rect l="T9" t="T10" r="T11" b="T12"/>
              <a:pathLst>
                <a:path w="913" h="265">
                  <a:moveTo>
                    <a:pt x="912" y="0"/>
                  </a:moveTo>
                  <a:lnTo>
                    <a:pt x="396" y="0"/>
                  </a:lnTo>
                  <a:lnTo>
                    <a:pt x="0" y="264"/>
                  </a:lnTo>
                </a:path>
              </a:pathLst>
            </a:custGeom>
            <a:noFill/>
            <a:ln w="76200" cap="rnd">
              <a:solidFill>
                <a:schemeClr val="bg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0" name="Freeform 6"/>
            <p:cNvSpPr/>
            <p:nvPr/>
          </p:nvSpPr>
          <p:spPr bwMode="gray">
            <a:xfrm>
              <a:off x="1968" y="2513"/>
              <a:ext cx="913" cy="265"/>
            </a:xfrm>
            <a:custGeom>
              <a:avLst/>
              <a:gdLst>
                <a:gd name="T0" fmla="*/ 912 w 913"/>
                <a:gd name="T1" fmla="*/ 264 h 265"/>
                <a:gd name="T2" fmla="*/ 396 w 913"/>
                <a:gd name="T3" fmla="*/ 264 h 265"/>
                <a:gd name="T4" fmla="*/ 0 w 913"/>
                <a:gd name="T5" fmla="*/ 0 h 265"/>
                <a:gd name="T6" fmla="*/ 0 60000 65536"/>
                <a:gd name="T7" fmla="*/ 0 60000 65536"/>
                <a:gd name="T8" fmla="*/ 0 60000 65536"/>
                <a:gd name="T9" fmla="*/ 0 w 913"/>
                <a:gd name="T10" fmla="*/ 0 h 265"/>
                <a:gd name="T11" fmla="*/ 913 w 913"/>
                <a:gd name="T12" fmla="*/ 265 h 265"/>
              </a:gdLst>
              <a:ahLst/>
              <a:cxnLst>
                <a:cxn ang="T6">
                  <a:pos x="T0" y="T1"/>
                </a:cxn>
                <a:cxn ang="T7">
                  <a:pos x="T2" y="T3"/>
                </a:cxn>
                <a:cxn ang="T8">
                  <a:pos x="T4" y="T5"/>
                </a:cxn>
              </a:cxnLst>
              <a:rect l="T9" t="T10" r="T11" b="T12"/>
              <a:pathLst>
                <a:path w="913" h="265">
                  <a:moveTo>
                    <a:pt x="912" y="264"/>
                  </a:moveTo>
                  <a:lnTo>
                    <a:pt x="396" y="264"/>
                  </a:lnTo>
                  <a:lnTo>
                    <a:pt x="0" y="0"/>
                  </a:lnTo>
                </a:path>
              </a:pathLst>
            </a:custGeom>
            <a:noFill/>
            <a:ln w="76200" cap="rnd">
              <a:solidFill>
                <a:schemeClr val="bg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1" name="Oval 7"/>
            <p:cNvSpPr>
              <a:spLocks noChangeArrowheads="1"/>
            </p:cNvSpPr>
            <p:nvPr/>
          </p:nvSpPr>
          <p:spPr bwMode="gray">
            <a:xfrm>
              <a:off x="204" y="1488"/>
              <a:ext cx="1864" cy="1840"/>
            </a:xfrm>
            <a:prstGeom prst="ellipse">
              <a:avLst/>
            </a:prstGeom>
            <a:gradFill rotWithShape="0">
              <a:gsLst>
                <a:gs pos="0">
                  <a:schemeClr val="accent2"/>
                </a:gs>
                <a:gs pos="100000">
                  <a:schemeClr val="accent2">
                    <a:gamma/>
                    <a:shade val="46275"/>
                    <a:invGamma/>
                  </a:schemeClr>
                </a:gs>
              </a:gsLst>
              <a:path path="shape">
                <a:fillToRect l="50000" t="50000" r="50000" b="50000"/>
              </a:path>
            </a:gradFill>
            <a:ln w="38100">
              <a:solidFill>
                <a:schemeClr val="bg2"/>
              </a:solidFill>
              <a:round/>
            </a:ln>
            <a:effectLst/>
          </p:spPr>
          <p:txBody>
            <a:bodyPr wrap="none" lIns="87313" tIns="44450" rIns="87313" bIns="44450" anchor="ctr"/>
            <a:lstStyle/>
            <a:p>
              <a:pPr algn="ctr" defTabSz="825500" eaLnBrk="0" hangingPunct="0">
                <a:lnSpc>
                  <a:spcPct val="90000"/>
                </a:lnSpc>
                <a:defRPr/>
              </a:pPr>
              <a:r>
                <a:rPr kumimoji="1" lang="zh-CN" altLang="en-US" sz="2000" b="1" dirty="0" smtClean="0">
                  <a:solidFill>
                    <a:schemeClr val="bg1"/>
                  </a:solidFill>
                  <a:latin typeface="幼圆" pitchFamily="49" charset="-122"/>
                  <a:ea typeface="幼圆" pitchFamily="49" charset="-122"/>
                </a:rPr>
                <a:t>风险关注</a:t>
              </a:r>
              <a:endParaRPr kumimoji="1" lang="en-US" altLang="zh-CN" sz="2000" b="1" dirty="0" smtClean="0">
                <a:solidFill>
                  <a:schemeClr val="bg1"/>
                </a:solidFill>
                <a:latin typeface="幼圆" pitchFamily="49" charset="-122"/>
                <a:ea typeface="幼圆" pitchFamily="49" charset="-122"/>
              </a:endParaRPr>
            </a:p>
            <a:p>
              <a:pPr algn="ctr" defTabSz="825500" eaLnBrk="0" hangingPunct="0">
                <a:lnSpc>
                  <a:spcPct val="90000"/>
                </a:lnSpc>
                <a:defRPr/>
              </a:pPr>
              <a:r>
                <a:rPr kumimoji="1" lang="zh-CN" altLang="en-US" sz="2000" b="1" dirty="0" smtClean="0">
                  <a:solidFill>
                    <a:schemeClr val="bg1"/>
                  </a:solidFill>
                  <a:latin typeface="幼圆" pitchFamily="49" charset="-122"/>
                  <a:ea typeface="幼圆" pitchFamily="49" charset="-122"/>
                </a:rPr>
                <a:t>风险预警</a:t>
              </a:r>
              <a:endParaRPr kumimoji="1" lang="en-US" altLang="ko-KR" sz="2000" b="1" dirty="0">
                <a:solidFill>
                  <a:schemeClr val="bg1"/>
                </a:solidFill>
                <a:latin typeface="幼圆" pitchFamily="49" charset="-122"/>
                <a:ea typeface="幼圆" pitchFamily="49" charset="-122"/>
              </a:endParaRPr>
            </a:p>
          </p:txBody>
        </p:sp>
        <p:sp>
          <p:nvSpPr>
            <p:cNvPr id="12" name="AutoShape 8"/>
            <p:cNvSpPr>
              <a:spLocks noChangeArrowheads="1"/>
            </p:cNvSpPr>
            <p:nvPr/>
          </p:nvSpPr>
          <p:spPr bwMode="gray">
            <a:xfrm>
              <a:off x="2884" y="941"/>
              <a:ext cx="2596" cy="664"/>
            </a:xfrm>
            <a:prstGeom prst="roundRect">
              <a:avLst>
                <a:gd name="adj" fmla="val 16667"/>
              </a:avLst>
            </a:prstGeom>
            <a:solidFill>
              <a:schemeClr val="folHlink"/>
            </a:solidFill>
            <a:ln w="38100">
              <a:solidFill>
                <a:schemeClr val="bg2"/>
              </a:solidFill>
              <a:round/>
            </a:ln>
          </p:spPr>
          <p:txBody>
            <a:bodyPr wrap="none" lIns="92075" tIns="46038" rIns="92075" bIns="46038"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lnSpc>
                  <a:spcPct val="90000"/>
                </a:lnSpc>
              </a:pPr>
              <a:r>
                <a:rPr kumimoji="1" lang="zh-CN" altLang="en-US" sz="2000" dirty="0" smtClean="0">
                  <a:solidFill>
                    <a:srgbClr val="000000"/>
                  </a:solidFill>
                  <a:latin typeface="幼圆" pitchFamily="49" charset="-122"/>
                  <a:ea typeface="幼圆" pitchFamily="49" charset="-122"/>
                </a:rPr>
                <a:t>核心指标</a:t>
              </a:r>
              <a:endParaRPr kumimoji="1" lang="en-US" altLang="ko-KR" sz="2000" dirty="0">
                <a:solidFill>
                  <a:srgbClr val="000000"/>
                </a:solidFill>
                <a:latin typeface="幼圆" pitchFamily="49" charset="-122"/>
                <a:ea typeface="幼圆" pitchFamily="49" charset="-122"/>
              </a:endParaRPr>
            </a:p>
          </p:txBody>
        </p:sp>
        <p:sp>
          <p:nvSpPr>
            <p:cNvPr id="13" name="AutoShape 9"/>
            <p:cNvSpPr>
              <a:spLocks noChangeArrowheads="1"/>
            </p:cNvSpPr>
            <p:nvPr/>
          </p:nvSpPr>
          <p:spPr bwMode="gray">
            <a:xfrm>
              <a:off x="2883" y="1703"/>
              <a:ext cx="2597" cy="663"/>
            </a:xfrm>
            <a:prstGeom prst="roundRect">
              <a:avLst>
                <a:gd name="adj" fmla="val 16667"/>
              </a:avLst>
            </a:prstGeom>
            <a:gradFill rotWithShape="1">
              <a:gsLst>
                <a:gs pos="0">
                  <a:schemeClr val="accent1"/>
                </a:gs>
                <a:gs pos="100000">
                  <a:schemeClr val="accent1">
                    <a:gamma/>
                    <a:shade val="86275"/>
                    <a:invGamma/>
                  </a:schemeClr>
                </a:gs>
              </a:gsLst>
              <a:lin ang="5400000" scaled="1"/>
            </a:gradFill>
            <a:ln w="38100">
              <a:solidFill>
                <a:schemeClr val="bg2"/>
              </a:solidFill>
              <a:round/>
            </a:ln>
            <a:effectLst/>
          </p:spPr>
          <p:txBody>
            <a:bodyPr wrap="none" lIns="92075" tIns="46038" rIns="92075" bIns="46038" anchor="ctr"/>
            <a:lstStyle/>
            <a:p>
              <a:pPr algn="ctr" eaLnBrk="0" hangingPunct="0">
                <a:lnSpc>
                  <a:spcPct val="90000"/>
                </a:lnSpc>
                <a:defRPr/>
              </a:pPr>
              <a:r>
                <a:rPr kumimoji="1" lang="zh-CN" altLang="en-US" sz="2000" dirty="0">
                  <a:solidFill>
                    <a:srgbClr val="000000"/>
                  </a:solidFill>
                  <a:latin typeface="幼圆" pitchFamily="49" charset="-122"/>
                  <a:ea typeface="幼圆" pitchFamily="49" charset="-122"/>
                </a:rPr>
                <a:t>综合绩效</a:t>
              </a:r>
              <a:endParaRPr kumimoji="1" lang="en-US" altLang="ko-KR" sz="2000" dirty="0">
                <a:solidFill>
                  <a:srgbClr val="000000"/>
                </a:solidFill>
                <a:latin typeface="幼圆" pitchFamily="49" charset="-122"/>
                <a:ea typeface="幼圆" pitchFamily="49" charset="-122"/>
              </a:endParaRPr>
            </a:p>
          </p:txBody>
        </p:sp>
        <p:sp>
          <p:nvSpPr>
            <p:cNvPr id="14" name="AutoShape 10"/>
            <p:cNvSpPr>
              <a:spLocks noChangeArrowheads="1"/>
            </p:cNvSpPr>
            <p:nvPr/>
          </p:nvSpPr>
          <p:spPr bwMode="gray">
            <a:xfrm>
              <a:off x="2883" y="2457"/>
              <a:ext cx="2597" cy="663"/>
            </a:xfrm>
            <a:prstGeom prst="roundRect">
              <a:avLst>
                <a:gd name="adj" fmla="val 16667"/>
              </a:avLst>
            </a:prstGeom>
            <a:gradFill rotWithShape="1">
              <a:gsLst>
                <a:gs pos="0">
                  <a:schemeClr val="accent2"/>
                </a:gs>
                <a:gs pos="100000">
                  <a:schemeClr val="accent2">
                    <a:gamma/>
                    <a:shade val="86275"/>
                    <a:invGamma/>
                  </a:schemeClr>
                </a:gs>
              </a:gsLst>
              <a:lin ang="5400000" scaled="1"/>
            </a:gradFill>
            <a:ln w="38100">
              <a:solidFill>
                <a:schemeClr val="bg2"/>
              </a:solidFill>
              <a:round/>
            </a:ln>
            <a:effectLst/>
          </p:spPr>
          <p:txBody>
            <a:bodyPr wrap="none" lIns="92075" tIns="46038" rIns="92075" bIns="46038" anchor="ctr"/>
            <a:lstStyle/>
            <a:p>
              <a:pPr algn="ctr" eaLnBrk="0" hangingPunct="0">
                <a:lnSpc>
                  <a:spcPct val="90000"/>
                </a:lnSpc>
                <a:defRPr/>
              </a:pPr>
              <a:r>
                <a:rPr kumimoji="1" lang="zh-CN" altLang="en-US" sz="2000" dirty="0">
                  <a:solidFill>
                    <a:srgbClr val="000000"/>
                  </a:solidFill>
                  <a:latin typeface="幼圆" pitchFamily="49" charset="-122"/>
                  <a:ea typeface="幼圆" pitchFamily="49" charset="-122"/>
                </a:rPr>
                <a:t>资金链健壮性</a:t>
              </a:r>
              <a:endParaRPr kumimoji="1" lang="en-US" altLang="ko-KR" sz="2000" dirty="0">
                <a:solidFill>
                  <a:srgbClr val="000000"/>
                </a:solidFill>
                <a:latin typeface="幼圆" pitchFamily="49" charset="-122"/>
                <a:ea typeface="幼圆" pitchFamily="49" charset="-122"/>
              </a:endParaRPr>
            </a:p>
          </p:txBody>
        </p:sp>
        <p:sp>
          <p:nvSpPr>
            <p:cNvPr id="15" name="AutoShape 11"/>
            <p:cNvSpPr>
              <a:spLocks noChangeArrowheads="1"/>
            </p:cNvSpPr>
            <p:nvPr/>
          </p:nvSpPr>
          <p:spPr bwMode="gray">
            <a:xfrm>
              <a:off x="2883" y="3221"/>
              <a:ext cx="2597" cy="663"/>
            </a:xfrm>
            <a:prstGeom prst="roundRect">
              <a:avLst>
                <a:gd name="adj" fmla="val 16667"/>
              </a:avLst>
            </a:prstGeom>
            <a:gradFill rotWithShape="1">
              <a:gsLst>
                <a:gs pos="0">
                  <a:schemeClr val="hlink"/>
                </a:gs>
                <a:gs pos="100000">
                  <a:schemeClr val="hlink">
                    <a:gamma/>
                    <a:shade val="86275"/>
                    <a:invGamma/>
                  </a:schemeClr>
                </a:gs>
              </a:gsLst>
              <a:lin ang="5400000" scaled="1"/>
            </a:gradFill>
            <a:ln w="38100">
              <a:solidFill>
                <a:schemeClr val="bg2"/>
              </a:solidFill>
              <a:round/>
            </a:ln>
            <a:effectLst/>
          </p:spPr>
          <p:txBody>
            <a:bodyPr wrap="none" lIns="92075" tIns="46038" rIns="92075" bIns="46038" anchor="ctr"/>
            <a:lstStyle/>
            <a:p>
              <a:pPr algn="ctr" eaLnBrk="0" hangingPunct="0">
                <a:lnSpc>
                  <a:spcPct val="90000"/>
                </a:lnSpc>
                <a:defRPr/>
              </a:pPr>
              <a:r>
                <a:rPr kumimoji="1" lang="zh-CN" altLang="en-US" sz="2000" dirty="0">
                  <a:solidFill>
                    <a:srgbClr val="000000"/>
                  </a:solidFill>
                  <a:latin typeface="幼圆" pitchFamily="49" charset="-122"/>
                  <a:ea typeface="幼圆" pitchFamily="49" charset="-122"/>
                </a:rPr>
                <a:t>企业</a:t>
              </a:r>
              <a:r>
                <a:rPr kumimoji="1" lang="zh-CN" altLang="en-US" sz="2000" dirty="0" smtClean="0">
                  <a:solidFill>
                    <a:srgbClr val="000000"/>
                  </a:solidFill>
                  <a:latin typeface="幼圆" pitchFamily="49" charset="-122"/>
                  <a:ea typeface="幼圆" pitchFamily="49" charset="-122"/>
                </a:rPr>
                <a:t>竞争能力</a:t>
              </a:r>
              <a:r>
                <a:rPr kumimoji="1" lang="en-US" altLang="zh-CN" sz="2000" dirty="0" smtClean="0">
                  <a:solidFill>
                    <a:srgbClr val="000000"/>
                  </a:solidFill>
                  <a:latin typeface="幼圆" pitchFamily="49" charset="-122"/>
                  <a:ea typeface="幼圆" pitchFamily="49" charset="-122"/>
                </a:rPr>
                <a:t>/</a:t>
              </a:r>
              <a:r>
                <a:rPr kumimoji="1" lang="zh-CN" altLang="en-US" sz="2000" dirty="0" smtClean="0">
                  <a:solidFill>
                    <a:srgbClr val="000000"/>
                  </a:solidFill>
                  <a:latin typeface="幼圆" pitchFamily="49" charset="-122"/>
                  <a:ea typeface="幼圆" pitchFamily="49" charset="-122"/>
                </a:rPr>
                <a:t>核心竞争力</a:t>
              </a:r>
              <a:endParaRPr kumimoji="1" lang="en-US" altLang="ko-KR" sz="2000" dirty="0">
                <a:solidFill>
                  <a:srgbClr val="000000"/>
                </a:solidFill>
                <a:latin typeface="幼圆" pitchFamily="49" charset="-122"/>
                <a:ea typeface="幼圆" pitchFamily="49" charset="-122"/>
              </a:endParaRPr>
            </a:p>
          </p:txBody>
        </p:sp>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a:t>
            </a:r>
            <a:r>
              <a:rPr lang="zh-CN" altLang="en-US" sz="2800" dirty="0">
                <a:solidFill>
                  <a:schemeClr val="bg1"/>
                </a:solidFill>
                <a:latin typeface="微软雅黑" pitchFamily="34" charset="-122"/>
                <a:ea typeface="微软雅黑" pitchFamily="34" charset="-122"/>
              </a:rPr>
              <a:t>构建</a:t>
            </a:r>
            <a:r>
              <a:rPr lang="zh-CN" altLang="en-US" sz="2800" dirty="0" smtClean="0">
                <a:solidFill>
                  <a:schemeClr val="bg1"/>
                </a:solidFill>
                <a:latin typeface="微软雅黑" pitchFamily="34" charset="-122"/>
                <a:ea typeface="微软雅黑" pitchFamily="34" charset="-122"/>
              </a:rPr>
              <a:t>框架</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风险管理内容</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任务</a:t>
            </a:r>
          </a:p>
        </p:txBody>
      </p:sp>
      <p:sp>
        <p:nvSpPr>
          <p:cNvPr id="45" name="Rectangle 3"/>
          <p:cNvSpPr>
            <a:spLocks noChangeArrowheads="1"/>
          </p:cNvSpPr>
          <p:nvPr/>
        </p:nvSpPr>
        <p:spPr bwMode="gray">
          <a:xfrm rot="3419336">
            <a:off x="7265987" y="1658938"/>
            <a:ext cx="923925" cy="1003300"/>
          </a:xfrm>
          <a:prstGeom prst="rect">
            <a:avLst/>
          </a:prstGeom>
          <a:gradFill rotWithShape="1">
            <a:gsLst>
              <a:gs pos="0">
                <a:schemeClr val="folHlink"/>
              </a:gs>
              <a:gs pos="100000">
                <a:schemeClr val="folHlink">
                  <a:gamma/>
                  <a:shade val="46275"/>
                  <a:invGamma/>
                </a:schemeClr>
              </a:gs>
            </a:gsLst>
            <a:lin ang="5400000" scaled="1"/>
          </a:gradFill>
          <a:ln w="38100">
            <a:solidFill>
              <a:srgbClr val="FFFFFF"/>
            </a:solidFill>
            <a:miter lim="800000"/>
          </a:ln>
          <a:effectLst>
            <a:outerShdw dist="179605" dir="487806" algn="ctr" rotWithShape="0">
              <a:srgbClr val="000000">
                <a:alpha val="50000"/>
              </a:srgbClr>
            </a:outerShdw>
          </a:effectLst>
        </p:spPr>
        <p:txBody>
          <a:bodyPr wrap="none" anchor="ctr"/>
          <a:lstStyle/>
          <a:p>
            <a:pPr>
              <a:defRPr/>
            </a:pPr>
            <a:endParaRPr lang="zh-CN" altLang="en-US">
              <a:latin typeface="Arial" charset="0"/>
            </a:endParaRPr>
          </a:p>
        </p:txBody>
      </p:sp>
      <p:sp>
        <p:nvSpPr>
          <p:cNvPr id="46" name="Text Box 4"/>
          <p:cNvSpPr txBox="1">
            <a:spLocks noChangeArrowheads="1"/>
          </p:cNvSpPr>
          <p:nvPr/>
        </p:nvSpPr>
        <p:spPr bwMode="auto">
          <a:xfrm>
            <a:off x="6781800" y="3003550"/>
            <a:ext cx="198002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1400" dirty="0">
                <a:latin typeface="+mn-ea"/>
                <a:ea typeface="+mn-ea"/>
              </a:rPr>
              <a:t>根据职能战略、管控要</a:t>
            </a:r>
            <a:endParaRPr lang="en-US" altLang="zh-CN" sz="1400" dirty="0">
              <a:latin typeface="+mn-ea"/>
              <a:ea typeface="+mn-ea"/>
            </a:endParaRPr>
          </a:p>
          <a:p>
            <a:r>
              <a:rPr lang="zh-CN" altLang="en-US" sz="1400" dirty="0">
                <a:latin typeface="+mn-ea"/>
                <a:ea typeface="+mn-ea"/>
              </a:rPr>
              <a:t>素及风险点建立对应</a:t>
            </a:r>
            <a:endParaRPr lang="en-US" altLang="zh-CN" sz="1400" dirty="0">
              <a:latin typeface="+mn-ea"/>
              <a:ea typeface="+mn-ea"/>
            </a:endParaRPr>
          </a:p>
          <a:p>
            <a:r>
              <a:rPr lang="zh-CN" altLang="en-US" sz="1400" dirty="0">
                <a:latin typeface="+mn-ea"/>
                <a:ea typeface="+mn-ea"/>
              </a:rPr>
              <a:t>的风险监测与应对程序</a:t>
            </a:r>
            <a:endParaRPr lang="en-US" altLang="zh-CN" sz="1400" dirty="0">
              <a:latin typeface="+mn-ea"/>
              <a:ea typeface="+mn-ea"/>
            </a:endParaRPr>
          </a:p>
        </p:txBody>
      </p:sp>
      <p:sp>
        <p:nvSpPr>
          <p:cNvPr id="47" name="Rectangle 5"/>
          <p:cNvSpPr>
            <a:spLocks noChangeArrowheads="1"/>
          </p:cNvSpPr>
          <p:nvPr/>
        </p:nvSpPr>
        <p:spPr bwMode="gray">
          <a:xfrm rot="3419336">
            <a:off x="1411287" y="2366963"/>
            <a:ext cx="923925" cy="1003300"/>
          </a:xfrm>
          <a:prstGeom prst="rect">
            <a:avLst/>
          </a:prstGeom>
          <a:gradFill rotWithShape="1">
            <a:gsLst>
              <a:gs pos="0">
                <a:srgbClr val="CC3300"/>
              </a:gs>
              <a:gs pos="100000">
                <a:srgbClr val="CC3300">
                  <a:gamma/>
                  <a:shade val="46275"/>
                  <a:invGamma/>
                </a:srgbClr>
              </a:gs>
            </a:gsLst>
            <a:lin ang="5400000" scaled="1"/>
          </a:gradFill>
          <a:ln w="38100">
            <a:solidFill>
              <a:srgbClr val="FFFFFF"/>
            </a:solidFill>
            <a:miter lim="800000"/>
          </a:ln>
          <a:effectLst>
            <a:outerShdw dist="179605" dir="487806" algn="ctr" rotWithShape="0">
              <a:srgbClr val="000000">
                <a:alpha val="50000"/>
              </a:srgbClr>
            </a:outerShdw>
          </a:effectLst>
        </p:spPr>
        <p:txBody>
          <a:bodyPr wrap="none" anchor="ctr"/>
          <a:lstStyle/>
          <a:p>
            <a:pPr>
              <a:defRPr/>
            </a:pPr>
            <a:endParaRPr lang="zh-CN" altLang="en-US">
              <a:latin typeface="Arial" charset="0"/>
            </a:endParaRPr>
          </a:p>
        </p:txBody>
      </p:sp>
      <p:sp>
        <p:nvSpPr>
          <p:cNvPr id="48" name="Text Box 6"/>
          <p:cNvSpPr txBox="1">
            <a:spLocks noChangeArrowheads="1"/>
          </p:cNvSpPr>
          <p:nvPr/>
        </p:nvSpPr>
        <p:spPr bwMode="gray">
          <a:xfrm>
            <a:off x="1406357" y="2725738"/>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smtClean="0">
                <a:solidFill>
                  <a:srgbClr val="FFFFFF"/>
                </a:solidFill>
                <a:latin typeface="微软雅黑" pitchFamily="34" charset="-122"/>
                <a:ea typeface="微软雅黑" pitchFamily="34" charset="-122"/>
              </a:rPr>
              <a:t>职能战略</a:t>
            </a:r>
            <a:endParaRPr lang="en-US" altLang="zh-CN" sz="1600" dirty="0">
              <a:solidFill>
                <a:srgbClr val="FFFFFF"/>
              </a:solidFill>
              <a:latin typeface="微软雅黑" pitchFamily="34" charset="-122"/>
              <a:ea typeface="微软雅黑" pitchFamily="34" charset="-122"/>
            </a:endParaRPr>
          </a:p>
        </p:txBody>
      </p:sp>
      <p:sp>
        <p:nvSpPr>
          <p:cNvPr id="49" name="Rectangle 7"/>
          <p:cNvSpPr>
            <a:spLocks noChangeArrowheads="1"/>
          </p:cNvSpPr>
          <p:nvPr/>
        </p:nvSpPr>
        <p:spPr bwMode="gray">
          <a:xfrm rot="3419336">
            <a:off x="2846387" y="4271963"/>
            <a:ext cx="923925" cy="1003300"/>
          </a:xfrm>
          <a:prstGeom prst="rect">
            <a:avLst/>
          </a:prstGeom>
          <a:gradFill rotWithShape="1">
            <a:gsLst>
              <a:gs pos="0">
                <a:schemeClr val="accent1"/>
              </a:gs>
              <a:gs pos="100000">
                <a:schemeClr val="accent1">
                  <a:gamma/>
                  <a:shade val="46275"/>
                  <a:invGamma/>
                </a:schemeClr>
              </a:gs>
            </a:gsLst>
            <a:lin ang="5400000" scaled="1"/>
          </a:gradFill>
          <a:ln w="38100">
            <a:solidFill>
              <a:srgbClr val="FFFFFF"/>
            </a:solidFill>
            <a:miter lim="800000"/>
          </a:ln>
          <a:effectLst>
            <a:outerShdw dist="179605" dir="487806" algn="ctr" rotWithShape="0">
              <a:srgbClr val="000000">
                <a:alpha val="50000"/>
              </a:srgbClr>
            </a:outerShdw>
          </a:effectLst>
        </p:spPr>
        <p:txBody>
          <a:bodyPr wrap="none" anchor="ctr"/>
          <a:lstStyle/>
          <a:p>
            <a:pPr>
              <a:defRPr/>
            </a:pPr>
            <a:endParaRPr lang="zh-CN" altLang="en-US">
              <a:latin typeface="Arial" charset="0"/>
            </a:endParaRPr>
          </a:p>
        </p:txBody>
      </p:sp>
      <p:sp>
        <p:nvSpPr>
          <p:cNvPr id="50" name="Text Box 8"/>
          <p:cNvSpPr txBox="1">
            <a:spLocks noChangeArrowheads="1"/>
          </p:cNvSpPr>
          <p:nvPr/>
        </p:nvSpPr>
        <p:spPr bwMode="gray">
          <a:xfrm>
            <a:off x="2846517" y="4630738"/>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smtClean="0">
                <a:solidFill>
                  <a:srgbClr val="FFFFFF"/>
                </a:solidFill>
                <a:latin typeface="微软雅黑" pitchFamily="34" charset="-122"/>
                <a:ea typeface="微软雅黑" pitchFamily="34" charset="-122"/>
              </a:rPr>
              <a:t>管控要素</a:t>
            </a:r>
            <a:endParaRPr lang="en-US" altLang="zh-CN" sz="1600" dirty="0">
              <a:solidFill>
                <a:srgbClr val="FFFFFF"/>
              </a:solidFill>
              <a:latin typeface="微软雅黑" pitchFamily="34" charset="-122"/>
              <a:ea typeface="微软雅黑" pitchFamily="34" charset="-122"/>
            </a:endParaRPr>
          </a:p>
        </p:txBody>
      </p:sp>
      <p:sp>
        <p:nvSpPr>
          <p:cNvPr id="51" name="Rectangle 9"/>
          <p:cNvSpPr>
            <a:spLocks noChangeArrowheads="1"/>
          </p:cNvSpPr>
          <p:nvPr/>
        </p:nvSpPr>
        <p:spPr bwMode="gray">
          <a:xfrm rot="3419336">
            <a:off x="4916487" y="3119438"/>
            <a:ext cx="923925" cy="1003300"/>
          </a:xfrm>
          <a:prstGeom prst="rect">
            <a:avLst/>
          </a:prstGeom>
          <a:gradFill rotWithShape="1">
            <a:gsLst>
              <a:gs pos="0">
                <a:schemeClr val="hlink"/>
              </a:gs>
              <a:gs pos="100000">
                <a:schemeClr val="hlink">
                  <a:gamma/>
                  <a:shade val="46275"/>
                  <a:invGamma/>
                </a:schemeClr>
              </a:gs>
            </a:gsLst>
            <a:lin ang="5400000" scaled="1"/>
          </a:gradFill>
          <a:ln w="38100">
            <a:solidFill>
              <a:srgbClr val="FFFFFF"/>
            </a:solidFill>
            <a:miter lim="800000"/>
          </a:ln>
          <a:effectLst>
            <a:outerShdw dist="179605" dir="487806" algn="ctr" rotWithShape="0">
              <a:srgbClr val="000000">
                <a:alpha val="50000"/>
              </a:srgbClr>
            </a:outerShdw>
          </a:effectLst>
        </p:spPr>
        <p:txBody>
          <a:bodyPr wrap="none" anchor="ctr"/>
          <a:lstStyle/>
          <a:p>
            <a:pPr>
              <a:defRPr/>
            </a:pPr>
            <a:endParaRPr lang="zh-CN" altLang="en-US">
              <a:latin typeface="Arial" charset="0"/>
            </a:endParaRPr>
          </a:p>
        </p:txBody>
      </p:sp>
      <p:sp>
        <p:nvSpPr>
          <p:cNvPr id="52" name="Text Box 10"/>
          <p:cNvSpPr txBox="1">
            <a:spLocks noChangeArrowheads="1"/>
          </p:cNvSpPr>
          <p:nvPr/>
        </p:nvSpPr>
        <p:spPr bwMode="gray">
          <a:xfrm>
            <a:off x="4934749" y="3478213"/>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smtClean="0">
                <a:solidFill>
                  <a:srgbClr val="FFFFFF"/>
                </a:solidFill>
                <a:latin typeface="微软雅黑" pitchFamily="34" charset="-122"/>
                <a:ea typeface="微软雅黑" pitchFamily="34" charset="-122"/>
              </a:rPr>
              <a:t>风险分析</a:t>
            </a:r>
            <a:endParaRPr lang="en-US" altLang="zh-CN" sz="1600" dirty="0">
              <a:solidFill>
                <a:srgbClr val="FFFFFF"/>
              </a:solidFill>
              <a:latin typeface="微软雅黑" pitchFamily="34" charset="-122"/>
              <a:ea typeface="微软雅黑" pitchFamily="34" charset="-122"/>
            </a:endParaRPr>
          </a:p>
        </p:txBody>
      </p:sp>
      <p:sp>
        <p:nvSpPr>
          <p:cNvPr id="53" name="Text Box 11"/>
          <p:cNvSpPr txBox="1">
            <a:spLocks noChangeArrowheads="1"/>
          </p:cNvSpPr>
          <p:nvPr/>
        </p:nvSpPr>
        <p:spPr bwMode="gray">
          <a:xfrm>
            <a:off x="7239005" y="2017713"/>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smtClean="0">
                <a:solidFill>
                  <a:srgbClr val="FFFFFF"/>
                </a:solidFill>
                <a:latin typeface="微软雅黑" pitchFamily="34" charset="-122"/>
                <a:ea typeface="微软雅黑" pitchFamily="34" charset="-122"/>
              </a:rPr>
              <a:t>体系建设</a:t>
            </a:r>
            <a:endParaRPr lang="en-US" altLang="zh-CN" sz="1600" dirty="0">
              <a:solidFill>
                <a:srgbClr val="FFFFFF"/>
              </a:solidFill>
              <a:latin typeface="微软雅黑" pitchFamily="34" charset="-122"/>
              <a:ea typeface="微软雅黑" pitchFamily="34" charset="-122"/>
            </a:endParaRPr>
          </a:p>
        </p:txBody>
      </p:sp>
      <p:sp>
        <p:nvSpPr>
          <p:cNvPr id="54" name="Line 12"/>
          <p:cNvSpPr>
            <a:spLocks noChangeShapeType="1"/>
          </p:cNvSpPr>
          <p:nvPr/>
        </p:nvSpPr>
        <p:spPr bwMode="auto">
          <a:xfrm>
            <a:off x="2209800" y="3321050"/>
            <a:ext cx="762000" cy="1066800"/>
          </a:xfrm>
          <a:prstGeom prst="line">
            <a:avLst/>
          </a:prstGeom>
          <a:noFill/>
          <a:ln w="57150" cap="rnd">
            <a:solidFill>
              <a:srgbClr val="808080"/>
            </a:solidFill>
            <a:prstDash val="sysDot"/>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5" name="Line 13"/>
          <p:cNvSpPr>
            <a:spLocks noChangeShapeType="1"/>
          </p:cNvSpPr>
          <p:nvPr/>
        </p:nvSpPr>
        <p:spPr bwMode="auto">
          <a:xfrm flipV="1">
            <a:off x="3810000" y="3854450"/>
            <a:ext cx="1066800" cy="609600"/>
          </a:xfrm>
          <a:prstGeom prst="line">
            <a:avLst/>
          </a:prstGeom>
          <a:noFill/>
          <a:ln w="57150" cap="rnd">
            <a:solidFill>
              <a:srgbClr val="808080"/>
            </a:solidFill>
            <a:prstDash val="sysDot"/>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6" name="Line 14"/>
          <p:cNvSpPr>
            <a:spLocks noChangeShapeType="1"/>
          </p:cNvSpPr>
          <p:nvPr/>
        </p:nvSpPr>
        <p:spPr bwMode="auto">
          <a:xfrm flipV="1">
            <a:off x="5943600" y="2470150"/>
            <a:ext cx="1295400" cy="774700"/>
          </a:xfrm>
          <a:prstGeom prst="line">
            <a:avLst/>
          </a:prstGeom>
          <a:noFill/>
          <a:ln w="57150" cap="rnd">
            <a:solidFill>
              <a:srgbClr val="808080"/>
            </a:solidFill>
            <a:prstDash val="sysDot"/>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7" name="Text Box 15"/>
          <p:cNvSpPr txBox="1">
            <a:spLocks noChangeArrowheads="1"/>
          </p:cNvSpPr>
          <p:nvPr/>
        </p:nvSpPr>
        <p:spPr bwMode="auto">
          <a:xfrm>
            <a:off x="2514600" y="1905000"/>
            <a:ext cx="4114800" cy="461665"/>
          </a:xfrm>
          <a:prstGeom prst="rect">
            <a:avLst/>
          </a:prstGeom>
          <a:noFill/>
          <a:ln w="9525" algn="ctr">
            <a:noFill/>
            <a:miter lim="800000"/>
          </a:ln>
          <a:effectLst/>
        </p:spPr>
        <p:txBody>
          <a:bodyPr>
            <a:spAutoFit/>
          </a:bodyPr>
          <a:lstStyle/>
          <a:p>
            <a:pPr algn="ctr" eaLnBrk="0" hangingPunct="0">
              <a:defRPr/>
            </a:pPr>
            <a:r>
              <a:rPr lang="zh-CN" altLang="en-US" sz="2400" b="1" u="sng" dirty="0" smtClean="0">
                <a:effectLst>
                  <a:outerShdw blurRad="38100" dist="38100" dir="2700000" algn="tl">
                    <a:srgbClr val="C0C0C0"/>
                  </a:outerShdw>
                </a:effectLst>
                <a:latin typeface="Arial" charset="0"/>
              </a:rPr>
              <a:t>风险管理体系建设路线图</a:t>
            </a:r>
            <a:endParaRPr lang="en-US" altLang="zh-CN" sz="2400" b="1" u="sng" dirty="0">
              <a:effectLst>
                <a:outerShdw blurRad="38100" dist="38100" dir="2700000" algn="tl">
                  <a:srgbClr val="C0C0C0"/>
                </a:outerShdw>
              </a:effectLst>
              <a:latin typeface="Arial" charset="0"/>
            </a:endParaRPr>
          </a:p>
        </p:txBody>
      </p:sp>
      <p:sp>
        <p:nvSpPr>
          <p:cNvPr id="58" name="Text Box 16"/>
          <p:cNvSpPr txBox="1">
            <a:spLocks noChangeArrowheads="1"/>
          </p:cNvSpPr>
          <p:nvPr/>
        </p:nvSpPr>
        <p:spPr bwMode="auto">
          <a:xfrm>
            <a:off x="2438400" y="5594350"/>
            <a:ext cx="180049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1400" dirty="0">
                <a:latin typeface="+mn-ea"/>
                <a:ea typeface="+mn-ea"/>
              </a:rPr>
              <a:t>根据部门的职能战略</a:t>
            </a:r>
            <a:endParaRPr lang="en-US" altLang="zh-CN" sz="1400" dirty="0">
              <a:latin typeface="+mn-ea"/>
              <a:ea typeface="+mn-ea"/>
            </a:endParaRPr>
          </a:p>
          <a:p>
            <a:r>
              <a:rPr lang="zh-CN" altLang="en-US" sz="1400" dirty="0">
                <a:latin typeface="+mn-ea"/>
                <a:ea typeface="+mn-ea"/>
              </a:rPr>
              <a:t>建立职能部门对下属</a:t>
            </a:r>
            <a:endParaRPr lang="en-US" altLang="zh-CN" sz="1400" dirty="0">
              <a:latin typeface="+mn-ea"/>
              <a:ea typeface="+mn-ea"/>
            </a:endParaRPr>
          </a:p>
          <a:p>
            <a:r>
              <a:rPr lang="zh-CN" altLang="en-US" sz="1400" dirty="0">
                <a:latin typeface="+mn-ea"/>
                <a:ea typeface="+mn-ea"/>
              </a:rPr>
              <a:t>企业的核心管控要素</a:t>
            </a:r>
            <a:endParaRPr lang="en-US" altLang="zh-CN" sz="1400" dirty="0">
              <a:latin typeface="+mn-ea"/>
              <a:ea typeface="+mn-ea"/>
            </a:endParaRPr>
          </a:p>
        </p:txBody>
      </p:sp>
      <p:sp>
        <p:nvSpPr>
          <p:cNvPr id="59" name="Text Box 17"/>
          <p:cNvSpPr txBox="1">
            <a:spLocks noChangeArrowheads="1"/>
          </p:cNvSpPr>
          <p:nvPr/>
        </p:nvSpPr>
        <p:spPr bwMode="auto">
          <a:xfrm>
            <a:off x="4724400" y="4527550"/>
            <a:ext cx="180049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1400" dirty="0">
                <a:latin typeface="+mn-ea"/>
                <a:ea typeface="+mn-ea"/>
              </a:rPr>
              <a:t>根据职能战略和管控</a:t>
            </a:r>
            <a:endParaRPr lang="en-US" altLang="zh-CN" sz="1400" dirty="0">
              <a:latin typeface="+mn-ea"/>
              <a:ea typeface="+mn-ea"/>
            </a:endParaRPr>
          </a:p>
          <a:p>
            <a:r>
              <a:rPr lang="zh-CN" altLang="en-US" sz="1400" dirty="0">
                <a:latin typeface="+mn-ea"/>
                <a:ea typeface="+mn-ea"/>
              </a:rPr>
              <a:t>要素识别实现职能战</a:t>
            </a:r>
            <a:endParaRPr lang="en-US" altLang="zh-CN" sz="1400" dirty="0">
              <a:latin typeface="+mn-ea"/>
              <a:ea typeface="+mn-ea"/>
            </a:endParaRPr>
          </a:p>
          <a:p>
            <a:r>
              <a:rPr lang="zh-CN" altLang="en-US" sz="1400" dirty="0">
                <a:latin typeface="+mn-ea"/>
                <a:ea typeface="+mn-ea"/>
              </a:rPr>
              <a:t>略管控要素的风险点</a:t>
            </a:r>
            <a:endParaRPr lang="en-US" altLang="zh-CN" sz="1400" dirty="0">
              <a:latin typeface="+mn-ea"/>
              <a:ea typeface="+mn-ea"/>
            </a:endParaRPr>
          </a:p>
        </p:txBody>
      </p:sp>
      <p:sp>
        <p:nvSpPr>
          <p:cNvPr id="60" name="Text Box 18"/>
          <p:cNvSpPr txBox="1">
            <a:spLocks noChangeArrowheads="1"/>
          </p:cNvSpPr>
          <p:nvPr/>
        </p:nvSpPr>
        <p:spPr bwMode="auto">
          <a:xfrm>
            <a:off x="304800" y="3689350"/>
            <a:ext cx="180049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1400" dirty="0" smtClean="0">
                <a:latin typeface="+mn-ea"/>
                <a:ea typeface="+mn-ea"/>
              </a:rPr>
              <a:t>根据</a:t>
            </a:r>
            <a:r>
              <a:rPr lang="zh-CN" altLang="en-US" sz="1400" dirty="0">
                <a:latin typeface="+mn-ea"/>
                <a:ea typeface="+mn-ea"/>
              </a:rPr>
              <a:t>企业</a:t>
            </a:r>
            <a:r>
              <a:rPr lang="zh-CN" altLang="en-US" sz="1400" dirty="0" smtClean="0">
                <a:latin typeface="+mn-ea"/>
                <a:ea typeface="+mn-ea"/>
              </a:rPr>
              <a:t>未来</a:t>
            </a:r>
            <a:r>
              <a:rPr lang="zh-CN" altLang="en-US" sz="1400" dirty="0">
                <a:latin typeface="+mn-ea"/>
                <a:ea typeface="+mn-ea"/>
              </a:rPr>
              <a:t>发展的</a:t>
            </a:r>
            <a:endParaRPr lang="en-US" altLang="zh-CN" sz="1400" dirty="0">
              <a:latin typeface="+mn-ea"/>
              <a:ea typeface="+mn-ea"/>
            </a:endParaRPr>
          </a:p>
          <a:p>
            <a:r>
              <a:rPr lang="zh-CN" altLang="en-US" sz="1400" dirty="0">
                <a:latin typeface="+mn-ea"/>
                <a:ea typeface="+mn-ea"/>
              </a:rPr>
              <a:t>需要从竞争出发建立</a:t>
            </a:r>
            <a:endParaRPr lang="en-US" altLang="zh-CN" sz="1400" dirty="0">
              <a:latin typeface="+mn-ea"/>
              <a:ea typeface="+mn-ea"/>
            </a:endParaRPr>
          </a:p>
          <a:p>
            <a:r>
              <a:rPr lang="zh-CN" altLang="en-US" sz="1400" dirty="0">
                <a:latin typeface="+mn-ea"/>
                <a:ea typeface="+mn-ea"/>
              </a:rPr>
              <a:t>业务部门的职能战略</a:t>
            </a:r>
            <a:endParaRPr lang="en-US" altLang="zh-CN" sz="1400" dirty="0">
              <a:latin typeface="+mn-ea"/>
              <a:ea typeface="+mn-ea"/>
            </a:endParaRPr>
          </a:p>
        </p:txBody>
      </p:sp>
      <p:sp>
        <p:nvSpPr>
          <p:cNvPr id="61" name="Text Box 15"/>
          <p:cNvSpPr txBox="1">
            <a:spLocks noChangeArrowheads="1"/>
          </p:cNvSpPr>
          <p:nvPr/>
        </p:nvSpPr>
        <p:spPr bwMode="auto">
          <a:xfrm>
            <a:off x="4788024" y="5991671"/>
            <a:ext cx="4114800" cy="461665"/>
          </a:xfrm>
          <a:prstGeom prst="rect">
            <a:avLst/>
          </a:prstGeom>
          <a:noFill/>
          <a:ln w="9525" algn="ctr">
            <a:noFill/>
            <a:miter lim="800000"/>
          </a:ln>
          <a:effectLst/>
        </p:spPr>
        <p:txBody>
          <a:bodyPr>
            <a:spAutoFit/>
          </a:bodyPr>
          <a:lstStyle/>
          <a:p>
            <a:pPr algn="ctr" eaLnBrk="0" hangingPunct="0">
              <a:defRPr/>
            </a:pPr>
            <a:r>
              <a:rPr lang="zh-CN" altLang="en-US" sz="2400" b="1" u="sng" dirty="0" smtClean="0">
                <a:effectLst>
                  <a:outerShdw blurRad="38100" dist="38100" dir="2700000" algn="tl">
                    <a:srgbClr val="C0C0C0"/>
                  </a:outerShdw>
                </a:effectLst>
                <a:latin typeface="Arial" charset="0"/>
              </a:rPr>
              <a:t>风险监测与分析主题的创建</a:t>
            </a:r>
            <a:endParaRPr lang="en-US" altLang="zh-CN" sz="2400" b="1" u="sng" dirty="0">
              <a:effectLst>
                <a:outerShdw blurRad="38100" dist="38100" dir="2700000" algn="tl">
                  <a:srgbClr val="C0C0C0"/>
                </a:outerShdw>
              </a:effectLst>
              <a:latin typeface="Arial"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a:t>
            </a:r>
            <a:r>
              <a:rPr lang="zh-CN" altLang="en-US" sz="2800" dirty="0">
                <a:solidFill>
                  <a:schemeClr val="bg1"/>
                </a:solidFill>
                <a:latin typeface="微软雅黑" pitchFamily="34" charset="-122"/>
                <a:ea typeface="微软雅黑" pitchFamily="34" charset="-122"/>
              </a:rPr>
              <a:t>构建</a:t>
            </a:r>
            <a:r>
              <a:rPr lang="zh-CN" altLang="en-US" sz="2800" dirty="0" smtClean="0">
                <a:solidFill>
                  <a:schemeClr val="bg1"/>
                </a:solidFill>
                <a:latin typeface="微软雅黑" pitchFamily="34" charset="-122"/>
                <a:ea typeface="微软雅黑" pitchFamily="34" charset="-122"/>
              </a:rPr>
              <a:t>框架</a:t>
            </a:r>
            <a:r>
              <a:rPr lang="en-US" altLang="zh-CN" sz="2800" dirty="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风险信息管理</a:t>
            </a:r>
            <a:endParaRPr lang="zh-CN" altLang="en-US" sz="2800" dirty="0">
              <a:solidFill>
                <a:schemeClr val="bg1"/>
              </a:solidFill>
              <a:latin typeface="微软雅黑" pitchFamily="34" charset="-122"/>
              <a:ea typeface="微软雅黑" pitchFamily="34" charset="-122"/>
            </a:endParaRPr>
          </a:p>
        </p:txBody>
      </p:sp>
      <p:sp>
        <p:nvSpPr>
          <p:cNvPr id="4" name="Arc 4"/>
          <p:cNvSpPr/>
          <p:nvPr/>
        </p:nvSpPr>
        <p:spPr bwMode="gray">
          <a:xfrm>
            <a:off x="2516362" y="2997845"/>
            <a:ext cx="2033587" cy="2451100"/>
          </a:xfrm>
          <a:custGeom>
            <a:avLst/>
            <a:gdLst>
              <a:gd name="T0" fmla="*/ 308616 w 21600"/>
              <a:gd name="T1" fmla="*/ 2451100 h 26029"/>
              <a:gd name="T2" fmla="*/ 533911 w 21600"/>
              <a:gd name="T3" fmla="*/ 0 h 26029"/>
              <a:gd name="T4" fmla="*/ 2033587 w 21600"/>
              <a:gd name="T5" fmla="*/ 1373818 h 26029"/>
              <a:gd name="T6" fmla="*/ 0 60000 65536"/>
              <a:gd name="T7" fmla="*/ 0 60000 65536"/>
              <a:gd name="T8" fmla="*/ 0 60000 65536"/>
              <a:gd name="T9" fmla="*/ 0 w 21600"/>
              <a:gd name="T10" fmla="*/ 0 h 26029"/>
              <a:gd name="T11" fmla="*/ 21600 w 21600"/>
              <a:gd name="T12" fmla="*/ 26029 h 26029"/>
            </a:gdLst>
            <a:ahLst/>
            <a:cxnLst>
              <a:cxn ang="T6">
                <a:pos x="T0" y="T1"/>
              </a:cxn>
              <a:cxn ang="T7">
                <a:pos x="T2" y="T3"/>
              </a:cxn>
              <a:cxn ang="T8">
                <a:pos x="T4" y="T5"/>
              </a:cxn>
            </a:cxnLst>
            <a:rect l="T9" t="T10" r="T11" b="T12"/>
            <a:pathLst>
              <a:path w="21600" h="26029" fill="none" extrusionOk="0">
                <a:moveTo>
                  <a:pt x="3278" y="26028"/>
                </a:moveTo>
                <a:cubicBezTo>
                  <a:pt x="1135" y="22597"/>
                  <a:pt x="0" y="18634"/>
                  <a:pt x="0" y="14589"/>
                </a:cubicBezTo>
                <a:cubicBezTo>
                  <a:pt x="-1" y="9188"/>
                  <a:pt x="2023" y="3983"/>
                  <a:pt x="5671" y="0"/>
                </a:cubicBezTo>
              </a:path>
              <a:path w="21600" h="26029" stroke="0" extrusionOk="0">
                <a:moveTo>
                  <a:pt x="3278" y="26028"/>
                </a:moveTo>
                <a:cubicBezTo>
                  <a:pt x="1135" y="22597"/>
                  <a:pt x="0" y="18634"/>
                  <a:pt x="0" y="14589"/>
                </a:cubicBezTo>
                <a:cubicBezTo>
                  <a:pt x="-1" y="9188"/>
                  <a:pt x="2023" y="3983"/>
                  <a:pt x="5671" y="0"/>
                </a:cubicBezTo>
                <a:lnTo>
                  <a:pt x="21600" y="14589"/>
                </a:lnTo>
                <a:close/>
              </a:path>
            </a:pathLst>
          </a:custGeom>
          <a:noFill/>
          <a:ln w="38100">
            <a:solidFill>
              <a:schemeClr val="accent1"/>
            </a:solidFill>
            <a:round/>
          </a:ln>
        </p:spPr>
        <p:txBody>
          <a:bodyPr wrap="none" anchor="ctr"/>
          <a:lstStyle/>
          <a:p>
            <a:endParaRPr lang="zh-CN" altLang="en-US"/>
          </a:p>
        </p:txBody>
      </p:sp>
      <p:sp>
        <p:nvSpPr>
          <p:cNvPr id="5" name="Oval 5"/>
          <p:cNvSpPr>
            <a:spLocks noChangeArrowheads="1"/>
          </p:cNvSpPr>
          <p:nvPr/>
        </p:nvSpPr>
        <p:spPr bwMode="gray">
          <a:xfrm>
            <a:off x="2319512" y="2708920"/>
            <a:ext cx="933450" cy="933450"/>
          </a:xfrm>
          <a:prstGeom prst="ellipse">
            <a:avLst/>
          </a:prstGeom>
          <a:gradFill rotWithShape="1">
            <a:gsLst>
              <a:gs pos="0">
                <a:schemeClr val="accent1"/>
              </a:gs>
              <a:gs pos="100000">
                <a:schemeClr val="accent1">
                  <a:gamma/>
                  <a:shade val="54118"/>
                  <a:invGamma/>
                </a:schemeClr>
              </a:gs>
            </a:gsLst>
            <a:lin ang="2700000" scaled="1"/>
          </a:gradFill>
          <a:ln w="12700">
            <a:noFill/>
            <a:round/>
          </a:ln>
          <a:effectLst/>
        </p:spPr>
        <p:txBody>
          <a:bodyPr wrap="none" anchor="ctr"/>
          <a:lstStyle/>
          <a:p>
            <a:pPr>
              <a:defRPr/>
            </a:pPr>
            <a:endParaRPr lang="zh-CN" altLang="en-US"/>
          </a:p>
        </p:txBody>
      </p:sp>
      <p:sp>
        <p:nvSpPr>
          <p:cNvPr id="6" name="Oval 6"/>
          <p:cNvSpPr>
            <a:spLocks noChangeArrowheads="1"/>
          </p:cNvSpPr>
          <p:nvPr/>
        </p:nvSpPr>
        <p:spPr bwMode="gray">
          <a:xfrm>
            <a:off x="2321099" y="4942532"/>
            <a:ext cx="933450" cy="933450"/>
          </a:xfrm>
          <a:prstGeom prst="ellipse">
            <a:avLst/>
          </a:prstGeom>
          <a:gradFill rotWithShape="1">
            <a:gsLst>
              <a:gs pos="0">
                <a:schemeClr val="accent1"/>
              </a:gs>
              <a:gs pos="100000">
                <a:schemeClr val="accent1">
                  <a:gamma/>
                  <a:shade val="54118"/>
                  <a:invGamma/>
                </a:schemeClr>
              </a:gs>
            </a:gsLst>
            <a:lin ang="2700000" scaled="1"/>
          </a:gradFill>
          <a:ln w="12700">
            <a:noFill/>
            <a:round/>
          </a:ln>
          <a:effectLst/>
        </p:spPr>
        <p:txBody>
          <a:bodyPr wrap="none" anchor="ctr"/>
          <a:lstStyle/>
          <a:p>
            <a:pPr>
              <a:defRPr/>
            </a:pPr>
            <a:endParaRPr lang="zh-CN" altLang="en-US"/>
          </a:p>
        </p:txBody>
      </p:sp>
      <p:sp>
        <p:nvSpPr>
          <p:cNvPr id="7" name="Arc 7"/>
          <p:cNvSpPr/>
          <p:nvPr/>
        </p:nvSpPr>
        <p:spPr bwMode="gray">
          <a:xfrm flipH="1">
            <a:off x="4534074" y="3024832"/>
            <a:ext cx="2033588" cy="2632075"/>
          </a:xfrm>
          <a:custGeom>
            <a:avLst/>
            <a:gdLst>
              <a:gd name="T0" fmla="*/ 472903 w 21600"/>
              <a:gd name="T1" fmla="*/ 2632075 h 27689"/>
              <a:gd name="T2" fmla="*/ 472338 w 21600"/>
              <a:gd name="T3" fmla="*/ 0 h 27689"/>
              <a:gd name="T4" fmla="*/ 2033588 w 21600"/>
              <a:gd name="T5" fmla="*/ 1315705 h 27689"/>
              <a:gd name="T6" fmla="*/ 0 60000 65536"/>
              <a:gd name="T7" fmla="*/ 0 60000 65536"/>
              <a:gd name="T8" fmla="*/ 0 60000 65536"/>
              <a:gd name="T9" fmla="*/ 0 w 21600"/>
              <a:gd name="T10" fmla="*/ 0 h 27689"/>
              <a:gd name="T11" fmla="*/ 21600 w 21600"/>
              <a:gd name="T12" fmla="*/ 27689 h 27689"/>
            </a:gdLst>
            <a:ahLst/>
            <a:cxnLst>
              <a:cxn ang="T6">
                <a:pos x="T0" y="T1"/>
              </a:cxn>
              <a:cxn ang="T7">
                <a:pos x="T2" y="T3"/>
              </a:cxn>
              <a:cxn ang="T8">
                <a:pos x="T4" y="T5"/>
              </a:cxn>
            </a:cxnLst>
            <a:rect l="T9" t="T10" r="T11" b="T12"/>
            <a:pathLst>
              <a:path w="21600" h="27689" fill="none" extrusionOk="0">
                <a:moveTo>
                  <a:pt x="5023" y="27688"/>
                </a:moveTo>
                <a:cubicBezTo>
                  <a:pt x="1777" y="23804"/>
                  <a:pt x="0" y="18902"/>
                  <a:pt x="0" y="13841"/>
                </a:cubicBezTo>
                <a:cubicBezTo>
                  <a:pt x="-1" y="8782"/>
                  <a:pt x="1775" y="3883"/>
                  <a:pt x="5017" y="0"/>
                </a:cubicBezTo>
              </a:path>
              <a:path w="21600" h="27689" stroke="0" extrusionOk="0">
                <a:moveTo>
                  <a:pt x="5023" y="27688"/>
                </a:moveTo>
                <a:cubicBezTo>
                  <a:pt x="1777" y="23804"/>
                  <a:pt x="0" y="18902"/>
                  <a:pt x="0" y="13841"/>
                </a:cubicBezTo>
                <a:cubicBezTo>
                  <a:pt x="-1" y="8782"/>
                  <a:pt x="1775" y="3883"/>
                  <a:pt x="5017" y="0"/>
                </a:cubicBezTo>
                <a:lnTo>
                  <a:pt x="21600" y="13841"/>
                </a:lnTo>
                <a:close/>
              </a:path>
            </a:pathLst>
          </a:custGeom>
          <a:noFill/>
          <a:ln w="38100">
            <a:solidFill>
              <a:schemeClr val="folHlink"/>
            </a:solidFill>
            <a:round/>
          </a:ln>
        </p:spPr>
        <p:txBody>
          <a:bodyPr wrap="none" anchor="ctr"/>
          <a:lstStyle/>
          <a:p>
            <a:endParaRPr lang="zh-CN" altLang="en-US"/>
          </a:p>
        </p:txBody>
      </p:sp>
      <p:sp>
        <p:nvSpPr>
          <p:cNvPr id="8" name="Oval 8"/>
          <p:cNvSpPr>
            <a:spLocks noChangeArrowheads="1"/>
          </p:cNvSpPr>
          <p:nvPr/>
        </p:nvSpPr>
        <p:spPr bwMode="gray">
          <a:xfrm>
            <a:off x="5777087" y="2716857"/>
            <a:ext cx="933450" cy="933450"/>
          </a:xfrm>
          <a:prstGeom prst="ellipse">
            <a:avLst/>
          </a:prstGeom>
          <a:gradFill rotWithShape="1">
            <a:gsLst>
              <a:gs pos="0">
                <a:schemeClr val="folHlink"/>
              </a:gs>
              <a:gs pos="100000">
                <a:schemeClr val="folHlink">
                  <a:gamma/>
                  <a:shade val="57255"/>
                  <a:invGamma/>
                </a:schemeClr>
              </a:gs>
            </a:gsLst>
            <a:lin ang="2700000" scaled="1"/>
          </a:gradFill>
          <a:ln w="12700">
            <a:noFill/>
            <a:round/>
          </a:ln>
          <a:effectLst/>
        </p:spPr>
        <p:txBody>
          <a:bodyPr wrap="none" anchor="ctr"/>
          <a:lstStyle/>
          <a:p>
            <a:pPr>
              <a:defRPr/>
            </a:pPr>
            <a:endParaRPr lang="zh-CN" altLang="en-US"/>
          </a:p>
        </p:txBody>
      </p:sp>
      <p:sp>
        <p:nvSpPr>
          <p:cNvPr id="9" name="Oval 9"/>
          <p:cNvSpPr>
            <a:spLocks noChangeArrowheads="1"/>
          </p:cNvSpPr>
          <p:nvPr/>
        </p:nvSpPr>
        <p:spPr bwMode="gray">
          <a:xfrm>
            <a:off x="6153324" y="3842395"/>
            <a:ext cx="933450" cy="933450"/>
          </a:xfrm>
          <a:prstGeom prst="ellipse">
            <a:avLst/>
          </a:prstGeom>
          <a:gradFill rotWithShape="1">
            <a:gsLst>
              <a:gs pos="0">
                <a:schemeClr val="folHlink"/>
              </a:gs>
              <a:gs pos="100000">
                <a:schemeClr val="folHlink">
                  <a:gamma/>
                  <a:shade val="57255"/>
                  <a:invGamma/>
                </a:schemeClr>
              </a:gs>
            </a:gsLst>
            <a:lin ang="2700000" scaled="1"/>
          </a:gradFill>
          <a:ln w="12700">
            <a:noFill/>
            <a:round/>
          </a:ln>
          <a:effectLst/>
        </p:spPr>
        <p:txBody>
          <a:bodyPr wrap="none" anchor="ctr"/>
          <a:lstStyle/>
          <a:p>
            <a:pPr>
              <a:defRPr/>
            </a:pPr>
            <a:endParaRPr lang="zh-CN" altLang="en-US"/>
          </a:p>
        </p:txBody>
      </p:sp>
      <p:sp>
        <p:nvSpPr>
          <p:cNvPr id="10" name="Oval 10"/>
          <p:cNvSpPr>
            <a:spLocks noChangeArrowheads="1"/>
          </p:cNvSpPr>
          <p:nvPr/>
        </p:nvSpPr>
        <p:spPr bwMode="gray">
          <a:xfrm>
            <a:off x="5845349" y="4942532"/>
            <a:ext cx="933450" cy="933450"/>
          </a:xfrm>
          <a:prstGeom prst="ellipse">
            <a:avLst/>
          </a:prstGeom>
          <a:gradFill rotWithShape="1">
            <a:gsLst>
              <a:gs pos="0">
                <a:schemeClr val="folHlink"/>
              </a:gs>
              <a:gs pos="100000">
                <a:schemeClr val="folHlink">
                  <a:gamma/>
                  <a:shade val="57255"/>
                  <a:invGamma/>
                </a:schemeClr>
              </a:gs>
            </a:gsLst>
            <a:lin ang="2700000" scaled="1"/>
          </a:gradFill>
          <a:ln w="12700">
            <a:noFill/>
            <a:round/>
          </a:ln>
          <a:effectLst/>
        </p:spPr>
        <p:txBody>
          <a:bodyPr wrap="none" anchor="ctr"/>
          <a:lstStyle/>
          <a:p>
            <a:pPr>
              <a:defRPr/>
            </a:pPr>
            <a:endParaRPr lang="zh-CN" altLang="en-US"/>
          </a:p>
        </p:txBody>
      </p:sp>
      <p:sp>
        <p:nvSpPr>
          <p:cNvPr id="11" name="WordArt 11"/>
          <p:cNvSpPr>
            <a:spLocks noChangeArrowheads="1" noChangeShapeType="1" noTextEdit="1"/>
          </p:cNvSpPr>
          <p:nvPr/>
        </p:nvSpPr>
        <p:spPr bwMode="black">
          <a:xfrm>
            <a:off x="3303762" y="2734320"/>
            <a:ext cx="2465387" cy="1770062"/>
          </a:xfrm>
          <a:prstGeom prst="rect">
            <a:avLst/>
          </a:prstGeom>
        </p:spPr>
        <p:txBody>
          <a:bodyPr spcFirstLastPara="1" wrap="none" fromWordArt="1">
            <a:prstTxWarp prst="textArchUp">
              <a:avLst>
                <a:gd name="adj" fmla="val 12565796"/>
              </a:avLst>
            </a:prstTxWarp>
          </a:bodyPr>
          <a:lstStyle/>
          <a:p>
            <a:pPr algn="ctr"/>
            <a:r>
              <a:rPr lang="zh-CN" altLang="en-US" sz="2000" b="1" kern="10" dirty="0" smtClean="0">
                <a:ln w="6350">
                  <a:noFill/>
                  <a:round/>
                </a:ln>
                <a:solidFill>
                  <a:schemeClr val="accent1"/>
                </a:solidFill>
                <a:latin typeface="Arial" charset="0"/>
                <a:cs typeface="Arial" charset="0"/>
              </a:rPr>
              <a:t>风险管理数据集市</a:t>
            </a:r>
            <a:endParaRPr lang="zh-CN" altLang="en-US" sz="2000" b="1" kern="10" dirty="0">
              <a:ln w="6350">
                <a:noFill/>
                <a:round/>
              </a:ln>
              <a:solidFill>
                <a:schemeClr val="accent1"/>
              </a:solidFill>
              <a:latin typeface="Arial" charset="0"/>
              <a:cs typeface="Arial" charset="0"/>
            </a:endParaRPr>
          </a:p>
        </p:txBody>
      </p:sp>
      <p:sp>
        <p:nvSpPr>
          <p:cNvPr id="12" name="WordArt 12"/>
          <p:cNvSpPr>
            <a:spLocks noChangeArrowheads="1" noChangeShapeType="1" noTextEdit="1"/>
          </p:cNvSpPr>
          <p:nvPr/>
        </p:nvSpPr>
        <p:spPr bwMode="black">
          <a:xfrm>
            <a:off x="3341862" y="4275782"/>
            <a:ext cx="2465387" cy="1770063"/>
          </a:xfrm>
          <a:prstGeom prst="rect">
            <a:avLst/>
          </a:prstGeom>
        </p:spPr>
        <p:txBody>
          <a:bodyPr spcFirstLastPara="1" wrap="none" fromWordArt="1">
            <a:prstTxWarp prst="textArchDown">
              <a:avLst>
                <a:gd name="adj" fmla="val 1789256"/>
              </a:avLst>
            </a:prstTxWarp>
          </a:bodyPr>
          <a:lstStyle/>
          <a:p>
            <a:pPr algn="ctr"/>
            <a:r>
              <a:rPr lang="zh-CN" altLang="en-US" sz="2000" b="1" kern="10" dirty="0" smtClean="0">
                <a:ln w="6350">
                  <a:noFill/>
                  <a:round/>
                </a:ln>
                <a:solidFill>
                  <a:schemeClr val="folHlink"/>
                </a:solidFill>
                <a:latin typeface="Arial" charset="0"/>
                <a:cs typeface="Arial" charset="0"/>
              </a:rPr>
              <a:t>风险管理信息系统</a:t>
            </a:r>
            <a:endParaRPr lang="zh-CN" altLang="en-US" sz="2000" b="1" kern="10" dirty="0">
              <a:ln w="6350">
                <a:noFill/>
                <a:round/>
              </a:ln>
              <a:solidFill>
                <a:schemeClr val="folHlink"/>
              </a:solidFill>
              <a:latin typeface="Arial" charset="0"/>
              <a:cs typeface="Arial" charset="0"/>
            </a:endParaRPr>
          </a:p>
        </p:txBody>
      </p:sp>
      <p:sp>
        <p:nvSpPr>
          <p:cNvPr id="13" name="Rectangle 13"/>
          <p:cNvSpPr>
            <a:spLocks noChangeArrowheads="1"/>
          </p:cNvSpPr>
          <p:nvPr/>
        </p:nvSpPr>
        <p:spPr bwMode="gray">
          <a:xfrm>
            <a:off x="2339752" y="3033538"/>
            <a:ext cx="902811" cy="307777"/>
          </a:xfrm>
          <a:prstGeom prst="rect">
            <a:avLst/>
          </a:prstGeom>
          <a:noFill/>
          <a:ln w="9525">
            <a:noFill/>
            <a:miter lim="800000"/>
          </a:ln>
        </p:spPr>
        <p:txBody>
          <a:bodyPr wrap="none">
            <a:spAutoFit/>
          </a:bodyPr>
          <a:lstStyle/>
          <a:p>
            <a:pPr>
              <a:spcBef>
                <a:spcPct val="50000"/>
              </a:spcBef>
            </a:pPr>
            <a:r>
              <a:rPr lang="zh-CN" altLang="en-US" sz="1400" dirty="0" smtClean="0">
                <a:solidFill>
                  <a:srgbClr val="FFFFFF"/>
                </a:solidFill>
                <a:latin typeface="微软雅黑" pitchFamily="34" charset="-122"/>
                <a:ea typeface="微软雅黑" pitchFamily="34" charset="-122"/>
                <a:cs typeface="Arial" charset="0"/>
              </a:rPr>
              <a:t>财务数据</a:t>
            </a:r>
            <a:endParaRPr lang="en-US" altLang="zh-CN" sz="1400" dirty="0">
              <a:solidFill>
                <a:srgbClr val="FFFFFF"/>
              </a:solidFill>
              <a:latin typeface="微软雅黑" pitchFamily="34" charset="-122"/>
              <a:ea typeface="微软雅黑" pitchFamily="34" charset="-122"/>
              <a:cs typeface="Arial" charset="0"/>
            </a:endParaRPr>
          </a:p>
        </p:txBody>
      </p:sp>
      <p:sp>
        <p:nvSpPr>
          <p:cNvPr id="14" name="Rectangle 14"/>
          <p:cNvSpPr>
            <a:spLocks noChangeArrowheads="1"/>
          </p:cNvSpPr>
          <p:nvPr/>
        </p:nvSpPr>
        <p:spPr bwMode="gray">
          <a:xfrm>
            <a:off x="5796136" y="3053283"/>
            <a:ext cx="902811" cy="307777"/>
          </a:xfrm>
          <a:prstGeom prst="rect">
            <a:avLst/>
          </a:prstGeom>
          <a:noFill/>
          <a:ln w="9525">
            <a:noFill/>
            <a:miter lim="800000"/>
          </a:ln>
        </p:spPr>
        <p:txBody>
          <a:bodyPr wrap="none">
            <a:spAutoFit/>
          </a:bodyPr>
          <a:lstStyle/>
          <a:p>
            <a:pPr>
              <a:spcBef>
                <a:spcPct val="50000"/>
              </a:spcBef>
            </a:pPr>
            <a:r>
              <a:rPr lang="zh-CN" altLang="en-US" sz="1400" dirty="0" smtClean="0">
                <a:solidFill>
                  <a:srgbClr val="FFFFFF"/>
                </a:solidFill>
                <a:latin typeface="微软雅黑" pitchFamily="34" charset="-122"/>
                <a:ea typeface="微软雅黑" pitchFamily="34" charset="-122"/>
                <a:cs typeface="Arial" charset="0"/>
              </a:rPr>
              <a:t>项目数据</a:t>
            </a:r>
            <a:endParaRPr lang="en-US" altLang="zh-CN" sz="1400" dirty="0">
              <a:solidFill>
                <a:srgbClr val="FFFFFF"/>
              </a:solidFill>
              <a:latin typeface="微软雅黑" pitchFamily="34" charset="-122"/>
              <a:ea typeface="微软雅黑" pitchFamily="34" charset="-122"/>
              <a:cs typeface="Arial" charset="0"/>
            </a:endParaRPr>
          </a:p>
        </p:txBody>
      </p:sp>
      <p:sp>
        <p:nvSpPr>
          <p:cNvPr id="15" name="Rectangle 15"/>
          <p:cNvSpPr>
            <a:spLocks noChangeArrowheads="1"/>
          </p:cNvSpPr>
          <p:nvPr/>
        </p:nvSpPr>
        <p:spPr bwMode="gray">
          <a:xfrm>
            <a:off x="2339752" y="5265786"/>
            <a:ext cx="902811" cy="307777"/>
          </a:xfrm>
          <a:prstGeom prst="rect">
            <a:avLst/>
          </a:prstGeom>
          <a:noFill/>
          <a:ln w="9525">
            <a:noFill/>
            <a:miter lim="800000"/>
          </a:ln>
        </p:spPr>
        <p:txBody>
          <a:bodyPr wrap="none">
            <a:spAutoFit/>
          </a:bodyPr>
          <a:lstStyle/>
          <a:p>
            <a:pPr>
              <a:spcBef>
                <a:spcPct val="50000"/>
              </a:spcBef>
            </a:pPr>
            <a:r>
              <a:rPr lang="zh-CN" altLang="en-US" sz="1400" dirty="0" smtClean="0">
                <a:solidFill>
                  <a:srgbClr val="FFFFFF"/>
                </a:solidFill>
                <a:latin typeface="微软雅黑" pitchFamily="34" charset="-122"/>
                <a:ea typeface="微软雅黑" pitchFamily="34" charset="-122"/>
                <a:cs typeface="Arial" charset="0"/>
              </a:rPr>
              <a:t>绩效数据</a:t>
            </a:r>
            <a:endParaRPr lang="en-US" altLang="zh-CN" sz="1400" dirty="0">
              <a:solidFill>
                <a:srgbClr val="FFFFFF"/>
              </a:solidFill>
              <a:latin typeface="微软雅黑" pitchFamily="34" charset="-122"/>
              <a:ea typeface="微软雅黑" pitchFamily="34" charset="-122"/>
              <a:cs typeface="Arial" charset="0"/>
            </a:endParaRPr>
          </a:p>
        </p:txBody>
      </p:sp>
      <p:sp>
        <p:nvSpPr>
          <p:cNvPr id="16" name="Rectangle 16"/>
          <p:cNvSpPr>
            <a:spLocks noChangeArrowheads="1"/>
          </p:cNvSpPr>
          <p:nvPr/>
        </p:nvSpPr>
        <p:spPr bwMode="gray">
          <a:xfrm>
            <a:off x="5868144" y="5265786"/>
            <a:ext cx="902811" cy="307777"/>
          </a:xfrm>
          <a:prstGeom prst="rect">
            <a:avLst/>
          </a:prstGeom>
          <a:noFill/>
          <a:ln w="9525">
            <a:noFill/>
            <a:miter lim="800000"/>
          </a:ln>
        </p:spPr>
        <p:txBody>
          <a:bodyPr wrap="none">
            <a:spAutoFit/>
          </a:bodyPr>
          <a:lstStyle/>
          <a:p>
            <a:pPr>
              <a:spcBef>
                <a:spcPct val="50000"/>
              </a:spcBef>
            </a:pPr>
            <a:r>
              <a:rPr lang="zh-CN" altLang="en-US" sz="1400" dirty="0" smtClean="0">
                <a:solidFill>
                  <a:srgbClr val="FFFFFF"/>
                </a:solidFill>
                <a:latin typeface="微软雅黑" pitchFamily="34" charset="-122"/>
                <a:ea typeface="微软雅黑" pitchFamily="34" charset="-122"/>
                <a:cs typeface="Arial" charset="0"/>
              </a:rPr>
              <a:t>外部数据</a:t>
            </a:r>
            <a:endParaRPr lang="en-US" altLang="zh-CN" sz="1400" dirty="0">
              <a:solidFill>
                <a:srgbClr val="FFFFFF"/>
              </a:solidFill>
              <a:latin typeface="微软雅黑" pitchFamily="34" charset="-122"/>
              <a:ea typeface="微软雅黑" pitchFamily="34" charset="-122"/>
              <a:cs typeface="Arial" charset="0"/>
            </a:endParaRPr>
          </a:p>
        </p:txBody>
      </p:sp>
      <p:sp>
        <p:nvSpPr>
          <p:cNvPr id="17" name="Rectangle 17"/>
          <p:cNvSpPr>
            <a:spLocks noChangeArrowheads="1"/>
          </p:cNvSpPr>
          <p:nvPr/>
        </p:nvSpPr>
        <p:spPr bwMode="gray">
          <a:xfrm>
            <a:off x="6189469" y="4185666"/>
            <a:ext cx="902811" cy="307777"/>
          </a:xfrm>
          <a:prstGeom prst="rect">
            <a:avLst/>
          </a:prstGeom>
          <a:noFill/>
          <a:ln w="9525">
            <a:noFill/>
            <a:miter lim="800000"/>
          </a:ln>
        </p:spPr>
        <p:txBody>
          <a:bodyPr wrap="none">
            <a:spAutoFit/>
          </a:bodyPr>
          <a:lstStyle/>
          <a:p>
            <a:pPr>
              <a:spcBef>
                <a:spcPct val="50000"/>
              </a:spcBef>
            </a:pPr>
            <a:r>
              <a:rPr lang="zh-CN" altLang="en-US" sz="1400" dirty="0" smtClean="0">
                <a:solidFill>
                  <a:srgbClr val="FFFFFF"/>
                </a:solidFill>
                <a:latin typeface="微软雅黑" pitchFamily="34" charset="-122"/>
                <a:ea typeface="微软雅黑" pitchFamily="34" charset="-122"/>
                <a:cs typeface="Arial" charset="0"/>
              </a:rPr>
              <a:t>薪酬数据</a:t>
            </a:r>
            <a:endParaRPr lang="en-US" altLang="zh-CN" sz="1400" dirty="0">
              <a:solidFill>
                <a:srgbClr val="FFFFFF"/>
              </a:solidFill>
              <a:latin typeface="微软雅黑" pitchFamily="34" charset="-122"/>
              <a:ea typeface="微软雅黑" pitchFamily="34" charset="-122"/>
              <a:cs typeface="Arial" charset="0"/>
            </a:endParaRPr>
          </a:p>
        </p:txBody>
      </p:sp>
      <p:sp>
        <p:nvSpPr>
          <p:cNvPr id="18" name="Rectangle 18"/>
          <p:cNvSpPr>
            <a:spLocks noChangeArrowheads="1"/>
          </p:cNvSpPr>
          <p:nvPr/>
        </p:nvSpPr>
        <p:spPr bwMode="gray">
          <a:xfrm>
            <a:off x="395536" y="1412776"/>
            <a:ext cx="8424936" cy="738664"/>
          </a:xfrm>
          <a:prstGeom prst="rect">
            <a:avLst/>
          </a:prstGeom>
          <a:noFill/>
          <a:ln w="9525" algn="ctr">
            <a:noFill/>
            <a:miter lim="800000"/>
          </a:ln>
        </p:spPr>
        <p:txBody>
          <a:bodyPr wrap="square">
            <a:spAutoFit/>
          </a:bodyPr>
          <a:lstStyle/>
          <a:p>
            <a:pPr eaLnBrk="0" hangingPunct="0">
              <a:lnSpc>
                <a:spcPct val="150000"/>
              </a:lnSpc>
            </a:pPr>
            <a:r>
              <a:rPr lang="zh-CN" altLang="en-US" sz="1400" dirty="0" smtClean="0">
                <a:solidFill>
                  <a:srgbClr val="080808"/>
                </a:solidFill>
                <a:latin typeface="微软雅黑" pitchFamily="34" charset="-122"/>
                <a:ea typeface="微软雅黑" pitchFamily="34" charset="-122"/>
                <a:cs typeface="Arial" charset="0"/>
              </a:rPr>
              <a:t>外部数据是风险管理中需要特别采集的数据。主要包括汇率、利率、主要原材料市场价格等市场数据，工程项目所在国政治、经济、法律、社会、自然等环境数据，以及各种行业、竞争对手对标数据。</a:t>
            </a:r>
            <a:endParaRPr lang="en-US" altLang="zh-CN" sz="1400" dirty="0">
              <a:solidFill>
                <a:srgbClr val="080808"/>
              </a:solidFill>
              <a:latin typeface="微软雅黑" pitchFamily="34" charset="-122"/>
              <a:ea typeface="微软雅黑" pitchFamily="34" charset="-122"/>
              <a:cs typeface="Arial" charset="0"/>
            </a:endParaRPr>
          </a:p>
        </p:txBody>
      </p:sp>
      <p:grpSp>
        <p:nvGrpSpPr>
          <p:cNvPr id="19" name="Group 19"/>
          <p:cNvGrpSpPr/>
          <p:nvPr/>
        </p:nvGrpSpPr>
        <p:grpSpPr bwMode="auto">
          <a:xfrm>
            <a:off x="3200574" y="2981970"/>
            <a:ext cx="2720975" cy="2720975"/>
            <a:chOff x="144" y="384"/>
            <a:chExt cx="2080" cy="2081"/>
          </a:xfrm>
        </p:grpSpPr>
        <p:sp>
          <p:nvSpPr>
            <p:cNvPr id="20" name="Oval 20"/>
            <p:cNvSpPr>
              <a:spLocks noChangeArrowheads="1"/>
            </p:cNvSpPr>
            <p:nvPr/>
          </p:nvSpPr>
          <p:spPr bwMode="gray">
            <a:xfrm>
              <a:off x="144" y="384"/>
              <a:ext cx="2080" cy="2081"/>
            </a:xfrm>
            <a:prstGeom prst="ellipse">
              <a:avLst/>
            </a:prstGeom>
            <a:solidFill>
              <a:srgbClr val="336699"/>
            </a:solidFill>
            <a:ln w="9525">
              <a:noFill/>
              <a:round/>
            </a:ln>
          </p:spPr>
          <p:txBody>
            <a:bodyPr wrap="none" anchor="ctr"/>
            <a:lstStyle/>
            <a:p>
              <a:endParaRPr lang="zh-CN" altLang="en-US"/>
            </a:p>
          </p:txBody>
        </p:sp>
        <p:pic>
          <p:nvPicPr>
            <p:cNvPr id="21" name="Picture 21" descr="Picture2"/>
            <p:cNvPicPr>
              <a:picLocks noChangeAspect="1" noChangeArrowheads="1"/>
            </p:cNvPicPr>
            <p:nvPr/>
          </p:nvPicPr>
          <p:blipFill>
            <a:blip r:embed="rId3" cstate="print"/>
            <a:srcRect/>
            <a:stretch>
              <a:fillRect/>
            </a:stretch>
          </p:blipFill>
          <p:spPr bwMode="gray">
            <a:xfrm>
              <a:off x="227" y="392"/>
              <a:ext cx="1918" cy="1011"/>
            </a:xfrm>
            <a:prstGeom prst="rect">
              <a:avLst/>
            </a:prstGeom>
            <a:noFill/>
            <a:ln w="9525">
              <a:noFill/>
              <a:miter lim="800000"/>
              <a:headEnd/>
              <a:tailEnd/>
            </a:ln>
          </p:spPr>
        </p:pic>
        <p:pic>
          <p:nvPicPr>
            <p:cNvPr id="22" name="Picture 22" descr="Picture2"/>
            <p:cNvPicPr>
              <a:picLocks noChangeAspect="1" noChangeArrowheads="1"/>
            </p:cNvPicPr>
            <p:nvPr/>
          </p:nvPicPr>
          <p:blipFill>
            <a:blip r:embed="rId3" cstate="print"/>
            <a:srcRect/>
            <a:stretch>
              <a:fillRect/>
            </a:stretch>
          </p:blipFill>
          <p:spPr bwMode="gray">
            <a:xfrm flipV="1">
              <a:off x="228" y="1437"/>
              <a:ext cx="1918" cy="1011"/>
            </a:xfrm>
            <a:prstGeom prst="rect">
              <a:avLst/>
            </a:prstGeom>
            <a:noFill/>
            <a:ln w="9525">
              <a:noFill/>
              <a:miter lim="800000"/>
              <a:headEnd/>
              <a:tailEnd/>
            </a:ln>
          </p:spPr>
        </p:pic>
      </p:grpSp>
      <p:sp>
        <p:nvSpPr>
          <p:cNvPr id="23" name="Oval 23"/>
          <p:cNvSpPr>
            <a:spLocks noChangeArrowheads="1"/>
          </p:cNvSpPr>
          <p:nvPr/>
        </p:nvSpPr>
        <p:spPr bwMode="gray">
          <a:xfrm>
            <a:off x="2025824" y="3855095"/>
            <a:ext cx="933450" cy="933450"/>
          </a:xfrm>
          <a:prstGeom prst="ellipse">
            <a:avLst/>
          </a:prstGeom>
          <a:gradFill rotWithShape="1">
            <a:gsLst>
              <a:gs pos="0">
                <a:schemeClr val="accent1"/>
              </a:gs>
              <a:gs pos="100000">
                <a:schemeClr val="accent1">
                  <a:gamma/>
                  <a:shade val="54118"/>
                  <a:invGamma/>
                </a:schemeClr>
              </a:gs>
            </a:gsLst>
            <a:lin ang="2700000" scaled="1"/>
          </a:gradFill>
          <a:ln w="12700">
            <a:noFill/>
            <a:round/>
          </a:ln>
          <a:effectLst/>
        </p:spPr>
        <p:txBody>
          <a:bodyPr wrap="none" anchor="ctr"/>
          <a:lstStyle/>
          <a:p>
            <a:pPr>
              <a:defRPr/>
            </a:pPr>
            <a:endParaRPr lang="zh-CN" altLang="en-US"/>
          </a:p>
        </p:txBody>
      </p:sp>
      <p:sp>
        <p:nvSpPr>
          <p:cNvPr id="24" name="Rectangle 24"/>
          <p:cNvSpPr>
            <a:spLocks noChangeArrowheads="1"/>
          </p:cNvSpPr>
          <p:nvPr/>
        </p:nvSpPr>
        <p:spPr bwMode="gray">
          <a:xfrm>
            <a:off x="3219624" y="3980095"/>
            <a:ext cx="2632075" cy="369332"/>
          </a:xfrm>
          <a:prstGeom prst="rect">
            <a:avLst/>
          </a:prstGeom>
          <a:noFill/>
          <a:ln w="9525">
            <a:noFill/>
            <a:miter lim="800000"/>
          </a:ln>
          <a:effectLst>
            <a:outerShdw dist="17961" dir="2700000" algn="ctr" rotWithShape="0">
              <a:schemeClr val="tx1"/>
            </a:outerShdw>
          </a:effectLst>
        </p:spPr>
        <p:txBody>
          <a:bodyPr>
            <a:spAutoFit/>
          </a:bodyPr>
          <a:lstStyle/>
          <a:p>
            <a:pPr algn="ctr">
              <a:defRPr/>
            </a:pPr>
            <a:r>
              <a:rPr lang="zh-CN" altLang="en-US" dirty="0" smtClean="0">
                <a:solidFill>
                  <a:srgbClr val="FFFFFF"/>
                </a:solidFill>
                <a:latin typeface="微软雅黑" pitchFamily="34" charset="-122"/>
                <a:ea typeface="微软雅黑" pitchFamily="34" charset="-122"/>
                <a:cs typeface="Arial" charset="0"/>
              </a:rPr>
              <a:t>风险管理数据采集</a:t>
            </a:r>
            <a:endParaRPr lang="en-US" altLang="zh-CN" dirty="0">
              <a:solidFill>
                <a:srgbClr val="FFFFFF"/>
              </a:solidFill>
              <a:latin typeface="微软雅黑" pitchFamily="34" charset="-122"/>
              <a:ea typeface="微软雅黑" pitchFamily="34" charset="-122"/>
              <a:cs typeface="Arial" charset="0"/>
            </a:endParaRPr>
          </a:p>
        </p:txBody>
      </p:sp>
      <p:sp>
        <p:nvSpPr>
          <p:cNvPr id="25" name="Rectangle 25"/>
          <p:cNvSpPr>
            <a:spLocks noChangeArrowheads="1"/>
          </p:cNvSpPr>
          <p:nvPr/>
        </p:nvSpPr>
        <p:spPr bwMode="gray">
          <a:xfrm>
            <a:off x="2013005" y="4185666"/>
            <a:ext cx="902811" cy="307777"/>
          </a:xfrm>
          <a:prstGeom prst="rect">
            <a:avLst/>
          </a:prstGeom>
          <a:noFill/>
          <a:ln w="9525">
            <a:noFill/>
            <a:miter lim="800000"/>
          </a:ln>
        </p:spPr>
        <p:txBody>
          <a:bodyPr wrap="none">
            <a:spAutoFit/>
          </a:bodyPr>
          <a:lstStyle/>
          <a:p>
            <a:pPr>
              <a:spcBef>
                <a:spcPct val="50000"/>
              </a:spcBef>
            </a:pPr>
            <a:r>
              <a:rPr lang="zh-CN" altLang="en-US" sz="1400" dirty="0" smtClean="0">
                <a:solidFill>
                  <a:srgbClr val="FFFFFF"/>
                </a:solidFill>
                <a:latin typeface="微软雅黑" pitchFamily="34" charset="-122"/>
                <a:ea typeface="微软雅黑" pitchFamily="34" charset="-122"/>
                <a:cs typeface="Arial" charset="0"/>
              </a:rPr>
              <a:t>人事档案</a:t>
            </a:r>
            <a:endParaRPr lang="en-US" altLang="zh-CN" sz="1400" dirty="0">
              <a:solidFill>
                <a:srgbClr val="FFFFFF"/>
              </a:solidFill>
              <a:latin typeface="微软雅黑" pitchFamily="34" charset="-122"/>
              <a:ea typeface="微软雅黑" pitchFamily="34" charset="-122"/>
              <a:cs typeface="Arial"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a:t>
            </a:r>
            <a:r>
              <a:rPr lang="zh-CN" altLang="en-US" sz="2800" dirty="0">
                <a:solidFill>
                  <a:schemeClr val="bg1"/>
                </a:solidFill>
                <a:latin typeface="微软雅黑" pitchFamily="34" charset="-122"/>
                <a:ea typeface="微软雅黑" pitchFamily="34" charset="-122"/>
              </a:rPr>
              <a:t>构建</a:t>
            </a:r>
            <a:r>
              <a:rPr lang="zh-CN" altLang="en-US" sz="2800" dirty="0" smtClean="0">
                <a:solidFill>
                  <a:schemeClr val="bg1"/>
                </a:solidFill>
                <a:latin typeface="微软雅黑" pitchFamily="34" charset="-122"/>
                <a:ea typeface="微软雅黑" pitchFamily="34" charset="-122"/>
              </a:rPr>
              <a:t>框架</a:t>
            </a:r>
            <a:r>
              <a:rPr lang="en-US" altLang="zh-CN" sz="2800" dirty="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风险信息管理</a:t>
            </a:r>
            <a:endParaRPr lang="zh-CN" altLang="en-US" sz="2800" dirty="0">
              <a:solidFill>
                <a:schemeClr val="bg1"/>
              </a:solidFill>
              <a:latin typeface="微软雅黑" pitchFamily="34" charset="-122"/>
              <a:ea typeface="微软雅黑" pitchFamily="34" charset="-122"/>
            </a:endParaRPr>
          </a:p>
        </p:txBody>
      </p:sp>
      <p:sp>
        <p:nvSpPr>
          <p:cNvPr id="26" name="Oval 8"/>
          <p:cNvSpPr>
            <a:spLocks noChangeArrowheads="1"/>
          </p:cNvSpPr>
          <p:nvPr/>
        </p:nvSpPr>
        <p:spPr bwMode="gray">
          <a:xfrm>
            <a:off x="6718697" y="2284809"/>
            <a:ext cx="933450" cy="933450"/>
          </a:xfrm>
          <a:prstGeom prst="ellipse">
            <a:avLst/>
          </a:prstGeom>
          <a:gradFill rotWithShape="1">
            <a:gsLst>
              <a:gs pos="0">
                <a:schemeClr val="folHlink"/>
              </a:gs>
              <a:gs pos="100000">
                <a:schemeClr val="folHlink">
                  <a:gamma/>
                  <a:shade val="57255"/>
                  <a:invGamma/>
                </a:schemeClr>
              </a:gs>
            </a:gsLst>
            <a:lin ang="2700000" scaled="1"/>
          </a:gradFill>
          <a:ln w="12700">
            <a:noFill/>
            <a:round/>
          </a:ln>
          <a:effectLst/>
        </p:spPr>
        <p:txBody>
          <a:bodyPr wrap="none" anchor="ctr"/>
          <a:lstStyle/>
          <a:p>
            <a:pPr>
              <a:defRPr/>
            </a:pPr>
            <a:endParaRPr lang="zh-CN" altLang="en-US">
              <a:latin typeface="Arial" charset="0"/>
              <a:ea typeface="宋体" charset="-122"/>
            </a:endParaRPr>
          </a:p>
        </p:txBody>
      </p:sp>
      <p:sp>
        <p:nvSpPr>
          <p:cNvPr id="27" name="Oval 9"/>
          <p:cNvSpPr>
            <a:spLocks noChangeArrowheads="1"/>
          </p:cNvSpPr>
          <p:nvPr/>
        </p:nvSpPr>
        <p:spPr bwMode="gray">
          <a:xfrm>
            <a:off x="7094934" y="3410347"/>
            <a:ext cx="933450" cy="933450"/>
          </a:xfrm>
          <a:prstGeom prst="ellipse">
            <a:avLst/>
          </a:prstGeom>
          <a:gradFill rotWithShape="1">
            <a:gsLst>
              <a:gs pos="0">
                <a:schemeClr val="folHlink"/>
              </a:gs>
              <a:gs pos="100000">
                <a:schemeClr val="folHlink">
                  <a:gamma/>
                  <a:shade val="57255"/>
                  <a:invGamma/>
                </a:schemeClr>
              </a:gs>
            </a:gsLst>
            <a:lin ang="2700000" scaled="1"/>
          </a:gradFill>
          <a:ln w="12700">
            <a:noFill/>
            <a:round/>
          </a:ln>
          <a:effectLst/>
        </p:spPr>
        <p:txBody>
          <a:bodyPr wrap="none" anchor="ctr"/>
          <a:lstStyle/>
          <a:p>
            <a:pPr>
              <a:defRPr/>
            </a:pPr>
            <a:endParaRPr lang="zh-CN" altLang="en-US">
              <a:latin typeface="Arial" charset="0"/>
              <a:ea typeface="宋体" charset="-122"/>
            </a:endParaRPr>
          </a:p>
        </p:txBody>
      </p:sp>
      <p:sp>
        <p:nvSpPr>
          <p:cNvPr id="28" name="Oval 10"/>
          <p:cNvSpPr>
            <a:spLocks noChangeArrowheads="1"/>
          </p:cNvSpPr>
          <p:nvPr/>
        </p:nvSpPr>
        <p:spPr bwMode="gray">
          <a:xfrm>
            <a:off x="6786959" y="4510484"/>
            <a:ext cx="933450" cy="933450"/>
          </a:xfrm>
          <a:prstGeom prst="ellipse">
            <a:avLst/>
          </a:prstGeom>
          <a:gradFill rotWithShape="1">
            <a:gsLst>
              <a:gs pos="0">
                <a:schemeClr val="folHlink"/>
              </a:gs>
              <a:gs pos="100000">
                <a:schemeClr val="folHlink">
                  <a:gamma/>
                  <a:shade val="57255"/>
                  <a:invGamma/>
                </a:schemeClr>
              </a:gs>
            </a:gsLst>
            <a:lin ang="2700000" scaled="1"/>
          </a:gradFill>
          <a:ln w="12700">
            <a:noFill/>
            <a:round/>
          </a:ln>
          <a:effectLst/>
        </p:spPr>
        <p:txBody>
          <a:bodyPr wrap="none" anchor="ctr"/>
          <a:lstStyle/>
          <a:p>
            <a:pPr>
              <a:defRPr/>
            </a:pPr>
            <a:endParaRPr lang="zh-CN" altLang="en-US">
              <a:latin typeface="Arial" charset="0"/>
              <a:ea typeface="宋体" charset="-122"/>
            </a:endParaRPr>
          </a:p>
        </p:txBody>
      </p:sp>
      <p:grpSp>
        <p:nvGrpSpPr>
          <p:cNvPr id="29" name="组合 28"/>
          <p:cNvGrpSpPr/>
          <p:nvPr/>
        </p:nvGrpSpPr>
        <p:grpSpPr>
          <a:xfrm>
            <a:off x="3569196" y="2060848"/>
            <a:ext cx="933450" cy="933450"/>
            <a:chOff x="2558430" y="2348880"/>
            <a:chExt cx="933450" cy="933450"/>
          </a:xfrm>
        </p:grpSpPr>
        <p:sp>
          <p:nvSpPr>
            <p:cNvPr id="30" name="Oval 5"/>
            <p:cNvSpPr>
              <a:spLocks noChangeArrowheads="1"/>
            </p:cNvSpPr>
            <p:nvPr/>
          </p:nvSpPr>
          <p:spPr bwMode="gray">
            <a:xfrm>
              <a:off x="2558430" y="2348880"/>
              <a:ext cx="933450" cy="933450"/>
            </a:xfrm>
            <a:prstGeom prst="ellipse">
              <a:avLst/>
            </a:prstGeom>
            <a:gradFill rotWithShape="1">
              <a:gsLst>
                <a:gs pos="0">
                  <a:schemeClr val="accent1"/>
                </a:gs>
                <a:gs pos="100000">
                  <a:schemeClr val="accent1">
                    <a:gamma/>
                    <a:shade val="54118"/>
                    <a:invGamma/>
                  </a:schemeClr>
                </a:gs>
              </a:gsLst>
              <a:lin ang="2700000" scaled="1"/>
            </a:gradFill>
            <a:ln w="12700">
              <a:noFill/>
              <a:round/>
            </a:ln>
            <a:effectLst/>
          </p:spPr>
          <p:txBody>
            <a:bodyPr wrap="none" anchor="ctr"/>
            <a:lstStyle/>
            <a:p>
              <a:pPr>
                <a:defRPr/>
              </a:pPr>
              <a:endParaRPr lang="zh-CN" altLang="en-US">
                <a:latin typeface="Arial" charset="0"/>
                <a:ea typeface="宋体" charset="-122"/>
              </a:endParaRPr>
            </a:p>
          </p:txBody>
        </p:sp>
        <p:sp>
          <p:nvSpPr>
            <p:cNvPr id="31" name="Rectangle 13"/>
            <p:cNvSpPr>
              <a:spLocks noChangeArrowheads="1"/>
            </p:cNvSpPr>
            <p:nvPr/>
          </p:nvSpPr>
          <p:spPr bwMode="gray">
            <a:xfrm>
              <a:off x="2687885" y="2490242"/>
              <a:ext cx="67453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rgbClr val="FFFFFF"/>
                  </a:solidFill>
                  <a:latin typeface="微软雅黑" pitchFamily="34" charset="-122"/>
                  <a:ea typeface="微软雅黑" pitchFamily="34" charset="-122"/>
                  <a:cs typeface="Arial" charset="0"/>
                </a:rPr>
                <a:t>财务会计</a:t>
              </a:r>
              <a:endParaRPr lang="en-US" altLang="zh-CN" sz="1600" dirty="0">
                <a:solidFill>
                  <a:srgbClr val="FFFFFF"/>
                </a:solidFill>
                <a:latin typeface="微软雅黑" pitchFamily="34" charset="-122"/>
                <a:ea typeface="微软雅黑" pitchFamily="34" charset="-122"/>
                <a:cs typeface="Arial" charset="0"/>
              </a:endParaRPr>
            </a:p>
          </p:txBody>
        </p:sp>
      </p:grpSp>
      <p:sp>
        <p:nvSpPr>
          <p:cNvPr id="32" name="Rectangle 14"/>
          <p:cNvSpPr>
            <a:spLocks noChangeArrowheads="1"/>
          </p:cNvSpPr>
          <p:nvPr/>
        </p:nvSpPr>
        <p:spPr bwMode="gray">
          <a:xfrm>
            <a:off x="6909767" y="2420888"/>
            <a:ext cx="61721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rgbClr val="FFFFFF"/>
                </a:solidFill>
                <a:latin typeface="微软雅黑" pitchFamily="34" charset="-122"/>
                <a:ea typeface="微软雅黑" pitchFamily="34" charset="-122"/>
                <a:cs typeface="Arial" charset="0"/>
              </a:rPr>
              <a:t>重点工作</a:t>
            </a:r>
            <a:endParaRPr lang="en-US" altLang="zh-CN" sz="1600" dirty="0">
              <a:solidFill>
                <a:srgbClr val="FFFFFF"/>
              </a:solidFill>
              <a:latin typeface="微软雅黑" pitchFamily="34" charset="-122"/>
              <a:ea typeface="微软雅黑" pitchFamily="34" charset="-122"/>
              <a:cs typeface="Arial" charset="0"/>
            </a:endParaRPr>
          </a:p>
        </p:txBody>
      </p:sp>
      <p:grpSp>
        <p:nvGrpSpPr>
          <p:cNvPr id="33" name="组合 32"/>
          <p:cNvGrpSpPr/>
          <p:nvPr/>
        </p:nvGrpSpPr>
        <p:grpSpPr>
          <a:xfrm>
            <a:off x="3059832" y="4149080"/>
            <a:ext cx="933450" cy="933450"/>
            <a:chOff x="2470621" y="4726508"/>
            <a:chExt cx="933450" cy="933450"/>
          </a:xfrm>
        </p:grpSpPr>
        <p:sp>
          <p:nvSpPr>
            <p:cNvPr id="34" name="Oval 6"/>
            <p:cNvSpPr>
              <a:spLocks noChangeArrowheads="1"/>
            </p:cNvSpPr>
            <p:nvPr/>
          </p:nvSpPr>
          <p:spPr bwMode="gray">
            <a:xfrm>
              <a:off x="2470621" y="4726508"/>
              <a:ext cx="933450" cy="933450"/>
            </a:xfrm>
            <a:prstGeom prst="ellipse">
              <a:avLst/>
            </a:prstGeom>
            <a:gradFill rotWithShape="1">
              <a:gsLst>
                <a:gs pos="0">
                  <a:schemeClr val="accent1"/>
                </a:gs>
                <a:gs pos="100000">
                  <a:schemeClr val="accent1">
                    <a:gamma/>
                    <a:shade val="54118"/>
                    <a:invGamma/>
                  </a:schemeClr>
                </a:gs>
              </a:gsLst>
              <a:lin ang="2700000" scaled="1"/>
            </a:gradFill>
            <a:ln w="12700">
              <a:noFill/>
              <a:round/>
            </a:ln>
            <a:effectLst/>
          </p:spPr>
          <p:txBody>
            <a:bodyPr wrap="none" anchor="ctr"/>
            <a:lstStyle/>
            <a:p>
              <a:pPr>
                <a:defRPr/>
              </a:pPr>
              <a:endParaRPr lang="zh-CN" altLang="en-US">
                <a:latin typeface="Arial" charset="0"/>
                <a:ea typeface="宋体" charset="-122"/>
              </a:endParaRPr>
            </a:p>
          </p:txBody>
        </p:sp>
        <p:sp>
          <p:nvSpPr>
            <p:cNvPr id="35" name="Rectangle 15"/>
            <p:cNvSpPr>
              <a:spLocks noChangeArrowheads="1"/>
            </p:cNvSpPr>
            <p:nvPr/>
          </p:nvSpPr>
          <p:spPr bwMode="gray">
            <a:xfrm>
              <a:off x="2609245" y="5002733"/>
              <a:ext cx="5950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rgbClr val="FFFFFF"/>
                  </a:solidFill>
                  <a:latin typeface="微软雅黑" pitchFamily="34" charset="-122"/>
                  <a:ea typeface="微软雅黑" pitchFamily="34" charset="-122"/>
                  <a:cs typeface="Arial" charset="0"/>
                </a:rPr>
                <a:t>人员</a:t>
              </a:r>
              <a:endParaRPr lang="en-US" altLang="zh-CN" sz="1600" dirty="0">
                <a:solidFill>
                  <a:srgbClr val="FFFFFF"/>
                </a:solidFill>
                <a:latin typeface="微软雅黑" pitchFamily="34" charset="-122"/>
                <a:ea typeface="微软雅黑" pitchFamily="34" charset="-122"/>
                <a:cs typeface="Arial" charset="0"/>
              </a:endParaRPr>
            </a:p>
          </p:txBody>
        </p:sp>
      </p:grpSp>
      <p:sp>
        <p:nvSpPr>
          <p:cNvPr id="36" name="Rectangle 16"/>
          <p:cNvSpPr>
            <a:spLocks noChangeArrowheads="1"/>
          </p:cNvSpPr>
          <p:nvPr/>
        </p:nvSpPr>
        <p:spPr bwMode="gray">
          <a:xfrm>
            <a:off x="6950918" y="4725144"/>
            <a:ext cx="63048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rgbClr val="FFFFFF"/>
                </a:solidFill>
                <a:latin typeface="微软雅黑" pitchFamily="34" charset="-122"/>
                <a:ea typeface="微软雅黑" pitchFamily="34" charset="-122"/>
                <a:cs typeface="Arial" charset="0"/>
              </a:rPr>
              <a:t>标杆管理</a:t>
            </a:r>
            <a:endParaRPr lang="en-US" altLang="zh-CN" sz="1600" dirty="0">
              <a:solidFill>
                <a:srgbClr val="FFFFFF"/>
              </a:solidFill>
              <a:latin typeface="微软雅黑" pitchFamily="34" charset="-122"/>
              <a:ea typeface="微软雅黑" pitchFamily="34" charset="-122"/>
              <a:cs typeface="Arial" charset="0"/>
            </a:endParaRPr>
          </a:p>
        </p:txBody>
      </p:sp>
      <p:sp>
        <p:nvSpPr>
          <p:cNvPr id="37" name="Rectangle 17"/>
          <p:cNvSpPr>
            <a:spLocks noChangeArrowheads="1"/>
          </p:cNvSpPr>
          <p:nvPr/>
        </p:nvSpPr>
        <p:spPr bwMode="gray">
          <a:xfrm>
            <a:off x="7257430" y="3573016"/>
            <a:ext cx="62959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rgbClr val="FFFFFF"/>
                </a:solidFill>
                <a:latin typeface="微软雅黑" pitchFamily="34" charset="-122"/>
                <a:ea typeface="微软雅黑" pitchFamily="34" charset="-122"/>
                <a:cs typeface="Arial" charset="0"/>
              </a:rPr>
              <a:t>战略管理</a:t>
            </a:r>
            <a:endParaRPr lang="en-US" altLang="zh-CN" sz="1600" dirty="0">
              <a:solidFill>
                <a:srgbClr val="FFFFFF"/>
              </a:solidFill>
              <a:latin typeface="微软雅黑" pitchFamily="34" charset="-122"/>
              <a:ea typeface="微软雅黑" pitchFamily="34" charset="-122"/>
              <a:cs typeface="Arial" charset="0"/>
            </a:endParaRPr>
          </a:p>
        </p:txBody>
      </p:sp>
      <p:grpSp>
        <p:nvGrpSpPr>
          <p:cNvPr id="38" name="Group 19"/>
          <p:cNvGrpSpPr/>
          <p:nvPr/>
        </p:nvGrpSpPr>
        <p:grpSpPr bwMode="auto">
          <a:xfrm>
            <a:off x="4142184" y="2549922"/>
            <a:ext cx="2720975" cy="2720975"/>
            <a:chOff x="144" y="384"/>
            <a:chExt cx="2080" cy="2081"/>
          </a:xfrm>
        </p:grpSpPr>
        <p:sp>
          <p:nvSpPr>
            <p:cNvPr id="39" name="Oval 20"/>
            <p:cNvSpPr>
              <a:spLocks noChangeArrowheads="1"/>
            </p:cNvSpPr>
            <p:nvPr/>
          </p:nvSpPr>
          <p:spPr bwMode="gray">
            <a:xfrm>
              <a:off x="144" y="384"/>
              <a:ext cx="2080" cy="2081"/>
            </a:xfrm>
            <a:prstGeom prst="ellipse">
              <a:avLst/>
            </a:prstGeom>
            <a:solidFill>
              <a:srgbClr val="336699"/>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pic>
          <p:nvPicPr>
            <p:cNvPr id="40" name="Picture 21" descr="Picture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227" y="392"/>
              <a:ext cx="1918" cy="1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22" descr="Picture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flipV="1">
              <a:off x="228" y="1437"/>
              <a:ext cx="1918" cy="1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2" name="Rectangle 24"/>
          <p:cNvSpPr>
            <a:spLocks noChangeArrowheads="1"/>
          </p:cNvSpPr>
          <p:nvPr/>
        </p:nvSpPr>
        <p:spPr bwMode="gray">
          <a:xfrm>
            <a:off x="4427984" y="3486547"/>
            <a:ext cx="2088232" cy="707886"/>
          </a:xfrm>
          <a:prstGeom prst="rect">
            <a:avLst/>
          </a:prstGeom>
          <a:noFill/>
          <a:ln w="9525">
            <a:noFill/>
            <a:miter lim="800000"/>
          </a:ln>
          <a:effectLst>
            <a:outerShdw dist="17961" dir="2700000" algn="ctr" rotWithShape="0">
              <a:schemeClr val="tx1"/>
            </a:outerShdw>
          </a:effectLst>
        </p:spPr>
        <p:txBody>
          <a:bodyPr wrap="square">
            <a:spAutoFit/>
          </a:bodyPr>
          <a:lstStyle/>
          <a:p>
            <a:pPr algn="ctr">
              <a:defRPr/>
            </a:pPr>
            <a:r>
              <a:rPr lang="zh-CN" altLang="en-US" sz="2000" dirty="0" smtClean="0">
                <a:solidFill>
                  <a:srgbClr val="FFFFFF"/>
                </a:solidFill>
                <a:latin typeface="微软雅黑" pitchFamily="34" charset="-122"/>
                <a:ea typeface="微软雅黑" pitchFamily="34" charset="-122"/>
                <a:cs typeface="Arial" charset="0"/>
              </a:rPr>
              <a:t>数据中心逻辑层数据维度模型</a:t>
            </a:r>
            <a:endParaRPr lang="en-US" altLang="zh-CN" sz="2000" dirty="0">
              <a:solidFill>
                <a:srgbClr val="FFFFFF"/>
              </a:solidFill>
              <a:latin typeface="微软雅黑" pitchFamily="34" charset="-122"/>
              <a:ea typeface="微软雅黑" pitchFamily="34" charset="-122"/>
              <a:cs typeface="Arial" charset="0"/>
            </a:endParaRPr>
          </a:p>
        </p:txBody>
      </p:sp>
      <p:grpSp>
        <p:nvGrpSpPr>
          <p:cNvPr id="43" name="组合 42"/>
          <p:cNvGrpSpPr/>
          <p:nvPr/>
        </p:nvGrpSpPr>
        <p:grpSpPr>
          <a:xfrm>
            <a:off x="2990478" y="3068960"/>
            <a:ext cx="933450" cy="933450"/>
            <a:chOff x="2175346" y="3639071"/>
            <a:chExt cx="933450" cy="933450"/>
          </a:xfrm>
        </p:grpSpPr>
        <p:sp>
          <p:nvSpPr>
            <p:cNvPr id="44" name="Oval 23"/>
            <p:cNvSpPr>
              <a:spLocks noChangeArrowheads="1"/>
            </p:cNvSpPr>
            <p:nvPr/>
          </p:nvSpPr>
          <p:spPr bwMode="gray">
            <a:xfrm>
              <a:off x="2175346" y="3639071"/>
              <a:ext cx="933450" cy="933450"/>
            </a:xfrm>
            <a:prstGeom prst="ellipse">
              <a:avLst/>
            </a:prstGeom>
            <a:gradFill rotWithShape="1">
              <a:gsLst>
                <a:gs pos="0">
                  <a:schemeClr val="accent1"/>
                </a:gs>
                <a:gs pos="100000">
                  <a:schemeClr val="accent1">
                    <a:gamma/>
                    <a:shade val="54118"/>
                    <a:invGamma/>
                  </a:schemeClr>
                </a:gs>
              </a:gsLst>
              <a:lin ang="2700000" scaled="1"/>
            </a:gradFill>
            <a:ln w="12700">
              <a:noFill/>
              <a:round/>
            </a:ln>
            <a:effectLst/>
          </p:spPr>
          <p:txBody>
            <a:bodyPr wrap="none" anchor="ctr"/>
            <a:lstStyle/>
            <a:p>
              <a:pPr>
                <a:defRPr/>
              </a:pPr>
              <a:endParaRPr lang="zh-CN" altLang="en-US">
                <a:latin typeface="Arial" charset="0"/>
                <a:ea typeface="宋体" charset="-122"/>
              </a:endParaRPr>
            </a:p>
          </p:txBody>
        </p:sp>
        <p:sp>
          <p:nvSpPr>
            <p:cNvPr id="45" name="Rectangle 25"/>
            <p:cNvSpPr>
              <a:spLocks noChangeArrowheads="1"/>
            </p:cNvSpPr>
            <p:nvPr/>
          </p:nvSpPr>
          <p:spPr bwMode="gray">
            <a:xfrm>
              <a:off x="2300391" y="3902596"/>
              <a:ext cx="5950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rgbClr val="FFFFFF"/>
                  </a:solidFill>
                  <a:latin typeface="微软雅黑" pitchFamily="34" charset="-122"/>
                  <a:ea typeface="微软雅黑" pitchFamily="34" charset="-122"/>
                  <a:cs typeface="Arial" charset="0"/>
                </a:rPr>
                <a:t>资产</a:t>
              </a:r>
              <a:endParaRPr lang="en-US" altLang="zh-CN" sz="1600" dirty="0">
                <a:solidFill>
                  <a:srgbClr val="FFFFFF"/>
                </a:solidFill>
                <a:latin typeface="微软雅黑" pitchFamily="34" charset="-122"/>
                <a:ea typeface="微软雅黑" pitchFamily="34" charset="-122"/>
                <a:cs typeface="Arial" charset="0"/>
              </a:endParaRPr>
            </a:p>
          </p:txBody>
        </p:sp>
      </p:grpSp>
      <p:sp>
        <p:nvSpPr>
          <p:cNvPr id="46" name="Oval 5"/>
          <p:cNvSpPr>
            <a:spLocks noChangeArrowheads="1"/>
          </p:cNvSpPr>
          <p:nvPr/>
        </p:nvSpPr>
        <p:spPr bwMode="gray">
          <a:xfrm>
            <a:off x="4577308" y="1556792"/>
            <a:ext cx="933450" cy="933450"/>
          </a:xfrm>
          <a:prstGeom prst="ellipse">
            <a:avLst/>
          </a:prstGeom>
          <a:gradFill rotWithShape="1">
            <a:gsLst>
              <a:gs pos="0">
                <a:schemeClr val="accent1"/>
              </a:gs>
              <a:gs pos="100000">
                <a:schemeClr val="accent1">
                  <a:gamma/>
                  <a:shade val="54118"/>
                  <a:invGamma/>
                </a:schemeClr>
              </a:gs>
            </a:gsLst>
            <a:lin ang="2700000" scaled="1"/>
          </a:gradFill>
          <a:ln w="12700">
            <a:noFill/>
            <a:round/>
          </a:ln>
          <a:effectLst/>
        </p:spPr>
        <p:txBody>
          <a:bodyPr wrap="none" anchor="ctr"/>
          <a:lstStyle/>
          <a:p>
            <a:pPr>
              <a:defRPr/>
            </a:pPr>
            <a:endParaRPr lang="zh-CN" altLang="en-US">
              <a:latin typeface="Arial" charset="0"/>
              <a:ea typeface="宋体" charset="-122"/>
            </a:endParaRPr>
          </a:p>
        </p:txBody>
      </p:sp>
      <p:sp>
        <p:nvSpPr>
          <p:cNvPr id="47" name="Oval 5"/>
          <p:cNvSpPr>
            <a:spLocks noChangeArrowheads="1"/>
          </p:cNvSpPr>
          <p:nvPr/>
        </p:nvSpPr>
        <p:spPr bwMode="gray">
          <a:xfrm>
            <a:off x="5726782" y="1559446"/>
            <a:ext cx="933450" cy="933450"/>
          </a:xfrm>
          <a:prstGeom prst="ellipse">
            <a:avLst/>
          </a:prstGeom>
          <a:gradFill rotWithShape="1">
            <a:gsLst>
              <a:gs pos="0">
                <a:schemeClr val="accent1"/>
              </a:gs>
              <a:gs pos="100000">
                <a:schemeClr val="accent1">
                  <a:gamma/>
                  <a:shade val="54118"/>
                  <a:invGamma/>
                </a:schemeClr>
              </a:gs>
            </a:gsLst>
            <a:lin ang="2700000" scaled="1"/>
          </a:gradFill>
          <a:ln w="12700">
            <a:noFill/>
            <a:round/>
          </a:ln>
          <a:effectLst/>
        </p:spPr>
        <p:txBody>
          <a:bodyPr wrap="none" anchor="ctr"/>
          <a:lstStyle/>
          <a:p>
            <a:pPr>
              <a:defRPr/>
            </a:pPr>
            <a:endParaRPr lang="zh-CN" altLang="en-US">
              <a:latin typeface="Arial" charset="0"/>
              <a:ea typeface="宋体" charset="-122"/>
            </a:endParaRPr>
          </a:p>
        </p:txBody>
      </p:sp>
      <p:sp>
        <p:nvSpPr>
          <p:cNvPr id="48" name="Oval 10"/>
          <p:cNvSpPr>
            <a:spLocks noChangeArrowheads="1"/>
          </p:cNvSpPr>
          <p:nvPr/>
        </p:nvSpPr>
        <p:spPr bwMode="gray">
          <a:xfrm>
            <a:off x="6014814" y="5303862"/>
            <a:ext cx="933450" cy="933450"/>
          </a:xfrm>
          <a:prstGeom prst="ellipse">
            <a:avLst/>
          </a:prstGeom>
          <a:gradFill rotWithShape="1">
            <a:gsLst>
              <a:gs pos="0">
                <a:schemeClr val="folHlink"/>
              </a:gs>
              <a:gs pos="100000">
                <a:schemeClr val="folHlink">
                  <a:gamma/>
                  <a:shade val="57255"/>
                  <a:invGamma/>
                </a:schemeClr>
              </a:gs>
            </a:gsLst>
            <a:lin ang="2700000" scaled="1"/>
          </a:gradFill>
          <a:ln w="12700">
            <a:noFill/>
            <a:round/>
          </a:ln>
          <a:effectLst/>
        </p:spPr>
        <p:txBody>
          <a:bodyPr wrap="none" anchor="ctr"/>
          <a:lstStyle/>
          <a:p>
            <a:pPr>
              <a:defRPr/>
            </a:pPr>
            <a:endParaRPr lang="zh-CN" altLang="en-US">
              <a:latin typeface="Arial" charset="0"/>
              <a:ea typeface="宋体" charset="-122"/>
            </a:endParaRPr>
          </a:p>
        </p:txBody>
      </p:sp>
      <p:sp>
        <p:nvSpPr>
          <p:cNvPr id="49" name="Oval 10"/>
          <p:cNvSpPr>
            <a:spLocks noChangeArrowheads="1"/>
          </p:cNvSpPr>
          <p:nvPr/>
        </p:nvSpPr>
        <p:spPr bwMode="gray">
          <a:xfrm>
            <a:off x="4803556" y="5375870"/>
            <a:ext cx="933450" cy="933450"/>
          </a:xfrm>
          <a:prstGeom prst="ellipse">
            <a:avLst/>
          </a:prstGeom>
          <a:gradFill rotWithShape="1">
            <a:gsLst>
              <a:gs pos="0">
                <a:schemeClr val="folHlink"/>
              </a:gs>
              <a:gs pos="100000">
                <a:schemeClr val="folHlink">
                  <a:gamma/>
                  <a:shade val="57255"/>
                  <a:invGamma/>
                </a:schemeClr>
              </a:gs>
            </a:gsLst>
            <a:lin ang="2700000" scaled="1"/>
          </a:gradFill>
          <a:ln w="12700">
            <a:noFill/>
            <a:round/>
          </a:ln>
          <a:effectLst/>
        </p:spPr>
        <p:txBody>
          <a:bodyPr wrap="none" anchor="ctr"/>
          <a:lstStyle/>
          <a:p>
            <a:pPr>
              <a:defRPr/>
            </a:pPr>
            <a:endParaRPr lang="zh-CN" altLang="en-US">
              <a:latin typeface="Arial" charset="0"/>
              <a:ea typeface="宋体" charset="-122"/>
            </a:endParaRPr>
          </a:p>
        </p:txBody>
      </p:sp>
      <p:grpSp>
        <p:nvGrpSpPr>
          <p:cNvPr id="50" name="组合 49"/>
          <p:cNvGrpSpPr/>
          <p:nvPr/>
        </p:nvGrpSpPr>
        <p:grpSpPr>
          <a:xfrm>
            <a:off x="3566542" y="5159846"/>
            <a:ext cx="933450" cy="933450"/>
            <a:chOff x="2470621" y="4726508"/>
            <a:chExt cx="933450" cy="933450"/>
          </a:xfrm>
        </p:grpSpPr>
        <p:sp>
          <p:nvSpPr>
            <p:cNvPr id="51" name="Oval 6"/>
            <p:cNvSpPr>
              <a:spLocks noChangeArrowheads="1"/>
            </p:cNvSpPr>
            <p:nvPr/>
          </p:nvSpPr>
          <p:spPr bwMode="gray">
            <a:xfrm>
              <a:off x="2470621" y="4726508"/>
              <a:ext cx="933450" cy="933450"/>
            </a:xfrm>
            <a:prstGeom prst="ellipse">
              <a:avLst/>
            </a:prstGeom>
            <a:gradFill rotWithShape="1">
              <a:gsLst>
                <a:gs pos="0">
                  <a:schemeClr val="accent1"/>
                </a:gs>
                <a:gs pos="100000">
                  <a:schemeClr val="accent1">
                    <a:gamma/>
                    <a:shade val="54118"/>
                    <a:invGamma/>
                  </a:schemeClr>
                </a:gs>
              </a:gsLst>
              <a:lin ang="2700000" scaled="1"/>
            </a:gradFill>
            <a:ln w="12700">
              <a:noFill/>
              <a:round/>
            </a:ln>
            <a:effectLst/>
          </p:spPr>
          <p:txBody>
            <a:bodyPr wrap="none" anchor="ctr"/>
            <a:lstStyle/>
            <a:p>
              <a:pPr>
                <a:defRPr/>
              </a:pPr>
              <a:endParaRPr lang="zh-CN" altLang="en-US">
                <a:latin typeface="Arial" charset="0"/>
                <a:ea typeface="宋体" charset="-122"/>
              </a:endParaRPr>
            </a:p>
          </p:txBody>
        </p:sp>
        <p:sp>
          <p:nvSpPr>
            <p:cNvPr id="52" name="Rectangle 15"/>
            <p:cNvSpPr>
              <a:spLocks noChangeArrowheads="1"/>
            </p:cNvSpPr>
            <p:nvPr/>
          </p:nvSpPr>
          <p:spPr bwMode="gray">
            <a:xfrm>
              <a:off x="2609245" y="5002733"/>
              <a:ext cx="5950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rgbClr val="FFFFFF"/>
                  </a:solidFill>
                  <a:latin typeface="微软雅黑" pitchFamily="34" charset="-122"/>
                  <a:ea typeface="微软雅黑" pitchFamily="34" charset="-122"/>
                  <a:cs typeface="Arial" charset="0"/>
                </a:rPr>
                <a:t>机构</a:t>
              </a:r>
              <a:endParaRPr lang="en-US" altLang="zh-CN" sz="1600" dirty="0">
                <a:solidFill>
                  <a:srgbClr val="FFFFFF"/>
                </a:solidFill>
                <a:latin typeface="微软雅黑" pitchFamily="34" charset="-122"/>
                <a:ea typeface="微软雅黑" pitchFamily="34" charset="-122"/>
                <a:cs typeface="Arial" charset="0"/>
              </a:endParaRPr>
            </a:p>
          </p:txBody>
        </p:sp>
      </p:grpSp>
      <p:sp>
        <p:nvSpPr>
          <p:cNvPr id="53" name="Rectangle 13"/>
          <p:cNvSpPr>
            <a:spLocks noChangeArrowheads="1"/>
          </p:cNvSpPr>
          <p:nvPr/>
        </p:nvSpPr>
        <p:spPr bwMode="gray">
          <a:xfrm>
            <a:off x="4771707" y="1844824"/>
            <a:ext cx="5950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rgbClr val="FFFFFF"/>
                </a:solidFill>
                <a:latin typeface="微软雅黑" pitchFamily="34" charset="-122"/>
                <a:ea typeface="微软雅黑" pitchFamily="34" charset="-122"/>
                <a:cs typeface="Arial" charset="0"/>
              </a:rPr>
              <a:t>产品</a:t>
            </a:r>
            <a:endParaRPr lang="en-US" altLang="zh-CN" sz="1600" dirty="0">
              <a:solidFill>
                <a:srgbClr val="FFFFFF"/>
              </a:solidFill>
              <a:latin typeface="微软雅黑" pitchFamily="34" charset="-122"/>
              <a:ea typeface="微软雅黑" pitchFamily="34" charset="-122"/>
              <a:cs typeface="Arial" charset="0"/>
            </a:endParaRPr>
          </a:p>
        </p:txBody>
      </p:sp>
      <p:sp>
        <p:nvSpPr>
          <p:cNvPr id="54" name="Rectangle 13"/>
          <p:cNvSpPr>
            <a:spLocks noChangeArrowheads="1"/>
          </p:cNvSpPr>
          <p:nvPr/>
        </p:nvSpPr>
        <p:spPr bwMode="gray">
          <a:xfrm>
            <a:off x="5870798" y="1700808"/>
            <a:ext cx="61074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rgbClr val="FFFFFF"/>
                </a:solidFill>
                <a:latin typeface="微软雅黑" pitchFamily="34" charset="-122"/>
                <a:ea typeface="微软雅黑" pitchFamily="34" charset="-122"/>
                <a:cs typeface="Arial" charset="0"/>
              </a:rPr>
              <a:t>重大项目</a:t>
            </a:r>
            <a:endParaRPr lang="en-US" altLang="zh-CN" sz="1600" dirty="0">
              <a:solidFill>
                <a:srgbClr val="FFFFFF"/>
              </a:solidFill>
              <a:latin typeface="微软雅黑" pitchFamily="34" charset="-122"/>
              <a:ea typeface="微软雅黑" pitchFamily="34" charset="-122"/>
              <a:cs typeface="Arial" charset="0"/>
            </a:endParaRPr>
          </a:p>
        </p:txBody>
      </p:sp>
      <p:sp>
        <p:nvSpPr>
          <p:cNvPr id="55" name="Rectangle 16"/>
          <p:cNvSpPr>
            <a:spLocks noChangeArrowheads="1"/>
          </p:cNvSpPr>
          <p:nvPr/>
        </p:nvSpPr>
        <p:spPr bwMode="gray">
          <a:xfrm>
            <a:off x="6106765" y="5517232"/>
            <a:ext cx="70013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rgbClr val="FFFFFF"/>
                </a:solidFill>
                <a:latin typeface="微软雅黑" pitchFamily="34" charset="-122"/>
                <a:ea typeface="微软雅黑" pitchFamily="34" charset="-122"/>
                <a:cs typeface="Arial" charset="0"/>
              </a:rPr>
              <a:t>外部环境</a:t>
            </a:r>
            <a:endParaRPr lang="en-US" altLang="zh-CN" sz="1600" dirty="0">
              <a:solidFill>
                <a:srgbClr val="FFFFFF"/>
              </a:solidFill>
              <a:latin typeface="微软雅黑" pitchFamily="34" charset="-122"/>
              <a:ea typeface="微软雅黑" pitchFamily="34" charset="-122"/>
              <a:cs typeface="Arial" charset="0"/>
            </a:endParaRPr>
          </a:p>
        </p:txBody>
      </p:sp>
      <p:sp>
        <p:nvSpPr>
          <p:cNvPr id="56" name="Rectangle 16"/>
          <p:cNvSpPr>
            <a:spLocks noChangeArrowheads="1"/>
          </p:cNvSpPr>
          <p:nvPr/>
        </p:nvSpPr>
        <p:spPr bwMode="gray">
          <a:xfrm>
            <a:off x="4876329" y="5589240"/>
            <a:ext cx="70643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a:solidFill>
                  <a:srgbClr val="FFFFFF"/>
                </a:solidFill>
                <a:latin typeface="微软雅黑" pitchFamily="34" charset="-122"/>
                <a:ea typeface="微软雅黑" pitchFamily="34" charset="-122"/>
                <a:cs typeface="Arial" charset="0"/>
              </a:rPr>
              <a:t>内部控制</a:t>
            </a:r>
            <a:endParaRPr lang="en-US" altLang="zh-CN" sz="1600" dirty="0">
              <a:solidFill>
                <a:srgbClr val="FFFFFF"/>
              </a:solidFill>
              <a:latin typeface="微软雅黑" pitchFamily="34" charset="-122"/>
              <a:ea typeface="微软雅黑" pitchFamily="34" charset="-122"/>
              <a:cs typeface="Arial" charset="0"/>
            </a:endParaRPr>
          </a:p>
        </p:txBody>
      </p:sp>
      <p:cxnSp>
        <p:nvCxnSpPr>
          <p:cNvPr id="57" name="直接连接符 56"/>
          <p:cNvCxnSpPr>
            <a:stCxn id="30" idx="7"/>
          </p:cNvCxnSpPr>
          <p:nvPr/>
        </p:nvCxnSpPr>
        <p:spPr>
          <a:xfrm flipV="1">
            <a:off x="4365945" y="2060848"/>
            <a:ext cx="211363" cy="1367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直接连接符 57"/>
          <p:cNvCxnSpPr>
            <a:stCxn id="46" idx="6"/>
            <a:endCxn id="47" idx="2"/>
          </p:cNvCxnSpPr>
          <p:nvPr/>
        </p:nvCxnSpPr>
        <p:spPr>
          <a:xfrm>
            <a:off x="5510758" y="2023517"/>
            <a:ext cx="216024" cy="2654"/>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直接连接符 58"/>
          <p:cNvCxnSpPr>
            <a:stCxn id="26" idx="5"/>
            <a:endCxn id="27" idx="0"/>
          </p:cNvCxnSpPr>
          <p:nvPr/>
        </p:nvCxnSpPr>
        <p:spPr>
          <a:xfrm>
            <a:off x="7515446" y="3081558"/>
            <a:ext cx="46213" cy="328789"/>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直接连接符 59"/>
          <p:cNvCxnSpPr>
            <a:stCxn id="27" idx="4"/>
          </p:cNvCxnSpPr>
          <p:nvPr/>
        </p:nvCxnSpPr>
        <p:spPr>
          <a:xfrm flipH="1">
            <a:off x="7472312" y="4343797"/>
            <a:ext cx="89347" cy="243914"/>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直接连接符 60"/>
          <p:cNvCxnSpPr>
            <a:stCxn id="28" idx="3"/>
            <a:endCxn id="48" idx="7"/>
          </p:cNvCxnSpPr>
          <p:nvPr/>
        </p:nvCxnSpPr>
        <p:spPr>
          <a:xfrm flipH="1">
            <a:off x="6811563" y="5307233"/>
            <a:ext cx="112097" cy="13333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直接连接符 61"/>
          <p:cNvCxnSpPr>
            <a:stCxn id="48" idx="2"/>
            <a:endCxn id="49" idx="6"/>
          </p:cNvCxnSpPr>
          <p:nvPr/>
        </p:nvCxnSpPr>
        <p:spPr>
          <a:xfrm flipH="1">
            <a:off x="5737006" y="5770587"/>
            <a:ext cx="277808"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flipH="1" flipV="1">
            <a:off x="4471626" y="5806591"/>
            <a:ext cx="331930" cy="14269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直接连接符 63"/>
          <p:cNvCxnSpPr>
            <a:stCxn id="51" idx="1"/>
          </p:cNvCxnSpPr>
          <p:nvPr/>
        </p:nvCxnSpPr>
        <p:spPr>
          <a:xfrm flipH="1" flipV="1">
            <a:off x="3623989" y="5082530"/>
            <a:ext cx="79254" cy="214017"/>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直接连接符 64"/>
          <p:cNvCxnSpPr>
            <a:endCxn id="44" idx="4"/>
          </p:cNvCxnSpPr>
          <p:nvPr/>
        </p:nvCxnSpPr>
        <p:spPr>
          <a:xfrm flipV="1">
            <a:off x="3413040" y="4002410"/>
            <a:ext cx="44163" cy="192023"/>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直接连接符 65"/>
          <p:cNvCxnSpPr>
            <a:endCxn id="30" idx="3"/>
          </p:cNvCxnSpPr>
          <p:nvPr/>
        </p:nvCxnSpPr>
        <p:spPr>
          <a:xfrm flipV="1">
            <a:off x="3569196" y="2857597"/>
            <a:ext cx="136701" cy="211363"/>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nvCxnSpPr>
        <p:spPr>
          <a:xfrm>
            <a:off x="6588224" y="2202210"/>
            <a:ext cx="290686" cy="218678"/>
          </a:xfrm>
          <a:prstGeom prst="line">
            <a:avLst/>
          </a:prstGeom>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323528" y="1700808"/>
            <a:ext cx="2232248" cy="2308324"/>
          </a:xfrm>
          <a:prstGeom prst="rect">
            <a:avLst/>
          </a:prstGeom>
          <a:noFill/>
        </p:spPr>
        <p:txBody>
          <a:bodyPr wrap="square" rtlCol="0">
            <a:spAutoFit/>
          </a:bodyPr>
          <a:lstStyle/>
          <a:p>
            <a:pPr>
              <a:lnSpc>
                <a:spcPct val="150000"/>
              </a:lnSpc>
            </a:pPr>
            <a:r>
              <a:rPr lang="zh-CN" altLang="en-US" sz="1600" dirty="0" smtClean="0">
                <a:latin typeface="+mn-ea"/>
              </a:rPr>
              <a:t>将</a:t>
            </a:r>
            <a:r>
              <a:rPr lang="zh-CN" altLang="en-US" sz="1600" dirty="0">
                <a:latin typeface="+mn-ea"/>
              </a:rPr>
              <a:t>风险管理</a:t>
            </a:r>
            <a:r>
              <a:rPr lang="zh-CN" altLang="en-US" sz="1600" dirty="0" smtClean="0">
                <a:latin typeface="+mn-ea"/>
              </a:rPr>
              <a:t>数据按照</a:t>
            </a:r>
            <a:r>
              <a:rPr lang="en-US" altLang="zh-CN" sz="1600" dirty="0" smtClean="0">
                <a:latin typeface="+mn-ea"/>
              </a:rPr>
              <a:t>11</a:t>
            </a:r>
            <a:r>
              <a:rPr lang="zh-CN" altLang="en-US" sz="1600" dirty="0" smtClean="0">
                <a:latin typeface="+mn-ea"/>
              </a:rPr>
              <a:t>个维度形成一个逻辑有序的数据集市群，为应用数据集市的生成以及今后其他应用系统准备好基础数据</a:t>
            </a:r>
            <a:endParaRPr lang="zh-CN" altLang="en-US" sz="1600" dirty="0">
              <a:latin typeface="+mn-ea"/>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a:t>
            </a:r>
            <a:r>
              <a:rPr lang="zh-CN" altLang="en-US" sz="2800" dirty="0">
                <a:solidFill>
                  <a:schemeClr val="bg1"/>
                </a:solidFill>
                <a:latin typeface="微软雅黑" pitchFamily="34" charset="-122"/>
                <a:ea typeface="微软雅黑" pitchFamily="34" charset="-122"/>
              </a:rPr>
              <a:t>构建</a:t>
            </a:r>
            <a:r>
              <a:rPr lang="zh-CN" altLang="en-US" sz="2800" dirty="0" smtClean="0">
                <a:solidFill>
                  <a:schemeClr val="bg1"/>
                </a:solidFill>
                <a:latin typeface="微软雅黑" pitchFamily="34" charset="-122"/>
                <a:ea typeface="微软雅黑" pitchFamily="34" charset="-122"/>
              </a:rPr>
              <a:t>框架</a:t>
            </a:r>
            <a:r>
              <a:rPr lang="en-US" altLang="zh-CN" sz="2800" dirty="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风险处置</a:t>
            </a:r>
            <a:endParaRPr lang="zh-CN" altLang="en-US" sz="2800" dirty="0">
              <a:solidFill>
                <a:schemeClr val="bg1"/>
              </a:solidFill>
              <a:latin typeface="微软雅黑" pitchFamily="34" charset="-122"/>
              <a:ea typeface="微软雅黑" pitchFamily="34" charset="-122"/>
            </a:endParaRPr>
          </a:p>
        </p:txBody>
      </p:sp>
      <p:sp>
        <p:nvSpPr>
          <p:cNvPr id="5" name="Line 2"/>
          <p:cNvSpPr>
            <a:spLocks noChangeShapeType="1"/>
          </p:cNvSpPr>
          <p:nvPr/>
        </p:nvSpPr>
        <p:spPr bwMode="auto">
          <a:xfrm flipH="1">
            <a:off x="2151063" y="3591397"/>
            <a:ext cx="323850" cy="0"/>
          </a:xfrm>
          <a:prstGeom prst="line">
            <a:avLst/>
          </a:prstGeom>
          <a:noFill/>
          <a:ln w="19050">
            <a:solidFill>
              <a:schemeClr val="folHlink"/>
            </a:solidFill>
            <a:prstDash val="sysDot"/>
            <a:round/>
            <a:headEnd type="none" w="sm" len="sm"/>
            <a:tailEnd type="none" w="sm" len="sm"/>
          </a:ln>
          <a:effectLst>
            <a:outerShdw dist="17961" dir="2700000" algn="ctr" rotWithShape="0">
              <a:srgbClr val="2A3210">
                <a:alpha val="50000"/>
              </a:srgbClr>
            </a:outerShdw>
          </a:effectLst>
          <a:extLst>
            <a:ext uri="{909E8E84-426E-40DD-AFC4-6F175D3DCCD1}">
              <a14:hiddenFill xmlns:a14="http://schemas.microsoft.com/office/drawing/2010/main">
                <a:noFill/>
              </a14:hiddenFill>
            </a:ext>
          </a:extLst>
        </p:spPr>
        <p:txBody>
          <a:bodyPr/>
          <a:lstStyle/>
          <a:p>
            <a:endParaRPr lang="zh-CN" altLang="en-US"/>
          </a:p>
        </p:txBody>
      </p:sp>
      <p:sp>
        <p:nvSpPr>
          <p:cNvPr id="6" name="Line 3"/>
          <p:cNvSpPr>
            <a:spLocks noChangeShapeType="1"/>
          </p:cNvSpPr>
          <p:nvPr/>
        </p:nvSpPr>
        <p:spPr bwMode="auto">
          <a:xfrm flipH="1">
            <a:off x="4837113" y="2353147"/>
            <a:ext cx="323850" cy="0"/>
          </a:xfrm>
          <a:prstGeom prst="line">
            <a:avLst/>
          </a:prstGeom>
          <a:noFill/>
          <a:ln w="19050">
            <a:solidFill>
              <a:schemeClr val="folHlink"/>
            </a:solidFill>
            <a:prstDash val="sysDot"/>
            <a:round/>
            <a:headEnd type="none" w="sm" len="sm"/>
            <a:tailEnd type="none" w="sm" len="sm"/>
          </a:ln>
          <a:effectLst>
            <a:outerShdw dist="17961" dir="2700000" algn="ctr" rotWithShape="0">
              <a:srgbClr val="2A3210">
                <a:alpha val="50000"/>
              </a:srgbClr>
            </a:outerShdw>
          </a:effectLst>
          <a:extLst>
            <a:ext uri="{909E8E84-426E-40DD-AFC4-6F175D3DCCD1}">
              <a14:hiddenFill xmlns:a14="http://schemas.microsoft.com/office/drawing/2010/main">
                <a:noFill/>
              </a14:hiddenFill>
            </a:ext>
          </a:extLst>
        </p:spPr>
        <p:txBody>
          <a:bodyPr/>
          <a:lstStyle/>
          <a:p>
            <a:endParaRPr lang="zh-CN" altLang="en-US"/>
          </a:p>
        </p:txBody>
      </p:sp>
      <p:sp>
        <p:nvSpPr>
          <p:cNvPr id="7" name="Freeform 4"/>
          <p:cNvSpPr/>
          <p:nvPr/>
        </p:nvSpPr>
        <p:spPr bwMode="auto">
          <a:xfrm>
            <a:off x="2474913" y="2334097"/>
            <a:ext cx="515937" cy="2827337"/>
          </a:xfrm>
          <a:custGeom>
            <a:avLst/>
            <a:gdLst>
              <a:gd name="T0" fmla="*/ 324 w 325"/>
              <a:gd name="T1" fmla="*/ 0 h 1781"/>
              <a:gd name="T2" fmla="*/ 0 w 325"/>
              <a:gd name="T3" fmla="*/ 0 h 1781"/>
              <a:gd name="T4" fmla="*/ 0 w 325"/>
              <a:gd name="T5" fmla="*/ 1780 h 1781"/>
              <a:gd name="T6" fmla="*/ 314 w 325"/>
              <a:gd name="T7" fmla="*/ 1780 h 17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5" h="1781">
                <a:moveTo>
                  <a:pt x="324" y="0"/>
                </a:moveTo>
                <a:lnTo>
                  <a:pt x="0" y="0"/>
                </a:lnTo>
                <a:lnTo>
                  <a:pt x="0" y="1780"/>
                </a:lnTo>
                <a:lnTo>
                  <a:pt x="314" y="1780"/>
                </a:lnTo>
              </a:path>
            </a:pathLst>
          </a:custGeom>
          <a:noFill/>
          <a:ln w="19050" cap="flat" cmpd="sng">
            <a:solidFill>
              <a:schemeClr val="folHlink"/>
            </a:solidFill>
            <a:prstDash val="sysDot"/>
            <a:round/>
            <a:headEnd type="none" w="sm" len="sm"/>
            <a:tailEnd type="none" w="sm" len="sm"/>
          </a:ln>
          <a:effectLst>
            <a:outerShdw dist="17961" dir="2700000" algn="ctr" rotWithShape="0">
              <a:srgbClr val="2A3210">
                <a:alpha val="50000"/>
              </a:srgb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Freeform 5"/>
          <p:cNvSpPr/>
          <p:nvPr/>
        </p:nvSpPr>
        <p:spPr bwMode="auto">
          <a:xfrm>
            <a:off x="5160963" y="1749897"/>
            <a:ext cx="363537" cy="1144587"/>
          </a:xfrm>
          <a:custGeom>
            <a:avLst/>
            <a:gdLst>
              <a:gd name="T0" fmla="*/ 228 w 229"/>
              <a:gd name="T1" fmla="*/ 0 h 721"/>
              <a:gd name="T2" fmla="*/ 0 w 229"/>
              <a:gd name="T3" fmla="*/ 0 h 721"/>
              <a:gd name="T4" fmla="*/ 0 w 229"/>
              <a:gd name="T5" fmla="*/ 720 h 721"/>
              <a:gd name="T6" fmla="*/ 221 w 229"/>
              <a:gd name="T7" fmla="*/ 720 h 7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9" h="721">
                <a:moveTo>
                  <a:pt x="228" y="0"/>
                </a:moveTo>
                <a:lnTo>
                  <a:pt x="0" y="0"/>
                </a:lnTo>
                <a:lnTo>
                  <a:pt x="0" y="720"/>
                </a:lnTo>
                <a:lnTo>
                  <a:pt x="221" y="720"/>
                </a:lnTo>
              </a:path>
            </a:pathLst>
          </a:custGeom>
          <a:noFill/>
          <a:ln w="19050" cap="flat" cmpd="sng">
            <a:solidFill>
              <a:schemeClr val="folHlink"/>
            </a:solidFill>
            <a:prstDash val="sysDot"/>
            <a:round/>
            <a:headEnd type="none" w="sm" len="sm"/>
            <a:tailEnd type="none" w="sm" len="sm"/>
          </a:ln>
          <a:effectLst>
            <a:outerShdw dist="17961" dir="2700000" algn="ctr" rotWithShape="0">
              <a:srgbClr val="2A3210">
                <a:alpha val="50000"/>
              </a:srgb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Line 6"/>
          <p:cNvSpPr>
            <a:spLocks noChangeShapeType="1"/>
          </p:cNvSpPr>
          <p:nvPr/>
        </p:nvSpPr>
        <p:spPr bwMode="auto">
          <a:xfrm flipH="1">
            <a:off x="4865688" y="5153497"/>
            <a:ext cx="657225" cy="0"/>
          </a:xfrm>
          <a:prstGeom prst="line">
            <a:avLst/>
          </a:prstGeom>
          <a:noFill/>
          <a:ln w="19050">
            <a:solidFill>
              <a:schemeClr val="folHlink"/>
            </a:solidFill>
            <a:prstDash val="sysDot"/>
            <a:round/>
            <a:headEnd type="none" w="sm" len="sm"/>
            <a:tailEnd type="none" w="sm" len="sm"/>
          </a:ln>
          <a:effectLst>
            <a:outerShdw dist="17961" dir="2700000" algn="ctr" rotWithShape="0">
              <a:srgbClr val="2A3210">
                <a:alpha val="50000"/>
              </a:srgbClr>
            </a:outerShdw>
          </a:effectLst>
          <a:extLst>
            <a:ext uri="{909E8E84-426E-40DD-AFC4-6F175D3DCCD1}">
              <a14:hiddenFill xmlns:a14="http://schemas.microsoft.com/office/drawing/2010/main">
                <a:noFill/>
              </a14:hiddenFill>
            </a:ext>
          </a:extLst>
        </p:spPr>
        <p:txBody>
          <a:bodyPr/>
          <a:lstStyle/>
          <a:p>
            <a:endParaRPr lang="zh-CN" altLang="en-US"/>
          </a:p>
        </p:txBody>
      </p:sp>
      <p:sp>
        <p:nvSpPr>
          <p:cNvPr id="10" name="Freeform 7"/>
          <p:cNvSpPr/>
          <p:nvPr/>
        </p:nvSpPr>
        <p:spPr bwMode="auto">
          <a:xfrm>
            <a:off x="5173663" y="4480397"/>
            <a:ext cx="363537" cy="1308100"/>
          </a:xfrm>
          <a:custGeom>
            <a:avLst/>
            <a:gdLst>
              <a:gd name="T0" fmla="*/ 228 w 229"/>
              <a:gd name="T1" fmla="*/ 0 h 1177"/>
              <a:gd name="T2" fmla="*/ 0 w 229"/>
              <a:gd name="T3" fmla="*/ 0 h 1177"/>
              <a:gd name="T4" fmla="*/ 0 w 229"/>
              <a:gd name="T5" fmla="*/ 1176 h 1177"/>
              <a:gd name="T6" fmla="*/ 221 w 229"/>
              <a:gd name="T7" fmla="*/ 1176 h 11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9" h="1177">
                <a:moveTo>
                  <a:pt x="228" y="0"/>
                </a:moveTo>
                <a:lnTo>
                  <a:pt x="0" y="0"/>
                </a:lnTo>
                <a:lnTo>
                  <a:pt x="0" y="1176"/>
                </a:lnTo>
                <a:lnTo>
                  <a:pt x="221" y="1176"/>
                </a:lnTo>
              </a:path>
            </a:pathLst>
          </a:custGeom>
          <a:noFill/>
          <a:ln w="19050" cap="flat" cmpd="sng">
            <a:solidFill>
              <a:schemeClr val="folHlink"/>
            </a:solidFill>
            <a:prstDash val="sysDot"/>
            <a:round/>
            <a:headEnd type="none" w="sm" len="sm"/>
            <a:tailEnd type="none" w="sm" len="sm"/>
          </a:ln>
          <a:effectLst>
            <a:outerShdw dist="17961" dir="2700000" algn="ctr" rotWithShape="0">
              <a:srgbClr val="2A3210">
                <a:alpha val="50000"/>
              </a:srgb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grpSp>
        <p:nvGrpSpPr>
          <p:cNvPr id="11" name="Group 8"/>
          <p:cNvGrpSpPr/>
          <p:nvPr/>
        </p:nvGrpSpPr>
        <p:grpSpPr bwMode="auto">
          <a:xfrm>
            <a:off x="5508625" y="5517034"/>
            <a:ext cx="2736850" cy="565150"/>
            <a:chOff x="450" y="1550"/>
            <a:chExt cx="4840" cy="475"/>
          </a:xfrm>
        </p:grpSpPr>
        <p:sp>
          <p:nvSpPr>
            <p:cNvPr id="12" name="AutoShape 9"/>
            <p:cNvSpPr>
              <a:spLocks noChangeArrowheads="1"/>
            </p:cNvSpPr>
            <p:nvPr/>
          </p:nvSpPr>
          <p:spPr bwMode="auto">
            <a:xfrm>
              <a:off x="450" y="1550"/>
              <a:ext cx="4840" cy="475"/>
            </a:xfrm>
            <a:prstGeom prst="roundRect">
              <a:avLst>
                <a:gd name="adj" fmla="val 9028"/>
              </a:avLst>
            </a:prstGeom>
            <a:gradFill rotWithShape="0">
              <a:gsLst>
                <a:gs pos="0">
                  <a:srgbClr val="CC3300">
                    <a:alpha val="81000"/>
                  </a:srgbClr>
                </a:gs>
                <a:gs pos="100000">
                  <a:schemeClr val="tx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algn="ctr">
                <a:lnSpc>
                  <a:spcPct val="140000"/>
                </a:lnSpc>
                <a:buClr>
                  <a:schemeClr val="bg1"/>
                </a:buClr>
                <a:buFont typeface="Wingdings" charset="2"/>
                <a:buNone/>
              </a:pPr>
              <a:endParaRPr lang="zh-CN" altLang="zh-CN" sz="8800" b="1">
                <a:solidFill>
                  <a:srgbClr val="FFFF00"/>
                </a:solidFill>
                <a:latin typeface="Times New Roman" pitchFamily="18" charset="0"/>
              </a:endParaRPr>
            </a:p>
          </p:txBody>
        </p:sp>
        <p:sp>
          <p:nvSpPr>
            <p:cNvPr id="13" name="AutoShape 10"/>
            <p:cNvSpPr>
              <a:spLocks noChangeArrowheads="1"/>
            </p:cNvSpPr>
            <p:nvPr/>
          </p:nvSpPr>
          <p:spPr bwMode="auto">
            <a:xfrm>
              <a:off x="469" y="1564"/>
              <a:ext cx="4802" cy="220"/>
            </a:xfrm>
            <a:prstGeom prst="roundRect">
              <a:avLst>
                <a:gd name="adj" fmla="val 13880"/>
              </a:avLst>
            </a:prstGeom>
            <a:gradFill rotWithShape="0">
              <a:gsLst>
                <a:gs pos="0">
                  <a:schemeClr val="bg1">
                    <a:alpha val="67000"/>
                  </a:schemeClr>
                </a:gs>
                <a:gs pos="100000">
                  <a:schemeClr val="tx2">
                    <a:alpha val="0"/>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algn="ctr">
                <a:lnSpc>
                  <a:spcPct val="140000"/>
                </a:lnSpc>
                <a:buClr>
                  <a:schemeClr val="bg1"/>
                </a:buClr>
                <a:buFont typeface="Wingdings" charset="2"/>
                <a:buNone/>
              </a:pPr>
              <a:endParaRPr lang="zh-CN" altLang="zh-CN" sz="8800" b="1">
                <a:solidFill>
                  <a:srgbClr val="FFFF00"/>
                </a:solidFill>
                <a:latin typeface="Times New Roman" pitchFamily="18" charset="0"/>
              </a:endParaRPr>
            </a:p>
          </p:txBody>
        </p:sp>
      </p:grpSp>
      <p:pic>
        <p:nvPicPr>
          <p:cNvPr id="14" name="Picture 11" descr="su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4675" y="5732934"/>
            <a:ext cx="160338" cy="15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12"/>
          <p:cNvGrpSpPr/>
          <p:nvPr/>
        </p:nvGrpSpPr>
        <p:grpSpPr bwMode="auto">
          <a:xfrm>
            <a:off x="5508625" y="4867747"/>
            <a:ext cx="2736850" cy="565150"/>
            <a:chOff x="450" y="1550"/>
            <a:chExt cx="4840" cy="475"/>
          </a:xfrm>
        </p:grpSpPr>
        <p:sp>
          <p:nvSpPr>
            <p:cNvPr id="16" name="AutoShape 13"/>
            <p:cNvSpPr>
              <a:spLocks noChangeArrowheads="1"/>
            </p:cNvSpPr>
            <p:nvPr/>
          </p:nvSpPr>
          <p:spPr bwMode="auto">
            <a:xfrm>
              <a:off x="450" y="1550"/>
              <a:ext cx="4840" cy="475"/>
            </a:xfrm>
            <a:prstGeom prst="roundRect">
              <a:avLst>
                <a:gd name="adj" fmla="val 9028"/>
              </a:avLst>
            </a:prstGeom>
            <a:gradFill rotWithShape="0">
              <a:gsLst>
                <a:gs pos="0">
                  <a:srgbClr val="CC3300">
                    <a:alpha val="81000"/>
                  </a:srgbClr>
                </a:gs>
                <a:gs pos="100000">
                  <a:schemeClr val="tx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algn="ctr">
                <a:lnSpc>
                  <a:spcPct val="140000"/>
                </a:lnSpc>
                <a:buClr>
                  <a:schemeClr val="bg1"/>
                </a:buClr>
                <a:buFont typeface="Wingdings" charset="2"/>
                <a:buNone/>
              </a:pPr>
              <a:endParaRPr lang="zh-CN" altLang="zh-CN" sz="8800" b="1">
                <a:solidFill>
                  <a:srgbClr val="FFFF00"/>
                </a:solidFill>
                <a:latin typeface="Times New Roman" pitchFamily="18" charset="0"/>
              </a:endParaRPr>
            </a:p>
          </p:txBody>
        </p:sp>
        <p:sp>
          <p:nvSpPr>
            <p:cNvPr id="17" name="AutoShape 14"/>
            <p:cNvSpPr>
              <a:spLocks noChangeArrowheads="1"/>
            </p:cNvSpPr>
            <p:nvPr/>
          </p:nvSpPr>
          <p:spPr bwMode="auto">
            <a:xfrm>
              <a:off x="469" y="1564"/>
              <a:ext cx="4802" cy="220"/>
            </a:xfrm>
            <a:prstGeom prst="roundRect">
              <a:avLst>
                <a:gd name="adj" fmla="val 13880"/>
              </a:avLst>
            </a:prstGeom>
            <a:gradFill rotWithShape="0">
              <a:gsLst>
                <a:gs pos="0">
                  <a:schemeClr val="bg1">
                    <a:alpha val="67000"/>
                  </a:schemeClr>
                </a:gs>
                <a:gs pos="100000">
                  <a:schemeClr val="tx2">
                    <a:alpha val="0"/>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algn="ctr">
                <a:lnSpc>
                  <a:spcPct val="140000"/>
                </a:lnSpc>
                <a:buClr>
                  <a:schemeClr val="bg1"/>
                </a:buClr>
                <a:buFont typeface="Wingdings" charset="2"/>
                <a:buNone/>
              </a:pPr>
              <a:endParaRPr lang="zh-CN" altLang="zh-CN" sz="8800" b="1">
                <a:solidFill>
                  <a:srgbClr val="FFFF00"/>
                </a:solidFill>
                <a:latin typeface="Times New Roman" pitchFamily="18" charset="0"/>
              </a:endParaRPr>
            </a:p>
          </p:txBody>
        </p:sp>
      </p:grpSp>
      <p:pic>
        <p:nvPicPr>
          <p:cNvPr id="18" name="Picture 15" descr="su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4675" y="5083647"/>
            <a:ext cx="160338"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roup 16"/>
          <p:cNvGrpSpPr/>
          <p:nvPr/>
        </p:nvGrpSpPr>
        <p:grpSpPr bwMode="auto">
          <a:xfrm>
            <a:off x="5508625" y="4220047"/>
            <a:ext cx="2736850" cy="565150"/>
            <a:chOff x="450" y="1550"/>
            <a:chExt cx="4840" cy="475"/>
          </a:xfrm>
        </p:grpSpPr>
        <p:sp>
          <p:nvSpPr>
            <p:cNvPr id="20" name="AutoShape 17"/>
            <p:cNvSpPr>
              <a:spLocks noChangeArrowheads="1"/>
            </p:cNvSpPr>
            <p:nvPr/>
          </p:nvSpPr>
          <p:spPr bwMode="auto">
            <a:xfrm>
              <a:off x="450" y="1550"/>
              <a:ext cx="4840" cy="475"/>
            </a:xfrm>
            <a:prstGeom prst="roundRect">
              <a:avLst>
                <a:gd name="adj" fmla="val 9028"/>
              </a:avLst>
            </a:prstGeom>
            <a:gradFill rotWithShape="0">
              <a:gsLst>
                <a:gs pos="0">
                  <a:srgbClr val="CC3300">
                    <a:alpha val="81000"/>
                  </a:srgbClr>
                </a:gs>
                <a:gs pos="100000">
                  <a:schemeClr val="tx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algn="ctr">
                <a:lnSpc>
                  <a:spcPct val="140000"/>
                </a:lnSpc>
                <a:buClr>
                  <a:schemeClr val="bg1"/>
                </a:buClr>
                <a:buFont typeface="Wingdings" charset="2"/>
                <a:buNone/>
              </a:pPr>
              <a:endParaRPr lang="zh-CN" altLang="zh-CN" sz="8800" b="1">
                <a:solidFill>
                  <a:srgbClr val="FFFF00"/>
                </a:solidFill>
                <a:latin typeface="Times New Roman" pitchFamily="18" charset="0"/>
              </a:endParaRPr>
            </a:p>
          </p:txBody>
        </p:sp>
        <p:sp>
          <p:nvSpPr>
            <p:cNvPr id="21" name="AutoShape 18"/>
            <p:cNvSpPr>
              <a:spLocks noChangeArrowheads="1"/>
            </p:cNvSpPr>
            <p:nvPr/>
          </p:nvSpPr>
          <p:spPr bwMode="auto">
            <a:xfrm>
              <a:off x="469" y="1564"/>
              <a:ext cx="4802" cy="220"/>
            </a:xfrm>
            <a:prstGeom prst="roundRect">
              <a:avLst>
                <a:gd name="adj" fmla="val 13880"/>
              </a:avLst>
            </a:prstGeom>
            <a:gradFill rotWithShape="0">
              <a:gsLst>
                <a:gs pos="0">
                  <a:schemeClr val="bg1">
                    <a:alpha val="67000"/>
                  </a:schemeClr>
                </a:gs>
                <a:gs pos="100000">
                  <a:schemeClr val="tx2">
                    <a:alpha val="0"/>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algn="ctr">
                <a:lnSpc>
                  <a:spcPct val="140000"/>
                </a:lnSpc>
                <a:buClr>
                  <a:schemeClr val="bg1"/>
                </a:buClr>
                <a:buFont typeface="Wingdings" charset="2"/>
                <a:buNone/>
              </a:pPr>
              <a:endParaRPr lang="zh-CN" altLang="zh-CN" sz="8800" b="1">
                <a:solidFill>
                  <a:srgbClr val="FFFF00"/>
                </a:solidFill>
                <a:latin typeface="Times New Roman" pitchFamily="18" charset="0"/>
              </a:endParaRPr>
            </a:p>
          </p:txBody>
        </p:sp>
      </p:grpSp>
      <p:pic>
        <p:nvPicPr>
          <p:cNvPr id="22" name="Picture 19" descr="su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4675" y="4435947"/>
            <a:ext cx="160338"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 name="Group 20"/>
          <p:cNvGrpSpPr/>
          <p:nvPr/>
        </p:nvGrpSpPr>
        <p:grpSpPr bwMode="auto">
          <a:xfrm>
            <a:off x="5508625" y="2564904"/>
            <a:ext cx="2736850" cy="648000"/>
            <a:chOff x="450" y="1550"/>
            <a:chExt cx="4840" cy="475"/>
          </a:xfrm>
        </p:grpSpPr>
        <p:sp>
          <p:nvSpPr>
            <p:cNvPr id="24" name="AutoShape 21"/>
            <p:cNvSpPr>
              <a:spLocks noChangeArrowheads="1"/>
            </p:cNvSpPr>
            <p:nvPr/>
          </p:nvSpPr>
          <p:spPr bwMode="auto">
            <a:xfrm>
              <a:off x="450" y="1550"/>
              <a:ext cx="4840" cy="475"/>
            </a:xfrm>
            <a:prstGeom prst="roundRect">
              <a:avLst>
                <a:gd name="adj" fmla="val 9028"/>
              </a:avLst>
            </a:prstGeom>
            <a:gradFill rotWithShape="0">
              <a:gsLst>
                <a:gs pos="0">
                  <a:srgbClr val="CC3300">
                    <a:alpha val="81000"/>
                  </a:srgbClr>
                </a:gs>
                <a:gs pos="100000">
                  <a:schemeClr val="tx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algn="ctr">
                <a:lnSpc>
                  <a:spcPct val="140000"/>
                </a:lnSpc>
                <a:buClr>
                  <a:schemeClr val="bg1"/>
                </a:buClr>
                <a:buFont typeface="Wingdings" charset="2"/>
                <a:buNone/>
              </a:pPr>
              <a:endParaRPr lang="zh-CN" altLang="zh-CN" sz="8800" b="1">
                <a:solidFill>
                  <a:srgbClr val="FFFF00"/>
                </a:solidFill>
                <a:latin typeface="Times New Roman" pitchFamily="18" charset="0"/>
              </a:endParaRPr>
            </a:p>
          </p:txBody>
        </p:sp>
        <p:sp>
          <p:nvSpPr>
            <p:cNvPr id="25" name="AutoShape 22"/>
            <p:cNvSpPr>
              <a:spLocks noChangeArrowheads="1"/>
            </p:cNvSpPr>
            <p:nvPr/>
          </p:nvSpPr>
          <p:spPr bwMode="auto">
            <a:xfrm>
              <a:off x="469" y="1564"/>
              <a:ext cx="4802" cy="220"/>
            </a:xfrm>
            <a:prstGeom prst="roundRect">
              <a:avLst>
                <a:gd name="adj" fmla="val 13880"/>
              </a:avLst>
            </a:prstGeom>
            <a:gradFill rotWithShape="0">
              <a:gsLst>
                <a:gs pos="0">
                  <a:schemeClr val="bg1">
                    <a:alpha val="67000"/>
                  </a:schemeClr>
                </a:gs>
                <a:gs pos="100000">
                  <a:schemeClr val="tx2">
                    <a:alpha val="0"/>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algn="ctr">
                <a:lnSpc>
                  <a:spcPct val="140000"/>
                </a:lnSpc>
                <a:buClr>
                  <a:schemeClr val="bg1"/>
                </a:buClr>
                <a:buFont typeface="Wingdings" charset="2"/>
                <a:buNone/>
              </a:pPr>
              <a:endParaRPr lang="zh-CN" altLang="zh-CN" sz="8800" b="1">
                <a:solidFill>
                  <a:srgbClr val="FFFF00"/>
                </a:solidFill>
                <a:latin typeface="Times New Roman" pitchFamily="18" charset="0"/>
              </a:endParaRPr>
            </a:p>
          </p:txBody>
        </p:sp>
      </p:grpSp>
      <p:pic>
        <p:nvPicPr>
          <p:cNvPr id="26" name="Picture 23" descr="su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4675" y="2851622"/>
            <a:ext cx="160338"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 name="Group 24"/>
          <p:cNvGrpSpPr/>
          <p:nvPr/>
        </p:nvGrpSpPr>
        <p:grpSpPr bwMode="auto">
          <a:xfrm>
            <a:off x="5508625" y="1484784"/>
            <a:ext cx="2736850" cy="648000"/>
            <a:chOff x="450" y="1550"/>
            <a:chExt cx="4840" cy="475"/>
          </a:xfrm>
        </p:grpSpPr>
        <p:sp>
          <p:nvSpPr>
            <p:cNvPr id="28" name="AutoShape 25"/>
            <p:cNvSpPr>
              <a:spLocks noChangeArrowheads="1"/>
            </p:cNvSpPr>
            <p:nvPr/>
          </p:nvSpPr>
          <p:spPr bwMode="auto">
            <a:xfrm>
              <a:off x="450" y="1550"/>
              <a:ext cx="4840" cy="475"/>
            </a:xfrm>
            <a:prstGeom prst="roundRect">
              <a:avLst>
                <a:gd name="adj" fmla="val 9028"/>
              </a:avLst>
            </a:prstGeom>
            <a:gradFill rotWithShape="0">
              <a:gsLst>
                <a:gs pos="0">
                  <a:srgbClr val="CC3300">
                    <a:alpha val="81000"/>
                  </a:srgbClr>
                </a:gs>
                <a:gs pos="100000">
                  <a:schemeClr val="tx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algn="ctr">
                <a:lnSpc>
                  <a:spcPct val="140000"/>
                </a:lnSpc>
                <a:buClr>
                  <a:schemeClr val="bg1"/>
                </a:buClr>
                <a:buFont typeface="Wingdings" charset="2"/>
                <a:buNone/>
              </a:pPr>
              <a:endParaRPr lang="zh-CN" altLang="zh-CN" sz="8800" b="1">
                <a:solidFill>
                  <a:srgbClr val="FFFF00"/>
                </a:solidFill>
                <a:latin typeface="Times New Roman" pitchFamily="18" charset="0"/>
              </a:endParaRPr>
            </a:p>
          </p:txBody>
        </p:sp>
        <p:sp>
          <p:nvSpPr>
            <p:cNvPr id="29" name="AutoShape 26"/>
            <p:cNvSpPr>
              <a:spLocks noChangeArrowheads="1"/>
            </p:cNvSpPr>
            <p:nvPr/>
          </p:nvSpPr>
          <p:spPr bwMode="auto">
            <a:xfrm>
              <a:off x="469" y="1564"/>
              <a:ext cx="4802" cy="220"/>
            </a:xfrm>
            <a:prstGeom prst="roundRect">
              <a:avLst>
                <a:gd name="adj" fmla="val 13880"/>
              </a:avLst>
            </a:prstGeom>
            <a:gradFill rotWithShape="0">
              <a:gsLst>
                <a:gs pos="0">
                  <a:schemeClr val="bg1">
                    <a:alpha val="67000"/>
                  </a:schemeClr>
                </a:gs>
                <a:gs pos="100000">
                  <a:schemeClr val="tx2">
                    <a:alpha val="0"/>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pPr algn="ctr">
                <a:lnSpc>
                  <a:spcPct val="140000"/>
                </a:lnSpc>
                <a:buClr>
                  <a:schemeClr val="bg1"/>
                </a:buClr>
                <a:buFont typeface="Wingdings" charset="2"/>
                <a:buNone/>
              </a:pPr>
              <a:endParaRPr lang="zh-CN" altLang="zh-CN" sz="8800" b="1">
                <a:solidFill>
                  <a:srgbClr val="FFFF00"/>
                </a:solidFill>
                <a:latin typeface="Times New Roman" pitchFamily="18" charset="0"/>
              </a:endParaRPr>
            </a:p>
          </p:txBody>
        </p:sp>
      </p:grpSp>
      <p:pic>
        <p:nvPicPr>
          <p:cNvPr id="30" name="Picture 27" descr="su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4675" y="1700684"/>
            <a:ext cx="160338" cy="15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Rectangle 28"/>
          <p:cNvSpPr>
            <a:spLocks noChangeArrowheads="1"/>
          </p:cNvSpPr>
          <p:nvPr/>
        </p:nvSpPr>
        <p:spPr bwMode="auto">
          <a:xfrm>
            <a:off x="5907088" y="1556792"/>
            <a:ext cx="2265312" cy="430887"/>
          </a:xfrm>
          <a:prstGeom prst="rect">
            <a:avLst/>
          </a:prstGeom>
          <a:noFill/>
          <a:ln>
            <a:noFill/>
          </a:ln>
          <a:effectLst>
            <a:outerShdw dist="28398" dir="3806097"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zh-CN" altLang="en-US" sz="1400" dirty="0" smtClean="0">
                <a:solidFill>
                  <a:schemeClr val="bg1"/>
                </a:solidFill>
                <a:latin typeface="幼圆" pitchFamily="49" charset="-122"/>
                <a:ea typeface="幼圆" pitchFamily="49" charset="-122"/>
              </a:rPr>
              <a:t>基于流动性</a:t>
            </a:r>
            <a:r>
              <a:rPr lang="en-US" altLang="zh-CN" sz="1400" dirty="0" err="1" smtClean="0">
                <a:solidFill>
                  <a:schemeClr val="bg1"/>
                </a:solidFill>
                <a:latin typeface="幼圆" pitchFamily="49" charset="-122"/>
                <a:ea typeface="幼圆" pitchFamily="49" charset="-122"/>
              </a:rPr>
              <a:t>VaR</a:t>
            </a:r>
            <a:r>
              <a:rPr lang="zh-CN" altLang="en-US" sz="1400" dirty="0" smtClean="0">
                <a:solidFill>
                  <a:schemeClr val="bg1"/>
                </a:solidFill>
                <a:latin typeface="幼圆" pitchFamily="49" charset="-122"/>
                <a:ea typeface="幼圆" pitchFamily="49" charset="-122"/>
              </a:rPr>
              <a:t>值或其他方法</a:t>
            </a:r>
            <a:endParaRPr lang="en-US" altLang="zh-CN" sz="1400" dirty="0" smtClean="0">
              <a:solidFill>
                <a:schemeClr val="bg1"/>
              </a:solidFill>
              <a:latin typeface="幼圆" pitchFamily="49" charset="-122"/>
              <a:ea typeface="幼圆" pitchFamily="49" charset="-122"/>
            </a:endParaRPr>
          </a:p>
          <a:p>
            <a:r>
              <a:rPr lang="zh-CN" altLang="en-US" sz="1400" dirty="0" smtClean="0">
                <a:solidFill>
                  <a:schemeClr val="bg1"/>
                </a:solidFill>
                <a:latin typeface="幼圆" pitchFamily="49" charset="-122"/>
                <a:ea typeface="幼圆" pitchFamily="49" charset="-122"/>
              </a:rPr>
              <a:t>确定的经济资本覆盖</a:t>
            </a:r>
            <a:endParaRPr lang="en-US" altLang="ko-KR" sz="1400" dirty="0">
              <a:solidFill>
                <a:schemeClr val="bg1"/>
              </a:solidFill>
              <a:latin typeface="幼圆" pitchFamily="49" charset="-122"/>
              <a:ea typeface="幼圆" pitchFamily="49" charset="-122"/>
            </a:endParaRPr>
          </a:p>
        </p:txBody>
      </p:sp>
      <p:sp>
        <p:nvSpPr>
          <p:cNvPr id="32" name="Rectangle 29"/>
          <p:cNvSpPr>
            <a:spLocks noChangeArrowheads="1"/>
          </p:cNvSpPr>
          <p:nvPr/>
        </p:nvSpPr>
        <p:spPr bwMode="auto">
          <a:xfrm>
            <a:off x="5907088" y="2665312"/>
            <a:ext cx="2154436" cy="430887"/>
          </a:xfrm>
          <a:prstGeom prst="rect">
            <a:avLst/>
          </a:prstGeom>
          <a:noFill/>
          <a:ln>
            <a:noFill/>
          </a:ln>
          <a:effectLst>
            <a:outerShdw dist="28398" dir="3806097"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zh-CN" altLang="en-US" sz="1400" dirty="0" smtClean="0">
                <a:solidFill>
                  <a:schemeClr val="bg1"/>
                </a:solidFill>
                <a:latin typeface="幼圆" pitchFamily="49" charset="-122"/>
                <a:ea typeface="幼圆" pitchFamily="49" charset="-122"/>
              </a:rPr>
              <a:t>根据各类风险的可能损失额</a:t>
            </a:r>
            <a:endParaRPr lang="en-US" altLang="zh-CN" sz="1400" dirty="0" smtClean="0">
              <a:solidFill>
                <a:schemeClr val="bg1"/>
              </a:solidFill>
              <a:latin typeface="幼圆" pitchFamily="49" charset="-122"/>
              <a:ea typeface="幼圆" pitchFamily="49" charset="-122"/>
            </a:endParaRPr>
          </a:p>
          <a:p>
            <a:r>
              <a:rPr lang="zh-CN" altLang="en-US" sz="1400" dirty="0" smtClean="0">
                <a:solidFill>
                  <a:schemeClr val="bg1"/>
                </a:solidFill>
                <a:latin typeface="幼圆" pitchFamily="49" charset="-122"/>
                <a:ea typeface="幼圆" pitchFamily="49" charset="-122"/>
              </a:rPr>
              <a:t>确定的风险损失准备金</a:t>
            </a:r>
            <a:endParaRPr lang="en-US" altLang="ko-KR" sz="1400" dirty="0">
              <a:solidFill>
                <a:schemeClr val="bg1"/>
              </a:solidFill>
              <a:latin typeface="幼圆" pitchFamily="49" charset="-122"/>
              <a:ea typeface="幼圆" pitchFamily="49" charset="-122"/>
            </a:endParaRPr>
          </a:p>
        </p:txBody>
      </p:sp>
      <p:sp>
        <p:nvSpPr>
          <p:cNvPr id="33" name="Rectangle 30"/>
          <p:cNvSpPr>
            <a:spLocks noChangeArrowheads="1"/>
          </p:cNvSpPr>
          <p:nvPr/>
        </p:nvSpPr>
        <p:spPr bwMode="auto">
          <a:xfrm>
            <a:off x="5907088" y="4362922"/>
            <a:ext cx="1231106" cy="246221"/>
          </a:xfrm>
          <a:prstGeom prst="rect">
            <a:avLst/>
          </a:prstGeom>
          <a:noFill/>
          <a:ln>
            <a:noFill/>
          </a:ln>
          <a:effectLst>
            <a:outerShdw dist="28398" dir="3806097"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zh-CN" altLang="en-US" sz="1600" dirty="0" smtClean="0">
                <a:solidFill>
                  <a:schemeClr val="bg1"/>
                </a:solidFill>
                <a:latin typeface="幼圆" pitchFamily="49" charset="-122"/>
                <a:ea typeface="幼圆" pitchFamily="49" charset="-122"/>
              </a:rPr>
              <a:t>风险成因追溯</a:t>
            </a:r>
            <a:endParaRPr lang="en-US" altLang="ko-KR" sz="1600" dirty="0">
              <a:solidFill>
                <a:schemeClr val="bg1"/>
              </a:solidFill>
              <a:latin typeface="幼圆" pitchFamily="49" charset="-122"/>
              <a:ea typeface="幼圆" pitchFamily="49" charset="-122"/>
            </a:endParaRPr>
          </a:p>
        </p:txBody>
      </p:sp>
      <p:sp>
        <p:nvSpPr>
          <p:cNvPr id="34" name="Rectangle 31"/>
          <p:cNvSpPr>
            <a:spLocks noChangeArrowheads="1"/>
          </p:cNvSpPr>
          <p:nvPr/>
        </p:nvSpPr>
        <p:spPr bwMode="auto">
          <a:xfrm>
            <a:off x="5907088" y="4991572"/>
            <a:ext cx="1641475" cy="246221"/>
          </a:xfrm>
          <a:prstGeom prst="rect">
            <a:avLst/>
          </a:prstGeom>
          <a:noFill/>
          <a:ln>
            <a:noFill/>
          </a:ln>
          <a:effectLst>
            <a:outerShdw dist="28398" dir="3806097"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zh-CN" altLang="en-US" sz="1600" dirty="0">
                <a:solidFill>
                  <a:schemeClr val="bg1"/>
                </a:solidFill>
                <a:latin typeface="幼圆" pitchFamily="49" charset="-122"/>
                <a:ea typeface="幼圆" pitchFamily="49" charset="-122"/>
              </a:rPr>
              <a:t>风险管控程序整改</a:t>
            </a:r>
            <a:endParaRPr lang="en-US" altLang="ko-KR" sz="1600" dirty="0">
              <a:solidFill>
                <a:schemeClr val="bg1"/>
              </a:solidFill>
              <a:latin typeface="幼圆" pitchFamily="49" charset="-122"/>
              <a:ea typeface="幼圆" pitchFamily="49" charset="-122"/>
            </a:endParaRPr>
          </a:p>
        </p:txBody>
      </p:sp>
      <p:sp>
        <p:nvSpPr>
          <p:cNvPr id="35" name="Rectangle 32"/>
          <p:cNvSpPr>
            <a:spLocks noChangeArrowheads="1"/>
          </p:cNvSpPr>
          <p:nvPr/>
        </p:nvSpPr>
        <p:spPr bwMode="auto">
          <a:xfrm>
            <a:off x="5907088" y="5639272"/>
            <a:ext cx="1744067" cy="246221"/>
          </a:xfrm>
          <a:prstGeom prst="rect">
            <a:avLst/>
          </a:prstGeom>
          <a:noFill/>
          <a:ln>
            <a:noFill/>
          </a:ln>
          <a:effectLst>
            <a:outerShdw dist="28398" dir="3806097"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zh-CN" altLang="en-US" sz="1600" dirty="0">
                <a:solidFill>
                  <a:schemeClr val="bg1"/>
                </a:solidFill>
                <a:latin typeface="幼圆" pitchFamily="49" charset="-122"/>
                <a:ea typeface="幼圆" pitchFamily="49" charset="-122"/>
              </a:rPr>
              <a:t>风险处置</a:t>
            </a:r>
            <a:r>
              <a:rPr lang="en-US" altLang="zh-CN" sz="1600" dirty="0">
                <a:solidFill>
                  <a:schemeClr val="bg1"/>
                </a:solidFill>
                <a:latin typeface="幼圆" pitchFamily="49" charset="-122"/>
                <a:ea typeface="幼圆" pitchFamily="49" charset="-122"/>
              </a:rPr>
              <a:t>/</a:t>
            </a:r>
            <a:r>
              <a:rPr lang="zh-CN" altLang="en-US" sz="1600" dirty="0">
                <a:solidFill>
                  <a:schemeClr val="bg1"/>
                </a:solidFill>
                <a:latin typeface="幼圆" pitchFamily="49" charset="-122"/>
                <a:ea typeface="幼圆" pitchFamily="49" charset="-122"/>
              </a:rPr>
              <a:t>风险缓释</a:t>
            </a:r>
            <a:endParaRPr lang="en-US" altLang="ko-KR" sz="1600" dirty="0">
              <a:solidFill>
                <a:schemeClr val="bg1"/>
              </a:solidFill>
              <a:latin typeface="幼圆" pitchFamily="49" charset="-122"/>
              <a:ea typeface="幼圆" pitchFamily="49" charset="-122"/>
            </a:endParaRPr>
          </a:p>
        </p:txBody>
      </p:sp>
      <p:sp>
        <p:nvSpPr>
          <p:cNvPr id="36" name="Rectangle 33"/>
          <p:cNvSpPr>
            <a:spLocks noChangeArrowheads="1"/>
          </p:cNvSpPr>
          <p:nvPr/>
        </p:nvSpPr>
        <p:spPr bwMode="auto">
          <a:xfrm>
            <a:off x="2700338" y="4580409"/>
            <a:ext cx="2160587" cy="10795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anchor="ctr">
            <a:flatTx/>
          </a:bodyPr>
          <a:lstStyle/>
          <a:p>
            <a:pPr algn="ctr"/>
            <a:endParaRPr lang="zh-CN" altLang="zh-CN" b="1">
              <a:solidFill>
                <a:srgbClr val="FFFFFF"/>
              </a:solidFill>
            </a:endParaRPr>
          </a:p>
        </p:txBody>
      </p:sp>
      <p:sp>
        <p:nvSpPr>
          <p:cNvPr id="37" name="Rectangle 34"/>
          <p:cNvSpPr>
            <a:spLocks noChangeArrowheads="1"/>
          </p:cNvSpPr>
          <p:nvPr/>
        </p:nvSpPr>
        <p:spPr bwMode="auto">
          <a:xfrm>
            <a:off x="2700338" y="1781647"/>
            <a:ext cx="2160587" cy="10795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anchor="ctr">
            <a:flatTx/>
          </a:bodyPr>
          <a:lstStyle/>
          <a:p>
            <a:pPr algn="ctr"/>
            <a:endParaRPr lang="zh-CN" altLang="zh-CN" b="1">
              <a:solidFill>
                <a:srgbClr val="FFFFFF"/>
              </a:solidFill>
            </a:endParaRPr>
          </a:p>
        </p:txBody>
      </p:sp>
      <p:sp>
        <p:nvSpPr>
          <p:cNvPr id="38" name="Oval 35"/>
          <p:cNvSpPr>
            <a:spLocks noChangeArrowheads="1"/>
          </p:cNvSpPr>
          <p:nvPr/>
        </p:nvSpPr>
        <p:spPr bwMode="auto">
          <a:xfrm>
            <a:off x="539750" y="3067522"/>
            <a:ext cx="1763713" cy="1008062"/>
          </a:xfrm>
          <a:prstGeom prst="ellipse">
            <a:avLst/>
          </a:prstGeom>
          <a:gradFill rotWithShape="1">
            <a:gsLst>
              <a:gs pos="0">
                <a:srgbClr val="003366"/>
              </a:gs>
              <a:gs pos="100000">
                <a:schemeClr val="tx1"/>
              </a:gs>
            </a:gsLst>
            <a:path path="shape">
              <a:fillToRect l="50000" t="50000" r="50000" b="50000"/>
            </a:path>
          </a:gradFill>
          <a:ln w="9525">
            <a:round/>
          </a:ln>
          <a:scene3d>
            <a:camera prst="legacyObliqueBottomLeft"/>
            <a:lightRig rig="legacyFlat3" dir="b"/>
          </a:scene3d>
          <a:sp3d extrusionH="49200" prstMaterial="legacyMatte">
            <a:bevelT w="13500" h="13500" prst="angle"/>
            <a:bevelB w="13500" h="13500" prst="angle"/>
            <a:extrusionClr>
              <a:srgbClr val="003366"/>
            </a:extrusionClr>
          </a:sp3d>
        </p:spPr>
        <p:txBody>
          <a:bodyPr wrap="none" anchor="ctr">
            <a:flatTx/>
          </a:bodyPr>
          <a:lstStyle/>
          <a:p>
            <a:pPr algn="ctr"/>
            <a:endParaRPr lang="zh-CN" altLang="zh-CN">
              <a:solidFill>
                <a:srgbClr val="FFFFFF"/>
              </a:solidFill>
              <a:latin typeface="HY견고딕"/>
              <a:ea typeface="HY견고딕"/>
              <a:cs typeface="HY견고딕"/>
            </a:endParaRPr>
          </a:p>
        </p:txBody>
      </p:sp>
      <p:sp>
        <p:nvSpPr>
          <p:cNvPr id="39" name="Rectangle 36"/>
          <p:cNvSpPr>
            <a:spLocks noChangeArrowheads="1"/>
          </p:cNvSpPr>
          <p:nvPr/>
        </p:nvSpPr>
        <p:spPr bwMode="auto">
          <a:xfrm>
            <a:off x="971600" y="3437409"/>
            <a:ext cx="929742" cy="276999"/>
          </a:xfrm>
          <a:prstGeom prst="rect">
            <a:avLst/>
          </a:prstGeom>
          <a:noFill/>
          <a:ln>
            <a:noFill/>
          </a:ln>
          <a:effectLst>
            <a:outerShdw dist="28398" dir="3806097"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zh-CN" altLang="en-US" b="1" dirty="0">
                <a:solidFill>
                  <a:schemeClr val="bg1"/>
                </a:solidFill>
                <a:latin typeface="幼圆" pitchFamily="49" charset="-122"/>
                <a:ea typeface="幼圆" pitchFamily="49" charset="-122"/>
              </a:rPr>
              <a:t>风险确认</a:t>
            </a:r>
            <a:endParaRPr lang="en-US" altLang="ko-KR" b="1" dirty="0">
              <a:solidFill>
                <a:schemeClr val="bg1"/>
              </a:solidFill>
              <a:latin typeface="幼圆" pitchFamily="49" charset="-122"/>
              <a:ea typeface="幼圆" pitchFamily="49" charset="-122"/>
            </a:endParaRPr>
          </a:p>
        </p:txBody>
      </p:sp>
      <p:sp>
        <p:nvSpPr>
          <p:cNvPr id="40" name="Rectangle 37"/>
          <p:cNvSpPr>
            <a:spLocks noChangeArrowheads="1"/>
          </p:cNvSpPr>
          <p:nvPr/>
        </p:nvSpPr>
        <p:spPr bwMode="auto">
          <a:xfrm>
            <a:off x="2768888" y="2060873"/>
            <a:ext cx="1976503" cy="553998"/>
          </a:xfrm>
          <a:prstGeom prst="rect">
            <a:avLst/>
          </a:prstGeom>
          <a:noFill/>
          <a:ln>
            <a:noFill/>
          </a:ln>
          <a:effectLst>
            <a:outerShdw dist="28398" dir="3806097"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zh-CN" altLang="en-US" b="1" dirty="0" smtClean="0">
                <a:solidFill>
                  <a:schemeClr val="bg1"/>
                </a:solidFill>
                <a:latin typeface="幼圆" pitchFamily="49" charset="-122"/>
                <a:ea typeface="幼圆" pitchFamily="49" charset="-122"/>
              </a:rPr>
              <a:t>风险</a:t>
            </a:r>
            <a:r>
              <a:rPr lang="zh-CN" altLang="en-US" b="1" dirty="0">
                <a:solidFill>
                  <a:schemeClr val="bg1"/>
                </a:solidFill>
                <a:latin typeface="幼圆" pitchFamily="49" charset="-122"/>
                <a:ea typeface="幼圆" pitchFamily="49" charset="-122"/>
              </a:rPr>
              <a:t>对冲</a:t>
            </a:r>
            <a:endParaRPr lang="en-US" altLang="zh-CN" b="1" dirty="0" smtClean="0">
              <a:solidFill>
                <a:schemeClr val="bg1"/>
              </a:solidFill>
              <a:latin typeface="幼圆" pitchFamily="49" charset="-122"/>
              <a:ea typeface="幼圆" pitchFamily="49" charset="-122"/>
            </a:endParaRPr>
          </a:p>
          <a:p>
            <a:pPr algn="ctr"/>
            <a:r>
              <a:rPr lang="zh-CN" altLang="en-US" b="1" dirty="0" smtClean="0">
                <a:solidFill>
                  <a:schemeClr val="bg1"/>
                </a:solidFill>
                <a:latin typeface="幼圆" pitchFamily="49" charset="-122"/>
                <a:ea typeface="幼圆" pitchFamily="49" charset="-122"/>
              </a:rPr>
              <a:t>风险拨备</a:t>
            </a:r>
            <a:r>
              <a:rPr lang="en-US" altLang="zh-CN" b="1" dirty="0" smtClean="0">
                <a:solidFill>
                  <a:schemeClr val="bg1"/>
                </a:solidFill>
                <a:latin typeface="幼圆" pitchFamily="49" charset="-122"/>
                <a:ea typeface="幼圆" pitchFamily="49" charset="-122"/>
              </a:rPr>
              <a:t>/</a:t>
            </a:r>
            <a:r>
              <a:rPr lang="zh-CN" altLang="en-US" b="1" dirty="0" smtClean="0">
                <a:solidFill>
                  <a:schemeClr val="bg1"/>
                </a:solidFill>
                <a:latin typeface="幼圆" pitchFamily="49" charset="-122"/>
                <a:ea typeface="幼圆" pitchFamily="49" charset="-122"/>
              </a:rPr>
              <a:t>经济资本</a:t>
            </a:r>
            <a:endParaRPr lang="en-US" altLang="ko-KR" b="1" dirty="0">
              <a:solidFill>
                <a:schemeClr val="bg1"/>
              </a:solidFill>
              <a:latin typeface="幼圆" pitchFamily="49" charset="-122"/>
              <a:ea typeface="幼圆" pitchFamily="49" charset="-122"/>
            </a:endParaRPr>
          </a:p>
        </p:txBody>
      </p:sp>
      <p:sp>
        <p:nvSpPr>
          <p:cNvPr id="41" name="Rectangle 38"/>
          <p:cNvSpPr>
            <a:spLocks noChangeArrowheads="1"/>
          </p:cNvSpPr>
          <p:nvPr/>
        </p:nvSpPr>
        <p:spPr bwMode="auto">
          <a:xfrm>
            <a:off x="3203848" y="5012209"/>
            <a:ext cx="1162178" cy="276999"/>
          </a:xfrm>
          <a:prstGeom prst="rect">
            <a:avLst/>
          </a:prstGeom>
          <a:noFill/>
          <a:ln>
            <a:noFill/>
          </a:ln>
          <a:effectLst>
            <a:outerShdw dist="28398" dir="3806097"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zh-CN" altLang="en-US" b="1" dirty="0" smtClean="0">
                <a:solidFill>
                  <a:schemeClr val="bg1"/>
                </a:solidFill>
                <a:latin typeface="幼圆" pitchFamily="49" charset="-122"/>
                <a:ea typeface="幼圆" pitchFamily="49" charset="-122"/>
              </a:rPr>
              <a:t>整改工作台</a:t>
            </a:r>
            <a:endParaRPr lang="en-US" altLang="ko-KR" b="1" dirty="0">
              <a:solidFill>
                <a:schemeClr val="bg1"/>
              </a:solidFill>
              <a:latin typeface="幼圆" pitchFamily="49" charset="-122"/>
              <a:ea typeface="幼圆" pitchFamily="49" charset="-122"/>
            </a:endParaRPr>
          </a:p>
        </p:txBody>
      </p:sp>
      <p:sp>
        <p:nvSpPr>
          <p:cNvPr id="42" name="Text Box 39"/>
          <p:cNvSpPr txBox="1">
            <a:spLocks noChangeArrowheads="1"/>
          </p:cNvSpPr>
          <p:nvPr/>
        </p:nvSpPr>
        <p:spPr bwMode="auto">
          <a:xfrm>
            <a:off x="323528" y="4150197"/>
            <a:ext cx="22365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indent="0" eaLnBrk="1" hangingPunct="1"/>
            <a:r>
              <a:rPr lang="zh-CN" altLang="en-US" sz="1400" dirty="0" smtClean="0">
                <a:solidFill>
                  <a:srgbClr val="000000"/>
                </a:solidFill>
                <a:latin typeface="微软雅黑" pitchFamily="34" charset="-122"/>
                <a:ea typeface="微软雅黑" pitchFamily="34" charset="-122"/>
              </a:rPr>
              <a:t>由事中风险监测以及现场</a:t>
            </a:r>
            <a:endParaRPr lang="en-US" altLang="zh-CN" sz="1400" dirty="0" smtClean="0">
              <a:solidFill>
                <a:srgbClr val="000000"/>
              </a:solidFill>
              <a:latin typeface="微软雅黑" pitchFamily="34" charset="-122"/>
              <a:ea typeface="微软雅黑" pitchFamily="34" charset="-122"/>
            </a:endParaRPr>
          </a:p>
          <a:p>
            <a:pPr marL="0" indent="0" eaLnBrk="1" hangingPunct="1"/>
            <a:r>
              <a:rPr lang="zh-CN" altLang="en-US" sz="1400" dirty="0" smtClean="0">
                <a:solidFill>
                  <a:srgbClr val="000000"/>
                </a:solidFill>
                <a:latin typeface="微软雅黑" pitchFamily="34" charset="-122"/>
                <a:ea typeface="微软雅黑" pitchFamily="34" charset="-122"/>
              </a:rPr>
              <a:t>稽核确认的风险事项</a:t>
            </a:r>
            <a:r>
              <a:rPr lang="en-US" altLang="zh-CN" sz="1400" dirty="0" smtClean="0">
                <a:solidFill>
                  <a:srgbClr val="000000"/>
                </a:solidFill>
                <a:latin typeface="微软雅黑" pitchFamily="34" charset="-122"/>
                <a:ea typeface="微软雅黑" pitchFamily="34" charset="-122"/>
              </a:rPr>
              <a:t>/</a:t>
            </a:r>
            <a:r>
              <a:rPr lang="zh-CN" altLang="en-US" sz="1400" dirty="0" smtClean="0">
                <a:solidFill>
                  <a:srgbClr val="000000"/>
                </a:solidFill>
                <a:latin typeface="微软雅黑" pitchFamily="34" charset="-122"/>
                <a:ea typeface="微软雅黑" pitchFamily="34" charset="-122"/>
              </a:rPr>
              <a:t>事件</a:t>
            </a:r>
            <a:endParaRPr lang="en-US" altLang="ko-KR" sz="1400" dirty="0">
              <a:solidFill>
                <a:srgbClr val="000000"/>
              </a:solidFill>
              <a:latin typeface="微软雅黑" pitchFamily="34" charset="-122"/>
              <a:ea typeface="微软雅黑" pitchFamily="34" charset="-122"/>
            </a:endParaRPr>
          </a:p>
        </p:txBody>
      </p:sp>
      <p:sp>
        <p:nvSpPr>
          <p:cNvPr id="43" name="Text Box 40"/>
          <p:cNvSpPr txBox="1">
            <a:spLocks noChangeArrowheads="1"/>
          </p:cNvSpPr>
          <p:nvPr/>
        </p:nvSpPr>
        <p:spPr bwMode="auto">
          <a:xfrm>
            <a:off x="2608655" y="2997672"/>
            <a:ext cx="246740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indent="0" eaLnBrk="1" hangingPunct="1"/>
            <a:r>
              <a:rPr lang="zh-CN" altLang="en-US" sz="1400" dirty="0" smtClean="0">
                <a:solidFill>
                  <a:srgbClr val="000000"/>
                </a:solidFill>
                <a:latin typeface="微软雅黑" pitchFamily="34" charset="-122"/>
                <a:ea typeface="微软雅黑" pitchFamily="34" charset="-122"/>
              </a:rPr>
              <a:t>用风险拨备覆盖不可控的预期风险损失；用大于经济资本的企业资本金覆盖不可控的非预期风险损失。</a:t>
            </a:r>
            <a:endParaRPr lang="en-US" altLang="ko-KR" sz="1400" dirty="0">
              <a:solidFill>
                <a:srgbClr val="000000"/>
              </a:solidFill>
              <a:latin typeface="微软雅黑" pitchFamily="34" charset="-122"/>
              <a:ea typeface="微软雅黑" pitchFamily="34" charset="-122"/>
            </a:endParaRPr>
          </a:p>
        </p:txBody>
      </p:sp>
      <p:sp>
        <p:nvSpPr>
          <p:cNvPr id="44" name="Text Box 41"/>
          <p:cNvSpPr txBox="1">
            <a:spLocks noChangeArrowheads="1"/>
          </p:cNvSpPr>
          <p:nvPr/>
        </p:nvSpPr>
        <p:spPr bwMode="auto">
          <a:xfrm>
            <a:off x="2411760" y="5805264"/>
            <a:ext cx="26981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indent="0" eaLnBrk="1" hangingPunct="1"/>
            <a:r>
              <a:rPr lang="zh-CN" altLang="en-US" sz="1400" dirty="0">
                <a:solidFill>
                  <a:srgbClr val="000000"/>
                </a:solidFill>
                <a:latin typeface="微软雅黑" pitchFamily="34" charset="-122"/>
                <a:ea typeface="微软雅黑" pitchFamily="34" charset="-122"/>
              </a:rPr>
              <a:t>整改工作台的功能是对发生</a:t>
            </a:r>
            <a:r>
              <a:rPr lang="zh-CN" altLang="en-US" sz="1400" dirty="0" smtClean="0">
                <a:solidFill>
                  <a:srgbClr val="000000"/>
                </a:solidFill>
                <a:latin typeface="微软雅黑" pitchFamily="34" charset="-122"/>
                <a:ea typeface="微软雅黑" pitchFamily="34" charset="-122"/>
              </a:rPr>
              <a:t>的各</a:t>
            </a:r>
            <a:endParaRPr lang="en-US" altLang="zh-CN" sz="1400" dirty="0" smtClean="0">
              <a:solidFill>
                <a:srgbClr val="000000"/>
              </a:solidFill>
              <a:latin typeface="微软雅黑" pitchFamily="34" charset="-122"/>
              <a:ea typeface="微软雅黑" pitchFamily="34" charset="-122"/>
            </a:endParaRPr>
          </a:p>
          <a:p>
            <a:pPr marL="0" indent="0" eaLnBrk="1" hangingPunct="1"/>
            <a:r>
              <a:rPr lang="zh-CN" altLang="en-US" sz="1400" dirty="0" smtClean="0">
                <a:solidFill>
                  <a:srgbClr val="000000"/>
                </a:solidFill>
                <a:latin typeface="微软雅黑" pitchFamily="34" charset="-122"/>
                <a:ea typeface="微软雅黑" pitchFamily="34" charset="-122"/>
              </a:rPr>
              <a:t>类风险发</a:t>
            </a:r>
            <a:r>
              <a:rPr lang="zh-CN" altLang="en-US" sz="1400" dirty="0">
                <a:solidFill>
                  <a:srgbClr val="000000"/>
                </a:solidFill>
                <a:latin typeface="微软雅黑" pitchFamily="34" charset="-122"/>
                <a:ea typeface="微软雅黑" pitchFamily="34" charset="-122"/>
              </a:rPr>
              <a:t>进行处置，包括</a:t>
            </a:r>
            <a:r>
              <a:rPr lang="zh-CN" altLang="en-US" sz="1400" dirty="0" smtClean="0">
                <a:solidFill>
                  <a:srgbClr val="000000"/>
                </a:solidFill>
                <a:latin typeface="微软雅黑" pitchFamily="34" charset="-122"/>
                <a:ea typeface="微软雅黑" pitchFamily="34" charset="-122"/>
              </a:rPr>
              <a:t>改进控</a:t>
            </a:r>
            <a:endParaRPr lang="en-US" altLang="zh-CN" sz="1400" dirty="0" smtClean="0">
              <a:solidFill>
                <a:srgbClr val="000000"/>
              </a:solidFill>
              <a:latin typeface="微软雅黑" pitchFamily="34" charset="-122"/>
              <a:ea typeface="微软雅黑" pitchFamily="34" charset="-122"/>
            </a:endParaRPr>
          </a:p>
          <a:p>
            <a:pPr marL="0" indent="0" eaLnBrk="1" hangingPunct="1"/>
            <a:r>
              <a:rPr lang="zh-CN" altLang="en-US" sz="1400" dirty="0" smtClean="0">
                <a:solidFill>
                  <a:srgbClr val="000000"/>
                </a:solidFill>
                <a:latin typeface="微软雅黑" pitchFamily="34" charset="-122"/>
                <a:ea typeface="微软雅黑" pitchFamily="34" charset="-122"/>
              </a:rPr>
              <a:t>制、对责任人</a:t>
            </a:r>
            <a:r>
              <a:rPr lang="zh-CN" altLang="en-US" sz="1400" dirty="0">
                <a:solidFill>
                  <a:srgbClr val="000000"/>
                </a:solidFill>
                <a:latin typeface="微软雅黑" pitchFamily="34" charset="-122"/>
                <a:ea typeface="微软雅黑" pitchFamily="34" charset="-122"/>
              </a:rPr>
              <a:t>处理以及风险缓释</a:t>
            </a:r>
            <a:endParaRPr lang="en-US" altLang="ko-KR" sz="1400" dirty="0">
              <a:solidFill>
                <a:srgbClr val="000000"/>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a:t>
            </a:r>
            <a:r>
              <a:rPr lang="zh-CN" altLang="en-US" sz="2800" dirty="0">
                <a:solidFill>
                  <a:schemeClr val="bg1"/>
                </a:solidFill>
                <a:latin typeface="微软雅黑" pitchFamily="34" charset="-122"/>
                <a:ea typeface="微软雅黑" pitchFamily="34" charset="-122"/>
              </a:rPr>
              <a:t>构建</a:t>
            </a:r>
            <a:r>
              <a:rPr lang="zh-CN" altLang="en-US" sz="2800" dirty="0" smtClean="0">
                <a:solidFill>
                  <a:schemeClr val="bg1"/>
                </a:solidFill>
                <a:latin typeface="微软雅黑" pitchFamily="34" charset="-122"/>
                <a:ea typeface="微软雅黑" pitchFamily="34" charset="-122"/>
              </a:rPr>
              <a:t>框架</a:t>
            </a:r>
            <a:r>
              <a:rPr lang="en-US" altLang="zh-CN" sz="2800" dirty="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风险管理技术与工具</a:t>
            </a:r>
            <a:endParaRPr lang="zh-CN" altLang="en-US" sz="2800" dirty="0">
              <a:solidFill>
                <a:schemeClr val="bg1"/>
              </a:solidFill>
              <a:latin typeface="微软雅黑" pitchFamily="34" charset="-122"/>
              <a:ea typeface="微软雅黑" pitchFamily="34" charset="-122"/>
            </a:endParaRPr>
          </a:p>
        </p:txBody>
      </p:sp>
      <p:sp>
        <p:nvSpPr>
          <p:cNvPr id="4" name="Freeform 4"/>
          <p:cNvSpPr/>
          <p:nvPr/>
        </p:nvSpPr>
        <p:spPr bwMode="ltGray">
          <a:xfrm>
            <a:off x="692150" y="3205163"/>
            <a:ext cx="7767638" cy="3043237"/>
          </a:xfrm>
          <a:custGeom>
            <a:avLst/>
            <a:gdLst>
              <a:gd name="T0" fmla="*/ 2147483647 w 4893"/>
              <a:gd name="T1" fmla="*/ 0 h 1917"/>
              <a:gd name="T2" fmla="*/ 2147483647 w 4893"/>
              <a:gd name="T3" fmla="*/ 1108868682 h 1917"/>
              <a:gd name="T4" fmla="*/ 2147483647 w 4893"/>
              <a:gd name="T5" fmla="*/ 2147483647 h 1917"/>
              <a:gd name="T6" fmla="*/ 52924082 w 4893"/>
              <a:gd name="T7" fmla="*/ 1260077994 h 1917"/>
              <a:gd name="T8" fmla="*/ 0 w 4893"/>
              <a:gd name="T9" fmla="*/ 5040312 h 1917"/>
              <a:gd name="T10" fmla="*/ 2147483647 w 4893"/>
              <a:gd name="T11" fmla="*/ 1680943514 h 1917"/>
              <a:gd name="T12" fmla="*/ 2147483647 w 4893"/>
              <a:gd name="T13" fmla="*/ 0 h 1917"/>
              <a:gd name="T14" fmla="*/ 0 60000 65536"/>
              <a:gd name="T15" fmla="*/ 0 60000 65536"/>
              <a:gd name="T16" fmla="*/ 0 60000 65536"/>
              <a:gd name="T17" fmla="*/ 0 60000 65536"/>
              <a:gd name="T18" fmla="*/ 0 60000 65536"/>
              <a:gd name="T19" fmla="*/ 0 60000 65536"/>
              <a:gd name="T20" fmla="*/ 0 60000 65536"/>
              <a:gd name="T21" fmla="*/ 0 w 4893"/>
              <a:gd name="T22" fmla="*/ 0 h 1917"/>
              <a:gd name="T23" fmla="*/ 4893 w 4893"/>
              <a:gd name="T24" fmla="*/ 1917 h 19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93" h="1917">
                <a:moveTo>
                  <a:pt x="4878" y="0"/>
                </a:moveTo>
                <a:cubicBezTo>
                  <a:pt x="4878" y="0"/>
                  <a:pt x="4891" y="226"/>
                  <a:pt x="4893" y="440"/>
                </a:cubicBezTo>
                <a:cubicBezTo>
                  <a:pt x="3867" y="440"/>
                  <a:pt x="3815" y="1811"/>
                  <a:pt x="2467" y="1917"/>
                </a:cubicBezTo>
                <a:cubicBezTo>
                  <a:pt x="1073" y="1877"/>
                  <a:pt x="1309" y="493"/>
                  <a:pt x="21" y="500"/>
                </a:cubicBezTo>
                <a:lnTo>
                  <a:pt x="0" y="2"/>
                </a:lnTo>
                <a:cubicBezTo>
                  <a:pt x="620" y="518"/>
                  <a:pt x="1873" y="671"/>
                  <a:pt x="2461" y="667"/>
                </a:cubicBezTo>
                <a:cubicBezTo>
                  <a:pt x="2461" y="667"/>
                  <a:pt x="4076" y="668"/>
                  <a:pt x="4878" y="0"/>
                </a:cubicBezTo>
                <a:close/>
              </a:path>
            </a:pathLst>
          </a:custGeom>
          <a:gradFill rotWithShape="1">
            <a:gsLst>
              <a:gs pos="0">
                <a:srgbClr val="0D2D47"/>
              </a:gs>
              <a:gs pos="50000">
                <a:srgbClr val="0F5C83"/>
              </a:gs>
              <a:gs pos="100000">
                <a:srgbClr val="0D2D47"/>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 name="Line 5"/>
          <p:cNvSpPr>
            <a:spLocks noChangeShapeType="1"/>
          </p:cNvSpPr>
          <p:nvPr/>
        </p:nvSpPr>
        <p:spPr bwMode="gray">
          <a:xfrm flipH="1">
            <a:off x="2216150" y="5172075"/>
            <a:ext cx="874713" cy="712788"/>
          </a:xfrm>
          <a:prstGeom prst="line">
            <a:avLst/>
          </a:prstGeom>
          <a:noFill/>
          <a:ln w="9525">
            <a:solidFill>
              <a:srgbClr val="F8F8F8">
                <a:alpha val="10196"/>
              </a:srgbClr>
            </a:solidFill>
            <a:round/>
          </a:ln>
          <a:extLst>
            <a:ext uri="{909E8E84-426E-40DD-AFC4-6F175D3DCCD1}">
              <a14:hiddenFill xmlns:a14="http://schemas.microsoft.com/office/drawing/2010/main">
                <a:noFill/>
              </a14:hiddenFill>
            </a:ext>
          </a:extLst>
        </p:spPr>
        <p:txBody>
          <a:bodyPr/>
          <a:lstStyle/>
          <a:p>
            <a:endParaRPr lang="zh-CN" altLang="en-US"/>
          </a:p>
        </p:txBody>
      </p:sp>
      <p:sp>
        <p:nvSpPr>
          <p:cNvPr id="6" name="Line 6"/>
          <p:cNvSpPr>
            <a:spLocks noChangeShapeType="1"/>
          </p:cNvSpPr>
          <p:nvPr/>
        </p:nvSpPr>
        <p:spPr bwMode="gray">
          <a:xfrm>
            <a:off x="5970588" y="5187950"/>
            <a:ext cx="874712" cy="712788"/>
          </a:xfrm>
          <a:prstGeom prst="line">
            <a:avLst/>
          </a:prstGeom>
          <a:noFill/>
          <a:ln w="9525">
            <a:solidFill>
              <a:srgbClr val="F8F8F8">
                <a:alpha val="10196"/>
              </a:srgbClr>
            </a:solidFill>
            <a:round/>
          </a:ln>
          <a:extLst>
            <a:ext uri="{909E8E84-426E-40DD-AFC4-6F175D3DCCD1}">
              <a14:hiddenFill xmlns:a14="http://schemas.microsoft.com/office/drawing/2010/main">
                <a:noFill/>
              </a14:hiddenFill>
            </a:ext>
          </a:extLst>
        </p:spPr>
        <p:txBody>
          <a:bodyPr/>
          <a:lstStyle/>
          <a:p>
            <a:endParaRPr lang="zh-CN" altLang="en-US"/>
          </a:p>
        </p:txBody>
      </p:sp>
      <p:sp>
        <p:nvSpPr>
          <p:cNvPr id="7" name="Line 7"/>
          <p:cNvSpPr>
            <a:spLocks noChangeShapeType="1"/>
          </p:cNvSpPr>
          <p:nvPr/>
        </p:nvSpPr>
        <p:spPr bwMode="gray">
          <a:xfrm flipH="1">
            <a:off x="666750" y="4827588"/>
            <a:ext cx="1143000" cy="331787"/>
          </a:xfrm>
          <a:prstGeom prst="line">
            <a:avLst/>
          </a:prstGeom>
          <a:noFill/>
          <a:ln w="9525">
            <a:solidFill>
              <a:srgbClr val="F8F8F8">
                <a:alpha val="10196"/>
              </a:srgbClr>
            </a:solidFill>
            <a:round/>
          </a:ln>
          <a:extLst>
            <a:ext uri="{909E8E84-426E-40DD-AFC4-6F175D3DCCD1}">
              <a14:hiddenFill xmlns:a14="http://schemas.microsoft.com/office/drawing/2010/main">
                <a:noFill/>
              </a14:hiddenFill>
            </a:ext>
          </a:extLst>
        </p:spPr>
        <p:txBody>
          <a:bodyPr/>
          <a:lstStyle/>
          <a:p>
            <a:endParaRPr lang="zh-CN" altLang="en-US"/>
          </a:p>
        </p:txBody>
      </p:sp>
      <p:sp>
        <p:nvSpPr>
          <p:cNvPr id="8" name="Line 8"/>
          <p:cNvSpPr>
            <a:spLocks noChangeShapeType="1"/>
          </p:cNvSpPr>
          <p:nvPr/>
        </p:nvSpPr>
        <p:spPr bwMode="gray">
          <a:xfrm>
            <a:off x="7362825" y="4822825"/>
            <a:ext cx="1103313" cy="331788"/>
          </a:xfrm>
          <a:prstGeom prst="line">
            <a:avLst/>
          </a:prstGeom>
          <a:noFill/>
          <a:ln w="9525">
            <a:solidFill>
              <a:srgbClr val="F8F8F8">
                <a:alpha val="10196"/>
              </a:srgbClr>
            </a:solidFill>
            <a:round/>
          </a:ln>
          <a:extLst>
            <a:ext uri="{909E8E84-426E-40DD-AFC4-6F175D3DCCD1}">
              <a14:hiddenFill xmlns:a14="http://schemas.microsoft.com/office/drawing/2010/main">
                <a:noFill/>
              </a14:hiddenFill>
            </a:ext>
          </a:extLst>
        </p:spPr>
        <p:txBody>
          <a:bodyPr/>
          <a:lstStyle/>
          <a:p>
            <a:endParaRPr lang="zh-CN" altLang="en-US"/>
          </a:p>
        </p:txBody>
      </p:sp>
      <p:sp>
        <p:nvSpPr>
          <p:cNvPr id="9" name="Text Box 9"/>
          <p:cNvSpPr txBox="1">
            <a:spLocks noChangeArrowheads="1"/>
          </p:cNvSpPr>
          <p:nvPr/>
        </p:nvSpPr>
        <p:spPr bwMode="white">
          <a:xfrm>
            <a:off x="2662809" y="4293096"/>
            <a:ext cx="3997423"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nSpc>
                <a:spcPct val="150000"/>
              </a:lnSpc>
            </a:pPr>
            <a:r>
              <a:rPr lang="zh-CN" altLang="en-US" sz="1400" dirty="0" smtClean="0">
                <a:solidFill>
                  <a:srgbClr val="FEFFFF"/>
                </a:solidFill>
                <a:latin typeface="微软雅黑" pitchFamily="34" charset="-122"/>
                <a:ea typeface="微软雅黑" pitchFamily="34" charset="-122"/>
              </a:rPr>
              <a:t>建设完善的风险管理信息系统，将上述工具融合入系统中，完成对风险的事先分析、事中监测预警、事后分析处置是风险管理落地的重要标志</a:t>
            </a:r>
            <a:endParaRPr lang="en-US" altLang="zh-CN" sz="1400" dirty="0">
              <a:solidFill>
                <a:srgbClr val="FEFFFF"/>
              </a:solidFill>
              <a:latin typeface="微软雅黑" pitchFamily="34" charset="-122"/>
              <a:ea typeface="微软雅黑" pitchFamily="34" charset="-122"/>
            </a:endParaRPr>
          </a:p>
        </p:txBody>
      </p:sp>
      <p:sp>
        <p:nvSpPr>
          <p:cNvPr id="10" name="Line 10"/>
          <p:cNvSpPr>
            <a:spLocks noChangeShapeType="1"/>
          </p:cNvSpPr>
          <p:nvPr/>
        </p:nvSpPr>
        <p:spPr bwMode="gray">
          <a:xfrm flipH="1">
            <a:off x="2227263" y="3182938"/>
            <a:ext cx="874712" cy="712787"/>
          </a:xfrm>
          <a:prstGeom prst="line">
            <a:avLst/>
          </a:prstGeom>
          <a:noFill/>
          <a:ln w="9525">
            <a:solidFill>
              <a:srgbClr val="F8F8F8">
                <a:alpha val="39999"/>
              </a:srgbClr>
            </a:solidFill>
            <a:round/>
          </a:ln>
          <a:extLst>
            <a:ext uri="{909E8E84-426E-40DD-AFC4-6F175D3DCCD1}">
              <a14:hiddenFill xmlns:a14="http://schemas.microsoft.com/office/drawing/2010/main">
                <a:noFill/>
              </a14:hiddenFill>
            </a:ext>
          </a:extLst>
        </p:spPr>
        <p:txBody>
          <a:bodyPr/>
          <a:lstStyle/>
          <a:p>
            <a:endParaRPr lang="zh-CN" altLang="en-US"/>
          </a:p>
        </p:txBody>
      </p:sp>
      <p:sp>
        <p:nvSpPr>
          <p:cNvPr id="11" name="Line 11"/>
          <p:cNvSpPr>
            <a:spLocks noChangeShapeType="1"/>
          </p:cNvSpPr>
          <p:nvPr/>
        </p:nvSpPr>
        <p:spPr bwMode="gray">
          <a:xfrm>
            <a:off x="5981700" y="3198813"/>
            <a:ext cx="874713" cy="712787"/>
          </a:xfrm>
          <a:prstGeom prst="line">
            <a:avLst/>
          </a:prstGeom>
          <a:noFill/>
          <a:ln w="9525">
            <a:solidFill>
              <a:srgbClr val="F8F8F8">
                <a:alpha val="39999"/>
              </a:srgbClr>
            </a:solidFill>
            <a:round/>
          </a:ln>
          <a:extLst>
            <a:ext uri="{909E8E84-426E-40DD-AFC4-6F175D3DCCD1}">
              <a14:hiddenFill xmlns:a14="http://schemas.microsoft.com/office/drawing/2010/main">
                <a:noFill/>
              </a14:hiddenFill>
            </a:ext>
          </a:extLst>
        </p:spPr>
        <p:txBody>
          <a:bodyPr/>
          <a:lstStyle/>
          <a:p>
            <a:endParaRPr lang="zh-CN" altLang="en-US"/>
          </a:p>
        </p:txBody>
      </p:sp>
      <p:sp>
        <p:nvSpPr>
          <p:cNvPr id="12" name="Line 12"/>
          <p:cNvSpPr>
            <a:spLocks noChangeShapeType="1"/>
          </p:cNvSpPr>
          <p:nvPr/>
        </p:nvSpPr>
        <p:spPr bwMode="gray">
          <a:xfrm>
            <a:off x="4575175" y="3381375"/>
            <a:ext cx="0" cy="825500"/>
          </a:xfrm>
          <a:prstGeom prst="line">
            <a:avLst/>
          </a:prstGeom>
          <a:noFill/>
          <a:ln w="9525">
            <a:solidFill>
              <a:srgbClr val="F8F8F8">
                <a:alpha val="30196"/>
              </a:srgbClr>
            </a:solidFill>
            <a:round/>
          </a:ln>
          <a:extLst>
            <a:ext uri="{909E8E84-426E-40DD-AFC4-6F175D3DCCD1}">
              <a14:hiddenFill xmlns:a14="http://schemas.microsoft.com/office/drawing/2010/main">
                <a:noFill/>
              </a14:hiddenFill>
            </a:ext>
          </a:extLst>
        </p:spPr>
        <p:txBody>
          <a:bodyPr/>
          <a:lstStyle/>
          <a:p>
            <a:endParaRPr lang="zh-CN" altLang="en-US"/>
          </a:p>
        </p:txBody>
      </p:sp>
      <p:sp>
        <p:nvSpPr>
          <p:cNvPr id="13" name="Freeform 13"/>
          <p:cNvSpPr/>
          <p:nvPr/>
        </p:nvSpPr>
        <p:spPr bwMode="gray">
          <a:xfrm>
            <a:off x="685800" y="3187700"/>
            <a:ext cx="7743825" cy="1036638"/>
          </a:xfrm>
          <a:custGeom>
            <a:avLst/>
            <a:gdLst>
              <a:gd name="T0" fmla="*/ 0 w 4878"/>
              <a:gd name="T1" fmla="*/ 0 h 653"/>
              <a:gd name="T2" fmla="*/ 2147483647 w 4878"/>
              <a:gd name="T3" fmla="*/ 1635582774 h 653"/>
              <a:gd name="T4" fmla="*/ 2147483647 w 4878"/>
              <a:gd name="T5" fmla="*/ 42843467 h 653"/>
              <a:gd name="T6" fmla="*/ 0 60000 65536"/>
              <a:gd name="T7" fmla="*/ 0 60000 65536"/>
              <a:gd name="T8" fmla="*/ 0 60000 65536"/>
              <a:gd name="T9" fmla="*/ 0 w 4878"/>
              <a:gd name="T10" fmla="*/ 0 h 653"/>
              <a:gd name="T11" fmla="*/ 4878 w 4878"/>
              <a:gd name="T12" fmla="*/ 653 h 653"/>
            </a:gdLst>
            <a:ahLst/>
            <a:cxnLst>
              <a:cxn ang="T6">
                <a:pos x="T0" y="T1"/>
              </a:cxn>
              <a:cxn ang="T7">
                <a:pos x="T2" y="T3"/>
              </a:cxn>
              <a:cxn ang="T8">
                <a:pos x="T4" y="T5"/>
              </a:cxn>
            </a:cxnLst>
            <a:rect l="T9" t="T10" r="T11" b="T12"/>
            <a:pathLst>
              <a:path w="4878" h="653">
                <a:moveTo>
                  <a:pt x="0" y="0"/>
                </a:moveTo>
                <a:cubicBezTo>
                  <a:pt x="522" y="422"/>
                  <a:pt x="1577" y="653"/>
                  <a:pt x="2443" y="649"/>
                </a:cubicBezTo>
                <a:cubicBezTo>
                  <a:pt x="3387" y="645"/>
                  <a:pt x="4229" y="447"/>
                  <a:pt x="4878" y="17"/>
                </a:cubicBezTo>
              </a:path>
            </a:pathLst>
          </a:custGeom>
          <a:noFill/>
          <a:ln w="28575">
            <a:solidFill>
              <a:srgbClr val="FFFFFF">
                <a:alpha val="79999"/>
              </a:srgbClr>
            </a:solidFill>
            <a:rou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nvGrpSpPr>
          <p:cNvPr id="14" name="Group 14"/>
          <p:cNvGrpSpPr/>
          <p:nvPr/>
        </p:nvGrpSpPr>
        <p:grpSpPr bwMode="auto">
          <a:xfrm>
            <a:off x="1109663" y="1931988"/>
            <a:ext cx="1425575" cy="1508125"/>
            <a:chOff x="699" y="1238"/>
            <a:chExt cx="898" cy="950"/>
          </a:xfrm>
        </p:grpSpPr>
        <p:grpSp>
          <p:nvGrpSpPr>
            <p:cNvPr id="15" name="Group 15"/>
            <p:cNvGrpSpPr/>
            <p:nvPr/>
          </p:nvGrpSpPr>
          <p:grpSpPr bwMode="auto">
            <a:xfrm>
              <a:off x="699" y="1238"/>
              <a:ext cx="898" cy="950"/>
              <a:chOff x="192" y="1917"/>
              <a:chExt cx="1042" cy="1102"/>
            </a:xfrm>
          </p:grpSpPr>
          <p:pic>
            <p:nvPicPr>
              <p:cNvPr id="17" name="Picture 16" descr="light_shadow"/>
              <p:cNvPicPr>
                <a:picLocks noChangeAspect="1" noChangeArrowheads="1"/>
              </p:cNvPicPr>
              <p:nvPr/>
            </p:nvPicPr>
            <p:blipFill>
              <a:blip r:embed="rId3">
                <a:lum bright="-78000" contrast="-78000"/>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circuler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Oval 18"/>
              <p:cNvSpPr>
                <a:spLocks noChangeArrowheads="1"/>
              </p:cNvSpPr>
              <p:nvPr/>
            </p:nvSpPr>
            <p:spPr bwMode="gray">
              <a:xfrm>
                <a:off x="192" y="1917"/>
                <a:ext cx="1035" cy="1019"/>
              </a:xfrm>
              <a:prstGeom prst="ellipse">
                <a:avLst/>
              </a:prstGeom>
              <a:gradFill rotWithShape="1">
                <a:gsLst>
                  <a:gs pos="0">
                    <a:srgbClr val="FF9900">
                      <a:gamma/>
                      <a:shade val="63529"/>
                      <a:invGamma/>
                      <a:alpha val="89999"/>
                    </a:srgbClr>
                  </a:gs>
                  <a:gs pos="50000">
                    <a:srgbClr val="FF9900">
                      <a:alpha val="55000"/>
                    </a:srgbClr>
                  </a:gs>
                  <a:gs pos="100000">
                    <a:srgbClr val="FF9900">
                      <a:gamma/>
                      <a:shade val="63529"/>
                      <a:invGamma/>
                      <a:alpha val="89999"/>
                    </a:srgbClr>
                  </a:gs>
                </a:gsLst>
                <a:lin ang="5400000" scaled="1"/>
              </a:gradFill>
              <a:ln w="9525" algn="ctr">
                <a:noFill/>
                <a:round/>
              </a:ln>
              <a:effectLst/>
            </p:spPr>
            <p:txBody>
              <a:bodyPr wrap="none" anchor="ctr"/>
              <a:lstStyle/>
              <a:p>
                <a:pPr>
                  <a:defRPr/>
                </a:pPr>
                <a:endParaRPr lang="zh-CN" altLang="en-US">
                  <a:latin typeface="Arial" charset="0"/>
                  <a:ea typeface="宋体" charset="-122"/>
                </a:endParaRPr>
              </a:p>
            </p:txBody>
          </p:sp>
        </p:grpSp>
        <p:pic>
          <p:nvPicPr>
            <p:cNvPr id="16" name="Picture 19" descr="Picture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gray">
            <a:xfrm>
              <a:off x="789" y="1247"/>
              <a:ext cx="709"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0" name="Group 20"/>
          <p:cNvGrpSpPr/>
          <p:nvPr/>
        </p:nvGrpSpPr>
        <p:grpSpPr bwMode="auto">
          <a:xfrm>
            <a:off x="6553200" y="1931988"/>
            <a:ext cx="1425575" cy="1508125"/>
            <a:chOff x="192" y="1917"/>
            <a:chExt cx="1042" cy="1102"/>
          </a:xfrm>
        </p:grpSpPr>
        <p:grpSp>
          <p:nvGrpSpPr>
            <p:cNvPr id="21" name="Group 21"/>
            <p:cNvGrpSpPr/>
            <p:nvPr/>
          </p:nvGrpSpPr>
          <p:grpSpPr bwMode="auto">
            <a:xfrm>
              <a:off x="192" y="1917"/>
              <a:ext cx="1042" cy="1102"/>
              <a:chOff x="192" y="1917"/>
              <a:chExt cx="1042" cy="1102"/>
            </a:xfrm>
          </p:grpSpPr>
          <p:pic>
            <p:nvPicPr>
              <p:cNvPr id="23" name="Picture 22" descr="light_shadow"/>
              <p:cNvPicPr>
                <a:picLocks noChangeAspect="1" noChangeArrowheads="1"/>
              </p:cNvPicPr>
              <p:nvPr/>
            </p:nvPicPr>
            <p:blipFill>
              <a:blip r:embed="rId3">
                <a:lum bright="-78000" contrast="-78000"/>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circuler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Oval 24"/>
              <p:cNvSpPr>
                <a:spLocks noChangeArrowheads="1"/>
              </p:cNvSpPr>
              <p:nvPr/>
            </p:nvSpPr>
            <p:spPr bwMode="gray">
              <a:xfrm>
                <a:off x="192" y="1917"/>
                <a:ext cx="1035" cy="1018"/>
              </a:xfrm>
              <a:prstGeom prst="ellipse">
                <a:avLst/>
              </a:prstGeom>
              <a:gradFill rotWithShape="1">
                <a:gsLst>
                  <a:gs pos="0">
                    <a:schemeClr val="folHlink">
                      <a:gamma/>
                      <a:shade val="46275"/>
                      <a:invGamma/>
                      <a:alpha val="89999"/>
                    </a:schemeClr>
                  </a:gs>
                  <a:gs pos="50000">
                    <a:schemeClr val="folHlink">
                      <a:alpha val="55000"/>
                    </a:schemeClr>
                  </a:gs>
                  <a:gs pos="100000">
                    <a:schemeClr val="folHlink">
                      <a:gamma/>
                      <a:shade val="46275"/>
                      <a:invGamma/>
                      <a:alpha val="89999"/>
                    </a:schemeClr>
                  </a:gs>
                </a:gsLst>
                <a:lin ang="5400000" scaled="1"/>
              </a:gradFill>
              <a:ln w="9525" algn="ctr">
                <a:noFill/>
                <a:round/>
              </a:ln>
              <a:effectLst/>
            </p:spPr>
            <p:txBody>
              <a:bodyPr wrap="none" anchor="ctr"/>
              <a:lstStyle/>
              <a:p>
                <a:pPr>
                  <a:defRPr/>
                </a:pPr>
                <a:endParaRPr lang="zh-CN" altLang="en-US">
                  <a:latin typeface="Arial" charset="0"/>
                  <a:ea typeface="宋体" charset="-122"/>
                </a:endParaRPr>
              </a:p>
            </p:txBody>
          </p:sp>
        </p:grpSp>
        <p:pic>
          <p:nvPicPr>
            <p:cNvPr id="22" name="Picture 25" descr="Picture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gray">
            <a:xfrm>
              <a:off x="296" y="1927"/>
              <a:ext cx="823"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 name="Rectangle 26"/>
          <p:cNvSpPr>
            <a:spLocks noChangeArrowheads="1"/>
          </p:cNvSpPr>
          <p:nvPr/>
        </p:nvSpPr>
        <p:spPr bwMode="gray">
          <a:xfrm>
            <a:off x="1131391" y="2473151"/>
            <a:ext cx="12618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buClr>
                <a:srgbClr val="FF0066"/>
              </a:buClr>
              <a:buSzPct val="75000"/>
              <a:buFont typeface="Arial" charset="0"/>
              <a:buNone/>
            </a:pPr>
            <a:r>
              <a:rPr lang="zh-CN" altLang="en-US" sz="1400" dirty="0">
                <a:solidFill>
                  <a:srgbClr val="080808"/>
                </a:solidFill>
                <a:latin typeface="微软雅黑" pitchFamily="34" charset="-122"/>
                <a:ea typeface="微软雅黑" pitchFamily="34" charset="-122"/>
              </a:rPr>
              <a:t>风险</a:t>
            </a:r>
            <a:r>
              <a:rPr lang="zh-CN" altLang="en-US" sz="1400" dirty="0" smtClean="0">
                <a:solidFill>
                  <a:srgbClr val="080808"/>
                </a:solidFill>
                <a:latin typeface="微软雅黑" pitchFamily="34" charset="-122"/>
                <a:ea typeface="微软雅黑" pitchFamily="34" charset="-122"/>
              </a:rPr>
              <a:t>识别模型</a:t>
            </a:r>
            <a:endParaRPr lang="en-US" altLang="zh-CN" sz="1400" dirty="0">
              <a:solidFill>
                <a:srgbClr val="080808"/>
              </a:solidFill>
              <a:latin typeface="微软雅黑" pitchFamily="34" charset="-122"/>
              <a:ea typeface="微软雅黑" pitchFamily="34" charset="-122"/>
            </a:endParaRPr>
          </a:p>
        </p:txBody>
      </p:sp>
      <p:sp>
        <p:nvSpPr>
          <p:cNvPr id="27" name="Rectangle 27"/>
          <p:cNvSpPr>
            <a:spLocks noChangeArrowheads="1"/>
          </p:cNvSpPr>
          <p:nvPr/>
        </p:nvSpPr>
        <p:spPr bwMode="gray">
          <a:xfrm>
            <a:off x="6634585" y="2401724"/>
            <a:ext cx="12618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buClr>
                <a:srgbClr val="FF0066"/>
              </a:buClr>
              <a:buSzPct val="75000"/>
              <a:buFont typeface="Arial" charset="0"/>
              <a:buNone/>
            </a:pPr>
            <a:r>
              <a:rPr lang="zh-CN" altLang="en-US" sz="1400" dirty="0" smtClean="0">
                <a:solidFill>
                  <a:srgbClr val="080808"/>
                </a:solidFill>
                <a:latin typeface="微软雅黑" pitchFamily="34" charset="-122"/>
                <a:ea typeface="微软雅黑" pitchFamily="34" charset="-122"/>
              </a:rPr>
              <a:t>风险偏好或</a:t>
            </a:r>
            <a:endParaRPr lang="en-US" altLang="zh-CN" sz="1400" dirty="0" smtClean="0">
              <a:solidFill>
                <a:srgbClr val="080808"/>
              </a:solidFill>
              <a:latin typeface="微软雅黑" pitchFamily="34" charset="-122"/>
              <a:ea typeface="微软雅黑" pitchFamily="34" charset="-122"/>
            </a:endParaRPr>
          </a:p>
          <a:p>
            <a:pPr algn="ctr" eaLnBrk="1" hangingPunct="1">
              <a:buClr>
                <a:srgbClr val="FF0066"/>
              </a:buClr>
              <a:buSzPct val="75000"/>
              <a:buFont typeface="Arial" charset="0"/>
              <a:buNone/>
            </a:pPr>
            <a:r>
              <a:rPr lang="zh-CN" altLang="en-US" sz="1400" dirty="0" smtClean="0">
                <a:solidFill>
                  <a:srgbClr val="080808"/>
                </a:solidFill>
                <a:latin typeface="微软雅黑" pitchFamily="34" charset="-122"/>
                <a:ea typeface="微软雅黑" pitchFamily="34" charset="-122"/>
              </a:rPr>
              <a:t>容忍度知识库</a:t>
            </a:r>
            <a:endParaRPr lang="en-US" altLang="zh-CN" sz="1400" dirty="0">
              <a:solidFill>
                <a:srgbClr val="080808"/>
              </a:solidFill>
              <a:latin typeface="微软雅黑" pitchFamily="34" charset="-122"/>
              <a:ea typeface="微软雅黑" pitchFamily="34" charset="-122"/>
            </a:endParaRPr>
          </a:p>
        </p:txBody>
      </p:sp>
      <p:grpSp>
        <p:nvGrpSpPr>
          <p:cNvPr id="28" name="Group 28"/>
          <p:cNvGrpSpPr/>
          <p:nvPr/>
        </p:nvGrpSpPr>
        <p:grpSpPr bwMode="auto">
          <a:xfrm>
            <a:off x="2743200" y="2195513"/>
            <a:ext cx="1654175" cy="1749425"/>
            <a:chOff x="192" y="1917"/>
            <a:chExt cx="1042" cy="1102"/>
          </a:xfrm>
        </p:grpSpPr>
        <p:grpSp>
          <p:nvGrpSpPr>
            <p:cNvPr id="29" name="Group 29"/>
            <p:cNvGrpSpPr/>
            <p:nvPr/>
          </p:nvGrpSpPr>
          <p:grpSpPr bwMode="auto">
            <a:xfrm>
              <a:off x="192" y="1917"/>
              <a:ext cx="1042" cy="1102"/>
              <a:chOff x="192" y="1917"/>
              <a:chExt cx="1042" cy="1102"/>
            </a:xfrm>
          </p:grpSpPr>
          <p:pic>
            <p:nvPicPr>
              <p:cNvPr id="31" name="Picture 30" descr="light_shadow"/>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descr="circuler_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Oval 32"/>
              <p:cNvSpPr>
                <a:spLocks noChangeArrowheads="1"/>
              </p:cNvSpPr>
              <p:nvPr/>
            </p:nvSpPr>
            <p:spPr bwMode="gray">
              <a:xfrm>
                <a:off x="192" y="1917"/>
                <a:ext cx="1035" cy="1019"/>
              </a:xfrm>
              <a:prstGeom prst="ellipse">
                <a:avLst/>
              </a:prstGeom>
              <a:gradFill rotWithShape="1">
                <a:gsLst>
                  <a:gs pos="0">
                    <a:schemeClr val="accent2">
                      <a:gamma/>
                      <a:shade val="36078"/>
                      <a:invGamma/>
                      <a:alpha val="89999"/>
                    </a:schemeClr>
                  </a:gs>
                  <a:gs pos="50000">
                    <a:schemeClr val="accent2">
                      <a:alpha val="55000"/>
                    </a:schemeClr>
                  </a:gs>
                  <a:gs pos="100000">
                    <a:schemeClr val="accent2">
                      <a:gamma/>
                      <a:shade val="36078"/>
                      <a:invGamma/>
                      <a:alpha val="89999"/>
                    </a:schemeClr>
                  </a:gs>
                </a:gsLst>
                <a:lin ang="5400000" scaled="1"/>
              </a:gradFill>
              <a:ln w="9525" algn="ctr">
                <a:noFill/>
                <a:round/>
              </a:ln>
              <a:effectLst/>
            </p:spPr>
            <p:txBody>
              <a:bodyPr wrap="none" anchor="ctr"/>
              <a:lstStyle/>
              <a:p>
                <a:pPr>
                  <a:defRPr/>
                </a:pPr>
                <a:endParaRPr lang="zh-CN" altLang="en-US">
                  <a:latin typeface="Arial" charset="0"/>
                  <a:ea typeface="宋体" charset="-122"/>
                </a:endParaRPr>
              </a:p>
            </p:txBody>
          </p:sp>
        </p:grpSp>
        <p:pic>
          <p:nvPicPr>
            <p:cNvPr id="30" name="Picture 33" descr="Picture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gray">
            <a:xfrm>
              <a:off x="296" y="1927"/>
              <a:ext cx="823"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4" name="Group 34"/>
          <p:cNvGrpSpPr/>
          <p:nvPr/>
        </p:nvGrpSpPr>
        <p:grpSpPr bwMode="auto">
          <a:xfrm>
            <a:off x="4638675" y="2122488"/>
            <a:ext cx="1654175" cy="1749425"/>
            <a:chOff x="192" y="1917"/>
            <a:chExt cx="1042" cy="1102"/>
          </a:xfrm>
        </p:grpSpPr>
        <p:grpSp>
          <p:nvGrpSpPr>
            <p:cNvPr id="35" name="Group 35"/>
            <p:cNvGrpSpPr/>
            <p:nvPr/>
          </p:nvGrpSpPr>
          <p:grpSpPr bwMode="auto">
            <a:xfrm>
              <a:off x="192" y="1917"/>
              <a:ext cx="1042" cy="1102"/>
              <a:chOff x="192" y="1917"/>
              <a:chExt cx="1042" cy="1102"/>
            </a:xfrm>
          </p:grpSpPr>
          <p:pic>
            <p:nvPicPr>
              <p:cNvPr id="37" name="Picture 36" descr="light_shadow"/>
              <p:cNvPicPr>
                <a:picLocks noChangeAspect="1" noChangeArrowheads="1"/>
              </p:cNvPicPr>
              <p:nvPr/>
            </p:nvPicPr>
            <p:blipFill>
              <a:blip r:embed="rId6">
                <a:lum bright="-78000" contrast="-78000"/>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7" descr="circuler_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Oval 38"/>
              <p:cNvSpPr>
                <a:spLocks noChangeArrowheads="1"/>
              </p:cNvSpPr>
              <p:nvPr/>
            </p:nvSpPr>
            <p:spPr bwMode="gray">
              <a:xfrm>
                <a:off x="192" y="1917"/>
                <a:ext cx="1035" cy="1019"/>
              </a:xfrm>
              <a:prstGeom prst="ellipse">
                <a:avLst/>
              </a:prstGeom>
              <a:gradFill rotWithShape="1">
                <a:gsLst>
                  <a:gs pos="0">
                    <a:schemeClr val="hlink">
                      <a:gamma/>
                      <a:shade val="26275"/>
                      <a:invGamma/>
                      <a:alpha val="89999"/>
                    </a:schemeClr>
                  </a:gs>
                  <a:gs pos="50000">
                    <a:schemeClr val="hlink">
                      <a:alpha val="55000"/>
                    </a:schemeClr>
                  </a:gs>
                  <a:gs pos="100000">
                    <a:schemeClr val="hlink">
                      <a:gamma/>
                      <a:shade val="26275"/>
                      <a:invGamma/>
                      <a:alpha val="89999"/>
                    </a:schemeClr>
                  </a:gs>
                </a:gsLst>
                <a:lin ang="5400000" scaled="1"/>
              </a:gradFill>
              <a:ln w="9525" algn="ctr">
                <a:noFill/>
                <a:round/>
              </a:ln>
              <a:effectLst/>
            </p:spPr>
            <p:txBody>
              <a:bodyPr wrap="none" anchor="ctr"/>
              <a:lstStyle/>
              <a:p>
                <a:pPr>
                  <a:defRPr/>
                </a:pPr>
                <a:endParaRPr lang="zh-CN" altLang="en-US">
                  <a:latin typeface="Arial" charset="0"/>
                  <a:ea typeface="宋体" charset="-122"/>
                </a:endParaRPr>
              </a:p>
            </p:txBody>
          </p:sp>
        </p:grpSp>
        <p:pic>
          <p:nvPicPr>
            <p:cNvPr id="36" name="Picture 39" descr="Picture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gray">
            <a:xfrm>
              <a:off x="296" y="1927"/>
              <a:ext cx="823"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40"/>
          <p:cNvSpPr>
            <a:spLocks noChangeArrowheads="1"/>
          </p:cNvSpPr>
          <p:nvPr/>
        </p:nvSpPr>
        <p:spPr bwMode="gray">
          <a:xfrm>
            <a:off x="2934300" y="2833191"/>
            <a:ext cx="12618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buClr>
                <a:srgbClr val="FF0066"/>
              </a:buClr>
              <a:buSzPct val="75000"/>
              <a:buFont typeface="Arial" charset="0"/>
              <a:buNone/>
            </a:pPr>
            <a:r>
              <a:rPr lang="zh-CN" altLang="en-US" sz="1400" dirty="0">
                <a:solidFill>
                  <a:srgbClr val="080808"/>
                </a:solidFill>
                <a:latin typeface="微软雅黑" pitchFamily="34" charset="-122"/>
                <a:ea typeface="微软雅黑" pitchFamily="34" charset="-122"/>
              </a:rPr>
              <a:t>风险度量模型</a:t>
            </a:r>
            <a:endParaRPr lang="en-US" altLang="zh-CN" sz="1400" dirty="0">
              <a:solidFill>
                <a:srgbClr val="080808"/>
              </a:solidFill>
              <a:latin typeface="微软雅黑" pitchFamily="34" charset="-122"/>
              <a:ea typeface="微软雅黑" pitchFamily="34" charset="-122"/>
            </a:endParaRPr>
          </a:p>
        </p:txBody>
      </p:sp>
      <p:sp>
        <p:nvSpPr>
          <p:cNvPr id="41" name="Rectangle 41"/>
          <p:cNvSpPr>
            <a:spLocks noChangeArrowheads="1"/>
          </p:cNvSpPr>
          <p:nvPr/>
        </p:nvSpPr>
        <p:spPr bwMode="gray">
          <a:xfrm>
            <a:off x="5027468" y="2708920"/>
            <a:ext cx="9028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buClr>
                <a:srgbClr val="FF0066"/>
              </a:buClr>
              <a:buSzPct val="75000"/>
              <a:buFont typeface="Arial" charset="0"/>
              <a:buNone/>
            </a:pPr>
            <a:r>
              <a:rPr lang="zh-CN" altLang="en-US" sz="1400" dirty="0" smtClean="0">
                <a:solidFill>
                  <a:srgbClr val="080808"/>
                </a:solidFill>
                <a:latin typeface="微软雅黑" pitchFamily="34" charset="-122"/>
                <a:ea typeface="微软雅黑" pitchFamily="34" charset="-122"/>
              </a:rPr>
              <a:t>工作底稿</a:t>
            </a:r>
            <a:endParaRPr lang="en-US" altLang="zh-CN" sz="1400" dirty="0" smtClean="0">
              <a:solidFill>
                <a:srgbClr val="080808"/>
              </a:solidFill>
              <a:latin typeface="微软雅黑" pitchFamily="34" charset="-122"/>
              <a:ea typeface="微软雅黑" pitchFamily="34" charset="-122"/>
            </a:endParaRPr>
          </a:p>
          <a:p>
            <a:pPr algn="ctr" eaLnBrk="1" hangingPunct="1">
              <a:buClr>
                <a:srgbClr val="FF0066"/>
              </a:buClr>
              <a:buSzPct val="75000"/>
              <a:buFont typeface="Arial" charset="0"/>
              <a:buNone/>
            </a:pPr>
            <a:r>
              <a:rPr lang="zh-CN" altLang="en-US" sz="1400" dirty="0">
                <a:solidFill>
                  <a:srgbClr val="080808"/>
                </a:solidFill>
                <a:latin typeface="微软雅黑" pitchFamily="34" charset="-122"/>
                <a:ea typeface="微软雅黑" pitchFamily="34" charset="-122"/>
              </a:rPr>
              <a:t>调查问卷</a:t>
            </a:r>
            <a:endParaRPr lang="en-US" altLang="zh-CN" sz="1400" dirty="0">
              <a:solidFill>
                <a:srgbClr val="080808"/>
              </a:solidFill>
              <a:latin typeface="微软雅黑" pitchFamily="34" charset="-122"/>
              <a:ea typeface="微软雅黑" pitchFamily="34" charset="-122"/>
            </a:endParaRPr>
          </a:p>
        </p:txBody>
      </p:sp>
      <p:sp>
        <p:nvSpPr>
          <p:cNvPr id="2" name="TextBox 1"/>
          <p:cNvSpPr txBox="1"/>
          <p:nvPr/>
        </p:nvSpPr>
        <p:spPr>
          <a:xfrm>
            <a:off x="3491880" y="5544344"/>
            <a:ext cx="2088232" cy="307777"/>
          </a:xfrm>
          <a:prstGeom prst="rect">
            <a:avLst/>
          </a:prstGeom>
          <a:noFill/>
        </p:spPr>
        <p:txBody>
          <a:bodyPr wrap="square" rtlCol="0">
            <a:spAutoFit/>
          </a:bodyPr>
          <a:lstStyle/>
          <a:p>
            <a:pPr algn="ctr"/>
            <a:r>
              <a:rPr lang="zh-CN" altLang="en-US" sz="1400" dirty="0" smtClean="0">
                <a:solidFill>
                  <a:srgbClr val="FEFFFF"/>
                </a:solidFill>
                <a:latin typeface="微软雅黑" pitchFamily="34" charset="-122"/>
                <a:ea typeface="微软雅黑" pitchFamily="34" charset="-122"/>
              </a:rPr>
              <a:t>风险</a:t>
            </a:r>
            <a:r>
              <a:rPr lang="zh-CN" altLang="en-US" sz="1400" dirty="0">
                <a:solidFill>
                  <a:srgbClr val="FEFFFF"/>
                </a:solidFill>
                <a:latin typeface="微软雅黑" pitchFamily="34" charset="-122"/>
                <a:ea typeface="微软雅黑" pitchFamily="34" charset="-122"/>
              </a:rPr>
              <a:t>管理信息系统</a:t>
            </a:r>
          </a:p>
        </p:txBody>
      </p:sp>
      <p:cxnSp>
        <p:nvCxnSpPr>
          <p:cNvPr id="43" name="直接连接符 42"/>
          <p:cNvCxnSpPr/>
          <p:nvPr/>
        </p:nvCxnSpPr>
        <p:spPr>
          <a:xfrm>
            <a:off x="3491880" y="5695328"/>
            <a:ext cx="3290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5251103" y="5699176"/>
            <a:ext cx="3290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二、</a:t>
            </a:r>
            <a:r>
              <a:rPr lang="zh-CN" altLang="en-US" sz="2800" dirty="0" smtClean="0">
                <a:solidFill>
                  <a:schemeClr val="bg1"/>
                </a:solidFill>
                <a:latin typeface="微软雅黑" pitchFamily="34" charset="-122"/>
                <a:ea typeface="微软雅黑" pitchFamily="34" charset="-122"/>
              </a:rPr>
              <a:t>体系</a:t>
            </a:r>
            <a:r>
              <a:rPr lang="zh-CN" altLang="en-US" sz="2800" dirty="0">
                <a:solidFill>
                  <a:schemeClr val="bg1"/>
                </a:solidFill>
                <a:latin typeface="微软雅黑" pitchFamily="34" charset="-122"/>
                <a:ea typeface="微软雅黑" pitchFamily="34" charset="-122"/>
              </a:rPr>
              <a:t>构建</a:t>
            </a:r>
            <a:r>
              <a:rPr lang="zh-CN" altLang="en-US" sz="2800" dirty="0" smtClean="0">
                <a:solidFill>
                  <a:schemeClr val="bg1"/>
                </a:solidFill>
                <a:latin typeface="微软雅黑" pitchFamily="34" charset="-122"/>
                <a:ea typeface="微软雅黑" pitchFamily="34" charset="-122"/>
              </a:rPr>
              <a:t>框架</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重要观点</a:t>
            </a:r>
            <a:endParaRPr lang="zh-CN" altLang="en-US" sz="2800" dirty="0">
              <a:solidFill>
                <a:schemeClr val="bg1"/>
              </a:solidFill>
              <a:latin typeface="微软雅黑" pitchFamily="34" charset="-122"/>
              <a:ea typeface="微软雅黑" pitchFamily="34" charset="-122"/>
            </a:endParaRPr>
          </a:p>
        </p:txBody>
      </p:sp>
      <p:sp>
        <p:nvSpPr>
          <p:cNvPr id="44" name="Rectangle 5"/>
          <p:cNvSpPr>
            <a:spLocks noChangeArrowheads="1"/>
          </p:cNvSpPr>
          <p:nvPr/>
        </p:nvSpPr>
        <p:spPr bwMode="gray">
          <a:xfrm>
            <a:off x="1143000" y="2780928"/>
            <a:ext cx="10262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Clr>
                <a:srgbClr val="1F3F5F"/>
              </a:buClr>
            </a:pPr>
            <a:r>
              <a:rPr lang="zh-CN" altLang="en-US" sz="1800" b="1" dirty="0"/>
              <a:t> </a:t>
            </a:r>
            <a:r>
              <a:rPr lang="zh-CN" altLang="en-US" sz="1800" b="1" dirty="0" smtClean="0"/>
              <a:t>讨论题</a:t>
            </a:r>
            <a:endParaRPr lang="en-US" altLang="zh-CN" sz="1800" b="1" dirty="0"/>
          </a:p>
        </p:txBody>
      </p:sp>
      <p:sp>
        <p:nvSpPr>
          <p:cNvPr id="46" name="Freeform 7"/>
          <p:cNvSpPr/>
          <p:nvPr/>
        </p:nvSpPr>
        <p:spPr bwMode="gray">
          <a:xfrm>
            <a:off x="990600" y="4014416"/>
            <a:ext cx="201930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chemeClr val="hlink">
              <a:alpha val="50195"/>
            </a:schemeClr>
          </a:soli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sp>
        <p:nvSpPr>
          <p:cNvPr id="47" name="Freeform 8"/>
          <p:cNvSpPr/>
          <p:nvPr/>
        </p:nvSpPr>
        <p:spPr bwMode="gray">
          <a:xfrm rot="10800000">
            <a:off x="6038850" y="3061916"/>
            <a:ext cx="192405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chemeClr val="hlink">
              <a:alpha val="50195"/>
            </a:schemeClr>
          </a:soli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sp>
        <p:nvSpPr>
          <p:cNvPr id="48" name="AutoShape 9"/>
          <p:cNvSpPr>
            <a:spLocks noChangeArrowheads="1"/>
          </p:cNvSpPr>
          <p:nvPr/>
        </p:nvSpPr>
        <p:spPr bwMode="gray">
          <a:xfrm>
            <a:off x="1190625" y="3452441"/>
            <a:ext cx="6429375" cy="1295400"/>
          </a:xfrm>
          <a:prstGeom prst="roundRect">
            <a:avLst>
              <a:gd name="adj" fmla="val 16667"/>
            </a:avLst>
          </a:prstGeom>
          <a:gradFill rotWithShape="1">
            <a:gsLst>
              <a:gs pos="0">
                <a:schemeClr val="folHlink">
                  <a:gamma/>
                  <a:tint val="75686"/>
                  <a:invGamma/>
                </a:schemeClr>
              </a:gs>
              <a:gs pos="50000">
                <a:schemeClr val="folHlink"/>
              </a:gs>
              <a:gs pos="100000">
                <a:schemeClr val="folHlink">
                  <a:gamma/>
                  <a:tint val="75686"/>
                  <a:invGamma/>
                </a:schemeClr>
              </a:gs>
            </a:gsLst>
            <a:lin ang="18900000" scaled="1"/>
          </a:gradFill>
          <a:ln w="9525">
            <a:noFill/>
            <a:round/>
          </a:ln>
          <a:effectLst/>
          <a:scene3d>
            <a:camera prst="legacyObliqueTopRight"/>
            <a:lightRig rig="legacyFlat3" dir="b"/>
          </a:scene3d>
          <a:sp3d extrusionH="303200" prstMaterial="legacyMatte">
            <a:bevelT w="13500" h="13500" prst="angle"/>
            <a:bevelB w="13500" h="13500" prst="angle"/>
            <a:extrusionClr>
              <a:schemeClr val="folHlink"/>
            </a:extrusionClr>
          </a:sp3d>
        </p:spPr>
        <p:txBody>
          <a:bodyPr wrap="none" anchor="ctr">
            <a:flatTx/>
          </a:bodyPr>
          <a:lstStyle/>
          <a:p>
            <a:pPr eaLnBrk="0" hangingPunct="0">
              <a:lnSpc>
                <a:spcPct val="150000"/>
              </a:lnSpc>
              <a:defRPr/>
            </a:pPr>
            <a:r>
              <a:rPr lang="zh-CN" altLang="en-US" sz="1600" dirty="0" smtClean="0">
                <a:solidFill>
                  <a:schemeClr val="bg1"/>
                </a:solidFill>
                <a:latin typeface="+mn-ea"/>
              </a:rPr>
              <a:t>根据前面的讲述</a:t>
            </a:r>
            <a:r>
              <a:rPr lang="en-US" altLang="zh-CN" sz="1600" dirty="0" smtClean="0">
                <a:solidFill>
                  <a:schemeClr val="bg1"/>
                </a:solidFill>
                <a:latin typeface="+mn-ea"/>
              </a:rPr>
              <a:t>,</a:t>
            </a:r>
            <a:r>
              <a:rPr lang="zh-CN" altLang="en-US" sz="1600" dirty="0" smtClean="0">
                <a:solidFill>
                  <a:schemeClr val="bg1"/>
                </a:solidFill>
                <a:latin typeface="+mn-ea"/>
              </a:rPr>
              <a:t>试讨论内部控制的基本目标是什么？风险管理的</a:t>
            </a:r>
            <a:endParaRPr lang="en-US" altLang="zh-CN" sz="1600" dirty="0" smtClean="0">
              <a:solidFill>
                <a:schemeClr val="bg1"/>
              </a:solidFill>
              <a:latin typeface="+mn-ea"/>
            </a:endParaRPr>
          </a:p>
          <a:p>
            <a:pPr eaLnBrk="0" hangingPunct="0">
              <a:lnSpc>
                <a:spcPct val="150000"/>
              </a:lnSpc>
              <a:defRPr/>
            </a:pPr>
            <a:r>
              <a:rPr lang="zh-CN" altLang="en-US" sz="1600" dirty="0" smtClean="0">
                <a:solidFill>
                  <a:schemeClr val="bg1"/>
                </a:solidFill>
                <a:latin typeface="+mn-ea"/>
              </a:rPr>
              <a:t>基本目标又是什么？如何达成他们的目标？</a:t>
            </a:r>
            <a:endParaRPr lang="en-US" altLang="zh-CN" sz="1600" dirty="0">
              <a:latin typeface="+mn-ea"/>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6" y="357166"/>
            <a:ext cx="3351316" cy="523220"/>
          </a:xfrm>
          <a:prstGeom prst="rect">
            <a:avLst/>
          </a:prstGeom>
          <a:noFill/>
        </p:spPr>
        <p:txBody>
          <a:bodyPr wrap="square" rtlCol="0">
            <a:spAutoFit/>
          </a:bodyPr>
          <a:lstStyle/>
          <a:p>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目录</a:t>
            </a:r>
            <a:r>
              <a:rPr lang="en-US" altLang="zh-CN" sz="2800" dirty="0">
                <a:solidFill>
                  <a:schemeClr val="bg1"/>
                </a:solidFill>
                <a:latin typeface="微软雅黑" pitchFamily="34" charset="-122"/>
                <a:ea typeface="微软雅黑" pitchFamily="34" charset="-122"/>
              </a:rPr>
              <a:t>——</a:t>
            </a:r>
            <a:endParaRPr lang="zh-CN" altLang="en-US" sz="2800" dirty="0">
              <a:solidFill>
                <a:schemeClr val="bg1"/>
              </a:solidFill>
              <a:latin typeface="微软雅黑" pitchFamily="34" charset="-122"/>
              <a:ea typeface="微软雅黑" pitchFamily="34" charset="-122"/>
            </a:endParaRPr>
          </a:p>
        </p:txBody>
      </p:sp>
      <p:grpSp>
        <p:nvGrpSpPr>
          <p:cNvPr id="43" name="Group 4"/>
          <p:cNvGrpSpPr/>
          <p:nvPr/>
        </p:nvGrpSpPr>
        <p:grpSpPr bwMode="auto">
          <a:xfrm>
            <a:off x="2057400" y="2206724"/>
            <a:ext cx="5114925" cy="457200"/>
            <a:chOff x="1296" y="1224"/>
            <a:chExt cx="3222" cy="288"/>
          </a:xfrm>
        </p:grpSpPr>
        <p:sp>
          <p:nvSpPr>
            <p:cNvPr id="44" name="Oval 5"/>
            <p:cNvSpPr>
              <a:spLocks noChangeArrowheads="1"/>
            </p:cNvSpPr>
            <p:nvPr/>
          </p:nvSpPr>
          <p:spPr bwMode="gray">
            <a:xfrm>
              <a:off x="1296" y="1290"/>
              <a:ext cx="144" cy="144"/>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45" name="Group 6"/>
            <p:cNvGrpSpPr/>
            <p:nvPr/>
          </p:nvGrpSpPr>
          <p:grpSpPr bwMode="auto">
            <a:xfrm>
              <a:off x="1440" y="1224"/>
              <a:ext cx="3078" cy="288"/>
              <a:chOff x="1536" y="1470"/>
              <a:chExt cx="3078" cy="288"/>
            </a:xfrm>
          </p:grpSpPr>
          <p:sp>
            <p:nvSpPr>
              <p:cNvPr id="46" name="Line 7"/>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47" name="AutoShape 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48" name="Group 9"/>
          <p:cNvGrpSpPr/>
          <p:nvPr/>
        </p:nvGrpSpPr>
        <p:grpSpPr bwMode="auto">
          <a:xfrm>
            <a:off x="2057400" y="2892524"/>
            <a:ext cx="5114925" cy="457200"/>
            <a:chOff x="1296" y="1566"/>
            <a:chExt cx="3222" cy="288"/>
          </a:xfrm>
        </p:grpSpPr>
        <p:sp>
          <p:nvSpPr>
            <p:cNvPr id="49" name="Oval 10"/>
            <p:cNvSpPr>
              <a:spLocks noChangeArrowheads="1"/>
            </p:cNvSpPr>
            <p:nvPr/>
          </p:nvSpPr>
          <p:spPr bwMode="gray">
            <a:xfrm>
              <a:off x="1296" y="1626"/>
              <a:ext cx="144" cy="144"/>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50" name="Group 11"/>
            <p:cNvGrpSpPr/>
            <p:nvPr/>
          </p:nvGrpSpPr>
          <p:grpSpPr bwMode="auto">
            <a:xfrm>
              <a:off x="1440" y="1566"/>
              <a:ext cx="3078" cy="288"/>
              <a:chOff x="1536" y="1470"/>
              <a:chExt cx="3078" cy="288"/>
            </a:xfrm>
          </p:grpSpPr>
          <p:sp>
            <p:nvSpPr>
              <p:cNvPr id="51" name="Line 12"/>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52" name="AutoShape 13"/>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53" name="Group 14"/>
          <p:cNvGrpSpPr/>
          <p:nvPr/>
        </p:nvGrpSpPr>
        <p:grpSpPr bwMode="auto">
          <a:xfrm>
            <a:off x="2057400" y="3587849"/>
            <a:ext cx="5114925" cy="457200"/>
            <a:chOff x="1296" y="1908"/>
            <a:chExt cx="3222" cy="288"/>
          </a:xfrm>
        </p:grpSpPr>
        <p:sp>
          <p:nvSpPr>
            <p:cNvPr id="54" name="Oval 15"/>
            <p:cNvSpPr>
              <a:spLocks noChangeArrowheads="1"/>
            </p:cNvSpPr>
            <p:nvPr/>
          </p:nvSpPr>
          <p:spPr bwMode="gray">
            <a:xfrm>
              <a:off x="1296" y="1974"/>
              <a:ext cx="144" cy="144"/>
            </a:xfrm>
            <a:prstGeom prst="ellipse">
              <a:avLst/>
            </a:prstGeom>
            <a:gradFill rotWithShape="1">
              <a:gsLst>
                <a:gs pos="0">
                  <a:schemeClr val="accent2"/>
                </a:gs>
                <a:gs pos="100000">
                  <a:schemeClr val="accent2">
                    <a:gamma/>
                    <a:shade val="66667"/>
                    <a:invGamma/>
                  </a:scheme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55" name="Group 16"/>
            <p:cNvGrpSpPr/>
            <p:nvPr/>
          </p:nvGrpSpPr>
          <p:grpSpPr bwMode="auto">
            <a:xfrm>
              <a:off x="1440" y="1908"/>
              <a:ext cx="3078" cy="288"/>
              <a:chOff x="1536" y="1470"/>
              <a:chExt cx="3078" cy="288"/>
            </a:xfrm>
          </p:grpSpPr>
          <p:sp>
            <p:nvSpPr>
              <p:cNvPr id="56" name="Line 17"/>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57" name="AutoShape 1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58" name="Group 19"/>
          <p:cNvGrpSpPr/>
          <p:nvPr/>
        </p:nvGrpSpPr>
        <p:grpSpPr bwMode="auto">
          <a:xfrm>
            <a:off x="2057400" y="4292699"/>
            <a:ext cx="5114925" cy="457200"/>
            <a:chOff x="1296" y="2256"/>
            <a:chExt cx="3222" cy="288"/>
          </a:xfrm>
        </p:grpSpPr>
        <p:sp>
          <p:nvSpPr>
            <p:cNvPr id="59" name="Oval 20"/>
            <p:cNvSpPr>
              <a:spLocks noChangeArrowheads="1"/>
            </p:cNvSpPr>
            <p:nvPr/>
          </p:nvSpPr>
          <p:spPr bwMode="gray">
            <a:xfrm>
              <a:off x="1296" y="2325"/>
              <a:ext cx="144" cy="144"/>
            </a:xfrm>
            <a:prstGeom prst="ellipse">
              <a:avLst/>
            </a:prstGeom>
            <a:gradFill rotWithShape="1">
              <a:gsLst>
                <a:gs pos="0">
                  <a:schemeClr val="accent1"/>
                </a:gs>
                <a:gs pos="100000">
                  <a:schemeClr val="accent1">
                    <a:gamma/>
                    <a:shade val="66667"/>
                    <a:invGamma/>
                  </a:scheme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60" name="Group 21"/>
            <p:cNvGrpSpPr/>
            <p:nvPr/>
          </p:nvGrpSpPr>
          <p:grpSpPr bwMode="auto">
            <a:xfrm>
              <a:off x="1440" y="2256"/>
              <a:ext cx="3078" cy="288"/>
              <a:chOff x="1536" y="1470"/>
              <a:chExt cx="3078" cy="288"/>
            </a:xfrm>
          </p:grpSpPr>
          <p:sp>
            <p:nvSpPr>
              <p:cNvPr id="61" name="Line 22"/>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62" name="AutoShape 23"/>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63" name="Group 24"/>
          <p:cNvGrpSpPr/>
          <p:nvPr/>
        </p:nvGrpSpPr>
        <p:grpSpPr bwMode="auto">
          <a:xfrm>
            <a:off x="2057400" y="4988024"/>
            <a:ext cx="5114925" cy="457200"/>
            <a:chOff x="1296" y="2598"/>
            <a:chExt cx="3222" cy="288"/>
          </a:xfrm>
        </p:grpSpPr>
        <p:sp>
          <p:nvSpPr>
            <p:cNvPr id="64" name="Oval 25"/>
            <p:cNvSpPr>
              <a:spLocks noChangeArrowheads="1"/>
            </p:cNvSpPr>
            <p:nvPr/>
          </p:nvSpPr>
          <p:spPr bwMode="gray">
            <a:xfrm>
              <a:off x="1296" y="2661"/>
              <a:ext cx="144" cy="144"/>
            </a:xfrm>
            <a:prstGeom prst="ellipse">
              <a:avLst/>
            </a:prstGeom>
            <a:gradFill rotWithShape="1">
              <a:gsLst>
                <a:gs pos="0">
                  <a:schemeClr val="hlink"/>
                </a:gs>
                <a:gs pos="100000">
                  <a:schemeClr val="hlink">
                    <a:gamma/>
                    <a:shade val="66667"/>
                    <a:invGamma/>
                  </a:scheme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65" name="Group 26"/>
            <p:cNvGrpSpPr/>
            <p:nvPr/>
          </p:nvGrpSpPr>
          <p:grpSpPr bwMode="auto">
            <a:xfrm>
              <a:off x="1440" y="2598"/>
              <a:ext cx="3078" cy="288"/>
              <a:chOff x="1536" y="1470"/>
              <a:chExt cx="3078" cy="288"/>
            </a:xfrm>
          </p:grpSpPr>
          <p:sp>
            <p:nvSpPr>
              <p:cNvPr id="66" name="Line 27"/>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67" name="AutoShape 2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sp>
        <p:nvSpPr>
          <p:cNvPr id="68" name="Rectangle 29"/>
          <p:cNvSpPr>
            <a:spLocks noChangeArrowheads="1"/>
          </p:cNvSpPr>
          <p:nvPr/>
        </p:nvSpPr>
        <p:spPr bwMode="gray">
          <a:xfrm>
            <a:off x="3203848" y="2244824"/>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风险管理体系概念及意义</a:t>
            </a:r>
            <a:endParaRPr lang="en-US" altLang="zh-CN" dirty="0">
              <a:latin typeface="微软雅黑" pitchFamily="34" charset="-122"/>
              <a:ea typeface="微软雅黑" pitchFamily="34" charset="-122"/>
            </a:endParaRPr>
          </a:p>
        </p:txBody>
      </p:sp>
      <p:sp>
        <p:nvSpPr>
          <p:cNvPr id="69" name="Rectangle 30"/>
          <p:cNvSpPr>
            <a:spLocks noChangeArrowheads="1"/>
          </p:cNvSpPr>
          <p:nvPr/>
        </p:nvSpPr>
        <p:spPr bwMode="gray">
          <a:xfrm>
            <a:off x="3203848" y="2940149"/>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风险管理体系构建的框架</a:t>
            </a:r>
            <a:endParaRPr lang="en-US" altLang="zh-CN" dirty="0">
              <a:latin typeface="微软雅黑" pitchFamily="34" charset="-122"/>
              <a:ea typeface="微软雅黑" pitchFamily="34" charset="-122"/>
            </a:endParaRPr>
          </a:p>
        </p:txBody>
      </p:sp>
      <p:sp>
        <p:nvSpPr>
          <p:cNvPr id="70" name="Rectangle 31"/>
          <p:cNvSpPr>
            <a:spLocks noChangeArrowheads="1"/>
          </p:cNvSpPr>
          <p:nvPr/>
        </p:nvSpPr>
        <p:spPr bwMode="gray">
          <a:xfrm>
            <a:off x="3203848" y="3640237"/>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风险管理体系功能与作用</a:t>
            </a:r>
            <a:endParaRPr lang="en-US" altLang="zh-CN" dirty="0">
              <a:latin typeface="微软雅黑" pitchFamily="34" charset="-122"/>
              <a:ea typeface="微软雅黑" pitchFamily="34" charset="-122"/>
            </a:endParaRPr>
          </a:p>
        </p:txBody>
      </p:sp>
      <p:sp>
        <p:nvSpPr>
          <p:cNvPr id="71" name="Rectangle 32"/>
          <p:cNvSpPr>
            <a:spLocks noChangeArrowheads="1"/>
          </p:cNvSpPr>
          <p:nvPr/>
        </p:nvSpPr>
        <p:spPr bwMode="gray">
          <a:xfrm>
            <a:off x="3203848" y="4357672"/>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风险管理体系的建设步骤</a:t>
            </a:r>
            <a:endParaRPr lang="en-US" altLang="zh-CN" dirty="0">
              <a:latin typeface="微软雅黑" pitchFamily="34" charset="-122"/>
              <a:ea typeface="微软雅黑" pitchFamily="34" charset="-122"/>
            </a:endParaRPr>
          </a:p>
        </p:txBody>
      </p:sp>
      <p:sp>
        <p:nvSpPr>
          <p:cNvPr id="72" name="Rectangle 33"/>
          <p:cNvSpPr>
            <a:spLocks noChangeArrowheads="1"/>
          </p:cNvSpPr>
          <p:nvPr/>
        </p:nvSpPr>
        <p:spPr bwMode="gray">
          <a:xfrm>
            <a:off x="3203848" y="5015036"/>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a:latin typeface="微软雅黑" pitchFamily="34" charset="-122"/>
                <a:ea typeface="微软雅黑" pitchFamily="34" charset="-122"/>
              </a:rPr>
              <a:t>风险管理体系面临的挑战</a:t>
            </a:r>
            <a:endParaRPr lang="en-US" altLang="zh-CN" dirty="0">
              <a:latin typeface="微软雅黑" pitchFamily="34" charset="-122"/>
              <a:ea typeface="微软雅黑" pitchFamily="34" charset="-122"/>
            </a:endParaRPr>
          </a:p>
        </p:txBody>
      </p:sp>
      <p:sp>
        <p:nvSpPr>
          <p:cNvPr id="39" name="五角星 38"/>
          <p:cNvSpPr/>
          <p:nvPr/>
        </p:nvSpPr>
        <p:spPr>
          <a:xfrm>
            <a:off x="7308304" y="3646884"/>
            <a:ext cx="288000" cy="288000"/>
          </a:xfrm>
          <a:prstGeom prst="star5">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一、概念及意义</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定义及解读</a:t>
            </a:r>
          </a:p>
        </p:txBody>
      </p:sp>
      <p:grpSp>
        <p:nvGrpSpPr>
          <p:cNvPr id="39" name="组合 38"/>
          <p:cNvGrpSpPr/>
          <p:nvPr/>
        </p:nvGrpSpPr>
        <p:grpSpPr>
          <a:xfrm>
            <a:off x="2339752" y="1556792"/>
            <a:ext cx="6480720" cy="2016224"/>
            <a:chOff x="2123728" y="1556792"/>
            <a:chExt cx="6480720" cy="2016224"/>
          </a:xfrm>
        </p:grpSpPr>
        <p:sp>
          <p:nvSpPr>
            <p:cNvPr id="40" name="矩形 39"/>
            <p:cNvSpPr/>
            <p:nvPr/>
          </p:nvSpPr>
          <p:spPr>
            <a:xfrm>
              <a:off x="2123728" y="1556792"/>
              <a:ext cx="6480720" cy="2016224"/>
            </a:xfrm>
            <a:prstGeom prst="rect">
              <a:avLst/>
            </a:prstGeom>
            <a:ln w="9525">
              <a:prstDash val="lgDashDotDot"/>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a:p>
          </p:txBody>
        </p:sp>
        <p:sp>
          <p:nvSpPr>
            <p:cNvPr id="41" name="TextBox 40"/>
            <p:cNvSpPr txBox="1"/>
            <p:nvPr/>
          </p:nvSpPr>
          <p:spPr>
            <a:xfrm>
              <a:off x="2411760" y="1628800"/>
              <a:ext cx="5976664" cy="1815882"/>
            </a:xfrm>
            <a:prstGeom prst="rect">
              <a:avLst/>
            </a:prstGeom>
            <a:noFill/>
          </p:spPr>
          <p:txBody>
            <a:bodyPr wrap="square" rtlCol="0">
              <a:spAutoFit/>
            </a:bodyPr>
            <a:lstStyle/>
            <a:p>
              <a:pPr>
                <a:lnSpc>
                  <a:spcPct val="200000"/>
                </a:lnSpc>
              </a:pPr>
              <a:r>
                <a:rPr lang="zh-CN" altLang="en-US" sz="1400" dirty="0" smtClean="0">
                  <a:latin typeface="微软雅黑" pitchFamily="34" charset="-122"/>
                  <a:ea typeface="微软雅黑" pitchFamily="34" charset="-122"/>
                </a:rPr>
                <a:t>风险管理是一个过程，它是由企业董事会、管理层和全体人员实施的、应用于战略制定并贯穿于企业之中，旨在识别可能会影响企业经营目标的各种潜在事项，管理风险使其处于企业可容忍的限度之内，并为企业经营目标的实现提供合理的保证。</a:t>
              </a:r>
              <a:endParaRPr lang="zh-CN" altLang="en-US" sz="1400" dirty="0">
                <a:latin typeface="微软雅黑" pitchFamily="34" charset="-122"/>
                <a:ea typeface="微软雅黑" pitchFamily="34" charset="-122"/>
              </a:endParaRPr>
            </a:p>
          </p:txBody>
        </p:sp>
      </p:grpSp>
      <p:grpSp>
        <p:nvGrpSpPr>
          <p:cNvPr id="42" name="组合 41"/>
          <p:cNvGrpSpPr/>
          <p:nvPr/>
        </p:nvGrpSpPr>
        <p:grpSpPr>
          <a:xfrm>
            <a:off x="2339752" y="3861048"/>
            <a:ext cx="6552728" cy="2664296"/>
            <a:chOff x="2123728" y="1556792"/>
            <a:chExt cx="6480720" cy="2376264"/>
          </a:xfrm>
        </p:grpSpPr>
        <p:sp>
          <p:nvSpPr>
            <p:cNvPr id="79" name="矩形 78"/>
            <p:cNvSpPr/>
            <p:nvPr/>
          </p:nvSpPr>
          <p:spPr>
            <a:xfrm>
              <a:off x="2123728" y="1556792"/>
              <a:ext cx="6480720" cy="2376264"/>
            </a:xfrm>
            <a:prstGeom prst="rect">
              <a:avLst/>
            </a:prstGeom>
            <a:ln w="9525">
              <a:prstDash val="lgDashDotDot"/>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a:p>
          </p:txBody>
        </p:sp>
        <p:sp>
          <p:nvSpPr>
            <p:cNvPr id="80" name="TextBox 79"/>
            <p:cNvSpPr txBox="1"/>
            <p:nvPr/>
          </p:nvSpPr>
          <p:spPr>
            <a:xfrm>
              <a:off x="2411760" y="1628800"/>
              <a:ext cx="5976664" cy="2246769"/>
            </a:xfrm>
            <a:prstGeom prst="rect">
              <a:avLst/>
            </a:prstGeom>
            <a:noFill/>
          </p:spPr>
          <p:txBody>
            <a:bodyPr wrap="square" rtlCol="0">
              <a:spAutoFit/>
            </a:bodyPr>
            <a:lstStyle/>
            <a:p>
              <a:pPr marL="285750" indent="-285750">
                <a:lnSpc>
                  <a:spcPct val="200000"/>
                </a:lnSpc>
                <a:buFont typeface="Wingdings" charset="2"/>
                <a:buChar char="l"/>
              </a:pPr>
              <a:r>
                <a:rPr lang="zh-CN" altLang="en-US" sz="1400" dirty="0" smtClean="0">
                  <a:latin typeface="微软雅黑" pitchFamily="34" charset="-122"/>
                  <a:ea typeface="微软雅黑" pitchFamily="34" charset="-122"/>
                </a:rPr>
                <a:t>风险管理是一个过程，持续地流动于企业之内；</a:t>
              </a:r>
              <a:endParaRPr lang="en-US" altLang="zh-CN" sz="1400" dirty="0" smtClean="0">
                <a:latin typeface="微软雅黑" pitchFamily="34" charset="-122"/>
                <a:ea typeface="微软雅黑" pitchFamily="34" charset="-122"/>
              </a:endParaRPr>
            </a:p>
            <a:p>
              <a:pPr marL="285750" indent="-285750">
                <a:lnSpc>
                  <a:spcPct val="200000"/>
                </a:lnSpc>
                <a:buFont typeface="Wingdings" charset="2"/>
                <a:buChar char="l"/>
              </a:pPr>
              <a:r>
                <a:rPr lang="zh-CN" altLang="en-US" sz="1400" dirty="0" smtClean="0">
                  <a:latin typeface="微软雅黑" pitchFamily="34" charset="-122"/>
                  <a:ea typeface="微软雅黑" pitchFamily="34" charset="-122"/>
                </a:rPr>
                <a:t>由企业各层人员实施；</a:t>
              </a:r>
              <a:endParaRPr lang="en-US" altLang="zh-CN" sz="1400" dirty="0" smtClean="0">
                <a:latin typeface="微软雅黑" pitchFamily="34" charset="-122"/>
                <a:ea typeface="微软雅黑" pitchFamily="34" charset="-122"/>
              </a:endParaRPr>
            </a:p>
            <a:p>
              <a:pPr marL="285750" indent="-285750">
                <a:lnSpc>
                  <a:spcPct val="200000"/>
                </a:lnSpc>
                <a:buFont typeface="Wingdings" charset="2"/>
                <a:buChar char="l"/>
              </a:pPr>
              <a:r>
                <a:rPr lang="zh-CN" altLang="en-US" sz="1400" dirty="0">
                  <a:latin typeface="微软雅黑" pitchFamily="34" charset="-122"/>
                  <a:ea typeface="微软雅黑" pitchFamily="34" charset="-122"/>
                </a:rPr>
                <a:t>应用</a:t>
              </a:r>
              <a:r>
                <a:rPr lang="zh-CN" altLang="en-US" sz="1400" dirty="0" smtClean="0">
                  <a:latin typeface="微软雅黑" pitchFamily="34" charset="-122"/>
                  <a:ea typeface="微软雅黑" pitchFamily="34" charset="-122"/>
                </a:rPr>
                <a:t>于战略制定；</a:t>
              </a:r>
              <a:endParaRPr lang="en-US" altLang="zh-CN" sz="1400" dirty="0" smtClean="0">
                <a:latin typeface="微软雅黑" pitchFamily="34" charset="-122"/>
                <a:ea typeface="微软雅黑" pitchFamily="34" charset="-122"/>
              </a:endParaRPr>
            </a:p>
            <a:p>
              <a:pPr marL="285750" indent="-285750">
                <a:lnSpc>
                  <a:spcPct val="200000"/>
                </a:lnSpc>
                <a:buFont typeface="Wingdings" charset="2"/>
                <a:buChar char="l"/>
              </a:pPr>
              <a:r>
                <a:rPr lang="zh-CN" altLang="en-US" sz="1400" dirty="0" smtClean="0">
                  <a:latin typeface="微软雅黑" pitchFamily="34" charset="-122"/>
                  <a:ea typeface="微软雅黑" pitchFamily="34" charset="-122"/>
                </a:rPr>
                <a:t>旨在识别影响战略目标实现的各种事项，并把风险控制在允许范围内；</a:t>
              </a:r>
              <a:endParaRPr lang="en-US" altLang="zh-CN" sz="1400" dirty="0" smtClean="0">
                <a:latin typeface="微软雅黑" pitchFamily="34" charset="-122"/>
                <a:ea typeface="微软雅黑" pitchFamily="34" charset="-122"/>
              </a:endParaRPr>
            </a:p>
            <a:p>
              <a:pPr marL="285750" indent="-285750">
                <a:lnSpc>
                  <a:spcPct val="200000"/>
                </a:lnSpc>
                <a:buFont typeface="Wingdings" charset="2"/>
                <a:buChar char="l"/>
              </a:pPr>
              <a:r>
                <a:rPr lang="zh-CN" altLang="en-US" sz="1400" dirty="0" smtClean="0">
                  <a:latin typeface="微软雅黑" pitchFamily="34" charset="-122"/>
                  <a:ea typeface="微软雅黑" pitchFamily="34" charset="-122"/>
                </a:rPr>
                <a:t>能够向企业董事会和管理当局提供合理的保证。</a:t>
              </a:r>
              <a:endParaRPr lang="zh-CN" altLang="en-US" sz="1400" dirty="0">
                <a:latin typeface="微软雅黑" pitchFamily="34" charset="-122"/>
                <a:ea typeface="微软雅黑" pitchFamily="34" charset="-122"/>
              </a:endParaRPr>
            </a:p>
          </p:txBody>
        </p:sp>
      </p:grpSp>
      <p:sp>
        <p:nvSpPr>
          <p:cNvPr id="81" name="五边形 80"/>
          <p:cNvSpPr/>
          <p:nvPr/>
        </p:nvSpPr>
        <p:spPr>
          <a:xfrm>
            <a:off x="35496" y="2276872"/>
            <a:ext cx="2160240" cy="792088"/>
          </a:xfrm>
          <a:prstGeom prst="homePlat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zh-CN" altLang="en-US" sz="2000" dirty="0" smtClean="0">
                <a:solidFill>
                  <a:schemeClr val="bg1"/>
                </a:solidFill>
                <a:latin typeface="微软雅黑" pitchFamily="34" charset="-122"/>
                <a:ea typeface="微软雅黑" pitchFamily="34" charset="-122"/>
              </a:rPr>
              <a:t>风险管理定义</a:t>
            </a:r>
          </a:p>
        </p:txBody>
      </p:sp>
      <p:sp>
        <p:nvSpPr>
          <p:cNvPr id="82" name="五边形 81"/>
          <p:cNvSpPr/>
          <p:nvPr/>
        </p:nvSpPr>
        <p:spPr>
          <a:xfrm>
            <a:off x="35496" y="4797152"/>
            <a:ext cx="2160240" cy="792088"/>
          </a:xfrm>
          <a:prstGeom prst="homePlat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zh-CN" altLang="en-US" sz="2000" dirty="0" smtClean="0">
                <a:solidFill>
                  <a:schemeClr val="bg1"/>
                </a:solidFill>
                <a:latin typeface="微软雅黑" pitchFamily="34" charset="-122"/>
                <a:ea typeface="微软雅黑" pitchFamily="34" charset="-122"/>
              </a:rPr>
              <a:t>定义解读</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三</a:t>
            </a:r>
            <a:r>
              <a:rPr lang="zh-CN" altLang="en-US" sz="2800" dirty="0" smtClean="0">
                <a:solidFill>
                  <a:schemeClr val="bg1"/>
                </a:solidFill>
                <a:latin typeface="微软雅黑" pitchFamily="34" charset="-122"/>
                <a:ea typeface="微软雅黑" pitchFamily="34" charset="-122"/>
              </a:rPr>
              <a:t>、功能与作用</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常态化的风险控制机制</a:t>
            </a:r>
            <a:endParaRPr lang="zh-CN" altLang="en-US" sz="2800" dirty="0">
              <a:solidFill>
                <a:schemeClr val="bg1"/>
              </a:solidFill>
              <a:latin typeface="微软雅黑" pitchFamily="34" charset="-122"/>
              <a:ea typeface="微软雅黑" pitchFamily="34" charset="-122"/>
            </a:endParaRPr>
          </a:p>
        </p:txBody>
      </p:sp>
      <p:grpSp>
        <p:nvGrpSpPr>
          <p:cNvPr id="44" name="Group 3"/>
          <p:cNvGrpSpPr/>
          <p:nvPr/>
        </p:nvGrpSpPr>
        <p:grpSpPr bwMode="auto">
          <a:xfrm>
            <a:off x="250826" y="1752600"/>
            <a:ext cx="8424864" cy="4084638"/>
            <a:chOff x="158" y="1104"/>
            <a:chExt cx="5307" cy="2573"/>
          </a:xfrm>
        </p:grpSpPr>
        <p:grpSp>
          <p:nvGrpSpPr>
            <p:cNvPr id="46" name="Group 4"/>
            <p:cNvGrpSpPr/>
            <p:nvPr/>
          </p:nvGrpSpPr>
          <p:grpSpPr bwMode="auto">
            <a:xfrm>
              <a:off x="2514" y="1350"/>
              <a:ext cx="486" cy="433"/>
              <a:chOff x="2644" y="2841"/>
              <a:chExt cx="563" cy="529"/>
            </a:xfrm>
          </p:grpSpPr>
          <p:sp>
            <p:nvSpPr>
              <p:cNvPr id="92" name="AutoShape 5"/>
              <p:cNvSpPr>
                <a:spLocks noChangeArrowheads="1"/>
              </p:cNvSpPr>
              <p:nvPr/>
            </p:nvSpPr>
            <p:spPr bwMode="gray">
              <a:xfrm>
                <a:off x="2644" y="2932"/>
                <a:ext cx="563" cy="438"/>
              </a:xfrm>
              <a:prstGeom prst="diamond">
                <a:avLst/>
              </a:prstGeom>
              <a:solidFill>
                <a:srgbClr val="4D4D4D"/>
              </a:solidFill>
              <a:ln w="9525">
                <a:miter lim="800000"/>
              </a:ln>
              <a:scene3d>
                <a:camera prst="legacyObliqueBottom"/>
                <a:lightRig rig="legacyFlat2" dir="t"/>
              </a:scene3d>
              <a:sp3d extrusionH="163500" prstMaterial="legacyMatte">
                <a:bevelT w="13500" h="13500" prst="angle"/>
                <a:bevelB w="13500" h="13500" prst="angle"/>
                <a:extrusionClr>
                  <a:srgbClr val="4D4D4D"/>
                </a:extrusionClr>
              </a:sp3d>
            </p:spPr>
            <p:txBody>
              <a:bodyPr wrap="none" anchor="ctr">
                <a:flatTx/>
              </a:bodyPr>
              <a:lstStyle/>
              <a:p>
                <a:endParaRPr lang="zh-CN" altLang="en-US"/>
              </a:p>
            </p:txBody>
          </p:sp>
          <p:sp>
            <p:nvSpPr>
              <p:cNvPr id="93" name="AutoShape 6"/>
              <p:cNvSpPr>
                <a:spLocks noChangeArrowheads="1"/>
              </p:cNvSpPr>
              <p:nvPr/>
            </p:nvSpPr>
            <p:spPr bwMode="gray">
              <a:xfrm>
                <a:off x="2644" y="2888"/>
                <a:ext cx="563" cy="439"/>
              </a:xfrm>
              <a:prstGeom prst="diamond">
                <a:avLst/>
              </a:prstGeom>
              <a:solidFill>
                <a:srgbClr val="969696"/>
              </a:solidFill>
              <a:ln w="9525">
                <a:miter lim="800000"/>
              </a:ln>
              <a:scene3d>
                <a:camera prst="legacyObliqueBottom"/>
                <a:lightRig rig="legacyFlat2" dir="t"/>
              </a:scene3d>
              <a:sp3d extrusionH="163500" prstMaterial="legacyMatte">
                <a:bevelT w="13500" h="13500" prst="angle"/>
                <a:bevelB w="13500" h="13500" prst="angle"/>
                <a:extrusionClr>
                  <a:srgbClr val="969696"/>
                </a:extrusionClr>
              </a:sp3d>
            </p:spPr>
            <p:txBody>
              <a:bodyPr wrap="none" anchor="ctr">
                <a:flatTx/>
              </a:bodyPr>
              <a:lstStyle/>
              <a:p>
                <a:endParaRPr lang="zh-CN" altLang="en-US"/>
              </a:p>
            </p:txBody>
          </p:sp>
          <p:sp>
            <p:nvSpPr>
              <p:cNvPr id="94" name="AutoShape 7"/>
              <p:cNvSpPr>
                <a:spLocks noChangeArrowheads="1"/>
              </p:cNvSpPr>
              <p:nvPr/>
            </p:nvSpPr>
            <p:spPr bwMode="gray">
              <a:xfrm>
                <a:off x="2644" y="2841"/>
                <a:ext cx="563" cy="438"/>
              </a:xfrm>
              <a:prstGeom prst="diamond">
                <a:avLst/>
              </a:prstGeom>
              <a:gradFill rotWithShape="1">
                <a:gsLst>
                  <a:gs pos="0">
                    <a:srgbClr val="B2B2B2"/>
                  </a:gs>
                  <a:gs pos="100000">
                    <a:srgbClr val="ABABAB"/>
                  </a:gs>
                </a:gsLst>
                <a:lin ang="5400000" scaled="1"/>
              </a:gradFill>
              <a:ln w="9525">
                <a:miter lim="800000"/>
              </a:ln>
              <a:scene3d>
                <a:camera prst="legacyObliqueBottom"/>
                <a:lightRig rig="legacyFlat2" dir="t"/>
              </a:scene3d>
              <a:sp3d extrusionH="163500" prstMaterial="legacyMatte">
                <a:bevelT w="13500" h="13500" prst="angle"/>
                <a:bevelB w="13500" h="13500" prst="angle"/>
                <a:extrusionClr>
                  <a:srgbClr val="B2B2B2"/>
                </a:extrusionClr>
              </a:sp3d>
            </p:spPr>
            <p:txBody>
              <a:bodyPr wrap="none" anchor="ctr">
                <a:flatTx/>
              </a:bodyPr>
              <a:lstStyle/>
              <a:p>
                <a:endParaRPr lang="zh-CN" altLang="en-US"/>
              </a:p>
            </p:txBody>
          </p:sp>
        </p:grpSp>
        <p:grpSp>
          <p:nvGrpSpPr>
            <p:cNvPr id="47" name="Group 8"/>
            <p:cNvGrpSpPr/>
            <p:nvPr/>
          </p:nvGrpSpPr>
          <p:grpSpPr bwMode="auto">
            <a:xfrm>
              <a:off x="2770" y="1108"/>
              <a:ext cx="1503" cy="1320"/>
              <a:chOff x="2897" y="845"/>
              <a:chExt cx="1743" cy="1611"/>
            </a:xfrm>
          </p:grpSpPr>
          <p:sp>
            <p:nvSpPr>
              <p:cNvPr id="89" name="AutoShape 9"/>
              <p:cNvSpPr>
                <a:spLocks noChangeArrowheads="1"/>
              </p:cNvSpPr>
              <p:nvPr/>
            </p:nvSpPr>
            <p:spPr bwMode="gray">
              <a:xfrm>
                <a:off x="2897" y="1109"/>
                <a:ext cx="1731" cy="1347"/>
              </a:xfrm>
              <a:prstGeom prst="diamond">
                <a:avLst/>
              </a:prstGeom>
              <a:solidFill>
                <a:srgbClr val="FFFFCC"/>
              </a:solidFill>
              <a:ln w="9525">
                <a:miter lim="800000"/>
              </a:ln>
              <a:scene3d>
                <a:camera prst="legacyObliqueBottom"/>
                <a:lightRig rig="legacyFlat2" dir="t"/>
              </a:scene3d>
              <a:sp3d extrusionH="227000" prstMaterial="legacyMatte">
                <a:bevelT w="13500" h="13500" prst="angle"/>
                <a:bevelB w="13500" h="13500" prst="angle"/>
                <a:extrusionClr>
                  <a:srgbClr val="FFFFCC"/>
                </a:extrusionClr>
              </a:sp3d>
            </p:spPr>
            <p:txBody>
              <a:bodyPr wrap="none" anchor="ctr">
                <a:flatTx/>
              </a:bodyPr>
              <a:lstStyle/>
              <a:p>
                <a:endParaRPr lang="zh-CN" altLang="en-US"/>
              </a:p>
            </p:txBody>
          </p:sp>
          <p:sp>
            <p:nvSpPr>
              <p:cNvPr id="90" name="AutoShape 10"/>
              <p:cNvSpPr>
                <a:spLocks noChangeArrowheads="1"/>
              </p:cNvSpPr>
              <p:nvPr/>
            </p:nvSpPr>
            <p:spPr bwMode="gray">
              <a:xfrm>
                <a:off x="2898" y="966"/>
                <a:ext cx="1731" cy="1347"/>
              </a:xfrm>
              <a:prstGeom prst="diamond">
                <a:avLst/>
              </a:prstGeom>
              <a:solidFill>
                <a:srgbClr val="FFCC66"/>
              </a:solidFill>
              <a:ln w="9525">
                <a:miter lim="800000"/>
              </a:ln>
              <a:scene3d>
                <a:camera prst="legacyObliqueBottom"/>
                <a:lightRig rig="legacyFlat2" dir="t"/>
              </a:scene3d>
              <a:sp3d extrusionH="227000" prstMaterial="legacyMatte">
                <a:bevelT w="13500" h="13500" prst="angle"/>
                <a:bevelB w="13500" h="13500" prst="angle"/>
                <a:extrusionClr>
                  <a:srgbClr val="FFCC66"/>
                </a:extrusionClr>
              </a:sp3d>
            </p:spPr>
            <p:txBody>
              <a:bodyPr wrap="none" anchor="ctr">
                <a:flatTx/>
              </a:bodyPr>
              <a:lstStyle/>
              <a:p>
                <a:endParaRPr lang="zh-CN" altLang="en-US"/>
              </a:p>
            </p:txBody>
          </p:sp>
          <p:sp>
            <p:nvSpPr>
              <p:cNvPr id="91" name="AutoShape 11"/>
              <p:cNvSpPr>
                <a:spLocks noChangeArrowheads="1"/>
              </p:cNvSpPr>
              <p:nvPr/>
            </p:nvSpPr>
            <p:spPr bwMode="gray">
              <a:xfrm>
                <a:off x="2909" y="845"/>
                <a:ext cx="1731" cy="1347"/>
              </a:xfrm>
              <a:prstGeom prst="diamond">
                <a:avLst/>
              </a:prstGeom>
              <a:gradFill rotWithShape="1">
                <a:gsLst>
                  <a:gs pos="0">
                    <a:srgbClr val="A96500"/>
                  </a:gs>
                  <a:gs pos="100000">
                    <a:srgbClr val="FF9900"/>
                  </a:gs>
                </a:gsLst>
                <a:lin ang="5400000" scaled="1"/>
              </a:gradFill>
              <a:ln w="9525">
                <a:miter lim="800000"/>
              </a:ln>
              <a:scene3d>
                <a:camera prst="legacyObliqueBottom"/>
                <a:lightRig rig="legacyFlat2" dir="t"/>
              </a:scene3d>
              <a:sp3d extrusionH="227000" prstMaterial="legacyMatte">
                <a:bevelT w="13500" h="13500" prst="angle"/>
                <a:bevelB w="13500" h="13500" prst="angle"/>
                <a:extrusionClr>
                  <a:srgbClr val="FF9900"/>
                </a:extrusionClr>
              </a:sp3d>
            </p:spPr>
            <p:txBody>
              <a:bodyPr wrap="none" anchor="ctr">
                <a:flatTx/>
              </a:bodyPr>
              <a:lstStyle/>
              <a:p>
                <a:endParaRPr lang="zh-CN" altLang="en-US"/>
              </a:p>
            </p:txBody>
          </p:sp>
        </p:grpSp>
        <p:grpSp>
          <p:nvGrpSpPr>
            <p:cNvPr id="48" name="Group 12"/>
            <p:cNvGrpSpPr/>
            <p:nvPr/>
          </p:nvGrpSpPr>
          <p:grpSpPr bwMode="auto">
            <a:xfrm>
              <a:off x="1281" y="1104"/>
              <a:ext cx="1503" cy="1312"/>
              <a:chOff x="1179" y="849"/>
              <a:chExt cx="1743" cy="1601"/>
            </a:xfrm>
          </p:grpSpPr>
          <p:sp>
            <p:nvSpPr>
              <p:cNvPr id="86" name="AutoShape 13"/>
              <p:cNvSpPr>
                <a:spLocks noChangeArrowheads="1"/>
              </p:cNvSpPr>
              <p:nvPr/>
            </p:nvSpPr>
            <p:spPr bwMode="gray">
              <a:xfrm>
                <a:off x="1179" y="1103"/>
                <a:ext cx="1731" cy="1347"/>
              </a:xfrm>
              <a:prstGeom prst="diamond">
                <a:avLst/>
              </a:prstGeom>
              <a:solidFill>
                <a:srgbClr val="CCECFF"/>
              </a:solidFill>
              <a:ln w="9525">
                <a:miter lim="800000"/>
              </a:ln>
              <a:scene3d>
                <a:camera prst="legacyObliqueBottom"/>
                <a:lightRig rig="legacyFlat2" dir="t"/>
              </a:scene3d>
              <a:sp3d extrusionH="227000" prstMaterial="legacyMatte">
                <a:bevelT w="13500" h="13500" prst="angle"/>
                <a:bevelB w="13500" h="13500" prst="angle"/>
                <a:extrusionClr>
                  <a:srgbClr val="CCECFF"/>
                </a:extrusionClr>
              </a:sp3d>
            </p:spPr>
            <p:txBody>
              <a:bodyPr wrap="none" anchor="ctr">
                <a:flatTx/>
              </a:bodyPr>
              <a:lstStyle/>
              <a:p>
                <a:endParaRPr lang="zh-CN" altLang="en-US"/>
              </a:p>
            </p:txBody>
          </p:sp>
          <p:sp>
            <p:nvSpPr>
              <p:cNvPr id="87" name="AutoShape 14"/>
              <p:cNvSpPr>
                <a:spLocks noChangeArrowheads="1"/>
              </p:cNvSpPr>
              <p:nvPr/>
            </p:nvSpPr>
            <p:spPr bwMode="gray">
              <a:xfrm>
                <a:off x="1180" y="970"/>
                <a:ext cx="1731" cy="1347"/>
              </a:xfrm>
              <a:prstGeom prst="diamond">
                <a:avLst/>
              </a:prstGeom>
              <a:solidFill>
                <a:srgbClr val="CC99FF"/>
              </a:solidFill>
              <a:ln w="9525">
                <a:miter lim="800000"/>
              </a:ln>
              <a:scene3d>
                <a:camera prst="legacyObliqueBottom"/>
                <a:lightRig rig="legacyFlat2" dir="t"/>
              </a:scene3d>
              <a:sp3d extrusionH="227000" prstMaterial="legacyMatte">
                <a:bevelT w="13500" h="13500" prst="angle"/>
                <a:bevelB w="13500" h="13500" prst="angle"/>
                <a:extrusionClr>
                  <a:srgbClr val="CC99FF"/>
                </a:extrusionClr>
              </a:sp3d>
            </p:spPr>
            <p:txBody>
              <a:bodyPr wrap="none" anchor="ctr">
                <a:flatTx/>
              </a:bodyPr>
              <a:lstStyle/>
              <a:p>
                <a:endParaRPr lang="zh-CN" altLang="en-US"/>
              </a:p>
            </p:txBody>
          </p:sp>
          <p:sp>
            <p:nvSpPr>
              <p:cNvPr id="88" name="AutoShape 15"/>
              <p:cNvSpPr>
                <a:spLocks noChangeArrowheads="1"/>
              </p:cNvSpPr>
              <p:nvPr/>
            </p:nvSpPr>
            <p:spPr bwMode="gray">
              <a:xfrm>
                <a:off x="1191" y="849"/>
                <a:ext cx="1731" cy="1347"/>
              </a:xfrm>
              <a:prstGeom prst="diamond">
                <a:avLst/>
              </a:prstGeom>
              <a:gradFill rotWithShape="1">
                <a:gsLst>
                  <a:gs pos="0">
                    <a:srgbClr val="393956"/>
                  </a:gs>
                  <a:gs pos="100000">
                    <a:srgbClr val="666699"/>
                  </a:gs>
                </a:gsLst>
                <a:lin ang="5400000" scaled="1"/>
              </a:gradFill>
              <a:ln w="9525">
                <a:miter lim="800000"/>
              </a:ln>
              <a:scene3d>
                <a:camera prst="legacyObliqueBottom"/>
                <a:lightRig rig="legacyFlat2" dir="t"/>
              </a:scene3d>
              <a:sp3d extrusionH="227000" prstMaterial="legacyMatte">
                <a:bevelT w="13500" h="13500" prst="angle"/>
                <a:bevelB w="13500" h="13500" prst="angle"/>
                <a:extrusionClr>
                  <a:srgbClr val="666699"/>
                </a:extrusionClr>
              </a:sp3d>
            </p:spPr>
            <p:txBody>
              <a:bodyPr wrap="none" anchor="ctr">
                <a:flatTx/>
              </a:bodyPr>
              <a:lstStyle/>
              <a:p>
                <a:endParaRPr lang="zh-CN" altLang="en-US"/>
              </a:p>
            </p:txBody>
          </p:sp>
        </p:grpSp>
        <p:sp>
          <p:nvSpPr>
            <p:cNvPr id="49" name="Rectangle 16"/>
            <p:cNvSpPr>
              <a:spLocks noChangeArrowheads="1"/>
            </p:cNvSpPr>
            <p:nvPr/>
          </p:nvSpPr>
          <p:spPr bwMode="gray">
            <a:xfrm>
              <a:off x="1440" y="1578"/>
              <a:ext cx="128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1600" dirty="0" smtClean="0">
                  <a:solidFill>
                    <a:schemeClr val="bg1"/>
                  </a:solidFill>
                </a:rPr>
                <a:t>为企业经营管理服务</a:t>
              </a:r>
              <a:endParaRPr lang="en-US" altLang="zh-CN" sz="1600" dirty="0">
                <a:solidFill>
                  <a:schemeClr val="bg1"/>
                </a:solidFill>
              </a:endParaRPr>
            </a:p>
          </p:txBody>
        </p:sp>
        <p:sp>
          <p:nvSpPr>
            <p:cNvPr id="50" name="Rectangle 17"/>
            <p:cNvSpPr>
              <a:spLocks noChangeArrowheads="1"/>
            </p:cNvSpPr>
            <p:nvPr/>
          </p:nvSpPr>
          <p:spPr bwMode="gray">
            <a:xfrm>
              <a:off x="2858" y="1578"/>
              <a:ext cx="1409"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1600" dirty="0" smtClean="0">
                  <a:solidFill>
                    <a:schemeClr val="bg1"/>
                  </a:solidFill>
                </a:rPr>
                <a:t>为领导人掌控企业服务</a:t>
              </a:r>
              <a:endParaRPr lang="en-US" altLang="zh-CN" sz="1600" dirty="0">
                <a:solidFill>
                  <a:schemeClr val="bg1"/>
                </a:solidFill>
              </a:endParaRPr>
            </a:p>
          </p:txBody>
        </p:sp>
        <p:sp>
          <p:nvSpPr>
            <p:cNvPr id="51" name="Rectangle 18"/>
            <p:cNvSpPr>
              <a:spLocks noChangeArrowheads="1"/>
            </p:cNvSpPr>
            <p:nvPr/>
          </p:nvSpPr>
          <p:spPr bwMode="gray">
            <a:xfrm>
              <a:off x="2176" y="2275"/>
              <a:ext cx="115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1600" b="1" dirty="0" smtClean="0"/>
                <a:t>风险管理体系功能</a:t>
              </a:r>
              <a:endParaRPr lang="en-US" altLang="zh-CN" sz="1600" b="1" dirty="0"/>
            </a:p>
          </p:txBody>
        </p:sp>
        <p:sp>
          <p:nvSpPr>
            <p:cNvPr id="52" name="Oval 19"/>
            <p:cNvSpPr>
              <a:spLocks noChangeArrowheads="1"/>
            </p:cNvSpPr>
            <p:nvPr/>
          </p:nvSpPr>
          <p:spPr bwMode="gray">
            <a:xfrm>
              <a:off x="1942" y="1290"/>
              <a:ext cx="303" cy="289"/>
            </a:xfrm>
            <a:prstGeom prst="ellipse">
              <a:avLst/>
            </a:prstGeom>
            <a:solidFill>
              <a:srgbClr val="CCCCFF"/>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53" name="Text Box 20"/>
            <p:cNvSpPr txBox="1">
              <a:spLocks noChangeArrowheads="1"/>
            </p:cNvSpPr>
            <p:nvPr/>
          </p:nvSpPr>
          <p:spPr bwMode="gray">
            <a:xfrm>
              <a:off x="1967" y="1312"/>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en-US" altLang="zh-CN" sz="2400" b="1">
                  <a:solidFill>
                    <a:srgbClr val="5F5F5F"/>
                  </a:solidFill>
                </a:rPr>
                <a:t>A</a:t>
              </a:r>
            </a:p>
          </p:txBody>
        </p:sp>
        <p:sp>
          <p:nvSpPr>
            <p:cNvPr id="54" name="Oval 21"/>
            <p:cNvSpPr>
              <a:spLocks noChangeArrowheads="1"/>
            </p:cNvSpPr>
            <p:nvPr/>
          </p:nvSpPr>
          <p:spPr bwMode="gray">
            <a:xfrm>
              <a:off x="3430" y="1290"/>
              <a:ext cx="304" cy="289"/>
            </a:xfrm>
            <a:prstGeom prst="ellipse">
              <a:avLst/>
            </a:prstGeom>
            <a:solidFill>
              <a:srgbClr val="FFCC99"/>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55" name="Text Box 22"/>
            <p:cNvSpPr txBox="1">
              <a:spLocks noChangeArrowheads="1"/>
            </p:cNvSpPr>
            <p:nvPr/>
          </p:nvSpPr>
          <p:spPr bwMode="gray">
            <a:xfrm>
              <a:off x="3458" y="1314"/>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en-US" altLang="zh-CN" sz="2400" b="1">
                  <a:solidFill>
                    <a:srgbClr val="5F5F5F"/>
                  </a:solidFill>
                </a:rPr>
                <a:t>B</a:t>
              </a:r>
            </a:p>
          </p:txBody>
        </p:sp>
        <p:grpSp>
          <p:nvGrpSpPr>
            <p:cNvPr id="56" name="Group 23"/>
            <p:cNvGrpSpPr/>
            <p:nvPr/>
          </p:nvGrpSpPr>
          <p:grpSpPr bwMode="auto">
            <a:xfrm>
              <a:off x="3537" y="2175"/>
              <a:ext cx="486" cy="434"/>
              <a:chOff x="2644" y="2841"/>
              <a:chExt cx="563" cy="529"/>
            </a:xfrm>
          </p:grpSpPr>
          <p:sp>
            <p:nvSpPr>
              <p:cNvPr id="83" name="AutoShape 24"/>
              <p:cNvSpPr>
                <a:spLocks noChangeArrowheads="1"/>
              </p:cNvSpPr>
              <p:nvPr/>
            </p:nvSpPr>
            <p:spPr bwMode="gray">
              <a:xfrm>
                <a:off x="2644" y="2932"/>
                <a:ext cx="563" cy="438"/>
              </a:xfrm>
              <a:prstGeom prst="diamond">
                <a:avLst/>
              </a:prstGeom>
              <a:solidFill>
                <a:srgbClr val="4D4D4D"/>
              </a:solidFill>
              <a:ln w="9525">
                <a:miter lim="800000"/>
              </a:ln>
              <a:scene3d>
                <a:camera prst="legacyObliqueBottom"/>
                <a:lightRig rig="legacyFlat2" dir="t"/>
              </a:scene3d>
              <a:sp3d extrusionH="163500" prstMaterial="legacyMatte">
                <a:bevelT w="13500" h="13500" prst="angle"/>
                <a:bevelB w="13500" h="13500" prst="angle"/>
                <a:extrusionClr>
                  <a:srgbClr val="4D4D4D"/>
                </a:extrusionClr>
              </a:sp3d>
            </p:spPr>
            <p:txBody>
              <a:bodyPr wrap="none" anchor="ctr">
                <a:flatTx/>
              </a:bodyPr>
              <a:lstStyle/>
              <a:p>
                <a:endParaRPr lang="zh-CN" altLang="en-US"/>
              </a:p>
            </p:txBody>
          </p:sp>
          <p:sp>
            <p:nvSpPr>
              <p:cNvPr id="84" name="AutoShape 25"/>
              <p:cNvSpPr>
                <a:spLocks noChangeArrowheads="1"/>
              </p:cNvSpPr>
              <p:nvPr/>
            </p:nvSpPr>
            <p:spPr bwMode="gray">
              <a:xfrm>
                <a:off x="2644" y="2888"/>
                <a:ext cx="563" cy="439"/>
              </a:xfrm>
              <a:prstGeom prst="diamond">
                <a:avLst/>
              </a:prstGeom>
              <a:solidFill>
                <a:srgbClr val="969696"/>
              </a:solidFill>
              <a:ln w="9525">
                <a:miter lim="800000"/>
              </a:ln>
              <a:scene3d>
                <a:camera prst="legacyObliqueBottom"/>
                <a:lightRig rig="legacyFlat2" dir="t"/>
              </a:scene3d>
              <a:sp3d extrusionH="163500" prstMaterial="legacyMatte">
                <a:bevelT w="13500" h="13500" prst="angle"/>
                <a:bevelB w="13500" h="13500" prst="angle"/>
                <a:extrusionClr>
                  <a:srgbClr val="969696"/>
                </a:extrusionClr>
              </a:sp3d>
            </p:spPr>
            <p:txBody>
              <a:bodyPr wrap="none" anchor="ctr">
                <a:flatTx/>
              </a:bodyPr>
              <a:lstStyle/>
              <a:p>
                <a:endParaRPr lang="zh-CN" altLang="en-US"/>
              </a:p>
            </p:txBody>
          </p:sp>
          <p:sp>
            <p:nvSpPr>
              <p:cNvPr id="85" name="AutoShape 26"/>
              <p:cNvSpPr>
                <a:spLocks noChangeArrowheads="1"/>
              </p:cNvSpPr>
              <p:nvPr/>
            </p:nvSpPr>
            <p:spPr bwMode="gray">
              <a:xfrm>
                <a:off x="2644" y="2841"/>
                <a:ext cx="563" cy="438"/>
              </a:xfrm>
              <a:prstGeom prst="diamond">
                <a:avLst/>
              </a:prstGeom>
              <a:gradFill rotWithShape="1">
                <a:gsLst>
                  <a:gs pos="0">
                    <a:srgbClr val="B2B2B2"/>
                  </a:gs>
                  <a:gs pos="100000">
                    <a:srgbClr val="B7B7B7"/>
                  </a:gs>
                </a:gsLst>
                <a:lin ang="5400000" scaled="1"/>
              </a:gradFill>
              <a:ln w="9525">
                <a:miter lim="800000"/>
              </a:ln>
              <a:scene3d>
                <a:camera prst="legacyObliqueBottom"/>
                <a:lightRig rig="legacyFlat2" dir="t"/>
              </a:scene3d>
              <a:sp3d extrusionH="163500" prstMaterial="legacyMatte">
                <a:bevelT w="13500" h="13500" prst="angle"/>
                <a:bevelB w="13500" h="13500" prst="angle"/>
                <a:extrusionClr>
                  <a:srgbClr val="B2B2B2"/>
                </a:extrusionClr>
              </a:sp3d>
            </p:spPr>
            <p:txBody>
              <a:bodyPr wrap="none" anchor="ctr">
                <a:flatTx/>
              </a:bodyPr>
              <a:lstStyle/>
              <a:p>
                <a:endParaRPr lang="zh-CN" altLang="en-US"/>
              </a:p>
            </p:txBody>
          </p:sp>
        </p:grpSp>
        <p:grpSp>
          <p:nvGrpSpPr>
            <p:cNvPr id="57" name="Group 27"/>
            <p:cNvGrpSpPr/>
            <p:nvPr/>
          </p:nvGrpSpPr>
          <p:grpSpPr bwMode="auto">
            <a:xfrm>
              <a:off x="2770" y="2361"/>
              <a:ext cx="1503" cy="1316"/>
              <a:chOff x="2916" y="2200"/>
              <a:chExt cx="1743" cy="1605"/>
            </a:xfrm>
          </p:grpSpPr>
          <p:sp>
            <p:nvSpPr>
              <p:cNvPr id="80" name="AutoShape 28"/>
              <p:cNvSpPr>
                <a:spLocks noChangeArrowheads="1"/>
              </p:cNvSpPr>
              <p:nvPr/>
            </p:nvSpPr>
            <p:spPr bwMode="gray">
              <a:xfrm>
                <a:off x="2916" y="2458"/>
                <a:ext cx="1731" cy="1347"/>
              </a:xfrm>
              <a:prstGeom prst="diamond">
                <a:avLst/>
              </a:prstGeom>
              <a:solidFill>
                <a:srgbClr val="CCFFFF"/>
              </a:solidFill>
              <a:ln w="9525">
                <a:miter lim="800000"/>
              </a:ln>
              <a:scene3d>
                <a:camera prst="legacyObliqueBottom"/>
                <a:lightRig rig="legacyFlat2" dir="t"/>
              </a:scene3d>
              <a:sp3d extrusionH="227000" prstMaterial="legacyMatte">
                <a:bevelT w="13500" h="13500" prst="angle"/>
                <a:bevelB w="13500" h="13500" prst="angle"/>
                <a:extrusionClr>
                  <a:srgbClr val="CCFFFF"/>
                </a:extrusionClr>
              </a:sp3d>
            </p:spPr>
            <p:txBody>
              <a:bodyPr wrap="none" anchor="ctr">
                <a:flatTx/>
              </a:bodyPr>
              <a:lstStyle/>
              <a:p>
                <a:endParaRPr lang="zh-CN" altLang="en-US"/>
              </a:p>
            </p:txBody>
          </p:sp>
          <p:sp>
            <p:nvSpPr>
              <p:cNvPr id="81" name="AutoShape 29"/>
              <p:cNvSpPr>
                <a:spLocks noChangeArrowheads="1"/>
              </p:cNvSpPr>
              <p:nvPr/>
            </p:nvSpPr>
            <p:spPr bwMode="gray">
              <a:xfrm>
                <a:off x="2917" y="2328"/>
                <a:ext cx="1731" cy="1347"/>
              </a:xfrm>
              <a:prstGeom prst="diamond">
                <a:avLst/>
              </a:prstGeom>
              <a:solidFill>
                <a:srgbClr val="33CCFF"/>
              </a:solidFill>
              <a:ln w="9525">
                <a:miter lim="800000"/>
              </a:ln>
              <a:scene3d>
                <a:camera prst="legacyObliqueBottom"/>
                <a:lightRig rig="legacyFlat2" dir="t"/>
              </a:scene3d>
              <a:sp3d extrusionH="227000" prstMaterial="legacyMatte">
                <a:bevelT w="13500" h="13500" prst="angle"/>
                <a:bevelB w="13500" h="13500" prst="angle"/>
                <a:extrusionClr>
                  <a:srgbClr val="33CCFF"/>
                </a:extrusionClr>
              </a:sp3d>
            </p:spPr>
            <p:txBody>
              <a:bodyPr wrap="none" anchor="ctr">
                <a:flatTx/>
              </a:bodyPr>
              <a:lstStyle/>
              <a:p>
                <a:endParaRPr lang="zh-CN" altLang="en-US"/>
              </a:p>
            </p:txBody>
          </p:sp>
          <p:sp>
            <p:nvSpPr>
              <p:cNvPr id="82" name="AutoShape 30"/>
              <p:cNvSpPr>
                <a:spLocks noChangeArrowheads="1"/>
              </p:cNvSpPr>
              <p:nvPr/>
            </p:nvSpPr>
            <p:spPr bwMode="gray">
              <a:xfrm>
                <a:off x="2928" y="2200"/>
                <a:ext cx="1731" cy="1347"/>
              </a:xfrm>
              <a:prstGeom prst="diamond">
                <a:avLst/>
              </a:prstGeom>
              <a:gradFill rotWithShape="1">
                <a:gsLst>
                  <a:gs pos="0">
                    <a:srgbClr val="006587"/>
                  </a:gs>
                  <a:gs pos="100000">
                    <a:srgbClr val="0099CC"/>
                  </a:gs>
                </a:gsLst>
                <a:lin ang="5400000" scaled="1"/>
              </a:gradFill>
              <a:ln w="9525">
                <a:miter lim="800000"/>
              </a:ln>
              <a:scene3d>
                <a:camera prst="legacyObliqueBottom"/>
                <a:lightRig rig="legacyFlat2" dir="t"/>
              </a:scene3d>
              <a:sp3d extrusionH="227000" prstMaterial="legacyMatte">
                <a:bevelT w="13500" h="13500" prst="angle"/>
                <a:bevelB w="13500" h="13500" prst="angle"/>
                <a:extrusionClr>
                  <a:srgbClr val="0099CC"/>
                </a:extrusionClr>
              </a:sp3d>
            </p:spPr>
            <p:txBody>
              <a:bodyPr wrap="none" anchor="ctr">
                <a:flatTx/>
              </a:bodyPr>
              <a:lstStyle/>
              <a:p>
                <a:endParaRPr lang="zh-CN" altLang="en-US"/>
              </a:p>
            </p:txBody>
          </p:sp>
        </p:grpSp>
        <p:sp>
          <p:nvSpPr>
            <p:cNvPr id="58" name="Rectangle 31"/>
            <p:cNvSpPr>
              <a:spLocks noChangeArrowheads="1"/>
            </p:cNvSpPr>
            <p:nvPr/>
          </p:nvSpPr>
          <p:spPr bwMode="gray">
            <a:xfrm>
              <a:off x="2915" y="2840"/>
              <a:ext cx="128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1600" dirty="0" smtClean="0">
                  <a:solidFill>
                    <a:schemeClr val="bg1"/>
                  </a:solidFill>
                </a:rPr>
                <a:t>保障执行力的有效性</a:t>
              </a:r>
              <a:endParaRPr lang="en-US" altLang="zh-CN" sz="1600" dirty="0">
                <a:solidFill>
                  <a:schemeClr val="bg1"/>
                </a:solidFill>
              </a:endParaRPr>
            </a:p>
          </p:txBody>
        </p:sp>
        <p:sp>
          <p:nvSpPr>
            <p:cNvPr id="59" name="Oval 32"/>
            <p:cNvSpPr>
              <a:spLocks noChangeArrowheads="1"/>
            </p:cNvSpPr>
            <p:nvPr/>
          </p:nvSpPr>
          <p:spPr bwMode="gray">
            <a:xfrm>
              <a:off x="3422" y="2585"/>
              <a:ext cx="303" cy="289"/>
            </a:xfrm>
            <a:prstGeom prst="ellipse">
              <a:avLst/>
            </a:prstGeom>
            <a:solidFill>
              <a:srgbClr val="CCFFFF">
                <a:alpha val="79999"/>
              </a:srgbClr>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60" name="Text Box 33"/>
            <p:cNvSpPr txBox="1">
              <a:spLocks noChangeArrowheads="1"/>
            </p:cNvSpPr>
            <p:nvPr/>
          </p:nvSpPr>
          <p:spPr bwMode="gray">
            <a:xfrm>
              <a:off x="3455" y="2610"/>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en-US" altLang="zh-CN" sz="2400" b="1">
                  <a:solidFill>
                    <a:srgbClr val="5F5F5F"/>
                  </a:solidFill>
                </a:rPr>
                <a:t>D</a:t>
              </a:r>
            </a:p>
          </p:txBody>
        </p:sp>
        <p:grpSp>
          <p:nvGrpSpPr>
            <p:cNvPr id="61" name="Group 34"/>
            <p:cNvGrpSpPr/>
            <p:nvPr/>
          </p:nvGrpSpPr>
          <p:grpSpPr bwMode="auto">
            <a:xfrm>
              <a:off x="1548" y="2205"/>
              <a:ext cx="486" cy="433"/>
              <a:chOff x="2644" y="2841"/>
              <a:chExt cx="563" cy="529"/>
            </a:xfrm>
          </p:grpSpPr>
          <p:sp>
            <p:nvSpPr>
              <p:cNvPr id="77" name="AutoShape 35"/>
              <p:cNvSpPr>
                <a:spLocks noChangeArrowheads="1"/>
              </p:cNvSpPr>
              <p:nvPr/>
            </p:nvSpPr>
            <p:spPr bwMode="gray">
              <a:xfrm>
                <a:off x="2644" y="2932"/>
                <a:ext cx="563" cy="438"/>
              </a:xfrm>
              <a:prstGeom prst="diamond">
                <a:avLst/>
              </a:prstGeom>
              <a:solidFill>
                <a:srgbClr val="4D4D4D"/>
              </a:solidFill>
              <a:ln w="9525">
                <a:miter lim="800000"/>
              </a:ln>
              <a:scene3d>
                <a:camera prst="legacyObliqueBottom"/>
                <a:lightRig rig="legacyFlat2" dir="t"/>
              </a:scene3d>
              <a:sp3d extrusionH="163500" prstMaterial="legacyMatte">
                <a:bevelT w="13500" h="13500" prst="angle"/>
                <a:bevelB w="13500" h="13500" prst="angle"/>
                <a:extrusionClr>
                  <a:srgbClr val="4D4D4D"/>
                </a:extrusionClr>
              </a:sp3d>
            </p:spPr>
            <p:txBody>
              <a:bodyPr wrap="none" anchor="ctr">
                <a:flatTx/>
              </a:bodyPr>
              <a:lstStyle/>
              <a:p>
                <a:endParaRPr lang="zh-CN" altLang="en-US"/>
              </a:p>
            </p:txBody>
          </p:sp>
          <p:sp>
            <p:nvSpPr>
              <p:cNvPr id="78" name="AutoShape 36"/>
              <p:cNvSpPr>
                <a:spLocks noChangeArrowheads="1"/>
              </p:cNvSpPr>
              <p:nvPr/>
            </p:nvSpPr>
            <p:spPr bwMode="gray">
              <a:xfrm>
                <a:off x="2644" y="2888"/>
                <a:ext cx="563" cy="439"/>
              </a:xfrm>
              <a:prstGeom prst="diamond">
                <a:avLst/>
              </a:prstGeom>
              <a:solidFill>
                <a:srgbClr val="969696"/>
              </a:solidFill>
              <a:ln w="9525">
                <a:miter lim="800000"/>
              </a:ln>
              <a:scene3d>
                <a:camera prst="legacyObliqueBottom"/>
                <a:lightRig rig="legacyFlat2" dir="t"/>
              </a:scene3d>
              <a:sp3d extrusionH="163500" prstMaterial="legacyMatte">
                <a:bevelT w="13500" h="13500" prst="angle"/>
                <a:bevelB w="13500" h="13500" prst="angle"/>
                <a:extrusionClr>
                  <a:srgbClr val="969696"/>
                </a:extrusionClr>
              </a:sp3d>
            </p:spPr>
            <p:txBody>
              <a:bodyPr wrap="none" anchor="ctr">
                <a:flatTx/>
              </a:bodyPr>
              <a:lstStyle/>
              <a:p>
                <a:endParaRPr lang="zh-CN" altLang="en-US"/>
              </a:p>
            </p:txBody>
          </p:sp>
          <p:sp>
            <p:nvSpPr>
              <p:cNvPr id="79" name="AutoShape 37"/>
              <p:cNvSpPr>
                <a:spLocks noChangeArrowheads="1"/>
              </p:cNvSpPr>
              <p:nvPr/>
            </p:nvSpPr>
            <p:spPr bwMode="gray">
              <a:xfrm>
                <a:off x="2644" y="2841"/>
                <a:ext cx="563" cy="438"/>
              </a:xfrm>
              <a:prstGeom prst="diamond">
                <a:avLst/>
              </a:prstGeom>
              <a:gradFill rotWithShape="1">
                <a:gsLst>
                  <a:gs pos="0">
                    <a:srgbClr val="B2B2B2"/>
                  </a:gs>
                  <a:gs pos="100000">
                    <a:srgbClr val="ABABAB"/>
                  </a:gs>
                </a:gsLst>
                <a:lin ang="5400000" scaled="1"/>
              </a:gradFill>
              <a:ln w="9525">
                <a:miter lim="800000"/>
              </a:ln>
              <a:scene3d>
                <a:camera prst="legacyObliqueBottom"/>
                <a:lightRig rig="legacyFlat2" dir="t"/>
              </a:scene3d>
              <a:sp3d extrusionH="163500" prstMaterial="legacyMatte">
                <a:bevelT w="13500" h="13500" prst="angle"/>
                <a:bevelB w="13500" h="13500" prst="angle"/>
                <a:extrusionClr>
                  <a:srgbClr val="B2B2B2"/>
                </a:extrusionClr>
              </a:sp3d>
            </p:spPr>
            <p:txBody>
              <a:bodyPr wrap="none" anchor="ctr">
                <a:flatTx/>
              </a:bodyPr>
              <a:lstStyle/>
              <a:p>
                <a:endParaRPr lang="zh-CN" altLang="en-US"/>
              </a:p>
            </p:txBody>
          </p:sp>
        </p:grpSp>
        <p:grpSp>
          <p:nvGrpSpPr>
            <p:cNvPr id="62" name="Group 38"/>
            <p:cNvGrpSpPr/>
            <p:nvPr/>
          </p:nvGrpSpPr>
          <p:grpSpPr bwMode="auto">
            <a:xfrm>
              <a:off x="1280" y="2359"/>
              <a:ext cx="1503" cy="1311"/>
              <a:chOff x="1185" y="2206"/>
              <a:chExt cx="1743" cy="1599"/>
            </a:xfrm>
          </p:grpSpPr>
          <p:sp>
            <p:nvSpPr>
              <p:cNvPr id="74" name="AutoShape 39"/>
              <p:cNvSpPr>
                <a:spLocks noChangeArrowheads="1"/>
              </p:cNvSpPr>
              <p:nvPr/>
            </p:nvSpPr>
            <p:spPr bwMode="gray">
              <a:xfrm>
                <a:off x="1185" y="2458"/>
                <a:ext cx="1731" cy="1347"/>
              </a:xfrm>
              <a:prstGeom prst="diamond">
                <a:avLst/>
              </a:prstGeom>
              <a:solidFill>
                <a:srgbClr val="CCFFCC"/>
              </a:solidFill>
              <a:ln w="9525">
                <a:miter lim="800000"/>
              </a:ln>
              <a:scene3d>
                <a:camera prst="legacyObliqueBottom"/>
                <a:lightRig rig="legacyFlat2" dir="t"/>
              </a:scene3d>
              <a:sp3d extrusionH="227000" prstMaterial="legacyMatte">
                <a:bevelT w="13500" h="13500" prst="angle"/>
                <a:bevelB w="13500" h="13500" prst="angle"/>
                <a:extrusionClr>
                  <a:srgbClr val="CCFFCC"/>
                </a:extrusionClr>
              </a:sp3d>
            </p:spPr>
            <p:txBody>
              <a:bodyPr wrap="none" anchor="ctr">
                <a:flatTx/>
              </a:bodyPr>
              <a:lstStyle/>
              <a:p>
                <a:endParaRPr lang="zh-CN" altLang="en-US"/>
              </a:p>
            </p:txBody>
          </p:sp>
          <p:sp>
            <p:nvSpPr>
              <p:cNvPr id="75" name="AutoShape 40"/>
              <p:cNvSpPr>
                <a:spLocks noChangeArrowheads="1"/>
              </p:cNvSpPr>
              <p:nvPr/>
            </p:nvSpPr>
            <p:spPr bwMode="gray">
              <a:xfrm>
                <a:off x="1186" y="2327"/>
                <a:ext cx="1731" cy="1347"/>
              </a:xfrm>
              <a:prstGeom prst="diamond">
                <a:avLst/>
              </a:prstGeom>
              <a:solidFill>
                <a:srgbClr val="66FF66"/>
              </a:solidFill>
              <a:ln w="9525">
                <a:miter lim="800000"/>
              </a:ln>
              <a:scene3d>
                <a:camera prst="legacyObliqueBottom"/>
                <a:lightRig rig="legacyFlat2" dir="t"/>
              </a:scene3d>
              <a:sp3d extrusionH="227000" prstMaterial="legacyMatte">
                <a:bevelT w="13500" h="13500" prst="angle"/>
                <a:bevelB w="13500" h="13500" prst="angle"/>
                <a:extrusionClr>
                  <a:srgbClr val="66FF66"/>
                </a:extrusionClr>
              </a:sp3d>
            </p:spPr>
            <p:txBody>
              <a:bodyPr wrap="none" anchor="ctr">
                <a:flatTx/>
              </a:bodyPr>
              <a:lstStyle/>
              <a:p>
                <a:endParaRPr lang="zh-CN" altLang="en-US"/>
              </a:p>
            </p:txBody>
          </p:sp>
          <p:sp>
            <p:nvSpPr>
              <p:cNvPr id="76" name="AutoShape 41"/>
              <p:cNvSpPr>
                <a:spLocks noChangeArrowheads="1"/>
              </p:cNvSpPr>
              <p:nvPr/>
            </p:nvSpPr>
            <p:spPr bwMode="gray">
              <a:xfrm>
                <a:off x="1197" y="2206"/>
                <a:ext cx="1731" cy="1347"/>
              </a:xfrm>
              <a:prstGeom prst="diamond">
                <a:avLst/>
              </a:prstGeom>
              <a:gradFill rotWithShape="1">
                <a:gsLst>
                  <a:gs pos="0">
                    <a:srgbClr val="009B4E"/>
                  </a:gs>
                  <a:gs pos="100000">
                    <a:srgbClr val="00CC66"/>
                  </a:gs>
                </a:gsLst>
                <a:lin ang="5400000" scaled="1"/>
              </a:gradFill>
              <a:ln w="9525">
                <a:miter lim="800000"/>
              </a:ln>
              <a:scene3d>
                <a:camera prst="legacyObliqueBottom"/>
                <a:lightRig rig="legacyFlat2" dir="t"/>
              </a:scene3d>
              <a:sp3d extrusionH="227000" prstMaterial="legacyMatte">
                <a:bevelT w="13500" h="13500" prst="angle"/>
                <a:bevelB w="13500" h="13500" prst="angle"/>
                <a:extrusionClr>
                  <a:srgbClr val="00CC66"/>
                </a:extrusionClr>
              </a:sp3d>
            </p:spPr>
            <p:txBody>
              <a:bodyPr wrap="none" anchor="ctr">
                <a:flatTx/>
              </a:bodyPr>
              <a:lstStyle/>
              <a:p>
                <a:endParaRPr lang="zh-CN" altLang="en-US"/>
              </a:p>
            </p:txBody>
          </p:sp>
        </p:grpSp>
        <p:sp>
          <p:nvSpPr>
            <p:cNvPr id="63" name="Rectangle 42"/>
            <p:cNvSpPr>
              <a:spLocks noChangeArrowheads="1"/>
            </p:cNvSpPr>
            <p:nvPr/>
          </p:nvSpPr>
          <p:spPr bwMode="gray">
            <a:xfrm>
              <a:off x="1338" y="2840"/>
              <a:ext cx="1409"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1600" dirty="0" smtClean="0">
                  <a:solidFill>
                    <a:schemeClr val="bg1"/>
                  </a:solidFill>
                </a:rPr>
                <a:t>保障经营策略的恰当性</a:t>
              </a:r>
              <a:endParaRPr lang="en-US" altLang="zh-CN" sz="1600" dirty="0">
                <a:solidFill>
                  <a:schemeClr val="bg1"/>
                </a:solidFill>
              </a:endParaRPr>
            </a:p>
          </p:txBody>
        </p:sp>
        <p:sp>
          <p:nvSpPr>
            <p:cNvPr id="64" name="Oval 43"/>
            <p:cNvSpPr>
              <a:spLocks noChangeArrowheads="1"/>
            </p:cNvSpPr>
            <p:nvPr/>
          </p:nvSpPr>
          <p:spPr bwMode="gray">
            <a:xfrm>
              <a:off x="1942" y="2585"/>
              <a:ext cx="303" cy="289"/>
            </a:xfrm>
            <a:prstGeom prst="ellipse">
              <a:avLst/>
            </a:prstGeom>
            <a:solidFill>
              <a:srgbClr val="CCFFCC">
                <a:alpha val="70195"/>
              </a:srgbClr>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65" name="Text Box 44"/>
            <p:cNvSpPr txBox="1">
              <a:spLocks noChangeArrowheads="1"/>
            </p:cNvSpPr>
            <p:nvPr/>
          </p:nvSpPr>
          <p:spPr bwMode="gray">
            <a:xfrm>
              <a:off x="1970" y="2612"/>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en-US" altLang="zh-CN" sz="2400" b="1">
                  <a:solidFill>
                    <a:srgbClr val="5F5F5F"/>
                  </a:solidFill>
                </a:rPr>
                <a:t>C</a:t>
              </a:r>
            </a:p>
          </p:txBody>
        </p:sp>
        <p:grpSp>
          <p:nvGrpSpPr>
            <p:cNvPr id="66" name="Group 45"/>
            <p:cNvGrpSpPr/>
            <p:nvPr/>
          </p:nvGrpSpPr>
          <p:grpSpPr bwMode="auto">
            <a:xfrm>
              <a:off x="2514" y="3057"/>
              <a:ext cx="486" cy="434"/>
              <a:chOff x="2644" y="2841"/>
              <a:chExt cx="563" cy="529"/>
            </a:xfrm>
          </p:grpSpPr>
          <p:sp>
            <p:nvSpPr>
              <p:cNvPr id="71" name="AutoShape 46"/>
              <p:cNvSpPr>
                <a:spLocks noChangeArrowheads="1"/>
              </p:cNvSpPr>
              <p:nvPr/>
            </p:nvSpPr>
            <p:spPr bwMode="gray">
              <a:xfrm>
                <a:off x="2644" y="2932"/>
                <a:ext cx="563" cy="438"/>
              </a:xfrm>
              <a:prstGeom prst="diamond">
                <a:avLst/>
              </a:prstGeom>
              <a:solidFill>
                <a:srgbClr val="4D4D4D"/>
              </a:solidFill>
              <a:ln w="9525">
                <a:miter lim="800000"/>
              </a:ln>
              <a:scene3d>
                <a:camera prst="legacyObliqueBottom"/>
                <a:lightRig rig="legacyFlat2" dir="t"/>
              </a:scene3d>
              <a:sp3d extrusionH="163500" prstMaterial="legacyMatte">
                <a:bevelT w="13500" h="13500" prst="angle"/>
                <a:bevelB w="13500" h="13500" prst="angle"/>
                <a:extrusionClr>
                  <a:srgbClr val="4D4D4D"/>
                </a:extrusionClr>
              </a:sp3d>
            </p:spPr>
            <p:txBody>
              <a:bodyPr wrap="none" anchor="ctr">
                <a:flatTx/>
              </a:bodyPr>
              <a:lstStyle/>
              <a:p>
                <a:endParaRPr lang="zh-CN" altLang="en-US"/>
              </a:p>
            </p:txBody>
          </p:sp>
          <p:sp>
            <p:nvSpPr>
              <p:cNvPr id="72" name="AutoShape 47"/>
              <p:cNvSpPr>
                <a:spLocks noChangeArrowheads="1"/>
              </p:cNvSpPr>
              <p:nvPr/>
            </p:nvSpPr>
            <p:spPr bwMode="gray">
              <a:xfrm>
                <a:off x="2644" y="2888"/>
                <a:ext cx="563" cy="439"/>
              </a:xfrm>
              <a:prstGeom prst="diamond">
                <a:avLst/>
              </a:prstGeom>
              <a:solidFill>
                <a:srgbClr val="969696"/>
              </a:solidFill>
              <a:ln w="9525">
                <a:miter lim="800000"/>
              </a:ln>
              <a:scene3d>
                <a:camera prst="legacyObliqueBottom"/>
                <a:lightRig rig="legacyFlat2" dir="t"/>
              </a:scene3d>
              <a:sp3d extrusionH="163500" prstMaterial="legacyMatte">
                <a:bevelT w="13500" h="13500" prst="angle"/>
                <a:bevelB w="13500" h="13500" prst="angle"/>
                <a:extrusionClr>
                  <a:srgbClr val="969696"/>
                </a:extrusionClr>
              </a:sp3d>
            </p:spPr>
            <p:txBody>
              <a:bodyPr wrap="none" anchor="ctr">
                <a:flatTx/>
              </a:bodyPr>
              <a:lstStyle/>
              <a:p>
                <a:endParaRPr lang="zh-CN" altLang="en-US"/>
              </a:p>
            </p:txBody>
          </p:sp>
          <p:sp>
            <p:nvSpPr>
              <p:cNvPr id="73" name="AutoShape 48"/>
              <p:cNvSpPr>
                <a:spLocks noChangeArrowheads="1"/>
              </p:cNvSpPr>
              <p:nvPr/>
            </p:nvSpPr>
            <p:spPr bwMode="gray">
              <a:xfrm>
                <a:off x="2644" y="2841"/>
                <a:ext cx="563" cy="438"/>
              </a:xfrm>
              <a:prstGeom prst="diamond">
                <a:avLst/>
              </a:prstGeom>
              <a:gradFill rotWithShape="1">
                <a:gsLst>
                  <a:gs pos="0">
                    <a:srgbClr val="B2B2B2"/>
                  </a:gs>
                  <a:gs pos="100000">
                    <a:srgbClr val="ABABAB"/>
                  </a:gs>
                </a:gsLst>
                <a:lin ang="5400000" scaled="1"/>
              </a:gradFill>
              <a:ln w="9525">
                <a:miter lim="800000"/>
              </a:ln>
              <a:scene3d>
                <a:camera prst="legacyObliqueBottom"/>
                <a:lightRig rig="legacyFlat2" dir="t"/>
              </a:scene3d>
              <a:sp3d extrusionH="163500" prstMaterial="legacyMatte">
                <a:bevelT w="13500" h="13500" prst="angle"/>
                <a:bevelB w="13500" h="13500" prst="angle"/>
                <a:extrusionClr>
                  <a:srgbClr val="B2B2B2"/>
                </a:extrusionClr>
              </a:sp3d>
            </p:spPr>
            <p:txBody>
              <a:bodyPr wrap="none" anchor="ctr">
                <a:flatTx/>
              </a:bodyPr>
              <a:lstStyle/>
              <a:p>
                <a:endParaRPr lang="zh-CN" altLang="en-US"/>
              </a:p>
            </p:txBody>
          </p:sp>
        </p:grpSp>
        <p:sp>
          <p:nvSpPr>
            <p:cNvPr id="67" name="Text Box 49"/>
            <p:cNvSpPr txBox="1">
              <a:spLocks noChangeArrowheads="1"/>
            </p:cNvSpPr>
            <p:nvPr/>
          </p:nvSpPr>
          <p:spPr bwMode="gray">
            <a:xfrm>
              <a:off x="4054" y="1265"/>
              <a:ext cx="1411"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1400" dirty="0" smtClean="0">
                  <a:solidFill>
                    <a:srgbClr val="333333"/>
                  </a:solidFill>
                  <a:latin typeface="微软雅黑" pitchFamily="34" charset="-122"/>
                  <a:ea typeface="微软雅黑" pitchFamily="34" charset="-122"/>
                </a:rPr>
                <a:t>风险管理</a:t>
              </a:r>
              <a:r>
                <a:rPr lang="en-US" altLang="zh-CN" sz="1400" dirty="0" smtClean="0">
                  <a:solidFill>
                    <a:srgbClr val="333333"/>
                  </a:solidFill>
                  <a:latin typeface="微软雅黑" pitchFamily="34" charset="-122"/>
                  <a:ea typeface="微软雅黑" pitchFamily="34" charset="-122"/>
                </a:rPr>
                <a:t>/</a:t>
              </a:r>
              <a:r>
                <a:rPr lang="zh-CN" altLang="en-US" sz="1400" dirty="0" smtClean="0">
                  <a:solidFill>
                    <a:srgbClr val="333333"/>
                  </a:solidFill>
                  <a:latin typeface="微软雅黑" pitchFamily="34" charset="-122"/>
                  <a:ea typeface="微软雅黑" pitchFamily="34" charset="-122"/>
                </a:rPr>
                <a:t>内部控制实现了领导人对企业</a:t>
              </a:r>
              <a:r>
                <a:rPr lang="zh-CN" altLang="en-US" sz="1400" dirty="0">
                  <a:solidFill>
                    <a:srgbClr val="333333"/>
                  </a:solidFill>
                  <a:latin typeface="微软雅黑" pitchFamily="34" charset="-122"/>
                  <a:ea typeface="微软雅黑" pitchFamily="34" charset="-122"/>
                </a:rPr>
                <a:t>的</a:t>
              </a:r>
              <a:r>
                <a:rPr lang="zh-CN" altLang="en-US" sz="1400" dirty="0" smtClean="0">
                  <a:solidFill>
                    <a:srgbClr val="333333"/>
                  </a:solidFill>
                  <a:latin typeface="微软雅黑" pitchFamily="34" charset="-122"/>
                  <a:ea typeface="微软雅黑" pitchFamily="34" charset="-122"/>
                </a:rPr>
                <a:t>充分掌控</a:t>
              </a:r>
              <a:endParaRPr lang="en-US" altLang="zh-CN" sz="1400" dirty="0">
                <a:solidFill>
                  <a:srgbClr val="333333"/>
                </a:solidFill>
                <a:latin typeface="微软雅黑" pitchFamily="34" charset="-122"/>
                <a:ea typeface="微软雅黑" pitchFamily="34" charset="-122"/>
              </a:endParaRPr>
            </a:p>
          </p:txBody>
        </p:sp>
        <p:sp>
          <p:nvSpPr>
            <p:cNvPr id="68" name="Text Box 50"/>
            <p:cNvSpPr txBox="1">
              <a:spLocks noChangeArrowheads="1"/>
            </p:cNvSpPr>
            <p:nvPr/>
          </p:nvSpPr>
          <p:spPr bwMode="gray">
            <a:xfrm>
              <a:off x="4143" y="2560"/>
              <a:ext cx="127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1400" dirty="0" smtClean="0">
                  <a:solidFill>
                    <a:srgbClr val="333333"/>
                  </a:solidFill>
                  <a:latin typeface="微软雅黑" pitchFamily="34" charset="-122"/>
                  <a:ea typeface="微软雅黑" pitchFamily="34" charset="-122"/>
                </a:rPr>
                <a:t>检查企业或员工的执行力保证策略的有效落实</a:t>
              </a:r>
              <a:endParaRPr lang="en-US" altLang="zh-CN" sz="1400" dirty="0">
                <a:solidFill>
                  <a:srgbClr val="333333"/>
                </a:solidFill>
                <a:latin typeface="微软雅黑" pitchFamily="34" charset="-122"/>
                <a:ea typeface="微软雅黑" pitchFamily="34" charset="-122"/>
              </a:endParaRPr>
            </a:p>
          </p:txBody>
        </p:sp>
        <p:sp>
          <p:nvSpPr>
            <p:cNvPr id="69" name="Text Box 51"/>
            <p:cNvSpPr txBox="1">
              <a:spLocks noChangeArrowheads="1"/>
            </p:cNvSpPr>
            <p:nvPr/>
          </p:nvSpPr>
          <p:spPr bwMode="gray">
            <a:xfrm>
              <a:off x="336" y="1248"/>
              <a:ext cx="122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1400" dirty="0" smtClean="0">
                  <a:solidFill>
                    <a:srgbClr val="333333"/>
                  </a:solidFill>
                  <a:latin typeface="微软雅黑" pitchFamily="34" charset="-122"/>
                  <a:ea typeface="微软雅黑" pitchFamily="34" charset="-122"/>
                </a:rPr>
                <a:t>风险管理促进企业利润获取和价值的提升</a:t>
              </a:r>
              <a:endParaRPr lang="en-US" altLang="zh-CN" sz="1400" dirty="0">
                <a:solidFill>
                  <a:srgbClr val="333333"/>
                </a:solidFill>
                <a:latin typeface="微软雅黑" pitchFamily="34" charset="-122"/>
                <a:ea typeface="微软雅黑" pitchFamily="34" charset="-122"/>
              </a:endParaRPr>
            </a:p>
          </p:txBody>
        </p:sp>
        <p:sp>
          <p:nvSpPr>
            <p:cNvPr id="70" name="Text Box 52"/>
            <p:cNvSpPr txBox="1">
              <a:spLocks noChangeArrowheads="1"/>
            </p:cNvSpPr>
            <p:nvPr/>
          </p:nvSpPr>
          <p:spPr bwMode="gray">
            <a:xfrm>
              <a:off x="158" y="2605"/>
              <a:ext cx="131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1400" dirty="0" smtClean="0">
                  <a:solidFill>
                    <a:srgbClr val="333333"/>
                  </a:solidFill>
                  <a:latin typeface="微软雅黑" pitchFamily="34" charset="-122"/>
                  <a:ea typeface="微软雅黑" pitchFamily="34" charset="-122"/>
                </a:rPr>
                <a:t>识别策略缺陷保证与企业内外部环境的匹配性</a:t>
              </a:r>
              <a:endParaRPr lang="en-US" altLang="zh-CN" sz="1400" dirty="0">
                <a:solidFill>
                  <a:srgbClr val="333333"/>
                </a:solidFill>
                <a:latin typeface="微软雅黑" pitchFamily="34" charset="-122"/>
                <a:ea typeface="微软雅黑" pitchFamily="34" charset="-122"/>
              </a:endParaRPr>
            </a:p>
          </p:txBody>
        </p:sp>
      </p:gr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三</a:t>
            </a:r>
            <a:r>
              <a:rPr lang="zh-CN" altLang="en-US" sz="2800" dirty="0" smtClean="0">
                <a:solidFill>
                  <a:schemeClr val="bg1"/>
                </a:solidFill>
                <a:latin typeface="微软雅黑" pitchFamily="34" charset="-122"/>
                <a:ea typeface="微软雅黑" pitchFamily="34" charset="-122"/>
              </a:rPr>
              <a:t>、功能与作用</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常态化的风险控制机制</a:t>
            </a:r>
            <a:endParaRPr lang="zh-CN" altLang="en-US" sz="2800" dirty="0">
              <a:solidFill>
                <a:schemeClr val="bg1"/>
              </a:solidFill>
              <a:latin typeface="微软雅黑" pitchFamily="34" charset="-122"/>
              <a:ea typeface="微软雅黑" pitchFamily="34" charset="-122"/>
            </a:endParaRPr>
          </a:p>
        </p:txBody>
      </p:sp>
      <p:pic>
        <p:nvPicPr>
          <p:cNvPr id="95" name="Picture 47" descr="161"/>
          <p:cNvPicPr>
            <a:picLocks noChangeAspect="1" noChangeArrowheads="1"/>
          </p:cNvPicPr>
          <p:nvPr/>
        </p:nvPicPr>
        <p:blipFill>
          <a:blip r:embed="rId3" cstate="print"/>
          <a:srcRect/>
          <a:stretch>
            <a:fillRect/>
          </a:stretch>
        </p:blipFill>
        <p:spPr bwMode="gray">
          <a:xfrm>
            <a:off x="3816152" y="2345978"/>
            <a:ext cx="1219200" cy="1219200"/>
          </a:xfrm>
          <a:prstGeom prst="rect">
            <a:avLst/>
          </a:prstGeom>
          <a:noFill/>
          <a:ln w="9525">
            <a:noFill/>
            <a:miter lim="800000"/>
            <a:headEnd/>
            <a:tailEnd/>
          </a:ln>
        </p:spPr>
      </p:pic>
      <p:pic>
        <p:nvPicPr>
          <p:cNvPr id="96" name="Picture 49" descr="133"/>
          <p:cNvPicPr>
            <a:picLocks noChangeAspect="1" noChangeArrowheads="1"/>
          </p:cNvPicPr>
          <p:nvPr/>
        </p:nvPicPr>
        <p:blipFill>
          <a:blip r:embed="rId4" cstate="print"/>
          <a:srcRect/>
          <a:stretch>
            <a:fillRect/>
          </a:stretch>
        </p:blipFill>
        <p:spPr bwMode="gray">
          <a:xfrm>
            <a:off x="2901752" y="2726978"/>
            <a:ext cx="1514475" cy="1725613"/>
          </a:xfrm>
          <a:prstGeom prst="rect">
            <a:avLst/>
          </a:prstGeom>
          <a:noFill/>
          <a:ln w="9525">
            <a:noFill/>
            <a:miter lim="800000"/>
            <a:headEnd/>
            <a:tailEnd/>
          </a:ln>
        </p:spPr>
      </p:pic>
      <p:grpSp>
        <p:nvGrpSpPr>
          <p:cNvPr id="97" name="Group 2"/>
          <p:cNvGrpSpPr/>
          <p:nvPr/>
        </p:nvGrpSpPr>
        <p:grpSpPr bwMode="auto">
          <a:xfrm>
            <a:off x="1181100" y="1124744"/>
            <a:ext cx="6819900" cy="4975225"/>
            <a:chOff x="735" y="117"/>
            <a:chExt cx="4315" cy="3352"/>
          </a:xfrm>
        </p:grpSpPr>
        <p:sp>
          <p:nvSpPr>
            <p:cNvPr id="98" name="AutoShape 3"/>
            <p:cNvSpPr>
              <a:spLocks noChangeArrowheads="1"/>
            </p:cNvSpPr>
            <p:nvPr/>
          </p:nvSpPr>
          <p:spPr bwMode="gray">
            <a:xfrm flipV="1">
              <a:off x="735" y="117"/>
              <a:ext cx="4315" cy="3352"/>
            </a:xfrm>
            <a:custGeom>
              <a:avLst/>
              <a:gdLst>
                <a:gd name="G0" fmla="+- 9915 0 0"/>
                <a:gd name="G1" fmla="+- -11780953 0 0"/>
                <a:gd name="G2" fmla="+- 0 0 -11780953"/>
                <a:gd name="T0" fmla="*/ 0 256 1"/>
                <a:gd name="T1" fmla="*/ 180 256 1"/>
                <a:gd name="G3" fmla="+- -11780953 T0 T1"/>
                <a:gd name="T2" fmla="*/ 0 256 1"/>
                <a:gd name="T3" fmla="*/ 90 256 1"/>
                <a:gd name="G4" fmla="+- -11780953 T2 T3"/>
                <a:gd name="G5" fmla="*/ G4 2 1"/>
                <a:gd name="T4" fmla="*/ 90 256 1"/>
                <a:gd name="T5" fmla="*/ 0 256 1"/>
                <a:gd name="G6" fmla="+- -11780953 T4 T5"/>
                <a:gd name="G7" fmla="*/ G6 2 1"/>
                <a:gd name="G8" fmla="abs -11780953"/>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9915"/>
                <a:gd name="G18" fmla="*/ 9915 1 2"/>
                <a:gd name="G19" fmla="+- G18 5400 0"/>
                <a:gd name="G20" fmla="cos G19 -11780953"/>
                <a:gd name="G21" fmla="sin G19 -11780953"/>
                <a:gd name="G22" fmla="+- G20 10800 0"/>
                <a:gd name="G23" fmla="+- G21 10800 0"/>
                <a:gd name="G24" fmla="+- 10800 0 G20"/>
                <a:gd name="G25" fmla="+- 9915 10800 0"/>
                <a:gd name="G26" fmla="?: G9 G17 G25"/>
                <a:gd name="G27" fmla="?: G9 0 21600"/>
                <a:gd name="G28" fmla="cos 10800 -11780953"/>
                <a:gd name="G29" fmla="sin 10800 -11780953"/>
                <a:gd name="G30" fmla="sin 9915 -11780953"/>
                <a:gd name="G31" fmla="+- G28 10800 0"/>
                <a:gd name="G32" fmla="+- G29 10800 0"/>
                <a:gd name="G33" fmla="+- G30 10800 0"/>
                <a:gd name="G34" fmla="?: G4 0 G31"/>
                <a:gd name="G35" fmla="?: -11780953 G34 0"/>
                <a:gd name="G36" fmla="?: G6 G35 G31"/>
                <a:gd name="G37" fmla="+- 21600 0 G36"/>
                <a:gd name="G38" fmla="?: G4 0 G33"/>
                <a:gd name="G39" fmla="?: -11780953 G38 G32"/>
                <a:gd name="G40" fmla="?: G6 G39 0"/>
                <a:gd name="G41" fmla="?: G4 G32 21600"/>
                <a:gd name="G42" fmla="?: G6 G41 G33"/>
                <a:gd name="T12" fmla="*/ 10800 w 21600"/>
                <a:gd name="T13" fmla="*/ 0 h 21600"/>
                <a:gd name="T14" fmla="*/ 442 w 21600"/>
                <a:gd name="T15" fmla="*/ 10757 h 21600"/>
                <a:gd name="T16" fmla="*/ 10800 w 21600"/>
                <a:gd name="T17" fmla="*/ 885 h 21600"/>
                <a:gd name="T18" fmla="*/ 21158 w 21600"/>
                <a:gd name="T19" fmla="*/ 10757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885" y="10759"/>
                  </a:moveTo>
                  <a:cubicBezTo>
                    <a:pt x="907" y="5299"/>
                    <a:pt x="5340" y="884"/>
                    <a:pt x="10800" y="885"/>
                  </a:cubicBezTo>
                  <a:cubicBezTo>
                    <a:pt x="16259" y="885"/>
                    <a:pt x="20692" y="5299"/>
                    <a:pt x="20714" y="10759"/>
                  </a:cubicBezTo>
                  <a:lnTo>
                    <a:pt x="21599" y="10755"/>
                  </a:lnTo>
                  <a:cubicBezTo>
                    <a:pt x="21575" y="4808"/>
                    <a:pt x="16747" y="-1"/>
                    <a:pt x="10799" y="0"/>
                  </a:cubicBezTo>
                  <a:cubicBezTo>
                    <a:pt x="4852" y="0"/>
                    <a:pt x="24" y="4808"/>
                    <a:pt x="0" y="10755"/>
                  </a:cubicBezTo>
                  <a:close/>
                </a:path>
              </a:pathLst>
            </a:custGeom>
            <a:gradFill rotWithShape="1">
              <a:gsLst>
                <a:gs pos="0">
                  <a:schemeClr val="folHlink">
                    <a:gamma/>
                    <a:tint val="69804"/>
                    <a:invGamma/>
                    <a:alpha val="30000"/>
                  </a:schemeClr>
                </a:gs>
                <a:gs pos="50000">
                  <a:schemeClr val="folHlink"/>
                </a:gs>
                <a:gs pos="100000">
                  <a:schemeClr val="folHlink">
                    <a:gamma/>
                    <a:tint val="69804"/>
                    <a:invGamma/>
                    <a:alpha val="30000"/>
                  </a:schemeClr>
                </a:gs>
              </a:gsLst>
              <a:lin ang="0" scaled="1"/>
            </a:gradFill>
            <a:ln w="9525" algn="ctr">
              <a:noFill/>
              <a:miter lim="800000"/>
            </a:ln>
            <a:effectLst/>
          </p:spPr>
          <p:txBody>
            <a:bodyPr wrap="none" anchor="ctr"/>
            <a:lstStyle/>
            <a:p>
              <a:pPr>
                <a:defRPr/>
              </a:pPr>
              <a:endParaRPr lang="zh-CN" altLang="en-US"/>
            </a:p>
          </p:txBody>
        </p:sp>
        <p:sp>
          <p:nvSpPr>
            <p:cNvPr id="99" name="AutoShape 4"/>
            <p:cNvSpPr>
              <a:spLocks noChangeArrowheads="1"/>
            </p:cNvSpPr>
            <p:nvPr/>
          </p:nvSpPr>
          <p:spPr bwMode="gray">
            <a:xfrm flipV="1">
              <a:off x="1042" y="376"/>
              <a:ext cx="3665" cy="2847"/>
            </a:xfrm>
            <a:custGeom>
              <a:avLst/>
              <a:gdLst>
                <a:gd name="G0" fmla="+- 9915 0 0"/>
                <a:gd name="G1" fmla="+- -11780953 0 0"/>
                <a:gd name="G2" fmla="+- 0 0 -11780953"/>
                <a:gd name="T0" fmla="*/ 0 256 1"/>
                <a:gd name="T1" fmla="*/ 180 256 1"/>
                <a:gd name="G3" fmla="+- -11780953 T0 T1"/>
                <a:gd name="T2" fmla="*/ 0 256 1"/>
                <a:gd name="T3" fmla="*/ 90 256 1"/>
                <a:gd name="G4" fmla="+- -11780953 T2 T3"/>
                <a:gd name="G5" fmla="*/ G4 2 1"/>
                <a:gd name="T4" fmla="*/ 90 256 1"/>
                <a:gd name="T5" fmla="*/ 0 256 1"/>
                <a:gd name="G6" fmla="+- -11780953 T4 T5"/>
                <a:gd name="G7" fmla="*/ G6 2 1"/>
                <a:gd name="G8" fmla="abs -11780953"/>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9915"/>
                <a:gd name="G18" fmla="*/ 9915 1 2"/>
                <a:gd name="G19" fmla="+- G18 5400 0"/>
                <a:gd name="G20" fmla="cos G19 -11780953"/>
                <a:gd name="G21" fmla="sin G19 -11780953"/>
                <a:gd name="G22" fmla="+- G20 10800 0"/>
                <a:gd name="G23" fmla="+- G21 10800 0"/>
                <a:gd name="G24" fmla="+- 10800 0 G20"/>
                <a:gd name="G25" fmla="+- 9915 10800 0"/>
                <a:gd name="G26" fmla="?: G9 G17 G25"/>
                <a:gd name="G27" fmla="?: G9 0 21600"/>
                <a:gd name="G28" fmla="cos 10800 -11780953"/>
                <a:gd name="G29" fmla="sin 10800 -11780953"/>
                <a:gd name="G30" fmla="sin 9915 -11780953"/>
                <a:gd name="G31" fmla="+- G28 10800 0"/>
                <a:gd name="G32" fmla="+- G29 10800 0"/>
                <a:gd name="G33" fmla="+- G30 10800 0"/>
                <a:gd name="G34" fmla="?: G4 0 G31"/>
                <a:gd name="G35" fmla="?: -11780953 G34 0"/>
                <a:gd name="G36" fmla="?: G6 G35 G31"/>
                <a:gd name="G37" fmla="+- 21600 0 G36"/>
                <a:gd name="G38" fmla="?: G4 0 G33"/>
                <a:gd name="G39" fmla="?: -11780953 G38 G32"/>
                <a:gd name="G40" fmla="?: G6 G39 0"/>
                <a:gd name="G41" fmla="?: G4 G32 21600"/>
                <a:gd name="G42" fmla="?: G6 G41 G33"/>
                <a:gd name="T12" fmla="*/ 10800 w 21600"/>
                <a:gd name="T13" fmla="*/ 0 h 21600"/>
                <a:gd name="T14" fmla="*/ 442 w 21600"/>
                <a:gd name="T15" fmla="*/ 10757 h 21600"/>
                <a:gd name="T16" fmla="*/ 10800 w 21600"/>
                <a:gd name="T17" fmla="*/ 885 h 21600"/>
                <a:gd name="T18" fmla="*/ 21158 w 21600"/>
                <a:gd name="T19" fmla="*/ 10757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885" y="10759"/>
                  </a:moveTo>
                  <a:cubicBezTo>
                    <a:pt x="907" y="5299"/>
                    <a:pt x="5340" y="884"/>
                    <a:pt x="10800" y="885"/>
                  </a:cubicBezTo>
                  <a:cubicBezTo>
                    <a:pt x="16259" y="885"/>
                    <a:pt x="20692" y="5299"/>
                    <a:pt x="20714" y="10759"/>
                  </a:cubicBezTo>
                  <a:lnTo>
                    <a:pt x="21599" y="10755"/>
                  </a:lnTo>
                  <a:cubicBezTo>
                    <a:pt x="21575" y="4808"/>
                    <a:pt x="16747" y="-1"/>
                    <a:pt x="10799" y="0"/>
                  </a:cubicBezTo>
                  <a:cubicBezTo>
                    <a:pt x="4852" y="0"/>
                    <a:pt x="24" y="4808"/>
                    <a:pt x="0" y="10755"/>
                  </a:cubicBezTo>
                  <a:close/>
                </a:path>
              </a:pathLst>
            </a:custGeom>
            <a:gradFill rotWithShape="1">
              <a:gsLst>
                <a:gs pos="0">
                  <a:schemeClr val="folHlink">
                    <a:gamma/>
                    <a:tint val="69804"/>
                    <a:invGamma/>
                    <a:alpha val="30000"/>
                  </a:schemeClr>
                </a:gs>
                <a:gs pos="50000">
                  <a:schemeClr val="folHlink"/>
                </a:gs>
                <a:gs pos="100000">
                  <a:schemeClr val="folHlink">
                    <a:gamma/>
                    <a:tint val="69804"/>
                    <a:invGamma/>
                    <a:alpha val="30000"/>
                  </a:schemeClr>
                </a:gs>
              </a:gsLst>
              <a:lin ang="0" scaled="1"/>
            </a:gradFill>
            <a:ln w="9525" algn="ctr">
              <a:noFill/>
              <a:miter lim="800000"/>
            </a:ln>
            <a:effectLst/>
          </p:spPr>
          <p:txBody>
            <a:bodyPr wrap="none" anchor="ctr"/>
            <a:lstStyle/>
            <a:p>
              <a:pPr>
                <a:defRPr/>
              </a:pPr>
              <a:endParaRPr lang="zh-CN" altLang="en-US"/>
            </a:p>
          </p:txBody>
        </p:sp>
        <p:sp>
          <p:nvSpPr>
            <p:cNvPr id="100" name="AutoShape 5"/>
            <p:cNvSpPr>
              <a:spLocks noChangeArrowheads="1"/>
            </p:cNvSpPr>
            <p:nvPr/>
          </p:nvSpPr>
          <p:spPr bwMode="gray">
            <a:xfrm flipV="1">
              <a:off x="1315" y="539"/>
              <a:ext cx="3150" cy="2445"/>
            </a:xfrm>
            <a:custGeom>
              <a:avLst/>
              <a:gdLst>
                <a:gd name="G0" fmla="+- 9915 0 0"/>
                <a:gd name="G1" fmla="+- -11780953 0 0"/>
                <a:gd name="G2" fmla="+- 0 0 -11780953"/>
                <a:gd name="T0" fmla="*/ 0 256 1"/>
                <a:gd name="T1" fmla="*/ 180 256 1"/>
                <a:gd name="G3" fmla="+- -11780953 T0 T1"/>
                <a:gd name="T2" fmla="*/ 0 256 1"/>
                <a:gd name="T3" fmla="*/ 90 256 1"/>
                <a:gd name="G4" fmla="+- -11780953 T2 T3"/>
                <a:gd name="G5" fmla="*/ G4 2 1"/>
                <a:gd name="T4" fmla="*/ 90 256 1"/>
                <a:gd name="T5" fmla="*/ 0 256 1"/>
                <a:gd name="G6" fmla="+- -11780953 T4 T5"/>
                <a:gd name="G7" fmla="*/ G6 2 1"/>
                <a:gd name="G8" fmla="abs -11780953"/>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9915"/>
                <a:gd name="G18" fmla="*/ 9915 1 2"/>
                <a:gd name="G19" fmla="+- G18 5400 0"/>
                <a:gd name="G20" fmla="cos G19 -11780953"/>
                <a:gd name="G21" fmla="sin G19 -11780953"/>
                <a:gd name="G22" fmla="+- G20 10800 0"/>
                <a:gd name="G23" fmla="+- G21 10800 0"/>
                <a:gd name="G24" fmla="+- 10800 0 G20"/>
                <a:gd name="G25" fmla="+- 9915 10800 0"/>
                <a:gd name="G26" fmla="?: G9 G17 G25"/>
                <a:gd name="G27" fmla="?: G9 0 21600"/>
                <a:gd name="G28" fmla="cos 10800 -11780953"/>
                <a:gd name="G29" fmla="sin 10800 -11780953"/>
                <a:gd name="G30" fmla="sin 9915 -11780953"/>
                <a:gd name="G31" fmla="+- G28 10800 0"/>
                <a:gd name="G32" fmla="+- G29 10800 0"/>
                <a:gd name="G33" fmla="+- G30 10800 0"/>
                <a:gd name="G34" fmla="?: G4 0 G31"/>
                <a:gd name="G35" fmla="?: -11780953 G34 0"/>
                <a:gd name="G36" fmla="?: G6 G35 G31"/>
                <a:gd name="G37" fmla="+- 21600 0 G36"/>
                <a:gd name="G38" fmla="?: G4 0 G33"/>
                <a:gd name="G39" fmla="?: -11780953 G38 G32"/>
                <a:gd name="G40" fmla="?: G6 G39 0"/>
                <a:gd name="G41" fmla="?: G4 G32 21600"/>
                <a:gd name="G42" fmla="?: G6 G41 G33"/>
                <a:gd name="T12" fmla="*/ 10800 w 21600"/>
                <a:gd name="T13" fmla="*/ 0 h 21600"/>
                <a:gd name="T14" fmla="*/ 442 w 21600"/>
                <a:gd name="T15" fmla="*/ 10757 h 21600"/>
                <a:gd name="T16" fmla="*/ 10800 w 21600"/>
                <a:gd name="T17" fmla="*/ 885 h 21600"/>
                <a:gd name="T18" fmla="*/ 21158 w 21600"/>
                <a:gd name="T19" fmla="*/ 10757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885" y="10759"/>
                  </a:moveTo>
                  <a:cubicBezTo>
                    <a:pt x="907" y="5299"/>
                    <a:pt x="5340" y="884"/>
                    <a:pt x="10800" y="885"/>
                  </a:cubicBezTo>
                  <a:cubicBezTo>
                    <a:pt x="16259" y="885"/>
                    <a:pt x="20692" y="5299"/>
                    <a:pt x="20714" y="10759"/>
                  </a:cubicBezTo>
                  <a:lnTo>
                    <a:pt x="21599" y="10755"/>
                  </a:lnTo>
                  <a:cubicBezTo>
                    <a:pt x="21575" y="4808"/>
                    <a:pt x="16747" y="-1"/>
                    <a:pt x="10799" y="0"/>
                  </a:cubicBezTo>
                  <a:cubicBezTo>
                    <a:pt x="4852" y="0"/>
                    <a:pt x="24" y="4808"/>
                    <a:pt x="0" y="10755"/>
                  </a:cubicBezTo>
                  <a:close/>
                </a:path>
              </a:pathLst>
            </a:custGeom>
            <a:gradFill rotWithShape="1">
              <a:gsLst>
                <a:gs pos="0">
                  <a:schemeClr val="folHlink">
                    <a:gamma/>
                    <a:tint val="69804"/>
                    <a:invGamma/>
                    <a:alpha val="30000"/>
                  </a:schemeClr>
                </a:gs>
                <a:gs pos="50000">
                  <a:schemeClr val="folHlink"/>
                </a:gs>
                <a:gs pos="100000">
                  <a:schemeClr val="folHlink">
                    <a:gamma/>
                    <a:tint val="69804"/>
                    <a:invGamma/>
                    <a:alpha val="30000"/>
                  </a:schemeClr>
                </a:gs>
              </a:gsLst>
              <a:lin ang="0" scaled="1"/>
            </a:gradFill>
            <a:ln w="9525" algn="ctr">
              <a:noFill/>
              <a:miter lim="800000"/>
            </a:ln>
            <a:effectLst/>
          </p:spPr>
          <p:txBody>
            <a:bodyPr wrap="none" anchor="ctr"/>
            <a:lstStyle/>
            <a:p>
              <a:pPr>
                <a:defRPr/>
              </a:pPr>
              <a:endParaRPr lang="zh-CN" altLang="en-US"/>
            </a:p>
          </p:txBody>
        </p:sp>
        <p:sp>
          <p:nvSpPr>
            <p:cNvPr id="101" name="AutoShape 6"/>
            <p:cNvSpPr>
              <a:spLocks noChangeArrowheads="1"/>
            </p:cNvSpPr>
            <p:nvPr/>
          </p:nvSpPr>
          <p:spPr bwMode="gray">
            <a:xfrm flipV="1">
              <a:off x="1660" y="889"/>
              <a:ext cx="2409" cy="1871"/>
            </a:xfrm>
            <a:custGeom>
              <a:avLst/>
              <a:gdLst>
                <a:gd name="G0" fmla="+- 9915 0 0"/>
                <a:gd name="G1" fmla="+- -11780953 0 0"/>
                <a:gd name="G2" fmla="+- 0 0 -11780953"/>
                <a:gd name="T0" fmla="*/ 0 256 1"/>
                <a:gd name="T1" fmla="*/ 180 256 1"/>
                <a:gd name="G3" fmla="+- -11780953 T0 T1"/>
                <a:gd name="T2" fmla="*/ 0 256 1"/>
                <a:gd name="T3" fmla="*/ 90 256 1"/>
                <a:gd name="G4" fmla="+- -11780953 T2 T3"/>
                <a:gd name="G5" fmla="*/ G4 2 1"/>
                <a:gd name="T4" fmla="*/ 90 256 1"/>
                <a:gd name="T5" fmla="*/ 0 256 1"/>
                <a:gd name="G6" fmla="+- -11780953 T4 T5"/>
                <a:gd name="G7" fmla="*/ G6 2 1"/>
                <a:gd name="G8" fmla="abs -11780953"/>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9915"/>
                <a:gd name="G18" fmla="*/ 9915 1 2"/>
                <a:gd name="G19" fmla="+- G18 5400 0"/>
                <a:gd name="G20" fmla="cos G19 -11780953"/>
                <a:gd name="G21" fmla="sin G19 -11780953"/>
                <a:gd name="G22" fmla="+- G20 10800 0"/>
                <a:gd name="G23" fmla="+- G21 10800 0"/>
                <a:gd name="G24" fmla="+- 10800 0 G20"/>
                <a:gd name="G25" fmla="+- 9915 10800 0"/>
                <a:gd name="G26" fmla="?: G9 G17 G25"/>
                <a:gd name="G27" fmla="?: G9 0 21600"/>
                <a:gd name="G28" fmla="cos 10800 -11780953"/>
                <a:gd name="G29" fmla="sin 10800 -11780953"/>
                <a:gd name="G30" fmla="sin 9915 -11780953"/>
                <a:gd name="G31" fmla="+- G28 10800 0"/>
                <a:gd name="G32" fmla="+- G29 10800 0"/>
                <a:gd name="G33" fmla="+- G30 10800 0"/>
                <a:gd name="G34" fmla="?: G4 0 G31"/>
                <a:gd name="G35" fmla="?: -11780953 G34 0"/>
                <a:gd name="G36" fmla="?: G6 G35 G31"/>
                <a:gd name="G37" fmla="+- 21600 0 G36"/>
                <a:gd name="G38" fmla="?: G4 0 G33"/>
                <a:gd name="G39" fmla="?: -11780953 G38 G32"/>
                <a:gd name="G40" fmla="?: G6 G39 0"/>
                <a:gd name="G41" fmla="?: G4 G32 21600"/>
                <a:gd name="G42" fmla="?: G6 G41 G33"/>
                <a:gd name="T12" fmla="*/ 10800 w 21600"/>
                <a:gd name="T13" fmla="*/ 0 h 21600"/>
                <a:gd name="T14" fmla="*/ 442 w 21600"/>
                <a:gd name="T15" fmla="*/ 10757 h 21600"/>
                <a:gd name="T16" fmla="*/ 10800 w 21600"/>
                <a:gd name="T17" fmla="*/ 885 h 21600"/>
                <a:gd name="T18" fmla="*/ 21158 w 21600"/>
                <a:gd name="T19" fmla="*/ 10757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885" y="10759"/>
                  </a:moveTo>
                  <a:cubicBezTo>
                    <a:pt x="907" y="5299"/>
                    <a:pt x="5340" y="884"/>
                    <a:pt x="10800" y="885"/>
                  </a:cubicBezTo>
                  <a:cubicBezTo>
                    <a:pt x="16259" y="885"/>
                    <a:pt x="20692" y="5299"/>
                    <a:pt x="20714" y="10759"/>
                  </a:cubicBezTo>
                  <a:lnTo>
                    <a:pt x="21599" y="10755"/>
                  </a:lnTo>
                  <a:cubicBezTo>
                    <a:pt x="21575" y="4808"/>
                    <a:pt x="16747" y="-1"/>
                    <a:pt x="10799" y="0"/>
                  </a:cubicBezTo>
                  <a:cubicBezTo>
                    <a:pt x="4852" y="0"/>
                    <a:pt x="24" y="4808"/>
                    <a:pt x="0" y="10755"/>
                  </a:cubicBezTo>
                  <a:close/>
                </a:path>
              </a:pathLst>
            </a:custGeom>
            <a:gradFill rotWithShape="1">
              <a:gsLst>
                <a:gs pos="0">
                  <a:schemeClr val="folHlink">
                    <a:gamma/>
                    <a:tint val="69804"/>
                    <a:invGamma/>
                    <a:alpha val="30000"/>
                  </a:schemeClr>
                </a:gs>
                <a:gs pos="50000">
                  <a:schemeClr val="folHlink"/>
                </a:gs>
                <a:gs pos="100000">
                  <a:schemeClr val="folHlink">
                    <a:gamma/>
                    <a:tint val="69804"/>
                    <a:invGamma/>
                    <a:alpha val="30000"/>
                  </a:schemeClr>
                </a:gs>
              </a:gsLst>
              <a:lin ang="0" scaled="1"/>
            </a:gradFill>
            <a:ln w="9525" algn="ctr">
              <a:noFill/>
              <a:miter lim="800000"/>
            </a:ln>
            <a:effectLst/>
          </p:spPr>
          <p:txBody>
            <a:bodyPr wrap="none" anchor="ctr"/>
            <a:lstStyle/>
            <a:p>
              <a:pPr>
                <a:defRPr/>
              </a:pPr>
              <a:endParaRPr lang="zh-CN" altLang="en-US"/>
            </a:p>
          </p:txBody>
        </p:sp>
      </p:grpSp>
      <p:sp>
        <p:nvSpPr>
          <p:cNvPr id="102" name="Rectangle 27"/>
          <p:cNvSpPr>
            <a:spLocks noChangeArrowheads="1"/>
          </p:cNvSpPr>
          <p:nvPr/>
        </p:nvSpPr>
        <p:spPr bwMode="gray">
          <a:xfrm>
            <a:off x="539552" y="1412776"/>
            <a:ext cx="7992888" cy="830997"/>
          </a:xfrm>
          <a:prstGeom prst="rect">
            <a:avLst/>
          </a:prstGeom>
          <a:noFill/>
          <a:ln w="9525" algn="ctr">
            <a:noFill/>
            <a:miter lim="800000"/>
          </a:ln>
        </p:spPr>
        <p:txBody>
          <a:bodyPr wrap="square">
            <a:spAutoFit/>
          </a:bodyPr>
          <a:lstStyle/>
          <a:p>
            <a:pPr eaLnBrk="0" hangingPunct="0">
              <a:lnSpc>
                <a:spcPct val="150000"/>
              </a:lnSpc>
              <a:buFontTx/>
              <a:buChar char="•"/>
            </a:pPr>
            <a:r>
              <a:rPr lang="en-US" altLang="zh-CN" sz="1600" dirty="0">
                <a:solidFill>
                  <a:srgbClr val="080808"/>
                </a:solidFill>
              </a:rPr>
              <a:t>  </a:t>
            </a:r>
            <a:r>
              <a:rPr lang="zh-CN" altLang="en-US" sz="1600" b="0" dirty="0">
                <a:solidFill>
                  <a:srgbClr val="080808"/>
                </a:solidFill>
              </a:rPr>
              <a:t>在业务部门、风险管理部门、审计部门的风险管理三道防线下</a:t>
            </a:r>
            <a:r>
              <a:rPr lang="zh-CN" altLang="en-US" sz="1600" b="0" dirty="0" smtClean="0">
                <a:solidFill>
                  <a:srgbClr val="080808"/>
                </a:solidFill>
              </a:rPr>
              <a:t>，风险管理体系建立的责任</a:t>
            </a:r>
            <a:r>
              <a:rPr lang="zh-CN" altLang="en-US" sz="1600" b="0" dirty="0">
                <a:solidFill>
                  <a:srgbClr val="080808"/>
                </a:solidFill>
              </a:rPr>
              <a:t>机制、操作机制、绩效管理机制、部门配合机制等，</a:t>
            </a:r>
            <a:r>
              <a:rPr lang="zh-CN" altLang="en-US" sz="1600" b="0" dirty="0" smtClean="0">
                <a:solidFill>
                  <a:srgbClr val="080808"/>
                </a:solidFill>
              </a:rPr>
              <a:t>保障了风险</a:t>
            </a:r>
            <a:r>
              <a:rPr lang="zh-CN" altLang="en-US" sz="1600" b="0" dirty="0">
                <a:solidFill>
                  <a:srgbClr val="080808"/>
                </a:solidFill>
              </a:rPr>
              <a:t>管理的顺利开展</a:t>
            </a:r>
            <a:endParaRPr lang="en-US" altLang="zh-CN" sz="1600" b="0" dirty="0">
              <a:solidFill>
                <a:srgbClr val="080808"/>
              </a:solidFill>
            </a:endParaRPr>
          </a:p>
        </p:txBody>
      </p:sp>
      <p:grpSp>
        <p:nvGrpSpPr>
          <p:cNvPr id="103" name="Group 29"/>
          <p:cNvGrpSpPr/>
          <p:nvPr/>
        </p:nvGrpSpPr>
        <p:grpSpPr bwMode="auto">
          <a:xfrm>
            <a:off x="6235502" y="3031778"/>
            <a:ext cx="1466850" cy="1447800"/>
            <a:chOff x="708" y="2203"/>
            <a:chExt cx="751" cy="741"/>
          </a:xfrm>
        </p:grpSpPr>
        <p:sp>
          <p:nvSpPr>
            <p:cNvPr id="104" name="Oval 30"/>
            <p:cNvSpPr>
              <a:spLocks noChangeArrowheads="1"/>
            </p:cNvSpPr>
            <p:nvPr/>
          </p:nvSpPr>
          <p:spPr bwMode="gray">
            <a:xfrm>
              <a:off x="728" y="2235"/>
              <a:ext cx="716" cy="709"/>
            </a:xfrm>
            <a:prstGeom prst="ellipse">
              <a:avLst/>
            </a:prstGeom>
            <a:gradFill rotWithShape="1">
              <a:gsLst>
                <a:gs pos="0">
                  <a:schemeClr val="accent1"/>
                </a:gs>
                <a:gs pos="100000">
                  <a:schemeClr val="accent1">
                    <a:gamma/>
                    <a:shade val="31765"/>
                    <a:invGamma/>
                  </a:schemeClr>
                </a:gs>
              </a:gsLst>
              <a:lin ang="5400000" scaled="1"/>
            </a:gradFill>
            <a:ln w="38100" algn="ctr">
              <a:solidFill>
                <a:srgbClr val="F8F8F8">
                  <a:alpha val="80000"/>
                </a:srgbClr>
              </a:solidFill>
              <a:round/>
            </a:ln>
            <a:effectLst/>
          </p:spPr>
          <p:txBody>
            <a:bodyPr wrap="none" anchor="ctr"/>
            <a:lstStyle/>
            <a:p>
              <a:pPr>
                <a:defRPr/>
              </a:pPr>
              <a:endParaRPr lang="zh-CN" altLang="en-US"/>
            </a:p>
          </p:txBody>
        </p:sp>
        <p:pic>
          <p:nvPicPr>
            <p:cNvPr id="105" name="Picture 31" descr="cir_lighteffect0"/>
            <p:cNvPicPr>
              <a:picLocks noChangeAspect="1" noChangeArrowheads="1"/>
            </p:cNvPicPr>
            <p:nvPr/>
          </p:nvPicPr>
          <p:blipFill>
            <a:blip r:embed="rId5" cstate="print">
              <a:lum bright="18000" contrast="-12000"/>
            </a:blip>
            <a:srcRect/>
            <a:stretch>
              <a:fillRect/>
            </a:stretch>
          </p:blipFill>
          <p:spPr bwMode="gray">
            <a:xfrm>
              <a:off x="708" y="2203"/>
              <a:ext cx="751" cy="644"/>
            </a:xfrm>
            <a:prstGeom prst="rect">
              <a:avLst/>
            </a:prstGeom>
            <a:noFill/>
            <a:ln w="9525">
              <a:noFill/>
              <a:miter lim="800000"/>
              <a:headEnd/>
              <a:tailEnd/>
            </a:ln>
          </p:spPr>
        </p:pic>
      </p:grpSp>
      <p:grpSp>
        <p:nvGrpSpPr>
          <p:cNvPr id="106" name="Group 32"/>
          <p:cNvGrpSpPr/>
          <p:nvPr/>
        </p:nvGrpSpPr>
        <p:grpSpPr bwMode="auto">
          <a:xfrm>
            <a:off x="3720902" y="4631978"/>
            <a:ext cx="1466850" cy="1447800"/>
            <a:chOff x="708" y="2203"/>
            <a:chExt cx="751" cy="741"/>
          </a:xfrm>
        </p:grpSpPr>
        <p:sp>
          <p:nvSpPr>
            <p:cNvPr id="107" name="Oval 33"/>
            <p:cNvSpPr>
              <a:spLocks noChangeArrowheads="1"/>
            </p:cNvSpPr>
            <p:nvPr/>
          </p:nvSpPr>
          <p:spPr bwMode="gray">
            <a:xfrm>
              <a:off x="728" y="2235"/>
              <a:ext cx="716" cy="709"/>
            </a:xfrm>
            <a:prstGeom prst="ellipse">
              <a:avLst/>
            </a:prstGeom>
            <a:gradFill rotWithShape="1">
              <a:gsLst>
                <a:gs pos="0">
                  <a:schemeClr val="accent2"/>
                </a:gs>
                <a:gs pos="100000">
                  <a:schemeClr val="accent2">
                    <a:gamma/>
                    <a:shade val="31765"/>
                    <a:invGamma/>
                  </a:schemeClr>
                </a:gs>
              </a:gsLst>
              <a:lin ang="5400000" scaled="1"/>
            </a:gradFill>
            <a:ln w="38100" algn="ctr">
              <a:solidFill>
                <a:srgbClr val="F8F8F8">
                  <a:alpha val="80000"/>
                </a:srgbClr>
              </a:solidFill>
              <a:round/>
            </a:ln>
            <a:effectLst/>
          </p:spPr>
          <p:txBody>
            <a:bodyPr wrap="none" anchor="ctr"/>
            <a:lstStyle/>
            <a:p>
              <a:pPr>
                <a:defRPr/>
              </a:pPr>
              <a:endParaRPr lang="zh-CN" altLang="en-US"/>
            </a:p>
          </p:txBody>
        </p:sp>
        <p:pic>
          <p:nvPicPr>
            <p:cNvPr id="108" name="Picture 34" descr="cir_lighteffect0"/>
            <p:cNvPicPr>
              <a:picLocks noChangeAspect="1" noChangeArrowheads="1"/>
            </p:cNvPicPr>
            <p:nvPr/>
          </p:nvPicPr>
          <p:blipFill>
            <a:blip r:embed="rId5" cstate="print">
              <a:lum bright="18000" contrast="-12000"/>
            </a:blip>
            <a:srcRect/>
            <a:stretch>
              <a:fillRect/>
            </a:stretch>
          </p:blipFill>
          <p:spPr bwMode="gray">
            <a:xfrm>
              <a:off x="708" y="2203"/>
              <a:ext cx="751" cy="644"/>
            </a:xfrm>
            <a:prstGeom prst="rect">
              <a:avLst/>
            </a:prstGeom>
            <a:noFill/>
            <a:ln w="9525">
              <a:noFill/>
              <a:miter lim="800000"/>
              <a:headEnd/>
              <a:tailEnd/>
            </a:ln>
          </p:spPr>
        </p:pic>
      </p:grpSp>
      <p:grpSp>
        <p:nvGrpSpPr>
          <p:cNvPr id="109" name="Group 35"/>
          <p:cNvGrpSpPr/>
          <p:nvPr/>
        </p:nvGrpSpPr>
        <p:grpSpPr bwMode="auto">
          <a:xfrm>
            <a:off x="1149152" y="3107978"/>
            <a:ext cx="1466850" cy="1447800"/>
            <a:chOff x="708" y="2203"/>
            <a:chExt cx="751" cy="741"/>
          </a:xfrm>
        </p:grpSpPr>
        <p:sp>
          <p:nvSpPr>
            <p:cNvPr id="110" name="Oval 36"/>
            <p:cNvSpPr>
              <a:spLocks noChangeArrowheads="1"/>
            </p:cNvSpPr>
            <p:nvPr/>
          </p:nvSpPr>
          <p:spPr bwMode="gray">
            <a:xfrm>
              <a:off x="728" y="2235"/>
              <a:ext cx="716" cy="709"/>
            </a:xfrm>
            <a:prstGeom prst="ellipse">
              <a:avLst/>
            </a:prstGeom>
            <a:gradFill rotWithShape="1">
              <a:gsLst>
                <a:gs pos="0">
                  <a:schemeClr val="hlink"/>
                </a:gs>
                <a:gs pos="100000">
                  <a:schemeClr val="hlink">
                    <a:gamma/>
                    <a:shade val="31765"/>
                    <a:invGamma/>
                  </a:schemeClr>
                </a:gs>
              </a:gsLst>
              <a:lin ang="5400000" scaled="1"/>
            </a:gradFill>
            <a:ln w="38100" algn="ctr">
              <a:solidFill>
                <a:srgbClr val="F8F8F8">
                  <a:alpha val="80000"/>
                </a:srgbClr>
              </a:solidFill>
              <a:round/>
            </a:ln>
            <a:effectLst/>
          </p:spPr>
          <p:txBody>
            <a:bodyPr wrap="none" anchor="ctr"/>
            <a:lstStyle/>
            <a:p>
              <a:pPr>
                <a:defRPr/>
              </a:pPr>
              <a:endParaRPr lang="zh-CN" altLang="en-US"/>
            </a:p>
          </p:txBody>
        </p:sp>
        <p:pic>
          <p:nvPicPr>
            <p:cNvPr id="111" name="Picture 37" descr="cir_lighteffect0"/>
            <p:cNvPicPr>
              <a:picLocks noChangeAspect="1" noChangeArrowheads="1"/>
            </p:cNvPicPr>
            <p:nvPr/>
          </p:nvPicPr>
          <p:blipFill>
            <a:blip r:embed="rId5" cstate="print">
              <a:lum bright="18000" contrast="-12000"/>
            </a:blip>
            <a:srcRect/>
            <a:stretch>
              <a:fillRect/>
            </a:stretch>
          </p:blipFill>
          <p:spPr bwMode="gray">
            <a:xfrm>
              <a:off x="708" y="2203"/>
              <a:ext cx="751" cy="644"/>
            </a:xfrm>
            <a:prstGeom prst="rect">
              <a:avLst/>
            </a:prstGeom>
            <a:noFill/>
            <a:ln w="9525">
              <a:noFill/>
              <a:miter lim="800000"/>
              <a:headEnd/>
              <a:tailEnd/>
            </a:ln>
          </p:spPr>
        </p:pic>
      </p:grpSp>
      <p:sp>
        <p:nvSpPr>
          <p:cNvPr id="112" name="Text Box 21"/>
          <p:cNvSpPr txBox="1">
            <a:spLocks noChangeArrowheads="1"/>
          </p:cNvSpPr>
          <p:nvPr/>
        </p:nvSpPr>
        <p:spPr bwMode="gray">
          <a:xfrm>
            <a:off x="6297415" y="3663603"/>
            <a:ext cx="1295400" cy="400050"/>
          </a:xfrm>
          <a:prstGeom prst="rect">
            <a:avLst/>
          </a:prstGeom>
          <a:noFill/>
          <a:ln w="9525" algn="ctr">
            <a:noFill/>
            <a:miter lim="800000"/>
          </a:ln>
        </p:spPr>
        <p:txBody>
          <a:bodyPr>
            <a:spAutoFit/>
          </a:bodyPr>
          <a:lstStyle/>
          <a:p>
            <a:pPr algn="ctr">
              <a:spcBef>
                <a:spcPct val="50000"/>
              </a:spcBef>
            </a:pPr>
            <a:r>
              <a:rPr lang="zh-CN" altLang="en-US" sz="2000" b="0">
                <a:solidFill>
                  <a:srgbClr val="FFFFFF"/>
                </a:solidFill>
                <a:latin typeface="微软雅黑" pitchFamily="34" charset="-122"/>
                <a:ea typeface="微软雅黑" pitchFamily="34" charset="-122"/>
              </a:rPr>
              <a:t>风险应对</a:t>
            </a:r>
            <a:endParaRPr lang="en-US" altLang="zh-CN" sz="2000" b="0">
              <a:solidFill>
                <a:srgbClr val="FFFFFF"/>
              </a:solidFill>
              <a:latin typeface="微软雅黑" pitchFamily="34" charset="-122"/>
              <a:ea typeface="微软雅黑" pitchFamily="34" charset="-122"/>
            </a:endParaRPr>
          </a:p>
        </p:txBody>
      </p:sp>
      <p:sp>
        <p:nvSpPr>
          <p:cNvPr id="113" name="Text Box 38"/>
          <p:cNvSpPr txBox="1">
            <a:spLocks noChangeArrowheads="1"/>
          </p:cNvSpPr>
          <p:nvPr/>
        </p:nvSpPr>
        <p:spPr bwMode="gray">
          <a:xfrm>
            <a:off x="3797102" y="5216178"/>
            <a:ext cx="1295400" cy="400050"/>
          </a:xfrm>
          <a:prstGeom prst="rect">
            <a:avLst/>
          </a:prstGeom>
          <a:noFill/>
          <a:ln w="9525" algn="ctr">
            <a:noFill/>
            <a:miter lim="800000"/>
          </a:ln>
        </p:spPr>
        <p:txBody>
          <a:bodyPr>
            <a:spAutoFit/>
          </a:bodyPr>
          <a:lstStyle/>
          <a:p>
            <a:pPr algn="ctr">
              <a:spcBef>
                <a:spcPct val="50000"/>
              </a:spcBef>
            </a:pPr>
            <a:r>
              <a:rPr lang="zh-CN" altLang="en-US" sz="2000" b="0">
                <a:solidFill>
                  <a:srgbClr val="FFFFFF"/>
                </a:solidFill>
                <a:latin typeface="微软雅黑" pitchFamily="34" charset="-122"/>
                <a:ea typeface="微软雅黑" pitchFamily="34" charset="-122"/>
              </a:rPr>
              <a:t>风险会商</a:t>
            </a:r>
            <a:endParaRPr lang="en-US" altLang="zh-CN" sz="2000" b="0">
              <a:solidFill>
                <a:srgbClr val="FFFFFF"/>
              </a:solidFill>
              <a:latin typeface="微软雅黑" pitchFamily="34" charset="-122"/>
              <a:ea typeface="微软雅黑" pitchFamily="34" charset="-122"/>
            </a:endParaRPr>
          </a:p>
        </p:txBody>
      </p:sp>
      <p:sp>
        <p:nvSpPr>
          <p:cNvPr id="114" name="Text Box 39"/>
          <p:cNvSpPr txBox="1">
            <a:spLocks noChangeArrowheads="1"/>
          </p:cNvSpPr>
          <p:nvPr/>
        </p:nvSpPr>
        <p:spPr bwMode="gray">
          <a:xfrm>
            <a:off x="1225352" y="3663603"/>
            <a:ext cx="1295400" cy="400050"/>
          </a:xfrm>
          <a:prstGeom prst="rect">
            <a:avLst/>
          </a:prstGeom>
          <a:noFill/>
          <a:ln w="9525" algn="ctr">
            <a:noFill/>
            <a:miter lim="800000"/>
          </a:ln>
        </p:spPr>
        <p:txBody>
          <a:bodyPr>
            <a:spAutoFit/>
          </a:bodyPr>
          <a:lstStyle/>
          <a:p>
            <a:pPr algn="ctr">
              <a:spcBef>
                <a:spcPct val="50000"/>
              </a:spcBef>
            </a:pPr>
            <a:r>
              <a:rPr lang="zh-CN" altLang="en-US" sz="2000" b="0">
                <a:solidFill>
                  <a:srgbClr val="FFFFFF"/>
                </a:solidFill>
                <a:latin typeface="微软雅黑" pitchFamily="34" charset="-122"/>
                <a:ea typeface="微软雅黑" pitchFamily="34" charset="-122"/>
              </a:rPr>
              <a:t>风险披露</a:t>
            </a:r>
            <a:endParaRPr lang="en-US" altLang="zh-CN" sz="2000" b="0">
              <a:solidFill>
                <a:srgbClr val="FFFFFF"/>
              </a:solidFill>
              <a:latin typeface="微软雅黑" pitchFamily="34" charset="-122"/>
              <a:ea typeface="微软雅黑" pitchFamily="34" charset="-122"/>
            </a:endParaRPr>
          </a:p>
        </p:txBody>
      </p:sp>
      <p:grpSp>
        <p:nvGrpSpPr>
          <p:cNvPr id="115" name="Group 40"/>
          <p:cNvGrpSpPr/>
          <p:nvPr/>
        </p:nvGrpSpPr>
        <p:grpSpPr bwMode="auto">
          <a:xfrm>
            <a:off x="4578152" y="2574578"/>
            <a:ext cx="1371600" cy="1447800"/>
            <a:chOff x="482" y="1851"/>
            <a:chExt cx="860" cy="796"/>
          </a:xfrm>
        </p:grpSpPr>
        <p:sp>
          <p:nvSpPr>
            <p:cNvPr id="116" name="Freeform 41"/>
            <p:cNvSpPr/>
            <p:nvPr/>
          </p:nvSpPr>
          <p:spPr bwMode="gray">
            <a:xfrm>
              <a:off x="567" y="2464"/>
              <a:ext cx="335" cy="173"/>
            </a:xfrm>
            <a:custGeom>
              <a:avLst/>
              <a:gdLst>
                <a:gd name="T0" fmla="*/ 0 w 335"/>
                <a:gd name="T1" fmla="*/ 166 h 173"/>
                <a:gd name="T2" fmla="*/ 58 w 335"/>
                <a:gd name="T3" fmla="*/ 173 h 173"/>
                <a:gd name="T4" fmla="*/ 297 w 335"/>
                <a:gd name="T5" fmla="*/ 32 h 173"/>
                <a:gd name="T6" fmla="*/ 289 w 335"/>
                <a:gd name="T7" fmla="*/ 8 h 173"/>
                <a:gd name="T8" fmla="*/ 223 w 335"/>
                <a:gd name="T9" fmla="*/ 26 h 173"/>
                <a:gd name="T10" fmla="*/ 0 w 335"/>
                <a:gd name="T11" fmla="*/ 166 h 173"/>
                <a:gd name="T12" fmla="*/ 0 60000 65536"/>
                <a:gd name="T13" fmla="*/ 0 60000 65536"/>
                <a:gd name="T14" fmla="*/ 0 60000 65536"/>
                <a:gd name="T15" fmla="*/ 0 60000 65536"/>
                <a:gd name="T16" fmla="*/ 0 60000 65536"/>
                <a:gd name="T17" fmla="*/ 0 60000 65536"/>
                <a:gd name="T18" fmla="*/ 0 w 335"/>
                <a:gd name="T19" fmla="*/ 0 h 173"/>
                <a:gd name="T20" fmla="*/ 335 w 335"/>
                <a:gd name="T21" fmla="*/ 173 h 173"/>
              </a:gdLst>
              <a:ahLst/>
              <a:cxnLst>
                <a:cxn ang="T12">
                  <a:pos x="T0" y="T1"/>
                </a:cxn>
                <a:cxn ang="T13">
                  <a:pos x="T2" y="T3"/>
                </a:cxn>
                <a:cxn ang="T14">
                  <a:pos x="T4" y="T5"/>
                </a:cxn>
                <a:cxn ang="T15">
                  <a:pos x="T6" y="T7"/>
                </a:cxn>
                <a:cxn ang="T16">
                  <a:pos x="T8" y="T9"/>
                </a:cxn>
                <a:cxn ang="T17">
                  <a:pos x="T10" y="T11"/>
                </a:cxn>
              </a:cxnLst>
              <a:rect l="T18" t="T19" r="T20" b="T21"/>
              <a:pathLst>
                <a:path w="335" h="173">
                  <a:moveTo>
                    <a:pt x="0" y="166"/>
                  </a:moveTo>
                  <a:lnTo>
                    <a:pt x="58" y="173"/>
                  </a:lnTo>
                  <a:lnTo>
                    <a:pt x="297" y="32"/>
                  </a:lnTo>
                  <a:cubicBezTo>
                    <a:pt x="335" y="5"/>
                    <a:pt x="301" y="9"/>
                    <a:pt x="289" y="8"/>
                  </a:cubicBezTo>
                  <a:cubicBezTo>
                    <a:pt x="277" y="7"/>
                    <a:pt x="271" y="0"/>
                    <a:pt x="223" y="26"/>
                  </a:cubicBezTo>
                  <a:lnTo>
                    <a:pt x="0" y="166"/>
                  </a:lnTo>
                  <a:close/>
                </a:path>
              </a:pathLst>
            </a:custGeom>
            <a:gradFill rotWithShape="1">
              <a:gsLst>
                <a:gs pos="0">
                  <a:srgbClr val="181818">
                    <a:alpha val="0"/>
                  </a:srgbClr>
                </a:gs>
                <a:gs pos="100000">
                  <a:srgbClr val="1C1C1C"/>
                </a:gs>
              </a:gsLst>
              <a:lin ang="5400000" scaled="1"/>
            </a:gradFill>
            <a:ln w="9525">
              <a:noFill/>
              <a:round/>
            </a:ln>
          </p:spPr>
          <p:txBody>
            <a:bodyPr/>
            <a:lstStyle/>
            <a:p>
              <a:endParaRPr lang="zh-CN" altLang="en-US"/>
            </a:p>
          </p:txBody>
        </p:sp>
        <p:sp>
          <p:nvSpPr>
            <p:cNvPr id="117" name="Freeform 42"/>
            <p:cNvSpPr/>
            <p:nvPr/>
          </p:nvSpPr>
          <p:spPr bwMode="gray">
            <a:xfrm>
              <a:off x="797" y="2401"/>
              <a:ext cx="367" cy="170"/>
            </a:xfrm>
            <a:custGeom>
              <a:avLst/>
              <a:gdLst>
                <a:gd name="T0" fmla="*/ 0 w 367"/>
                <a:gd name="T1" fmla="*/ 158 h 170"/>
                <a:gd name="T2" fmla="*/ 80 w 367"/>
                <a:gd name="T3" fmla="*/ 170 h 170"/>
                <a:gd name="T4" fmla="*/ 332 w 367"/>
                <a:gd name="T5" fmla="*/ 37 h 170"/>
                <a:gd name="T6" fmla="*/ 292 w 367"/>
                <a:gd name="T7" fmla="*/ 1 h 170"/>
                <a:gd name="T8" fmla="*/ 230 w 367"/>
                <a:gd name="T9" fmla="*/ 29 h 170"/>
                <a:gd name="T10" fmla="*/ 0 w 367"/>
                <a:gd name="T11" fmla="*/ 158 h 170"/>
                <a:gd name="T12" fmla="*/ 0 60000 65536"/>
                <a:gd name="T13" fmla="*/ 0 60000 65536"/>
                <a:gd name="T14" fmla="*/ 0 60000 65536"/>
                <a:gd name="T15" fmla="*/ 0 60000 65536"/>
                <a:gd name="T16" fmla="*/ 0 60000 65536"/>
                <a:gd name="T17" fmla="*/ 0 60000 65536"/>
                <a:gd name="T18" fmla="*/ 0 w 367"/>
                <a:gd name="T19" fmla="*/ 0 h 170"/>
                <a:gd name="T20" fmla="*/ 367 w 367"/>
                <a:gd name="T21" fmla="*/ 170 h 170"/>
              </a:gdLst>
              <a:ahLst/>
              <a:cxnLst>
                <a:cxn ang="T12">
                  <a:pos x="T0" y="T1"/>
                </a:cxn>
                <a:cxn ang="T13">
                  <a:pos x="T2" y="T3"/>
                </a:cxn>
                <a:cxn ang="T14">
                  <a:pos x="T4" y="T5"/>
                </a:cxn>
                <a:cxn ang="T15">
                  <a:pos x="T6" y="T7"/>
                </a:cxn>
                <a:cxn ang="T16">
                  <a:pos x="T8" y="T9"/>
                </a:cxn>
                <a:cxn ang="T17">
                  <a:pos x="T10" y="T11"/>
                </a:cxn>
              </a:cxnLst>
              <a:rect l="T18" t="T19" r="T20" b="T21"/>
              <a:pathLst>
                <a:path w="367" h="170">
                  <a:moveTo>
                    <a:pt x="0" y="158"/>
                  </a:moveTo>
                  <a:lnTo>
                    <a:pt x="80" y="170"/>
                  </a:lnTo>
                  <a:lnTo>
                    <a:pt x="332" y="37"/>
                  </a:lnTo>
                  <a:cubicBezTo>
                    <a:pt x="367" y="9"/>
                    <a:pt x="309" y="2"/>
                    <a:pt x="292" y="1"/>
                  </a:cubicBezTo>
                  <a:cubicBezTo>
                    <a:pt x="280" y="0"/>
                    <a:pt x="279" y="3"/>
                    <a:pt x="230" y="29"/>
                  </a:cubicBezTo>
                  <a:lnTo>
                    <a:pt x="0" y="158"/>
                  </a:lnTo>
                  <a:close/>
                </a:path>
              </a:pathLst>
            </a:custGeom>
            <a:gradFill rotWithShape="1">
              <a:gsLst>
                <a:gs pos="0">
                  <a:srgbClr val="181818">
                    <a:alpha val="0"/>
                  </a:srgbClr>
                </a:gs>
                <a:gs pos="100000">
                  <a:srgbClr val="1C1C1C"/>
                </a:gs>
              </a:gsLst>
              <a:lin ang="5400000" scaled="1"/>
            </a:gradFill>
            <a:ln w="9525">
              <a:noFill/>
              <a:round/>
            </a:ln>
          </p:spPr>
          <p:txBody>
            <a:bodyPr/>
            <a:lstStyle/>
            <a:p>
              <a:endParaRPr lang="zh-CN" altLang="en-US"/>
            </a:p>
          </p:txBody>
        </p:sp>
        <p:sp>
          <p:nvSpPr>
            <p:cNvPr id="118" name="Freeform 43"/>
            <p:cNvSpPr/>
            <p:nvPr/>
          </p:nvSpPr>
          <p:spPr bwMode="gray">
            <a:xfrm>
              <a:off x="1035" y="2504"/>
              <a:ext cx="307" cy="143"/>
            </a:xfrm>
            <a:custGeom>
              <a:avLst/>
              <a:gdLst>
                <a:gd name="T0" fmla="*/ 0 w 307"/>
                <a:gd name="T1" fmla="*/ 134 h 143"/>
                <a:gd name="T2" fmla="*/ 66 w 307"/>
                <a:gd name="T3" fmla="*/ 143 h 143"/>
                <a:gd name="T4" fmla="*/ 282 w 307"/>
                <a:gd name="T5" fmla="*/ 35 h 143"/>
                <a:gd name="T6" fmla="*/ 219 w 307"/>
                <a:gd name="T7" fmla="*/ 17 h 143"/>
                <a:gd name="T8" fmla="*/ 0 w 307"/>
                <a:gd name="T9" fmla="*/ 134 h 143"/>
                <a:gd name="T10" fmla="*/ 0 60000 65536"/>
                <a:gd name="T11" fmla="*/ 0 60000 65536"/>
                <a:gd name="T12" fmla="*/ 0 60000 65536"/>
                <a:gd name="T13" fmla="*/ 0 60000 65536"/>
                <a:gd name="T14" fmla="*/ 0 60000 65536"/>
                <a:gd name="T15" fmla="*/ 0 w 307"/>
                <a:gd name="T16" fmla="*/ 0 h 143"/>
                <a:gd name="T17" fmla="*/ 307 w 307"/>
                <a:gd name="T18" fmla="*/ 143 h 143"/>
              </a:gdLst>
              <a:ahLst/>
              <a:cxnLst>
                <a:cxn ang="T10">
                  <a:pos x="T0" y="T1"/>
                </a:cxn>
                <a:cxn ang="T11">
                  <a:pos x="T2" y="T3"/>
                </a:cxn>
                <a:cxn ang="T12">
                  <a:pos x="T4" y="T5"/>
                </a:cxn>
                <a:cxn ang="T13">
                  <a:pos x="T6" y="T7"/>
                </a:cxn>
                <a:cxn ang="T14">
                  <a:pos x="T8" y="T9"/>
                </a:cxn>
              </a:cxnLst>
              <a:rect l="T15" t="T16" r="T17" b="T18"/>
              <a:pathLst>
                <a:path w="307" h="143">
                  <a:moveTo>
                    <a:pt x="0" y="134"/>
                  </a:moveTo>
                  <a:lnTo>
                    <a:pt x="66" y="143"/>
                  </a:lnTo>
                  <a:lnTo>
                    <a:pt x="282" y="35"/>
                  </a:lnTo>
                  <a:cubicBezTo>
                    <a:pt x="307" y="14"/>
                    <a:pt x="266" y="0"/>
                    <a:pt x="219" y="17"/>
                  </a:cubicBezTo>
                  <a:lnTo>
                    <a:pt x="0" y="134"/>
                  </a:lnTo>
                  <a:close/>
                </a:path>
              </a:pathLst>
            </a:custGeom>
            <a:gradFill rotWithShape="1">
              <a:gsLst>
                <a:gs pos="0">
                  <a:srgbClr val="181818">
                    <a:alpha val="0"/>
                  </a:srgbClr>
                </a:gs>
                <a:gs pos="100000">
                  <a:srgbClr val="1C1C1C"/>
                </a:gs>
              </a:gsLst>
              <a:lin ang="5400000" scaled="1"/>
            </a:gradFill>
            <a:ln w="9525">
              <a:noFill/>
              <a:round/>
            </a:ln>
          </p:spPr>
          <p:txBody>
            <a:bodyPr/>
            <a:lstStyle/>
            <a:p>
              <a:endParaRPr lang="zh-CN" altLang="en-US"/>
            </a:p>
          </p:txBody>
        </p:sp>
        <p:sp>
          <p:nvSpPr>
            <p:cNvPr id="119" name="Freeform 44"/>
            <p:cNvSpPr/>
            <p:nvPr/>
          </p:nvSpPr>
          <p:spPr bwMode="gray">
            <a:xfrm>
              <a:off x="482" y="2066"/>
              <a:ext cx="224" cy="569"/>
            </a:xfrm>
            <a:custGeom>
              <a:avLst/>
              <a:gdLst>
                <a:gd name="T0" fmla="*/ 103 w 224"/>
                <a:gd name="T1" fmla="*/ 101 h 569"/>
                <a:gd name="T2" fmla="*/ 74 w 224"/>
                <a:gd name="T3" fmla="*/ 50 h 569"/>
                <a:gd name="T4" fmla="*/ 121 w 224"/>
                <a:gd name="T5" fmla="*/ 1 h 569"/>
                <a:gd name="T6" fmla="*/ 171 w 224"/>
                <a:gd name="T7" fmla="*/ 52 h 569"/>
                <a:gd name="T8" fmla="*/ 135 w 224"/>
                <a:gd name="T9" fmla="*/ 101 h 569"/>
                <a:gd name="T10" fmla="*/ 134 w 224"/>
                <a:gd name="T11" fmla="*/ 124 h 569"/>
                <a:gd name="T12" fmla="*/ 209 w 224"/>
                <a:gd name="T13" fmla="*/ 145 h 569"/>
                <a:gd name="T14" fmla="*/ 221 w 224"/>
                <a:gd name="T15" fmla="*/ 204 h 569"/>
                <a:gd name="T16" fmla="*/ 218 w 224"/>
                <a:gd name="T17" fmla="*/ 321 h 569"/>
                <a:gd name="T18" fmla="*/ 209 w 224"/>
                <a:gd name="T19" fmla="*/ 365 h 569"/>
                <a:gd name="T20" fmla="*/ 196 w 224"/>
                <a:gd name="T21" fmla="*/ 308 h 569"/>
                <a:gd name="T22" fmla="*/ 187 w 224"/>
                <a:gd name="T23" fmla="*/ 202 h 569"/>
                <a:gd name="T24" fmla="*/ 170 w 224"/>
                <a:gd name="T25" fmla="*/ 321 h 569"/>
                <a:gd name="T26" fmla="*/ 144 w 224"/>
                <a:gd name="T27" fmla="*/ 569 h 569"/>
                <a:gd name="T28" fmla="*/ 78 w 224"/>
                <a:gd name="T29" fmla="*/ 565 h 569"/>
                <a:gd name="T30" fmla="*/ 50 w 224"/>
                <a:gd name="T31" fmla="*/ 325 h 569"/>
                <a:gd name="T32" fmla="*/ 33 w 224"/>
                <a:gd name="T33" fmla="*/ 208 h 569"/>
                <a:gd name="T34" fmla="*/ 25 w 224"/>
                <a:gd name="T35" fmla="*/ 310 h 569"/>
                <a:gd name="T36" fmla="*/ 12 w 224"/>
                <a:gd name="T37" fmla="*/ 365 h 569"/>
                <a:gd name="T38" fmla="*/ 1 w 224"/>
                <a:gd name="T39" fmla="*/ 305 h 569"/>
                <a:gd name="T40" fmla="*/ 7 w 224"/>
                <a:gd name="T41" fmla="*/ 184 h 569"/>
                <a:gd name="T42" fmla="*/ 23 w 224"/>
                <a:gd name="T43" fmla="*/ 140 h 569"/>
                <a:gd name="T44" fmla="*/ 102 w 224"/>
                <a:gd name="T45" fmla="*/ 124 h 569"/>
                <a:gd name="T46" fmla="*/ 103 w 224"/>
                <a:gd name="T47" fmla="*/ 101 h 56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4"/>
                <a:gd name="T73" fmla="*/ 0 h 569"/>
                <a:gd name="T74" fmla="*/ 224 w 224"/>
                <a:gd name="T75" fmla="*/ 569 h 56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FFFFFF"/>
                </a:gs>
                <a:gs pos="100000">
                  <a:srgbClr val="767676"/>
                </a:gs>
              </a:gsLst>
              <a:lin ang="5400000" scaled="1"/>
            </a:gradFill>
            <a:ln w="9525">
              <a:round/>
            </a:ln>
            <a:scene3d>
              <a:camera prst="legacyPerspectiveTopRight">
                <a:rot lat="0" lon="899998" rev="0"/>
              </a:camera>
              <a:lightRig rig="legacyFlat1" dir="t"/>
            </a:scene3d>
            <a:sp3d extrusionH="36500" prstMaterial="legacyMetal">
              <a:bevelT w="13500" h="13500" prst="angle"/>
              <a:bevelB w="13500" h="13500" prst="angle"/>
              <a:extrusionClr>
                <a:srgbClr val="333333"/>
              </a:extrusionClr>
            </a:sp3d>
          </p:spPr>
          <p:txBody>
            <a:bodyPr>
              <a:flatTx/>
            </a:bodyPr>
            <a:lstStyle/>
            <a:p>
              <a:endParaRPr lang="zh-CN" altLang="en-US"/>
            </a:p>
          </p:txBody>
        </p:sp>
        <p:sp>
          <p:nvSpPr>
            <p:cNvPr id="120" name="Freeform 45"/>
            <p:cNvSpPr/>
            <p:nvPr/>
          </p:nvSpPr>
          <p:spPr bwMode="gray">
            <a:xfrm>
              <a:off x="698" y="1851"/>
              <a:ext cx="282" cy="716"/>
            </a:xfrm>
            <a:custGeom>
              <a:avLst/>
              <a:gdLst>
                <a:gd name="T0" fmla="*/ 130 w 224"/>
                <a:gd name="T1" fmla="*/ 127 h 569"/>
                <a:gd name="T2" fmla="*/ 93 w 224"/>
                <a:gd name="T3" fmla="*/ 63 h 569"/>
                <a:gd name="T4" fmla="*/ 152 w 224"/>
                <a:gd name="T5" fmla="*/ 1 h 569"/>
                <a:gd name="T6" fmla="*/ 215 w 224"/>
                <a:gd name="T7" fmla="*/ 65 h 569"/>
                <a:gd name="T8" fmla="*/ 170 w 224"/>
                <a:gd name="T9" fmla="*/ 127 h 569"/>
                <a:gd name="T10" fmla="*/ 169 w 224"/>
                <a:gd name="T11" fmla="*/ 156 h 569"/>
                <a:gd name="T12" fmla="*/ 263 w 224"/>
                <a:gd name="T13" fmla="*/ 182 h 569"/>
                <a:gd name="T14" fmla="*/ 278 w 224"/>
                <a:gd name="T15" fmla="*/ 257 h 569"/>
                <a:gd name="T16" fmla="*/ 274 w 224"/>
                <a:gd name="T17" fmla="*/ 404 h 569"/>
                <a:gd name="T18" fmla="*/ 263 w 224"/>
                <a:gd name="T19" fmla="*/ 459 h 569"/>
                <a:gd name="T20" fmla="*/ 247 w 224"/>
                <a:gd name="T21" fmla="*/ 388 h 569"/>
                <a:gd name="T22" fmla="*/ 235 w 224"/>
                <a:gd name="T23" fmla="*/ 254 h 569"/>
                <a:gd name="T24" fmla="*/ 214 w 224"/>
                <a:gd name="T25" fmla="*/ 404 h 569"/>
                <a:gd name="T26" fmla="*/ 181 w 224"/>
                <a:gd name="T27" fmla="*/ 716 h 569"/>
                <a:gd name="T28" fmla="*/ 98 w 224"/>
                <a:gd name="T29" fmla="*/ 711 h 569"/>
                <a:gd name="T30" fmla="*/ 63 w 224"/>
                <a:gd name="T31" fmla="*/ 409 h 569"/>
                <a:gd name="T32" fmla="*/ 42 w 224"/>
                <a:gd name="T33" fmla="*/ 262 h 569"/>
                <a:gd name="T34" fmla="*/ 31 w 224"/>
                <a:gd name="T35" fmla="*/ 390 h 569"/>
                <a:gd name="T36" fmla="*/ 15 w 224"/>
                <a:gd name="T37" fmla="*/ 459 h 569"/>
                <a:gd name="T38" fmla="*/ 1 w 224"/>
                <a:gd name="T39" fmla="*/ 384 h 569"/>
                <a:gd name="T40" fmla="*/ 9 w 224"/>
                <a:gd name="T41" fmla="*/ 232 h 569"/>
                <a:gd name="T42" fmla="*/ 29 w 224"/>
                <a:gd name="T43" fmla="*/ 176 h 569"/>
                <a:gd name="T44" fmla="*/ 128 w 224"/>
                <a:gd name="T45" fmla="*/ 156 h 569"/>
                <a:gd name="T46" fmla="*/ 130 w 224"/>
                <a:gd name="T47" fmla="*/ 127 h 56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4"/>
                <a:gd name="T73" fmla="*/ 0 h 569"/>
                <a:gd name="T74" fmla="*/ 224 w 224"/>
                <a:gd name="T75" fmla="*/ 569 h 56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FFFFFF"/>
                </a:gs>
                <a:gs pos="100000">
                  <a:srgbClr val="767676"/>
                </a:gs>
              </a:gsLst>
              <a:lin ang="5400000" scaled="1"/>
            </a:gradFill>
            <a:ln w="9525">
              <a:round/>
            </a:ln>
            <a:scene3d>
              <a:camera prst="legacyPerspectiveTopRight">
                <a:rot lat="0" lon="899998" rev="0"/>
              </a:camera>
              <a:lightRig rig="legacyFlat1" dir="t"/>
            </a:scene3d>
            <a:sp3d extrusionH="36500" prstMaterial="legacyMetal">
              <a:bevelT w="13500" h="13500" prst="angle"/>
              <a:bevelB w="13500" h="13500" prst="angle"/>
              <a:extrusionClr>
                <a:srgbClr val="333333"/>
              </a:extrusionClr>
            </a:sp3d>
          </p:spPr>
          <p:txBody>
            <a:bodyPr>
              <a:flatTx/>
            </a:bodyPr>
            <a:lstStyle/>
            <a:p>
              <a:endParaRPr lang="zh-CN" altLang="en-US"/>
            </a:p>
          </p:txBody>
        </p:sp>
        <p:sp>
          <p:nvSpPr>
            <p:cNvPr id="121" name="Freeform 46"/>
            <p:cNvSpPr/>
            <p:nvPr/>
          </p:nvSpPr>
          <p:spPr bwMode="gray">
            <a:xfrm>
              <a:off x="956" y="2078"/>
              <a:ext cx="224" cy="569"/>
            </a:xfrm>
            <a:custGeom>
              <a:avLst/>
              <a:gdLst>
                <a:gd name="T0" fmla="*/ 103 w 224"/>
                <a:gd name="T1" fmla="*/ 101 h 569"/>
                <a:gd name="T2" fmla="*/ 74 w 224"/>
                <a:gd name="T3" fmla="*/ 50 h 569"/>
                <a:gd name="T4" fmla="*/ 121 w 224"/>
                <a:gd name="T5" fmla="*/ 1 h 569"/>
                <a:gd name="T6" fmla="*/ 171 w 224"/>
                <a:gd name="T7" fmla="*/ 52 h 569"/>
                <a:gd name="T8" fmla="*/ 135 w 224"/>
                <a:gd name="T9" fmla="*/ 101 h 569"/>
                <a:gd name="T10" fmla="*/ 134 w 224"/>
                <a:gd name="T11" fmla="*/ 124 h 569"/>
                <a:gd name="T12" fmla="*/ 209 w 224"/>
                <a:gd name="T13" fmla="*/ 145 h 569"/>
                <a:gd name="T14" fmla="*/ 221 w 224"/>
                <a:gd name="T15" fmla="*/ 204 h 569"/>
                <a:gd name="T16" fmla="*/ 218 w 224"/>
                <a:gd name="T17" fmla="*/ 321 h 569"/>
                <a:gd name="T18" fmla="*/ 209 w 224"/>
                <a:gd name="T19" fmla="*/ 365 h 569"/>
                <a:gd name="T20" fmla="*/ 196 w 224"/>
                <a:gd name="T21" fmla="*/ 308 h 569"/>
                <a:gd name="T22" fmla="*/ 187 w 224"/>
                <a:gd name="T23" fmla="*/ 202 h 569"/>
                <a:gd name="T24" fmla="*/ 170 w 224"/>
                <a:gd name="T25" fmla="*/ 321 h 569"/>
                <a:gd name="T26" fmla="*/ 144 w 224"/>
                <a:gd name="T27" fmla="*/ 569 h 569"/>
                <a:gd name="T28" fmla="*/ 78 w 224"/>
                <a:gd name="T29" fmla="*/ 565 h 569"/>
                <a:gd name="T30" fmla="*/ 50 w 224"/>
                <a:gd name="T31" fmla="*/ 325 h 569"/>
                <a:gd name="T32" fmla="*/ 33 w 224"/>
                <a:gd name="T33" fmla="*/ 208 h 569"/>
                <a:gd name="T34" fmla="*/ 25 w 224"/>
                <a:gd name="T35" fmla="*/ 310 h 569"/>
                <a:gd name="T36" fmla="*/ 12 w 224"/>
                <a:gd name="T37" fmla="*/ 365 h 569"/>
                <a:gd name="T38" fmla="*/ 1 w 224"/>
                <a:gd name="T39" fmla="*/ 305 h 569"/>
                <a:gd name="T40" fmla="*/ 7 w 224"/>
                <a:gd name="T41" fmla="*/ 184 h 569"/>
                <a:gd name="T42" fmla="*/ 23 w 224"/>
                <a:gd name="T43" fmla="*/ 140 h 569"/>
                <a:gd name="T44" fmla="*/ 102 w 224"/>
                <a:gd name="T45" fmla="*/ 124 h 569"/>
                <a:gd name="T46" fmla="*/ 103 w 224"/>
                <a:gd name="T47" fmla="*/ 101 h 56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4"/>
                <a:gd name="T73" fmla="*/ 0 h 569"/>
                <a:gd name="T74" fmla="*/ 224 w 224"/>
                <a:gd name="T75" fmla="*/ 569 h 56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FFFFFF"/>
                </a:gs>
                <a:gs pos="100000">
                  <a:srgbClr val="767676"/>
                </a:gs>
              </a:gsLst>
              <a:lin ang="5400000" scaled="1"/>
            </a:gradFill>
            <a:ln w="9525">
              <a:round/>
            </a:ln>
            <a:scene3d>
              <a:camera prst="legacyPerspectiveTopRight">
                <a:rot lat="0" lon="899998" rev="0"/>
              </a:camera>
              <a:lightRig rig="legacyFlat1" dir="t"/>
            </a:scene3d>
            <a:sp3d extrusionH="36500" prstMaterial="legacyMetal">
              <a:bevelT w="13500" h="13500" prst="angle"/>
              <a:bevelB w="13500" h="13500" prst="angle"/>
              <a:extrusionClr>
                <a:srgbClr val="333333"/>
              </a:extrusionClr>
            </a:sp3d>
          </p:spPr>
          <p:txBody>
            <a:bodyPr>
              <a:flatTx/>
            </a:bodyPr>
            <a:lstStyle/>
            <a:p>
              <a:endParaRPr lang="zh-CN" altLang="en-US"/>
            </a:p>
          </p:txBody>
        </p:sp>
      </p:grpSp>
      <p:pic>
        <p:nvPicPr>
          <p:cNvPr id="122" name="Picture 48" descr="232"/>
          <p:cNvPicPr>
            <a:picLocks noChangeAspect="1" noChangeArrowheads="1"/>
          </p:cNvPicPr>
          <p:nvPr/>
        </p:nvPicPr>
        <p:blipFill>
          <a:blip r:embed="rId6" cstate="print"/>
          <a:srcRect/>
          <a:stretch>
            <a:fillRect/>
          </a:stretch>
        </p:blipFill>
        <p:spPr bwMode="gray">
          <a:xfrm>
            <a:off x="4120952" y="3488978"/>
            <a:ext cx="1371600" cy="1200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三</a:t>
            </a:r>
            <a:r>
              <a:rPr lang="zh-CN" altLang="en-US" sz="2800" dirty="0" smtClean="0">
                <a:solidFill>
                  <a:schemeClr val="bg1"/>
                </a:solidFill>
                <a:latin typeface="微软雅黑" pitchFamily="34" charset="-122"/>
                <a:ea typeface="微软雅黑" pitchFamily="34" charset="-122"/>
              </a:rPr>
              <a:t>、功能与作用</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对战略执行的保障功能</a:t>
            </a:r>
            <a:endParaRPr lang="zh-CN" altLang="en-US" sz="2800" dirty="0">
              <a:solidFill>
                <a:schemeClr val="bg1"/>
              </a:solidFill>
              <a:latin typeface="微软雅黑" pitchFamily="34" charset="-122"/>
              <a:ea typeface="微软雅黑" pitchFamily="34" charset="-122"/>
            </a:endParaRPr>
          </a:p>
        </p:txBody>
      </p:sp>
      <p:sp>
        <p:nvSpPr>
          <p:cNvPr id="4" name="AutoShape 3"/>
          <p:cNvSpPr>
            <a:spLocks noChangeArrowheads="1"/>
          </p:cNvSpPr>
          <p:nvPr/>
        </p:nvSpPr>
        <p:spPr bwMode="invGray">
          <a:xfrm rot="17973186">
            <a:off x="4777581" y="2700908"/>
            <a:ext cx="792163" cy="288925"/>
          </a:xfrm>
          <a:prstGeom prst="rightArrow">
            <a:avLst>
              <a:gd name="adj1" fmla="val 35167"/>
              <a:gd name="adj2" fmla="val 111029"/>
            </a:avLst>
          </a:prstGeom>
          <a:gradFill rotWithShape="1">
            <a:gsLst>
              <a:gs pos="0">
                <a:schemeClr val="tx2">
                  <a:gamma/>
                  <a:shade val="89020"/>
                  <a:invGamma/>
                  <a:alpha val="0"/>
                </a:schemeClr>
              </a:gs>
              <a:gs pos="100000">
                <a:schemeClr val="tx2"/>
              </a:gs>
            </a:gsLst>
            <a:lin ang="0" scaled="1"/>
          </a:gradFill>
          <a:ln w="0" algn="ctr">
            <a:noFill/>
            <a:miter lim="800000"/>
          </a:ln>
          <a:effectLst/>
        </p:spPr>
        <p:txBody>
          <a:bodyPr wrap="none" anchor="ctr"/>
          <a:lstStyle/>
          <a:p>
            <a:pPr>
              <a:defRPr/>
            </a:pPr>
            <a:endParaRPr lang="zh-CN" altLang="en-US"/>
          </a:p>
        </p:txBody>
      </p:sp>
      <p:sp>
        <p:nvSpPr>
          <p:cNvPr id="5" name="AutoShape 4"/>
          <p:cNvSpPr>
            <a:spLocks noChangeArrowheads="1"/>
          </p:cNvSpPr>
          <p:nvPr/>
        </p:nvSpPr>
        <p:spPr bwMode="invGray">
          <a:xfrm rot="3465783">
            <a:off x="4777582" y="4864670"/>
            <a:ext cx="792162" cy="288925"/>
          </a:xfrm>
          <a:prstGeom prst="rightArrow">
            <a:avLst>
              <a:gd name="adj1" fmla="val 35167"/>
              <a:gd name="adj2" fmla="val 111028"/>
            </a:avLst>
          </a:prstGeom>
          <a:gradFill rotWithShape="1">
            <a:gsLst>
              <a:gs pos="0">
                <a:schemeClr val="tx2">
                  <a:gamma/>
                  <a:shade val="89020"/>
                  <a:invGamma/>
                  <a:alpha val="0"/>
                </a:schemeClr>
              </a:gs>
              <a:gs pos="100000">
                <a:schemeClr val="tx2"/>
              </a:gs>
            </a:gsLst>
            <a:lin ang="0" scaled="1"/>
          </a:gradFill>
          <a:ln w="0" algn="ctr">
            <a:noFill/>
            <a:miter lim="800000"/>
          </a:ln>
          <a:effectLst/>
        </p:spPr>
        <p:txBody>
          <a:bodyPr wrap="none" anchor="ctr"/>
          <a:lstStyle/>
          <a:p>
            <a:pPr>
              <a:defRPr/>
            </a:pPr>
            <a:endParaRPr lang="zh-CN" altLang="en-US"/>
          </a:p>
        </p:txBody>
      </p:sp>
      <p:sp>
        <p:nvSpPr>
          <p:cNvPr id="6" name="AutoShape 5"/>
          <p:cNvSpPr>
            <a:spLocks noChangeArrowheads="1"/>
          </p:cNvSpPr>
          <p:nvPr/>
        </p:nvSpPr>
        <p:spPr bwMode="invGray">
          <a:xfrm rot="14369022">
            <a:off x="3558381" y="2777108"/>
            <a:ext cx="792163" cy="288925"/>
          </a:xfrm>
          <a:prstGeom prst="rightArrow">
            <a:avLst>
              <a:gd name="adj1" fmla="val 35167"/>
              <a:gd name="adj2" fmla="val 111029"/>
            </a:avLst>
          </a:prstGeom>
          <a:gradFill rotWithShape="1">
            <a:gsLst>
              <a:gs pos="0">
                <a:schemeClr val="tx2">
                  <a:gamma/>
                  <a:shade val="89020"/>
                  <a:invGamma/>
                  <a:alpha val="0"/>
                </a:schemeClr>
              </a:gs>
              <a:gs pos="100000">
                <a:schemeClr val="tx2"/>
              </a:gs>
            </a:gsLst>
            <a:lin ang="0" scaled="1"/>
          </a:gradFill>
          <a:ln w="0" algn="ctr">
            <a:noFill/>
            <a:miter lim="800000"/>
          </a:ln>
          <a:effectLst/>
        </p:spPr>
        <p:txBody>
          <a:bodyPr wrap="none" anchor="ctr"/>
          <a:lstStyle/>
          <a:p>
            <a:pPr>
              <a:defRPr/>
            </a:pPr>
            <a:endParaRPr lang="zh-CN" altLang="en-US"/>
          </a:p>
        </p:txBody>
      </p:sp>
      <p:sp>
        <p:nvSpPr>
          <p:cNvPr id="7" name="AutoShape 6"/>
          <p:cNvSpPr>
            <a:spLocks noChangeArrowheads="1"/>
          </p:cNvSpPr>
          <p:nvPr/>
        </p:nvSpPr>
        <p:spPr bwMode="invGray">
          <a:xfrm rot="7535209">
            <a:off x="3520281" y="4831333"/>
            <a:ext cx="792163" cy="288925"/>
          </a:xfrm>
          <a:prstGeom prst="rightArrow">
            <a:avLst>
              <a:gd name="adj1" fmla="val 35167"/>
              <a:gd name="adj2" fmla="val 111029"/>
            </a:avLst>
          </a:prstGeom>
          <a:gradFill rotWithShape="1">
            <a:gsLst>
              <a:gs pos="0">
                <a:schemeClr val="tx2">
                  <a:gamma/>
                  <a:shade val="89020"/>
                  <a:invGamma/>
                  <a:alpha val="0"/>
                </a:schemeClr>
              </a:gs>
              <a:gs pos="100000">
                <a:schemeClr val="tx2"/>
              </a:gs>
            </a:gsLst>
            <a:lin ang="0" scaled="1"/>
          </a:gradFill>
          <a:ln w="0" algn="ctr">
            <a:noFill/>
            <a:miter lim="800000"/>
          </a:ln>
          <a:effectLst/>
        </p:spPr>
        <p:txBody>
          <a:bodyPr wrap="none" anchor="ctr"/>
          <a:lstStyle/>
          <a:p>
            <a:pPr>
              <a:defRPr/>
            </a:pPr>
            <a:endParaRPr lang="zh-CN" altLang="en-US"/>
          </a:p>
        </p:txBody>
      </p:sp>
      <p:sp>
        <p:nvSpPr>
          <p:cNvPr id="8" name="AutoShape 7"/>
          <p:cNvSpPr>
            <a:spLocks noChangeArrowheads="1"/>
          </p:cNvSpPr>
          <p:nvPr/>
        </p:nvSpPr>
        <p:spPr bwMode="invGray">
          <a:xfrm>
            <a:off x="5356225" y="3828827"/>
            <a:ext cx="792163" cy="288925"/>
          </a:xfrm>
          <a:prstGeom prst="rightArrow">
            <a:avLst>
              <a:gd name="adj1" fmla="val 35167"/>
              <a:gd name="adj2" fmla="val 111029"/>
            </a:avLst>
          </a:prstGeom>
          <a:gradFill rotWithShape="1">
            <a:gsLst>
              <a:gs pos="0">
                <a:schemeClr val="tx2">
                  <a:gamma/>
                  <a:shade val="89020"/>
                  <a:invGamma/>
                  <a:alpha val="0"/>
                </a:schemeClr>
              </a:gs>
              <a:gs pos="100000">
                <a:schemeClr val="tx2"/>
              </a:gs>
            </a:gsLst>
            <a:lin ang="0" scaled="1"/>
          </a:gradFill>
          <a:ln w="0" algn="ctr">
            <a:noFill/>
            <a:miter lim="800000"/>
          </a:ln>
          <a:effectLst/>
        </p:spPr>
        <p:txBody>
          <a:bodyPr wrap="none" anchor="ctr"/>
          <a:lstStyle/>
          <a:p>
            <a:pPr>
              <a:defRPr/>
            </a:pPr>
            <a:endParaRPr lang="zh-CN" altLang="en-US"/>
          </a:p>
        </p:txBody>
      </p:sp>
      <p:sp>
        <p:nvSpPr>
          <p:cNvPr id="9" name="AutoShape 8"/>
          <p:cNvSpPr>
            <a:spLocks noChangeArrowheads="1"/>
          </p:cNvSpPr>
          <p:nvPr/>
        </p:nvSpPr>
        <p:spPr bwMode="invGray">
          <a:xfrm rot="10800000">
            <a:off x="2946400" y="3822477"/>
            <a:ext cx="863600" cy="288925"/>
          </a:xfrm>
          <a:prstGeom prst="rightArrow">
            <a:avLst>
              <a:gd name="adj1" fmla="val 35167"/>
              <a:gd name="adj2" fmla="val 121041"/>
            </a:avLst>
          </a:prstGeom>
          <a:gradFill rotWithShape="1">
            <a:gsLst>
              <a:gs pos="0">
                <a:schemeClr val="tx2">
                  <a:gamma/>
                  <a:shade val="89020"/>
                  <a:invGamma/>
                  <a:alpha val="0"/>
                </a:schemeClr>
              </a:gs>
              <a:gs pos="100000">
                <a:schemeClr val="tx2"/>
              </a:gs>
            </a:gsLst>
            <a:lin ang="0" scaled="1"/>
          </a:gradFill>
          <a:ln w="0" algn="ctr">
            <a:noFill/>
            <a:miter lim="800000"/>
          </a:ln>
          <a:effectLst/>
        </p:spPr>
        <p:txBody>
          <a:bodyPr wrap="none" anchor="ctr"/>
          <a:lstStyle/>
          <a:p>
            <a:pPr>
              <a:defRPr/>
            </a:pPr>
            <a:endParaRPr lang="zh-CN" altLang="en-US"/>
          </a:p>
        </p:txBody>
      </p:sp>
      <p:sp>
        <p:nvSpPr>
          <p:cNvPr id="10" name="Oval 9"/>
          <p:cNvSpPr>
            <a:spLocks noChangeArrowheads="1"/>
          </p:cNvSpPr>
          <p:nvPr/>
        </p:nvSpPr>
        <p:spPr bwMode="black">
          <a:xfrm>
            <a:off x="2692400" y="2060352"/>
            <a:ext cx="3743325" cy="3744912"/>
          </a:xfrm>
          <a:prstGeom prst="ellipse">
            <a:avLst/>
          </a:prstGeom>
          <a:noFill/>
          <a:ln w="38100" algn="ctr">
            <a:solidFill>
              <a:schemeClr val="tx1"/>
            </a:solidFill>
            <a:rou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grpSp>
        <p:nvGrpSpPr>
          <p:cNvPr id="11" name="Group 10"/>
          <p:cNvGrpSpPr/>
          <p:nvPr/>
        </p:nvGrpSpPr>
        <p:grpSpPr bwMode="auto">
          <a:xfrm>
            <a:off x="3429000" y="2119089"/>
            <a:ext cx="360363" cy="360363"/>
            <a:chOff x="1973" y="1706"/>
            <a:chExt cx="227" cy="227"/>
          </a:xfrm>
        </p:grpSpPr>
        <p:sp>
          <p:nvSpPr>
            <p:cNvPr id="12" name="Oval 11"/>
            <p:cNvSpPr>
              <a:spLocks noChangeArrowheads="1"/>
            </p:cNvSpPr>
            <p:nvPr/>
          </p:nvSpPr>
          <p:spPr bwMode="gray">
            <a:xfrm>
              <a:off x="1973" y="1706"/>
              <a:ext cx="227" cy="227"/>
            </a:xfrm>
            <a:prstGeom prst="ellipse">
              <a:avLst/>
            </a:prstGeom>
            <a:gradFill rotWithShape="1">
              <a:gsLst>
                <a:gs pos="0">
                  <a:schemeClr val="accent1">
                    <a:gamma/>
                    <a:tint val="33725"/>
                    <a:invGamma/>
                  </a:schemeClr>
                </a:gs>
                <a:gs pos="100000">
                  <a:schemeClr val="accent1"/>
                </a:gs>
              </a:gsLst>
              <a:path path="shape">
                <a:fillToRect l="50000" t="50000" r="50000" b="50000"/>
              </a:path>
            </a:gradFill>
            <a:ln w="9525" algn="ctr">
              <a:noFill/>
              <a:round/>
            </a:ln>
            <a:effectLst/>
          </p:spPr>
          <p:txBody>
            <a:bodyPr wrap="none" anchor="ctr"/>
            <a:lstStyle/>
            <a:p>
              <a:pPr>
                <a:defRPr/>
              </a:pPr>
              <a:endParaRPr lang="zh-CN" altLang="en-US"/>
            </a:p>
          </p:txBody>
        </p:sp>
        <p:sp>
          <p:nvSpPr>
            <p:cNvPr id="13" name="Oval 12"/>
            <p:cNvSpPr>
              <a:spLocks noChangeArrowheads="1"/>
            </p:cNvSpPr>
            <p:nvPr/>
          </p:nvSpPr>
          <p:spPr bwMode="gray">
            <a:xfrm>
              <a:off x="1983" y="1725"/>
              <a:ext cx="141" cy="142"/>
            </a:xfrm>
            <a:prstGeom prst="ellipse">
              <a:avLst/>
            </a:prstGeom>
            <a:gradFill rotWithShape="1">
              <a:gsLst>
                <a:gs pos="0">
                  <a:schemeClr val="accent1">
                    <a:gamma/>
                    <a:tint val="33725"/>
                    <a:invGamma/>
                  </a:schemeClr>
                </a:gs>
                <a:gs pos="100000">
                  <a:schemeClr val="accent1">
                    <a:alpha val="0"/>
                  </a:schemeClr>
                </a:gs>
              </a:gsLst>
              <a:path path="shape">
                <a:fillToRect l="50000" t="50000" r="50000" b="50000"/>
              </a:path>
            </a:gradFill>
            <a:ln w="9525" algn="ctr">
              <a:noFill/>
              <a:round/>
            </a:ln>
            <a:effectLst/>
          </p:spPr>
          <p:txBody>
            <a:bodyPr wrap="none" anchor="ctr"/>
            <a:lstStyle/>
            <a:p>
              <a:pPr>
                <a:defRPr/>
              </a:pPr>
              <a:endParaRPr lang="zh-CN" altLang="en-US"/>
            </a:p>
          </p:txBody>
        </p:sp>
      </p:grpSp>
      <p:grpSp>
        <p:nvGrpSpPr>
          <p:cNvPr id="14" name="Group 13"/>
          <p:cNvGrpSpPr/>
          <p:nvPr/>
        </p:nvGrpSpPr>
        <p:grpSpPr bwMode="auto">
          <a:xfrm>
            <a:off x="2484438" y="3774852"/>
            <a:ext cx="360362" cy="360362"/>
            <a:chOff x="1565" y="2659"/>
            <a:chExt cx="227" cy="227"/>
          </a:xfrm>
        </p:grpSpPr>
        <p:sp>
          <p:nvSpPr>
            <p:cNvPr id="15" name="Oval 14"/>
            <p:cNvSpPr>
              <a:spLocks noChangeArrowheads="1"/>
            </p:cNvSpPr>
            <p:nvPr/>
          </p:nvSpPr>
          <p:spPr bwMode="gray">
            <a:xfrm>
              <a:off x="1565" y="2659"/>
              <a:ext cx="227" cy="227"/>
            </a:xfrm>
            <a:prstGeom prst="ellipse">
              <a:avLst/>
            </a:prstGeom>
            <a:gradFill rotWithShape="1">
              <a:gsLst>
                <a:gs pos="0">
                  <a:schemeClr val="accent1">
                    <a:gamma/>
                    <a:tint val="33725"/>
                    <a:invGamma/>
                  </a:schemeClr>
                </a:gs>
                <a:gs pos="100000">
                  <a:schemeClr val="accent1"/>
                </a:gs>
              </a:gsLst>
              <a:path path="shape">
                <a:fillToRect l="50000" t="50000" r="50000" b="50000"/>
              </a:path>
            </a:gradFill>
            <a:ln w="9525" algn="ctr">
              <a:noFill/>
              <a:round/>
            </a:ln>
            <a:effectLst/>
          </p:spPr>
          <p:txBody>
            <a:bodyPr wrap="none" anchor="ctr"/>
            <a:lstStyle/>
            <a:p>
              <a:pPr>
                <a:defRPr/>
              </a:pPr>
              <a:endParaRPr lang="zh-CN" altLang="en-US"/>
            </a:p>
          </p:txBody>
        </p:sp>
        <p:sp>
          <p:nvSpPr>
            <p:cNvPr id="16" name="Oval 15"/>
            <p:cNvSpPr>
              <a:spLocks noChangeArrowheads="1"/>
            </p:cNvSpPr>
            <p:nvPr/>
          </p:nvSpPr>
          <p:spPr bwMode="gray">
            <a:xfrm>
              <a:off x="1575" y="2678"/>
              <a:ext cx="141" cy="142"/>
            </a:xfrm>
            <a:prstGeom prst="ellipse">
              <a:avLst/>
            </a:prstGeom>
            <a:gradFill rotWithShape="1">
              <a:gsLst>
                <a:gs pos="0">
                  <a:schemeClr val="accent1">
                    <a:gamma/>
                    <a:tint val="33725"/>
                    <a:invGamma/>
                  </a:schemeClr>
                </a:gs>
                <a:gs pos="100000">
                  <a:schemeClr val="accent1">
                    <a:alpha val="0"/>
                  </a:schemeClr>
                </a:gs>
              </a:gsLst>
              <a:path path="shape">
                <a:fillToRect l="50000" t="50000" r="50000" b="50000"/>
              </a:path>
            </a:gradFill>
            <a:ln w="9525" algn="ctr">
              <a:noFill/>
              <a:round/>
            </a:ln>
            <a:effectLst/>
          </p:spPr>
          <p:txBody>
            <a:bodyPr wrap="none" anchor="ctr"/>
            <a:lstStyle/>
            <a:p>
              <a:pPr>
                <a:defRPr/>
              </a:pPr>
              <a:endParaRPr lang="zh-CN" altLang="en-US"/>
            </a:p>
          </p:txBody>
        </p:sp>
      </p:grpSp>
      <p:grpSp>
        <p:nvGrpSpPr>
          <p:cNvPr id="17" name="Group 16"/>
          <p:cNvGrpSpPr/>
          <p:nvPr/>
        </p:nvGrpSpPr>
        <p:grpSpPr bwMode="auto">
          <a:xfrm>
            <a:off x="3348038" y="5317902"/>
            <a:ext cx="360362" cy="360362"/>
            <a:chOff x="2109" y="3612"/>
            <a:chExt cx="227" cy="227"/>
          </a:xfrm>
        </p:grpSpPr>
        <p:sp>
          <p:nvSpPr>
            <p:cNvPr id="18" name="Oval 17"/>
            <p:cNvSpPr>
              <a:spLocks noChangeArrowheads="1"/>
            </p:cNvSpPr>
            <p:nvPr/>
          </p:nvSpPr>
          <p:spPr bwMode="gray">
            <a:xfrm>
              <a:off x="2109" y="3612"/>
              <a:ext cx="227" cy="227"/>
            </a:xfrm>
            <a:prstGeom prst="ellipse">
              <a:avLst/>
            </a:prstGeom>
            <a:gradFill rotWithShape="1">
              <a:gsLst>
                <a:gs pos="0">
                  <a:schemeClr val="accent1">
                    <a:gamma/>
                    <a:tint val="33725"/>
                    <a:invGamma/>
                  </a:schemeClr>
                </a:gs>
                <a:gs pos="100000">
                  <a:schemeClr val="accent1"/>
                </a:gs>
              </a:gsLst>
              <a:path path="shape">
                <a:fillToRect l="50000" t="50000" r="50000" b="50000"/>
              </a:path>
            </a:gradFill>
            <a:ln w="9525" algn="ctr">
              <a:noFill/>
              <a:round/>
            </a:ln>
            <a:effectLst/>
          </p:spPr>
          <p:txBody>
            <a:bodyPr wrap="none" anchor="ctr"/>
            <a:lstStyle/>
            <a:p>
              <a:pPr>
                <a:defRPr/>
              </a:pPr>
              <a:endParaRPr lang="zh-CN" altLang="en-US"/>
            </a:p>
          </p:txBody>
        </p:sp>
        <p:sp>
          <p:nvSpPr>
            <p:cNvPr id="19" name="Oval 18"/>
            <p:cNvSpPr>
              <a:spLocks noChangeArrowheads="1"/>
            </p:cNvSpPr>
            <p:nvPr/>
          </p:nvSpPr>
          <p:spPr bwMode="gray">
            <a:xfrm>
              <a:off x="2119" y="3631"/>
              <a:ext cx="141" cy="142"/>
            </a:xfrm>
            <a:prstGeom prst="ellipse">
              <a:avLst/>
            </a:prstGeom>
            <a:gradFill rotWithShape="1">
              <a:gsLst>
                <a:gs pos="0">
                  <a:schemeClr val="accent1">
                    <a:gamma/>
                    <a:tint val="33725"/>
                    <a:invGamma/>
                  </a:schemeClr>
                </a:gs>
                <a:gs pos="100000">
                  <a:schemeClr val="accent1">
                    <a:alpha val="0"/>
                  </a:schemeClr>
                </a:gs>
              </a:gsLst>
              <a:path path="shape">
                <a:fillToRect l="50000" t="50000" r="50000" b="50000"/>
              </a:path>
            </a:gradFill>
            <a:ln w="9525" algn="ctr">
              <a:noFill/>
              <a:round/>
            </a:ln>
            <a:effectLst/>
          </p:spPr>
          <p:txBody>
            <a:bodyPr wrap="none" anchor="ctr"/>
            <a:lstStyle/>
            <a:p>
              <a:pPr>
                <a:defRPr/>
              </a:pPr>
              <a:endParaRPr lang="zh-CN" altLang="en-US"/>
            </a:p>
          </p:txBody>
        </p:sp>
      </p:grpSp>
      <p:grpSp>
        <p:nvGrpSpPr>
          <p:cNvPr id="20" name="Group 19"/>
          <p:cNvGrpSpPr/>
          <p:nvPr/>
        </p:nvGrpSpPr>
        <p:grpSpPr bwMode="auto">
          <a:xfrm>
            <a:off x="5278438" y="2098452"/>
            <a:ext cx="360362" cy="360362"/>
            <a:chOff x="3470" y="1706"/>
            <a:chExt cx="227" cy="227"/>
          </a:xfrm>
        </p:grpSpPr>
        <p:sp>
          <p:nvSpPr>
            <p:cNvPr id="21" name="Oval 20"/>
            <p:cNvSpPr>
              <a:spLocks noChangeArrowheads="1"/>
            </p:cNvSpPr>
            <p:nvPr/>
          </p:nvSpPr>
          <p:spPr bwMode="gray">
            <a:xfrm>
              <a:off x="3470" y="1706"/>
              <a:ext cx="227" cy="227"/>
            </a:xfrm>
            <a:prstGeom prst="ellipse">
              <a:avLst/>
            </a:prstGeom>
            <a:gradFill rotWithShape="1">
              <a:gsLst>
                <a:gs pos="0">
                  <a:schemeClr val="accent1">
                    <a:gamma/>
                    <a:tint val="33725"/>
                    <a:invGamma/>
                  </a:schemeClr>
                </a:gs>
                <a:gs pos="100000">
                  <a:schemeClr val="accent1"/>
                </a:gs>
              </a:gsLst>
              <a:path path="shape">
                <a:fillToRect l="50000" t="50000" r="50000" b="50000"/>
              </a:path>
            </a:gradFill>
            <a:ln w="9525" algn="ctr">
              <a:noFill/>
              <a:round/>
            </a:ln>
            <a:effectLst/>
          </p:spPr>
          <p:txBody>
            <a:bodyPr wrap="none" anchor="ctr"/>
            <a:lstStyle/>
            <a:p>
              <a:pPr>
                <a:defRPr/>
              </a:pPr>
              <a:endParaRPr lang="zh-CN" altLang="en-US"/>
            </a:p>
          </p:txBody>
        </p:sp>
        <p:sp>
          <p:nvSpPr>
            <p:cNvPr id="22" name="Oval 21"/>
            <p:cNvSpPr>
              <a:spLocks noChangeArrowheads="1"/>
            </p:cNvSpPr>
            <p:nvPr/>
          </p:nvSpPr>
          <p:spPr bwMode="gray">
            <a:xfrm>
              <a:off x="3480" y="1725"/>
              <a:ext cx="141" cy="142"/>
            </a:xfrm>
            <a:prstGeom prst="ellipse">
              <a:avLst/>
            </a:prstGeom>
            <a:gradFill rotWithShape="1">
              <a:gsLst>
                <a:gs pos="0">
                  <a:schemeClr val="accent1">
                    <a:gamma/>
                    <a:tint val="33725"/>
                    <a:invGamma/>
                  </a:schemeClr>
                </a:gs>
                <a:gs pos="100000">
                  <a:schemeClr val="accent1">
                    <a:alpha val="0"/>
                  </a:schemeClr>
                </a:gs>
              </a:gsLst>
              <a:path path="shape">
                <a:fillToRect l="50000" t="50000" r="50000" b="50000"/>
              </a:path>
            </a:gradFill>
            <a:ln w="9525" algn="ctr">
              <a:noFill/>
              <a:round/>
            </a:ln>
            <a:effectLst/>
          </p:spPr>
          <p:txBody>
            <a:bodyPr wrap="none" anchor="ctr"/>
            <a:lstStyle/>
            <a:p>
              <a:pPr>
                <a:defRPr/>
              </a:pPr>
              <a:endParaRPr lang="zh-CN" altLang="en-US"/>
            </a:p>
          </p:txBody>
        </p:sp>
      </p:grpSp>
      <p:grpSp>
        <p:nvGrpSpPr>
          <p:cNvPr id="23" name="Group 22"/>
          <p:cNvGrpSpPr/>
          <p:nvPr/>
        </p:nvGrpSpPr>
        <p:grpSpPr bwMode="auto">
          <a:xfrm>
            <a:off x="6227763" y="3774852"/>
            <a:ext cx="360362" cy="360362"/>
            <a:chOff x="3923" y="2659"/>
            <a:chExt cx="227" cy="227"/>
          </a:xfrm>
        </p:grpSpPr>
        <p:sp>
          <p:nvSpPr>
            <p:cNvPr id="24" name="Oval 23"/>
            <p:cNvSpPr>
              <a:spLocks noChangeArrowheads="1"/>
            </p:cNvSpPr>
            <p:nvPr/>
          </p:nvSpPr>
          <p:spPr bwMode="gray">
            <a:xfrm>
              <a:off x="3923" y="2659"/>
              <a:ext cx="227" cy="227"/>
            </a:xfrm>
            <a:prstGeom prst="ellipse">
              <a:avLst/>
            </a:prstGeom>
            <a:gradFill rotWithShape="1">
              <a:gsLst>
                <a:gs pos="0">
                  <a:schemeClr val="accent1">
                    <a:gamma/>
                    <a:tint val="33725"/>
                    <a:invGamma/>
                  </a:schemeClr>
                </a:gs>
                <a:gs pos="100000">
                  <a:schemeClr val="accent1"/>
                </a:gs>
              </a:gsLst>
              <a:path path="shape">
                <a:fillToRect l="50000" t="50000" r="50000" b="50000"/>
              </a:path>
            </a:gradFill>
            <a:ln w="9525" algn="ctr">
              <a:noFill/>
              <a:round/>
            </a:ln>
            <a:effectLst/>
          </p:spPr>
          <p:txBody>
            <a:bodyPr wrap="none" anchor="ctr"/>
            <a:lstStyle/>
            <a:p>
              <a:pPr>
                <a:defRPr/>
              </a:pPr>
              <a:endParaRPr lang="zh-CN" altLang="en-US"/>
            </a:p>
          </p:txBody>
        </p:sp>
        <p:sp>
          <p:nvSpPr>
            <p:cNvPr id="25" name="Oval 24"/>
            <p:cNvSpPr>
              <a:spLocks noChangeArrowheads="1"/>
            </p:cNvSpPr>
            <p:nvPr/>
          </p:nvSpPr>
          <p:spPr bwMode="gray">
            <a:xfrm>
              <a:off x="3933" y="2678"/>
              <a:ext cx="141" cy="142"/>
            </a:xfrm>
            <a:prstGeom prst="ellipse">
              <a:avLst/>
            </a:prstGeom>
            <a:gradFill rotWithShape="1">
              <a:gsLst>
                <a:gs pos="0">
                  <a:schemeClr val="accent1">
                    <a:gamma/>
                    <a:tint val="33725"/>
                    <a:invGamma/>
                  </a:schemeClr>
                </a:gs>
                <a:gs pos="100000">
                  <a:schemeClr val="accent1">
                    <a:alpha val="0"/>
                  </a:schemeClr>
                </a:gs>
              </a:gsLst>
              <a:path path="shape">
                <a:fillToRect l="50000" t="50000" r="50000" b="50000"/>
              </a:path>
            </a:gradFill>
            <a:ln w="9525" algn="ctr">
              <a:noFill/>
              <a:round/>
            </a:ln>
            <a:effectLst/>
          </p:spPr>
          <p:txBody>
            <a:bodyPr wrap="none" anchor="ctr"/>
            <a:lstStyle/>
            <a:p>
              <a:pPr>
                <a:defRPr/>
              </a:pPr>
              <a:endParaRPr lang="zh-CN" altLang="en-US"/>
            </a:p>
          </p:txBody>
        </p:sp>
      </p:grpSp>
      <p:grpSp>
        <p:nvGrpSpPr>
          <p:cNvPr id="26" name="Group 25"/>
          <p:cNvGrpSpPr/>
          <p:nvPr/>
        </p:nvGrpSpPr>
        <p:grpSpPr bwMode="auto">
          <a:xfrm>
            <a:off x="5334000" y="5375052"/>
            <a:ext cx="360363" cy="360362"/>
            <a:chOff x="3515" y="3521"/>
            <a:chExt cx="227" cy="227"/>
          </a:xfrm>
        </p:grpSpPr>
        <p:sp>
          <p:nvSpPr>
            <p:cNvPr id="27" name="Oval 26"/>
            <p:cNvSpPr>
              <a:spLocks noChangeArrowheads="1"/>
            </p:cNvSpPr>
            <p:nvPr/>
          </p:nvSpPr>
          <p:spPr bwMode="gray">
            <a:xfrm>
              <a:off x="3515" y="3521"/>
              <a:ext cx="227" cy="227"/>
            </a:xfrm>
            <a:prstGeom prst="ellipse">
              <a:avLst/>
            </a:prstGeom>
            <a:gradFill rotWithShape="1">
              <a:gsLst>
                <a:gs pos="0">
                  <a:schemeClr val="accent1">
                    <a:gamma/>
                    <a:tint val="33725"/>
                    <a:invGamma/>
                  </a:schemeClr>
                </a:gs>
                <a:gs pos="100000">
                  <a:schemeClr val="accent1"/>
                </a:gs>
              </a:gsLst>
              <a:path path="shape">
                <a:fillToRect l="50000" t="50000" r="50000" b="50000"/>
              </a:path>
            </a:gradFill>
            <a:ln w="9525" algn="ctr">
              <a:noFill/>
              <a:round/>
            </a:ln>
            <a:effectLst/>
          </p:spPr>
          <p:txBody>
            <a:bodyPr wrap="none" anchor="ctr"/>
            <a:lstStyle/>
            <a:p>
              <a:pPr>
                <a:defRPr/>
              </a:pPr>
              <a:endParaRPr lang="zh-CN" altLang="en-US"/>
            </a:p>
          </p:txBody>
        </p:sp>
        <p:sp>
          <p:nvSpPr>
            <p:cNvPr id="28" name="Oval 27"/>
            <p:cNvSpPr>
              <a:spLocks noChangeArrowheads="1"/>
            </p:cNvSpPr>
            <p:nvPr/>
          </p:nvSpPr>
          <p:spPr bwMode="gray">
            <a:xfrm>
              <a:off x="3525" y="3540"/>
              <a:ext cx="141" cy="142"/>
            </a:xfrm>
            <a:prstGeom prst="ellipse">
              <a:avLst/>
            </a:prstGeom>
            <a:gradFill rotWithShape="1">
              <a:gsLst>
                <a:gs pos="0">
                  <a:schemeClr val="accent1">
                    <a:gamma/>
                    <a:tint val="33725"/>
                    <a:invGamma/>
                  </a:schemeClr>
                </a:gs>
                <a:gs pos="100000">
                  <a:schemeClr val="accent1">
                    <a:alpha val="0"/>
                  </a:schemeClr>
                </a:gs>
              </a:gsLst>
              <a:path path="shape">
                <a:fillToRect l="50000" t="50000" r="50000" b="50000"/>
              </a:path>
            </a:gradFill>
            <a:ln w="9525" algn="ctr">
              <a:noFill/>
              <a:round/>
            </a:ln>
            <a:effectLst/>
          </p:spPr>
          <p:txBody>
            <a:bodyPr wrap="none" anchor="ctr"/>
            <a:lstStyle/>
            <a:p>
              <a:pPr>
                <a:defRPr/>
              </a:pPr>
              <a:endParaRPr lang="zh-CN" altLang="en-US"/>
            </a:p>
          </p:txBody>
        </p:sp>
      </p:grpSp>
      <p:sp>
        <p:nvSpPr>
          <p:cNvPr id="29" name="Oval 28"/>
          <p:cNvSpPr>
            <a:spLocks noChangeArrowheads="1"/>
          </p:cNvSpPr>
          <p:nvPr/>
        </p:nvSpPr>
        <p:spPr bwMode="gray">
          <a:xfrm>
            <a:off x="3581400" y="3016027"/>
            <a:ext cx="1944688" cy="194468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a:defRPr/>
            </a:pPr>
            <a:endParaRPr lang="zh-CN" altLang="en-US"/>
          </a:p>
        </p:txBody>
      </p:sp>
      <p:sp>
        <p:nvSpPr>
          <p:cNvPr id="30" name="Oval 29"/>
          <p:cNvSpPr>
            <a:spLocks noChangeArrowheads="1"/>
          </p:cNvSpPr>
          <p:nvPr/>
        </p:nvSpPr>
        <p:spPr bwMode="gray">
          <a:xfrm>
            <a:off x="3586163" y="3022377"/>
            <a:ext cx="1944687" cy="1944687"/>
          </a:xfrm>
          <a:prstGeom prst="ellipse">
            <a:avLst/>
          </a:prstGeom>
          <a:gradFill rotWithShape="1">
            <a:gsLst>
              <a:gs pos="0">
                <a:schemeClr val="hlink">
                  <a:alpha val="32001"/>
                </a:schemeClr>
              </a:gs>
              <a:gs pos="100000">
                <a:schemeClr val="hlink">
                  <a:gamma/>
                  <a:shade val="46275"/>
                  <a:invGamma/>
                </a:schemeClr>
              </a:gs>
            </a:gsLst>
            <a:lin ang="2700000" scaled="1"/>
          </a:gradFill>
          <a:ln w="38100" algn="ctr">
            <a:noFill/>
            <a:round/>
          </a:ln>
          <a:effectLst/>
        </p:spPr>
        <p:txBody>
          <a:bodyPr wrap="none" anchor="ctr">
            <a:spAutoFit/>
          </a:bodyPr>
          <a:lstStyle/>
          <a:p>
            <a:pPr>
              <a:defRPr/>
            </a:pPr>
            <a:endParaRPr lang="zh-CN" altLang="en-US"/>
          </a:p>
        </p:txBody>
      </p:sp>
      <p:sp>
        <p:nvSpPr>
          <p:cNvPr id="31" name="Oval 30"/>
          <p:cNvSpPr>
            <a:spLocks noChangeArrowheads="1"/>
          </p:cNvSpPr>
          <p:nvPr/>
        </p:nvSpPr>
        <p:spPr bwMode="gray">
          <a:xfrm>
            <a:off x="3708400" y="3143027"/>
            <a:ext cx="1690688" cy="1690687"/>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a:defRPr/>
            </a:pPr>
            <a:endParaRPr lang="zh-CN" altLang="en-US"/>
          </a:p>
        </p:txBody>
      </p:sp>
      <p:sp>
        <p:nvSpPr>
          <p:cNvPr id="32" name="Oval 31"/>
          <p:cNvSpPr>
            <a:spLocks noChangeArrowheads="1"/>
          </p:cNvSpPr>
          <p:nvPr/>
        </p:nvSpPr>
        <p:spPr bwMode="gray">
          <a:xfrm>
            <a:off x="3690938" y="3116039"/>
            <a:ext cx="1690687" cy="1690688"/>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ln>
          <a:effectLst/>
        </p:spPr>
        <p:txBody>
          <a:bodyPr anchor="ctr">
            <a:spAutoFit/>
          </a:bodyPr>
          <a:lstStyle/>
          <a:p>
            <a:pPr>
              <a:defRPr/>
            </a:pPr>
            <a:endParaRPr lang="zh-CN" altLang="en-US"/>
          </a:p>
        </p:txBody>
      </p:sp>
      <p:grpSp>
        <p:nvGrpSpPr>
          <p:cNvPr id="33" name="Group 44"/>
          <p:cNvGrpSpPr/>
          <p:nvPr/>
        </p:nvGrpSpPr>
        <p:grpSpPr bwMode="auto">
          <a:xfrm>
            <a:off x="3792538" y="3227164"/>
            <a:ext cx="1522412" cy="1522413"/>
            <a:chOff x="2416" y="1878"/>
            <a:chExt cx="959" cy="959"/>
          </a:xfrm>
        </p:grpSpPr>
        <p:sp>
          <p:nvSpPr>
            <p:cNvPr id="34" name="Oval 32"/>
            <p:cNvSpPr>
              <a:spLocks noChangeArrowheads="1"/>
            </p:cNvSpPr>
            <p:nvPr/>
          </p:nvSpPr>
          <p:spPr bwMode="gray">
            <a:xfrm>
              <a:off x="2416" y="1878"/>
              <a:ext cx="959" cy="959"/>
            </a:xfrm>
            <a:prstGeom prst="ellipse">
              <a:avLst/>
            </a:prstGeom>
            <a:solidFill>
              <a:srgbClr val="333333"/>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sp>
          <p:nvSpPr>
            <p:cNvPr id="35" name="Oval 33"/>
            <p:cNvSpPr>
              <a:spLocks noChangeArrowheads="1"/>
            </p:cNvSpPr>
            <p:nvPr/>
          </p:nvSpPr>
          <p:spPr bwMode="gray">
            <a:xfrm>
              <a:off x="2430" y="1890"/>
              <a:ext cx="927" cy="928"/>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sp>
          <p:nvSpPr>
            <p:cNvPr id="36" name="Oval 34"/>
            <p:cNvSpPr>
              <a:spLocks noChangeArrowheads="1"/>
            </p:cNvSpPr>
            <p:nvPr/>
          </p:nvSpPr>
          <p:spPr bwMode="gray">
            <a:xfrm>
              <a:off x="2441" y="1896"/>
              <a:ext cx="906" cy="904"/>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sp>
          <p:nvSpPr>
            <p:cNvPr id="37" name="Oval 35"/>
            <p:cNvSpPr>
              <a:spLocks noChangeArrowheads="1"/>
            </p:cNvSpPr>
            <p:nvPr/>
          </p:nvSpPr>
          <p:spPr bwMode="gray">
            <a:xfrm>
              <a:off x="2451" y="1905"/>
              <a:ext cx="861" cy="845"/>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sp>
          <p:nvSpPr>
            <p:cNvPr id="38" name="Oval 36"/>
            <p:cNvSpPr>
              <a:spLocks noChangeArrowheads="1"/>
            </p:cNvSpPr>
            <p:nvPr/>
          </p:nvSpPr>
          <p:spPr bwMode="gray">
            <a:xfrm>
              <a:off x="2502" y="1928"/>
              <a:ext cx="765" cy="687"/>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grpSp>
      <p:sp>
        <p:nvSpPr>
          <p:cNvPr id="39" name="Text Box 37"/>
          <p:cNvSpPr txBox="1">
            <a:spLocks noChangeArrowheads="1"/>
          </p:cNvSpPr>
          <p:nvPr/>
        </p:nvSpPr>
        <p:spPr bwMode="gray">
          <a:xfrm>
            <a:off x="3942894" y="3645024"/>
            <a:ext cx="12105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2000" dirty="0" smtClean="0">
                <a:solidFill>
                  <a:srgbClr val="000000"/>
                </a:solidFill>
              </a:rPr>
              <a:t>战略管理</a:t>
            </a:r>
            <a:endParaRPr lang="en-US" altLang="zh-CN" sz="2000" dirty="0" smtClean="0">
              <a:solidFill>
                <a:srgbClr val="000000"/>
              </a:solidFill>
            </a:endParaRPr>
          </a:p>
          <a:p>
            <a:pPr algn="ctr"/>
            <a:r>
              <a:rPr lang="zh-CN" altLang="en-US" sz="2000" dirty="0">
                <a:solidFill>
                  <a:srgbClr val="000000"/>
                </a:solidFill>
              </a:rPr>
              <a:t>主题域</a:t>
            </a:r>
            <a:endParaRPr lang="en-US" altLang="zh-CN" sz="2000" dirty="0">
              <a:solidFill>
                <a:srgbClr val="000000"/>
              </a:solidFill>
            </a:endParaRPr>
          </a:p>
        </p:txBody>
      </p:sp>
      <p:sp>
        <p:nvSpPr>
          <p:cNvPr id="40" name="Text Box 38"/>
          <p:cNvSpPr txBox="1">
            <a:spLocks noChangeArrowheads="1"/>
          </p:cNvSpPr>
          <p:nvPr/>
        </p:nvSpPr>
        <p:spPr bwMode="auto">
          <a:xfrm>
            <a:off x="5715000" y="2046064"/>
            <a:ext cx="223651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1600" dirty="0" smtClean="0"/>
              <a:t>重大投资决策风险分析</a:t>
            </a:r>
            <a:endParaRPr lang="en-US" altLang="zh-CN" sz="1600" dirty="0"/>
          </a:p>
        </p:txBody>
      </p:sp>
      <p:sp>
        <p:nvSpPr>
          <p:cNvPr id="41" name="Text Box 39"/>
          <p:cNvSpPr txBox="1">
            <a:spLocks noChangeArrowheads="1"/>
          </p:cNvSpPr>
          <p:nvPr/>
        </p:nvSpPr>
        <p:spPr bwMode="auto">
          <a:xfrm>
            <a:off x="955556" y="2046064"/>
            <a:ext cx="244169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r"/>
            <a:r>
              <a:rPr lang="zh-CN" altLang="en-US" sz="1600" dirty="0" smtClean="0"/>
              <a:t>战略执行效果和风险分析</a:t>
            </a:r>
            <a:endParaRPr lang="en-US" altLang="zh-CN" sz="1600" dirty="0"/>
          </a:p>
        </p:txBody>
      </p:sp>
      <p:sp>
        <p:nvSpPr>
          <p:cNvPr id="42" name="Text Box 40"/>
          <p:cNvSpPr txBox="1">
            <a:spLocks noChangeArrowheads="1"/>
          </p:cNvSpPr>
          <p:nvPr/>
        </p:nvSpPr>
        <p:spPr bwMode="auto">
          <a:xfrm>
            <a:off x="6629400" y="3798664"/>
            <a:ext cx="244169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1600" dirty="0" smtClean="0"/>
              <a:t>股权投资企业价值与风险</a:t>
            </a:r>
            <a:endParaRPr lang="en-US" altLang="zh-CN" sz="1600" dirty="0"/>
          </a:p>
        </p:txBody>
      </p:sp>
      <p:sp>
        <p:nvSpPr>
          <p:cNvPr id="43" name="Text Box 41"/>
          <p:cNvSpPr txBox="1">
            <a:spLocks noChangeArrowheads="1"/>
          </p:cNvSpPr>
          <p:nvPr/>
        </p:nvSpPr>
        <p:spPr bwMode="auto">
          <a:xfrm>
            <a:off x="5715000" y="5398864"/>
            <a:ext cx="223651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1600" dirty="0" smtClean="0"/>
              <a:t>融资企业未来风险分析</a:t>
            </a:r>
            <a:endParaRPr lang="en-US" altLang="zh-CN" sz="1600" dirty="0"/>
          </a:p>
        </p:txBody>
      </p:sp>
      <p:sp>
        <p:nvSpPr>
          <p:cNvPr id="44" name="Text Box 42"/>
          <p:cNvSpPr txBox="1">
            <a:spLocks noChangeArrowheads="1"/>
          </p:cNvSpPr>
          <p:nvPr/>
        </p:nvSpPr>
        <p:spPr bwMode="auto">
          <a:xfrm>
            <a:off x="451525" y="3798664"/>
            <a:ext cx="2031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r"/>
            <a:r>
              <a:rPr lang="zh-CN" altLang="en-US" sz="1600" dirty="0" smtClean="0"/>
              <a:t>战略选择恰当性评估</a:t>
            </a:r>
            <a:endParaRPr lang="en-US" altLang="zh-CN" sz="1600" dirty="0"/>
          </a:p>
        </p:txBody>
      </p:sp>
      <p:sp>
        <p:nvSpPr>
          <p:cNvPr id="45" name="Text Box 43"/>
          <p:cNvSpPr txBox="1">
            <a:spLocks noChangeArrowheads="1"/>
          </p:cNvSpPr>
          <p:nvPr/>
        </p:nvSpPr>
        <p:spPr bwMode="auto">
          <a:xfrm>
            <a:off x="1084540" y="5336952"/>
            <a:ext cx="223651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r"/>
            <a:r>
              <a:rPr lang="zh-CN" altLang="en-US" sz="1600" dirty="0" smtClean="0"/>
              <a:t>集团重大项目风险监测</a:t>
            </a:r>
            <a:endParaRPr lang="en-US" altLang="zh-CN" sz="16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三</a:t>
            </a:r>
            <a:r>
              <a:rPr lang="zh-CN" altLang="en-US" sz="2800" dirty="0" smtClean="0">
                <a:solidFill>
                  <a:schemeClr val="bg1"/>
                </a:solidFill>
                <a:latin typeface="微软雅黑" pitchFamily="34" charset="-122"/>
                <a:ea typeface="微软雅黑" pitchFamily="34" charset="-122"/>
              </a:rPr>
              <a:t>、功能与作用</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对战略执行的保障功能</a:t>
            </a:r>
            <a:endParaRPr lang="zh-CN" altLang="en-US" sz="2800" dirty="0">
              <a:solidFill>
                <a:schemeClr val="bg1"/>
              </a:solidFill>
              <a:latin typeface="微软雅黑" pitchFamily="34" charset="-122"/>
              <a:ea typeface="微软雅黑" pitchFamily="34" charset="-122"/>
            </a:endParaRPr>
          </a:p>
        </p:txBody>
      </p:sp>
      <p:sp>
        <p:nvSpPr>
          <p:cNvPr id="46" name="矩形 45"/>
          <p:cNvSpPr/>
          <p:nvPr/>
        </p:nvSpPr>
        <p:spPr>
          <a:xfrm>
            <a:off x="251520" y="1412776"/>
            <a:ext cx="3456384" cy="504056"/>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zh-CN" altLang="en-US" dirty="0" smtClean="0">
                <a:latin typeface="微软雅黑" pitchFamily="34" charset="-122"/>
                <a:ea typeface="微软雅黑" pitchFamily="34" charset="-122"/>
              </a:rPr>
              <a:t>战略执行成效性及风险效性评估</a:t>
            </a:r>
            <a:endParaRPr lang="zh-CN" altLang="en-US" dirty="0">
              <a:latin typeface="微软雅黑" pitchFamily="34" charset="-122"/>
              <a:ea typeface="微软雅黑" pitchFamily="34" charset="-122"/>
            </a:endParaRPr>
          </a:p>
        </p:txBody>
      </p:sp>
      <p:grpSp>
        <p:nvGrpSpPr>
          <p:cNvPr id="47" name="Group 12"/>
          <p:cNvGrpSpPr/>
          <p:nvPr/>
        </p:nvGrpSpPr>
        <p:grpSpPr bwMode="auto">
          <a:xfrm>
            <a:off x="107504" y="2780928"/>
            <a:ext cx="6480175" cy="3457575"/>
            <a:chOff x="204" y="941"/>
            <a:chExt cx="5276" cy="2943"/>
          </a:xfrm>
        </p:grpSpPr>
        <p:sp>
          <p:nvSpPr>
            <p:cNvPr id="48" name="Freeform 2"/>
            <p:cNvSpPr/>
            <p:nvPr/>
          </p:nvSpPr>
          <p:spPr bwMode="gray">
            <a:xfrm>
              <a:off x="1176" y="1213"/>
              <a:ext cx="1705" cy="745"/>
            </a:xfrm>
            <a:custGeom>
              <a:avLst/>
              <a:gdLst>
                <a:gd name="T0" fmla="*/ 1704 w 1705"/>
                <a:gd name="T1" fmla="*/ 0 h 745"/>
                <a:gd name="T2" fmla="*/ 744 w 1705"/>
                <a:gd name="T3" fmla="*/ 0 h 745"/>
                <a:gd name="T4" fmla="*/ 0 w 1705"/>
                <a:gd name="T5" fmla="*/ 744 h 745"/>
                <a:gd name="T6" fmla="*/ 0 60000 65536"/>
                <a:gd name="T7" fmla="*/ 0 60000 65536"/>
                <a:gd name="T8" fmla="*/ 0 60000 65536"/>
                <a:gd name="T9" fmla="*/ 0 w 1705"/>
                <a:gd name="T10" fmla="*/ 0 h 745"/>
                <a:gd name="T11" fmla="*/ 1705 w 1705"/>
                <a:gd name="T12" fmla="*/ 745 h 745"/>
              </a:gdLst>
              <a:ahLst/>
              <a:cxnLst>
                <a:cxn ang="T6">
                  <a:pos x="T0" y="T1"/>
                </a:cxn>
                <a:cxn ang="T7">
                  <a:pos x="T2" y="T3"/>
                </a:cxn>
                <a:cxn ang="T8">
                  <a:pos x="T4" y="T5"/>
                </a:cxn>
              </a:cxnLst>
              <a:rect l="T9" t="T10" r="T11" b="T12"/>
              <a:pathLst>
                <a:path w="1705" h="745">
                  <a:moveTo>
                    <a:pt x="1704" y="0"/>
                  </a:moveTo>
                  <a:lnTo>
                    <a:pt x="744" y="0"/>
                  </a:lnTo>
                  <a:lnTo>
                    <a:pt x="0" y="744"/>
                  </a:lnTo>
                </a:path>
              </a:pathLst>
            </a:custGeom>
            <a:noFill/>
            <a:ln w="76200" cap="rnd">
              <a:solidFill>
                <a:schemeClr val="bg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9" name="Freeform 4"/>
            <p:cNvSpPr/>
            <p:nvPr/>
          </p:nvSpPr>
          <p:spPr bwMode="gray">
            <a:xfrm>
              <a:off x="1176" y="2820"/>
              <a:ext cx="1705" cy="745"/>
            </a:xfrm>
            <a:custGeom>
              <a:avLst/>
              <a:gdLst>
                <a:gd name="T0" fmla="*/ 1704 w 1705"/>
                <a:gd name="T1" fmla="*/ 744 h 745"/>
                <a:gd name="T2" fmla="*/ 744 w 1705"/>
                <a:gd name="T3" fmla="*/ 744 h 745"/>
                <a:gd name="T4" fmla="*/ 0 w 1705"/>
                <a:gd name="T5" fmla="*/ 0 h 745"/>
                <a:gd name="T6" fmla="*/ 0 60000 65536"/>
                <a:gd name="T7" fmla="*/ 0 60000 65536"/>
                <a:gd name="T8" fmla="*/ 0 60000 65536"/>
                <a:gd name="T9" fmla="*/ 0 w 1705"/>
                <a:gd name="T10" fmla="*/ 0 h 745"/>
                <a:gd name="T11" fmla="*/ 1705 w 1705"/>
                <a:gd name="T12" fmla="*/ 745 h 745"/>
              </a:gdLst>
              <a:ahLst/>
              <a:cxnLst>
                <a:cxn ang="T6">
                  <a:pos x="T0" y="T1"/>
                </a:cxn>
                <a:cxn ang="T7">
                  <a:pos x="T2" y="T3"/>
                </a:cxn>
                <a:cxn ang="T8">
                  <a:pos x="T4" y="T5"/>
                </a:cxn>
              </a:cxnLst>
              <a:rect l="T9" t="T10" r="T11" b="T12"/>
              <a:pathLst>
                <a:path w="1705" h="745">
                  <a:moveTo>
                    <a:pt x="1704" y="744"/>
                  </a:moveTo>
                  <a:lnTo>
                    <a:pt x="744" y="744"/>
                  </a:lnTo>
                  <a:lnTo>
                    <a:pt x="0" y="0"/>
                  </a:lnTo>
                </a:path>
              </a:pathLst>
            </a:custGeom>
            <a:noFill/>
            <a:ln w="76200" cap="rnd">
              <a:solidFill>
                <a:schemeClr val="bg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0" name="Freeform 5"/>
            <p:cNvSpPr/>
            <p:nvPr/>
          </p:nvSpPr>
          <p:spPr bwMode="gray">
            <a:xfrm>
              <a:off x="1968" y="2011"/>
              <a:ext cx="913" cy="265"/>
            </a:xfrm>
            <a:custGeom>
              <a:avLst/>
              <a:gdLst>
                <a:gd name="T0" fmla="*/ 912 w 913"/>
                <a:gd name="T1" fmla="*/ 0 h 265"/>
                <a:gd name="T2" fmla="*/ 396 w 913"/>
                <a:gd name="T3" fmla="*/ 0 h 265"/>
                <a:gd name="T4" fmla="*/ 0 w 913"/>
                <a:gd name="T5" fmla="*/ 264 h 265"/>
                <a:gd name="T6" fmla="*/ 0 60000 65536"/>
                <a:gd name="T7" fmla="*/ 0 60000 65536"/>
                <a:gd name="T8" fmla="*/ 0 60000 65536"/>
                <a:gd name="T9" fmla="*/ 0 w 913"/>
                <a:gd name="T10" fmla="*/ 0 h 265"/>
                <a:gd name="T11" fmla="*/ 913 w 913"/>
                <a:gd name="T12" fmla="*/ 265 h 265"/>
              </a:gdLst>
              <a:ahLst/>
              <a:cxnLst>
                <a:cxn ang="T6">
                  <a:pos x="T0" y="T1"/>
                </a:cxn>
                <a:cxn ang="T7">
                  <a:pos x="T2" y="T3"/>
                </a:cxn>
                <a:cxn ang="T8">
                  <a:pos x="T4" y="T5"/>
                </a:cxn>
              </a:cxnLst>
              <a:rect l="T9" t="T10" r="T11" b="T12"/>
              <a:pathLst>
                <a:path w="913" h="265">
                  <a:moveTo>
                    <a:pt x="912" y="0"/>
                  </a:moveTo>
                  <a:lnTo>
                    <a:pt x="396" y="0"/>
                  </a:lnTo>
                  <a:lnTo>
                    <a:pt x="0" y="264"/>
                  </a:lnTo>
                </a:path>
              </a:pathLst>
            </a:custGeom>
            <a:noFill/>
            <a:ln w="76200" cap="rnd">
              <a:solidFill>
                <a:schemeClr val="bg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1" name="Freeform 6"/>
            <p:cNvSpPr/>
            <p:nvPr/>
          </p:nvSpPr>
          <p:spPr bwMode="gray">
            <a:xfrm>
              <a:off x="1968" y="2513"/>
              <a:ext cx="913" cy="265"/>
            </a:xfrm>
            <a:custGeom>
              <a:avLst/>
              <a:gdLst>
                <a:gd name="T0" fmla="*/ 912 w 913"/>
                <a:gd name="T1" fmla="*/ 264 h 265"/>
                <a:gd name="T2" fmla="*/ 396 w 913"/>
                <a:gd name="T3" fmla="*/ 264 h 265"/>
                <a:gd name="T4" fmla="*/ 0 w 913"/>
                <a:gd name="T5" fmla="*/ 0 h 265"/>
                <a:gd name="T6" fmla="*/ 0 60000 65536"/>
                <a:gd name="T7" fmla="*/ 0 60000 65536"/>
                <a:gd name="T8" fmla="*/ 0 60000 65536"/>
                <a:gd name="T9" fmla="*/ 0 w 913"/>
                <a:gd name="T10" fmla="*/ 0 h 265"/>
                <a:gd name="T11" fmla="*/ 913 w 913"/>
                <a:gd name="T12" fmla="*/ 265 h 265"/>
              </a:gdLst>
              <a:ahLst/>
              <a:cxnLst>
                <a:cxn ang="T6">
                  <a:pos x="T0" y="T1"/>
                </a:cxn>
                <a:cxn ang="T7">
                  <a:pos x="T2" y="T3"/>
                </a:cxn>
                <a:cxn ang="T8">
                  <a:pos x="T4" y="T5"/>
                </a:cxn>
              </a:cxnLst>
              <a:rect l="T9" t="T10" r="T11" b="T12"/>
              <a:pathLst>
                <a:path w="913" h="265">
                  <a:moveTo>
                    <a:pt x="912" y="264"/>
                  </a:moveTo>
                  <a:lnTo>
                    <a:pt x="396" y="264"/>
                  </a:lnTo>
                  <a:lnTo>
                    <a:pt x="0" y="0"/>
                  </a:lnTo>
                </a:path>
              </a:pathLst>
            </a:custGeom>
            <a:noFill/>
            <a:ln w="76200" cap="rnd">
              <a:solidFill>
                <a:schemeClr val="bg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2" name="Oval 7"/>
            <p:cNvSpPr>
              <a:spLocks noChangeArrowheads="1"/>
            </p:cNvSpPr>
            <p:nvPr/>
          </p:nvSpPr>
          <p:spPr bwMode="gray">
            <a:xfrm>
              <a:off x="204" y="1488"/>
              <a:ext cx="1864" cy="1840"/>
            </a:xfrm>
            <a:prstGeom prst="ellipse">
              <a:avLst/>
            </a:prstGeom>
            <a:gradFill rotWithShape="0">
              <a:gsLst>
                <a:gs pos="0">
                  <a:schemeClr val="accent2"/>
                </a:gs>
                <a:gs pos="100000">
                  <a:schemeClr val="accent2">
                    <a:gamma/>
                    <a:shade val="46275"/>
                    <a:invGamma/>
                  </a:schemeClr>
                </a:gs>
              </a:gsLst>
              <a:path path="shape">
                <a:fillToRect l="50000" t="50000" r="50000" b="50000"/>
              </a:path>
            </a:gradFill>
            <a:ln w="38100">
              <a:solidFill>
                <a:schemeClr val="bg2"/>
              </a:solidFill>
              <a:round/>
            </a:ln>
            <a:effectLst/>
          </p:spPr>
          <p:txBody>
            <a:bodyPr wrap="none" lIns="87313" tIns="44450" rIns="87313" bIns="44450" anchor="ctr"/>
            <a:lstStyle/>
            <a:p>
              <a:pPr algn="ctr" defTabSz="825500" eaLnBrk="0" hangingPunct="0">
                <a:lnSpc>
                  <a:spcPct val="150000"/>
                </a:lnSpc>
                <a:defRPr/>
              </a:pPr>
              <a:r>
                <a:rPr kumimoji="1" lang="zh-CN" altLang="en-US" sz="2000" dirty="0" smtClean="0">
                  <a:solidFill>
                    <a:schemeClr val="bg1"/>
                  </a:solidFill>
                  <a:latin typeface="微软雅黑" pitchFamily="34" charset="-122"/>
                  <a:ea typeface="微软雅黑" pitchFamily="34" charset="-122"/>
                </a:rPr>
                <a:t>行动序列</a:t>
              </a:r>
              <a:endParaRPr kumimoji="1" lang="en-US" altLang="zh-CN" sz="2000" dirty="0" smtClean="0">
                <a:solidFill>
                  <a:schemeClr val="bg1"/>
                </a:solidFill>
                <a:latin typeface="微软雅黑" pitchFamily="34" charset="-122"/>
                <a:ea typeface="微软雅黑" pitchFamily="34" charset="-122"/>
              </a:endParaRPr>
            </a:p>
            <a:p>
              <a:pPr algn="ctr" defTabSz="825500" eaLnBrk="0" hangingPunct="0">
                <a:lnSpc>
                  <a:spcPct val="150000"/>
                </a:lnSpc>
                <a:defRPr/>
              </a:pPr>
              <a:r>
                <a:rPr kumimoji="1" lang="zh-CN" altLang="en-US" sz="2000" dirty="0" smtClean="0">
                  <a:solidFill>
                    <a:schemeClr val="bg1"/>
                  </a:solidFill>
                  <a:latin typeface="微软雅黑" pitchFamily="34" charset="-122"/>
                  <a:ea typeface="微软雅黑" pitchFamily="34" charset="-122"/>
                </a:rPr>
                <a:t>资源配置</a:t>
              </a:r>
              <a:endParaRPr kumimoji="1" lang="en-US" altLang="ko-KR" sz="2000" dirty="0">
                <a:solidFill>
                  <a:schemeClr val="bg1"/>
                </a:solidFill>
                <a:latin typeface="微软雅黑" pitchFamily="34" charset="-122"/>
                <a:ea typeface="微软雅黑" pitchFamily="34" charset="-122"/>
              </a:endParaRPr>
            </a:p>
          </p:txBody>
        </p:sp>
        <p:sp>
          <p:nvSpPr>
            <p:cNvPr id="53" name="AutoShape 8"/>
            <p:cNvSpPr>
              <a:spLocks noChangeArrowheads="1"/>
            </p:cNvSpPr>
            <p:nvPr/>
          </p:nvSpPr>
          <p:spPr bwMode="gray">
            <a:xfrm>
              <a:off x="2884" y="941"/>
              <a:ext cx="2596" cy="664"/>
            </a:xfrm>
            <a:prstGeom prst="roundRect">
              <a:avLst>
                <a:gd name="adj" fmla="val 16667"/>
              </a:avLst>
            </a:prstGeom>
            <a:solidFill>
              <a:schemeClr val="folHlink"/>
            </a:solidFill>
            <a:ln w="38100">
              <a:solidFill>
                <a:schemeClr val="bg2"/>
              </a:solidFill>
              <a:round/>
            </a:ln>
          </p:spPr>
          <p:txBody>
            <a:bodyPr wrap="none" lIns="92075" tIns="46038" rIns="92075" bIns="46038"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lnSpc>
                  <a:spcPct val="90000"/>
                </a:lnSpc>
              </a:pPr>
              <a:r>
                <a:rPr kumimoji="1" lang="zh-CN" altLang="en-US" dirty="0" smtClean="0">
                  <a:solidFill>
                    <a:srgbClr val="000000"/>
                  </a:solidFill>
                  <a:latin typeface="微软雅黑" pitchFamily="34" charset="-122"/>
                  <a:ea typeface="微软雅黑" pitchFamily="34" charset="-122"/>
                </a:rPr>
                <a:t>战略目标达成性评估</a:t>
              </a:r>
              <a:endParaRPr kumimoji="1" lang="en-US" altLang="ko-KR" dirty="0">
                <a:solidFill>
                  <a:srgbClr val="000000"/>
                </a:solidFill>
                <a:latin typeface="微软雅黑" pitchFamily="34" charset="-122"/>
                <a:ea typeface="微软雅黑" pitchFamily="34" charset="-122"/>
              </a:endParaRPr>
            </a:p>
          </p:txBody>
        </p:sp>
        <p:sp>
          <p:nvSpPr>
            <p:cNvPr id="54" name="AutoShape 9"/>
            <p:cNvSpPr>
              <a:spLocks noChangeArrowheads="1"/>
            </p:cNvSpPr>
            <p:nvPr/>
          </p:nvSpPr>
          <p:spPr bwMode="gray">
            <a:xfrm>
              <a:off x="2883" y="1703"/>
              <a:ext cx="2597" cy="663"/>
            </a:xfrm>
            <a:prstGeom prst="roundRect">
              <a:avLst>
                <a:gd name="adj" fmla="val 16667"/>
              </a:avLst>
            </a:prstGeom>
            <a:gradFill rotWithShape="1">
              <a:gsLst>
                <a:gs pos="0">
                  <a:schemeClr val="accent1"/>
                </a:gs>
                <a:gs pos="100000">
                  <a:schemeClr val="accent1">
                    <a:gamma/>
                    <a:shade val="86275"/>
                    <a:invGamma/>
                  </a:schemeClr>
                </a:gs>
              </a:gsLst>
              <a:lin ang="5400000" scaled="1"/>
            </a:gradFill>
            <a:ln w="38100">
              <a:solidFill>
                <a:schemeClr val="bg2"/>
              </a:solidFill>
              <a:round/>
            </a:ln>
            <a:effectLst/>
          </p:spPr>
          <p:txBody>
            <a:bodyPr wrap="none" lIns="92075" tIns="46038" rIns="92075" bIns="46038" anchor="ctr"/>
            <a:lstStyle/>
            <a:p>
              <a:pPr algn="ctr" eaLnBrk="0" hangingPunct="0">
                <a:lnSpc>
                  <a:spcPct val="90000"/>
                </a:lnSpc>
                <a:defRPr/>
              </a:pPr>
              <a:r>
                <a:rPr kumimoji="1" lang="zh-CN" altLang="en-US" dirty="0">
                  <a:solidFill>
                    <a:srgbClr val="000000"/>
                  </a:solidFill>
                  <a:latin typeface="微软雅黑" pitchFamily="34" charset="-122"/>
                  <a:ea typeface="微软雅黑" pitchFamily="34" charset="-122"/>
                </a:rPr>
                <a:t>企业市场竞争力评估</a:t>
              </a:r>
              <a:endParaRPr kumimoji="1" lang="en-US" altLang="ko-KR" dirty="0">
                <a:solidFill>
                  <a:srgbClr val="000000"/>
                </a:solidFill>
                <a:latin typeface="微软雅黑" pitchFamily="34" charset="-122"/>
                <a:ea typeface="微软雅黑" pitchFamily="34" charset="-122"/>
              </a:endParaRPr>
            </a:p>
          </p:txBody>
        </p:sp>
        <p:sp>
          <p:nvSpPr>
            <p:cNvPr id="55" name="AutoShape 10"/>
            <p:cNvSpPr>
              <a:spLocks noChangeArrowheads="1"/>
            </p:cNvSpPr>
            <p:nvPr/>
          </p:nvSpPr>
          <p:spPr bwMode="gray">
            <a:xfrm>
              <a:off x="2883" y="2457"/>
              <a:ext cx="2597" cy="663"/>
            </a:xfrm>
            <a:prstGeom prst="roundRect">
              <a:avLst>
                <a:gd name="adj" fmla="val 16667"/>
              </a:avLst>
            </a:prstGeom>
            <a:gradFill rotWithShape="1">
              <a:gsLst>
                <a:gs pos="0">
                  <a:schemeClr val="accent2"/>
                </a:gs>
                <a:gs pos="100000">
                  <a:schemeClr val="accent2">
                    <a:gamma/>
                    <a:shade val="86275"/>
                    <a:invGamma/>
                  </a:schemeClr>
                </a:gs>
              </a:gsLst>
              <a:lin ang="5400000" scaled="1"/>
            </a:gradFill>
            <a:ln w="38100">
              <a:solidFill>
                <a:schemeClr val="bg2"/>
              </a:solidFill>
              <a:round/>
            </a:ln>
            <a:effectLst/>
          </p:spPr>
          <p:txBody>
            <a:bodyPr wrap="none" lIns="92075" tIns="46038" rIns="92075" bIns="46038" anchor="ctr"/>
            <a:lstStyle/>
            <a:p>
              <a:pPr algn="ctr" eaLnBrk="0" hangingPunct="0">
                <a:lnSpc>
                  <a:spcPct val="90000"/>
                </a:lnSpc>
                <a:defRPr/>
              </a:pPr>
              <a:r>
                <a:rPr kumimoji="1" lang="zh-CN" altLang="en-US" dirty="0">
                  <a:solidFill>
                    <a:srgbClr val="000000"/>
                  </a:solidFill>
                  <a:latin typeface="微软雅黑" pitchFamily="34" charset="-122"/>
                  <a:ea typeface="微软雅黑" pitchFamily="34" charset="-122"/>
                </a:rPr>
                <a:t>企业内部综合实力评估</a:t>
              </a:r>
              <a:endParaRPr kumimoji="1" lang="en-US" altLang="ko-KR" dirty="0">
                <a:solidFill>
                  <a:srgbClr val="000000"/>
                </a:solidFill>
                <a:latin typeface="微软雅黑" pitchFamily="34" charset="-122"/>
                <a:ea typeface="微软雅黑" pitchFamily="34" charset="-122"/>
              </a:endParaRPr>
            </a:p>
          </p:txBody>
        </p:sp>
        <p:sp>
          <p:nvSpPr>
            <p:cNvPr id="56" name="AutoShape 11"/>
            <p:cNvSpPr>
              <a:spLocks noChangeArrowheads="1"/>
            </p:cNvSpPr>
            <p:nvPr/>
          </p:nvSpPr>
          <p:spPr bwMode="gray">
            <a:xfrm>
              <a:off x="2883" y="3221"/>
              <a:ext cx="2597" cy="663"/>
            </a:xfrm>
            <a:prstGeom prst="roundRect">
              <a:avLst>
                <a:gd name="adj" fmla="val 16667"/>
              </a:avLst>
            </a:prstGeom>
            <a:gradFill rotWithShape="1">
              <a:gsLst>
                <a:gs pos="0">
                  <a:schemeClr val="hlink"/>
                </a:gs>
                <a:gs pos="100000">
                  <a:schemeClr val="hlink">
                    <a:gamma/>
                    <a:shade val="86275"/>
                    <a:invGamma/>
                  </a:schemeClr>
                </a:gs>
              </a:gsLst>
              <a:lin ang="5400000" scaled="1"/>
            </a:gradFill>
            <a:ln w="38100">
              <a:solidFill>
                <a:schemeClr val="bg2"/>
              </a:solidFill>
              <a:round/>
            </a:ln>
            <a:effectLst/>
          </p:spPr>
          <p:txBody>
            <a:bodyPr wrap="none" lIns="92075" tIns="46038" rIns="92075" bIns="46038" anchor="ctr"/>
            <a:lstStyle/>
            <a:p>
              <a:pPr algn="ctr" eaLnBrk="0" hangingPunct="0">
                <a:lnSpc>
                  <a:spcPct val="90000"/>
                </a:lnSpc>
                <a:defRPr/>
              </a:pPr>
              <a:r>
                <a:rPr kumimoji="1" lang="en-US" altLang="zh-CN" dirty="0">
                  <a:solidFill>
                    <a:srgbClr val="000000"/>
                  </a:solidFill>
                  <a:latin typeface="微软雅黑" pitchFamily="34" charset="-122"/>
                  <a:ea typeface="微软雅黑" pitchFamily="34" charset="-122"/>
                </a:rPr>
                <a:t>SWOT</a:t>
              </a:r>
              <a:r>
                <a:rPr kumimoji="1" lang="zh-CN" altLang="en-US" dirty="0">
                  <a:solidFill>
                    <a:srgbClr val="000000"/>
                  </a:solidFill>
                  <a:latin typeface="微软雅黑" pitchFamily="34" charset="-122"/>
                  <a:ea typeface="微软雅黑" pitchFamily="34" charset="-122"/>
                </a:rPr>
                <a:t>分析</a:t>
              </a:r>
              <a:endParaRPr kumimoji="1" lang="en-US" altLang="ko-KR" dirty="0">
                <a:solidFill>
                  <a:srgbClr val="000000"/>
                </a:solidFill>
                <a:latin typeface="微软雅黑" pitchFamily="34" charset="-122"/>
                <a:ea typeface="微软雅黑" pitchFamily="34" charset="-122"/>
              </a:endParaRPr>
            </a:p>
          </p:txBody>
        </p:sp>
      </p:grpSp>
      <p:sp>
        <p:nvSpPr>
          <p:cNvPr id="57" name="TextBox 56"/>
          <p:cNvSpPr txBox="1"/>
          <p:nvPr/>
        </p:nvSpPr>
        <p:spPr>
          <a:xfrm>
            <a:off x="6732240" y="1484784"/>
            <a:ext cx="2160240" cy="4902945"/>
          </a:xfrm>
          <a:prstGeom prst="rect">
            <a:avLst/>
          </a:prstGeom>
          <a:noFill/>
          <a:ln>
            <a:solidFill>
              <a:schemeClr val="tx1"/>
            </a:solidFill>
            <a:prstDash val="sysDot"/>
          </a:ln>
        </p:spPr>
        <p:txBody>
          <a:bodyPr wrap="square" rtlCol="0">
            <a:spAutoFit/>
          </a:bodyPr>
          <a:lstStyle/>
          <a:p>
            <a:pPr>
              <a:lnSpc>
                <a:spcPct val="150000"/>
              </a:lnSpc>
            </a:pPr>
            <a:r>
              <a:rPr lang="zh-CN" altLang="zh-CN" sz="1400" dirty="0"/>
              <a:t>当企业制定了恰当的战略并进入实施阶段后，战略管理的重点就是评估战略执行过程中对战略目标的实现程度。由于战略的本源目的是提升企业的竞争能力</a:t>
            </a:r>
            <a:r>
              <a:rPr lang="en-US" altLang="zh-CN" sz="1400" dirty="0"/>
              <a:t>,</a:t>
            </a:r>
            <a:r>
              <a:rPr lang="zh-CN" altLang="zh-CN" sz="1400" dirty="0"/>
              <a:t>因此企业的市场竞争能力以及内在竞争力的培植同样需要进行评估，以检查战略实施过程中企业的市场竞争力是否得以改善或提升，内在竞争力是否为市场竞争力的提升以及为实现企业的战略目标提供了保障条件。</a:t>
            </a:r>
            <a:endParaRPr lang="zh-CN" altLang="en-US" sz="14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a:blip r:embed="rId3"/>
          <a:stretch>
            <a:fillRect/>
          </a:stretch>
        </p:blipFill>
        <p:spPr>
          <a:xfrm>
            <a:off x="109341" y="6082024"/>
            <a:ext cx="8925318" cy="591363"/>
          </a:xfrm>
          <a:prstGeom prst="rect">
            <a:avLst/>
          </a:prstGeom>
        </p:spPr>
      </p:pic>
      <p:sp>
        <p:nvSpPr>
          <p:cNvPr id="4" name="TextBox 4"/>
          <p:cNvSpPr txBox="1">
            <a:spLocks noChangeArrowheads="1"/>
          </p:cNvSpPr>
          <p:nvPr/>
        </p:nvSpPr>
        <p:spPr bwMode="auto">
          <a:xfrm>
            <a:off x="-36512" y="332656"/>
            <a:ext cx="7760890" cy="492443"/>
          </a:xfrm>
          <a:prstGeom prst="rect">
            <a:avLst/>
          </a:prstGeom>
          <a:noFill/>
          <a:ln w="9525">
            <a:noFill/>
            <a:miter lim="800000"/>
          </a:ln>
        </p:spPr>
        <p:txBody>
          <a:bodyPr wrap="square">
            <a:spAutoFit/>
          </a:bodyPr>
          <a:lstStyle/>
          <a:p>
            <a:r>
              <a:rPr lang="zh-CN" altLang="en-US" sz="2400" dirty="0">
                <a:solidFill>
                  <a:schemeClr val="bg1"/>
                </a:solidFill>
                <a:latin typeface="微软雅黑" pitchFamily="34" charset="-122"/>
                <a:ea typeface="微软雅黑" pitchFamily="34" charset="-122"/>
              </a:rPr>
              <a:t>三、功能与作用</a:t>
            </a:r>
            <a:r>
              <a:rPr lang="en-US" altLang="zh-CN" sz="2600" dirty="0" smtClean="0">
                <a:solidFill>
                  <a:schemeClr val="bg1"/>
                </a:solidFill>
                <a:latin typeface="微软雅黑" pitchFamily="34" charset="-122"/>
                <a:ea typeface="微软雅黑" pitchFamily="34" charset="-122"/>
              </a:rPr>
              <a:t>——</a:t>
            </a:r>
            <a:r>
              <a:rPr lang="zh-CN" altLang="en-US" sz="2600" dirty="0" smtClean="0">
                <a:solidFill>
                  <a:schemeClr val="bg1"/>
                </a:solidFill>
                <a:latin typeface="微软雅黑" pitchFamily="34" charset="-122"/>
                <a:ea typeface="微软雅黑" pitchFamily="34" charset="-122"/>
              </a:rPr>
              <a:t>基于综合绩效评估识别主要风险</a:t>
            </a:r>
            <a:endParaRPr lang="zh-CN" altLang="en-US" sz="2600" dirty="0">
              <a:solidFill>
                <a:schemeClr val="bg1"/>
              </a:solidFill>
              <a:latin typeface="微软雅黑" pitchFamily="34" charset="-122"/>
              <a:ea typeface="微软雅黑" pitchFamily="34" charset="-122"/>
            </a:endParaRPr>
          </a:p>
        </p:txBody>
      </p:sp>
      <p:sp>
        <p:nvSpPr>
          <p:cNvPr id="3" name="AutoShape 2"/>
          <p:cNvSpPr>
            <a:spLocks noChangeArrowheads="1"/>
          </p:cNvSpPr>
          <p:nvPr/>
        </p:nvSpPr>
        <p:spPr bwMode="gray">
          <a:xfrm flipV="1">
            <a:off x="251520" y="4084464"/>
            <a:ext cx="2655887" cy="1830387"/>
          </a:xfrm>
          <a:prstGeom prst="triangle">
            <a:avLst>
              <a:gd name="adj" fmla="val 50000"/>
            </a:avLst>
          </a:prstGeom>
          <a:gradFill rotWithShape="1">
            <a:gsLst>
              <a:gs pos="0">
                <a:schemeClr val="accent1"/>
              </a:gs>
              <a:gs pos="100000">
                <a:schemeClr val="accent1">
                  <a:gamma/>
                  <a:shade val="50980"/>
                  <a:invGamma/>
                </a:schemeClr>
              </a:gs>
            </a:gsLst>
            <a:lin ang="18900000" scaled="1"/>
          </a:gradFill>
          <a:ln w="28575" algn="ctr">
            <a:solidFill>
              <a:srgbClr val="FFFFFF"/>
            </a:solidFill>
            <a:miter lim="800000"/>
          </a:ln>
          <a:effectLst>
            <a:outerShdw dist="35921" dir="2700000" algn="ctr" rotWithShape="0">
              <a:schemeClr val="bg2"/>
            </a:outerShdw>
          </a:effectLst>
        </p:spPr>
        <p:txBody>
          <a:bodyPr wrap="none" anchor="ctr"/>
          <a:lstStyle/>
          <a:p>
            <a:pPr>
              <a:defRPr/>
            </a:pPr>
            <a:endParaRPr lang="zh-CN" altLang="en-US"/>
          </a:p>
        </p:txBody>
      </p:sp>
      <p:sp>
        <p:nvSpPr>
          <p:cNvPr id="5" name="AutoShape 3"/>
          <p:cNvSpPr>
            <a:spLocks noChangeArrowheads="1"/>
          </p:cNvSpPr>
          <p:nvPr/>
        </p:nvSpPr>
        <p:spPr bwMode="gray">
          <a:xfrm>
            <a:off x="3045520" y="2208039"/>
            <a:ext cx="2655887" cy="1830387"/>
          </a:xfrm>
          <a:prstGeom prst="triangle">
            <a:avLst>
              <a:gd name="adj" fmla="val 50000"/>
            </a:avLst>
          </a:prstGeom>
          <a:gradFill rotWithShape="1">
            <a:gsLst>
              <a:gs pos="0">
                <a:schemeClr val="hlink">
                  <a:gamma/>
                  <a:shade val="82353"/>
                  <a:invGamma/>
                </a:schemeClr>
              </a:gs>
              <a:gs pos="100000">
                <a:schemeClr val="hlink"/>
              </a:gs>
            </a:gsLst>
            <a:lin ang="18900000" scaled="1"/>
          </a:gradFill>
          <a:ln w="28575" algn="ctr">
            <a:solidFill>
              <a:srgbClr val="FFFFFF"/>
            </a:solidFill>
            <a:miter lim="800000"/>
          </a:ln>
          <a:effectLst>
            <a:outerShdw dist="35921" dir="2700000" algn="ctr" rotWithShape="0">
              <a:schemeClr val="bg2"/>
            </a:outerShdw>
          </a:effectLst>
        </p:spPr>
        <p:txBody>
          <a:bodyPr wrap="none" anchor="ctr"/>
          <a:lstStyle/>
          <a:p>
            <a:pPr>
              <a:defRPr/>
            </a:pPr>
            <a:endParaRPr lang="zh-CN" altLang="en-US"/>
          </a:p>
        </p:txBody>
      </p:sp>
      <p:sp>
        <p:nvSpPr>
          <p:cNvPr id="6" name="AutoShape 4"/>
          <p:cNvSpPr>
            <a:spLocks noChangeArrowheads="1"/>
          </p:cNvSpPr>
          <p:nvPr/>
        </p:nvSpPr>
        <p:spPr bwMode="gray">
          <a:xfrm>
            <a:off x="253107" y="2208039"/>
            <a:ext cx="2655888" cy="1830387"/>
          </a:xfrm>
          <a:prstGeom prst="triangle">
            <a:avLst>
              <a:gd name="adj" fmla="val 50000"/>
            </a:avLst>
          </a:prstGeom>
          <a:gradFill rotWithShape="1">
            <a:gsLst>
              <a:gs pos="0">
                <a:schemeClr val="hlink"/>
              </a:gs>
              <a:gs pos="100000">
                <a:schemeClr val="hlink">
                  <a:gamma/>
                  <a:shade val="76078"/>
                  <a:invGamma/>
                </a:schemeClr>
              </a:gs>
            </a:gsLst>
            <a:lin ang="2700000" scaled="1"/>
          </a:gradFill>
          <a:ln w="28575" algn="ctr">
            <a:solidFill>
              <a:srgbClr val="FFFFFF"/>
            </a:solidFill>
            <a:miter lim="800000"/>
          </a:ln>
          <a:effectLst>
            <a:outerShdw dist="35921" dir="2700000" algn="ctr" rotWithShape="0">
              <a:schemeClr val="bg2"/>
            </a:outerShdw>
          </a:effectLst>
        </p:spPr>
        <p:txBody>
          <a:bodyPr wrap="none" anchor="ctr"/>
          <a:lstStyle/>
          <a:p>
            <a:pPr>
              <a:defRPr/>
            </a:pPr>
            <a:endParaRPr lang="zh-CN" altLang="en-US"/>
          </a:p>
        </p:txBody>
      </p:sp>
      <p:sp>
        <p:nvSpPr>
          <p:cNvPr id="7" name="AutoShape 5"/>
          <p:cNvSpPr>
            <a:spLocks noChangeArrowheads="1"/>
          </p:cNvSpPr>
          <p:nvPr/>
        </p:nvSpPr>
        <p:spPr bwMode="gray">
          <a:xfrm flipV="1">
            <a:off x="1651695" y="2204864"/>
            <a:ext cx="2655887" cy="1830387"/>
          </a:xfrm>
          <a:prstGeom prst="triangle">
            <a:avLst>
              <a:gd name="adj" fmla="val 50000"/>
            </a:avLst>
          </a:prstGeom>
          <a:gradFill rotWithShape="1">
            <a:gsLst>
              <a:gs pos="0">
                <a:schemeClr val="hlink">
                  <a:gamma/>
                  <a:shade val="60392"/>
                  <a:invGamma/>
                </a:schemeClr>
              </a:gs>
              <a:gs pos="100000">
                <a:schemeClr val="hlink"/>
              </a:gs>
            </a:gsLst>
            <a:lin ang="5400000" scaled="1"/>
          </a:gradFill>
          <a:ln w="28575" algn="ctr">
            <a:solidFill>
              <a:srgbClr val="FFFFFF"/>
            </a:solidFill>
            <a:miter lim="800000"/>
          </a:ln>
          <a:effectLst>
            <a:outerShdw dist="35921" dir="2700000" algn="ctr" rotWithShape="0">
              <a:srgbClr val="808080">
                <a:alpha val="50000"/>
              </a:srgbClr>
            </a:outerShdw>
          </a:effectLst>
        </p:spPr>
        <p:txBody>
          <a:bodyPr wrap="none" anchor="ctr"/>
          <a:lstStyle/>
          <a:p>
            <a:pPr>
              <a:defRPr/>
            </a:pPr>
            <a:endParaRPr lang="zh-CN" altLang="en-US"/>
          </a:p>
        </p:txBody>
      </p:sp>
      <p:sp>
        <p:nvSpPr>
          <p:cNvPr id="8" name="AutoShape 6"/>
          <p:cNvSpPr>
            <a:spLocks noChangeArrowheads="1"/>
          </p:cNvSpPr>
          <p:nvPr/>
        </p:nvSpPr>
        <p:spPr bwMode="gray">
          <a:xfrm>
            <a:off x="1646932" y="4081289"/>
            <a:ext cx="2655888" cy="1830387"/>
          </a:xfrm>
          <a:prstGeom prst="triangle">
            <a:avLst>
              <a:gd name="adj" fmla="val 50000"/>
            </a:avLst>
          </a:prstGeom>
          <a:gradFill rotWithShape="1">
            <a:gsLst>
              <a:gs pos="0">
                <a:schemeClr val="accent1">
                  <a:gamma/>
                  <a:shade val="76078"/>
                  <a:invGamma/>
                </a:schemeClr>
              </a:gs>
              <a:gs pos="100000">
                <a:schemeClr val="accent1"/>
              </a:gs>
            </a:gsLst>
            <a:lin ang="5400000" scaled="1"/>
          </a:gradFill>
          <a:ln w="28575" algn="ctr">
            <a:solidFill>
              <a:srgbClr val="FFFFFF"/>
            </a:solidFill>
            <a:miter lim="800000"/>
          </a:ln>
          <a:effectLst>
            <a:outerShdw dist="35921" dir="2700000" algn="ctr" rotWithShape="0">
              <a:schemeClr val="bg2"/>
            </a:outerShdw>
          </a:effectLst>
        </p:spPr>
        <p:txBody>
          <a:bodyPr wrap="none" anchor="ctr"/>
          <a:lstStyle/>
          <a:p>
            <a:pPr>
              <a:defRPr/>
            </a:pPr>
            <a:endParaRPr lang="zh-CN" altLang="en-US"/>
          </a:p>
        </p:txBody>
      </p:sp>
      <p:sp>
        <p:nvSpPr>
          <p:cNvPr id="9" name="AutoShape 7"/>
          <p:cNvSpPr>
            <a:spLocks noChangeArrowheads="1"/>
          </p:cNvSpPr>
          <p:nvPr/>
        </p:nvSpPr>
        <p:spPr bwMode="gray">
          <a:xfrm flipV="1">
            <a:off x="3042345" y="4084464"/>
            <a:ext cx="2654300" cy="1830387"/>
          </a:xfrm>
          <a:prstGeom prst="triangle">
            <a:avLst>
              <a:gd name="adj" fmla="val 50000"/>
            </a:avLst>
          </a:prstGeom>
          <a:gradFill rotWithShape="1">
            <a:gsLst>
              <a:gs pos="0">
                <a:schemeClr val="accent1">
                  <a:gamma/>
                  <a:shade val="72941"/>
                  <a:invGamma/>
                </a:schemeClr>
              </a:gs>
              <a:gs pos="100000">
                <a:schemeClr val="accent1"/>
              </a:gs>
            </a:gsLst>
            <a:lin ang="2700000" scaled="1"/>
          </a:gradFill>
          <a:ln w="28575" algn="ctr">
            <a:solidFill>
              <a:srgbClr val="FFFFFF"/>
            </a:solidFill>
            <a:miter lim="800000"/>
          </a:ln>
          <a:effectLst>
            <a:outerShdw dist="35921" dir="2700000" algn="ctr" rotWithShape="0">
              <a:schemeClr val="bg2"/>
            </a:outerShdw>
          </a:effectLst>
        </p:spPr>
        <p:txBody>
          <a:bodyPr wrap="none" anchor="ctr"/>
          <a:lstStyle/>
          <a:p>
            <a:pPr>
              <a:defRPr/>
            </a:pPr>
            <a:endParaRPr lang="zh-CN" altLang="en-US"/>
          </a:p>
        </p:txBody>
      </p:sp>
      <p:sp>
        <p:nvSpPr>
          <p:cNvPr id="10" name="Rectangle 8"/>
          <p:cNvSpPr>
            <a:spLocks noChangeArrowheads="1"/>
          </p:cNvSpPr>
          <p:nvPr/>
        </p:nvSpPr>
        <p:spPr bwMode="gray">
          <a:xfrm>
            <a:off x="2275979" y="2524834"/>
            <a:ext cx="14319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2000" dirty="0" smtClean="0">
                <a:solidFill>
                  <a:srgbClr val="FFFFFF"/>
                </a:solidFill>
                <a:latin typeface="微软雅黑" pitchFamily="34" charset="-122"/>
                <a:ea typeface="微软雅黑" pitchFamily="34" charset="-122"/>
              </a:rPr>
              <a:t>营运能力</a:t>
            </a:r>
            <a:endParaRPr lang="en-US" altLang="zh-CN" sz="2000" dirty="0">
              <a:solidFill>
                <a:srgbClr val="FFFFFF"/>
              </a:solidFill>
              <a:latin typeface="微软雅黑" pitchFamily="34" charset="-122"/>
              <a:ea typeface="微软雅黑" pitchFamily="34" charset="-122"/>
            </a:endParaRPr>
          </a:p>
        </p:txBody>
      </p:sp>
      <p:sp>
        <p:nvSpPr>
          <p:cNvPr id="11" name="Rectangle 9"/>
          <p:cNvSpPr>
            <a:spLocks noChangeArrowheads="1"/>
          </p:cNvSpPr>
          <p:nvPr/>
        </p:nvSpPr>
        <p:spPr bwMode="gray">
          <a:xfrm>
            <a:off x="865882" y="4437112"/>
            <a:ext cx="14319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2000" dirty="0" smtClean="0">
                <a:solidFill>
                  <a:srgbClr val="FFFFFF"/>
                </a:solidFill>
                <a:latin typeface="微软雅黑" pitchFamily="34" charset="-122"/>
                <a:ea typeface="微软雅黑" pitchFamily="34" charset="-122"/>
              </a:rPr>
              <a:t>成本费用控制能力</a:t>
            </a:r>
            <a:endParaRPr lang="en-US" altLang="zh-CN" sz="2000" dirty="0">
              <a:solidFill>
                <a:srgbClr val="FFFFFF"/>
              </a:solidFill>
              <a:latin typeface="微软雅黑" pitchFamily="34" charset="-122"/>
              <a:ea typeface="微软雅黑" pitchFamily="34" charset="-122"/>
            </a:endParaRPr>
          </a:p>
        </p:txBody>
      </p:sp>
      <p:sp>
        <p:nvSpPr>
          <p:cNvPr id="12" name="Rectangle 10"/>
          <p:cNvSpPr>
            <a:spLocks noChangeArrowheads="1"/>
          </p:cNvSpPr>
          <p:nvPr/>
        </p:nvSpPr>
        <p:spPr bwMode="gray">
          <a:xfrm>
            <a:off x="3644131" y="4469050"/>
            <a:ext cx="14319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2000" dirty="0" smtClean="0">
                <a:solidFill>
                  <a:srgbClr val="FFFFFF"/>
                </a:solidFill>
                <a:latin typeface="微软雅黑" pitchFamily="34" charset="-122"/>
                <a:ea typeface="微软雅黑" pitchFamily="34" charset="-122"/>
              </a:rPr>
              <a:t>发展能力</a:t>
            </a:r>
            <a:endParaRPr lang="en-US" altLang="zh-CN" sz="2000" dirty="0">
              <a:solidFill>
                <a:srgbClr val="FFFFFF"/>
              </a:solidFill>
              <a:latin typeface="微软雅黑" pitchFamily="34" charset="-122"/>
              <a:ea typeface="微软雅黑" pitchFamily="34" charset="-122"/>
            </a:endParaRPr>
          </a:p>
        </p:txBody>
      </p:sp>
      <p:sp>
        <p:nvSpPr>
          <p:cNvPr id="13" name="Rectangle 11"/>
          <p:cNvSpPr>
            <a:spLocks noChangeArrowheads="1"/>
          </p:cNvSpPr>
          <p:nvPr/>
        </p:nvSpPr>
        <p:spPr bwMode="gray">
          <a:xfrm>
            <a:off x="2254945" y="5189130"/>
            <a:ext cx="14319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2000" dirty="0" smtClean="0">
                <a:solidFill>
                  <a:srgbClr val="FFFFFF"/>
                </a:solidFill>
                <a:latin typeface="微软雅黑" pitchFamily="34" charset="-122"/>
                <a:ea typeface="微软雅黑" pitchFamily="34" charset="-122"/>
              </a:rPr>
              <a:t>现金能力</a:t>
            </a:r>
            <a:endParaRPr lang="en-US" altLang="zh-CN" sz="2000" dirty="0">
              <a:solidFill>
                <a:srgbClr val="FFFFFF"/>
              </a:solidFill>
              <a:latin typeface="微软雅黑" pitchFamily="34" charset="-122"/>
              <a:ea typeface="微软雅黑" pitchFamily="34" charset="-122"/>
            </a:endParaRPr>
          </a:p>
        </p:txBody>
      </p:sp>
      <p:sp>
        <p:nvSpPr>
          <p:cNvPr id="14" name="Rectangle 18"/>
          <p:cNvSpPr>
            <a:spLocks noChangeArrowheads="1"/>
          </p:cNvSpPr>
          <p:nvPr/>
        </p:nvSpPr>
        <p:spPr bwMode="gray">
          <a:xfrm>
            <a:off x="865882" y="3284984"/>
            <a:ext cx="14319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2000" dirty="0" smtClean="0">
                <a:solidFill>
                  <a:srgbClr val="FFFFFF"/>
                </a:solidFill>
                <a:latin typeface="微软雅黑" pitchFamily="34" charset="-122"/>
                <a:ea typeface="微软雅黑" pitchFamily="34" charset="-122"/>
              </a:rPr>
              <a:t>获利能力</a:t>
            </a:r>
            <a:endParaRPr lang="en-US" altLang="zh-CN" sz="2000" dirty="0">
              <a:solidFill>
                <a:srgbClr val="FFFFFF"/>
              </a:solidFill>
              <a:latin typeface="微软雅黑" pitchFamily="34" charset="-122"/>
              <a:ea typeface="微软雅黑" pitchFamily="34" charset="-122"/>
            </a:endParaRPr>
          </a:p>
        </p:txBody>
      </p:sp>
      <p:sp>
        <p:nvSpPr>
          <p:cNvPr id="15" name="Rectangle 19"/>
          <p:cNvSpPr>
            <a:spLocks noChangeArrowheads="1"/>
          </p:cNvSpPr>
          <p:nvPr/>
        </p:nvSpPr>
        <p:spPr bwMode="gray">
          <a:xfrm>
            <a:off x="3644131" y="3284984"/>
            <a:ext cx="14319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2000" dirty="0" smtClean="0">
                <a:solidFill>
                  <a:srgbClr val="FFFFFF"/>
                </a:solidFill>
                <a:latin typeface="微软雅黑" pitchFamily="34" charset="-122"/>
                <a:ea typeface="微软雅黑" pitchFamily="34" charset="-122"/>
              </a:rPr>
              <a:t>偿债能力</a:t>
            </a:r>
            <a:endParaRPr lang="en-US" altLang="zh-CN" sz="2000" dirty="0">
              <a:solidFill>
                <a:srgbClr val="FFFFFF"/>
              </a:solidFill>
              <a:latin typeface="微软雅黑" pitchFamily="34" charset="-122"/>
              <a:ea typeface="微软雅黑" pitchFamily="34" charset="-122"/>
            </a:endParaRPr>
          </a:p>
        </p:txBody>
      </p:sp>
      <p:grpSp>
        <p:nvGrpSpPr>
          <p:cNvPr id="16" name="Group 20"/>
          <p:cNvGrpSpPr/>
          <p:nvPr/>
        </p:nvGrpSpPr>
        <p:grpSpPr bwMode="auto">
          <a:xfrm>
            <a:off x="1989832" y="3405014"/>
            <a:ext cx="1920875" cy="1289050"/>
            <a:chOff x="2363" y="2075"/>
            <a:chExt cx="1210" cy="812"/>
          </a:xfrm>
        </p:grpSpPr>
        <p:sp>
          <p:nvSpPr>
            <p:cNvPr id="17" name="AutoShape 21"/>
            <p:cNvSpPr>
              <a:spLocks noChangeArrowheads="1"/>
            </p:cNvSpPr>
            <p:nvPr/>
          </p:nvSpPr>
          <p:spPr bwMode="gray">
            <a:xfrm>
              <a:off x="2363" y="2075"/>
              <a:ext cx="1210" cy="812"/>
            </a:xfrm>
            <a:prstGeom prst="hexagon">
              <a:avLst>
                <a:gd name="adj" fmla="val 37254"/>
                <a:gd name="vf" fmla="val 115470"/>
              </a:avLst>
            </a:prstGeom>
            <a:solidFill>
              <a:srgbClr val="F8F8F8">
                <a:alpha val="50195"/>
              </a:srgbClr>
            </a:solidFill>
            <a:ln w="19050" algn="ctr">
              <a:solidFill>
                <a:srgbClr val="F8F8F8"/>
              </a:solidFill>
              <a:miter lim="800000"/>
            </a:ln>
          </p:spPr>
          <p:txBody>
            <a:bodyPr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sp>
          <p:nvSpPr>
            <p:cNvPr id="18" name="AutoShape 22"/>
            <p:cNvSpPr>
              <a:spLocks noChangeArrowheads="1"/>
            </p:cNvSpPr>
            <p:nvPr/>
          </p:nvSpPr>
          <p:spPr bwMode="gray">
            <a:xfrm>
              <a:off x="2395" y="2095"/>
              <a:ext cx="1138" cy="764"/>
            </a:xfrm>
            <a:prstGeom prst="hexagon">
              <a:avLst>
                <a:gd name="adj" fmla="val 37238"/>
                <a:gd name="vf" fmla="val 115470"/>
              </a:avLst>
            </a:prstGeom>
            <a:solidFill>
              <a:srgbClr val="F8F8F8"/>
            </a:solidFill>
            <a:ln w="19050" algn="ctr">
              <a:solidFill>
                <a:srgbClr val="F8F8F8"/>
              </a:solidFill>
              <a:miter lim="800000"/>
            </a:ln>
          </p:spPr>
          <p:txBody>
            <a:bodyPr wrap="none" anchor="ct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endParaRPr lang="zh-CN" altLang="en-US"/>
            </a:p>
          </p:txBody>
        </p:sp>
      </p:grpSp>
      <p:sp>
        <p:nvSpPr>
          <p:cNvPr id="19" name="Rectangle 23"/>
          <p:cNvSpPr>
            <a:spLocks noChangeArrowheads="1"/>
          </p:cNvSpPr>
          <p:nvPr/>
        </p:nvSpPr>
        <p:spPr bwMode="auto">
          <a:xfrm>
            <a:off x="2304157" y="3717032"/>
            <a:ext cx="1289050" cy="707886"/>
          </a:xfrm>
          <a:prstGeom prst="rect">
            <a:avLst/>
          </a:prstGeom>
          <a:noFill/>
          <a:ln w="9525">
            <a:noFill/>
            <a:miter lim="800000"/>
          </a:ln>
          <a:effectLst/>
        </p:spPr>
        <p:txBody>
          <a:bodyPr>
            <a:spAutoFit/>
          </a:bodyPr>
          <a:lstStyle/>
          <a:p>
            <a:pPr algn="ctr" eaLnBrk="0" hangingPunct="0">
              <a:defRPr/>
            </a:pPr>
            <a:r>
              <a:rPr lang="zh-CN" altLang="en-US" sz="2000" dirty="0" smtClean="0">
                <a:latin typeface="微软雅黑" pitchFamily="34" charset="-122"/>
                <a:ea typeface="微软雅黑" pitchFamily="34" charset="-122"/>
              </a:rPr>
              <a:t>综合绩效风险评估</a:t>
            </a:r>
            <a:endParaRPr lang="en-US" altLang="zh-CN" sz="2000" dirty="0">
              <a:latin typeface="微软雅黑" pitchFamily="34" charset="-122"/>
              <a:ea typeface="微软雅黑" pitchFamily="34" charset="-122"/>
            </a:endParaRPr>
          </a:p>
        </p:txBody>
      </p:sp>
      <p:sp>
        <p:nvSpPr>
          <p:cNvPr id="20" name="TextBox 19"/>
          <p:cNvSpPr txBox="1"/>
          <p:nvPr/>
        </p:nvSpPr>
        <p:spPr>
          <a:xfrm>
            <a:off x="5940152" y="1556792"/>
            <a:ext cx="2664296" cy="3609065"/>
          </a:xfrm>
          <a:prstGeom prst="rect">
            <a:avLst/>
          </a:prstGeom>
          <a:noFill/>
        </p:spPr>
        <p:txBody>
          <a:bodyPr wrap="square" rtlCol="0">
            <a:spAutoFit/>
          </a:bodyPr>
          <a:lstStyle/>
          <a:p>
            <a:pPr>
              <a:lnSpc>
                <a:spcPct val="150000"/>
              </a:lnSpc>
            </a:pPr>
            <a:r>
              <a:rPr lang="zh-CN" altLang="en-US" sz="1400" dirty="0" smtClean="0">
                <a:latin typeface="微软雅黑" pitchFamily="34" charset="-122"/>
                <a:ea typeface="微软雅黑" pitchFamily="34" charset="-122"/>
              </a:rPr>
              <a:t>基于六大能力表述的企业综合绩效较为全面地反映了企业的经营管理水平和硬实力以及面临的经营风险状态。综合绩效的评估通常可以采用功效系数法来分析，其他应用于打分卡综合的扩散指数模型、降级距离模型也有很好的效果。其中各个指标的权重可通过层次分析法确定或通过客观赋权法来确定。</a:t>
            </a:r>
            <a:endParaRPr lang="zh-CN" altLang="en-US" sz="1400" dirty="0">
              <a:latin typeface="微软雅黑" pitchFamily="34" charset="-122"/>
              <a:ea typeface="微软雅黑" pitchFamily="34" charset="-122"/>
            </a:endParaRPr>
          </a:p>
        </p:txBody>
      </p:sp>
      <p:sp>
        <p:nvSpPr>
          <p:cNvPr id="21" name="TextBox 20"/>
          <p:cNvSpPr txBox="1"/>
          <p:nvPr/>
        </p:nvSpPr>
        <p:spPr>
          <a:xfrm>
            <a:off x="251519" y="1650286"/>
            <a:ext cx="5256585" cy="338554"/>
          </a:xfrm>
          <a:prstGeom prst="rect">
            <a:avLst/>
          </a:prstGeom>
          <a:noFill/>
        </p:spPr>
        <p:txBody>
          <a:bodyPr wrap="square" rtlCol="0">
            <a:spAutoFit/>
          </a:bodyPr>
          <a:lstStyle/>
          <a:p>
            <a:pPr marL="285750" indent="-285750">
              <a:buFont typeface="Arial" charset="0"/>
              <a:buChar char="•"/>
            </a:pPr>
            <a:r>
              <a:rPr lang="zh-CN" altLang="en-US" sz="1600" dirty="0" smtClean="0">
                <a:latin typeface="幼圆" pitchFamily="49" charset="-122"/>
                <a:ea typeface="幼圆" pitchFamily="49" charset="-122"/>
              </a:rPr>
              <a:t>企业风险监测</a:t>
            </a:r>
            <a:r>
              <a:rPr lang="en-US" altLang="zh-CN" sz="1600" dirty="0" smtClean="0">
                <a:latin typeface="幼圆" pitchFamily="49" charset="-122"/>
                <a:ea typeface="幼圆" pitchFamily="49" charset="-122"/>
              </a:rPr>
              <a:t>——</a:t>
            </a:r>
            <a:r>
              <a:rPr lang="zh-CN" altLang="en-US" sz="1600" dirty="0" smtClean="0">
                <a:latin typeface="幼圆" pitchFamily="49" charset="-122"/>
                <a:ea typeface="幼圆" pitchFamily="49" charset="-122"/>
              </a:rPr>
              <a:t>企业经营管理能力风险评估</a:t>
            </a:r>
            <a:endParaRPr lang="zh-CN" altLang="en-US" sz="1600" dirty="0">
              <a:latin typeface="幼圆" pitchFamily="49" charset="-122"/>
              <a:ea typeface="幼圆" pitchFamily="49" charset="-122"/>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三</a:t>
            </a:r>
            <a:r>
              <a:rPr lang="zh-CN" altLang="en-US" sz="2800" dirty="0" smtClean="0">
                <a:solidFill>
                  <a:schemeClr val="bg1"/>
                </a:solidFill>
                <a:latin typeface="微软雅黑" pitchFamily="34" charset="-122"/>
                <a:ea typeface="微软雅黑" pitchFamily="34" charset="-122"/>
              </a:rPr>
              <a:t>、功能与作用</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对经营风险的监测和预警</a:t>
            </a:r>
            <a:endParaRPr lang="zh-CN" altLang="en-US" sz="2800" dirty="0">
              <a:solidFill>
                <a:schemeClr val="bg1"/>
              </a:solidFill>
              <a:latin typeface="微软雅黑" pitchFamily="34" charset="-122"/>
              <a:ea typeface="微软雅黑" pitchFamily="34" charset="-122"/>
            </a:endParaRPr>
          </a:p>
        </p:txBody>
      </p:sp>
      <p:sp>
        <p:nvSpPr>
          <p:cNvPr id="4" name="Rectangle 7"/>
          <p:cNvSpPr>
            <a:spLocks noChangeArrowheads="1"/>
          </p:cNvSpPr>
          <p:nvPr/>
        </p:nvSpPr>
        <p:spPr bwMode="gray">
          <a:xfrm rot="3419336">
            <a:off x="701675" y="2932113"/>
            <a:ext cx="923925" cy="1003300"/>
          </a:xfrm>
          <a:prstGeom prst="rect">
            <a:avLst/>
          </a:prstGeom>
          <a:gradFill rotWithShape="1">
            <a:gsLst>
              <a:gs pos="0">
                <a:schemeClr val="accent1"/>
              </a:gs>
              <a:gs pos="100000">
                <a:schemeClr val="accent1">
                  <a:gamma/>
                  <a:shade val="46275"/>
                  <a:invGamma/>
                </a:schemeClr>
              </a:gs>
            </a:gsLst>
            <a:lin ang="5400000" scaled="1"/>
          </a:gradFill>
          <a:ln w="38100">
            <a:solidFill>
              <a:srgbClr val="FFFFFF"/>
            </a:solidFill>
            <a:miter lim="800000"/>
          </a:ln>
          <a:effectLst>
            <a:outerShdw dist="179605" dir="487806" algn="ctr" rotWithShape="0">
              <a:srgbClr val="000000">
                <a:alpha val="50000"/>
              </a:srgbClr>
            </a:outerShdw>
          </a:effectLst>
        </p:spPr>
        <p:txBody>
          <a:bodyPr wrap="none" anchor="ctr"/>
          <a:lstStyle/>
          <a:p>
            <a:pPr>
              <a:defRPr/>
            </a:pPr>
            <a:endParaRPr lang="zh-CN" altLang="en-US">
              <a:latin typeface="Arial" charset="0"/>
            </a:endParaRPr>
          </a:p>
        </p:txBody>
      </p:sp>
      <p:sp>
        <p:nvSpPr>
          <p:cNvPr id="5" name="Text Box 8"/>
          <p:cNvSpPr txBox="1">
            <a:spLocks noChangeArrowheads="1"/>
          </p:cNvSpPr>
          <p:nvPr/>
        </p:nvSpPr>
        <p:spPr bwMode="gray">
          <a:xfrm>
            <a:off x="755650" y="3159125"/>
            <a:ext cx="800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a:solidFill>
                  <a:srgbClr val="FFFFFF"/>
                </a:solidFill>
                <a:latin typeface="微软雅黑" pitchFamily="34" charset="-122"/>
                <a:ea typeface="微软雅黑" pitchFamily="34" charset="-122"/>
              </a:rPr>
              <a:t>问题点</a:t>
            </a:r>
            <a:endParaRPr lang="en-US" altLang="zh-CN" sz="1600" dirty="0">
              <a:solidFill>
                <a:srgbClr val="FFFFFF"/>
              </a:solidFill>
              <a:latin typeface="微软雅黑" pitchFamily="34" charset="-122"/>
              <a:ea typeface="微软雅黑" pitchFamily="34" charset="-122"/>
            </a:endParaRPr>
          </a:p>
          <a:p>
            <a:pPr algn="ctr"/>
            <a:r>
              <a:rPr lang="zh-CN" altLang="en-US" sz="1600" dirty="0">
                <a:solidFill>
                  <a:srgbClr val="FFFFFF"/>
                </a:solidFill>
                <a:latin typeface="微软雅黑" pitchFamily="34" charset="-122"/>
                <a:ea typeface="微软雅黑" pitchFamily="34" charset="-122"/>
              </a:rPr>
              <a:t>风险点</a:t>
            </a:r>
            <a:endParaRPr lang="en-US" altLang="zh-CN" sz="1600" dirty="0">
              <a:solidFill>
                <a:srgbClr val="FFFFFF"/>
              </a:solidFill>
              <a:latin typeface="微软雅黑" pitchFamily="34" charset="-122"/>
              <a:ea typeface="微软雅黑" pitchFamily="34" charset="-122"/>
            </a:endParaRPr>
          </a:p>
        </p:txBody>
      </p:sp>
      <p:grpSp>
        <p:nvGrpSpPr>
          <p:cNvPr id="6" name="组合 6"/>
          <p:cNvGrpSpPr/>
          <p:nvPr/>
        </p:nvGrpSpPr>
        <p:grpSpPr bwMode="auto">
          <a:xfrm>
            <a:off x="1692275" y="4527550"/>
            <a:ext cx="2519363" cy="593725"/>
            <a:chOff x="1357313" y="2971800"/>
            <a:chExt cx="1919287" cy="593725"/>
          </a:xfrm>
        </p:grpSpPr>
        <p:sp>
          <p:nvSpPr>
            <p:cNvPr id="7" name="AutoShape 5"/>
            <p:cNvSpPr>
              <a:spLocks noChangeArrowheads="1"/>
            </p:cNvSpPr>
            <p:nvPr/>
          </p:nvSpPr>
          <p:spPr bwMode="gray">
            <a:xfrm>
              <a:off x="1357313" y="2971800"/>
              <a:ext cx="1919287" cy="593725"/>
            </a:xfrm>
            <a:prstGeom prst="roundRect">
              <a:avLst>
                <a:gd name="adj" fmla="val 50000"/>
              </a:avLst>
            </a:prstGeom>
            <a:gradFill rotWithShape="1">
              <a:gsLst>
                <a:gs pos="0">
                  <a:schemeClr val="accent1"/>
                </a:gs>
                <a:gs pos="100000">
                  <a:schemeClr val="accent1">
                    <a:gamma/>
                    <a:shade val="76471"/>
                    <a:invGamma/>
                  </a:schemeClr>
                </a:gs>
              </a:gsLst>
              <a:lin ang="5400000" scaled="1"/>
            </a:gradFill>
            <a:ln w="57150">
              <a:solidFill>
                <a:schemeClr val="accent1"/>
              </a:solidFill>
              <a:round/>
            </a:ln>
            <a:effectLst>
              <a:outerShdw dist="52363" dir="4557825" algn="ctr" rotWithShape="0">
                <a:srgbClr val="1C1C1C">
                  <a:alpha val="50000"/>
                </a:srgbClr>
              </a:outerShdw>
            </a:effectLst>
          </p:spPr>
          <p:txBody>
            <a:bodyPr wrap="none" anchor="ctr"/>
            <a:lstStyle/>
            <a:p>
              <a:pPr>
                <a:defRPr/>
              </a:pPr>
              <a:endParaRPr lang="zh-CN" altLang="en-US">
                <a:latin typeface="Arial" charset="0"/>
              </a:endParaRPr>
            </a:p>
          </p:txBody>
        </p:sp>
        <p:sp>
          <p:nvSpPr>
            <p:cNvPr id="8" name="Rectangle 15"/>
            <p:cNvSpPr>
              <a:spLocks noChangeArrowheads="1"/>
            </p:cNvSpPr>
            <p:nvPr/>
          </p:nvSpPr>
          <p:spPr bwMode="white">
            <a:xfrm>
              <a:off x="1442251" y="3108325"/>
              <a:ext cx="17033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a:solidFill>
                    <a:srgbClr val="FFFFFF"/>
                  </a:solidFill>
                  <a:latin typeface="微软雅黑" pitchFamily="34" charset="-122"/>
                  <a:ea typeface="微软雅黑" pitchFamily="34" charset="-122"/>
                </a:rPr>
                <a:t>决策分析（人工操作）</a:t>
              </a:r>
              <a:endParaRPr lang="en-US" altLang="zh-CN" sz="1600">
                <a:solidFill>
                  <a:srgbClr val="FFFFFF"/>
                </a:solidFill>
                <a:latin typeface="微软雅黑" pitchFamily="34" charset="-122"/>
                <a:ea typeface="微软雅黑" pitchFamily="34" charset="-122"/>
              </a:endParaRPr>
            </a:p>
          </p:txBody>
        </p:sp>
      </p:grpSp>
      <p:grpSp>
        <p:nvGrpSpPr>
          <p:cNvPr id="9" name="组合 9"/>
          <p:cNvGrpSpPr/>
          <p:nvPr/>
        </p:nvGrpSpPr>
        <p:grpSpPr bwMode="auto">
          <a:xfrm>
            <a:off x="1652588" y="1557338"/>
            <a:ext cx="2519362" cy="593725"/>
            <a:chOff x="1300303" y="2971800"/>
            <a:chExt cx="1987271" cy="593725"/>
          </a:xfrm>
        </p:grpSpPr>
        <p:sp>
          <p:nvSpPr>
            <p:cNvPr id="10" name="AutoShape 5"/>
            <p:cNvSpPr>
              <a:spLocks noChangeArrowheads="1"/>
            </p:cNvSpPr>
            <p:nvPr/>
          </p:nvSpPr>
          <p:spPr bwMode="gray">
            <a:xfrm>
              <a:off x="1357905" y="2971800"/>
              <a:ext cx="1918399" cy="593725"/>
            </a:xfrm>
            <a:prstGeom prst="roundRect">
              <a:avLst>
                <a:gd name="adj" fmla="val 50000"/>
              </a:avLst>
            </a:prstGeom>
            <a:gradFill rotWithShape="1">
              <a:gsLst>
                <a:gs pos="0">
                  <a:schemeClr val="accent1"/>
                </a:gs>
                <a:gs pos="100000">
                  <a:schemeClr val="accent1">
                    <a:gamma/>
                    <a:shade val="76471"/>
                    <a:invGamma/>
                  </a:schemeClr>
                </a:gs>
              </a:gsLst>
              <a:lin ang="5400000" scaled="1"/>
            </a:gradFill>
            <a:ln w="57150">
              <a:solidFill>
                <a:schemeClr val="accent1"/>
              </a:solidFill>
              <a:round/>
            </a:ln>
            <a:effectLst>
              <a:outerShdw dist="52363" dir="4557825" algn="ctr" rotWithShape="0">
                <a:srgbClr val="1C1C1C">
                  <a:alpha val="50000"/>
                </a:srgbClr>
              </a:outerShdw>
            </a:effectLst>
          </p:spPr>
          <p:txBody>
            <a:bodyPr wrap="none" anchor="ctr"/>
            <a:lstStyle/>
            <a:p>
              <a:pPr>
                <a:defRPr/>
              </a:pPr>
              <a:endParaRPr lang="zh-CN" altLang="en-US">
                <a:latin typeface="Arial" charset="0"/>
              </a:endParaRPr>
            </a:p>
          </p:txBody>
        </p:sp>
        <p:sp>
          <p:nvSpPr>
            <p:cNvPr id="11" name="Rectangle 15"/>
            <p:cNvSpPr>
              <a:spLocks noChangeArrowheads="1"/>
            </p:cNvSpPr>
            <p:nvPr/>
          </p:nvSpPr>
          <p:spPr bwMode="white">
            <a:xfrm>
              <a:off x="1300303" y="3108325"/>
              <a:ext cx="198727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a:solidFill>
                    <a:srgbClr val="FFFFFF"/>
                  </a:solidFill>
                  <a:latin typeface="微软雅黑" pitchFamily="34" charset="-122"/>
                  <a:ea typeface="微软雅黑" pitchFamily="34" charset="-122"/>
                </a:rPr>
                <a:t>风险预警（系统自动）</a:t>
              </a:r>
              <a:endParaRPr lang="en-US" altLang="zh-CN" sz="1600">
                <a:solidFill>
                  <a:srgbClr val="FFFFFF"/>
                </a:solidFill>
                <a:latin typeface="微软雅黑" pitchFamily="34" charset="-122"/>
                <a:ea typeface="微软雅黑" pitchFamily="34" charset="-122"/>
              </a:endParaRPr>
            </a:p>
          </p:txBody>
        </p:sp>
      </p:grpSp>
      <p:cxnSp>
        <p:nvCxnSpPr>
          <p:cNvPr id="12" name="形状 15"/>
          <p:cNvCxnSpPr>
            <a:stCxn id="4" idx="1"/>
            <a:endCxn id="10" idx="1"/>
          </p:cNvCxnSpPr>
          <p:nvPr/>
        </p:nvCxnSpPr>
        <p:spPr>
          <a:xfrm rot="5400000" flipH="1" flipV="1">
            <a:off x="721518" y="2043907"/>
            <a:ext cx="1192213" cy="812800"/>
          </a:xfrm>
          <a:prstGeom prst="bentConnector2">
            <a:avLst/>
          </a:prstGeom>
          <a:ln>
            <a:tailEnd type="arrow"/>
          </a:ln>
        </p:spPr>
        <p:style>
          <a:lnRef idx="2">
            <a:schemeClr val="dk1"/>
          </a:lnRef>
          <a:fillRef idx="0">
            <a:schemeClr val="dk1"/>
          </a:fillRef>
          <a:effectRef idx="1">
            <a:schemeClr val="dk1"/>
          </a:effectRef>
          <a:fontRef idx="minor">
            <a:schemeClr val="tx1"/>
          </a:fontRef>
        </p:style>
      </p:cxnSp>
      <p:sp>
        <p:nvSpPr>
          <p:cNvPr id="13" name="云形 12"/>
          <p:cNvSpPr/>
          <p:nvPr/>
        </p:nvSpPr>
        <p:spPr>
          <a:xfrm>
            <a:off x="2627313" y="2582863"/>
            <a:ext cx="2665412" cy="1511300"/>
          </a:xfrm>
          <a:prstGeom prst="cloud">
            <a:avLst/>
          </a:prstGeom>
        </p:spPr>
        <p:style>
          <a:lnRef idx="2">
            <a:schemeClr val="accent2"/>
          </a:lnRef>
          <a:fillRef idx="1">
            <a:schemeClr val="lt1"/>
          </a:fillRef>
          <a:effectRef idx="0">
            <a:schemeClr val="accent2"/>
          </a:effectRef>
          <a:fontRef idx="minor">
            <a:schemeClr val="dk1"/>
          </a:fontRef>
        </p:style>
        <p:txBody>
          <a:bodyPr anchor="ctr"/>
          <a:lstStyle/>
          <a:p>
            <a:pPr algn="ctr">
              <a:defRPr/>
            </a:pPr>
            <a:r>
              <a:rPr lang="zh-CN" altLang="en-US" sz="1400" dirty="0" smtClean="0">
                <a:latin typeface="微软雅黑" pitchFamily="34" charset="-122"/>
                <a:ea typeface="微软雅黑" pitchFamily="34" charset="-122"/>
              </a:rPr>
              <a:t>风险</a:t>
            </a:r>
            <a:r>
              <a:rPr lang="en-US" altLang="zh-CN" sz="1400" dirty="0" smtClean="0">
                <a:latin typeface="微软雅黑" pitchFamily="34" charset="-122"/>
                <a:ea typeface="微软雅黑" pitchFamily="34" charset="-122"/>
              </a:rPr>
              <a:t>/</a:t>
            </a:r>
            <a:r>
              <a:rPr lang="zh-CN" altLang="en-US" sz="1400" dirty="0" smtClean="0">
                <a:latin typeface="微软雅黑" pitchFamily="34" charset="-122"/>
                <a:ea typeface="微软雅黑" pitchFamily="34" charset="-122"/>
              </a:rPr>
              <a:t>识别监测主题</a:t>
            </a:r>
            <a:endParaRPr lang="en-US" altLang="zh-CN" sz="1400" dirty="0">
              <a:latin typeface="微软雅黑" pitchFamily="34" charset="-122"/>
              <a:ea typeface="微软雅黑" pitchFamily="34" charset="-122"/>
            </a:endParaRPr>
          </a:p>
          <a:p>
            <a:pPr algn="ctr">
              <a:defRPr/>
            </a:pPr>
            <a:r>
              <a:rPr lang="zh-CN" altLang="en-US" sz="1400" dirty="0">
                <a:latin typeface="微软雅黑" pitchFamily="34" charset="-122"/>
                <a:ea typeface="微软雅黑" pitchFamily="34" charset="-122"/>
              </a:rPr>
              <a:t>模型</a:t>
            </a:r>
          </a:p>
        </p:txBody>
      </p:sp>
      <p:cxnSp>
        <p:nvCxnSpPr>
          <p:cNvPr id="14" name="肘形连接符 13"/>
          <p:cNvCxnSpPr>
            <a:stCxn id="10" idx="2"/>
            <a:endCxn id="13" idx="3"/>
          </p:cNvCxnSpPr>
          <p:nvPr/>
        </p:nvCxnSpPr>
        <p:spPr>
          <a:xfrm rot="16200000" flipH="1">
            <a:off x="3191723" y="1900977"/>
            <a:ext cx="518210" cy="1018381"/>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15" name="肘形连接符 14"/>
          <p:cNvCxnSpPr>
            <a:stCxn id="7" idx="0"/>
            <a:endCxn id="13" idx="1"/>
          </p:cNvCxnSpPr>
          <p:nvPr/>
        </p:nvCxnSpPr>
        <p:spPr>
          <a:xfrm rot="5400000" flipH="1" flipV="1">
            <a:off x="3238490" y="3806021"/>
            <a:ext cx="434996" cy="1008062"/>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grpSp>
        <p:nvGrpSpPr>
          <p:cNvPr id="16" name="组合 51"/>
          <p:cNvGrpSpPr/>
          <p:nvPr/>
        </p:nvGrpSpPr>
        <p:grpSpPr bwMode="auto">
          <a:xfrm>
            <a:off x="6834188" y="4983163"/>
            <a:ext cx="1193800" cy="1254125"/>
            <a:chOff x="5364088" y="2996952"/>
            <a:chExt cx="1193800" cy="1254125"/>
          </a:xfrm>
        </p:grpSpPr>
        <p:grpSp>
          <p:nvGrpSpPr>
            <p:cNvPr id="17" name="Group 56"/>
            <p:cNvGrpSpPr/>
            <p:nvPr/>
          </p:nvGrpSpPr>
          <p:grpSpPr bwMode="auto">
            <a:xfrm>
              <a:off x="5364088" y="2996952"/>
              <a:ext cx="1193800" cy="1254125"/>
              <a:chOff x="3247" y="1673"/>
              <a:chExt cx="606" cy="636"/>
            </a:xfrm>
          </p:grpSpPr>
          <p:pic>
            <p:nvPicPr>
              <p:cNvPr id="19" name="Picture 57" descr="light_shadow"/>
              <p:cNvPicPr>
                <a:picLocks noChangeAspect="1" noChangeArrowheads="1"/>
              </p:cNvPicPr>
              <p:nvPr/>
            </p:nvPicPr>
            <p:blipFill>
              <a:blip r:embed="rId3">
                <a:lum bright="-84000" contrast="-48000"/>
                <a:extLst>
                  <a:ext uri="{28A0092B-C50C-407E-A947-70E740481C1C}">
                    <a14:useLocalDpi xmlns:a14="http://schemas.microsoft.com/office/drawing/2010/main" val="0"/>
                  </a:ext>
                </a:extLst>
              </a:blip>
              <a:srcRect/>
              <a:stretch>
                <a:fillRect/>
              </a:stretch>
            </p:blipFill>
            <p:spPr bwMode="gray">
              <a:xfrm>
                <a:off x="3305" y="2171"/>
                <a:ext cx="498"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8" descr="circuler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3247" y="1673"/>
                <a:ext cx="606" cy="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59"/>
              <p:cNvSpPr>
                <a:spLocks noChangeArrowheads="1"/>
              </p:cNvSpPr>
              <p:nvPr/>
            </p:nvSpPr>
            <p:spPr bwMode="gray">
              <a:xfrm>
                <a:off x="3247" y="1673"/>
                <a:ext cx="602" cy="587"/>
              </a:xfrm>
              <a:prstGeom prst="ellipse">
                <a:avLst/>
              </a:prstGeom>
              <a:gradFill rotWithShape="1">
                <a:gsLst>
                  <a:gs pos="0">
                    <a:srgbClr val="CCCC00">
                      <a:alpha val="89999"/>
                    </a:srgbClr>
                  </a:gs>
                  <a:gs pos="50000">
                    <a:srgbClr val="CCFF99">
                      <a:alpha val="55000"/>
                    </a:srgbClr>
                  </a:gs>
                  <a:gs pos="100000">
                    <a:srgbClr val="CCCC00">
                      <a:alpha val="89999"/>
                    </a:srgbClr>
                  </a:gs>
                </a:gsLst>
                <a:lin ang="5400000" scaled="1"/>
              </a:gradFill>
              <a:ln w="9525" algn="ctr">
                <a:noFill/>
                <a:round/>
              </a:ln>
              <a:effectLst/>
            </p:spPr>
            <p:txBody>
              <a:bodyPr wrap="none" anchor="ctr"/>
              <a:lstStyle/>
              <a:p>
                <a:pPr>
                  <a:defRPr/>
                </a:pPr>
                <a:endParaRPr lang="zh-CN" altLang="en-US">
                  <a:latin typeface="Arial" charset="0"/>
                </a:endParaRPr>
              </a:p>
            </p:txBody>
          </p:sp>
          <p:grpSp>
            <p:nvGrpSpPr>
              <p:cNvPr id="22" name="Group 60"/>
              <p:cNvGrpSpPr/>
              <p:nvPr/>
            </p:nvGrpSpPr>
            <p:grpSpPr bwMode="auto">
              <a:xfrm rot="-1045052" flipH="1" flipV="1">
                <a:off x="3295" y="2159"/>
                <a:ext cx="470" cy="111"/>
                <a:chOff x="2532" y="1051"/>
                <a:chExt cx="893" cy="246"/>
              </a:xfrm>
            </p:grpSpPr>
            <p:grpSp>
              <p:nvGrpSpPr>
                <p:cNvPr id="24" name="Group 61"/>
                <p:cNvGrpSpPr/>
                <p:nvPr/>
              </p:nvGrpSpPr>
              <p:grpSpPr bwMode="auto">
                <a:xfrm>
                  <a:off x="2532" y="1051"/>
                  <a:ext cx="743" cy="185"/>
                  <a:chOff x="1565" y="2568"/>
                  <a:chExt cx="1118" cy="279"/>
                </a:xfrm>
              </p:grpSpPr>
              <p:sp>
                <p:nvSpPr>
                  <p:cNvPr id="30" name="AutoShape 62"/>
                  <p:cNvSpPr>
                    <a:spLocks noChangeArrowheads="1"/>
                  </p:cNvSpPr>
                  <p:nvPr/>
                </p:nvSpPr>
                <p:spPr bwMode="gray">
                  <a:xfrm rot="5263130">
                    <a:off x="1859" y="2274"/>
                    <a:ext cx="227" cy="816"/>
                  </a:xfrm>
                  <a:prstGeom prst="moon">
                    <a:avLst>
                      <a:gd name="adj" fmla="val 49773"/>
                    </a:avLst>
                  </a:prstGeom>
                  <a:solidFill>
                    <a:srgbClr val="5F5F5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endParaRPr lang="zh-CN" altLang="en-US"/>
                  </a:p>
                </p:txBody>
              </p:sp>
              <p:sp>
                <p:nvSpPr>
                  <p:cNvPr id="31" name="AutoShape 63"/>
                  <p:cNvSpPr>
                    <a:spLocks noChangeArrowheads="1"/>
                  </p:cNvSpPr>
                  <p:nvPr/>
                </p:nvSpPr>
                <p:spPr bwMode="gray">
                  <a:xfrm rot="6078281">
                    <a:off x="1995" y="2274"/>
                    <a:ext cx="227" cy="816"/>
                  </a:xfrm>
                  <a:prstGeom prst="moon">
                    <a:avLst>
                      <a:gd name="adj" fmla="val 49773"/>
                    </a:avLst>
                  </a:prstGeom>
                  <a:solidFill>
                    <a:srgbClr val="5F5F5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endParaRPr lang="zh-CN" altLang="en-US"/>
                  </a:p>
                </p:txBody>
              </p:sp>
              <p:sp>
                <p:nvSpPr>
                  <p:cNvPr id="32" name="AutoShape 64"/>
                  <p:cNvSpPr>
                    <a:spLocks noChangeArrowheads="1"/>
                  </p:cNvSpPr>
                  <p:nvPr/>
                </p:nvSpPr>
                <p:spPr bwMode="gray">
                  <a:xfrm rot="6373927">
                    <a:off x="2071" y="2296"/>
                    <a:ext cx="227" cy="816"/>
                  </a:xfrm>
                  <a:prstGeom prst="moon">
                    <a:avLst>
                      <a:gd name="adj" fmla="val 49773"/>
                    </a:avLst>
                  </a:prstGeom>
                  <a:solidFill>
                    <a:srgbClr val="5F5F5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endParaRPr lang="zh-CN" altLang="en-US"/>
                  </a:p>
                </p:txBody>
              </p:sp>
              <p:sp>
                <p:nvSpPr>
                  <p:cNvPr id="33" name="AutoShape 65"/>
                  <p:cNvSpPr>
                    <a:spLocks noChangeArrowheads="1"/>
                  </p:cNvSpPr>
                  <p:nvPr/>
                </p:nvSpPr>
                <p:spPr bwMode="gray">
                  <a:xfrm rot="6906312">
                    <a:off x="2161" y="2326"/>
                    <a:ext cx="227" cy="816"/>
                  </a:xfrm>
                  <a:prstGeom prst="moon">
                    <a:avLst>
                      <a:gd name="adj" fmla="val 49773"/>
                    </a:avLst>
                  </a:prstGeom>
                  <a:solidFill>
                    <a:srgbClr val="5F5F5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endParaRPr lang="zh-CN" altLang="en-US"/>
                  </a:p>
                </p:txBody>
              </p:sp>
            </p:grpSp>
            <p:grpSp>
              <p:nvGrpSpPr>
                <p:cNvPr id="25" name="Group 66"/>
                <p:cNvGrpSpPr/>
                <p:nvPr/>
              </p:nvGrpSpPr>
              <p:grpSpPr bwMode="auto">
                <a:xfrm rot="1353540">
                  <a:off x="2682" y="1111"/>
                  <a:ext cx="743" cy="186"/>
                  <a:chOff x="1565" y="2568"/>
                  <a:chExt cx="1118" cy="279"/>
                </a:xfrm>
              </p:grpSpPr>
              <p:sp>
                <p:nvSpPr>
                  <p:cNvPr id="26" name="AutoShape 67"/>
                  <p:cNvSpPr>
                    <a:spLocks noChangeArrowheads="1"/>
                  </p:cNvSpPr>
                  <p:nvPr/>
                </p:nvSpPr>
                <p:spPr bwMode="gray">
                  <a:xfrm rot="5263130">
                    <a:off x="1859" y="2274"/>
                    <a:ext cx="227" cy="816"/>
                  </a:xfrm>
                  <a:prstGeom prst="moon">
                    <a:avLst>
                      <a:gd name="adj" fmla="val 49773"/>
                    </a:avLst>
                  </a:prstGeom>
                  <a:solidFill>
                    <a:srgbClr val="FFFFFF">
                      <a:alpha val="901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endParaRPr lang="zh-CN" altLang="en-US"/>
                  </a:p>
                </p:txBody>
              </p:sp>
              <p:sp>
                <p:nvSpPr>
                  <p:cNvPr id="27" name="AutoShape 68"/>
                  <p:cNvSpPr>
                    <a:spLocks noChangeArrowheads="1"/>
                  </p:cNvSpPr>
                  <p:nvPr/>
                </p:nvSpPr>
                <p:spPr bwMode="gray">
                  <a:xfrm rot="6078281">
                    <a:off x="1995" y="2274"/>
                    <a:ext cx="227" cy="816"/>
                  </a:xfrm>
                  <a:prstGeom prst="moon">
                    <a:avLst>
                      <a:gd name="adj" fmla="val 49773"/>
                    </a:avLst>
                  </a:prstGeom>
                  <a:solidFill>
                    <a:srgbClr val="5F5F5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endParaRPr lang="zh-CN" altLang="en-US"/>
                  </a:p>
                </p:txBody>
              </p:sp>
              <p:sp>
                <p:nvSpPr>
                  <p:cNvPr id="28" name="AutoShape 69"/>
                  <p:cNvSpPr>
                    <a:spLocks noChangeArrowheads="1"/>
                  </p:cNvSpPr>
                  <p:nvPr/>
                </p:nvSpPr>
                <p:spPr bwMode="gray">
                  <a:xfrm rot="6373927">
                    <a:off x="2071" y="2296"/>
                    <a:ext cx="227" cy="816"/>
                  </a:xfrm>
                  <a:prstGeom prst="moon">
                    <a:avLst>
                      <a:gd name="adj" fmla="val 49773"/>
                    </a:avLst>
                  </a:prstGeom>
                  <a:solidFill>
                    <a:srgbClr val="5F5F5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endParaRPr lang="zh-CN" altLang="en-US"/>
                  </a:p>
                </p:txBody>
              </p:sp>
              <p:sp>
                <p:nvSpPr>
                  <p:cNvPr id="29" name="AutoShape 70"/>
                  <p:cNvSpPr>
                    <a:spLocks noChangeArrowheads="1"/>
                  </p:cNvSpPr>
                  <p:nvPr/>
                </p:nvSpPr>
                <p:spPr bwMode="gray">
                  <a:xfrm rot="6906312">
                    <a:off x="2161" y="2326"/>
                    <a:ext cx="227" cy="816"/>
                  </a:xfrm>
                  <a:prstGeom prst="moon">
                    <a:avLst>
                      <a:gd name="adj" fmla="val 49773"/>
                    </a:avLst>
                  </a:prstGeom>
                  <a:solidFill>
                    <a:srgbClr val="5F5F5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endParaRPr lang="zh-CN" altLang="en-US"/>
                  </a:p>
                </p:txBody>
              </p:sp>
            </p:grpSp>
          </p:grpSp>
          <p:sp>
            <p:nvSpPr>
              <p:cNvPr id="23" name="Freeform 71"/>
              <p:cNvSpPr/>
              <p:nvPr/>
            </p:nvSpPr>
            <p:spPr bwMode="gray">
              <a:xfrm>
                <a:off x="3309" y="1685"/>
                <a:ext cx="473" cy="204"/>
              </a:xfrm>
              <a:custGeom>
                <a:avLst/>
                <a:gdLst>
                  <a:gd name="T0" fmla="*/ 3 w 1321"/>
                  <a:gd name="T1" fmla="*/ 0 h 712"/>
                  <a:gd name="T2" fmla="*/ 3 w 1321"/>
                  <a:gd name="T3" fmla="*/ 0 h 712"/>
                  <a:gd name="T4" fmla="*/ 3 w 1321"/>
                  <a:gd name="T5" fmla="*/ 0 h 712"/>
                  <a:gd name="T6" fmla="*/ 3 w 1321"/>
                  <a:gd name="T7" fmla="*/ 0 h 712"/>
                  <a:gd name="T8" fmla="*/ 3 w 1321"/>
                  <a:gd name="T9" fmla="*/ 0 h 712"/>
                  <a:gd name="T10" fmla="*/ 3 w 1321"/>
                  <a:gd name="T11" fmla="*/ 0 h 712"/>
                  <a:gd name="T12" fmla="*/ 3 w 1321"/>
                  <a:gd name="T13" fmla="*/ 0 h 712"/>
                  <a:gd name="T14" fmla="*/ 3 w 1321"/>
                  <a:gd name="T15" fmla="*/ 0 h 712"/>
                  <a:gd name="T16" fmla="*/ 3 w 1321"/>
                  <a:gd name="T17" fmla="*/ 0 h 712"/>
                  <a:gd name="T18" fmla="*/ 2 w 1321"/>
                  <a:gd name="T19" fmla="*/ 0 h 712"/>
                  <a:gd name="T20" fmla="*/ 2 w 1321"/>
                  <a:gd name="T21" fmla="*/ 0 h 712"/>
                  <a:gd name="T22" fmla="*/ 2 w 1321"/>
                  <a:gd name="T23" fmla="*/ 0 h 712"/>
                  <a:gd name="T24" fmla="*/ 2 w 1321"/>
                  <a:gd name="T25" fmla="*/ 0 h 712"/>
                  <a:gd name="T26" fmla="*/ 2 w 1321"/>
                  <a:gd name="T27" fmla="*/ 0 h 712"/>
                  <a:gd name="T28" fmla="*/ 2 w 1321"/>
                  <a:gd name="T29" fmla="*/ 0 h 712"/>
                  <a:gd name="T30" fmla="*/ 1 w 1321"/>
                  <a:gd name="T31" fmla="*/ 0 h 712"/>
                  <a:gd name="T32" fmla="*/ 1 w 1321"/>
                  <a:gd name="T33" fmla="*/ 0 h 712"/>
                  <a:gd name="T34" fmla="*/ 1 w 1321"/>
                  <a:gd name="T35" fmla="*/ 0 h 712"/>
                  <a:gd name="T36" fmla="*/ 1 w 1321"/>
                  <a:gd name="T37" fmla="*/ 0 h 712"/>
                  <a:gd name="T38" fmla="*/ 1 w 1321"/>
                  <a:gd name="T39" fmla="*/ 0 h 712"/>
                  <a:gd name="T40" fmla="*/ 0 w 1321"/>
                  <a:gd name="T41" fmla="*/ 0 h 712"/>
                  <a:gd name="T42" fmla="*/ 0 w 1321"/>
                  <a:gd name="T43" fmla="*/ 0 h 712"/>
                  <a:gd name="T44" fmla="*/ 0 w 1321"/>
                  <a:gd name="T45" fmla="*/ 0 h 712"/>
                  <a:gd name="T46" fmla="*/ 0 w 1321"/>
                  <a:gd name="T47" fmla="*/ 0 h 712"/>
                  <a:gd name="T48" fmla="*/ 0 w 1321"/>
                  <a:gd name="T49" fmla="*/ 0 h 712"/>
                  <a:gd name="T50" fmla="*/ 0 w 1321"/>
                  <a:gd name="T51" fmla="*/ 0 h 712"/>
                  <a:gd name="T52" fmla="*/ 0 w 1321"/>
                  <a:gd name="T53" fmla="*/ 0 h 712"/>
                  <a:gd name="T54" fmla="*/ 0 w 1321"/>
                  <a:gd name="T55" fmla="*/ 0 h 712"/>
                  <a:gd name="T56" fmla="*/ 0 w 1321"/>
                  <a:gd name="T57" fmla="*/ 0 h 712"/>
                  <a:gd name="T58" fmla="*/ 0 w 1321"/>
                  <a:gd name="T59" fmla="*/ 0 h 712"/>
                  <a:gd name="T60" fmla="*/ 0 w 1321"/>
                  <a:gd name="T61" fmla="*/ 0 h 712"/>
                  <a:gd name="T62" fmla="*/ 0 w 1321"/>
                  <a:gd name="T63" fmla="*/ 0 h 712"/>
                  <a:gd name="T64" fmla="*/ 0 w 1321"/>
                  <a:gd name="T65" fmla="*/ 0 h 712"/>
                  <a:gd name="T66" fmla="*/ 0 w 1321"/>
                  <a:gd name="T67" fmla="*/ 0 h 712"/>
                  <a:gd name="T68" fmla="*/ 0 w 1321"/>
                  <a:gd name="T69" fmla="*/ 0 h 712"/>
                  <a:gd name="T70" fmla="*/ 0 w 1321"/>
                  <a:gd name="T71" fmla="*/ 0 h 712"/>
                  <a:gd name="T72" fmla="*/ 1 w 1321"/>
                  <a:gd name="T73" fmla="*/ 0 h 712"/>
                  <a:gd name="T74" fmla="*/ 1 w 1321"/>
                  <a:gd name="T75" fmla="*/ 0 h 712"/>
                  <a:gd name="T76" fmla="*/ 1 w 1321"/>
                  <a:gd name="T77" fmla="*/ 0 h 712"/>
                  <a:gd name="T78" fmla="*/ 1 w 1321"/>
                  <a:gd name="T79" fmla="*/ 0 h 712"/>
                  <a:gd name="T80" fmla="*/ 1 w 1321"/>
                  <a:gd name="T81" fmla="*/ 0 h 712"/>
                  <a:gd name="T82" fmla="*/ 1 w 1321"/>
                  <a:gd name="T83" fmla="*/ 0 h 712"/>
                  <a:gd name="T84" fmla="*/ 1 w 1321"/>
                  <a:gd name="T85" fmla="*/ 0 h 712"/>
                  <a:gd name="T86" fmla="*/ 2 w 1321"/>
                  <a:gd name="T87" fmla="*/ 0 h 712"/>
                  <a:gd name="T88" fmla="*/ 2 w 1321"/>
                  <a:gd name="T89" fmla="*/ 0 h 712"/>
                  <a:gd name="T90" fmla="*/ 2 w 1321"/>
                  <a:gd name="T91" fmla="*/ 0 h 712"/>
                  <a:gd name="T92" fmla="*/ 2 w 1321"/>
                  <a:gd name="T93" fmla="*/ 0 h 712"/>
                  <a:gd name="T94" fmla="*/ 2 w 1321"/>
                  <a:gd name="T95" fmla="*/ 0 h 712"/>
                  <a:gd name="T96" fmla="*/ 3 w 1321"/>
                  <a:gd name="T97" fmla="*/ 0 h 712"/>
                  <a:gd name="T98" fmla="*/ 3 w 1321"/>
                  <a:gd name="T99" fmla="*/ 0 h 712"/>
                  <a:gd name="T100" fmla="*/ 3 w 1321"/>
                  <a:gd name="T101" fmla="*/ 0 h 712"/>
                  <a:gd name="T102" fmla="*/ 3 w 1321"/>
                  <a:gd name="T103" fmla="*/ 0 h 712"/>
                  <a:gd name="T104" fmla="*/ 3 w 1321"/>
                  <a:gd name="T105" fmla="*/ 0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CAF6A2"/>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18" name="TextBox 53"/>
            <p:cNvSpPr txBox="1">
              <a:spLocks noChangeArrowheads="1"/>
            </p:cNvSpPr>
            <p:nvPr/>
          </p:nvSpPr>
          <p:spPr bwMode="auto">
            <a:xfrm>
              <a:off x="5436096" y="3314973"/>
              <a:ext cx="10801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1600"/>
                <a:t>风险确认</a:t>
              </a:r>
              <a:endParaRPr lang="en-US" altLang="zh-CN" sz="1600"/>
            </a:p>
            <a:p>
              <a:r>
                <a:rPr lang="zh-CN" altLang="en-US" sz="1600"/>
                <a:t>成因追溯</a:t>
              </a:r>
            </a:p>
          </p:txBody>
        </p:sp>
      </p:grpSp>
      <p:grpSp>
        <p:nvGrpSpPr>
          <p:cNvPr id="34" name="组合 69"/>
          <p:cNvGrpSpPr/>
          <p:nvPr/>
        </p:nvGrpSpPr>
        <p:grpSpPr bwMode="auto">
          <a:xfrm>
            <a:off x="6300788" y="2852738"/>
            <a:ext cx="1193800" cy="1254125"/>
            <a:chOff x="5364088" y="2996952"/>
            <a:chExt cx="1193800" cy="1254125"/>
          </a:xfrm>
        </p:grpSpPr>
        <p:grpSp>
          <p:nvGrpSpPr>
            <p:cNvPr id="35" name="Group 56"/>
            <p:cNvGrpSpPr/>
            <p:nvPr/>
          </p:nvGrpSpPr>
          <p:grpSpPr bwMode="auto">
            <a:xfrm>
              <a:off x="5364088" y="2996952"/>
              <a:ext cx="1193800" cy="1254125"/>
              <a:chOff x="3247" y="1673"/>
              <a:chExt cx="606" cy="636"/>
            </a:xfrm>
          </p:grpSpPr>
          <p:pic>
            <p:nvPicPr>
              <p:cNvPr id="37" name="Picture 57" descr="light_shadow"/>
              <p:cNvPicPr>
                <a:picLocks noChangeAspect="1" noChangeArrowheads="1"/>
              </p:cNvPicPr>
              <p:nvPr/>
            </p:nvPicPr>
            <p:blipFill>
              <a:blip r:embed="rId3">
                <a:lum bright="-84000" contrast="-48000"/>
                <a:extLst>
                  <a:ext uri="{28A0092B-C50C-407E-A947-70E740481C1C}">
                    <a14:useLocalDpi xmlns:a14="http://schemas.microsoft.com/office/drawing/2010/main" val="0"/>
                  </a:ext>
                </a:extLst>
              </a:blip>
              <a:srcRect/>
              <a:stretch>
                <a:fillRect/>
              </a:stretch>
            </p:blipFill>
            <p:spPr bwMode="gray">
              <a:xfrm>
                <a:off x="3305" y="2171"/>
                <a:ext cx="498"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58" descr="circuler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3247" y="1673"/>
                <a:ext cx="606" cy="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Oval 59"/>
              <p:cNvSpPr>
                <a:spLocks noChangeArrowheads="1"/>
              </p:cNvSpPr>
              <p:nvPr/>
            </p:nvSpPr>
            <p:spPr bwMode="gray">
              <a:xfrm>
                <a:off x="3247" y="1673"/>
                <a:ext cx="602" cy="587"/>
              </a:xfrm>
              <a:prstGeom prst="ellipse">
                <a:avLst/>
              </a:prstGeom>
              <a:gradFill rotWithShape="1">
                <a:gsLst>
                  <a:gs pos="0">
                    <a:srgbClr val="CCCC00">
                      <a:alpha val="89999"/>
                    </a:srgbClr>
                  </a:gs>
                  <a:gs pos="50000">
                    <a:srgbClr val="CCFF99">
                      <a:alpha val="55000"/>
                    </a:srgbClr>
                  </a:gs>
                  <a:gs pos="100000">
                    <a:srgbClr val="CCCC00">
                      <a:alpha val="89999"/>
                    </a:srgbClr>
                  </a:gs>
                </a:gsLst>
                <a:lin ang="5400000" scaled="1"/>
              </a:gradFill>
              <a:ln w="9525" algn="ctr">
                <a:noFill/>
                <a:round/>
              </a:ln>
              <a:effectLst/>
            </p:spPr>
            <p:txBody>
              <a:bodyPr wrap="none" anchor="ctr"/>
              <a:lstStyle/>
              <a:p>
                <a:pPr>
                  <a:defRPr/>
                </a:pPr>
                <a:endParaRPr lang="zh-CN" altLang="en-US">
                  <a:latin typeface="Arial" charset="0"/>
                </a:endParaRPr>
              </a:p>
            </p:txBody>
          </p:sp>
          <p:grpSp>
            <p:nvGrpSpPr>
              <p:cNvPr id="40" name="Group 60"/>
              <p:cNvGrpSpPr/>
              <p:nvPr/>
            </p:nvGrpSpPr>
            <p:grpSpPr bwMode="auto">
              <a:xfrm rot="-1045052" flipH="1" flipV="1">
                <a:off x="3295" y="2159"/>
                <a:ext cx="470" cy="111"/>
                <a:chOff x="2532" y="1051"/>
                <a:chExt cx="893" cy="246"/>
              </a:xfrm>
            </p:grpSpPr>
            <p:grpSp>
              <p:nvGrpSpPr>
                <p:cNvPr id="42" name="Group 61"/>
                <p:cNvGrpSpPr/>
                <p:nvPr/>
              </p:nvGrpSpPr>
              <p:grpSpPr bwMode="auto">
                <a:xfrm>
                  <a:off x="2532" y="1051"/>
                  <a:ext cx="743" cy="185"/>
                  <a:chOff x="1565" y="2568"/>
                  <a:chExt cx="1118" cy="279"/>
                </a:xfrm>
              </p:grpSpPr>
              <p:sp>
                <p:nvSpPr>
                  <p:cNvPr id="48" name="AutoShape 62"/>
                  <p:cNvSpPr>
                    <a:spLocks noChangeArrowheads="1"/>
                  </p:cNvSpPr>
                  <p:nvPr/>
                </p:nvSpPr>
                <p:spPr bwMode="gray">
                  <a:xfrm rot="5263130">
                    <a:off x="1859" y="2274"/>
                    <a:ext cx="227" cy="816"/>
                  </a:xfrm>
                  <a:prstGeom prst="moon">
                    <a:avLst>
                      <a:gd name="adj" fmla="val 49773"/>
                    </a:avLst>
                  </a:prstGeom>
                  <a:solidFill>
                    <a:srgbClr val="5F5F5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endParaRPr lang="zh-CN" altLang="en-US"/>
                  </a:p>
                </p:txBody>
              </p:sp>
              <p:sp>
                <p:nvSpPr>
                  <p:cNvPr id="49" name="AutoShape 63"/>
                  <p:cNvSpPr>
                    <a:spLocks noChangeArrowheads="1"/>
                  </p:cNvSpPr>
                  <p:nvPr/>
                </p:nvSpPr>
                <p:spPr bwMode="gray">
                  <a:xfrm rot="6078281">
                    <a:off x="1995" y="2274"/>
                    <a:ext cx="227" cy="816"/>
                  </a:xfrm>
                  <a:prstGeom prst="moon">
                    <a:avLst>
                      <a:gd name="adj" fmla="val 49773"/>
                    </a:avLst>
                  </a:prstGeom>
                  <a:solidFill>
                    <a:srgbClr val="5F5F5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endParaRPr lang="zh-CN" altLang="en-US"/>
                  </a:p>
                </p:txBody>
              </p:sp>
              <p:sp>
                <p:nvSpPr>
                  <p:cNvPr id="50" name="AutoShape 64"/>
                  <p:cNvSpPr>
                    <a:spLocks noChangeArrowheads="1"/>
                  </p:cNvSpPr>
                  <p:nvPr/>
                </p:nvSpPr>
                <p:spPr bwMode="gray">
                  <a:xfrm rot="6373927">
                    <a:off x="2071" y="2296"/>
                    <a:ext cx="227" cy="816"/>
                  </a:xfrm>
                  <a:prstGeom prst="moon">
                    <a:avLst>
                      <a:gd name="adj" fmla="val 49773"/>
                    </a:avLst>
                  </a:prstGeom>
                  <a:solidFill>
                    <a:srgbClr val="5F5F5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endParaRPr lang="zh-CN" altLang="en-US"/>
                  </a:p>
                </p:txBody>
              </p:sp>
              <p:sp>
                <p:nvSpPr>
                  <p:cNvPr id="51" name="AutoShape 65"/>
                  <p:cNvSpPr>
                    <a:spLocks noChangeArrowheads="1"/>
                  </p:cNvSpPr>
                  <p:nvPr/>
                </p:nvSpPr>
                <p:spPr bwMode="gray">
                  <a:xfrm rot="6906312">
                    <a:off x="2161" y="2326"/>
                    <a:ext cx="227" cy="816"/>
                  </a:xfrm>
                  <a:prstGeom prst="moon">
                    <a:avLst>
                      <a:gd name="adj" fmla="val 49773"/>
                    </a:avLst>
                  </a:prstGeom>
                  <a:solidFill>
                    <a:srgbClr val="5F5F5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endParaRPr lang="zh-CN" altLang="en-US"/>
                  </a:p>
                </p:txBody>
              </p:sp>
            </p:grpSp>
            <p:grpSp>
              <p:nvGrpSpPr>
                <p:cNvPr id="43" name="Group 66"/>
                <p:cNvGrpSpPr/>
                <p:nvPr/>
              </p:nvGrpSpPr>
              <p:grpSpPr bwMode="auto">
                <a:xfrm rot="1353540">
                  <a:off x="2682" y="1111"/>
                  <a:ext cx="743" cy="186"/>
                  <a:chOff x="1565" y="2568"/>
                  <a:chExt cx="1118" cy="279"/>
                </a:xfrm>
              </p:grpSpPr>
              <p:sp>
                <p:nvSpPr>
                  <p:cNvPr id="44" name="AutoShape 67"/>
                  <p:cNvSpPr>
                    <a:spLocks noChangeArrowheads="1"/>
                  </p:cNvSpPr>
                  <p:nvPr/>
                </p:nvSpPr>
                <p:spPr bwMode="gray">
                  <a:xfrm rot="5263130">
                    <a:off x="1859" y="2274"/>
                    <a:ext cx="227" cy="816"/>
                  </a:xfrm>
                  <a:prstGeom prst="moon">
                    <a:avLst>
                      <a:gd name="adj" fmla="val 49773"/>
                    </a:avLst>
                  </a:prstGeom>
                  <a:solidFill>
                    <a:srgbClr val="FFFFFF">
                      <a:alpha val="901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endParaRPr lang="zh-CN" altLang="en-US"/>
                  </a:p>
                </p:txBody>
              </p:sp>
              <p:sp>
                <p:nvSpPr>
                  <p:cNvPr id="45" name="AutoShape 68"/>
                  <p:cNvSpPr>
                    <a:spLocks noChangeArrowheads="1"/>
                  </p:cNvSpPr>
                  <p:nvPr/>
                </p:nvSpPr>
                <p:spPr bwMode="gray">
                  <a:xfrm rot="6078281">
                    <a:off x="1995" y="2274"/>
                    <a:ext cx="227" cy="816"/>
                  </a:xfrm>
                  <a:prstGeom prst="moon">
                    <a:avLst>
                      <a:gd name="adj" fmla="val 49773"/>
                    </a:avLst>
                  </a:prstGeom>
                  <a:solidFill>
                    <a:srgbClr val="5F5F5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endParaRPr lang="zh-CN" altLang="en-US"/>
                  </a:p>
                </p:txBody>
              </p:sp>
              <p:sp>
                <p:nvSpPr>
                  <p:cNvPr id="46" name="AutoShape 69"/>
                  <p:cNvSpPr>
                    <a:spLocks noChangeArrowheads="1"/>
                  </p:cNvSpPr>
                  <p:nvPr/>
                </p:nvSpPr>
                <p:spPr bwMode="gray">
                  <a:xfrm rot="6373927">
                    <a:off x="2071" y="2296"/>
                    <a:ext cx="227" cy="816"/>
                  </a:xfrm>
                  <a:prstGeom prst="moon">
                    <a:avLst>
                      <a:gd name="adj" fmla="val 49773"/>
                    </a:avLst>
                  </a:prstGeom>
                  <a:solidFill>
                    <a:srgbClr val="5F5F5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endParaRPr lang="zh-CN" altLang="en-US"/>
                  </a:p>
                </p:txBody>
              </p:sp>
              <p:sp>
                <p:nvSpPr>
                  <p:cNvPr id="47" name="AutoShape 70"/>
                  <p:cNvSpPr>
                    <a:spLocks noChangeArrowheads="1"/>
                  </p:cNvSpPr>
                  <p:nvPr/>
                </p:nvSpPr>
                <p:spPr bwMode="gray">
                  <a:xfrm rot="6906312">
                    <a:off x="2161" y="2326"/>
                    <a:ext cx="227" cy="816"/>
                  </a:xfrm>
                  <a:prstGeom prst="moon">
                    <a:avLst>
                      <a:gd name="adj" fmla="val 49773"/>
                    </a:avLst>
                  </a:prstGeom>
                  <a:solidFill>
                    <a:srgbClr val="5F5F5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endParaRPr lang="zh-CN" altLang="en-US"/>
                  </a:p>
                </p:txBody>
              </p:sp>
            </p:grpSp>
          </p:grpSp>
          <p:sp>
            <p:nvSpPr>
              <p:cNvPr id="41" name="Freeform 71"/>
              <p:cNvSpPr/>
              <p:nvPr/>
            </p:nvSpPr>
            <p:spPr bwMode="gray">
              <a:xfrm>
                <a:off x="3309" y="1685"/>
                <a:ext cx="473" cy="204"/>
              </a:xfrm>
              <a:custGeom>
                <a:avLst/>
                <a:gdLst>
                  <a:gd name="T0" fmla="*/ 3 w 1321"/>
                  <a:gd name="T1" fmla="*/ 0 h 712"/>
                  <a:gd name="T2" fmla="*/ 3 w 1321"/>
                  <a:gd name="T3" fmla="*/ 0 h 712"/>
                  <a:gd name="T4" fmla="*/ 3 w 1321"/>
                  <a:gd name="T5" fmla="*/ 0 h 712"/>
                  <a:gd name="T6" fmla="*/ 3 w 1321"/>
                  <a:gd name="T7" fmla="*/ 0 h 712"/>
                  <a:gd name="T8" fmla="*/ 3 w 1321"/>
                  <a:gd name="T9" fmla="*/ 0 h 712"/>
                  <a:gd name="T10" fmla="*/ 3 w 1321"/>
                  <a:gd name="T11" fmla="*/ 0 h 712"/>
                  <a:gd name="T12" fmla="*/ 3 w 1321"/>
                  <a:gd name="T13" fmla="*/ 0 h 712"/>
                  <a:gd name="T14" fmla="*/ 3 w 1321"/>
                  <a:gd name="T15" fmla="*/ 0 h 712"/>
                  <a:gd name="T16" fmla="*/ 3 w 1321"/>
                  <a:gd name="T17" fmla="*/ 0 h 712"/>
                  <a:gd name="T18" fmla="*/ 2 w 1321"/>
                  <a:gd name="T19" fmla="*/ 0 h 712"/>
                  <a:gd name="T20" fmla="*/ 2 w 1321"/>
                  <a:gd name="T21" fmla="*/ 0 h 712"/>
                  <a:gd name="T22" fmla="*/ 2 w 1321"/>
                  <a:gd name="T23" fmla="*/ 0 h 712"/>
                  <a:gd name="T24" fmla="*/ 2 w 1321"/>
                  <a:gd name="T25" fmla="*/ 0 h 712"/>
                  <a:gd name="T26" fmla="*/ 2 w 1321"/>
                  <a:gd name="T27" fmla="*/ 0 h 712"/>
                  <a:gd name="T28" fmla="*/ 2 w 1321"/>
                  <a:gd name="T29" fmla="*/ 0 h 712"/>
                  <a:gd name="T30" fmla="*/ 1 w 1321"/>
                  <a:gd name="T31" fmla="*/ 0 h 712"/>
                  <a:gd name="T32" fmla="*/ 1 w 1321"/>
                  <a:gd name="T33" fmla="*/ 0 h 712"/>
                  <a:gd name="T34" fmla="*/ 1 w 1321"/>
                  <a:gd name="T35" fmla="*/ 0 h 712"/>
                  <a:gd name="T36" fmla="*/ 1 w 1321"/>
                  <a:gd name="T37" fmla="*/ 0 h 712"/>
                  <a:gd name="T38" fmla="*/ 1 w 1321"/>
                  <a:gd name="T39" fmla="*/ 0 h 712"/>
                  <a:gd name="T40" fmla="*/ 0 w 1321"/>
                  <a:gd name="T41" fmla="*/ 0 h 712"/>
                  <a:gd name="T42" fmla="*/ 0 w 1321"/>
                  <a:gd name="T43" fmla="*/ 0 h 712"/>
                  <a:gd name="T44" fmla="*/ 0 w 1321"/>
                  <a:gd name="T45" fmla="*/ 0 h 712"/>
                  <a:gd name="T46" fmla="*/ 0 w 1321"/>
                  <a:gd name="T47" fmla="*/ 0 h 712"/>
                  <a:gd name="T48" fmla="*/ 0 w 1321"/>
                  <a:gd name="T49" fmla="*/ 0 h 712"/>
                  <a:gd name="T50" fmla="*/ 0 w 1321"/>
                  <a:gd name="T51" fmla="*/ 0 h 712"/>
                  <a:gd name="T52" fmla="*/ 0 w 1321"/>
                  <a:gd name="T53" fmla="*/ 0 h 712"/>
                  <a:gd name="T54" fmla="*/ 0 w 1321"/>
                  <a:gd name="T55" fmla="*/ 0 h 712"/>
                  <a:gd name="T56" fmla="*/ 0 w 1321"/>
                  <a:gd name="T57" fmla="*/ 0 h 712"/>
                  <a:gd name="T58" fmla="*/ 0 w 1321"/>
                  <a:gd name="T59" fmla="*/ 0 h 712"/>
                  <a:gd name="T60" fmla="*/ 0 w 1321"/>
                  <a:gd name="T61" fmla="*/ 0 h 712"/>
                  <a:gd name="T62" fmla="*/ 0 w 1321"/>
                  <a:gd name="T63" fmla="*/ 0 h 712"/>
                  <a:gd name="T64" fmla="*/ 0 w 1321"/>
                  <a:gd name="T65" fmla="*/ 0 h 712"/>
                  <a:gd name="T66" fmla="*/ 0 w 1321"/>
                  <a:gd name="T67" fmla="*/ 0 h 712"/>
                  <a:gd name="T68" fmla="*/ 0 w 1321"/>
                  <a:gd name="T69" fmla="*/ 0 h 712"/>
                  <a:gd name="T70" fmla="*/ 0 w 1321"/>
                  <a:gd name="T71" fmla="*/ 0 h 712"/>
                  <a:gd name="T72" fmla="*/ 1 w 1321"/>
                  <a:gd name="T73" fmla="*/ 0 h 712"/>
                  <a:gd name="T74" fmla="*/ 1 w 1321"/>
                  <a:gd name="T75" fmla="*/ 0 h 712"/>
                  <a:gd name="T76" fmla="*/ 1 w 1321"/>
                  <a:gd name="T77" fmla="*/ 0 h 712"/>
                  <a:gd name="T78" fmla="*/ 1 w 1321"/>
                  <a:gd name="T79" fmla="*/ 0 h 712"/>
                  <a:gd name="T80" fmla="*/ 1 w 1321"/>
                  <a:gd name="T81" fmla="*/ 0 h 712"/>
                  <a:gd name="T82" fmla="*/ 1 w 1321"/>
                  <a:gd name="T83" fmla="*/ 0 h 712"/>
                  <a:gd name="T84" fmla="*/ 1 w 1321"/>
                  <a:gd name="T85" fmla="*/ 0 h 712"/>
                  <a:gd name="T86" fmla="*/ 2 w 1321"/>
                  <a:gd name="T87" fmla="*/ 0 h 712"/>
                  <a:gd name="T88" fmla="*/ 2 w 1321"/>
                  <a:gd name="T89" fmla="*/ 0 h 712"/>
                  <a:gd name="T90" fmla="*/ 2 w 1321"/>
                  <a:gd name="T91" fmla="*/ 0 h 712"/>
                  <a:gd name="T92" fmla="*/ 2 w 1321"/>
                  <a:gd name="T93" fmla="*/ 0 h 712"/>
                  <a:gd name="T94" fmla="*/ 2 w 1321"/>
                  <a:gd name="T95" fmla="*/ 0 h 712"/>
                  <a:gd name="T96" fmla="*/ 3 w 1321"/>
                  <a:gd name="T97" fmla="*/ 0 h 712"/>
                  <a:gd name="T98" fmla="*/ 3 w 1321"/>
                  <a:gd name="T99" fmla="*/ 0 h 712"/>
                  <a:gd name="T100" fmla="*/ 3 w 1321"/>
                  <a:gd name="T101" fmla="*/ 0 h 712"/>
                  <a:gd name="T102" fmla="*/ 3 w 1321"/>
                  <a:gd name="T103" fmla="*/ 0 h 712"/>
                  <a:gd name="T104" fmla="*/ 3 w 1321"/>
                  <a:gd name="T105" fmla="*/ 0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CAF6A2"/>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36" name="TextBox 71"/>
            <p:cNvSpPr txBox="1">
              <a:spLocks noChangeArrowheads="1"/>
            </p:cNvSpPr>
            <p:nvPr/>
          </p:nvSpPr>
          <p:spPr bwMode="auto">
            <a:xfrm>
              <a:off x="5436096" y="3284984"/>
              <a:ext cx="10801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1600"/>
                <a:t>问题发现疑点排查</a:t>
              </a:r>
            </a:p>
          </p:txBody>
        </p:sp>
      </p:grpSp>
      <p:sp>
        <p:nvSpPr>
          <p:cNvPr id="52" name="椭圆 51"/>
          <p:cNvSpPr/>
          <p:nvPr/>
        </p:nvSpPr>
        <p:spPr>
          <a:xfrm>
            <a:off x="7092950" y="1412875"/>
            <a:ext cx="1655763" cy="863600"/>
          </a:xfrm>
          <a:prstGeom prst="ellipse">
            <a:avLst/>
          </a:prstGeom>
        </p:spPr>
        <p:style>
          <a:lnRef idx="2">
            <a:schemeClr val="accent3"/>
          </a:lnRef>
          <a:fillRef idx="1">
            <a:schemeClr val="lt1"/>
          </a:fillRef>
          <a:effectRef idx="0">
            <a:schemeClr val="accent3"/>
          </a:effectRef>
          <a:fontRef idx="minor">
            <a:schemeClr val="dk1"/>
          </a:fontRef>
        </p:style>
        <p:txBody>
          <a:bodyPr anchor="ctr"/>
          <a:lstStyle/>
          <a:p>
            <a:pPr algn="ctr">
              <a:defRPr/>
            </a:pPr>
            <a:r>
              <a:rPr lang="zh-CN" altLang="en-US" sz="1600" dirty="0"/>
              <a:t>现场</a:t>
            </a:r>
            <a:r>
              <a:rPr lang="zh-CN" altLang="en-US" sz="1600" dirty="0" smtClean="0"/>
              <a:t>稽查</a:t>
            </a:r>
            <a:endParaRPr lang="en-US" altLang="zh-CN" sz="1600" dirty="0" smtClean="0"/>
          </a:p>
          <a:p>
            <a:pPr algn="ctr">
              <a:defRPr/>
            </a:pPr>
            <a:r>
              <a:rPr lang="zh-CN" altLang="en-US" sz="1600" dirty="0" smtClean="0"/>
              <a:t>事实确认</a:t>
            </a:r>
            <a:endParaRPr lang="zh-CN" altLang="en-US" sz="1600" dirty="0"/>
          </a:p>
        </p:txBody>
      </p:sp>
      <p:cxnSp>
        <p:nvCxnSpPr>
          <p:cNvPr id="53" name="形状 81"/>
          <p:cNvCxnSpPr>
            <a:endCxn id="52" idx="4"/>
          </p:cNvCxnSpPr>
          <p:nvPr/>
        </p:nvCxnSpPr>
        <p:spPr>
          <a:xfrm rot="5400000" flipH="1" flipV="1">
            <a:off x="7118350" y="2051050"/>
            <a:ext cx="576263" cy="1027113"/>
          </a:xfrm>
          <a:prstGeom prst="bentConnector3">
            <a:avLst>
              <a:gd name="adj1" fmla="val 50000"/>
            </a:avLst>
          </a:prstGeom>
          <a:ln>
            <a:prstDash val="sysDash"/>
            <a:tailEnd type="arrow"/>
          </a:ln>
        </p:spPr>
        <p:style>
          <a:lnRef idx="1">
            <a:schemeClr val="accent1"/>
          </a:lnRef>
          <a:fillRef idx="0">
            <a:schemeClr val="accent1"/>
          </a:fillRef>
          <a:effectRef idx="0">
            <a:schemeClr val="accent1"/>
          </a:effectRef>
          <a:fontRef idx="minor">
            <a:schemeClr val="tx1"/>
          </a:fontRef>
        </p:style>
      </p:cxnSp>
      <p:cxnSp>
        <p:nvCxnSpPr>
          <p:cNvPr id="54" name="肘形连接符 53"/>
          <p:cNvCxnSpPr>
            <a:stCxn id="13" idx="0"/>
          </p:cNvCxnSpPr>
          <p:nvPr/>
        </p:nvCxnSpPr>
        <p:spPr>
          <a:xfrm>
            <a:off x="5290504" y="3338513"/>
            <a:ext cx="1010284" cy="93662"/>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sp>
        <p:nvSpPr>
          <p:cNvPr id="55" name="Rectangle 3"/>
          <p:cNvSpPr>
            <a:spLocks noChangeArrowheads="1"/>
          </p:cNvSpPr>
          <p:nvPr/>
        </p:nvSpPr>
        <p:spPr bwMode="gray">
          <a:xfrm>
            <a:off x="3981450" y="5360988"/>
            <a:ext cx="1743075" cy="1163637"/>
          </a:xfrm>
          <a:prstGeom prst="rect">
            <a:avLst/>
          </a:prstGeom>
        </p:spPr>
        <p:style>
          <a:lnRef idx="1">
            <a:schemeClr val="accent3"/>
          </a:lnRef>
          <a:fillRef idx="3">
            <a:schemeClr val="accent3"/>
          </a:fillRef>
          <a:effectRef idx="2">
            <a:schemeClr val="accent3"/>
          </a:effectRef>
          <a:fontRef idx="minor">
            <a:schemeClr val="lt1"/>
          </a:fontRef>
        </p:style>
        <p:txBody>
          <a:bodyPr wrap="none" anchor="ctr"/>
          <a:lstStyle/>
          <a:p>
            <a:pPr algn="ctr">
              <a:defRPr/>
            </a:pPr>
            <a:r>
              <a:rPr lang="zh-CN" altLang="en-US" sz="1600" dirty="0">
                <a:latin typeface="微软雅黑" pitchFamily="34" charset="-122"/>
                <a:ea typeface="微软雅黑" pitchFamily="34" charset="-122"/>
              </a:rPr>
              <a:t>风险</a:t>
            </a:r>
            <a:r>
              <a:rPr lang="zh-CN" altLang="en-US" sz="1600" dirty="0" smtClean="0">
                <a:latin typeface="微软雅黑" pitchFamily="34" charset="-122"/>
                <a:ea typeface="微软雅黑" pitchFamily="34" charset="-122"/>
              </a:rPr>
              <a:t>整改</a:t>
            </a:r>
            <a:endParaRPr lang="en-US" altLang="zh-CN" sz="1600" dirty="0" smtClean="0">
              <a:latin typeface="微软雅黑" pitchFamily="34" charset="-122"/>
              <a:ea typeface="微软雅黑" pitchFamily="34" charset="-122"/>
            </a:endParaRPr>
          </a:p>
          <a:p>
            <a:pPr algn="ctr">
              <a:defRPr/>
            </a:pPr>
            <a:r>
              <a:rPr lang="zh-CN" altLang="en-US" sz="1600" dirty="0" smtClean="0">
                <a:latin typeface="微软雅黑" pitchFamily="34" charset="-122"/>
                <a:ea typeface="微软雅黑" pitchFamily="34" charset="-122"/>
              </a:rPr>
              <a:t>策略整改</a:t>
            </a:r>
            <a:endParaRPr lang="en-US" altLang="zh-CN" sz="1600" dirty="0">
              <a:latin typeface="微软雅黑" pitchFamily="34" charset="-122"/>
              <a:ea typeface="微软雅黑" pitchFamily="34" charset="-122"/>
            </a:endParaRPr>
          </a:p>
          <a:p>
            <a:pPr algn="ctr">
              <a:defRPr/>
            </a:pPr>
            <a:r>
              <a:rPr lang="zh-CN" altLang="en-US" sz="1600" dirty="0">
                <a:latin typeface="微软雅黑" pitchFamily="34" charset="-122"/>
                <a:ea typeface="微软雅黑" pitchFamily="34" charset="-122"/>
              </a:rPr>
              <a:t>（整改工作台）</a:t>
            </a:r>
          </a:p>
        </p:txBody>
      </p:sp>
      <p:sp>
        <p:nvSpPr>
          <p:cNvPr id="56" name="AutoShape 5"/>
          <p:cNvSpPr>
            <a:spLocks noChangeArrowheads="1"/>
          </p:cNvSpPr>
          <p:nvPr/>
        </p:nvSpPr>
        <p:spPr bwMode="gray">
          <a:xfrm>
            <a:off x="1116013" y="5794375"/>
            <a:ext cx="1919287" cy="593725"/>
          </a:xfrm>
          <a:prstGeom prst="roundRect">
            <a:avLst>
              <a:gd name="adj" fmla="val 50000"/>
            </a:avLst>
          </a:prstGeom>
        </p:spPr>
        <p:style>
          <a:lnRef idx="1">
            <a:schemeClr val="accent3"/>
          </a:lnRef>
          <a:fillRef idx="3">
            <a:schemeClr val="accent3"/>
          </a:fillRef>
          <a:effectRef idx="2">
            <a:schemeClr val="accent3"/>
          </a:effectRef>
          <a:fontRef idx="minor">
            <a:schemeClr val="lt1"/>
          </a:fontRef>
        </p:style>
        <p:txBody>
          <a:bodyPr wrap="none" anchor="ctr"/>
          <a:lstStyle/>
          <a:p>
            <a:pPr>
              <a:defRPr/>
            </a:pPr>
            <a:endParaRPr lang="zh-CN" altLang="en-US"/>
          </a:p>
        </p:txBody>
      </p:sp>
      <p:cxnSp>
        <p:nvCxnSpPr>
          <p:cNvPr id="57" name="肘形连接符 56"/>
          <p:cNvCxnSpPr>
            <a:endCxn id="56" idx="3"/>
          </p:cNvCxnSpPr>
          <p:nvPr/>
        </p:nvCxnSpPr>
        <p:spPr>
          <a:xfrm rot="10800000" flipV="1">
            <a:off x="3035300" y="5649913"/>
            <a:ext cx="960438" cy="441325"/>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sp>
        <p:nvSpPr>
          <p:cNvPr id="58" name="TextBox 97"/>
          <p:cNvSpPr txBox="1">
            <a:spLocks noChangeArrowheads="1"/>
          </p:cNvSpPr>
          <p:nvPr/>
        </p:nvSpPr>
        <p:spPr bwMode="auto">
          <a:xfrm>
            <a:off x="1403350" y="5940425"/>
            <a:ext cx="12239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a:solidFill>
                  <a:schemeClr val="bg1"/>
                </a:solidFill>
                <a:latin typeface="微软雅黑" pitchFamily="34" charset="-122"/>
                <a:ea typeface="微软雅黑" pitchFamily="34" charset="-122"/>
              </a:rPr>
              <a:t>措施评估</a:t>
            </a:r>
          </a:p>
        </p:txBody>
      </p:sp>
      <p:cxnSp>
        <p:nvCxnSpPr>
          <p:cNvPr id="59" name="肘形连接符 58"/>
          <p:cNvCxnSpPr/>
          <p:nvPr/>
        </p:nvCxnSpPr>
        <p:spPr>
          <a:xfrm rot="16200000" flipH="1">
            <a:off x="6728619" y="4253706"/>
            <a:ext cx="876300" cy="522288"/>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60" name="肘形连接符 59"/>
          <p:cNvCxnSpPr>
            <a:endCxn id="55" idx="3"/>
          </p:cNvCxnSpPr>
          <p:nvPr/>
        </p:nvCxnSpPr>
        <p:spPr>
          <a:xfrm rot="10800000" flipV="1">
            <a:off x="5724525" y="5562600"/>
            <a:ext cx="1109663" cy="381000"/>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61" name="形状 109"/>
          <p:cNvCxnSpPr>
            <a:endCxn id="7" idx="1"/>
          </p:cNvCxnSpPr>
          <p:nvPr/>
        </p:nvCxnSpPr>
        <p:spPr>
          <a:xfrm rot="16200000" flipH="1">
            <a:off x="856690" y="3988828"/>
            <a:ext cx="890118" cy="781051"/>
          </a:xfrm>
          <a:prstGeom prst="bentConnector2">
            <a:avLst/>
          </a:prstGeom>
          <a:ln>
            <a:tailEnd type="arrow"/>
          </a:ln>
        </p:spPr>
        <p:style>
          <a:lnRef idx="2">
            <a:schemeClr val="dk1"/>
          </a:lnRef>
          <a:fillRef idx="0">
            <a:schemeClr val="dk1"/>
          </a:fillRef>
          <a:effectRef idx="1">
            <a:schemeClr val="dk1"/>
          </a:effectRef>
          <a:fontRef idx="minor">
            <a:schemeClr val="tx1"/>
          </a:fontRef>
        </p:style>
      </p:cxnSp>
      <p:cxnSp>
        <p:nvCxnSpPr>
          <p:cNvPr id="62" name="直接箭头连接符 61"/>
          <p:cNvCxnSpPr/>
          <p:nvPr/>
        </p:nvCxnSpPr>
        <p:spPr>
          <a:xfrm>
            <a:off x="250825" y="3357563"/>
            <a:ext cx="288925"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63" name="形状 119"/>
          <p:cNvCxnSpPr>
            <a:endCxn id="56" idx="1"/>
          </p:cNvCxnSpPr>
          <p:nvPr/>
        </p:nvCxnSpPr>
        <p:spPr>
          <a:xfrm rot="16200000" flipH="1">
            <a:off x="-683419" y="4291807"/>
            <a:ext cx="2733675" cy="865188"/>
          </a:xfrm>
          <a:prstGeom prst="bentConnector2">
            <a:avLst/>
          </a:prstGeom>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三</a:t>
            </a:r>
            <a:r>
              <a:rPr lang="zh-CN" altLang="en-US" sz="2800" dirty="0" smtClean="0">
                <a:solidFill>
                  <a:schemeClr val="bg1"/>
                </a:solidFill>
                <a:latin typeface="微软雅黑" pitchFamily="34" charset="-122"/>
                <a:ea typeface="微软雅黑" pitchFamily="34" charset="-122"/>
              </a:rPr>
              <a:t>、功能与作用</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对风险事项进行统计分析</a:t>
            </a:r>
            <a:endParaRPr lang="zh-CN" altLang="en-US" sz="2800" dirty="0">
              <a:solidFill>
                <a:schemeClr val="bg1"/>
              </a:solidFill>
              <a:latin typeface="微软雅黑" pitchFamily="34" charset="-122"/>
              <a:ea typeface="微软雅黑" pitchFamily="34" charset="-122"/>
            </a:endParaRPr>
          </a:p>
        </p:txBody>
      </p:sp>
      <p:graphicFrame>
        <p:nvGraphicFramePr>
          <p:cNvPr id="2" name="表格 1"/>
          <p:cNvGraphicFramePr>
            <a:graphicFrameLocks noGrp="1"/>
          </p:cNvGraphicFramePr>
          <p:nvPr/>
        </p:nvGraphicFramePr>
        <p:xfrm>
          <a:off x="827585" y="2047304"/>
          <a:ext cx="7344815" cy="1854200"/>
        </p:xfrm>
        <a:graphic>
          <a:graphicData uri="http://schemas.openxmlformats.org/drawingml/2006/table">
            <a:tbl>
              <a:tblPr firstRow="1" bandRow="1">
                <a:tableStyleId>{5C22544A-7EE6-4342-B048-85BDC9FD1C3A}</a:tableStyleId>
              </a:tblPr>
              <a:tblGrid>
                <a:gridCol w="680893"/>
                <a:gridCol w="1335330"/>
                <a:gridCol w="1152128"/>
                <a:gridCol w="1440160"/>
                <a:gridCol w="1584176"/>
                <a:gridCol w="1152128"/>
              </a:tblGrid>
              <a:tr h="370840">
                <a:tc>
                  <a:txBody>
                    <a:bodyPr/>
                    <a:lstStyle/>
                    <a:p>
                      <a:r>
                        <a:rPr lang="zh-CN" altLang="en-US" sz="1400" dirty="0" smtClean="0"/>
                        <a:t>序号</a:t>
                      </a:r>
                      <a:endParaRPr lang="zh-CN" altLang="en-US" sz="1400" dirty="0"/>
                    </a:p>
                  </a:txBody>
                  <a:tcPr/>
                </a:tc>
                <a:tc>
                  <a:txBody>
                    <a:bodyPr/>
                    <a:lstStyle/>
                    <a:p>
                      <a:r>
                        <a:rPr lang="zh-CN" altLang="en-US" sz="1400" dirty="0" smtClean="0"/>
                        <a:t>风险事项</a:t>
                      </a:r>
                      <a:endParaRPr lang="zh-CN" altLang="en-US" sz="1400" dirty="0"/>
                    </a:p>
                  </a:txBody>
                  <a:tcPr/>
                </a:tc>
                <a:tc>
                  <a:txBody>
                    <a:bodyPr/>
                    <a:lstStyle/>
                    <a:p>
                      <a:r>
                        <a:rPr lang="zh-CN" altLang="en-US" sz="1400" dirty="0" smtClean="0"/>
                        <a:t>发生次数</a:t>
                      </a:r>
                      <a:endParaRPr lang="zh-CN" altLang="en-US" sz="1400" dirty="0"/>
                    </a:p>
                  </a:txBody>
                  <a:tcPr/>
                </a:tc>
                <a:tc>
                  <a:txBody>
                    <a:bodyPr/>
                    <a:lstStyle/>
                    <a:p>
                      <a:r>
                        <a:rPr lang="zh-CN" altLang="en-US" sz="1400" dirty="0" smtClean="0"/>
                        <a:t>风险等级</a:t>
                      </a:r>
                      <a:endParaRPr lang="zh-CN" altLang="en-US" sz="1400" dirty="0"/>
                    </a:p>
                  </a:txBody>
                  <a:tcPr/>
                </a:tc>
                <a:tc>
                  <a:txBody>
                    <a:bodyPr/>
                    <a:lstStyle/>
                    <a:p>
                      <a:r>
                        <a:rPr lang="zh-CN" altLang="en-US" sz="1400" dirty="0" smtClean="0"/>
                        <a:t>损失金额</a:t>
                      </a:r>
                      <a:endParaRPr lang="zh-CN" altLang="en-US" sz="1400" dirty="0"/>
                    </a:p>
                  </a:txBody>
                  <a:tcPr/>
                </a:tc>
                <a:tc>
                  <a:txBody>
                    <a:bodyPr/>
                    <a:lstStyle/>
                    <a:p>
                      <a:r>
                        <a:rPr lang="zh-CN" altLang="en-US" sz="1400" dirty="0" smtClean="0"/>
                        <a:t>损失占比</a:t>
                      </a:r>
                      <a:endParaRPr lang="zh-CN" altLang="en-US" sz="1400" dirty="0"/>
                    </a:p>
                  </a:txBody>
                  <a:tcPr/>
                </a:tc>
              </a:tr>
              <a:tr h="370840">
                <a:tc>
                  <a:txBody>
                    <a:bodyPr/>
                    <a:lstStyle/>
                    <a:p>
                      <a:r>
                        <a:rPr lang="en-US" altLang="zh-CN" sz="1400" dirty="0" smtClean="0"/>
                        <a:t>1</a:t>
                      </a:r>
                      <a:endParaRPr lang="zh-CN" altLang="en-US" sz="1400" dirty="0"/>
                    </a:p>
                  </a:txBody>
                  <a:tcPr/>
                </a:tc>
                <a:tc>
                  <a:txBody>
                    <a:bodyPr/>
                    <a:lstStyle/>
                    <a:p>
                      <a:r>
                        <a:rPr lang="zh-CN" altLang="en-US" sz="1400" dirty="0" smtClean="0"/>
                        <a:t>内控违规</a:t>
                      </a:r>
                      <a:endParaRPr lang="zh-CN" altLang="en-US" sz="1400" dirty="0"/>
                    </a:p>
                  </a:txBody>
                  <a:tcPr/>
                </a:tc>
                <a:tc>
                  <a:txBody>
                    <a:bodyPr/>
                    <a:lstStyle/>
                    <a:p>
                      <a:r>
                        <a:rPr lang="en-US" altLang="zh-CN" sz="1400" dirty="0" smtClean="0"/>
                        <a:t>26</a:t>
                      </a:r>
                      <a:endParaRPr lang="zh-CN" altLang="en-US" sz="1400" dirty="0"/>
                    </a:p>
                  </a:txBody>
                  <a:tcPr/>
                </a:tc>
                <a:tc>
                  <a:txBody>
                    <a:bodyPr/>
                    <a:lstStyle/>
                    <a:p>
                      <a:r>
                        <a:rPr lang="en-US" altLang="zh-CN" sz="1400" dirty="0" smtClean="0"/>
                        <a:t>B2~C2</a:t>
                      </a:r>
                      <a:endParaRPr lang="zh-CN" altLang="en-US" sz="1400" dirty="0"/>
                    </a:p>
                  </a:txBody>
                  <a:tcPr/>
                </a:tc>
                <a:tc>
                  <a:txBody>
                    <a:bodyPr/>
                    <a:lstStyle/>
                    <a:p>
                      <a:r>
                        <a:rPr lang="en-US" altLang="zh-CN" sz="1400" dirty="0" smtClean="0"/>
                        <a:t>270,000.00</a:t>
                      </a:r>
                      <a:endParaRPr lang="zh-CN" altLang="en-US" sz="1400" dirty="0"/>
                    </a:p>
                  </a:txBody>
                  <a:tcPr/>
                </a:tc>
                <a:tc>
                  <a:txBody>
                    <a:bodyPr/>
                    <a:lstStyle/>
                    <a:p>
                      <a:r>
                        <a:rPr lang="en-US" altLang="zh-CN" sz="1400" dirty="0" smtClean="0"/>
                        <a:t>5.6%</a:t>
                      </a:r>
                      <a:endParaRPr lang="zh-CN" altLang="en-US" sz="1400" dirty="0"/>
                    </a:p>
                  </a:txBody>
                  <a:tcPr/>
                </a:tc>
              </a:tr>
              <a:tr h="370840">
                <a:tc>
                  <a:txBody>
                    <a:bodyPr/>
                    <a:lstStyle/>
                    <a:p>
                      <a:r>
                        <a:rPr lang="en-US" altLang="zh-CN" sz="1400" dirty="0" smtClean="0"/>
                        <a:t>2</a:t>
                      </a:r>
                      <a:endParaRPr lang="zh-CN" altLang="en-US" sz="1400" dirty="0"/>
                    </a:p>
                  </a:txBody>
                  <a:tcPr/>
                </a:tc>
                <a:tc>
                  <a:txBody>
                    <a:bodyPr/>
                    <a:lstStyle/>
                    <a:p>
                      <a:r>
                        <a:rPr lang="zh-CN" altLang="en-US" sz="1400" dirty="0" smtClean="0"/>
                        <a:t>合同纠纷</a:t>
                      </a:r>
                      <a:endParaRPr lang="zh-CN" altLang="en-US" sz="1400" dirty="0"/>
                    </a:p>
                  </a:txBody>
                  <a:tcPr/>
                </a:tc>
                <a:tc>
                  <a:txBody>
                    <a:bodyPr/>
                    <a:lstStyle/>
                    <a:p>
                      <a:r>
                        <a:rPr lang="en-US" altLang="zh-CN" sz="1400" dirty="0" smtClean="0"/>
                        <a:t>8</a:t>
                      </a:r>
                      <a:endParaRPr lang="zh-CN" altLang="en-US" sz="1400" dirty="0"/>
                    </a:p>
                  </a:txBody>
                  <a:tcPr/>
                </a:tc>
                <a:tc>
                  <a:txBody>
                    <a:bodyPr/>
                    <a:lstStyle/>
                    <a:p>
                      <a:r>
                        <a:rPr lang="en-US" altLang="zh-CN" sz="1400" dirty="0" smtClean="0"/>
                        <a:t>A3~B3</a:t>
                      </a:r>
                      <a:endParaRPr lang="zh-CN" altLang="en-US" sz="1400" dirty="0"/>
                    </a:p>
                  </a:txBody>
                  <a:tcPr/>
                </a:tc>
                <a:tc>
                  <a:txBody>
                    <a:bodyPr/>
                    <a:lstStyle/>
                    <a:p>
                      <a:r>
                        <a:rPr lang="en-US" altLang="zh-CN" sz="1400" dirty="0" smtClean="0"/>
                        <a:t>3,459,000.00</a:t>
                      </a:r>
                      <a:endParaRPr lang="zh-CN" altLang="en-US" sz="1400" dirty="0"/>
                    </a:p>
                  </a:txBody>
                  <a:tcPr/>
                </a:tc>
                <a:tc>
                  <a:txBody>
                    <a:bodyPr/>
                    <a:lstStyle/>
                    <a:p>
                      <a:r>
                        <a:rPr lang="en-US" altLang="zh-CN" sz="1400" dirty="0" smtClean="0"/>
                        <a:t>71.6%</a:t>
                      </a:r>
                      <a:endParaRPr lang="zh-CN" altLang="en-US" sz="1400" dirty="0"/>
                    </a:p>
                  </a:txBody>
                  <a:tcPr/>
                </a:tc>
              </a:tr>
              <a:tr h="370840">
                <a:tc>
                  <a:txBody>
                    <a:bodyPr/>
                    <a:lstStyle/>
                    <a:p>
                      <a:r>
                        <a:rPr lang="en-US" altLang="zh-CN" sz="1400" dirty="0" smtClean="0"/>
                        <a:t>3</a:t>
                      </a:r>
                      <a:endParaRPr lang="zh-CN" altLang="en-US" sz="1400" dirty="0"/>
                    </a:p>
                  </a:txBody>
                  <a:tcPr/>
                </a:tc>
                <a:tc>
                  <a:txBody>
                    <a:bodyPr/>
                    <a:lstStyle/>
                    <a:p>
                      <a:r>
                        <a:rPr lang="zh-CN" altLang="en-US" sz="1400" dirty="0" smtClean="0"/>
                        <a:t>监管处罚</a:t>
                      </a:r>
                      <a:endParaRPr lang="zh-CN" altLang="en-US" sz="1400" dirty="0"/>
                    </a:p>
                  </a:txBody>
                  <a:tcPr/>
                </a:tc>
                <a:tc>
                  <a:txBody>
                    <a:bodyPr/>
                    <a:lstStyle/>
                    <a:p>
                      <a:r>
                        <a:rPr lang="en-US" altLang="zh-CN" sz="1400" dirty="0" smtClean="0"/>
                        <a:t>3</a:t>
                      </a:r>
                      <a:endParaRPr lang="zh-CN" altLang="en-US" sz="1400" dirty="0"/>
                    </a:p>
                  </a:txBody>
                  <a:tcPr/>
                </a:tc>
                <a:tc>
                  <a:txBody>
                    <a:bodyPr/>
                    <a:lstStyle/>
                    <a:p>
                      <a:r>
                        <a:rPr lang="en-US" altLang="zh-CN" sz="1400" dirty="0" smtClean="0"/>
                        <a:t>A2</a:t>
                      </a:r>
                      <a:endParaRPr lang="zh-CN" altLang="en-US" sz="1400" dirty="0"/>
                    </a:p>
                  </a:txBody>
                  <a:tcPr/>
                </a:tc>
                <a:tc>
                  <a:txBody>
                    <a:bodyPr/>
                    <a:lstStyle/>
                    <a:p>
                      <a:r>
                        <a:rPr lang="en-US" altLang="zh-CN" sz="1400" dirty="0" smtClean="0"/>
                        <a:t>870,000.00</a:t>
                      </a:r>
                      <a:endParaRPr lang="zh-CN" altLang="en-US" sz="1400" dirty="0"/>
                    </a:p>
                  </a:txBody>
                  <a:tcPr/>
                </a:tc>
                <a:tc>
                  <a:txBody>
                    <a:bodyPr/>
                    <a:lstStyle/>
                    <a:p>
                      <a:r>
                        <a:rPr lang="en-US" altLang="zh-CN" sz="1400" dirty="0" smtClean="0"/>
                        <a:t>18.0%</a:t>
                      </a:r>
                      <a:endParaRPr lang="zh-CN" altLang="en-US" sz="1400" dirty="0"/>
                    </a:p>
                  </a:txBody>
                  <a:tcPr/>
                </a:tc>
              </a:tr>
              <a:tr h="370840">
                <a:tc>
                  <a:txBody>
                    <a:bodyPr/>
                    <a:lstStyle/>
                    <a:p>
                      <a:r>
                        <a:rPr lang="en-US" altLang="zh-CN" sz="1400" dirty="0" smtClean="0"/>
                        <a:t>4</a:t>
                      </a:r>
                      <a:endParaRPr lang="zh-CN" altLang="en-US" sz="1400" dirty="0"/>
                    </a:p>
                  </a:txBody>
                  <a:tcPr/>
                </a:tc>
                <a:tc>
                  <a:txBody>
                    <a:bodyPr/>
                    <a:lstStyle/>
                    <a:p>
                      <a:r>
                        <a:rPr lang="zh-CN" altLang="en-US" sz="1400" dirty="0" smtClean="0"/>
                        <a:t>劳动法违规</a:t>
                      </a:r>
                      <a:endParaRPr lang="zh-CN" altLang="en-US" sz="1400" dirty="0"/>
                    </a:p>
                  </a:txBody>
                  <a:tcPr/>
                </a:tc>
                <a:tc>
                  <a:txBody>
                    <a:bodyPr/>
                    <a:lstStyle/>
                    <a:p>
                      <a:r>
                        <a:rPr lang="en-US" altLang="zh-CN" sz="1400" dirty="0" smtClean="0"/>
                        <a:t>5</a:t>
                      </a:r>
                      <a:endParaRPr lang="zh-CN" altLang="en-US" sz="1400" dirty="0"/>
                    </a:p>
                  </a:txBody>
                  <a:tcPr/>
                </a:tc>
                <a:tc>
                  <a:txBody>
                    <a:bodyPr/>
                    <a:lstStyle/>
                    <a:p>
                      <a:r>
                        <a:rPr lang="en-US" altLang="zh-CN" sz="1400" dirty="0" smtClean="0"/>
                        <a:t>B1~C1</a:t>
                      </a:r>
                      <a:endParaRPr lang="zh-CN" altLang="en-US" sz="1400" dirty="0"/>
                    </a:p>
                  </a:txBody>
                  <a:tcPr/>
                </a:tc>
                <a:tc>
                  <a:txBody>
                    <a:bodyPr/>
                    <a:lstStyle/>
                    <a:p>
                      <a:r>
                        <a:rPr lang="en-US" altLang="zh-CN" sz="1400" dirty="0" smtClean="0"/>
                        <a:t>230,000.00</a:t>
                      </a:r>
                      <a:endParaRPr lang="zh-CN" altLang="en-US" sz="1400" dirty="0"/>
                    </a:p>
                  </a:txBody>
                  <a:tcPr/>
                </a:tc>
                <a:tc>
                  <a:txBody>
                    <a:bodyPr/>
                    <a:lstStyle/>
                    <a:p>
                      <a:r>
                        <a:rPr lang="en-US" altLang="zh-CN" sz="1400" dirty="0" smtClean="0"/>
                        <a:t>4.8%</a:t>
                      </a:r>
                      <a:endParaRPr lang="zh-CN" altLang="en-US" sz="1400" dirty="0"/>
                    </a:p>
                  </a:txBody>
                  <a:tcPr/>
                </a:tc>
              </a:tr>
            </a:tbl>
          </a:graphicData>
        </a:graphic>
      </p:graphicFrame>
      <p:graphicFrame>
        <p:nvGraphicFramePr>
          <p:cNvPr id="4" name="图表 3"/>
          <p:cNvGraphicFramePr/>
          <p:nvPr/>
        </p:nvGraphicFramePr>
        <p:xfrm>
          <a:off x="1583668" y="3829496"/>
          <a:ext cx="6096000" cy="2767856"/>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395536" y="1268760"/>
            <a:ext cx="8208912" cy="738664"/>
          </a:xfrm>
          <a:prstGeom prst="rect">
            <a:avLst/>
          </a:prstGeom>
          <a:noFill/>
        </p:spPr>
        <p:txBody>
          <a:bodyPr wrap="square" rtlCol="0">
            <a:spAutoFit/>
          </a:bodyPr>
          <a:lstStyle/>
          <a:p>
            <a:pPr>
              <a:lnSpc>
                <a:spcPct val="150000"/>
              </a:lnSpc>
            </a:pPr>
            <a:r>
              <a:rPr lang="zh-CN" altLang="en-US" sz="1400" dirty="0" smtClean="0">
                <a:latin typeface="微软雅黑" pitchFamily="34" charset="-122"/>
                <a:ea typeface="微软雅黑" pitchFamily="34" charset="-122"/>
              </a:rPr>
              <a:t>通过对风险事项的</a:t>
            </a:r>
            <a:r>
              <a:rPr lang="zh-CN" altLang="en-US" sz="1400" smtClean="0">
                <a:latin typeface="微软雅黑" pitchFamily="34" charset="-122"/>
                <a:ea typeface="微软雅黑" pitchFamily="34" charset="-122"/>
              </a:rPr>
              <a:t>统计分析</a:t>
            </a:r>
            <a:r>
              <a:rPr lang="zh-CN" altLang="en-US" sz="1400">
                <a:latin typeface="微软雅黑" pitchFamily="34" charset="-122"/>
                <a:ea typeface="微软雅黑" pitchFamily="34" charset="-122"/>
              </a:rPr>
              <a:t>，发现管控缺陷或管控力度的薄弱点，</a:t>
            </a:r>
            <a:r>
              <a:rPr lang="zh-CN" altLang="en-US" sz="1400" dirty="0" smtClean="0">
                <a:latin typeface="微软雅黑" pitchFamily="34" charset="-122"/>
                <a:ea typeface="微软雅黑" pitchFamily="34" charset="-122"/>
              </a:rPr>
              <a:t>进而改进控制程序、施加风险处置与应对，减少风险损失。</a:t>
            </a:r>
            <a:endParaRPr lang="zh-CN" altLang="en-US" sz="1400"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三</a:t>
            </a:r>
            <a:r>
              <a:rPr lang="zh-CN" altLang="en-US" sz="2800" dirty="0" smtClean="0">
                <a:solidFill>
                  <a:schemeClr val="bg1"/>
                </a:solidFill>
                <a:latin typeface="微软雅黑" pitchFamily="34" charset="-122"/>
                <a:ea typeface="微软雅黑" pitchFamily="34" charset="-122"/>
              </a:rPr>
              <a:t>、功能与作用</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建立风险应对预案</a:t>
            </a:r>
            <a:endParaRPr lang="zh-CN" altLang="en-US" sz="2800" dirty="0">
              <a:solidFill>
                <a:schemeClr val="bg1"/>
              </a:solidFill>
              <a:latin typeface="微软雅黑" pitchFamily="34" charset="-122"/>
              <a:ea typeface="微软雅黑" pitchFamily="34" charset="-122"/>
            </a:endParaRPr>
          </a:p>
        </p:txBody>
      </p:sp>
      <p:sp>
        <p:nvSpPr>
          <p:cNvPr id="4" name="AutoShape 3"/>
          <p:cNvSpPr>
            <a:spLocks noChangeArrowheads="1"/>
          </p:cNvSpPr>
          <p:nvPr/>
        </p:nvSpPr>
        <p:spPr bwMode="gray">
          <a:xfrm>
            <a:off x="2976563" y="2869456"/>
            <a:ext cx="465137" cy="531813"/>
          </a:xfrm>
          <a:prstGeom prst="chevron">
            <a:avLst>
              <a:gd name="adj" fmla="val 52514"/>
            </a:avLst>
          </a:prstGeom>
          <a:solidFill>
            <a:schemeClr val="accent1"/>
          </a:solidFill>
          <a:ln w="0" algn="ctr">
            <a:noFill/>
            <a:miter lim="800000"/>
          </a:ln>
        </p:spPr>
        <p:txBody>
          <a:bodyPr wrap="none" anchor="ctr"/>
          <a:lstStyle/>
          <a:p>
            <a:endParaRPr lang="zh-CN" altLang="en-US"/>
          </a:p>
        </p:txBody>
      </p:sp>
      <p:sp>
        <p:nvSpPr>
          <p:cNvPr id="5" name="AutoShape 4"/>
          <p:cNvSpPr>
            <a:spLocks noChangeArrowheads="1"/>
          </p:cNvSpPr>
          <p:nvPr/>
        </p:nvSpPr>
        <p:spPr bwMode="gray">
          <a:xfrm>
            <a:off x="5491163" y="2869456"/>
            <a:ext cx="463550" cy="531813"/>
          </a:xfrm>
          <a:prstGeom prst="chevron">
            <a:avLst>
              <a:gd name="adj" fmla="val 52514"/>
            </a:avLst>
          </a:prstGeom>
          <a:solidFill>
            <a:schemeClr val="hlink"/>
          </a:solidFill>
          <a:ln w="0" algn="ctr">
            <a:noFill/>
            <a:miter lim="800000"/>
          </a:ln>
        </p:spPr>
        <p:txBody>
          <a:bodyPr wrap="none" anchor="ctr"/>
          <a:lstStyle/>
          <a:p>
            <a:endParaRPr lang="zh-CN" altLang="en-US"/>
          </a:p>
        </p:txBody>
      </p:sp>
      <p:sp>
        <p:nvSpPr>
          <p:cNvPr id="6" name="Oval 5"/>
          <p:cNvSpPr>
            <a:spLocks noChangeArrowheads="1"/>
          </p:cNvSpPr>
          <p:nvPr/>
        </p:nvSpPr>
        <p:spPr bwMode="gray">
          <a:xfrm>
            <a:off x="6021388" y="2139206"/>
            <a:ext cx="1985962" cy="1993900"/>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7" name="Oval 6"/>
          <p:cNvSpPr>
            <a:spLocks noChangeArrowheads="1"/>
          </p:cNvSpPr>
          <p:nvPr/>
        </p:nvSpPr>
        <p:spPr bwMode="gray">
          <a:xfrm>
            <a:off x="6021388" y="2139206"/>
            <a:ext cx="1985962" cy="1993900"/>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8" name="Oval 7"/>
          <p:cNvSpPr>
            <a:spLocks noChangeArrowheads="1"/>
          </p:cNvSpPr>
          <p:nvPr/>
        </p:nvSpPr>
        <p:spPr bwMode="gray">
          <a:xfrm>
            <a:off x="6151563" y="2269381"/>
            <a:ext cx="1725612" cy="1733550"/>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a:defRPr/>
            </a:pPr>
            <a:endParaRPr lang="zh-CN" altLang="en-US">
              <a:ea typeface="宋体" charset="-122"/>
            </a:endParaRPr>
          </a:p>
        </p:txBody>
      </p:sp>
      <p:sp>
        <p:nvSpPr>
          <p:cNvPr id="9" name="Oval 8"/>
          <p:cNvSpPr>
            <a:spLocks noChangeArrowheads="1"/>
          </p:cNvSpPr>
          <p:nvPr/>
        </p:nvSpPr>
        <p:spPr bwMode="gray">
          <a:xfrm>
            <a:off x="6180138" y="2278906"/>
            <a:ext cx="1727200" cy="1733550"/>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ln>
          <a:effectLst/>
        </p:spPr>
        <p:txBody>
          <a:bodyPr anchor="ctr">
            <a:spAutoFit/>
          </a:bodyPr>
          <a:lstStyle/>
          <a:p>
            <a:pPr>
              <a:defRPr/>
            </a:pPr>
            <a:endParaRPr lang="zh-CN" altLang="en-US">
              <a:ea typeface="宋体" charset="-122"/>
            </a:endParaRPr>
          </a:p>
        </p:txBody>
      </p:sp>
      <p:sp>
        <p:nvSpPr>
          <p:cNvPr id="10" name="Oval 9"/>
          <p:cNvSpPr>
            <a:spLocks noChangeArrowheads="1"/>
          </p:cNvSpPr>
          <p:nvPr/>
        </p:nvSpPr>
        <p:spPr bwMode="gray">
          <a:xfrm>
            <a:off x="6243638" y="2355106"/>
            <a:ext cx="1555750" cy="1560513"/>
          </a:xfrm>
          <a:prstGeom prst="ellipse">
            <a:avLst/>
          </a:prstGeom>
          <a:solidFill>
            <a:srgbClr val="333333"/>
          </a:solidFill>
          <a:ln w="38100" algn="ctr">
            <a:noFill/>
            <a:round/>
          </a:ln>
        </p:spPr>
        <p:txBody>
          <a:bodyPr anchor="ctr">
            <a:spAutoFit/>
          </a:bodyPr>
          <a:lstStyle/>
          <a:p>
            <a:endParaRPr lang="zh-CN" altLang="en-US"/>
          </a:p>
        </p:txBody>
      </p:sp>
      <p:sp>
        <p:nvSpPr>
          <p:cNvPr id="11" name="Oval 10"/>
          <p:cNvSpPr>
            <a:spLocks noChangeArrowheads="1"/>
          </p:cNvSpPr>
          <p:nvPr/>
        </p:nvSpPr>
        <p:spPr bwMode="gray">
          <a:xfrm>
            <a:off x="990600" y="2132856"/>
            <a:ext cx="1985963" cy="1993900"/>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12" name="Oval 11"/>
          <p:cNvSpPr>
            <a:spLocks noChangeArrowheads="1"/>
          </p:cNvSpPr>
          <p:nvPr/>
        </p:nvSpPr>
        <p:spPr bwMode="gray">
          <a:xfrm>
            <a:off x="990600" y="2132856"/>
            <a:ext cx="1985963" cy="1993900"/>
          </a:xfrm>
          <a:prstGeom prst="ellipse">
            <a:avLst/>
          </a:prstGeom>
          <a:gradFill rotWithShape="1">
            <a:gsLst>
              <a:gs pos="0">
                <a:schemeClr val="folHlink">
                  <a:alpha val="32001"/>
                </a:schemeClr>
              </a:gs>
              <a:gs pos="100000">
                <a:schemeClr val="folHlink">
                  <a:gamma/>
                  <a:shade val="0"/>
                  <a:invGamma/>
                  <a:alpha val="89999"/>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13" name="Oval 12"/>
          <p:cNvSpPr>
            <a:spLocks noChangeArrowheads="1"/>
          </p:cNvSpPr>
          <p:nvPr/>
        </p:nvSpPr>
        <p:spPr bwMode="gray">
          <a:xfrm>
            <a:off x="1120775" y="2263031"/>
            <a:ext cx="1725613" cy="1733550"/>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w="38100" algn="ctr">
            <a:noFill/>
            <a:round/>
          </a:ln>
          <a:effectLst/>
        </p:spPr>
        <p:txBody>
          <a:bodyPr anchor="ctr">
            <a:spAutoFit/>
          </a:bodyPr>
          <a:lstStyle/>
          <a:p>
            <a:pPr>
              <a:defRPr/>
            </a:pPr>
            <a:endParaRPr lang="zh-CN" altLang="en-US">
              <a:ea typeface="宋体" charset="-122"/>
            </a:endParaRPr>
          </a:p>
        </p:txBody>
      </p:sp>
      <p:sp>
        <p:nvSpPr>
          <p:cNvPr id="14" name="Oval 13"/>
          <p:cNvSpPr>
            <a:spLocks noChangeArrowheads="1"/>
          </p:cNvSpPr>
          <p:nvPr/>
        </p:nvSpPr>
        <p:spPr bwMode="gray">
          <a:xfrm>
            <a:off x="1122363" y="2266206"/>
            <a:ext cx="1725612" cy="1733550"/>
          </a:xfrm>
          <a:prstGeom prst="ellipse">
            <a:avLst/>
          </a:prstGeom>
          <a:gradFill rotWithShape="1">
            <a:gsLst>
              <a:gs pos="0">
                <a:schemeClr val="folHlink">
                  <a:gamma/>
                  <a:shade val="63529"/>
                  <a:invGamma/>
                </a:schemeClr>
              </a:gs>
              <a:gs pos="100000">
                <a:schemeClr val="folHlink">
                  <a:alpha val="0"/>
                </a:schemeClr>
              </a:gs>
            </a:gsLst>
            <a:lin ang="2700000" scaled="1"/>
          </a:gradFill>
          <a:ln w="38100" algn="ctr">
            <a:noFill/>
            <a:round/>
          </a:ln>
          <a:effectLst/>
        </p:spPr>
        <p:txBody>
          <a:bodyPr anchor="ctr">
            <a:spAutoFit/>
          </a:bodyPr>
          <a:lstStyle/>
          <a:p>
            <a:pPr>
              <a:defRPr/>
            </a:pPr>
            <a:endParaRPr lang="zh-CN" altLang="en-US">
              <a:ea typeface="宋体" charset="-122"/>
            </a:endParaRPr>
          </a:p>
        </p:txBody>
      </p:sp>
      <p:sp>
        <p:nvSpPr>
          <p:cNvPr id="15" name="Oval 14"/>
          <p:cNvSpPr>
            <a:spLocks noChangeArrowheads="1"/>
          </p:cNvSpPr>
          <p:nvPr/>
        </p:nvSpPr>
        <p:spPr bwMode="gray">
          <a:xfrm>
            <a:off x="1206500" y="2350344"/>
            <a:ext cx="1554163" cy="1560512"/>
          </a:xfrm>
          <a:prstGeom prst="ellipse">
            <a:avLst/>
          </a:prstGeom>
          <a:solidFill>
            <a:srgbClr val="333333"/>
          </a:solidFill>
          <a:ln w="38100" algn="ctr">
            <a:noFill/>
            <a:round/>
          </a:ln>
        </p:spPr>
        <p:txBody>
          <a:bodyPr anchor="ctr">
            <a:spAutoFit/>
          </a:bodyPr>
          <a:lstStyle/>
          <a:p>
            <a:endParaRPr lang="zh-CN" altLang="en-US"/>
          </a:p>
        </p:txBody>
      </p:sp>
      <p:grpSp>
        <p:nvGrpSpPr>
          <p:cNvPr id="16" name="Group 15"/>
          <p:cNvGrpSpPr/>
          <p:nvPr/>
        </p:nvGrpSpPr>
        <p:grpSpPr bwMode="auto">
          <a:xfrm>
            <a:off x="1231900" y="2372569"/>
            <a:ext cx="1503363" cy="1511300"/>
            <a:chOff x="4166" y="1706"/>
            <a:chExt cx="1252" cy="1252"/>
          </a:xfrm>
        </p:grpSpPr>
        <p:sp>
          <p:nvSpPr>
            <p:cNvPr id="17" name="Oval 16"/>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w="9525" algn="ctr">
              <a:noFill/>
              <a:round/>
            </a:ln>
          </p:spPr>
          <p:txBody>
            <a:bodyPr vert="eaVert" wrap="none" anchor="ctr"/>
            <a:lstStyle/>
            <a:p>
              <a:endParaRPr lang="zh-CN" altLang="en-US"/>
            </a:p>
          </p:txBody>
        </p:sp>
        <p:sp>
          <p:nvSpPr>
            <p:cNvPr id="18"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w="9525" algn="ctr">
              <a:noFill/>
              <a:round/>
            </a:ln>
          </p:spPr>
          <p:txBody>
            <a:bodyPr vert="eaVert" wrap="none" anchor="ctr"/>
            <a:lstStyle/>
            <a:p>
              <a:endParaRPr lang="zh-CN" altLang="en-US"/>
            </a:p>
          </p:txBody>
        </p:sp>
        <p:sp>
          <p:nvSpPr>
            <p:cNvPr id="19" name="Oval 18"/>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w="9525" algn="ctr">
              <a:noFill/>
              <a:round/>
            </a:ln>
          </p:spPr>
          <p:txBody>
            <a:bodyPr vert="eaVert" wrap="none" anchor="ctr"/>
            <a:lstStyle/>
            <a:p>
              <a:endParaRPr lang="zh-CN" altLang="en-US"/>
            </a:p>
          </p:txBody>
        </p:sp>
        <p:sp>
          <p:nvSpPr>
            <p:cNvPr id="20" name="Oval 19"/>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w="9525" algn="ctr">
              <a:noFill/>
              <a:round/>
            </a:ln>
          </p:spPr>
          <p:txBody>
            <a:bodyPr vert="eaVert" wrap="none" anchor="ctr"/>
            <a:lstStyle/>
            <a:p>
              <a:endParaRPr lang="zh-CN" altLang="en-US"/>
            </a:p>
          </p:txBody>
        </p:sp>
      </p:grpSp>
      <p:sp>
        <p:nvSpPr>
          <p:cNvPr id="21" name="Oval 20"/>
          <p:cNvSpPr>
            <a:spLocks noChangeArrowheads="1"/>
          </p:cNvSpPr>
          <p:nvPr/>
        </p:nvSpPr>
        <p:spPr bwMode="gray">
          <a:xfrm>
            <a:off x="3506788" y="2139206"/>
            <a:ext cx="1985962" cy="1993900"/>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22" name="Oval 21"/>
          <p:cNvSpPr>
            <a:spLocks noChangeArrowheads="1"/>
          </p:cNvSpPr>
          <p:nvPr/>
        </p:nvSpPr>
        <p:spPr bwMode="gray">
          <a:xfrm>
            <a:off x="3506788" y="2139206"/>
            <a:ext cx="1985962" cy="1993900"/>
          </a:xfrm>
          <a:prstGeom prst="ellipse">
            <a:avLst/>
          </a:prstGeom>
          <a:gradFill rotWithShape="1">
            <a:gsLst>
              <a:gs pos="0">
                <a:schemeClr val="accent1">
                  <a:alpha val="32001"/>
                </a:schemeClr>
              </a:gs>
              <a:gs pos="100000">
                <a:schemeClr val="accent1">
                  <a:gamma/>
                  <a:shade val="46275"/>
                  <a:invGamma/>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23" name="Oval 22"/>
          <p:cNvSpPr>
            <a:spLocks noChangeArrowheads="1"/>
          </p:cNvSpPr>
          <p:nvPr/>
        </p:nvSpPr>
        <p:spPr bwMode="gray">
          <a:xfrm>
            <a:off x="3636963" y="2269381"/>
            <a:ext cx="1725612" cy="1733550"/>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w="38100" algn="ctr">
            <a:noFill/>
            <a:round/>
          </a:ln>
          <a:effectLst/>
        </p:spPr>
        <p:txBody>
          <a:bodyPr anchor="ctr">
            <a:spAutoFit/>
          </a:bodyPr>
          <a:lstStyle/>
          <a:p>
            <a:pPr>
              <a:defRPr/>
            </a:pPr>
            <a:endParaRPr lang="zh-CN" altLang="en-US">
              <a:ea typeface="宋体" charset="-122"/>
            </a:endParaRPr>
          </a:p>
        </p:txBody>
      </p:sp>
      <p:sp>
        <p:nvSpPr>
          <p:cNvPr id="24" name="Oval 23"/>
          <p:cNvSpPr>
            <a:spLocks noChangeArrowheads="1"/>
          </p:cNvSpPr>
          <p:nvPr/>
        </p:nvSpPr>
        <p:spPr bwMode="gray">
          <a:xfrm>
            <a:off x="3638550" y="2272556"/>
            <a:ext cx="1725613" cy="1733550"/>
          </a:xfrm>
          <a:prstGeom prst="ellipse">
            <a:avLst/>
          </a:prstGeom>
          <a:gradFill rotWithShape="1">
            <a:gsLst>
              <a:gs pos="0">
                <a:schemeClr val="accent1">
                  <a:gamma/>
                  <a:shade val="63529"/>
                  <a:invGamma/>
                </a:schemeClr>
              </a:gs>
              <a:gs pos="100000">
                <a:schemeClr val="accent1">
                  <a:alpha val="0"/>
                </a:schemeClr>
              </a:gs>
            </a:gsLst>
            <a:lin ang="2700000" scaled="1"/>
          </a:gradFill>
          <a:ln w="38100" algn="ctr">
            <a:noFill/>
            <a:round/>
          </a:ln>
          <a:effectLst/>
        </p:spPr>
        <p:txBody>
          <a:bodyPr anchor="ctr">
            <a:spAutoFit/>
          </a:bodyPr>
          <a:lstStyle/>
          <a:p>
            <a:pPr>
              <a:defRPr/>
            </a:pPr>
            <a:endParaRPr lang="zh-CN" altLang="en-US">
              <a:ea typeface="宋体" charset="-122"/>
            </a:endParaRPr>
          </a:p>
        </p:txBody>
      </p:sp>
      <p:sp>
        <p:nvSpPr>
          <p:cNvPr id="25" name="Oval 24"/>
          <p:cNvSpPr>
            <a:spLocks noChangeArrowheads="1"/>
          </p:cNvSpPr>
          <p:nvPr/>
        </p:nvSpPr>
        <p:spPr bwMode="gray">
          <a:xfrm>
            <a:off x="3722688" y="2355106"/>
            <a:ext cx="1554162" cy="1560513"/>
          </a:xfrm>
          <a:prstGeom prst="ellipse">
            <a:avLst/>
          </a:prstGeom>
          <a:solidFill>
            <a:srgbClr val="333333"/>
          </a:solidFill>
          <a:ln w="38100" algn="ctr">
            <a:noFill/>
            <a:round/>
          </a:ln>
        </p:spPr>
        <p:txBody>
          <a:bodyPr anchor="ctr">
            <a:spAutoFit/>
          </a:bodyPr>
          <a:lstStyle/>
          <a:p>
            <a:endParaRPr lang="zh-CN" altLang="en-US"/>
          </a:p>
        </p:txBody>
      </p:sp>
      <p:grpSp>
        <p:nvGrpSpPr>
          <p:cNvPr id="26" name="Group 25"/>
          <p:cNvGrpSpPr/>
          <p:nvPr/>
        </p:nvGrpSpPr>
        <p:grpSpPr bwMode="auto">
          <a:xfrm>
            <a:off x="3748088" y="2372569"/>
            <a:ext cx="1503362" cy="1511300"/>
            <a:chOff x="4166" y="1706"/>
            <a:chExt cx="1252" cy="1252"/>
          </a:xfrm>
        </p:grpSpPr>
        <p:sp>
          <p:nvSpPr>
            <p:cNvPr id="27" name="Oval 26"/>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w="9525" algn="ctr">
              <a:noFill/>
              <a:round/>
            </a:ln>
          </p:spPr>
          <p:txBody>
            <a:bodyPr vert="eaVert" wrap="none" anchor="ctr"/>
            <a:lstStyle/>
            <a:p>
              <a:endParaRPr lang="zh-CN" altLang="en-US"/>
            </a:p>
          </p:txBody>
        </p:sp>
        <p:sp>
          <p:nvSpPr>
            <p:cNvPr id="28" name="Oval 27"/>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w="9525" algn="ctr">
              <a:noFill/>
              <a:round/>
            </a:ln>
          </p:spPr>
          <p:txBody>
            <a:bodyPr vert="eaVert" wrap="none" anchor="ctr"/>
            <a:lstStyle/>
            <a:p>
              <a:endParaRPr lang="zh-CN" altLang="en-US"/>
            </a:p>
          </p:txBody>
        </p:sp>
        <p:sp>
          <p:nvSpPr>
            <p:cNvPr id="29" name="Oval 28"/>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w="9525" algn="ctr">
              <a:noFill/>
              <a:round/>
            </a:ln>
          </p:spPr>
          <p:txBody>
            <a:bodyPr vert="eaVert" wrap="none" anchor="ctr"/>
            <a:lstStyle/>
            <a:p>
              <a:endParaRPr lang="zh-CN" altLang="en-US"/>
            </a:p>
          </p:txBody>
        </p:sp>
        <p:sp>
          <p:nvSpPr>
            <p:cNvPr id="30" name="Oval 29"/>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w="9525" algn="ctr">
              <a:noFill/>
              <a:round/>
            </a:ln>
          </p:spPr>
          <p:txBody>
            <a:bodyPr vert="eaVert" wrap="none" anchor="ctr"/>
            <a:lstStyle/>
            <a:p>
              <a:endParaRPr lang="zh-CN" altLang="en-US"/>
            </a:p>
          </p:txBody>
        </p:sp>
      </p:grpSp>
      <p:grpSp>
        <p:nvGrpSpPr>
          <p:cNvPr id="31" name="Group 30"/>
          <p:cNvGrpSpPr/>
          <p:nvPr/>
        </p:nvGrpSpPr>
        <p:grpSpPr bwMode="auto">
          <a:xfrm>
            <a:off x="6272213" y="2372569"/>
            <a:ext cx="1504950" cy="1511300"/>
            <a:chOff x="4166" y="1706"/>
            <a:chExt cx="1252" cy="1252"/>
          </a:xfrm>
        </p:grpSpPr>
        <p:sp>
          <p:nvSpPr>
            <p:cNvPr id="32" name="Oval 31"/>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w="9525" algn="ctr">
              <a:noFill/>
              <a:round/>
            </a:ln>
          </p:spPr>
          <p:txBody>
            <a:bodyPr vert="eaVert" wrap="none" anchor="ctr"/>
            <a:lstStyle/>
            <a:p>
              <a:endParaRPr lang="zh-CN" altLang="en-US"/>
            </a:p>
          </p:txBody>
        </p:sp>
        <p:sp>
          <p:nvSpPr>
            <p:cNvPr id="33" name="Oval 32"/>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w="9525" algn="ctr">
              <a:noFill/>
              <a:round/>
            </a:ln>
          </p:spPr>
          <p:txBody>
            <a:bodyPr vert="eaVert" wrap="none" anchor="ctr"/>
            <a:lstStyle/>
            <a:p>
              <a:endParaRPr lang="zh-CN" altLang="en-US"/>
            </a:p>
          </p:txBody>
        </p:sp>
        <p:sp>
          <p:nvSpPr>
            <p:cNvPr id="34" name="Oval 33"/>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w="9525" algn="ctr">
              <a:noFill/>
              <a:round/>
            </a:ln>
          </p:spPr>
          <p:txBody>
            <a:bodyPr vert="eaVert" wrap="none" anchor="ctr"/>
            <a:lstStyle/>
            <a:p>
              <a:endParaRPr lang="zh-CN" altLang="en-US"/>
            </a:p>
          </p:txBody>
        </p:sp>
        <p:sp>
          <p:nvSpPr>
            <p:cNvPr id="35" name="Oval 34"/>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w="9525" algn="ctr">
              <a:noFill/>
              <a:round/>
            </a:ln>
          </p:spPr>
          <p:txBody>
            <a:bodyPr vert="eaVert" wrap="none" anchor="ctr"/>
            <a:lstStyle/>
            <a:p>
              <a:endParaRPr lang="zh-CN" altLang="en-US"/>
            </a:p>
          </p:txBody>
        </p:sp>
      </p:grpSp>
      <p:sp>
        <p:nvSpPr>
          <p:cNvPr id="36" name="AutoShape 35"/>
          <p:cNvSpPr>
            <a:spLocks noChangeArrowheads="1"/>
          </p:cNvSpPr>
          <p:nvPr/>
        </p:nvSpPr>
        <p:spPr bwMode="gray">
          <a:xfrm>
            <a:off x="914400" y="4780806"/>
            <a:ext cx="2209800" cy="781050"/>
          </a:xfrm>
          <a:prstGeom prst="roundRect">
            <a:avLst>
              <a:gd name="adj" fmla="val 50000"/>
            </a:avLst>
          </a:prstGeom>
          <a:solidFill>
            <a:schemeClr val="bg1"/>
          </a:solidFill>
          <a:ln w="28575" algn="ctr">
            <a:solidFill>
              <a:schemeClr val="tx2"/>
            </a:solidFill>
            <a:round/>
          </a:ln>
          <a:effectLst/>
        </p:spPr>
        <p:txBody>
          <a:bodyPr wrap="none" anchor="ctr"/>
          <a:lstStyle/>
          <a:p>
            <a:pPr eaLnBrk="0" hangingPunct="0">
              <a:defRPr/>
            </a:pPr>
            <a:r>
              <a:rPr lang="zh-CN" altLang="en-US" sz="1400" dirty="0">
                <a:effectLst>
                  <a:outerShdw blurRad="38100" dist="38100" dir="2700000" algn="tl">
                    <a:srgbClr val="C0C0C0"/>
                  </a:outerShdw>
                </a:effectLst>
                <a:latin typeface="微软雅黑" pitchFamily="34" charset="-122"/>
                <a:ea typeface="微软雅黑" pitchFamily="34" charset="-122"/>
              </a:rPr>
              <a:t>内部控制是风险对策的</a:t>
            </a:r>
            <a:endParaRPr lang="en-US" altLang="zh-CN" sz="1400" dirty="0">
              <a:effectLst>
                <a:outerShdw blurRad="38100" dist="38100" dir="2700000" algn="tl">
                  <a:srgbClr val="C0C0C0"/>
                </a:outerShdw>
              </a:effectLst>
              <a:latin typeface="微软雅黑" pitchFamily="34" charset="-122"/>
              <a:ea typeface="微软雅黑" pitchFamily="34" charset="-122"/>
            </a:endParaRPr>
          </a:p>
          <a:p>
            <a:pPr eaLnBrk="0" hangingPunct="0">
              <a:defRPr/>
            </a:pPr>
            <a:r>
              <a:rPr lang="zh-CN" altLang="en-US" sz="1400" dirty="0">
                <a:effectLst>
                  <a:outerShdw blurRad="38100" dist="38100" dir="2700000" algn="tl">
                    <a:srgbClr val="C0C0C0"/>
                  </a:outerShdw>
                </a:effectLst>
                <a:latin typeface="微软雅黑" pitchFamily="34" charset="-122"/>
                <a:ea typeface="微软雅黑" pitchFamily="34" charset="-122"/>
              </a:rPr>
              <a:t>第一步，通过内控将损</a:t>
            </a:r>
            <a:endParaRPr lang="en-US" altLang="zh-CN" sz="1400" dirty="0">
              <a:effectLst>
                <a:outerShdw blurRad="38100" dist="38100" dir="2700000" algn="tl">
                  <a:srgbClr val="C0C0C0"/>
                </a:outerShdw>
              </a:effectLst>
              <a:latin typeface="微软雅黑" pitchFamily="34" charset="-122"/>
              <a:ea typeface="微软雅黑" pitchFamily="34" charset="-122"/>
            </a:endParaRPr>
          </a:p>
          <a:p>
            <a:pPr eaLnBrk="0" hangingPunct="0">
              <a:defRPr/>
            </a:pPr>
            <a:r>
              <a:rPr lang="zh-CN" altLang="en-US" sz="1400" dirty="0">
                <a:effectLst>
                  <a:outerShdw blurRad="38100" dist="38100" dir="2700000" algn="tl">
                    <a:srgbClr val="C0C0C0"/>
                  </a:outerShdw>
                </a:effectLst>
                <a:latin typeface="微软雅黑" pitchFamily="34" charset="-122"/>
                <a:ea typeface="微软雅黑" pitchFamily="34" charset="-122"/>
              </a:rPr>
              <a:t>失控制在一定范围之内</a:t>
            </a:r>
            <a:endParaRPr lang="en-US" altLang="zh-CN" sz="1400" dirty="0">
              <a:effectLst>
                <a:outerShdw blurRad="38100" dist="38100" dir="2700000" algn="tl">
                  <a:srgbClr val="C0C0C0"/>
                </a:outerShdw>
              </a:effectLst>
              <a:latin typeface="微软雅黑" pitchFamily="34" charset="-122"/>
              <a:ea typeface="微软雅黑" pitchFamily="34" charset="-122"/>
            </a:endParaRPr>
          </a:p>
        </p:txBody>
      </p:sp>
      <p:sp>
        <p:nvSpPr>
          <p:cNvPr id="37" name="AutoShape 36"/>
          <p:cNvSpPr>
            <a:spLocks noChangeArrowheads="1"/>
          </p:cNvSpPr>
          <p:nvPr/>
        </p:nvSpPr>
        <p:spPr bwMode="gray">
          <a:xfrm>
            <a:off x="3549650" y="4780806"/>
            <a:ext cx="2209800" cy="781050"/>
          </a:xfrm>
          <a:prstGeom prst="roundRect">
            <a:avLst>
              <a:gd name="adj" fmla="val 50000"/>
            </a:avLst>
          </a:prstGeom>
          <a:solidFill>
            <a:schemeClr val="bg1"/>
          </a:solidFill>
          <a:ln w="28575" algn="ctr">
            <a:solidFill>
              <a:schemeClr val="tx2"/>
            </a:solidFill>
            <a:round/>
          </a:ln>
          <a:effectLst/>
        </p:spPr>
        <p:txBody>
          <a:bodyPr wrap="none" anchor="ctr"/>
          <a:lstStyle/>
          <a:p>
            <a:pPr eaLnBrk="0" hangingPunct="0">
              <a:defRPr/>
            </a:pPr>
            <a:r>
              <a:rPr lang="zh-CN" altLang="en-US" sz="1400" dirty="0">
                <a:effectLst>
                  <a:outerShdw blurRad="38100" dist="38100" dir="2700000" algn="tl">
                    <a:srgbClr val="C0C0C0"/>
                  </a:outerShdw>
                </a:effectLst>
                <a:latin typeface="微软雅黑" pitchFamily="34" charset="-122"/>
                <a:ea typeface="微软雅黑" pitchFamily="34" charset="-122"/>
              </a:rPr>
              <a:t>风险拨备是应对不可控</a:t>
            </a:r>
            <a:endParaRPr lang="en-US" altLang="zh-CN" sz="1400" dirty="0">
              <a:effectLst>
                <a:outerShdw blurRad="38100" dist="38100" dir="2700000" algn="tl">
                  <a:srgbClr val="C0C0C0"/>
                </a:outerShdw>
              </a:effectLst>
              <a:latin typeface="微软雅黑" pitchFamily="34" charset="-122"/>
              <a:ea typeface="微软雅黑" pitchFamily="34" charset="-122"/>
            </a:endParaRPr>
          </a:p>
          <a:p>
            <a:pPr eaLnBrk="0" hangingPunct="0">
              <a:defRPr/>
            </a:pPr>
            <a:r>
              <a:rPr lang="zh-CN" altLang="en-US" sz="1400" dirty="0">
                <a:effectLst>
                  <a:outerShdw blurRad="38100" dist="38100" dir="2700000" algn="tl">
                    <a:srgbClr val="C0C0C0"/>
                  </a:outerShdw>
                </a:effectLst>
                <a:latin typeface="微软雅黑" pitchFamily="34" charset="-122"/>
                <a:ea typeface="微软雅黑" pitchFamily="34" charset="-122"/>
              </a:rPr>
              <a:t>预期风险的主要方法，</a:t>
            </a:r>
            <a:endParaRPr lang="en-US" altLang="zh-CN" sz="1400" dirty="0">
              <a:effectLst>
                <a:outerShdw blurRad="38100" dist="38100" dir="2700000" algn="tl">
                  <a:srgbClr val="C0C0C0"/>
                </a:outerShdw>
              </a:effectLst>
              <a:latin typeface="微软雅黑" pitchFamily="34" charset="-122"/>
              <a:ea typeface="微软雅黑" pitchFamily="34" charset="-122"/>
            </a:endParaRPr>
          </a:p>
          <a:p>
            <a:pPr eaLnBrk="0" hangingPunct="0">
              <a:defRPr/>
            </a:pPr>
            <a:r>
              <a:rPr lang="zh-CN" altLang="en-US" sz="1400" dirty="0">
                <a:effectLst>
                  <a:outerShdw blurRad="38100" dist="38100" dir="2700000" algn="tl">
                    <a:srgbClr val="C0C0C0"/>
                  </a:outerShdw>
                </a:effectLst>
                <a:latin typeface="微软雅黑" pitchFamily="34" charset="-122"/>
                <a:ea typeface="微软雅黑" pitchFamily="34" charset="-122"/>
              </a:rPr>
              <a:t>是风险承担的具体表现</a:t>
            </a:r>
            <a:endParaRPr lang="en-US" altLang="zh-CN" sz="1400" dirty="0">
              <a:effectLst>
                <a:outerShdw blurRad="38100" dist="38100" dir="2700000" algn="tl">
                  <a:srgbClr val="C0C0C0"/>
                </a:outerShdw>
              </a:effectLst>
              <a:latin typeface="微软雅黑" pitchFamily="34" charset="-122"/>
              <a:ea typeface="微软雅黑" pitchFamily="34" charset="-122"/>
            </a:endParaRPr>
          </a:p>
        </p:txBody>
      </p:sp>
      <p:sp>
        <p:nvSpPr>
          <p:cNvPr id="38" name="AutoShape 37"/>
          <p:cNvSpPr>
            <a:spLocks noChangeArrowheads="1"/>
          </p:cNvSpPr>
          <p:nvPr/>
        </p:nvSpPr>
        <p:spPr bwMode="gray">
          <a:xfrm>
            <a:off x="6080125" y="4780806"/>
            <a:ext cx="2209800" cy="781050"/>
          </a:xfrm>
          <a:prstGeom prst="roundRect">
            <a:avLst>
              <a:gd name="adj" fmla="val 50000"/>
            </a:avLst>
          </a:prstGeom>
          <a:solidFill>
            <a:schemeClr val="bg1"/>
          </a:solidFill>
          <a:ln w="28575" algn="ctr">
            <a:solidFill>
              <a:schemeClr val="tx2"/>
            </a:solidFill>
            <a:round/>
          </a:ln>
          <a:effectLst/>
        </p:spPr>
        <p:txBody>
          <a:bodyPr wrap="none" anchor="ctr"/>
          <a:lstStyle/>
          <a:p>
            <a:pPr eaLnBrk="0" hangingPunct="0">
              <a:defRPr/>
            </a:pPr>
            <a:r>
              <a:rPr lang="zh-CN" altLang="en-US" sz="1400" dirty="0">
                <a:effectLst>
                  <a:outerShdw blurRad="38100" dist="38100" dir="2700000" algn="tl">
                    <a:srgbClr val="C0C0C0"/>
                  </a:outerShdw>
                </a:effectLst>
                <a:latin typeface="微软雅黑" pitchFamily="34" charset="-122"/>
                <a:ea typeface="微软雅黑" pitchFamily="34" charset="-122"/>
              </a:rPr>
              <a:t>经济资本是对冲不可控</a:t>
            </a:r>
            <a:endParaRPr lang="en-US" altLang="zh-CN" sz="1400" dirty="0">
              <a:effectLst>
                <a:outerShdw blurRad="38100" dist="38100" dir="2700000" algn="tl">
                  <a:srgbClr val="C0C0C0"/>
                </a:outerShdw>
              </a:effectLst>
              <a:latin typeface="微软雅黑" pitchFamily="34" charset="-122"/>
              <a:ea typeface="微软雅黑" pitchFamily="34" charset="-122"/>
            </a:endParaRPr>
          </a:p>
          <a:p>
            <a:pPr eaLnBrk="0" hangingPunct="0">
              <a:defRPr/>
            </a:pPr>
            <a:r>
              <a:rPr lang="zh-CN" altLang="en-US" sz="1400" dirty="0">
                <a:effectLst>
                  <a:outerShdw blurRad="38100" dist="38100" dir="2700000" algn="tl">
                    <a:srgbClr val="C0C0C0"/>
                  </a:outerShdw>
                </a:effectLst>
                <a:latin typeface="微软雅黑" pitchFamily="34" charset="-122"/>
                <a:ea typeface="微软雅黑" pitchFamily="34" charset="-122"/>
              </a:rPr>
              <a:t>非预期风险的最后防线</a:t>
            </a:r>
            <a:endParaRPr lang="en-US" altLang="zh-CN" sz="1400" dirty="0">
              <a:effectLst>
                <a:outerShdw blurRad="38100" dist="38100" dir="2700000" algn="tl">
                  <a:srgbClr val="C0C0C0"/>
                </a:outerShdw>
              </a:effectLst>
              <a:latin typeface="微软雅黑" pitchFamily="34" charset="-122"/>
              <a:ea typeface="微软雅黑" pitchFamily="34" charset="-122"/>
            </a:endParaRPr>
          </a:p>
          <a:p>
            <a:pPr eaLnBrk="0" hangingPunct="0">
              <a:defRPr/>
            </a:pPr>
            <a:r>
              <a:rPr lang="zh-CN" altLang="en-US" sz="1400" dirty="0">
                <a:effectLst>
                  <a:outerShdw blurRad="38100" dist="38100" dir="2700000" algn="tl">
                    <a:srgbClr val="C0C0C0"/>
                  </a:outerShdw>
                </a:effectLst>
                <a:latin typeface="微软雅黑" pitchFamily="34" charset="-122"/>
                <a:ea typeface="微软雅黑" pitchFamily="34" charset="-122"/>
              </a:rPr>
              <a:t>是剩余风险的总度量</a:t>
            </a:r>
            <a:endParaRPr lang="en-US" altLang="zh-CN" sz="1400" dirty="0">
              <a:effectLst>
                <a:outerShdw blurRad="38100" dist="38100" dir="2700000" algn="tl">
                  <a:srgbClr val="C0C0C0"/>
                </a:outerShdw>
              </a:effectLst>
              <a:latin typeface="微软雅黑" pitchFamily="34" charset="-122"/>
              <a:ea typeface="微软雅黑" pitchFamily="34" charset="-122"/>
            </a:endParaRPr>
          </a:p>
        </p:txBody>
      </p:sp>
      <p:sp>
        <p:nvSpPr>
          <p:cNvPr id="39" name="Text Box 38"/>
          <p:cNvSpPr txBox="1">
            <a:spLocks noChangeArrowheads="1"/>
          </p:cNvSpPr>
          <p:nvPr/>
        </p:nvSpPr>
        <p:spPr bwMode="gray">
          <a:xfrm>
            <a:off x="1279525" y="2931369"/>
            <a:ext cx="1414463" cy="461962"/>
          </a:xfrm>
          <a:prstGeom prst="rect">
            <a:avLst/>
          </a:prstGeom>
          <a:noFill/>
          <a:ln w="9525" algn="ctr">
            <a:noFill/>
            <a:miter lim="800000"/>
          </a:ln>
        </p:spPr>
        <p:txBody>
          <a:bodyPr wrap="none">
            <a:spAutoFit/>
          </a:bodyPr>
          <a:lstStyle/>
          <a:p>
            <a:pPr algn="ctr" eaLnBrk="0" hangingPunct="0"/>
            <a:r>
              <a:rPr lang="zh-CN" altLang="en-US" sz="2400">
                <a:solidFill>
                  <a:srgbClr val="000000"/>
                </a:solidFill>
                <a:latin typeface="微软雅黑" pitchFamily="34" charset="-122"/>
                <a:ea typeface="微软雅黑" pitchFamily="34" charset="-122"/>
              </a:rPr>
              <a:t>内部控制</a:t>
            </a:r>
            <a:endParaRPr lang="en-US" altLang="zh-CN" sz="2400">
              <a:solidFill>
                <a:srgbClr val="000000"/>
              </a:solidFill>
              <a:latin typeface="微软雅黑" pitchFamily="34" charset="-122"/>
              <a:ea typeface="微软雅黑" pitchFamily="34" charset="-122"/>
            </a:endParaRPr>
          </a:p>
        </p:txBody>
      </p:sp>
      <p:sp>
        <p:nvSpPr>
          <p:cNvPr id="40" name="Text Box 39"/>
          <p:cNvSpPr txBox="1">
            <a:spLocks noChangeArrowheads="1"/>
          </p:cNvSpPr>
          <p:nvPr/>
        </p:nvSpPr>
        <p:spPr bwMode="gray">
          <a:xfrm>
            <a:off x="3802063" y="2931369"/>
            <a:ext cx="1414462" cy="461962"/>
          </a:xfrm>
          <a:prstGeom prst="rect">
            <a:avLst/>
          </a:prstGeom>
          <a:noFill/>
          <a:ln w="9525" algn="ctr">
            <a:noFill/>
            <a:miter lim="800000"/>
          </a:ln>
        </p:spPr>
        <p:txBody>
          <a:bodyPr wrap="none">
            <a:spAutoFit/>
          </a:bodyPr>
          <a:lstStyle/>
          <a:p>
            <a:pPr algn="ctr" eaLnBrk="0" hangingPunct="0"/>
            <a:r>
              <a:rPr lang="zh-CN" altLang="en-US" sz="2400">
                <a:solidFill>
                  <a:srgbClr val="000000"/>
                </a:solidFill>
                <a:latin typeface="微软雅黑" pitchFamily="34" charset="-122"/>
                <a:ea typeface="微软雅黑" pitchFamily="34" charset="-122"/>
              </a:rPr>
              <a:t>风险拨备</a:t>
            </a:r>
            <a:endParaRPr lang="en-US" altLang="zh-CN" sz="2400">
              <a:solidFill>
                <a:srgbClr val="000000"/>
              </a:solidFill>
              <a:latin typeface="微软雅黑" pitchFamily="34" charset="-122"/>
              <a:ea typeface="微软雅黑" pitchFamily="34" charset="-122"/>
            </a:endParaRPr>
          </a:p>
        </p:txBody>
      </p:sp>
      <p:sp>
        <p:nvSpPr>
          <p:cNvPr id="41" name="Text Box 40"/>
          <p:cNvSpPr txBox="1">
            <a:spLocks noChangeArrowheads="1"/>
          </p:cNvSpPr>
          <p:nvPr/>
        </p:nvSpPr>
        <p:spPr bwMode="gray">
          <a:xfrm>
            <a:off x="6323013" y="2931369"/>
            <a:ext cx="1414462" cy="461962"/>
          </a:xfrm>
          <a:prstGeom prst="rect">
            <a:avLst/>
          </a:prstGeom>
          <a:noFill/>
          <a:ln w="9525" algn="ctr">
            <a:noFill/>
            <a:miter lim="800000"/>
          </a:ln>
        </p:spPr>
        <p:txBody>
          <a:bodyPr wrap="none">
            <a:spAutoFit/>
          </a:bodyPr>
          <a:lstStyle/>
          <a:p>
            <a:pPr algn="ctr" eaLnBrk="0" hangingPunct="0"/>
            <a:r>
              <a:rPr lang="zh-CN" altLang="en-US" sz="2400">
                <a:solidFill>
                  <a:srgbClr val="000000"/>
                </a:solidFill>
                <a:latin typeface="微软雅黑" pitchFamily="34" charset="-122"/>
                <a:ea typeface="微软雅黑" pitchFamily="34" charset="-122"/>
              </a:rPr>
              <a:t>经济资本</a:t>
            </a:r>
            <a:endParaRPr lang="en-US" altLang="zh-CN" sz="2400">
              <a:solidFill>
                <a:srgbClr val="000000"/>
              </a:solidFill>
              <a:latin typeface="微软雅黑" pitchFamily="34" charset="-122"/>
              <a:ea typeface="微软雅黑" pitchFamily="34" charset="-122"/>
            </a:endParaRPr>
          </a:p>
        </p:txBody>
      </p:sp>
      <p:sp>
        <p:nvSpPr>
          <p:cNvPr id="42" name="上下箭头 41"/>
          <p:cNvSpPr/>
          <p:nvPr/>
        </p:nvSpPr>
        <p:spPr>
          <a:xfrm>
            <a:off x="1676400" y="4266456"/>
            <a:ext cx="609600" cy="304800"/>
          </a:xfrm>
          <a:prstGeom prst="upDownArrow">
            <a:avLst/>
          </a:prstGeom>
        </p:spPr>
        <p:style>
          <a:lnRef idx="1">
            <a:schemeClr val="dk1"/>
          </a:lnRef>
          <a:fillRef idx="2">
            <a:schemeClr val="dk1"/>
          </a:fillRef>
          <a:effectRef idx="1">
            <a:schemeClr val="dk1"/>
          </a:effectRef>
          <a:fontRef idx="minor">
            <a:schemeClr val="dk1"/>
          </a:fontRef>
        </p:style>
        <p:txBody>
          <a:bodyPr anchor="ctr"/>
          <a:lstStyle/>
          <a:p>
            <a:pPr algn="ctr">
              <a:defRPr/>
            </a:pPr>
            <a:endParaRPr lang="zh-CN" altLang="en-US"/>
          </a:p>
        </p:txBody>
      </p:sp>
      <p:sp>
        <p:nvSpPr>
          <p:cNvPr id="43" name="上下箭头 42"/>
          <p:cNvSpPr/>
          <p:nvPr/>
        </p:nvSpPr>
        <p:spPr>
          <a:xfrm>
            <a:off x="6781800" y="4266456"/>
            <a:ext cx="609600" cy="304800"/>
          </a:xfrm>
          <a:prstGeom prst="upDownArrow">
            <a:avLst/>
          </a:prstGeom>
        </p:spPr>
        <p:style>
          <a:lnRef idx="1">
            <a:schemeClr val="dk1"/>
          </a:lnRef>
          <a:fillRef idx="2">
            <a:schemeClr val="dk1"/>
          </a:fillRef>
          <a:effectRef idx="1">
            <a:schemeClr val="dk1"/>
          </a:effectRef>
          <a:fontRef idx="minor">
            <a:schemeClr val="dk1"/>
          </a:fontRef>
        </p:style>
        <p:txBody>
          <a:bodyPr anchor="ctr"/>
          <a:lstStyle/>
          <a:p>
            <a:pPr algn="ctr">
              <a:defRPr/>
            </a:pPr>
            <a:endParaRPr lang="zh-CN" altLang="en-US"/>
          </a:p>
        </p:txBody>
      </p:sp>
      <p:sp>
        <p:nvSpPr>
          <p:cNvPr id="44" name="上下箭头 43"/>
          <p:cNvSpPr/>
          <p:nvPr/>
        </p:nvSpPr>
        <p:spPr>
          <a:xfrm>
            <a:off x="4191000" y="4266456"/>
            <a:ext cx="609600" cy="304800"/>
          </a:xfrm>
          <a:prstGeom prst="upDownArrow">
            <a:avLst/>
          </a:prstGeom>
        </p:spPr>
        <p:style>
          <a:lnRef idx="1">
            <a:schemeClr val="dk1"/>
          </a:lnRef>
          <a:fillRef idx="2">
            <a:schemeClr val="dk1"/>
          </a:fillRef>
          <a:effectRef idx="1">
            <a:schemeClr val="dk1"/>
          </a:effectRef>
          <a:fontRef idx="minor">
            <a:schemeClr val="dk1"/>
          </a:fontRef>
        </p:style>
        <p:txBody>
          <a:bodyPr anchor="ctr"/>
          <a:lstStyle/>
          <a:p>
            <a:pPr algn="ctr">
              <a:defRPr/>
            </a:pPr>
            <a:endParaRPr lang="zh-CN" alt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三</a:t>
            </a:r>
            <a:r>
              <a:rPr lang="zh-CN" altLang="en-US" sz="2800" dirty="0" smtClean="0">
                <a:solidFill>
                  <a:schemeClr val="bg1"/>
                </a:solidFill>
                <a:latin typeface="微软雅黑" pitchFamily="34" charset="-122"/>
                <a:ea typeface="微软雅黑" pitchFamily="34" charset="-122"/>
              </a:rPr>
              <a:t>、功能与作用</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建立风险应对预案</a:t>
            </a:r>
            <a:endParaRPr lang="zh-CN" altLang="en-US" sz="2800" dirty="0">
              <a:solidFill>
                <a:schemeClr val="bg1"/>
              </a:solidFill>
              <a:latin typeface="微软雅黑" pitchFamily="34" charset="-122"/>
              <a:ea typeface="微软雅黑" pitchFamily="34" charset="-122"/>
            </a:endParaRPr>
          </a:p>
        </p:txBody>
      </p:sp>
      <p:sp>
        <p:nvSpPr>
          <p:cNvPr id="45" name="AutoShape 2"/>
          <p:cNvSpPr>
            <a:spLocks noChangeArrowheads="1"/>
          </p:cNvSpPr>
          <p:nvPr/>
        </p:nvSpPr>
        <p:spPr bwMode="gray">
          <a:xfrm flipV="1">
            <a:off x="1839913" y="3970338"/>
            <a:ext cx="2655887" cy="1830387"/>
          </a:xfrm>
          <a:prstGeom prst="triangle">
            <a:avLst>
              <a:gd name="adj" fmla="val 50000"/>
            </a:avLst>
          </a:prstGeom>
          <a:gradFill rotWithShape="1">
            <a:gsLst>
              <a:gs pos="0">
                <a:schemeClr val="accent1"/>
              </a:gs>
              <a:gs pos="100000">
                <a:schemeClr val="accent1">
                  <a:gamma/>
                  <a:shade val="50980"/>
                  <a:invGamma/>
                </a:schemeClr>
              </a:gs>
            </a:gsLst>
            <a:lin ang="18900000" scaled="1"/>
          </a:gradFill>
          <a:ln w="28575" algn="ctr">
            <a:solidFill>
              <a:srgbClr val="FFFFFF"/>
            </a:solidFill>
            <a:miter lim="800000"/>
          </a:ln>
          <a:effectLst>
            <a:outerShdw dist="35921" dir="2700000" algn="ctr" rotWithShape="0">
              <a:schemeClr val="bg2"/>
            </a:outerShdw>
          </a:effectLst>
        </p:spPr>
        <p:txBody>
          <a:bodyPr wrap="none" anchor="ctr"/>
          <a:lstStyle/>
          <a:p>
            <a:pPr>
              <a:defRPr/>
            </a:pPr>
            <a:endParaRPr lang="zh-CN" altLang="en-US"/>
          </a:p>
        </p:txBody>
      </p:sp>
      <p:sp>
        <p:nvSpPr>
          <p:cNvPr id="46" name="AutoShape 3"/>
          <p:cNvSpPr>
            <a:spLocks noChangeArrowheads="1"/>
          </p:cNvSpPr>
          <p:nvPr/>
        </p:nvSpPr>
        <p:spPr bwMode="gray">
          <a:xfrm>
            <a:off x="4633913" y="2093913"/>
            <a:ext cx="2655887" cy="1830387"/>
          </a:xfrm>
          <a:prstGeom prst="triangle">
            <a:avLst>
              <a:gd name="adj" fmla="val 50000"/>
            </a:avLst>
          </a:prstGeom>
          <a:gradFill rotWithShape="1">
            <a:gsLst>
              <a:gs pos="0">
                <a:schemeClr val="hlink">
                  <a:gamma/>
                  <a:shade val="82353"/>
                  <a:invGamma/>
                </a:schemeClr>
              </a:gs>
              <a:gs pos="100000">
                <a:schemeClr val="hlink"/>
              </a:gs>
            </a:gsLst>
            <a:lin ang="18900000" scaled="1"/>
          </a:gradFill>
          <a:ln w="28575" algn="ctr">
            <a:solidFill>
              <a:srgbClr val="FFFFFF"/>
            </a:solidFill>
            <a:miter lim="800000"/>
          </a:ln>
          <a:effectLst>
            <a:outerShdw dist="35921" dir="2700000" algn="ctr" rotWithShape="0">
              <a:schemeClr val="bg2"/>
            </a:outerShdw>
          </a:effectLst>
        </p:spPr>
        <p:txBody>
          <a:bodyPr wrap="none" anchor="ctr"/>
          <a:lstStyle/>
          <a:p>
            <a:pPr>
              <a:defRPr/>
            </a:pPr>
            <a:endParaRPr lang="zh-CN" altLang="en-US"/>
          </a:p>
        </p:txBody>
      </p:sp>
      <p:sp>
        <p:nvSpPr>
          <p:cNvPr id="47" name="AutoShape 4"/>
          <p:cNvSpPr>
            <a:spLocks noChangeArrowheads="1"/>
          </p:cNvSpPr>
          <p:nvPr/>
        </p:nvSpPr>
        <p:spPr bwMode="gray">
          <a:xfrm>
            <a:off x="1841500" y="2093913"/>
            <a:ext cx="2655888" cy="1830387"/>
          </a:xfrm>
          <a:prstGeom prst="triangle">
            <a:avLst>
              <a:gd name="adj" fmla="val 50000"/>
            </a:avLst>
          </a:prstGeom>
          <a:gradFill rotWithShape="1">
            <a:gsLst>
              <a:gs pos="0">
                <a:schemeClr val="hlink"/>
              </a:gs>
              <a:gs pos="100000">
                <a:schemeClr val="hlink">
                  <a:gamma/>
                  <a:shade val="76078"/>
                  <a:invGamma/>
                </a:schemeClr>
              </a:gs>
            </a:gsLst>
            <a:lin ang="2700000" scaled="1"/>
          </a:gradFill>
          <a:ln w="28575" algn="ctr">
            <a:solidFill>
              <a:srgbClr val="FFFFFF"/>
            </a:solidFill>
            <a:miter lim="800000"/>
          </a:ln>
          <a:effectLst>
            <a:outerShdw dist="35921" dir="2700000" algn="ctr" rotWithShape="0">
              <a:schemeClr val="bg2"/>
            </a:outerShdw>
          </a:effectLst>
        </p:spPr>
        <p:txBody>
          <a:bodyPr wrap="none" anchor="ctr"/>
          <a:lstStyle/>
          <a:p>
            <a:pPr>
              <a:defRPr/>
            </a:pPr>
            <a:endParaRPr lang="zh-CN" altLang="en-US"/>
          </a:p>
        </p:txBody>
      </p:sp>
      <p:sp>
        <p:nvSpPr>
          <p:cNvPr id="48" name="AutoShape 5"/>
          <p:cNvSpPr>
            <a:spLocks noChangeArrowheads="1"/>
          </p:cNvSpPr>
          <p:nvPr/>
        </p:nvSpPr>
        <p:spPr bwMode="gray">
          <a:xfrm flipV="1">
            <a:off x="3240088" y="2090738"/>
            <a:ext cx="2655887" cy="1830387"/>
          </a:xfrm>
          <a:prstGeom prst="triangle">
            <a:avLst>
              <a:gd name="adj" fmla="val 50000"/>
            </a:avLst>
          </a:prstGeom>
          <a:gradFill rotWithShape="1">
            <a:gsLst>
              <a:gs pos="0">
                <a:schemeClr val="hlink">
                  <a:gamma/>
                  <a:shade val="60392"/>
                  <a:invGamma/>
                </a:schemeClr>
              </a:gs>
              <a:gs pos="100000">
                <a:schemeClr val="hlink"/>
              </a:gs>
            </a:gsLst>
            <a:lin ang="5400000" scaled="1"/>
          </a:gradFill>
          <a:ln w="28575" algn="ctr">
            <a:solidFill>
              <a:srgbClr val="FFFFFF"/>
            </a:solidFill>
            <a:miter lim="800000"/>
          </a:ln>
          <a:effectLst>
            <a:outerShdw dist="35921" dir="2700000" algn="ctr" rotWithShape="0">
              <a:srgbClr val="808080">
                <a:alpha val="50000"/>
              </a:srgbClr>
            </a:outerShdw>
          </a:effectLst>
        </p:spPr>
        <p:txBody>
          <a:bodyPr wrap="none" anchor="ctr"/>
          <a:lstStyle/>
          <a:p>
            <a:pPr>
              <a:defRPr/>
            </a:pPr>
            <a:endParaRPr lang="zh-CN" altLang="en-US"/>
          </a:p>
        </p:txBody>
      </p:sp>
      <p:sp>
        <p:nvSpPr>
          <p:cNvPr id="49" name="AutoShape 6"/>
          <p:cNvSpPr>
            <a:spLocks noChangeArrowheads="1"/>
          </p:cNvSpPr>
          <p:nvPr/>
        </p:nvSpPr>
        <p:spPr bwMode="gray">
          <a:xfrm>
            <a:off x="3235325" y="3967163"/>
            <a:ext cx="2655888" cy="1830387"/>
          </a:xfrm>
          <a:prstGeom prst="triangle">
            <a:avLst>
              <a:gd name="adj" fmla="val 50000"/>
            </a:avLst>
          </a:prstGeom>
          <a:gradFill rotWithShape="1">
            <a:gsLst>
              <a:gs pos="0">
                <a:schemeClr val="accent1">
                  <a:gamma/>
                  <a:shade val="76078"/>
                  <a:invGamma/>
                </a:schemeClr>
              </a:gs>
              <a:gs pos="100000">
                <a:schemeClr val="accent1"/>
              </a:gs>
            </a:gsLst>
            <a:lin ang="5400000" scaled="1"/>
          </a:gradFill>
          <a:ln w="28575" algn="ctr">
            <a:solidFill>
              <a:srgbClr val="FFFFFF"/>
            </a:solidFill>
            <a:miter lim="800000"/>
          </a:ln>
          <a:effectLst>
            <a:outerShdw dist="35921" dir="2700000" algn="ctr" rotWithShape="0">
              <a:schemeClr val="bg2"/>
            </a:outerShdw>
          </a:effectLst>
        </p:spPr>
        <p:txBody>
          <a:bodyPr wrap="none" anchor="ctr"/>
          <a:lstStyle/>
          <a:p>
            <a:pPr>
              <a:defRPr/>
            </a:pPr>
            <a:endParaRPr lang="zh-CN" altLang="en-US"/>
          </a:p>
        </p:txBody>
      </p:sp>
      <p:sp>
        <p:nvSpPr>
          <p:cNvPr id="50" name="AutoShape 7"/>
          <p:cNvSpPr>
            <a:spLocks noChangeArrowheads="1"/>
          </p:cNvSpPr>
          <p:nvPr/>
        </p:nvSpPr>
        <p:spPr bwMode="gray">
          <a:xfrm flipV="1">
            <a:off x="4630738" y="3970338"/>
            <a:ext cx="2654300" cy="1830387"/>
          </a:xfrm>
          <a:prstGeom prst="triangle">
            <a:avLst>
              <a:gd name="adj" fmla="val 50000"/>
            </a:avLst>
          </a:prstGeom>
          <a:gradFill rotWithShape="1">
            <a:gsLst>
              <a:gs pos="0">
                <a:schemeClr val="accent1">
                  <a:gamma/>
                  <a:shade val="72941"/>
                  <a:invGamma/>
                </a:schemeClr>
              </a:gs>
              <a:gs pos="100000">
                <a:schemeClr val="accent1"/>
              </a:gs>
            </a:gsLst>
            <a:lin ang="2700000" scaled="1"/>
          </a:gradFill>
          <a:ln w="28575" algn="ctr">
            <a:solidFill>
              <a:srgbClr val="FFFFFF"/>
            </a:solidFill>
            <a:miter lim="800000"/>
          </a:ln>
          <a:effectLst>
            <a:outerShdw dist="35921" dir="2700000" algn="ctr" rotWithShape="0">
              <a:schemeClr val="bg2"/>
            </a:outerShdw>
          </a:effectLst>
        </p:spPr>
        <p:txBody>
          <a:bodyPr wrap="none" anchor="ctr"/>
          <a:lstStyle/>
          <a:p>
            <a:pPr>
              <a:defRPr/>
            </a:pPr>
            <a:endParaRPr lang="zh-CN" altLang="en-US"/>
          </a:p>
        </p:txBody>
      </p:sp>
      <p:sp>
        <p:nvSpPr>
          <p:cNvPr id="51" name="Rectangle 8"/>
          <p:cNvSpPr>
            <a:spLocks noChangeArrowheads="1"/>
          </p:cNvSpPr>
          <p:nvPr/>
        </p:nvSpPr>
        <p:spPr bwMode="gray">
          <a:xfrm>
            <a:off x="3843338" y="2197100"/>
            <a:ext cx="1431925" cy="400110"/>
          </a:xfrm>
          <a:prstGeom prst="rect">
            <a:avLst/>
          </a:prstGeom>
          <a:noFill/>
          <a:ln w="9525" algn="ctr">
            <a:noFill/>
            <a:miter lim="800000"/>
          </a:ln>
        </p:spPr>
        <p:txBody>
          <a:bodyPr>
            <a:spAutoFit/>
          </a:bodyPr>
          <a:lstStyle/>
          <a:p>
            <a:pPr algn="ctr" eaLnBrk="0" hangingPunct="0"/>
            <a:r>
              <a:rPr lang="zh-CN" altLang="en-US" sz="2000" dirty="0" smtClean="0">
                <a:solidFill>
                  <a:srgbClr val="FFFFFF"/>
                </a:solidFill>
                <a:latin typeface="微软雅黑" pitchFamily="34" charset="-122"/>
                <a:ea typeface="微软雅黑" pitchFamily="34" charset="-122"/>
              </a:rPr>
              <a:t>安全生产</a:t>
            </a:r>
            <a:endParaRPr lang="en-US" altLang="zh-CN" sz="2000" dirty="0">
              <a:solidFill>
                <a:srgbClr val="FFFFFF"/>
              </a:solidFill>
              <a:latin typeface="微软雅黑" pitchFamily="34" charset="-122"/>
              <a:ea typeface="微软雅黑" pitchFamily="34" charset="-122"/>
            </a:endParaRPr>
          </a:p>
        </p:txBody>
      </p:sp>
      <p:sp>
        <p:nvSpPr>
          <p:cNvPr id="52" name="Rectangle 9"/>
          <p:cNvSpPr>
            <a:spLocks noChangeArrowheads="1"/>
          </p:cNvSpPr>
          <p:nvPr/>
        </p:nvSpPr>
        <p:spPr bwMode="gray">
          <a:xfrm>
            <a:off x="2454275" y="4235450"/>
            <a:ext cx="1431925" cy="707886"/>
          </a:xfrm>
          <a:prstGeom prst="rect">
            <a:avLst/>
          </a:prstGeom>
          <a:noFill/>
          <a:ln w="9525" algn="ctr">
            <a:noFill/>
            <a:miter lim="800000"/>
          </a:ln>
        </p:spPr>
        <p:txBody>
          <a:bodyPr>
            <a:spAutoFit/>
          </a:bodyPr>
          <a:lstStyle/>
          <a:p>
            <a:pPr algn="ctr" eaLnBrk="0" hangingPunct="0"/>
            <a:r>
              <a:rPr lang="zh-CN" altLang="en-US" sz="2000" dirty="0" smtClean="0">
                <a:solidFill>
                  <a:srgbClr val="FFFFFF"/>
                </a:solidFill>
                <a:latin typeface="微软雅黑" pitchFamily="34" charset="-122"/>
                <a:ea typeface="微软雅黑" pitchFamily="34" charset="-122"/>
              </a:rPr>
              <a:t>重大人事事件</a:t>
            </a:r>
            <a:endParaRPr lang="en-US" altLang="zh-CN" sz="2000" dirty="0">
              <a:solidFill>
                <a:srgbClr val="FFFFFF"/>
              </a:solidFill>
              <a:latin typeface="微软雅黑" pitchFamily="34" charset="-122"/>
              <a:ea typeface="微软雅黑" pitchFamily="34" charset="-122"/>
            </a:endParaRPr>
          </a:p>
        </p:txBody>
      </p:sp>
      <p:sp>
        <p:nvSpPr>
          <p:cNvPr id="53" name="Rectangle 10"/>
          <p:cNvSpPr>
            <a:spLocks noChangeArrowheads="1"/>
          </p:cNvSpPr>
          <p:nvPr/>
        </p:nvSpPr>
        <p:spPr bwMode="gray">
          <a:xfrm>
            <a:off x="5194300" y="4221088"/>
            <a:ext cx="1431925" cy="646331"/>
          </a:xfrm>
          <a:prstGeom prst="rect">
            <a:avLst/>
          </a:prstGeom>
          <a:noFill/>
          <a:ln w="9525" algn="ctr">
            <a:noFill/>
            <a:miter lim="800000"/>
          </a:ln>
        </p:spPr>
        <p:txBody>
          <a:bodyPr>
            <a:spAutoFit/>
          </a:bodyPr>
          <a:lstStyle/>
          <a:p>
            <a:pPr algn="ctr" eaLnBrk="0" hangingPunct="0"/>
            <a:r>
              <a:rPr lang="zh-CN" altLang="en-US" sz="2000" dirty="0" smtClean="0">
                <a:solidFill>
                  <a:srgbClr val="FFFFFF"/>
                </a:solidFill>
                <a:latin typeface="微软雅黑" pitchFamily="34" charset="-122"/>
                <a:ea typeface="微软雅黑" pitchFamily="34" charset="-122"/>
              </a:rPr>
              <a:t>重大灾害</a:t>
            </a:r>
            <a:endParaRPr lang="en-US" altLang="zh-CN" sz="2000" dirty="0" smtClean="0">
              <a:solidFill>
                <a:srgbClr val="FFFFFF"/>
              </a:solidFill>
              <a:latin typeface="微软雅黑" pitchFamily="34" charset="-122"/>
              <a:ea typeface="微软雅黑" pitchFamily="34" charset="-122"/>
            </a:endParaRPr>
          </a:p>
          <a:p>
            <a:pPr algn="ctr" eaLnBrk="0" hangingPunct="0"/>
            <a:r>
              <a:rPr lang="zh-CN" altLang="en-US" sz="1600" dirty="0" smtClean="0">
                <a:solidFill>
                  <a:srgbClr val="FFFFFF"/>
                </a:solidFill>
                <a:latin typeface="微软雅黑" pitchFamily="34" charset="-122"/>
                <a:ea typeface="微软雅黑" pitchFamily="34" charset="-122"/>
              </a:rPr>
              <a:t>（环境保护）</a:t>
            </a:r>
            <a:endParaRPr lang="en-US" altLang="zh-CN" sz="1600" dirty="0">
              <a:solidFill>
                <a:srgbClr val="FFFFFF"/>
              </a:solidFill>
              <a:latin typeface="微软雅黑" pitchFamily="34" charset="-122"/>
              <a:ea typeface="微软雅黑" pitchFamily="34" charset="-122"/>
            </a:endParaRPr>
          </a:p>
        </p:txBody>
      </p:sp>
      <p:sp>
        <p:nvSpPr>
          <p:cNvPr id="54" name="Rectangle 11"/>
          <p:cNvSpPr>
            <a:spLocks noChangeArrowheads="1"/>
          </p:cNvSpPr>
          <p:nvPr/>
        </p:nvSpPr>
        <p:spPr bwMode="gray">
          <a:xfrm>
            <a:off x="3843338" y="4921250"/>
            <a:ext cx="1431925" cy="400110"/>
          </a:xfrm>
          <a:prstGeom prst="rect">
            <a:avLst/>
          </a:prstGeom>
          <a:noFill/>
          <a:ln w="9525" algn="ctr">
            <a:noFill/>
            <a:miter lim="800000"/>
          </a:ln>
        </p:spPr>
        <p:txBody>
          <a:bodyPr>
            <a:spAutoFit/>
          </a:bodyPr>
          <a:lstStyle/>
          <a:p>
            <a:pPr algn="ctr" eaLnBrk="0" hangingPunct="0"/>
            <a:r>
              <a:rPr lang="zh-CN" altLang="en-US" sz="2000" dirty="0" smtClean="0">
                <a:solidFill>
                  <a:srgbClr val="FFFFFF"/>
                </a:solidFill>
                <a:latin typeface="微软雅黑" pitchFamily="34" charset="-122"/>
                <a:ea typeface="微软雅黑" pitchFamily="34" charset="-122"/>
              </a:rPr>
              <a:t>监管处罚</a:t>
            </a:r>
            <a:endParaRPr lang="en-US" altLang="zh-CN" sz="2000" dirty="0">
              <a:solidFill>
                <a:srgbClr val="FFFFFF"/>
              </a:solidFill>
              <a:latin typeface="微软雅黑" pitchFamily="34" charset="-122"/>
              <a:ea typeface="微软雅黑" pitchFamily="34" charset="-122"/>
            </a:endParaRPr>
          </a:p>
        </p:txBody>
      </p:sp>
      <p:sp>
        <p:nvSpPr>
          <p:cNvPr id="55" name="Rectangle 12"/>
          <p:cNvSpPr>
            <a:spLocks noChangeArrowheads="1"/>
          </p:cNvSpPr>
          <p:nvPr/>
        </p:nvSpPr>
        <p:spPr bwMode="gray">
          <a:xfrm>
            <a:off x="860425" y="2557463"/>
            <a:ext cx="1662113" cy="923330"/>
          </a:xfrm>
          <a:prstGeom prst="rect">
            <a:avLst/>
          </a:prstGeom>
          <a:noFill/>
          <a:ln w="9525" algn="ctr">
            <a:noFill/>
            <a:miter lim="800000"/>
          </a:ln>
        </p:spPr>
        <p:txBody>
          <a:bodyPr>
            <a:spAutoFit/>
          </a:bodyPr>
          <a:lstStyle/>
          <a:p>
            <a:r>
              <a:rPr lang="zh-CN" altLang="en-US" dirty="0" smtClean="0">
                <a:solidFill>
                  <a:srgbClr val="080808"/>
                </a:solidFill>
              </a:rPr>
              <a:t>员工因劳动法与公司发生的各种纠纷</a:t>
            </a:r>
            <a:endParaRPr lang="en-US" altLang="zh-CN" dirty="0">
              <a:solidFill>
                <a:srgbClr val="080808"/>
              </a:solidFill>
            </a:endParaRPr>
          </a:p>
        </p:txBody>
      </p:sp>
      <p:sp>
        <p:nvSpPr>
          <p:cNvPr id="56" name="Rectangle 13"/>
          <p:cNvSpPr>
            <a:spLocks noChangeArrowheads="1"/>
          </p:cNvSpPr>
          <p:nvPr/>
        </p:nvSpPr>
        <p:spPr bwMode="gray">
          <a:xfrm>
            <a:off x="6878191" y="2557463"/>
            <a:ext cx="2230313" cy="923330"/>
          </a:xfrm>
          <a:prstGeom prst="rect">
            <a:avLst/>
          </a:prstGeom>
          <a:noFill/>
          <a:ln w="9525" algn="ctr">
            <a:noFill/>
            <a:miter lim="800000"/>
          </a:ln>
        </p:spPr>
        <p:txBody>
          <a:bodyPr wrap="square">
            <a:spAutoFit/>
          </a:bodyPr>
          <a:lstStyle/>
          <a:p>
            <a:r>
              <a:rPr lang="zh-CN" altLang="en-US" dirty="0" smtClean="0">
                <a:solidFill>
                  <a:srgbClr val="080808"/>
                </a:solidFill>
              </a:rPr>
              <a:t>对消费者和社会有重要影响的产品质量问题</a:t>
            </a:r>
            <a:endParaRPr lang="en-US" altLang="zh-CN" dirty="0">
              <a:solidFill>
                <a:srgbClr val="080808"/>
              </a:solidFill>
            </a:endParaRPr>
          </a:p>
        </p:txBody>
      </p:sp>
      <p:sp>
        <p:nvSpPr>
          <p:cNvPr id="57" name="Rectangle 14"/>
          <p:cNvSpPr>
            <a:spLocks noChangeArrowheads="1"/>
          </p:cNvSpPr>
          <p:nvPr/>
        </p:nvSpPr>
        <p:spPr bwMode="gray">
          <a:xfrm>
            <a:off x="611560" y="4692650"/>
            <a:ext cx="1888753" cy="1200329"/>
          </a:xfrm>
          <a:prstGeom prst="rect">
            <a:avLst/>
          </a:prstGeom>
          <a:noFill/>
          <a:ln w="9525" algn="ctr">
            <a:noFill/>
            <a:miter lim="800000"/>
          </a:ln>
        </p:spPr>
        <p:txBody>
          <a:bodyPr wrap="square">
            <a:spAutoFit/>
          </a:bodyPr>
          <a:lstStyle/>
          <a:p>
            <a:r>
              <a:rPr lang="zh-CN" altLang="en-US" dirty="0" smtClean="0">
                <a:solidFill>
                  <a:srgbClr val="080808"/>
                </a:solidFill>
              </a:rPr>
              <a:t>主要干部、重要团队的违纪、行为不当以及离职等事件</a:t>
            </a:r>
            <a:endParaRPr lang="en-US" altLang="zh-CN" dirty="0">
              <a:solidFill>
                <a:srgbClr val="080808"/>
              </a:solidFill>
            </a:endParaRPr>
          </a:p>
        </p:txBody>
      </p:sp>
      <p:sp>
        <p:nvSpPr>
          <p:cNvPr id="58" name="Rectangle 15"/>
          <p:cNvSpPr>
            <a:spLocks noChangeArrowheads="1"/>
          </p:cNvSpPr>
          <p:nvPr/>
        </p:nvSpPr>
        <p:spPr bwMode="gray">
          <a:xfrm>
            <a:off x="6789738" y="4692650"/>
            <a:ext cx="2102742" cy="923330"/>
          </a:xfrm>
          <a:prstGeom prst="rect">
            <a:avLst/>
          </a:prstGeom>
          <a:noFill/>
          <a:ln w="9525" algn="ctr">
            <a:noFill/>
            <a:miter lim="800000"/>
          </a:ln>
        </p:spPr>
        <p:txBody>
          <a:bodyPr wrap="square">
            <a:spAutoFit/>
          </a:bodyPr>
          <a:lstStyle/>
          <a:p>
            <a:r>
              <a:rPr lang="zh-CN" altLang="en-US" dirty="0" smtClean="0">
                <a:solidFill>
                  <a:srgbClr val="080808"/>
                </a:solidFill>
              </a:rPr>
              <a:t>包括发生在企业内部和企业外部的各种重大</a:t>
            </a:r>
            <a:r>
              <a:rPr lang="en-US" altLang="zh-CN" dirty="0" smtClean="0">
                <a:solidFill>
                  <a:srgbClr val="080808"/>
                </a:solidFill>
              </a:rPr>
              <a:t>(</a:t>
            </a:r>
            <a:r>
              <a:rPr lang="zh-CN" altLang="en-US" dirty="0" smtClean="0">
                <a:solidFill>
                  <a:srgbClr val="080808"/>
                </a:solidFill>
              </a:rPr>
              <a:t>自然</a:t>
            </a:r>
            <a:r>
              <a:rPr lang="en-US" altLang="zh-CN" dirty="0" smtClean="0">
                <a:solidFill>
                  <a:srgbClr val="080808"/>
                </a:solidFill>
              </a:rPr>
              <a:t>)</a:t>
            </a:r>
            <a:r>
              <a:rPr lang="zh-CN" altLang="en-US" dirty="0" smtClean="0">
                <a:solidFill>
                  <a:srgbClr val="080808"/>
                </a:solidFill>
              </a:rPr>
              <a:t>灾害</a:t>
            </a:r>
            <a:endParaRPr lang="en-US" altLang="zh-CN" dirty="0">
              <a:solidFill>
                <a:srgbClr val="080808"/>
              </a:solidFill>
            </a:endParaRPr>
          </a:p>
        </p:txBody>
      </p:sp>
      <p:sp>
        <p:nvSpPr>
          <p:cNvPr id="59" name="Rectangle 16"/>
          <p:cNvSpPr>
            <a:spLocks noChangeArrowheads="1"/>
          </p:cNvSpPr>
          <p:nvPr/>
        </p:nvSpPr>
        <p:spPr bwMode="gray">
          <a:xfrm>
            <a:off x="3578225" y="1384300"/>
            <a:ext cx="2006600" cy="646331"/>
          </a:xfrm>
          <a:prstGeom prst="rect">
            <a:avLst/>
          </a:prstGeom>
          <a:noFill/>
          <a:ln w="9525" algn="ctr">
            <a:noFill/>
            <a:miter lim="800000"/>
          </a:ln>
        </p:spPr>
        <p:txBody>
          <a:bodyPr>
            <a:spAutoFit/>
          </a:bodyPr>
          <a:lstStyle/>
          <a:p>
            <a:r>
              <a:rPr lang="zh-CN" altLang="en-US" dirty="0" smtClean="0">
                <a:solidFill>
                  <a:srgbClr val="080808"/>
                </a:solidFill>
              </a:rPr>
              <a:t>指被媒体披露的重大安全事故</a:t>
            </a:r>
            <a:endParaRPr lang="en-US" altLang="zh-CN" dirty="0">
              <a:solidFill>
                <a:srgbClr val="080808"/>
              </a:solidFill>
            </a:endParaRPr>
          </a:p>
        </p:txBody>
      </p:sp>
      <p:sp>
        <p:nvSpPr>
          <p:cNvPr id="60" name="Rectangle 17"/>
          <p:cNvSpPr>
            <a:spLocks noChangeArrowheads="1"/>
          </p:cNvSpPr>
          <p:nvPr/>
        </p:nvSpPr>
        <p:spPr bwMode="gray">
          <a:xfrm>
            <a:off x="3419872" y="5911850"/>
            <a:ext cx="2361927" cy="646331"/>
          </a:xfrm>
          <a:prstGeom prst="rect">
            <a:avLst/>
          </a:prstGeom>
          <a:noFill/>
          <a:ln w="9525" algn="ctr">
            <a:noFill/>
            <a:miter lim="800000"/>
          </a:ln>
        </p:spPr>
        <p:txBody>
          <a:bodyPr wrap="square">
            <a:spAutoFit/>
          </a:bodyPr>
          <a:lstStyle/>
          <a:p>
            <a:r>
              <a:rPr lang="zh-CN" altLang="en-US" dirty="0" smtClean="0">
                <a:solidFill>
                  <a:srgbClr val="080808"/>
                </a:solidFill>
              </a:rPr>
              <a:t>企业因疏忽和其他原因面临的监管处罚</a:t>
            </a:r>
            <a:endParaRPr lang="en-US" altLang="zh-CN" dirty="0">
              <a:solidFill>
                <a:srgbClr val="080808"/>
              </a:solidFill>
            </a:endParaRPr>
          </a:p>
        </p:txBody>
      </p:sp>
      <p:sp>
        <p:nvSpPr>
          <p:cNvPr id="61" name="Rectangle 18"/>
          <p:cNvSpPr>
            <a:spLocks noChangeArrowheads="1"/>
          </p:cNvSpPr>
          <p:nvPr/>
        </p:nvSpPr>
        <p:spPr bwMode="gray">
          <a:xfrm>
            <a:off x="2454275" y="2876550"/>
            <a:ext cx="1431925" cy="400110"/>
          </a:xfrm>
          <a:prstGeom prst="rect">
            <a:avLst/>
          </a:prstGeom>
          <a:noFill/>
          <a:ln w="9525" algn="ctr">
            <a:noFill/>
            <a:miter lim="800000"/>
          </a:ln>
        </p:spPr>
        <p:txBody>
          <a:bodyPr>
            <a:spAutoFit/>
          </a:bodyPr>
          <a:lstStyle/>
          <a:p>
            <a:pPr algn="ctr" eaLnBrk="0" hangingPunct="0"/>
            <a:r>
              <a:rPr lang="zh-CN" altLang="en-US" sz="2000" dirty="0" smtClean="0">
                <a:solidFill>
                  <a:srgbClr val="FFFFFF"/>
                </a:solidFill>
                <a:latin typeface="微软雅黑" pitchFamily="34" charset="-122"/>
                <a:ea typeface="微软雅黑" pitchFamily="34" charset="-122"/>
              </a:rPr>
              <a:t>员工纠纷</a:t>
            </a:r>
            <a:endParaRPr lang="en-US" altLang="zh-CN" sz="2000" dirty="0">
              <a:solidFill>
                <a:srgbClr val="FFFFFF"/>
              </a:solidFill>
              <a:latin typeface="微软雅黑" pitchFamily="34" charset="-122"/>
              <a:ea typeface="微软雅黑" pitchFamily="34" charset="-122"/>
            </a:endParaRPr>
          </a:p>
        </p:txBody>
      </p:sp>
      <p:sp>
        <p:nvSpPr>
          <p:cNvPr id="62" name="Rectangle 19"/>
          <p:cNvSpPr>
            <a:spLocks noChangeArrowheads="1"/>
          </p:cNvSpPr>
          <p:nvPr/>
        </p:nvSpPr>
        <p:spPr bwMode="gray">
          <a:xfrm>
            <a:off x="5194300" y="2876550"/>
            <a:ext cx="1431925" cy="400110"/>
          </a:xfrm>
          <a:prstGeom prst="rect">
            <a:avLst/>
          </a:prstGeom>
          <a:noFill/>
          <a:ln w="9525" algn="ctr">
            <a:noFill/>
            <a:miter lim="800000"/>
          </a:ln>
        </p:spPr>
        <p:txBody>
          <a:bodyPr>
            <a:spAutoFit/>
          </a:bodyPr>
          <a:lstStyle/>
          <a:p>
            <a:pPr algn="ctr" eaLnBrk="0" hangingPunct="0"/>
            <a:r>
              <a:rPr lang="zh-CN" altLang="en-US" sz="2000" dirty="0" smtClean="0">
                <a:solidFill>
                  <a:srgbClr val="FFFFFF"/>
                </a:solidFill>
                <a:latin typeface="微软雅黑" pitchFamily="34" charset="-122"/>
                <a:ea typeface="微软雅黑" pitchFamily="34" charset="-122"/>
              </a:rPr>
              <a:t>产品质量</a:t>
            </a:r>
            <a:endParaRPr lang="en-US" altLang="zh-CN" sz="2000" dirty="0">
              <a:solidFill>
                <a:srgbClr val="FFFFFF"/>
              </a:solidFill>
              <a:latin typeface="微软雅黑" pitchFamily="34" charset="-122"/>
              <a:ea typeface="微软雅黑" pitchFamily="34" charset="-122"/>
            </a:endParaRPr>
          </a:p>
        </p:txBody>
      </p:sp>
      <p:grpSp>
        <p:nvGrpSpPr>
          <p:cNvPr id="63" name="Group 20"/>
          <p:cNvGrpSpPr/>
          <p:nvPr/>
        </p:nvGrpSpPr>
        <p:grpSpPr bwMode="auto">
          <a:xfrm>
            <a:off x="3578225" y="3290888"/>
            <a:ext cx="1920875" cy="1289050"/>
            <a:chOff x="2363" y="2075"/>
            <a:chExt cx="1210" cy="812"/>
          </a:xfrm>
        </p:grpSpPr>
        <p:sp>
          <p:nvSpPr>
            <p:cNvPr id="64" name="AutoShape 21"/>
            <p:cNvSpPr>
              <a:spLocks noChangeArrowheads="1"/>
            </p:cNvSpPr>
            <p:nvPr/>
          </p:nvSpPr>
          <p:spPr bwMode="gray">
            <a:xfrm>
              <a:off x="2363" y="2075"/>
              <a:ext cx="1210" cy="812"/>
            </a:xfrm>
            <a:prstGeom prst="hexagon">
              <a:avLst>
                <a:gd name="adj" fmla="val 37254"/>
                <a:gd name="vf" fmla="val 115470"/>
              </a:avLst>
            </a:prstGeom>
            <a:solidFill>
              <a:srgbClr val="F8F8F8">
                <a:alpha val="50195"/>
              </a:srgbClr>
            </a:solidFill>
            <a:ln w="19050" algn="ctr">
              <a:solidFill>
                <a:srgbClr val="F8F8F8"/>
              </a:solidFill>
              <a:miter lim="800000"/>
            </a:ln>
          </p:spPr>
          <p:txBody>
            <a:bodyPr wrap="none" anchor="ctr"/>
            <a:lstStyle/>
            <a:p>
              <a:endParaRPr lang="zh-CN" altLang="en-US"/>
            </a:p>
          </p:txBody>
        </p:sp>
        <p:sp>
          <p:nvSpPr>
            <p:cNvPr id="65" name="AutoShape 22"/>
            <p:cNvSpPr>
              <a:spLocks noChangeArrowheads="1"/>
            </p:cNvSpPr>
            <p:nvPr/>
          </p:nvSpPr>
          <p:spPr bwMode="gray">
            <a:xfrm>
              <a:off x="2395" y="2095"/>
              <a:ext cx="1138" cy="764"/>
            </a:xfrm>
            <a:prstGeom prst="hexagon">
              <a:avLst>
                <a:gd name="adj" fmla="val 37238"/>
                <a:gd name="vf" fmla="val 115470"/>
              </a:avLst>
            </a:prstGeom>
            <a:solidFill>
              <a:srgbClr val="F8F8F8"/>
            </a:solidFill>
            <a:ln w="19050" algn="ctr">
              <a:solidFill>
                <a:srgbClr val="F8F8F8"/>
              </a:solidFill>
              <a:miter lim="800000"/>
            </a:ln>
          </p:spPr>
          <p:txBody>
            <a:bodyPr wrap="none" anchor="ctr"/>
            <a:lstStyle/>
            <a:p>
              <a:endParaRPr lang="zh-CN" altLang="en-US"/>
            </a:p>
          </p:txBody>
        </p:sp>
      </p:grpSp>
      <p:sp>
        <p:nvSpPr>
          <p:cNvPr id="66" name="Rectangle 23"/>
          <p:cNvSpPr>
            <a:spLocks noChangeArrowheads="1"/>
          </p:cNvSpPr>
          <p:nvPr/>
        </p:nvSpPr>
        <p:spPr bwMode="auto">
          <a:xfrm>
            <a:off x="3892550" y="3573016"/>
            <a:ext cx="1289050" cy="707886"/>
          </a:xfrm>
          <a:prstGeom prst="rect">
            <a:avLst/>
          </a:prstGeom>
          <a:noFill/>
          <a:ln w="9525">
            <a:noFill/>
            <a:miter lim="800000"/>
          </a:ln>
          <a:effectLst/>
        </p:spPr>
        <p:txBody>
          <a:bodyPr>
            <a:spAutoFit/>
          </a:bodyPr>
          <a:lstStyle/>
          <a:p>
            <a:pPr algn="ctr">
              <a:defRPr/>
            </a:pPr>
            <a:r>
              <a:rPr lang="zh-CN" altLang="en-US" sz="2000" dirty="0" smtClean="0">
                <a:solidFill>
                  <a:srgbClr val="000000"/>
                </a:solidFill>
                <a:latin typeface="微软雅黑" pitchFamily="34" charset="-122"/>
                <a:ea typeface="微软雅黑" pitchFamily="34" charset="-122"/>
              </a:rPr>
              <a:t>危机应对预案</a:t>
            </a:r>
            <a:endParaRPr lang="en-US" altLang="zh-CN" sz="2000" dirty="0">
              <a:solidFill>
                <a:srgbClr val="000000"/>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三</a:t>
            </a:r>
            <a:r>
              <a:rPr lang="zh-CN" altLang="en-US" sz="2800" dirty="0" smtClean="0">
                <a:solidFill>
                  <a:schemeClr val="bg1"/>
                </a:solidFill>
                <a:latin typeface="微软雅黑" pitchFamily="34" charset="-122"/>
                <a:ea typeface="微软雅黑" pitchFamily="34" charset="-122"/>
              </a:rPr>
              <a:t>、功能与作用</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对内控有效性开展评价</a:t>
            </a:r>
            <a:endParaRPr lang="zh-CN" altLang="en-US" sz="2800" dirty="0">
              <a:solidFill>
                <a:schemeClr val="bg1"/>
              </a:solidFill>
              <a:latin typeface="微软雅黑" pitchFamily="34" charset="-122"/>
              <a:ea typeface="微软雅黑" pitchFamily="34" charset="-122"/>
            </a:endParaRPr>
          </a:p>
        </p:txBody>
      </p:sp>
      <p:sp>
        <p:nvSpPr>
          <p:cNvPr id="4" name="流程图: 资料带 3"/>
          <p:cNvSpPr/>
          <p:nvPr/>
        </p:nvSpPr>
        <p:spPr>
          <a:xfrm>
            <a:off x="2483768" y="1340768"/>
            <a:ext cx="1224136" cy="792088"/>
          </a:xfrm>
          <a:prstGeom prst="flowChartPunchedTap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dirty="0" smtClean="0">
                <a:latin typeface="微软雅黑" pitchFamily="34" charset="-122"/>
                <a:ea typeface="微软雅黑" pitchFamily="34" charset="-122"/>
              </a:rPr>
              <a:t>调查问卷</a:t>
            </a:r>
          </a:p>
        </p:txBody>
      </p:sp>
      <p:sp>
        <p:nvSpPr>
          <p:cNvPr id="5" name="流程图: 决策 4"/>
          <p:cNvSpPr/>
          <p:nvPr/>
        </p:nvSpPr>
        <p:spPr>
          <a:xfrm>
            <a:off x="0" y="3284984"/>
            <a:ext cx="1872208" cy="1152128"/>
          </a:xfrm>
          <a:prstGeom prst="flowChartDecisi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2000" dirty="0" smtClean="0">
                <a:latin typeface="微软雅黑" pitchFamily="34" charset="-122"/>
                <a:ea typeface="微软雅黑" pitchFamily="34" charset="-122"/>
              </a:rPr>
              <a:t>风险审计</a:t>
            </a:r>
          </a:p>
        </p:txBody>
      </p:sp>
      <p:sp>
        <p:nvSpPr>
          <p:cNvPr id="6" name="流程图: 资料带 5"/>
          <p:cNvSpPr/>
          <p:nvPr/>
        </p:nvSpPr>
        <p:spPr>
          <a:xfrm>
            <a:off x="2483768" y="2348880"/>
            <a:ext cx="1224136" cy="792088"/>
          </a:xfrm>
          <a:prstGeom prst="flowChartPunchedTap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dirty="0" smtClean="0">
                <a:latin typeface="微软雅黑" pitchFamily="34" charset="-122"/>
                <a:ea typeface="微软雅黑" pitchFamily="34" charset="-122"/>
              </a:rPr>
              <a:t>查询查证</a:t>
            </a:r>
          </a:p>
        </p:txBody>
      </p:sp>
      <p:sp>
        <p:nvSpPr>
          <p:cNvPr id="7" name="流程图: 卡片 6"/>
          <p:cNvSpPr/>
          <p:nvPr/>
        </p:nvSpPr>
        <p:spPr>
          <a:xfrm>
            <a:off x="4499992" y="1700808"/>
            <a:ext cx="1512168" cy="1080120"/>
          </a:xfrm>
          <a:prstGeom prst="flowChartPunchedCa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微软雅黑" pitchFamily="34" charset="-122"/>
                <a:ea typeface="微软雅黑" pitchFamily="34" charset="-122"/>
              </a:rPr>
              <a:t>设计</a:t>
            </a:r>
            <a:r>
              <a:rPr lang="en-US" altLang="zh-CN" dirty="0" smtClean="0">
                <a:latin typeface="微软雅黑" pitchFamily="34" charset="-122"/>
                <a:ea typeface="微软雅黑" pitchFamily="34" charset="-122"/>
              </a:rPr>
              <a:t>/</a:t>
            </a:r>
            <a:r>
              <a:rPr lang="zh-CN" altLang="en-US" dirty="0" smtClean="0">
                <a:latin typeface="微软雅黑" pitchFamily="34" charset="-122"/>
                <a:ea typeface="微软雅黑" pitchFamily="34" charset="-122"/>
              </a:rPr>
              <a:t>构建</a:t>
            </a:r>
            <a:endParaRPr lang="en-US" altLang="zh-CN" dirty="0" smtClean="0">
              <a:latin typeface="微软雅黑" pitchFamily="34" charset="-122"/>
              <a:ea typeface="微软雅黑" pitchFamily="34" charset="-122"/>
            </a:endParaRPr>
          </a:p>
          <a:p>
            <a:pPr algn="ctr"/>
            <a:r>
              <a:rPr lang="zh-CN" altLang="en-US" dirty="0" smtClean="0">
                <a:latin typeface="微软雅黑" pitchFamily="34" charset="-122"/>
                <a:ea typeface="微软雅黑" pitchFamily="34" charset="-122"/>
              </a:rPr>
              <a:t>有效性评估</a:t>
            </a:r>
            <a:endParaRPr lang="en-US" altLang="zh-CN" dirty="0" smtClean="0">
              <a:latin typeface="微软雅黑" pitchFamily="34" charset="-122"/>
              <a:ea typeface="微软雅黑" pitchFamily="34" charset="-122"/>
            </a:endParaRPr>
          </a:p>
          <a:p>
            <a:pPr algn="ctr"/>
            <a:r>
              <a:rPr lang="zh-CN" altLang="en-US" dirty="0" smtClean="0">
                <a:latin typeface="微软雅黑" pitchFamily="34" charset="-122"/>
                <a:ea typeface="微软雅黑" pitchFamily="34" charset="-122"/>
              </a:rPr>
              <a:t>指标体系</a:t>
            </a:r>
          </a:p>
        </p:txBody>
      </p:sp>
      <p:sp>
        <p:nvSpPr>
          <p:cNvPr id="8" name="椭圆 7"/>
          <p:cNvSpPr/>
          <p:nvPr/>
        </p:nvSpPr>
        <p:spPr>
          <a:xfrm>
            <a:off x="6732240" y="1628800"/>
            <a:ext cx="2016224" cy="129614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dirty="0" smtClean="0">
                <a:latin typeface="微软雅黑" pitchFamily="34" charset="-122"/>
                <a:ea typeface="微软雅黑" pitchFamily="34" charset="-122"/>
              </a:rPr>
              <a:t>内控体系</a:t>
            </a:r>
            <a:endParaRPr lang="en-US" altLang="zh-CN" dirty="0" smtClean="0">
              <a:latin typeface="微软雅黑" pitchFamily="34" charset="-122"/>
              <a:ea typeface="微软雅黑" pitchFamily="34" charset="-122"/>
            </a:endParaRPr>
          </a:p>
          <a:p>
            <a:pPr algn="ctr"/>
            <a:r>
              <a:rPr lang="zh-CN" altLang="en-US" dirty="0" smtClean="0">
                <a:latin typeface="微软雅黑" pitchFamily="34" charset="-122"/>
                <a:ea typeface="微软雅黑" pitchFamily="34" charset="-122"/>
              </a:rPr>
              <a:t>构建</a:t>
            </a:r>
            <a:endParaRPr lang="en-US" altLang="zh-CN" dirty="0" smtClean="0">
              <a:latin typeface="微软雅黑" pitchFamily="34" charset="-122"/>
              <a:ea typeface="微软雅黑" pitchFamily="34" charset="-122"/>
            </a:endParaRPr>
          </a:p>
          <a:p>
            <a:pPr algn="ctr"/>
            <a:r>
              <a:rPr lang="zh-CN" altLang="en-US" dirty="0" smtClean="0">
                <a:latin typeface="微软雅黑" pitchFamily="34" charset="-122"/>
                <a:ea typeface="微软雅黑" pitchFamily="34" charset="-122"/>
              </a:rPr>
              <a:t>有效性评估</a:t>
            </a:r>
          </a:p>
        </p:txBody>
      </p:sp>
      <p:cxnSp>
        <p:nvCxnSpPr>
          <p:cNvPr id="9" name="肘形连接符 8"/>
          <p:cNvCxnSpPr>
            <a:stCxn id="5" idx="3"/>
            <a:endCxn id="4" idx="1"/>
          </p:cNvCxnSpPr>
          <p:nvPr/>
        </p:nvCxnSpPr>
        <p:spPr>
          <a:xfrm flipV="1">
            <a:off x="1872208" y="1736812"/>
            <a:ext cx="611560" cy="212423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肘形连接符 9"/>
          <p:cNvCxnSpPr>
            <a:stCxn id="5" idx="3"/>
            <a:endCxn id="6" idx="1"/>
          </p:cNvCxnSpPr>
          <p:nvPr/>
        </p:nvCxnSpPr>
        <p:spPr>
          <a:xfrm flipV="1">
            <a:off x="1872208" y="2744924"/>
            <a:ext cx="611560" cy="111612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肘形连接符 10"/>
          <p:cNvCxnSpPr>
            <a:stCxn id="4" idx="3"/>
            <a:endCxn id="7" idx="1"/>
          </p:cNvCxnSpPr>
          <p:nvPr/>
        </p:nvCxnSpPr>
        <p:spPr>
          <a:xfrm>
            <a:off x="3707904" y="1736812"/>
            <a:ext cx="792088" cy="50405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肘形连接符 11"/>
          <p:cNvCxnSpPr>
            <a:stCxn id="6" idx="3"/>
            <a:endCxn id="7" idx="1"/>
          </p:cNvCxnSpPr>
          <p:nvPr/>
        </p:nvCxnSpPr>
        <p:spPr>
          <a:xfrm flipV="1">
            <a:off x="3707904" y="2240868"/>
            <a:ext cx="792088" cy="50405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肘形连接符 12"/>
          <p:cNvCxnSpPr>
            <a:stCxn id="7" idx="3"/>
            <a:endCxn id="8" idx="2"/>
          </p:cNvCxnSpPr>
          <p:nvPr/>
        </p:nvCxnSpPr>
        <p:spPr>
          <a:xfrm>
            <a:off x="6012160" y="2240868"/>
            <a:ext cx="720080" cy="3600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流程图: 资料带 13"/>
          <p:cNvSpPr/>
          <p:nvPr/>
        </p:nvSpPr>
        <p:spPr>
          <a:xfrm>
            <a:off x="2483768" y="4509192"/>
            <a:ext cx="1224136" cy="648000"/>
          </a:xfrm>
          <a:prstGeom prst="flowChartPunchedTap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dirty="0" smtClean="0">
                <a:latin typeface="微软雅黑" pitchFamily="34" charset="-122"/>
                <a:ea typeface="微软雅黑" pitchFamily="34" charset="-122"/>
              </a:rPr>
              <a:t>风险事件</a:t>
            </a:r>
          </a:p>
        </p:txBody>
      </p:sp>
      <p:sp>
        <p:nvSpPr>
          <p:cNvPr id="15" name="流程图: 资料带 14"/>
          <p:cNvSpPr/>
          <p:nvPr/>
        </p:nvSpPr>
        <p:spPr>
          <a:xfrm>
            <a:off x="2483768" y="5157264"/>
            <a:ext cx="1224136" cy="648000"/>
          </a:xfrm>
          <a:prstGeom prst="flowChartPunchedTap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dirty="0" smtClean="0">
                <a:latin typeface="微软雅黑" pitchFamily="34" charset="-122"/>
                <a:ea typeface="微软雅黑" pitchFamily="34" charset="-122"/>
              </a:rPr>
              <a:t>风险指标</a:t>
            </a:r>
          </a:p>
        </p:txBody>
      </p:sp>
      <p:sp>
        <p:nvSpPr>
          <p:cNvPr id="16" name="流程图: 资料带 15"/>
          <p:cNvSpPr/>
          <p:nvPr/>
        </p:nvSpPr>
        <p:spPr>
          <a:xfrm>
            <a:off x="2483768" y="5805336"/>
            <a:ext cx="1224136" cy="648000"/>
          </a:xfrm>
          <a:prstGeom prst="flowChartPunchedTap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dirty="0" smtClean="0">
                <a:latin typeface="微软雅黑" pitchFamily="34" charset="-122"/>
                <a:ea typeface="微软雅黑" pitchFamily="34" charset="-122"/>
              </a:rPr>
              <a:t>测试查证</a:t>
            </a:r>
          </a:p>
        </p:txBody>
      </p:sp>
      <p:sp>
        <p:nvSpPr>
          <p:cNvPr id="17" name="流程图: 卡片 16"/>
          <p:cNvSpPr/>
          <p:nvPr/>
        </p:nvSpPr>
        <p:spPr>
          <a:xfrm>
            <a:off x="4499992" y="4941240"/>
            <a:ext cx="1512168" cy="1080120"/>
          </a:xfrm>
          <a:prstGeom prst="flowChartPunchedCa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微软雅黑" pitchFamily="34" charset="-122"/>
                <a:ea typeface="微软雅黑" pitchFamily="34" charset="-122"/>
              </a:rPr>
              <a:t>内控目标</a:t>
            </a:r>
            <a:endParaRPr lang="en-US" altLang="zh-CN" dirty="0" smtClean="0">
              <a:latin typeface="微软雅黑" pitchFamily="34" charset="-122"/>
              <a:ea typeface="微软雅黑" pitchFamily="34" charset="-122"/>
            </a:endParaRPr>
          </a:p>
          <a:p>
            <a:pPr algn="ctr"/>
            <a:r>
              <a:rPr lang="zh-CN" altLang="en-US" dirty="0" smtClean="0">
                <a:latin typeface="微软雅黑" pitchFamily="34" charset="-122"/>
                <a:ea typeface="微软雅黑" pitchFamily="34" charset="-122"/>
              </a:rPr>
              <a:t>满足度</a:t>
            </a:r>
            <a:endParaRPr lang="en-US" altLang="zh-CN" dirty="0" smtClean="0">
              <a:latin typeface="微软雅黑" pitchFamily="34" charset="-122"/>
              <a:ea typeface="微软雅黑" pitchFamily="34" charset="-122"/>
            </a:endParaRPr>
          </a:p>
          <a:p>
            <a:pPr algn="ctr"/>
            <a:r>
              <a:rPr lang="zh-CN" altLang="en-US" dirty="0" smtClean="0">
                <a:latin typeface="微软雅黑" pitchFamily="34" charset="-122"/>
                <a:ea typeface="微软雅黑" pitchFamily="34" charset="-122"/>
              </a:rPr>
              <a:t>分项评估</a:t>
            </a:r>
          </a:p>
        </p:txBody>
      </p:sp>
      <p:sp>
        <p:nvSpPr>
          <p:cNvPr id="18" name="椭圆 17"/>
          <p:cNvSpPr/>
          <p:nvPr/>
        </p:nvSpPr>
        <p:spPr>
          <a:xfrm>
            <a:off x="6732240" y="4869232"/>
            <a:ext cx="2016224" cy="129614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dirty="0" smtClean="0">
                <a:latin typeface="微软雅黑" pitchFamily="34" charset="-122"/>
                <a:ea typeface="微软雅黑" pitchFamily="34" charset="-122"/>
              </a:rPr>
              <a:t>内控运行</a:t>
            </a:r>
            <a:endParaRPr lang="en-US" altLang="zh-CN" dirty="0" smtClean="0">
              <a:latin typeface="微软雅黑" pitchFamily="34" charset="-122"/>
              <a:ea typeface="微软雅黑" pitchFamily="34" charset="-122"/>
            </a:endParaRPr>
          </a:p>
          <a:p>
            <a:pPr algn="ctr"/>
            <a:r>
              <a:rPr lang="zh-CN" altLang="en-US" dirty="0" smtClean="0">
                <a:latin typeface="微软雅黑" pitchFamily="34" charset="-122"/>
                <a:ea typeface="微软雅黑" pitchFamily="34" charset="-122"/>
              </a:rPr>
              <a:t>有效性评估</a:t>
            </a:r>
          </a:p>
        </p:txBody>
      </p:sp>
      <p:sp>
        <p:nvSpPr>
          <p:cNvPr id="19" name="流程图: 多文档 18"/>
          <p:cNvSpPr/>
          <p:nvPr/>
        </p:nvSpPr>
        <p:spPr>
          <a:xfrm>
            <a:off x="5292080" y="3356992"/>
            <a:ext cx="1728192" cy="1152128"/>
          </a:xfrm>
          <a:prstGeom prst="flowChartMultidocument">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dirty="0" smtClean="0">
                <a:latin typeface="微软雅黑" pitchFamily="34" charset="-122"/>
                <a:ea typeface="微软雅黑" pitchFamily="34" charset="-122"/>
              </a:rPr>
              <a:t>内控审计</a:t>
            </a:r>
            <a:endParaRPr lang="en-US" altLang="zh-CN" dirty="0" smtClean="0">
              <a:latin typeface="微软雅黑" pitchFamily="34" charset="-122"/>
              <a:ea typeface="微软雅黑" pitchFamily="34" charset="-122"/>
            </a:endParaRPr>
          </a:p>
          <a:p>
            <a:pPr algn="ctr"/>
            <a:r>
              <a:rPr lang="zh-CN" altLang="en-US" dirty="0" smtClean="0">
                <a:latin typeface="微软雅黑" pitchFamily="34" charset="-122"/>
                <a:ea typeface="微软雅黑" pitchFamily="34" charset="-122"/>
              </a:rPr>
              <a:t>报告</a:t>
            </a:r>
          </a:p>
        </p:txBody>
      </p:sp>
      <p:cxnSp>
        <p:nvCxnSpPr>
          <p:cNvPr id="20" name="肘形连接符 19"/>
          <p:cNvCxnSpPr>
            <a:stCxn id="8" idx="4"/>
            <a:endCxn id="19" idx="0"/>
          </p:cNvCxnSpPr>
          <p:nvPr/>
        </p:nvCxnSpPr>
        <p:spPr>
          <a:xfrm rot="5400000">
            <a:off x="6791687" y="2408327"/>
            <a:ext cx="432048" cy="1465283"/>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肘形连接符 20"/>
          <p:cNvCxnSpPr>
            <a:stCxn id="18" idx="0"/>
            <a:endCxn id="19" idx="2"/>
          </p:cNvCxnSpPr>
          <p:nvPr/>
        </p:nvCxnSpPr>
        <p:spPr>
          <a:xfrm rot="16200000" flipV="1">
            <a:off x="6686307" y="3815186"/>
            <a:ext cx="403743" cy="1704349"/>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肘形连接符 21"/>
          <p:cNvCxnSpPr>
            <a:stCxn id="5" idx="3"/>
            <a:endCxn id="14" idx="1"/>
          </p:cNvCxnSpPr>
          <p:nvPr/>
        </p:nvCxnSpPr>
        <p:spPr>
          <a:xfrm>
            <a:off x="1872208" y="3861048"/>
            <a:ext cx="611560" cy="97214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肘形连接符 22"/>
          <p:cNvCxnSpPr>
            <a:stCxn id="5" idx="3"/>
            <a:endCxn id="15" idx="1"/>
          </p:cNvCxnSpPr>
          <p:nvPr/>
        </p:nvCxnSpPr>
        <p:spPr>
          <a:xfrm>
            <a:off x="1872208" y="3861048"/>
            <a:ext cx="611560" cy="162021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肘形连接符 23"/>
          <p:cNvCxnSpPr>
            <a:stCxn id="5" idx="3"/>
            <a:endCxn id="16" idx="1"/>
          </p:cNvCxnSpPr>
          <p:nvPr/>
        </p:nvCxnSpPr>
        <p:spPr>
          <a:xfrm>
            <a:off x="1872208" y="3861048"/>
            <a:ext cx="611560" cy="226828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肘形连接符 24"/>
          <p:cNvCxnSpPr>
            <a:stCxn id="14" idx="3"/>
            <a:endCxn id="17" idx="1"/>
          </p:cNvCxnSpPr>
          <p:nvPr/>
        </p:nvCxnSpPr>
        <p:spPr>
          <a:xfrm>
            <a:off x="3707904" y="4833192"/>
            <a:ext cx="792088" cy="64810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肘形连接符 25"/>
          <p:cNvCxnSpPr>
            <a:stCxn id="16" idx="3"/>
            <a:endCxn id="17" idx="1"/>
          </p:cNvCxnSpPr>
          <p:nvPr/>
        </p:nvCxnSpPr>
        <p:spPr>
          <a:xfrm flipV="1">
            <a:off x="3707904" y="5481300"/>
            <a:ext cx="792088" cy="64803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肘形连接符 26"/>
          <p:cNvCxnSpPr>
            <a:stCxn id="15" idx="3"/>
            <a:endCxn id="17" idx="1"/>
          </p:cNvCxnSpPr>
          <p:nvPr/>
        </p:nvCxnSpPr>
        <p:spPr>
          <a:xfrm>
            <a:off x="3707904" y="5481264"/>
            <a:ext cx="792088" cy="3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肘形连接符 27"/>
          <p:cNvCxnSpPr>
            <a:stCxn id="17" idx="3"/>
            <a:endCxn id="18" idx="2"/>
          </p:cNvCxnSpPr>
          <p:nvPr/>
        </p:nvCxnSpPr>
        <p:spPr>
          <a:xfrm>
            <a:off x="6012160" y="5481300"/>
            <a:ext cx="720080" cy="3600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肘形连接符 28"/>
          <p:cNvCxnSpPr>
            <a:stCxn id="5" idx="3"/>
            <a:endCxn id="19" idx="1"/>
          </p:cNvCxnSpPr>
          <p:nvPr/>
        </p:nvCxnSpPr>
        <p:spPr>
          <a:xfrm>
            <a:off x="1872208" y="3861048"/>
            <a:ext cx="3419872" cy="72008"/>
          </a:xfrm>
          <a:prstGeom prst="bentConnector3">
            <a:avLst>
              <a:gd name="adj1" fmla="val 50000"/>
            </a:avLst>
          </a:prstGeom>
          <a:ln>
            <a:prstDash val="sysDot"/>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一、概念及意义</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风险管理的构成要素</a:t>
            </a:r>
          </a:p>
        </p:txBody>
      </p:sp>
      <p:sp>
        <p:nvSpPr>
          <p:cNvPr id="11" name="Oval 3"/>
          <p:cNvSpPr>
            <a:spLocks noChangeArrowheads="1"/>
          </p:cNvSpPr>
          <p:nvPr/>
        </p:nvSpPr>
        <p:spPr bwMode="gray">
          <a:xfrm>
            <a:off x="5384800" y="2806080"/>
            <a:ext cx="2867025" cy="2968625"/>
          </a:xfrm>
          <a:prstGeom prst="ellipse">
            <a:avLst/>
          </a:prstGeom>
          <a:noFill/>
          <a:ln w="57150">
            <a:solidFill>
              <a:schemeClr val="tx2">
                <a:alpha val="39999"/>
              </a:schemeClr>
            </a:solidFill>
            <a:round/>
          </a:ln>
          <a:scene3d>
            <a:camera prst="legacyPerspectiveFront"/>
            <a:lightRig rig="legacyFlat3" dir="r"/>
          </a:scene3d>
          <a:sp3d extrusionH="430200" prstMaterial="legacyPlastic">
            <a:bevelT w="13500" h="13500" prst="angle"/>
            <a:bevelB w="13500" h="13500" prst="angle"/>
            <a:extrusionClr>
              <a:schemeClr val="accent2"/>
            </a:extrusionClr>
          </a:sp3d>
          <a:extLst>
            <a:ext uri="{909E8E84-426E-40DD-AFC4-6F175D3DCCD1}">
              <a14:hiddenFill xmlns:a14="http://schemas.microsoft.com/office/drawing/2010/main">
                <a:solidFill>
                  <a:srgbClr val="FFFFFF"/>
                </a:solidFill>
              </a14:hiddenFill>
            </a:ext>
          </a:extLst>
        </p:spPr>
        <p:txBody>
          <a:bodyPr wrap="none" anchor="ctr">
            <a:flatTx/>
          </a:bodyPr>
          <a:lstStyle/>
          <a:p>
            <a:endParaRPr lang="zh-CN" altLang="en-US"/>
          </a:p>
        </p:txBody>
      </p:sp>
      <p:sp>
        <p:nvSpPr>
          <p:cNvPr id="12" name="Oval 4"/>
          <p:cNvSpPr>
            <a:spLocks noChangeArrowheads="1"/>
          </p:cNvSpPr>
          <p:nvPr/>
        </p:nvSpPr>
        <p:spPr bwMode="gray">
          <a:xfrm>
            <a:off x="1001713" y="2806080"/>
            <a:ext cx="2867025" cy="2968625"/>
          </a:xfrm>
          <a:prstGeom prst="ellipse">
            <a:avLst/>
          </a:prstGeom>
          <a:noFill/>
          <a:ln w="57150">
            <a:solidFill>
              <a:schemeClr val="tx2">
                <a:alpha val="39999"/>
              </a:schemeClr>
            </a:solidFill>
            <a:round/>
          </a:ln>
          <a:scene3d>
            <a:camera prst="legacyPerspectiveFront"/>
            <a:lightRig rig="legacyFlat3" dir="r"/>
          </a:scene3d>
          <a:sp3d extrusionH="430200" prstMaterial="legacyPlastic">
            <a:bevelT w="13500" h="13500" prst="angle"/>
            <a:bevelB w="13500" h="13500" prst="angle"/>
            <a:extrusionClr>
              <a:schemeClr val="folHlink"/>
            </a:extrusionClr>
          </a:sp3d>
          <a:extLst>
            <a:ext uri="{909E8E84-426E-40DD-AFC4-6F175D3DCCD1}">
              <a14:hiddenFill xmlns:a14="http://schemas.microsoft.com/office/drawing/2010/main">
                <a:solidFill>
                  <a:srgbClr val="FFFFFF"/>
                </a:solidFill>
              </a14:hiddenFill>
            </a:ext>
          </a:extLst>
        </p:spPr>
        <p:txBody>
          <a:bodyPr wrap="none" anchor="ctr">
            <a:flatTx/>
          </a:bodyPr>
          <a:lstStyle/>
          <a:p>
            <a:endParaRPr lang="zh-CN" altLang="en-US"/>
          </a:p>
        </p:txBody>
      </p:sp>
      <p:grpSp>
        <p:nvGrpSpPr>
          <p:cNvPr id="13" name="Group 5"/>
          <p:cNvGrpSpPr/>
          <p:nvPr/>
        </p:nvGrpSpPr>
        <p:grpSpPr bwMode="auto">
          <a:xfrm>
            <a:off x="3121025" y="3677618"/>
            <a:ext cx="1368425" cy="1266825"/>
            <a:chOff x="2226" y="2171"/>
            <a:chExt cx="798" cy="741"/>
          </a:xfrm>
        </p:grpSpPr>
        <p:sp>
          <p:nvSpPr>
            <p:cNvPr id="14" name="AutoShape 6"/>
            <p:cNvSpPr>
              <a:spLocks noChangeArrowheads="1"/>
            </p:cNvSpPr>
            <p:nvPr/>
          </p:nvSpPr>
          <p:spPr bwMode="gray">
            <a:xfrm>
              <a:off x="2226" y="2171"/>
              <a:ext cx="798" cy="741"/>
            </a:xfrm>
            <a:prstGeom prst="roundRect">
              <a:avLst>
                <a:gd name="adj" fmla="val 11921"/>
              </a:avLst>
            </a:prstGeom>
            <a:gradFill rotWithShape="1">
              <a:gsLst>
                <a:gs pos="0">
                  <a:schemeClr val="folHlink"/>
                </a:gs>
                <a:gs pos="100000">
                  <a:schemeClr val="folHlink">
                    <a:gamma/>
                    <a:shade val="72941"/>
                    <a:invGamma/>
                  </a:schemeClr>
                </a:gs>
              </a:gsLst>
              <a:lin ang="5400000" scaled="1"/>
            </a:gradFill>
            <a:ln w="25400">
              <a:noFill/>
              <a:round/>
            </a:ln>
            <a:effectLst>
              <a:outerShdw dist="53882" dir="2700000" algn="ctr" rotWithShape="0">
                <a:srgbClr val="000000">
                  <a:alpha val="50000"/>
                </a:srgbClr>
              </a:outerShdw>
            </a:effectLst>
          </p:spPr>
          <p:txBody>
            <a:bodyPr wrap="none" anchor="ctr"/>
            <a:lstStyle/>
            <a:p>
              <a:pPr>
                <a:defRPr/>
              </a:pPr>
              <a:endParaRPr lang="zh-CN" altLang="en-US">
                <a:ea typeface="宋体" charset="-122"/>
              </a:endParaRPr>
            </a:p>
          </p:txBody>
        </p:sp>
        <p:sp>
          <p:nvSpPr>
            <p:cNvPr id="15" name="Freeform 7"/>
            <p:cNvSpPr/>
            <p:nvPr/>
          </p:nvSpPr>
          <p:spPr bwMode="gray">
            <a:xfrm>
              <a:off x="2256" y="2208"/>
              <a:ext cx="397" cy="370"/>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folHlink">
                    <a:gamma/>
                    <a:tint val="60392"/>
                    <a:invGamma/>
                  </a:schemeClr>
                </a:gs>
                <a:gs pos="50000">
                  <a:schemeClr val="folHlink">
                    <a:alpha val="0"/>
                  </a:schemeClr>
                </a:gs>
                <a:gs pos="100000">
                  <a:schemeClr val="folHlink">
                    <a:gamma/>
                    <a:tint val="60392"/>
                    <a:invGamma/>
                  </a:schemeClr>
                </a:gs>
              </a:gsLst>
              <a:lin ang="2700000" scaled="1"/>
            </a:gradFill>
            <a:ln w="0">
              <a:noFill/>
              <a:prstDash val="solid"/>
              <a:round/>
            </a:ln>
          </p:spPr>
          <p:txBody>
            <a:bodyPr/>
            <a:lstStyle/>
            <a:p>
              <a:pPr>
                <a:defRPr/>
              </a:pPr>
              <a:endParaRPr lang="zh-CN" altLang="en-US">
                <a:ea typeface="宋体" charset="-122"/>
              </a:endParaRPr>
            </a:p>
          </p:txBody>
        </p:sp>
      </p:grpSp>
      <p:sp>
        <p:nvSpPr>
          <p:cNvPr id="16" name="Text Box 8"/>
          <p:cNvSpPr txBox="1">
            <a:spLocks noChangeArrowheads="1"/>
          </p:cNvSpPr>
          <p:nvPr/>
        </p:nvSpPr>
        <p:spPr bwMode="white">
          <a:xfrm>
            <a:off x="3131840" y="4149080"/>
            <a:ext cx="13763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smtClean="0">
                <a:solidFill>
                  <a:srgbClr val="F8F8F8"/>
                </a:solidFill>
                <a:latin typeface="+mn-ea"/>
                <a:ea typeface="+mn-ea"/>
                <a:cs typeface="Arial" charset="0"/>
              </a:rPr>
              <a:t>风险评估</a:t>
            </a:r>
            <a:endParaRPr lang="en-US" altLang="zh-CN" sz="1600" dirty="0">
              <a:solidFill>
                <a:srgbClr val="F8F8F8"/>
              </a:solidFill>
              <a:latin typeface="+mn-ea"/>
              <a:ea typeface="+mn-ea"/>
              <a:cs typeface="Arial" charset="0"/>
            </a:endParaRPr>
          </a:p>
        </p:txBody>
      </p:sp>
      <p:sp>
        <p:nvSpPr>
          <p:cNvPr id="17" name="Text Box 9"/>
          <p:cNvSpPr txBox="1">
            <a:spLocks noChangeArrowheads="1"/>
          </p:cNvSpPr>
          <p:nvPr/>
        </p:nvSpPr>
        <p:spPr bwMode="auto">
          <a:xfrm>
            <a:off x="1517650" y="4136206"/>
            <a:ext cx="16462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400" dirty="0" smtClean="0">
                <a:solidFill>
                  <a:srgbClr val="000000"/>
                </a:solidFill>
                <a:latin typeface="微软雅黑" pitchFamily="34" charset="-122"/>
                <a:ea typeface="微软雅黑" pitchFamily="34" charset="-122"/>
                <a:cs typeface="Arial" charset="0"/>
              </a:rPr>
              <a:t>基础与导向</a:t>
            </a:r>
            <a:endParaRPr lang="en-US" altLang="zh-CN" sz="1400" dirty="0">
              <a:solidFill>
                <a:srgbClr val="000000"/>
              </a:solidFill>
              <a:latin typeface="微软雅黑" pitchFamily="34" charset="-122"/>
              <a:ea typeface="微软雅黑" pitchFamily="34" charset="-122"/>
              <a:cs typeface="Arial" charset="0"/>
            </a:endParaRPr>
          </a:p>
        </p:txBody>
      </p:sp>
      <p:sp>
        <p:nvSpPr>
          <p:cNvPr id="18" name="AutoShape 10"/>
          <p:cNvSpPr>
            <a:spLocks noChangeArrowheads="1"/>
          </p:cNvSpPr>
          <p:nvPr/>
        </p:nvSpPr>
        <p:spPr bwMode="gray">
          <a:xfrm>
            <a:off x="3911600" y="3110880"/>
            <a:ext cx="1333500" cy="7620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488" y="8640"/>
                </a:moveTo>
                <a:cubicBezTo>
                  <a:pt x="17520" y="5194"/>
                  <a:pt x="14378" y="2814"/>
                  <a:pt x="10800" y="2814"/>
                </a:cubicBezTo>
                <a:cubicBezTo>
                  <a:pt x="6441" y="2813"/>
                  <a:pt x="2888" y="6308"/>
                  <a:pt x="2815" y="10665"/>
                </a:cubicBezTo>
                <a:lnTo>
                  <a:pt x="1" y="10618"/>
                </a:lnTo>
                <a:cubicBezTo>
                  <a:pt x="100" y="4725"/>
                  <a:pt x="4906" y="-1"/>
                  <a:pt x="10800" y="0"/>
                </a:cubicBezTo>
                <a:cubicBezTo>
                  <a:pt x="15639" y="0"/>
                  <a:pt x="19888" y="3219"/>
                  <a:pt x="21197" y="7879"/>
                </a:cubicBezTo>
                <a:lnTo>
                  <a:pt x="23796" y="7148"/>
                </a:lnTo>
                <a:lnTo>
                  <a:pt x="20953" y="12212"/>
                </a:lnTo>
                <a:lnTo>
                  <a:pt x="15889" y="9370"/>
                </a:lnTo>
                <a:lnTo>
                  <a:pt x="18488" y="8640"/>
                </a:lnTo>
                <a:close/>
              </a:path>
            </a:pathLst>
          </a:custGeom>
          <a:solidFill>
            <a:schemeClr val="tx1">
              <a:alpha val="3686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nvGrpSpPr>
          <p:cNvPr id="19" name="Group 11"/>
          <p:cNvGrpSpPr/>
          <p:nvPr/>
        </p:nvGrpSpPr>
        <p:grpSpPr bwMode="auto">
          <a:xfrm>
            <a:off x="4640263" y="3677618"/>
            <a:ext cx="1368425" cy="1266825"/>
            <a:chOff x="2226" y="2171"/>
            <a:chExt cx="798" cy="741"/>
          </a:xfrm>
        </p:grpSpPr>
        <p:sp>
          <p:nvSpPr>
            <p:cNvPr id="20" name="AutoShape 12"/>
            <p:cNvSpPr>
              <a:spLocks noChangeArrowheads="1"/>
            </p:cNvSpPr>
            <p:nvPr/>
          </p:nvSpPr>
          <p:spPr bwMode="gray">
            <a:xfrm>
              <a:off x="2226" y="2171"/>
              <a:ext cx="798" cy="741"/>
            </a:xfrm>
            <a:prstGeom prst="roundRect">
              <a:avLst>
                <a:gd name="adj" fmla="val 11921"/>
              </a:avLst>
            </a:prstGeom>
            <a:gradFill rotWithShape="1">
              <a:gsLst>
                <a:gs pos="0">
                  <a:schemeClr val="accent2"/>
                </a:gs>
                <a:gs pos="100000">
                  <a:schemeClr val="accent2">
                    <a:gamma/>
                    <a:shade val="72941"/>
                    <a:invGamma/>
                  </a:schemeClr>
                </a:gs>
              </a:gsLst>
              <a:lin ang="5400000" scaled="1"/>
            </a:gradFill>
            <a:ln w="25400">
              <a:noFill/>
              <a:round/>
            </a:ln>
            <a:effectLst>
              <a:outerShdw dist="53882" dir="2700000" algn="ctr" rotWithShape="0">
                <a:srgbClr val="000000">
                  <a:alpha val="50000"/>
                </a:srgbClr>
              </a:outerShdw>
            </a:effectLst>
          </p:spPr>
          <p:txBody>
            <a:bodyPr wrap="none" anchor="ctr"/>
            <a:lstStyle/>
            <a:p>
              <a:pPr>
                <a:defRPr/>
              </a:pPr>
              <a:endParaRPr lang="zh-CN" altLang="en-US">
                <a:ea typeface="宋体" charset="-122"/>
              </a:endParaRPr>
            </a:p>
          </p:txBody>
        </p:sp>
        <p:sp>
          <p:nvSpPr>
            <p:cNvPr id="21" name="Freeform 13"/>
            <p:cNvSpPr/>
            <p:nvPr/>
          </p:nvSpPr>
          <p:spPr bwMode="gray">
            <a:xfrm>
              <a:off x="2256" y="2208"/>
              <a:ext cx="397" cy="370"/>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2">
                    <a:gamma/>
                    <a:tint val="60392"/>
                    <a:invGamma/>
                  </a:schemeClr>
                </a:gs>
                <a:gs pos="50000">
                  <a:schemeClr val="accent2">
                    <a:alpha val="0"/>
                  </a:schemeClr>
                </a:gs>
                <a:gs pos="100000">
                  <a:schemeClr val="accent2">
                    <a:gamma/>
                    <a:tint val="60392"/>
                    <a:invGamma/>
                  </a:schemeClr>
                </a:gs>
              </a:gsLst>
              <a:lin ang="2700000" scaled="1"/>
            </a:gradFill>
            <a:ln w="0">
              <a:noFill/>
              <a:prstDash val="solid"/>
              <a:round/>
            </a:ln>
          </p:spPr>
          <p:txBody>
            <a:bodyPr/>
            <a:lstStyle/>
            <a:p>
              <a:pPr>
                <a:defRPr/>
              </a:pPr>
              <a:endParaRPr lang="zh-CN" altLang="en-US">
                <a:ea typeface="宋体" charset="-122"/>
              </a:endParaRPr>
            </a:p>
          </p:txBody>
        </p:sp>
      </p:grpSp>
      <p:sp>
        <p:nvSpPr>
          <p:cNvPr id="22" name="Text Box 14"/>
          <p:cNvSpPr txBox="1">
            <a:spLocks noChangeArrowheads="1"/>
          </p:cNvSpPr>
          <p:nvPr/>
        </p:nvSpPr>
        <p:spPr bwMode="white">
          <a:xfrm>
            <a:off x="4637088" y="4170566"/>
            <a:ext cx="13763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smtClean="0">
                <a:solidFill>
                  <a:srgbClr val="F8F8F8"/>
                </a:solidFill>
                <a:latin typeface="+mn-ea"/>
                <a:ea typeface="+mn-ea"/>
                <a:cs typeface="Arial" charset="0"/>
              </a:rPr>
              <a:t>风险应对</a:t>
            </a:r>
            <a:endParaRPr lang="en-US" altLang="zh-CN" sz="1600" dirty="0">
              <a:solidFill>
                <a:srgbClr val="F8F8F8"/>
              </a:solidFill>
              <a:latin typeface="+mn-ea"/>
              <a:ea typeface="+mn-ea"/>
              <a:cs typeface="Arial" charset="0"/>
            </a:endParaRPr>
          </a:p>
        </p:txBody>
      </p:sp>
      <p:grpSp>
        <p:nvGrpSpPr>
          <p:cNvPr id="23" name="Group 15"/>
          <p:cNvGrpSpPr/>
          <p:nvPr/>
        </p:nvGrpSpPr>
        <p:grpSpPr bwMode="auto">
          <a:xfrm>
            <a:off x="1235075" y="2348880"/>
            <a:ext cx="1196975" cy="1171575"/>
            <a:chOff x="480" y="1200"/>
            <a:chExt cx="1042" cy="1019"/>
          </a:xfrm>
        </p:grpSpPr>
        <p:grpSp>
          <p:nvGrpSpPr>
            <p:cNvPr id="24" name="Group 16"/>
            <p:cNvGrpSpPr/>
            <p:nvPr/>
          </p:nvGrpSpPr>
          <p:grpSpPr bwMode="auto">
            <a:xfrm>
              <a:off x="480" y="1200"/>
              <a:ext cx="1042" cy="1019"/>
              <a:chOff x="480" y="1200"/>
              <a:chExt cx="1042" cy="1019"/>
            </a:xfrm>
          </p:grpSpPr>
          <p:pic>
            <p:nvPicPr>
              <p:cNvPr id="26" name="Picture 17"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480" y="1200"/>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Oval 18"/>
              <p:cNvSpPr>
                <a:spLocks noChangeArrowheads="1"/>
              </p:cNvSpPr>
              <p:nvPr/>
            </p:nvSpPr>
            <p:spPr bwMode="gray">
              <a:xfrm>
                <a:off x="480" y="1200"/>
                <a:ext cx="1035" cy="1019"/>
              </a:xfrm>
              <a:prstGeom prst="ellipse">
                <a:avLst/>
              </a:prstGeom>
              <a:gradFill rotWithShape="1">
                <a:gsLst>
                  <a:gs pos="0">
                    <a:schemeClr val="folHlink">
                      <a:alpha val="55000"/>
                    </a:schemeClr>
                  </a:gs>
                  <a:gs pos="50000">
                    <a:schemeClr val="folHlink">
                      <a:gamma/>
                      <a:shade val="46275"/>
                      <a:invGamma/>
                      <a:alpha val="89999"/>
                    </a:schemeClr>
                  </a:gs>
                  <a:gs pos="100000">
                    <a:schemeClr val="folHlink">
                      <a:alpha val="55000"/>
                    </a:schemeClr>
                  </a:gs>
                </a:gsLst>
                <a:lin ang="5400000" scaled="1"/>
              </a:gradFill>
              <a:ln w="9525" algn="ctr">
                <a:noFill/>
                <a:round/>
              </a:ln>
              <a:effectLst/>
            </p:spPr>
            <p:txBody>
              <a:bodyPr wrap="none" anchor="ctr"/>
              <a:lstStyle/>
              <a:p>
                <a:pPr>
                  <a:defRPr/>
                </a:pPr>
                <a:endParaRPr lang="zh-CN" altLang="en-US">
                  <a:ea typeface="宋体" charset="-122"/>
                </a:endParaRPr>
              </a:p>
            </p:txBody>
          </p:sp>
        </p:grpSp>
        <p:pic>
          <p:nvPicPr>
            <p:cNvPr id="25" name="Picture 19" descr="Picture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584" y="1210"/>
              <a:ext cx="823"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8" name="Group 20"/>
          <p:cNvGrpSpPr/>
          <p:nvPr/>
        </p:nvGrpSpPr>
        <p:grpSpPr bwMode="auto">
          <a:xfrm>
            <a:off x="374650" y="3720480"/>
            <a:ext cx="1196975" cy="1171575"/>
            <a:chOff x="480" y="1200"/>
            <a:chExt cx="1042" cy="1019"/>
          </a:xfrm>
        </p:grpSpPr>
        <p:grpSp>
          <p:nvGrpSpPr>
            <p:cNvPr id="29" name="Group 21"/>
            <p:cNvGrpSpPr/>
            <p:nvPr/>
          </p:nvGrpSpPr>
          <p:grpSpPr bwMode="auto">
            <a:xfrm>
              <a:off x="480" y="1200"/>
              <a:ext cx="1042" cy="1019"/>
              <a:chOff x="480" y="1200"/>
              <a:chExt cx="1042" cy="1019"/>
            </a:xfrm>
          </p:grpSpPr>
          <p:pic>
            <p:nvPicPr>
              <p:cNvPr id="31" name="Picture 22"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480" y="1200"/>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Oval 23"/>
              <p:cNvSpPr>
                <a:spLocks noChangeArrowheads="1"/>
              </p:cNvSpPr>
              <p:nvPr/>
            </p:nvSpPr>
            <p:spPr bwMode="gray">
              <a:xfrm>
                <a:off x="480" y="1200"/>
                <a:ext cx="1035" cy="1019"/>
              </a:xfrm>
              <a:prstGeom prst="ellipse">
                <a:avLst/>
              </a:prstGeom>
              <a:gradFill rotWithShape="1">
                <a:gsLst>
                  <a:gs pos="0">
                    <a:schemeClr val="folHlink">
                      <a:alpha val="55000"/>
                    </a:schemeClr>
                  </a:gs>
                  <a:gs pos="50000">
                    <a:schemeClr val="folHlink">
                      <a:gamma/>
                      <a:shade val="46275"/>
                      <a:invGamma/>
                      <a:alpha val="89999"/>
                    </a:schemeClr>
                  </a:gs>
                  <a:gs pos="100000">
                    <a:schemeClr val="folHlink">
                      <a:alpha val="55000"/>
                    </a:schemeClr>
                  </a:gs>
                </a:gsLst>
                <a:lin ang="5400000" scaled="1"/>
              </a:gradFill>
              <a:ln w="9525" algn="ctr">
                <a:noFill/>
                <a:round/>
              </a:ln>
              <a:effectLst/>
            </p:spPr>
            <p:txBody>
              <a:bodyPr wrap="none" anchor="ctr"/>
              <a:lstStyle/>
              <a:p>
                <a:pPr>
                  <a:defRPr/>
                </a:pPr>
                <a:endParaRPr lang="zh-CN" altLang="en-US">
                  <a:ea typeface="宋体" charset="-122"/>
                </a:endParaRPr>
              </a:p>
            </p:txBody>
          </p:sp>
        </p:grpSp>
        <p:pic>
          <p:nvPicPr>
            <p:cNvPr id="30" name="Picture 24" descr="Picture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584" y="1210"/>
              <a:ext cx="823"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 name="Group 25"/>
          <p:cNvGrpSpPr/>
          <p:nvPr/>
        </p:nvGrpSpPr>
        <p:grpSpPr bwMode="auto">
          <a:xfrm>
            <a:off x="1235075" y="5015880"/>
            <a:ext cx="1196975" cy="1171575"/>
            <a:chOff x="480" y="1200"/>
            <a:chExt cx="1042" cy="1019"/>
          </a:xfrm>
        </p:grpSpPr>
        <p:grpSp>
          <p:nvGrpSpPr>
            <p:cNvPr id="34" name="Group 26"/>
            <p:cNvGrpSpPr/>
            <p:nvPr/>
          </p:nvGrpSpPr>
          <p:grpSpPr bwMode="auto">
            <a:xfrm>
              <a:off x="480" y="1200"/>
              <a:ext cx="1042" cy="1019"/>
              <a:chOff x="480" y="1200"/>
              <a:chExt cx="1042" cy="1019"/>
            </a:xfrm>
          </p:grpSpPr>
          <p:pic>
            <p:nvPicPr>
              <p:cNvPr id="36" name="Picture 27"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480" y="1200"/>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Oval 28"/>
              <p:cNvSpPr>
                <a:spLocks noChangeArrowheads="1"/>
              </p:cNvSpPr>
              <p:nvPr/>
            </p:nvSpPr>
            <p:spPr bwMode="gray">
              <a:xfrm>
                <a:off x="480" y="1200"/>
                <a:ext cx="1035" cy="1019"/>
              </a:xfrm>
              <a:prstGeom prst="ellipse">
                <a:avLst/>
              </a:prstGeom>
              <a:gradFill rotWithShape="1">
                <a:gsLst>
                  <a:gs pos="0">
                    <a:schemeClr val="folHlink">
                      <a:alpha val="55000"/>
                    </a:schemeClr>
                  </a:gs>
                  <a:gs pos="50000">
                    <a:schemeClr val="folHlink">
                      <a:gamma/>
                      <a:shade val="46275"/>
                      <a:invGamma/>
                      <a:alpha val="89999"/>
                    </a:schemeClr>
                  </a:gs>
                  <a:gs pos="100000">
                    <a:schemeClr val="folHlink">
                      <a:alpha val="55000"/>
                    </a:schemeClr>
                  </a:gs>
                </a:gsLst>
                <a:lin ang="5400000" scaled="1"/>
              </a:gradFill>
              <a:ln w="9525" algn="ctr">
                <a:noFill/>
                <a:round/>
              </a:ln>
              <a:effectLst/>
            </p:spPr>
            <p:txBody>
              <a:bodyPr wrap="none" anchor="ctr"/>
              <a:lstStyle/>
              <a:p>
                <a:pPr>
                  <a:defRPr/>
                </a:pPr>
                <a:endParaRPr lang="zh-CN" altLang="en-US">
                  <a:ea typeface="宋体" charset="-122"/>
                </a:endParaRPr>
              </a:p>
            </p:txBody>
          </p:sp>
        </p:grpSp>
        <p:pic>
          <p:nvPicPr>
            <p:cNvPr id="35" name="Picture 29" descr="Picture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584" y="1210"/>
              <a:ext cx="823"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8" name="Text Box 30"/>
          <p:cNvSpPr txBox="1">
            <a:spLocks noChangeArrowheads="1"/>
          </p:cNvSpPr>
          <p:nvPr/>
        </p:nvSpPr>
        <p:spPr bwMode="white">
          <a:xfrm>
            <a:off x="1300163" y="2737277"/>
            <a:ext cx="10604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smtClean="0">
                <a:solidFill>
                  <a:srgbClr val="F8F8F8"/>
                </a:solidFill>
                <a:latin typeface="+mn-ea"/>
                <a:ea typeface="+mn-ea"/>
                <a:cs typeface="Arial" charset="0"/>
              </a:rPr>
              <a:t>内部环境</a:t>
            </a:r>
            <a:endParaRPr lang="en-US" altLang="zh-CN" sz="1600" dirty="0">
              <a:solidFill>
                <a:srgbClr val="F8F8F8"/>
              </a:solidFill>
              <a:latin typeface="+mn-ea"/>
              <a:ea typeface="+mn-ea"/>
              <a:cs typeface="Arial" charset="0"/>
            </a:endParaRPr>
          </a:p>
        </p:txBody>
      </p:sp>
      <p:sp>
        <p:nvSpPr>
          <p:cNvPr id="43" name="Text Box 31"/>
          <p:cNvSpPr txBox="1">
            <a:spLocks noChangeArrowheads="1"/>
          </p:cNvSpPr>
          <p:nvPr/>
        </p:nvSpPr>
        <p:spPr bwMode="white">
          <a:xfrm>
            <a:off x="415925" y="4155951"/>
            <a:ext cx="10604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smtClean="0">
                <a:solidFill>
                  <a:srgbClr val="F8F8F8"/>
                </a:solidFill>
                <a:latin typeface="+mn-ea"/>
                <a:ea typeface="+mn-ea"/>
                <a:cs typeface="Arial" charset="0"/>
              </a:rPr>
              <a:t>设定目标</a:t>
            </a:r>
            <a:endParaRPr lang="en-US" altLang="zh-CN" sz="1600" dirty="0">
              <a:solidFill>
                <a:srgbClr val="F8F8F8"/>
              </a:solidFill>
              <a:latin typeface="+mn-ea"/>
              <a:ea typeface="+mn-ea"/>
              <a:cs typeface="Arial" charset="0"/>
            </a:endParaRPr>
          </a:p>
        </p:txBody>
      </p:sp>
      <p:sp>
        <p:nvSpPr>
          <p:cNvPr id="44" name="Text Box 32"/>
          <p:cNvSpPr txBox="1">
            <a:spLocks noChangeArrowheads="1"/>
          </p:cNvSpPr>
          <p:nvPr/>
        </p:nvSpPr>
        <p:spPr bwMode="white">
          <a:xfrm>
            <a:off x="1303338" y="5452095"/>
            <a:ext cx="10604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smtClean="0">
                <a:solidFill>
                  <a:srgbClr val="F8F8F8"/>
                </a:solidFill>
                <a:latin typeface="+mn-ea"/>
                <a:ea typeface="+mn-ea"/>
                <a:cs typeface="Arial" charset="0"/>
              </a:rPr>
              <a:t>事项识别</a:t>
            </a:r>
            <a:endParaRPr lang="en-US" altLang="zh-CN" sz="1600" dirty="0">
              <a:solidFill>
                <a:srgbClr val="F8F8F8"/>
              </a:solidFill>
              <a:latin typeface="+mn-ea"/>
              <a:ea typeface="+mn-ea"/>
              <a:cs typeface="Arial" charset="0"/>
            </a:endParaRPr>
          </a:p>
        </p:txBody>
      </p:sp>
      <p:grpSp>
        <p:nvGrpSpPr>
          <p:cNvPr id="45" name="Group 33"/>
          <p:cNvGrpSpPr/>
          <p:nvPr/>
        </p:nvGrpSpPr>
        <p:grpSpPr bwMode="auto">
          <a:xfrm>
            <a:off x="6748463" y="2348880"/>
            <a:ext cx="1196975" cy="1171575"/>
            <a:chOff x="480" y="1200"/>
            <a:chExt cx="1042" cy="1019"/>
          </a:xfrm>
        </p:grpSpPr>
        <p:grpSp>
          <p:nvGrpSpPr>
            <p:cNvPr id="46" name="Group 34"/>
            <p:cNvGrpSpPr/>
            <p:nvPr/>
          </p:nvGrpSpPr>
          <p:grpSpPr bwMode="auto">
            <a:xfrm>
              <a:off x="480" y="1200"/>
              <a:ext cx="1042" cy="1019"/>
              <a:chOff x="480" y="1200"/>
              <a:chExt cx="1042" cy="1019"/>
            </a:xfrm>
          </p:grpSpPr>
          <p:pic>
            <p:nvPicPr>
              <p:cNvPr id="48" name="Picture 35"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480" y="1200"/>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Oval 36"/>
              <p:cNvSpPr>
                <a:spLocks noChangeArrowheads="1"/>
              </p:cNvSpPr>
              <p:nvPr/>
            </p:nvSpPr>
            <p:spPr bwMode="gray">
              <a:xfrm>
                <a:off x="480" y="1200"/>
                <a:ext cx="1035" cy="1019"/>
              </a:xfrm>
              <a:prstGeom prst="ellipse">
                <a:avLst/>
              </a:prstGeom>
              <a:gradFill rotWithShape="1">
                <a:gsLst>
                  <a:gs pos="0">
                    <a:schemeClr val="accent2">
                      <a:alpha val="55000"/>
                    </a:schemeClr>
                  </a:gs>
                  <a:gs pos="50000">
                    <a:schemeClr val="accent2">
                      <a:gamma/>
                      <a:shade val="66275"/>
                      <a:invGamma/>
                      <a:alpha val="89999"/>
                    </a:schemeClr>
                  </a:gs>
                  <a:gs pos="100000">
                    <a:schemeClr val="accent2">
                      <a:alpha val="55000"/>
                    </a:schemeClr>
                  </a:gs>
                </a:gsLst>
                <a:lin ang="5400000" scaled="1"/>
              </a:gradFill>
              <a:ln w="9525" algn="ctr">
                <a:noFill/>
                <a:round/>
              </a:ln>
              <a:effectLst/>
            </p:spPr>
            <p:txBody>
              <a:bodyPr wrap="none" anchor="ctr"/>
              <a:lstStyle/>
              <a:p>
                <a:pPr>
                  <a:defRPr/>
                </a:pPr>
                <a:endParaRPr lang="zh-CN" altLang="en-US">
                  <a:ea typeface="宋体" charset="-122"/>
                </a:endParaRPr>
              </a:p>
            </p:txBody>
          </p:sp>
        </p:grpSp>
        <p:pic>
          <p:nvPicPr>
            <p:cNvPr id="47" name="Picture 37" descr="Picture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584" y="1210"/>
              <a:ext cx="823"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0" name="Text Box 38"/>
          <p:cNvSpPr txBox="1">
            <a:spLocks noChangeArrowheads="1"/>
          </p:cNvSpPr>
          <p:nvPr/>
        </p:nvSpPr>
        <p:spPr bwMode="white">
          <a:xfrm>
            <a:off x="6813550" y="2730406"/>
            <a:ext cx="10604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smtClean="0">
                <a:solidFill>
                  <a:srgbClr val="F8F8F8"/>
                </a:solidFill>
                <a:latin typeface="+mn-ea"/>
                <a:ea typeface="+mn-ea"/>
                <a:cs typeface="Arial" charset="0"/>
              </a:rPr>
              <a:t>控制活动</a:t>
            </a:r>
            <a:endParaRPr lang="en-US" altLang="zh-CN" sz="1600" dirty="0">
              <a:solidFill>
                <a:srgbClr val="F8F8F8"/>
              </a:solidFill>
              <a:latin typeface="+mn-ea"/>
              <a:ea typeface="+mn-ea"/>
              <a:cs typeface="Arial" charset="0"/>
            </a:endParaRPr>
          </a:p>
        </p:txBody>
      </p:sp>
      <p:grpSp>
        <p:nvGrpSpPr>
          <p:cNvPr id="51" name="Group 39"/>
          <p:cNvGrpSpPr/>
          <p:nvPr/>
        </p:nvGrpSpPr>
        <p:grpSpPr bwMode="auto">
          <a:xfrm>
            <a:off x="7642225" y="3720480"/>
            <a:ext cx="1196975" cy="1171575"/>
            <a:chOff x="480" y="1200"/>
            <a:chExt cx="1042" cy="1019"/>
          </a:xfrm>
        </p:grpSpPr>
        <p:grpSp>
          <p:nvGrpSpPr>
            <p:cNvPr id="52" name="Group 40"/>
            <p:cNvGrpSpPr/>
            <p:nvPr/>
          </p:nvGrpSpPr>
          <p:grpSpPr bwMode="auto">
            <a:xfrm>
              <a:off x="480" y="1200"/>
              <a:ext cx="1042" cy="1019"/>
              <a:chOff x="480" y="1200"/>
              <a:chExt cx="1042" cy="1019"/>
            </a:xfrm>
          </p:grpSpPr>
          <p:pic>
            <p:nvPicPr>
              <p:cNvPr id="54" name="Picture 41"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480" y="1200"/>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Oval 42"/>
              <p:cNvSpPr>
                <a:spLocks noChangeArrowheads="1"/>
              </p:cNvSpPr>
              <p:nvPr/>
            </p:nvSpPr>
            <p:spPr bwMode="gray">
              <a:xfrm>
                <a:off x="480" y="1200"/>
                <a:ext cx="1035" cy="1019"/>
              </a:xfrm>
              <a:prstGeom prst="ellipse">
                <a:avLst/>
              </a:prstGeom>
              <a:gradFill rotWithShape="1">
                <a:gsLst>
                  <a:gs pos="0">
                    <a:schemeClr val="accent2">
                      <a:alpha val="55000"/>
                    </a:schemeClr>
                  </a:gs>
                  <a:gs pos="50000">
                    <a:schemeClr val="accent2">
                      <a:gamma/>
                      <a:shade val="66275"/>
                      <a:invGamma/>
                      <a:alpha val="89999"/>
                    </a:schemeClr>
                  </a:gs>
                  <a:gs pos="100000">
                    <a:schemeClr val="accent2">
                      <a:alpha val="55000"/>
                    </a:schemeClr>
                  </a:gs>
                </a:gsLst>
                <a:lin ang="5400000" scaled="1"/>
              </a:gradFill>
              <a:ln w="9525" algn="ctr">
                <a:noFill/>
                <a:round/>
              </a:ln>
              <a:effectLst/>
            </p:spPr>
            <p:txBody>
              <a:bodyPr wrap="none" anchor="ctr"/>
              <a:lstStyle/>
              <a:p>
                <a:pPr>
                  <a:defRPr/>
                </a:pPr>
                <a:endParaRPr lang="zh-CN" altLang="en-US">
                  <a:ea typeface="宋体" charset="-122"/>
                </a:endParaRPr>
              </a:p>
            </p:txBody>
          </p:sp>
        </p:grpSp>
        <p:pic>
          <p:nvPicPr>
            <p:cNvPr id="53" name="Picture 43" descr="Picture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584" y="1210"/>
              <a:ext cx="823"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 name="Text Box 44"/>
          <p:cNvSpPr txBox="1">
            <a:spLocks noChangeArrowheads="1"/>
          </p:cNvSpPr>
          <p:nvPr/>
        </p:nvSpPr>
        <p:spPr bwMode="white">
          <a:xfrm>
            <a:off x="7761692" y="4042743"/>
            <a:ext cx="98225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smtClean="0">
                <a:solidFill>
                  <a:srgbClr val="F8F8F8"/>
                </a:solidFill>
                <a:latin typeface="+mn-ea"/>
                <a:ea typeface="+mn-ea"/>
                <a:cs typeface="Arial" charset="0"/>
              </a:rPr>
              <a:t>信息与沟通</a:t>
            </a:r>
            <a:endParaRPr lang="en-US" altLang="zh-CN" sz="1600" dirty="0">
              <a:solidFill>
                <a:srgbClr val="F8F8F8"/>
              </a:solidFill>
              <a:latin typeface="+mn-ea"/>
              <a:ea typeface="+mn-ea"/>
              <a:cs typeface="Arial" charset="0"/>
            </a:endParaRPr>
          </a:p>
        </p:txBody>
      </p:sp>
      <p:grpSp>
        <p:nvGrpSpPr>
          <p:cNvPr id="57" name="Group 45"/>
          <p:cNvGrpSpPr/>
          <p:nvPr/>
        </p:nvGrpSpPr>
        <p:grpSpPr bwMode="auto">
          <a:xfrm>
            <a:off x="6748463" y="4998418"/>
            <a:ext cx="1196975" cy="1171575"/>
            <a:chOff x="480" y="1200"/>
            <a:chExt cx="1042" cy="1019"/>
          </a:xfrm>
        </p:grpSpPr>
        <p:grpSp>
          <p:nvGrpSpPr>
            <p:cNvPr id="58" name="Group 46"/>
            <p:cNvGrpSpPr/>
            <p:nvPr/>
          </p:nvGrpSpPr>
          <p:grpSpPr bwMode="auto">
            <a:xfrm>
              <a:off x="480" y="1200"/>
              <a:ext cx="1042" cy="1019"/>
              <a:chOff x="480" y="1200"/>
              <a:chExt cx="1042" cy="1019"/>
            </a:xfrm>
          </p:grpSpPr>
          <p:pic>
            <p:nvPicPr>
              <p:cNvPr id="60" name="Picture 47"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480" y="1200"/>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Oval 48"/>
              <p:cNvSpPr>
                <a:spLocks noChangeArrowheads="1"/>
              </p:cNvSpPr>
              <p:nvPr/>
            </p:nvSpPr>
            <p:spPr bwMode="gray">
              <a:xfrm>
                <a:off x="480" y="1200"/>
                <a:ext cx="1035" cy="1019"/>
              </a:xfrm>
              <a:prstGeom prst="ellipse">
                <a:avLst/>
              </a:prstGeom>
              <a:gradFill rotWithShape="1">
                <a:gsLst>
                  <a:gs pos="0">
                    <a:schemeClr val="accent2">
                      <a:alpha val="55000"/>
                    </a:schemeClr>
                  </a:gs>
                  <a:gs pos="50000">
                    <a:schemeClr val="accent2">
                      <a:gamma/>
                      <a:shade val="66275"/>
                      <a:invGamma/>
                      <a:alpha val="89999"/>
                    </a:schemeClr>
                  </a:gs>
                  <a:gs pos="100000">
                    <a:schemeClr val="accent2">
                      <a:alpha val="55000"/>
                    </a:schemeClr>
                  </a:gs>
                </a:gsLst>
                <a:lin ang="5400000" scaled="1"/>
              </a:gradFill>
              <a:ln w="9525" algn="ctr">
                <a:noFill/>
                <a:round/>
              </a:ln>
              <a:effectLst/>
            </p:spPr>
            <p:txBody>
              <a:bodyPr wrap="none" anchor="ctr"/>
              <a:lstStyle/>
              <a:p>
                <a:pPr>
                  <a:defRPr/>
                </a:pPr>
                <a:endParaRPr lang="zh-CN" altLang="en-US">
                  <a:ea typeface="宋体" charset="-122"/>
                </a:endParaRPr>
              </a:p>
            </p:txBody>
          </p:sp>
        </p:grpSp>
        <p:pic>
          <p:nvPicPr>
            <p:cNvPr id="59" name="Picture 49" descr="Picture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584" y="1210"/>
              <a:ext cx="823"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2" name="Text Box 50"/>
          <p:cNvSpPr txBox="1">
            <a:spLocks noChangeArrowheads="1"/>
          </p:cNvSpPr>
          <p:nvPr/>
        </p:nvSpPr>
        <p:spPr bwMode="white">
          <a:xfrm>
            <a:off x="6866731" y="5304805"/>
            <a:ext cx="8949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600" dirty="0" smtClean="0">
                <a:solidFill>
                  <a:srgbClr val="F8F8F8"/>
                </a:solidFill>
                <a:latin typeface="+mn-ea"/>
                <a:ea typeface="+mn-ea"/>
                <a:cs typeface="Arial" charset="0"/>
              </a:rPr>
              <a:t>监督与反馈</a:t>
            </a:r>
            <a:endParaRPr lang="en-US" altLang="zh-CN" sz="1600" dirty="0">
              <a:solidFill>
                <a:srgbClr val="F8F8F8"/>
              </a:solidFill>
              <a:latin typeface="+mn-ea"/>
              <a:ea typeface="+mn-ea"/>
              <a:cs typeface="Arial" charset="0"/>
            </a:endParaRPr>
          </a:p>
        </p:txBody>
      </p:sp>
      <p:sp>
        <p:nvSpPr>
          <p:cNvPr id="63" name="AutoShape 51"/>
          <p:cNvSpPr>
            <a:spLocks noChangeArrowheads="1"/>
          </p:cNvSpPr>
          <p:nvPr/>
        </p:nvSpPr>
        <p:spPr bwMode="gray">
          <a:xfrm rot="10800000">
            <a:off x="3956050" y="4787280"/>
            <a:ext cx="1333500" cy="7620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488" y="8640"/>
                </a:moveTo>
                <a:cubicBezTo>
                  <a:pt x="17520" y="5194"/>
                  <a:pt x="14378" y="2814"/>
                  <a:pt x="10800" y="2814"/>
                </a:cubicBezTo>
                <a:cubicBezTo>
                  <a:pt x="6441" y="2813"/>
                  <a:pt x="2888" y="6308"/>
                  <a:pt x="2815" y="10665"/>
                </a:cubicBezTo>
                <a:lnTo>
                  <a:pt x="1" y="10618"/>
                </a:lnTo>
                <a:cubicBezTo>
                  <a:pt x="100" y="4725"/>
                  <a:pt x="4906" y="-1"/>
                  <a:pt x="10800" y="0"/>
                </a:cubicBezTo>
                <a:cubicBezTo>
                  <a:pt x="15639" y="0"/>
                  <a:pt x="19888" y="3219"/>
                  <a:pt x="21197" y="7879"/>
                </a:cubicBezTo>
                <a:lnTo>
                  <a:pt x="23796" y="7148"/>
                </a:lnTo>
                <a:lnTo>
                  <a:pt x="20953" y="12212"/>
                </a:lnTo>
                <a:lnTo>
                  <a:pt x="15889" y="9370"/>
                </a:lnTo>
                <a:lnTo>
                  <a:pt x="18488" y="8640"/>
                </a:lnTo>
                <a:close/>
              </a:path>
            </a:pathLst>
          </a:custGeom>
          <a:solidFill>
            <a:schemeClr val="tx1">
              <a:alpha val="3686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64" name="Text Box 52"/>
          <p:cNvSpPr txBox="1">
            <a:spLocks noChangeArrowheads="1"/>
          </p:cNvSpPr>
          <p:nvPr/>
        </p:nvSpPr>
        <p:spPr bwMode="auto">
          <a:xfrm>
            <a:off x="6043613" y="4047505"/>
            <a:ext cx="164623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spcBef>
                <a:spcPct val="50000"/>
              </a:spcBef>
            </a:pPr>
            <a:r>
              <a:rPr lang="zh-CN" altLang="en-US" sz="1400" dirty="0" smtClean="0">
                <a:solidFill>
                  <a:srgbClr val="000000"/>
                </a:solidFill>
                <a:latin typeface="微软雅黑" pitchFamily="34" charset="-122"/>
                <a:ea typeface="微软雅黑" pitchFamily="34" charset="-122"/>
                <a:cs typeface="Arial" charset="0"/>
              </a:rPr>
              <a:t>行动与落实</a:t>
            </a:r>
            <a:endParaRPr lang="en-US" altLang="zh-CN" sz="1400" dirty="0">
              <a:solidFill>
                <a:srgbClr val="000000"/>
              </a:solidFill>
              <a:latin typeface="微软雅黑" pitchFamily="34" charset="-122"/>
              <a:ea typeface="微软雅黑" pitchFamily="34" charset="-122"/>
              <a:cs typeface="Arial" charset="0"/>
            </a:endParaRPr>
          </a:p>
        </p:txBody>
      </p:sp>
      <p:sp>
        <p:nvSpPr>
          <p:cNvPr id="2" name="TextBox 1"/>
          <p:cNvSpPr txBox="1"/>
          <p:nvPr/>
        </p:nvSpPr>
        <p:spPr>
          <a:xfrm>
            <a:off x="2483768" y="1844824"/>
            <a:ext cx="4104456" cy="369332"/>
          </a:xfrm>
          <a:prstGeom prst="rect">
            <a:avLst/>
          </a:prstGeom>
          <a:noFill/>
        </p:spPr>
        <p:txBody>
          <a:bodyPr wrap="square" rtlCol="0">
            <a:spAutoFit/>
          </a:bodyPr>
          <a:lstStyle/>
          <a:p>
            <a:pPr algn="ctr"/>
            <a:r>
              <a:rPr lang="zh-CN" altLang="en-US" u="sng" dirty="0" smtClean="0"/>
              <a:t>风险评估</a:t>
            </a:r>
            <a:r>
              <a:rPr lang="en-US" altLang="zh-CN" u="sng" dirty="0" smtClean="0"/>
              <a:t>=</a:t>
            </a:r>
            <a:r>
              <a:rPr lang="zh-CN" altLang="en-US" u="sng" dirty="0" smtClean="0"/>
              <a:t>识别</a:t>
            </a:r>
            <a:r>
              <a:rPr lang="en-US" altLang="zh-CN" u="sng" dirty="0" smtClean="0"/>
              <a:t>+</a:t>
            </a:r>
            <a:r>
              <a:rPr lang="zh-CN" altLang="en-US" u="sng" dirty="0" smtClean="0"/>
              <a:t>度量</a:t>
            </a:r>
            <a:r>
              <a:rPr lang="en-US" altLang="zh-CN" u="sng" dirty="0" smtClean="0"/>
              <a:t>+</a:t>
            </a:r>
            <a:r>
              <a:rPr lang="zh-CN" altLang="en-US" u="sng" dirty="0" smtClean="0"/>
              <a:t>评价</a:t>
            </a:r>
            <a:endParaRPr lang="zh-CN" altLang="en-US" u="sng" dirty="0"/>
          </a:p>
        </p:txBody>
      </p:sp>
      <p:sp>
        <p:nvSpPr>
          <p:cNvPr id="4" name="TextBox 3"/>
          <p:cNvSpPr txBox="1"/>
          <p:nvPr/>
        </p:nvSpPr>
        <p:spPr>
          <a:xfrm>
            <a:off x="6300193" y="6217567"/>
            <a:ext cx="2406903" cy="307777"/>
          </a:xfrm>
          <a:prstGeom prst="rect">
            <a:avLst/>
          </a:prstGeom>
          <a:noFill/>
        </p:spPr>
        <p:txBody>
          <a:bodyPr wrap="square" rtlCol="0">
            <a:spAutoFit/>
          </a:bodyPr>
          <a:lstStyle/>
          <a:p>
            <a:pPr algn="ctr"/>
            <a:r>
              <a:rPr lang="zh-CN" altLang="en-US" sz="1400" dirty="0" smtClean="0"/>
              <a:t>审计发挥作用</a:t>
            </a:r>
            <a:endParaRPr lang="zh-CN" altLang="en-US" sz="14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6" y="357166"/>
            <a:ext cx="3351316" cy="523220"/>
          </a:xfrm>
          <a:prstGeom prst="rect">
            <a:avLst/>
          </a:prstGeom>
          <a:noFill/>
        </p:spPr>
        <p:txBody>
          <a:bodyPr wrap="square" rtlCol="0">
            <a:spAutoFit/>
          </a:bodyPr>
          <a:lstStyle/>
          <a:p>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目录</a:t>
            </a:r>
            <a:r>
              <a:rPr lang="en-US" altLang="zh-CN" sz="2800" dirty="0">
                <a:solidFill>
                  <a:schemeClr val="bg1"/>
                </a:solidFill>
                <a:latin typeface="微软雅黑" pitchFamily="34" charset="-122"/>
                <a:ea typeface="微软雅黑" pitchFamily="34" charset="-122"/>
              </a:rPr>
              <a:t>——</a:t>
            </a:r>
            <a:endParaRPr lang="zh-CN" altLang="en-US" sz="2800" dirty="0">
              <a:solidFill>
                <a:schemeClr val="bg1"/>
              </a:solidFill>
              <a:latin typeface="微软雅黑" pitchFamily="34" charset="-122"/>
              <a:ea typeface="微软雅黑" pitchFamily="34" charset="-122"/>
            </a:endParaRPr>
          </a:p>
        </p:txBody>
      </p:sp>
      <p:grpSp>
        <p:nvGrpSpPr>
          <p:cNvPr id="43" name="Group 4"/>
          <p:cNvGrpSpPr/>
          <p:nvPr/>
        </p:nvGrpSpPr>
        <p:grpSpPr bwMode="auto">
          <a:xfrm>
            <a:off x="2057400" y="2204864"/>
            <a:ext cx="5114925" cy="457200"/>
            <a:chOff x="1296" y="1224"/>
            <a:chExt cx="3222" cy="288"/>
          </a:xfrm>
        </p:grpSpPr>
        <p:sp>
          <p:nvSpPr>
            <p:cNvPr id="44" name="Oval 5"/>
            <p:cNvSpPr>
              <a:spLocks noChangeArrowheads="1"/>
            </p:cNvSpPr>
            <p:nvPr/>
          </p:nvSpPr>
          <p:spPr bwMode="gray">
            <a:xfrm>
              <a:off x="1296" y="1290"/>
              <a:ext cx="144" cy="144"/>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45" name="Group 6"/>
            <p:cNvGrpSpPr/>
            <p:nvPr/>
          </p:nvGrpSpPr>
          <p:grpSpPr bwMode="auto">
            <a:xfrm>
              <a:off x="1440" y="1224"/>
              <a:ext cx="3078" cy="288"/>
              <a:chOff x="1536" y="1470"/>
              <a:chExt cx="3078" cy="288"/>
            </a:xfrm>
          </p:grpSpPr>
          <p:sp>
            <p:nvSpPr>
              <p:cNvPr id="46" name="Line 7"/>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47" name="AutoShape 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48" name="Group 9"/>
          <p:cNvGrpSpPr/>
          <p:nvPr/>
        </p:nvGrpSpPr>
        <p:grpSpPr bwMode="auto">
          <a:xfrm>
            <a:off x="2057400" y="2890664"/>
            <a:ext cx="5114925" cy="457200"/>
            <a:chOff x="1296" y="1566"/>
            <a:chExt cx="3222" cy="288"/>
          </a:xfrm>
        </p:grpSpPr>
        <p:sp>
          <p:nvSpPr>
            <p:cNvPr id="49" name="Oval 10"/>
            <p:cNvSpPr>
              <a:spLocks noChangeArrowheads="1"/>
            </p:cNvSpPr>
            <p:nvPr/>
          </p:nvSpPr>
          <p:spPr bwMode="gray">
            <a:xfrm>
              <a:off x="1296" y="1626"/>
              <a:ext cx="144" cy="144"/>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50" name="Group 11"/>
            <p:cNvGrpSpPr/>
            <p:nvPr/>
          </p:nvGrpSpPr>
          <p:grpSpPr bwMode="auto">
            <a:xfrm>
              <a:off x="1440" y="1566"/>
              <a:ext cx="3078" cy="288"/>
              <a:chOff x="1536" y="1470"/>
              <a:chExt cx="3078" cy="288"/>
            </a:xfrm>
          </p:grpSpPr>
          <p:sp>
            <p:nvSpPr>
              <p:cNvPr id="51" name="Line 12"/>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52" name="AutoShape 13"/>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53" name="Group 14"/>
          <p:cNvGrpSpPr/>
          <p:nvPr/>
        </p:nvGrpSpPr>
        <p:grpSpPr bwMode="auto">
          <a:xfrm>
            <a:off x="2057400" y="3585989"/>
            <a:ext cx="5114925" cy="457200"/>
            <a:chOff x="1296" y="1908"/>
            <a:chExt cx="3222" cy="288"/>
          </a:xfrm>
        </p:grpSpPr>
        <p:sp>
          <p:nvSpPr>
            <p:cNvPr id="54" name="Oval 15"/>
            <p:cNvSpPr>
              <a:spLocks noChangeArrowheads="1"/>
            </p:cNvSpPr>
            <p:nvPr/>
          </p:nvSpPr>
          <p:spPr bwMode="gray">
            <a:xfrm>
              <a:off x="1296" y="1974"/>
              <a:ext cx="144" cy="144"/>
            </a:xfrm>
            <a:prstGeom prst="ellipse">
              <a:avLst/>
            </a:prstGeom>
            <a:gradFill rotWithShape="1">
              <a:gsLst>
                <a:gs pos="0">
                  <a:schemeClr val="accent2"/>
                </a:gs>
                <a:gs pos="100000">
                  <a:schemeClr val="accent2">
                    <a:gamma/>
                    <a:shade val="66667"/>
                    <a:invGamma/>
                  </a:scheme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55" name="Group 16"/>
            <p:cNvGrpSpPr/>
            <p:nvPr/>
          </p:nvGrpSpPr>
          <p:grpSpPr bwMode="auto">
            <a:xfrm>
              <a:off x="1440" y="1908"/>
              <a:ext cx="3078" cy="288"/>
              <a:chOff x="1536" y="1470"/>
              <a:chExt cx="3078" cy="288"/>
            </a:xfrm>
          </p:grpSpPr>
          <p:sp>
            <p:nvSpPr>
              <p:cNvPr id="56" name="Line 17"/>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57" name="AutoShape 1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58" name="Group 19"/>
          <p:cNvGrpSpPr/>
          <p:nvPr/>
        </p:nvGrpSpPr>
        <p:grpSpPr bwMode="auto">
          <a:xfrm>
            <a:off x="2057400" y="4290839"/>
            <a:ext cx="5114925" cy="457200"/>
            <a:chOff x="1296" y="2256"/>
            <a:chExt cx="3222" cy="288"/>
          </a:xfrm>
        </p:grpSpPr>
        <p:sp>
          <p:nvSpPr>
            <p:cNvPr id="59" name="Oval 20"/>
            <p:cNvSpPr>
              <a:spLocks noChangeArrowheads="1"/>
            </p:cNvSpPr>
            <p:nvPr/>
          </p:nvSpPr>
          <p:spPr bwMode="gray">
            <a:xfrm>
              <a:off x="1296" y="2325"/>
              <a:ext cx="144" cy="144"/>
            </a:xfrm>
            <a:prstGeom prst="ellipse">
              <a:avLst/>
            </a:prstGeom>
            <a:gradFill rotWithShape="1">
              <a:gsLst>
                <a:gs pos="0">
                  <a:schemeClr val="accent1"/>
                </a:gs>
                <a:gs pos="100000">
                  <a:schemeClr val="accent1">
                    <a:gamma/>
                    <a:shade val="66667"/>
                    <a:invGamma/>
                  </a:scheme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60" name="Group 21"/>
            <p:cNvGrpSpPr/>
            <p:nvPr/>
          </p:nvGrpSpPr>
          <p:grpSpPr bwMode="auto">
            <a:xfrm>
              <a:off x="1440" y="2256"/>
              <a:ext cx="3078" cy="288"/>
              <a:chOff x="1536" y="1470"/>
              <a:chExt cx="3078" cy="288"/>
            </a:xfrm>
          </p:grpSpPr>
          <p:sp>
            <p:nvSpPr>
              <p:cNvPr id="61" name="Line 22"/>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62" name="AutoShape 23"/>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63" name="Group 24"/>
          <p:cNvGrpSpPr/>
          <p:nvPr/>
        </p:nvGrpSpPr>
        <p:grpSpPr bwMode="auto">
          <a:xfrm>
            <a:off x="2057400" y="4986164"/>
            <a:ext cx="5114925" cy="457200"/>
            <a:chOff x="1296" y="2598"/>
            <a:chExt cx="3222" cy="288"/>
          </a:xfrm>
        </p:grpSpPr>
        <p:sp>
          <p:nvSpPr>
            <p:cNvPr id="64" name="Oval 25"/>
            <p:cNvSpPr>
              <a:spLocks noChangeArrowheads="1"/>
            </p:cNvSpPr>
            <p:nvPr/>
          </p:nvSpPr>
          <p:spPr bwMode="gray">
            <a:xfrm>
              <a:off x="1296" y="2661"/>
              <a:ext cx="144" cy="144"/>
            </a:xfrm>
            <a:prstGeom prst="ellipse">
              <a:avLst/>
            </a:prstGeom>
            <a:gradFill rotWithShape="1">
              <a:gsLst>
                <a:gs pos="0">
                  <a:schemeClr val="hlink"/>
                </a:gs>
                <a:gs pos="100000">
                  <a:schemeClr val="hlink">
                    <a:gamma/>
                    <a:shade val="66667"/>
                    <a:invGamma/>
                  </a:scheme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65" name="Group 26"/>
            <p:cNvGrpSpPr/>
            <p:nvPr/>
          </p:nvGrpSpPr>
          <p:grpSpPr bwMode="auto">
            <a:xfrm>
              <a:off x="1440" y="2598"/>
              <a:ext cx="3078" cy="288"/>
              <a:chOff x="1536" y="1470"/>
              <a:chExt cx="3078" cy="288"/>
            </a:xfrm>
          </p:grpSpPr>
          <p:sp>
            <p:nvSpPr>
              <p:cNvPr id="66" name="Line 27"/>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67" name="AutoShape 2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sp>
        <p:nvSpPr>
          <p:cNvPr id="68" name="Rectangle 29"/>
          <p:cNvSpPr>
            <a:spLocks noChangeArrowheads="1"/>
          </p:cNvSpPr>
          <p:nvPr/>
        </p:nvSpPr>
        <p:spPr bwMode="gray">
          <a:xfrm>
            <a:off x="3203848" y="2242964"/>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风险管理体系概念及意义</a:t>
            </a:r>
            <a:endParaRPr lang="en-US" altLang="zh-CN" dirty="0">
              <a:latin typeface="微软雅黑" pitchFamily="34" charset="-122"/>
              <a:ea typeface="微软雅黑" pitchFamily="34" charset="-122"/>
            </a:endParaRPr>
          </a:p>
        </p:txBody>
      </p:sp>
      <p:sp>
        <p:nvSpPr>
          <p:cNvPr id="69" name="Rectangle 30"/>
          <p:cNvSpPr>
            <a:spLocks noChangeArrowheads="1"/>
          </p:cNvSpPr>
          <p:nvPr/>
        </p:nvSpPr>
        <p:spPr bwMode="gray">
          <a:xfrm>
            <a:off x="3203848" y="2938289"/>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风险管理体系构建的框架</a:t>
            </a:r>
            <a:endParaRPr lang="en-US" altLang="zh-CN" dirty="0">
              <a:latin typeface="微软雅黑" pitchFamily="34" charset="-122"/>
              <a:ea typeface="微软雅黑" pitchFamily="34" charset="-122"/>
            </a:endParaRPr>
          </a:p>
        </p:txBody>
      </p:sp>
      <p:sp>
        <p:nvSpPr>
          <p:cNvPr id="70" name="Rectangle 31"/>
          <p:cNvSpPr>
            <a:spLocks noChangeArrowheads="1"/>
          </p:cNvSpPr>
          <p:nvPr/>
        </p:nvSpPr>
        <p:spPr bwMode="gray">
          <a:xfrm>
            <a:off x="3203848" y="3638377"/>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风险管理体系功能与作用</a:t>
            </a:r>
            <a:endParaRPr lang="en-US" altLang="zh-CN" dirty="0">
              <a:latin typeface="微软雅黑" pitchFamily="34" charset="-122"/>
              <a:ea typeface="微软雅黑" pitchFamily="34" charset="-122"/>
            </a:endParaRPr>
          </a:p>
        </p:txBody>
      </p:sp>
      <p:sp>
        <p:nvSpPr>
          <p:cNvPr id="71" name="Rectangle 32"/>
          <p:cNvSpPr>
            <a:spLocks noChangeArrowheads="1"/>
          </p:cNvSpPr>
          <p:nvPr/>
        </p:nvSpPr>
        <p:spPr bwMode="gray">
          <a:xfrm>
            <a:off x="3203848" y="4355812"/>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风险管理体系的建设步骤</a:t>
            </a:r>
            <a:endParaRPr lang="en-US" altLang="zh-CN" dirty="0">
              <a:latin typeface="微软雅黑" pitchFamily="34" charset="-122"/>
              <a:ea typeface="微软雅黑" pitchFamily="34" charset="-122"/>
            </a:endParaRPr>
          </a:p>
        </p:txBody>
      </p:sp>
      <p:sp>
        <p:nvSpPr>
          <p:cNvPr id="72" name="Rectangle 33"/>
          <p:cNvSpPr>
            <a:spLocks noChangeArrowheads="1"/>
          </p:cNvSpPr>
          <p:nvPr/>
        </p:nvSpPr>
        <p:spPr bwMode="gray">
          <a:xfrm>
            <a:off x="3203848" y="5013176"/>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a:latin typeface="微软雅黑" pitchFamily="34" charset="-122"/>
                <a:ea typeface="微软雅黑" pitchFamily="34" charset="-122"/>
              </a:rPr>
              <a:t>风险管理体系面临的挑战</a:t>
            </a:r>
            <a:endParaRPr lang="en-US" altLang="zh-CN" dirty="0">
              <a:latin typeface="微软雅黑" pitchFamily="34" charset="-122"/>
              <a:ea typeface="微软雅黑" pitchFamily="34" charset="-122"/>
            </a:endParaRPr>
          </a:p>
        </p:txBody>
      </p:sp>
      <p:sp>
        <p:nvSpPr>
          <p:cNvPr id="39" name="五角星 38"/>
          <p:cNvSpPr/>
          <p:nvPr/>
        </p:nvSpPr>
        <p:spPr>
          <a:xfrm>
            <a:off x="7308304" y="4365136"/>
            <a:ext cx="288000" cy="288000"/>
          </a:xfrm>
          <a:prstGeom prst="star5">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四、建设步骤</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风险管理</a:t>
            </a:r>
            <a:r>
              <a:rPr lang="zh-CN" altLang="zh-CN" sz="2800" dirty="0" smtClean="0">
                <a:solidFill>
                  <a:schemeClr val="bg1"/>
                </a:solidFill>
                <a:latin typeface="微软雅黑" pitchFamily="34" charset="-122"/>
                <a:ea typeface="微软雅黑" pitchFamily="34" charset="-122"/>
              </a:rPr>
              <a:t>体系</a:t>
            </a:r>
            <a:r>
              <a:rPr lang="zh-CN" altLang="zh-CN" sz="2800" dirty="0">
                <a:solidFill>
                  <a:schemeClr val="bg1"/>
                </a:solidFill>
                <a:latin typeface="微软雅黑" pitchFamily="34" charset="-122"/>
                <a:ea typeface="微软雅黑" pitchFamily="34" charset="-122"/>
              </a:rPr>
              <a:t>建设的</a:t>
            </a:r>
            <a:r>
              <a:rPr lang="en-US" altLang="zh-CN" sz="2800" dirty="0">
                <a:solidFill>
                  <a:schemeClr val="bg1"/>
                </a:solidFill>
                <a:latin typeface="微软雅黑" pitchFamily="34" charset="-122"/>
                <a:ea typeface="微软雅黑" pitchFamily="34" charset="-122"/>
              </a:rPr>
              <a:t>8</a:t>
            </a:r>
            <a:r>
              <a:rPr lang="zh-CN" altLang="zh-CN" sz="2800" dirty="0">
                <a:solidFill>
                  <a:schemeClr val="bg1"/>
                </a:solidFill>
                <a:latin typeface="微软雅黑" pitchFamily="34" charset="-122"/>
                <a:ea typeface="微软雅黑" pitchFamily="34" charset="-122"/>
              </a:rPr>
              <a:t>要素法</a:t>
            </a:r>
            <a:endParaRPr lang="zh-CN" altLang="en-US" sz="2800" dirty="0">
              <a:solidFill>
                <a:schemeClr val="bg1"/>
              </a:solidFill>
              <a:latin typeface="微软雅黑" pitchFamily="34" charset="-122"/>
              <a:ea typeface="微软雅黑" pitchFamily="34" charset="-122"/>
            </a:endParaRPr>
          </a:p>
        </p:txBody>
      </p:sp>
      <p:grpSp>
        <p:nvGrpSpPr>
          <p:cNvPr id="30" name="Group 4"/>
          <p:cNvGrpSpPr/>
          <p:nvPr/>
        </p:nvGrpSpPr>
        <p:grpSpPr bwMode="auto">
          <a:xfrm>
            <a:off x="3009900" y="2740496"/>
            <a:ext cx="2900363" cy="2706688"/>
            <a:chOff x="1872" y="1824"/>
            <a:chExt cx="2014" cy="1821"/>
          </a:xfrm>
        </p:grpSpPr>
        <p:sp>
          <p:nvSpPr>
            <p:cNvPr id="31" name="AutoShape 5"/>
            <p:cNvSpPr>
              <a:spLocks noChangeArrowheads="1"/>
            </p:cNvSpPr>
            <p:nvPr/>
          </p:nvSpPr>
          <p:spPr bwMode="gray">
            <a:xfrm rot="16200000" flipH="1">
              <a:off x="1820" y="2527"/>
              <a:ext cx="310" cy="206"/>
            </a:xfrm>
            <a:prstGeom prst="upArrow">
              <a:avLst>
                <a:gd name="adj1" fmla="val 51676"/>
                <a:gd name="adj2" fmla="val 100000"/>
              </a:avLst>
            </a:prstGeom>
            <a:gradFill rotWithShape="1">
              <a:gsLst>
                <a:gs pos="0">
                  <a:schemeClr val="bg2"/>
                </a:gs>
                <a:gs pos="100000">
                  <a:schemeClr val="bg2">
                    <a:gamma/>
                    <a:tint val="39216"/>
                    <a:invGamma/>
                  </a:schemeClr>
                </a:gs>
              </a:gsLst>
              <a:lin ang="0" scaled="1"/>
            </a:gradFill>
            <a:ln w="9525" algn="ctr">
              <a:noFill/>
              <a:miter lim="800000"/>
            </a:ln>
            <a:effectLst/>
          </p:spPr>
          <p:txBody>
            <a:bodyPr wrap="none" anchor="ctr"/>
            <a:lstStyle/>
            <a:p>
              <a:pPr>
                <a:defRPr/>
              </a:pPr>
              <a:endParaRPr lang="zh-CN" altLang="en-US">
                <a:latin typeface="Arial" charset="0"/>
              </a:endParaRPr>
            </a:p>
          </p:txBody>
        </p:sp>
        <p:sp>
          <p:nvSpPr>
            <p:cNvPr id="32" name="AutoShape 6"/>
            <p:cNvSpPr>
              <a:spLocks noChangeArrowheads="1"/>
            </p:cNvSpPr>
            <p:nvPr/>
          </p:nvSpPr>
          <p:spPr bwMode="gray">
            <a:xfrm rot="5400000" flipH="1">
              <a:off x="3635" y="2494"/>
              <a:ext cx="309" cy="205"/>
            </a:xfrm>
            <a:prstGeom prst="upArrow">
              <a:avLst>
                <a:gd name="adj1" fmla="val 51676"/>
                <a:gd name="adj2" fmla="val 100000"/>
              </a:avLst>
            </a:prstGeom>
            <a:gradFill rotWithShape="1">
              <a:gsLst>
                <a:gs pos="0">
                  <a:schemeClr val="bg2"/>
                </a:gs>
                <a:gs pos="100000">
                  <a:schemeClr val="bg2">
                    <a:gamma/>
                    <a:tint val="39216"/>
                    <a:invGamma/>
                  </a:schemeClr>
                </a:gs>
              </a:gsLst>
              <a:lin ang="0" scaled="1"/>
            </a:gradFill>
            <a:ln w="9525" algn="ctr">
              <a:noFill/>
              <a:miter lim="800000"/>
            </a:ln>
            <a:effectLst/>
          </p:spPr>
          <p:txBody>
            <a:bodyPr wrap="none" anchor="ctr"/>
            <a:lstStyle/>
            <a:p>
              <a:pPr>
                <a:defRPr/>
              </a:pPr>
              <a:endParaRPr lang="zh-CN" altLang="en-US">
                <a:latin typeface="Arial" charset="0"/>
              </a:endParaRPr>
            </a:p>
          </p:txBody>
        </p:sp>
        <p:sp>
          <p:nvSpPr>
            <p:cNvPr id="33" name="AutoShape 7"/>
            <p:cNvSpPr>
              <a:spLocks noChangeArrowheads="1"/>
            </p:cNvSpPr>
            <p:nvPr/>
          </p:nvSpPr>
          <p:spPr bwMode="gray">
            <a:xfrm rot="10800000" flipH="1">
              <a:off x="2725" y="3439"/>
              <a:ext cx="308" cy="206"/>
            </a:xfrm>
            <a:prstGeom prst="upArrow">
              <a:avLst>
                <a:gd name="adj1" fmla="val 51676"/>
                <a:gd name="adj2" fmla="val 100000"/>
              </a:avLst>
            </a:prstGeom>
            <a:gradFill rotWithShape="1">
              <a:gsLst>
                <a:gs pos="0">
                  <a:schemeClr val="bg2"/>
                </a:gs>
                <a:gs pos="100000">
                  <a:schemeClr val="bg2">
                    <a:gamma/>
                    <a:tint val="39216"/>
                    <a:invGamma/>
                  </a:schemeClr>
                </a:gs>
              </a:gsLst>
              <a:lin ang="0" scaled="1"/>
            </a:gradFill>
            <a:ln w="9525" algn="ctr">
              <a:noFill/>
              <a:miter lim="800000"/>
            </a:ln>
            <a:effectLst/>
          </p:spPr>
          <p:txBody>
            <a:bodyPr wrap="none" anchor="ctr"/>
            <a:lstStyle/>
            <a:p>
              <a:pPr>
                <a:defRPr/>
              </a:pPr>
              <a:endParaRPr lang="zh-CN" altLang="en-US">
                <a:latin typeface="Arial" charset="0"/>
              </a:endParaRPr>
            </a:p>
          </p:txBody>
        </p:sp>
        <p:sp>
          <p:nvSpPr>
            <p:cNvPr id="34" name="Oval 8"/>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ln>
          </p:spPr>
          <p:txBody>
            <a:bodyPr wrap="none" anchor="ctr"/>
            <a:lstStyle/>
            <a:p>
              <a:endParaRPr lang="zh-CN" altLang="en-US"/>
            </a:p>
          </p:txBody>
        </p:sp>
        <p:sp>
          <p:nvSpPr>
            <p:cNvPr id="35" name="Oval 9"/>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36" name="Oval 10"/>
            <p:cNvSpPr>
              <a:spLocks noChangeArrowheads="1"/>
            </p:cNvSpPr>
            <p:nvPr/>
          </p:nvSpPr>
          <p:spPr bwMode="gray">
            <a:xfrm>
              <a:off x="2255" y="2000"/>
              <a:ext cx="1261" cy="1262"/>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a:defRPr/>
              </a:pPr>
              <a:endParaRPr lang="zh-CN" altLang="en-US">
                <a:latin typeface="Arial" charset="0"/>
              </a:endParaRPr>
            </a:p>
          </p:txBody>
        </p:sp>
        <p:sp>
          <p:nvSpPr>
            <p:cNvPr id="37" name="Oval 11"/>
            <p:cNvSpPr>
              <a:spLocks noChangeArrowheads="1"/>
            </p:cNvSpPr>
            <p:nvPr/>
          </p:nvSpPr>
          <p:spPr bwMode="gray">
            <a:xfrm>
              <a:off x="2254" y="2000"/>
              <a:ext cx="1262" cy="1264"/>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wrap="none" anchor="ctr">
              <a:spAutoFit/>
            </a:bodyPr>
            <a:lstStyle/>
            <a:p>
              <a:endParaRPr lang="zh-CN" altLang="en-US"/>
            </a:p>
          </p:txBody>
        </p:sp>
        <p:sp>
          <p:nvSpPr>
            <p:cNvPr id="38" name="Oval 12"/>
            <p:cNvSpPr>
              <a:spLocks noChangeArrowheads="1"/>
            </p:cNvSpPr>
            <p:nvPr/>
          </p:nvSpPr>
          <p:spPr bwMode="gray">
            <a:xfrm>
              <a:off x="2337" y="2084"/>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a:defRPr/>
              </a:pPr>
              <a:endParaRPr lang="zh-CN" altLang="en-US">
                <a:latin typeface="Arial" charset="0"/>
              </a:endParaRPr>
            </a:p>
          </p:txBody>
        </p:sp>
        <p:sp>
          <p:nvSpPr>
            <p:cNvPr id="39" name="Oval 13"/>
            <p:cNvSpPr>
              <a:spLocks noChangeArrowheads="1"/>
            </p:cNvSpPr>
            <p:nvPr/>
          </p:nvSpPr>
          <p:spPr bwMode="gray">
            <a:xfrm>
              <a:off x="2337" y="2083"/>
              <a:ext cx="1096" cy="1098"/>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grpSp>
      <p:sp>
        <p:nvSpPr>
          <p:cNvPr id="40" name="AutoShape 14"/>
          <p:cNvSpPr>
            <a:spLocks noChangeArrowheads="1"/>
          </p:cNvSpPr>
          <p:nvPr/>
        </p:nvSpPr>
        <p:spPr bwMode="gray">
          <a:xfrm>
            <a:off x="1143000" y="4239096"/>
            <a:ext cx="1658938" cy="561975"/>
          </a:xfrm>
          <a:prstGeom prst="can">
            <a:avLst>
              <a:gd name="adj" fmla="val 25000"/>
            </a:avLst>
          </a:prstGeom>
          <a:gradFill rotWithShape="1">
            <a:gsLst>
              <a:gs pos="0">
                <a:schemeClr val="folHlink">
                  <a:gamma/>
                  <a:shade val="46275"/>
                  <a:invGamma/>
                </a:schemeClr>
              </a:gs>
              <a:gs pos="50000">
                <a:schemeClr val="folHlink"/>
              </a:gs>
              <a:gs pos="100000">
                <a:schemeClr val="folHlink">
                  <a:gamma/>
                  <a:shade val="46275"/>
                  <a:invGamma/>
                </a:schemeClr>
              </a:gs>
            </a:gsLst>
            <a:lin ang="0" scaled="1"/>
          </a:gradFill>
          <a:ln w="9525">
            <a:noFill/>
            <a:round/>
          </a:ln>
          <a:effectLst/>
        </p:spPr>
        <p:txBody>
          <a:bodyPr wrap="none" anchor="ctr"/>
          <a:lstStyle/>
          <a:p>
            <a:pPr>
              <a:defRPr/>
            </a:pPr>
            <a:endParaRPr lang="zh-CN" altLang="en-US">
              <a:latin typeface="Arial" charset="0"/>
            </a:endParaRPr>
          </a:p>
        </p:txBody>
      </p:sp>
      <p:sp>
        <p:nvSpPr>
          <p:cNvPr id="41" name="AutoShape 15"/>
          <p:cNvSpPr>
            <a:spLocks noChangeArrowheads="1"/>
          </p:cNvSpPr>
          <p:nvPr/>
        </p:nvSpPr>
        <p:spPr bwMode="gray">
          <a:xfrm>
            <a:off x="1143000" y="3739034"/>
            <a:ext cx="1658938" cy="573087"/>
          </a:xfrm>
          <a:prstGeom prst="can">
            <a:avLst>
              <a:gd name="adj" fmla="val 25000"/>
            </a:avLst>
          </a:prstGeom>
          <a:gradFill rotWithShape="1">
            <a:gsLst>
              <a:gs pos="0">
                <a:schemeClr val="folHlink">
                  <a:gamma/>
                  <a:shade val="46275"/>
                  <a:invGamma/>
                </a:schemeClr>
              </a:gs>
              <a:gs pos="50000">
                <a:schemeClr val="folHlink"/>
              </a:gs>
              <a:gs pos="100000">
                <a:schemeClr val="folHlink">
                  <a:gamma/>
                  <a:shade val="46275"/>
                  <a:invGamma/>
                </a:schemeClr>
              </a:gs>
            </a:gsLst>
            <a:lin ang="0" scaled="1"/>
          </a:gradFill>
          <a:ln w="9525">
            <a:noFill/>
            <a:round/>
          </a:ln>
          <a:effectLst/>
        </p:spPr>
        <p:txBody>
          <a:bodyPr wrap="none" anchor="ctr"/>
          <a:lstStyle/>
          <a:p>
            <a:pPr>
              <a:defRPr/>
            </a:pPr>
            <a:endParaRPr lang="zh-CN" altLang="en-US">
              <a:latin typeface="Arial" charset="0"/>
            </a:endParaRPr>
          </a:p>
        </p:txBody>
      </p:sp>
      <p:sp>
        <p:nvSpPr>
          <p:cNvPr id="42" name="AutoShape 16"/>
          <p:cNvSpPr>
            <a:spLocks noChangeArrowheads="1"/>
          </p:cNvSpPr>
          <p:nvPr/>
        </p:nvSpPr>
        <p:spPr bwMode="gray">
          <a:xfrm>
            <a:off x="1143000" y="3240559"/>
            <a:ext cx="1658938" cy="558800"/>
          </a:xfrm>
          <a:prstGeom prst="can">
            <a:avLst>
              <a:gd name="adj" fmla="val 25000"/>
            </a:avLst>
          </a:prstGeom>
          <a:gradFill rotWithShape="1">
            <a:gsLst>
              <a:gs pos="0">
                <a:schemeClr val="folHlink">
                  <a:gamma/>
                  <a:shade val="46275"/>
                  <a:invGamma/>
                </a:schemeClr>
              </a:gs>
              <a:gs pos="50000">
                <a:schemeClr val="folHlink"/>
              </a:gs>
              <a:gs pos="100000">
                <a:schemeClr val="folHlink">
                  <a:gamma/>
                  <a:shade val="46275"/>
                  <a:invGamma/>
                </a:schemeClr>
              </a:gs>
            </a:gsLst>
            <a:lin ang="0" scaled="1"/>
          </a:gradFill>
          <a:ln w="9525">
            <a:noFill/>
            <a:round/>
          </a:ln>
          <a:effectLst/>
        </p:spPr>
        <p:txBody>
          <a:bodyPr wrap="none" anchor="ctr"/>
          <a:lstStyle/>
          <a:p>
            <a:pPr>
              <a:defRPr/>
            </a:pPr>
            <a:endParaRPr lang="zh-CN" altLang="en-US">
              <a:latin typeface="Arial" charset="0"/>
            </a:endParaRPr>
          </a:p>
        </p:txBody>
      </p:sp>
      <p:sp>
        <p:nvSpPr>
          <p:cNvPr id="43" name="AutoShape 17"/>
          <p:cNvSpPr>
            <a:spLocks noChangeArrowheads="1"/>
          </p:cNvSpPr>
          <p:nvPr/>
        </p:nvSpPr>
        <p:spPr bwMode="gray">
          <a:xfrm>
            <a:off x="6119813" y="4239096"/>
            <a:ext cx="1728787" cy="561975"/>
          </a:xfrm>
          <a:prstGeom prst="can">
            <a:avLst>
              <a:gd name="adj" fmla="val 25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9525">
            <a:noFill/>
            <a:round/>
          </a:ln>
          <a:effectLst/>
        </p:spPr>
        <p:txBody>
          <a:bodyPr wrap="none" anchor="ctr"/>
          <a:lstStyle/>
          <a:p>
            <a:pPr>
              <a:defRPr/>
            </a:pPr>
            <a:endParaRPr lang="zh-CN" altLang="en-US">
              <a:latin typeface="Arial" charset="0"/>
            </a:endParaRPr>
          </a:p>
        </p:txBody>
      </p:sp>
      <p:sp>
        <p:nvSpPr>
          <p:cNvPr id="44" name="AutoShape 18"/>
          <p:cNvSpPr>
            <a:spLocks noChangeArrowheads="1"/>
          </p:cNvSpPr>
          <p:nvPr/>
        </p:nvSpPr>
        <p:spPr bwMode="gray">
          <a:xfrm>
            <a:off x="6119813" y="3739034"/>
            <a:ext cx="1728787" cy="573087"/>
          </a:xfrm>
          <a:prstGeom prst="can">
            <a:avLst>
              <a:gd name="adj" fmla="val 25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9525">
            <a:noFill/>
            <a:round/>
          </a:ln>
          <a:effectLst/>
        </p:spPr>
        <p:txBody>
          <a:bodyPr wrap="none" anchor="ctr"/>
          <a:lstStyle/>
          <a:p>
            <a:pPr>
              <a:defRPr/>
            </a:pPr>
            <a:endParaRPr lang="zh-CN" altLang="en-US">
              <a:latin typeface="Arial" charset="0"/>
            </a:endParaRPr>
          </a:p>
        </p:txBody>
      </p:sp>
      <p:sp>
        <p:nvSpPr>
          <p:cNvPr id="45" name="AutoShape 19"/>
          <p:cNvSpPr>
            <a:spLocks noChangeArrowheads="1"/>
          </p:cNvSpPr>
          <p:nvPr/>
        </p:nvSpPr>
        <p:spPr bwMode="gray">
          <a:xfrm>
            <a:off x="6119813" y="3240559"/>
            <a:ext cx="1728787" cy="558800"/>
          </a:xfrm>
          <a:prstGeom prst="can">
            <a:avLst>
              <a:gd name="adj" fmla="val 25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9525">
            <a:noFill/>
            <a:round/>
          </a:ln>
          <a:effectLst/>
        </p:spPr>
        <p:txBody>
          <a:bodyPr wrap="none" anchor="ctr"/>
          <a:lstStyle/>
          <a:p>
            <a:pPr>
              <a:defRPr/>
            </a:pPr>
            <a:endParaRPr lang="zh-CN" altLang="en-US">
              <a:latin typeface="Arial" charset="0"/>
            </a:endParaRPr>
          </a:p>
        </p:txBody>
      </p:sp>
      <p:sp>
        <p:nvSpPr>
          <p:cNvPr id="46" name="Text Box 20"/>
          <p:cNvSpPr txBox="1">
            <a:spLocks noChangeArrowheads="1"/>
          </p:cNvSpPr>
          <p:nvPr/>
        </p:nvSpPr>
        <p:spPr bwMode="gray">
          <a:xfrm>
            <a:off x="3917958" y="3645024"/>
            <a:ext cx="111440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b="1" dirty="0" smtClean="0">
                <a:solidFill>
                  <a:schemeClr val="bg1"/>
                </a:solidFill>
                <a:latin typeface="+mn-ea"/>
                <a:ea typeface="+mn-ea"/>
              </a:rPr>
              <a:t>风险管理</a:t>
            </a:r>
            <a:endParaRPr lang="en-US" altLang="zh-CN" b="1" dirty="0" smtClean="0">
              <a:solidFill>
                <a:schemeClr val="bg1"/>
              </a:solidFill>
              <a:latin typeface="+mn-ea"/>
              <a:ea typeface="+mn-ea"/>
            </a:endParaRPr>
          </a:p>
          <a:p>
            <a:pPr algn="ctr"/>
            <a:r>
              <a:rPr lang="zh-CN" altLang="en-US" b="1" dirty="0" smtClean="0">
                <a:solidFill>
                  <a:schemeClr val="bg1"/>
                </a:solidFill>
                <a:latin typeface="+mn-ea"/>
                <a:ea typeface="+mn-ea"/>
              </a:rPr>
              <a:t>体系建设</a:t>
            </a:r>
            <a:endParaRPr lang="en-US" altLang="zh-CN" b="1" dirty="0">
              <a:solidFill>
                <a:schemeClr val="bg1"/>
              </a:solidFill>
              <a:latin typeface="+mn-ea"/>
              <a:ea typeface="+mn-ea"/>
            </a:endParaRPr>
          </a:p>
        </p:txBody>
      </p:sp>
      <p:sp>
        <p:nvSpPr>
          <p:cNvPr id="47" name="AutoShape 21"/>
          <p:cNvSpPr>
            <a:spLocks noChangeArrowheads="1"/>
          </p:cNvSpPr>
          <p:nvPr/>
        </p:nvSpPr>
        <p:spPr bwMode="auto">
          <a:xfrm>
            <a:off x="2703513" y="5593234"/>
            <a:ext cx="3524250" cy="500062"/>
          </a:xfrm>
          <a:prstGeom prst="roundRect">
            <a:avLst>
              <a:gd name="adj" fmla="val 50000"/>
            </a:avLst>
          </a:prstGeom>
          <a:solidFill>
            <a:schemeClr val="bg1"/>
          </a:solidFill>
          <a:ln w="38100">
            <a:solidFill>
              <a:schemeClr val="tx1"/>
            </a:solidFill>
            <a:round/>
          </a:ln>
        </p:spPr>
        <p:txBody>
          <a:bodyPr wrap="none" anchor="ctr"/>
          <a:lstStyle/>
          <a:p>
            <a:pPr algn="ctr" eaLnBrk="0" hangingPunct="0"/>
            <a:r>
              <a:rPr lang="zh-CN" altLang="en-US" dirty="0" smtClean="0">
                <a:latin typeface="Verdana" pitchFamily="34" charset="0"/>
              </a:rPr>
              <a:t>风险控制效果监督与反馈</a:t>
            </a:r>
            <a:endParaRPr lang="en-US" altLang="zh-CN" dirty="0">
              <a:latin typeface="Verdana" pitchFamily="34" charset="0"/>
            </a:endParaRPr>
          </a:p>
        </p:txBody>
      </p:sp>
      <p:sp>
        <p:nvSpPr>
          <p:cNvPr id="48" name="Text Box 22"/>
          <p:cNvSpPr txBox="1">
            <a:spLocks noChangeArrowheads="1"/>
          </p:cNvSpPr>
          <p:nvPr/>
        </p:nvSpPr>
        <p:spPr bwMode="gray">
          <a:xfrm>
            <a:off x="1281995" y="3429000"/>
            <a:ext cx="12618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400" dirty="0" smtClean="0">
                <a:solidFill>
                  <a:schemeClr val="bg1"/>
                </a:solidFill>
                <a:latin typeface="微软雅黑" pitchFamily="34" charset="-122"/>
                <a:ea typeface="微软雅黑" pitchFamily="34" charset="-122"/>
              </a:rPr>
              <a:t>内部环境梳理</a:t>
            </a:r>
            <a:endParaRPr lang="en-US" altLang="zh-CN" sz="1400" dirty="0">
              <a:solidFill>
                <a:schemeClr val="bg1"/>
              </a:solidFill>
              <a:latin typeface="微软雅黑" pitchFamily="34" charset="-122"/>
              <a:ea typeface="微软雅黑" pitchFamily="34" charset="-122"/>
            </a:endParaRPr>
          </a:p>
        </p:txBody>
      </p:sp>
      <p:sp>
        <p:nvSpPr>
          <p:cNvPr id="49" name="Text Box 23"/>
          <p:cNvSpPr txBox="1">
            <a:spLocks noChangeArrowheads="1"/>
          </p:cNvSpPr>
          <p:nvPr/>
        </p:nvSpPr>
        <p:spPr bwMode="gray">
          <a:xfrm>
            <a:off x="1281996" y="3886671"/>
            <a:ext cx="12618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400" dirty="0">
                <a:solidFill>
                  <a:schemeClr val="bg1"/>
                </a:solidFill>
                <a:latin typeface="微软雅黑" pitchFamily="34" charset="-122"/>
                <a:ea typeface="微软雅黑" pitchFamily="34" charset="-122"/>
              </a:rPr>
              <a:t>设定管理目标</a:t>
            </a:r>
            <a:endParaRPr lang="en-US" altLang="zh-CN" sz="1400" dirty="0">
              <a:solidFill>
                <a:schemeClr val="bg1"/>
              </a:solidFill>
              <a:latin typeface="微软雅黑" pitchFamily="34" charset="-122"/>
              <a:ea typeface="微软雅黑" pitchFamily="34" charset="-122"/>
            </a:endParaRPr>
          </a:p>
        </p:txBody>
      </p:sp>
      <p:sp>
        <p:nvSpPr>
          <p:cNvPr id="50" name="Text Box 24"/>
          <p:cNvSpPr txBox="1">
            <a:spLocks noChangeArrowheads="1"/>
          </p:cNvSpPr>
          <p:nvPr/>
        </p:nvSpPr>
        <p:spPr bwMode="gray">
          <a:xfrm>
            <a:off x="1281997" y="4385146"/>
            <a:ext cx="12618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400" dirty="0">
                <a:solidFill>
                  <a:schemeClr val="bg1"/>
                </a:solidFill>
                <a:latin typeface="微软雅黑" pitchFamily="34" charset="-122"/>
                <a:ea typeface="微软雅黑" pitchFamily="34" charset="-122"/>
              </a:rPr>
              <a:t>识别风险事项</a:t>
            </a:r>
            <a:endParaRPr lang="en-US" altLang="zh-CN" sz="1400" dirty="0">
              <a:solidFill>
                <a:schemeClr val="bg1"/>
              </a:solidFill>
              <a:latin typeface="微软雅黑" pitchFamily="34" charset="-122"/>
              <a:ea typeface="微软雅黑" pitchFamily="34" charset="-122"/>
            </a:endParaRPr>
          </a:p>
        </p:txBody>
      </p:sp>
      <p:sp>
        <p:nvSpPr>
          <p:cNvPr id="51" name="Text Box 25"/>
          <p:cNvSpPr txBox="1">
            <a:spLocks noChangeArrowheads="1"/>
          </p:cNvSpPr>
          <p:nvPr/>
        </p:nvSpPr>
        <p:spPr bwMode="gray">
          <a:xfrm>
            <a:off x="6379458" y="3429000"/>
            <a:ext cx="12618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400" dirty="0">
                <a:solidFill>
                  <a:schemeClr val="bg1"/>
                </a:solidFill>
                <a:latin typeface="微软雅黑" pitchFamily="34" charset="-122"/>
                <a:ea typeface="微软雅黑" pitchFamily="34" charset="-122"/>
              </a:rPr>
              <a:t>开展风险评估</a:t>
            </a:r>
            <a:endParaRPr lang="en-US" altLang="zh-CN" sz="1400" dirty="0">
              <a:solidFill>
                <a:schemeClr val="bg1"/>
              </a:solidFill>
              <a:latin typeface="微软雅黑" pitchFamily="34" charset="-122"/>
              <a:ea typeface="微软雅黑" pitchFamily="34" charset="-122"/>
            </a:endParaRPr>
          </a:p>
        </p:txBody>
      </p:sp>
      <p:sp>
        <p:nvSpPr>
          <p:cNvPr id="52" name="Text Box 26"/>
          <p:cNvSpPr txBox="1">
            <a:spLocks noChangeArrowheads="1"/>
          </p:cNvSpPr>
          <p:nvPr/>
        </p:nvSpPr>
        <p:spPr bwMode="gray">
          <a:xfrm>
            <a:off x="6379458" y="3913311"/>
            <a:ext cx="12618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400" dirty="0">
                <a:solidFill>
                  <a:schemeClr val="bg1"/>
                </a:solidFill>
                <a:latin typeface="微软雅黑" pitchFamily="34" charset="-122"/>
                <a:ea typeface="微软雅黑" pitchFamily="34" charset="-122"/>
              </a:rPr>
              <a:t>设计风险应对</a:t>
            </a:r>
            <a:endParaRPr lang="en-US" altLang="zh-CN" sz="1400" dirty="0">
              <a:solidFill>
                <a:schemeClr val="bg1"/>
              </a:solidFill>
              <a:latin typeface="微软雅黑" pitchFamily="34" charset="-122"/>
              <a:ea typeface="微软雅黑" pitchFamily="34" charset="-122"/>
            </a:endParaRPr>
          </a:p>
        </p:txBody>
      </p:sp>
      <p:sp>
        <p:nvSpPr>
          <p:cNvPr id="53" name="Text Box 27"/>
          <p:cNvSpPr txBox="1">
            <a:spLocks noChangeArrowheads="1"/>
          </p:cNvSpPr>
          <p:nvPr/>
        </p:nvSpPr>
        <p:spPr bwMode="gray">
          <a:xfrm>
            <a:off x="6379458" y="4417367"/>
            <a:ext cx="12618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400" dirty="0">
                <a:solidFill>
                  <a:schemeClr val="bg1"/>
                </a:solidFill>
                <a:latin typeface="微软雅黑" pitchFamily="34" charset="-122"/>
                <a:ea typeface="微软雅黑" pitchFamily="34" charset="-122"/>
              </a:rPr>
              <a:t>施加控制活动</a:t>
            </a:r>
            <a:endParaRPr lang="en-US" altLang="zh-CN" sz="1400" dirty="0">
              <a:solidFill>
                <a:schemeClr val="bg1"/>
              </a:solidFill>
              <a:latin typeface="微软雅黑" pitchFamily="34" charset="-122"/>
              <a:ea typeface="微软雅黑" pitchFamily="34" charset="-122"/>
            </a:endParaRPr>
          </a:p>
        </p:txBody>
      </p:sp>
      <p:pic>
        <p:nvPicPr>
          <p:cNvPr id="54" name="图片 5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8305" y="2447528"/>
            <a:ext cx="405703" cy="252598"/>
          </a:xfrm>
          <a:prstGeom prst="rect">
            <a:avLst/>
          </a:prstGeom>
        </p:spPr>
      </p:pic>
      <p:sp>
        <p:nvSpPr>
          <p:cNvPr id="55" name="AutoShape 21"/>
          <p:cNvSpPr>
            <a:spLocks noChangeArrowheads="1"/>
          </p:cNvSpPr>
          <p:nvPr/>
        </p:nvSpPr>
        <p:spPr bwMode="auto">
          <a:xfrm>
            <a:off x="2699792" y="1776810"/>
            <a:ext cx="3524250" cy="500062"/>
          </a:xfrm>
          <a:prstGeom prst="roundRect">
            <a:avLst>
              <a:gd name="adj" fmla="val 50000"/>
            </a:avLst>
          </a:prstGeom>
          <a:solidFill>
            <a:schemeClr val="bg1"/>
          </a:solidFill>
          <a:ln w="38100">
            <a:solidFill>
              <a:schemeClr val="tx1"/>
            </a:solidFill>
            <a:round/>
          </a:ln>
        </p:spPr>
        <p:txBody>
          <a:bodyPr wrap="none" anchor="ctr"/>
          <a:lstStyle/>
          <a:p>
            <a:pPr algn="ctr" eaLnBrk="0" hangingPunct="0"/>
            <a:r>
              <a:rPr lang="zh-CN" altLang="en-US" dirty="0" smtClean="0">
                <a:latin typeface="Verdana" pitchFamily="34" charset="0"/>
              </a:rPr>
              <a:t>风险信息采集与共享</a:t>
            </a:r>
            <a:endParaRPr lang="en-US" altLang="zh-CN" dirty="0">
              <a:latin typeface="Verdana" pitchFamily="34"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四、建设步骤</a:t>
            </a:r>
            <a:r>
              <a:rPr lang="en-US" altLang="zh-CN" sz="2800" dirty="0" smtClean="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a:t>
            </a:r>
            <a:r>
              <a:rPr lang="zh-CN" altLang="zh-CN" sz="2800" dirty="0">
                <a:solidFill>
                  <a:schemeClr val="bg1"/>
                </a:solidFill>
                <a:latin typeface="微软雅黑" pitchFamily="34" charset="-122"/>
                <a:ea typeface="微软雅黑" pitchFamily="34" charset="-122"/>
              </a:rPr>
              <a:t>体系</a:t>
            </a:r>
            <a:r>
              <a:rPr lang="zh-CN" altLang="zh-CN" sz="2800" dirty="0" smtClean="0">
                <a:solidFill>
                  <a:schemeClr val="bg1"/>
                </a:solidFill>
                <a:latin typeface="微软雅黑" pitchFamily="34" charset="-122"/>
                <a:ea typeface="微软雅黑" pitchFamily="34" charset="-122"/>
              </a:rPr>
              <a:t>建设</a:t>
            </a:r>
            <a:r>
              <a:rPr lang="zh-CN" altLang="en-US" sz="2800" dirty="0" smtClean="0">
                <a:solidFill>
                  <a:schemeClr val="bg1"/>
                </a:solidFill>
                <a:latin typeface="微软雅黑" pitchFamily="34" charset="-122"/>
                <a:ea typeface="微软雅黑" pitchFamily="34" charset="-122"/>
              </a:rPr>
              <a:t>的</a:t>
            </a:r>
            <a:r>
              <a:rPr lang="en-US" altLang="zh-CN" sz="2800" dirty="0" smtClean="0">
                <a:solidFill>
                  <a:schemeClr val="bg1"/>
                </a:solidFill>
                <a:latin typeface="微软雅黑" pitchFamily="34" charset="-122"/>
                <a:ea typeface="微软雅黑" pitchFamily="34" charset="-122"/>
              </a:rPr>
              <a:t>18</a:t>
            </a:r>
            <a:r>
              <a:rPr lang="zh-CN" altLang="en-US" sz="2800" dirty="0">
                <a:solidFill>
                  <a:schemeClr val="bg1"/>
                </a:solidFill>
                <a:latin typeface="微软雅黑" pitchFamily="34" charset="-122"/>
                <a:ea typeface="微软雅黑" pitchFamily="34" charset="-122"/>
              </a:rPr>
              <a:t>步</a:t>
            </a:r>
            <a:r>
              <a:rPr lang="zh-CN" altLang="zh-CN" sz="2800" dirty="0" smtClean="0">
                <a:solidFill>
                  <a:schemeClr val="bg1"/>
                </a:solidFill>
                <a:latin typeface="微软雅黑" pitchFamily="34" charset="-122"/>
                <a:ea typeface="微软雅黑" pitchFamily="34" charset="-122"/>
              </a:rPr>
              <a:t>法</a:t>
            </a:r>
            <a:endParaRPr lang="zh-CN" altLang="en-US" sz="2800" dirty="0">
              <a:solidFill>
                <a:schemeClr val="bg1"/>
              </a:solidFill>
              <a:latin typeface="微软雅黑" pitchFamily="34" charset="-122"/>
              <a:ea typeface="微软雅黑" pitchFamily="34" charset="-122"/>
            </a:endParaRPr>
          </a:p>
        </p:txBody>
      </p:sp>
      <p:sp>
        <p:nvSpPr>
          <p:cNvPr id="4" name="Rectangle 3"/>
          <p:cNvSpPr txBox="1">
            <a:spLocks noChangeArrowheads="1"/>
          </p:cNvSpPr>
          <p:nvPr/>
        </p:nvSpPr>
        <p:spPr>
          <a:xfrm>
            <a:off x="468313" y="1412776"/>
            <a:ext cx="8461375" cy="4643438"/>
          </a:xfrm>
          <a:prstGeom prst="rect">
            <a:avLst/>
          </a:prstGeom>
        </p:spPr>
        <p:txBody>
          <a:bodyPr/>
          <a:lstStyle/>
          <a:p>
            <a:pPr>
              <a:lnSpc>
                <a:spcPct val="150000"/>
              </a:lnSpc>
              <a:spcBef>
                <a:spcPct val="20000"/>
              </a:spcBef>
              <a:defRPr/>
            </a:pPr>
            <a:r>
              <a:rPr lang="en-US" altLang="zh-CN" sz="2000" b="0" kern="0" dirty="0">
                <a:latin typeface="+mn-lt"/>
                <a:ea typeface="+mn-ea"/>
              </a:rPr>
              <a:t>1</a:t>
            </a:r>
            <a:r>
              <a:rPr lang="zh-CN" altLang="en-US" sz="2000" b="0" kern="0" dirty="0">
                <a:latin typeface="+mn-lt"/>
                <a:ea typeface="+mn-ea"/>
              </a:rPr>
              <a:t>、根据企业战略确立风险管理的目标</a:t>
            </a:r>
          </a:p>
          <a:p>
            <a:pPr>
              <a:lnSpc>
                <a:spcPct val="150000"/>
              </a:lnSpc>
              <a:spcBef>
                <a:spcPct val="20000"/>
              </a:spcBef>
              <a:defRPr/>
            </a:pPr>
            <a:r>
              <a:rPr lang="en-US" altLang="zh-CN" sz="2000" b="0" kern="0" dirty="0">
                <a:latin typeface="+mn-lt"/>
                <a:ea typeface="+mn-ea"/>
              </a:rPr>
              <a:t>2</a:t>
            </a:r>
            <a:r>
              <a:rPr lang="zh-CN" altLang="en-US" sz="2000" b="0" kern="0" dirty="0">
                <a:latin typeface="+mn-lt"/>
                <a:ea typeface="+mn-ea"/>
              </a:rPr>
              <a:t>、建立风险管理的共同语言基础</a:t>
            </a:r>
          </a:p>
          <a:p>
            <a:pPr>
              <a:lnSpc>
                <a:spcPct val="150000"/>
              </a:lnSpc>
              <a:spcBef>
                <a:spcPct val="20000"/>
              </a:spcBef>
              <a:defRPr/>
            </a:pPr>
            <a:r>
              <a:rPr lang="en-US" altLang="zh-CN" sz="2000" b="0" kern="0" dirty="0">
                <a:latin typeface="+mn-lt"/>
                <a:ea typeface="+mn-ea"/>
              </a:rPr>
              <a:t>3</a:t>
            </a:r>
            <a:r>
              <a:rPr lang="zh-CN" altLang="en-US" sz="2000" b="0" kern="0" dirty="0">
                <a:latin typeface="+mn-lt"/>
                <a:ea typeface="+mn-ea"/>
              </a:rPr>
              <a:t>、风险管理目标的分解与标准、承受能力确定</a:t>
            </a:r>
          </a:p>
          <a:p>
            <a:pPr>
              <a:lnSpc>
                <a:spcPct val="150000"/>
              </a:lnSpc>
              <a:spcBef>
                <a:spcPct val="20000"/>
              </a:spcBef>
              <a:defRPr/>
            </a:pPr>
            <a:r>
              <a:rPr lang="en-US" altLang="zh-CN" sz="2000" b="0" kern="0" dirty="0">
                <a:latin typeface="+mn-lt"/>
                <a:ea typeface="+mn-ea"/>
              </a:rPr>
              <a:t>4</a:t>
            </a:r>
            <a:r>
              <a:rPr lang="zh-CN" altLang="en-US" sz="2000" b="0" kern="0" dirty="0">
                <a:latin typeface="+mn-lt"/>
                <a:ea typeface="+mn-ea"/>
              </a:rPr>
              <a:t>、基础数据的整理</a:t>
            </a:r>
          </a:p>
          <a:p>
            <a:pPr>
              <a:lnSpc>
                <a:spcPct val="150000"/>
              </a:lnSpc>
              <a:spcBef>
                <a:spcPct val="20000"/>
              </a:spcBef>
              <a:defRPr/>
            </a:pPr>
            <a:r>
              <a:rPr lang="en-US" altLang="zh-CN" sz="2000" b="0" kern="0" dirty="0">
                <a:latin typeface="+mn-lt"/>
                <a:ea typeface="+mn-ea"/>
              </a:rPr>
              <a:t>5</a:t>
            </a:r>
            <a:r>
              <a:rPr lang="zh-CN" altLang="en-US" sz="2000" b="0" kern="0" dirty="0">
                <a:latin typeface="+mn-lt"/>
                <a:ea typeface="+mn-ea"/>
              </a:rPr>
              <a:t>、定性识别企业现存的风险和影响</a:t>
            </a:r>
          </a:p>
          <a:p>
            <a:pPr>
              <a:lnSpc>
                <a:spcPct val="150000"/>
              </a:lnSpc>
              <a:spcBef>
                <a:spcPct val="20000"/>
              </a:spcBef>
              <a:defRPr/>
            </a:pPr>
            <a:r>
              <a:rPr lang="en-US" altLang="zh-CN" sz="2000" b="0" kern="0" dirty="0">
                <a:latin typeface="+mn-lt"/>
                <a:ea typeface="+mn-ea"/>
              </a:rPr>
              <a:t>6</a:t>
            </a:r>
            <a:r>
              <a:rPr lang="zh-CN" altLang="en-US" sz="2000" b="0" kern="0" dirty="0">
                <a:latin typeface="+mn-lt"/>
                <a:ea typeface="+mn-ea"/>
              </a:rPr>
              <a:t>、建立风险管理的信息库（包括风险库和风险事件库等）</a:t>
            </a:r>
          </a:p>
          <a:p>
            <a:pPr>
              <a:lnSpc>
                <a:spcPct val="150000"/>
              </a:lnSpc>
              <a:spcBef>
                <a:spcPct val="20000"/>
              </a:spcBef>
              <a:defRPr/>
            </a:pPr>
            <a:r>
              <a:rPr lang="en-US" altLang="zh-CN" sz="2000" b="0" kern="0" dirty="0">
                <a:latin typeface="+mn-lt"/>
                <a:ea typeface="+mn-ea"/>
              </a:rPr>
              <a:t>7</a:t>
            </a:r>
            <a:r>
              <a:rPr lang="zh-CN" altLang="en-US" sz="2000" b="0" kern="0" dirty="0">
                <a:latin typeface="+mn-lt"/>
                <a:ea typeface="+mn-ea"/>
              </a:rPr>
              <a:t>、确定评估和监测的风险项目</a:t>
            </a:r>
          </a:p>
          <a:p>
            <a:pPr>
              <a:lnSpc>
                <a:spcPct val="150000"/>
              </a:lnSpc>
              <a:spcBef>
                <a:spcPct val="20000"/>
              </a:spcBef>
              <a:defRPr/>
            </a:pPr>
            <a:r>
              <a:rPr lang="en-US" altLang="zh-CN" sz="2000" b="0" kern="0" dirty="0">
                <a:latin typeface="+mn-lt"/>
                <a:ea typeface="+mn-ea"/>
              </a:rPr>
              <a:t>8</a:t>
            </a:r>
            <a:r>
              <a:rPr lang="zh-CN" altLang="en-US" sz="2000" b="0" kern="0" dirty="0">
                <a:latin typeface="+mn-lt"/>
                <a:ea typeface="+mn-ea"/>
              </a:rPr>
              <a:t>、定量（结合定性）分析评估的各类风险</a:t>
            </a:r>
          </a:p>
          <a:p>
            <a:pPr>
              <a:lnSpc>
                <a:spcPct val="150000"/>
              </a:lnSpc>
              <a:spcBef>
                <a:spcPct val="20000"/>
              </a:spcBef>
              <a:defRPr/>
            </a:pPr>
            <a:r>
              <a:rPr lang="en-US" altLang="zh-CN" sz="2000" b="0" kern="0" dirty="0">
                <a:latin typeface="+mn-lt"/>
                <a:ea typeface="+mn-ea"/>
              </a:rPr>
              <a:t>9</a:t>
            </a:r>
            <a:r>
              <a:rPr lang="zh-CN" altLang="en-US" sz="2000" b="0" kern="0" dirty="0">
                <a:latin typeface="+mn-lt"/>
                <a:ea typeface="+mn-ea"/>
              </a:rPr>
              <a:t>、根据需要建立风险评估模型</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四、建设步骤</a:t>
            </a:r>
            <a:r>
              <a:rPr lang="en-US" altLang="zh-CN" sz="2800" dirty="0" smtClean="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a:t>
            </a:r>
            <a:r>
              <a:rPr lang="zh-CN" altLang="zh-CN" sz="2800" dirty="0">
                <a:solidFill>
                  <a:schemeClr val="bg1"/>
                </a:solidFill>
                <a:latin typeface="微软雅黑" pitchFamily="34" charset="-122"/>
                <a:ea typeface="微软雅黑" pitchFamily="34" charset="-122"/>
              </a:rPr>
              <a:t>体系</a:t>
            </a:r>
            <a:r>
              <a:rPr lang="zh-CN" altLang="zh-CN" sz="2800" dirty="0" smtClean="0">
                <a:solidFill>
                  <a:schemeClr val="bg1"/>
                </a:solidFill>
                <a:latin typeface="微软雅黑" pitchFamily="34" charset="-122"/>
                <a:ea typeface="微软雅黑" pitchFamily="34" charset="-122"/>
              </a:rPr>
              <a:t>建设</a:t>
            </a:r>
            <a:r>
              <a:rPr lang="zh-CN" altLang="en-US" sz="2800" dirty="0" smtClean="0">
                <a:solidFill>
                  <a:schemeClr val="bg1"/>
                </a:solidFill>
                <a:latin typeface="微软雅黑" pitchFamily="34" charset="-122"/>
                <a:ea typeface="微软雅黑" pitchFamily="34" charset="-122"/>
              </a:rPr>
              <a:t>的</a:t>
            </a:r>
            <a:r>
              <a:rPr lang="en-US" altLang="zh-CN" sz="2800" dirty="0" smtClean="0">
                <a:solidFill>
                  <a:schemeClr val="bg1"/>
                </a:solidFill>
                <a:latin typeface="微软雅黑" pitchFamily="34" charset="-122"/>
                <a:ea typeface="微软雅黑" pitchFamily="34" charset="-122"/>
              </a:rPr>
              <a:t>18</a:t>
            </a:r>
            <a:r>
              <a:rPr lang="zh-CN" altLang="en-US" sz="2800" dirty="0">
                <a:solidFill>
                  <a:schemeClr val="bg1"/>
                </a:solidFill>
                <a:latin typeface="微软雅黑" pitchFamily="34" charset="-122"/>
                <a:ea typeface="微软雅黑" pitchFamily="34" charset="-122"/>
              </a:rPr>
              <a:t>步</a:t>
            </a:r>
            <a:r>
              <a:rPr lang="zh-CN" altLang="zh-CN" sz="2800" dirty="0" smtClean="0">
                <a:solidFill>
                  <a:schemeClr val="bg1"/>
                </a:solidFill>
                <a:latin typeface="微软雅黑" pitchFamily="34" charset="-122"/>
                <a:ea typeface="微软雅黑" pitchFamily="34" charset="-122"/>
              </a:rPr>
              <a:t>法</a:t>
            </a:r>
            <a:endParaRPr lang="zh-CN" altLang="en-US" sz="2800" dirty="0">
              <a:solidFill>
                <a:schemeClr val="bg1"/>
              </a:solidFill>
              <a:latin typeface="微软雅黑" pitchFamily="34" charset="-122"/>
              <a:ea typeface="微软雅黑" pitchFamily="34" charset="-122"/>
            </a:endParaRPr>
          </a:p>
        </p:txBody>
      </p:sp>
      <p:sp>
        <p:nvSpPr>
          <p:cNvPr id="5" name="Rectangle 3"/>
          <p:cNvSpPr txBox="1">
            <a:spLocks noChangeArrowheads="1"/>
          </p:cNvSpPr>
          <p:nvPr/>
        </p:nvSpPr>
        <p:spPr>
          <a:xfrm>
            <a:off x="468313" y="1556792"/>
            <a:ext cx="8461375" cy="4572000"/>
          </a:xfrm>
          <a:prstGeom prst="rect">
            <a:avLst/>
          </a:prstGeom>
        </p:spPr>
        <p:txBody>
          <a:bodyPr/>
          <a:lstStyle/>
          <a:p>
            <a:pPr>
              <a:lnSpc>
                <a:spcPct val="150000"/>
              </a:lnSpc>
              <a:spcBef>
                <a:spcPct val="20000"/>
              </a:spcBef>
              <a:defRPr/>
            </a:pPr>
            <a:r>
              <a:rPr lang="en-US" altLang="zh-CN" sz="2000" b="0" kern="0" dirty="0">
                <a:latin typeface="+mn-ea"/>
              </a:rPr>
              <a:t>10</a:t>
            </a:r>
            <a:r>
              <a:rPr lang="zh-CN" altLang="en-US" sz="2000" b="0" kern="0" dirty="0">
                <a:latin typeface="+mn-ea"/>
              </a:rPr>
              <a:t>、企业及其分支和部门重大风险排序</a:t>
            </a:r>
          </a:p>
          <a:p>
            <a:pPr>
              <a:lnSpc>
                <a:spcPct val="150000"/>
              </a:lnSpc>
              <a:spcBef>
                <a:spcPct val="20000"/>
              </a:spcBef>
              <a:defRPr/>
            </a:pPr>
            <a:r>
              <a:rPr lang="en-US" altLang="zh-CN" sz="2000" b="0" kern="0" dirty="0">
                <a:latin typeface="+mn-ea"/>
              </a:rPr>
              <a:t>11</a:t>
            </a:r>
            <a:r>
              <a:rPr lang="zh-CN" altLang="en-US" sz="2000" b="0" kern="0" dirty="0">
                <a:latin typeface="+mn-ea"/>
              </a:rPr>
              <a:t>、根据需要形成评价结论</a:t>
            </a:r>
          </a:p>
          <a:p>
            <a:pPr>
              <a:lnSpc>
                <a:spcPct val="150000"/>
              </a:lnSpc>
              <a:spcBef>
                <a:spcPct val="20000"/>
              </a:spcBef>
              <a:defRPr/>
            </a:pPr>
            <a:r>
              <a:rPr lang="en-US" altLang="zh-CN" sz="2000" b="0" kern="0" dirty="0">
                <a:latin typeface="+mn-ea"/>
              </a:rPr>
              <a:t>12</a:t>
            </a:r>
            <a:r>
              <a:rPr lang="zh-CN" altLang="en-US" sz="2000" b="0" kern="0" dirty="0">
                <a:latin typeface="+mn-ea"/>
              </a:rPr>
              <a:t>、建立风险评价指标、监测体系等</a:t>
            </a:r>
          </a:p>
          <a:p>
            <a:pPr>
              <a:lnSpc>
                <a:spcPct val="150000"/>
              </a:lnSpc>
              <a:spcBef>
                <a:spcPct val="20000"/>
              </a:spcBef>
              <a:defRPr/>
            </a:pPr>
            <a:r>
              <a:rPr lang="en-US" altLang="zh-CN" sz="2000" b="0" kern="0" dirty="0">
                <a:latin typeface="+mn-ea"/>
              </a:rPr>
              <a:t>13</a:t>
            </a:r>
            <a:r>
              <a:rPr lang="zh-CN" altLang="en-US" sz="2000" b="0" kern="0" dirty="0">
                <a:latin typeface="+mn-ea"/>
              </a:rPr>
              <a:t>、重大风险及其对策影响模拟分析</a:t>
            </a:r>
          </a:p>
          <a:p>
            <a:pPr>
              <a:lnSpc>
                <a:spcPct val="150000"/>
              </a:lnSpc>
              <a:spcBef>
                <a:spcPct val="20000"/>
              </a:spcBef>
              <a:defRPr/>
            </a:pPr>
            <a:r>
              <a:rPr lang="en-US" altLang="zh-CN" sz="2000" b="0" kern="0" dirty="0">
                <a:latin typeface="+mn-ea"/>
              </a:rPr>
              <a:t>14</a:t>
            </a:r>
            <a:r>
              <a:rPr lang="zh-CN" altLang="en-US" sz="2000" b="0" kern="0" dirty="0">
                <a:latin typeface="+mn-ea"/>
              </a:rPr>
              <a:t>、可能时估算组织的整体风险和剩余风险</a:t>
            </a:r>
          </a:p>
          <a:p>
            <a:pPr>
              <a:lnSpc>
                <a:spcPct val="150000"/>
              </a:lnSpc>
              <a:spcBef>
                <a:spcPct val="20000"/>
              </a:spcBef>
              <a:defRPr/>
            </a:pPr>
            <a:r>
              <a:rPr lang="en-US" altLang="zh-CN" sz="2000" b="0" kern="0" dirty="0">
                <a:latin typeface="+mn-ea"/>
              </a:rPr>
              <a:t>15</a:t>
            </a:r>
            <a:r>
              <a:rPr lang="zh-CN" altLang="en-US" sz="2000" b="0" kern="0" dirty="0">
                <a:latin typeface="+mn-ea"/>
              </a:rPr>
              <a:t>、依据风险评价结果提出供选择对策</a:t>
            </a:r>
          </a:p>
          <a:p>
            <a:pPr>
              <a:lnSpc>
                <a:spcPct val="150000"/>
              </a:lnSpc>
              <a:spcBef>
                <a:spcPct val="20000"/>
              </a:spcBef>
              <a:defRPr/>
            </a:pPr>
            <a:r>
              <a:rPr lang="en-US" altLang="zh-CN" sz="2000" b="0" kern="0" dirty="0">
                <a:latin typeface="+mn-ea"/>
              </a:rPr>
              <a:t>16</a:t>
            </a:r>
            <a:r>
              <a:rPr lang="zh-CN" altLang="en-US" sz="2000" b="0" kern="0" dirty="0">
                <a:latin typeface="+mn-ea"/>
              </a:rPr>
              <a:t>、根据需要形成（定期或不定期）风险评价报告</a:t>
            </a:r>
          </a:p>
          <a:p>
            <a:pPr>
              <a:lnSpc>
                <a:spcPct val="150000"/>
              </a:lnSpc>
              <a:spcBef>
                <a:spcPct val="20000"/>
              </a:spcBef>
              <a:defRPr/>
            </a:pPr>
            <a:r>
              <a:rPr lang="en-US" altLang="zh-CN" sz="2000" b="0" kern="0" dirty="0">
                <a:latin typeface="+mn-ea"/>
              </a:rPr>
              <a:t>17</a:t>
            </a:r>
            <a:r>
              <a:rPr lang="zh-CN" altLang="en-US" sz="2000" b="0" kern="0" dirty="0">
                <a:latin typeface="+mn-ea"/>
              </a:rPr>
              <a:t>、依据持续改进的周期设定，定期从第</a:t>
            </a:r>
            <a:r>
              <a:rPr lang="en-US" altLang="zh-CN" sz="2000" b="0" kern="0" dirty="0">
                <a:latin typeface="+mn-ea"/>
              </a:rPr>
              <a:t>4</a:t>
            </a:r>
            <a:r>
              <a:rPr lang="zh-CN" altLang="en-US" sz="2000" b="0" kern="0" dirty="0">
                <a:latin typeface="+mn-ea"/>
              </a:rPr>
              <a:t>、</a:t>
            </a:r>
            <a:r>
              <a:rPr lang="en-US" altLang="zh-CN" sz="2000" b="0" kern="0" dirty="0">
                <a:latin typeface="+mn-ea"/>
              </a:rPr>
              <a:t>6</a:t>
            </a:r>
            <a:r>
              <a:rPr lang="zh-CN" altLang="en-US" sz="2000" b="0" kern="0" dirty="0">
                <a:latin typeface="+mn-ea"/>
              </a:rPr>
              <a:t>、</a:t>
            </a:r>
            <a:r>
              <a:rPr lang="en-US" altLang="zh-CN" sz="2000" b="0" kern="0" dirty="0">
                <a:latin typeface="+mn-ea"/>
              </a:rPr>
              <a:t>10</a:t>
            </a:r>
            <a:r>
              <a:rPr lang="zh-CN" altLang="en-US" sz="2000" b="0" kern="0" dirty="0">
                <a:latin typeface="+mn-ea"/>
              </a:rPr>
              <a:t>、</a:t>
            </a:r>
            <a:r>
              <a:rPr lang="en-US" altLang="zh-CN" sz="2000" b="0" kern="0" dirty="0">
                <a:latin typeface="+mn-ea"/>
              </a:rPr>
              <a:t>12</a:t>
            </a:r>
            <a:r>
              <a:rPr lang="zh-CN" altLang="en-US" sz="2000" b="0" kern="0" dirty="0">
                <a:latin typeface="+mn-ea"/>
              </a:rPr>
              <a:t>项开始进行循环</a:t>
            </a:r>
          </a:p>
          <a:p>
            <a:pPr>
              <a:lnSpc>
                <a:spcPct val="150000"/>
              </a:lnSpc>
              <a:spcBef>
                <a:spcPct val="20000"/>
              </a:spcBef>
              <a:defRPr/>
            </a:pPr>
            <a:r>
              <a:rPr lang="en-US" altLang="zh-CN" sz="2000" b="0" kern="0" dirty="0">
                <a:latin typeface="+mn-ea"/>
              </a:rPr>
              <a:t>18</a:t>
            </a:r>
            <a:r>
              <a:rPr lang="zh-CN" altLang="en-US" sz="2000" b="0" kern="0" dirty="0">
                <a:latin typeface="+mn-ea"/>
              </a:rPr>
              <a:t>、企业战略重大变化后从</a:t>
            </a:r>
            <a:r>
              <a:rPr lang="en-US" altLang="zh-CN" sz="2000" b="0" kern="0" dirty="0">
                <a:latin typeface="+mn-ea"/>
              </a:rPr>
              <a:t>1</a:t>
            </a:r>
            <a:r>
              <a:rPr lang="zh-CN" altLang="en-US" sz="2000" b="0" kern="0" dirty="0">
                <a:latin typeface="+mn-ea"/>
              </a:rPr>
              <a:t>开始大循环风险评估的主要内容</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四、建设步骤</a:t>
            </a:r>
            <a:r>
              <a:rPr lang="en-US" altLang="zh-CN" sz="2800" dirty="0" smtClean="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a:t>
            </a:r>
            <a:r>
              <a:rPr lang="zh-CN" altLang="zh-CN" sz="2800" dirty="0">
                <a:solidFill>
                  <a:schemeClr val="bg1"/>
                </a:solidFill>
                <a:latin typeface="微软雅黑" pitchFamily="34" charset="-122"/>
                <a:ea typeface="微软雅黑" pitchFamily="34" charset="-122"/>
              </a:rPr>
              <a:t>体系</a:t>
            </a:r>
            <a:r>
              <a:rPr lang="zh-CN" altLang="zh-CN" sz="2800" dirty="0" smtClean="0">
                <a:solidFill>
                  <a:schemeClr val="bg1"/>
                </a:solidFill>
                <a:latin typeface="微软雅黑" pitchFamily="34" charset="-122"/>
                <a:ea typeface="微软雅黑" pitchFamily="34" charset="-122"/>
              </a:rPr>
              <a:t>建设</a:t>
            </a:r>
            <a:r>
              <a:rPr lang="zh-CN" altLang="en-US" sz="2800" dirty="0" smtClean="0">
                <a:solidFill>
                  <a:schemeClr val="bg1"/>
                </a:solidFill>
                <a:latin typeface="微软雅黑" pitchFamily="34" charset="-122"/>
                <a:ea typeface="微软雅黑" pitchFamily="34" charset="-122"/>
              </a:rPr>
              <a:t>的其他方法</a:t>
            </a:r>
            <a:endParaRPr lang="zh-CN" altLang="en-US" sz="2800" dirty="0">
              <a:solidFill>
                <a:schemeClr val="bg1"/>
              </a:solidFill>
              <a:latin typeface="微软雅黑" pitchFamily="34" charset="-122"/>
              <a:ea typeface="微软雅黑" pitchFamily="34" charset="-122"/>
            </a:endParaRPr>
          </a:p>
        </p:txBody>
      </p:sp>
      <p:sp>
        <p:nvSpPr>
          <p:cNvPr id="4" name="Oval 2"/>
          <p:cNvSpPr>
            <a:spLocks noChangeArrowheads="1"/>
          </p:cNvSpPr>
          <p:nvPr/>
        </p:nvSpPr>
        <p:spPr bwMode="auto">
          <a:xfrm>
            <a:off x="2265363" y="1536700"/>
            <a:ext cx="4597400" cy="4540250"/>
          </a:xfrm>
          <a:prstGeom prst="ellipse">
            <a:avLst/>
          </a:prstGeom>
          <a:gradFill rotWithShape="1">
            <a:gsLst>
              <a:gs pos="0">
                <a:srgbClr val="FFCC00">
                  <a:alpha val="29999"/>
                </a:srgbClr>
              </a:gs>
              <a:gs pos="100000">
                <a:srgbClr val="FFFFFF">
                  <a:alpha val="29999"/>
                </a:srgbClr>
              </a:gs>
            </a:gsLst>
            <a:lin ang="5400000" scaled="1"/>
          </a:gradFill>
          <a:ln w="19050">
            <a:solidFill>
              <a:srgbClr val="C0C0C0">
                <a:alpha val="79999"/>
              </a:srgbClr>
            </a:solidFill>
            <a:round/>
          </a:ln>
        </p:spPr>
        <p:txBody>
          <a:bodyPr wrap="none" anchor="ctr"/>
          <a:lstStyle/>
          <a:p>
            <a:endParaRPr lang="zh-CN" altLang="en-US"/>
          </a:p>
        </p:txBody>
      </p:sp>
      <p:sp>
        <p:nvSpPr>
          <p:cNvPr id="5" name="AutoShape 3"/>
          <p:cNvSpPr>
            <a:spLocks noChangeArrowheads="1"/>
          </p:cNvSpPr>
          <p:nvPr/>
        </p:nvSpPr>
        <p:spPr bwMode="auto">
          <a:xfrm>
            <a:off x="747713" y="1943100"/>
            <a:ext cx="1779587" cy="619125"/>
          </a:xfrm>
          <a:prstGeom prst="roundRect">
            <a:avLst>
              <a:gd name="adj" fmla="val 16667"/>
            </a:avLst>
          </a:prstGeom>
          <a:gradFill rotWithShape="1">
            <a:gsLst>
              <a:gs pos="0">
                <a:srgbClr val="CC3300"/>
              </a:gs>
              <a:gs pos="100000">
                <a:srgbClr val="5E1800"/>
              </a:gs>
            </a:gsLst>
            <a:lin ang="0" scaled="1"/>
          </a:gradFill>
          <a:ln w="9525">
            <a:round/>
          </a:ln>
          <a:scene3d>
            <a:camera prst="legacyObliqueTopRight"/>
            <a:lightRig rig="legacyFlat3" dir="b"/>
          </a:scene3d>
          <a:sp3d extrusionH="227000" prstMaterial="legacyMatte">
            <a:bevelT w="13500" h="13500" prst="angle"/>
            <a:bevelB w="13500" h="13500" prst="angle"/>
            <a:extrusionClr>
              <a:srgbClr val="CC3300"/>
            </a:extrusionClr>
          </a:sp3d>
        </p:spPr>
        <p:txBody>
          <a:bodyPr wrap="none" anchor="ctr">
            <a:flatTx/>
          </a:bodyPr>
          <a:lstStyle/>
          <a:p>
            <a:pPr eaLnBrk="0" hangingPunct="0">
              <a:lnSpc>
                <a:spcPct val="70000"/>
              </a:lnSpc>
            </a:pPr>
            <a:r>
              <a:rPr kumimoji="1" lang="en-US" altLang="ko-KR" sz="1400" dirty="0">
                <a:solidFill>
                  <a:srgbClr val="FFFFFF"/>
                </a:solidFill>
                <a:latin typeface="幼圆" pitchFamily="49" charset="-122"/>
                <a:ea typeface="幼圆" pitchFamily="49" charset="-122"/>
              </a:rPr>
              <a:t>1</a:t>
            </a:r>
            <a:r>
              <a:rPr kumimoji="1" lang="zh-CN" altLang="en-US" sz="1400" dirty="0">
                <a:solidFill>
                  <a:srgbClr val="FFFFFF"/>
                </a:solidFill>
                <a:latin typeface="幼圆" pitchFamily="49" charset="-122"/>
                <a:ea typeface="幼圆" pitchFamily="49" charset="-122"/>
              </a:rPr>
              <a:t>、风险诊断</a:t>
            </a:r>
            <a:r>
              <a:rPr kumimoji="1" lang="en-US" altLang="ko-KR" sz="1400" dirty="0">
                <a:solidFill>
                  <a:srgbClr val="FFFFFF"/>
                </a:solidFill>
                <a:latin typeface="幼圆" pitchFamily="49" charset="-122"/>
                <a:ea typeface="幼圆" pitchFamily="49" charset="-122"/>
              </a:rPr>
              <a:t> </a:t>
            </a:r>
          </a:p>
        </p:txBody>
      </p:sp>
      <p:sp>
        <p:nvSpPr>
          <p:cNvPr id="6" name="AutoShape 4"/>
          <p:cNvSpPr>
            <a:spLocks noChangeArrowheads="1"/>
          </p:cNvSpPr>
          <p:nvPr/>
        </p:nvSpPr>
        <p:spPr bwMode="auto">
          <a:xfrm>
            <a:off x="747713" y="2814638"/>
            <a:ext cx="1779587" cy="500062"/>
          </a:xfrm>
          <a:prstGeom prst="roundRect">
            <a:avLst>
              <a:gd name="adj" fmla="val 16667"/>
            </a:avLst>
          </a:prstGeom>
          <a:gradFill rotWithShape="1">
            <a:gsLst>
              <a:gs pos="0">
                <a:srgbClr val="CC3300"/>
              </a:gs>
              <a:gs pos="100000">
                <a:srgbClr val="5E1800"/>
              </a:gs>
            </a:gsLst>
            <a:lin ang="0" scaled="1"/>
          </a:gradFill>
          <a:ln w="9525">
            <a:round/>
          </a:ln>
          <a:scene3d>
            <a:camera prst="legacyObliqueTopRight"/>
            <a:lightRig rig="legacyFlat3" dir="b"/>
          </a:scene3d>
          <a:sp3d extrusionH="227000" prstMaterial="legacyMatte">
            <a:bevelT w="13500" h="13500" prst="angle"/>
            <a:bevelB w="13500" h="13500" prst="angle"/>
            <a:extrusionClr>
              <a:srgbClr val="CC3300"/>
            </a:extrusionClr>
          </a:sp3d>
        </p:spPr>
        <p:txBody>
          <a:bodyPr wrap="none" anchor="ctr">
            <a:flatTx/>
          </a:bodyPr>
          <a:lstStyle/>
          <a:p>
            <a:pPr eaLnBrk="0" hangingPunct="0">
              <a:lnSpc>
                <a:spcPct val="70000"/>
              </a:lnSpc>
            </a:pPr>
            <a:r>
              <a:rPr kumimoji="1" lang="en-US" altLang="ko-KR" sz="1400" dirty="0">
                <a:solidFill>
                  <a:srgbClr val="FFFFFF"/>
                </a:solidFill>
                <a:latin typeface="幼圆" pitchFamily="49" charset="-122"/>
                <a:ea typeface="幼圆" pitchFamily="49" charset="-122"/>
              </a:rPr>
              <a:t>2</a:t>
            </a:r>
            <a:r>
              <a:rPr kumimoji="1" lang="zh-CN" altLang="en-US" sz="1400" dirty="0">
                <a:solidFill>
                  <a:srgbClr val="FFFFFF"/>
                </a:solidFill>
                <a:latin typeface="幼圆" pitchFamily="49" charset="-122"/>
                <a:ea typeface="幼圆" pitchFamily="49" charset="-122"/>
              </a:rPr>
              <a:t>、管理框架设计</a:t>
            </a:r>
            <a:endParaRPr kumimoji="1" lang="en-US" altLang="ko-KR" sz="1400" dirty="0">
              <a:solidFill>
                <a:srgbClr val="FFFFFF"/>
              </a:solidFill>
              <a:latin typeface="幼圆" pitchFamily="49" charset="-122"/>
              <a:ea typeface="幼圆" pitchFamily="49" charset="-122"/>
            </a:endParaRPr>
          </a:p>
        </p:txBody>
      </p:sp>
      <p:sp>
        <p:nvSpPr>
          <p:cNvPr id="7" name="AutoShape 5"/>
          <p:cNvSpPr>
            <a:spLocks noChangeArrowheads="1"/>
          </p:cNvSpPr>
          <p:nvPr/>
        </p:nvSpPr>
        <p:spPr bwMode="auto">
          <a:xfrm>
            <a:off x="747713" y="3565525"/>
            <a:ext cx="1779587" cy="503238"/>
          </a:xfrm>
          <a:prstGeom prst="roundRect">
            <a:avLst>
              <a:gd name="adj" fmla="val 16667"/>
            </a:avLst>
          </a:prstGeom>
          <a:gradFill rotWithShape="1">
            <a:gsLst>
              <a:gs pos="0">
                <a:srgbClr val="CC3300"/>
              </a:gs>
              <a:gs pos="100000">
                <a:srgbClr val="5E1800"/>
              </a:gs>
            </a:gsLst>
            <a:lin ang="0" scaled="1"/>
          </a:gradFill>
          <a:ln w="9525">
            <a:round/>
          </a:ln>
          <a:scene3d>
            <a:camera prst="legacyObliqueTopRight"/>
            <a:lightRig rig="legacyFlat3" dir="b"/>
          </a:scene3d>
          <a:sp3d extrusionH="227000" prstMaterial="legacyMatte">
            <a:bevelT w="13500" h="13500" prst="angle"/>
            <a:bevelB w="13500" h="13500" prst="angle"/>
            <a:extrusionClr>
              <a:srgbClr val="CC3300"/>
            </a:extrusionClr>
          </a:sp3d>
        </p:spPr>
        <p:txBody>
          <a:bodyPr wrap="none" anchor="ctr">
            <a:flatTx/>
          </a:bodyPr>
          <a:lstStyle/>
          <a:p>
            <a:pPr algn="ctr" eaLnBrk="0" hangingPunct="0">
              <a:lnSpc>
                <a:spcPct val="70000"/>
              </a:lnSpc>
            </a:pPr>
            <a:r>
              <a:rPr kumimoji="1" lang="en-US" altLang="ko-KR" sz="1400" dirty="0">
                <a:solidFill>
                  <a:srgbClr val="FFFFFF"/>
                </a:solidFill>
                <a:latin typeface="幼圆" pitchFamily="49" charset="-122"/>
                <a:ea typeface="幼圆" pitchFamily="49" charset="-122"/>
              </a:rPr>
              <a:t>3</a:t>
            </a:r>
            <a:r>
              <a:rPr kumimoji="1" lang="zh-CN" altLang="en-US" sz="1400" dirty="0">
                <a:solidFill>
                  <a:srgbClr val="FFFFFF"/>
                </a:solidFill>
                <a:latin typeface="幼圆" pitchFamily="49" charset="-122"/>
                <a:ea typeface="幼圆" pitchFamily="49" charset="-122"/>
              </a:rPr>
              <a:t>、风险信息系统建设</a:t>
            </a:r>
            <a:endParaRPr kumimoji="1" lang="en-US" altLang="ko-KR" sz="1400" dirty="0">
              <a:solidFill>
                <a:srgbClr val="FFFFFF"/>
              </a:solidFill>
              <a:latin typeface="幼圆" pitchFamily="49" charset="-122"/>
              <a:ea typeface="幼圆" pitchFamily="49" charset="-122"/>
            </a:endParaRPr>
          </a:p>
        </p:txBody>
      </p:sp>
      <p:sp>
        <p:nvSpPr>
          <p:cNvPr id="8" name="AutoShape 6"/>
          <p:cNvSpPr>
            <a:spLocks noChangeArrowheads="1"/>
          </p:cNvSpPr>
          <p:nvPr/>
        </p:nvSpPr>
        <p:spPr bwMode="auto">
          <a:xfrm>
            <a:off x="747713" y="4319588"/>
            <a:ext cx="1779587" cy="500062"/>
          </a:xfrm>
          <a:prstGeom prst="roundRect">
            <a:avLst>
              <a:gd name="adj" fmla="val 16667"/>
            </a:avLst>
          </a:prstGeom>
          <a:gradFill rotWithShape="1">
            <a:gsLst>
              <a:gs pos="0">
                <a:srgbClr val="CC3300"/>
              </a:gs>
              <a:gs pos="100000">
                <a:srgbClr val="5E1800"/>
              </a:gs>
            </a:gsLst>
            <a:lin ang="0" scaled="1"/>
          </a:gradFill>
          <a:ln w="9525">
            <a:round/>
          </a:ln>
          <a:scene3d>
            <a:camera prst="legacyObliqueTopRight"/>
            <a:lightRig rig="legacyFlat3" dir="b"/>
          </a:scene3d>
          <a:sp3d extrusionH="227000" prstMaterial="legacyMatte">
            <a:bevelT w="13500" h="13500" prst="angle"/>
            <a:bevelB w="13500" h="13500" prst="angle"/>
            <a:extrusionClr>
              <a:srgbClr val="CC3300"/>
            </a:extrusionClr>
          </a:sp3d>
        </p:spPr>
        <p:txBody>
          <a:bodyPr wrap="none" anchor="ctr">
            <a:flatTx/>
          </a:bodyPr>
          <a:lstStyle/>
          <a:p>
            <a:pPr eaLnBrk="0" hangingPunct="0">
              <a:lnSpc>
                <a:spcPct val="70000"/>
              </a:lnSpc>
            </a:pPr>
            <a:r>
              <a:rPr kumimoji="1" lang="en-US" altLang="ko-KR" sz="1400" dirty="0">
                <a:solidFill>
                  <a:srgbClr val="FFFFFF"/>
                </a:solidFill>
                <a:latin typeface="幼圆" pitchFamily="49" charset="-122"/>
                <a:ea typeface="幼圆" pitchFamily="49" charset="-122"/>
              </a:rPr>
              <a:t>4</a:t>
            </a:r>
            <a:r>
              <a:rPr kumimoji="1" lang="zh-CN" altLang="en-US" sz="1400" dirty="0">
                <a:solidFill>
                  <a:srgbClr val="FFFFFF"/>
                </a:solidFill>
                <a:latin typeface="幼圆" pitchFamily="49" charset="-122"/>
                <a:ea typeface="幼圆" pitchFamily="49" charset="-122"/>
              </a:rPr>
              <a:t>、风险识别和分析</a:t>
            </a:r>
            <a:endParaRPr kumimoji="1" lang="en-US" altLang="ko-KR" sz="1400" dirty="0">
              <a:solidFill>
                <a:srgbClr val="FFFFFF"/>
              </a:solidFill>
              <a:latin typeface="幼圆" pitchFamily="49" charset="-122"/>
              <a:ea typeface="幼圆" pitchFamily="49" charset="-122"/>
            </a:endParaRPr>
          </a:p>
        </p:txBody>
      </p:sp>
      <p:sp>
        <p:nvSpPr>
          <p:cNvPr id="9" name="AutoShape 7"/>
          <p:cNvSpPr>
            <a:spLocks noChangeArrowheads="1"/>
          </p:cNvSpPr>
          <p:nvPr/>
        </p:nvSpPr>
        <p:spPr bwMode="auto">
          <a:xfrm>
            <a:off x="747713" y="5070475"/>
            <a:ext cx="1779587" cy="503238"/>
          </a:xfrm>
          <a:prstGeom prst="roundRect">
            <a:avLst>
              <a:gd name="adj" fmla="val 16667"/>
            </a:avLst>
          </a:prstGeom>
          <a:gradFill rotWithShape="1">
            <a:gsLst>
              <a:gs pos="0">
                <a:srgbClr val="CC3300"/>
              </a:gs>
              <a:gs pos="100000">
                <a:srgbClr val="5E1800"/>
              </a:gs>
            </a:gsLst>
            <a:lin ang="0" scaled="1"/>
          </a:gradFill>
          <a:ln w="9525">
            <a:round/>
          </a:ln>
          <a:scene3d>
            <a:camera prst="legacyObliqueTopRight"/>
            <a:lightRig rig="legacyFlat3" dir="b"/>
          </a:scene3d>
          <a:sp3d extrusionH="227000" prstMaterial="legacyMatte">
            <a:bevelT w="13500" h="13500" prst="angle"/>
            <a:bevelB w="13500" h="13500" prst="angle"/>
            <a:extrusionClr>
              <a:srgbClr val="CC3300"/>
            </a:extrusionClr>
          </a:sp3d>
        </p:spPr>
        <p:txBody>
          <a:bodyPr wrap="none" anchor="ctr">
            <a:flatTx/>
          </a:bodyPr>
          <a:lstStyle/>
          <a:p>
            <a:pPr eaLnBrk="0" hangingPunct="0">
              <a:lnSpc>
                <a:spcPct val="70000"/>
              </a:lnSpc>
            </a:pPr>
            <a:r>
              <a:rPr kumimoji="1" lang="en-US" altLang="ko-KR" sz="1400" dirty="0">
                <a:solidFill>
                  <a:srgbClr val="FFFFFF"/>
                </a:solidFill>
                <a:latin typeface="幼圆" pitchFamily="49" charset="-122"/>
                <a:ea typeface="幼圆" pitchFamily="49" charset="-122"/>
              </a:rPr>
              <a:t>5</a:t>
            </a:r>
            <a:r>
              <a:rPr kumimoji="1" lang="zh-CN" altLang="en-US" sz="1400" dirty="0">
                <a:solidFill>
                  <a:srgbClr val="FFFFFF"/>
                </a:solidFill>
                <a:latin typeface="幼圆" pitchFamily="49" charset="-122"/>
                <a:ea typeface="幼圆" pitchFamily="49" charset="-122"/>
              </a:rPr>
              <a:t>、建立管理策略</a:t>
            </a:r>
            <a:endParaRPr kumimoji="1" lang="en-US" altLang="ko-KR" sz="1400" dirty="0">
              <a:solidFill>
                <a:srgbClr val="FFFFFF"/>
              </a:solidFill>
              <a:latin typeface="幼圆" pitchFamily="49" charset="-122"/>
              <a:ea typeface="幼圆" pitchFamily="49" charset="-122"/>
            </a:endParaRPr>
          </a:p>
        </p:txBody>
      </p:sp>
      <p:sp>
        <p:nvSpPr>
          <p:cNvPr id="10" name="AutoShape 8"/>
          <p:cNvSpPr>
            <a:spLocks noChangeArrowheads="1"/>
          </p:cNvSpPr>
          <p:nvPr/>
        </p:nvSpPr>
        <p:spPr bwMode="auto">
          <a:xfrm>
            <a:off x="6626225" y="2819400"/>
            <a:ext cx="1779588" cy="503238"/>
          </a:xfrm>
          <a:prstGeom prst="roundRect">
            <a:avLst>
              <a:gd name="adj" fmla="val 16667"/>
            </a:avLst>
          </a:prstGeom>
          <a:gradFill rotWithShape="1">
            <a:gsLst>
              <a:gs pos="0">
                <a:srgbClr val="5E1800"/>
              </a:gs>
              <a:gs pos="100000">
                <a:srgbClr val="CC3300"/>
              </a:gs>
            </a:gsLst>
            <a:lin ang="0" scaled="1"/>
          </a:gradFill>
          <a:ln w="9525">
            <a:round/>
          </a:ln>
          <a:scene3d>
            <a:camera prst="legacyObliqueTopLeft"/>
            <a:lightRig rig="legacyFlat3" dir="b"/>
          </a:scene3d>
          <a:sp3d extrusionH="227000" prstMaterial="legacyMatte">
            <a:bevelT w="13500" h="13500" prst="angle"/>
            <a:bevelB w="13500" h="13500" prst="angle"/>
            <a:extrusionClr>
              <a:srgbClr val="CC3300"/>
            </a:extrusionClr>
          </a:sp3d>
        </p:spPr>
        <p:txBody>
          <a:bodyPr wrap="none" anchor="ctr">
            <a:flatTx/>
          </a:bodyPr>
          <a:lstStyle/>
          <a:p>
            <a:pPr algn="ctr" eaLnBrk="0" hangingPunct="0">
              <a:lnSpc>
                <a:spcPct val="70000"/>
              </a:lnSpc>
            </a:pPr>
            <a:r>
              <a:rPr kumimoji="1" lang="en-US" altLang="ko-KR" sz="1400" dirty="0">
                <a:solidFill>
                  <a:srgbClr val="FFFFFF"/>
                </a:solidFill>
                <a:latin typeface="幼圆" pitchFamily="49" charset="-122"/>
                <a:ea typeface="幼圆" pitchFamily="49" charset="-122"/>
              </a:rPr>
              <a:t>7</a:t>
            </a:r>
            <a:r>
              <a:rPr kumimoji="1" lang="zh-CN" altLang="en-US" sz="1400" dirty="0">
                <a:solidFill>
                  <a:srgbClr val="FFFFFF"/>
                </a:solidFill>
                <a:latin typeface="幼圆" pitchFamily="49" charset="-122"/>
                <a:ea typeface="幼圆" pitchFamily="49" charset="-122"/>
              </a:rPr>
              <a:t>、导入标准管理体系</a:t>
            </a:r>
            <a:endParaRPr kumimoji="1" lang="en-US" altLang="ko-KR" sz="1400" dirty="0">
              <a:solidFill>
                <a:srgbClr val="FFFFFF"/>
              </a:solidFill>
              <a:latin typeface="幼圆" pitchFamily="49" charset="-122"/>
              <a:ea typeface="幼圆" pitchFamily="49" charset="-122"/>
            </a:endParaRPr>
          </a:p>
        </p:txBody>
      </p:sp>
      <p:sp>
        <p:nvSpPr>
          <p:cNvPr id="11" name="AutoShape 9"/>
          <p:cNvSpPr>
            <a:spLocks noChangeArrowheads="1"/>
          </p:cNvSpPr>
          <p:nvPr/>
        </p:nvSpPr>
        <p:spPr bwMode="auto">
          <a:xfrm>
            <a:off x="6626225" y="3573463"/>
            <a:ext cx="1779588" cy="500062"/>
          </a:xfrm>
          <a:prstGeom prst="roundRect">
            <a:avLst>
              <a:gd name="adj" fmla="val 16667"/>
            </a:avLst>
          </a:prstGeom>
          <a:gradFill rotWithShape="1">
            <a:gsLst>
              <a:gs pos="0">
                <a:srgbClr val="5E1800"/>
              </a:gs>
              <a:gs pos="100000">
                <a:srgbClr val="CC3300"/>
              </a:gs>
            </a:gsLst>
            <a:lin ang="0" scaled="1"/>
          </a:gradFill>
          <a:ln w="9525">
            <a:round/>
          </a:ln>
          <a:scene3d>
            <a:camera prst="legacyObliqueTopLeft"/>
            <a:lightRig rig="legacyFlat3" dir="b"/>
          </a:scene3d>
          <a:sp3d extrusionH="227000" prstMaterial="legacyMatte">
            <a:bevelT w="13500" h="13500" prst="angle"/>
            <a:bevelB w="13500" h="13500" prst="angle"/>
            <a:extrusionClr>
              <a:srgbClr val="CC3300"/>
            </a:extrusionClr>
          </a:sp3d>
        </p:spPr>
        <p:txBody>
          <a:bodyPr wrap="none" anchor="ctr">
            <a:flatTx/>
          </a:bodyPr>
          <a:lstStyle/>
          <a:p>
            <a:pPr algn="ctr" eaLnBrk="0" hangingPunct="0">
              <a:lnSpc>
                <a:spcPct val="70000"/>
              </a:lnSpc>
            </a:pPr>
            <a:r>
              <a:rPr kumimoji="1" lang="en-US" altLang="ko-KR" sz="1400" dirty="0">
                <a:solidFill>
                  <a:srgbClr val="FFFFFF"/>
                </a:solidFill>
                <a:latin typeface="幼圆" pitchFamily="49" charset="-122"/>
                <a:ea typeface="幼圆" pitchFamily="49" charset="-122"/>
              </a:rPr>
              <a:t>8</a:t>
            </a:r>
            <a:r>
              <a:rPr kumimoji="1" lang="zh-CN" altLang="en-US" sz="1400" dirty="0">
                <a:solidFill>
                  <a:srgbClr val="FFFFFF"/>
                </a:solidFill>
                <a:latin typeface="幼圆" pitchFamily="49" charset="-122"/>
                <a:ea typeface="幼圆" pitchFamily="49" charset="-122"/>
              </a:rPr>
              <a:t>、设计风险处置预案</a:t>
            </a:r>
            <a:endParaRPr kumimoji="1" lang="en-US" altLang="ko-KR" sz="1400" dirty="0">
              <a:solidFill>
                <a:srgbClr val="FFFFFF"/>
              </a:solidFill>
              <a:latin typeface="幼圆" pitchFamily="49" charset="-122"/>
              <a:ea typeface="幼圆" pitchFamily="49" charset="-122"/>
            </a:endParaRPr>
          </a:p>
        </p:txBody>
      </p:sp>
      <p:sp>
        <p:nvSpPr>
          <p:cNvPr id="12" name="AutoShape 10"/>
          <p:cNvSpPr>
            <a:spLocks noChangeArrowheads="1"/>
          </p:cNvSpPr>
          <p:nvPr/>
        </p:nvSpPr>
        <p:spPr bwMode="auto">
          <a:xfrm>
            <a:off x="6626225" y="2006600"/>
            <a:ext cx="1779588" cy="585788"/>
          </a:xfrm>
          <a:prstGeom prst="roundRect">
            <a:avLst>
              <a:gd name="adj" fmla="val 16667"/>
            </a:avLst>
          </a:prstGeom>
          <a:gradFill rotWithShape="1">
            <a:gsLst>
              <a:gs pos="0">
                <a:srgbClr val="5E1800"/>
              </a:gs>
              <a:gs pos="100000">
                <a:srgbClr val="CC3300"/>
              </a:gs>
            </a:gsLst>
            <a:lin ang="0" scaled="1"/>
          </a:gradFill>
          <a:ln w="9525">
            <a:round/>
          </a:ln>
          <a:scene3d>
            <a:camera prst="legacyObliqueTopLeft"/>
            <a:lightRig rig="legacyFlat3" dir="b"/>
          </a:scene3d>
          <a:sp3d extrusionH="227000" prstMaterial="legacyMatte">
            <a:bevelT w="13500" h="13500" prst="angle"/>
            <a:bevelB w="13500" h="13500" prst="angle"/>
            <a:extrusionClr>
              <a:srgbClr val="CC3300"/>
            </a:extrusionClr>
          </a:sp3d>
        </p:spPr>
        <p:txBody>
          <a:bodyPr wrap="none" anchor="ctr">
            <a:flatTx/>
          </a:bodyPr>
          <a:lstStyle/>
          <a:p>
            <a:pPr algn="ctr" eaLnBrk="0" hangingPunct="0">
              <a:lnSpc>
                <a:spcPct val="70000"/>
              </a:lnSpc>
            </a:pPr>
            <a:r>
              <a:rPr kumimoji="1" lang="en-US" altLang="ko-KR" sz="1400" dirty="0">
                <a:solidFill>
                  <a:srgbClr val="FFFFFF"/>
                </a:solidFill>
                <a:latin typeface="幼圆" pitchFamily="49" charset="-122"/>
                <a:ea typeface="幼圆" pitchFamily="49" charset="-122"/>
              </a:rPr>
              <a:t>6</a:t>
            </a:r>
            <a:r>
              <a:rPr kumimoji="1" lang="zh-CN" altLang="en-US" sz="1400" dirty="0">
                <a:solidFill>
                  <a:srgbClr val="FFFFFF"/>
                </a:solidFill>
                <a:latin typeface="幼圆" pitchFamily="49" charset="-122"/>
                <a:ea typeface="幼圆" pitchFamily="49" charset="-122"/>
              </a:rPr>
              <a:t>、设计风险控制体系</a:t>
            </a:r>
            <a:endParaRPr kumimoji="1" lang="en-US" altLang="ko-KR" sz="1400" dirty="0">
              <a:solidFill>
                <a:srgbClr val="FFFFFF"/>
              </a:solidFill>
              <a:latin typeface="幼圆" pitchFamily="49" charset="-122"/>
              <a:ea typeface="幼圆" pitchFamily="49" charset="-122"/>
            </a:endParaRPr>
          </a:p>
        </p:txBody>
      </p:sp>
      <p:sp>
        <p:nvSpPr>
          <p:cNvPr id="13" name="AutoShape 11"/>
          <p:cNvSpPr>
            <a:spLocks noChangeArrowheads="1"/>
          </p:cNvSpPr>
          <p:nvPr/>
        </p:nvSpPr>
        <p:spPr bwMode="auto">
          <a:xfrm>
            <a:off x="6626225" y="4310063"/>
            <a:ext cx="1779588" cy="500062"/>
          </a:xfrm>
          <a:prstGeom prst="roundRect">
            <a:avLst>
              <a:gd name="adj" fmla="val 16667"/>
            </a:avLst>
          </a:prstGeom>
          <a:gradFill rotWithShape="1">
            <a:gsLst>
              <a:gs pos="0">
                <a:srgbClr val="5E1800"/>
              </a:gs>
              <a:gs pos="100000">
                <a:srgbClr val="CC3300"/>
              </a:gs>
            </a:gsLst>
            <a:lin ang="0" scaled="1"/>
          </a:gradFill>
          <a:ln w="9525">
            <a:round/>
          </a:ln>
          <a:scene3d>
            <a:camera prst="legacyObliqueTopLeft"/>
            <a:lightRig rig="legacyFlat3" dir="b"/>
          </a:scene3d>
          <a:sp3d extrusionH="227000" prstMaterial="legacyMatte">
            <a:bevelT w="13500" h="13500" prst="angle"/>
            <a:bevelB w="13500" h="13500" prst="angle"/>
            <a:extrusionClr>
              <a:srgbClr val="CC3300"/>
            </a:extrusionClr>
          </a:sp3d>
        </p:spPr>
        <p:txBody>
          <a:bodyPr wrap="none" anchor="ctr">
            <a:flatTx/>
          </a:bodyPr>
          <a:lstStyle/>
          <a:p>
            <a:pPr algn="ctr" eaLnBrk="0" hangingPunct="0">
              <a:lnSpc>
                <a:spcPct val="70000"/>
              </a:lnSpc>
            </a:pPr>
            <a:r>
              <a:rPr kumimoji="1" lang="en-US" altLang="ko-KR" sz="1400" dirty="0">
                <a:solidFill>
                  <a:srgbClr val="FFFFFF"/>
                </a:solidFill>
                <a:latin typeface="幼圆" pitchFamily="49" charset="-122"/>
                <a:ea typeface="幼圆" pitchFamily="49" charset="-122"/>
              </a:rPr>
              <a:t>9</a:t>
            </a:r>
            <a:r>
              <a:rPr kumimoji="1" lang="zh-CN" altLang="en-US" sz="1400" dirty="0">
                <a:solidFill>
                  <a:srgbClr val="FFFFFF"/>
                </a:solidFill>
                <a:latin typeface="幼圆" pitchFamily="49" charset="-122"/>
                <a:ea typeface="幼圆" pitchFamily="49" charset="-122"/>
              </a:rPr>
              <a:t>、持续进行监测评估</a:t>
            </a:r>
            <a:endParaRPr kumimoji="1" lang="en-US" altLang="ko-KR" sz="1400" dirty="0">
              <a:solidFill>
                <a:srgbClr val="FFFFFF"/>
              </a:solidFill>
              <a:latin typeface="幼圆" pitchFamily="49" charset="-122"/>
              <a:ea typeface="幼圆" pitchFamily="49" charset="-122"/>
            </a:endParaRPr>
          </a:p>
        </p:txBody>
      </p:sp>
      <p:sp>
        <p:nvSpPr>
          <p:cNvPr id="14" name="AutoShape 12"/>
          <p:cNvSpPr>
            <a:spLocks noChangeArrowheads="1"/>
          </p:cNvSpPr>
          <p:nvPr/>
        </p:nvSpPr>
        <p:spPr bwMode="auto">
          <a:xfrm>
            <a:off x="6626225" y="5060950"/>
            <a:ext cx="1779588" cy="503238"/>
          </a:xfrm>
          <a:prstGeom prst="roundRect">
            <a:avLst>
              <a:gd name="adj" fmla="val 16667"/>
            </a:avLst>
          </a:prstGeom>
          <a:gradFill rotWithShape="1">
            <a:gsLst>
              <a:gs pos="0">
                <a:srgbClr val="5E1800"/>
              </a:gs>
              <a:gs pos="100000">
                <a:srgbClr val="CC3300"/>
              </a:gs>
            </a:gsLst>
            <a:lin ang="0" scaled="1"/>
          </a:gradFill>
          <a:ln w="9525">
            <a:round/>
          </a:ln>
          <a:scene3d>
            <a:camera prst="legacyObliqueTopLeft"/>
            <a:lightRig rig="legacyFlat3" dir="b"/>
          </a:scene3d>
          <a:sp3d extrusionH="227000" prstMaterial="legacyMatte">
            <a:bevelT w="13500" h="13500" prst="angle"/>
            <a:bevelB w="13500" h="13500" prst="angle"/>
            <a:extrusionClr>
              <a:srgbClr val="CC3300"/>
            </a:extrusionClr>
          </a:sp3d>
        </p:spPr>
        <p:txBody>
          <a:bodyPr wrap="none" anchor="ctr">
            <a:flatTx/>
          </a:bodyPr>
          <a:lstStyle/>
          <a:p>
            <a:pPr algn="ctr" eaLnBrk="0" hangingPunct="0">
              <a:lnSpc>
                <a:spcPct val="70000"/>
              </a:lnSpc>
            </a:pPr>
            <a:r>
              <a:rPr kumimoji="1" lang="en-US" altLang="ko-KR" sz="1400" dirty="0">
                <a:solidFill>
                  <a:srgbClr val="FFFFFF"/>
                </a:solidFill>
                <a:latin typeface="幼圆" pitchFamily="49" charset="-122"/>
                <a:ea typeface="幼圆" pitchFamily="49" charset="-122"/>
              </a:rPr>
              <a:t>10</a:t>
            </a:r>
            <a:r>
              <a:rPr kumimoji="1" lang="zh-CN" altLang="en-US" sz="1400" dirty="0">
                <a:solidFill>
                  <a:srgbClr val="FFFFFF"/>
                </a:solidFill>
                <a:latin typeface="幼圆" pitchFamily="49" charset="-122"/>
                <a:ea typeface="幼圆" pitchFamily="49" charset="-122"/>
              </a:rPr>
              <a:t>、优化风险管理体系</a:t>
            </a:r>
            <a:endParaRPr kumimoji="1" lang="en-US" altLang="ko-KR" sz="1400" dirty="0">
              <a:solidFill>
                <a:srgbClr val="FFFFFF"/>
              </a:solidFill>
              <a:latin typeface="幼圆" pitchFamily="49" charset="-122"/>
              <a:ea typeface="幼圆" pitchFamily="49" charset="-122"/>
            </a:endParaRPr>
          </a:p>
        </p:txBody>
      </p:sp>
      <p:sp>
        <p:nvSpPr>
          <p:cNvPr id="15" name="Freeform 13"/>
          <p:cNvSpPr/>
          <p:nvPr/>
        </p:nvSpPr>
        <p:spPr bwMode="auto">
          <a:xfrm>
            <a:off x="2533650" y="3027363"/>
            <a:ext cx="1219200" cy="477837"/>
          </a:xfrm>
          <a:custGeom>
            <a:avLst/>
            <a:gdLst>
              <a:gd name="T0" fmla="*/ 0 w 768"/>
              <a:gd name="T1" fmla="*/ 0 h 301"/>
              <a:gd name="T2" fmla="*/ 2147483647 w 768"/>
              <a:gd name="T3" fmla="*/ 2147483647 h 301"/>
              <a:gd name="T4" fmla="*/ 2147483647 w 768"/>
              <a:gd name="T5" fmla="*/ 2147483647 h 301"/>
              <a:gd name="T6" fmla="*/ 0 60000 65536"/>
              <a:gd name="T7" fmla="*/ 0 60000 65536"/>
              <a:gd name="T8" fmla="*/ 0 60000 65536"/>
              <a:gd name="T9" fmla="*/ 0 w 768"/>
              <a:gd name="T10" fmla="*/ 0 h 301"/>
              <a:gd name="T11" fmla="*/ 768 w 768"/>
              <a:gd name="T12" fmla="*/ 301 h 301"/>
            </a:gdLst>
            <a:ahLst/>
            <a:cxnLst>
              <a:cxn ang="T6">
                <a:pos x="T0" y="T1"/>
              </a:cxn>
              <a:cxn ang="T7">
                <a:pos x="T2" y="T3"/>
              </a:cxn>
              <a:cxn ang="T8">
                <a:pos x="T4" y="T5"/>
              </a:cxn>
            </a:cxnLst>
            <a:rect l="T9" t="T10" r="T11" b="T12"/>
            <a:pathLst>
              <a:path w="768" h="301">
                <a:moveTo>
                  <a:pt x="0" y="0"/>
                </a:moveTo>
                <a:lnTo>
                  <a:pt x="396" y="7"/>
                </a:lnTo>
                <a:lnTo>
                  <a:pt x="768" y="301"/>
                </a:lnTo>
              </a:path>
            </a:pathLst>
          </a:custGeom>
          <a:noFill/>
          <a:ln w="19050">
            <a:solidFill>
              <a:srgbClr val="969696"/>
            </a:solidFill>
            <a:prstDash val="sysDot"/>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6" name="Freeform 14"/>
          <p:cNvSpPr/>
          <p:nvPr/>
        </p:nvSpPr>
        <p:spPr bwMode="auto">
          <a:xfrm>
            <a:off x="2524125" y="4619625"/>
            <a:ext cx="1533525" cy="695325"/>
          </a:xfrm>
          <a:custGeom>
            <a:avLst/>
            <a:gdLst>
              <a:gd name="T0" fmla="*/ 0 w 966"/>
              <a:gd name="T1" fmla="*/ 2147483647 h 438"/>
              <a:gd name="T2" fmla="*/ 2147483647 w 966"/>
              <a:gd name="T3" fmla="*/ 2147483647 h 438"/>
              <a:gd name="T4" fmla="*/ 2147483647 w 966"/>
              <a:gd name="T5" fmla="*/ 0 h 438"/>
              <a:gd name="T6" fmla="*/ 0 60000 65536"/>
              <a:gd name="T7" fmla="*/ 0 60000 65536"/>
              <a:gd name="T8" fmla="*/ 0 60000 65536"/>
              <a:gd name="T9" fmla="*/ 0 w 966"/>
              <a:gd name="T10" fmla="*/ 0 h 438"/>
              <a:gd name="T11" fmla="*/ 966 w 966"/>
              <a:gd name="T12" fmla="*/ 438 h 438"/>
            </a:gdLst>
            <a:ahLst/>
            <a:cxnLst>
              <a:cxn ang="T6">
                <a:pos x="T0" y="T1"/>
              </a:cxn>
              <a:cxn ang="T7">
                <a:pos x="T2" y="T3"/>
              </a:cxn>
              <a:cxn ang="T8">
                <a:pos x="T4" y="T5"/>
              </a:cxn>
            </a:cxnLst>
            <a:rect l="T9" t="T10" r="T11" b="T12"/>
            <a:pathLst>
              <a:path w="966" h="438">
                <a:moveTo>
                  <a:pt x="0" y="430"/>
                </a:moveTo>
                <a:lnTo>
                  <a:pt x="396" y="438"/>
                </a:lnTo>
                <a:lnTo>
                  <a:pt x="966" y="0"/>
                </a:lnTo>
              </a:path>
            </a:pathLst>
          </a:custGeom>
          <a:noFill/>
          <a:ln w="19050">
            <a:solidFill>
              <a:srgbClr val="969696"/>
            </a:solidFill>
            <a:prstDash val="sysDot"/>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7" name="Freeform 15"/>
          <p:cNvSpPr/>
          <p:nvPr/>
        </p:nvSpPr>
        <p:spPr bwMode="auto">
          <a:xfrm>
            <a:off x="2514600" y="4133850"/>
            <a:ext cx="1228725" cy="419100"/>
          </a:xfrm>
          <a:custGeom>
            <a:avLst/>
            <a:gdLst>
              <a:gd name="T0" fmla="*/ 0 w 774"/>
              <a:gd name="T1" fmla="*/ 2147483647 h 264"/>
              <a:gd name="T2" fmla="*/ 2147483647 w 774"/>
              <a:gd name="T3" fmla="*/ 2147483647 h 264"/>
              <a:gd name="T4" fmla="*/ 2147483647 w 774"/>
              <a:gd name="T5" fmla="*/ 0 h 264"/>
              <a:gd name="T6" fmla="*/ 0 60000 65536"/>
              <a:gd name="T7" fmla="*/ 0 60000 65536"/>
              <a:gd name="T8" fmla="*/ 0 60000 65536"/>
              <a:gd name="T9" fmla="*/ 0 w 774"/>
              <a:gd name="T10" fmla="*/ 0 h 264"/>
              <a:gd name="T11" fmla="*/ 774 w 774"/>
              <a:gd name="T12" fmla="*/ 264 h 264"/>
            </a:gdLst>
            <a:ahLst/>
            <a:cxnLst>
              <a:cxn ang="T6">
                <a:pos x="T0" y="T1"/>
              </a:cxn>
              <a:cxn ang="T7">
                <a:pos x="T2" y="T3"/>
              </a:cxn>
              <a:cxn ang="T8">
                <a:pos x="T4" y="T5"/>
              </a:cxn>
            </a:cxnLst>
            <a:rect l="T9" t="T10" r="T11" b="T12"/>
            <a:pathLst>
              <a:path w="774" h="264">
                <a:moveTo>
                  <a:pt x="0" y="247"/>
                </a:moveTo>
                <a:lnTo>
                  <a:pt x="396" y="264"/>
                </a:lnTo>
                <a:lnTo>
                  <a:pt x="774" y="0"/>
                </a:lnTo>
              </a:path>
            </a:pathLst>
          </a:custGeom>
          <a:noFill/>
          <a:ln w="19050">
            <a:solidFill>
              <a:srgbClr val="969696"/>
            </a:solidFill>
            <a:prstDash val="sysDot"/>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8" name="Freeform 16"/>
          <p:cNvSpPr/>
          <p:nvPr/>
        </p:nvSpPr>
        <p:spPr bwMode="auto">
          <a:xfrm>
            <a:off x="2524125" y="2228850"/>
            <a:ext cx="1476375" cy="838200"/>
          </a:xfrm>
          <a:custGeom>
            <a:avLst/>
            <a:gdLst>
              <a:gd name="T0" fmla="*/ 0 w 930"/>
              <a:gd name="T1" fmla="*/ 2147483647 h 528"/>
              <a:gd name="T2" fmla="*/ 2147483647 w 930"/>
              <a:gd name="T3" fmla="*/ 0 h 528"/>
              <a:gd name="T4" fmla="*/ 2147483647 w 930"/>
              <a:gd name="T5" fmla="*/ 2147483647 h 528"/>
              <a:gd name="T6" fmla="*/ 0 60000 65536"/>
              <a:gd name="T7" fmla="*/ 0 60000 65536"/>
              <a:gd name="T8" fmla="*/ 0 60000 65536"/>
              <a:gd name="T9" fmla="*/ 0 w 930"/>
              <a:gd name="T10" fmla="*/ 0 h 528"/>
              <a:gd name="T11" fmla="*/ 930 w 930"/>
              <a:gd name="T12" fmla="*/ 528 h 528"/>
            </a:gdLst>
            <a:ahLst/>
            <a:cxnLst>
              <a:cxn ang="T6">
                <a:pos x="T0" y="T1"/>
              </a:cxn>
              <a:cxn ang="T7">
                <a:pos x="T2" y="T3"/>
              </a:cxn>
              <a:cxn ang="T8">
                <a:pos x="T4" y="T5"/>
              </a:cxn>
            </a:cxnLst>
            <a:rect l="T9" t="T10" r="T11" b="T12"/>
            <a:pathLst>
              <a:path w="930" h="528">
                <a:moveTo>
                  <a:pt x="0" y="16"/>
                </a:moveTo>
                <a:lnTo>
                  <a:pt x="402" y="0"/>
                </a:lnTo>
                <a:lnTo>
                  <a:pt x="930" y="528"/>
                </a:lnTo>
              </a:path>
            </a:pathLst>
          </a:custGeom>
          <a:noFill/>
          <a:ln w="19050">
            <a:solidFill>
              <a:srgbClr val="969696"/>
            </a:solidFill>
            <a:prstDash val="sysDot"/>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9" name="Line 17"/>
          <p:cNvSpPr>
            <a:spLocks noChangeShapeType="1"/>
          </p:cNvSpPr>
          <p:nvPr/>
        </p:nvSpPr>
        <p:spPr bwMode="auto">
          <a:xfrm>
            <a:off x="2533650" y="3781425"/>
            <a:ext cx="1162050" cy="1588"/>
          </a:xfrm>
          <a:prstGeom prst="line">
            <a:avLst/>
          </a:prstGeom>
          <a:noFill/>
          <a:ln w="19050">
            <a:solidFill>
              <a:srgbClr val="969696"/>
            </a:solidFill>
            <a:prstDash val="sysDot"/>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0" name="Freeform 18"/>
          <p:cNvSpPr/>
          <p:nvPr/>
        </p:nvSpPr>
        <p:spPr bwMode="auto">
          <a:xfrm>
            <a:off x="5305425" y="2276475"/>
            <a:ext cx="1333500" cy="771525"/>
          </a:xfrm>
          <a:custGeom>
            <a:avLst/>
            <a:gdLst>
              <a:gd name="T0" fmla="*/ 2147483647 w 840"/>
              <a:gd name="T1" fmla="*/ 0 h 486"/>
              <a:gd name="T2" fmla="*/ 2147483647 w 840"/>
              <a:gd name="T3" fmla="*/ 0 h 486"/>
              <a:gd name="T4" fmla="*/ 0 w 840"/>
              <a:gd name="T5" fmla="*/ 2147483647 h 486"/>
              <a:gd name="T6" fmla="*/ 0 60000 65536"/>
              <a:gd name="T7" fmla="*/ 0 60000 65536"/>
              <a:gd name="T8" fmla="*/ 0 60000 65536"/>
              <a:gd name="T9" fmla="*/ 0 w 840"/>
              <a:gd name="T10" fmla="*/ 0 h 486"/>
              <a:gd name="T11" fmla="*/ 840 w 840"/>
              <a:gd name="T12" fmla="*/ 486 h 486"/>
            </a:gdLst>
            <a:ahLst/>
            <a:cxnLst>
              <a:cxn ang="T6">
                <a:pos x="T0" y="T1"/>
              </a:cxn>
              <a:cxn ang="T7">
                <a:pos x="T2" y="T3"/>
              </a:cxn>
              <a:cxn ang="T8">
                <a:pos x="T4" y="T5"/>
              </a:cxn>
            </a:cxnLst>
            <a:rect l="T9" t="T10" r="T11" b="T12"/>
            <a:pathLst>
              <a:path w="840" h="486">
                <a:moveTo>
                  <a:pt x="840" y="0"/>
                </a:moveTo>
                <a:lnTo>
                  <a:pt x="450" y="0"/>
                </a:lnTo>
                <a:lnTo>
                  <a:pt x="0" y="486"/>
                </a:lnTo>
              </a:path>
            </a:pathLst>
          </a:custGeom>
          <a:noFill/>
          <a:ln w="19050">
            <a:solidFill>
              <a:srgbClr val="969696"/>
            </a:solidFill>
            <a:prstDash val="sysDot"/>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21" name="Freeform 19"/>
          <p:cNvSpPr/>
          <p:nvPr/>
        </p:nvSpPr>
        <p:spPr bwMode="auto">
          <a:xfrm>
            <a:off x="5562600" y="3021013"/>
            <a:ext cx="1057275" cy="446087"/>
          </a:xfrm>
          <a:custGeom>
            <a:avLst/>
            <a:gdLst>
              <a:gd name="T0" fmla="*/ 2147483647 w 666"/>
              <a:gd name="T1" fmla="*/ 0 h 281"/>
              <a:gd name="T2" fmla="*/ 2147483647 w 666"/>
              <a:gd name="T3" fmla="*/ 2147483647 h 281"/>
              <a:gd name="T4" fmla="*/ 0 w 666"/>
              <a:gd name="T5" fmla="*/ 2147483647 h 281"/>
              <a:gd name="T6" fmla="*/ 0 60000 65536"/>
              <a:gd name="T7" fmla="*/ 0 60000 65536"/>
              <a:gd name="T8" fmla="*/ 0 60000 65536"/>
              <a:gd name="T9" fmla="*/ 0 w 666"/>
              <a:gd name="T10" fmla="*/ 0 h 281"/>
              <a:gd name="T11" fmla="*/ 666 w 666"/>
              <a:gd name="T12" fmla="*/ 281 h 281"/>
            </a:gdLst>
            <a:ahLst/>
            <a:cxnLst>
              <a:cxn ang="T6">
                <a:pos x="T0" y="T1"/>
              </a:cxn>
              <a:cxn ang="T7">
                <a:pos x="T2" y="T3"/>
              </a:cxn>
              <a:cxn ang="T8">
                <a:pos x="T4" y="T5"/>
              </a:cxn>
            </a:cxnLst>
            <a:rect l="T9" t="T10" r="T11" b="T12"/>
            <a:pathLst>
              <a:path w="666" h="281">
                <a:moveTo>
                  <a:pt x="666" y="0"/>
                </a:moveTo>
                <a:lnTo>
                  <a:pt x="282" y="11"/>
                </a:lnTo>
                <a:lnTo>
                  <a:pt x="0" y="281"/>
                </a:lnTo>
              </a:path>
            </a:pathLst>
          </a:custGeom>
          <a:noFill/>
          <a:ln w="19050">
            <a:solidFill>
              <a:srgbClr val="969696"/>
            </a:solidFill>
            <a:prstDash val="sysDot"/>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22" name="Line 20"/>
          <p:cNvSpPr>
            <a:spLocks noChangeShapeType="1"/>
          </p:cNvSpPr>
          <p:nvPr/>
        </p:nvSpPr>
        <p:spPr bwMode="auto">
          <a:xfrm flipH="1">
            <a:off x="5600700" y="3790950"/>
            <a:ext cx="1028700" cy="1588"/>
          </a:xfrm>
          <a:prstGeom prst="line">
            <a:avLst/>
          </a:prstGeom>
          <a:noFill/>
          <a:ln w="19050">
            <a:solidFill>
              <a:srgbClr val="969696"/>
            </a:solidFill>
            <a:prstDash val="sysDot"/>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3" name="Freeform 21"/>
          <p:cNvSpPr/>
          <p:nvPr/>
        </p:nvSpPr>
        <p:spPr bwMode="auto">
          <a:xfrm>
            <a:off x="5553075" y="4200525"/>
            <a:ext cx="1095375" cy="323850"/>
          </a:xfrm>
          <a:custGeom>
            <a:avLst/>
            <a:gdLst>
              <a:gd name="T0" fmla="*/ 2147483647 w 690"/>
              <a:gd name="T1" fmla="*/ 2147483647 h 204"/>
              <a:gd name="T2" fmla="*/ 2147483647 w 690"/>
              <a:gd name="T3" fmla="*/ 2147483647 h 204"/>
              <a:gd name="T4" fmla="*/ 0 w 690"/>
              <a:gd name="T5" fmla="*/ 0 h 204"/>
              <a:gd name="T6" fmla="*/ 0 60000 65536"/>
              <a:gd name="T7" fmla="*/ 0 60000 65536"/>
              <a:gd name="T8" fmla="*/ 0 60000 65536"/>
              <a:gd name="T9" fmla="*/ 0 w 690"/>
              <a:gd name="T10" fmla="*/ 0 h 204"/>
              <a:gd name="T11" fmla="*/ 690 w 690"/>
              <a:gd name="T12" fmla="*/ 204 h 204"/>
            </a:gdLst>
            <a:ahLst/>
            <a:cxnLst>
              <a:cxn ang="T6">
                <a:pos x="T0" y="T1"/>
              </a:cxn>
              <a:cxn ang="T7">
                <a:pos x="T2" y="T3"/>
              </a:cxn>
              <a:cxn ang="T8">
                <a:pos x="T4" y="T5"/>
              </a:cxn>
            </a:cxnLst>
            <a:rect l="T9" t="T10" r="T11" b="T12"/>
            <a:pathLst>
              <a:path w="690" h="204">
                <a:moveTo>
                  <a:pt x="690" y="204"/>
                </a:moveTo>
                <a:lnTo>
                  <a:pt x="294" y="204"/>
                </a:lnTo>
                <a:lnTo>
                  <a:pt x="0" y="0"/>
                </a:lnTo>
              </a:path>
            </a:pathLst>
          </a:custGeom>
          <a:noFill/>
          <a:ln w="19050">
            <a:solidFill>
              <a:srgbClr val="969696"/>
            </a:solidFill>
            <a:prstDash val="sysDot"/>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24" name="Freeform 22"/>
          <p:cNvSpPr/>
          <p:nvPr/>
        </p:nvSpPr>
        <p:spPr bwMode="auto">
          <a:xfrm>
            <a:off x="5229225" y="4619625"/>
            <a:ext cx="1419225" cy="695325"/>
          </a:xfrm>
          <a:custGeom>
            <a:avLst/>
            <a:gdLst>
              <a:gd name="T0" fmla="*/ 2147483647 w 894"/>
              <a:gd name="T1" fmla="*/ 2147483647 h 438"/>
              <a:gd name="T2" fmla="*/ 2147483647 w 894"/>
              <a:gd name="T3" fmla="*/ 2147483647 h 438"/>
              <a:gd name="T4" fmla="*/ 0 w 894"/>
              <a:gd name="T5" fmla="*/ 0 h 438"/>
              <a:gd name="T6" fmla="*/ 0 60000 65536"/>
              <a:gd name="T7" fmla="*/ 0 60000 65536"/>
              <a:gd name="T8" fmla="*/ 0 60000 65536"/>
              <a:gd name="T9" fmla="*/ 0 w 894"/>
              <a:gd name="T10" fmla="*/ 0 h 438"/>
              <a:gd name="T11" fmla="*/ 894 w 894"/>
              <a:gd name="T12" fmla="*/ 438 h 438"/>
            </a:gdLst>
            <a:ahLst/>
            <a:cxnLst>
              <a:cxn ang="T6">
                <a:pos x="T0" y="T1"/>
              </a:cxn>
              <a:cxn ang="T7">
                <a:pos x="T2" y="T3"/>
              </a:cxn>
              <a:cxn ang="T8">
                <a:pos x="T4" y="T5"/>
              </a:cxn>
            </a:cxnLst>
            <a:rect l="T9" t="T10" r="T11" b="T12"/>
            <a:pathLst>
              <a:path w="894" h="438">
                <a:moveTo>
                  <a:pt x="894" y="438"/>
                </a:moveTo>
                <a:lnTo>
                  <a:pt x="486" y="438"/>
                </a:lnTo>
                <a:lnTo>
                  <a:pt x="0" y="0"/>
                </a:lnTo>
              </a:path>
            </a:pathLst>
          </a:custGeom>
          <a:noFill/>
          <a:ln w="19050">
            <a:solidFill>
              <a:srgbClr val="969696"/>
            </a:solidFill>
            <a:prstDash val="sysDot"/>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25" name="AutoShape 23"/>
          <p:cNvSpPr>
            <a:spLocks noChangeArrowheads="1"/>
          </p:cNvSpPr>
          <p:nvPr/>
        </p:nvSpPr>
        <p:spPr bwMode="auto">
          <a:xfrm>
            <a:off x="3190875" y="2422525"/>
            <a:ext cx="2743200" cy="269875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0">
            <a:gsLst>
              <a:gs pos="0">
                <a:srgbClr val="FFFFFF"/>
              </a:gs>
              <a:gs pos="50000">
                <a:srgbClr val="C9C9C9"/>
              </a:gs>
              <a:gs pos="100000">
                <a:srgbClr val="FFFFFF"/>
              </a:gs>
            </a:gsLst>
            <a:lin ang="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26" name="AutoShape 24"/>
          <p:cNvSpPr>
            <a:spLocks noChangeArrowheads="1"/>
          </p:cNvSpPr>
          <p:nvPr/>
        </p:nvSpPr>
        <p:spPr bwMode="auto">
          <a:xfrm>
            <a:off x="3514725" y="2741613"/>
            <a:ext cx="2085975" cy="205105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421" y="10800"/>
                </a:moveTo>
                <a:cubicBezTo>
                  <a:pt x="4421" y="14323"/>
                  <a:pt x="7277" y="17179"/>
                  <a:pt x="10800" y="17179"/>
                </a:cubicBezTo>
                <a:cubicBezTo>
                  <a:pt x="14323" y="17179"/>
                  <a:pt x="17179" y="14323"/>
                  <a:pt x="17179" y="10800"/>
                </a:cubicBezTo>
                <a:cubicBezTo>
                  <a:pt x="17179" y="7277"/>
                  <a:pt x="14323" y="4421"/>
                  <a:pt x="10800" y="4421"/>
                </a:cubicBezTo>
                <a:cubicBezTo>
                  <a:pt x="7277" y="4421"/>
                  <a:pt x="4421" y="7277"/>
                  <a:pt x="4421" y="10800"/>
                </a:cubicBezTo>
                <a:close/>
              </a:path>
            </a:pathLst>
          </a:custGeom>
          <a:gradFill rotWithShape="0">
            <a:gsLst>
              <a:gs pos="0">
                <a:srgbClr val="FFFFFF"/>
              </a:gs>
              <a:gs pos="50000">
                <a:srgbClr val="B2B2B2"/>
              </a:gs>
              <a:gs pos="100000">
                <a:srgbClr val="FFFFFF"/>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27" name="Oval 25"/>
          <p:cNvSpPr>
            <a:spLocks noChangeArrowheads="1"/>
          </p:cNvSpPr>
          <p:nvPr/>
        </p:nvSpPr>
        <p:spPr bwMode="auto">
          <a:xfrm>
            <a:off x="3732213" y="2954338"/>
            <a:ext cx="1614487" cy="1660525"/>
          </a:xfrm>
          <a:prstGeom prst="ellipse">
            <a:avLst/>
          </a:prstGeom>
          <a:gradFill rotWithShape="1">
            <a:gsLst>
              <a:gs pos="0">
                <a:srgbClr val="CC3300"/>
              </a:gs>
              <a:gs pos="100000">
                <a:srgbClr val="5E1800"/>
              </a:gs>
            </a:gsLst>
            <a:path path="shape">
              <a:fillToRect l="50000" t="50000" r="50000" b="50000"/>
            </a:path>
          </a:gradFill>
          <a:ln>
            <a:noFill/>
          </a:ln>
          <a:extLst>
            <a:ext uri="{91240B29-F687-4F45-9708-019B960494DF}">
              <a14:hiddenLine xmlns:a14="http://schemas.microsoft.com/office/drawing/2010/main" w="19050">
                <a:solidFill>
                  <a:srgbClr val="000000"/>
                </a:solidFill>
                <a:round/>
              </a14:hiddenLine>
            </a:ext>
          </a:extLst>
        </p:spPr>
        <p:txBody>
          <a:bodyPr wrap="none" anchor="ctr"/>
          <a:lstStyle/>
          <a:p>
            <a:pPr algn="ctr" eaLnBrk="0" hangingPunct="0">
              <a:lnSpc>
                <a:spcPct val="150000"/>
              </a:lnSpc>
            </a:pPr>
            <a:r>
              <a:rPr kumimoji="1" lang="zh-CN" altLang="en-US" sz="1600" b="1" dirty="0">
                <a:solidFill>
                  <a:srgbClr val="FFFFFF"/>
                </a:solidFill>
                <a:latin typeface="+mn-ea"/>
              </a:rPr>
              <a:t>风险管理</a:t>
            </a:r>
            <a:r>
              <a:rPr kumimoji="1" lang="zh-CN" altLang="en-US" sz="1600" b="1" dirty="0" smtClean="0">
                <a:solidFill>
                  <a:srgbClr val="FFFFFF"/>
                </a:solidFill>
                <a:latin typeface="+mn-ea"/>
              </a:rPr>
              <a:t>体系</a:t>
            </a:r>
            <a:endParaRPr kumimoji="1" lang="en-US" altLang="zh-CN" sz="1600" b="1" dirty="0" smtClean="0">
              <a:solidFill>
                <a:srgbClr val="FFFFFF"/>
              </a:solidFill>
              <a:latin typeface="+mn-ea"/>
            </a:endParaRPr>
          </a:p>
          <a:p>
            <a:pPr algn="ctr" eaLnBrk="0" hangingPunct="0">
              <a:lnSpc>
                <a:spcPct val="150000"/>
              </a:lnSpc>
            </a:pPr>
            <a:r>
              <a:rPr kumimoji="1" lang="zh-CN" altLang="en-US" sz="1600" b="1" dirty="0" smtClean="0">
                <a:solidFill>
                  <a:srgbClr val="FFFFFF"/>
                </a:solidFill>
                <a:latin typeface="+mn-ea"/>
              </a:rPr>
              <a:t>建设十步法</a:t>
            </a:r>
            <a:endParaRPr kumimoji="1" lang="en-US" altLang="ko-KR" sz="1600" b="1" dirty="0">
              <a:solidFill>
                <a:srgbClr val="FFFFFF"/>
              </a:solidFill>
              <a:latin typeface="+mn-ea"/>
            </a:endParaRPr>
          </a:p>
        </p:txBody>
      </p:sp>
      <p:sp>
        <p:nvSpPr>
          <p:cNvPr id="2" name="TextBox 1"/>
          <p:cNvSpPr txBox="1"/>
          <p:nvPr/>
        </p:nvSpPr>
        <p:spPr>
          <a:xfrm>
            <a:off x="3635896" y="1943100"/>
            <a:ext cx="2016224" cy="369332"/>
          </a:xfrm>
          <a:prstGeom prst="rect">
            <a:avLst/>
          </a:prstGeom>
          <a:noFill/>
        </p:spPr>
        <p:txBody>
          <a:bodyPr wrap="square" rtlCol="0">
            <a:spAutoFit/>
          </a:bodyPr>
          <a:lstStyle/>
          <a:p>
            <a:r>
              <a:rPr lang="zh-CN" altLang="en-US" dirty="0" smtClean="0"/>
              <a:t>形成风险</a:t>
            </a:r>
            <a:r>
              <a:rPr lang="zh-CN" altLang="en-US" dirty="0"/>
              <a:t>管理文化</a:t>
            </a:r>
          </a:p>
        </p:txBody>
      </p:sp>
      <p:sp>
        <p:nvSpPr>
          <p:cNvPr id="29" name="TextBox 28"/>
          <p:cNvSpPr txBox="1"/>
          <p:nvPr/>
        </p:nvSpPr>
        <p:spPr>
          <a:xfrm>
            <a:off x="3635896" y="5291916"/>
            <a:ext cx="2016224" cy="369332"/>
          </a:xfrm>
          <a:prstGeom prst="rect">
            <a:avLst/>
          </a:prstGeom>
          <a:noFill/>
        </p:spPr>
        <p:txBody>
          <a:bodyPr wrap="square" rtlCol="0">
            <a:spAutoFit/>
          </a:bodyPr>
          <a:lstStyle/>
          <a:p>
            <a:r>
              <a:rPr lang="zh-CN" altLang="en-US" dirty="0" smtClean="0"/>
              <a:t>风险管理组织落实</a:t>
            </a:r>
            <a:endParaRPr lang="zh-CN" alt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四、建设步骤</a:t>
            </a:r>
            <a:r>
              <a:rPr lang="en-US" altLang="zh-CN" sz="2800" dirty="0" smtClean="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a:t>
            </a:r>
            <a:r>
              <a:rPr lang="zh-CN" altLang="zh-CN" sz="2800" dirty="0">
                <a:solidFill>
                  <a:schemeClr val="bg1"/>
                </a:solidFill>
                <a:latin typeface="微软雅黑" pitchFamily="34" charset="-122"/>
                <a:ea typeface="微软雅黑" pitchFamily="34" charset="-122"/>
              </a:rPr>
              <a:t>体系</a:t>
            </a:r>
            <a:r>
              <a:rPr lang="zh-CN" altLang="zh-CN" sz="2800" dirty="0" smtClean="0">
                <a:solidFill>
                  <a:schemeClr val="bg1"/>
                </a:solidFill>
                <a:latin typeface="微软雅黑" pitchFamily="34" charset="-122"/>
                <a:ea typeface="微软雅黑" pitchFamily="34" charset="-122"/>
              </a:rPr>
              <a:t>建设</a:t>
            </a:r>
            <a:r>
              <a:rPr lang="en-US" altLang="zh-CN" sz="2800" dirty="0" smtClean="0">
                <a:solidFill>
                  <a:schemeClr val="bg1"/>
                </a:solidFill>
                <a:latin typeface="微软雅黑" pitchFamily="34" charset="-122"/>
                <a:ea typeface="微软雅黑" pitchFamily="34" charset="-122"/>
              </a:rPr>
              <a:t>5</a:t>
            </a:r>
            <a:r>
              <a:rPr lang="zh-CN" altLang="en-US" sz="2800" dirty="0" smtClean="0">
                <a:solidFill>
                  <a:schemeClr val="bg1"/>
                </a:solidFill>
                <a:latin typeface="微软雅黑" pitchFamily="34" charset="-122"/>
                <a:ea typeface="微软雅黑" pitchFamily="34" charset="-122"/>
              </a:rPr>
              <a:t>大要点</a:t>
            </a:r>
            <a:endParaRPr lang="zh-CN" altLang="en-US" sz="2800" dirty="0">
              <a:solidFill>
                <a:schemeClr val="bg1"/>
              </a:solidFill>
              <a:latin typeface="微软雅黑" pitchFamily="34" charset="-122"/>
              <a:ea typeface="微软雅黑" pitchFamily="34" charset="-122"/>
            </a:endParaRPr>
          </a:p>
        </p:txBody>
      </p:sp>
      <p:sp>
        <p:nvSpPr>
          <p:cNvPr id="4" name="Freeform 3"/>
          <p:cNvSpPr/>
          <p:nvPr/>
        </p:nvSpPr>
        <p:spPr bwMode="gray">
          <a:xfrm>
            <a:off x="452438" y="2189163"/>
            <a:ext cx="8239125" cy="3648075"/>
          </a:xfrm>
          <a:custGeom>
            <a:avLst/>
            <a:gdLst/>
            <a:ahLst/>
            <a:cxnLst>
              <a:cxn ang="0">
                <a:pos x="496" y="157"/>
              </a:cxn>
              <a:cxn ang="0">
                <a:pos x="0" y="0"/>
              </a:cxn>
              <a:cxn ang="0">
                <a:pos x="231" y="124"/>
              </a:cxn>
              <a:cxn ang="0">
                <a:pos x="4282" y="2025"/>
              </a:cxn>
              <a:cxn ang="0">
                <a:pos x="3974" y="2298"/>
              </a:cxn>
              <a:cxn ang="0">
                <a:pos x="5190" y="2065"/>
              </a:cxn>
              <a:cxn ang="0">
                <a:pos x="5039" y="1268"/>
              </a:cxn>
              <a:cxn ang="0">
                <a:pos x="4748" y="1507"/>
              </a:cxn>
              <a:cxn ang="0">
                <a:pos x="496" y="157"/>
              </a:cxn>
            </a:cxnLst>
            <a:rect l="0" t="0" r="r" b="b"/>
            <a:pathLst>
              <a:path w="5190" h="2298">
                <a:moveTo>
                  <a:pt x="496" y="157"/>
                </a:moveTo>
                <a:lnTo>
                  <a:pt x="0" y="0"/>
                </a:lnTo>
                <a:lnTo>
                  <a:pt x="231" y="124"/>
                </a:lnTo>
                <a:lnTo>
                  <a:pt x="4282" y="2025"/>
                </a:lnTo>
                <a:lnTo>
                  <a:pt x="3974" y="2298"/>
                </a:lnTo>
                <a:lnTo>
                  <a:pt x="5190" y="2065"/>
                </a:lnTo>
                <a:lnTo>
                  <a:pt x="5039" y="1268"/>
                </a:lnTo>
                <a:lnTo>
                  <a:pt x="4748" y="1507"/>
                </a:lnTo>
                <a:lnTo>
                  <a:pt x="496" y="157"/>
                </a:lnTo>
                <a:close/>
              </a:path>
            </a:pathLst>
          </a:custGeom>
        </p:spPr>
        <p:style>
          <a:lnRef idx="1">
            <a:schemeClr val="accent4"/>
          </a:lnRef>
          <a:fillRef idx="1003">
            <a:schemeClr val="lt1"/>
          </a:fillRef>
          <a:effectRef idx="1">
            <a:schemeClr val="accent4"/>
          </a:effectRef>
          <a:fontRef idx="minor">
            <a:schemeClr val="dk1"/>
          </a:fontRef>
        </p:style>
        <p:txBody>
          <a:bodyPr wrap="none" anchor="ctr"/>
          <a:lstStyle/>
          <a:p>
            <a:pPr>
              <a:defRPr/>
            </a:pPr>
            <a:endParaRPr lang="zh-CN" altLang="en-US">
              <a:ea typeface="宋体" charset="-122"/>
            </a:endParaRPr>
          </a:p>
        </p:txBody>
      </p:sp>
      <p:sp>
        <p:nvSpPr>
          <p:cNvPr id="5" name="AutoShape 4"/>
          <p:cNvSpPr>
            <a:spLocks noChangeArrowheads="1"/>
          </p:cNvSpPr>
          <p:nvPr/>
        </p:nvSpPr>
        <p:spPr bwMode="gray">
          <a:xfrm>
            <a:off x="1649413" y="2578100"/>
            <a:ext cx="252412" cy="155575"/>
          </a:xfrm>
          <a:prstGeom prst="can">
            <a:avLst>
              <a:gd name="adj" fmla="val 39796"/>
            </a:avLst>
          </a:prstGeom>
          <a:gradFill rotWithShape="1">
            <a:gsLst>
              <a:gs pos="0">
                <a:srgbClr val="008000"/>
              </a:gs>
              <a:gs pos="50000">
                <a:srgbClr val="A4D2A4"/>
              </a:gs>
              <a:gs pos="100000">
                <a:srgbClr val="008000"/>
              </a:gs>
            </a:gsLst>
            <a:lin ang="0" scaled="1"/>
          </a:gradFill>
          <a:ln w="9525">
            <a:noFill/>
            <a:round/>
          </a:ln>
        </p:spPr>
        <p:txBody>
          <a:bodyPr wrap="none" anchor="ctr"/>
          <a:lstStyle/>
          <a:p>
            <a:endParaRPr lang="zh-CN" altLang="en-US"/>
          </a:p>
        </p:txBody>
      </p:sp>
      <p:sp>
        <p:nvSpPr>
          <p:cNvPr id="6" name="AutoShape 5"/>
          <p:cNvSpPr>
            <a:spLocks noChangeArrowheads="1"/>
          </p:cNvSpPr>
          <p:nvPr/>
        </p:nvSpPr>
        <p:spPr bwMode="gray">
          <a:xfrm>
            <a:off x="2659063" y="2946400"/>
            <a:ext cx="295275" cy="212725"/>
          </a:xfrm>
          <a:prstGeom prst="can">
            <a:avLst>
              <a:gd name="adj" fmla="val 27343"/>
            </a:avLst>
          </a:prstGeom>
          <a:gradFill rotWithShape="1">
            <a:gsLst>
              <a:gs pos="0">
                <a:srgbClr val="008000"/>
              </a:gs>
              <a:gs pos="50000">
                <a:srgbClr val="A4D2A4"/>
              </a:gs>
              <a:gs pos="100000">
                <a:srgbClr val="008000"/>
              </a:gs>
            </a:gsLst>
            <a:lin ang="0" scaled="1"/>
          </a:gradFill>
          <a:ln w="9525">
            <a:noFill/>
            <a:round/>
          </a:ln>
        </p:spPr>
        <p:txBody>
          <a:bodyPr wrap="none" anchor="ctr"/>
          <a:lstStyle/>
          <a:p>
            <a:endParaRPr lang="zh-CN" altLang="en-US"/>
          </a:p>
        </p:txBody>
      </p:sp>
      <p:sp>
        <p:nvSpPr>
          <p:cNvPr id="7" name="AutoShape 6"/>
          <p:cNvSpPr>
            <a:spLocks noChangeArrowheads="1"/>
          </p:cNvSpPr>
          <p:nvPr/>
        </p:nvSpPr>
        <p:spPr bwMode="gray">
          <a:xfrm>
            <a:off x="3757613" y="3298825"/>
            <a:ext cx="400050" cy="342900"/>
          </a:xfrm>
          <a:prstGeom prst="can">
            <a:avLst>
              <a:gd name="adj" fmla="val 25000"/>
            </a:avLst>
          </a:prstGeom>
          <a:gradFill rotWithShape="1">
            <a:gsLst>
              <a:gs pos="0">
                <a:srgbClr val="008000"/>
              </a:gs>
              <a:gs pos="50000">
                <a:srgbClr val="A4D2A4"/>
              </a:gs>
              <a:gs pos="100000">
                <a:srgbClr val="008000"/>
              </a:gs>
            </a:gsLst>
            <a:lin ang="0" scaled="1"/>
          </a:gradFill>
          <a:ln w="9525">
            <a:noFill/>
            <a:round/>
          </a:ln>
        </p:spPr>
        <p:txBody>
          <a:bodyPr wrap="none" anchor="ctr"/>
          <a:lstStyle/>
          <a:p>
            <a:endParaRPr lang="zh-CN" altLang="en-US"/>
          </a:p>
        </p:txBody>
      </p:sp>
      <p:sp>
        <p:nvSpPr>
          <p:cNvPr id="8" name="AutoShape 7"/>
          <p:cNvSpPr>
            <a:spLocks noChangeArrowheads="1"/>
          </p:cNvSpPr>
          <p:nvPr/>
        </p:nvSpPr>
        <p:spPr bwMode="gray">
          <a:xfrm>
            <a:off x="6397625" y="4030663"/>
            <a:ext cx="630238" cy="760412"/>
          </a:xfrm>
          <a:prstGeom prst="can">
            <a:avLst>
              <a:gd name="adj" fmla="val 21411"/>
            </a:avLst>
          </a:prstGeom>
          <a:gradFill rotWithShape="1">
            <a:gsLst>
              <a:gs pos="0">
                <a:srgbClr val="008000"/>
              </a:gs>
              <a:gs pos="50000">
                <a:srgbClr val="A4D2A4"/>
              </a:gs>
              <a:gs pos="100000">
                <a:srgbClr val="008000"/>
              </a:gs>
            </a:gsLst>
            <a:lin ang="0" scaled="1"/>
          </a:gradFill>
          <a:ln w="9525">
            <a:noFill/>
            <a:round/>
          </a:ln>
        </p:spPr>
        <p:txBody>
          <a:bodyPr wrap="none" anchor="ctr"/>
          <a:lstStyle/>
          <a:p>
            <a:endParaRPr lang="zh-CN" altLang="en-US"/>
          </a:p>
        </p:txBody>
      </p:sp>
      <p:sp>
        <p:nvSpPr>
          <p:cNvPr id="9" name="AutoShape 8"/>
          <p:cNvSpPr>
            <a:spLocks noChangeArrowheads="1"/>
          </p:cNvSpPr>
          <p:nvPr/>
        </p:nvSpPr>
        <p:spPr bwMode="gray">
          <a:xfrm>
            <a:off x="5046663" y="3724275"/>
            <a:ext cx="495300" cy="476250"/>
          </a:xfrm>
          <a:prstGeom prst="can">
            <a:avLst>
              <a:gd name="adj" fmla="val 21667"/>
            </a:avLst>
          </a:prstGeom>
          <a:gradFill rotWithShape="1">
            <a:gsLst>
              <a:gs pos="0">
                <a:srgbClr val="008000"/>
              </a:gs>
              <a:gs pos="50000">
                <a:srgbClr val="A4D2A4"/>
              </a:gs>
              <a:gs pos="100000">
                <a:srgbClr val="008000"/>
              </a:gs>
            </a:gsLst>
            <a:lin ang="0" scaled="1"/>
          </a:gradFill>
          <a:ln w="9525">
            <a:noFill/>
            <a:round/>
          </a:ln>
        </p:spPr>
        <p:txBody>
          <a:bodyPr wrap="none" anchor="ctr"/>
          <a:lstStyle/>
          <a:p>
            <a:endParaRPr lang="zh-CN" altLang="en-US"/>
          </a:p>
        </p:txBody>
      </p:sp>
      <p:sp>
        <p:nvSpPr>
          <p:cNvPr id="10" name="Text Box 9"/>
          <p:cNvSpPr txBox="1">
            <a:spLocks noChangeArrowheads="1"/>
          </p:cNvSpPr>
          <p:nvPr/>
        </p:nvSpPr>
        <p:spPr bwMode="gray">
          <a:xfrm>
            <a:off x="1115616" y="1828800"/>
            <a:ext cx="1224135" cy="276999"/>
          </a:xfrm>
          <a:prstGeom prst="rect">
            <a:avLst/>
          </a:prstGeom>
          <a:noFill/>
          <a:ln w="9525" algn="ctr">
            <a:noFill/>
            <a:miter lim="800000"/>
          </a:ln>
        </p:spPr>
        <p:txBody>
          <a:bodyPr wrap="square">
            <a:spAutoFit/>
          </a:bodyPr>
          <a:lstStyle/>
          <a:p>
            <a:pPr algn="ctr" eaLnBrk="0" hangingPunct="0">
              <a:spcBef>
                <a:spcPct val="50000"/>
              </a:spcBef>
            </a:pPr>
            <a:r>
              <a:rPr lang="zh-CN" altLang="en-US" sz="1200" b="1" dirty="0" smtClean="0">
                <a:latin typeface="微软雅黑" pitchFamily="34" charset="-122"/>
                <a:ea typeface="微软雅黑" pitchFamily="34" charset="-122"/>
              </a:rPr>
              <a:t>风险治理结构</a:t>
            </a:r>
            <a:endParaRPr lang="en-US" altLang="zh-CN" sz="1200" b="1" dirty="0">
              <a:latin typeface="微软雅黑" pitchFamily="34" charset="-122"/>
              <a:ea typeface="微软雅黑" pitchFamily="34" charset="-122"/>
            </a:endParaRPr>
          </a:p>
        </p:txBody>
      </p:sp>
      <p:sp>
        <p:nvSpPr>
          <p:cNvPr id="11" name="Text Box 10"/>
          <p:cNvSpPr txBox="1">
            <a:spLocks noChangeArrowheads="1"/>
          </p:cNvSpPr>
          <p:nvPr/>
        </p:nvSpPr>
        <p:spPr bwMode="gray">
          <a:xfrm>
            <a:off x="2290763" y="1844675"/>
            <a:ext cx="1019175" cy="276999"/>
          </a:xfrm>
          <a:prstGeom prst="rect">
            <a:avLst/>
          </a:prstGeom>
          <a:noFill/>
          <a:ln w="9525" algn="ctr">
            <a:noFill/>
            <a:miter lim="800000"/>
          </a:ln>
        </p:spPr>
        <p:txBody>
          <a:bodyPr>
            <a:spAutoFit/>
          </a:bodyPr>
          <a:lstStyle/>
          <a:p>
            <a:pPr algn="ctr" eaLnBrk="0" hangingPunct="0">
              <a:spcBef>
                <a:spcPct val="50000"/>
              </a:spcBef>
            </a:pPr>
            <a:r>
              <a:rPr lang="zh-CN" altLang="en-US" sz="1200" b="1" dirty="0" smtClean="0">
                <a:latin typeface="微软雅黑" pitchFamily="34" charset="-122"/>
                <a:ea typeface="微软雅黑" pitchFamily="34" charset="-122"/>
              </a:rPr>
              <a:t>风险预警</a:t>
            </a:r>
            <a:endParaRPr lang="en-US" altLang="zh-CN" sz="1200" b="1" dirty="0">
              <a:latin typeface="微软雅黑" pitchFamily="34" charset="-122"/>
              <a:ea typeface="微软雅黑" pitchFamily="34" charset="-122"/>
            </a:endParaRPr>
          </a:p>
        </p:txBody>
      </p:sp>
      <p:sp>
        <p:nvSpPr>
          <p:cNvPr id="12" name="Text Box 11"/>
          <p:cNvSpPr txBox="1">
            <a:spLocks noChangeArrowheads="1"/>
          </p:cNvSpPr>
          <p:nvPr/>
        </p:nvSpPr>
        <p:spPr bwMode="gray">
          <a:xfrm>
            <a:off x="3444875" y="1849438"/>
            <a:ext cx="1019175" cy="276999"/>
          </a:xfrm>
          <a:prstGeom prst="rect">
            <a:avLst/>
          </a:prstGeom>
          <a:noFill/>
          <a:ln w="9525" algn="ctr">
            <a:noFill/>
            <a:miter lim="800000"/>
          </a:ln>
        </p:spPr>
        <p:txBody>
          <a:bodyPr>
            <a:spAutoFit/>
          </a:bodyPr>
          <a:lstStyle/>
          <a:p>
            <a:pPr algn="ctr" eaLnBrk="0" hangingPunct="0">
              <a:spcBef>
                <a:spcPct val="50000"/>
              </a:spcBef>
            </a:pPr>
            <a:r>
              <a:rPr lang="zh-CN" altLang="en-US" sz="1200" b="1" dirty="0" smtClean="0">
                <a:latin typeface="微软雅黑" pitchFamily="34" charset="-122"/>
                <a:ea typeface="微软雅黑" pitchFamily="34" charset="-122"/>
              </a:rPr>
              <a:t>风险披露</a:t>
            </a:r>
            <a:endParaRPr lang="en-US" altLang="zh-CN" sz="1200" b="1" dirty="0">
              <a:latin typeface="微软雅黑" pitchFamily="34" charset="-122"/>
              <a:ea typeface="微软雅黑" pitchFamily="34" charset="-122"/>
            </a:endParaRPr>
          </a:p>
        </p:txBody>
      </p:sp>
      <p:sp>
        <p:nvSpPr>
          <p:cNvPr id="13" name="Text Box 12"/>
          <p:cNvSpPr txBox="1">
            <a:spLocks noChangeArrowheads="1"/>
          </p:cNvSpPr>
          <p:nvPr/>
        </p:nvSpPr>
        <p:spPr bwMode="gray">
          <a:xfrm>
            <a:off x="4775200" y="1841500"/>
            <a:ext cx="1019175" cy="276999"/>
          </a:xfrm>
          <a:prstGeom prst="rect">
            <a:avLst/>
          </a:prstGeom>
          <a:noFill/>
          <a:ln w="9525" algn="ctr">
            <a:noFill/>
            <a:miter lim="800000"/>
          </a:ln>
        </p:spPr>
        <p:txBody>
          <a:bodyPr>
            <a:spAutoFit/>
          </a:bodyPr>
          <a:lstStyle/>
          <a:p>
            <a:pPr algn="ctr" eaLnBrk="0" hangingPunct="0">
              <a:spcBef>
                <a:spcPct val="50000"/>
              </a:spcBef>
            </a:pPr>
            <a:r>
              <a:rPr lang="zh-CN" altLang="en-US" sz="1200" b="1" dirty="0" smtClean="0">
                <a:latin typeface="微软雅黑" pitchFamily="34" charset="-122"/>
                <a:ea typeface="微软雅黑" pitchFamily="34" charset="-122"/>
              </a:rPr>
              <a:t>风险会商</a:t>
            </a:r>
            <a:endParaRPr lang="en-US" altLang="zh-CN" sz="1200" b="1" dirty="0">
              <a:latin typeface="微软雅黑" pitchFamily="34" charset="-122"/>
              <a:ea typeface="微软雅黑" pitchFamily="34" charset="-122"/>
            </a:endParaRPr>
          </a:p>
        </p:txBody>
      </p:sp>
      <p:sp>
        <p:nvSpPr>
          <p:cNvPr id="14" name="Text Box 13"/>
          <p:cNvSpPr txBox="1">
            <a:spLocks noChangeArrowheads="1"/>
          </p:cNvSpPr>
          <p:nvPr/>
        </p:nvSpPr>
        <p:spPr bwMode="gray">
          <a:xfrm>
            <a:off x="6173788" y="1838325"/>
            <a:ext cx="1019175" cy="276999"/>
          </a:xfrm>
          <a:prstGeom prst="rect">
            <a:avLst/>
          </a:prstGeom>
          <a:noFill/>
          <a:ln w="9525" algn="ctr">
            <a:noFill/>
            <a:miter lim="800000"/>
          </a:ln>
        </p:spPr>
        <p:txBody>
          <a:bodyPr>
            <a:spAutoFit/>
          </a:bodyPr>
          <a:lstStyle/>
          <a:p>
            <a:pPr algn="ctr" eaLnBrk="0" hangingPunct="0">
              <a:spcBef>
                <a:spcPct val="50000"/>
              </a:spcBef>
            </a:pPr>
            <a:r>
              <a:rPr lang="zh-CN" altLang="en-US" sz="1200" b="1" dirty="0" smtClean="0">
                <a:latin typeface="微软雅黑" pitchFamily="34" charset="-122"/>
                <a:ea typeface="微软雅黑" pitchFamily="34" charset="-122"/>
              </a:rPr>
              <a:t>风险应对</a:t>
            </a:r>
            <a:endParaRPr lang="en-US" altLang="zh-CN" sz="1200" b="1" dirty="0">
              <a:latin typeface="微软雅黑" pitchFamily="34" charset="-122"/>
              <a:ea typeface="微软雅黑" pitchFamily="34" charset="-122"/>
            </a:endParaRPr>
          </a:p>
        </p:txBody>
      </p:sp>
      <p:sp>
        <p:nvSpPr>
          <p:cNvPr id="15" name="Text Box 14"/>
          <p:cNvSpPr txBox="1">
            <a:spLocks noChangeArrowheads="1"/>
          </p:cNvSpPr>
          <p:nvPr/>
        </p:nvSpPr>
        <p:spPr bwMode="gray">
          <a:xfrm>
            <a:off x="50800" y="2960688"/>
            <a:ext cx="2574925" cy="307777"/>
          </a:xfrm>
          <a:prstGeom prst="rect">
            <a:avLst/>
          </a:prstGeom>
          <a:noFill/>
          <a:ln w="9525" algn="ctr">
            <a:noFill/>
            <a:miter lim="800000"/>
          </a:ln>
        </p:spPr>
        <p:txBody>
          <a:bodyPr>
            <a:spAutoFit/>
          </a:bodyPr>
          <a:lstStyle/>
          <a:p>
            <a:pPr algn="ctr">
              <a:spcBef>
                <a:spcPct val="50000"/>
              </a:spcBef>
            </a:pPr>
            <a:r>
              <a:rPr lang="zh-CN" altLang="en-US" sz="1400" b="1" dirty="0" smtClean="0"/>
              <a:t>建立风险管理</a:t>
            </a:r>
            <a:r>
              <a:rPr lang="zh-CN" altLang="en-US" sz="1400" b="1" dirty="0"/>
              <a:t>内部控制</a:t>
            </a:r>
            <a:endParaRPr lang="en-US" altLang="zh-CN" sz="1400" b="1" dirty="0"/>
          </a:p>
        </p:txBody>
      </p:sp>
      <p:sp>
        <p:nvSpPr>
          <p:cNvPr id="16" name="Text Box 15"/>
          <p:cNvSpPr txBox="1">
            <a:spLocks noChangeArrowheads="1"/>
          </p:cNvSpPr>
          <p:nvPr/>
        </p:nvSpPr>
        <p:spPr bwMode="gray">
          <a:xfrm>
            <a:off x="323528" y="3506788"/>
            <a:ext cx="2952328" cy="307777"/>
          </a:xfrm>
          <a:prstGeom prst="rect">
            <a:avLst/>
          </a:prstGeom>
          <a:noFill/>
          <a:ln w="9525" algn="ctr">
            <a:noFill/>
            <a:miter lim="800000"/>
          </a:ln>
        </p:spPr>
        <p:txBody>
          <a:bodyPr wrap="square">
            <a:spAutoFit/>
          </a:bodyPr>
          <a:lstStyle/>
          <a:p>
            <a:pPr>
              <a:spcBef>
                <a:spcPct val="50000"/>
              </a:spcBef>
            </a:pPr>
            <a:r>
              <a:rPr lang="zh-CN" altLang="en-US" sz="1400" b="1" dirty="0"/>
              <a:t> </a:t>
            </a:r>
            <a:r>
              <a:rPr lang="zh-CN" altLang="en-US" sz="1400" b="1" dirty="0" smtClean="0"/>
              <a:t>对经营管理主要方面开展风险预警</a:t>
            </a:r>
            <a:endParaRPr lang="en-US" altLang="zh-CN" sz="1400" b="1" dirty="0"/>
          </a:p>
        </p:txBody>
      </p:sp>
      <p:sp>
        <p:nvSpPr>
          <p:cNvPr id="17" name="Text Box 16"/>
          <p:cNvSpPr txBox="1">
            <a:spLocks noChangeArrowheads="1"/>
          </p:cNvSpPr>
          <p:nvPr/>
        </p:nvSpPr>
        <p:spPr bwMode="gray">
          <a:xfrm>
            <a:off x="1556942" y="4138613"/>
            <a:ext cx="2891234" cy="307777"/>
          </a:xfrm>
          <a:prstGeom prst="rect">
            <a:avLst/>
          </a:prstGeom>
          <a:noFill/>
          <a:ln w="9525" algn="ctr">
            <a:noFill/>
            <a:miter lim="800000"/>
          </a:ln>
        </p:spPr>
        <p:txBody>
          <a:bodyPr wrap="square">
            <a:spAutoFit/>
          </a:bodyPr>
          <a:lstStyle/>
          <a:p>
            <a:pPr>
              <a:spcBef>
                <a:spcPct val="50000"/>
              </a:spcBef>
            </a:pPr>
            <a:r>
              <a:rPr lang="zh-CN" altLang="en-US" sz="1400" b="1" dirty="0"/>
              <a:t>建立风险披露</a:t>
            </a:r>
            <a:r>
              <a:rPr lang="zh-CN" altLang="en-US" sz="1400" b="1" dirty="0" smtClean="0"/>
              <a:t>制度通报所发现风险</a:t>
            </a:r>
            <a:endParaRPr lang="en-US" altLang="zh-CN" sz="1400" b="1" dirty="0"/>
          </a:p>
        </p:txBody>
      </p:sp>
      <p:sp>
        <p:nvSpPr>
          <p:cNvPr id="18" name="Text Box 17"/>
          <p:cNvSpPr txBox="1">
            <a:spLocks noChangeArrowheads="1"/>
          </p:cNvSpPr>
          <p:nvPr/>
        </p:nvSpPr>
        <p:spPr bwMode="gray">
          <a:xfrm>
            <a:off x="3067050" y="4768850"/>
            <a:ext cx="2733675" cy="304800"/>
          </a:xfrm>
          <a:prstGeom prst="rect">
            <a:avLst/>
          </a:prstGeom>
          <a:noFill/>
          <a:ln w="9525" algn="ctr">
            <a:noFill/>
            <a:miter lim="800000"/>
          </a:ln>
        </p:spPr>
        <p:txBody>
          <a:bodyPr>
            <a:spAutoFit/>
          </a:bodyPr>
          <a:lstStyle/>
          <a:p>
            <a:pPr>
              <a:spcBef>
                <a:spcPct val="50000"/>
              </a:spcBef>
            </a:pPr>
            <a:r>
              <a:rPr lang="zh-CN" altLang="en-US" sz="1400" b="1" dirty="0" smtClean="0"/>
              <a:t>与风险责任部门展开风险会商</a:t>
            </a:r>
            <a:endParaRPr lang="en-US" altLang="zh-CN" sz="1400" b="1" dirty="0"/>
          </a:p>
        </p:txBody>
      </p:sp>
      <p:sp>
        <p:nvSpPr>
          <p:cNvPr id="19" name="Text Box 18"/>
          <p:cNvSpPr txBox="1">
            <a:spLocks noChangeArrowheads="1"/>
          </p:cNvSpPr>
          <p:nvPr/>
        </p:nvSpPr>
        <p:spPr bwMode="gray">
          <a:xfrm>
            <a:off x="3635896" y="5497513"/>
            <a:ext cx="3209405" cy="307777"/>
          </a:xfrm>
          <a:prstGeom prst="rect">
            <a:avLst/>
          </a:prstGeom>
          <a:noFill/>
          <a:ln w="9525" algn="ctr">
            <a:noFill/>
            <a:miter lim="800000"/>
          </a:ln>
        </p:spPr>
        <p:txBody>
          <a:bodyPr wrap="square">
            <a:spAutoFit/>
          </a:bodyPr>
          <a:lstStyle/>
          <a:p>
            <a:pPr>
              <a:spcBef>
                <a:spcPct val="50000"/>
              </a:spcBef>
            </a:pPr>
            <a:r>
              <a:rPr lang="zh-CN" altLang="en-US" sz="1400" b="1" dirty="0" smtClean="0"/>
              <a:t>与风险责任部门一起制定风险应对措施</a:t>
            </a:r>
            <a:endParaRPr lang="en-US" altLang="zh-CN" sz="1400" b="1" dirty="0"/>
          </a:p>
        </p:txBody>
      </p:sp>
      <p:cxnSp>
        <p:nvCxnSpPr>
          <p:cNvPr id="20" name="AutoShape 19"/>
          <p:cNvCxnSpPr>
            <a:cxnSpLocks noChangeShapeType="1"/>
            <a:stCxn id="5" idx="3"/>
            <a:endCxn id="15" idx="0"/>
          </p:cNvCxnSpPr>
          <p:nvPr/>
        </p:nvCxnSpPr>
        <p:spPr bwMode="gray">
          <a:xfrm rot="5400000">
            <a:off x="1443435" y="2628503"/>
            <a:ext cx="227013" cy="437356"/>
          </a:xfrm>
          <a:prstGeom prst="bentConnector3">
            <a:avLst>
              <a:gd name="adj1" fmla="val 50000"/>
            </a:avLst>
          </a:prstGeom>
          <a:noFill/>
          <a:ln w="9525">
            <a:solidFill>
              <a:srgbClr val="1C1C1C"/>
            </a:solidFill>
            <a:miter lim="800000"/>
          </a:ln>
        </p:spPr>
      </p:cxnSp>
      <p:cxnSp>
        <p:nvCxnSpPr>
          <p:cNvPr id="21" name="AutoShape 20"/>
          <p:cNvCxnSpPr>
            <a:cxnSpLocks noChangeShapeType="1"/>
            <a:stCxn id="6" idx="3"/>
            <a:endCxn id="16" idx="0"/>
          </p:cNvCxnSpPr>
          <p:nvPr/>
        </p:nvCxnSpPr>
        <p:spPr bwMode="gray">
          <a:xfrm rot="5400000">
            <a:off x="2129366" y="2829452"/>
            <a:ext cx="347663" cy="1007009"/>
          </a:xfrm>
          <a:prstGeom prst="bentConnector3">
            <a:avLst>
              <a:gd name="adj1" fmla="val 50000"/>
            </a:avLst>
          </a:prstGeom>
          <a:noFill/>
          <a:ln w="9525">
            <a:solidFill>
              <a:srgbClr val="1C1C1C"/>
            </a:solidFill>
            <a:miter lim="800000"/>
          </a:ln>
        </p:spPr>
      </p:cxnSp>
      <p:cxnSp>
        <p:nvCxnSpPr>
          <p:cNvPr id="22" name="AutoShape 21"/>
          <p:cNvCxnSpPr>
            <a:cxnSpLocks noChangeShapeType="1"/>
            <a:stCxn id="7" idx="3"/>
            <a:endCxn id="17" idx="0"/>
          </p:cNvCxnSpPr>
          <p:nvPr/>
        </p:nvCxnSpPr>
        <p:spPr bwMode="gray">
          <a:xfrm rot="5400000">
            <a:off x="3231655" y="3412630"/>
            <a:ext cx="496888" cy="955079"/>
          </a:xfrm>
          <a:prstGeom prst="bentConnector3">
            <a:avLst>
              <a:gd name="adj1" fmla="val 50000"/>
            </a:avLst>
          </a:prstGeom>
          <a:noFill/>
          <a:ln w="9525">
            <a:solidFill>
              <a:srgbClr val="1C1C1C"/>
            </a:solidFill>
            <a:miter lim="800000"/>
          </a:ln>
        </p:spPr>
      </p:cxnSp>
      <p:cxnSp>
        <p:nvCxnSpPr>
          <p:cNvPr id="23" name="AutoShape 22"/>
          <p:cNvCxnSpPr>
            <a:cxnSpLocks noChangeShapeType="1"/>
            <a:stCxn id="9" idx="3"/>
            <a:endCxn id="18" idx="0"/>
          </p:cNvCxnSpPr>
          <p:nvPr/>
        </p:nvCxnSpPr>
        <p:spPr bwMode="gray">
          <a:xfrm rot="5400000">
            <a:off x="4579938" y="4054475"/>
            <a:ext cx="568325" cy="860425"/>
          </a:xfrm>
          <a:prstGeom prst="bentConnector3">
            <a:avLst>
              <a:gd name="adj1" fmla="val 50000"/>
            </a:avLst>
          </a:prstGeom>
          <a:noFill/>
          <a:ln w="9525">
            <a:solidFill>
              <a:srgbClr val="1C1C1C"/>
            </a:solidFill>
            <a:miter lim="800000"/>
          </a:ln>
        </p:spPr>
      </p:cxnSp>
      <p:cxnSp>
        <p:nvCxnSpPr>
          <p:cNvPr id="24" name="AutoShape 23"/>
          <p:cNvCxnSpPr>
            <a:cxnSpLocks noChangeShapeType="1"/>
            <a:stCxn id="8" idx="3"/>
            <a:endCxn id="19" idx="0"/>
          </p:cNvCxnSpPr>
          <p:nvPr/>
        </p:nvCxnSpPr>
        <p:spPr bwMode="gray">
          <a:xfrm rot="5400000">
            <a:off x="5623453" y="4408222"/>
            <a:ext cx="706438" cy="1472145"/>
          </a:xfrm>
          <a:prstGeom prst="bentConnector3">
            <a:avLst>
              <a:gd name="adj1" fmla="val 50000"/>
            </a:avLst>
          </a:prstGeom>
          <a:noFill/>
          <a:ln w="9525">
            <a:solidFill>
              <a:srgbClr val="1C1C1C"/>
            </a:solidFill>
            <a:miter lim="800000"/>
          </a:ln>
        </p:spPr>
      </p:cxnSp>
      <p:sp>
        <p:nvSpPr>
          <p:cNvPr id="25" name="AutoShape 24"/>
          <p:cNvSpPr>
            <a:spLocks noChangeArrowheads="1"/>
          </p:cNvSpPr>
          <p:nvPr/>
        </p:nvSpPr>
        <p:spPr bwMode="gray">
          <a:xfrm>
            <a:off x="6397625" y="2239963"/>
            <a:ext cx="630238" cy="1927225"/>
          </a:xfrm>
          <a:prstGeom prst="can">
            <a:avLst>
              <a:gd name="adj" fmla="val 27960"/>
            </a:avLst>
          </a:prstGeom>
          <a:gradFill rotWithShape="1">
            <a:gsLst>
              <a:gs pos="0">
                <a:srgbClr val="F0B728"/>
              </a:gs>
              <a:gs pos="50000">
                <a:srgbClr val="FAE5B2"/>
              </a:gs>
              <a:gs pos="100000">
                <a:srgbClr val="F0B728"/>
              </a:gs>
            </a:gsLst>
            <a:lin ang="0" scaled="1"/>
          </a:gradFill>
          <a:ln w="9525">
            <a:noFill/>
            <a:round/>
          </a:ln>
        </p:spPr>
        <p:txBody>
          <a:bodyPr wrap="none" anchor="ctr"/>
          <a:lstStyle/>
          <a:p>
            <a:endParaRPr lang="zh-CN" altLang="en-US"/>
          </a:p>
        </p:txBody>
      </p:sp>
      <p:sp>
        <p:nvSpPr>
          <p:cNvPr id="26" name="AutoShape 25"/>
          <p:cNvSpPr>
            <a:spLocks noChangeArrowheads="1"/>
          </p:cNvSpPr>
          <p:nvPr/>
        </p:nvSpPr>
        <p:spPr bwMode="gray">
          <a:xfrm>
            <a:off x="5046663" y="2236788"/>
            <a:ext cx="495300" cy="1597025"/>
          </a:xfrm>
          <a:prstGeom prst="can">
            <a:avLst>
              <a:gd name="adj" fmla="val 27452"/>
            </a:avLst>
          </a:prstGeom>
          <a:gradFill rotWithShape="1">
            <a:gsLst>
              <a:gs pos="0">
                <a:srgbClr val="F0B728"/>
              </a:gs>
              <a:gs pos="50000">
                <a:srgbClr val="FAE5B2"/>
              </a:gs>
              <a:gs pos="100000">
                <a:srgbClr val="F0B728"/>
              </a:gs>
            </a:gsLst>
            <a:lin ang="0" scaled="1"/>
          </a:gradFill>
          <a:ln w="9525">
            <a:noFill/>
            <a:round/>
          </a:ln>
        </p:spPr>
        <p:txBody>
          <a:bodyPr wrap="none" anchor="ctr"/>
          <a:lstStyle/>
          <a:p>
            <a:endParaRPr lang="zh-CN" altLang="en-US"/>
          </a:p>
        </p:txBody>
      </p:sp>
      <p:sp>
        <p:nvSpPr>
          <p:cNvPr id="27" name="AutoShape 26"/>
          <p:cNvSpPr>
            <a:spLocks noChangeArrowheads="1"/>
          </p:cNvSpPr>
          <p:nvPr/>
        </p:nvSpPr>
        <p:spPr bwMode="gray">
          <a:xfrm>
            <a:off x="3757613" y="2233613"/>
            <a:ext cx="400050" cy="1169987"/>
          </a:xfrm>
          <a:prstGeom prst="can">
            <a:avLst>
              <a:gd name="adj" fmla="val 28244"/>
            </a:avLst>
          </a:prstGeom>
          <a:gradFill rotWithShape="1">
            <a:gsLst>
              <a:gs pos="0">
                <a:srgbClr val="F0B728"/>
              </a:gs>
              <a:gs pos="50000">
                <a:srgbClr val="FAE5B2"/>
              </a:gs>
              <a:gs pos="100000">
                <a:srgbClr val="F0B728"/>
              </a:gs>
            </a:gsLst>
            <a:lin ang="0" scaled="1"/>
          </a:gradFill>
          <a:ln w="9525">
            <a:noFill/>
            <a:round/>
          </a:ln>
        </p:spPr>
        <p:txBody>
          <a:bodyPr wrap="none" anchor="ctr"/>
          <a:lstStyle/>
          <a:p>
            <a:endParaRPr lang="zh-CN" altLang="en-US"/>
          </a:p>
        </p:txBody>
      </p:sp>
      <p:sp>
        <p:nvSpPr>
          <p:cNvPr id="28" name="AutoShape 27"/>
          <p:cNvSpPr>
            <a:spLocks noChangeArrowheads="1"/>
          </p:cNvSpPr>
          <p:nvPr/>
        </p:nvSpPr>
        <p:spPr bwMode="gray">
          <a:xfrm>
            <a:off x="2659063" y="2241550"/>
            <a:ext cx="295275" cy="766763"/>
          </a:xfrm>
          <a:prstGeom prst="can">
            <a:avLst>
              <a:gd name="adj" fmla="val 23708"/>
            </a:avLst>
          </a:prstGeom>
          <a:gradFill rotWithShape="1">
            <a:gsLst>
              <a:gs pos="0">
                <a:srgbClr val="F0B728"/>
              </a:gs>
              <a:gs pos="50000">
                <a:srgbClr val="FAE5B2"/>
              </a:gs>
              <a:gs pos="100000">
                <a:srgbClr val="F0B728"/>
              </a:gs>
            </a:gsLst>
            <a:lin ang="0" scaled="1"/>
          </a:gradFill>
          <a:ln w="9525">
            <a:noFill/>
            <a:round/>
          </a:ln>
        </p:spPr>
        <p:txBody>
          <a:bodyPr wrap="none" anchor="ctr"/>
          <a:lstStyle/>
          <a:p>
            <a:endParaRPr lang="zh-CN" altLang="en-US"/>
          </a:p>
        </p:txBody>
      </p:sp>
      <p:sp>
        <p:nvSpPr>
          <p:cNvPr id="29" name="AutoShape 28"/>
          <p:cNvSpPr>
            <a:spLocks noChangeArrowheads="1"/>
          </p:cNvSpPr>
          <p:nvPr/>
        </p:nvSpPr>
        <p:spPr bwMode="gray">
          <a:xfrm>
            <a:off x="1649413" y="2243138"/>
            <a:ext cx="252412" cy="398462"/>
          </a:xfrm>
          <a:prstGeom prst="can">
            <a:avLst>
              <a:gd name="adj" fmla="val 26800"/>
            </a:avLst>
          </a:prstGeom>
          <a:gradFill rotWithShape="1">
            <a:gsLst>
              <a:gs pos="0">
                <a:srgbClr val="F0B728"/>
              </a:gs>
              <a:gs pos="50000">
                <a:srgbClr val="FAE5B2"/>
              </a:gs>
              <a:gs pos="100000">
                <a:srgbClr val="F0B728"/>
              </a:gs>
            </a:gsLst>
            <a:lin ang="0" scaled="1"/>
          </a:gradFill>
          <a:ln w="9525">
            <a:noFill/>
            <a:round/>
          </a:ln>
        </p:spPr>
        <p:txBody>
          <a:bodyPr wrap="none" anchor="ctr"/>
          <a:lstStyle/>
          <a:p>
            <a:endParaRPr lang="zh-CN" alt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四、建设步骤</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全面了解企业风险状态</a:t>
            </a:r>
            <a:endParaRPr lang="zh-CN" altLang="en-US" sz="2800" dirty="0">
              <a:solidFill>
                <a:schemeClr val="bg1"/>
              </a:solidFill>
              <a:latin typeface="微软雅黑" pitchFamily="34" charset="-122"/>
              <a:ea typeface="微软雅黑" pitchFamily="34" charset="-122"/>
            </a:endParaRPr>
          </a:p>
        </p:txBody>
      </p:sp>
      <p:sp>
        <p:nvSpPr>
          <p:cNvPr id="30" name="Rectangle 1045"/>
          <p:cNvSpPr>
            <a:spLocks noChangeArrowheads="1"/>
          </p:cNvSpPr>
          <p:nvPr/>
        </p:nvSpPr>
        <p:spPr bwMode="auto">
          <a:xfrm>
            <a:off x="827088" y="1484313"/>
            <a:ext cx="7345362" cy="4465637"/>
          </a:xfrm>
          <a:prstGeom prst="rect">
            <a:avLst/>
          </a:prstGeom>
          <a:noFill/>
          <a:ln w="9525">
            <a:solidFill>
              <a:schemeClr val="accent1"/>
            </a:solidFill>
            <a:prstDash val="dash"/>
            <a:miter lim="800000"/>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nvGrpSpPr>
          <p:cNvPr id="31" name="Group 1029"/>
          <p:cNvGrpSpPr/>
          <p:nvPr/>
        </p:nvGrpSpPr>
        <p:grpSpPr bwMode="auto">
          <a:xfrm>
            <a:off x="2484438" y="1557338"/>
            <a:ext cx="4105275" cy="4105275"/>
            <a:chOff x="2290" y="1752"/>
            <a:chExt cx="1134" cy="1134"/>
          </a:xfrm>
        </p:grpSpPr>
        <p:sp>
          <p:nvSpPr>
            <p:cNvPr id="32" name="AutoShape 1030"/>
            <p:cNvSpPr>
              <a:spLocks noChangeArrowheads="1"/>
            </p:cNvSpPr>
            <p:nvPr/>
          </p:nvSpPr>
          <p:spPr bwMode="auto">
            <a:xfrm rot="900000">
              <a:off x="2290" y="1752"/>
              <a:ext cx="1134" cy="1134"/>
            </a:xfrm>
            <a:prstGeom prst="star5">
              <a:avLst/>
            </a:prstGeom>
            <a:gradFill rotWithShape="1">
              <a:gsLst>
                <a:gs pos="0">
                  <a:schemeClr val="bg1">
                    <a:alpha val="50000"/>
                  </a:schemeClr>
                </a:gs>
                <a:gs pos="100000">
                  <a:schemeClr val="bg1">
                    <a:gamma/>
                    <a:shade val="46275"/>
                    <a:invGamma/>
                    <a:alpha val="0"/>
                  </a:schemeClr>
                </a:gs>
              </a:gsLst>
              <a:path path="shape">
                <a:fillToRect l="50000" t="50000" r="50000" b="50000"/>
              </a:path>
            </a:gradFill>
            <a:ln w="9525">
              <a:noFill/>
              <a:miter lim="800000"/>
            </a:ln>
            <a:effectLst/>
          </p:spPr>
          <p:txBody>
            <a:bodyPr wrap="none" anchor="ctr"/>
            <a:lstStyle/>
            <a:p>
              <a:pPr>
                <a:defRPr/>
              </a:pPr>
              <a:endParaRPr lang="zh-CN" altLang="en-US"/>
            </a:p>
          </p:txBody>
        </p:sp>
        <p:sp>
          <p:nvSpPr>
            <p:cNvPr id="33" name="AutoShape 1031"/>
            <p:cNvSpPr>
              <a:spLocks noChangeArrowheads="1"/>
            </p:cNvSpPr>
            <p:nvPr/>
          </p:nvSpPr>
          <p:spPr bwMode="auto">
            <a:xfrm rot="-900000">
              <a:off x="2290" y="1752"/>
              <a:ext cx="1134" cy="1134"/>
            </a:xfrm>
            <a:prstGeom prst="star5">
              <a:avLst/>
            </a:prstGeom>
            <a:gradFill rotWithShape="1">
              <a:gsLst>
                <a:gs pos="0">
                  <a:schemeClr val="bg1">
                    <a:alpha val="50000"/>
                  </a:schemeClr>
                </a:gs>
                <a:gs pos="100000">
                  <a:schemeClr val="bg1">
                    <a:gamma/>
                    <a:shade val="46275"/>
                    <a:invGamma/>
                    <a:alpha val="0"/>
                  </a:schemeClr>
                </a:gs>
              </a:gsLst>
              <a:path path="shape">
                <a:fillToRect l="50000" t="50000" r="50000" b="50000"/>
              </a:path>
            </a:gradFill>
            <a:ln w="9525">
              <a:noFill/>
              <a:miter lim="800000"/>
            </a:ln>
            <a:effectLst/>
          </p:spPr>
          <p:txBody>
            <a:bodyPr wrap="none" anchor="ctr"/>
            <a:lstStyle/>
            <a:p>
              <a:pPr>
                <a:defRPr/>
              </a:pPr>
              <a:endParaRPr lang="zh-CN" altLang="en-US"/>
            </a:p>
          </p:txBody>
        </p:sp>
      </p:grpSp>
      <p:sp>
        <p:nvSpPr>
          <p:cNvPr id="34" name="Freeform 1023"/>
          <p:cNvSpPr/>
          <p:nvPr/>
        </p:nvSpPr>
        <p:spPr bwMode="auto">
          <a:xfrm>
            <a:off x="4500563" y="1628775"/>
            <a:ext cx="3527425" cy="2109788"/>
          </a:xfrm>
          <a:custGeom>
            <a:avLst/>
            <a:gdLst>
              <a:gd name="T0" fmla="*/ 0 w 2920"/>
              <a:gd name="T1" fmla="*/ 2147483647 h 936"/>
              <a:gd name="T2" fmla="*/ 2147483647 w 2920"/>
              <a:gd name="T3" fmla="*/ 0 h 936"/>
              <a:gd name="T4" fmla="*/ 2147483647 w 2920"/>
              <a:gd name="T5" fmla="*/ 0 h 936"/>
              <a:gd name="T6" fmla="*/ 2147483647 w 2920"/>
              <a:gd name="T7" fmla="*/ 2147483647 h 936"/>
              <a:gd name="T8" fmla="*/ 2147483647 w 2920"/>
              <a:gd name="T9" fmla="*/ 2147483647 h 936"/>
              <a:gd name="T10" fmla="*/ 0 w 2920"/>
              <a:gd name="T11" fmla="*/ 2147483647 h 936"/>
              <a:gd name="T12" fmla="*/ 0 60000 65536"/>
              <a:gd name="T13" fmla="*/ 0 60000 65536"/>
              <a:gd name="T14" fmla="*/ 0 60000 65536"/>
              <a:gd name="T15" fmla="*/ 0 60000 65536"/>
              <a:gd name="T16" fmla="*/ 0 60000 65536"/>
              <a:gd name="T17" fmla="*/ 0 60000 65536"/>
              <a:gd name="T18" fmla="*/ 0 w 2920"/>
              <a:gd name="T19" fmla="*/ 0 h 936"/>
              <a:gd name="T20" fmla="*/ 2920 w 2920"/>
              <a:gd name="T21" fmla="*/ 936 h 936"/>
            </a:gdLst>
            <a:ahLst/>
            <a:cxnLst>
              <a:cxn ang="T12">
                <a:pos x="T0" y="T1"/>
              </a:cxn>
              <a:cxn ang="T13">
                <a:pos x="T2" y="T3"/>
              </a:cxn>
              <a:cxn ang="T14">
                <a:pos x="T4" y="T5"/>
              </a:cxn>
              <a:cxn ang="T15">
                <a:pos x="T6" y="T7"/>
              </a:cxn>
              <a:cxn ang="T16">
                <a:pos x="T8" y="T9"/>
              </a:cxn>
              <a:cxn ang="T17">
                <a:pos x="T10" y="T11"/>
              </a:cxn>
            </a:cxnLst>
            <a:rect l="T18" t="T19" r="T20" b="T21"/>
            <a:pathLst>
              <a:path w="2920" h="936">
                <a:moveTo>
                  <a:pt x="0" y="936"/>
                </a:moveTo>
                <a:lnTo>
                  <a:pt x="1559" y="0"/>
                </a:lnTo>
                <a:lnTo>
                  <a:pt x="2920" y="0"/>
                </a:lnTo>
                <a:lnTo>
                  <a:pt x="2920" y="312"/>
                </a:lnTo>
                <a:lnTo>
                  <a:pt x="1559" y="312"/>
                </a:lnTo>
                <a:lnTo>
                  <a:pt x="0" y="936"/>
                </a:lnTo>
                <a:close/>
              </a:path>
            </a:pathLst>
          </a:custGeom>
          <a:gradFill rotWithShape="0">
            <a:gsLst>
              <a:gs pos="0">
                <a:schemeClr val="bg1">
                  <a:alpha val="39998"/>
                </a:schemeClr>
              </a:gs>
              <a:gs pos="100000">
                <a:schemeClr val="tx1">
                  <a:alpha val="60001"/>
                </a:schemeClr>
              </a:gs>
            </a:gsLst>
            <a:path path="rect">
              <a:fillToRect l="50000" t="50000" r="50000" b="50000"/>
            </a:path>
          </a:gradFill>
          <a:ln w="3175">
            <a:solidFill>
              <a:schemeClr val="bg1"/>
            </a:solidFill>
            <a:round/>
          </a:ln>
        </p:spPr>
        <p:txBody>
          <a:bodyPr/>
          <a:lstStyle/>
          <a:p>
            <a:endParaRPr lang="zh-CN" altLang="en-US"/>
          </a:p>
        </p:txBody>
      </p:sp>
      <p:sp>
        <p:nvSpPr>
          <p:cNvPr id="35" name="Freeform 1024"/>
          <p:cNvSpPr/>
          <p:nvPr/>
        </p:nvSpPr>
        <p:spPr bwMode="auto">
          <a:xfrm>
            <a:off x="4500563" y="2524125"/>
            <a:ext cx="3527425" cy="1214438"/>
          </a:xfrm>
          <a:custGeom>
            <a:avLst/>
            <a:gdLst>
              <a:gd name="T0" fmla="*/ 0 w 2920"/>
              <a:gd name="T1" fmla="*/ 2147483647 h 539"/>
              <a:gd name="T2" fmla="*/ 2147483647 w 2920"/>
              <a:gd name="T3" fmla="*/ 0 h 539"/>
              <a:gd name="T4" fmla="*/ 2147483647 w 2920"/>
              <a:gd name="T5" fmla="*/ 0 h 539"/>
              <a:gd name="T6" fmla="*/ 2147483647 w 2920"/>
              <a:gd name="T7" fmla="*/ 2147483647 h 539"/>
              <a:gd name="T8" fmla="*/ 2147483647 w 2920"/>
              <a:gd name="T9" fmla="*/ 2147483647 h 539"/>
              <a:gd name="T10" fmla="*/ 0 w 2920"/>
              <a:gd name="T11" fmla="*/ 2147483647 h 539"/>
              <a:gd name="T12" fmla="*/ 0 60000 65536"/>
              <a:gd name="T13" fmla="*/ 0 60000 65536"/>
              <a:gd name="T14" fmla="*/ 0 60000 65536"/>
              <a:gd name="T15" fmla="*/ 0 60000 65536"/>
              <a:gd name="T16" fmla="*/ 0 60000 65536"/>
              <a:gd name="T17" fmla="*/ 0 60000 65536"/>
              <a:gd name="T18" fmla="*/ 0 w 2920"/>
              <a:gd name="T19" fmla="*/ 0 h 539"/>
              <a:gd name="T20" fmla="*/ 2920 w 2920"/>
              <a:gd name="T21" fmla="*/ 539 h 539"/>
            </a:gdLst>
            <a:ahLst/>
            <a:cxnLst>
              <a:cxn ang="T12">
                <a:pos x="T0" y="T1"/>
              </a:cxn>
              <a:cxn ang="T13">
                <a:pos x="T2" y="T3"/>
              </a:cxn>
              <a:cxn ang="T14">
                <a:pos x="T4" y="T5"/>
              </a:cxn>
              <a:cxn ang="T15">
                <a:pos x="T6" y="T7"/>
              </a:cxn>
              <a:cxn ang="T16">
                <a:pos x="T8" y="T9"/>
              </a:cxn>
              <a:cxn ang="T17">
                <a:pos x="T10" y="T11"/>
              </a:cxn>
            </a:cxnLst>
            <a:rect l="T18" t="T19" r="T20" b="T21"/>
            <a:pathLst>
              <a:path w="2920" h="539">
                <a:moveTo>
                  <a:pt x="0" y="539"/>
                </a:moveTo>
                <a:lnTo>
                  <a:pt x="1559" y="0"/>
                </a:lnTo>
                <a:lnTo>
                  <a:pt x="2920" y="0"/>
                </a:lnTo>
                <a:lnTo>
                  <a:pt x="2920" y="312"/>
                </a:lnTo>
                <a:lnTo>
                  <a:pt x="1531" y="312"/>
                </a:lnTo>
                <a:lnTo>
                  <a:pt x="0" y="539"/>
                </a:lnTo>
                <a:close/>
              </a:path>
            </a:pathLst>
          </a:custGeom>
          <a:gradFill rotWithShape="0">
            <a:gsLst>
              <a:gs pos="0">
                <a:schemeClr val="bg1">
                  <a:alpha val="39998"/>
                </a:schemeClr>
              </a:gs>
              <a:gs pos="100000">
                <a:schemeClr val="tx1">
                  <a:alpha val="60001"/>
                </a:schemeClr>
              </a:gs>
            </a:gsLst>
            <a:path path="rect">
              <a:fillToRect l="50000" t="50000" r="50000" b="50000"/>
            </a:path>
          </a:gradFill>
          <a:ln w="3175">
            <a:solidFill>
              <a:schemeClr val="bg1"/>
            </a:solidFill>
            <a:round/>
          </a:ln>
        </p:spPr>
        <p:txBody>
          <a:bodyPr/>
          <a:lstStyle/>
          <a:p>
            <a:endParaRPr lang="zh-CN" altLang="en-US"/>
          </a:p>
        </p:txBody>
      </p:sp>
      <p:sp>
        <p:nvSpPr>
          <p:cNvPr id="36" name="Freeform 1025"/>
          <p:cNvSpPr/>
          <p:nvPr/>
        </p:nvSpPr>
        <p:spPr bwMode="auto">
          <a:xfrm rot="10800000" flipV="1">
            <a:off x="4500563" y="3417888"/>
            <a:ext cx="3527425" cy="696912"/>
          </a:xfrm>
          <a:custGeom>
            <a:avLst/>
            <a:gdLst>
              <a:gd name="T0" fmla="*/ 2147483647 w 2222"/>
              <a:gd name="T1" fmla="*/ 2147483647 h 439"/>
              <a:gd name="T2" fmla="*/ 2147483647 w 2222"/>
              <a:gd name="T3" fmla="*/ 0 h 439"/>
              <a:gd name="T4" fmla="*/ 0 w 2222"/>
              <a:gd name="T5" fmla="*/ 0 h 439"/>
              <a:gd name="T6" fmla="*/ 0 w 2222"/>
              <a:gd name="T7" fmla="*/ 2147483647 h 439"/>
              <a:gd name="T8" fmla="*/ 2147483647 w 2222"/>
              <a:gd name="T9" fmla="*/ 2147483647 h 439"/>
              <a:gd name="T10" fmla="*/ 2147483647 w 2222"/>
              <a:gd name="T11" fmla="*/ 2147483647 h 439"/>
              <a:gd name="T12" fmla="*/ 0 60000 65536"/>
              <a:gd name="T13" fmla="*/ 0 60000 65536"/>
              <a:gd name="T14" fmla="*/ 0 60000 65536"/>
              <a:gd name="T15" fmla="*/ 0 60000 65536"/>
              <a:gd name="T16" fmla="*/ 0 60000 65536"/>
              <a:gd name="T17" fmla="*/ 0 60000 65536"/>
              <a:gd name="T18" fmla="*/ 0 w 2222"/>
              <a:gd name="T19" fmla="*/ 0 h 439"/>
              <a:gd name="T20" fmla="*/ 2222 w 2222"/>
              <a:gd name="T21" fmla="*/ 439 h 439"/>
            </a:gdLst>
            <a:ahLst/>
            <a:cxnLst>
              <a:cxn ang="T12">
                <a:pos x="T0" y="T1"/>
              </a:cxn>
              <a:cxn ang="T13">
                <a:pos x="T2" y="T3"/>
              </a:cxn>
              <a:cxn ang="T14">
                <a:pos x="T4" y="T5"/>
              </a:cxn>
              <a:cxn ang="T15">
                <a:pos x="T6" y="T7"/>
              </a:cxn>
              <a:cxn ang="T16">
                <a:pos x="T8" y="T9"/>
              </a:cxn>
              <a:cxn ang="T17">
                <a:pos x="T10" y="T11"/>
              </a:cxn>
            </a:cxnLst>
            <a:rect l="T18" t="T19" r="T20" b="T21"/>
            <a:pathLst>
              <a:path w="2222" h="439">
                <a:moveTo>
                  <a:pt x="2222" y="202"/>
                </a:moveTo>
                <a:lnTo>
                  <a:pt x="1036" y="0"/>
                </a:lnTo>
                <a:lnTo>
                  <a:pt x="0" y="0"/>
                </a:lnTo>
                <a:lnTo>
                  <a:pt x="0" y="439"/>
                </a:lnTo>
                <a:lnTo>
                  <a:pt x="1056" y="433"/>
                </a:lnTo>
                <a:lnTo>
                  <a:pt x="2222" y="202"/>
                </a:lnTo>
                <a:close/>
              </a:path>
            </a:pathLst>
          </a:custGeom>
          <a:gradFill rotWithShape="0">
            <a:gsLst>
              <a:gs pos="0">
                <a:schemeClr val="bg1">
                  <a:alpha val="39998"/>
                </a:schemeClr>
              </a:gs>
              <a:gs pos="100000">
                <a:schemeClr val="tx1">
                  <a:alpha val="60001"/>
                </a:schemeClr>
              </a:gs>
            </a:gsLst>
            <a:path path="rect">
              <a:fillToRect l="50000" t="50000" r="50000" b="50000"/>
            </a:path>
          </a:gradFill>
          <a:ln w="3175">
            <a:solidFill>
              <a:schemeClr val="bg1"/>
            </a:solidFill>
            <a:round/>
          </a:ln>
        </p:spPr>
        <p:txBody>
          <a:bodyPr/>
          <a:lstStyle/>
          <a:p>
            <a:endParaRPr lang="zh-CN" altLang="en-US"/>
          </a:p>
        </p:txBody>
      </p:sp>
      <p:sp>
        <p:nvSpPr>
          <p:cNvPr id="37" name="Freeform 1026"/>
          <p:cNvSpPr/>
          <p:nvPr/>
        </p:nvSpPr>
        <p:spPr bwMode="auto">
          <a:xfrm>
            <a:off x="4500563" y="3738563"/>
            <a:ext cx="3527425" cy="1212850"/>
          </a:xfrm>
          <a:custGeom>
            <a:avLst/>
            <a:gdLst>
              <a:gd name="T0" fmla="*/ 0 w 2920"/>
              <a:gd name="T1" fmla="*/ 0 h 539"/>
              <a:gd name="T2" fmla="*/ 2147483647 w 2920"/>
              <a:gd name="T3" fmla="*/ 2147483647 h 539"/>
              <a:gd name="T4" fmla="*/ 2147483647 w 2920"/>
              <a:gd name="T5" fmla="*/ 2147483647 h 539"/>
              <a:gd name="T6" fmla="*/ 2147483647 w 2920"/>
              <a:gd name="T7" fmla="*/ 2147483647 h 539"/>
              <a:gd name="T8" fmla="*/ 2147483647 w 2920"/>
              <a:gd name="T9" fmla="*/ 2147483647 h 539"/>
              <a:gd name="T10" fmla="*/ 0 w 2920"/>
              <a:gd name="T11" fmla="*/ 0 h 539"/>
              <a:gd name="T12" fmla="*/ 0 60000 65536"/>
              <a:gd name="T13" fmla="*/ 0 60000 65536"/>
              <a:gd name="T14" fmla="*/ 0 60000 65536"/>
              <a:gd name="T15" fmla="*/ 0 60000 65536"/>
              <a:gd name="T16" fmla="*/ 0 60000 65536"/>
              <a:gd name="T17" fmla="*/ 0 60000 65536"/>
              <a:gd name="T18" fmla="*/ 0 w 2920"/>
              <a:gd name="T19" fmla="*/ 0 h 539"/>
              <a:gd name="T20" fmla="*/ 2920 w 2920"/>
              <a:gd name="T21" fmla="*/ 539 h 539"/>
            </a:gdLst>
            <a:ahLst/>
            <a:cxnLst>
              <a:cxn ang="T12">
                <a:pos x="T0" y="T1"/>
              </a:cxn>
              <a:cxn ang="T13">
                <a:pos x="T2" y="T3"/>
              </a:cxn>
              <a:cxn ang="T14">
                <a:pos x="T4" y="T5"/>
              </a:cxn>
              <a:cxn ang="T15">
                <a:pos x="T6" y="T7"/>
              </a:cxn>
              <a:cxn ang="T16">
                <a:pos x="T8" y="T9"/>
              </a:cxn>
              <a:cxn ang="T17">
                <a:pos x="T10" y="T11"/>
              </a:cxn>
            </a:cxnLst>
            <a:rect l="T18" t="T19" r="T20" b="T21"/>
            <a:pathLst>
              <a:path w="2920" h="539">
                <a:moveTo>
                  <a:pt x="0" y="0"/>
                </a:moveTo>
                <a:lnTo>
                  <a:pt x="1559" y="227"/>
                </a:lnTo>
                <a:lnTo>
                  <a:pt x="2920" y="227"/>
                </a:lnTo>
                <a:lnTo>
                  <a:pt x="2920" y="539"/>
                </a:lnTo>
                <a:lnTo>
                  <a:pt x="1559" y="539"/>
                </a:lnTo>
                <a:lnTo>
                  <a:pt x="0" y="0"/>
                </a:lnTo>
                <a:close/>
              </a:path>
            </a:pathLst>
          </a:custGeom>
          <a:gradFill rotWithShape="0">
            <a:gsLst>
              <a:gs pos="0">
                <a:schemeClr val="bg1">
                  <a:alpha val="39998"/>
                </a:schemeClr>
              </a:gs>
              <a:gs pos="100000">
                <a:schemeClr val="tx1">
                  <a:alpha val="60001"/>
                </a:schemeClr>
              </a:gs>
            </a:gsLst>
            <a:path path="rect">
              <a:fillToRect l="50000" t="50000" r="50000" b="50000"/>
            </a:path>
          </a:gradFill>
          <a:ln w="3175">
            <a:solidFill>
              <a:schemeClr val="bg1"/>
            </a:solidFill>
            <a:round/>
          </a:ln>
        </p:spPr>
        <p:txBody>
          <a:bodyPr/>
          <a:lstStyle/>
          <a:p>
            <a:endParaRPr lang="zh-CN" altLang="en-US"/>
          </a:p>
        </p:txBody>
      </p:sp>
      <p:sp>
        <p:nvSpPr>
          <p:cNvPr id="38" name="Freeform 1027"/>
          <p:cNvSpPr/>
          <p:nvPr/>
        </p:nvSpPr>
        <p:spPr bwMode="auto">
          <a:xfrm>
            <a:off x="4535488" y="3738563"/>
            <a:ext cx="3492500" cy="2108200"/>
          </a:xfrm>
          <a:custGeom>
            <a:avLst/>
            <a:gdLst>
              <a:gd name="T0" fmla="*/ 0 w 2891"/>
              <a:gd name="T1" fmla="*/ 0 h 936"/>
              <a:gd name="T2" fmla="*/ 2147483647 w 2891"/>
              <a:gd name="T3" fmla="*/ 2147483647 h 936"/>
              <a:gd name="T4" fmla="*/ 2147483647 w 2891"/>
              <a:gd name="T5" fmla="*/ 2147483647 h 936"/>
              <a:gd name="T6" fmla="*/ 2147483647 w 2891"/>
              <a:gd name="T7" fmla="*/ 2147483647 h 936"/>
              <a:gd name="T8" fmla="*/ 2147483647 w 2891"/>
              <a:gd name="T9" fmla="*/ 2147483647 h 936"/>
              <a:gd name="T10" fmla="*/ 0 w 2891"/>
              <a:gd name="T11" fmla="*/ 0 h 936"/>
              <a:gd name="T12" fmla="*/ 0 60000 65536"/>
              <a:gd name="T13" fmla="*/ 0 60000 65536"/>
              <a:gd name="T14" fmla="*/ 0 60000 65536"/>
              <a:gd name="T15" fmla="*/ 0 60000 65536"/>
              <a:gd name="T16" fmla="*/ 0 60000 65536"/>
              <a:gd name="T17" fmla="*/ 0 60000 65536"/>
              <a:gd name="T18" fmla="*/ 0 w 2891"/>
              <a:gd name="T19" fmla="*/ 0 h 936"/>
              <a:gd name="T20" fmla="*/ 2891 w 2891"/>
              <a:gd name="T21" fmla="*/ 936 h 936"/>
            </a:gdLst>
            <a:ahLst/>
            <a:cxnLst>
              <a:cxn ang="T12">
                <a:pos x="T0" y="T1"/>
              </a:cxn>
              <a:cxn ang="T13">
                <a:pos x="T2" y="T3"/>
              </a:cxn>
              <a:cxn ang="T14">
                <a:pos x="T4" y="T5"/>
              </a:cxn>
              <a:cxn ang="T15">
                <a:pos x="T6" y="T7"/>
              </a:cxn>
              <a:cxn ang="T16">
                <a:pos x="T8" y="T9"/>
              </a:cxn>
              <a:cxn ang="T17">
                <a:pos x="T10" y="T11"/>
              </a:cxn>
            </a:cxnLst>
            <a:rect l="T18" t="T19" r="T20" b="T21"/>
            <a:pathLst>
              <a:path w="2891" h="936">
                <a:moveTo>
                  <a:pt x="0" y="0"/>
                </a:moveTo>
                <a:lnTo>
                  <a:pt x="1530" y="624"/>
                </a:lnTo>
                <a:lnTo>
                  <a:pt x="2891" y="624"/>
                </a:lnTo>
                <a:lnTo>
                  <a:pt x="2891" y="936"/>
                </a:lnTo>
                <a:lnTo>
                  <a:pt x="1530" y="936"/>
                </a:lnTo>
                <a:lnTo>
                  <a:pt x="0" y="0"/>
                </a:lnTo>
                <a:close/>
              </a:path>
            </a:pathLst>
          </a:custGeom>
          <a:gradFill rotWithShape="0">
            <a:gsLst>
              <a:gs pos="0">
                <a:schemeClr val="bg1">
                  <a:alpha val="39998"/>
                </a:schemeClr>
              </a:gs>
              <a:gs pos="100000">
                <a:schemeClr val="tx1">
                  <a:alpha val="60001"/>
                </a:schemeClr>
              </a:gs>
            </a:gsLst>
            <a:path path="rect">
              <a:fillToRect l="50000" t="50000" r="50000" b="50000"/>
            </a:path>
          </a:gradFill>
          <a:ln w="3175">
            <a:solidFill>
              <a:schemeClr val="bg1"/>
            </a:solidFill>
            <a:round/>
          </a:ln>
        </p:spPr>
        <p:txBody>
          <a:bodyPr/>
          <a:lstStyle/>
          <a:p>
            <a:endParaRPr lang="zh-CN" altLang="en-US"/>
          </a:p>
        </p:txBody>
      </p:sp>
      <p:sp>
        <p:nvSpPr>
          <p:cNvPr id="39" name="Freeform 967"/>
          <p:cNvSpPr/>
          <p:nvPr/>
        </p:nvSpPr>
        <p:spPr bwMode="auto">
          <a:xfrm flipH="1">
            <a:off x="971550" y="1628775"/>
            <a:ext cx="3527425" cy="2109788"/>
          </a:xfrm>
          <a:custGeom>
            <a:avLst/>
            <a:gdLst>
              <a:gd name="T0" fmla="*/ 0 w 2920"/>
              <a:gd name="T1" fmla="*/ 2147483647 h 936"/>
              <a:gd name="T2" fmla="*/ 2147483647 w 2920"/>
              <a:gd name="T3" fmla="*/ 0 h 936"/>
              <a:gd name="T4" fmla="*/ 2147483647 w 2920"/>
              <a:gd name="T5" fmla="*/ 0 h 936"/>
              <a:gd name="T6" fmla="*/ 2147483647 w 2920"/>
              <a:gd name="T7" fmla="*/ 2147483647 h 936"/>
              <a:gd name="T8" fmla="*/ 2147483647 w 2920"/>
              <a:gd name="T9" fmla="*/ 2147483647 h 936"/>
              <a:gd name="T10" fmla="*/ 0 w 2920"/>
              <a:gd name="T11" fmla="*/ 2147483647 h 936"/>
              <a:gd name="T12" fmla="*/ 0 60000 65536"/>
              <a:gd name="T13" fmla="*/ 0 60000 65536"/>
              <a:gd name="T14" fmla="*/ 0 60000 65536"/>
              <a:gd name="T15" fmla="*/ 0 60000 65536"/>
              <a:gd name="T16" fmla="*/ 0 60000 65536"/>
              <a:gd name="T17" fmla="*/ 0 60000 65536"/>
              <a:gd name="T18" fmla="*/ 0 w 2920"/>
              <a:gd name="T19" fmla="*/ 0 h 936"/>
              <a:gd name="T20" fmla="*/ 2920 w 2920"/>
              <a:gd name="T21" fmla="*/ 936 h 936"/>
            </a:gdLst>
            <a:ahLst/>
            <a:cxnLst>
              <a:cxn ang="T12">
                <a:pos x="T0" y="T1"/>
              </a:cxn>
              <a:cxn ang="T13">
                <a:pos x="T2" y="T3"/>
              </a:cxn>
              <a:cxn ang="T14">
                <a:pos x="T4" y="T5"/>
              </a:cxn>
              <a:cxn ang="T15">
                <a:pos x="T6" y="T7"/>
              </a:cxn>
              <a:cxn ang="T16">
                <a:pos x="T8" y="T9"/>
              </a:cxn>
              <a:cxn ang="T17">
                <a:pos x="T10" y="T11"/>
              </a:cxn>
            </a:cxnLst>
            <a:rect l="T18" t="T19" r="T20" b="T21"/>
            <a:pathLst>
              <a:path w="2920" h="936">
                <a:moveTo>
                  <a:pt x="0" y="936"/>
                </a:moveTo>
                <a:lnTo>
                  <a:pt x="1559" y="0"/>
                </a:lnTo>
                <a:lnTo>
                  <a:pt x="2920" y="0"/>
                </a:lnTo>
                <a:lnTo>
                  <a:pt x="2920" y="312"/>
                </a:lnTo>
                <a:lnTo>
                  <a:pt x="1559" y="312"/>
                </a:lnTo>
                <a:lnTo>
                  <a:pt x="0" y="936"/>
                </a:lnTo>
                <a:close/>
              </a:path>
            </a:pathLst>
          </a:custGeom>
          <a:gradFill rotWithShape="0">
            <a:gsLst>
              <a:gs pos="0">
                <a:schemeClr val="bg1">
                  <a:alpha val="39998"/>
                </a:schemeClr>
              </a:gs>
              <a:gs pos="100000">
                <a:schemeClr val="tx1">
                  <a:alpha val="60001"/>
                </a:schemeClr>
              </a:gs>
            </a:gsLst>
            <a:path path="rect">
              <a:fillToRect l="50000" t="50000" r="50000" b="50000"/>
            </a:path>
          </a:gradFill>
          <a:ln w="3175">
            <a:solidFill>
              <a:schemeClr val="bg1"/>
            </a:solidFill>
            <a:round/>
          </a:ln>
        </p:spPr>
        <p:txBody>
          <a:bodyPr/>
          <a:lstStyle/>
          <a:p>
            <a:endParaRPr lang="zh-CN" altLang="en-US"/>
          </a:p>
        </p:txBody>
      </p:sp>
      <p:sp>
        <p:nvSpPr>
          <p:cNvPr id="40" name="Freeform 968"/>
          <p:cNvSpPr/>
          <p:nvPr/>
        </p:nvSpPr>
        <p:spPr bwMode="auto">
          <a:xfrm flipH="1">
            <a:off x="971550" y="2524125"/>
            <a:ext cx="3527425" cy="1214438"/>
          </a:xfrm>
          <a:custGeom>
            <a:avLst/>
            <a:gdLst>
              <a:gd name="T0" fmla="*/ 0 w 2920"/>
              <a:gd name="T1" fmla="*/ 2147483647 h 539"/>
              <a:gd name="T2" fmla="*/ 2147483647 w 2920"/>
              <a:gd name="T3" fmla="*/ 0 h 539"/>
              <a:gd name="T4" fmla="*/ 2147483647 w 2920"/>
              <a:gd name="T5" fmla="*/ 0 h 539"/>
              <a:gd name="T6" fmla="*/ 2147483647 w 2920"/>
              <a:gd name="T7" fmla="*/ 2147483647 h 539"/>
              <a:gd name="T8" fmla="*/ 2147483647 w 2920"/>
              <a:gd name="T9" fmla="*/ 2147483647 h 539"/>
              <a:gd name="T10" fmla="*/ 0 w 2920"/>
              <a:gd name="T11" fmla="*/ 2147483647 h 539"/>
              <a:gd name="T12" fmla="*/ 0 60000 65536"/>
              <a:gd name="T13" fmla="*/ 0 60000 65536"/>
              <a:gd name="T14" fmla="*/ 0 60000 65536"/>
              <a:gd name="T15" fmla="*/ 0 60000 65536"/>
              <a:gd name="T16" fmla="*/ 0 60000 65536"/>
              <a:gd name="T17" fmla="*/ 0 60000 65536"/>
              <a:gd name="T18" fmla="*/ 0 w 2920"/>
              <a:gd name="T19" fmla="*/ 0 h 539"/>
              <a:gd name="T20" fmla="*/ 2920 w 2920"/>
              <a:gd name="T21" fmla="*/ 539 h 539"/>
            </a:gdLst>
            <a:ahLst/>
            <a:cxnLst>
              <a:cxn ang="T12">
                <a:pos x="T0" y="T1"/>
              </a:cxn>
              <a:cxn ang="T13">
                <a:pos x="T2" y="T3"/>
              </a:cxn>
              <a:cxn ang="T14">
                <a:pos x="T4" y="T5"/>
              </a:cxn>
              <a:cxn ang="T15">
                <a:pos x="T6" y="T7"/>
              </a:cxn>
              <a:cxn ang="T16">
                <a:pos x="T8" y="T9"/>
              </a:cxn>
              <a:cxn ang="T17">
                <a:pos x="T10" y="T11"/>
              </a:cxn>
            </a:cxnLst>
            <a:rect l="T18" t="T19" r="T20" b="T21"/>
            <a:pathLst>
              <a:path w="2920" h="539">
                <a:moveTo>
                  <a:pt x="0" y="539"/>
                </a:moveTo>
                <a:lnTo>
                  <a:pt x="1559" y="0"/>
                </a:lnTo>
                <a:lnTo>
                  <a:pt x="2920" y="0"/>
                </a:lnTo>
                <a:lnTo>
                  <a:pt x="2920" y="312"/>
                </a:lnTo>
                <a:lnTo>
                  <a:pt x="1531" y="312"/>
                </a:lnTo>
                <a:lnTo>
                  <a:pt x="0" y="539"/>
                </a:lnTo>
                <a:close/>
              </a:path>
            </a:pathLst>
          </a:custGeom>
          <a:gradFill rotWithShape="0">
            <a:gsLst>
              <a:gs pos="0">
                <a:schemeClr val="bg1">
                  <a:alpha val="39998"/>
                </a:schemeClr>
              </a:gs>
              <a:gs pos="100000">
                <a:schemeClr val="tx1">
                  <a:alpha val="60001"/>
                </a:schemeClr>
              </a:gs>
            </a:gsLst>
            <a:path path="rect">
              <a:fillToRect l="50000" t="50000" r="50000" b="50000"/>
            </a:path>
          </a:gradFill>
          <a:ln w="3175">
            <a:solidFill>
              <a:schemeClr val="bg1"/>
            </a:solidFill>
            <a:round/>
          </a:ln>
        </p:spPr>
        <p:txBody>
          <a:bodyPr/>
          <a:lstStyle/>
          <a:p>
            <a:endParaRPr lang="zh-CN" altLang="en-US"/>
          </a:p>
        </p:txBody>
      </p:sp>
      <p:sp>
        <p:nvSpPr>
          <p:cNvPr id="41" name="Freeform 969"/>
          <p:cNvSpPr/>
          <p:nvPr/>
        </p:nvSpPr>
        <p:spPr bwMode="auto">
          <a:xfrm rot="10800000" flipH="1" flipV="1">
            <a:off x="971550" y="3417888"/>
            <a:ext cx="3527425" cy="696912"/>
          </a:xfrm>
          <a:custGeom>
            <a:avLst/>
            <a:gdLst>
              <a:gd name="T0" fmla="*/ 2147483647 w 2222"/>
              <a:gd name="T1" fmla="*/ 2147483647 h 439"/>
              <a:gd name="T2" fmla="*/ 2147483647 w 2222"/>
              <a:gd name="T3" fmla="*/ 0 h 439"/>
              <a:gd name="T4" fmla="*/ 0 w 2222"/>
              <a:gd name="T5" fmla="*/ 0 h 439"/>
              <a:gd name="T6" fmla="*/ 0 w 2222"/>
              <a:gd name="T7" fmla="*/ 2147483647 h 439"/>
              <a:gd name="T8" fmla="*/ 2147483647 w 2222"/>
              <a:gd name="T9" fmla="*/ 2147483647 h 439"/>
              <a:gd name="T10" fmla="*/ 2147483647 w 2222"/>
              <a:gd name="T11" fmla="*/ 2147483647 h 439"/>
              <a:gd name="T12" fmla="*/ 0 60000 65536"/>
              <a:gd name="T13" fmla="*/ 0 60000 65536"/>
              <a:gd name="T14" fmla="*/ 0 60000 65536"/>
              <a:gd name="T15" fmla="*/ 0 60000 65536"/>
              <a:gd name="T16" fmla="*/ 0 60000 65536"/>
              <a:gd name="T17" fmla="*/ 0 60000 65536"/>
              <a:gd name="T18" fmla="*/ 0 w 2222"/>
              <a:gd name="T19" fmla="*/ 0 h 439"/>
              <a:gd name="T20" fmla="*/ 2222 w 2222"/>
              <a:gd name="T21" fmla="*/ 439 h 439"/>
            </a:gdLst>
            <a:ahLst/>
            <a:cxnLst>
              <a:cxn ang="T12">
                <a:pos x="T0" y="T1"/>
              </a:cxn>
              <a:cxn ang="T13">
                <a:pos x="T2" y="T3"/>
              </a:cxn>
              <a:cxn ang="T14">
                <a:pos x="T4" y="T5"/>
              </a:cxn>
              <a:cxn ang="T15">
                <a:pos x="T6" y="T7"/>
              </a:cxn>
              <a:cxn ang="T16">
                <a:pos x="T8" y="T9"/>
              </a:cxn>
              <a:cxn ang="T17">
                <a:pos x="T10" y="T11"/>
              </a:cxn>
            </a:cxnLst>
            <a:rect l="T18" t="T19" r="T20" b="T21"/>
            <a:pathLst>
              <a:path w="2222" h="439">
                <a:moveTo>
                  <a:pt x="2222" y="202"/>
                </a:moveTo>
                <a:lnTo>
                  <a:pt x="1036" y="0"/>
                </a:lnTo>
                <a:lnTo>
                  <a:pt x="0" y="0"/>
                </a:lnTo>
                <a:lnTo>
                  <a:pt x="0" y="439"/>
                </a:lnTo>
                <a:lnTo>
                  <a:pt x="1056" y="433"/>
                </a:lnTo>
                <a:lnTo>
                  <a:pt x="2222" y="202"/>
                </a:lnTo>
                <a:close/>
              </a:path>
            </a:pathLst>
          </a:custGeom>
          <a:gradFill rotWithShape="0">
            <a:gsLst>
              <a:gs pos="0">
                <a:schemeClr val="bg1">
                  <a:alpha val="39998"/>
                </a:schemeClr>
              </a:gs>
              <a:gs pos="100000">
                <a:schemeClr val="tx1">
                  <a:alpha val="60001"/>
                </a:schemeClr>
              </a:gs>
            </a:gsLst>
            <a:path path="rect">
              <a:fillToRect l="50000" t="50000" r="50000" b="50000"/>
            </a:path>
          </a:gradFill>
          <a:ln w="3175">
            <a:solidFill>
              <a:schemeClr val="bg1"/>
            </a:solidFill>
            <a:round/>
          </a:ln>
        </p:spPr>
        <p:txBody>
          <a:bodyPr/>
          <a:lstStyle/>
          <a:p>
            <a:endParaRPr lang="zh-CN" altLang="en-US"/>
          </a:p>
        </p:txBody>
      </p:sp>
      <p:sp>
        <p:nvSpPr>
          <p:cNvPr id="42" name="Freeform 970"/>
          <p:cNvSpPr/>
          <p:nvPr/>
        </p:nvSpPr>
        <p:spPr bwMode="auto">
          <a:xfrm flipH="1">
            <a:off x="971550" y="3738563"/>
            <a:ext cx="3527425" cy="1212850"/>
          </a:xfrm>
          <a:custGeom>
            <a:avLst/>
            <a:gdLst>
              <a:gd name="T0" fmla="*/ 0 w 2920"/>
              <a:gd name="T1" fmla="*/ 0 h 539"/>
              <a:gd name="T2" fmla="*/ 2147483647 w 2920"/>
              <a:gd name="T3" fmla="*/ 2147483647 h 539"/>
              <a:gd name="T4" fmla="*/ 2147483647 w 2920"/>
              <a:gd name="T5" fmla="*/ 2147483647 h 539"/>
              <a:gd name="T6" fmla="*/ 2147483647 w 2920"/>
              <a:gd name="T7" fmla="*/ 2147483647 h 539"/>
              <a:gd name="T8" fmla="*/ 2147483647 w 2920"/>
              <a:gd name="T9" fmla="*/ 2147483647 h 539"/>
              <a:gd name="T10" fmla="*/ 0 w 2920"/>
              <a:gd name="T11" fmla="*/ 0 h 539"/>
              <a:gd name="T12" fmla="*/ 0 60000 65536"/>
              <a:gd name="T13" fmla="*/ 0 60000 65536"/>
              <a:gd name="T14" fmla="*/ 0 60000 65536"/>
              <a:gd name="T15" fmla="*/ 0 60000 65536"/>
              <a:gd name="T16" fmla="*/ 0 60000 65536"/>
              <a:gd name="T17" fmla="*/ 0 60000 65536"/>
              <a:gd name="T18" fmla="*/ 0 w 2920"/>
              <a:gd name="T19" fmla="*/ 0 h 539"/>
              <a:gd name="T20" fmla="*/ 2920 w 2920"/>
              <a:gd name="T21" fmla="*/ 539 h 539"/>
            </a:gdLst>
            <a:ahLst/>
            <a:cxnLst>
              <a:cxn ang="T12">
                <a:pos x="T0" y="T1"/>
              </a:cxn>
              <a:cxn ang="T13">
                <a:pos x="T2" y="T3"/>
              </a:cxn>
              <a:cxn ang="T14">
                <a:pos x="T4" y="T5"/>
              </a:cxn>
              <a:cxn ang="T15">
                <a:pos x="T6" y="T7"/>
              </a:cxn>
              <a:cxn ang="T16">
                <a:pos x="T8" y="T9"/>
              </a:cxn>
              <a:cxn ang="T17">
                <a:pos x="T10" y="T11"/>
              </a:cxn>
            </a:cxnLst>
            <a:rect l="T18" t="T19" r="T20" b="T21"/>
            <a:pathLst>
              <a:path w="2920" h="539">
                <a:moveTo>
                  <a:pt x="0" y="0"/>
                </a:moveTo>
                <a:lnTo>
                  <a:pt x="1559" y="227"/>
                </a:lnTo>
                <a:lnTo>
                  <a:pt x="2920" y="227"/>
                </a:lnTo>
                <a:lnTo>
                  <a:pt x="2920" y="539"/>
                </a:lnTo>
                <a:lnTo>
                  <a:pt x="1559" y="539"/>
                </a:lnTo>
                <a:lnTo>
                  <a:pt x="0" y="0"/>
                </a:lnTo>
                <a:close/>
              </a:path>
            </a:pathLst>
          </a:custGeom>
          <a:gradFill rotWithShape="0">
            <a:gsLst>
              <a:gs pos="0">
                <a:schemeClr val="bg1">
                  <a:alpha val="39998"/>
                </a:schemeClr>
              </a:gs>
              <a:gs pos="100000">
                <a:schemeClr val="tx1">
                  <a:alpha val="60001"/>
                </a:schemeClr>
              </a:gs>
            </a:gsLst>
            <a:path path="rect">
              <a:fillToRect l="50000" t="50000" r="50000" b="50000"/>
            </a:path>
          </a:gradFill>
          <a:ln w="3175">
            <a:solidFill>
              <a:schemeClr val="bg1"/>
            </a:solidFill>
            <a:round/>
          </a:ln>
        </p:spPr>
        <p:txBody>
          <a:bodyPr/>
          <a:lstStyle/>
          <a:p>
            <a:endParaRPr lang="zh-CN" altLang="en-US"/>
          </a:p>
        </p:txBody>
      </p:sp>
      <p:sp>
        <p:nvSpPr>
          <p:cNvPr id="43" name="Freeform 971"/>
          <p:cNvSpPr/>
          <p:nvPr/>
        </p:nvSpPr>
        <p:spPr bwMode="auto">
          <a:xfrm flipH="1">
            <a:off x="971550" y="3738563"/>
            <a:ext cx="3492500" cy="2108200"/>
          </a:xfrm>
          <a:custGeom>
            <a:avLst/>
            <a:gdLst>
              <a:gd name="T0" fmla="*/ 0 w 2891"/>
              <a:gd name="T1" fmla="*/ 0 h 936"/>
              <a:gd name="T2" fmla="*/ 2147483647 w 2891"/>
              <a:gd name="T3" fmla="*/ 2147483647 h 936"/>
              <a:gd name="T4" fmla="*/ 2147483647 w 2891"/>
              <a:gd name="T5" fmla="*/ 2147483647 h 936"/>
              <a:gd name="T6" fmla="*/ 2147483647 w 2891"/>
              <a:gd name="T7" fmla="*/ 2147483647 h 936"/>
              <a:gd name="T8" fmla="*/ 2147483647 w 2891"/>
              <a:gd name="T9" fmla="*/ 2147483647 h 936"/>
              <a:gd name="T10" fmla="*/ 0 w 2891"/>
              <a:gd name="T11" fmla="*/ 0 h 936"/>
              <a:gd name="T12" fmla="*/ 0 60000 65536"/>
              <a:gd name="T13" fmla="*/ 0 60000 65536"/>
              <a:gd name="T14" fmla="*/ 0 60000 65536"/>
              <a:gd name="T15" fmla="*/ 0 60000 65536"/>
              <a:gd name="T16" fmla="*/ 0 60000 65536"/>
              <a:gd name="T17" fmla="*/ 0 60000 65536"/>
              <a:gd name="T18" fmla="*/ 0 w 2891"/>
              <a:gd name="T19" fmla="*/ 0 h 936"/>
              <a:gd name="T20" fmla="*/ 2891 w 2891"/>
              <a:gd name="T21" fmla="*/ 936 h 936"/>
            </a:gdLst>
            <a:ahLst/>
            <a:cxnLst>
              <a:cxn ang="T12">
                <a:pos x="T0" y="T1"/>
              </a:cxn>
              <a:cxn ang="T13">
                <a:pos x="T2" y="T3"/>
              </a:cxn>
              <a:cxn ang="T14">
                <a:pos x="T4" y="T5"/>
              </a:cxn>
              <a:cxn ang="T15">
                <a:pos x="T6" y="T7"/>
              </a:cxn>
              <a:cxn ang="T16">
                <a:pos x="T8" y="T9"/>
              </a:cxn>
              <a:cxn ang="T17">
                <a:pos x="T10" y="T11"/>
              </a:cxn>
            </a:cxnLst>
            <a:rect l="T18" t="T19" r="T20" b="T21"/>
            <a:pathLst>
              <a:path w="2891" h="936">
                <a:moveTo>
                  <a:pt x="0" y="0"/>
                </a:moveTo>
                <a:lnTo>
                  <a:pt x="1530" y="624"/>
                </a:lnTo>
                <a:lnTo>
                  <a:pt x="2891" y="624"/>
                </a:lnTo>
                <a:lnTo>
                  <a:pt x="2891" y="936"/>
                </a:lnTo>
                <a:lnTo>
                  <a:pt x="1530" y="936"/>
                </a:lnTo>
                <a:lnTo>
                  <a:pt x="0" y="0"/>
                </a:lnTo>
                <a:close/>
              </a:path>
            </a:pathLst>
          </a:custGeom>
          <a:gradFill rotWithShape="0">
            <a:gsLst>
              <a:gs pos="0">
                <a:schemeClr val="bg1">
                  <a:alpha val="39998"/>
                </a:schemeClr>
              </a:gs>
              <a:gs pos="100000">
                <a:schemeClr val="tx1">
                  <a:alpha val="60001"/>
                </a:schemeClr>
              </a:gs>
            </a:gsLst>
            <a:path path="rect">
              <a:fillToRect l="50000" t="50000" r="50000" b="50000"/>
            </a:path>
          </a:gradFill>
          <a:ln w="3175">
            <a:solidFill>
              <a:schemeClr val="bg1"/>
            </a:solidFill>
            <a:round/>
          </a:ln>
        </p:spPr>
        <p:txBody>
          <a:bodyPr/>
          <a:lstStyle/>
          <a:p>
            <a:endParaRPr lang="zh-CN" altLang="en-US"/>
          </a:p>
        </p:txBody>
      </p:sp>
      <p:grpSp>
        <p:nvGrpSpPr>
          <p:cNvPr id="44" name="Group 1022"/>
          <p:cNvGrpSpPr/>
          <p:nvPr/>
        </p:nvGrpSpPr>
        <p:grpSpPr bwMode="auto">
          <a:xfrm>
            <a:off x="3635375" y="2781300"/>
            <a:ext cx="1800225" cy="1800225"/>
            <a:chOff x="2290" y="1752"/>
            <a:chExt cx="1134" cy="1134"/>
          </a:xfrm>
        </p:grpSpPr>
        <p:sp>
          <p:nvSpPr>
            <p:cNvPr id="45" name="AutoShape 1015"/>
            <p:cNvSpPr>
              <a:spLocks noChangeArrowheads="1"/>
            </p:cNvSpPr>
            <p:nvPr/>
          </p:nvSpPr>
          <p:spPr bwMode="auto">
            <a:xfrm rot="900000">
              <a:off x="2290" y="1752"/>
              <a:ext cx="1134" cy="1134"/>
            </a:xfrm>
            <a:prstGeom prst="star5">
              <a:avLst/>
            </a:prstGeom>
            <a:gradFill rotWithShape="1">
              <a:gsLst>
                <a:gs pos="0">
                  <a:schemeClr val="bg1"/>
                </a:gs>
                <a:gs pos="100000">
                  <a:schemeClr val="bg1">
                    <a:alpha val="0"/>
                  </a:schemeClr>
                </a:gs>
              </a:gsLst>
              <a:path path="shape">
                <a:fillToRect l="50000" t="50000" r="50000" b="50000"/>
              </a:path>
            </a:gradFill>
            <a:ln w="9525">
              <a:noFill/>
              <a:miter lim="800000"/>
            </a:ln>
            <a:effectLst/>
          </p:spPr>
          <p:txBody>
            <a:bodyPr wrap="none" anchor="ctr"/>
            <a:lstStyle/>
            <a:p>
              <a:pPr>
                <a:defRPr/>
              </a:pPr>
              <a:endParaRPr lang="zh-CN" altLang="en-US"/>
            </a:p>
          </p:txBody>
        </p:sp>
        <p:sp>
          <p:nvSpPr>
            <p:cNvPr id="46" name="AutoShape 1016"/>
            <p:cNvSpPr>
              <a:spLocks noChangeArrowheads="1"/>
            </p:cNvSpPr>
            <p:nvPr/>
          </p:nvSpPr>
          <p:spPr bwMode="auto">
            <a:xfrm rot="-900000">
              <a:off x="2290" y="1752"/>
              <a:ext cx="1134" cy="1134"/>
            </a:xfrm>
            <a:prstGeom prst="star5">
              <a:avLst/>
            </a:prstGeom>
            <a:gradFill rotWithShape="1">
              <a:gsLst>
                <a:gs pos="0">
                  <a:schemeClr val="bg1"/>
                </a:gs>
                <a:gs pos="100000">
                  <a:schemeClr val="bg1">
                    <a:alpha val="0"/>
                  </a:schemeClr>
                </a:gs>
              </a:gsLst>
              <a:path path="shape">
                <a:fillToRect l="50000" t="50000" r="50000" b="50000"/>
              </a:path>
            </a:gradFill>
            <a:ln w="9525">
              <a:noFill/>
              <a:miter lim="800000"/>
            </a:ln>
            <a:effectLst/>
          </p:spPr>
          <p:txBody>
            <a:bodyPr wrap="none" anchor="ctr"/>
            <a:lstStyle/>
            <a:p>
              <a:pPr>
                <a:defRPr/>
              </a:pPr>
              <a:endParaRPr lang="zh-CN" altLang="en-US"/>
            </a:p>
          </p:txBody>
        </p:sp>
      </p:grpSp>
      <p:sp>
        <p:nvSpPr>
          <p:cNvPr id="47" name="Rectangle 1042"/>
          <p:cNvSpPr>
            <a:spLocks noChangeArrowheads="1"/>
          </p:cNvSpPr>
          <p:nvPr/>
        </p:nvSpPr>
        <p:spPr bwMode="auto">
          <a:xfrm flipH="1">
            <a:off x="3338513" y="3386138"/>
            <a:ext cx="2376487" cy="576262"/>
          </a:xfrm>
          <a:prstGeom prst="rect">
            <a:avLst/>
          </a:prstGeom>
          <a:solidFill>
            <a:srgbClr val="000000">
              <a:alpha val="59999"/>
            </a:srgbClr>
          </a:solidFill>
          <a:ln w="9525">
            <a:solidFill>
              <a:schemeClr val="bg1"/>
            </a:solidFill>
            <a:miter lim="800000"/>
          </a:ln>
        </p:spPr>
        <p:txBody>
          <a:bodyPr wrap="none" anchor="ctr"/>
          <a:lstStyle/>
          <a:p>
            <a:endParaRPr lang="zh-CN" altLang="en-US"/>
          </a:p>
        </p:txBody>
      </p:sp>
      <p:sp>
        <p:nvSpPr>
          <p:cNvPr id="48" name="Text Box 979"/>
          <p:cNvSpPr txBox="1">
            <a:spLocks noChangeArrowheads="1"/>
          </p:cNvSpPr>
          <p:nvPr/>
        </p:nvSpPr>
        <p:spPr bwMode="auto">
          <a:xfrm>
            <a:off x="3581949" y="3509963"/>
            <a:ext cx="1856278" cy="369332"/>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r>
              <a:rPr lang="zh-CN" altLang="en-US" sz="2400" b="1" dirty="0" smtClean="0">
                <a:solidFill>
                  <a:srgbClr val="FFFF00"/>
                </a:solidFill>
                <a:latin typeface="Arial Black" pitchFamily="34" charset="0"/>
                <a:ea typeface="HY헤드라인M"/>
                <a:cs typeface="HY헤드라인M"/>
              </a:rPr>
              <a:t>企业风险调查</a:t>
            </a:r>
            <a:endParaRPr lang="en-US" altLang="ko-KR" sz="2400" b="1" dirty="0">
              <a:solidFill>
                <a:srgbClr val="FFFF00"/>
              </a:solidFill>
              <a:latin typeface="Arial Black" pitchFamily="34" charset="0"/>
              <a:ea typeface="HY헤드라인M"/>
              <a:cs typeface="HY헤드라인M"/>
            </a:endParaRPr>
          </a:p>
        </p:txBody>
      </p:sp>
      <p:sp>
        <p:nvSpPr>
          <p:cNvPr id="49" name="Rectangle 1009"/>
          <p:cNvSpPr>
            <a:spLocks noChangeArrowheads="1"/>
          </p:cNvSpPr>
          <p:nvPr/>
        </p:nvSpPr>
        <p:spPr bwMode="auto">
          <a:xfrm flipH="1">
            <a:off x="973138" y="1628775"/>
            <a:ext cx="1582737" cy="684213"/>
          </a:xfrm>
          <a:prstGeom prst="rect">
            <a:avLst/>
          </a:prstGeom>
          <a:gradFill rotWithShape="1">
            <a:gsLst>
              <a:gs pos="0">
                <a:srgbClr val="663300">
                  <a:alpha val="29999"/>
                </a:srgbClr>
              </a:gs>
              <a:gs pos="100000">
                <a:srgbClr val="2F18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50" name="Rectangle 1010"/>
          <p:cNvSpPr>
            <a:spLocks noChangeArrowheads="1"/>
          </p:cNvSpPr>
          <p:nvPr/>
        </p:nvSpPr>
        <p:spPr bwMode="auto">
          <a:xfrm flipH="1">
            <a:off x="973138" y="2524125"/>
            <a:ext cx="1582737" cy="684213"/>
          </a:xfrm>
          <a:prstGeom prst="rect">
            <a:avLst/>
          </a:prstGeom>
          <a:gradFill rotWithShape="1">
            <a:gsLst>
              <a:gs pos="0">
                <a:srgbClr val="663300">
                  <a:alpha val="29999"/>
                </a:srgbClr>
              </a:gs>
              <a:gs pos="100000">
                <a:srgbClr val="2F18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51" name="Rectangle 1011"/>
          <p:cNvSpPr>
            <a:spLocks noChangeArrowheads="1"/>
          </p:cNvSpPr>
          <p:nvPr/>
        </p:nvSpPr>
        <p:spPr bwMode="auto">
          <a:xfrm flipH="1">
            <a:off x="973138" y="3419475"/>
            <a:ext cx="1582737" cy="684213"/>
          </a:xfrm>
          <a:prstGeom prst="rect">
            <a:avLst/>
          </a:prstGeom>
          <a:gradFill rotWithShape="1">
            <a:gsLst>
              <a:gs pos="0">
                <a:srgbClr val="663300">
                  <a:alpha val="29999"/>
                </a:srgbClr>
              </a:gs>
              <a:gs pos="100000">
                <a:srgbClr val="2F18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52" name="Rectangle 1012"/>
          <p:cNvSpPr>
            <a:spLocks noChangeArrowheads="1"/>
          </p:cNvSpPr>
          <p:nvPr/>
        </p:nvSpPr>
        <p:spPr bwMode="auto">
          <a:xfrm flipH="1">
            <a:off x="973138" y="4257675"/>
            <a:ext cx="1582737" cy="684213"/>
          </a:xfrm>
          <a:prstGeom prst="rect">
            <a:avLst/>
          </a:prstGeom>
          <a:gradFill rotWithShape="1">
            <a:gsLst>
              <a:gs pos="0">
                <a:srgbClr val="663300">
                  <a:alpha val="29999"/>
                </a:srgbClr>
              </a:gs>
              <a:gs pos="100000">
                <a:srgbClr val="2F18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53" name="Rectangle 1013"/>
          <p:cNvSpPr>
            <a:spLocks noChangeArrowheads="1"/>
          </p:cNvSpPr>
          <p:nvPr/>
        </p:nvSpPr>
        <p:spPr bwMode="auto">
          <a:xfrm flipH="1">
            <a:off x="973138" y="5153025"/>
            <a:ext cx="1582737" cy="684213"/>
          </a:xfrm>
          <a:prstGeom prst="rect">
            <a:avLst/>
          </a:prstGeom>
          <a:gradFill rotWithShape="1">
            <a:gsLst>
              <a:gs pos="0">
                <a:srgbClr val="663300">
                  <a:alpha val="29999"/>
                </a:srgbClr>
              </a:gs>
              <a:gs pos="100000">
                <a:srgbClr val="2F18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54" name="Text Box 978"/>
          <p:cNvSpPr txBox="1">
            <a:spLocks noChangeArrowheads="1"/>
          </p:cNvSpPr>
          <p:nvPr/>
        </p:nvSpPr>
        <p:spPr bwMode="auto">
          <a:xfrm>
            <a:off x="1136208" y="1860550"/>
            <a:ext cx="1240725" cy="246221"/>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r>
              <a:rPr lang="zh-CN" altLang="en-US" sz="1600" dirty="0" smtClean="0">
                <a:solidFill>
                  <a:srgbClr val="FFFF00"/>
                </a:solidFill>
                <a:latin typeface="幼圆" pitchFamily="49" charset="-122"/>
                <a:ea typeface="幼圆" pitchFamily="49" charset="-122"/>
                <a:cs typeface="HY헤드라인M"/>
              </a:rPr>
              <a:t>经营管理团队</a:t>
            </a:r>
            <a:endParaRPr lang="en-US" altLang="ko-KR" sz="1600" dirty="0">
              <a:solidFill>
                <a:srgbClr val="FFFF00"/>
              </a:solidFill>
              <a:latin typeface="幼圆" pitchFamily="49" charset="-122"/>
              <a:ea typeface="幼圆" pitchFamily="49" charset="-122"/>
              <a:cs typeface="HY헤드라인M"/>
            </a:endParaRPr>
          </a:p>
        </p:txBody>
      </p:sp>
      <p:sp>
        <p:nvSpPr>
          <p:cNvPr id="55" name="Text Box 989"/>
          <p:cNvSpPr txBox="1">
            <a:spLocks noChangeArrowheads="1"/>
          </p:cNvSpPr>
          <p:nvPr/>
        </p:nvSpPr>
        <p:spPr bwMode="auto">
          <a:xfrm>
            <a:off x="1160067" y="4494312"/>
            <a:ext cx="1231106" cy="246221"/>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r>
              <a:rPr lang="zh-CN" altLang="en-US" sz="1600" dirty="0">
                <a:solidFill>
                  <a:srgbClr val="FFFF00"/>
                </a:solidFill>
                <a:latin typeface="幼圆" pitchFamily="49" charset="-122"/>
                <a:ea typeface="幼圆" pitchFamily="49" charset="-122"/>
                <a:cs typeface="HY헤드라인M"/>
              </a:rPr>
              <a:t>核心经营指标</a:t>
            </a:r>
            <a:endParaRPr lang="en-US" altLang="ko-KR" sz="1600" dirty="0">
              <a:solidFill>
                <a:srgbClr val="FFFF00"/>
              </a:solidFill>
              <a:latin typeface="幼圆" pitchFamily="49" charset="-122"/>
              <a:ea typeface="幼圆" pitchFamily="49" charset="-122"/>
              <a:cs typeface="HY헤드라인M"/>
            </a:endParaRPr>
          </a:p>
        </p:txBody>
      </p:sp>
      <p:sp>
        <p:nvSpPr>
          <p:cNvPr id="56" name="Text Box 991"/>
          <p:cNvSpPr txBox="1">
            <a:spLocks noChangeArrowheads="1"/>
          </p:cNvSpPr>
          <p:nvPr/>
        </p:nvSpPr>
        <p:spPr bwMode="auto">
          <a:xfrm>
            <a:off x="1365250" y="2755900"/>
            <a:ext cx="820739" cy="246221"/>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r>
              <a:rPr lang="zh-CN" altLang="en-US" sz="1600" dirty="0">
                <a:solidFill>
                  <a:srgbClr val="FFFF00"/>
                </a:solidFill>
                <a:latin typeface="幼圆" pitchFamily="49" charset="-122"/>
                <a:ea typeface="幼圆" pitchFamily="49" charset="-122"/>
                <a:cs typeface="HY헤드라인M"/>
              </a:rPr>
              <a:t>企业优势</a:t>
            </a:r>
            <a:endParaRPr lang="en-US" altLang="ko-KR" sz="1600" dirty="0">
              <a:solidFill>
                <a:srgbClr val="FFFF00"/>
              </a:solidFill>
              <a:latin typeface="幼圆" pitchFamily="49" charset="-122"/>
              <a:ea typeface="幼圆" pitchFamily="49" charset="-122"/>
              <a:cs typeface="HY헤드라인M"/>
            </a:endParaRPr>
          </a:p>
        </p:txBody>
      </p:sp>
      <p:sp>
        <p:nvSpPr>
          <p:cNvPr id="57" name="Text Box 992"/>
          <p:cNvSpPr txBox="1">
            <a:spLocks noChangeArrowheads="1"/>
          </p:cNvSpPr>
          <p:nvPr/>
        </p:nvSpPr>
        <p:spPr bwMode="auto">
          <a:xfrm>
            <a:off x="1160067" y="5358408"/>
            <a:ext cx="1231106" cy="246221"/>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r>
              <a:rPr lang="zh-CN" altLang="en-US" sz="1600" dirty="0">
                <a:solidFill>
                  <a:srgbClr val="FFFF00"/>
                </a:solidFill>
                <a:latin typeface="幼圆" pitchFamily="49" charset="-122"/>
                <a:ea typeface="幼圆" pitchFamily="49" charset="-122"/>
                <a:cs typeface="HY헤드라인M"/>
              </a:rPr>
              <a:t>管理经营结构</a:t>
            </a:r>
            <a:endParaRPr lang="en-US" altLang="ko-KR" sz="1600" dirty="0">
              <a:solidFill>
                <a:srgbClr val="FFFF00"/>
              </a:solidFill>
              <a:latin typeface="幼圆" pitchFamily="49" charset="-122"/>
              <a:ea typeface="幼圆" pitchFamily="49" charset="-122"/>
              <a:cs typeface="HY헤드라인M"/>
            </a:endParaRPr>
          </a:p>
        </p:txBody>
      </p:sp>
      <p:sp>
        <p:nvSpPr>
          <p:cNvPr id="58" name="Text Box 994"/>
          <p:cNvSpPr txBox="1">
            <a:spLocks noChangeArrowheads="1"/>
          </p:cNvSpPr>
          <p:nvPr/>
        </p:nvSpPr>
        <p:spPr bwMode="auto">
          <a:xfrm>
            <a:off x="1366044" y="3630216"/>
            <a:ext cx="820738" cy="246221"/>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r>
              <a:rPr lang="zh-CN" altLang="en-US" sz="1600" dirty="0">
                <a:solidFill>
                  <a:srgbClr val="FFFF00"/>
                </a:solidFill>
                <a:latin typeface="幼圆" pitchFamily="49" charset="-122"/>
                <a:ea typeface="幼圆" pitchFamily="49" charset="-122"/>
                <a:cs typeface="HY헤드라인M"/>
              </a:rPr>
              <a:t>经营模式</a:t>
            </a:r>
            <a:endParaRPr lang="en-US" altLang="ko-KR" sz="1600" dirty="0">
              <a:solidFill>
                <a:srgbClr val="FFFF00"/>
              </a:solidFill>
              <a:latin typeface="幼圆" pitchFamily="49" charset="-122"/>
              <a:ea typeface="幼圆" pitchFamily="49" charset="-122"/>
              <a:cs typeface="HY헤드라인M"/>
            </a:endParaRPr>
          </a:p>
        </p:txBody>
      </p:sp>
      <p:sp>
        <p:nvSpPr>
          <p:cNvPr id="59" name="Rectangle 1032"/>
          <p:cNvSpPr>
            <a:spLocks noChangeArrowheads="1"/>
          </p:cNvSpPr>
          <p:nvPr/>
        </p:nvSpPr>
        <p:spPr bwMode="auto">
          <a:xfrm flipH="1">
            <a:off x="6434138" y="1628775"/>
            <a:ext cx="1582737" cy="684213"/>
          </a:xfrm>
          <a:prstGeom prst="rect">
            <a:avLst/>
          </a:prstGeom>
          <a:gradFill rotWithShape="1">
            <a:gsLst>
              <a:gs pos="0">
                <a:srgbClr val="663300">
                  <a:alpha val="29999"/>
                </a:srgbClr>
              </a:gs>
              <a:gs pos="100000">
                <a:srgbClr val="2F18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60" name="Rectangle 1033"/>
          <p:cNvSpPr>
            <a:spLocks noChangeArrowheads="1"/>
          </p:cNvSpPr>
          <p:nvPr/>
        </p:nvSpPr>
        <p:spPr bwMode="auto">
          <a:xfrm flipH="1">
            <a:off x="6434138" y="2524125"/>
            <a:ext cx="1582737" cy="684213"/>
          </a:xfrm>
          <a:prstGeom prst="rect">
            <a:avLst/>
          </a:prstGeom>
          <a:gradFill rotWithShape="1">
            <a:gsLst>
              <a:gs pos="0">
                <a:srgbClr val="663300">
                  <a:alpha val="29999"/>
                </a:srgbClr>
              </a:gs>
              <a:gs pos="100000">
                <a:srgbClr val="2F18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61" name="Rectangle 1034"/>
          <p:cNvSpPr>
            <a:spLocks noChangeArrowheads="1"/>
          </p:cNvSpPr>
          <p:nvPr/>
        </p:nvSpPr>
        <p:spPr bwMode="auto">
          <a:xfrm flipH="1">
            <a:off x="6434138" y="3419475"/>
            <a:ext cx="1582737" cy="684213"/>
          </a:xfrm>
          <a:prstGeom prst="rect">
            <a:avLst/>
          </a:prstGeom>
          <a:gradFill rotWithShape="1">
            <a:gsLst>
              <a:gs pos="0">
                <a:srgbClr val="663300">
                  <a:alpha val="29999"/>
                </a:srgbClr>
              </a:gs>
              <a:gs pos="100000">
                <a:srgbClr val="2F18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62" name="Rectangle 1035"/>
          <p:cNvSpPr>
            <a:spLocks noChangeArrowheads="1"/>
          </p:cNvSpPr>
          <p:nvPr/>
        </p:nvSpPr>
        <p:spPr bwMode="auto">
          <a:xfrm flipH="1">
            <a:off x="6434138" y="4257675"/>
            <a:ext cx="1582737" cy="684213"/>
          </a:xfrm>
          <a:prstGeom prst="rect">
            <a:avLst/>
          </a:prstGeom>
          <a:gradFill rotWithShape="1">
            <a:gsLst>
              <a:gs pos="0">
                <a:srgbClr val="663300">
                  <a:alpha val="29999"/>
                </a:srgbClr>
              </a:gs>
              <a:gs pos="100000">
                <a:srgbClr val="2F18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63" name="Rectangle 1036"/>
          <p:cNvSpPr>
            <a:spLocks noChangeArrowheads="1"/>
          </p:cNvSpPr>
          <p:nvPr/>
        </p:nvSpPr>
        <p:spPr bwMode="auto">
          <a:xfrm flipH="1">
            <a:off x="6434138" y="5153025"/>
            <a:ext cx="1582737" cy="684213"/>
          </a:xfrm>
          <a:prstGeom prst="rect">
            <a:avLst/>
          </a:prstGeom>
          <a:gradFill rotWithShape="1">
            <a:gsLst>
              <a:gs pos="0">
                <a:srgbClr val="663300">
                  <a:alpha val="29999"/>
                </a:srgbClr>
              </a:gs>
              <a:gs pos="100000">
                <a:srgbClr val="2F18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64" name="Text Box 996"/>
          <p:cNvSpPr txBox="1">
            <a:spLocks noChangeArrowheads="1"/>
          </p:cNvSpPr>
          <p:nvPr/>
        </p:nvSpPr>
        <p:spPr bwMode="auto">
          <a:xfrm>
            <a:off x="6660232" y="1844675"/>
            <a:ext cx="1231106" cy="246221"/>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1600" dirty="0">
                <a:solidFill>
                  <a:srgbClr val="FFFF00"/>
                </a:solidFill>
                <a:latin typeface="幼圆" pitchFamily="49" charset="-122"/>
                <a:ea typeface="幼圆" pitchFamily="49" charset="-122"/>
                <a:cs typeface="HY헤드라인M"/>
              </a:rPr>
              <a:t>企业管控层面</a:t>
            </a:r>
            <a:endParaRPr lang="en-US" altLang="ko-KR" sz="1600" dirty="0">
              <a:solidFill>
                <a:srgbClr val="FFFF00"/>
              </a:solidFill>
              <a:latin typeface="幼圆" pitchFamily="49" charset="-122"/>
              <a:ea typeface="幼圆" pitchFamily="49" charset="-122"/>
              <a:cs typeface="HY헤드라인M"/>
            </a:endParaRPr>
          </a:p>
        </p:txBody>
      </p:sp>
      <p:sp>
        <p:nvSpPr>
          <p:cNvPr id="65" name="Text Box 990"/>
          <p:cNvSpPr txBox="1">
            <a:spLocks noChangeArrowheads="1"/>
          </p:cNvSpPr>
          <p:nvPr/>
        </p:nvSpPr>
        <p:spPr bwMode="auto">
          <a:xfrm>
            <a:off x="6660232" y="5358408"/>
            <a:ext cx="1231106" cy="246221"/>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1600" dirty="0">
                <a:solidFill>
                  <a:srgbClr val="FFFF00"/>
                </a:solidFill>
                <a:latin typeface="幼圆" pitchFamily="49" charset="-122"/>
                <a:ea typeface="幼圆" pitchFamily="49" charset="-122"/>
                <a:cs typeface="HY헤드라인M"/>
              </a:rPr>
              <a:t>全面报告风险</a:t>
            </a:r>
            <a:endParaRPr lang="en-US" altLang="ko-KR" sz="1600" dirty="0">
              <a:solidFill>
                <a:srgbClr val="FFFF00"/>
              </a:solidFill>
              <a:latin typeface="幼圆" pitchFamily="49" charset="-122"/>
              <a:ea typeface="幼圆" pitchFamily="49" charset="-122"/>
              <a:cs typeface="HY헤드라인M"/>
            </a:endParaRPr>
          </a:p>
        </p:txBody>
      </p:sp>
      <p:sp>
        <p:nvSpPr>
          <p:cNvPr id="66" name="Text Box 993"/>
          <p:cNvSpPr txBox="1">
            <a:spLocks noChangeArrowheads="1"/>
          </p:cNvSpPr>
          <p:nvPr/>
        </p:nvSpPr>
        <p:spPr bwMode="auto">
          <a:xfrm>
            <a:off x="6653262" y="2708920"/>
            <a:ext cx="1231106" cy="246221"/>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sz="1600" dirty="0">
                <a:solidFill>
                  <a:srgbClr val="FFFF00"/>
                </a:solidFill>
                <a:latin typeface="幼圆" pitchFamily="49" charset="-122"/>
                <a:ea typeface="幼圆" pitchFamily="49" charset="-122"/>
                <a:cs typeface="HY헤드라인M"/>
              </a:rPr>
              <a:t>落实重点关注</a:t>
            </a:r>
            <a:endParaRPr lang="en-US" altLang="ko-KR" sz="1600" dirty="0">
              <a:solidFill>
                <a:srgbClr val="FFFF00"/>
              </a:solidFill>
              <a:latin typeface="幼圆" pitchFamily="49" charset="-122"/>
              <a:ea typeface="幼圆" pitchFamily="49" charset="-122"/>
              <a:cs typeface="HY헤드라인M"/>
            </a:endParaRPr>
          </a:p>
        </p:txBody>
      </p:sp>
      <p:sp>
        <p:nvSpPr>
          <p:cNvPr id="67" name="Text Box 995"/>
          <p:cNvSpPr txBox="1">
            <a:spLocks noChangeArrowheads="1"/>
          </p:cNvSpPr>
          <p:nvPr/>
        </p:nvSpPr>
        <p:spPr bwMode="auto">
          <a:xfrm>
            <a:off x="6653262" y="3675063"/>
            <a:ext cx="1231106" cy="246221"/>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r>
              <a:rPr lang="zh-CN" altLang="en-US" sz="1600" dirty="0">
                <a:solidFill>
                  <a:srgbClr val="FFFF00"/>
                </a:solidFill>
                <a:latin typeface="幼圆" pitchFamily="49" charset="-122"/>
                <a:ea typeface="幼圆" pitchFamily="49" charset="-122"/>
                <a:cs typeface="HY헤드라인M"/>
              </a:rPr>
              <a:t>资产效能评估</a:t>
            </a:r>
            <a:endParaRPr lang="en-US" altLang="ko-KR" sz="1600" dirty="0">
              <a:solidFill>
                <a:srgbClr val="FFFF00"/>
              </a:solidFill>
              <a:latin typeface="幼圆" pitchFamily="49" charset="-122"/>
              <a:ea typeface="幼圆" pitchFamily="49" charset="-122"/>
              <a:cs typeface="HY헤드라인M"/>
            </a:endParaRPr>
          </a:p>
        </p:txBody>
      </p:sp>
      <p:sp>
        <p:nvSpPr>
          <p:cNvPr id="68" name="Text Box 997"/>
          <p:cNvSpPr txBox="1">
            <a:spLocks noChangeArrowheads="1"/>
          </p:cNvSpPr>
          <p:nvPr/>
        </p:nvSpPr>
        <p:spPr bwMode="auto">
          <a:xfrm>
            <a:off x="6588224" y="4478923"/>
            <a:ext cx="1231106" cy="246221"/>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r>
              <a:rPr lang="zh-CN" altLang="en-US" sz="1600" dirty="0">
                <a:solidFill>
                  <a:srgbClr val="FFFF00"/>
                </a:solidFill>
                <a:latin typeface="幼圆" pitchFamily="49" charset="-122"/>
                <a:ea typeface="幼圆" pitchFamily="49" charset="-122"/>
                <a:cs typeface="HY헤드라인M"/>
              </a:rPr>
              <a:t>完备各项调查</a:t>
            </a:r>
            <a:endParaRPr lang="en-US" altLang="ko-KR" sz="1600" dirty="0">
              <a:solidFill>
                <a:srgbClr val="FFFF00"/>
              </a:solidFill>
              <a:latin typeface="幼圆" pitchFamily="49" charset="-122"/>
              <a:ea typeface="幼圆" pitchFamily="49" charset="-122"/>
              <a:cs typeface="HY헤드라인M"/>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四、建设步骤</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风险调查之评估一个团队</a:t>
            </a:r>
            <a:endParaRPr lang="zh-CN" altLang="en-US" sz="2800" dirty="0">
              <a:solidFill>
                <a:schemeClr val="bg1"/>
              </a:solidFill>
              <a:latin typeface="微软雅黑" pitchFamily="34" charset="-122"/>
              <a:ea typeface="微软雅黑" pitchFamily="34" charset="-122"/>
            </a:endParaRPr>
          </a:p>
        </p:txBody>
      </p:sp>
      <p:grpSp>
        <p:nvGrpSpPr>
          <p:cNvPr id="69" name="Group 3"/>
          <p:cNvGrpSpPr/>
          <p:nvPr/>
        </p:nvGrpSpPr>
        <p:grpSpPr bwMode="auto">
          <a:xfrm rot="-5400000">
            <a:off x="899319" y="3058319"/>
            <a:ext cx="4111625" cy="1598613"/>
            <a:chOff x="564" y="1992"/>
            <a:chExt cx="2658" cy="984"/>
          </a:xfrm>
        </p:grpSpPr>
        <p:sp>
          <p:nvSpPr>
            <p:cNvPr id="70" name="Freeform 4"/>
            <p:cNvSpPr/>
            <p:nvPr/>
          </p:nvSpPr>
          <p:spPr bwMode="gray">
            <a:xfrm>
              <a:off x="564" y="2003"/>
              <a:ext cx="1197" cy="867"/>
            </a:xfrm>
            <a:custGeom>
              <a:avLst/>
              <a:gdLst>
                <a:gd name="T0" fmla="*/ 0 w 735"/>
                <a:gd name="T1" fmla="*/ 0 h 532"/>
                <a:gd name="T2" fmla="*/ 30785 w 735"/>
                <a:gd name="T3" fmla="*/ 16374 h 532"/>
                <a:gd name="T4" fmla="*/ 46510 w 735"/>
                <a:gd name="T5" fmla="*/ 16374 h 532"/>
                <a:gd name="T6" fmla="*/ 51323 w 735"/>
                <a:gd name="T7" fmla="*/ 20208 h 532"/>
                <a:gd name="T8" fmla="*/ 51491 w 735"/>
                <a:gd name="T9" fmla="*/ 32583 h 532"/>
                <a:gd name="T10" fmla="*/ 48191 w 735"/>
                <a:gd name="T11" fmla="*/ 32452 h 532"/>
                <a:gd name="T12" fmla="*/ 53930 w 735"/>
                <a:gd name="T13" fmla="*/ 43140 h 532"/>
                <a:gd name="T14" fmla="*/ 59213 w 735"/>
                <a:gd name="T15" fmla="*/ 32583 h 532"/>
                <a:gd name="T16" fmla="*/ 56065 w 735"/>
                <a:gd name="T17" fmla="*/ 32583 h 532"/>
                <a:gd name="T18" fmla="*/ 55917 w 735"/>
                <a:gd name="T19" fmla="*/ 18326 h 532"/>
                <a:gd name="T20" fmla="*/ 49608 w 735"/>
                <a:gd name="T21" fmla="*/ 12161 h 532"/>
                <a:gd name="T22" fmla="*/ 27013 w 735"/>
                <a:gd name="T23" fmla="*/ 12084 h 532"/>
                <a:gd name="T24" fmla="*/ 5519 w 735"/>
                <a:gd name="T25" fmla="*/ 0 h 532"/>
                <a:gd name="T26" fmla="*/ 0 w 735"/>
                <a:gd name="T27" fmla="*/ 0 h 5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35"/>
                <a:gd name="T43" fmla="*/ 0 h 532"/>
                <a:gd name="T44" fmla="*/ 735 w 735"/>
                <a:gd name="T45" fmla="*/ 532 h 5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35" h="532">
                  <a:moveTo>
                    <a:pt x="0" y="0"/>
                  </a:moveTo>
                  <a:cubicBezTo>
                    <a:pt x="0" y="0"/>
                    <a:pt x="85" y="216"/>
                    <a:pt x="382" y="202"/>
                  </a:cubicBezTo>
                  <a:cubicBezTo>
                    <a:pt x="479" y="202"/>
                    <a:pt x="577" y="202"/>
                    <a:pt x="577" y="202"/>
                  </a:cubicBezTo>
                  <a:cubicBezTo>
                    <a:pt x="577" y="202"/>
                    <a:pt x="639" y="201"/>
                    <a:pt x="637" y="249"/>
                  </a:cubicBezTo>
                  <a:cubicBezTo>
                    <a:pt x="638" y="325"/>
                    <a:pt x="639" y="402"/>
                    <a:pt x="639" y="402"/>
                  </a:cubicBezTo>
                  <a:lnTo>
                    <a:pt x="598" y="400"/>
                  </a:lnTo>
                  <a:lnTo>
                    <a:pt x="669" y="532"/>
                  </a:lnTo>
                  <a:lnTo>
                    <a:pt x="735" y="402"/>
                  </a:lnTo>
                  <a:lnTo>
                    <a:pt x="696" y="402"/>
                  </a:lnTo>
                  <a:cubicBezTo>
                    <a:pt x="696" y="402"/>
                    <a:pt x="695" y="314"/>
                    <a:pt x="694" y="226"/>
                  </a:cubicBezTo>
                  <a:cubicBezTo>
                    <a:pt x="687" y="160"/>
                    <a:pt x="616" y="150"/>
                    <a:pt x="616" y="150"/>
                  </a:cubicBezTo>
                  <a:cubicBezTo>
                    <a:pt x="556" y="137"/>
                    <a:pt x="473" y="153"/>
                    <a:pt x="335" y="149"/>
                  </a:cubicBezTo>
                  <a:cubicBezTo>
                    <a:pt x="110" y="126"/>
                    <a:pt x="69" y="0"/>
                    <a:pt x="69" y="0"/>
                  </a:cubicBezTo>
                  <a:lnTo>
                    <a:pt x="0" y="0"/>
                  </a:lnTo>
                  <a:close/>
                </a:path>
              </a:pathLst>
            </a:custGeom>
            <a:gradFill rotWithShape="1">
              <a:gsLst>
                <a:gs pos="0">
                  <a:srgbClr val="FFFFFF">
                    <a:alpha val="0"/>
                  </a:srgbClr>
                </a:gs>
                <a:gs pos="100000">
                  <a:srgbClr val="C0C0C0"/>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71" name="Freeform 5"/>
            <p:cNvSpPr/>
            <p:nvPr/>
          </p:nvSpPr>
          <p:spPr bwMode="gray">
            <a:xfrm>
              <a:off x="1773" y="1992"/>
              <a:ext cx="231" cy="984"/>
            </a:xfrm>
            <a:custGeom>
              <a:avLst/>
              <a:gdLst>
                <a:gd name="T0" fmla="*/ 2948 w 142"/>
                <a:gd name="T1" fmla="*/ 90 h 604"/>
                <a:gd name="T2" fmla="*/ 3598 w 142"/>
                <a:gd name="T3" fmla="*/ 38158 h 604"/>
                <a:gd name="T4" fmla="*/ 0 w 142"/>
                <a:gd name="T5" fmla="*/ 38306 h 604"/>
                <a:gd name="T6" fmla="*/ 5729 w 142"/>
                <a:gd name="T7" fmla="*/ 48830 h 604"/>
                <a:gd name="T8" fmla="*/ 11345 w 142"/>
                <a:gd name="T9" fmla="*/ 38306 h 604"/>
                <a:gd name="T10" fmla="*/ 7987 w 142"/>
                <a:gd name="T11" fmla="*/ 38306 h 604"/>
                <a:gd name="T12" fmla="*/ 7891 w 142"/>
                <a:gd name="T13" fmla="*/ 0 h 604"/>
                <a:gd name="T14" fmla="*/ 2948 w 142"/>
                <a:gd name="T15" fmla="*/ 90 h 604"/>
                <a:gd name="T16" fmla="*/ 0 60000 65536"/>
                <a:gd name="T17" fmla="*/ 0 60000 65536"/>
                <a:gd name="T18" fmla="*/ 0 60000 65536"/>
                <a:gd name="T19" fmla="*/ 0 60000 65536"/>
                <a:gd name="T20" fmla="*/ 0 60000 65536"/>
                <a:gd name="T21" fmla="*/ 0 60000 65536"/>
                <a:gd name="T22" fmla="*/ 0 60000 65536"/>
                <a:gd name="T23" fmla="*/ 0 60000 65536"/>
                <a:gd name="T24" fmla="*/ 0 w 142"/>
                <a:gd name="T25" fmla="*/ 0 h 604"/>
                <a:gd name="T26" fmla="*/ 142 w 142"/>
                <a:gd name="T27" fmla="*/ 604 h 6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2" h="604">
                  <a:moveTo>
                    <a:pt x="37" y="1"/>
                  </a:moveTo>
                  <a:lnTo>
                    <a:pt x="45" y="472"/>
                  </a:lnTo>
                  <a:lnTo>
                    <a:pt x="0" y="474"/>
                  </a:lnTo>
                  <a:lnTo>
                    <a:pt x="72" y="604"/>
                  </a:lnTo>
                  <a:lnTo>
                    <a:pt x="142" y="474"/>
                  </a:lnTo>
                  <a:lnTo>
                    <a:pt x="100" y="474"/>
                  </a:lnTo>
                  <a:lnTo>
                    <a:pt x="99" y="0"/>
                  </a:lnTo>
                  <a:lnTo>
                    <a:pt x="37" y="1"/>
                  </a:lnTo>
                  <a:close/>
                </a:path>
              </a:pathLst>
            </a:custGeom>
            <a:gradFill rotWithShape="1">
              <a:gsLst>
                <a:gs pos="0">
                  <a:srgbClr val="FFFFFF">
                    <a:alpha val="0"/>
                  </a:srgbClr>
                </a:gs>
                <a:gs pos="100000">
                  <a:srgbClr val="C0C0C0"/>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72" name="Freeform 6"/>
            <p:cNvSpPr/>
            <p:nvPr/>
          </p:nvSpPr>
          <p:spPr bwMode="gray">
            <a:xfrm flipH="1">
              <a:off x="2025" y="2003"/>
              <a:ext cx="1197" cy="867"/>
            </a:xfrm>
            <a:custGeom>
              <a:avLst/>
              <a:gdLst>
                <a:gd name="T0" fmla="*/ 0 w 735"/>
                <a:gd name="T1" fmla="*/ 0 h 532"/>
                <a:gd name="T2" fmla="*/ 30785 w 735"/>
                <a:gd name="T3" fmla="*/ 16374 h 532"/>
                <a:gd name="T4" fmla="*/ 46510 w 735"/>
                <a:gd name="T5" fmla="*/ 16374 h 532"/>
                <a:gd name="T6" fmla="*/ 51323 w 735"/>
                <a:gd name="T7" fmla="*/ 20208 h 532"/>
                <a:gd name="T8" fmla="*/ 51491 w 735"/>
                <a:gd name="T9" fmla="*/ 32583 h 532"/>
                <a:gd name="T10" fmla="*/ 48191 w 735"/>
                <a:gd name="T11" fmla="*/ 32452 h 532"/>
                <a:gd name="T12" fmla="*/ 53930 w 735"/>
                <a:gd name="T13" fmla="*/ 43140 h 532"/>
                <a:gd name="T14" fmla="*/ 59213 w 735"/>
                <a:gd name="T15" fmla="*/ 32583 h 532"/>
                <a:gd name="T16" fmla="*/ 56065 w 735"/>
                <a:gd name="T17" fmla="*/ 32583 h 532"/>
                <a:gd name="T18" fmla="*/ 55917 w 735"/>
                <a:gd name="T19" fmla="*/ 18326 h 532"/>
                <a:gd name="T20" fmla="*/ 49608 w 735"/>
                <a:gd name="T21" fmla="*/ 12161 h 532"/>
                <a:gd name="T22" fmla="*/ 27013 w 735"/>
                <a:gd name="T23" fmla="*/ 12084 h 532"/>
                <a:gd name="T24" fmla="*/ 5519 w 735"/>
                <a:gd name="T25" fmla="*/ 0 h 532"/>
                <a:gd name="T26" fmla="*/ 0 w 735"/>
                <a:gd name="T27" fmla="*/ 0 h 5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35"/>
                <a:gd name="T43" fmla="*/ 0 h 532"/>
                <a:gd name="T44" fmla="*/ 735 w 735"/>
                <a:gd name="T45" fmla="*/ 532 h 5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35" h="532">
                  <a:moveTo>
                    <a:pt x="0" y="0"/>
                  </a:moveTo>
                  <a:cubicBezTo>
                    <a:pt x="0" y="0"/>
                    <a:pt x="85" y="216"/>
                    <a:pt x="382" y="202"/>
                  </a:cubicBezTo>
                  <a:cubicBezTo>
                    <a:pt x="479" y="202"/>
                    <a:pt x="577" y="202"/>
                    <a:pt x="577" y="202"/>
                  </a:cubicBezTo>
                  <a:cubicBezTo>
                    <a:pt x="577" y="202"/>
                    <a:pt x="639" y="201"/>
                    <a:pt x="637" y="249"/>
                  </a:cubicBezTo>
                  <a:cubicBezTo>
                    <a:pt x="638" y="325"/>
                    <a:pt x="639" y="402"/>
                    <a:pt x="639" y="402"/>
                  </a:cubicBezTo>
                  <a:lnTo>
                    <a:pt x="598" y="400"/>
                  </a:lnTo>
                  <a:lnTo>
                    <a:pt x="669" y="532"/>
                  </a:lnTo>
                  <a:lnTo>
                    <a:pt x="735" y="402"/>
                  </a:lnTo>
                  <a:lnTo>
                    <a:pt x="696" y="402"/>
                  </a:lnTo>
                  <a:cubicBezTo>
                    <a:pt x="696" y="402"/>
                    <a:pt x="695" y="314"/>
                    <a:pt x="694" y="226"/>
                  </a:cubicBezTo>
                  <a:cubicBezTo>
                    <a:pt x="687" y="160"/>
                    <a:pt x="616" y="150"/>
                    <a:pt x="616" y="150"/>
                  </a:cubicBezTo>
                  <a:cubicBezTo>
                    <a:pt x="556" y="137"/>
                    <a:pt x="473" y="153"/>
                    <a:pt x="335" y="149"/>
                  </a:cubicBezTo>
                  <a:cubicBezTo>
                    <a:pt x="110" y="126"/>
                    <a:pt x="69" y="0"/>
                    <a:pt x="69" y="0"/>
                  </a:cubicBezTo>
                  <a:lnTo>
                    <a:pt x="0" y="0"/>
                  </a:lnTo>
                  <a:close/>
                </a:path>
              </a:pathLst>
            </a:custGeom>
            <a:gradFill rotWithShape="1">
              <a:gsLst>
                <a:gs pos="0">
                  <a:srgbClr val="FFFFFF">
                    <a:alpha val="0"/>
                  </a:srgbClr>
                </a:gs>
                <a:gs pos="100000">
                  <a:srgbClr val="C0C0C0"/>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grpSp>
        <p:nvGrpSpPr>
          <p:cNvPr id="73" name="Group 7"/>
          <p:cNvGrpSpPr/>
          <p:nvPr/>
        </p:nvGrpSpPr>
        <p:grpSpPr bwMode="auto">
          <a:xfrm rot="5400000" flipH="1">
            <a:off x="4287837" y="3033713"/>
            <a:ext cx="4111625" cy="1644650"/>
            <a:chOff x="564" y="1992"/>
            <a:chExt cx="2658" cy="984"/>
          </a:xfrm>
        </p:grpSpPr>
        <p:sp>
          <p:nvSpPr>
            <p:cNvPr id="74" name="Freeform 8"/>
            <p:cNvSpPr/>
            <p:nvPr/>
          </p:nvSpPr>
          <p:spPr bwMode="gray">
            <a:xfrm>
              <a:off x="564" y="2003"/>
              <a:ext cx="1197" cy="867"/>
            </a:xfrm>
            <a:custGeom>
              <a:avLst/>
              <a:gdLst>
                <a:gd name="T0" fmla="*/ 0 w 735"/>
                <a:gd name="T1" fmla="*/ 0 h 532"/>
                <a:gd name="T2" fmla="*/ 30785 w 735"/>
                <a:gd name="T3" fmla="*/ 16374 h 532"/>
                <a:gd name="T4" fmla="*/ 46510 w 735"/>
                <a:gd name="T5" fmla="*/ 16374 h 532"/>
                <a:gd name="T6" fmla="*/ 51323 w 735"/>
                <a:gd name="T7" fmla="*/ 20208 h 532"/>
                <a:gd name="T8" fmla="*/ 51491 w 735"/>
                <a:gd name="T9" fmla="*/ 32583 h 532"/>
                <a:gd name="T10" fmla="*/ 48191 w 735"/>
                <a:gd name="T11" fmla="*/ 32452 h 532"/>
                <a:gd name="T12" fmla="*/ 53930 w 735"/>
                <a:gd name="T13" fmla="*/ 43140 h 532"/>
                <a:gd name="T14" fmla="*/ 59213 w 735"/>
                <a:gd name="T15" fmla="*/ 32583 h 532"/>
                <a:gd name="T16" fmla="*/ 56065 w 735"/>
                <a:gd name="T17" fmla="*/ 32583 h 532"/>
                <a:gd name="T18" fmla="*/ 55917 w 735"/>
                <a:gd name="T19" fmla="*/ 18326 h 532"/>
                <a:gd name="T20" fmla="*/ 49608 w 735"/>
                <a:gd name="T21" fmla="*/ 12161 h 532"/>
                <a:gd name="T22" fmla="*/ 27013 w 735"/>
                <a:gd name="T23" fmla="*/ 12084 h 532"/>
                <a:gd name="T24" fmla="*/ 5519 w 735"/>
                <a:gd name="T25" fmla="*/ 0 h 532"/>
                <a:gd name="T26" fmla="*/ 0 w 735"/>
                <a:gd name="T27" fmla="*/ 0 h 5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35"/>
                <a:gd name="T43" fmla="*/ 0 h 532"/>
                <a:gd name="T44" fmla="*/ 735 w 735"/>
                <a:gd name="T45" fmla="*/ 532 h 5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35" h="532">
                  <a:moveTo>
                    <a:pt x="0" y="0"/>
                  </a:moveTo>
                  <a:cubicBezTo>
                    <a:pt x="0" y="0"/>
                    <a:pt x="85" y="216"/>
                    <a:pt x="382" y="202"/>
                  </a:cubicBezTo>
                  <a:cubicBezTo>
                    <a:pt x="479" y="202"/>
                    <a:pt x="577" y="202"/>
                    <a:pt x="577" y="202"/>
                  </a:cubicBezTo>
                  <a:cubicBezTo>
                    <a:pt x="577" y="202"/>
                    <a:pt x="639" y="201"/>
                    <a:pt x="637" y="249"/>
                  </a:cubicBezTo>
                  <a:cubicBezTo>
                    <a:pt x="638" y="325"/>
                    <a:pt x="639" y="402"/>
                    <a:pt x="639" y="402"/>
                  </a:cubicBezTo>
                  <a:lnTo>
                    <a:pt x="598" y="400"/>
                  </a:lnTo>
                  <a:lnTo>
                    <a:pt x="669" y="532"/>
                  </a:lnTo>
                  <a:lnTo>
                    <a:pt x="735" y="402"/>
                  </a:lnTo>
                  <a:lnTo>
                    <a:pt x="696" y="402"/>
                  </a:lnTo>
                  <a:cubicBezTo>
                    <a:pt x="696" y="402"/>
                    <a:pt x="695" y="314"/>
                    <a:pt x="694" y="226"/>
                  </a:cubicBezTo>
                  <a:cubicBezTo>
                    <a:pt x="687" y="160"/>
                    <a:pt x="616" y="150"/>
                    <a:pt x="616" y="150"/>
                  </a:cubicBezTo>
                  <a:cubicBezTo>
                    <a:pt x="556" y="137"/>
                    <a:pt x="473" y="153"/>
                    <a:pt x="335" y="149"/>
                  </a:cubicBezTo>
                  <a:cubicBezTo>
                    <a:pt x="110" y="126"/>
                    <a:pt x="69" y="0"/>
                    <a:pt x="69" y="0"/>
                  </a:cubicBezTo>
                  <a:lnTo>
                    <a:pt x="0" y="0"/>
                  </a:lnTo>
                  <a:close/>
                </a:path>
              </a:pathLst>
            </a:custGeom>
            <a:gradFill rotWithShape="1">
              <a:gsLst>
                <a:gs pos="0">
                  <a:srgbClr val="FFFFFF">
                    <a:alpha val="0"/>
                  </a:srgbClr>
                </a:gs>
                <a:gs pos="100000">
                  <a:srgbClr val="C0C0C0"/>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75" name="Freeform 9"/>
            <p:cNvSpPr/>
            <p:nvPr/>
          </p:nvSpPr>
          <p:spPr bwMode="gray">
            <a:xfrm>
              <a:off x="1773" y="1992"/>
              <a:ext cx="231" cy="984"/>
            </a:xfrm>
            <a:custGeom>
              <a:avLst/>
              <a:gdLst>
                <a:gd name="T0" fmla="*/ 2948 w 142"/>
                <a:gd name="T1" fmla="*/ 90 h 604"/>
                <a:gd name="T2" fmla="*/ 3598 w 142"/>
                <a:gd name="T3" fmla="*/ 38158 h 604"/>
                <a:gd name="T4" fmla="*/ 0 w 142"/>
                <a:gd name="T5" fmla="*/ 38306 h 604"/>
                <a:gd name="T6" fmla="*/ 5729 w 142"/>
                <a:gd name="T7" fmla="*/ 48830 h 604"/>
                <a:gd name="T8" fmla="*/ 11345 w 142"/>
                <a:gd name="T9" fmla="*/ 38306 h 604"/>
                <a:gd name="T10" fmla="*/ 7987 w 142"/>
                <a:gd name="T11" fmla="*/ 38306 h 604"/>
                <a:gd name="T12" fmla="*/ 7891 w 142"/>
                <a:gd name="T13" fmla="*/ 0 h 604"/>
                <a:gd name="T14" fmla="*/ 2948 w 142"/>
                <a:gd name="T15" fmla="*/ 90 h 604"/>
                <a:gd name="T16" fmla="*/ 0 60000 65536"/>
                <a:gd name="T17" fmla="*/ 0 60000 65536"/>
                <a:gd name="T18" fmla="*/ 0 60000 65536"/>
                <a:gd name="T19" fmla="*/ 0 60000 65536"/>
                <a:gd name="T20" fmla="*/ 0 60000 65536"/>
                <a:gd name="T21" fmla="*/ 0 60000 65536"/>
                <a:gd name="T22" fmla="*/ 0 60000 65536"/>
                <a:gd name="T23" fmla="*/ 0 60000 65536"/>
                <a:gd name="T24" fmla="*/ 0 w 142"/>
                <a:gd name="T25" fmla="*/ 0 h 604"/>
                <a:gd name="T26" fmla="*/ 142 w 142"/>
                <a:gd name="T27" fmla="*/ 604 h 6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2" h="604">
                  <a:moveTo>
                    <a:pt x="37" y="1"/>
                  </a:moveTo>
                  <a:lnTo>
                    <a:pt x="45" y="472"/>
                  </a:lnTo>
                  <a:lnTo>
                    <a:pt x="0" y="474"/>
                  </a:lnTo>
                  <a:lnTo>
                    <a:pt x="72" y="604"/>
                  </a:lnTo>
                  <a:lnTo>
                    <a:pt x="142" y="474"/>
                  </a:lnTo>
                  <a:lnTo>
                    <a:pt x="100" y="474"/>
                  </a:lnTo>
                  <a:lnTo>
                    <a:pt x="99" y="0"/>
                  </a:lnTo>
                  <a:lnTo>
                    <a:pt x="37" y="1"/>
                  </a:lnTo>
                  <a:close/>
                </a:path>
              </a:pathLst>
            </a:custGeom>
            <a:gradFill rotWithShape="1">
              <a:gsLst>
                <a:gs pos="0">
                  <a:srgbClr val="FFFFFF">
                    <a:alpha val="0"/>
                  </a:srgbClr>
                </a:gs>
                <a:gs pos="100000">
                  <a:srgbClr val="C0C0C0"/>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76" name="Freeform 10"/>
            <p:cNvSpPr/>
            <p:nvPr/>
          </p:nvSpPr>
          <p:spPr bwMode="gray">
            <a:xfrm flipH="1">
              <a:off x="2025" y="2003"/>
              <a:ext cx="1197" cy="867"/>
            </a:xfrm>
            <a:custGeom>
              <a:avLst/>
              <a:gdLst>
                <a:gd name="T0" fmla="*/ 0 w 735"/>
                <a:gd name="T1" fmla="*/ 0 h 532"/>
                <a:gd name="T2" fmla="*/ 30785 w 735"/>
                <a:gd name="T3" fmla="*/ 16374 h 532"/>
                <a:gd name="T4" fmla="*/ 46510 w 735"/>
                <a:gd name="T5" fmla="*/ 16374 h 532"/>
                <a:gd name="T6" fmla="*/ 51323 w 735"/>
                <a:gd name="T7" fmla="*/ 20208 h 532"/>
                <a:gd name="T8" fmla="*/ 51491 w 735"/>
                <a:gd name="T9" fmla="*/ 32583 h 532"/>
                <a:gd name="T10" fmla="*/ 48191 w 735"/>
                <a:gd name="T11" fmla="*/ 32452 h 532"/>
                <a:gd name="T12" fmla="*/ 53930 w 735"/>
                <a:gd name="T13" fmla="*/ 43140 h 532"/>
                <a:gd name="T14" fmla="*/ 59213 w 735"/>
                <a:gd name="T15" fmla="*/ 32583 h 532"/>
                <a:gd name="T16" fmla="*/ 56065 w 735"/>
                <a:gd name="T17" fmla="*/ 32583 h 532"/>
                <a:gd name="T18" fmla="*/ 55917 w 735"/>
                <a:gd name="T19" fmla="*/ 18326 h 532"/>
                <a:gd name="T20" fmla="*/ 49608 w 735"/>
                <a:gd name="T21" fmla="*/ 12161 h 532"/>
                <a:gd name="T22" fmla="*/ 27013 w 735"/>
                <a:gd name="T23" fmla="*/ 12084 h 532"/>
                <a:gd name="T24" fmla="*/ 5519 w 735"/>
                <a:gd name="T25" fmla="*/ 0 h 532"/>
                <a:gd name="T26" fmla="*/ 0 w 735"/>
                <a:gd name="T27" fmla="*/ 0 h 5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35"/>
                <a:gd name="T43" fmla="*/ 0 h 532"/>
                <a:gd name="T44" fmla="*/ 735 w 735"/>
                <a:gd name="T45" fmla="*/ 532 h 5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35" h="532">
                  <a:moveTo>
                    <a:pt x="0" y="0"/>
                  </a:moveTo>
                  <a:cubicBezTo>
                    <a:pt x="0" y="0"/>
                    <a:pt x="85" y="216"/>
                    <a:pt x="382" y="202"/>
                  </a:cubicBezTo>
                  <a:cubicBezTo>
                    <a:pt x="479" y="202"/>
                    <a:pt x="577" y="202"/>
                    <a:pt x="577" y="202"/>
                  </a:cubicBezTo>
                  <a:cubicBezTo>
                    <a:pt x="577" y="202"/>
                    <a:pt x="639" y="201"/>
                    <a:pt x="637" y="249"/>
                  </a:cubicBezTo>
                  <a:cubicBezTo>
                    <a:pt x="638" y="325"/>
                    <a:pt x="639" y="402"/>
                    <a:pt x="639" y="402"/>
                  </a:cubicBezTo>
                  <a:lnTo>
                    <a:pt x="598" y="400"/>
                  </a:lnTo>
                  <a:lnTo>
                    <a:pt x="669" y="532"/>
                  </a:lnTo>
                  <a:lnTo>
                    <a:pt x="735" y="402"/>
                  </a:lnTo>
                  <a:lnTo>
                    <a:pt x="696" y="402"/>
                  </a:lnTo>
                  <a:cubicBezTo>
                    <a:pt x="696" y="402"/>
                    <a:pt x="695" y="314"/>
                    <a:pt x="694" y="226"/>
                  </a:cubicBezTo>
                  <a:cubicBezTo>
                    <a:pt x="687" y="160"/>
                    <a:pt x="616" y="150"/>
                    <a:pt x="616" y="150"/>
                  </a:cubicBezTo>
                  <a:cubicBezTo>
                    <a:pt x="556" y="137"/>
                    <a:pt x="473" y="153"/>
                    <a:pt x="335" y="149"/>
                  </a:cubicBezTo>
                  <a:cubicBezTo>
                    <a:pt x="110" y="126"/>
                    <a:pt x="69" y="0"/>
                    <a:pt x="69" y="0"/>
                  </a:cubicBezTo>
                  <a:lnTo>
                    <a:pt x="0" y="0"/>
                  </a:lnTo>
                  <a:close/>
                </a:path>
              </a:pathLst>
            </a:custGeom>
            <a:gradFill rotWithShape="1">
              <a:gsLst>
                <a:gs pos="0">
                  <a:srgbClr val="FFFFFF">
                    <a:alpha val="0"/>
                  </a:srgbClr>
                </a:gs>
                <a:gs pos="100000">
                  <a:srgbClr val="C0C0C0"/>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grpSp>
        <p:nvGrpSpPr>
          <p:cNvPr id="77" name="Group 11"/>
          <p:cNvGrpSpPr/>
          <p:nvPr/>
        </p:nvGrpSpPr>
        <p:grpSpPr bwMode="auto">
          <a:xfrm>
            <a:off x="3802063" y="3014663"/>
            <a:ext cx="1660525" cy="1612900"/>
            <a:chOff x="2457" y="2000"/>
            <a:chExt cx="901" cy="888"/>
          </a:xfrm>
        </p:grpSpPr>
        <p:pic>
          <p:nvPicPr>
            <p:cNvPr id="78" name="Picture 12"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2457" y="2000"/>
              <a:ext cx="901" cy="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 name="Oval 13"/>
            <p:cNvSpPr>
              <a:spLocks noChangeArrowheads="1"/>
            </p:cNvSpPr>
            <p:nvPr/>
          </p:nvSpPr>
          <p:spPr bwMode="ltGray">
            <a:xfrm>
              <a:off x="2457" y="2000"/>
              <a:ext cx="895" cy="888"/>
            </a:xfrm>
            <a:prstGeom prst="ellipse">
              <a:avLst/>
            </a:prstGeom>
            <a:gradFill rotWithShape="1">
              <a:gsLst>
                <a:gs pos="0">
                  <a:srgbClr val="F8F8F8">
                    <a:gamma/>
                    <a:shade val="26275"/>
                    <a:invGamma/>
                    <a:alpha val="89999"/>
                  </a:srgbClr>
                </a:gs>
                <a:gs pos="50000">
                  <a:srgbClr val="F8F8F8">
                    <a:alpha val="45000"/>
                  </a:srgbClr>
                </a:gs>
                <a:gs pos="100000">
                  <a:srgbClr val="F8F8F8">
                    <a:gamma/>
                    <a:shade val="26275"/>
                    <a:invGamma/>
                    <a:alpha val="89999"/>
                  </a:srgbClr>
                </a:gs>
              </a:gsLst>
              <a:lin ang="5400000" scaled="1"/>
            </a:gradFill>
            <a:ln w="9525" algn="ctr">
              <a:noFill/>
              <a:round/>
            </a:ln>
            <a:effectLst/>
          </p:spPr>
          <p:txBody>
            <a:bodyPr wrap="none" anchor="ctr"/>
            <a:lstStyle/>
            <a:p>
              <a:pPr>
                <a:defRPr/>
              </a:pPr>
              <a:endParaRPr lang="zh-CN" altLang="en-US">
                <a:latin typeface="Arial" charset="0"/>
              </a:endParaRPr>
            </a:p>
          </p:txBody>
        </p:sp>
        <p:sp>
          <p:nvSpPr>
            <p:cNvPr id="80" name="Freeform 14"/>
            <p:cNvSpPr/>
            <p:nvPr/>
          </p:nvSpPr>
          <p:spPr bwMode="ltGray">
            <a:xfrm>
              <a:off x="2550" y="2018"/>
              <a:ext cx="703" cy="308"/>
            </a:xfrm>
            <a:custGeom>
              <a:avLst/>
              <a:gdLst>
                <a:gd name="T0" fmla="*/ 4 w 1321"/>
                <a:gd name="T1" fmla="*/ 0 h 712"/>
                <a:gd name="T2" fmla="*/ 5 w 1321"/>
                <a:gd name="T3" fmla="*/ 0 h 712"/>
                <a:gd name="T4" fmla="*/ 5 w 1321"/>
                <a:gd name="T5" fmla="*/ 0 h 712"/>
                <a:gd name="T6" fmla="*/ 5 w 1321"/>
                <a:gd name="T7" fmla="*/ 0 h 712"/>
                <a:gd name="T8" fmla="*/ 4 w 1321"/>
                <a:gd name="T9" fmla="*/ 0 h 712"/>
                <a:gd name="T10" fmla="*/ 4 w 1321"/>
                <a:gd name="T11" fmla="*/ 0 h 712"/>
                <a:gd name="T12" fmla="*/ 4 w 1321"/>
                <a:gd name="T13" fmla="*/ 0 h 712"/>
                <a:gd name="T14" fmla="*/ 4 w 1321"/>
                <a:gd name="T15" fmla="*/ 0 h 712"/>
                <a:gd name="T16" fmla="*/ 4 w 1321"/>
                <a:gd name="T17" fmla="*/ 0 h 712"/>
                <a:gd name="T18" fmla="*/ 4 w 1321"/>
                <a:gd name="T19" fmla="*/ 0 h 712"/>
                <a:gd name="T20" fmla="*/ 3 w 1321"/>
                <a:gd name="T21" fmla="*/ 0 h 712"/>
                <a:gd name="T22" fmla="*/ 3 w 1321"/>
                <a:gd name="T23" fmla="*/ 0 h 712"/>
                <a:gd name="T24" fmla="*/ 3 w 1321"/>
                <a:gd name="T25" fmla="*/ 0 h 712"/>
                <a:gd name="T26" fmla="*/ 3 w 1321"/>
                <a:gd name="T27" fmla="*/ 0 h 712"/>
                <a:gd name="T28" fmla="*/ 3 w 1321"/>
                <a:gd name="T29" fmla="*/ 0 h 712"/>
                <a:gd name="T30" fmla="*/ 2 w 1321"/>
                <a:gd name="T31" fmla="*/ 0 h 712"/>
                <a:gd name="T32" fmla="*/ 2 w 1321"/>
                <a:gd name="T33" fmla="*/ 0 h 712"/>
                <a:gd name="T34" fmla="*/ 2 w 1321"/>
                <a:gd name="T35" fmla="*/ 0 h 712"/>
                <a:gd name="T36" fmla="*/ 1 w 1321"/>
                <a:gd name="T37" fmla="*/ 0 h 712"/>
                <a:gd name="T38" fmla="*/ 1 w 1321"/>
                <a:gd name="T39" fmla="*/ 0 h 712"/>
                <a:gd name="T40" fmla="*/ 1 w 1321"/>
                <a:gd name="T41" fmla="*/ 0 h 712"/>
                <a:gd name="T42" fmla="*/ 1 w 1321"/>
                <a:gd name="T43" fmla="*/ 0 h 712"/>
                <a:gd name="T44" fmla="*/ 1 w 1321"/>
                <a:gd name="T45" fmla="*/ 0 h 712"/>
                <a:gd name="T46" fmla="*/ 1 w 1321"/>
                <a:gd name="T47" fmla="*/ 0 h 712"/>
                <a:gd name="T48" fmla="*/ 1 w 1321"/>
                <a:gd name="T49" fmla="*/ 0 h 712"/>
                <a:gd name="T50" fmla="*/ 1 w 1321"/>
                <a:gd name="T51" fmla="*/ 0 h 712"/>
                <a:gd name="T52" fmla="*/ 1 w 1321"/>
                <a:gd name="T53" fmla="*/ 0 h 712"/>
                <a:gd name="T54" fmla="*/ 1 w 1321"/>
                <a:gd name="T55" fmla="*/ 0 h 712"/>
                <a:gd name="T56" fmla="*/ 0 w 1321"/>
                <a:gd name="T57" fmla="*/ 0 h 712"/>
                <a:gd name="T58" fmla="*/ 0 w 1321"/>
                <a:gd name="T59" fmla="*/ 0 h 712"/>
                <a:gd name="T60" fmla="*/ 1 w 1321"/>
                <a:gd name="T61" fmla="*/ 0 h 712"/>
                <a:gd name="T62" fmla="*/ 1 w 1321"/>
                <a:gd name="T63" fmla="*/ 0 h 712"/>
                <a:gd name="T64" fmla="*/ 1 w 1321"/>
                <a:gd name="T65" fmla="*/ 0 h 712"/>
                <a:gd name="T66" fmla="*/ 1 w 1321"/>
                <a:gd name="T67" fmla="*/ 0 h 712"/>
                <a:gd name="T68" fmla="*/ 1 w 1321"/>
                <a:gd name="T69" fmla="*/ 0 h 712"/>
                <a:gd name="T70" fmla="*/ 1 w 1321"/>
                <a:gd name="T71" fmla="*/ 0 h 712"/>
                <a:gd name="T72" fmla="*/ 1 w 1321"/>
                <a:gd name="T73" fmla="*/ 0 h 712"/>
                <a:gd name="T74" fmla="*/ 1 w 1321"/>
                <a:gd name="T75" fmla="*/ 0 h 712"/>
                <a:gd name="T76" fmla="*/ 2 w 1321"/>
                <a:gd name="T77" fmla="*/ 0 h 712"/>
                <a:gd name="T78" fmla="*/ 2 w 1321"/>
                <a:gd name="T79" fmla="*/ 0 h 712"/>
                <a:gd name="T80" fmla="*/ 2 w 1321"/>
                <a:gd name="T81" fmla="*/ 0 h 712"/>
                <a:gd name="T82" fmla="*/ 2 w 1321"/>
                <a:gd name="T83" fmla="*/ 0 h 712"/>
                <a:gd name="T84" fmla="*/ 2 w 1321"/>
                <a:gd name="T85" fmla="*/ 0 h 712"/>
                <a:gd name="T86" fmla="*/ 3 w 1321"/>
                <a:gd name="T87" fmla="*/ 0 h 712"/>
                <a:gd name="T88" fmla="*/ 3 w 1321"/>
                <a:gd name="T89" fmla="*/ 0 h 712"/>
                <a:gd name="T90" fmla="*/ 3 w 1321"/>
                <a:gd name="T91" fmla="*/ 0 h 712"/>
                <a:gd name="T92" fmla="*/ 3 w 1321"/>
                <a:gd name="T93" fmla="*/ 0 h 712"/>
                <a:gd name="T94" fmla="*/ 4 w 1321"/>
                <a:gd name="T95" fmla="*/ 0 h 712"/>
                <a:gd name="T96" fmla="*/ 4 w 1321"/>
                <a:gd name="T97" fmla="*/ 0 h 712"/>
                <a:gd name="T98" fmla="*/ 4 w 1321"/>
                <a:gd name="T99" fmla="*/ 0 h 712"/>
                <a:gd name="T100" fmla="*/ 4 w 1321"/>
                <a:gd name="T101" fmla="*/ 0 h 712"/>
                <a:gd name="T102" fmla="*/ 4 w 1321"/>
                <a:gd name="T103" fmla="*/ 0 h 712"/>
                <a:gd name="T104" fmla="*/ 4 w 1321"/>
                <a:gd name="T105" fmla="*/ 0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DDDDDD"/>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nvGrpSpPr>
            <p:cNvPr id="81" name="Group 15"/>
            <p:cNvGrpSpPr/>
            <p:nvPr/>
          </p:nvGrpSpPr>
          <p:grpSpPr bwMode="auto">
            <a:xfrm rot="-1297425" flipH="1" flipV="1">
              <a:off x="2525" y="2693"/>
              <a:ext cx="781" cy="188"/>
              <a:chOff x="2532" y="1051"/>
              <a:chExt cx="893" cy="246"/>
            </a:xfrm>
          </p:grpSpPr>
          <p:grpSp>
            <p:nvGrpSpPr>
              <p:cNvPr id="82" name="Group 16"/>
              <p:cNvGrpSpPr/>
              <p:nvPr/>
            </p:nvGrpSpPr>
            <p:grpSpPr bwMode="auto">
              <a:xfrm>
                <a:off x="2532" y="1051"/>
                <a:ext cx="743" cy="185"/>
                <a:chOff x="1565" y="2568"/>
                <a:chExt cx="1118" cy="279"/>
              </a:xfrm>
            </p:grpSpPr>
            <p:sp>
              <p:nvSpPr>
                <p:cNvPr id="88" name="AutoShape 17"/>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89" name="AutoShape 18"/>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90" name="AutoShape 19"/>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91" name="AutoShape 20"/>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grpSp>
            <p:nvGrpSpPr>
              <p:cNvPr id="83" name="Group 21"/>
              <p:cNvGrpSpPr/>
              <p:nvPr/>
            </p:nvGrpSpPr>
            <p:grpSpPr bwMode="auto">
              <a:xfrm rot="1353540">
                <a:off x="2682" y="1111"/>
                <a:ext cx="743" cy="186"/>
                <a:chOff x="1565" y="2568"/>
                <a:chExt cx="1118" cy="279"/>
              </a:xfrm>
            </p:grpSpPr>
            <p:sp>
              <p:nvSpPr>
                <p:cNvPr id="84" name="AutoShape 22"/>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85" name="AutoShape 23"/>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86" name="AutoShape 24"/>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87" name="AutoShape 25"/>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grpSp>
      </p:grpSp>
      <p:grpSp>
        <p:nvGrpSpPr>
          <p:cNvPr id="92" name="Group 26"/>
          <p:cNvGrpSpPr/>
          <p:nvPr/>
        </p:nvGrpSpPr>
        <p:grpSpPr bwMode="auto">
          <a:xfrm>
            <a:off x="979488" y="1673225"/>
            <a:ext cx="1362075" cy="1322388"/>
            <a:chOff x="4320" y="1152"/>
            <a:chExt cx="414" cy="402"/>
          </a:xfrm>
        </p:grpSpPr>
        <p:sp>
          <p:nvSpPr>
            <p:cNvPr id="93" name="AutoShape 27"/>
            <p:cNvSpPr>
              <a:spLocks noChangeArrowheads="1"/>
            </p:cNvSpPr>
            <p:nvPr/>
          </p:nvSpPr>
          <p:spPr bwMode="ltGray">
            <a:xfrm>
              <a:off x="4320" y="1152"/>
              <a:ext cx="414" cy="402"/>
            </a:xfrm>
            <a:prstGeom prst="roundRect">
              <a:avLst>
                <a:gd name="adj" fmla="val 11921"/>
              </a:avLst>
            </a:prstGeom>
            <a:gradFill rotWithShape="1">
              <a:gsLst>
                <a:gs pos="0">
                  <a:schemeClr val="accent1"/>
                </a:gs>
                <a:gs pos="100000">
                  <a:schemeClr val="accent1">
                    <a:gamma/>
                    <a:shade val="69804"/>
                    <a:invGamma/>
                  </a:schemeClr>
                </a:gs>
              </a:gsLst>
              <a:lin ang="5400000" scaled="1"/>
            </a:gradFill>
            <a:ln w="25400">
              <a:solidFill>
                <a:srgbClr val="FEFEFE"/>
              </a:solidFill>
              <a:round/>
            </a:ln>
            <a:effectLst>
              <a:outerShdw dist="53882" dir="2700000" algn="ctr" rotWithShape="0">
                <a:srgbClr val="000000">
                  <a:alpha val="50000"/>
                </a:srgbClr>
              </a:outerShdw>
            </a:effectLst>
          </p:spPr>
          <p:txBody>
            <a:bodyPr wrap="none" anchor="ctr"/>
            <a:lstStyle/>
            <a:p>
              <a:pPr>
                <a:defRPr/>
              </a:pPr>
              <a:endParaRPr lang="zh-CN" altLang="en-US">
                <a:latin typeface="Arial" charset="0"/>
              </a:endParaRPr>
            </a:p>
          </p:txBody>
        </p:sp>
        <p:sp>
          <p:nvSpPr>
            <p:cNvPr id="94" name="Freeform 28"/>
            <p:cNvSpPr/>
            <p:nvPr/>
          </p:nvSpPr>
          <p:spPr bwMode="ltGray">
            <a:xfrm>
              <a:off x="4346" y="1178"/>
              <a:ext cx="206" cy="20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48627"/>
                    <a:invGamma/>
                  </a:schemeClr>
                </a:gs>
                <a:gs pos="50000">
                  <a:schemeClr val="accent1">
                    <a:alpha val="0"/>
                  </a:schemeClr>
                </a:gs>
                <a:gs pos="100000">
                  <a:schemeClr val="accent1">
                    <a:gamma/>
                    <a:tint val="48627"/>
                    <a:invGamma/>
                  </a:schemeClr>
                </a:gs>
              </a:gsLst>
              <a:lin ang="2700000" scaled="1"/>
            </a:gradFill>
            <a:ln w="0">
              <a:noFill/>
              <a:prstDash val="solid"/>
              <a:round/>
            </a:ln>
          </p:spPr>
          <p:txBody>
            <a:bodyPr/>
            <a:lstStyle/>
            <a:p>
              <a:pPr>
                <a:defRPr/>
              </a:pPr>
              <a:endParaRPr lang="zh-CN" altLang="en-US">
                <a:latin typeface="Arial" charset="0"/>
              </a:endParaRPr>
            </a:p>
          </p:txBody>
        </p:sp>
      </p:grpSp>
      <p:grpSp>
        <p:nvGrpSpPr>
          <p:cNvPr id="95" name="Group 29"/>
          <p:cNvGrpSpPr/>
          <p:nvPr/>
        </p:nvGrpSpPr>
        <p:grpSpPr bwMode="auto">
          <a:xfrm>
            <a:off x="1001713" y="3175000"/>
            <a:ext cx="1362075" cy="1322388"/>
            <a:chOff x="4320" y="1152"/>
            <a:chExt cx="414" cy="402"/>
          </a:xfrm>
        </p:grpSpPr>
        <p:sp>
          <p:nvSpPr>
            <p:cNvPr id="96" name="AutoShape 30"/>
            <p:cNvSpPr>
              <a:spLocks noChangeArrowheads="1"/>
            </p:cNvSpPr>
            <p:nvPr/>
          </p:nvSpPr>
          <p:spPr bwMode="ltGray">
            <a:xfrm>
              <a:off x="4320" y="1152"/>
              <a:ext cx="414" cy="402"/>
            </a:xfrm>
            <a:prstGeom prst="roundRect">
              <a:avLst>
                <a:gd name="adj" fmla="val 11921"/>
              </a:avLst>
            </a:prstGeom>
            <a:gradFill rotWithShape="1">
              <a:gsLst>
                <a:gs pos="0">
                  <a:schemeClr val="accent2"/>
                </a:gs>
                <a:gs pos="100000">
                  <a:schemeClr val="accent2">
                    <a:gamma/>
                    <a:shade val="69804"/>
                    <a:invGamma/>
                  </a:schemeClr>
                </a:gs>
              </a:gsLst>
              <a:lin ang="5400000" scaled="1"/>
            </a:gradFill>
            <a:ln w="25400">
              <a:solidFill>
                <a:srgbClr val="FEFEFE"/>
              </a:solidFill>
              <a:round/>
            </a:ln>
            <a:effectLst>
              <a:outerShdw dist="53882" dir="2700000" algn="ctr" rotWithShape="0">
                <a:srgbClr val="000000">
                  <a:alpha val="50000"/>
                </a:srgbClr>
              </a:outerShdw>
            </a:effectLst>
          </p:spPr>
          <p:txBody>
            <a:bodyPr wrap="none" anchor="ctr"/>
            <a:lstStyle/>
            <a:p>
              <a:pPr>
                <a:defRPr/>
              </a:pPr>
              <a:endParaRPr lang="zh-CN" altLang="en-US">
                <a:latin typeface="Arial" charset="0"/>
              </a:endParaRPr>
            </a:p>
          </p:txBody>
        </p:sp>
        <p:sp>
          <p:nvSpPr>
            <p:cNvPr id="97" name="Freeform 31"/>
            <p:cNvSpPr/>
            <p:nvPr/>
          </p:nvSpPr>
          <p:spPr bwMode="ltGray">
            <a:xfrm>
              <a:off x="4346" y="1178"/>
              <a:ext cx="206" cy="20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2">
                    <a:gamma/>
                    <a:tint val="48627"/>
                    <a:invGamma/>
                  </a:schemeClr>
                </a:gs>
                <a:gs pos="50000">
                  <a:schemeClr val="accent2">
                    <a:alpha val="0"/>
                  </a:schemeClr>
                </a:gs>
                <a:gs pos="100000">
                  <a:schemeClr val="accent2">
                    <a:gamma/>
                    <a:tint val="48627"/>
                    <a:invGamma/>
                  </a:schemeClr>
                </a:gs>
              </a:gsLst>
              <a:lin ang="2700000" scaled="1"/>
            </a:gradFill>
            <a:ln w="0">
              <a:noFill/>
              <a:prstDash val="solid"/>
              <a:round/>
            </a:ln>
          </p:spPr>
          <p:txBody>
            <a:bodyPr/>
            <a:lstStyle/>
            <a:p>
              <a:pPr>
                <a:defRPr/>
              </a:pPr>
              <a:endParaRPr lang="zh-CN" altLang="en-US">
                <a:latin typeface="Arial" charset="0"/>
              </a:endParaRPr>
            </a:p>
          </p:txBody>
        </p:sp>
      </p:grpSp>
      <p:grpSp>
        <p:nvGrpSpPr>
          <p:cNvPr id="98" name="Group 32"/>
          <p:cNvGrpSpPr/>
          <p:nvPr/>
        </p:nvGrpSpPr>
        <p:grpSpPr bwMode="auto">
          <a:xfrm>
            <a:off x="1016000" y="4697413"/>
            <a:ext cx="1362075" cy="1322387"/>
            <a:chOff x="4320" y="1152"/>
            <a:chExt cx="414" cy="402"/>
          </a:xfrm>
        </p:grpSpPr>
        <p:sp>
          <p:nvSpPr>
            <p:cNvPr id="99" name="AutoShape 33"/>
            <p:cNvSpPr>
              <a:spLocks noChangeArrowheads="1"/>
            </p:cNvSpPr>
            <p:nvPr/>
          </p:nvSpPr>
          <p:spPr bwMode="ltGray">
            <a:xfrm>
              <a:off x="4320" y="1152"/>
              <a:ext cx="414" cy="402"/>
            </a:xfrm>
            <a:prstGeom prst="roundRect">
              <a:avLst>
                <a:gd name="adj" fmla="val 11921"/>
              </a:avLst>
            </a:prstGeom>
            <a:gradFill rotWithShape="1">
              <a:gsLst>
                <a:gs pos="0">
                  <a:schemeClr val="folHlink"/>
                </a:gs>
                <a:gs pos="100000">
                  <a:schemeClr val="folHlink">
                    <a:gamma/>
                    <a:shade val="69804"/>
                    <a:invGamma/>
                  </a:schemeClr>
                </a:gs>
              </a:gsLst>
              <a:lin ang="5400000" scaled="1"/>
            </a:gradFill>
            <a:ln w="25400">
              <a:solidFill>
                <a:srgbClr val="FEFEFE"/>
              </a:solidFill>
              <a:round/>
            </a:ln>
            <a:effectLst>
              <a:outerShdw dist="53882" dir="2700000" algn="ctr" rotWithShape="0">
                <a:srgbClr val="000000">
                  <a:alpha val="50000"/>
                </a:srgbClr>
              </a:outerShdw>
            </a:effectLst>
          </p:spPr>
          <p:txBody>
            <a:bodyPr wrap="none" anchor="ctr"/>
            <a:lstStyle/>
            <a:p>
              <a:pPr>
                <a:defRPr/>
              </a:pPr>
              <a:endParaRPr lang="zh-CN" altLang="en-US">
                <a:latin typeface="Arial" charset="0"/>
              </a:endParaRPr>
            </a:p>
          </p:txBody>
        </p:sp>
        <p:sp>
          <p:nvSpPr>
            <p:cNvPr id="100" name="Freeform 34"/>
            <p:cNvSpPr/>
            <p:nvPr/>
          </p:nvSpPr>
          <p:spPr bwMode="ltGray">
            <a:xfrm>
              <a:off x="4346" y="1178"/>
              <a:ext cx="206" cy="20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folHlink">
                    <a:gamma/>
                    <a:tint val="48627"/>
                    <a:invGamma/>
                  </a:schemeClr>
                </a:gs>
                <a:gs pos="50000">
                  <a:schemeClr val="folHlink">
                    <a:alpha val="0"/>
                  </a:schemeClr>
                </a:gs>
                <a:gs pos="100000">
                  <a:schemeClr val="folHlink">
                    <a:gamma/>
                    <a:tint val="48627"/>
                    <a:invGamma/>
                  </a:schemeClr>
                </a:gs>
              </a:gsLst>
              <a:lin ang="2700000" scaled="1"/>
            </a:gradFill>
            <a:ln w="0">
              <a:noFill/>
              <a:prstDash val="solid"/>
              <a:round/>
            </a:ln>
          </p:spPr>
          <p:txBody>
            <a:bodyPr/>
            <a:lstStyle/>
            <a:p>
              <a:pPr>
                <a:defRPr/>
              </a:pPr>
              <a:endParaRPr lang="zh-CN" altLang="en-US">
                <a:latin typeface="Arial" charset="0"/>
              </a:endParaRPr>
            </a:p>
          </p:txBody>
        </p:sp>
      </p:grpSp>
      <p:grpSp>
        <p:nvGrpSpPr>
          <p:cNvPr id="101" name="Group 35"/>
          <p:cNvGrpSpPr/>
          <p:nvPr/>
        </p:nvGrpSpPr>
        <p:grpSpPr bwMode="auto">
          <a:xfrm>
            <a:off x="6983413" y="1673225"/>
            <a:ext cx="1362075" cy="1322388"/>
            <a:chOff x="4320" y="1152"/>
            <a:chExt cx="414" cy="402"/>
          </a:xfrm>
        </p:grpSpPr>
        <p:sp>
          <p:nvSpPr>
            <p:cNvPr id="102" name="AutoShape 36"/>
            <p:cNvSpPr>
              <a:spLocks noChangeArrowheads="1"/>
            </p:cNvSpPr>
            <p:nvPr/>
          </p:nvSpPr>
          <p:spPr bwMode="ltGray">
            <a:xfrm>
              <a:off x="4320" y="1152"/>
              <a:ext cx="414" cy="402"/>
            </a:xfrm>
            <a:prstGeom prst="roundRect">
              <a:avLst>
                <a:gd name="adj" fmla="val 11921"/>
              </a:avLst>
            </a:prstGeom>
            <a:gradFill rotWithShape="1">
              <a:gsLst>
                <a:gs pos="0">
                  <a:schemeClr val="accent1"/>
                </a:gs>
                <a:gs pos="100000">
                  <a:schemeClr val="accent1">
                    <a:gamma/>
                    <a:shade val="69804"/>
                    <a:invGamma/>
                  </a:schemeClr>
                </a:gs>
              </a:gsLst>
              <a:lin ang="5400000" scaled="1"/>
            </a:gradFill>
            <a:ln w="25400">
              <a:solidFill>
                <a:srgbClr val="FEFEFE"/>
              </a:solidFill>
              <a:round/>
            </a:ln>
            <a:effectLst>
              <a:outerShdw dist="53882" dir="2700000" algn="ctr" rotWithShape="0">
                <a:srgbClr val="000000">
                  <a:alpha val="50000"/>
                </a:srgbClr>
              </a:outerShdw>
            </a:effectLst>
          </p:spPr>
          <p:txBody>
            <a:bodyPr wrap="none" anchor="ctr"/>
            <a:lstStyle/>
            <a:p>
              <a:pPr>
                <a:defRPr/>
              </a:pPr>
              <a:endParaRPr lang="zh-CN" altLang="en-US">
                <a:latin typeface="Arial" charset="0"/>
              </a:endParaRPr>
            </a:p>
          </p:txBody>
        </p:sp>
        <p:sp>
          <p:nvSpPr>
            <p:cNvPr id="103" name="Freeform 37"/>
            <p:cNvSpPr/>
            <p:nvPr/>
          </p:nvSpPr>
          <p:spPr bwMode="ltGray">
            <a:xfrm>
              <a:off x="4346" y="1178"/>
              <a:ext cx="206" cy="20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48627"/>
                    <a:invGamma/>
                  </a:schemeClr>
                </a:gs>
                <a:gs pos="50000">
                  <a:schemeClr val="accent1">
                    <a:alpha val="0"/>
                  </a:schemeClr>
                </a:gs>
                <a:gs pos="100000">
                  <a:schemeClr val="accent1">
                    <a:gamma/>
                    <a:tint val="48627"/>
                    <a:invGamma/>
                  </a:schemeClr>
                </a:gs>
              </a:gsLst>
              <a:lin ang="2700000" scaled="1"/>
            </a:gradFill>
            <a:ln w="0">
              <a:noFill/>
              <a:prstDash val="solid"/>
              <a:round/>
            </a:ln>
          </p:spPr>
          <p:txBody>
            <a:bodyPr/>
            <a:lstStyle/>
            <a:p>
              <a:pPr>
                <a:defRPr/>
              </a:pPr>
              <a:endParaRPr lang="zh-CN" altLang="en-US">
                <a:latin typeface="Arial" charset="0"/>
              </a:endParaRPr>
            </a:p>
          </p:txBody>
        </p:sp>
      </p:grpSp>
      <p:grpSp>
        <p:nvGrpSpPr>
          <p:cNvPr id="104" name="Group 38"/>
          <p:cNvGrpSpPr/>
          <p:nvPr/>
        </p:nvGrpSpPr>
        <p:grpSpPr bwMode="auto">
          <a:xfrm>
            <a:off x="7005638" y="3175000"/>
            <a:ext cx="1362075" cy="1322388"/>
            <a:chOff x="4320" y="1152"/>
            <a:chExt cx="414" cy="402"/>
          </a:xfrm>
        </p:grpSpPr>
        <p:sp>
          <p:nvSpPr>
            <p:cNvPr id="105" name="AutoShape 39"/>
            <p:cNvSpPr>
              <a:spLocks noChangeArrowheads="1"/>
            </p:cNvSpPr>
            <p:nvPr/>
          </p:nvSpPr>
          <p:spPr bwMode="ltGray">
            <a:xfrm>
              <a:off x="4320" y="1152"/>
              <a:ext cx="414" cy="402"/>
            </a:xfrm>
            <a:prstGeom prst="roundRect">
              <a:avLst>
                <a:gd name="adj" fmla="val 11921"/>
              </a:avLst>
            </a:prstGeom>
            <a:gradFill rotWithShape="1">
              <a:gsLst>
                <a:gs pos="0">
                  <a:schemeClr val="accent2"/>
                </a:gs>
                <a:gs pos="100000">
                  <a:schemeClr val="accent2">
                    <a:gamma/>
                    <a:shade val="69804"/>
                    <a:invGamma/>
                  </a:schemeClr>
                </a:gs>
              </a:gsLst>
              <a:lin ang="5400000" scaled="1"/>
            </a:gradFill>
            <a:ln w="25400">
              <a:solidFill>
                <a:srgbClr val="FEFEFE"/>
              </a:solidFill>
              <a:round/>
            </a:ln>
            <a:effectLst>
              <a:outerShdw dist="53882" dir="2700000" algn="ctr" rotWithShape="0">
                <a:srgbClr val="000000">
                  <a:alpha val="50000"/>
                </a:srgbClr>
              </a:outerShdw>
            </a:effectLst>
          </p:spPr>
          <p:txBody>
            <a:bodyPr wrap="none" anchor="ctr"/>
            <a:lstStyle/>
            <a:p>
              <a:pPr>
                <a:defRPr/>
              </a:pPr>
              <a:endParaRPr lang="zh-CN" altLang="en-US">
                <a:latin typeface="Arial" charset="0"/>
              </a:endParaRPr>
            </a:p>
          </p:txBody>
        </p:sp>
        <p:sp>
          <p:nvSpPr>
            <p:cNvPr id="106" name="Freeform 40"/>
            <p:cNvSpPr/>
            <p:nvPr/>
          </p:nvSpPr>
          <p:spPr bwMode="ltGray">
            <a:xfrm>
              <a:off x="4346" y="1178"/>
              <a:ext cx="206" cy="20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2">
                    <a:gamma/>
                    <a:tint val="48627"/>
                    <a:invGamma/>
                  </a:schemeClr>
                </a:gs>
                <a:gs pos="50000">
                  <a:schemeClr val="accent2">
                    <a:alpha val="0"/>
                  </a:schemeClr>
                </a:gs>
                <a:gs pos="100000">
                  <a:schemeClr val="accent2">
                    <a:gamma/>
                    <a:tint val="48627"/>
                    <a:invGamma/>
                  </a:schemeClr>
                </a:gs>
              </a:gsLst>
              <a:lin ang="2700000" scaled="1"/>
            </a:gradFill>
            <a:ln w="0">
              <a:noFill/>
              <a:prstDash val="solid"/>
              <a:round/>
            </a:ln>
          </p:spPr>
          <p:txBody>
            <a:bodyPr/>
            <a:lstStyle/>
            <a:p>
              <a:pPr>
                <a:defRPr/>
              </a:pPr>
              <a:endParaRPr lang="zh-CN" altLang="en-US">
                <a:latin typeface="Arial" charset="0"/>
              </a:endParaRPr>
            </a:p>
          </p:txBody>
        </p:sp>
      </p:grpSp>
      <p:grpSp>
        <p:nvGrpSpPr>
          <p:cNvPr id="107" name="Group 41"/>
          <p:cNvGrpSpPr/>
          <p:nvPr/>
        </p:nvGrpSpPr>
        <p:grpSpPr bwMode="auto">
          <a:xfrm>
            <a:off x="7019925" y="4697413"/>
            <a:ext cx="1362075" cy="1322387"/>
            <a:chOff x="4320" y="1152"/>
            <a:chExt cx="414" cy="402"/>
          </a:xfrm>
        </p:grpSpPr>
        <p:sp>
          <p:nvSpPr>
            <p:cNvPr id="108" name="AutoShape 42"/>
            <p:cNvSpPr>
              <a:spLocks noChangeArrowheads="1"/>
            </p:cNvSpPr>
            <p:nvPr/>
          </p:nvSpPr>
          <p:spPr bwMode="ltGray">
            <a:xfrm>
              <a:off x="4320" y="1152"/>
              <a:ext cx="414" cy="402"/>
            </a:xfrm>
            <a:prstGeom prst="roundRect">
              <a:avLst>
                <a:gd name="adj" fmla="val 11921"/>
              </a:avLst>
            </a:prstGeom>
            <a:gradFill rotWithShape="1">
              <a:gsLst>
                <a:gs pos="0">
                  <a:schemeClr val="folHlink"/>
                </a:gs>
                <a:gs pos="100000">
                  <a:schemeClr val="folHlink">
                    <a:gamma/>
                    <a:shade val="69804"/>
                    <a:invGamma/>
                  </a:schemeClr>
                </a:gs>
              </a:gsLst>
              <a:lin ang="5400000" scaled="1"/>
            </a:gradFill>
            <a:ln w="25400">
              <a:solidFill>
                <a:srgbClr val="FEFEFE"/>
              </a:solidFill>
              <a:round/>
            </a:ln>
            <a:effectLst>
              <a:outerShdw dist="53882" dir="2700000" algn="ctr" rotWithShape="0">
                <a:srgbClr val="000000">
                  <a:alpha val="50000"/>
                </a:srgbClr>
              </a:outerShdw>
            </a:effectLst>
          </p:spPr>
          <p:txBody>
            <a:bodyPr wrap="none" anchor="ctr"/>
            <a:lstStyle/>
            <a:p>
              <a:pPr>
                <a:defRPr/>
              </a:pPr>
              <a:endParaRPr lang="zh-CN" altLang="en-US">
                <a:latin typeface="Arial" charset="0"/>
              </a:endParaRPr>
            </a:p>
          </p:txBody>
        </p:sp>
        <p:sp>
          <p:nvSpPr>
            <p:cNvPr id="109" name="Freeform 43"/>
            <p:cNvSpPr/>
            <p:nvPr/>
          </p:nvSpPr>
          <p:spPr bwMode="ltGray">
            <a:xfrm>
              <a:off x="4346" y="1178"/>
              <a:ext cx="206" cy="20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folHlink">
                    <a:gamma/>
                    <a:tint val="48627"/>
                    <a:invGamma/>
                  </a:schemeClr>
                </a:gs>
                <a:gs pos="50000">
                  <a:schemeClr val="folHlink">
                    <a:alpha val="0"/>
                  </a:schemeClr>
                </a:gs>
                <a:gs pos="100000">
                  <a:schemeClr val="folHlink">
                    <a:gamma/>
                    <a:tint val="48627"/>
                    <a:invGamma/>
                  </a:schemeClr>
                </a:gs>
              </a:gsLst>
              <a:lin ang="2700000" scaled="1"/>
            </a:gradFill>
            <a:ln w="0">
              <a:noFill/>
              <a:prstDash val="solid"/>
              <a:round/>
            </a:ln>
          </p:spPr>
          <p:txBody>
            <a:bodyPr/>
            <a:lstStyle/>
            <a:p>
              <a:pPr>
                <a:defRPr/>
              </a:pPr>
              <a:endParaRPr lang="zh-CN" altLang="en-US">
                <a:latin typeface="Arial" charset="0"/>
              </a:endParaRPr>
            </a:p>
          </p:txBody>
        </p:sp>
      </p:grpSp>
      <p:sp>
        <p:nvSpPr>
          <p:cNvPr id="110" name="Rectangle 44"/>
          <p:cNvSpPr>
            <a:spLocks noChangeArrowheads="1"/>
          </p:cNvSpPr>
          <p:nvPr/>
        </p:nvSpPr>
        <p:spPr bwMode="auto">
          <a:xfrm>
            <a:off x="1101541" y="1984375"/>
            <a:ext cx="1082859" cy="584775"/>
          </a:xfrm>
          <a:prstGeom prst="rect">
            <a:avLst/>
          </a:prstGeom>
          <a:noFill/>
          <a:ln w="9525">
            <a:noFill/>
            <a:miter lim="800000"/>
          </a:ln>
          <a:effectLst/>
        </p:spPr>
        <p:txBody>
          <a:bodyPr wrap="square">
            <a:spAutoFit/>
          </a:bodyPr>
          <a:lstStyle/>
          <a:p>
            <a:pPr algn="ctr">
              <a:defRPr/>
            </a:pPr>
            <a:r>
              <a:rPr lang="zh-CN" altLang="en-US" sz="1600" dirty="0" smtClean="0">
                <a:solidFill>
                  <a:srgbClr val="FEFFFF"/>
                </a:solidFill>
                <a:latin typeface="Arial" charset="0"/>
                <a:cs typeface="Arial" charset="0"/>
              </a:rPr>
              <a:t>经营理念</a:t>
            </a:r>
            <a:endParaRPr lang="en-US" altLang="zh-CN" sz="1600" dirty="0" smtClean="0">
              <a:solidFill>
                <a:srgbClr val="FEFFFF"/>
              </a:solidFill>
              <a:latin typeface="Arial" charset="0"/>
              <a:cs typeface="Arial" charset="0"/>
            </a:endParaRPr>
          </a:p>
          <a:p>
            <a:pPr algn="ctr">
              <a:defRPr/>
            </a:pPr>
            <a:r>
              <a:rPr lang="zh-CN" altLang="en-US" sz="1600" dirty="0" smtClean="0">
                <a:solidFill>
                  <a:srgbClr val="FEFFFF"/>
                </a:solidFill>
                <a:latin typeface="Arial" charset="0"/>
                <a:cs typeface="Arial" charset="0"/>
              </a:rPr>
              <a:t>团队文化</a:t>
            </a:r>
            <a:endParaRPr lang="en-US" altLang="zh-CN" sz="1600" dirty="0">
              <a:solidFill>
                <a:srgbClr val="FEFFFF"/>
              </a:solidFill>
              <a:latin typeface="Arial" charset="0"/>
              <a:cs typeface="Arial" charset="0"/>
            </a:endParaRPr>
          </a:p>
        </p:txBody>
      </p:sp>
      <p:sp>
        <p:nvSpPr>
          <p:cNvPr id="111" name="Rectangle 45"/>
          <p:cNvSpPr>
            <a:spLocks noChangeArrowheads="1"/>
          </p:cNvSpPr>
          <p:nvPr/>
        </p:nvSpPr>
        <p:spPr bwMode="auto">
          <a:xfrm>
            <a:off x="1101541" y="3503613"/>
            <a:ext cx="1082859" cy="584775"/>
          </a:xfrm>
          <a:prstGeom prst="rect">
            <a:avLst/>
          </a:prstGeom>
          <a:noFill/>
          <a:ln w="9525">
            <a:noFill/>
            <a:miter lim="800000"/>
          </a:ln>
          <a:effectLst/>
        </p:spPr>
        <p:txBody>
          <a:bodyPr wrap="square">
            <a:spAutoFit/>
          </a:bodyPr>
          <a:lstStyle/>
          <a:p>
            <a:pPr algn="ctr">
              <a:defRPr/>
            </a:pPr>
            <a:r>
              <a:rPr lang="zh-CN" altLang="en-US" sz="1600" dirty="0">
                <a:solidFill>
                  <a:srgbClr val="FEFFFF"/>
                </a:solidFill>
                <a:latin typeface="Arial" charset="0"/>
                <a:cs typeface="Arial" charset="0"/>
              </a:rPr>
              <a:t>管控能力执行能力</a:t>
            </a:r>
            <a:endParaRPr lang="en-US" altLang="zh-CN" sz="1600" dirty="0">
              <a:solidFill>
                <a:srgbClr val="FEFFFF"/>
              </a:solidFill>
              <a:latin typeface="Arial" charset="0"/>
              <a:cs typeface="Arial" charset="0"/>
            </a:endParaRPr>
          </a:p>
        </p:txBody>
      </p:sp>
      <p:sp>
        <p:nvSpPr>
          <p:cNvPr id="112" name="Rectangle 46"/>
          <p:cNvSpPr>
            <a:spLocks noChangeArrowheads="1"/>
          </p:cNvSpPr>
          <p:nvPr/>
        </p:nvSpPr>
        <p:spPr bwMode="auto">
          <a:xfrm>
            <a:off x="1115616" y="5027613"/>
            <a:ext cx="1147763" cy="584775"/>
          </a:xfrm>
          <a:prstGeom prst="rect">
            <a:avLst/>
          </a:prstGeom>
          <a:noFill/>
          <a:ln w="9525">
            <a:noFill/>
            <a:miter lim="800000"/>
          </a:ln>
          <a:effectLst/>
        </p:spPr>
        <p:txBody>
          <a:bodyPr wrap="square">
            <a:spAutoFit/>
          </a:bodyPr>
          <a:lstStyle/>
          <a:p>
            <a:pPr algn="ctr">
              <a:defRPr/>
            </a:pPr>
            <a:r>
              <a:rPr lang="zh-CN" altLang="en-US" sz="1600" dirty="0" smtClean="0">
                <a:solidFill>
                  <a:srgbClr val="FEFFFF"/>
                </a:solidFill>
                <a:latin typeface="Arial" charset="0"/>
                <a:cs typeface="Arial" charset="0"/>
              </a:rPr>
              <a:t>知识结构管理</a:t>
            </a:r>
            <a:r>
              <a:rPr lang="zh-CN" altLang="en-US" sz="1600" dirty="0">
                <a:solidFill>
                  <a:srgbClr val="FEFFFF"/>
                </a:solidFill>
                <a:latin typeface="Arial" charset="0"/>
                <a:cs typeface="Arial" charset="0"/>
              </a:rPr>
              <a:t>经验</a:t>
            </a:r>
            <a:endParaRPr lang="en-US" altLang="zh-CN" sz="1600" dirty="0">
              <a:solidFill>
                <a:srgbClr val="FEFFFF"/>
              </a:solidFill>
              <a:latin typeface="Arial" charset="0"/>
              <a:cs typeface="Arial" charset="0"/>
            </a:endParaRPr>
          </a:p>
        </p:txBody>
      </p:sp>
      <p:sp>
        <p:nvSpPr>
          <p:cNvPr id="113" name="Rectangle 47"/>
          <p:cNvSpPr>
            <a:spLocks noChangeArrowheads="1"/>
          </p:cNvSpPr>
          <p:nvPr/>
        </p:nvSpPr>
        <p:spPr bwMode="auto">
          <a:xfrm>
            <a:off x="7105466" y="1984375"/>
            <a:ext cx="1210949" cy="584775"/>
          </a:xfrm>
          <a:prstGeom prst="rect">
            <a:avLst/>
          </a:prstGeom>
          <a:noFill/>
          <a:ln w="9525">
            <a:noFill/>
            <a:miter lim="800000"/>
          </a:ln>
          <a:effectLst/>
        </p:spPr>
        <p:txBody>
          <a:bodyPr wrap="square">
            <a:spAutoFit/>
          </a:bodyPr>
          <a:lstStyle/>
          <a:p>
            <a:pPr algn="ctr">
              <a:defRPr/>
            </a:pPr>
            <a:r>
              <a:rPr lang="zh-CN" altLang="en-US" sz="1600" dirty="0">
                <a:solidFill>
                  <a:srgbClr val="FEFFFF"/>
                </a:solidFill>
                <a:latin typeface="Arial" charset="0"/>
                <a:cs typeface="Arial" charset="0"/>
              </a:rPr>
              <a:t>团队的</a:t>
            </a:r>
            <a:r>
              <a:rPr lang="zh-CN" altLang="en-US" sz="1600" dirty="0" smtClean="0">
                <a:solidFill>
                  <a:srgbClr val="FEFFFF"/>
                </a:solidFill>
                <a:latin typeface="Arial" charset="0"/>
                <a:cs typeface="Arial" charset="0"/>
              </a:rPr>
              <a:t>同质性与</a:t>
            </a:r>
            <a:r>
              <a:rPr lang="zh-CN" altLang="en-US" sz="1600" dirty="0">
                <a:solidFill>
                  <a:srgbClr val="FEFFFF"/>
                </a:solidFill>
                <a:latin typeface="Arial" charset="0"/>
                <a:cs typeface="Arial" charset="0"/>
              </a:rPr>
              <a:t>异质性</a:t>
            </a:r>
            <a:endParaRPr lang="en-US" altLang="zh-CN" sz="1600" dirty="0">
              <a:solidFill>
                <a:srgbClr val="FEFFFF"/>
              </a:solidFill>
              <a:latin typeface="Arial" charset="0"/>
              <a:cs typeface="Arial" charset="0"/>
            </a:endParaRPr>
          </a:p>
        </p:txBody>
      </p:sp>
      <p:sp>
        <p:nvSpPr>
          <p:cNvPr id="114" name="Rectangle 48"/>
          <p:cNvSpPr>
            <a:spLocks noChangeArrowheads="1"/>
          </p:cNvSpPr>
          <p:nvPr/>
        </p:nvSpPr>
        <p:spPr bwMode="auto">
          <a:xfrm>
            <a:off x="7164288" y="3503613"/>
            <a:ext cx="1123452" cy="584775"/>
          </a:xfrm>
          <a:prstGeom prst="rect">
            <a:avLst/>
          </a:prstGeom>
          <a:noFill/>
          <a:ln w="9525">
            <a:noFill/>
            <a:miter lim="800000"/>
          </a:ln>
          <a:effectLst/>
        </p:spPr>
        <p:txBody>
          <a:bodyPr wrap="square">
            <a:spAutoFit/>
          </a:bodyPr>
          <a:lstStyle/>
          <a:p>
            <a:pPr algn="ctr">
              <a:defRPr/>
            </a:pPr>
            <a:r>
              <a:rPr lang="zh-CN" altLang="en-US" sz="1600" dirty="0">
                <a:solidFill>
                  <a:srgbClr val="FEFFFF"/>
                </a:solidFill>
                <a:latin typeface="Arial" charset="0"/>
                <a:cs typeface="Arial" charset="0"/>
              </a:rPr>
              <a:t>团队成员个人魅力</a:t>
            </a:r>
            <a:endParaRPr lang="en-US" altLang="zh-CN" sz="1600" dirty="0">
              <a:solidFill>
                <a:srgbClr val="FEFFFF"/>
              </a:solidFill>
              <a:latin typeface="Arial" charset="0"/>
              <a:cs typeface="Arial" charset="0"/>
            </a:endParaRPr>
          </a:p>
        </p:txBody>
      </p:sp>
      <p:sp>
        <p:nvSpPr>
          <p:cNvPr id="115" name="Rectangle 49"/>
          <p:cNvSpPr>
            <a:spLocks noChangeArrowheads="1"/>
          </p:cNvSpPr>
          <p:nvPr/>
        </p:nvSpPr>
        <p:spPr bwMode="auto">
          <a:xfrm>
            <a:off x="7192963" y="5027613"/>
            <a:ext cx="1123452" cy="584775"/>
          </a:xfrm>
          <a:prstGeom prst="rect">
            <a:avLst/>
          </a:prstGeom>
          <a:noFill/>
          <a:ln w="9525">
            <a:noFill/>
            <a:miter lim="800000"/>
          </a:ln>
          <a:effectLst/>
        </p:spPr>
        <p:txBody>
          <a:bodyPr wrap="square">
            <a:spAutoFit/>
          </a:bodyPr>
          <a:lstStyle/>
          <a:p>
            <a:pPr algn="ctr">
              <a:defRPr/>
            </a:pPr>
            <a:r>
              <a:rPr lang="zh-CN" altLang="en-US" sz="1600" dirty="0">
                <a:solidFill>
                  <a:srgbClr val="FEFFFF"/>
                </a:solidFill>
                <a:latin typeface="Arial" charset="0"/>
                <a:cs typeface="Arial" charset="0"/>
              </a:rPr>
              <a:t>创新能力发展能力</a:t>
            </a:r>
            <a:endParaRPr lang="en-US" altLang="zh-CN" sz="1600" dirty="0">
              <a:solidFill>
                <a:srgbClr val="FEFFFF"/>
              </a:solidFill>
              <a:latin typeface="Arial" charset="0"/>
              <a:cs typeface="Arial" charset="0"/>
            </a:endParaRPr>
          </a:p>
        </p:txBody>
      </p:sp>
      <p:sp>
        <p:nvSpPr>
          <p:cNvPr id="116" name="Rectangle 50"/>
          <p:cNvSpPr>
            <a:spLocks noChangeArrowheads="1"/>
          </p:cNvSpPr>
          <p:nvPr/>
        </p:nvSpPr>
        <p:spPr bwMode="auto">
          <a:xfrm>
            <a:off x="3100388" y="1268760"/>
            <a:ext cx="3014662" cy="1670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50000"/>
              </a:lnSpc>
            </a:pPr>
            <a:r>
              <a:rPr lang="en-US" altLang="zh-CN" sz="1400" dirty="0" smtClean="0">
                <a:solidFill>
                  <a:srgbClr val="080808"/>
                </a:solidFill>
                <a:latin typeface="微软雅黑" pitchFamily="34" charset="-122"/>
                <a:ea typeface="微软雅黑" pitchFamily="34" charset="-122"/>
                <a:cs typeface="Arial" charset="0"/>
              </a:rPr>
              <a:t>CEO</a:t>
            </a:r>
            <a:r>
              <a:rPr lang="zh-CN" altLang="en-US" sz="1400" dirty="0" smtClean="0">
                <a:solidFill>
                  <a:srgbClr val="080808"/>
                </a:solidFill>
                <a:latin typeface="微软雅黑" pitchFamily="34" charset="-122"/>
                <a:ea typeface="微软雅黑" pitchFamily="34" charset="-122"/>
                <a:cs typeface="Arial" charset="0"/>
              </a:rPr>
              <a:t>无疑是经营管理团队风险评估中至为关键的因素，其对团队成员的影响力或者示范作用是重要的风险源，但其综合风险评估可依赖对企业内控成效和综合绩效的测评。</a:t>
            </a:r>
            <a:endParaRPr lang="en-US" altLang="zh-CN" sz="1400" dirty="0">
              <a:solidFill>
                <a:srgbClr val="080808"/>
              </a:solidFill>
              <a:latin typeface="微软雅黑" pitchFamily="34" charset="-122"/>
              <a:ea typeface="微软雅黑" pitchFamily="34" charset="-122"/>
              <a:cs typeface="Arial" charset="0"/>
            </a:endParaRPr>
          </a:p>
        </p:txBody>
      </p:sp>
      <p:sp>
        <p:nvSpPr>
          <p:cNvPr id="117" name="Rectangle 51"/>
          <p:cNvSpPr>
            <a:spLocks noChangeArrowheads="1"/>
          </p:cNvSpPr>
          <p:nvPr/>
        </p:nvSpPr>
        <p:spPr bwMode="auto">
          <a:xfrm>
            <a:off x="3833813" y="3564305"/>
            <a:ext cx="1600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1600" b="1" dirty="0" smtClean="0">
                <a:solidFill>
                  <a:srgbClr val="080808"/>
                </a:solidFill>
                <a:latin typeface="幼圆" pitchFamily="49" charset="-122"/>
                <a:ea typeface="幼圆" pitchFamily="49" charset="-122"/>
                <a:cs typeface="Arial" charset="0"/>
              </a:rPr>
              <a:t>经营管理团队风险评估</a:t>
            </a:r>
            <a:endParaRPr lang="en-US" altLang="zh-CN" sz="1600" b="1" dirty="0">
              <a:solidFill>
                <a:srgbClr val="080808"/>
              </a:solidFill>
              <a:latin typeface="幼圆" pitchFamily="49" charset="-122"/>
              <a:ea typeface="幼圆" pitchFamily="49" charset="-122"/>
              <a:cs typeface="Arial"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四、建设步骤</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风险调查之发掘二个优势</a:t>
            </a:r>
            <a:endParaRPr lang="zh-CN" altLang="en-US" sz="2800" dirty="0">
              <a:solidFill>
                <a:schemeClr val="bg1"/>
              </a:solidFill>
              <a:latin typeface="微软雅黑" pitchFamily="34" charset="-122"/>
              <a:ea typeface="微软雅黑" pitchFamily="34" charset="-122"/>
            </a:endParaRPr>
          </a:p>
        </p:txBody>
      </p:sp>
      <p:sp>
        <p:nvSpPr>
          <p:cNvPr id="52" name="AutoShape 3"/>
          <p:cNvSpPr>
            <a:spLocks noChangeArrowheads="1"/>
          </p:cNvSpPr>
          <p:nvPr/>
        </p:nvSpPr>
        <p:spPr bwMode="blackWhite">
          <a:xfrm>
            <a:off x="1066800" y="2649091"/>
            <a:ext cx="3732213" cy="923925"/>
          </a:xfrm>
          <a:prstGeom prst="roundRect">
            <a:avLst>
              <a:gd name="adj" fmla="val 9106"/>
            </a:avLst>
          </a:prstGeom>
          <a:gradFill rotWithShape="1">
            <a:gsLst>
              <a:gs pos="0">
                <a:schemeClr val="folHlink"/>
              </a:gs>
              <a:gs pos="100000">
                <a:schemeClr val="folHlink">
                  <a:gamma/>
                  <a:shade val="46275"/>
                  <a:invGamma/>
                </a:schemeClr>
              </a:gs>
            </a:gsLst>
            <a:lin ang="5400000" scaled="1"/>
          </a:gradFill>
          <a:ln w="25400">
            <a:solidFill>
              <a:schemeClr val="tx2"/>
            </a:solidFill>
            <a:round/>
          </a:ln>
          <a:effectLst/>
        </p:spPr>
        <p:txBody>
          <a:bodyPr wrap="none" anchor="ctr"/>
          <a:lstStyle/>
          <a:p>
            <a:pPr algn="ctr" eaLnBrk="0" hangingPunct="0">
              <a:defRPr/>
            </a:pPr>
            <a:r>
              <a:rPr lang="zh-CN" altLang="en-US" dirty="0" smtClean="0">
                <a:solidFill>
                  <a:schemeClr val="bg1"/>
                </a:solidFill>
              </a:rPr>
              <a:t>企业在行业中的地位</a:t>
            </a:r>
            <a:endParaRPr lang="en-US" altLang="zh-CN" dirty="0">
              <a:solidFill>
                <a:schemeClr val="bg1"/>
              </a:solidFill>
            </a:endParaRPr>
          </a:p>
        </p:txBody>
      </p:sp>
      <p:sp>
        <p:nvSpPr>
          <p:cNvPr id="54" name="AutoShape 5"/>
          <p:cNvSpPr>
            <a:spLocks noChangeArrowheads="1"/>
          </p:cNvSpPr>
          <p:nvPr/>
        </p:nvSpPr>
        <p:spPr bwMode="blackWhite">
          <a:xfrm>
            <a:off x="1066800" y="4077072"/>
            <a:ext cx="3732213" cy="923925"/>
          </a:xfrm>
          <a:prstGeom prst="roundRect">
            <a:avLst>
              <a:gd name="adj" fmla="val 9106"/>
            </a:avLst>
          </a:prstGeom>
          <a:gradFill rotWithShape="1">
            <a:gsLst>
              <a:gs pos="0">
                <a:schemeClr val="accent2"/>
              </a:gs>
              <a:gs pos="100000">
                <a:schemeClr val="accent2">
                  <a:gamma/>
                  <a:shade val="46275"/>
                  <a:invGamma/>
                </a:schemeClr>
              </a:gs>
            </a:gsLst>
            <a:lin ang="5400000" scaled="1"/>
          </a:gradFill>
          <a:ln w="25400">
            <a:solidFill>
              <a:schemeClr val="tx2"/>
            </a:solidFill>
            <a:round/>
          </a:ln>
          <a:effectLst/>
        </p:spPr>
        <p:txBody>
          <a:bodyPr wrap="none" anchor="ctr"/>
          <a:lstStyle/>
          <a:p>
            <a:pPr algn="ctr" eaLnBrk="0" hangingPunct="0">
              <a:defRPr/>
            </a:pPr>
            <a:r>
              <a:rPr lang="zh-CN" altLang="en-US" dirty="0">
                <a:solidFill>
                  <a:schemeClr val="bg1"/>
                </a:solidFill>
              </a:rPr>
              <a:t>企业的核心竞争力</a:t>
            </a:r>
            <a:endParaRPr lang="en-US" altLang="zh-CN" dirty="0">
              <a:solidFill>
                <a:schemeClr val="bg1"/>
              </a:solidFill>
            </a:endParaRPr>
          </a:p>
        </p:txBody>
      </p:sp>
      <p:sp>
        <p:nvSpPr>
          <p:cNvPr id="55" name="AutoShape 6"/>
          <p:cNvSpPr>
            <a:spLocks noChangeArrowheads="1"/>
          </p:cNvSpPr>
          <p:nvPr/>
        </p:nvSpPr>
        <p:spPr bwMode="gray">
          <a:xfrm>
            <a:off x="4889500" y="3577754"/>
            <a:ext cx="488950" cy="546100"/>
          </a:xfrm>
          <a:prstGeom prst="chevron">
            <a:avLst>
              <a:gd name="adj" fmla="val 52514"/>
            </a:avLst>
          </a:prstGeom>
          <a:solidFill>
            <a:schemeClr val="tx1"/>
          </a:solidFill>
          <a:ln>
            <a:noFill/>
          </a:ln>
          <a:extLst>
            <a:ext uri="{91240B29-F687-4F45-9708-019B960494DF}">
              <a14:hiddenLine xmlns:a14="http://schemas.microsoft.com/office/drawing/2010/main" w="0">
                <a:solidFill>
                  <a:srgbClr val="000000"/>
                </a:solidFill>
                <a:miter lim="800000"/>
                <a:headEnd/>
                <a:tailEnd/>
              </a14:hiddenLine>
            </a:ext>
          </a:extLst>
        </p:spPr>
        <p:txBody>
          <a:bodyPr wrap="none" anchor="ctr"/>
          <a:lstStyle/>
          <a:p>
            <a:endParaRPr lang="zh-CN" altLang="en-US"/>
          </a:p>
        </p:txBody>
      </p:sp>
      <p:grpSp>
        <p:nvGrpSpPr>
          <p:cNvPr id="56" name="Group 7"/>
          <p:cNvGrpSpPr/>
          <p:nvPr/>
        </p:nvGrpSpPr>
        <p:grpSpPr bwMode="auto">
          <a:xfrm>
            <a:off x="5448300" y="2868141"/>
            <a:ext cx="2093913" cy="2047875"/>
            <a:chOff x="3432" y="1398"/>
            <a:chExt cx="1319" cy="1290"/>
          </a:xfrm>
        </p:grpSpPr>
        <p:sp>
          <p:nvSpPr>
            <p:cNvPr id="57" name="Oval 8"/>
            <p:cNvSpPr>
              <a:spLocks noChangeArrowheads="1"/>
            </p:cNvSpPr>
            <p:nvPr/>
          </p:nvSpPr>
          <p:spPr bwMode="gray">
            <a:xfrm>
              <a:off x="3432" y="1398"/>
              <a:ext cx="1319" cy="1290"/>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w="38100" algn="ctr">
              <a:noFill/>
              <a:round/>
            </a:ln>
            <a:effectLst/>
          </p:spPr>
          <p:txBody>
            <a:bodyPr wrap="none" anchor="ctr">
              <a:spAutoFit/>
            </a:bodyPr>
            <a:lstStyle/>
            <a:p>
              <a:pPr>
                <a:defRPr/>
              </a:pPr>
              <a:endParaRPr lang="zh-CN" altLang="en-US"/>
            </a:p>
          </p:txBody>
        </p:sp>
        <p:sp>
          <p:nvSpPr>
            <p:cNvPr id="58" name="Oval 9"/>
            <p:cNvSpPr>
              <a:spLocks noChangeArrowheads="1"/>
            </p:cNvSpPr>
            <p:nvPr/>
          </p:nvSpPr>
          <p:spPr bwMode="gray">
            <a:xfrm>
              <a:off x="3432" y="1398"/>
              <a:ext cx="1319" cy="1290"/>
            </a:xfrm>
            <a:prstGeom prst="ellipse">
              <a:avLst/>
            </a:prstGeom>
            <a:gradFill rotWithShape="1">
              <a:gsLst>
                <a:gs pos="0">
                  <a:schemeClr val="accent1">
                    <a:alpha val="32001"/>
                  </a:schemeClr>
                </a:gs>
                <a:gs pos="100000">
                  <a:schemeClr val="accent1">
                    <a:gamma/>
                    <a:shade val="46275"/>
                    <a:invGamma/>
                  </a:schemeClr>
                </a:gs>
              </a:gsLst>
              <a:lin ang="2700000" scaled="1"/>
            </a:gradFill>
            <a:ln w="38100" algn="ctr">
              <a:noFill/>
              <a:round/>
            </a:ln>
            <a:effectLst/>
          </p:spPr>
          <p:txBody>
            <a:bodyPr wrap="none" anchor="ctr">
              <a:spAutoFit/>
            </a:bodyPr>
            <a:lstStyle/>
            <a:p>
              <a:pPr>
                <a:defRPr/>
              </a:pPr>
              <a:endParaRPr lang="zh-CN" altLang="en-US"/>
            </a:p>
          </p:txBody>
        </p:sp>
        <p:sp>
          <p:nvSpPr>
            <p:cNvPr id="59" name="Oval 10"/>
            <p:cNvSpPr>
              <a:spLocks noChangeArrowheads="1"/>
            </p:cNvSpPr>
            <p:nvPr/>
          </p:nvSpPr>
          <p:spPr bwMode="gray">
            <a:xfrm>
              <a:off x="3518" y="1482"/>
              <a:ext cx="1147" cy="1122"/>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w="38100" algn="ctr">
              <a:noFill/>
              <a:round/>
            </a:ln>
            <a:effectLst/>
          </p:spPr>
          <p:txBody>
            <a:bodyPr anchor="ctr">
              <a:spAutoFit/>
            </a:bodyPr>
            <a:lstStyle/>
            <a:p>
              <a:pPr>
                <a:defRPr/>
              </a:pPr>
              <a:endParaRPr lang="zh-CN" altLang="en-US"/>
            </a:p>
          </p:txBody>
        </p:sp>
        <p:sp>
          <p:nvSpPr>
            <p:cNvPr id="60" name="Oval 11"/>
            <p:cNvSpPr>
              <a:spLocks noChangeArrowheads="1"/>
            </p:cNvSpPr>
            <p:nvPr/>
          </p:nvSpPr>
          <p:spPr bwMode="gray">
            <a:xfrm>
              <a:off x="3519" y="1484"/>
              <a:ext cx="1147" cy="1122"/>
            </a:xfrm>
            <a:prstGeom prst="ellipse">
              <a:avLst/>
            </a:prstGeom>
            <a:gradFill rotWithShape="1">
              <a:gsLst>
                <a:gs pos="0">
                  <a:schemeClr val="accent1">
                    <a:gamma/>
                    <a:shade val="63529"/>
                    <a:invGamma/>
                  </a:schemeClr>
                </a:gs>
                <a:gs pos="100000">
                  <a:schemeClr val="accent1">
                    <a:alpha val="0"/>
                  </a:schemeClr>
                </a:gs>
              </a:gsLst>
              <a:lin ang="2700000" scaled="1"/>
            </a:gradFill>
            <a:ln w="38100" algn="ctr">
              <a:noFill/>
              <a:round/>
            </a:ln>
            <a:effectLst/>
          </p:spPr>
          <p:txBody>
            <a:bodyPr anchor="ctr">
              <a:spAutoFit/>
            </a:bodyPr>
            <a:lstStyle/>
            <a:p>
              <a:pPr>
                <a:defRPr/>
              </a:pPr>
              <a:endParaRPr lang="zh-CN" altLang="en-US"/>
            </a:p>
          </p:txBody>
        </p:sp>
        <p:sp>
          <p:nvSpPr>
            <p:cNvPr id="61" name="Oval 12"/>
            <p:cNvSpPr>
              <a:spLocks noChangeArrowheads="1"/>
            </p:cNvSpPr>
            <p:nvPr/>
          </p:nvSpPr>
          <p:spPr bwMode="gray">
            <a:xfrm>
              <a:off x="3575" y="1538"/>
              <a:ext cx="1033" cy="1010"/>
            </a:xfrm>
            <a:prstGeom prst="ellipse">
              <a:avLst/>
            </a:prstGeom>
            <a:solidFill>
              <a:srgbClr val="333333"/>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grpSp>
          <p:nvGrpSpPr>
            <p:cNvPr id="62" name="Group 13"/>
            <p:cNvGrpSpPr/>
            <p:nvPr/>
          </p:nvGrpSpPr>
          <p:grpSpPr bwMode="auto">
            <a:xfrm>
              <a:off x="3592" y="1549"/>
              <a:ext cx="999" cy="978"/>
              <a:chOff x="4166" y="1706"/>
              <a:chExt cx="1252" cy="1252"/>
            </a:xfrm>
          </p:grpSpPr>
          <p:sp>
            <p:nvSpPr>
              <p:cNvPr id="64" name="Oval 14"/>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65" name="Oval 15"/>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66" name="Oval 16"/>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67" name="Oval 17"/>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grpSp>
        <p:sp>
          <p:nvSpPr>
            <p:cNvPr id="63" name="Text Box 18"/>
            <p:cNvSpPr txBox="1">
              <a:spLocks noChangeArrowheads="1"/>
            </p:cNvSpPr>
            <p:nvPr/>
          </p:nvSpPr>
          <p:spPr bwMode="gray">
            <a:xfrm>
              <a:off x="3602" y="1920"/>
              <a:ext cx="98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b="1" dirty="0" smtClean="0">
                  <a:solidFill>
                    <a:srgbClr val="000000"/>
                  </a:solidFill>
                  <a:latin typeface="幼圆" pitchFamily="49" charset="-122"/>
                  <a:ea typeface="幼圆" pitchFamily="49" charset="-122"/>
                </a:rPr>
                <a:t>企业优势评估</a:t>
              </a:r>
              <a:endParaRPr lang="en-US" altLang="zh-CN" b="1" dirty="0">
                <a:solidFill>
                  <a:srgbClr val="000000"/>
                </a:solidFill>
                <a:latin typeface="幼圆" pitchFamily="49" charset="-122"/>
                <a:ea typeface="幼圆" pitchFamily="49" charset="-122"/>
              </a:endParaRPr>
            </a:p>
          </p:txBody>
        </p:sp>
      </p:gr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四、建设步骤</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风险调查之弄清三个模式</a:t>
            </a:r>
            <a:endParaRPr lang="zh-CN" altLang="en-US" sz="2800" dirty="0">
              <a:solidFill>
                <a:schemeClr val="bg1"/>
              </a:solidFill>
              <a:latin typeface="微软雅黑" pitchFamily="34" charset="-122"/>
              <a:ea typeface="微软雅黑" pitchFamily="34" charset="-122"/>
            </a:endParaRPr>
          </a:p>
        </p:txBody>
      </p:sp>
      <p:sp>
        <p:nvSpPr>
          <p:cNvPr id="4" name="Oval 2"/>
          <p:cNvSpPr>
            <a:spLocks noChangeArrowheads="1"/>
          </p:cNvSpPr>
          <p:nvPr/>
        </p:nvSpPr>
        <p:spPr bwMode="gray">
          <a:xfrm>
            <a:off x="2819400" y="2703984"/>
            <a:ext cx="3505200" cy="3505200"/>
          </a:xfrm>
          <a:prstGeom prst="ellipse">
            <a:avLst/>
          </a:prstGeom>
          <a:noFill/>
          <a:ln w="25400" cap="rnd" algn="ctr">
            <a:solidFill>
              <a:schemeClr val="accent1"/>
            </a:solidFill>
            <a:prstDash val="sysDot"/>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5" name="Oval 4"/>
          <p:cNvSpPr>
            <a:spLocks noChangeArrowheads="1"/>
          </p:cNvSpPr>
          <p:nvPr/>
        </p:nvSpPr>
        <p:spPr bwMode="gray">
          <a:xfrm>
            <a:off x="3581400" y="1484784"/>
            <a:ext cx="1981200" cy="1981200"/>
          </a:xfrm>
          <a:prstGeom prst="ellipse">
            <a:avLst/>
          </a:prstGeom>
          <a:gradFill rotWithShape="1">
            <a:gsLst>
              <a:gs pos="0">
                <a:schemeClr val="accent1"/>
              </a:gs>
              <a:gs pos="100000">
                <a:schemeClr val="accent1">
                  <a:gamma/>
                  <a:shade val="60784"/>
                  <a:invGamma/>
                  <a:alpha val="0"/>
                </a:schemeClr>
              </a:gs>
            </a:gsLst>
            <a:lin ang="5400000" scaled="1"/>
          </a:gradFill>
          <a:ln w="25400" algn="ctr">
            <a:solidFill>
              <a:schemeClr val="accent1"/>
            </a:solidFill>
            <a:round/>
          </a:ln>
          <a:effectLst/>
        </p:spPr>
        <p:txBody>
          <a:bodyPr wrap="none" anchor="ctr"/>
          <a:lstStyle/>
          <a:p>
            <a:pPr algn="ctr" eaLnBrk="0" hangingPunct="0">
              <a:defRPr/>
            </a:pPr>
            <a:r>
              <a:rPr lang="zh-CN" altLang="en-US" dirty="0" smtClean="0">
                <a:latin typeface="幼圆" pitchFamily="49" charset="-122"/>
                <a:ea typeface="幼圆" pitchFamily="49" charset="-122"/>
              </a:rPr>
              <a:t>业务模式</a:t>
            </a:r>
            <a:endParaRPr lang="en-US" altLang="ko-KR" dirty="0">
              <a:latin typeface="幼圆" pitchFamily="49" charset="-122"/>
              <a:ea typeface="幼圆" pitchFamily="49" charset="-122"/>
            </a:endParaRPr>
          </a:p>
        </p:txBody>
      </p:sp>
      <p:sp>
        <p:nvSpPr>
          <p:cNvPr id="6" name="Oval 5"/>
          <p:cNvSpPr>
            <a:spLocks noChangeArrowheads="1"/>
          </p:cNvSpPr>
          <p:nvPr/>
        </p:nvSpPr>
        <p:spPr bwMode="gray">
          <a:xfrm>
            <a:off x="1676400" y="3999384"/>
            <a:ext cx="1981200" cy="1981200"/>
          </a:xfrm>
          <a:prstGeom prst="ellipse">
            <a:avLst/>
          </a:prstGeom>
          <a:gradFill rotWithShape="1">
            <a:gsLst>
              <a:gs pos="0">
                <a:schemeClr val="accent1"/>
              </a:gs>
              <a:gs pos="100000">
                <a:schemeClr val="accent1">
                  <a:gamma/>
                  <a:shade val="60784"/>
                  <a:invGamma/>
                  <a:alpha val="0"/>
                </a:schemeClr>
              </a:gs>
            </a:gsLst>
            <a:lin ang="5400000" scaled="1"/>
          </a:gradFill>
          <a:ln w="25400" algn="ctr">
            <a:solidFill>
              <a:schemeClr val="accent1"/>
            </a:solidFill>
            <a:round/>
          </a:ln>
          <a:effectLst/>
        </p:spPr>
        <p:txBody>
          <a:bodyPr wrap="none" anchor="ctr"/>
          <a:lstStyle/>
          <a:p>
            <a:pPr algn="ctr" eaLnBrk="0" hangingPunct="0">
              <a:defRPr/>
            </a:pPr>
            <a:r>
              <a:rPr lang="zh-CN" altLang="en-US" dirty="0">
                <a:latin typeface="幼圆" pitchFamily="49" charset="-122"/>
                <a:ea typeface="幼圆" pitchFamily="49" charset="-122"/>
              </a:rPr>
              <a:t>盈利模式</a:t>
            </a:r>
            <a:endParaRPr lang="en-US" altLang="ko-KR" dirty="0">
              <a:latin typeface="幼圆" pitchFamily="49" charset="-122"/>
              <a:ea typeface="幼圆" pitchFamily="49" charset="-122"/>
            </a:endParaRPr>
          </a:p>
        </p:txBody>
      </p:sp>
      <p:sp>
        <p:nvSpPr>
          <p:cNvPr id="7" name="Oval 6"/>
          <p:cNvSpPr>
            <a:spLocks noChangeArrowheads="1"/>
          </p:cNvSpPr>
          <p:nvPr/>
        </p:nvSpPr>
        <p:spPr bwMode="gray">
          <a:xfrm>
            <a:off x="5562600" y="4005064"/>
            <a:ext cx="1981200" cy="1981200"/>
          </a:xfrm>
          <a:prstGeom prst="ellipse">
            <a:avLst/>
          </a:prstGeom>
          <a:gradFill rotWithShape="1">
            <a:gsLst>
              <a:gs pos="0">
                <a:schemeClr val="accent1"/>
              </a:gs>
              <a:gs pos="100000">
                <a:schemeClr val="accent1">
                  <a:gamma/>
                  <a:shade val="60784"/>
                  <a:invGamma/>
                  <a:alpha val="0"/>
                </a:schemeClr>
              </a:gs>
            </a:gsLst>
            <a:lin ang="5400000" scaled="1"/>
          </a:gradFill>
          <a:ln w="25400" algn="ctr">
            <a:solidFill>
              <a:schemeClr val="accent1"/>
            </a:solidFill>
            <a:round/>
          </a:ln>
          <a:effectLst/>
        </p:spPr>
        <p:txBody>
          <a:bodyPr wrap="none" anchor="ctr"/>
          <a:lstStyle/>
          <a:p>
            <a:pPr algn="ctr" eaLnBrk="0" hangingPunct="0">
              <a:defRPr/>
            </a:pPr>
            <a:r>
              <a:rPr lang="zh-CN" altLang="en-US" dirty="0">
                <a:latin typeface="幼圆" pitchFamily="49" charset="-122"/>
                <a:ea typeface="幼圆" pitchFamily="49" charset="-122"/>
              </a:rPr>
              <a:t>营销模式</a:t>
            </a:r>
            <a:endParaRPr lang="en-US" altLang="ko-KR" dirty="0">
              <a:latin typeface="幼圆" pitchFamily="49" charset="-122"/>
              <a:ea typeface="幼圆" pitchFamily="49" charset="-122"/>
            </a:endParaRPr>
          </a:p>
        </p:txBody>
      </p:sp>
      <p:pic>
        <p:nvPicPr>
          <p:cNvPr id="8" name="Picture 7" descr="leave"/>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gray">
          <a:xfrm rot="19237344">
            <a:off x="5759450" y="3097684"/>
            <a:ext cx="403225"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leave"/>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gray">
          <a:xfrm>
            <a:off x="4264025" y="5977409"/>
            <a:ext cx="61277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leave"/>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gray">
          <a:xfrm rot="2343188">
            <a:off x="2998788" y="3132609"/>
            <a:ext cx="403225"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971600" y="1700808"/>
            <a:ext cx="2520280" cy="523220"/>
          </a:xfrm>
          <a:prstGeom prst="rect">
            <a:avLst/>
          </a:prstGeom>
          <a:noFill/>
        </p:spPr>
        <p:txBody>
          <a:bodyPr wrap="square" rtlCol="0">
            <a:spAutoFit/>
          </a:bodyPr>
          <a:lstStyle/>
          <a:p>
            <a:r>
              <a:rPr lang="zh-CN" altLang="en-US" sz="1400" dirty="0" smtClean="0">
                <a:latin typeface="微软雅黑" pitchFamily="34" charset="-122"/>
                <a:ea typeface="微软雅黑" pitchFamily="34" charset="-122"/>
              </a:rPr>
              <a:t>企业提供什么产品和服务？业务流程与业务逻辑是什么？</a:t>
            </a:r>
            <a:endParaRPr lang="zh-CN" altLang="en-US" sz="1400" dirty="0">
              <a:latin typeface="微软雅黑" pitchFamily="34" charset="-122"/>
              <a:ea typeface="微软雅黑" pitchFamily="34" charset="-122"/>
            </a:endParaRPr>
          </a:p>
        </p:txBody>
      </p:sp>
      <p:sp>
        <p:nvSpPr>
          <p:cNvPr id="11" name="TextBox 10"/>
          <p:cNvSpPr txBox="1"/>
          <p:nvPr/>
        </p:nvSpPr>
        <p:spPr>
          <a:xfrm>
            <a:off x="755576" y="6002124"/>
            <a:ext cx="2520280" cy="523220"/>
          </a:xfrm>
          <a:prstGeom prst="rect">
            <a:avLst/>
          </a:prstGeom>
          <a:noFill/>
        </p:spPr>
        <p:txBody>
          <a:bodyPr wrap="square" rtlCol="0">
            <a:spAutoFit/>
          </a:bodyPr>
          <a:lstStyle/>
          <a:p>
            <a:r>
              <a:rPr lang="zh-CN" altLang="en-US" sz="1400" dirty="0" smtClean="0">
                <a:latin typeface="微软雅黑" pitchFamily="34" charset="-122"/>
                <a:ea typeface="微软雅黑" pitchFamily="34" charset="-122"/>
              </a:rPr>
              <a:t>企业怎么赚钱？获利的能力或者获利的效率如何？</a:t>
            </a:r>
            <a:endParaRPr lang="zh-CN" altLang="en-US" sz="1400" dirty="0">
              <a:latin typeface="微软雅黑" pitchFamily="34" charset="-122"/>
              <a:ea typeface="微软雅黑" pitchFamily="34" charset="-122"/>
            </a:endParaRPr>
          </a:p>
        </p:txBody>
      </p:sp>
      <p:sp>
        <p:nvSpPr>
          <p:cNvPr id="12" name="TextBox 11"/>
          <p:cNvSpPr txBox="1"/>
          <p:nvPr/>
        </p:nvSpPr>
        <p:spPr>
          <a:xfrm>
            <a:off x="5868144" y="6021288"/>
            <a:ext cx="2880320" cy="523220"/>
          </a:xfrm>
          <a:prstGeom prst="rect">
            <a:avLst/>
          </a:prstGeom>
          <a:noFill/>
        </p:spPr>
        <p:txBody>
          <a:bodyPr wrap="square" rtlCol="0">
            <a:spAutoFit/>
          </a:bodyPr>
          <a:lstStyle/>
          <a:p>
            <a:r>
              <a:rPr lang="zh-CN" altLang="en-US" sz="1400" dirty="0" smtClean="0">
                <a:latin typeface="微软雅黑" pitchFamily="34" charset="-122"/>
                <a:ea typeface="微软雅黑" pitchFamily="34" charset="-122"/>
              </a:rPr>
              <a:t>企业如何推广自己的产品和服务？销售渠道以及激励机制如何？</a:t>
            </a:r>
            <a:endParaRPr lang="zh-CN" altLang="en-US" sz="1400"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84775"/>
          </a:xfrm>
          <a:prstGeom prst="rect">
            <a:avLst/>
          </a:prstGeom>
          <a:noFill/>
        </p:spPr>
        <p:txBody>
          <a:bodyPr wrap="square" rtlCol="0">
            <a:spAutoFit/>
          </a:bodyPr>
          <a:lstStyle/>
          <a:p>
            <a:r>
              <a:rPr lang="zh-CN" altLang="en-US" sz="3200" dirty="0" smtClean="0">
                <a:solidFill>
                  <a:schemeClr val="bg1"/>
                </a:solidFill>
                <a:latin typeface="微软雅黑" pitchFamily="34" charset="-122"/>
                <a:ea typeface="微软雅黑" pitchFamily="34" charset="-122"/>
              </a:rPr>
              <a:t>一</a:t>
            </a:r>
            <a:r>
              <a:rPr lang="zh-CN" altLang="en-US" sz="3200" dirty="0">
                <a:solidFill>
                  <a:schemeClr val="bg1"/>
                </a:solidFill>
                <a:latin typeface="微软雅黑" pitchFamily="34" charset="-122"/>
                <a:ea typeface="微软雅黑" pitchFamily="34" charset="-122"/>
              </a:rPr>
              <a:t>、概念及意义</a:t>
            </a:r>
            <a:r>
              <a:rPr lang="en-US" altLang="zh-CN" sz="3200" dirty="0" smtClean="0">
                <a:solidFill>
                  <a:schemeClr val="bg1"/>
                </a:solidFill>
                <a:latin typeface="微软雅黑" pitchFamily="34" charset="-122"/>
                <a:ea typeface="微软雅黑" pitchFamily="34" charset="-122"/>
              </a:rPr>
              <a:t>——</a:t>
            </a:r>
            <a:r>
              <a:rPr lang="zh-CN" altLang="en-US" sz="3200" dirty="0" smtClean="0">
                <a:solidFill>
                  <a:schemeClr val="bg1"/>
                </a:solidFill>
                <a:latin typeface="微软雅黑" pitchFamily="34" charset="-122"/>
                <a:ea typeface="微软雅黑" pitchFamily="34" charset="-122"/>
              </a:rPr>
              <a:t>风险管理体系</a:t>
            </a:r>
            <a:endParaRPr lang="zh-CN" altLang="en-US" sz="3200" dirty="0">
              <a:solidFill>
                <a:schemeClr val="bg1"/>
              </a:solidFill>
              <a:latin typeface="微软雅黑" pitchFamily="34" charset="-122"/>
              <a:ea typeface="微软雅黑" pitchFamily="34" charset="-122"/>
            </a:endParaRPr>
          </a:p>
        </p:txBody>
      </p:sp>
      <p:grpSp>
        <p:nvGrpSpPr>
          <p:cNvPr id="4" name="Group 3"/>
          <p:cNvGrpSpPr/>
          <p:nvPr/>
        </p:nvGrpSpPr>
        <p:grpSpPr bwMode="auto">
          <a:xfrm>
            <a:off x="457200" y="1385888"/>
            <a:ext cx="8507413" cy="4710112"/>
            <a:chOff x="288" y="873"/>
            <a:chExt cx="5359" cy="2967"/>
          </a:xfrm>
        </p:grpSpPr>
        <p:sp>
          <p:nvSpPr>
            <p:cNvPr id="5" name="Oval 4"/>
            <p:cNvSpPr>
              <a:spLocks noChangeArrowheads="1"/>
            </p:cNvSpPr>
            <p:nvPr/>
          </p:nvSpPr>
          <p:spPr bwMode="auto">
            <a:xfrm>
              <a:off x="1632" y="1344"/>
              <a:ext cx="2544" cy="2496"/>
            </a:xfrm>
            <a:prstGeom prst="ellipse">
              <a:avLst/>
            </a:prstGeom>
            <a:noFill/>
            <a:ln w="9525" algn="ctr">
              <a:solidFill>
                <a:schemeClr val="accent1"/>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nvGrpSpPr>
            <p:cNvPr id="6" name="Group 5"/>
            <p:cNvGrpSpPr/>
            <p:nvPr/>
          </p:nvGrpSpPr>
          <p:grpSpPr bwMode="auto">
            <a:xfrm>
              <a:off x="2256" y="1968"/>
              <a:ext cx="1296" cy="1344"/>
              <a:chOff x="2016" y="1920"/>
              <a:chExt cx="1680" cy="1680"/>
            </a:xfrm>
          </p:grpSpPr>
          <p:sp>
            <p:nvSpPr>
              <p:cNvPr id="51" name="Oval 6"/>
              <p:cNvSpPr>
                <a:spLocks noChangeArrowheads="1"/>
              </p:cNvSpPr>
              <p:nvPr/>
            </p:nvSpPr>
            <p:spPr bwMode="gray">
              <a:xfrm>
                <a:off x="2016" y="1920"/>
                <a:ext cx="1680" cy="1680"/>
              </a:xfrm>
              <a:prstGeom prst="ellipse">
                <a:avLst/>
              </a:prstGeom>
              <a:gradFill rotWithShape="1">
                <a:gsLst>
                  <a:gs pos="0">
                    <a:srgbClr val="FF6600"/>
                  </a:gs>
                  <a:gs pos="100000">
                    <a:srgbClr val="742E00"/>
                  </a:gs>
                </a:gsLst>
                <a:lin ang="5400000" scaled="1"/>
              </a:gradFill>
              <a:ln w="9525">
                <a:solidFill>
                  <a:schemeClr val="tx1"/>
                </a:solidFill>
                <a:round/>
              </a:ln>
            </p:spPr>
            <p:txBody>
              <a:bodyPr wrap="none" anchor="ctr"/>
              <a:lstStyle/>
              <a:p>
                <a:endParaRPr lang="zh-CN" altLang="en-US"/>
              </a:p>
            </p:txBody>
          </p:sp>
          <p:sp>
            <p:nvSpPr>
              <p:cNvPr id="52" name="Freeform 7"/>
              <p:cNvSpPr/>
              <p:nvPr/>
            </p:nvSpPr>
            <p:spPr bwMode="gray">
              <a:xfrm>
                <a:off x="2208" y="1948"/>
                <a:ext cx="1296" cy="634"/>
              </a:xfrm>
              <a:custGeom>
                <a:avLst/>
                <a:gdLst>
                  <a:gd name="T0" fmla="*/ 1095 w 1321"/>
                  <a:gd name="T1" fmla="*/ 141 h 712"/>
                  <a:gd name="T2" fmla="*/ 1109 w 1321"/>
                  <a:gd name="T3" fmla="*/ 156 h 712"/>
                  <a:gd name="T4" fmla="*/ 1112 w 1321"/>
                  <a:gd name="T5" fmla="*/ 170 h 712"/>
                  <a:gd name="T6" fmla="*/ 1107 w 1321"/>
                  <a:gd name="T7" fmla="*/ 182 h 712"/>
                  <a:gd name="T8" fmla="*/ 1093 w 1321"/>
                  <a:gd name="T9" fmla="*/ 192 h 712"/>
                  <a:gd name="T10" fmla="*/ 1071 w 1321"/>
                  <a:gd name="T11" fmla="*/ 204 h 712"/>
                  <a:gd name="T12" fmla="*/ 1043 w 1321"/>
                  <a:gd name="T13" fmla="*/ 213 h 712"/>
                  <a:gd name="T14" fmla="*/ 1007 w 1321"/>
                  <a:gd name="T15" fmla="*/ 221 h 712"/>
                  <a:gd name="T16" fmla="*/ 966 w 1321"/>
                  <a:gd name="T17" fmla="*/ 229 h 712"/>
                  <a:gd name="T18" fmla="*/ 919 w 1321"/>
                  <a:gd name="T19" fmla="*/ 235 h 712"/>
                  <a:gd name="T20" fmla="*/ 868 w 1321"/>
                  <a:gd name="T21" fmla="*/ 240 h 712"/>
                  <a:gd name="T22" fmla="*/ 814 w 1321"/>
                  <a:gd name="T23" fmla="*/ 243 h 712"/>
                  <a:gd name="T24" fmla="*/ 754 w 1321"/>
                  <a:gd name="T25" fmla="*/ 248 h 712"/>
                  <a:gd name="T26" fmla="*/ 694 w 1321"/>
                  <a:gd name="T27" fmla="*/ 249 h 712"/>
                  <a:gd name="T28" fmla="*/ 670 w 1321"/>
                  <a:gd name="T29" fmla="*/ 250 h 712"/>
                  <a:gd name="T30" fmla="*/ 401 w 1321"/>
                  <a:gd name="T31" fmla="*/ 250 h 712"/>
                  <a:gd name="T32" fmla="*/ 397 w 1321"/>
                  <a:gd name="T33" fmla="*/ 250 h 712"/>
                  <a:gd name="T34" fmla="*/ 344 w 1321"/>
                  <a:gd name="T35" fmla="*/ 249 h 712"/>
                  <a:gd name="T36" fmla="*/ 293 w 1321"/>
                  <a:gd name="T37" fmla="*/ 248 h 712"/>
                  <a:gd name="T38" fmla="*/ 245 w 1321"/>
                  <a:gd name="T39" fmla="*/ 245 h 712"/>
                  <a:gd name="T40" fmla="*/ 199 w 1321"/>
                  <a:gd name="T41" fmla="*/ 242 h 712"/>
                  <a:gd name="T42" fmla="*/ 158 w 1321"/>
                  <a:gd name="T43" fmla="*/ 238 h 712"/>
                  <a:gd name="T44" fmla="*/ 120 w 1321"/>
                  <a:gd name="T45" fmla="*/ 232 h 712"/>
                  <a:gd name="T46" fmla="*/ 84 w 1321"/>
                  <a:gd name="T47" fmla="*/ 228 h 712"/>
                  <a:gd name="T48" fmla="*/ 58 w 1321"/>
                  <a:gd name="T49" fmla="*/ 222 h 712"/>
                  <a:gd name="T50" fmla="*/ 30 w 1321"/>
                  <a:gd name="T51" fmla="*/ 214 h 712"/>
                  <a:gd name="T52" fmla="*/ 18 w 1321"/>
                  <a:gd name="T53" fmla="*/ 205 h 712"/>
                  <a:gd name="T54" fmla="*/ 6 w 1321"/>
                  <a:gd name="T55" fmla="*/ 195 h 712"/>
                  <a:gd name="T56" fmla="*/ 0 w 1321"/>
                  <a:gd name="T57" fmla="*/ 184 h 712"/>
                  <a:gd name="T58" fmla="*/ 0 w 1321"/>
                  <a:gd name="T59" fmla="*/ 183 h 712"/>
                  <a:gd name="T60" fmla="*/ 4 w 1321"/>
                  <a:gd name="T61" fmla="*/ 170 h 712"/>
                  <a:gd name="T62" fmla="*/ 16 w 1321"/>
                  <a:gd name="T63" fmla="*/ 157 h 712"/>
                  <a:gd name="T64" fmla="*/ 42 w 1321"/>
                  <a:gd name="T65" fmla="*/ 130 h 712"/>
                  <a:gd name="T66" fmla="*/ 77 w 1321"/>
                  <a:gd name="T67" fmla="*/ 105 h 712"/>
                  <a:gd name="T68" fmla="*/ 124 w 1321"/>
                  <a:gd name="T69" fmla="*/ 83 h 712"/>
                  <a:gd name="T70" fmla="*/ 172 w 1321"/>
                  <a:gd name="T71" fmla="*/ 61 h 712"/>
                  <a:gd name="T72" fmla="*/ 227 w 1321"/>
                  <a:gd name="T73" fmla="*/ 43 h 712"/>
                  <a:gd name="T74" fmla="*/ 287 w 1321"/>
                  <a:gd name="T75" fmla="*/ 29 h 712"/>
                  <a:gd name="T76" fmla="*/ 349 w 1321"/>
                  <a:gd name="T77" fmla="*/ 16 h 712"/>
                  <a:gd name="T78" fmla="*/ 419 w 1321"/>
                  <a:gd name="T79" fmla="*/ 8 h 712"/>
                  <a:gd name="T80" fmla="*/ 489 w 1321"/>
                  <a:gd name="T81" fmla="*/ 4 h 712"/>
                  <a:gd name="T82" fmla="*/ 562 w 1321"/>
                  <a:gd name="T83" fmla="*/ 0 h 712"/>
                  <a:gd name="T84" fmla="*/ 562 w 1321"/>
                  <a:gd name="T85" fmla="*/ 0 h 712"/>
                  <a:gd name="T86" fmla="*/ 639 w 1321"/>
                  <a:gd name="T87" fmla="*/ 4 h 712"/>
                  <a:gd name="T88" fmla="*/ 713 w 1321"/>
                  <a:gd name="T89" fmla="*/ 8 h 712"/>
                  <a:gd name="T90" fmla="*/ 785 w 1321"/>
                  <a:gd name="T91" fmla="*/ 18 h 712"/>
                  <a:gd name="T92" fmla="*/ 851 w 1321"/>
                  <a:gd name="T93" fmla="*/ 32 h 712"/>
                  <a:gd name="T94" fmla="*/ 911 w 1321"/>
                  <a:gd name="T95" fmla="*/ 48 h 712"/>
                  <a:gd name="T96" fmla="*/ 967 w 1321"/>
                  <a:gd name="T97" fmla="*/ 69 h 712"/>
                  <a:gd name="T98" fmla="*/ 1017 w 1321"/>
                  <a:gd name="T99" fmla="*/ 90 h 712"/>
                  <a:gd name="T100" fmla="*/ 1060 w 1321"/>
                  <a:gd name="T101" fmla="*/ 114 h 712"/>
                  <a:gd name="T102" fmla="*/ 1095 w 1321"/>
                  <a:gd name="T103" fmla="*/ 141 h 712"/>
                  <a:gd name="T104" fmla="*/ 1095 w 1321"/>
                  <a:gd name="T105" fmla="*/ 14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FF6600"/>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7" name="Text Box 8"/>
            <p:cNvSpPr txBox="1">
              <a:spLocks noChangeArrowheads="1"/>
            </p:cNvSpPr>
            <p:nvPr/>
          </p:nvSpPr>
          <p:spPr bwMode="gray">
            <a:xfrm>
              <a:off x="2387" y="2496"/>
              <a:ext cx="1086" cy="446"/>
            </a:xfrm>
            <a:prstGeom prst="rect">
              <a:avLst/>
            </a:prstGeom>
            <a:noFill/>
            <a:ln w="9525">
              <a:noFill/>
              <a:miter lim="800000"/>
            </a:ln>
            <a:effectLst/>
          </p:spPr>
          <p:txBody>
            <a:bodyPr wrap="none">
              <a:spAutoFit/>
            </a:bodyPr>
            <a:lstStyle/>
            <a:p>
              <a:pPr algn="ctr" eaLnBrk="0" hangingPunct="0">
                <a:defRPr/>
              </a:pPr>
              <a:r>
                <a:rPr lang="zh-CN" altLang="en-US" sz="2000" dirty="0" smtClean="0">
                  <a:solidFill>
                    <a:srgbClr val="FFFF00"/>
                  </a:solidFill>
                  <a:latin typeface="+mn-ea"/>
                </a:rPr>
                <a:t>风险管理体系</a:t>
              </a:r>
              <a:endParaRPr lang="en-US" altLang="zh-CN" sz="2000" dirty="0" smtClean="0">
                <a:solidFill>
                  <a:srgbClr val="FFFF00"/>
                </a:solidFill>
                <a:latin typeface="+mn-ea"/>
              </a:endParaRPr>
            </a:p>
            <a:p>
              <a:pPr algn="ctr" eaLnBrk="0" hangingPunct="0">
                <a:defRPr/>
              </a:pPr>
              <a:r>
                <a:rPr lang="zh-CN" altLang="en-US" sz="2000" dirty="0" smtClean="0">
                  <a:solidFill>
                    <a:srgbClr val="FFFF00"/>
                  </a:solidFill>
                  <a:latin typeface="+mn-ea"/>
                </a:rPr>
                <a:t>的特征</a:t>
              </a:r>
              <a:endParaRPr lang="en-US" altLang="zh-CN" sz="2000" dirty="0">
                <a:solidFill>
                  <a:srgbClr val="FFFF00"/>
                </a:solidFill>
                <a:latin typeface="+mn-ea"/>
              </a:endParaRPr>
            </a:p>
          </p:txBody>
        </p:sp>
        <p:grpSp>
          <p:nvGrpSpPr>
            <p:cNvPr id="8" name="Group 9"/>
            <p:cNvGrpSpPr/>
            <p:nvPr/>
          </p:nvGrpSpPr>
          <p:grpSpPr bwMode="auto">
            <a:xfrm>
              <a:off x="2640" y="1104"/>
              <a:ext cx="432" cy="415"/>
              <a:chOff x="2640" y="1088"/>
              <a:chExt cx="432" cy="415"/>
            </a:xfrm>
          </p:grpSpPr>
          <p:grpSp>
            <p:nvGrpSpPr>
              <p:cNvPr id="47" name="Group 10"/>
              <p:cNvGrpSpPr/>
              <p:nvPr/>
            </p:nvGrpSpPr>
            <p:grpSpPr bwMode="auto">
              <a:xfrm>
                <a:off x="2640" y="1088"/>
                <a:ext cx="432" cy="415"/>
                <a:chOff x="2016" y="1920"/>
                <a:chExt cx="1680" cy="1680"/>
              </a:xfrm>
            </p:grpSpPr>
            <p:sp>
              <p:nvSpPr>
                <p:cNvPr id="49" name="Oval 11"/>
                <p:cNvSpPr>
                  <a:spLocks noChangeArrowheads="1"/>
                </p:cNvSpPr>
                <p:nvPr/>
              </p:nvSpPr>
              <p:spPr bwMode="gray">
                <a:xfrm>
                  <a:off x="2016" y="1920"/>
                  <a:ext cx="1680" cy="1680"/>
                </a:xfrm>
                <a:prstGeom prst="ellipse">
                  <a:avLst/>
                </a:prstGeom>
                <a:gradFill rotWithShape="1">
                  <a:gsLst>
                    <a:gs pos="0">
                      <a:schemeClr val="accent2"/>
                    </a:gs>
                    <a:gs pos="100000">
                      <a:schemeClr val="accent2">
                        <a:gamma/>
                        <a:shade val="42353"/>
                        <a:invGamma/>
                      </a:schemeClr>
                    </a:gs>
                  </a:gsLst>
                  <a:lin ang="5400000" scaled="1"/>
                </a:gradFill>
                <a:ln w="9525">
                  <a:solidFill>
                    <a:srgbClr val="000000"/>
                  </a:solidFill>
                  <a:round/>
                </a:ln>
                <a:effectLst/>
              </p:spPr>
              <p:txBody>
                <a:bodyPr wrap="none" anchor="ctr"/>
                <a:lstStyle/>
                <a:p>
                  <a:pPr>
                    <a:defRPr/>
                  </a:pPr>
                  <a:endParaRPr lang="zh-CN" altLang="en-US"/>
                </a:p>
              </p:txBody>
            </p:sp>
            <p:sp>
              <p:nvSpPr>
                <p:cNvPr id="50" name="Freeform 12"/>
                <p:cNvSpPr/>
                <p:nvPr/>
              </p:nvSpPr>
              <p:spPr bwMode="gray">
                <a:xfrm>
                  <a:off x="2208" y="1948"/>
                  <a:ext cx="1296" cy="634"/>
                </a:xfrm>
                <a:custGeom>
                  <a:avLst/>
                  <a:gdLst>
                    <a:gd name="T0" fmla="*/ 1095 w 1321"/>
                    <a:gd name="T1" fmla="*/ 141 h 712"/>
                    <a:gd name="T2" fmla="*/ 1109 w 1321"/>
                    <a:gd name="T3" fmla="*/ 156 h 712"/>
                    <a:gd name="T4" fmla="*/ 1112 w 1321"/>
                    <a:gd name="T5" fmla="*/ 170 h 712"/>
                    <a:gd name="T6" fmla="*/ 1107 w 1321"/>
                    <a:gd name="T7" fmla="*/ 182 h 712"/>
                    <a:gd name="T8" fmla="*/ 1093 w 1321"/>
                    <a:gd name="T9" fmla="*/ 192 h 712"/>
                    <a:gd name="T10" fmla="*/ 1071 w 1321"/>
                    <a:gd name="T11" fmla="*/ 204 h 712"/>
                    <a:gd name="T12" fmla="*/ 1043 w 1321"/>
                    <a:gd name="T13" fmla="*/ 213 h 712"/>
                    <a:gd name="T14" fmla="*/ 1007 w 1321"/>
                    <a:gd name="T15" fmla="*/ 221 h 712"/>
                    <a:gd name="T16" fmla="*/ 966 w 1321"/>
                    <a:gd name="T17" fmla="*/ 229 h 712"/>
                    <a:gd name="T18" fmla="*/ 919 w 1321"/>
                    <a:gd name="T19" fmla="*/ 235 h 712"/>
                    <a:gd name="T20" fmla="*/ 868 w 1321"/>
                    <a:gd name="T21" fmla="*/ 240 h 712"/>
                    <a:gd name="T22" fmla="*/ 814 w 1321"/>
                    <a:gd name="T23" fmla="*/ 243 h 712"/>
                    <a:gd name="T24" fmla="*/ 754 w 1321"/>
                    <a:gd name="T25" fmla="*/ 248 h 712"/>
                    <a:gd name="T26" fmla="*/ 694 w 1321"/>
                    <a:gd name="T27" fmla="*/ 249 h 712"/>
                    <a:gd name="T28" fmla="*/ 670 w 1321"/>
                    <a:gd name="T29" fmla="*/ 250 h 712"/>
                    <a:gd name="T30" fmla="*/ 401 w 1321"/>
                    <a:gd name="T31" fmla="*/ 250 h 712"/>
                    <a:gd name="T32" fmla="*/ 397 w 1321"/>
                    <a:gd name="T33" fmla="*/ 250 h 712"/>
                    <a:gd name="T34" fmla="*/ 344 w 1321"/>
                    <a:gd name="T35" fmla="*/ 249 h 712"/>
                    <a:gd name="T36" fmla="*/ 293 w 1321"/>
                    <a:gd name="T37" fmla="*/ 248 h 712"/>
                    <a:gd name="T38" fmla="*/ 245 w 1321"/>
                    <a:gd name="T39" fmla="*/ 245 h 712"/>
                    <a:gd name="T40" fmla="*/ 199 w 1321"/>
                    <a:gd name="T41" fmla="*/ 242 h 712"/>
                    <a:gd name="T42" fmla="*/ 158 w 1321"/>
                    <a:gd name="T43" fmla="*/ 238 h 712"/>
                    <a:gd name="T44" fmla="*/ 120 w 1321"/>
                    <a:gd name="T45" fmla="*/ 232 h 712"/>
                    <a:gd name="T46" fmla="*/ 84 w 1321"/>
                    <a:gd name="T47" fmla="*/ 228 h 712"/>
                    <a:gd name="T48" fmla="*/ 58 w 1321"/>
                    <a:gd name="T49" fmla="*/ 222 h 712"/>
                    <a:gd name="T50" fmla="*/ 30 w 1321"/>
                    <a:gd name="T51" fmla="*/ 214 h 712"/>
                    <a:gd name="T52" fmla="*/ 18 w 1321"/>
                    <a:gd name="T53" fmla="*/ 205 h 712"/>
                    <a:gd name="T54" fmla="*/ 6 w 1321"/>
                    <a:gd name="T55" fmla="*/ 195 h 712"/>
                    <a:gd name="T56" fmla="*/ 0 w 1321"/>
                    <a:gd name="T57" fmla="*/ 184 h 712"/>
                    <a:gd name="T58" fmla="*/ 0 w 1321"/>
                    <a:gd name="T59" fmla="*/ 183 h 712"/>
                    <a:gd name="T60" fmla="*/ 4 w 1321"/>
                    <a:gd name="T61" fmla="*/ 170 h 712"/>
                    <a:gd name="T62" fmla="*/ 16 w 1321"/>
                    <a:gd name="T63" fmla="*/ 157 h 712"/>
                    <a:gd name="T64" fmla="*/ 42 w 1321"/>
                    <a:gd name="T65" fmla="*/ 130 h 712"/>
                    <a:gd name="T66" fmla="*/ 77 w 1321"/>
                    <a:gd name="T67" fmla="*/ 105 h 712"/>
                    <a:gd name="T68" fmla="*/ 124 w 1321"/>
                    <a:gd name="T69" fmla="*/ 83 h 712"/>
                    <a:gd name="T70" fmla="*/ 172 w 1321"/>
                    <a:gd name="T71" fmla="*/ 61 h 712"/>
                    <a:gd name="T72" fmla="*/ 227 w 1321"/>
                    <a:gd name="T73" fmla="*/ 43 h 712"/>
                    <a:gd name="T74" fmla="*/ 287 w 1321"/>
                    <a:gd name="T75" fmla="*/ 29 h 712"/>
                    <a:gd name="T76" fmla="*/ 349 w 1321"/>
                    <a:gd name="T77" fmla="*/ 16 h 712"/>
                    <a:gd name="T78" fmla="*/ 419 w 1321"/>
                    <a:gd name="T79" fmla="*/ 8 h 712"/>
                    <a:gd name="T80" fmla="*/ 489 w 1321"/>
                    <a:gd name="T81" fmla="*/ 4 h 712"/>
                    <a:gd name="T82" fmla="*/ 562 w 1321"/>
                    <a:gd name="T83" fmla="*/ 0 h 712"/>
                    <a:gd name="T84" fmla="*/ 562 w 1321"/>
                    <a:gd name="T85" fmla="*/ 0 h 712"/>
                    <a:gd name="T86" fmla="*/ 639 w 1321"/>
                    <a:gd name="T87" fmla="*/ 4 h 712"/>
                    <a:gd name="T88" fmla="*/ 713 w 1321"/>
                    <a:gd name="T89" fmla="*/ 8 h 712"/>
                    <a:gd name="T90" fmla="*/ 785 w 1321"/>
                    <a:gd name="T91" fmla="*/ 18 h 712"/>
                    <a:gd name="T92" fmla="*/ 851 w 1321"/>
                    <a:gd name="T93" fmla="*/ 32 h 712"/>
                    <a:gd name="T94" fmla="*/ 911 w 1321"/>
                    <a:gd name="T95" fmla="*/ 48 h 712"/>
                    <a:gd name="T96" fmla="*/ 967 w 1321"/>
                    <a:gd name="T97" fmla="*/ 69 h 712"/>
                    <a:gd name="T98" fmla="*/ 1017 w 1321"/>
                    <a:gd name="T99" fmla="*/ 90 h 712"/>
                    <a:gd name="T100" fmla="*/ 1060 w 1321"/>
                    <a:gd name="T101" fmla="*/ 114 h 712"/>
                    <a:gd name="T102" fmla="*/ 1095 w 1321"/>
                    <a:gd name="T103" fmla="*/ 141 h 712"/>
                    <a:gd name="T104" fmla="*/ 1095 w 1321"/>
                    <a:gd name="T105" fmla="*/ 14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2"/>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48" name="Text Box 13"/>
              <p:cNvSpPr txBox="1">
                <a:spLocks noChangeArrowheads="1"/>
              </p:cNvSpPr>
              <p:nvPr/>
            </p:nvSpPr>
            <p:spPr bwMode="gray">
              <a:xfrm>
                <a:off x="2734" y="1152"/>
                <a:ext cx="262" cy="288"/>
              </a:xfrm>
              <a:prstGeom prst="rect">
                <a:avLst/>
              </a:prstGeom>
              <a:noFill/>
              <a:ln w="9525" algn="ctr">
                <a:noFill/>
                <a:miter lim="800000"/>
              </a:ln>
              <a:effec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defRPr/>
                </a:pPr>
                <a:r>
                  <a:rPr lang="en-US" altLang="zh-CN" sz="2400" b="1" smtClean="0">
                    <a:solidFill>
                      <a:srgbClr val="FFFFFF"/>
                    </a:solidFill>
                    <a:effectLst>
                      <a:outerShdw blurRad="38100" dist="38100" dir="2700000" algn="tl">
                        <a:srgbClr val="C0C0C0"/>
                      </a:outerShdw>
                    </a:effectLst>
                    <a:latin typeface="Verdana" pitchFamily="34" charset="0"/>
                  </a:rPr>
                  <a:t>B</a:t>
                </a:r>
              </a:p>
            </p:txBody>
          </p:sp>
        </p:grpSp>
        <p:grpSp>
          <p:nvGrpSpPr>
            <p:cNvPr id="9" name="Group 14"/>
            <p:cNvGrpSpPr/>
            <p:nvPr/>
          </p:nvGrpSpPr>
          <p:grpSpPr bwMode="auto">
            <a:xfrm>
              <a:off x="2236" y="3191"/>
              <a:ext cx="201" cy="176"/>
              <a:chOff x="2236" y="3191"/>
              <a:chExt cx="201" cy="176"/>
            </a:xfrm>
          </p:grpSpPr>
          <p:sp>
            <p:nvSpPr>
              <p:cNvPr id="45" name="Oval 15"/>
              <p:cNvSpPr>
                <a:spLocks noChangeArrowheads="1"/>
              </p:cNvSpPr>
              <p:nvPr/>
            </p:nvSpPr>
            <p:spPr bwMode="gray">
              <a:xfrm rot="18227093">
                <a:off x="2239" y="3282"/>
                <a:ext cx="82" cy="87"/>
              </a:xfrm>
              <a:prstGeom prst="ellipse">
                <a:avLst/>
              </a:prstGeom>
              <a:gradFill rotWithShape="1">
                <a:gsLst>
                  <a:gs pos="0">
                    <a:schemeClr val="folHlink"/>
                  </a:gs>
                  <a:gs pos="100000">
                    <a:schemeClr val="folHlink">
                      <a:gamma/>
                      <a:shade val="66667"/>
                      <a:invGamma/>
                    </a:schemeClr>
                  </a:gs>
                </a:gsLst>
                <a:path path="shape">
                  <a:fillToRect l="50000" t="50000" r="50000" b="50000"/>
                </a:path>
              </a:gradFill>
              <a:ln w="9525">
                <a:solidFill>
                  <a:srgbClr val="000000"/>
                </a:solidFill>
                <a:round/>
              </a:ln>
              <a:effectLst/>
            </p:spPr>
            <p:txBody>
              <a:bodyPr wrap="none" anchor="ctr"/>
              <a:lstStyle/>
              <a:p>
                <a:pPr>
                  <a:defRPr/>
                </a:pPr>
                <a:endParaRPr lang="zh-CN" altLang="en-US"/>
              </a:p>
            </p:txBody>
          </p:sp>
          <p:sp>
            <p:nvSpPr>
              <p:cNvPr id="46" name="Oval 16"/>
              <p:cNvSpPr>
                <a:spLocks noChangeArrowheads="1"/>
              </p:cNvSpPr>
              <p:nvPr/>
            </p:nvSpPr>
            <p:spPr bwMode="gray">
              <a:xfrm rot="18227093">
                <a:off x="2343" y="3193"/>
                <a:ext cx="82" cy="87"/>
              </a:xfrm>
              <a:prstGeom prst="ellipse">
                <a:avLst/>
              </a:prstGeom>
              <a:gradFill rotWithShape="1">
                <a:gsLst>
                  <a:gs pos="0">
                    <a:schemeClr val="folHlink"/>
                  </a:gs>
                  <a:gs pos="100000">
                    <a:schemeClr val="folHlink">
                      <a:gamma/>
                      <a:shade val="66667"/>
                      <a:invGamma/>
                    </a:schemeClr>
                  </a:gs>
                </a:gsLst>
                <a:path path="shape">
                  <a:fillToRect l="50000" t="50000" r="50000" b="50000"/>
                </a:path>
              </a:gradFill>
              <a:ln w="9525">
                <a:solidFill>
                  <a:srgbClr val="000000"/>
                </a:solidFill>
                <a:round/>
              </a:ln>
              <a:effectLst/>
            </p:spPr>
            <p:txBody>
              <a:bodyPr wrap="none" anchor="ctr"/>
              <a:lstStyle/>
              <a:p>
                <a:pPr>
                  <a:defRPr/>
                </a:pPr>
                <a:endParaRPr lang="zh-CN" altLang="en-US"/>
              </a:p>
            </p:txBody>
          </p:sp>
        </p:grpSp>
        <p:grpSp>
          <p:nvGrpSpPr>
            <p:cNvPr id="10" name="Group 17"/>
            <p:cNvGrpSpPr/>
            <p:nvPr/>
          </p:nvGrpSpPr>
          <p:grpSpPr bwMode="auto">
            <a:xfrm>
              <a:off x="1824" y="3357"/>
              <a:ext cx="432" cy="432"/>
              <a:chOff x="1824" y="3357"/>
              <a:chExt cx="432" cy="432"/>
            </a:xfrm>
          </p:grpSpPr>
          <p:grpSp>
            <p:nvGrpSpPr>
              <p:cNvPr id="41" name="Group 18"/>
              <p:cNvGrpSpPr/>
              <p:nvPr/>
            </p:nvGrpSpPr>
            <p:grpSpPr bwMode="auto">
              <a:xfrm>
                <a:off x="1824" y="3357"/>
                <a:ext cx="432" cy="432"/>
                <a:chOff x="2016" y="1920"/>
                <a:chExt cx="1680" cy="1680"/>
              </a:xfrm>
            </p:grpSpPr>
            <p:sp>
              <p:nvSpPr>
                <p:cNvPr id="43" name="Oval 19"/>
                <p:cNvSpPr>
                  <a:spLocks noChangeArrowheads="1"/>
                </p:cNvSpPr>
                <p:nvPr/>
              </p:nvSpPr>
              <p:spPr bwMode="gray">
                <a:xfrm>
                  <a:off x="2016" y="1920"/>
                  <a:ext cx="1680" cy="1680"/>
                </a:xfrm>
                <a:prstGeom prst="ellipse">
                  <a:avLst/>
                </a:prstGeom>
                <a:gradFill rotWithShape="1">
                  <a:gsLst>
                    <a:gs pos="0">
                      <a:schemeClr val="folHlink"/>
                    </a:gs>
                    <a:gs pos="100000">
                      <a:schemeClr val="folHlink">
                        <a:gamma/>
                        <a:shade val="24314"/>
                        <a:invGamma/>
                      </a:schemeClr>
                    </a:gs>
                  </a:gsLst>
                  <a:lin ang="5400000" scaled="1"/>
                </a:gradFill>
                <a:ln w="9525">
                  <a:solidFill>
                    <a:srgbClr val="000000"/>
                  </a:solidFill>
                  <a:round/>
                </a:ln>
                <a:effectLst/>
              </p:spPr>
              <p:txBody>
                <a:bodyPr wrap="none" anchor="ctr"/>
                <a:lstStyle/>
                <a:p>
                  <a:pPr>
                    <a:defRPr/>
                  </a:pPr>
                  <a:endParaRPr lang="zh-CN" altLang="en-US"/>
                </a:p>
              </p:txBody>
            </p:sp>
            <p:sp>
              <p:nvSpPr>
                <p:cNvPr id="44" name="Freeform 20"/>
                <p:cNvSpPr/>
                <p:nvPr/>
              </p:nvSpPr>
              <p:spPr bwMode="gray">
                <a:xfrm>
                  <a:off x="2208" y="1948"/>
                  <a:ext cx="1296" cy="634"/>
                </a:xfrm>
                <a:custGeom>
                  <a:avLst/>
                  <a:gdLst>
                    <a:gd name="T0" fmla="*/ 1095 w 1321"/>
                    <a:gd name="T1" fmla="*/ 141 h 712"/>
                    <a:gd name="T2" fmla="*/ 1109 w 1321"/>
                    <a:gd name="T3" fmla="*/ 156 h 712"/>
                    <a:gd name="T4" fmla="*/ 1112 w 1321"/>
                    <a:gd name="T5" fmla="*/ 170 h 712"/>
                    <a:gd name="T6" fmla="*/ 1107 w 1321"/>
                    <a:gd name="T7" fmla="*/ 182 h 712"/>
                    <a:gd name="T8" fmla="*/ 1093 w 1321"/>
                    <a:gd name="T9" fmla="*/ 192 h 712"/>
                    <a:gd name="T10" fmla="*/ 1071 w 1321"/>
                    <a:gd name="T11" fmla="*/ 204 h 712"/>
                    <a:gd name="T12" fmla="*/ 1043 w 1321"/>
                    <a:gd name="T13" fmla="*/ 213 h 712"/>
                    <a:gd name="T14" fmla="*/ 1007 w 1321"/>
                    <a:gd name="T15" fmla="*/ 221 h 712"/>
                    <a:gd name="T16" fmla="*/ 966 w 1321"/>
                    <a:gd name="T17" fmla="*/ 229 h 712"/>
                    <a:gd name="T18" fmla="*/ 919 w 1321"/>
                    <a:gd name="T19" fmla="*/ 235 h 712"/>
                    <a:gd name="T20" fmla="*/ 868 w 1321"/>
                    <a:gd name="T21" fmla="*/ 240 h 712"/>
                    <a:gd name="T22" fmla="*/ 814 w 1321"/>
                    <a:gd name="T23" fmla="*/ 243 h 712"/>
                    <a:gd name="T24" fmla="*/ 754 w 1321"/>
                    <a:gd name="T25" fmla="*/ 248 h 712"/>
                    <a:gd name="T26" fmla="*/ 694 w 1321"/>
                    <a:gd name="T27" fmla="*/ 249 h 712"/>
                    <a:gd name="T28" fmla="*/ 670 w 1321"/>
                    <a:gd name="T29" fmla="*/ 250 h 712"/>
                    <a:gd name="T30" fmla="*/ 401 w 1321"/>
                    <a:gd name="T31" fmla="*/ 250 h 712"/>
                    <a:gd name="T32" fmla="*/ 397 w 1321"/>
                    <a:gd name="T33" fmla="*/ 250 h 712"/>
                    <a:gd name="T34" fmla="*/ 344 w 1321"/>
                    <a:gd name="T35" fmla="*/ 249 h 712"/>
                    <a:gd name="T36" fmla="*/ 293 w 1321"/>
                    <a:gd name="T37" fmla="*/ 248 h 712"/>
                    <a:gd name="T38" fmla="*/ 245 w 1321"/>
                    <a:gd name="T39" fmla="*/ 245 h 712"/>
                    <a:gd name="T40" fmla="*/ 199 w 1321"/>
                    <a:gd name="T41" fmla="*/ 242 h 712"/>
                    <a:gd name="T42" fmla="*/ 158 w 1321"/>
                    <a:gd name="T43" fmla="*/ 238 h 712"/>
                    <a:gd name="T44" fmla="*/ 120 w 1321"/>
                    <a:gd name="T45" fmla="*/ 232 h 712"/>
                    <a:gd name="T46" fmla="*/ 84 w 1321"/>
                    <a:gd name="T47" fmla="*/ 228 h 712"/>
                    <a:gd name="T48" fmla="*/ 58 w 1321"/>
                    <a:gd name="T49" fmla="*/ 222 h 712"/>
                    <a:gd name="T50" fmla="*/ 30 w 1321"/>
                    <a:gd name="T51" fmla="*/ 214 h 712"/>
                    <a:gd name="T52" fmla="*/ 18 w 1321"/>
                    <a:gd name="T53" fmla="*/ 205 h 712"/>
                    <a:gd name="T54" fmla="*/ 6 w 1321"/>
                    <a:gd name="T55" fmla="*/ 195 h 712"/>
                    <a:gd name="T56" fmla="*/ 0 w 1321"/>
                    <a:gd name="T57" fmla="*/ 184 h 712"/>
                    <a:gd name="T58" fmla="*/ 0 w 1321"/>
                    <a:gd name="T59" fmla="*/ 183 h 712"/>
                    <a:gd name="T60" fmla="*/ 4 w 1321"/>
                    <a:gd name="T61" fmla="*/ 170 h 712"/>
                    <a:gd name="T62" fmla="*/ 16 w 1321"/>
                    <a:gd name="T63" fmla="*/ 157 h 712"/>
                    <a:gd name="T64" fmla="*/ 42 w 1321"/>
                    <a:gd name="T65" fmla="*/ 130 h 712"/>
                    <a:gd name="T66" fmla="*/ 77 w 1321"/>
                    <a:gd name="T67" fmla="*/ 105 h 712"/>
                    <a:gd name="T68" fmla="*/ 124 w 1321"/>
                    <a:gd name="T69" fmla="*/ 83 h 712"/>
                    <a:gd name="T70" fmla="*/ 172 w 1321"/>
                    <a:gd name="T71" fmla="*/ 61 h 712"/>
                    <a:gd name="T72" fmla="*/ 227 w 1321"/>
                    <a:gd name="T73" fmla="*/ 43 h 712"/>
                    <a:gd name="T74" fmla="*/ 287 w 1321"/>
                    <a:gd name="T75" fmla="*/ 29 h 712"/>
                    <a:gd name="T76" fmla="*/ 349 w 1321"/>
                    <a:gd name="T77" fmla="*/ 16 h 712"/>
                    <a:gd name="T78" fmla="*/ 419 w 1321"/>
                    <a:gd name="T79" fmla="*/ 8 h 712"/>
                    <a:gd name="T80" fmla="*/ 489 w 1321"/>
                    <a:gd name="T81" fmla="*/ 4 h 712"/>
                    <a:gd name="T82" fmla="*/ 562 w 1321"/>
                    <a:gd name="T83" fmla="*/ 0 h 712"/>
                    <a:gd name="T84" fmla="*/ 562 w 1321"/>
                    <a:gd name="T85" fmla="*/ 0 h 712"/>
                    <a:gd name="T86" fmla="*/ 639 w 1321"/>
                    <a:gd name="T87" fmla="*/ 4 h 712"/>
                    <a:gd name="T88" fmla="*/ 713 w 1321"/>
                    <a:gd name="T89" fmla="*/ 8 h 712"/>
                    <a:gd name="T90" fmla="*/ 785 w 1321"/>
                    <a:gd name="T91" fmla="*/ 18 h 712"/>
                    <a:gd name="T92" fmla="*/ 851 w 1321"/>
                    <a:gd name="T93" fmla="*/ 32 h 712"/>
                    <a:gd name="T94" fmla="*/ 911 w 1321"/>
                    <a:gd name="T95" fmla="*/ 48 h 712"/>
                    <a:gd name="T96" fmla="*/ 967 w 1321"/>
                    <a:gd name="T97" fmla="*/ 69 h 712"/>
                    <a:gd name="T98" fmla="*/ 1017 w 1321"/>
                    <a:gd name="T99" fmla="*/ 90 h 712"/>
                    <a:gd name="T100" fmla="*/ 1060 w 1321"/>
                    <a:gd name="T101" fmla="*/ 114 h 712"/>
                    <a:gd name="T102" fmla="*/ 1095 w 1321"/>
                    <a:gd name="T103" fmla="*/ 141 h 712"/>
                    <a:gd name="T104" fmla="*/ 1095 w 1321"/>
                    <a:gd name="T105" fmla="*/ 14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folHlink"/>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42" name="Text Box 21"/>
              <p:cNvSpPr txBox="1">
                <a:spLocks noChangeArrowheads="1"/>
              </p:cNvSpPr>
              <p:nvPr/>
            </p:nvSpPr>
            <p:spPr bwMode="gray">
              <a:xfrm>
                <a:off x="1911" y="3438"/>
                <a:ext cx="247" cy="288"/>
              </a:xfrm>
              <a:prstGeom prst="rect">
                <a:avLst/>
              </a:prstGeom>
              <a:noFill/>
              <a:ln w="9525" algn="ctr">
                <a:noFill/>
                <a:miter lim="800000"/>
              </a:ln>
              <a:effec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defRPr/>
                </a:pPr>
                <a:r>
                  <a:rPr lang="en-US" altLang="zh-CN" sz="2400" b="1" smtClean="0">
                    <a:solidFill>
                      <a:srgbClr val="FFFFFF"/>
                    </a:solidFill>
                    <a:effectLst>
                      <a:outerShdw blurRad="38100" dist="38100" dir="2700000" algn="tl">
                        <a:srgbClr val="C0C0C0"/>
                      </a:outerShdw>
                    </a:effectLst>
                    <a:latin typeface="Verdana" pitchFamily="34" charset="0"/>
                  </a:rPr>
                  <a:t>E</a:t>
                </a:r>
              </a:p>
            </p:txBody>
          </p:sp>
        </p:grpSp>
        <p:grpSp>
          <p:nvGrpSpPr>
            <p:cNvPr id="11" name="Group 22"/>
            <p:cNvGrpSpPr/>
            <p:nvPr/>
          </p:nvGrpSpPr>
          <p:grpSpPr bwMode="auto">
            <a:xfrm>
              <a:off x="3938" y="1968"/>
              <a:ext cx="430" cy="437"/>
              <a:chOff x="3938" y="1968"/>
              <a:chExt cx="430" cy="437"/>
            </a:xfrm>
          </p:grpSpPr>
          <p:grpSp>
            <p:nvGrpSpPr>
              <p:cNvPr id="37" name="Group 23"/>
              <p:cNvGrpSpPr/>
              <p:nvPr/>
            </p:nvGrpSpPr>
            <p:grpSpPr bwMode="auto">
              <a:xfrm>
                <a:off x="3938" y="1968"/>
                <a:ext cx="430" cy="437"/>
                <a:chOff x="2016" y="1920"/>
                <a:chExt cx="1680" cy="1680"/>
              </a:xfrm>
            </p:grpSpPr>
            <p:sp>
              <p:nvSpPr>
                <p:cNvPr id="39" name="Oval 24"/>
                <p:cNvSpPr>
                  <a:spLocks noChangeArrowheads="1"/>
                </p:cNvSpPr>
                <p:nvPr/>
              </p:nvSpPr>
              <p:spPr bwMode="gray">
                <a:xfrm>
                  <a:off x="2016" y="1920"/>
                  <a:ext cx="1680" cy="1680"/>
                </a:xfrm>
                <a:prstGeom prst="ellipse">
                  <a:avLst/>
                </a:prstGeom>
                <a:gradFill rotWithShape="1">
                  <a:gsLst>
                    <a:gs pos="0">
                      <a:schemeClr val="hlink"/>
                    </a:gs>
                    <a:gs pos="100000">
                      <a:schemeClr val="hlink">
                        <a:gamma/>
                        <a:tint val="57647"/>
                        <a:invGamma/>
                      </a:schemeClr>
                    </a:gs>
                  </a:gsLst>
                  <a:lin ang="5400000" scaled="1"/>
                </a:gradFill>
                <a:ln w="9525">
                  <a:solidFill>
                    <a:srgbClr val="000000"/>
                  </a:solidFill>
                  <a:round/>
                </a:ln>
                <a:effectLst/>
              </p:spPr>
              <p:txBody>
                <a:bodyPr wrap="none" anchor="ctr"/>
                <a:lstStyle/>
                <a:p>
                  <a:pPr>
                    <a:defRPr/>
                  </a:pPr>
                  <a:endParaRPr lang="zh-CN" altLang="en-US"/>
                </a:p>
              </p:txBody>
            </p:sp>
            <p:sp>
              <p:nvSpPr>
                <p:cNvPr id="40" name="Freeform 25"/>
                <p:cNvSpPr/>
                <p:nvPr/>
              </p:nvSpPr>
              <p:spPr bwMode="gray">
                <a:xfrm>
                  <a:off x="2208" y="1948"/>
                  <a:ext cx="1296" cy="634"/>
                </a:xfrm>
                <a:custGeom>
                  <a:avLst/>
                  <a:gdLst>
                    <a:gd name="T0" fmla="*/ 1095 w 1321"/>
                    <a:gd name="T1" fmla="*/ 141 h 712"/>
                    <a:gd name="T2" fmla="*/ 1109 w 1321"/>
                    <a:gd name="T3" fmla="*/ 156 h 712"/>
                    <a:gd name="T4" fmla="*/ 1112 w 1321"/>
                    <a:gd name="T5" fmla="*/ 170 h 712"/>
                    <a:gd name="T6" fmla="*/ 1107 w 1321"/>
                    <a:gd name="T7" fmla="*/ 182 h 712"/>
                    <a:gd name="T8" fmla="*/ 1093 w 1321"/>
                    <a:gd name="T9" fmla="*/ 192 h 712"/>
                    <a:gd name="T10" fmla="*/ 1071 w 1321"/>
                    <a:gd name="T11" fmla="*/ 204 h 712"/>
                    <a:gd name="T12" fmla="*/ 1043 w 1321"/>
                    <a:gd name="T13" fmla="*/ 213 h 712"/>
                    <a:gd name="T14" fmla="*/ 1007 w 1321"/>
                    <a:gd name="T15" fmla="*/ 221 h 712"/>
                    <a:gd name="T16" fmla="*/ 966 w 1321"/>
                    <a:gd name="T17" fmla="*/ 229 h 712"/>
                    <a:gd name="T18" fmla="*/ 919 w 1321"/>
                    <a:gd name="T19" fmla="*/ 235 h 712"/>
                    <a:gd name="T20" fmla="*/ 868 w 1321"/>
                    <a:gd name="T21" fmla="*/ 240 h 712"/>
                    <a:gd name="T22" fmla="*/ 814 w 1321"/>
                    <a:gd name="T23" fmla="*/ 243 h 712"/>
                    <a:gd name="T24" fmla="*/ 754 w 1321"/>
                    <a:gd name="T25" fmla="*/ 248 h 712"/>
                    <a:gd name="T26" fmla="*/ 694 w 1321"/>
                    <a:gd name="T27" fmla="*/ 249 h 712"/>
                    <a:gd name="T28" fmla="*/ 670 w 1321"/>
                    <a:gd name="T29" fmla="*/ 250 h 712"/>
                    <a:gd name="T30" fmla="*/ 401 w 1321"/>
                    <a:gd name="T31" fmla="*/ 250 h 712"/>
                    <a:gd name="T32" fmla="*/ 397 w 1321"/>
                    <a:gd name="T33" fmla="*/ 250 h 712"/>
                    <a:gd name="T34" fmla="*/ 344 w 1321"/>
                    <a:gd name="T35" fmla="*/ 249 h 712"/>
                    <a:gd name="T36" fmla="*/ 293 w 1321"/>
                    <a:gd name="T37" fmla="*/ 248 h 712"/>
                    <a:gd name="T38" fmla="*/ 245 w 1321"/>
                    <a:gd name="T39" fmla="*/ 245 h 712"/>
                    <a:gd name="T40" fmla="*/ 199 w 1321"/>
                    <a:gd name="T41" fmla="*/ 242 h 712"/>
                    <a:gd name="T42" fmla="*/ 158 w 1321"/>
                    <a:gd name="T43" fmla="*/ 238 h 712"/>
                    <a:gd name="T44" fmla="*/ 120 w 1321"/>
                    <a:gd name="T45" fmla="*/ 232 h 712"/>
                    <a:gd name="T46" fmla="*/ 84 w 1321"/>
                    <a:gd name="T47" fmla="*/ 228 h 712"/>
                    <a:gd name="T48" fmla="*/ 58 w 1321"/>
                    <a:gd name="T49" fmla="*/ 222 h 712"/>
                    <a:gd name="T50" fmla="*/ 30 w 1321"/>
                    <a:gd name="T51" fmla="*/ 214 h 712"/>
                    <a:gd name="T52" fmla="*/ 18 w 1321"/>
                    <a:gd name="T53" fmla="*/ 205 h 712"/>
                    <a:gd name="T54" fmla="*/ 6 w 1321"/>
                    <a:gd name="T55" fmla="*/ 195 h 712"/>
                    <a:gd name="T56" fmla="*/ 0 w 1321"/>
                    <a:gd name="T57" fmla="*/ 184 h 712"/>
                    <a:gd name="T58" fmla="*/ 0 w 1321"/>
                    <a:gd name="T59" fmla="*/ 183 h 712"/>
                    <a:gd name="T60" fmla="*/ 4 w 1321"/>
                    <a:gd name="T61" fmla="*/ 170 h 712"/>
                    <a:gd name="T62" fmla="*/ 16 w 1321"/>
                    <a:gd name="T63" fmla="*/ 157 h 712"/>
                    <a:gd name="T64" fmla="*/ 42 w 1321"/>
                    <a:gd name="T65" fmla="*/ 130 h 712"/>
                    <a:gd name="T66" fmla="*/ 77 w 1321"/>
                    <a:gd name="T67" fmla="*/ 105 h 712"/>
                    <a:gd name="T68" fmla="*/ 124 w 1321"/>
                    <a:gd name="T69" fmla="*/ 83 h 712"/>
                    <a:gd name="T70" fmla="*/ 172 w 1321"/>
                    <a:gd name="T71" fmla="*/ 61 h 712"/>
                    <a:gd name="T72" fmla="*/ 227 w 1321"/>
                    <a:gd name="T73" fmla="*/ 43 h 712"/>
                    <a:gd name="T74" fmla="*/ 287 w 1321"/>
                    <a:gd name="T75" fmla="*/ 29 h 712"/>
                    <a:gd name="T76" fmla="*/ 349 w 1321"/>
                    <a:gd name="T77" fmla="*/ 16 h 712"/>
                    <a:gd name="T78" fmla="*/ 419 w 1321"/>
                    <a:gd name="T79" fmla="*/ 8 h 712"/>
                    <a:gd name="T80" fmla="*/ 489 w 1321"/>
                    <a:gd name="T81" fmla="*/ 4 h 712"/>
                    <a:gd name="T82" fmla="*/ 562 w 1321"/>
                    <a:gd name="T83" fmla="*/ 0 h 712"/>
                    <a:gd name="T84" fmla="*/ 562 w 1321"/>
                    <a:gd name="T85" fmla="*/ 0 h 712"/>
                    <a:gd name="T86" fmla="*/ 639 w 1321"/>
                    <a:gd name="T87" fmla="*/ 4 h 712"/>
                    <a:gd name="T88" fmla="*/ 713 w 1321"/>
                    <a:gd name="T89" fmla="*/ 8 h 712"/>
                    <a:gd name="T90" fmla="*/ 785 w 1321"/>
                    <a:gd name="T91" fmla="*/ 18 h 712"/>
                    <a:gd name="T92" fmla="*/ 851 w 1321"/>
                    <a:gd name="T93" fmla="*/ 32 h 712"/>
                    <a:gd name="T94" fmla="*/ 911 w 1321"/>
                    <a:gd name="T95" fmla="*/ 48 h 712"/>
                    <a:gd name="T96" fmla="*/ 967 w 1321"/>
                    <a:gd name="T97" fmla="*/ 69 h 712"/>
                    <a:gd name="T98" fmla="*/ 1017 w 1321"/>
                    <a:gd name="T99" fmla="*/ 90 h 712"/>
                    <a:gd name="T100" fmla="*/ 1060 w 1321"/>
                    <a:gd name="T101" fmla="*/ 114 h 712"/>
                    <a:gd name="T102" fmla="*/ 1095 w 1321"/>
                    <a:gd name="T103" fmla="*/ 141 h 712"/>
                    <a:gd name="T104" fmla="*/ 1095 w 1321"/>
                    <a:gd name="T105" fmla="*/ 14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hlink"/>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38" name="Text Box 26"/>
              <p:cNvSpPr txBox="1">
                <a:spLocks noChangeArrowheads="1"/>
              </p:cNvSpPr>
              <p:nvPr/>
            </p:nvSpPr>
            <p:spPr bwMode="gray">
              <a:xfrm>
                <a:off x="4020" y="2028"/>
                <a:ext cx="255" cy="288"/>
              </a:xfrm>
              <a:prstGeom prst="rect">
                <a:avLst/>
              </a:prstGeom>
              <a:noFill/>
              <a:ln w="9525" algn="ctr">
                <a:noFill/>
                <a:miter lim="800000"/>
              </a:ln>
              <a:effec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defRPr/>
                </a:pPr>
                <a:r>
                  <a:rPr lang="en-US" altLang="zh-CN" sz="2400" b="1" smtClean="0">
                    <a:solidFill>
                      <a:srgbClr val="FFFFFF"/>
                    </a:solidFill>
                    <a:effectLst>
                      <a:outerShdw blurRad="38100" dist="38100" dir="2700000" algn="tl">
                        <a:srgbClr val="C0C0C0"/>
                      </a:outerShdw>
                    </a:effectLst>
                    <a:latin typeface="Verdana" pitchFamily="34" charset="0"/>
                  </a:rPr>
                  <a:t>C</a:t>
                </a:r>
              </a:p>
            </p:txBody>
          </p:sp>
        </p:grpSp>
        <p:grpSp>
          <p:nvGrpSpPr>
            <p:cNvPr id="12" name="Group 27"/>
            <p:cNvGrpSpPr/>
            <p:nvPr/>
          </p:nvGrpSpPr>
          <p:grpSpPr bwMode="auto">
            <a:xfrm>
              <a:off x="3552" y="3360"/>
              <a:ext cx="412" cy="392"/>
              <a:chOff x="3552" y="3339"/>
              <a:chExt cx="412" cy="392"/>
            </a:xfrm>
          </p:grpSpPr>
          <p:grpSp>
            <p:nvGrpSpPr>
              <p:cNvPr id="33" name="Group 28"/>
              <p:cNvGrpSpPr/>
              <p:nvPr/>
            </p:nvGrpSpPr>
            <p:grpSpPr bwMode="auto">
              <a:xfrm>
                <a:off x="3552" y="3339"/>
                <a:ext cx="412" cy="392"/>
                <a:chOff x="2016" y="1920"/>
                <a:chExt cx="1680" cy="1680"/>
              </a:xfrm>
            </p:grpSpPr>
            <p:sp>
              <p:nvSpPr>
                <p:cNvPr id="35" name="Oval 29"/>
                <p:cNvSpPr>
                  <a:spLocks noChangeArrowheads="1"/>
                </p:cNvSpPr>
                <p:nvPr/>
              </p:nvSpPr>
              <p:spPr bwMode="gray">
                <a:xfrm>
                  <a:off x="2016" y="1920"/>
                  <a:ext cx="1680" cy="1680"/>
                </a:xfrm>
                <a:prstGeom prst="ellipse">
                  <a:avLst/>
                </a:prstGeom>
                <a:gradFill rotWithShape="1">
                  <a:gsLst>
                    <a:gs pos="0">
                      <a:schemeClr val="bg2"/>
                    </a:gs>
                    <a:gs pos="100000">
                      <a:schemeClr val="bg2">
                        <a:gamma/>
                        <a:shade val="45490"/>
                        <a:invGamma/>
                      </a:schemeClr>
                    </a:gs>
                  </a:gsLst>
                  <a:lin ang="5400000" scaled="1"/>
                </a:gradFill>
                <a:ln w="9525">
                  <a:solidFill>
                    <a:srgbClr val="000000"/>
                  </a:solidFill>
                  <a:round/>
                </a:ln>
                <a:effectLst/>
              </p:spPr>
              <p:txBody>
                <a:bodyPr wrap="none" anchor="ctr"/>
                <a:lstStyle/>
                <a:p>
                  <a:pPr>
                    <a:defRPr/>
                  </a:pPr>
                  <a:endParaRPr lang="zh-CN" altLang="en-US"/>
                </a:p>
              </p:txBody>
            </p:sp>
            <p:sp>
              <p:nvSpPr>
                <p:cNvPr id="36" name="Freeform 30"/>
                <p:cNvSpPr/>
                <p:nvPr/>
              </p:nvSpPr>
              <p:spPr bwMode="gray">
                <a:xfrm>
                  <a:off x="2208" y="1948"/>
                  <a:ext cx="1296" cy="634"/>
                </a:xfrm>
                <a:custGeom>
                  <a:avLst/>
                  <a:gdLst>
                    <a:gd name="T0" fmla="*/ 1095 w 1321"/>
                    <a:gd name="T1" fmla="*/ 141 h 712"/>
                    <a:gd name="T2" fmla="*/ 1109 w 1321"/>
                    <a:gd name="T3" fmla="*/ 156 h 712"/>
                    <a:gd name="T4" fmla="*/ 1112 w 1321"/>
                    <a:gd name="T5" fmla="*/ 170 h 712"/>
                    <a:gd name="T6" fmla="*/ 1107 w 1321"/>
                    <a:gd name="T7" fmla="*/ 182 h 712"/>
                    <a:gd name="T8" fmla="*/ 1093 w 1321"/>
                    <a:gd name="T9" fmla="*/ 192 h 712"/>
                    <a:gd name="T10" fmla="*/ 1071 w 1321"/>
                    <a:gd name="T11" fmla="*/ 204 h 712"/>
                    <a:gd name="T12" fmla="*/ 1043 w 1321"/>
                    <a:gd name="T13" fmla="*/ 213 h 712"/>
                    <a:gd name="T14" fmla="*/ 1007 w 1321"/>
                    <a:gd name="T15" fmla="*/ 221 h 712"/>
                    <a:gd name="T16" fmla="*/ 966 w 1321"/>
                    <a:gd name="T17" fmla="*/ 229 h 712"/>
                    <a:gd name="T18" fmla="*/ 919 w 1321"/>
                    <a:gd name="T19" fmla="*/ 235 h 712"/>
                    <a:gd name="T20" fmla="*/ 868 w 1321"/>
                    <a:gd name="T21" fmla="*/ 240 h 712"/>
                    <a:gd name="T22" fmla="*/ 814 w 1321"/>
                    <a:gd name="T23" fmla="*/ 243 h 712"/>
                    <a:gd name="T24" fmla="*/ 754 w 1321"/>
                    <a:gd name="T25" fmla="*/ 248 h 712"/>
                    <a:gd name="T26" fmla="*/ 694 w 1321"/>
                    <a:gd name="T27" fmla="*/ 249 h 712"/>
                    <a:gd name="T28" fmla="*/ 670 w 1321"/>
                    <a:gd name="T29" fmla="*/ 250 h 712"/>
                    <a:gd name="T30" fmla="*/ 401 w 1321"/>
                    <a:gd name="T31" fmla="*/ 250 h 712"/>
                    <a:gd name="T32" fmla="*/ 397 w 1321"/>
                    <a:gd name="T33" fmla="*/ 250 h 712"/>
                    <a:gd name="T34" fmla="*/ 344 w 1321"/>
                    <a:gd name="T35" fmla="*/ 249 h 712"/>
                    <a:gd name="T36" fmla="*/ 293 w 1321"/>
                    <a:gd name="T37" fmla="*/ 248 h 712"/>
                    <a:gd name="T38" fmla="*/ 245 w 1321"/>
                    <a:gd name="T39" fmla="*/ 245 h 712"/>
                    <a:gd name="T40" fmla="*/ 199 w 1321"/>
                    <a:gd name="T41" fmla="*/ 242 h 712"/>
                    <a:gd name="T42" fmla="*/ 158 w 1321"/>
                    <a:gd name="T43" fmla="*/ 238 h 712"/>
                    <a:gd name="T44" fmla="*/ 120 w 1321"/>
                    <a:gd name="T45" fmla="*/ 232 h 712"/>
                    <a:gd name="T46" fmla="*/ 84 w 1321"/>
                    <a:gd name="T47" fmla="*/ 228 h 712"/>
                    <a:gd name="T48" fmla="*/ 58 w 1321"/>
                    <a:gd name="T49" fmla="*/ 222 h 712"/>
                    <a:gd name="T50" fmla="*/ 30 w 1321"/>
                    <a:gd name="T51" fmla="*/ 214 h 712"/>
                    <a:gd name="T52" fmla="*/ 18 w 1321"/>
                    <a:gd name="T53" fmla="*/ 205 h 712"/>
                    <a:gd name="T54" fmla="*/ 6 w 1321"/>
                    <a:gd name="T55" fmla="*/ 195 h 712"/>
                    <a:gd name="T56" fmla="*/ 0 w 1321"/>
                    <a:gd name="T57" fmla="*/ 184 h 712"/>
                    <a:gd name="T58" fmla="*/ 0 w 1321"/>
                    <a:gd name="T59" fmla="*/ 183 h 712"/>
                    <a:gd name="T60" fmla="*/ 4 w 1321"/>
                    <a:gd name="T61" fmla="*/ 170 h 712"/>
                    <a:gd name="T62" fmla="*/ 16 w 1321"/>
                    <a:gd name="T63" fmla="*/ 157 h 712"/>
                    <a:gd name="T64" fmla="*/ 42 w 1321"/>
                    <a:gd name="T65" fmla="*/ 130 h 712"/>
                    <a:gd name="T66" fmla="*/ 77 w 1321"/>
                    <a:gd name="T67" fmla="*/ 105 h 712"/>
                    <a:gd name="T68" fmla="*/ 124 w 1321"/>
                    <a:gd name="T69" fmla="*/ 83 h 712"/>
                    <a:gd name="T70" fmla="*/ 172 w 1321"/>
                    <a:gd name="T71" fmla="*/ 61 h 712"/>
                    <a:gd name="T72" fmla="*/ 227 w 1321"/>
                    <a:gd name="T73" fmla="*/ 43 h 712"/>
                    <a:gd name="T74" fmla="*/ 287 w 1321"/>
                    <a:gd name="T75" fmla="*/ 29 h 712"/>
                    <a:gd name="T76" fmla="*/ 349 w 1321"/>
                    <a:gd name="T77" fmla="*/ 16 h 712"/>
                    <a:gd name="T78" fmla="*/ 419 w 1321"/>
                    <a:gd name="T79" fmla="*/ 8 h 712"/>
                    <a:gd name="T80" fmla="*/ 489 w 1321"/>
                    <a:gd name="T81" fmla="*/ 4 h 712"/>
                    <a:gd name="T82" fmla="*/ 562 w 1321"/>
                    <a:gd name="T83" fmla="*/ 0 h 712"/>
                    <a:gd name="T84" fmla="*/ 562 w 1321"/>
                    <a:gd name="T85" fmla="*/ 0 h 712"/>
                    <a:gd name="T86" fmla="*/ 639 w 1321"/>
                    <a:gd name="T87" fmla="*/ 4 h 712"/>
                    <a:gd name="T88" fmla="*/ 713 w 1321"/>
                    <a:gd name="T89" fmla="*/ 8 h 712"/>
                    <a:gd name="T90" fmla="*/ 785 w 1321"/>
                    <a:gd name="T91" fmla="*/ 18 h 712"/>
                    <a:gd name="T92" fmla="*/ 851 w 1321"/>
                    <a:gd name="T93" fmla="*/ 32 h 712"/>
                    <a:gd name="T94" fmla="*/ 911 w 1321"/>
                    <a:gd name="T95" fmla="*/ 48 h 712"/>
                    <a:gd name="T96" fmla="*/ 967 w 1321"/>
                    <a:gd name="T97" fmla="*/ 69 h 712"/>
                    <a:gd name="T98" fmla="*/ 1017 w 1321"/>
                    <a:gd name="T99" fmla="*/ 90 h 712"/>
                    <a:gd name="T100" fmla="*/ 1060 w 1321"/>
                    <a:gd name="T101" fmla="*/ 114 h 712"/>
                    <a:gd name="T102" fmla="*/ 1095 w 1321"/>
                    <a:gd name="T103" fmla="*/ 141 h 712"/>
                    <a:gd name="T104" fmla="*/ 1095 w 1321"/>
                    <a:gd name="T105" fmla="*/ 14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bg2"/>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34" name="Text Box 31"/>
              <p:cNvSpPr txBox="1">
                <a:spLocks noChangeArrowheads="1"/>
              </p:cNvSpPr>
              <p:nvPr/>
            </p:nvSpPr>
            <p:spPr bwMode="gray">
              <a:xfrm>
                <a:off x="3641" y="3360"/>
                <a:ext cx="275" cy="288"/>
              </a:xfrm>
              <a:prstGeom prst="rect">
                <a:avLst/>
              </a:prstGeom>
              <a:noFill/>
              <a:ln w="9525" algn="ctr">
                <a:noFill/>
                <a:miter lim="800000"/>
              </a:ln>
              <a:effec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defRPr/>
                </a:pPr>
                <a:r>
                  <a:rPr lang="en-US" altLang="zh-CN" sz="2400" b="1" smtClean="0">
                    <a:solidFill>
                      <a:srgbClr val="FFFFFF"/>
                    </a:solidFill>
                    <a:effectLst>
                      <a:outerShdw blurRad="38100" dist="38100" dir="2700000" algn="tl">
                        <a:srgbClr val="C0C0C0"/>
                      </a:outerShdw>
                    </a:effectLst>
                    <a:latin typeface="Verdana" pitchFamily="34" charset="0"/>
                  </a:rPr>
                  <a:t>D</a:t>
                </a:r>
              </a:p>
            </p:txBody>
          </p:sp>
        </p:grpSp>
        <p:grpSp>
          <p:nvGrpSpPr>
            <p:cNvPr id="13" name="Group 32"/>
            <p:cNvGrpSpPr/>
            <p:nvPr/>
          </p:nvGrpSpPr>
          <p:grpSpPr bwMode="auto">
            <a:xfrm>
              <a:off x="1488" y="1968"/>
              <a:ext cx="432" cy="432"/>
              <a:chOff x="1488" y="1968"/>
              <a:chExt cx="432" cy="432"/>
            </a:xfrm>
          </p:grpSpPr>
          <p:grpSp>
            <p:nvGrpSpPr>
              <p:cNvPr id="29" name="Group 33"/>
              <p:cNvGrpSpPr/>
              <p:nvPr/>
            </p:nvGrpSpPr>
            <p:grpSpPr bwMode="auto">
              <a:xfrm>
                <a:off x="1488" y="1968"/>
                <a:ext cx="432" cy="432"/>
                <a:chOff x="2016" y="1920"/>
                <a:chExt cx="1680" cy="1680"/>
              </a:xfrm>
            </p:grpSpPr>
            <p:sp>
              <p:nvSpPr>
                <p:cNvPr id="31" name="Oval 34"/>
                <p:cNvSpPr>
                  <a:spLocks noChangeArrowheads="1"/>
                </p:cNvSpPr>
                <p:nvPr/>
              </p:nvSpPr>
              <p:spPr bwMode="gray">
                <a:xfrm>
                  <a:off x="2016" y="1920"/>
                  <a:ext cx="1680" cy="1680"/>
                </a:xfrm>
                <a:prstGeom prst="ellipse">
                  <a:avLst/>
                </a:prstGeom>
                <a:gradFill rotWithShape="1">
                  <a:gsLst>
                    <a:gs pos="0">
                      <a:schemeClr val="accent1"/>
                    </a:gs>
                    <a:gs pos="100000">
                      <a:schemeClr val="accent1">
                        <a:gamma/>
                        <a:shade val="45490"/>
                        <a:invGamma/>
                      </a:schemeClr>
                    </a:gs>
                  </a:gsLst>
                  <a:lin ang="5400000" scaled="1"/>
                </a:gradFill>
                <a:ln w="9525">
                  <a:solidFill>
                    <a:srgbClr val="000000"/>
                  </a:solidFill>
                  <a:round/>
                </a:ln>
                <a:effectLst/>
              </p:spPr>
              <p:txBody>
                <a:bodyPr wrap="none" anchor="ctr"/>
                <a:lstStyle/>
                <a:p>
                  <a:pPr>
                    <a:defRPr/>
                  </a:pPr>
                  <a:endParaRPr lang="zh-CN" altLang="en-US"/>
                </a:p>
              </p:txBody>
            </p:sp>
            <p:sp>
              <p:nvSpPr>
                <p:cNvPr id="32" name="Freeform 35"/>
                <p:cNvSpPr/>
                <p:nvPr/>
              </p:nvSpPr>
              <p:spPr bwMode="gray">
                <a:xfrm>
                  <a:off x="2208" y="1948"/>
                  <a:ext cx="1296" cy="634"/>
                </a:xfrm>
                <a:custGeom>
                  <a:avLst/>
                  <a:gdLst>
                    <a:gd name="T0" fmla="*/ 1095 w 1321"/>
                    <a:gd name="T1" fmla="*/ 141 h 712"/>
                    <a:gd name="T2" fmla="*/ 1109 w 1321"/>
                    <a:gd name="T3" fmla="*/ 156 h 712"/>
                    <a:gd name="T4" fmla="*/ 1112 w 1321"/>
                    <a:gd name="T5" fmla="*/ 170 h 712"/>
                    <a:gd name="T6" fmla="*/ 1107 w 1321"/>
                    <a:gd name="T7" fmla="*/ 182 h 712"/>
                    <a:gd name="T8" fmla="*/ 1093 w 1321"/>
                    <a:gd name="T9" fmla="*/ 192 h 712"/>
                    <a:gd name="T10" fmla="*/ 1071 w 1321"/>
                    <a:gd name="T11" fmla="*/ 204 h 712"/>
                    <a:gd name="T12" fmla="*/ 1043 w 1321"/>
                    <a:gd name="T13" fmla="*/ 213 h 712"/>
                    <a:gd name="T14" fmla="*/ 1007 w 1321"/>
                    <a:gd name="T15" fmla="*/ 221 h 712"/>
                    <a:gd name="T16" fmla="*/ 966 w 1321"/>
                    <a:gd name="T17" fmla="*/ 229 h 712"/>
                    <a:gd name="T18" fmla="*/ 919 w 1321"/>
                    <a:gd name="T19" fmla="*/ 235 h 712"/>
                    <a:gd name="T20" fmla="*/ 868 w 1321"/>
                    <a:gd name="T21" fmla="*/ 240 h 712"/>
                    <a:gd name="T22" fmla="*/ 814 w 1321"/>
                    <a:gd name="T23" fmla="*/ 243 h 712"/>
                    <a:gd name="T24" fmla="*/ 754 w 1321"/>
                    <a:gd name="T25" fmla="*/ 248 h 712"/>
                    <a:gd name="T26" fmla="*/ 694 w 1321"/>
                    <a:gd name="T27" fmla="*/ 249 h 712"/>
                    <a:gd name="T28" fmla="*/ 670 w 1321"/>
                    <a:gd name="T29" fmla="*/ 250 h 712"/>
                    <a:gd name="T30" fmla="*/ 401 w 1321"/>
                    <a:gd name="T31" fmla="*/ 250 h 712"/>
                    <a:gd name="T32" fmla="*/ 397 w 1321"/>
                    <a:gd name="T33" fmla="*/ 250 h 712"/>
                    <a:gd name="T34" fmla="*/ 344 w 1321"/>
                    <a:gd name="T35" fmla="*/ 249 h 712"/>
                    <a:gd name="T36" fmla="*/ 293 w 1321"/>
                    <a:gd name="T37" fmla="*/ 248 h 712"/>
                    <a:gd name="T38" fmla="*/ 245 w 1321"/>
                    <a:gd name="T39" fmla="*/ 245 h 712"/>
                    <a:gd name="T40" fmla="*/ 199 w 1321"/>
                    <a:gd name="T41" fmla="*/ 242 h 712"/>
                    <a:gd name="T42" fmla="*/ 158 w 1321"/>
                    <a:gd name="T43" fmla="*/ 238 h 712"/>
                    <a:gd name="T44" fmla="*/ 120 w 1321"/>
                    <a:gd name="T45" fmla="*/ 232 h 712"/>
                    <a:gd name="T46" fmla="*/ 84 w 1321"/>
                    <a:gd name="T47" fmla="*/ 228 h 712"/>
                    <a:gd name="T48" fmla="*/ 58 w 1321"/>
                    <a:gd name="T49" fmla="*/ 222 h 712"/>
                    <a:gd name="T50" fmla="*/ 30 w 1321"/>
                    <a:gd name="T51" fmla="*/ 214 h 712"/>
                    <a:gd name="T52" fmla="*/ 18 w 1321"/>
                    <a:gd name="T53" fmla="*/ 205 h 712"/>
                    <a:gd name="T54" fmla="*/ 6 w 1321"/>
                    <a:gd name="T55" fmla="*/ 195 h 712"/>
                    <a:gd name="T56" fmla="*/ 0 w 1321"/>
                    <a:gd name="T57" fmla="*/ 184 h 712"/>
                    <a:gd name="T58" fmla="*/ 0 w 1321"/>
                    <a:gd name="T59" fmla="*/ 183 h 712"/>
                    <a:gd name="T60" fmla="*/ 4 w 1321"/>
                    <a:gd name="T61" fmla="*/ 170 h 712"/>
                    <a:gd name="T62" fmla="*/ 16 w 1321"/>
                    <a:gd name="T63" fmla="*/ 157 h 712"/>
                    <a:gd name="T64" fmla="*/ 42 w 1321"/>
                    <a:gd name="T65" fmla="*/ 130 h 712"/>
                    <a:gd name="T66" fmla="*/ 77 w 1321"/>
                    <a:gd name="T67" fmla="*/ 105 h 712"/>
                    <a:gd name="T68" fmla="*/ 124 w 1321"/>
                    <a:gd name="T69" fmla="*/ 83 h 712"/>
                    <a:gd name="T70" fmla="*/ 172 w 1321"/>
                    <a:gd name="T71" fmla="*/ 61 h 712"/>
                    <a:gd name="T72" fmla="*/ 227 w 1321"/>
                    <a:gd name="T73" fmla="*/ 43 h 712"/>
                    <a:gd name="T74" fmla="*/ 287 w 1321"/>
                    <a:gd name="T75" fmla="*/ 29 h 712"/>
                    <a:gd name="T76" fmla="*/ 349 w 1321"/>
                    <a:gd name="T77" fmla="*/ 16 h 712"/>
                    <a:gd name="T78" fmla="*/ 419 w 1321"/>
                    <a:gd name="T79" fmla="*/ 8 h 712"/>
                    <a:gd name="T80" fmla="*/ 489 w 1321"/>
                    <a:gd name="T81" fmla="*/ 4 h 712"/>
                    <a:gd name="T82" fmla="*/ 562 w 1321"/>
                    <a:gd name="T83" fmla="*/ 0 h 712"/>
                    <a:gd name="T84" fmla="*/ 562 w 1321"/>
                    <a:gd name="T85" fmla="*/ 0 h 712"/>
                    <a:gd name="T86" fmla="*/ 639 w 1321"/>
                    <a:gd name="T87" fmla="*/ 4 h 712"/>
                    <a:gd name="T88" fmla="*/ 713 w 1321"/>
                    <a:gd name="T89" fmla="*/ 8 h 712"/>
                    <a:gd name="T90" fmla="*/ 785 w 1321"/>
                    <a:gd name="T91" fmla="*/ 18 h 712"/>
                    <a:gd name="T92" fmla="*/ 851 w 1321"/>
                    <a:gd name="T93" fmla="*/ 32 h 712"/>
                    <a:gd name="T94" fmla="*/ 911 w 1321"/>
                    <a:gd name="T95" fmla="*/ 48 h 712"/>
                    <a:gd name="T96" fmla="*/ 967 w 1321"/>
                    <a:gd name="T97" fmla="*/ 69 h 712"/>
                    <a:gd name="T98" fmla="*/ 1017 w 1321"/>
                    <a:gd name="T99" fmla="*/ 90 h 712"/>
                    <a:gd name="T100" fmla="*/ 1060 w 1321"/>
                    <a:gd name="T101" fmla="*/ 114 h 712"/>
                    <a:gd name="T102" fmla="*/ 1095 w 1321"/>
                    <a:gd name="T103" fmla="*/ 141 h 712"/>
                    <a:gd name="T104" fmla="*/ 1095 w 1321"/>
                    <a:gd name="T105" fmla="*/ 14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1"/>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30" name="Text Box 36"/>
              <p:cNvSpPr txBox="1">
                <a:spLocks noChangeArrowheads="1"/>
              </p:cNvSpPr>
              <p:nvPr/>
            </p:nvSpPr>
            <p:spPr bwMode="gray">
              <a:xfrm>
                <a:off x="1580" y="2016"/>
                <a:ext cx="265" cy="288"/>
              </a:xfrm>
              <a:prstGeom prst="rect">
                <a:avLst/>
              </a:prstGeom>
              <a:noFill/>
              <a:ln w="9525" algn="ctr">
                <a:noFill/>
                <a:miter lim="800000"/>
              </a:ln>
              <a:effec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defRPr/>
                </a:pPr>
                <a:r>
                  <a:rPr lang="en-US" altLang="zh-CN" sz="2400" b="1" smtClean="0">
                    <a:solidFill>
                      <a:srgbClr val="FFFFFF"/>
                    </a:solidFill>
                    <a:effectLst>
                      <a:outerShdw blurRad="38100" dist="38100" dir="2700000" algn="tl">
                        <a:srgbClr val="C0C0C0"/>
                      </a:outerShdw>
                    </a:effectLst>
                    <a:latin typeface="Verdana" pitchFamily="34" charset="0"/>
                  </a:rPr>
                  <a:t>A</a:t>
                </a:r>
              </a:p>
            </p:txBody>
          </p:sp>
        </p:grpSp>
        <p:sp>
          <p:nvSpPr>
            <p:cNvPr id="14" name="Oval 37"/>
            <p:cNvSpPr>
              <a:spLocks noChangeArrowheads="1"/>
            </p:cNvSpPr>
            <p:nvPr/>
          </p:nvSpPr>
          <p:spPr bwMode="gray">
            <a:xfrm rot="18227093">
              <a:off x="3507" y="3261"/>
              <a:ext cx="82" cy="87"/>
            </a:xfrm>
            <a:prstGeom prst="ellipse">
              <a:avLst/>
            </a:prstGeom>
            <a:gradFill rotWithShape="1">
              <a:gsLst>
                <a:gs pos="0">
                  <a:schemeClr val="bg2"/>
                </a:gs>
                <a:gs pos="100000">
                  <a:schemeClr val="bg2">
                    <a:gamma/>
                    <a:shade val="66667"/>
                    <a:invGamma/>
                  </a:schemeClr>
                </a:gs>
              </a:gsLst>
              <a:path path="shape">
                <a:fillToRect l="50000" t="50000" r="50000" b="50000"/>
              </a:path>
            </a:gradFill>
            <a:ln w="9525">
              <a:solidFill>
                <a:srgbClr val="000000"/>
              </a:solidFill>
              <a:round/>
            </a:ln>
            <a:effectLst/>
          </p:spPr>
          <p:txBody>
            <a:bodyPr wrap="none" anchor="ctr"/>
            <a:lstStyle/>
            <a:p>
              <a:pPr>
                <a:defRPr/>
              </a:pPr>
              <a:endParaRPr lang="zh-CN" altLang="en-US"/>
            </a:p>
          </p:txBody>
        </p:sp>
        <p:sp>
          <p:nvSpPr>
            <p:cNvPr id="15" name="Oval 38"/>
            <p:cNvSpPr>
              <a:spLocks noChangeArrowheads="1"/>
            </p:cNvSpPr>
            <p:nvPr/>
          </p:nvSpPr>
          <p:spPr bwMode="gray">
            <a:xfrm rot="18227093">
              <a:off x="3411" y="3165"/>
              <a:ext cx="82" cy="87"/>
            </a:xfrm>
            <a:prstGeom prst="ellipse">
              <a:avLst/>
            </a:prstGeom>
            <a:gradFill rotWithShape="1">
              <a:gsLst>
                <a:gs pos="0">
                  <a:schemeClr val="bg2"/>
                </a:gs>
                <a:gs pos="100000">
                  <a:schemeClr val="bg2">
                    <a:gamma/>
                    <a:shade val="66667"/>
                    <a:invGamma/>
                  </a:schemeClr>
                </a:gs>
              </a:gsLst>
              <a:path path="shape">
                <a:fillToRect l="50000" t="50000" r="50000" b="50000"/>
              </a:path>
            </a:gradFill>
            <a:ln w="9525">
              <a:solidFill>
                <a:srgbClr val="000000"/>
              </a:solidFill>
              <a:round/>
            </a:ln>
            <a:effectLst/>
          </p:spPr>
          <p:txBody>
            <a:bodyPr wrap="none" anchor="ctr"/>
            <a:lstStyle/>
            <a:p>
              <a:pPr>
                <a:defRPr/>
              </a:pPr>
              <a:endParaRPr lang="zh-CN" altLang="en-US"/>
            </a:p>
          </p:txBody>
        </p:sp>
        <p:grpSp>
          <p:nvGrpSpPr>
            <p:cNvPr id="16" name="Group 39"/>
            <p:cNvGrpSpPr/>
            <p:nvPr/>
          </p:nvGrpSpPr>
          <p:grpSpPr bwMode="auto">
            <a:xfrm>
              <a:off x="1968" y="2256"/>
              <a:ext cx="231" cy="130"/>
              <a:chOff x="2016" y="2304"/>
              <a:chExt cx="231" cy="130"/>
            </a:xfrm>
          </p:grpSpPr>
          <p:sp>
            <p:nvSpPr>
              <p:cNvPr id="27" name="Oval 40"/>
              <p:cNvSpPr>
                <a:spLocks noChangeArrowheads="1"/>
              </p:cNvSpPr>
              <p:nvPr/>
            </p:nvSpPr>
            <p:spPr bwMode="gray">
              <a:xfrm rot="18227093">
                <a:off x="2019" y="2301"/>
                <a:ext cx="82" cy="87"/>
              </a:xfrm>
              <a:prstGeom prst="ellipse">
                <a:avLst/>
              </a:prstGeom>
              <a:gradFill rotWithShape="1">
                <a:gsLst>
                  <a:gs pos="0">
                    <a:schemeClr val="accent1"/>
                  </a:gs>
                  <a:gs pos="100000">
                    <a:schemeClr val="accent1">
                      <a:gamma/>
                      <a:shade val="57647"/>
                      <a:invGamma/>
                    </a:schemeClr>
                  </a:gs>
                </a:gsLst>
                <a:path path="shape">
                  <a:fillToRect l="50000" t="50000" r="50000" b="50000"/>
                </a:path>
              </a:gradFill>
              <a:ln w="9525">
                <a:solidFill>
                  <a:srgbClr val="000000"/>
                </a:solidFill>
                <a:round/>
              </a:ln>
              <a:effectLst/>
            </p:spPr>
            <p:txBody>
              <a:bodyPr wrap="none" anchor="ctr"/>
              <a:lstStyle/>
              <a:p>
                <a:pPr>
                  <a:defRPr/>
                </a:pPr>
                <a:endParaRPr lang="zh-CN" altLang="en-US"/>
              </a:p>
            </p:txBody>
          </p:sp>
          <p:sp>
            <p:nvSpPr>
              <p:cNvPr id="28" name="Oval 41"/>
              <p:cNvSpPr>
                <a:spLocks noChangeArrowheads="1"/>
              </p:cNvSpPr>
              <p:nvPr/>
            </p:nvSpPr>
            <p:spPr bwMode="gray">
              <a:xfrm rot="18227093">
                <a:off x="2153" y="2358"/>
                <a:ext cx="82" cy="87"/>
              </a:xfrm>
              <a:prstGeom prst="ellipse">
                <a:avLst/>
              </a:prstGeom>
              <a:gradFill rotWithShape="1">
                <a:gsLst>
                  <a:gs pos="0">
                    <a:schemeClr val="accent1"/>
                  </a:gs>
                  <a:gs pos="100000">
                    <a:schemeClr val="accent1">
                      <a:gamma/>
                      <a:shade val="48627"/>
                      <a:invGamma/>
                    </a:schemeClr>
                  </a:gs>
                </a:gsLst>
                <a:path path="shape">
                  <a:fillToRect l="50000" t="50000" r="50000" b="50000"/>
                </a:path>
              </a:gradFill>
              <a:ln w="9525">
                <a:solidFill>
                  <a:srgbClr val="000000"/>
                </a:solidFill>
                <a:round/>
              </a:ln>
              <a:effectLst/>
            </p:spPr>
            <p:txBody>
              <a:bodyPr wrap="none" anchor="ctr"/>
              <a:lstStyle/>
              <a:p>
                <a:pPr>
                  <a:defRPr/>
                </a:pPr>
                <a:endParaRPr lang="zh-CN" altLang="en-US"/>
              </a:p>
            </p:txBody>
          </p:sp>
        </p:grpSp>
        <p:grpSp>
          <p:nvGrpSpPr>
            <p:cNvPr id="17" name="Group 42"/>
            <p:cNvGrpSpPr/>
            <p:nvPr/>
          </p:nvGrpSpPr>
          <p:grpSpPr bwMode="auto">
            <a:xfrm>
              <a:off x="2832" y="1612"/>
              <a:ext cx="87" cy="260"/>
              <a:chOff x="2832" y="1612"/>
              <a:chExt cx="87" cy="260"/>
            </a:xfrm>
          </p:grpSpPr>
          <p:sp>
            <p:nvSpPr>
              <p:cNvPr id="25" name="Oval 43"/>
              <p:cNvSpPr>
                <a:spLocks noChangeArrowheads="1"/>
              </p:cNvSpPr>
              <p:nvPr/>
            </p:nvSpPr>
            <p:spPr bwMode="gray">
              <a:xfrm rot="18227093">
                <a:off x="2835" y="1619"/>
                <a:ext cx="82" cy="87"/>
              </a:xfrm>
              <a:prstGeom prst="ellipse">
                <a:avLst/>
              </a:prstGeom>
              <a:gradFill rotWithShape="1">
                <a:gsLst>
                  <a:gs pos="0">
                    <a:schemeClr val="accent2"/>
                  </a:gs>
                  <a:gs pos="100000">
                    <a:schemeClr val="accent2">
                      <a:gamma/>
                      <a:shade val="45490"/>
                      <a:invGamma/>
                    </a:schemeClr>
                  </a:gs>
                </a:gsLst>
                <a:path path="shape">
                  <a:fillToRect l="50000" t="50000" r="50000" b="50000"/>
                </a:path>
              </a:gradFill>
              <a:ln w="9525">
                <a:solidFill>
                  <a:srgbClr val="000000"/>
                </a:solidFill>
                <a:round/>
              </a:ln>
              <a:effectLst/>
            </p:spPr>
            <p:txBody>
              <a:bodyPr wrap="none" anchor="ctr"/>
              <a:lstStyle/>
              <a:p>
                <a:pPr>
                  <a:defRPr/>
                </a:pPr>
                <a:endParaRPr lang="zh-CN" altLang="en-US"/>
              </a:p>
            </p:txBody>
          </p:sp>
          <p:sp>
            <p:nvSpPr>
              <p:cNvPr id="26" name="Oval 44"/>
              <p:cNvSpPr>
                <a:spLocks noChangeArrowheads="1"/>
              </p:cNvSpPr>
              <p:nvPr/>
            </p:nvSpPr>
            <p:spPr bwMode="gray">
              <a:xfrm rot="18227093">
                <a:off x="2835" y="1797"/>
                <a:ext cx="82" cy="87"/>
              </a:xfrm>
              <a:prstGeom prst="ellipse">
                <a:avLst/>
              </a:prstGeom>
              <a:gradFill rotWithShape="1">
                <a:gsLst>
                  <a:gs pos="0">
                    <a:schemeClr val="accent2"/>
                  </a:gs>
                  <a:gs pos="100000">
                    <a:schemeClr val="accent2">
                      <a:gamma/>
                      <a:shade val="48627"/>
                      <a:invGamma/>
                    </a:schemeClr>
                  </a:gs>
                </a:gsLst>
                <a:path path="shape">
                  <a:fillToRect l="50000" t="50000" r="50000" b="50000"/>
                </a:path>
              </a:gradFill>
              <a:ln w="9525">
                <a:solidFill>
                  <a:srgbClr val="000000"/>
                </a:solidFill>
                <a:round/>
              </a:ln>
              <a:effectLst/>
            </p:spPr>
            <p:txBody>
              <a:bodyPr wrap="none" anchor="ctr"/>
              <a:lstStyle/>
              <a:p>
                <a:pPr>
                  <a:defRPr/>
                </a:pPr>
                <a:endParaRPr lang="zh-CN" altLang="en-US"/>
              </a:p>
            </p:txBody>
          </p:sp>
        </p:grpSp>
        <p:sp>
          <p:nvSpPr>
            <p:cNvPr id="18" name="Oval 45"/>
            <p:cNvSpPr>
              <a:spLocks noChangeArrowheads="1"/>
            </p:cNvSpPr>
            <p:nvPr/>
          </p:nvSpPr>
          <p:spPr bwMode="gray">
            <a:xfrm rot="18227093">
              <a:off x="3759" y="2271"/>
              <a:ext cx="82" cy="87"/>
            </a:xfrm>
            <a:prstGeom prst="ellipse">
              <a:avLst/>
            </a:prstGeom>
            <a:gradFill rotWithShape="1">
              <a:gsLst>
                <a:gs pos="0">
                  <a:schemeClr val="hlink">
                    <a:gamma/>
                    <a:tint val="75686"/>
                    <a:invGamma/>
                  </a:schemeClr>
                </a:gs>
                <a:gs pos="100000">
                  <a:schemeClr val="hlink"/>
                </a:gs>
              </a:gsLst>
              <a:path path="shape">
                <a:fillToRect l="50000" t="50000" r="50000" b="50000"/>
              </a:path>
            </a:gradFill>
            <a:ln w="9525">
              <a:solidFill>
                <a:srgbClr val="000000"/>
              </a:solidFill>
              <a:round/>
            </a:ln>
            <a:effectLst/>
          </p:spPr>
          <p:txBody>
            <a:bodyPr wrap="none" anchor="ctr"/>
            <a:lstStyle/>
            <a:p>
              <a:pPr>
                <a:defRPr/>
              </a:pPr>
              <a:endParaRPr lang="zh-CN" altLang="en-US"/>
            </a:p>
          </p:txBody>
        </p:sp>
        <p:sp>
          <p:nvSpPr>
            <p:cNvPr id="19" name="Oval 46"/>
            <p:cNvSpPr>
              <a:spLocks noChangeArrowheads="1"/>
            </p:cNvSpPr>
            <p:nvPr/>
          </p:nvSpPr>
          <p:spPr bwMode="gray">
            <a:xfrm rot="18227093">
              <a:off x="3603" y="2349"/>
              <a:ext cx="82" cy="87"/>
            </a:xfrm>
            <a:prstGeom prst="ellipse">
              <a:avLst/>
            </a:prstGeom>
            <a:gradFill rotWithShape="1">
              <a:gsLst>
                <a:gs pos="0">
                  <a:schemeClr val="hlink">
                    <a:gamma/>
                    <a:tint val="75686"/>
                    <a:invGamma/>
                  </a:schemeClr>
                </a:gs>
                <a:gs pos="100000">
                  <a:schemeClr val="hlink"/>
                </a:gs>
              </a:gsLst>
              <a:path path="shape">
                <a:fillToRect l="50000" t="50000" r="50000" b="50000"/>
              </a:path>
            </a:gradFill>
            <a:ln w="9525">
              <a:solidFill>
                <a:srgbClr val="000000"/>
              </a:solidFill>
              <a:round/>
            </a:ln>
            <a:effectLst/>
          </p:spPr>
          <p:txBody>
            <a:bodyPr wrap="none" anchor="ctr"/>
            <a:lstStyle/>
            <a:p>
              <a:pPr>
                <a:defRPr/>
              </a:pPr>
              <a:endParaRPr lang="zh-CN" altLang="en-US"/>
            </a:p>
          </p:txBody>
        </p:sp>
        <p:sp>
          <p:nvSpPr>
            <p:cNvPr id="20" name="Text Box 47"/>
            <p:cNvSpPr txBox="1">
              <a:spLocks noChangeArrowheads="1"/>
            </p:cNvSpPr>
            <p:nvPr/>
          </p:nvSpPr>
          <p:spPr bwMode="auto">
            <a:xfrm>
              <a:off x="288" y="2064"/>
              <a:ext cx="12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b="1" dirty="0" smtClean="0">
                  <a:latin typeface="+mn-ea"/>
                  <a:ea typeface="+mn-ea"/>
                </a:rPr>
                <a:t>整体的风险对抗</a:t>
              </a:r>
              <a:endParaRPr lang="en-US" altLang="zh-CN" b="1" dirty="0">
                <a:latin typeface="+mn-ea"/>
                <a:ea typeface="+mn-ea"/>
              </a:endParaRPr>
            </a:p>
          </p:txBody>
        </p:sp>
        <p:sp>
          <p:nvSpPr>
            <p:cNvPr id="21" name="Text Box 48"/>
            <p:cNvSpPr txBox="1">
              <a:spLocks noChangeArrowheads="1"/>
            </p:cNvSpPr>
            <p:nvPr/>
          </p:nvSpPr>
          <p:spPr bwMode="auto">
            <a:xfrm>
              <a:off x="2109" y="873"/>
              <a:ext cx="1532"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b="1" dirty="0" smtClean="0">
                  <a:latin typeface="+mn-ea"/>
                  <a:ea typeface="+mn-ea"/>
                </a:rPr>
                <a:t>全面的风险事项覆盖</a:t>
              </a:r>
              <a:endParaRPr lang="en-US" altLang="zh-CN" b="1" dirty="0">
                <a:latin typeface="+mn-ea"/>
                <a:ea typeface="+mn-ea"/>
              </a:endParaRPr>
            </a:p>
          </p:txBody>
        </p:sp>
        <p:sp>
          <p:nvSpPr>
            <p:cNvPr id="22" name="Text Box 49"/>
            <p:cNvSpPr txBox="1">
              <a:spLocks noChangeArrowheads="1"/>
            </p:cNvSpPr>
            <p:nvPr/>
          </p:nvSpPr>
          <p:spPr bwMode="auto">
            <a:xfrm>
              <a:off x="4368" y="2073"/>
              <a:ext cx="127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b="1" dirty="0" smtClean="0">
                  <a:latin typeface="+mn-ea"/>
                  <a:ea typeface="+mn-ea"/>
                </a:rPr>
                <a:t>系统性的风险</a:t>
              </a:r>
              <a:r>
                <a:rPr lang="zh-CN" altLang="en-US" b="1" dirty="0">
                  <a:latin typeface="+mn-ea"/>
                  <a:ea typeface="+mn-ea"/>
                </a:rPr>
                <a:t>评估</a:t>
              </a:r>
              <a:endParaRPr lang="en-US" altLang="zh-CN" b="1" dirty="0">
                <a:latin typeface="+mn-ea"/>
                <a:ea typeface="+mn-ea"/>
              </a:endParaRPr>
            </a:p>
          </p:txBody>
        </p:sp>
        <p:sp>
          <p:nvSpPr>
            <p:cNvPr id="23" name="Text Box 50"/>
            <p:cNvSpPr txBox="1">
              <a:spLocks noChangeArrowheads="1"/>
            </p:cNvSpPr>
            <p:nvPr/>
          </p:nvSpPr>
          <p:spPr bwMode="auto">
            <a:xfrm>
              <a:off x="431" y="3504"/>
              <a:ext cx="129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b="1" dirty="0">
                  <a:latin typeface="+mn-ea"/>
                  <a:ea typeface="+mn-ea"/>
                </a:rPr>
                <a:t>集约化</a:t>
              </a:r>
              <a:r>
                <a:rPr lang="zh-CN" altLang="en-US" b="1" dirty="0" smtClean="0">
                  <a:latin typeface="+mn-ea"/>
                  <a:ea typeface="+mn-ea"/>
                </a:rPr>
                <a:t>的风险管控</a:t>
              </a:r>
              <a:endParaRPr lang="en-US" altLang="zh-CN" b="1" dirty="0">
                <a:latin typeface="+mn-ea"/>
                <a:ea typeface="+mn-ea"/>
              </a:endParaRPr>
            </a:p>
          </p:txBody>
        </p:sp>
        <p:sp>
          <p:nvSpPr>
            <p:cNvPr id="24" name="Text Box 51"/>
            <p:cNvSpPr txBox="1">
              <a:spLocks noChangeArrowheads="1"/>
            </p:cNvSpPr>
            <p:nvPr/>
          </p:nvSpPr>
          <p:spPr bwMode="auto">
            <a:xfrm>
              <a:off x="3984" y="3504"/>
              <a:ext cx="1345"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b="1" dirty="0" smtClean="0">
                  <a:latin typeface="+mn-ea"/>
                  <a:ea typeface="+mn-ea"/>
                </a:rPr>
                <a:t>制度化的风险报告</a:t>
              </a:r>
              <a:endParaRPr lang="en-US" altLang="zh-CN" b="1" dirty="0">
                <a:latin typeface="+mn-ea"/>
                <a:ea typeface="+mn-ea"/>
              </a:endParaRPr>
            </a:p>
          </p:txBody>
        </p:sp>
      </p:gr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四、建设步骤</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风险调查之查看四类指标</a:t>
            </a:r>
            <a:endParaRPr lang="zh-CN" altLang="en-US" sz="2800" dirty="0">
              <a:solidFill>
                <a:schemeClr val="bg1"/>
              </a:solidFill>
              <a:latin typeface="微软雅黑" pitchFamily="34" charset="-122"/>
              <a:ea typeface="微软雅黑" pitchFamily="34" charset="-122"/>
            </a:endParaRPr>
          </a:p>
        </p:txBody>
      </p:sp>
      <p:sp>
        <p:nvSpPr>
          <p:cNvPr id="4" name="页脚占位符 3"/>
          <p:cNvSpPr>
            <a:spLocks noGrp="1"/>
          </p:cNvSpPr>
          <p:nvPr>
            <p:ph type="ftr" sz="quarter" idx="4294967295"/>
          </p:nvPr>
        </p:nvSpPr>
        <p:spPr bwMode="auto">
          <a:xfrm>
            <a:off x="7046913" y="6381750"/>
            <a:ext cx="2133600" cy="2444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a:t>   </a:t>
            </a:r>
          </a:p>
          <a:p>
            <a:pPr eaLnBrk="1" hangingPunct="1"/>
            <a:r>
              <a:rPr lang="en-US" altLang="zh-CN"/>
              <a:t>   </a:t>
            </a:r>
          </a:p>
        </p:txBody>
      </p:sp>
      <p:pic>
        <p:nvPicPr>
          <p:cNvPr id="5" name="Picture 2" descr="leave"/>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gray">
          <a:xfrm rot="18900000">
            <a:off x="3692525" y="2944499"/>
            <a:ext cx="473075"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leave"/>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gray">
          <a:xfrm rot="18900000">
            <a:off x="3563938" y="4282761"/>
            <a:ext cx="8032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leave"/>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gray">
          <a:xfrm rot="18900000">
            <a:off x="4895850" y="4209736"/>
            <a:ext cx="473075"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leave"/>
          <p:cNvPicPr>
            <a:picLocks noChangeAspect="1" noChangeArrowheads="1"/>
          </p:cNvPicPr>
          <p:nvPr/>
        </p:nvPicPr>
        <p:blipFill>
          <a:blip r:embed="rId6">
            <a:grayscl/>
            <a:extLst>
              <a:ext uri="{28A0092B-C50C-407E-A947-70E740481C1C}">
                <a14:useLocalDpi xmlns:a14="http://schemas.microsoft.com/office/drawing/2010/main" val="0"/>
              </a:ext>
            </a:extLst>
          </a:blip>
          <a:srcRect/>
          <a:stretch>
            <a:fillRect/>
          </a:stretch>
        </p:blipFill>
        <p:spPr bwMode="gray">
          <a:xfrm rot="18900000">
            <a:off x="4824413" y="3109599"/>
            <a:ext cx="8032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7"/>
          <p:cNvSpPr>
            <a:spLocks noChangeArrowheads="1"/>
          </p:cNvSpPr>
          <p:nvPr/>
        </p:nvSpPr>
        <p:spPr bwMode="gray">
          <a:xfrm>
            <a:off x="3779838" y="3130236"/>
            <a:ext cx="1584325" cy="1584325"/>
          </a:xfrm>
          <a:prstGeom prst="ellipse">
            <a:avLst/>
          </a:prstGeom>
          <a:gradFill rotWithShape="1">
            <a:gsLst>
              <a:gs pos="0">
                <a:schemeClr val="accent1">
                  <a:gamma/>
                  <a:shade val="60784"/>
                  <a:invGamma/>
                  <a:alpha val="0"/>
                </a:schemeClr>
              </a:gs>
              <a:gs pos="100000">
                <a:schemeClr val="accent1"/>
              </a:gs>
            </a:gsLst>
            <a:path path="shape">
              <a:fillToRect l="50000" t="50000" r="50000" b="50000"/>
            </a:path>
          </a:gradFill>
          <a:ln w="25400" algn="ctr">
            <a:solidFill>
              <a:schemeClr val="tx2"/>
            </a:solidFill>
            <a:round/>
          </a:ln>
          <a:effectLst/>
        </p:spPr>
        <p:txBody>
          <a:bodyPr wrap="none" anchor="ctr"/>
          <a:lstStyle/>
          <a:p>
            <a:pPr>
              <a:defRPr/>
            </a:pPr>
            <a:endParaRPr lang="zh-CN" altLang="en-US"/>
          </a:p>
        </p:txBody>
      </p:sp>
      <p:sp>
        <p:nvSpPr>
          <p:cNvPr id="10" name="AutoShape 8"/>
          <p:cNvSpPr>
            <a:spLocks noChangeArrowheads="1"/>
          </p:cNvSpPr>
          <p:nvPr/>
        </p:nvSpPr>
        <p:spPr bwMode="gray">
          <a:xfrm>
            <a:off x="639763" y="1814199"/>
            <a:ext cx="3175000" cy="1855787"/>
          </a:xfrm>
          <a:prstGeom prst="roundRect">
            <a:avLst>
              <a:gd name="adj" fmla="val 16667"/>
            </a:avLst>
          </a:prstGeom>
          <a:gradFill rotWithShape="1">
            <a:gsLst>
              <a:gs pos="0">
                <a:srgbClr val="FBEAC7"/>
              </a:gs>
              <a:gs pos="17999">
                <a:srgbClr val="FEE7F2"/>
              </a:gs>
              <a:gs pos="36000">
                <a:srgbClr val="FAC77D"/>
              </a:gs>
              <a:gs pos="61000">
                <a:srgbClr val="FBA97D"/>
              </a:gs>
              <a:gs pos="82001">
                <a:srgbClr val="FBD49C"/>
              </a:gs>
              <a:gs pos="100000">
                <a:srgbClr val="FEE7F2"/>
              </a:gs>
            </a:gsLst>
            <a:lin ang="5400000" scaled="0"/>
          </a:gradFill>
          <a:ln w="25400" algn="ctr">
            <a:solidFill>
              <a:schemeClr val="accent1"/>
            </a:solidFill>
            <a:round/>
          </a:ln>
          <a:effectLst/>
        </p:spPr>
        <p:txBody>
          <a:bodyPr wrap="none" anchor="ctr"/>
          <a:lstStyle/>
          <a:p>
            <a:pPr algn="ctr" eaLnBrk="0" hangingPunct="0">
              <a:lnSpc>
                <a:spcPct val="150000"/>
              </a:lnSpc>
            </a:pPr>
            <a:r>
              <a:rPr lang="zh-CN" altLang="en-US" sz="1400" dirty="0" smtClean="0">
                <a:latin typeface="微软雅黑" pitchFamily="34" charset="-122"/>
                <a:ea typeface="微软雅黑" pitchFamily="34" charset="-122"/>
              </a:rPr>
              <a:t>营业收入</a:t>
            </a:r>
            <a:endParaRPr lang="en-US" altLang="zh-CN" sz="1400" dirty="0" smtClean="0">
              <a:latin typeface="微软雅黑" pitchFamily="34" charset="-122"/>
              <a:ea typeface="微软雅黑" pitchFamily="34" charset="-122"/>
            </a:endParaRPr>
          </a:p>
          <a:p>
            <a:pPr algn="ctr" eaLnBrk="0" hangingPunct="0">
              <a:lnSpc>
                <a:spcPct val="150000"/>
              </a:lnSpc>
            </a:pPr>
            <a:r>
              <a:rPr lang="zh-CN" altLang="en-US" sz="1400" dirty="0">
                <a:latin typeface="微软雅黑" pitchFamily="34" charset="-122"/>
                <a:ea typeface="微软雅黑" pitchFamily="34" charset="-122"/>
              </a:rPr>
              <a:t>主营</a:t>
            </a:r>
            <a:r>
              <a:rPr lang="zh-CN" altLang="en-US" sz="1400" dirty="0" smtClean="0">
                <a:latin typeface="微软雅黑" pitchFamily="34" charset="-122"/>
                <a:ea typeface="微软雅黑" pitchFamily="34" charset="-122"/>
              </a:rPr>
              <a:t>业务收入</a:t>
            </a:r>
            <a:endParaRPr lang="en-US" altLang="zh-CN" sz="1400" dirty="0" smtClean="0">
              <a:latin typeface="微软雅黑" pitchFamily="34" charset="-122"/>
              <a:ea typeface="微软雅黑" pitchFamily="34" charset="-122"/>
            </a:endParaRPr>
          </a:p>
          <a:p>
            <a:pPr algn="ctr" eaLnBrk="0" hangingPunct="0">
              <a:lnSpc>
                <a:spcPct val="150000"/>
              </a:lnSpc>
            </a:pPr>
            <a:r>
              <a:rPr lang="zh-CN" altLang="en-US" sz="1400" dirty="0">
                <a:latin typeface="微软雅黑" pitchFamily="34" charset="-122"/>
                <a:ea typeface="微软雅黑" pitchFamily="34" charset="-122"/>
              </a:rPr>
              <a:t>非主营业务</a:t>
            </a:r>
            <a:r>
              <a:rPr lang="zh-CN" altLang="en-US" sz="1400" dirty="0" smtClean="0">
                <a:latin typeface="微软雅黑" pitchFamily="34" charset="-122"/>
                <a:ea typeface="微软雅黑" pitchFamily="34" charset="-122"/>
              </a:rPr>
              <a:t>收入</a:t>
            </a:r>
            <a:endParaRPr lang="en-US" altLang="zh-CN" sz="1400" dirty="0" smtClean="0">
              <a:latin typeface="微软雅黑" pitchFamily="34" charset="-122"/>
              <a:ea typeface="微软雅黑" pitchFamily="34" charset="-122"/>
            </a:endParaRPr>
          </a:p>
          <a:p>
            <a:pPr algn="ctr" eaLnBrk="0" hangingPunct="0">
              <a:lnSpc>
                <a:spcPct val="150000"/>
              </a:lnSpc>
            </a:pPr>
            <a:r>
              <a:rPr lang="zh-CN" altLang="en-US" sz="1400" dirty="0">
                <a:latin typeface="微软雅黑" pitchFamily="34" charset="-122"/>
                <a:ea typeface="微软雅黑" pitchFamily="34" charset="-122"/>
              </a:rPr>
              <a:t>营业外收入</a:t>
            </a:r>
            <a:endParaRPr lang="en-US" altLang="ko-KR" sz="1400" dirty="0">
              <a:latin typeface="微软雅黑" pitchFamily="34" charset="-122"/>
              <a:ea typeface="微软雅黑" pitchFamily="34" charset="-122"/>
            </a:endParaRPr>
          </a:p>
        </p:txBody>
      </p:sp>
      <p:sp>
        <p:nvSpPr>
          <p:cNvPr id="11" name="AutoShape 9"/>
          <p:cNvSpPr>
            <a:spLocks noChangeArrowheads="1"/>
          </p:cNvSpPr>
          <p:nvPr/>
        </p:nvSpPr>
        <p:spPr bwMode="gray">
          <a:xfrm>
            <a:off x="609600" y="1585599"/>
            <a:ext cx="1752600" cy="457200"/>
          </a:xfrm>
          <a:prstGeom prst="roundRect">
            <a:avLst>
              <a:gd name="adj" fmla="val 50000"/>
            </a:avLst>
          </a:prstGeom>
          <a:gradFill rotWithShape="1">
            <a:gsLst>
              <a:gs pos="0">
                <a:schemeClr val="folHlink">
                  <a:gamma/>
                  <a:shade val="60784"/>
                  <a:invGamma/>
                </a:schemeClr>
              </a:gs>
              <a:gs pos="50000">
                <a:schemeClr val="folHlink"/>
              </a:gs>
              <a:gs pos="100000">
                <a:schemeClr val="folHlink">
                  <a:gamma/>
                  <a:shade val="60784"/>
                  <a:invGamma/>
                </a:schemeClr>
              </a:gs>
            </a:gsLst>
            <a:lin ang="5400000" scaled="1"/>
          </a:gradFill>
          <a:ln w="25400" algn="ctr">
            <a:noFill/>
            <a:round/>
          </a:ln>
          <a:effectLst>
            <a:outerShdw dist="17961" dir="2700000" algn="ctr" rotWithShape="0">
              <a:schemeClr val="bg2"/>
            </a:outerShdw>
          </a:effectLst>
        </p:spPr>
        <p:txBody>
          <a:bodyPr wrap="none" anchor="ctr"/>
          <a:lstStyle/>
          <a:p>
            <a:pPr algn="ctr" eaLnBrk="0" hangingPunct="0">
              <a:defRPr/>
            </a:pPr>
            <a:r>
              <a:rPr lang="zh-CN" altLang="en-US" sz="1600" b="1" dirty="0" smtClean="0">
                <a:solidFill>
                  <a:schemeClr val="bg1"/>
                </a:solidFill>
                <a:latin typeface="+mn-ea"/>
              </a:rPr>
              <a:t>营业收入</a:t>
            </a:r>
            <a:endParaRPr lang="en-US" altLang="ko-KR" sz="1600" b="1" dirty="0">
              <a:solidFill>
                <a:schemeClr val="bg1"/>
              </a:solidFill>
              <a:latin typeface="+mn-ea"/>
            </a:endParaRPr>
          </a:p>
        </p:txBody>
      </p:sp>
      <p:pic>
        <p:nvPicPr>
          <p:cNvPr id="12" name="Picture 10" descr="leav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gray">
          <a:xfrm rot="18900000">
            <a:off x="609600" y="1509399"/>
            <a:ext cx="187325"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AutoShape 11"/>
          <p:cNvSpPr>
            <a:spLocks noChangeArrowheads="1"/>
          </p:cNvSpPr>
          <p:nvPr/>
        </p:nvSpPr>
        <p:spPr bwMode="gray">
          <a:xfrm>
            <a:off x="639763" y="4406586"/>
            <a:ext cx="3175000" cy="1855788"/>
          </a:xfrm>
          <a:prstGeom prst="roundRect">
            <a:avLst>
              <a:gd name="adj" fmla="val 16667"/>
            </a:avLst>
          </a:prstGeom>
          <a:gradFill rotWithShape="1">
            <a:gsLst>
              <a:gs pos="0">
                <a:srgbClr val="FBEAC7"/>
              </a:gs>
              <a:gs pos="17999">
                <a:srgbClr val="FEE7F2"/>
              </a:gs>
              <a:gs pos="36000">
                <a:srgbClr val="FAC77D"/>
              </a:gs>
              <a:gs pos="61000">
                <a:srgbClr val="FBA97D"/>
              </a:gs>
              <a:gs pos="82001">
                <a:srgbClr val="FBD49C"/>
              </a:gs>
              <a:gs pos="100000">
                <a:srgbClr val="FEE7F2"/>
              </a:gs>
            </a:gsLst>
            <a:lin ang="5400000" scaled="0"/>
          </a:gradFill>
          <a:ln w="25400" algn="ctr">
            <a:solidFill>
              <a:schemeClr val="accent1"/>
            </a:solidFill>
            <a:round/>
          </a:ln>
          <a:effectLst/>
        </p:spPr>
        <p:txBody>
          <a:bodyPr wrap="none" anchor="ctr"/>
          <a:lstStyle/>
          <a:p>
            <a:pPr algn="ctr" eaLnBrk="0" hangingPunct="0">
              <a:lnSpc>
                <a:spcPct val="150000"/>
              </a:lnSpc>
            </a:pPr>
            <a:r>
              <a:rPr lang="zh-CN" altLang="en-US" sz="1400" dirty="0">
                <a:latin typeface="微软雅黑" pitchFamily="34" charset="-122"/>
                <a:ea typeface="微软雅黑" pitchFamily="34" charset="-122"/>
              </a:rPr>
              <a:t>销售毛利</a:t>
            </a:r>
            <a:endParaRPr lang="en-US" altLang="zh-CN" sz="1400" dirty="0">
              <a:latin typeface="微软雅黑" pitchFamily="34" charset="-122"/>
              <a:ea typeface="微软雅黑" pitchFamily="34" charset="-122"/>
            </a:endParaRPr>
          </a:p>
          <a:p>
            <a:pPr algn="ctr" eaLnBrk="0" hangingPunct="0">
              <a:lnSpc>
                <a:spcPct val="150000"/>
              </a:lnSpc>
            </a:pPr>
            <a:r>
              <a:rPr lang="zh-CN" altLang="en-US" sz="1400" dirty="0">
                <a:latin typeface="微软雅黑" pitchFamily="34" charset="-122"/>
                <a:ea typeface="微软雅黑" pitchFamily="34" charset="-122"/>
              </a:rPr>
              <a:t>营业利润</a:t>
            </a:r>
            <a:endParaRPr lang="en-US" altLang="ko-KR" sz="1400" dirty="0">
              <a:latin typeface="微软雅黑" pitchFamily="34" charset="-122"/>
              <a:ea typeface="微软雅黑" pitchFamily="34" charset="-122"/>
            </a:endParaRPr>
          </a:p>
        </p:txBody>
      </p:sp>
      <p:sp>
        <p:nvSpPr>
          <p:cNvPr id="14" name="AutoShape 12"/>
          <p:cNvSpPr>
            <a:spLocks noChangeArrowheads="1"/>
          </p:cNvSpPr>
          <p:nvPr/>
        </p:nvSpPr>
        <p:spPr bwMode="gray">
          <a:xfrm>
            <a:off x="609600" y="4177986"/>
            <a:ext cx="1752600" cy="457200"/>
          </a:xfrm>
          <a:prstGeom prst="roundRect">
            <a:avLst>
              <a:gd name="adj" fmla="val 50000"/>
            </a:avLst>
          </a:prstGeom>
          <a:gradFill rotWithShape="1">
            <a:gsLst>
              <a:gs pos="0">
                <a:schemeClr val="folHlink">
                  <a:gamma/>
                  <a:shade val="60784"/>
                  <a:invGamma/>
                </a:schemeClr>
              </a:gs>
              <a:gs pos="50000">
                <a:schemeClr val="folHlink"/>
              </a:gs>
              <a:gs pos="100000">
                <a:schemeClr val="folHlink">
                  <a:gamma/>
                  <a:shade val="60784"/>
                  <a:invGamma/>
                </a:schemeClr>
              </a:gs>
            </a:gsLst>
            <a:lin ang="5400000" scaled="1"/>
          </a:gradFill>
          <a:ln w="25400" algn="ctr">
            <a:noFill/>
            <a:round/>
          </a:ln>
          <a:effectLst>
            <a:outerShdw dist="17961" dir="2700000" algn="ctr" rotWithShape="0">
              <a:schemeClr val="bg2"/>
            </a:outerShdw>
          </a:effectLst>
        </p:spPr>
        <p:txBody>
          <a:bodyPr wrap="none" anchor="ctr"/>
          <a:lstStyle/>
          <a:p>
            <a:pPr algn="ctr" eaLnBrk="0" hangingPunct="0">
              <a:defRPr/>
            </a:pPr>
            <a:r>
              <a:rPr lang="zh-CN" altLang="en-US" sz="1600" b="1" dirty="0">
                <a:solidFill>
                  <a:schemeClr val="bg1"/>
                </a:solidFill>
                <a:latin typeface="+mn-ea"/>
              </a:rPr>
              <a:t>营业利润</a:t>
            </a:r>
            <a:endParaRPr lang="en-US" altLang="ko-KR" sz="1600" b="1" dirty="0">
              <a:solidFill>
                <a:schemeClr val="bg1"/>
              </a:solidFill>
              <a:latin typeface="+mn-ea"/>
            </a:endParaRPr>
          </a:p>
        </p:txBody>
      </p:sp>
      <p:pic>
        <p:nvPicPr>
          <p:cNvPr id="15" name="Picture 13" descr="leav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gray">
          <a:xfrm rot="18900000">
            <a:off x="609600" y="4101786"/>
            <a:ext cx="18732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AutoShape 14"/>
          <p:cNvSpPr>
            <a:spLocks noChangeArrowheads="1"/>
          </p:cNvSpPr>
          <p:nvPr/>
        </p:nvSpPr>
        <p:spPr bwMode="gray">
          <a:xfrm>
            <a:off x="5327650" y="1814199"/>
            <a:ext cx="3175000" cy="1855787"/>
          </a:xfrm>
          <a:prstGeom prst="roundRect">
            <a:avLst>
              <a:gd name="adj" fmla="val 16667"/>
            </a:avLst>
          </a:prstGeom>
          <a:gradFill rotWithShape="1">
            <a:gsLst>
              <a:gs pos="0">
                <a:srgbClr val="FBEAC7"/>
              </a:gs>
              <a:gs pos="17999">
                <a:srgbClr val="FEE7F2"/>
              </a:gs>
              <a:gs pos="36000">
                <a:srgbClr val="FAC77D"/>
              </a:gs>
              <a:gs pos="61000">
                <a:srgbClr val="FBA97D"/>
              </a:gs>
              <a:gs pos="82001">
                <a:srgbClr val="FBD49C"/>
              </a:gs>
              <a:gs pos="100000">
                <a:srgbClr val="FEE7F2"/>
              </a:gs>
            </a:gsLst>
            <a:lin ang="5400000" scaled="0"/>
          </a:gradFill>
          <a:ln w="25400" algn="ctr">
            <a:solidFill>
              <a:schemeClr val="accent1"/>
            </a:solidFill>
            <a:round/>
          </a:ln>
          <a:effectLst/>
        </p:spPr>
        <p:txBody>
          <a:bodyPr wrap="none" anchor="ctr"/>
          <a:lstStyle/>
          <a:p>
            <a:pPr algn="ctr" eaLnBrk="0" hangingPunct="0">
              <a:lnSpc>
                <a:spcPct val="150000"/>
              </a:lnSpc>
              <a:defRPr/>
            </a:pPr>
            <a:r>
              <a:rPr lang="zh-CN" altLang="en-US" sz="1400" dirty="0">
                <a:latin typeface="微软雅黑" pitchFamily="34" charset="-122"/>
                <a:ea typeface="微软雅黑" pitchFamily="34" charset="-122"/>
              </a:rPr>
              <a:t>主营业务利润率</a:t>
            </a:r>
            <a:endParaRPr lang="en-US" altLang="zh-CN" sz="1400" dirty="0">
              <a:latin typeface="微软雅黑" pitchFamily="34" charset="-122"/>
              <a:ea typeface="微软雅黑" pitchFamily="34" charset="-122"/>
            </a:endParaRPr>
          </a:p>
          <a:p>
            <a:pPr algn="ctr" eaLnBrk="0" hangingPunct="0">
              <a:lnSpc>
                <a:spcPct val="150000"/>
              </a:lnSpc>
              <a:defRPr/>
            </a:pPr>
            <a:r>
              <a:rPr lang="zh-CN" altLang="en-US" sz="1400" dirty="0">
                <a:latin typeface="微软雅黑" pitchFamily="34" charset="-122"/>
                <a:ea typeface="微软雅黑" pitchFamily="34" charset="-122"/>
              </a:rPr>
              <a:t>成本费用利润率</a:t>
            </a:r>
            <a:endParaRPr lang="en-US" altLang="zh-CN" sz="1400" dirty="0">
              <a:latin typeface="微软雅黑" pitchFamily="34" charset="-122"/>
              <a:ea typeface="微软雅黑" pitchFamily="34" charset="-122"/>
            </a:endParaRPr>
          </a:p>
          <a:p>
            <a:pPr algn="ctr" eaLnBrk="0" hangingPunct="0">
              <a:lnSpc>
                <a:spcPct val="150000"/>
              </a:lnSpc>
              <a:defRPr/>
            </a:pPr>
            <a:r>
              <a:rPr lang="zh-CN" altLang="en-US" sz="1400" dirty="0">
                <a:latin typeface="微软雅黑" pitchFamily="34" charset="-122"/>
                <a:ea typeface="微软雅黑" pitchFamily="34" charset="-122"/>
              </a:rPr>
              <a:t>销售</a:t>
            </a:r>
            <a:r>
              <a:rPr lang="zh-CN" altLang="en-US" sz="1400" dirty="0" smtClean="0">
                <a:latin typeface="微软雅黑" pitchFamily="34" charset="-122"/>
                <a:ea typeface="微软雅黑" pitchFamily="34" charset="-122"/>
              </a:rPr>
              <a:t>利润率</a:t>
            </a:r>
            <a:endParaRPr lang="en-US" altLang="zh-CN" sz="1400" dirty="0" smtClean="0">
              <a:latin typeface="微软雅黑" pitchFamily="34" charset="-122"/>
              <a:ea typeface="微软雅黑" pitchFamily="34" charset="-122"/>
            </a:endParaRPr>
          </a:p>
        </p:txBody>
      </p:sp>
      <p:sp>
        <p:nvSpPr>
          <p:cNvPr id="17" name="AutoShape 15"/>
          <p:cNvSpPr>
            <a:spLocks noChangeArrowheads="1"/>
          </p:cNvSpPr>
          <p:nvPr/>
        </p:nvSpPr>
        <p:spPr bwMode="gray">
          <a:xfrm>
            <a:off x="5297488" y="1585599"/>
            <a:ext cx="1752600" cy="457200"/>
          </a:xfrm>
          <a:prstGeom prst="roundRect">
            <a:avLst>
              <a:gd name="adj" fmla="val 50000"/>
            </a:avLst>
          </a:prstGeom>
          <a:gradFill rotWithShape="1">
            <a:gsLst>
              <a:gs pos="0">
                <a:schemeClr val="folHlink">
                  <a:gamma/>
                  <a:shade val="60784"/>
                  <a:invGamma/>
                </a:schemeClr>
              </a:gs>
              <a:gs pos="50000">
                <a:schemeClr val="folHlink"/>
              </a:gs>
              <a:gs pos="100000">
                <a:schemeClr val="folHlink">
                  <a:gamma/>
                  <a:shade val="60784"/>
                  <a:invGamma/>
                </a:schemeClr>
              </a:gs>
            </a:gsLst>
            <a:lin ang="5400000" scaled="1"/>
          </a:gradFill>
          <a:ln w="25400" algn="ctr">
            <a:noFill/>
            <a:round/>
          </a:ln>
          <a:effectLst>
            <a:outerShdw dist="17961" dir="2700000" algn="ctr" rotWithShape="0">
              <a:schemeClr val="bg2"/>
            </a:outerShdw>
          </a:effectLst>
        </p:spPr>
        <p:txBody>
          <a:bodyPr wrap="none" anchor="ctr"/>
          <a:lstStyle/>
          <a:p>
            <a:pPr algn="ctr" eaLnBrk="0" hangingPunct="0">
              <a:defRPr/>
            </a:pPr>
            <a:r>
              <a:rPr lang="zh-CN" altLang="en-US" sz="1600" b="1" dirty="0">
                <a:solidFill>
                  <a:schemeClr val="bg1"/>
                </a:solidFill>
                <a:latin typeface="+mn-ea"/>
              </a:rPr>
              <a:t>利润率</a:t>
            </a:r>
            <a:endParaRPr lang="en-US" altLang="ko-KR" sz="1600" b="1" dirty="0">
              <a:solidFill>
                <a:schemeClr val="bg1"/>
              </a:solidFill>
              <a:latin typeface="+mn-ea"/>
            </a:endParaRPr>
          </a:p>
        </p:txBody>
      </p:sp>
      <p:pic>
        <p:nvPicPr>
          <p:cNvPr id="18" name="Picture 16" descr="leav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gray">
          <a:xfrm rot="18900000">
            <a:off x="5297488" y="1509399"/>
            <a:ext cx="187325"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AutoShape 17"/>
          <p:cNvSpPr>
            <a:spLocks noChangeArrowheads="1"/>
          </p:cNvSpPr>
          <p:nvPr/>
        </p:nvSpPr>
        <p:spPr bwMode="gray">
          <a:xfrm>
            <a:off x="5327650" y="4406586"/>
            <a:ext cx="3175000" cy="1855788"/>
          </a:xfrm>
          <a:prstGeom prst="roundRect">
            <a:avLst>
              <a:gd name="adj" fmla="val 16667"/>
            </a:avLst>
          </a:prstGeom>
          <a:gradFill rotWithShape="1">
            <a:gsLst>
              <a:gs pos="0">
                <a:srgbClr val="FBEAC7"/>
              </a:gs>
              <a:gs pos="17999">
                <a:srgbClr val="FEE7F2"/>
              </a:gs>
              <a:gs pos="36000">
                <a:srgbClr val="FAC77D"/>
              </a:gs>
              <a:gs pos="61000">
                <a:srgbClr val="FBA97D"/>
              </a:gs>
              <a:gs pos="82001">
                <a:srgbClr val="FBD49C"/>
              </a:gs>
              <a:gs pos="100000">
                <a:srgbClr val="FEE7F2"/>
              </a:gs>
            </a:gsLst>
            <a:lin ang="5400000" scaled="0"/>
          </a:gradFill>
          <a:ln w="25400" algn="ctr">
            <a:solidFill>
              <a:schemeClr val="accent1"/>
            </a:solidFill>
            <a:round/>
          </a:ln>
          <a:effectLst/>
        </p:spPr>
        <p:txBody>
          <a:bodyPr wrap="none" anchor="ctr"/>
          <a:lstStyle/>
          <a:p>
            <a:pPr algn="ctr" eaLnBrk="0" hangingPunct="0">
              <a:lnSpc>
                <a:spcPct val="150000"/>
              </a:lnSpc>
            </a:pPr>
            <a:r>
              <a:rPr lang="zh-CN" altLang="en-US" sz="1400" dirty="0">
                <a:latin typeface="微软雅黑" pitchFamily="34" charset="-122"/>
                <a:ea typeface="微软雅黑" pitchFamily="34" charset="-122"/>
              </a:rPr>
              <a:t>营业收入增长率</a:t>
            </a:r>
            <a:endParaRPr lang="en-US" altLang="zh-CN" sz="1400" dirty="0">
              <a:latin typeface="微软雅黑" pitchFamily="34" charset="-122"/>
              <a:ea typeface="微软雅黑" pitchFamily="34" charset="-122"/>
            </a:endParaRPr>
          </a:p>
          <a:p>
            <a:pPr algn="ctr" eaLnBrk="0" hangingPunct="0">
              <a:lnSpc>
                <a:spcPct val="150000"/>
              </a:lnSpc>
            </a:pPr>
            <a:r>
              <a:rPr lang="zh-CN" altLang="en-US" sz="1400" dirty="0" smtClean="0">
                <a:latin typeface="微软雅黑" pitchFamily="34" charset="-122"/>
                <a:ea typeface="微软雅黑" pitchFamily="34" charset="-122"/>
              </a:rPr>
              <a:t>利润增长率</a:t>
            </a:r>
            <a:endParaRPr lang="en-US" altLang="zh-CN" sz="1400" dirty="0" smtClean="0">
              <a:latin typeface="微软雅黑" pitchFamily="34" charset="-122"/>
              <a:ea typeface="微软雅黑" pitchFamily="34" charset="-122"/>
            </a:endParaRPr>
          </a:p>
          <a:p>
            <a:pPr algn="ctr" eaLnBrk="0" hangingPunct="0">
              <a:lnSpc>
                <a:spcPct val="150000"/>
              </a:lnSpc>
            </a:pPr>
            <a:r>
              <a:rPr lang="zh-CN" altLang="en-US" sz="1400" dirty="0" smtClean="0">
                <a:latin typeface="微软雅黑" pitchFamily="34" charset="-122"/>
                <a:ea typeface="微软雅黑" pitchFamily="34" charset="-122"/>
              </a:rPr>
              <a:t>资产</a:t>
            </a:r>
            <a:r>
              <a:rPr lang="zh-CN" altLang="en-US" sz="1400" dirty="0">
                <a:latin typeface="微软雅黑" pitchFamily="34" charset="-122"/>
                <a:ea typeface="微软雅黑" pitchFamily="34" charset="-122"/>
              </a:rPr>
              <a:t>增长率</a:t>
            </a:r>
            <a:endParaRPr lang="en-US" altLang="zh-CN" sz="1400" dirty="0">
              <a:latin typeface="微软雅黑" pitchFamily="34" charset="-122"/>
              <a:ea typeface="微软雅黑" pitchFamily="34" charset="-122"/>
            </a:endParaRPr>
          </a:p>
          <a:p>
            <a:pPr algn="ctr" eaLnBrk="0" hangingPunct="0">
              <a:lnSpc>
                <a:spcPct val="150000"/>
              </a:lnSpc>
            </a:pPr>
            <a:r>
              <a:rPr lang="zh-CN" altLang="en-US" sz="1400" dirty="0">
                <a:latin typeface="微软雅黑" pitchFamily="34" charset="-122"/>
                <a:ea typeface="微软雅黑" pitchFamily="34" charset="-122"/>
              </a:rPr>
              <a:t>资本保值增值率</a:t>
            </a:r>
            <a:endParaRPr lang="en-US" altLang="ko-KR" sz="1400" dirty="0">
              <a:latin typeface="微软雅黑" pitchFamily="34" charset="-122"/>
              <a:ea typeface="微软雅黑" pitchFamily="34" charset="-122"/>
            </a:endParaRPr>
          </a:p>
        </p:txBody>
      </p:sp>
      <p:sp>
        <p:nvSpPr>
          <p:cNvPr id="20" name="AutoShape 18"/>
          <p:cNvSpPr>
            <a:spLocks noChangeArrowheads="1"/>
          </p:cNvSpPr>
          <p:nvPr/>
        </p:nvSpPr>
        <p:spPr bwMode="gray">
          <a:xfrm>
            <a:off x="5297488" y="4177986"/>
            <a:ext cx="1752600" cy="457200"/>
          </a:xfrm>
          <a:prstGeom prst="roundRect">
            <a:avLst>
              <a:gd name="adj" fmla="val 50000"/>
            </a:avLst>
          </a:prstGeom>
          <a:gradFill rotWithShape="1">
            <a:gsLst>
              <a:gs pos="0">
                <a:schemeClr val="folHlink">
                  <a:gamma/>
                  <a:shade val="60784"/>
                  <a:invGamma/>
                </a:schemeClr>
              </a:gs>
              <a:gs pos="50000">
                <a:schemeClr val="folHlink"/>
              </a:gs>
              <a:gs pos="100000">
                <a:schemeClr val="folHlink">
                  <a:gamma/>
                  <a:shade val="60784"/>
                  <a:invGamma/>
                </a:schemeClr>
              </a:gs>
            </a:gsLst>
            <a:lin ang="5400000" scaled="1"/>
          </a:gradFill>
          <a:ln w="25400" algn="ctr">
            <a:noFill/>
            <a:round/>
          </a:ln>
          <a:effectLst>
            <a:outerShdw dist="17961" dir="2700000" algn="ctr" rotWithShape="0">
              <a:schemeClr val="bg2"/>
            </a:outerShdw>
          </a:effectLst>
        </p:spPr>
        <p:txBody>
          <a:bodyPr wrap="none" anchor="ctr"/>
          <a:lstStyle/>
          <a:p>
            <a:pPr algn="ctr" eaLnBrk="0" hangingPunct="0">
              <a:defRPr/>
            </a:pPr>
            <a:r>
              <a:rPr lang="zh-CN" altLang="en-US" sz="1600" b="1" dirty="0">
                <a:solidFill>
                  <a:schemeClr val="bg1"/>
                </a:solidFill>
                <a:latin typeface="+mn-ea"/>
              </a:rPr>
              <a:t>增长率</a:t>
            </a:r>
            <a:endParaRPr lang="en-US" altLang="ko-KR" sz="1600" b="1" dirty="0">
              <a:solidFill>
                <a:schemeClr val="bg1"/>
              </a:solidFill>
              <a:latin typeface="+mn-ea"/>
            </a:endParaRPr>
          </a:p>
        </p:txBody>
      </p:sp>
      <p:pic>
        <p:nvPicPr>
          <p:cNvPr id="21" name="Picture 19" descr="leav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gray">
          <a:xfrm rot="18900000">
            <a:off x="5297488" y="4101786"/>
            <a:ext cx="18732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四、建设步骤</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风险调查之厘清五个结构</a:t>
            </a:r>
            <a:endParaRPr lang="zh-CN" altLang="en-US" sz="2800" dirty="0">
              <a:solidFill>
                <a:schemeClr val="bg1"/>
              </a:solidFill>
              <a:latin typeface="微软雅黑" pitchFamily="34" charset="-122"/>
              <a:ea typeface="微软雅黑" pitchFamily="34" charset="-122"/>
            </a:endParaRPr>
          </a:p>
        </p:txBody>
      </p:sp>
      <p:grpSp>
        <p:nvGrpSpPr>
          <p:cNvPr id="4" name="Group 3"/>
          <p:cNvGrpSpPr/>
          <p:nvPr/>
        </p:nvGrpSpPr>
        <p:grpSpPr bwMode="auto">
          <a:xfrm>
            <a:off x="457200" y="1385888"/>
            <a:ext cx="8237538" cy="4710112"/>
            <a:chOff x="288" y="873"/>
            <a:chExt cx="5189" cy="2967"/>
          </a:xfrm>
        </p:grpSpPr>
        <p:sp>
          <p:nvSpPr>
            <p:cNvPr id="5" name="Oval 4"/>
            <p:cNvSpPr>
              <a:spLocks noChangeArrowheads="1"/>
            </p:cNvSpPr>
            <p:nvPr/>
          </p:nvSpPr>
          <p:spPr bwMode="auto">
            <a:xfrm>
              <a:off x="1632" y="1344"/>
              <a:ext cx="2544" cy="2496"/>
            </a:xfrm>
            <a:prstGeom prst="ellipse">
              <a:avLst/>
            </a:prstGeom>
            <a:noFill/>
            <a:ln w="9525" algn="ctr">
              <a:solidFill>
                <a:schemeClr val="accent1"/>
              </a:solidFill>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nvGrpSpPr>
            <p:cNvPr id="6" name="Group 5"/>
            <p:cNvGrpSpPr/>
            <p:nvPr/>
          </p:nvGrpSpPr>
          <p:grpSpPr bwMode="auto">
            <a:xfrm>
              <a:off x="2256" y="1968"/>
              <a:ext cx="1296" cy="1344"/>
              <a:chOff x="2016" y="1920"/>
              <a:chExt cx="1680" cy="1680"/>
            </a:xfrm>
          </p:grpSpPr>
          <p:sp>
            <p:nvSpPr>
              <p:cNvPr id="51" name="Oval 6"/>
              <p:cNvSpPr>
                <a:spLocks noChangeArrowheads="1"/>
              </p:cNvSpPr>
              <p:nvPr/>
            </p:nvSpPr>
            <p:spPr bwMode="gray">
              <a:xfrm>
                <a:off x="2016" y="1920"/>
                <a:ext cx="1680" cy="1680"/>
              </a:xfrm>
              <a:prstGeom prst="ellipse">
                <a:avLst/>
              </a:prstGeom>
              <a:gradFill rotWithShape="1">
                <a:gsLst>
                  <a:gs pos="0">
                    <a:srgbClr val="FF6600"/>
                  </a:gs>
                  <a:gs pos="100000">
                    <a:srgbClr val="742E00"/>
                  </a:gs>
                </a:gsLst>
                <a:lin ang="5400000" scaled="1"/>
              </a:gradFill>
              <a:ln w="9525">
                <a:solidFill>
                  <a:schemeClr val="tx1"/>
                </a:solidFill>
                <a:round/>
              </a:ln>
            </p:spPr>
            <p:txBody>
              <a:bodyPr wrap="none" anchor="ctr"/>
              <a:lstStyle/>
              <a:p>
                <a:endParaRPr lang="zh-CN" altLang="en-US"/>
              </a:p>
            </p:txBody>
          </p:sp>
          <p:sp>
            <p:nvSpPr>
              <p:cNvPr id="52" name="Freeform 7"/>
              <p:cNvSpPr/>
              <p:nvPr/>
            </p:nvSpPr>
            <p:spPr bwMode="gray">
              <a:xfrm>
                <a:off x="2208" y="1948"/>
                <a:ext cx="1296" cy="634"/>
              </a:xfrm>
              <a:custGeom>
                <a:avLst/>
                <a:gdLst>
                  <a:gd name="T0" fmla="*/ 1095 w 1321"/>
                  <a:gd name="T1" fmla="*/ 141 h 712"/>
                  <a:gd name="T2" fmla="*/ 1109 w 1321"/>
                  <a:gd name="T3" fmla="*/ 156 h 712"/>
                  <a:gd name="T4" fmla="*/ 1112 w 1321"/>
                  <a:gd name="T5" fmla="*/ 170 h 712"/>
                  <a:gd name="T6" fmla="*/ 1107 w 1321"/>
                  <a:gd name="T7" fmla="*/ 182 h 712"/>
                  <a:gd name="T8" fmla="*/ 1093 w 1321"/>
                  <a:gd name="T9" fmla="*/ 192 h 712"/>
                  <a:gd name="T10" fmla="*/ 1071 w 1321"/>
                  <a:gd name="T11" fmla="*/ 204 h 712"/>
                  <a:gd name="T12" fmla="*/ 1043 w 1321"/>
                  <a:gd name="T13" fmla="*/ 213 h 712"/>
                  <a:gd name="T14" fmla="*/ 1007 w 1321"/>
                  <a:gd name="T15" fmla="*/ 221 h 712"/>
                  <a:gd name="T16" fmla="*/ 966 w 1321"/>
                  <a:gd name="T17" fmla="*/ 229 h 712"/>
                  <a:gd name="T18" fmla="*/ 919 w 1321"/>
                  <a:gd name="T19" fmla="*/ 235 h 712"/>
                  <a:gd name="T20" fmla="*/ 868 w 1321"/>
                  <a:gd name="T21" fmla="*/ 240 h 712"/>
                  <a:gd name="T22" fmla="*/ 814 w 1321"/>
                  <a:gd name="T23" fmla="*/ 243 h 712"/>
                  <a:gd name="T24" fmla="*/ 754 w 1321"/>
                  <a:gd name="T25" fmla="*/ 248 h 712"/>
                  <a:gd name="T26" fmla="*/ 694 w 1321"/>
                  <a:gd name="T27" fmla="*/ 249 h 712"/>
                  <a:gd name="T28" fmla="*/ 670 w 1321"/>
                  <a:gd name="T29" fmla="*/ 250 h 712"/>
                  <a:gd name="T30" fmla="*/ 401 w 1321"/>
                  <a:gd name="T31" fmla="*/ 250 h 712"/>
                  <a:gd name="T32" fmla="*/ 397 w 1321"/>
                  <a:gd name="T33" fmla="*/ 250 h 712"/>
                  <a:gd name="T34" fmla="*/ 344 w 1321"/>
                  <a:gd name="T35" fmla="*/ 249 h 712"/>
                  <a:gd name="T36" fmla="*/ 293 w 1321"/>
                  <a:gd name="T37" fmla="*/ 248 h 712"/>
                  <a:gd name="T38" fmla="*/ 245 w 1321"/>
                  <a:gd name="T39" fmla="*/ 245 h 712"/>
                  <a:gd name="T40" fmla="*/ 199 w 1321"/>
                  <a:gd name="T41" fmla="*/ 242 h 712"/>
                  <a:gd name="T42" fmla="*/ 158 w 1321"/>
                  <a:gd name="T43" fmla="*/ 238 h 712"/>
                  <a:gd name="T44" fmla="*/ 120 w 1321"/>
                  <a:gd name="T45" fmla="*/ 232 h 712"/>
                  <a:gd name="T46" fmla="*/ 84 w 1321"/>
                  <a:gd name="T47" fmla="*/ 228 h 712"/>
                  <a:gd name="T48" fmla="*/ 58 w 1321"/>
                  <a:gd name="T49" fmla="*/ 222 h 712"/>
                  <a:gd name="T50" fmla="*/ 30 w 1321"/>
                  <a:gd name="T51" fmla="*/ 214 h 712"/>
                  <a:gd name="T52" fmla="*/ 18 w 1321"/>
                  <a:gd name="T53" fmla="*/ 205 h 712"/>
                  <a:gd name="T54" fmla="*/ 6 w 1321"/>
                  <a:gd name="T55" fmla="*/ 195 h 712"/>
                  <a:gd name="T56" fmla="*/ 0 w 1321"/>
                  <a:gd name="T57" fmla="*/ 184 h 712"/>
                  <a:gd name="T58" fmla="*/ 0 w 1321"/>
                  <a:gd name="T59" fmla="*/ 183 h 712"/>
                  <a:gd name="T60" fmla="*/ 4 w 1321"/>
                  <a:gd name="T61" fmla="*/ 170 h 712"/>
                  <a:gd name="T62" fmla="*/ 16 w 1321"/>
                  <a:gd name="T63" fmla="*/ 157 h 712"/>
                  <a:gd name="T64" fmla="*/ 42 w 1321"/>
                  <a:gd name="T65" fmla="*/ 130 h 712"/>
                  <a:gd name="T66" fmla="*/ 77 w 1321"/>
                  <a:gd name="T67" fmla="*/ 105 h 712"/>
                  <a:gd name="T68" fmla="*/ 124 w 1321"/>
                  <a:gd name="T69" fmla="*/ 83 h 712"/>
                  <a:gd name="T70" fmla="*/ 172 w 1321"/>
                  <a:gd name="T71" fmla="*/ 61 h 712"/>
                  <a:gd name="T72" fmla="*/ 227 w 1321"/>
                  <a:gd name="T73" fmla="*/ 43 h 712"/>
                  <a:gd name="T74" fmla="*/ 287 w 1321"/>
                  <a:gd name="T75" fmla="*/ 29 h 712"/>
                  <a:gd name="T76" fmla="*/ 349 w 1321"/>
                  <a:gd name="T77" fmla="*/ 16 h 712"/>
                  <a:gd name="T78" fmla="*/ 419 w 1321"/>
                  <a:gd name="T79" fmla="*/ 8 h 712"/>
                  <a:gd name="T80" fmla="*/ 489 w 1321"/>
                  <a:gd name="T81" fmla="*/ 4 h 712"/>
                  <a:gd name="T82" fmla="*/ 562 w 1321"/>
                  <a:gd name="T83" fmla="*/ 0 h 712"/>
                  <a:gd name="T84" fmla="*/ 562 w 1321"/>
                  <a:gd name="T85" fmla="*/ 0 h 712"/>
                  <a:gd name="T86" fmla="*/ 639 w 1321"/>
                  <a:gd name="T87" fmla="*/ 4 h 712"/>
                  <a:gd name="T88" fmla="*/ 713 w 1321"/>
                  <a:gd name="T89" fmla="*/ 8 h 712"/>
                  <a:gd name="T90" fmla="*/ 785 w 1321"/>
                  <a:gd name="T91" fmla="*/ 18 h 712"/>
                  <a:gd name="T92" fmla="*/ 851 w 1321"/>
                  <a:gd name="T93" fmla="*/ 32 h 712"/>
                  <a:gd name="T94" fmla="*/ 911 w 1321"/>
                  <a:gd name="T95" fmla="*/ 48 h 712"/>
                  <a:gd name="T96" fmla="*/ 967 w 1321"/>
                  <a:gd name="T97" fmla="*/ 69 h 712"/>
                  <a:gd name="T98" fmla="*/ 1017 w 1321"/>
                  <a:gd name="T99" fmla="*/ 90 h 712"/>
                  <a:gd name="T100" fmla="*/ 1060 w 1321"/>
                  <a:gd name="T101" fmla="*/ 114 h 712"/>
                  <a:gd name="T102" fmla="*/ 1095 w 1321"/>
                  <a:gd name="T103" fmla="*/ 141 h 712"/>
                  <a:gd name="T104" fmla="*/ 1095 w 1321"/>
                  <a:gd name="T105" fmla="*/ 14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FF6600"/>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7" name="Text Box 8"/>
            <p:cNvSpPr txBox="1">
              <a:spLocks noChangeArrowheads="1"/>
            </p:cNvSpPr>
            <p:nvPr/>
          </p:nvSpPr>
          <p:spPr bwMode="gray">
            <a:xfrm>
              <a:off x="2384" y="2496"/>
              <a:ext cx="1092" cy="446"/>
            </a:xfrm>
            <a:prstGeom prst="rect">
              <a:avLst/>
            </a:prstGeom>
            <a:noFill/>
            <a:ln w="9525">
              <a:noFill/>
              <a:miter lim="800000"/>
            </a:ln>
            <a:effectLst/>
          </p:spPr>
          <p:txBody>
            <a:bodyPr wrap="none">
              <a:spAutoFit/>
            </a:bodyPr>
            <a:lstStyle/>
            <a:p>
              <a:pPr algn="ctr" eaLnBrk="0" hangingPunct="0">
                <a:defRPr/>
              </a:pPr>
              <a:r>
                <a:rPr lang="zh-CN" altLang="en-US" sz="2000" dirty="0" smtClean="0">
                  <a:solidFill>
                    <a:srgbClr val="FFFF00"/>
                  </a:solidFill>
                  <a:latin typeface="+mn-ea"/>
                </a:rPr>
                <a:t>企业经营管理</a:t>
              </a:r>
              <a:endParaRPr lang="en-US" altLang="zh-CN" sz="2000" dirty="0" smtClean="0">
                <a:solidFill>
                  <a:srgbClr val="FFFF00"/>
                </a:solidFill>
                <a:latin typeface="+mn-ea"/>
              </a:endParaRPr>
            </a:p>
            <a:p>
              <a:pPr algn="ctr" eaLnBrk="0" hangingPunct="0">
                <a:defRPr/>
              </a:pPr>
              <a:r>
                <a:rPr lang="zh-CN" altLang="en-US" sz="2000" dirty="0" smtClean="0">
                  <a:solidFill>
                    <a:srgbClr val="FFFF00"/>
                  </a:solidFill>
                  <a:latin typeface="+mn-ea"/>
                </a:rPr>
                <a:t>五个结构</a:t>
              </a:r>
              <a:endParaRPr lang="en-US" altLang="zh-CN" sz="2000" dirty="0">
                <a:solidFill>
                  <a:srgbClr val="FFFF00"/>
                </a:solidFill>
                <a:latin typeface="+mn-ea"/>
              </a:endParaRPr>
            </a:p>
          </p:txBody>
        </p:sp>
        <p:grpSp>
          <p:nvGrpSpPr>
            <p:cNvPr id="8" name="Group 9"/>
            <p:cNvGrpSpPr/>
            <p:nvPr/>
          </p:nvGrpSpPr>
          <p:grpSpPr bwMode="auto">
            <a:xfrm>
              <a:off x="2640" y="1104"/>
              <a:ext cx="432" cy="415"/>
              <a:chOff x="2640" y="1088"/>
              <a:chExt cx="432" cy="415"/>
            </a:xfrm>
          </p:grpSpPr>
          <p:grpSp>
            <p:nvGrpSpPr>
              <p:cNvPr id="47" name="Group 10"/>
              <p:cNvGrpSpPr/>
              <p:nvPr/>
            </p:nvGrpSpPr>
            <p:grpSpPr bwMode="auto">
              <a:xfrm>
                <a:off x="2640" y="1088"/>
                <a:ext cx="432" cy="415"/>
                <a:chOff x="2016" y="1920"/>
                <a:chExt cx="1680" cy="1680"/>
              </a:xfrm>
            </p:grpSpPr>
            <p:sp>
              <p:nvSpPr>
                <p:cNvPr id="49" name="Oval 11"/>
                <p:cNvSpPr>
                  <a:spLocks noChangeArrowheads="1"/>
                </p:cNvSpPr>
                <p:nvPr/>
              </p:nvSpPr>
              <p:spPr bwMode="gray">
                <a:xfrm>
                  <a:off x="2016" y="1920"/>
                  <a:ext cx="1680" cy="1680"/>
                </a:xfrm>
                <a:prstGeom prst="ellipse">
                  <a:avLst/>
                </a:prstGeom>
                <a:gradFill rotWithShape="1">
                  <a:gsLst>
                    <a:gs pos="0">
                      <a:schemeClr val="accent2"/>
                    </a:gs>
                    <a:gs pos="100000">
                      <a:schemeClr val="accent2">
                        <a:gamma/>
                        <a:shade val="42353"/>
                        <a:invGamma/>
                      </a:schemeClr>
                    </a:gs>
                  </a:gsLst>
                  <a:lin ang="5400000" scaled="1"/>
                </a:gradFill>
                <a:ln w="9525">
                  <a:solidFill>
                    <a:srgbClr val="000000"/>
                  </a:solidFill>
                  <a:round/>
                </a:ln>
                <a:effectLst/>
              </p:spPr>
              <p:txBody>
                <a:bodyPr wrap="none" anchor="ctr"/>
                <a:lstStyle/>
                <a:p>
                  <a:pPr>
                    <a:defRPr/>
                  </a:pPr>
                  <a:endParaRPr lang="zh-CN" altLang="en-US">
                    <a:latin typeface="Arial" charset="0"/>
                  </a:endParaRPr>
                </a:p>
              </p:txBody>
            </p:sp>
            <p:sp>
              <p:nvSpPr>
                <p:cNvPr id="50" name="Freeform 12"/>
                <p:cNvSpPr/>
                <p:nvPr/>
              </p:nvSpPr>
              <p:spPr bwMode="gray">
                <a:xfrm>
                  <a:off x="2208" y="1948"/>
                  <a:ext cx="1296" cy="634"/>
                </a:xfrm>
                <a:custGeom>
                  <a:avLst/>
                  <a:gdLst>
                    <a:gd name="T0" fmla="*/ 1095 w 1321"/>
                    <a:gd name="T1" fmla="*/ 141 h 712"/>
                    <a:gd name="T2" fmla="*/ 1109 w 1321"/>
                    <a:gd name="T3" fmla="*/ 156 h 712"/>
                    <a:gd name="T4" fmla="*/ 1112 w 1321"/>
                    <a:gd name="T5" fmla="*/ 170 h 712"/>
                    <a:gd name="T6" fmla="*/ 1107 w 1321"/>
                    <a:gd name="T7" fmla="*/ 182 h 712"/>
                    <a:gd name="T8" fmla="*/ 1093 w 1321"/>
                    <a:gd name="T9" fmla="*/ 192 h 712"/>
                    <a:gd name="T10" fmla="*/ 1071 w 1321"/>
                    <a:gd name="T11" fmla="*/ 204 h 712"/>
                    <a:gd name="T12" fmla="*/ 1043 w 1321"/>
                    <a:gd name="T13" fmla="*/ 213 h 712"/>
                    <a:gd name="T14" fmla="*/ 1007 w 1321"/>
                    <a:gd name="T15" fmla="*/ 221 h 712"/>
                    <a:gd name="T16" fmla="*/ 966 w 1321"/>
                    <a:gd name="T17" fmla="*/ 229 h 712"/>
                    <a:gd name="T18" fmla="*/ 919 w 1321"/>
                    <a:gd name="T19" fmla="*/ 235 h 712"/>
                    <a:gd name="T20" fmla="*/ 868 w 1321"/>
                    <a:gd name="T21" fmla="*/ 240 h 712"/>
                    <a:gd name="T22" fmla="*/ 814 w 1321"/>
                    <a:gd name="T23" fmla="*/ 243 h 712"/>
                    <a:gd name="T24" fmla="*/ 754 w 1321"/>
                    <a:gd name="T25" fmla="*/ 248 h 712"/>
                    <a:gd name="T26" fmla="*/ 694 w 1321"/>
                    <a:gd name="T27" fmla="*/ 249 h 712"/>
                    <a:gd name="T28" fmla="*/ 670 w 1321"/>
                    <a:gd name="T29" fmla="*/ 250 h 712"/>
                    <a:gd name="T30" fmla="*/ 401 w 1321"/>
                    <a:gd name="T31" fmla="*/ 250 h 712"/>
                    <a:gd name="T32" fmla="*/ 397 w 1321"/>
                    <a:gd name="T33" fmla="*/ 250 h 712"/>
                    <a:gd name="T34" fmla="*/ 344 w 1321"/>
                    <a:gd name="T35" fmla="*/ 249 h 712"/>
                    <a:gd name="T36" fmla="*/ 293 w 1321"/>
                    <a:gd name="T37" fmla="*/ 248 h 712"/>
                    <a:gd name="T38" fmla="*/ 245 w 1321"/>
                    <a:gd name="T39" fmla="*/ 245 h 712"/>
                    <a:gd name="T40" fmla="*/ 199 w 1321"/>
                    <a:gd name="T41" fmla="*/ 242 h 712"/>
                    <a:gd name="T42" fmla="*/ 158 w 1321"/>
                    <a:gd name="T43" fmla="*/ 238 h 712"/>
                    <a:gd name="T44" fmla="*/ 120 w 1321"/>
                    <a:gd name="T45" fmla="*/ 232 h 712"/>
                    <a:gd name="T46" fmla="*/ 84 w 1321"/>
                    <a:gd name="T47" fmla="*/ 228 h 712"/>
                    <a:gd name="T48" fmla="*/ 58 w 1321"/>
                    <a:gd name="T49" fmla="*/ 222 h 712"/>
                    <a:gd name="T50" fmla="*/ 30 w 1321"/>
                    <a:gd name="T51" fmla="*/ 214 h 712"/>
                    <a:gd name="T52" fmla="*/ 18 w 1321"/>
                    <a:gd name="T53" fmla="*/ 205 h 712"/>
                    <a:gd name="T54" fmla="*/ 6 w 1321"/>
                    <a:gd name="T55" fmla="*/ 195 h 712"/>
                    <a:gd name="T56" fmla="*/ 0 w 1321"/>
                    <a:gd name="T57" fmla="*/ 184 h 712"/>
                    <a:gd name="T58" fmla="*/ 0 w 1321"/>
                    <a:gd name="T59" fmla="*/ 183 h 712"/>
                    <a:gd name="T60" fmla="*/ 4 w 1321"/>
                    <a:gd name="T61" fmla="*/ 170 h 712"/>
                    <a:gd name="T62" fmla="*/ 16 w 1321"/>
                    <a:gd name="T63" fmla="*/ 157 h 712"/>
                    <a:gd name="T64" fmla="*/ 42 w 1321"/>
                    <a:gd name="T65" fmla="*/ 130 h 712"/>
                    <a:gd name="T66" fmla="*/ 77 w 1321"/>
                    <a:gd name="T67" fmla="*/ 105 h 712"/>
                    <a:gd name="T68" fmla="*/ 124 w 1321"/>
                    <a:gd name="T69" fmla="*/ 83 h 712"/>
                    <a:gd name="T70" fmla="*/ 172 w 1321"/>
                    <a:gd name="T71" fmla="*/ 61 h 712"/>
                    <a:gd name="T72" fmla="*/ 227 w 1321"/>
                    <a:gd name="T73" fmla="*/ 43 h 712"/>
                    <a:gd name="T74" fmla="*/ 287 w 1321"/>
                    <a:gd name="T75" fmla="*/ 29 h 712"/>
                    <a:gd name="T76" fmla="*/ 349 w 1321"/>
                    <a:gd name="T77" fmla="*/ 16 h 712"/>
                    <a:gd name="T78" fmla="*/ 419 w 1321"/>
                    <a:gd name="T79" fmla="*/ 8 h 712"/>
                    <a:gd name="T80" fmla="*/ 489 w 1321"/>
                    <a:gd name="T81" fmla="*/ 4 h 712"/>
                    <a:gd name="T82" fmla="*/ 562 w 1321"/>
                    <a:gd name="T83" fmla="*/ 0 h 712"/>
                    <a:gd name="T84" fmla="*/ 562 w 1321"/>
                    <a:gd name="T85" fmla="*/ 0 h 712"/>
                    <a:gd name="T86" fmla="*/ 639 w 1321"/>
                    <a:gd name="T87" fmla="*/ 4 h 712"/>
                    <a:gd name="T88" fmla="*/ 713 w 1321"/>
                    <a:gd name="T89" fmla="*/ 8 h 712"/>
                    <a:gd name="T90" fmla="*/ 785 w 1321"/>
                    <a:gd name="T91" fmla="*/ 18 h 712"/>
                    <a:gd name="T92" fmla="*/ 851 w 1321"/>
                    <a:gd name="T93" fmla="*/ 32 h 712"/>
                    <a:gd name="T94" fmla="*/ 911 w 1321"/>
                    <a:gd name="T95" fmla="*/ 48 h 712"/>
                    <a:gd name="T96" fmla="*/ 967 w 1321"/>
                    <a:gd name="T97" fmla="*/ 69 h 712"/>
                    <a:gd name="T98" fmla="*/ 1017 w 1321"/>
                    <a:gd name="T99" fmla="*/ 90 h 712"/>
                    <a:gd name="T100" fmla="*/ 1060 w 1321"/>
                    <a:gd name="T101" fmla="*/ 114 h 712"/>
                    <a:gd name="T102" fmla="*/ 1095 w 1321"/>
                    <a:gd name="T103" fmla="*/ 141 h 712"/>
                    <a:gd name="T104" fmla="*/ 1095 w 1321"/>
                    <a:gd name="T105" fmla="*/ 14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2"/>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48" name="Text Box 13"/>
              <p:cNvSpPr txBox="1">
                <a:spLocks noChangeArrowheads="1"/>
              </p:cNvSpPr>
              <p:nvPr/>
            </p:nvSpPr>
            <p:spPr bwMode="gray">
              <a:xfrm>
                <a:off x="2734" y="1152"/>
                <a:ext cx="262" cy="288"/>
              </a:xfrm>
              <a:prstGeom prst="rect">
                <a:avLst/>
              </a:prstGeom>
              <a:noFill/>
              <a:ln w="9525" algn="ctr">
                <a:noFill/>
                <a:miter lim="800000"/>
              </a:ln>
              <a:effec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defRPr/>
                </a:pPr>
                <a:r>
                  <a:rPr lang="en-US" altLang="zh-CN" sz="2400" b="1" smtClean="0">
                    <a:solidFill>
                      <a:srgbClr val="FFFFFF"/>
                    </a:solidFill>
                    <a:effectLst>
                      <a:outerShdw blurRad="38100" dist="38100" dir="2700000" algn="tl">
                        <a:srgbClr val="C0C0C0"/>
                      </a:outerShdw>
                    </a:effectLst>
                    <a:latin typeface="Verdana" pitchFamily="34" charset="0"/>
                  </a:rPr>
                  <a:t>B</a:t>
                </a:r>
              </a:p>
            </p:txBody>
          </p:sp>
        </p:grpSp>
        <p:grpSp>
          <p:nvGrpSpPr>
            <p:cNvPr id="9" name="Group 14"/>
            <p:cNvGrpSpPr/>
            <p:nvPr/>
          </p:nvGrpSpPr>
          <p:grpSpPr bwMode="auto">
            <a:xfrm>
              <a:off x="2236" y="3191"/>
              <a:ext cx="201" cy="176"/>
              <a:chOff x="2236" y="3191"/>
              <a:chExt cx="201" cy="176"/>
            </a:xfrm>
          </p:grpSpPr>
          <p:sp>
            <p:nvSpPr>
              <p:cNvPr id="45" name="Oval 15"/>
              <p:cNvSpPr>
                <a:spLocks noChangeArrowheads="1"/>
              </p:cNvSpPr>
              <p:nvPr/>
            </p:nvSpPr>
            <p:spPr bwMode="gray">
              <a:xfrm rot="18227093">
                <a:off x="2239" y="3282"/>
                <a:ext cx="82" cy="87"/>
              </a:xfrm>
              <a:prstGeom prst="ellipse">
                <a:avLst/>
              </a:prstGeom>
              <a:gradFill rotWithShape="1">
                <a:gsLst>
                  <a:gs pos="0">
                    <a:schemeClr val="folHlink"/>
                  </a:gs>
                  <a:gs pos="100000">
                    <a:schemeClr val="folHlink">
                      <a:gamma/>
                      <a:shade val="66667"/>
                      <a:invGamma/>
                    </a:schemeClr>
                  </a:gs>
                </a:gsLst>
                <a:path path="shape">
                  <a:fillToRect l="50000" t="50000" r="50000" b="50000"/>
                </a:path>
              </a:gradFill>
              <a:ln w="9525">
                <a:solidFill>
                  <a:srgbClr val="000000"/>
                </a:solidFill>
                <a:round/>
              </a:ln>
              <a:effectLst/>
            </p:spPr>
            <p:txBody>
              <a:bodyPr wrap="none" anchor="ctr"/>
              <a:lstStyle/>
              <a:p>
                <a:pPr>
                  <a:defRPr/>
                </a:pPr>
                <a:endParaRPr lang="zh-CN" altLang="en-US">
                  <a:latin typeface="Arial" charset="0"/>
                </a:endParaRPr>
              </a:p>
            </p:txBody>
          </p:sp>
          <p:sp>
            <p:nvSpPr>
              <p:cNvPr id="46" name="Oval 16"/>
              <p:cNvSpPr>
                <a:spLocks noChangeArrowheads="1"/>
              </p:cNvSpPr>
              <p:nvPr/>
            </p:nvSpPr>
            <p:spPr bwMode="gray">
              <a:xfrm rot="18227093">
                <a:off x="2343" y="3193"/>
                <a:ext cx="82" cy="87"/>
              </a:xfrm>
              <a:prstGeom prst="ellipse">
                <a:avLst/>
              </a:prstGeom>
              <a:gradFill rotWithShape="1">
                <a:gsLst>
                  <a:gs pos="0">
                    <a:schemeClr val="folHlink"/>
                  </a:gs>
                  <a:gs pos="100000">
                    <a:schemeClr val="folHlink">
                      <a:gamma/>
                      <a:shade val="66667"/>
                      <a:invGamma/>
                    </a:schemeClr>
                  </a:gs>
                </a:gsLst>
                <a:path path="shape">
                  <a:fillToRect l="50000" t="50000" r="50000" b="50000"/>
                </a:path>
              </a:gradFill>
              <a:ln w="9525">
                <a:solidFill>
                  <a:srgbClr val="000000"/>
                </a:solidFill>
                <a:round/>
              </a:ln>
              <a:effectLst/>
            </p:spPr>
            <p:txBody>
              <a:bodyPr wrap="none" anchor="ctr"/>
              <a:lstStyle/>
              <a:p>
                <a:pPr>
                  <a:defRPr/>
                </a:pPr>
                <a:endParaRPr lang="zh-CN" altLang="en-US">
                  <a:latin typeface="Arial" charset="0"/>
                </a:endParaRPr>
              </a:p>
            </p:txBody>
          </p:sp>
        </p:grpSp>
        <p:grpSp>
          <p:nvGrpSpPr>
            <p:cNvPr id="10" name="Group 17"/>
            <p:cNvGrpSpPr/>
            <p:nvPr/>
          </p:nvGrpSpPr>
          <p:grpSpPr bwMode="auto">
            <a:xfrm>
              <a:off x="1824" y="3357"/>
              <a:ext cx="432" cy="432"/>
              <a:chOff x="1824" y="3357"/>
              <a:chExt cx="432" cy="432"/>
            </a:xfrm>
          </p:grpSpPr>
          <p:grpSp>
            <p:nvGrpSpPr>
              <p:cNvPr id="41" name="Group 18"/>
              <p:cNvGrpSpPr/>
              <p:nvPr/>
            </p:nvGrpSpPr>
            <p:grpSpPr bwMode="auto">
              <a:xfrm>
                <a:off x="1824" y="3357"/>
                <a:ext cx="432" cy="432"/>
                <a:chOff x="2016" y="1920"/>
                <a:chExt cx="1680" cy="1680"/>
              </a:xfrm>
            </p:grpSpPr>
            <p:sp>
              <p:nvSpPr>
                <p:cNvPr id="43" name="Oval 19"/>
                <p:cNvSpPr>
                  <a:spLocks noChangeArrowheads="1"/>
                </p:cNvSpPr>
                <p:nvPr/>
              </p:nvSpPr>
              <p:spPr bwMode="gray">
                <a:xfrm>
                  <a:off x="2016" y="1920"/>
                  <a:ext cx="1680" cy="1680"/>
                </a:xfrm>
                <a:prstGeom prst="ellipse">
                  <a:avLst/>
                </a:prstGeom>
                <a:gradFill rotWithShape="1">
                  <a:gsLst>
                    <a:gs pos="0">
                      <a:schemeClr val="folHlink"/>
                    </a:gs>
                    <a:gs pos="100000">
                      <a:schemeClr val="folHlink">
                        <a:gamma/>
                        <a:shade val="24314"/>
                        <a:invGamma/>
                      </a:schemeClr>
                    </a:gs>
                  </a:gsLst>
                  <a:lin ang="5400000" scaled="1"/>
                </a:gradFill>
                <a:ln w="9525">
                  <a:solidFill>
                    <a:srgbClr val="000000"/>
                  </a:solidFill>
                  <a:round/>
                </a:ln>
                <a:effectLst/>
              </p:spPr>
              <p:txBody>
                <a:bodyPr wrap="none" anchor="ctr"/>
                <a:lstStyle/>
                <a:p>
                  <a:pPr>
                    <a:defRPr/>
                  </a:pPr>
                  <a:endParaRPr lang="zh-CN" altLang="en-US">
                    <a:latin typeface="Arial" charset="0"/>
                  </a:endParaRPr>
                </a:p>
              </p:txBody>
            </p:sp>
            <p:sp>
              <p:nvSpPr>
                <p:cNvPr id="44" name="Freeform 20"/>
                <p:cNvSpPr/>
                <p:nvPr/>
              </p:nvSpPr>
              <p:spPr bwMode="gray">
                <a:xfrm>
                  <a:off x="2208" y="1948"/>
                  <a:ext cx="1296" cy="634"/>
                </a:xfrm>
                <a:custGeom>
                  <a:avLst/>
                  <a:gdLst>
                    <a:gd name="T0" fmla="*/ 1095 w 1321"/>
                    <a:gd name="T1" fmla="*/ 141 h 712"/>
                    <a:gd name="T2" fmla="*/ 1109 w 1321"/>
                    <a:gd name="T3" fmla="*/ 156 h 712"/>
                    <a:gd name="T4" fmla="*/ 1112 w 1321"/>
                    <a:gd name="T5" fmla="*/ 170 h 712"/>
                    <a:gd name="T6" fmla="*/ 1107 w 1321"/>
                    <a:gd name="T7" fmla="*/ 182 h 712"/>
                    <a:gd name="T8" fmla="*/ 1093 w 1321"/>
                    <a:gd name="T9" fmla="*/ 192 h 712"/>
                    <a:gd name="T10" fmla="*/ 1071 w 1321"/>
                    <a:gd name="T11" fmla="*/ 204 h 712"/>
                    <a:gd name="T12" fmla="*/ 1043 w 1321"/>
                    <a:gd name="T13" fmla="*/ 213 h 712"/>
                    <a:gd name="T14" fmla="*/ 1007 w 1321"/>
                    <a:gd name="T15" fmla="*/ 221 h 712"/>
                    <a:gd name="T16" fmla="*/ 966 w 1321"/>
                    <a:gd name="T17" fmla="*/ 229 h 712"/>
                    <a:gd name="T18" fmla="*/ 919 w 1321"/>
                    <a:gd name="T19" fmla="*/ 235 h 712"/>
                    <a:gd name="T20" fmla="*/ 868 w 1321"/>
                    <a:gd name="T21" fmla="*/ 240 h 712"/>
                    <a:gd name="T22" fmla="*/ 814 w 1321"/>
                    <a:gd name="T23" fmla="*/ 243 h 712"/>
                    <a:gd name="T24" fmla="*/ 754 w 1321"/>
                    <a:gd name="T25" fmla="*/ 248 h 712"/>
                    <a:gd name="T26" fmla="*/ 694 w 1321"/>
                    <a:gd name="T27" fmla="*/ 249 h 712"/>
                    <a:gd name="T28" fmla="*/ 670 w 1321"/>
                    <a:gd name="T29" fmla="*/ 250 h 712"/>
                    <a:gd name="T30" fmla="*/ 401 w 1321"/>
                    <a:gd name="T31" fmla="*/ 250 h 712"/>
                    <a:gd name="T32" fmla="*/ 397 w 1321"/>
                    <a:gd name="T33" fmla="*/ 250 h 712"/>
                    <a:gd name="T34" fmla="*/ 344 w 1321"/>
                    <a:gd name="T35" fmla="*/ 249 h 712"/>
                    <a:gd name="T36" fmla="*/ 293 w 1321"/>
                    <a:gd name="T37" fmla="*/ 248 h 712"/>
                    <a:gd name="T38" fmla="*/ 245 w 1321"/>
                    <a:gd name="T39" fmla="*/ 245 h 712"/>
                    <a:gd name="T40" fmla="*/ 199 w 1321"/>
                    <a:gd name="T41" fmla="*/ 242 h 712"/>
                    <a:gd name="T42" fmla="*/ 158 w 1321"/>
                    <a:gd name="T43" fmla="*/ 238 h 712"/>
                    <a:gd name="T44" fmla="*/ 120 w 1321"/>
                    <a:gd name="T45" fmla="*/ 232 h 712"/>
                    <a:gd name="T46" fmla="*/ 84 w 1321"/>
                    <a:gd name="T47" fmla="*/ 228 h 712"/>
                    <a:gd name="T48" fmla="*/ 58 w 1321"/>
                    <a:gd name="T49" fmla="*/ 222 h 712"/>
                    <a:gd name="T50" fmla="*/ 30 w 1321"/>
                    <a:gd name="T51" fmla="*/ 214 h 712"/>
                    <a:gd name="T52" fmla="*/ 18 w 1321"/>
                    <a:gd name="T53" fmla="*/ 205 h 712"/>
                    <a:gd name="T54" fmla="*/ 6 w 1321"/>
                    <a:gd name="T55" fmla="*/ 195 h 712"/>
                    <a:gd name="T56" fmla="*/ 0 w 1321"/>
                    <a:gd name="T57" fmla="*/ 184 h 712"/>
                    <a:gd name="T58" fmla="*/ 0 w 1321"/>
                    <a:gd name="T59" fmla="*/ 183 h 712"/>
                    <a:gd name="T60" fmla="*/ 4 w 1321"/>
                    <a:gd name="T61" fmla="*/ 170 h 712"/>
                    <a:gd name="T62" fmla="*/ 16 w 1321"/>
                    <a:gd name="T63" fmla="*/ 157 h 712"/>
                    <a:gd name="T64" fmla="*/ 42 w 1321"/>
                    <a:gd name="T65" fmla="*/ 130 h 712"/>
                    <a:gd name="T66" fmla="*/ 77 w 1321"/>
                    <a:gd name="T67" fmla="*/ 105 h 712"/>
                    <a:gd name="T68" fmla="*/ 124 w 1321"/>
                    <a:gd name="T69" fmla="*/ 83 h 712"/>
                    <a:gd name="T70" fmla="*/ 172 w 1321"/>
                    <a:gd name="T71" fmla="*/ 61 h 712"/>
                    <a:gd name="T72" fmla="*/ 227 w 1321"/>
                    <a:gd name="T73" fmla="*/ 43 h 712"/>
                    <a:gd name="T74" fmla="*/ 287 w 1321"/>
                    <a:gd name="T75" fmla="*/ 29 h 712"/>
                    <a:gd name="T76" fmla="*/ 349 w 1321"/>
                    <a:gd name="T77" fmla="*/ 16 h 712"/>
                    <a:gd name="T78" fmla="*/ 419 w 1321"/>
                    <a:gd name="T79" fmla="*/ 8 h 712"/>
                    <a:gd name="T80" fmla="*/ 489 w 1321"/>
                    <a:gd name="T81" fmla="*/ 4 h 712"/>
                    <a:gd name="T82" fmla="*/ 562 w 1321"/>
                    <a:gd name="T83" fmla="*/ 0 h 712"/>
                    <a:gd name="T84" fmla="*/ 562 w 1321"/>
                    <a:gd name="T85" fmla="*/ 0 h 712"/>
                    <a:gd name="T86" fmla="*/ 639 w 1321"/>
                    <a:gd name="T87" fmla="*/ 4 h 712"/>
                    <a:gd name="T88" fmla="*/ 713 w 1321"/>
                    <a:gd name="T89" fmla="*/ 8 h 712"/>
                    <a:gd name="T90" fmla="*/ 785 w 1321"/>
                    <a:gd name="T91" fmla="*/ 18 h 712"/>
                    <a:gd name="T92" fmla="*/ 851 w 1321"/>
                    <a:gd name="T93" fmla="*/ 32 h 712"/>
                    <a:gd name="T94" fmla="*/ 911 w 1321"/>
                    <a:gd name="T95" fmla="*/ 48 h 712"/>
                    <a:gd name="T96" fmla="*/ 967 w 1321"/>
                    <a:gd name="T97" fmla="*/ 69 h 712"/>
                    <a:gd name="T98" fmla="*/ 1017 w 1321"/>
                    <a:gd name="T99" fmla="*/ 90 h 712"/>
                    <a:gd name="T100" fmla="*/ 1060 w 1321"/>
                    <a:gd name="T101" fmla="*/ 114 h 712"/>
                    <a:gd name="T102" fmla="*/ 1095 w 1321"/>
                    <a:gd name="T103" fmla="*/ 141 h 712"/>
                    <a:gd name="T104" fmla="*/ 1095 w 1321"/>
                    <a:gd name="T105" fmla="*/ 14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folHlink"/>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42" name="Text Box 21"/>
              <p:cNvSpPr txBox="1">
                <a:spLocks noChangeArrowheads="1"/>
              </p:cNvSpPr>
              <p:nvPr/>
            </p:nvSpPr>
            <p:spPr bwMode="gray">
              <a:xfrm>
                <a:off x="1911" y="3438"/>
                <a:ext cx="247" cy="288"/>
              </a:xfrm>
              <a:prstGeom prst="rect">
                <a:avLst/>
              </a:prstGeom>
              <a:noFill/>
              <a:ln w="9525" algn="ctr">
                <a:noFill/>
                <a:miter lim="800000"/>
              </a:ln>
              <a:effec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defRPr/>
                </a:pPr>
                <a:r>
                  <a:rPr lang="en-US" altLang="zh-CN" sz="2400" b="1" smtClean="0">
                    <a:solidFill>
                      <a:srgbClr val="FFFFFF"/>
                    </a:solidFill>
                    <a:effectLst>
                      <a:outerShdw blurRad="38100" dist="38100" dir="2700000" algn="tl">
                        <a:srgbClr val="C0C0C0"/>
                      </a:outerShdw>
                    </a:effectLst>
                    <a:latin typeface="Verdana" pitchFamily="34" charset="0"/>
                  </a:rPr>
                  <a:t>E</a:t>
                </a:r>
              </a:p>
            </p:txBody>
          </p:sp>
        </p:grpSp>
        <p:grpSp>
          <p:nvGrpSpPr>
            <p:cNvPr id="11" name="Group 22"/>
            <p:cNvGrpSpPr/>
            <p:nvPr/>
          </p:nvGrpSpPr>
          <p:grpSpPr bwMode="auto">
            <a:xfrm>
              <a:off x="3938" y="1968"/>
              <a:ext cx="430" cy="437"/>
              <a:chOff x="3938" y="1968"/>
              <a:chExt cx="430" cy="437"/>
            </a:xfrm>
          </p:grpSpPr>
          <p:grpSp>
            <p:nvGrpSpPr>
              <p:cNvPr id="37" name="Group 23"/>
              <p:cNvGrpSpPr/>
              <p:nvPr/>
            </p:nvGrpSpPr>
            <p:grpSpPr bwMode="auto">
              <a:xfrm>
                <a:off x="3938" y="1968"/>
                <a:ext cx="430" cy="437"/>
                <a:chOff x="2016" y="1920"/>
                <a:chExt cx="1680" cy="1680"/>
              </a:xfrm>
            </p:grpSpPr>
            <p:sp>
              <p:nvSpPr>
                <p:cNvPr id="39" name="Oval 24"/>
                <p:cNvSpPr>
                  <a:spLocks noChangeArrowheads="1"/>
                </p:cNvSpPr>
                <p:nvPr/>
              </p:nvSpPr>
              <p:spPr bwMode="gray">
                <a:xfrm>
                  <a:off x="2016" y="1920"/>
                  <a:ext cx="1680" cy="1680"/>
                </a:xfrm>
                <a:prstGeom prst="ellipse">
                  <a:avLst/>
                </a:prstGeom>
                <a:gradFill rotWithShape="1">
                  <a:gsLst>
                    <a:gs pos="0">
                      <a:schemeClr val="hlink"/>
                    </a:gs>
                    <a:gs pos="100000">
                      <a:schemeClr val="hlink">
                        <a:gamma/>
                        <a:tint val="57647"/>
                        <a:invGamma/>
                      </a:schemeClr>
                    </a:gs>
                  </a:gsLst>
                  <a:lin ang="5400000" scaled="1"/>
                </a:gradFill>
                <a:ln w="9525">
                  <a:solidFill>
                    <a:srgbClr val="000000"/>
                  </a:solidFill>
                  <a:round/>
                </a:ln>
                <a:effectLst/>
              </p:spPr>
              <p:txBody>
                <a:bodyPr wrap="none" anchor="ctr"/>
                <a:lstStyle/>
                <a:p>
                  <a:pPr>
                    <a:defRPr/>
                  </a:pPr>
                  <a:endParaRPr lang="zh-CN" altLang="en-US">
                    <a:latin typeface="Arial" charset="0"/>
                  </a:endParaRPr>
                </a:p>
              </p:txBody>
            </p:sp>
            <p:sp>
              <p:nvSpPr>
                <p:cNvPr id="40" name="Freeform 25"/>
                <p:cNvSpPr/>
                <p:nvPr/>
              </p:nvSpPr>
              <p:spPr bwMode="gray">
                <a:xfrm>
                  <a:off x="2208" y="1948"/>
                  <a:ext cx="1296" cy="634"/>
                </a:xfrm>
                <a:custGeom>
                  <a:avLst/>
                  <a:gdLst>
                    <a:gd name="T0" fmla="*/ 1095 w 1321"/>
                    <a:gd name="T1" fmla="*/ 141 h 712"/>
                    <a:gd name="T2" fmla="*/ 1109 w 1321"/>
                    <a:gd name="T3" fmla="*/ 156 h 712"/>
                    <a:gd name="T4" fmla="*/ 1112 w 1321"/>
                    <a:gd name="T5" fmla="*/ 170 h 712"/>
                    <a:gd name="T6" fmla="*/ 1107 w 1321"/>
                    <a:gd name="T7" fmla="*/ 182 h 712"/>
                    <a:gd name="T8" fmla="*/ 1093 w 1321"/>
                    <a:gd name="T9" fmla="*/ 192 h 712"/>
                    <a:gd name="T10" fmla="*/ 1071 w 1321"/>
                    <a:gd name="T11" fmla="*/ 204 h 712"/>
                    <a:gd name="T12" fmla="*/ 1043 w 1321"/>
                    <a:gd name="T13" fmla="*/ 213 h 712"/>
                    <a:gd name="T14" fmla="*/ 1007 w 1321"/>
                    <a:gd name="T15" fmla="*/ 221 h 712"/>
                    <a:gd name="T16" fmla="*/ 966 w 1321"/>
                    <a:gd name="T17" fmla="*/ 229 h 712"/>
                    <a:gd name="T18" fmla="*/ 919 w 1321"/>
                    <a:gd name="T19" fmla="*/ 235 h 712"/>
                    <a:gd name="T20" fmla="*/ 868 w 1321"/>
                    <a:gd name="T21" fmla="*/ 240 h 712"/>
                    <a:gd name="T22" fmla="*/ 814 w 1321"/>
                    <a:gd name="T23" fmla="*/ 243 h 712"/>
                    <a:gd name="T24" fmla="*/ 754 w 1321"/>
                    <a:gd name="T25" fmla="*/ 248 h 712"/>
                    <a:gd name="T26" fmla="*/ 694 w 1321"/>
                    <a:gd name="T27" fmla="*/ 249 h 712"/>
                    <a:gd name="T28" fmla="*/ 670 w 1321"/>
                    <a:gd name="T29" fmla="*/ 250 h 712"/>
                    <a:gd name="T30" fmla="*/ 401 w 1321"/>
                    <a:gd name="T31" fmla="*/ 250 h 712"/>
                    <a:gd name="T32" fmla="*/ 397 w 1321"/>
                    <a:gd name="T33" fmla="*/ 250 h 712"/>
                    <a:gd name="T34" fmla="*/ 344 w 1321"/>
                    <a:gd name="T35" fmla="*/ 249 h 712"/>
                    <a:gd name="T36" fmla="*/ 293 w 1321"/>
                    <a:gd name="T37" fmla="*/ 248 h 712"/>
                    <a:gd name="T38" fmla="*/ 245 w 1321"/>
                    <a:gd name="T39" fmla="*/ 245 h 712"/>
                    <a:gd name="T40" fmla="*/ 199 w 1321"/>
                    <a:gd name="T41" fmla="*/ 242 h 712"/>
                    <a:gd name="T42" fmla="*/ 158 w 1321"/>
                    <a:gd name="T43" fmla="*/ 238 h 712"/>
                    <a:gd name="T44" fmla="*/ 120 w 1321"/>
                    <a:gd name="T45" fmla="*/ 232 h 712"/>
                    <a:gd name="T46" fmla="*/ 84 w 1321"/>
                    <a:gd name="T47" fmla="*/ 228 h 712"/>
                    <a:gd name="T48" fmla="*/ 58 w 1321"/>
                    <a:gd name="T49" fmla="*/ 222 h 712"/>
                    <a:gd name="T50" fmla="*/ 30 w 1321"/>
                    <a:gd name="T51" fmla="*/ 214 h 712"/>
                    <a:gd name="T52" fmla="*/ 18 w 1321"/>
                    <a:gd name="T53" fmla="*/ 205 h 712"/>
                    <a:gd name="T54" fmla="*/ 6 w 1321"/>
                    <a:gd name="T55" fmla="*/ 195 h 712"/>
                    <a:gd name="T56" fmla="*/ 0 w 1321"/>
                    <a:gd name="T57" fmla="*/ 184 h 712"/>
                    <a:gd name="T58" fmla="*/ 0 w 1321"/>
                    <a:gd name="T59" fmla="*/ 183 h 712"/>
                    <a:gd name="T60" fmla="*/ 4 w 1321"/>
                    <a:gd name="T61" fmla="*/ 170 h 712"/>
                    <a:gd name="T62" fmla="*/ 16 w 1321"/>
                    <a:gd name="T63" fmla="*/ 157 h 712"/>
                    <a:gd name="T64" fmla="*/ 42 w 1321"/>
                    <a:gd name="T65" fmla="*/ 130 h 712"/>
                    <a:gd name="T66" fmla="*/ 77 w 1321"/>
                    <a:gd name="T67" fmla="*/ 105 h 712"/>
                    <a:gd name="T68" fmla="*/ 124 w 1321"/>
                    <a:gd name="T69" fmla="*/ 83 h 712"/>
                    <a:gd name="T70" fmla="*/ 172 w 1321"/>
                    <a:gd name="T71" fmla="*/ 61 h 712"/>
                    <a:gd name="T72" fmla="*/ 227 w 1321"/>
                    <a:gd name="T73" fmla="*/ 43 h 712"/>
                    <a:gd name="T74" fmla="*/ 287 w 1321"/>
                    <a:gd name="T75" fmla="*/ 29 h 712"/>
                    <a:gd name="T76" fmla="*/ 349 w 1321"/>
                    <a:gd name="T77" fmla="*/ 16 h 712"/>
                    <a:gd name="T78" fmla="*/ 419 w 1321"/>
                    <a:gd name="T79" fmla="*/ 8 h 712"/>
                    <a:gd name="T80" fmla="*/ 489 w 1321"/>
                    <a:gd name="T81" fmla="*/ 4 h 712"/>
                    <a:gd name="T82" fmla="*/ 562 w 1321"/>
                    <a:gd name="T83" fmla="*/ 0 h 712"/>
                    <a:gd name="T84" fmla="*/ 562 w 1321"/>
                    <a:gd name="T85" fmla="*/ 0 h 712"/>
                    <a:gd name="T86" fmla="*/ 639 w 1321"/>
                    <a:gd name="T87" fmla="*/ 4 h 712"/>
                    <a:gd name="T88" fmla="*/ 713 w 1321"/>
                    <a:gd name="T89" fmla="*/ 8 h 712"/>
                    <a:gd name="T90" fmla="*/ 785 w 1321"/>
                    <a:gd name="T91" fmla="*/ 18 h 712"/>
                    <a:gd name="T92" fmla="*/ 851 w 1321"/>
                    <a:gd name="T93" fmla="*/ 32 h 712"/>
                    <a:gd name="T94" fmla="*/ 911 w 1321"/>
                    <a:gd name="T95" fmla="*/ 48 h 712"/>
                    <a:gd name="T96" fmla="*/ 967 w 1321"/>
                    <a:gd name="T97" fmla="*/ 69 h 712"/>
                    <a:gd name="T98" fmla="*/ 1017 w 1321"/>
                    <a:gd name="T99" fmla="*/ 90 h 712"/>
                    <a:gd name="T100" fmla="*/ 1060 w 1321"/>
                    <a:gd name="T101" fmla="*/ 114 h 712"/>
                    <a:gd name="T102" fmla="*/ 1095 w 1321"/>
                    <a:gd name="T103" fmla="*/ 141 h 712"/>
                    <a:gd name="T104" fmla="*/ 1095 w 1321"/>
                    <a:gd name="T105" fmla="*/ 14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hlink"/>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38" name="Text Box 26"/>
              <p:cNvSpPr txBox="1">
                <a:spLocks noChangeArrowheads="1"/>
              </p:cNvSpPr>
              <p:nvPr/>
            </p:nvSpPr>
            <p:spPr bwMode="gray">
              <a:xfrm>
                <a:off x="4020" y="2028"/>
                <a:ext cx="255" cy="288"/>
              </a:xfrm>
              <a:prstGeom prst="rect">
                <a:avLst/>
              </a:prstGeom>
              <a:noFill/>
              <a:ln w="9525" algn="ctr">
                <a:noFill/>
                <a:miter lim="800000"/>
              </a:ln>
              <a:effec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defRPr/>
                </a:pPr>
                <a:r>
                  <a:rPr lang="en-US" altLang="zh-CN" sz="2400" b="1" smtClean="0">
                    <a:solidFill>
                      <a:srgbClr val="FFFFFF"/>
                    </a:solidFill>
                    <a:effectLst>
                      <a:outerShdw blurRad="38100" dist="38100" dir="2700000" algn="tl">
                        <a:srgbClr val="C0C0C0"/>
                      </a:outerShdw>
                    </a:effectLst>
                    <a:latin typeface="Verdana" pitchFamily="34" charset="0"/>
                  </a:rPr>
                  <a:t>C</a:t>
                </a:r>
              </a:p>
            </p:txBody>
          </p:sp>
        </p:grpSp>
        <p:grpSp>
          <p:nvGrpSpPr>
            <p:cNvPr id="12" name="Group 27"/>
            <p:cNvGrpSpPr/>
            <p:nvPr/>
          </p:nvGrpSpPr>
          <p:grpSpPr bwMode="auto">
            <a:xfrm>
              <a:off x="3552" y="3360"/>
              <a:ext cx="412" cy="392"/>
              <a:chOff x="3552" y="3339"/>
              <a:chExt cx="412" cy="392"/>
            </a:xfrm>
          </p:grpSpPr>
          <p:grpSp>
            <p:nvGrpSpPr>
              <p:cNvPr id="33" name="Group 28"/>
              <p:cNvGrpSpPr/>
              <p:nvPr/>
            </p:nvGrpSpPr>
            <p:grpSpPr bwMode="auto">
              <a:xfrm>
                <a:off x="3552" y="3339"/>
                <a:ext cx="412" cy="392"/>
                <a:chOff x="2016" y="1920"/>
                <a:chExt cx="1680" cy="1680"/>
              </a:xfrm>
            </p:grpSpPr>
            <p:sp>
              <p:nvSpPr>
                <p:cNvPr id="35" name="Oval 29"/>
                <p:cNvSpPr>
                  <a:spLocks noChangeArrowheads="1"/>
                </p:cNvSpPr>
                <p:nvPr/>
              </p:nvSpPr>
              <p:spPr bwMode="gray">
                <a:xfrm>
                  <a:off x="2016" y="1920"/>
                  <a:ext cx="1680" cy="1680"/>
                </a:xfrm>
                <a:prstGeom prst="ellipse">
                  <a:avLst/>
                </a:prstGeom>
                <a:gradFill rotWithShape="1">
                  <a:gsLst>
                    <a:gs pos="0">
                      <a:schemeClr val="bg2"/>
                    </a:gs>
                    <a:gs pos="100000">
                      <a:schemeClr val="bg2">
                        <a:gamma/>
                        <a:shade val="45490"/>
                        <a:invGamma/>
                      </a:schemeClr>
                    </a:gs>
                  </a:gsLst>
                  <a:lin ang="5400000" scaled="1"/>
                </a:gradFill>
                <a:ln w="9525">
                  <a:solidFill>
                    <a:srgbClr val="000000"/>
                  </a:solidFill>
                  <a:round/>
                </a:ln>
                <a:effectLst/>
              </p:spPr>
              <p:txBody>
                <a:bodyPr wrap="none" anchor="ctr"/>
                <a:lstStyle/>
                <a:p>
                  <a:pPr>
                    <a:defRPr/>
                  </a:pPr>
                  <a:endParaRPr lang="zh-CN" altLang="en-US">
                    <a:latin typeface="Arial" charset="0"/>
                  </a:endParaRPr>
                </a:p>
              </p:txBody>
            </p:sp>
            <p:sp>
              <p:nvSpPr>
                <p:cNvPr id="36" name="Freeform 30"/>
                <p:cNvSpPr/>
                <p:nvPr/>
              </p:nvSpPr>
              <p:spPr bwMode="gray">
                <a:xfrm>
                  <a:off x="2208" y="1948"/>
                  <a:ext cx="1296" cy="634"/>
                </a:xfrm>
                <a:custGeom>
                  <a:avLst/>
                  <a:gdLst>
                    <a:gd name="T0" fmla="*/ 1095 w 1321"/>
                    <a:gd name="T1" fmla="*/ 141 h 712"/>
                    <a:gd name="T2" fmla="*/ 1109 w 1321"/>
                    <a:gd name="T3" fmla="*/ 156 h 712"/>
                    <a:gd name="T4" fmla="*/ 1112 w 1321"/>
                    <a:gd name="T5" fmla="*/ 170 h 712"/>
                    <a:gd name="T6" fmla="*/ 1107 w 1321"/>
                    <a:gd name="T7" fmla="*/ 182 h 712"/>
                    <a:gd name="T8" fmla="*/ 1093 w 1321"/>
                    <a:gd name="T9" fmla="*/ 192 h 712"/>
                    <a:gd name="T10" fmla="*/ 1071 w 1321"/>
                    <a:gd name="T11" fmla="*/ 204 h 712"/>
                    <a:gd name="T12" fmla="*/ 1043 w 1321"/>
                    <a:gd name="T13" fmla="*/ 213 h 712"/>
                    <a:gd name="T14" fmla="*/ 1007 w 1321"/>
                    <a:gd name="T15" fmla="*/ 221 h 712"/>
                    <a:gd name="T16" fmla="*/ 966 w 1321"/>
                    <a:gd name="T17" fmla="*/ 229 h 712"/>
                    <a:gd name="T18" fmla="*/ 919 w 1321"/>
                    <a:gd name="T19" fmla="*/ 235 h 712"/>
                    <a:gd name="T20" fmla="*/ 868 w 1321"/>
                    <a:gd name="T21" fmla="*/ 240 h 712"/>
                    <a:gd name="T22" fmla="*/ 814 w 1321"/>
                    <a:gd name="T23" fmla="*/ 243 h 712"/>
                    <a:gd name="T24" fmla="*/ 754 w 1321"/>
                    <a:gd name="T25" fmla="*/ 248 h 712"/>
                    <a:gd name="T26" fmla="*/ 694 w 1321"/>
                    <a:gd name="T27" fmla="*/ 249 h 712"/>
                    <a:gd name="T28" fmla="*/ 670 w 1321"/>
                    <a:gd name="T29" fmla="*/ 250 h 712"/>
                    <a:gd name="T30" fmla="*/ 401 w 1321"/>
                    <a:gd name="T31" fmla="*/ 250 h 712"/>
                    <a:gd name="T32" fmla="*/ 397 w 1321"/>
                    <a:gd name="T33" fmla="*/ 250 h 712"/>
                    <a:gd name="T34" fmla="*/ 344 w 1321"/>
                    <a:gd name="T35" fmla="*/ 249 h 712"/>
                    <a:gd name="T36" fmla="*/ 293 w 1321"/>
                    <a:gd name="T37" fmla="*/ 248 h 712"/>
                    <a:gd name="T38" fmla="*/ 245 w 1321"/>
                    <a:gd name="T39" fmla="*/ 245 h 712"/>
                    <a:gd name="T40" fmla="*/ 199 w 1321"/>
                    <a:gd name="T41" fmla="*/ 242 h 712"/>
                    <a:gd name="T42" fmla="*/ 158 w 1321"/>
                    <a:gd name="T43" fmla="*/ 238 h 712"/>
                    <a:gd name="T44" fmla="*/ 120 w 1321"/>
                    <a:gd name="T45" fmla="*/ 232 h 712"/>
                    <a:gd name="T46" fmla="*/ 84 w 1321"/>
                    <a:gd name="T47" fmla="*/ 228 h 712"/>
                    <a:gd name="T48" fmla="*/ 58 w 1321"/>
                    <a:gd name="T49" fmla="*/ 222 h 712"/>
                    <a:gd name="T50" fmla="*/ 30 w 1321"/>
                    <a:gd name="T51" fmla="*/ 214 h 712"/>
                    <a:gd name="T52" fmla="*/ 18 w 1321"/>
                    <a:gd name="T53" fmla="*/ 205 h 712"/>
                    <a:gd name="T54" fmla="*/ 6 w 1321"/>
                    <a:gd name="T55" fmla="*/ 195 h 712"/>
                    <a:gd name="T56" fmla="*/ 0 w 1321"/>
                    <a:gd name="T57" fmla="*/ 184 h 712"/>
                    <a:gd name="T58" fmla="*/ 0 w 1321"/>
                    <a:gd name="T59" fmla="*/ 183 h 712"/>
                    <a:gd name="T60" fmla="*/ 4 w 1321"/>
                    <a:gd name="T61" fmla="*/ 170 h 712"/>
                    <a:gd name="T62" fmla="*/ 16 w 1321"/>
                    <a:gd name="T63" fmla="*/ 157 h 712"/>
                    <a:gd name="T64" fmla="*/ 42 w 1321"/>
                    <a:gd name="T65" fmla="*/ 130 h 712"/>
                    <a:gd name="T66" fmla="*/ 77 w 1321"/>
                    <a:gd name="T67" fmla="*/ 105 h 712"/>
                    <a:gd name="T68" fmla="*/ 124 w 1321"/>
                    <a:gd name="T69" fmla="*/ 83 h 712"/>
                    <a:gd name="T70" fmla="*/ 172 w 1321"/>
                    <a:gd name="T71" fmla="*/ 61 h 712"/>
                    <a:gd name="T72" fmla="*/ 227 w 1321"/>
                    <a:gd name="T73" fmla="*/ 43 h 712"/>
                    <a:gd name="T74" fmla="*/ 287 w 1321"/>
                    <a:gd name="T75" fmla="*/ 29 h 712"/>
                    <a:gd name="T76" fmla="*/ 349 w 1321"/>
                    <a:gd name="T77" fmla="*/ 16 h 712"/>
                    <a:gd name="T78" fmla="*/ 419 w 1321"/>
                    <a:gd name="T79" fmla="*/ 8 h 712"/>
                    <a:gd name="T80" fmla="*/ 489 w 1321"/>
                    <a:gd name="T81" fmla="*/ 4 h 712"/>
                    <a:gd name="T82" fmla="*/ 562 w 1321"/>
                    <a:gd name="T83" fmla="*/ 0 h 712"/>
                    <a:gd name="T84" fmla="*/ 562 w 1321"/>
                    <a:gd name="T85" fmla="*/ 0 h 712"/>
                    <a:gd name="T86" fmla="*/ 639 w 1321"/>
                    <a:gd name="T87" fmla="*/ 4 h 712"/>
                    <a:gd name="T88" fmla="*/ 713 w 1321"/>
                    <a:gd name="T89" fmla="*/ 8 h 712"/>
                    <a:gd name="T90" fmla="*/ 785 w 1321"/>
                    <a:gd name="T91" fmla="*/ 18 h 712"/>
                    <a:gd name="T92" fmla="*/ 851 w 1321"/>
                    <a:gd name="T93" fmla="*/ 32 h 712"/>
                    <a:gd name="T94" fmla="*/ 911 w 1321"/>
                    <a:gd name="T95" fmla="*/ 48 h 712"/>
                    <a:gd name="T96" fmla="*/ 967 w 1321"/>
                    <a:gd name="T97" fmla="*/ 69 h 712"/>
                    <a:gd name="T98" fmla="*/ 1017 w 1321"/>
                    <a:gd name="T99" fmla="*/ 90 h 712"/>
                    <a:gd name="T100" fmla="*/ 1060 w 1321"/>
                    <a:gd name="T101" fmla="*/ 114 h 712"/>
                    <a:gd name="T102" fmla="*/ 1095 w 1321"/>
                    <a:gd name="T103" fmla="*/ 141 h 712"/>
                    <a:gd name="T104" fmla="*/ 1095 w 1321"/>
                    <a:gd name="T105" fmla="*/ 14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bg2"/>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34" name="Text Box 31"/>
              <p:cNvSpPr txBox="1">
                <a:spLocks noChangeArrowheads="1"/>
              </p:cNvSpPr>
              <p:nvPr/>
            </p:nvSpPr>
            <p:spPr bwMode="gray">
              <a:xfrm>
                <a:off x="3641" y="3360"/>
                <a:ext cx="275" cy="288"/>
              </a:xfrm>
              <a:prstGeom prst="rect">
                <a:avLst/>
              </a:prstGeom>
              <a:noFill/>
              <a:ln w="9525" algn="ctr">
                <a:noFill/>
                <a:miter lim="800000"/>
              </a:ln>
              <a:effec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defRPr/>
                </a:pPr>
                <a:r>
                  <a:rPr lang="en-US" altLang="zh-CN" sz="2400" b="1" smtClean="0">
                    <a:solidFill>
                      <a:srgbClr val="FFFFFF"/>
                    </a:solidFill>
                    <a:effectLst>
                      <a:outerShdw blurRad="38100" dist="38100" dir="2700000" algn="tl">
                        <a:srgbClr val="C0C0C0"/>
                      </a:outerShdw>
                    </a:effectLst>
                    <a:latin typeface="Verdana" pitchFamily="34" charset="0"/>
                  </a:rPr>
                  <a:t>D</a:t>
                </a:r>
              </a:p>
            </p:txBody>
          </p:sp>
        </p:grpSp>
        <p:grpSp>
          <p:nvGrpSpPr>
            <p:cNvPr id="13" name="Group 32"/>
            <p:cNvGrpSpPr/>
            <p:nvPr/>
          </p:nvGrpSpPr>
          <p:grpSpPr bwMode="auto">
            <a:xfrm>
              <a:off x="1488" y="1968"/>
              <a:ext cx="432" cy="432"/>
              <a:chOff x="1488" y="1968"/>
              <a:chExt cx="432" cy="432"/>
            </a:xfrm>
          </p:grpSpPr>
          <p:grpSp>
            <p:nvGrpSpPr>
              <p:cNvPr id="29" name="Group 33"/>
              <p:cNvGrpSpPr/>
              <p:nvPr/>
            </p:nvGrpSpPr>
            <p:grpSpPr bwMode="auto">
              <a:xfrm>
                <a:off x="1488" y="1968"/>
                <a:ext cx="432" cy="432"/>
                <a:chOff x="2016" y="1920"/>
                <a:chExt cx="1680" cy="1680"/>
              </a:xfrm>
            </p:grpSpPr>
            <p:sp>
              <p:nvSpPr>
                <p:cNvPr id="31" name="Oval 34"/>
                <p:cNvSpPr>
                  <a:spLocks noChangeArrowheads="1"/>
                </p:cNvSpPr>
                <p:nvPr/>
              </p:nvSpPr>
              <p:spPr bwMode="gray">
                <a:xfrm>
                  <a:off x="2016" y="1920"/>
                  <a:ext cx="1680" cy="1680"/>
                </a:xfrm>
                <a:prstGeom prst="ellipse">
                  <a:avLst/>
                </a:prstGeom>
                <a:gradFill rotWithShape="1">
                  <a:gsLst>
                    <a:gs pos="0">
                      <a:schemeClr val="accent1"/>
                    </a:gs>
                    <a:gs pos="100000">
                      <a:schemeClr val="accent1">
                        <a:gamma/>
                        <a:shade val="45490"/>
                        <a:invGamma/>
                      </a:schemeClr>
                    </a:gs>
                  </a:gsLst>
                  <a:lin ang="5400000" scaled="1"/>
                </a:gradFill>
                <a:ln w="9525">
                  <a:solidFill>
                    <a:srgbClr val="000000"/>
                  </a:solidFill>
                  <a:round/>
                </a:ln>
                <a:effectLst/>
              </p:spPr>
              <p:txBody>
                <a:bodyPr wrap="none" anchor="ctr"/>
                <a:lstStyle/>
                <a:p>
                  <a:pPr>
                    <a:defRPr/>
                  </a:pPr>
                  <a:endParaRPr lang="zh-CN" altLang="en-US">
                    <a:latin typeface="Arial" charset="0"/>
                  </a:endParaRPr>
                </a:p>
              </p:txBody>
            </p:sp>
            <p:sp>
              <p:nvSpPr>
                <p:cNvPr id="32" name="Freeform 35"/>
                <p:cNvSpPr/>
                <p:nvPr/>
              </p:nvSpPr>
              <p:spPr bwMode="gray">
                <a:xfrm>
                  <a:off x="2208" y="1948"/>
                  <a:ext cx="1296" cy="634"/>
                </a:xfrm>
                <a:custGeom>
                  <a:avLst/>
                  <a:gdLst>
                    <a:gd name="T0" fmla="*/ 1095 w 1321"/>
                    <a:gd name="T1" fmla="*/ 141 h 712"/>
                    <a:gd name="T2" fmla="*/ 1109 w 1321"/>
                    <a:gd name="T3" fmla="*/ 156 h 712"/>
                    <a:gd name="T4" fmla="*/ 1112 w 1321"/>
                    <a:gd name="T5" fmla="*/ 170 h 712"/>
                    <a:gd name="T6" fmla="*/ 1107 w 1321"/>
                    <a:gd name="T7" fmla="*/ 182 h 712"/>
                    <a:gd name="T8" fmla="*/ 1093 w 1321"/>
                    <a:gd name="T9" fmla="*/ 192 h 712"/>
                    <a:gd name="T10" fmla="*/ 1071 w 1321"/>
                    <a:gd name="T11" fmla="*/ 204 h 712"/>
                    <a:gd name="T12" fmla="*/ 1043 w 1321"/>
                    <a:gd name="T13" fmla="*/ 213 h 712"/>
                    <a:gd name="T14" fmla="*/ 1007 w 1321"/>
                    <a:gd name="T15" fmla="*/ 221 h 712"/>
                    <a:gd name="T16" fmla="*/ 966 w 1321"/>
                    <a:gd name="T17" fmla="*/ 229 h 712"/>
                    <a:gd name="T18" fmla="*/ 919 w 1321"/>
                    <a:gd name="T19" fmla="*/ 235 h 712"/>
                    <a:gd name="T20" fmla="*/ 868 w 1321"/>
                    <a:gd name="T21" fmla="*/ 240 h 712"/>
                    <a:gd name="T22" fmla="*/ 814 w 1321"/>
                    <a:gd name="T23" fmla="*/ 243 h 712"/>
                    <a:gd name="T24" fmla="*/ 754 w 1321"/>
                    <a:gd name="T25" fmla="*/ 248 h 712"/>
                    <a:gd name="T26" fmla="*/ 694 w 1321"/>
                    <a:gd name="T27" fmla="*/ 249 h 712"/>
                    <a:gd name="T28" fmla="*/ 670 w 1321"/>
                    <a:gd name="T29" fmla="*/ 250 h 712"/>
                    <a:gd name="T30" fmla="*/ 401 w 1321"/>
                    <a:gd name="T31" fmla="*/ 250 h 712"/>
                    <a:gd name="T32" fmla="*/ 397 w 1321"/>
                    <a:gd name="T33" fmla="*/ 250 h 712"/>
                    <a:gd name="T34" fmla="*/ 344 w 1321"/>
                    <a:gd name="T35" fmla="*/ 249 h 712"/>
                    <a:gd name="T36" fmla="*/ 293 w 1321"/>
                    <a:gd name="T37" fmla="*/ 248 h 712"/>
                    <a:gd name="T38" fmla="*/ 245 w 1321"/>
                    <a:gd name="T39" fmla="*/ 245 h 712"/>
                    <a:gd name="T40" fmla="*/ 199 w 1321"/>
                    <a:gd name="T41" fmla="*/ 242 h 712"/>
                    <a:gd name="T42" fmla="*/ 158 w 1321"/>
                    <a:gd name="T43" fmla="*/ 238 h 712"/>
                    <a:gd name="T44" fmla="*/ 120 w 1321"/>
                    <a:gd name="T45" fmla="*/ 232 h 712"/>
                    <a:gd name="T46" fmla="*/ 84 w 1321"/>
                    <a:gd name="T47" fmla="*/ 228 h 712"/>
                    <a:gd name="T48" fmla="*/ 58 w 1321"/>
                    <a:gd name="T49" fmla="*/ 222 h 712"/>
                    <a:gd name="T50" fmla="*/ 30 w 1321"/>
                    <a:gd name="T51" fmla="*/ 214 h 712"/>
                    <a:gd name="T52" fmla="*/ 18 w 1321"/>
                    <a:gd name="T53" fmla="*/ 205 h 712"/>
                    <a:gd name="T54" fmla="*/ 6 w 1321"/>
                    <a:gd name="T55" fmla="*/ 195 h 712"/>
                    <a:gd name="T56" fmla="*/ 0 w 1321"/>
                    <a:gd name="T57" fmla="*/ 184 h 712"/>
                    <a:gd name="T58" fmla="*/ 0 w 1321"/>
                    <a:gd name="T59" fmla="*/ 183 h 712"/>
                    <a:gd name="T60" fmla="*/ 4 w 1321"/>
                    <a:gd name="T61" fmla="*/ 170 h 712"/>
                    <a:gd name="T62" fmla="*/ 16 w 1321"/>
                    <a:gd name="T63" fmla="*/ 157 h 712"/>
                    <a:gd name="T64" fmla="*/ 42 w 1321"/>
                    <a:gd name="T65" fmla="*/ 130 h 712"/>
                    <a:gd name="T66" fmla="*/ 77 w 1321"/>
                    <a:gd name="T67" fmla="*/ 105 h 712"/>
                    <a:gd name="T68" fmla="*/ 124 w 1321"/>
                    <a:gd name="T69" fmla="*/ 83 h 712"/>
                    <a:gd name="T70" fmla="*/ 172 w 1321"/>
                    <a:gd name="T71" fmla="*/ 61 h 712"/>
                    <a:gd name="T72" fmla="*/ 227 w 1321"/>
                    <a:gd name="T73" fmla="*/ 43 h 712"/>
                    <a:gd name="T74" fmla="*/ 287 w 1321"/>
                    <a:gd name="T75" fmla="*/ 29 h 712"/>
                    <a:gd name="T76" fmla="*/ 349 w 1321"/>
                    <a:gd name="T77" fmla="*/ 16 h 712"/>
                    <a:gd name="T78" fmla="*/ 419 w 1321"/>
                    <a:gd name="T79" fmla="*/ 8 h 712"/>
                    <a:gd name="T80" fmla="*/ 489 w 1321"/>
                    <a:gd name="T81" fmla="*/ 4 h 712"/>
                    <a:gd name="T82" fmla="*/ 562 w 1321"/>
                    <a:gd name="T83" fmla="*/ 0 h 712"/>
                    <a:gd name="T84" fmla="*/ 562 w 1321"/>
                    <a:gd name="T85" fmla="*/ 0 h 712"/>
                    <a:gd name="T86" fmla="*/ 639 w 1321"/>
                    <a:gd name="T87" fmla="*/ 4 h 712"/>
                    <a:gd name="T88" fmla="*/ 713 w 1321"/>
                    <a:gd name="T89" fmla="*/ 8 h 712"/>
                    <a:gd name="T90" fmla="*/ 785 w 1321"/>
                    <a:gd name="T91" fmla="*/ 18 h 712"/>
                    <a:gd name="T92" fmla="*/ 851 w 1321"/>
                    <a:gd name="T93" fmla="*/ 32 h 712"/>
                    <a:gd name="T94" fmla="*/ 911 w 1321"/>
                    <a:gd name="T95" fmla="*/ 48 h 712"/>
                    <a:gd name="T96" fmla="*/ 967 w 1321"/>
                    <a:gd name="T97" fmla="*/ 69 h 712"/>
                    <a:gd name="T98" fmla="*/ 1017 w 1321"/>
                    <a:gd name="T99" fmla="*/ 90 h 712"/>
                    <a:gd name="T100" fmla="*/ 1060 w 1321"/>
                    <a:gd name="T101" fmla="*/ 114 h 712"/>
                    <a:gd name="T102" fmla="*/ 1095 w 1321"/>
                    <a:gd name="T103" fmla="*/ 141 h 712"/>
                    <a:gd name="T104" fmla="*/ 1095 w 1321"/>
                    <a:gd name="T105" fmla="*/ 14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1"/>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sp>
            <p:nvSpPr>
              <p:cNvPr id="30" name="Text Box 36"/>
              <p:cNvSpPr txBox="1">
                <a:spLocks noChangeArrowheads="1"/>
              </p:cNvSpPr>
              <p:nvPr/>
            </p:nvSpPr>
            <p:spPr bwMode="gray">
              <a:xfrm>
                <a:off x="1580" y="2016"/>
                <a:ext cx="265" cy="288"/>
              </a:xfrm>
              <a:prstGeom prst="rect">
                <a:avLst/>
              </a:prstGeom>
              <a:noFill/>
              <a:ln w="9525" algn="ctr">
                <a:noFill/>
                <a:miter lim="800000"/>
              </a:ln>
              <a:effec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defRPr/>
                </a:pPr>
                <a:r>
                  <a:rPr lang="en-US" altLang="zh-CN" sz="2400" b="1" smtClean="0">
                    <a:solidFill>
                      <a:srgbClr val="FFFFFF"/>
                    </a:solidFill>
                    <a:effectLst>
                      <a:outerShdw blurRad="38100" dist="38100" dir="2700000" algn="tl">
                        <a:srgbClr val="C0C0C0"/>
                      </a:outerShdw>
                    </a:effectLst>
                    <a:latin typeface="Verdana" pitchFamily="34" charset="0"/>
                  </a:rPr>
                  <a:t>A</a:t>
                </a:r>
              </a:p>
            </p:txBody>
          </p:sp>
        </p:grpSp>
        <p:sp>
          <p:nvSpPr>
            <p:cNvPr id="14" name="Oval 37"/>
            <p:cNvSpPr>
              <a:spLocks noChangeArrowheads="1"/>
            </p:cNvSpPr>
            <p:nvPr/>
          </p:nvSpPr>
          <p:spPr bwMode="gray">
            <a:xfrm rot="18227093">
              <a:off x="3507" y="3261"/>
              <a:ext cx="82" cy="87"/>
            </a:xfrm>
            <a:prstGeom prst="ellipse">
              <a:avLst/>
            </a:prstGeom>
            <a:gradFill rotWithShape="1">
              <a:gsLst>
                <a:gs pos="0">
                  <a:schemeClr val="bg2"/>
                </a:gs>
                <a:gs pos="100000">
                  <a:schemeClr val="bg2">
                    <a:gamma/>
                    <a:shade val="66667"/>
                    <a:invGamma/>
                  </a:schemeClr>
                </a:gs>
              </a:gsLst>
              <a:path path="shape">
                <a:fillToRect l="50000" t="50000" r="50000" b="50000"/>
              </a:path>
            </a:gradFill>
            <a:ln w="9525">
              <a:solidFill>
                <a:srgbClr val="000000"/>
              </a:solidFill>
              <a:round/>
            </a:ln>
            <a:effectLst/>
          </p:spPr>
          <p:txBody>
            <a:bodyPr wrap="none" anchor="ctr"/>
            <a:lstStyle/>
            <a:p>
              <a:pPr>
                <a:defRPr/>
              </a:pPr>
              <a:endParaRPr lang="zh-CN" altLang="en-US">
                <a:latin typeface="Arial" charset="0"/>
              </a:endParaRPr>
            </a:p>
          </p:txBody>
        </p:sp>
        <p:sp>
          <p:nvSpPr>
            <p:cNvPr id="15" name="Oval 38"/>
            <p:cNvSpPr>
              <a:spLocks noChangeArrowheads="1"/>
            </p:cNvSpPr>
            <p:nvPr/>
          </p:nvSpPr>
          <p:spPr bwMode="gray">
            <a:xfrm rot="18227093">
              <a:off x="3411" y="3165"/>
              <a:ext cx="82" cy="87"/>
            </a:xfrm>
            <a:prstGeom prst="ellipse">
              <a:avLst/>
            </a:prstGeom>
            <a:gradFill rotWithShape="1">
              <a:gsLst>
                <a:gs pos="0">
                  <a:schemeClr val="bg2"/>
                </a:gs>
                <a:gs pos="100000">
                  <a:schemeClr val="bg2">
                    <a:gamma/>
                    <a:shade val="66667"/>
                    <a:invGamma/>
                  </a:schemeClr>
                </a:gs>
              </a:gsLst>
              <a:path path="shape">
                <a:fillToRect l="50000" t="50000" r="50000" b="50000"/>
              </a:path>
            </a:gradFill>
            <a:ln w="9525">
              <a:solidFill>
                <a:srgbClr val="000000"/>
              </a:solidFill>
              <a:round/>
            </a:ln>
            <a:effectLst/>
          </p:spPr>
          <p:txBody>
            <a:bodyPr wrap="none" anchor="ctr"/>
            <a:lstStyle/>
            <a:p>
              <a:pPr>
                <a:defRPr/>
              </a:pPr>
              <a:endParaRPr lang="zh-CN" altLang="en-US">
                <a:latin typeface="Arial" charset="0"/>
              </a:endParaRPr>
            </a:p>
          </p:txBody>
        </p:sp>
        <p:grpSp>
          <p:nvGrpSpPr>
            <p:cNvPr id="16" name="Group 39"/>
            <p:cNvGrpSpPr/>
            <p:nvPr/>
          </p:nvGrpSpPr>
          <p:grpSpPr bwMode="auto">
            <a:xfrm>
              <a:off x="1968" y="2256"/>
              <a:ext cx="231" cy="130"/>
              <a:chOff x="2016" y="2304"/>
              <a:chExt cx="231" cy="130"/>
            </a:xfrm>
          </p:grpSpPr>
          <p:sp>
            <p:nvSpPr>
              <p:cNvPr id="27" name="Oval 40"/>
              <p:cNvSpPr>
                <a:spLocks noChangeArrowheads="1"/>
              </p:cNvSpPr>
              <p:nvPr/>
            </p:nvSpPr>
            <p:spPr bwMode="gray">
              <a:xfrm rot="18227093">
                <a:off x="2019" y="2301"/>
                <a:ext cx="82" cy="87"/>
              </a:xfrm>
              <a:prstGeom prst="ellipse">
                <a:avLst/>
              </a:prstGeom>
              <a:gradFill rotWithShape="1">
                <a:gsLst>
                  <a:gs pos="0">
                    <a:schemeClr val="accent1"/>
                  </a:gs>
                  <a:gs pos="100000">
                    <a:schemeClr val="accent1">
                      <a:gamma/>
                      <a:shade val="57647"/>
                      <a:invGamma/>
                    </a:schemeClr>
                  </a:gs>
                </a:gsLst>
                <a:path path="shape">
                  <a:fillToRect l="50000" t="50000" r="50000" b="50000"/>
                </a:path>
              </a:gradFill>
              <a:ln w="9525">
                <a:solidFill>
                  <a:srgbClr val="000000"/>
                </a:solidFill>
                <a:round/>
              </a:ln>
              <a:effectLst/>
            </p:spPr>
            <p:txBody>
              <a:bodyPr wrap="none" anchor="ctr"/>
              <a:lstStyle/>
              <a:p>
                <a:pPr>
                  <a:defRPr/>
                </a:pPr>
                <a:endParaRPr lang="zh-CN" altLang="en-US">
                  <a:latin typeface="Arial" charset="0"/>
                </a:endParaRPr>
              </a:p>
            </p:txBody>
          </p:sp>
          <p:sp>
            <p:nvSpPr>
              <p:cNvPr id="28" name="Oval 41"/>
              <p:cNvSpPr>
                <a:spLocks noChangeArrowheads="1"/>
              </p:cNvSpPr>
              <p:nvPr/>
            </p:nvSpPr>
            <p:spPr bwMode="gray">
              <a:xfrm rot="18227093">
                <a:off x="2153" y="2358"/>
                <a:ext cx="82" cy="87"/>
              </a:xfrm>
              <a:prstGeom prst="ellipse">
                <a:avLst/>
              </a:prstGeom>
              <a:gradFill rotWithShape="1">
                <a:gsLst>
                  <a:gs pos="0">
                    <a:schemeClr val="accent1"/>
                  </a:gs>
                  <a:gs pos="100000">
                    <a:schemeClr val="accent1">
                      <a:gamma/>
                      <a:shade val="48627"/>
                      <a:invGamma/>
                    </a:schemeClr>
                  </a:gs>
                </a:gsLst>
                <a:path path="shape">
                  <a:fillToRect l="50000" t="50000" r="50000" b="50000"/>
                </a:path>
              </a:gradFill>
              <a:ln w="9525">
                <a:solidFill>
                  <a:srgbClr val="000000"/>
                </a:solidFill>
                <a:round/>
              </a:ln>
              <a:effectLst/>
            </p:spPr>
            <p:txBody>
              <a:bodyPr wrap="none" anchor="ctr"/>
              <a:lstStyle/>
              <a:p>
                <a:pPr>
                  <a:defRPr/>
                </a:pPr>
                <a:endParaRPr lang="zh-CN" altLang="en-US">
                  <a:latin typeface="Arial" charset="0"/>
                </a:endParaRPr>
              </a:p>
            </p:txBody>
          </p:sp>
        </p:grpSp>
        <p:grpSp>
          <p:nvGrpSpPr>
            <p:cNvPr id="17" name="Group 42"/>
            <p:cNvGrpSpPr/>
            <p:nvPr/>
          </p:nvGrpSpPr>
          <p:grpSpPr bwMode="auto">
            <a:xfrm>
              <a:off x="2832" y="1612"/>
              <a:ext cx="87" cy="260"/>
              <a:chOff x="2832" y="1612"/>
              <a:chExt cx="87" cy="260"/>
            </a:xfrm>
          </p:grpSpPr>
          <p:sp>
            <p:nvSpPr>
              <p:cNvPr id="25" name="Oval 43"/>
              <p:cNvSpPr>
                <a:spLocks noChangeArrowheads="1"/>
              </p:cNvSpPr>
              <p:nvPr/>
            </p:nvSpPr>
            <p:spPr bwMode="gray">
              <a:xfrm rot="18227093">
                <a:off x="2835" y="1619"/>
                <a:ext cx="82" cy="87"/>
              </a:xfrm>
              <a:prstGeom prst="ellipse">
                <a:avLst/>
              </a:prstGeom>
              <a:gradFill rotWithShape="1">
                <a:gsLst>
                  <a:gs pos="0">
                    <a:schemeClr val="accent2"/>
                  </a:gs>
                  <a:gs pos="100000">
                    <a:schemeClr val="accent2">
                      <a:gamma/>
                      <a:shade val="45490"/>
                      <a:invGamma/>
                    </a:schemeClr>
                  </a:gs>
                </a:gsLst>
                <a:path path="shape">
                  <a:fillToRect l="50000" t="50000" r="50000" b="50000"/>
                </a:path>
              </a:gradFill>
              <a:ln w="9525">
                <a:solidFill>
                  <a:srgbClr val="000000"/>
                </a:solidFill>
                <a:round/>
              </a:ln>
              <a:effectLst/>
            </p:spPr>
            <p:txBody>
              <a:bodyPr wrap="none" anchor="ctr"/>
              <a:lstStyle/>
              <a:p>
                <a:pPr>
                  <a:defRPr/>
                </a:pPr>
                <a:endParaRPr lang="zh-CN" altLang="en-US">
                  <a:latin typeface="Arial" charset="0"/>
                </a:endParaRPr>
              </a:p>
            </p:txBody>
          </p:sp>
          <p:sp>
            <p:nvSpPr>
              <p:cNvPr id="26" name="Oval 44"/>
              <p:cNvSpPr>
                <a:spLocks noChangeArrowheads="1"/>
              </p:cNvSpPr>
              <p:nvPr/>
            </p:nvSpPr>
            <p:spPr bwMode="gray">
              <a:xfrm rot="18227093">
                <a:off x="2835" y="1797"/>
                <a:ext cx="82" cy="87"/>
              </a:xfrm>
              <a:prstGeom prst="ellipse">
                <a:avLst/>
              </a:prstGeom>
              <a:gradFill rotWithShape="1">
                <a:gsLst>
                  <a:gs pos="0">
                    <a:schemeClr val="accent2"/>
                  </a:gs>
                  <a:gs pos="100000">
                    <a:schemeClr val="accent2">
                      <a:gamma/>
                      <a:shade val="48627"/>
                      <a:invGamma/>
                    </a:schemeClr>
                  </a:gs>
                </a:gsLst>
                <a:path path="shape">
                  <a:fillToRect l="50000" t="50000" r="50000" b="50000"/>
                </a:path>
              </a:gradFill>
              <a:ln w="9525">
                <a:solidFill>
                  <a:srgbClr val="000000"/>
                </a:solidFill>
                <a:round/>
              </a:ln>
              <a:effectLst/>
            </p:spPr>
            <p:txBody>
              <a:bodyPr wrap="none" anchor="ctr"/>
              <a:lstStyle/>
              <a:p>
                <a:pPr>
                  <a:defRPr/>
                </a:pPr>
                <a:endParaRPr lang="zh-CN" altLang="en-US">
                  <a:latin typeface="Arial" charset="0"/>
                </a:endParaRPr>
              </a:p>
            </p:txBody>
          </p:sp>
        </p:grpSp>
        <p:sp>
          <p:nvSpPr>
            <p:cNvPr id="18" name="Oval 45"/>
            <p:cNvSpPr>
              <a:spLocks noChangeArrowheads="1"/>
            </p:cNvSpPr>
            <p:nvPr/>
          </p:nvSpPr>
          <p:spPr bwMode="gray">
            <a:xfrm rot="18227093">
              <a:off x="3759" y="2271"/>
              <a:ext cx="82" cy="87"/>
            </a:xfrm>
            <a:prstGeom prst="ellipse">
              <a:avLst/>
            </a:prstGeom>
            <a:gradFill rotWithShape="1">
              <a:gsLst>
                <a:gs pos="0">
                  <a:schemeClr val="hlink">
                    <a:gamma/>
                    <a:tint val="75686"/>
                    <a:invGamma/>
                  </a:schemeClr>
                </a:gs>
                <a:gs pos="100000">
                  <a:schemeClr val="hlink"/>
                </a:gs>
              </a:gsLst>
              <a:path path="shape">
                <a:fillToRect l="50000" t="50000" r="50000" b="50000"/>
              </a:path>
            </a:gradFill>
            <a:ln w="9525">
              <a:solidFill>
                <a:srgbClr val="000000"/>
              </a:solidFill>
              <a:round/>
            </a:ln>
            <a:effectLst/>
          </p:spPr>
          <p:txBody>
            <a:bodyPr wrap="none" anchor="ctr"/>
            <a:lstStyle/>
            <a:p>
              <a:pPr>
                <a:defRPr/>
              </a:pPr>
              <a:endParaRPr lang="zh-CN" altLang="en-US">
                <a:latin typeface="Arial" charset="0"/>
              </a:endParaRPr>
            </a:p>
          </p:txBody>
        </p:sp>
        <p:sp>
          <p:nvSpPr>
            <p:cNvPr id="19" name="Oval 46"/>
            <p:cNvSpPr>
              <a:spLocks noChangeArrowheads="1"/>
            </p:cNvSpPr>
            <p:nvPr/>
          </p:nvSpPr>
          <p:spPr bwMode="gray">
            <a:xfrm rot="18227093">
              <a:off x="3603" y="2349"/>
              <a:ext cx="82" cy="87"/>
            </a:xfrm>
            <a:prstGeom prst="ellipse">
              <a:avLst/>
            </a:prstGeom>
            <a:gradFill rotWithShape="1">
              <a:gsLst>
                <a:gs pos="0">
                  <a:schemeClr val="hlink">
                    <a:gamma/>
                    <a:tint val="75686"/>
                    <a:invGamma/>
                  </a:schemeClr>
                </a:gs>
                <a:gs pos="100000">
                  <a:schemeClr val="hlink"/>
                </a:gs>
              </a:gsLst>
              <a:path path="shape">
                <a:fillToRect l="50000" t="50000" r="50000" b="50000"/>
              </a:path>
            </a:gradFill>
            <a:ln w="9525">
              <a:solidFill>
                <a:srgbClr val="000000"/>
              </a:solidFill>
              <a:round/>
            </a:ln>
            <a:effectLst/>
          </p:spPr>
          <p:txBody>
            <a:bodyPr wrap="none" anchor="ctr"/>
            <a:lstStyle/>
            <a:p>
              <a:pPr>
                <a:defRPr/>
              </a:pPr>
              <a:endParaRPr lang="zh-CN" altLang="en-US">
                <a:latin typeface="Arial" charset="0"/>
              </a:endParaRPr>
            </a:p>
          </p:txBody>
        </p:sp>
        <p:sp>
          <p:nvSpPr>
            <p:cNvPr id="20" name="Text Box 47"/>
            <p:cNvSpPr txBox="1">
              <a:spLocks noChangeArrowheads="1"/>
            </p:cNvSpPr>
            <p:nvPr/>
          </p:nvSpPr>
          <p:spPr bwMode="auto">
            <a:xfrm>
              <a:off x="288" y="2064"/>
              <a:ext cx="12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dirty="0" smtClean="0">
                  <a:latin typeface="幼圆" pitchFamily="49" charset="-122"/>
                  <a:ea typeface="幼圆" pitchFamily="49" charset="-122"/>
                </a:rPr>
                <a:t>股权结构</a:t>
              </a:r>
              <a:endParaRPr lang="en-US" altLang="zh-CN" dirty="0">
                <a:latin typeface="幼圆" pitchFamily="49" charset="-122"/>
                <a:ea typeface="幼圆" pitchFamily="49" charset="-122"/>
              </a:endParaRPr>
            </a:p>
          </p:txBody>
        </p:sp>
        <p:sp>
          <p:nvSpPr>
            <p:cNvPr id="21" name="Text Box 48"/>
            <p:cNvSpPr txBox="1">
              <a:spLocks noChangeArrowheads="1"/>
            </p:cNvSpPr>
            <p:nvPr/>
          </p:nvSpPr>
          <p:spPr bwMode="auto">
            <a:xfrm>
              <a:off x="2256" y="873"/>
              <a:ext cx="12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dirty="0">
                  <a:latin typeface="幼圆" pitchFamily="49" charset="-122"/>
                  <a:ea typeface="幼圆" pitchFamily="49" charset="-122"/>
                </a:rPr>
                <a:t>高管结构</a:t>
              </a:r>
              <a:endParaRPr lang="en-US" altLang="zh-CN" dirty="0">
                <a:latin typeface="幼圆" pitchFamily="49" charset="-122"/>
                <a:ea typeface="幼圆" pitchFamily="49" charset="-122"/>
              </a:endParaRPr>
            </a:p>
          </p:txBody>
        </p:sp>
        <p:sp>
          <p:nvSpPr>
            <p:cNvPr id="22" name="Text Box 49"/>
            <p:cNvSpPr txBox="1">
              <a:spLocks noChangeArrowheads="1"/>
            </p:cNvSpPr>
            <p:nvPr/>
          </p:nvSpPr>
          <p:spPr bwMode="auto">
            <a:xfrm>
              <a:off x="4331" y="2073"/>
              <a:ext cx="114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dirty="0">
                  <a:latin typeface="幼圆" pitchFamily="49" charset="-122"/>
                  <a:ea typeface="幼圆" pitchFamily="49" charset="-122"/>
                </a:rPr>
                <a:t>业务</a:t>
              </a:r>
              <a:r>
                <a:rPr lang="zh-CN" altLang="en-US" dirty="0" smtClean="0">
                  <a:latin typeface="幼圆" pitchFamily="49" charset="-122"/>
                  <a:ea typeface="幼圆" pitchFamily="49" charset="-122"/>
                </a:rPr>
                <a:t>结构   </a:t>
              </a:r>
              <a:endParaRPr lang="en-US" altLang="zh-CN" dirty="0">
                <a:latin typeface="幼圆" pitchFamily="49" charset="-122"/>
                <a:ea typeface="幼圆" pitchFamily="49" charset="-122"/>
              </a:endParaRPr>
            </a:p>
          </p:txBody>
        </p:sp>
        <p:sp>
          <p:nvSpPr>
            <p:cNvPr id="23" name="Text Box 50"/>
            <p:cNvSpPr txBox="1">
              <a:spLocks noChangeArrowheads="1"/>
            </p:cNvSpPr>
            <p:nvPr/>
          </p:nvSpPr>
          <p:spPr bwMode="auto">
            <a:xfrm>
              <a:off x="528" y="3504"/>
              <a:ext cx="12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dirty="0">
                  <a:latin typeface="幼圆" pitchFamily="49" charset="-122"/>
                  <a:ea typeface="幼圆" pitchFamily="49" charset="-122"/>
                </a:rPr>
                <a:t>供应商结构</a:t>
              </a:r>
              <a:endParaRPr lang="en-US" altLang="zh-CN" dirty="0">
                <a:latin typeface="幼圆" pitchFamily="49" charset="-122"/>
                <a:ea typeface="幼圆" pitchFamily="49" charset="-122"/>
              </a:endParaRPr>
            </a:p>
          </p:txBody>
        </p:sp>
        <p:sp>
          <p:nvSpPr>
            <p:cNvPr id="24" name="Text Box 51"/>
            <p:cNvSpPr txBox="1">
              <a:spLocks noChangeArrowheads="1"/>
            </p:cNvSpPr>
            <p:nvPr/>
          </p:nvSpPr>
          <p:spPr bwMode="auto">
            <a:xfrm>
              <a:off x="3984" y="3504"/>
              <a:ext cx="12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dirty="0">
                  <a:latin typeface="幼圆" pitchFamily="49" charset="-122"/>
                  <a:ea typeface="幼圆" pitchFamily="49" charset="-122"/>
                </a:rPr>
                <a:t>客户结构</a:t>
              </a:r>
              <a:endParaRPr lang="en-US" altLang="zh-CN" dirty="0">
                <a:latin typeface="幼圆" pitchFamily="49" charset="-122"/>
                <a:ea typeface="幼圆" pitchFamily="49" charset="-122"/>
              </a:endParaRPr>
            </a:p>
          </p:txBody>
        </p:sp>
      </p:gr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四、建设步骤</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风险调查之考察六个层面</a:t>
            </a:r>
            <a:endParaRPr lang="zh-CN" altLang="en-US" sz="2800" dirty="0">
              <a:solidFill>
                <a:schemeClr val="bg1"/>
              </a:solidFill>
              <a:latin typeface="微软雅黑" pitchFamily="34" charset="-122"/>
              <a:ea typeface="微软雅黑" pitchFamily="34" charset="-122"/>
            </a:endParaRPr>
          </a:p>
        </p:txBody>
      </p:sp>
      <p:sp>
        <p:nvSpPr>
          <p:cNvPr id="4" name="页脚占位符 3"/>
          <p:cNvSpPr>
            <a:spLocks noGrp="1"/>
          </p:cNvSpPr>
          <p:nvPr>
            <p:ph type="ftr" sz="quarter" idx="4294967295"/>
          </p:nvPr>
        </p:nvSpPr>
        <p:spPr bwMode="auto">
          <a:xfrm>
            <a:off x="7046913" y="6381750"/>
            <a:ext cx="2133600" cy="2444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a:t>   </a:t>
            </a:r>
          </a:p>
          <a:p>
            <a:pPr eaLnBrk="1" hangingPunct="1"/>
            <a:r>
              <a:rPr lang="en-US" altLang="zh-CN"/>
              <a:t>   </a:t>
            </a:r>
          </a:p>
        </p:txBody>
      </p:sp>
      <p:grpSp>
        <p:nvGrpSpPr>
          <p:cNvPr id="5" name="Group 3"/>
          <p:cNvGrpSpPr/>
          <p:nvPr/>
        </p:nvGrpSpPr>
        <p:grpSpPr bwMode="auto">
          <a:xfrm>
            <a:off x="1403350" y="1406103"/>
            <a:ext cx="2343150" cy="366713"/>
            <a:chOff x="1092" y="945"/>
            <a:chExt cx="1476" cy="231"/>
          </a:xfrm>
        </p:grpSpPr>
        <p:sp>
          <p:nvSpPr>
            <p:cNvPr id="6" name="Text Box 4"/>
            <p:cNvSpPr txBox="1">
              <a:spLocks noChangeArrowheads="1"/>
            </p:cNvSpPr>
            <p:nvPr/>
          </p:nvSpPr>
          <p:spPr bwMode="gray">
            <a:xfrm>
              <a:off x="1292" y="945"/>
              <a:ext cx="1276" cy="231"/>
            </a:xfrm>
            <a:prstGeom prst="rect">
              <a:avLst/>
            </a:prstGeom>
            <a:noFill/>
            <a:ln w="9525">
              <a:noFill/>
              <a:miter lim="800000"/>
            </a:ln>
            <a:effectLst/>
          </p:spPr>
          <p:txBody>
            <a:bodyPr>
              <a:spAutoFit/>
            </a:bodyPr>
            <a:lstStyle/>
            <a:p>
              <a:pPr eaLnBrk="0" hangingPunct="0">
                <a:defRPr/>
              </a:pPr>
              <a:r>
                <a:rPr lang="zh-CN" altLang="en-US" dirty="0" smtClean="0">
                  <a:effectLst>
                    <a:outerShdw blurRad="38100" dist="38100" dir="2700000" algn="tl">
                      <a:srgbClr val="C0C0C0"/>
                    </a:outerShdw>
                  </a:effectLst>
                  <a:latin typeface="幼圆" pitchFamily="49" charset="-122"/>
                  <a:ea typeface="幼圆" pitchFamily="49" charset="-122"/>
                </a:rPr>
                <a:t>内控合规评估</a:t>
              </a:r>
              <a:endParaRPr lang="en-US" altLang="ko-KR" dirty="0">
                <a:effectLst>
                  <a:outerShdw blurRad="38100" dist="38100" dir="2700000" algn="tl">
                    <a:srgbClr val="C0C0C0"/>
                  </a:outerShdw>
                </a:effectLst>
                <a:latin typeface="幼圆" pitchFamily="49" charset="-122"/>
                <a:ea typeface="幼圆" pitchFamily="49" charset="-122"/>
              </a:endParaRPr>
            </a:p>
          </p:txBody>
        </p:sp>
        <p:grpSp>
          <p:nvGrpSpPr>
            <p:cNvPr id="7" name="Group 5"/>
            <p:cNvGrpSpPr/>
            <p:nvPr/>
          </p:nvGrpSpPr>
          <p:grpSpPr bwMode="auto">
            <a:xfrm>
              <a:off x="1092" y="998"/>
              <a:ext cx="172" cy="130"/>
              <a:chOff x="2767" y="2075"/>
              <a:chExt cx="226" cy="170"/>
            </a:xfrm>
          </p:grpSpPr>
          <p:sp>
            <p:nvSpPr>
              <p:cNvPr id="8" name="AutoShape 6"/>
              <p:cNvSpPr>
                <a:spLocks noChangeArrowheads="1"/>
              </p:cNvSpPr>
              <p:nvPr/>
            </p:nvSpPr>
            <p:spPr bwMode="gray">
              <a:xfrm>
                <a:off x="2830" y="2075"/>
                <a:ext cx="99" cy="66"/>
              </a:xfrm>
              <a:prstGeom prst="flowChartDecision">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9" name="AutoShape 7"/>
              <p:cNvSpPr>
                <a:spLocks noChangeArrowheads="1"/>
              </p:cNvSpPr>
              <p:nvPr/>
            </p:nvSpPr>
            <p:spPr bwMode="gray">
              <a:xfrm>
                <a:off x="2767" y="2126"/>
                <a:ext cx="100" cy="67"/>
              </a:xfrm>
              <a:prstGeom prst="flowChartDecision">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10" name="AutoShape 8"/>
              <p:cNvSpPr>
                <a:spLocks noChangeArrowheads="1"/>
              </p:cNvSpPr>
              <p:nvPr/>
            </p:nvSpPr>
            <p:spPr bwMode="gray">
              <a:xfrm>
                <a:off x="2894" y="2126"/>
                <a:ext cx="99" cy="67"/>
              </a:xfrm>
              <a:prstGeom prst="flowChartDecision">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11" name="AutoShape 9"/>
              <p:cNvSpPr>
                <a:spLocks noChangeArrowheads="1"/>
              </p:cNvSpPr>
              <p:nvPr/>
            </p:nvSpPr>
            <p:spPr bwMode="gray">
              <a:xfrm>
                <a:off x="2830" y="2179"/>
                <a:ext cx="99" cy="66"/>
              </a:xfrm>
              <a:prstGeom prst="flowChartDecision">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grpSp>
      <p:sp>
        <p:nvSpPr>
          <p:cNvPr id="12" name="AutoShape 10"/>
          <p:cNvSpPr>
            <a:spLocks noChangeArrowheads="1"/>
          </p:cNvSpPr>
          <p:nvPr/>
        </p:nvSpPr>
        <p:spPr bwMode="gray">
          <a:xfrm>
            <a:off x="250825" y="1957388"/>
            <a:ext cx="2451100" cy="1111250"/>
          </a:xfrm>
          <a:prstGeom prst="roundRect">
            <a:avLst>
              <a:gd name="adj" fmla="val 16667"/>
            </a:avLst>
          </a:prstGeom>
          <a:gradFill rotWithShape="1">
            <a:gsLst>
              <a:gs pos="0">
                <a:srgbClr val="DDEBCF"/>
              </a:gs>
              <a:gs pos="50000">
                <a:srgbClr val="9CB86E"/>
              </a:gs>
              <a:gs pos="100000">
                <a:srgbClr val="156B13"/>
              </a:gs>
            </a:gsLst>
            <a:lin ang="5400000" scaled="0"/>
          </a:gradFill>
          <a:ln w="19050">
            <a:solidFill>
              <a:schemeClr val="bg2"/>
            </a:solidFill>
            <a:round/>
          </a:ln>
        </p:spPr>
        <p:txBody>
          <a:bodyPr anchor="ctr"/>
          <a:lstStyle/>
          <a:p>
            <a:pPr algn="ctr" latinLnBrk="1"/>
            <a:r>
              <a:rPr kumimoji="1" lang="zh-CN" altLang="en-US" dirty="0" smtClean="0">
                <a:latin typeface="幼圆" pitchFamily="49" charset="-122"/>
                <a:ea typeface="幼圆" pitchFamily="49" charset="-122"/>
              </a:rPr>
              <a:t>历史合规</a:t>
            </a:r>
            <a:endParaRPr kumimoji="1" lang="en-US" altLang="ko-KR" dirty="0">
              <a:latin typeface="幼圆" pitchFamily="49" charset="-122"/>
              <a:ea typeface="幼圆" pitchFamily="49" charset="-122"/>
            </a:endParaRPr>
          </a:p>
        </p:txBody>
      </p:sp>
      <p:cxnSp>
        <p:nvCxnSpPr>
          <p:cNvPr id="13" name="AutoShape 11"/>
          <p:cNvCxnSpPr>
            <a:cxnSpLocks noChangeShapeType="1"/>
            <a:stCxn id="25" idx="1"/>
            <a:endCxn id="20" idx="3"/>
          </p:cNvCxnSpPr>
          <p:nvPr/>
        </p:nvCxnSpPr>
        <p:spPr bwMode="gray">
          <a:xfrm rot="10800000">
            <a:off x="2701926" y="5392739"/>
            <a:ext cx="696017" cy="624893"/>
          </a:xfrm>
          <a:prstGeom prst="bentConnector3">
            <a:avLst>
              <a:gd name="adj1" fmla="val 50000"/>
            </a:avLst>
          </a:prstGeom>
          <a:noFill/>
          <a:ln w="9525">
            <a:solidFill>
              <a:schemeClr val="tx1"/>
            </a:solidFill>
            <a:miter lim="800000"/>
            <a:tailEnd type="triangle" w="med" len="med"/>
          </a:ln>
          <a:extLst>
            <a:ext uri="{909E8E84-426E-40DD-AFC4-6F175D3DCCD1}">
              <a14:hiddenFill xmlns:a14="http://schemas.microsoft.com/office/drawing/2010/main">
                <a:noFill/>
              </a14:hiddenFill>
            </a:ext>
          </a:extLst>
        </p:spPr>
      </p:cxnSp>
      <p:cxnSp>
        <p:nvCxnSpPr>
          <p:cNvPr id="14" name="AutoShape 12"/>
          <p:cNvCxnSpPr>
            <a:cxnSpLocks noChangeShapeType="1"/>
            <a:stCxn id="25" idx="1"/>
            <a:endCxn id="12" idx="3"/>
          </p:cNvCxnSpPr>
          <p:nvPr/>
        </p:nvCxnSpPr>
        <p:spPr bwMode="gray">
          <a:xfrm rot="10800000">
            <a:off x="2701926" y="2513013"/>
            <a:ext cx="696017" cy="3504618"/>
          </a:xfrm>
          <a:prstGeom prst="bentConnector3">
            <a:avLst>
              <a:gd name="adj1" fmla="val 50000"/>
            </a:avLst>
          </a:prstGeom>
          <a:noFill/>
          <a:ln w="9525">
            <a:solidFill>
              <a:schemeClr val="tx1"/>
            </a:solidFill>
            <a:miter lim="800000"/>
            <a:tailEnd type="triangle" w="med" len="med"/>
          </a:ln>
          <a:extLst>
            <a:ext uri="{909E8E84-426E-40DD-AFC4-6F175D3DCCD1}">
              <a14:hiddenFill xmlns:a14="http://schemas.microsoft.com/office/drawing/2010/main">
                <a:noFill/>
              </a14:hiddenFill>
            </a:ext>
          </a:extLst>
        </p:spPr>
      </p:cxnSp>
      <p:cxnSp>
        <p:nvCxnSpPr>
          <p:cNvPr id="15" name="AutoShape 13"/>
          <p:cNvCxnSpPr>
            <a:cxnSpLocks noChangeShapeType="1"/>
            <a:stCxn id="25" idx="3"/>
            <a:endCxn id="21" idx="1"/>
          </p:cNvCxnSpPr>
          <p:nvPr/>
        </p:nvCxnSpPr>
        <p:spPr bwMode="gray">
          <a:xfrm flipV="1">
            <a:off x="5880906" y="2584450"/>
            <a:ext cx="491319" cy="3433181"/>
          </a:xfrm>
          <a:prstGeom prst="bentConnector3">
            <a:avLst>
              <a:gd name="adj1" fmla="val 50000"/>
            </a:avLst>
          </a:prstGeom>
          <a:noFill/>
          <a:ln w="9525">
            <a:solidFill>
              <a:schemeClr val="tx1"/>
            </a:solidFill>
            <a:miter lim="800000"/>
            <a:tailEnd type="triangle" w="med" len="med"/>
          </a:ln>
          <a:extLst>
            <a:ext uri="{909E8E84-426E-40DD-AFC4-6F175D3DCCD1}">
              <a14:hiddenFill xmlns:a14="http://schemas.microsoft.com/office/drawing/2010/main">
                <a:noFill/>
              </a14:hiddenFill>
            </a:ext>
          </a:extLst>
        </p:spPr>
      </p:cxnSp>
      <p:cxnSp>
        <p:nvCxnSpPr>
          <p:cNvPr id="16" name="AutoShape 14"/>
          <p:cNvCxnSpPr>
            <a:cxnSpLocks noChangeShapeType="1"/>
            <a:stCxn id="25" idx="3"/>
            <a:endCxn id="23" idx="1"/>
          </p:cNvCxnSpPr>
          <p:nvPr/>
        </p:nvCxnSpPr>
        <p:spPr bwMode="gray">
          <a:xfrm flipV="1">
            <a:off x="5880906" y="5465763"/>
            <a:ext cx="491319" cy="551868"/>
          </a:xfrm>
          <a:prstGeom prst="bentConnector3">
            <a:avLst>
              <a:gd name="adj1" fmla="val 50000"/>
            </a:avLst>
          </a:prstGeom>
          <a:noFill/>
          <a:ln w="9525">
            <a:solidFill>
              <a:schemeClr val="tx1"/>
            </a:solidFill>
            <a:miter lim="800000"/>
            <a:tailEnd type="triangle" w="med" len="med"/>
          </a:ln>
          <a:extLst>
            <a:ext uri="{909E8E84-426E-40DD-AFC4-6F175D3DCCD1}">
              <a14:hiddenFill xmlns:a14="http://schemas.microsoft.com/office/drawing/2010/main">
                <a:noFill/>
              </a14:hiddenFill>
            </a:ext>
          </a:extLst>
        </p:spPr>
      </p:cxnSp>
      <p:cxnSp>
        <p:nvCxnSpPr>
          <p:cNvPr id="17" name="AutoShape 15"/>
          <p:cNvCxnSpPr>
            <a:cxnSpLocks noChangeShapeType="1"/>
            <a:stCxn id="25" idx="1"/>
            <a:endCxn id="19" idx="3"/>
          </p:cNvCxnSpPr>
          <p:nvPr/>
        </p:nvCxnSpPr>
        <p:spPr bwMode="gray">
          <a:xfrm flipH="1" flipV="1">
            <a:off x="2701925" y="3973513"/>
            <a:ext cx="696017" cy="2044118"/>
          </a:xfrm>
          <a:prstGeom prst="straightConnector1">
            <a:avLst/>
          </a:prstGeom>
          <a:noFill/>
          <a:ln w="9525">
            <a:solidFill>
              <a:schemeClr val="tx1"/>
            </a:solidFill>
            <a:round/>
            <a:tailEnd type="triangle" w="med" len="med"/>
          </a:ln>
          <a:extLst>
            <a:ext uri="{909E8E84-426E-40DD-AFC4-6F175D3DCCD1}">
              <a14:hiddenFill xmlns:a14="http://schemas.microsoft.com/office/drawing/2010/main">
                <a:noFill/>
              </a14:hiddenFill>
            </a:ext>
          </a:extLst>
        </p:spPr>
      </p:cxnSp>
      <p:cxnSp>
        <p:nvCxnSpPr>
          <p:cNvPr id="18" name="AutoShape 16"/>
          <p:cNvCxnSpPr>
            <a:cxnSpLocks noChangeShapeType="1"/>
            <a:stCxn id="25" idx="3"/>
            <a:endCxn id="22" idx="1"/>
          </p:cNvCxnSpPr>
          <p:nvPr/>
        </p:nvCxnSpPr>
        <p:spPr bwMode="gray">
          <a:xfrm flipV="1">
            <a:off x="5880906" y="3973513"/>
            <a:ext cx="491319" cy="2044118"/>
          </a:xfrm>
          <a:prstGeom prst="straightConnector1">
            <a:avLst/>
          </a:prstGeom>
          <a:noFill/>
          <a:ln w="9525">
            <a:solidFill>
              <a:schemeClr val="tx1"/>
            </a:solidFill>
            <a:round/>
            <a:tailEnd type="triangle" w="med" len="med"/>
          </a:ln>
          <a:extLst>
            <a:ext uri="{909E8E84-426E-40DD-AFC4-6F175D3DCCD1}">
              <a14:hiddenFill xmlns:a14="http://schemas.microsoft.com/office/drawing/2010/main">
                <a:noFill/>
              </a14:hiddenFill>
            </a:ext>
          </a:extLst>
        </p:spPr>
      </p:cxnSp>
      <p:sp>
        <p:nvSpPr>
          <p:cNvPr id="19" name="AutoShape 17"/>
          <p:cNvSpPr>
            <a:spLocks noChangeArrowheads="1"/>
          </p:cNvSpPr>
          <p:nvPr/>
        </p:nvSpPr>
        <p:spPr bwMode="gray">
          <a:xfrm>
            <a:off x="250825" y="3417888"/>
            <a:ext cx="2451100" cy="1111250"/>
          </a:xfrm>
          <a:prstGeom prst="roundRect">
            <a:avLst>
              <a:gd name="adj" fmla="val 16667"/>
            </a:avLst>
          </a:prstGeom>
          <a:gradFill rotWithShape="1">
            <a:gsLst>
              <a:gs pos="0">
                <a:srgbClr val="DDEBCF"/>
              </a:gs>
              <a:gs pos="50000">
                <a:srgbClr val="9CB86E"/>
              </a:gs>
              <a:gs pos="100000">
                <a:srgbClr val="156B13"/>
              </a:gs>
            </a:gsLst>
            <a:lin ang="5400000" scaled="0"/>
          </a:gradFill>
          <a:ln w="19050">
            <a:solidFill>
              <a:schemeClr val="bg2"/>
            </a:solidFill>
            <a:round/>
          </a:ln>
        </p:spPr>
        <p:txBody>
          <a:bodyPr anchor="ctr"/>
          <a:lstStyle/>
          <a:p>
            <a:pPr algn="ctr" latinLnBrk="1"/>
            <a:r>
              <a:rPr kumimoji="1" lang="zh-CN" altLang="en-US" dirty="0">
                <a:latin typeface="幼圆" pitchFamily="49" charset="-122"/>
                <a:ea typeface="幼圆" pitchFamily="49" charset="-122"/>
              </a:rPr>
              <a:t>财务规范</a:t>
            </a:r>
            <a:endParaRPr kumimoji="1" lang="en-US" altLang="ko-KR" dirty="0">
              <a:latin typeface="幼圆" pitchFamily="49" charset="-122"/>
              <a:ea typeface="幼圆" pitchFamily="49" charset="-122"/>
            </a:endParaRPr>
          </a:p>
        </p:txBody>
      </p:sp>
      <p:sp>
        <p:nvSpPr>
          <p:cNvPr id="20" name="AutoShape 18"/>
          <p:cNvSpPr>
            <a:spLocks noChangeArrowheads="1"/>
          </p:cNvSpPr>
          <p:nvPr/>
        </p:nvSpPr>
        <p:spPr bwMode="gray">
          <a:xfrm>
            <a:off x="250825" y="4837113"/>
            <a:ext cx="2451100" cy="1111250"/>
          </a:xfrm>
          <a:prstGeom prst="roundRect">
            <a:avLst>
              <a:gd name="adj" fmla="val 16667"/>
            </a:avLst>
          </a:prstGeom>
          <a:gradFill rotWithShape="1">
            <a:gsLst>
              <a:gs pos="0">
                <a:srgbClr val="DDEBCF"/>
              </a:gs>
              <a:gs pos="50000">
                <a:srgbClr val="9CB86E"/>
              </a:gs>
              <a:gs pos="100000">
                <a:srgbClr val="156B13"/>
              </a:gs>
            </a:gsLst>
            <a:lin ang="5400000" scaled="0"/>
          </a:gradFill>
          <a:ln w="19050">
            <a:solidFill>
              <a:schemeClr val="bg2"/>
            </a:solidFill>
            <a:round/>
          </a:ln>
        </p:spPr>
        <p:txBody>
          <a:bodyPr anchor="ctr"/>
          <a:lstStyle/>
          <a:p>
            <a:pPr algn="ctr" latinLnBrk="1"/>
            <a:r>
              <a:rPr kumimoji="1" lang="zh-CN" altLang="en-US" dirty="0">
                <a:latin typeface="幼圆" pitchFamily="49" charset="-122"/>
                <a:ea typeface="幼圆" pitchFamily="49" charset="-122"/>
              </a:rPr>
              <a:t>依法纳税</a:t>
            </a:r>
            <a:endParaRPr kumimoji="1" lang="en-US" altLang="ko-KR" dirty="0">
              <a:latin typeface="幼圆" pitchFamily="49" charset="-122"/>
              <a:ea typeface="幼圆" pitchFamily="49" charset="-122"/>
            </a:endParaRPr>
          </a:p>
        </p:txBody>
      </p:sp>
      <p:sp>
        <p:nvSpPr>
          <p:cNvPr id="21" name="AutoShape 19"/>
          <p:cNvSpPr>
            <a:spLocks noChangeArrowheads="1"/>
          </p:cNvSpPr>
          <p:nvPr/>
        </p:nvSpPr>
        <p:spPr bwMode="gray">
          <a:xfrm>
            <a:off x="6372225" y="2028825"/>
            <a:ext cx="2451100" cy="1111250"/>
          </a:xfrm>
          <a:prstGeom prst="roundRect">
            <a:avLst>
              <a:gd name="adj" fmla="val 16667"/>
            </a:avLst>
          </a:prstGeom>
          <a:gradFill rotWithShape="1">
            <a:gsLst>
              <a:gs pos="0">
                <a:srgbClr val="DDEBCF"/>
              </a:gs>
              <a:gs pos="50000">
                <a:srgbClr val="9CB86E"/>
              </a:gs>
              <a:gs pos="100000">
                <a:srgbClr val="156B13"/>
              </a:gs>
            </a:gsLst>
            <a:lin ang="5400000" scaled="0"/>
          </a:gradFill>
          <a:ln w="19050">
            <a:solidFill>
              <a:schemeClr val="bg2"/>
            </a:solidFill>
            <a:round/>
          </a:ln>
        </p:spPr>
        <p:txBody>
          <a:bodyPr anchor="ctr"/>
          <a:lstStyle/>
          <a:p>
            <a:pPr algn="ctr" latinLnBrk="1">
              <a:defRPr/>
            </a:pPr>
            <a:r>
              <a:rPr kumimoji="1" lang="zh-CN" altLang="en-US" dirty="0">
                <a:latin typeface="幼圆" pitchFamily="49" charset="-122"/>
                <a:ea typeface="幼圆" pitchFamily="49" charset="-122"/>
              </a:rPr>
              <a:t>产权清晰</a:t>
            </a:r>
            <a:endParaRPr kumimoji="1" lang="en-US" altLang="ko-KR" dirty="0">
              <a:latin typeface="幼圆" pitchFamily="49" charset="-122"/>
              <a:ea typeface="幼圆" pitchFamily="49" charset="-122"/>
            </a:endParaRPr>
          </a:p>
        </p:txBody>
      </p:sp>
      <p:sp>
        <p:nvSpPr>
          <p:cNvPr id="22" name="AutoShape 20"/>
          <p:cNvSpPr>
            <a:spLocks noChangeArrowheads="1"/>
          </p:cNvSpPr>
          <p:nvPr/>
        </p:nvSpPr>
        <p:spPr bwMode="gray">
          <a:xfrm>
            <a:off x="6372225" y="3417888"/>
            <a:ext cx="2451100" cy="1111250"/>
          </a:xfrm>
          <a:prstGeom prst="roundRect">
            <a:avLst>
              <a:gd name="adj" fmla="val 16667"/>
            </a:avLst>
          </a:prstGeom>
          <a:gradFill rotWithShape="1">
            <a:gsLst>
              <a:gs pos="0">
                <a:srgbClr val="DDEBCF"/>
              </a:gs>
              <a:gs pos="50000">
                <a:srgbClr val="9CB86E"/>
              </a:gs>
              <a:gs pos="100000">
                <a:srgbClr val="156B13"/>
              </a:gs>
            </a:gsLst>
            <a:lin ang="5400000" scaled="0"/>
          </a:gradFill>
          <a:ln w="19050">
            <a:solidFill>
              <a:schemeClr val="bg2"/>
            </a:solidFill>
            <a:round/>
          </a:ln>
        </p:spPr>
        <p:txBody>
          <a:bodyPr anchor="ctr"/>
          <a:lstStyle/>
          <a:p>
            <a:pPr algn="ctr" latinLnBrk="1"/>
            <a:r>
              <a:rPr kumimoji="1" lang="zh-CN" altLang="en-US" dirty="0">
                <a:latin typeface="幼圆" pitchFamily="49" charset="-122"/>
                <a:ea typeface="幼圆" pitchFamily="49" charset="-122"/>
              </a:rPr>
              <a:t>劳动合规</a:t>
            </a:r>
            <a:endParaRPr kumimoji="1" lang="en-US" altLang="ko-KR" dirty="0">
              <a:latin typeface="幼圆" pitchFamily="49" charset="-122"/>
              <a:ea typeface="幼圆" pitchFamily="49" charset="-122"/>
            </a:endParaRPr>
          </a:p>
        </p:txBody>
      </p:sp>
      <p:sp>
        <p:nvSpPr>
          <p:cNvPr id="23" name="AutoShape 21"/>
          <p:cNvSpPr>
            <a:spLocks noChangeArrowheads="1"/>
          </p:cNvSpPr>
          <p:nvPr/>
        </p:nvSpPr>
        <p:spPr bwMode="gray">
          <a:xfrm>
            <a:off x="6372225" y="4910138"/>
            <a:ext cx="2451100" cy="1111250"/>
          </a:xfrm>
          <a:prstGeom prst="roundRect">
            <a:avLst>
              <a:gd name="adj" fmla="val 16667"/>
            </a:avLst>
          </a:prstGeom>
          <a:gradFill rotWithShape="1">
            <a:gsLst>
              <a:gs pos="0">
                <a:srgbClr val="DDEBCF"/>
              </a:gs>
              <a:gs pos="50000">
                <a:srgbClr val="9CB86E"/>
              </a:gs>
              <a:gs pos="100000">
                <a:srgbClr val="156B13"/>
              </a:gs>
            </a:gsLst>
            <a:lin ang="5400000" scaled="0"/>
          </a:gradFill>
          <a:ln w="19050">
            <a:solidFill>
              <a:schemeClr val="bg2"/>
            </a:solidFill>
            <a:round/>
          </a:ln>
        </p:spPr>
        <p:txBody>
          <a:bodyPr anchor="ctr"/>
          <a:lstStyle/>
          <a:p>
            <a:pPr algn="ctr" latinLnBrk="1"/>
            <a:r>
              <a:rPr kumimoji="1" lang="zh-CN" altLang="en-US" dirty="0">
                <a:latin typeface="幼圆" pitchFamily="49" charset="-122"/>
                <a:ea typeface="幼圆" pitchFamily="49" charset="-122"/>
              </a:rPr>
              <a:t>环保合规</a:t>
            </a:r>
            <a:endParaRPr kumimoji="1" lang="en-US" altLang="ko-KR" dirty="0">
              <a:latin typeface="幼圆" pitchFamily="49" charset="-122"/>
              <a:ea typeface="幼圆" pitchFamily="49" charset="-122"/>
            </a:endParaRPr>
          </a:p>
        </p:txBody>
      </p:sp>
      <p:grpSp>
        <p:nvGrpSpPr>
          <p:cNvPr id="24" name="Group 22"/>
          <p:cNvGrpSpPr/>
          <p:nvPr/>
        </p:nvGrpSpPr>
        <p:grpSpPr bwMode="auto">
          <a:xfrm>
            <a:off x="3195638" y="5804694"/>
            <a:ext cx="2867025" cy="484981"/>
            <a:chOff x="1973" y="1259"/>
            <a:chExt cx="1814" cy="2839"/>
          </a:xfrm>
        </p:grpSpPr>
        <p:sp>
          <p:nvSpPr>
            <p:cNvPr id="25" name="AutoShape 23"/>
            <p:cNvSpPr>
              <a:spLocks noChangeArrowheads="1"/>
            </p:cNvSpPr>
            <p:nvPr/>
          </p:nvSpPr>
          <p:spPr bwMode="gray">
            <a:xfrm>
              <a:off x="2101" y="1259"/>
              <a:ext cx="1571" cy="2493"/>
            </a:xfrm>
            <a:prstGeom prst="roundRect">
              <a:avLst>
                <a:gd name="adj" fmla="val 16667"/>
              </a:avLst>
            </a:prstGeom>
            <a:gradFill rotWithShape="1">
              <a:gsLst>
                <a:gs pos="0">
                  <a:srgbClr val="5E9EFF"/>
                </a:gs>
                <a:gs pos="39999">
                  <a:srgbClr val="85C2FF"/>
                </a:gs>
                <a:gs pos="70000">
                  <a:srgbClr val="C4D6EB"/>
                </a:gs>
                <a:gs pos="100000">
                  <a:srgbClr val="FFEBFA"/>
                </a:gs>
              </a:gsLst>
              <a:lin ang="0" scaled="0"/>
            </a:gradFill>
            <a:ln w="19050">
              <a:solidFill>
                <a:srgbClr val="000000"/>
              </a:solidFill>
              <a:round/>
            </a:ln>
            <a:effectLst/>
          </p:spPr>
          <p:txBody>
            <a:bodyPr wrap="none" anchor="ctr"/>
            <a:lstStyle/>
            <a:p>
              <a:pPr algn="ctr">
                <a:defRPr/>
              </a:pPr>
              <a:r>
                <a:rPr lang="zh-CN" altLang="en-US" dirty="0" smtClean="0"/>
                <a:t>内部控制六个层面</a:t>
              </a:r>
              <a:endParaRPr lang="zh-CN" altLang="en-US" dirty="0"/>
            </a:p>
          </p:txBody>
        </p:sp>
        <p:pic>
          <p:nvPicPr>
            <p:cNvPr id="26" name="Picture 24" descr="shad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1973" y="3929"/>
              <a:ext cx="1814" cy="169"/>
            </a:xfrm>
            <a:prstGeom prst="rect">
              <a:avLst/>
            </a:prstGeom>
            <a:gradFill rotWithShape="1">
              <a:gsLst>
                <a:gs pos="0">
                  <a:srgbClr val="DDEBCF"/>
                </a:gs>
                <a:gs pos="50000">
                  <a:srgbClr val="9CB86E"/>
                </a:gs>
                <a:gs pos="100000">
                  <a:srgbClr val="156B13"/>
                </a:gs>
              </a:gsLst>
              <a:lin ang="5400000" scaled="0"/>
            </a:gradFill>
            <a:ln w="19050">
              <a:solidFill>
                <a:schemeClr val="bg2"/>
              </a:solidFill>
              <a:round/>
            </a:ln>
          </p:spPr>
        </p:pic>
      </p:grpSp>
      <p:pic>
        <p:nvPicPr>
          <p:cNvPr id="27" name="Picture 25" descr="shado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6442075" y="6237288"/>
            <a:ext cx="2451100"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6" descr="shado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249238" y="6237288"/>
            <a:ext cx="2451100"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四、建设步骤</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风险调查之落实七个关注</a:t>
            </a:r>
            <a:endParaRPr lang="zh-CN" altLang="en-US" sz="2800" dirty="0">
              <a:solidFill>
                <a:schemeClr val="bg1"/>
              </a:solidFill>
              <a:latin typeface="微软雅黑" pitchFamily="34" charset="-122"/>
              <a:ea typeface="微软雅黑" pitchFamily="34" charset="-122"/>
            </a:endParaRPr>
          </a:p>
        </p:txBody>
      </p:sp>
      <p:sp>
        <p:nvSpPr>
          <p:cNvPr id="4" name="页脚占位符 3"/>
          <p:cNvSpPr>
            <a:spLocks noGrp="1"/>
          </p:cNvSpPr>
          <p:nvPr>
            <p:ph type="ftr" sz="quarter" idx="4294967295"/>
          </p:nvPr>
        </p:nvSpPr>
        <p:spPr bwMode="auto">
          <a:xfrm>
            <a:off x="7046913" y="6381750"/>
            <a:ext cx="2133600" cy="2444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a:t>   </a:t>
            </a:r>
          </a:p>
          <a:p>
            <a:pPr eaLnBrk="1" hangingPunct="1"/>
            <a:r>
              <a:rPr lang="en-US" altLang="zh-CN"/>
              <a:t>   </a:t>
            </a:r>
          </a:p>
        </p:txBody>
      </p:sp>
      <p:sp>
        <p:nvSpPr>
          <p:cNvPr id="5" name="Oval 4"/>
          <p:cNvSpPr>
            <a:spLocks noChangeArrowheads="1"/>
          </p:cNvSpPr>
          <p:nvPr/>
        </p:nvSpPr>
        <p:spPr bwMode="auto">
          <a:xfrm>
            <a:off x="3276600" y="2781300"/>
            <a:ext cx="2590800" cy="2016125"/>
          </a:xfrm>
          <a:prstGeom prst="ellipse">
            <a:avLst/>
          </a:prstGeom>
          <a:noFill/>
          <a:ln w="38100">
            <a:solidFill>
              <a:schemeClr val="tx1"/>
            </a:solidFill>
            <a:prstDash val="sysDot"/>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nvGrpSpPr>
          <p:cNvPr id="6" name="Group 9"/>
          <p:cNvGrpSpPr/>
          <p:nvPr/>
        </p:nvGrpSpPr>
        <p:grpSpPr bwMode="auto">
          <a:xfrm>
            <a:off x="5256213" y="2913063"/>
            <a:ext cx="342900" cy="342900"/>
            <a:chOff x="4260" y="548"/>
            <a:chExt cx="1341" cy="1341"/>
          </a:xfrm>
        </p:grpSpPr>
        <p:sp>
          <p:nvSpPr>
            <p:cNvPr id="7" name="Oval 10"/>
            <p:cNvSpPr>
              <a:spLocks noChangeArrowheads="1"/>
            </p:cNvSpPr>
            <p:nvPr/>
          </p:nvSpPr>
          <p:spPr bwMode="auto">
            <a:xfrm>
              <a:off x="4260" y="548"/>
              <a:ext cx="1341" cy="1341"/>
            </a:xfrm>
            <a:prstGeom prst="ellipse">
              <a:avLst/>
            </a:prstGeom>
            <a:gradFill rotWithShape="1">
              <a:gsLst>
                <a:gs pos="0">
                  <a:srgbClr val="0099FF"/>
                </a:gs>
                <a:gs pos="100000">
                  <a:srgbClr val="336699">
                    <a:alpha val="1700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8" name="Oval 11"/>
            <p:cNvSpPr>
              <a:spLocks noChangeArrowheads="1"/>
            </p:cNvSpPr>
            <p:nvPr/>
          </p:nvSpPr>
          <p:spPr bwMode="auto">
            <a:xfrm>
              <a:off x="4484" y="772"/>
              <a:ext cx="893" cy="897"/>
            </a:xfrm>
            <a:prstGeom prst="ellipse">
              <a:avLst/>
            </a:prstGeom>
            <a:gradFill rotWithShape="1">
              <a:gsLst>
                <a:gs pos="0">
                  <a:srgbClr val="2FABFF"/>
                </a:gs>
                <a:gs pos="100000">
                  <a:srgbClr val="163E73"/>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9" name="Oval 12"/>
            <p:cNvSpPr>
              <a:spLocks noChangeArrowheads="1"/>
            </p:cNvSpPr>
            <p:nvPr/>
          </p:nvSpPr>
          <p:spPr bwMode="auto">
            <a:xfrm>
              <a:off x="4510" y="806"/>
              <a:ext cx="728" cy="728"/>
            </a:xfrm>
            <a:prstGeom prst="ellipse">
              <a:avLst/>
            </a:prstGeom>
            <a:gradFill rotWithShape="1">
              <a:gsLst>
                <a:gs pos="0">
                  <a:schemeClr val="bg1"/>
                </a:gs>
                <a:gs pos="100000">
                  <a:srgbClr val="288ED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grpSp>
        <p:nvGrpSpPr>
          <p:cNvPr id="10" name="Group 13"/>
          <p:cNvGrpSpPr/>
          <p:nvPr/>
        </p:nvGrpSpPr>
        <p:grpSpPr bwMode="auto">
          <a:xfrm>
            <a:off x="3503613" y="2913063"/>
            <a:ext cx="342900" cy="342900"/>
            <a:chOff x="4260" y="548"/>
            <a:chExt cx="1341" cy="1341"/>
          </a:xfrm>
        </p:grpSpPr>
        <p:sp>
          <p:nvSpPr>
            <p:cNvPr id="11" name="Oval 14"/>
            <p:cNvSpPr>
              <a:spLocks noChangeArrowheads="1"/>
            </p:cNvSpPr>
            <p:nvPr/>
          </p:nvSpPr>
          <p:spPr bwMode="auto">
            <a:xfrm>
              <a:off x="4260" y="548"/>
              <a:ext cx="1341" cy="1341"/>
            </a:xfrm>
            <a:prstGeom prst="ellipse">
              <a:avLst/>
            </a:prstGeom>
            <a:gradFill rotWithShape="1">
              <a:gsLst>
                <a:gs pos="0">
                  <a:srgbClr val="0099FF"/>
                </a:gs>
                <a:gs pos="100000">
                  <a:srgbClr val="336699">
                    <a:alpha val="1700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2" name="Oval 15"/>
            <p:cNvSpPr>
              <a:spLocks noChangeArrowheads="1"/>
            </p:cNvSpPr>
            <p:nvPr/>
          </p:nvSpPr>
          <p:spPr bwMode="auto">
            <a:xfrm>
              <a:off x="4484" y="772"/>
              <a:ext cx="893" cy="897"/>
            </a:xfrm>
            <a:prstGeom prst="ellipse">
              <a:avLst/>
            </a:prstGeom>
            <a:gradFill rotWithShape="1">
              <a:gsLst>
                <a:gs pos="0">
                  <a:srgbClr val="2FABFF"/>
                </a:gs>
                <a:gs pos="100000">
                  <a:srgbClr val="163E73"/>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3" name="Oval 16"/>
            <p:cNvSpPr>
              <a:spLocks noChangeArrowheads="1"/>
            </p:cNvSpPr>
            <p:nvPr/>
          </p:nvSpPr>
          <p:spPr bwMode="auto">
            <a:xfrm>
              <a:off x="4510" y="806"/>
              <a:ext cx="728" cy="728"/>
            </a:xfrm>
            <a:prstGeom prst="ellipse">
              <a:avLst/>
            </a:prstGeom>
            <a:gradFill rotWithShape="1">
              <a:gsLst>
                <a:gs pos="0">
                  <a:schemeClr val="bg1"/>
                </a:gs>
                <a:gs pos="100000">
                  <a:srgbClr val="288ED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grpSp>
        <p:nvGrpSpPr>
          <p:cNvPr id="14" name="Group 17"/>
          <p:cNvGrpSpPr/>
          <p:nvPr/>
        </p:nvGrpSpPr>
        <p:grpSpPr bwMode="auto">
          <a:xfrm>
            <a:off x="5541963" y="3978275"/>
            <a:ext cx="342900" cy="342900"/>
            <a:chOff x="4260" y="548"/>
            <a:chExt cx="1341" cy="1341"/>
          </a:xfrm>
        </p:grpSpPr>
        <p:sp>
          <p:nvSpPr>
            <p:cNvPr id="15" name="Oval 18"/>
            <p:cNvSpPr>
              <a:spLocks noChangeArrowheads="1"/>
            </p:cNvSpPr>
            <p:nvPr/>
          </p:nvSpPr>
          <p:spPr bwMode="auto">
            <a:xfrm>
              <a:off x="4260" y="548"/>
              <a:ext cx="1341" cy="1341"/>
            </a:xfrm>
            <a:prstGeom prst="ellipse">
              <a:avLst/>
            </a:prstGeom>
            <a:gradFill rotWithShape="1">
              <a:gsLst>
                <a:gs pos="0">
                  <a:srgbClr val="0099FF"/>
                </a:gs>
                <a:gs pos="100000">
                  <a:srgbClr val="336699">
                    <a:alpha val="1700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6" name="Oval 19"/>
            <p:cNvSpPr>
              <a:spLocks noChangeArrowheads="1"/>
            </p:cNvSpPr>
            <p:nvPr/>
          </p:nvSpPr>
          <p:spPr bwMode="auto">
            <a:xfrm>
              <a:off x="4484" y="772"/>
              <a:ext cx="893" cy="897"/>
            </a:xfrm>
            <a:prstGeom prst="ellipse">
              <a:avLst/>
            </a:prstGeom>
            <a:gradFill rotWithShape="1">
              <a:gsLst>
                <a:gs pos="0">
                  <a:srgbClr val="2FABFF"/>
                </a:gs>
                <a:gs pos="100000">
                  <a:srgbClr val="163E73"/>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7" name="Oval 20"/>
            <p:cNvSpPr>
              <a:spLocks noChangeArrowheads="1"/>
            </p:cNvSpPr>
            <p:nvPr/>
          </p:nvSpPr>
          <p:spPr bwMode="auto">
            <a:xfrm>
              <a:off x="4510" y="806"/>
              <a:ext cx="728" cy="728"/>
            </a:xfrm>
            <a:prstGeom prst="ellipse">
              <a:avLst/>
            </a:prstGeom>
            <a:gradFill rotWithShape="1">
              <a:gsLst>
                <a:gs pos="0">
                  <a:schemeClr val="bg1"/>
                </a:gs>
                <a:gs pos="100000">
                  <a:srgbClr val="288ED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grpSp>
        <p:nvGrpSpPr>
          <p:cNvPr id="18" name="Group 21"/>
          <p:cNvGrpSpPr/>
          <p:nvPr/>
        </p:nvGrpSpPr>
        <p:grpSpPr bwMode="auto">
          <a:xfrm>
            <a:off x="3217863" y="3978275"/>
            <a:ext cx="342900" cy="342900"/>
            <a:chOff x="4260" y="548"/>
            <a:chExt cx="1341" cy="1341"/>
          </a:xfrm>
        </p:grpSpPr>
        <p:sp>
          <p:nvSpPr>
            <p:cNvPr id="19" name="Oval 22"/>
            <p:cNvSpPr>
              <a:spLocks noChangeArrowheads="1"/>
            </p:cNvSpPr>
            <p:nvPr/>
          </p:nvSpPr>
          <p:spPr bwMode="auto">
            <a:xfrm>
              <a:off x="4260" y="548"/>
              <a:ext cx="1341" cy="1341"/>
            </a:xfrm>
            <a:prstGeom prst="ellipse">
              <a:avLst/>
            </a:prstGeom>
            <a:gradFill rotWithShape="1">
              <a:gsLst>
                <a:gs pos="0">
                  <a:srgbClr val="0099FF"/>
                </a:gs>
                <a:gs pos="100000">
                  <a:srgbClr val="336699">
                    <a:alpha val="1700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20" name="Oval 23"/>
            <p:cNvSpPr>
              <a:spLocks noChangeArrowheads="1"/>
            </p:cNvSpPr>
            <p:nvPr/>
          </p:nvSpPr>
          <p:spPr bwMode="auto">
            <a:xfrm>
              <a:off x="4484" y="772"/>
              <a:ext cx="893" cy="897"/>
            </a:xfrm>
            <a:prstGeom prst="ellipse">
              <a:avLst/>
            </a:prstGeom>
            <a:gradFill rotWithShape="1">
              <a:gsLst>
                <a:gs pos="0">
                  <a:srgbClr val="2FABFF"/>
                </a:gs>
                <a:gs pos="100000">
                  <a:srgbClr val="163E73"/>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21" name="Oval 24"/>
            <p:cNvSpPr>
              <a:spLocks noChangeArrowheads="1"/>
            </p:cNvSpPr>
            <p:nvPr/>
          </p:nvSpPr>
          <p:spPr bwMode="auto">
            <a:xfrm>
              <a:off x="4510" y="806"/>
              <a:ext cx="728" cy="728"/>
            </a:xfrm>
            <a:prstGeom prst="ellipse">
              <a:avLst/>
            </a:prstGeom>
            <a:gradFill rotWithShape="1">
              <a:gsLst>
                <a:gs pos="0">
                  <a:schemeClr val="bg1"/>
                </a:gs>
                <a:gs pos="100000">
                  <a:srgbClr val="288ED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grpSp>
        <p:nvGrpSpPr>
          <p:cNvPr id="22" name="Group 25"/>
          <p:cNvGrpSpPr/>
          <p:nvPr/>
        </p:nvGrpSpPr>
        <p:grpSpPr bwMode="auto">
          <a:xfrm>
            <a:off x="4935538" y="4530725"/>
            <a:ext cx="342900" cy="342900"/>
            <a:chOff x="4260" y="548"/>
            <a:chExt cx="1341" cy="1341"/>
          </a:xfrm>
        </p:grpSpPr>
        <p:sp>
          <p:nvSpPr>
            <p:cNvPr id="23" name="Oval 26"/>
            <p:cNvSpPr>
              <a:spLocks noChangeArrowheads="1"/>
            </p:cNvSpPr>
            <p:nvPr/>
          </p:nvSpPr>
          <p:spPr bwMode="auto">
            <a:xfrm>
              <a:off x="4260" y="548"/>
              <a:ext cx="1341" cy="1341"/>
            </a:xfrm>
            <a:prstGeom prst="ellipse">
              <a:avLst/>
            </a:prstGeom>
            <a:gradFill rotWithShape="1">
              <a:gsLst>
                <a:gs pos="0">
                  <a:srgbClr val="0099FF"/>
                </a:gs>
                <a:gs pos="100000">
                  <a:srgbClr val="336699">
                    <a:alpha val="1700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24" name="Oval 27"/>
            <p:cNvSpPr>
              <a:spLocks noChangeArrowheads="1"/>
            </p:cNvSpPr>
            <p:nvPr/>
          </p:nvSpPr>
          <p:spPr bwMode="auto">
            <a:xfrm>
              <a:off x="4484" y="772"/>
              <a:ext cx="893" cy="897"/>
            </a:xfrm>
            <a:prstGeom prst="ellipse">
              <a:avLst/>
            </a:prstGeom>
            <a:gradFill rotWithShape="1">
              <a:gsLst>
                <a:gs pos="0">
                  <a:srgbClr val="2FABFF"/>
                </a:gs>
                <a:gs pos="100000">
                  <a:srgbClr val="163E73"/>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25" name="Oval 28"/>
            <p:cNvSpPr>
              <a:spLocks noChangeArrowheads="1"/>
            </p:cNvSpPr>
            <p:nvPr/>
          </p:nvSpPr>
          <p:spPr bwMode="auto">
            <a:xfrm>
              <a:off x="4510" y="806"/>
              <a:ext cx="728" cy="728"/>
            </a:xfrm>
            <a:prstGeom prst="ellipse">
              <a:avLst/>
            </a:prstGeom>
            <a:gradFill rotWithShape="1">
              <a:gsLst>
                <a:gs pos="0">
                  <a:schemeClr val="bg1"/>
                </a:gs>
                <a:gs pos="100000">
                  <a:srgbClr val="288ED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grpSp>
        <p:nvGrpSpPr>
          <p:cNvPr id="26" name="Group 37"/>
          <p:cNvGrpSpPr/>
          <p:nvPr/>
        </p:nvGrpSpPr>
        <p:grpSpPr bwMode="auto">
          <a:xfrm>
            <a:off x="3870325" y="4530725"/>
            <a:ext cx="342900" cy="342900"/>
            <a:chOff x="2438" y="2854"/>
            <a:chExt cx="216" cy="216"/>
          </a:xfrm>
        </p:grpSpPr>
        <p:sp>
          <p:nvSpPr>
            <p:cNvPr id="27" name="Oval 30"/>
            <p:cNvSpPr>
              <a:spLocks noChangeArrowheads="1"/>
            </p:cNvSpPr>
            <p:nvPr/>
          </p:nvSpPr>
          <p:spPr bwMode="auto">
            <a:xfrm>
              <a:off x="2438" y="2854"/>
              <a:ext cx="216" cy="216"/>
            </a:xfrm>
            <a:prstGeom prst="ellipse">
              <a:avLst/>
            </a:prstGeom>
            <a:gradFill rotWithShape="1">
              <a:gsLst>
                <a:gs pos="0">
                  <a:srgbClr val="0099FF"/>
                </a:gs>
                <a:gs pos="100000">
                  <a:srgbClr val="336699">
                    <a:alpha val="1700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28" name="Oval 31"/>
            <p:cNvSpPr>
              <a:spLocks noChangeArrowheads="1"/>
            </p:cNvSpPr>
            <p:nvPr/>
          </p:nvSpPr>
          <p:spPr bwMode="auto">
            <a:xfrm>
              <a:off x="2474" y="2890"/>
              <a:ext cx="144" cy="145"/>
            </a:xfrm>
            <a:prstGeom prst="ellipse">
              <a:avLst/>
            </a:prstGeom>
            <a:gradFill rotWithShape="1">
              <a:gsLst>
                <a:gs pos="0">
                  <a:srgbClr val="2FABFF"/>
                </a:gs>
                <a:gs pos="100000">
                  <a:srgbClr val="163E73"/>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29" name="Oval 32"/>
            <p:cNvSpPr>
              <a:spLocks noChangeArrowheads="1"/>
            </p:cNvSpPr>
            <p:nvPr/>
          </p:nvSpPr>
          <p:spPr bwMode="auto">
            <a:xfrm>
              <a:off x="2478" y="2896"/>
              <a:ext cx="118" cy="117"/>
            </a:xfrm>
            <a:prstGeom prst="ellipse">
              <a:avLst/>
            </a:prstGeom>
            <a:gradFill rotWithShape="1">
              <a:gsLst>
                <a:gs pos="0">
                  <a:schemeClr val="bg1"/>
                </a:gs>
                <a:gs pos="100000">
                  <a:srgbClr val="288ED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grpSp>
        <p:nvGrpSpPr>
          <p:cNvPr id="30" name="Group 33"/>
          <p:cNvGrpSpPr/>
          <p:nvPr/>
        </p:nvGrpSpPr>
        <p:grpSpPr bwMode="auto">
          <a:xfrm>
            <a:off x="4397375" y="2613025"/>
            <a:ext cx="342900" cy="342900"/>
            <a:chOff x="4260" y="548"/>
            <a:chExt cx="1341" cy="1341"/>
          </a:xfrm>
        </p:grpSpPr>
        <p:sp>
          <p:nvSpPr>
            <p:cNvPr id="31" name="Oval 34"/>
            <p:cNvSpPr>
              <a:spLocks noChangeArrowheads="1"/>
            </p:cNvSpPr>
            <p:nvPr/>
          </p:nvSpPr>
          <p:spPr bwMode="auto">
            <a:xfrm>
              <a:off x="4260" y="548"/>
              <a:ext cx="1341" cy="1341"/>
            </a:xfrm>
            <a:prstGeom prst="ellipse">
              <a:avLst/>
            </a:prstGeom>
            <a:gradFill rotWithShape="1">
              <a:gsLst>
                <a:gs pos="0">
                  <a:srgbClr val="0099FF"/>
                </a:gs>
                <a:gs pos="100000">
                  <a:srgbClr val="336699">
                    <a:alpha val="1700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32" name="Oval 35"/>
            <p:cNvSpPr>
              <a:spLocks noChangeArrowheads="1"/>
            </p:cNvSpPr>
            <p:nvPr/>
          </p:nvSpPr>
          <p:spPr bwMode="auto">
            <a:xfrm>
              <a:off x="4484" y="772"/>
              <a:ext cx="893" cy="897"/>
            </a:xfrm>
            <a:prstGeom prst="ellipse">
              <a:avLst/>
            </a:prstGeom>
            <a:gradFill rotWithShape="1">
              <a:gsLst>
                <a:gs pos="0">
                  <a:srgbClr val="2FABFF"/>
                </a:gs>
                <a:gs pos="100000">
                  <a:srgbClr val="163E73"/>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33" name="Oval 36"/>
            <p:cNvSpPr>
              <a:spLocks noChangeArrowheads="1"/>
            </p:cNvSpPr>
            <p:nvPr/>
          </p:nvSpPr>
          <p:spPr bwMode="auto">
            <a:xfrm>
              <a:off x="4510" y="806"/>
              <a:ext cx="728" cy="728"/>
            </a:xfrm>
            <a:prstGeom prst="ellipse">
              <a:avLst/>
            </a:prstGeom>
            <a:gradFill rotWithShape="1">
              <a:gsLst>
                <a:gs pos="0">
                  <a:schemeClr val="bg1"/>
                </a:gs>
                <a:gs pos="100000">
                  <a:srgbClr val="288ED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sp>
        <p:nvSpPr>
          <p:cNvPr id="35" name="AutoShape 39"/>
          <p:cNvSpPr>
            <a:spLocks noChangeArrowheads="1"/>
          </p:cNvSpPr>
          <p:nvPr/>
        </p:nvSpPr>
        <p:spPr bwMode="auto">
          <a:xfrm>
            <a:off x="3414713" y="1485900"/>
            <a:ext cx="2617787" cy="739775"/>
          </a:xfrm>
          <a:prstGeom prst="roundRect">
            <a:avLst>
              <a:gd name="adj" fmla="val 16667"/>
            </a:avLst>
          </a:prstGeom>
          <a:gradFill rotWithShape="1">
            <a:gsLst>
              <a:gs pos="0">
                <a:srgbClr val="006666"/>
              </a:gs>
              <a:gs pos="100000">
                <a:srgbClr val="336699"/>
              </a:gs>
            </a:gsLst>
            <a:lin ang="18900000" scaled="1"/>
          </a:gradFill>
          <a:ln>
            <a:noFill/>
          </a:ln>
          <a:extLst>
            <a:ext uri="{91240B29-F687-4F45-9708-019B960494DF}">
              <a14:hiddenLine xmlns:a14="http://schemas.microsoft.com/office/drawing/2010/main" w="9525">
                <a:solidFill>
                  <a:srgbClr val="000000"/>
                </a:solidFill>
                <a:round/>
              </a14:hiddenLine>
            </a:ext>
          </a:extLst>
        </p:spPr>
        <p:txBody>
          <a:bodyPr wrap="none"/>
          <a:lstStyle/>
          <a:p>
            <a:pPr algn="ctr" latinLnBrk="1"/>
            <a:r>
              <a:rPr kumimoji="1" lang="zh-CN" altLang="en-US" sz="1400" dirty="0" smtClean="0">
                <a:solidFill>
                  <a:schemeClr val="bg1"/>
                </a:solidFill>
                <a:latin typeface="微软雅黑" pitchFamily="34" charset="-122"/>
                <a:ea typeface="微软雅黑" pitchFamily="34" charset="-122"/>
              </a:rPr>
              <a:t>内控手册</a:t>
            </a:r>
            <a:endParaRPr kumimoji="1" lang="ko-KR" altLang="en-US" sz="1400" dirty="0">
              <a:solidFill>
                <a:schemeClr val="bg1"/>
              </a:solidFill>
              <a:latin typeface="微软雅黑" pitchFamily="34" charset="-122"/>
            </a:endParaRPr>
          </a:p>
        </p:txBody>
      </p:sp>
      <p:sp>
        <p:nvSpPr>
          <p:cNvPr id="36" name="AutoShape 40"/>
          <p:cNvSpPr>
            <a:spLocks noChangeArrowheads="1"/>
          </p:cNvSpPr>
          <p:nvPr/>
        </p:nvSpPr>
        <p:spPr bwMode="auto">
          <a:xfrm>
            <a:off x="541338" y="2487613"/>
            <a:ext cx="2617787" cy="739775"/>
          </a:xfrm>
          <a:prstGeom prst="roundRect">
            <a:avLst>
              <a:gd name="adj" fmla="val 16667"/>
            </a:avLst>
          </a:prstGeom>
          <a:gradFill rotWithShape="1">
            <a:gsLst>
              <a:gs pos="0">
                <a:srgbClr val="006666"/>
              </a:gs>
              <a:gs pos="100000">
                <a:srgbClr val="336699"/>
              </a:gs>
            </a:gsLst>
            <a:lin ang="18900000" scaled="1"/>
          </a:gradFill>
          <a:ln>
            <a:noFill/>
          </a:ln>
          <a:extLst>
            <a:ext uri="{91240B29-F687-4F45-9708-019B960494DF}">
              <a14:hiddenLine xmlns:a14="http://schemas.microsoft.com/office/drawing/2010/main" w="9525">
                <a:solidFill>
                  <a:srgbClr val="000000"/>
                </a:solidFill>
                <a:round/>
              </a14:hiddenLine>
            </a:ext>
          </a:extLst>
        </p:spPr>
        <p:txBody>
          <a:bodyPr wrap="none"/>
          <a:lstStyle/>
          <a:p>
            <a:pPr latinLnBrk="1"/>
            <a:r>
              <a:rPr kumimoji="1" lang="zh-CN" altLang="en-US" sz="1400" dirty="0">
                <a:solidFill>
                  <a:schemeClr val="bg1"/>
                </a:solidFill>
                <a:latin typeface="微软雅黑" pitchFamily="34" charset="-122"/>
                <a:ea typeface="微软雅黑" pitchFamily="34" charset="-122"/>
              </a:rPr>
              <a:t>经理办公会、董事会、股东会</a:t>
            </a:r>
            <a:endParaRPr kumimoji="1" lang="ko-KR" altLang="en-US" sz="1400" dirty="0">
              <a:solidFill>
                <a:schemeClr val="bg1"/>
              </a:solidFill>
              <a:latin typeface="微软雅黑" pitchFamily="34" charset="-122"/>
              <a:ea typeface="微软雅黑" pitchFamily="34" charset="-122"/>
            </a:endParaRPr>
          </a:p>
        </p:txBody>
      </p:sp>
      <p:sp>
        <p:nvSpPr>
          <p:cNvPr id="37" name="AutoShape 41"/>
          <p:cNvSpPr>
            <a:spLocks noChangeArrowheads="1"/>
          </p:cNvSpPr>
          <p:nvPr/>
        </p:nvSpPr>
        <p:spPr bwMode="auto">
          <a:xfrm>
            <a:off x="6032500" y="2487613"/>
            <a:ext cx="2617788" cy="739775"/>
          </a:xfrm>
          <a:prstGeom prst="roundRect">
            <a:avLst>
              <a:gd name="adj" fmla="val 16667"/>
            </a:avLst>
          </a:prstGeom>
          <a:gradFill rotWithShape="1">
            <a:gsLst>
              <a:gs pos="0">
                <a:srgbClr val="006666"/>
              </a:gs>
              <a:gs pos="100000">
                <a:srgbClr val="336699"/>
              </a:gs>
            </a:gsLst>
            <a:lin ang="18900000" scaled="1"/>
          </a:gradFill>
          <a:ln>
            <a:noFill/>
          </a:ln>
          <a:extLst>
            <a:ext uri="{91240B29-F687-4F45-9708-019B960494DF}">
              <a14:hiddenLine xmlns:a14="http://schemas.microsoft.com/office/drawing/2010/main" w="9525">
                <a:solidFill>
                  <a:srgbClr val="000000"/>
                </a:solidFill>
                <a:round/>
              </a14:hiddenLine>
            </a:ext>
          </a:extLst>
        </p:spPr>
        <p:txBody>
          <a:bodyPr wrap="none"/>
          <a:lstStyle/>
          <a:p>
            <a:pPr latinLnBrk="1"/>
            <a:r>
              <a:rPr kumimoji="1" lang="zh-CN" altLang="en-US" sz="1400" dirty="0">
                <a:solidFill>
                  <a:schemeClr val="bg1"/>
                </a:solidFill>
                <a:latin typeface="微软雅黑" pitchFamily="34" charset="-122"/>
                <a:ea typeface="微软雅黑" pitchFamily="34" charset="-122"/>
              </a:rPr>
              <a:t>企业文化塑造、文化氛围体现</a:t>
            </a:r>
            <a:endParaRPr kumimoji="1" lang="ko-KR" altLang="en-US" sz="1400" dirty="0">
              <a:solidFill>
                <a:schemeClr val="bg1"/>
              </a:solidFill>
              <a:latin typeface="微软雅黑" pitchFamily="34" charset="-122"/>
              <a:ea typeface="微软雅黑" pitchFamily="34" charset="-122"/>
            </a:endParaRPr>
          </a:p>
        </p:txBody>
      </p:sp>
      <p:sp>
        <p:nvSpPr>
          <p:cNvPr id="38" name="AutoShape 42"/>
          <p:cNvSpPr>
            <a:spLocks noChangeArrowheads="1"/>
          </p:cNvSpPr>
          <p:nvPr/>
        </p:nvSpPr>
        <p:spPr bwMode="auto">
          <a:xfrm>
            <a:off x="414338" y="3927475"/>
            <a:ext cx="2617787" cy="739775"/>
          </a:xfrm>
          <a:prstGeom prst="roundRect">
            <a:avLst>
              <a:gd name="adj" fmla="val 16667"/>
            </a:avLst>
          </a:prstGeom>
          <a:gradFill rotWithShape="1">
            <a:gsLst>
              <a:gs pos="0">
                <a:srgbClr val="006666"/>
              </a:gs>
              <a:gs pos="100000">
                <a:srgbClr val="336699"/>
              </a:gs>
            </a:gsLst>
            <a:lin ang="18900000" scaled="1"/>
          </a:gradFill>
          <a:ln>
            <a:noFill/>
          </a:ln>
          <a:extLst>
            <a:ext uri="{91240B29-F687-4F45-9708-019B960494DF}">
              <a14:hiddenLine xmlns:a14="http://schemas.microsoft.com/office/drawing/2010/main" w="9525">
                <a:solidFill>
                  <a:srgbClr val="000000"/>
                </a:solidFill>
                <a:round/>
              </a14:hiddenLine>
            </a:ext>
          </a:extLst>
        </p:spPr>
        <p:txBody>
          <a:bodyPr wrap="none"/>
          <a:lstStyle/>
          <a:p>
            <a:pPr algn="ctr" latinLnBrk="1"/>
            <a:r>
              <a:rPr kumimoji="1" lang="zh-CN" altLang="en-US" sz="1400" dirty="0" smtClean="0">
                <a:solidFill>
                  <a:schemeClr val="bg1"/>
                </a:solidFill>
                <a:latin typeface="微软雅黑" pitchFamily="34" charset="-122"/>
                <a:ea typeface="微软雅黑" pitchFamily="34" charset="-122"/>
              </a:rPr>
              <a:t>目标规划、资源</a:t>
            </a:r>
            <a:r>
              <a:rPr kumimoji="1" lang="zh-CN" altLang="en-US" sz="1400" dirty="0">
                <a:solidFill>
                  <a:schemeClr val="bg1"/>
                </a:solidFill>
                <a:latin typeface="微软雅黑" pitchFamily="34" charset="-122"/>
                <a:ea typeface="微软雅黑" pitchFamily="34" charset="-122"/>
              </a:rPr>
              <a:t>配置、行动序列</a:t>
            </a:r>
            <a:endParaRPr kumimoji="1" lang="ko-KR" altLang="en-US" sz="1400" dirty="0">
              <a:solidFill>
                <a:schemeClr val="bg1"/>
              </a:solidFill>
              <a:latin typeface="微软雅黑" pitchFamily="34" charset="-122"/>
              <a:ea typeface="微软雅黑" pitchFamily="34" charset="-122"/>
            </a:endParaRPr>
          </a:p>
        </p:txBody>
      </p:sp>
      <p:sp>
        <p:nvSpPr>
          <p:cNvPr id="39" name="AutoShape 43"/>
          <p:cNvSpPr>
            <a:spLocks noChangeArrowheads="1"/>
          </p:cNvSpPr>
          <p:nvPr/>
        </p:nvSpPr>
        <p:spPr bwMode="auto">
          <a:xfrm>
            <a:off x="6273800" y="3927475"/>
            <a:ext cx="2617788" cy="739775"/>
          </a:xfrm>
          <a:prstGeom prst="roundRect">
            <a:avLst>
              <a:gd name="adj" fmla="val 16667"/>
            </a:avLst>
          </a:prstGeom>
          <a:gradFill rotWithShape="1">
            <a:gsLst>
              <a:gs pos="0">
                <a:srgbClr val="006666"/>
              </a:gs>
              <a:gs pos="100000">
                <a:srgbClr val="336699"/>
              </a:gs>
            </a:gsLst>
            <a:lin ang="18900000" scaled="1"/>
          </a:gradFill>
          <a:ln>
            <a:noFill/>
          </a:ln>
          <a:extLst>
            <a:ext uri="{91240B29-F687-4F45-9708-019B960494DF}">
              <a14:hiddenLine xmlns:a14="http://schemas.microsoft.com/office/drawing/2010/main" w="9525">
                <a:solidFill>
                  <a:srgbClr val="000000"/>
                </a:solidFill>
                <a:round/>
              </a14:hiddenLine>
            </a:ext>
          </a:extLst>
        </p:spPr>
        <p:txBody>
          <a:bodyPr wrap="none"/>
          <a:lstStyle/>
          <a:p>
            <a:pPr latinLnBrk="1"/>
            <a:r>
              <a:rPr kumimoji="1" lang="zh-CN" altLang="en-US" sz="1400" dirty="0">
                <a:solidFill>
                  <a:schemeClr val="bg1"/>
                </a:solidFill>
                <a:latin typeface="微软雅黑" pitchFamily="34" charset="-122"/>
                <a:ea typeface="微软雅黑" pitchFamily="34" charset="-122"/>
              </a:rPr>
              <a:t>人力资源发展策略、人才保持</a:t>
            </a:r>
            <a:endParaRPr kumimoji="1" lang="ko-KR" altLang="en-US" sz="1400" dirty="0">
              <a:solidFill>
                <a:schemeClr val="bg1"/>
              </a:solidFill>
              <a:latin typeface="微软雅黑" pitchFamily="34" charset="-122"/>
              <a:ea typeface="微软雅黑" pitchFamily="34" charset="-122"/>
            </a:endParaRPr>
          </a:p>
        </p:txBody>
      </p:sp>
      <p:sp>
        <p:nvSpPr>
          <p:cNvPr id="40" name="AutoShape 44"/>
          <p:cNvSpPr>
            <a:spLocks noChangeArrowheads="1"/>
          </p:cNvSpPr>
          <p:nvPr/>
        </p:nvSpPr>
        <p:spPr bwMode="auto">
          <a:xfrm>
            <a:off x="1573213" y="5183188"/>
            <a:ext cx="2617787" cy="739775"/>
          </a:xfrm>
          <a:prstGeom prst="roundRect">
            <a:avLst>
              <a:gd name="adj" fmla="val 16667"/>
            </a:avLst>
          </a:prstGeom>
          <a:gradFill rotWithShape="1">
            <a:gsLst>
              <a:gs pos="0">
                <a:srgbClr val="006666"/>
              </a:gs>
              <a:gs pos="100000">
                <a:srgbClr val="336699"/>
              </a:gs>
            </a:gsLst>
            <a:lin ang="18900000" scaled="1"/>
          </a:gradFill>
          <a:ln>
            <a:noFill/>
          </a:ln>
          <a:extLst>
            <a:ext uri="{91240B29-F687-4F45-9708-019B960494DF}">
              <a14:hiddenLine xmlns:a14="http://schemas.microsoft.com/office/drawing/2010/main" w="9525">
                <a:solidFill>
                  <a:srgbClr val="000000"/>
                </a:solidFill>
                <a:round/>
              </a14:hiddenLine>
            </a:ext>
          </a:extLst>
        </p:spPr>
        <p:txBody>
          <a:bodyPr wrap="none"/>
          <a:lstStyle/>
          <a:p>
            <a:pPr algn="ctr" latinLnBrk="1"/>
            <a:r>
              <a:rPr kumimoji="1" lang="zh-CN" altLang="en-US" sz="1400" dirty="0">
                <a:solidFill>
                  <a:schemeClr val="bg1"/>
                </a:solidFill>
                <a:latin typeface="微软雅黑" pitchFamily="34" charset="-122"/>
                <a:ea typeface="微软雅黑" pitchFamily="34" charset="-122"/>
              </a:rPr>
              <a:t>形象、品牌、社会责任</a:t>
            </a:r>
            <a:endParaRPr kumimoji="1" lang="ko-KR" altLang="en-US" sz="1400" dirty="0">
              <a:solidFill>
                <a:schemeClr val="bg1"/>
              </a:solidFill>
              <a:latin typeface="微软雅黑" pitchFamily="34" charset="-122"/>
              <a:ea typeface="微软雅黑" pitchFamily="34" charset="-122"/>
            </a:endParaRPr>
          </a:p>
        </p:txBody>
      </p:sp>
      <p:sp>
        <p:nvSpPr>
          <p:cNvPr id="41" name="AutoShape 45"/>
          <p:cNvSpPr>
            <a:spLocks noChangeArrowheads="1"/>
          </p:cNvSpPr>
          <p:nvPr/>
        </p:nvSpPr>
        <p:spPr bwMode="auto">
          <a:xfrm>
            <a:off x="5051425" y="5183188"/>
            <a:ext cx="2617788" cy="739775"/>
          </a:xfrm>
          <a:prstGeom prst="roundRect">
            <a:avLst>
              <a:gd name="adj" fmla="val 16667"/>
            </a:avLst>
          </a:prstGeom>
          <a:gradFill rotWithShape="1">
            <a:gsLst>
              <a:gs pos="0">
                <a:srgbClr val="006666"/>
              </a:gs>
              <a:gs pos="100000">
                <a:srgbClr val="336699"/>
              </a:gs>
            </a:gsLst>
            <a:lin ang="18900000" scaled="1"/>
          </a:gradFill>
          <a:ln>
            <a:noFill/>
          </a:ln>
          <a:extLst>
            <a:ext uri="{91240B29-F687-4F45-9708-019B960494DF}">
              <a14:hiddenLine xmlns:a14="http://schemas.microsoft.com/office/drawing/2010/main" w="9525">
                <a:solidFill>
                  <a:srgbClr val="000000"/>
                </a:solidFill>
                <a:round/>
              </a14:hiddenLine>
            </a:ext>
          </a:extLst>
        </p:spPr>
        <p:txBody>
          <a:bodyPr wrap="none"/>
          <a:lstStyle/>
          <a:p>
            <a:pPr algn="ctr" latinLnBrk="1"/>
            <a:r>
              <a:rPr kumimoji="1" lang="zh-CN" altLang="en-US" sz="1400" dirty="0">
                <a:solidFill>
                  <a:schemeClr val="bg1"/>
                </a:solidFill>
                <a:latin typeface="微软雅黑" pitchFamily="34" charset="-122"/>
                <a:ea typeface="微软雅黑" pitchFamily="34" charset="-122"/>
              </a:rPr>
              <a:t>员工发展计划、长远利益保证</a:t>
            </a:r>
            <a:endParaRPr kumimoji="1" lang="ko-KR" altLang="en-US" sz="1400" dirty="0">
              <a:solidFill>
                <a:schemeClr val="bg1"/>
              </a:solidFill>
              <a:latin typeface="微软雅黑" pitchFamily="34" charset="-122"/>
              <a:ea typeface="微软雅黑" pitchFamily="34" charset="-122"/>
            </a:endParaRPr>
          </a:p>
        </p:txBody>
      </p:sp>
      <p:sp>
        <p:nvSpPr>
          <p:cNvPr id="42" name="AutoShape 46"/>
          <p:cNvSpPr>
            <a:spLocks noChangeArrowheads="1"/>
          </p:cNvSpPr>
          <p:nvPr/>
        </p:nvSpPr>
        <p:spPr bwMode="auto">
          <a:xfrm>
            <a:off x="3203575" y="1798638"/>
            <a:ext cx="2732088" cy="454025"/>
          </a:xfrm>
          <a:prstGeom prst="roundRect">
            <a:avLst>
              <a:gd name="adj" fmla="val 16667"/>
            </a:avLst>
          </a:prstGeom>
          <a:solidFill>
            <a:schemeClr val="bg1"/>
          </a:solidFill>
          <a:ln w="9525">
            <a:solidFill>
              <a:srgbClr val="336699"/>
            </a:solidFill>
            <a:round/>
          </a:ln>
        </p:spPr>
        <p:txBody>
          <a:bodyPr wrap="none" anchor="ctr"/>
          <a:lstStyle/>
          <a:p>
            <a:pPr algn="ctr" latinLnBrk="1"/>
            <a:r>
              <a:rPr kumimoji="1" lang="zh-CN" altLang="en-US" sz="1600" dirty="0" smtClean="0">
                <a:solidFill>
                  <a:srgbClr val="003300"/>
                </a:solidFill>
                <a:latin typeface="宋体" charset="-122"/>
              </a:rPr>
              <a:t>制度汇编</a:t>
            </a:r>
            <a:endParaRPr kumimoji="1" lang="ko-KR" altLang="en-US" sz="1600" dirty="0">
              <a:solidFill>
                <a:srgbClr val="003300"/>
              </a:solidFill>
              <a:latin typeface="宋体" charset="-122"/>
            </a:endParaRPr>
          </a:p>
        </p:txBody>
      </p:sp>
      <p:sp>
        <p:nvSpPr>
          <p:cNvPr id="43" name="AutoShape 47"/>
          <p:cNvSpPr>
            <a:spLocks noChangeArrowheads="1"/>
          </p:cNvSpPr>
          <p:nvPr/>
        </p:nvSpPr>
        <p:spPr bwMode="auto">
          <a:xfrm>
            <a:off x="330200" y="2800350"/>
            <a:ext cx="2732088" cy="454025"/>
          </a:xfrm>
          <a:prstGeom prst="roundRect">
            <a:avLst>
              <a:gd name="adj" fmla="val 16667"/>
            </a:avLst>
          </a:prstGeom>
          <a:solidFill>
            <a:schemeClr val="bg1"/>
          </a:solidFill>
          <a:ln w="9525">
            <a:solidFill>
              <a:srgbClr val="336699"/>
            </a:solidFill>
            <a:round/>
          </a:ln>
        </p:spPr>
        <p:txBody>
          <a:bodyPr wrap="none" anchor="ctr"/>
          <a:lstStyle/>
          <a:p>
            <a:pPr algn="ctr" latinLnBrk="1"/>
            <a:r>
              <a:rPr kumimoji="1" lang="zh-CN" altLang="en-US" sz="1600" dirty="0" smtClean="0">
                <a:solidFill>
                  <a:srgbClr val="003300"/>
                </a:solidFill>
                <a:latin typeface="宋体" charset="-122"/>
              </a:rPr>
              <a:t>例会制度</a:t>
            </a:r>
            <a:endParaRPr kumimoji="1" lang="ko-KR" altLang="en-US" sz="1600" dirty="0">
              <a:solidFill>
                <a:srgbClr val="003300"/>
              </a:solidFill>
              <a:latin typeface="宋体" charset="-122"/>
            </a:endParaRPr>
          </a:p>
        </p:txBody>
      </p:sp>
      <p:sp>
        <p:nvSpPr>
          <p:cNvPr id="44" name="AutoShape 48"/>
          <p:cNvSpPr>
            <a:spLocks noChangeArrowheads="1"/>
          </p:cNvSpPr>
          <p:nvPr/>
        </p:nvSpPr>
        <p:spPr bwMode="auto">
          <a:xfrm>
            <a:off x="5821363" y="2800350"/>
            <a:ext cx="2732087" cy="454025"/>
          </a:xfrm>
          <a:prstGeom prst="roundRect">
            <a:avLst>
              <a:gd name="adj" fmla="val 16667"/>
            </a:avLst>
          </a:prstGeom>
          <a:solidFill>
            <a:schemeClr val="bg1"/>
          </a:solidFill>
          <a:ln w="9525">
            <a:solidFill>
              <a:srgbClr val="336699"/>
            </a:solidFill>
            <a:round/>
          </a:ln>
        </p:spPr>
        <p:txBody>
          <a:bodyPr wrap="none" anchor="ctr"/>
          <a:lstStyle/>
          <a:p>
            <a:pPr algn="ctr" latinLnBrk="1"/>
            <a:r>
              <a:rPr kumimoji="1" lang="zh-CN" altLang="en-US" sz="1600" dirty="0" smtClean="0">
                <a:solidFill>
                  <a:srgbClr val="003300"/>
                </a:solidFill>
                <a:latin typeface="宋体" charset="-122"/>
              </a:rPr>
              <a:t>企业文化</a:t>
            </a:r>
            <a:endParaRPr kumimoji="1" lang="ko-KR" altLang="en-US" sz="1600" dirty="0">
              <a:solidFill>
                <a:srgbClr val="003300"/>
              </a:solidFill>
              <a:latin typeface="宋体" charset="-122"/>
            </a:endParaRPr>
          </a:p>
        </p:txBody>
      </p:sp>
      <p:sp>
        <p:nvSpPr>
          <p:cNvPr id="45" name="AutoShape 49"/>
          <p:cNvSpPr>
            <a:spLocks noChangeArrowheads="1"/>
          </p:cNvSpPr>
          <p:nvPr/>
        </p:nvSpPr>
        <p:spPr bwMode="auto">
          <a:xfrm>
            <a:off x="203200" y="4240213"/>
            <a:ext cx="2732088" cy="454025"/>
          </a:xfrm>
          <a:prstGeom prst="roundRect">
            <a:avLst>
              <a:gd name="adj" fmla="val 16667"/>
            </a:avLst>
          </a:prstGeom>
          <a:solidFill>
            <a:schemeClr val="bg1"/>
          </a:solidFill>
          <a:ln w="9525">
            <a:solidFill>
              <a:srgbClr val="336699"/>
            </a:solidFill>
            <a:round/>
          </a:ln>
        </p:spPr>
        <p:txBody>
          <a:bodyPr wrap="none" anchor="ctr"/>
          <a:lstStyle/>
          <a:p>
            <a:pPr algn="ctr" latinLnBrk="1"/>
            <a:r>
              <a:rPr kumimoji="1" lang="zh-CN" altLang="en-US" sz="1600" dirty="0" smtClean="0">
                <a:solidFill>
                  <a:srgbClr val="003300"/>
                </a:solidFill>
                <a:latin typeface="宋体" charset="-122"/>
              </a:rPr>
              <a:t>战略规划</a:t>
            </a:r>
            <a:endParaRPr kumimoji="1" lang="ko-KR" altLang="en-US" sz="1600" dirty="0">
              <a:solidFill>
                <a:srgbClr val="003300"/>
              </a:solidFill>
              <a:latin typeface="宋体" charset="-122"/>
            </a:endParaRPr>
          </a:p>
        </p:txBody>
      </p:sp>
      <p:sp>
        <p:nvSpPr>
          <p:cNvPr id="46" name="AutoShape 50"/>
          <p:cNvSpPr>
            <a:spLocks noChangeArrowheads="1"/>
          </p:cNvSpPr>
          <p:nvPr/>
        </p:nvSpPr>
        <p:spPr bwMode="auto">
          <a:xfrm>
            <a:off x="6062663" y="4240213"/>
            <a:ext cx="2732087" cy="454025"/>
          </a:xfrm>
          <a:prstGeom prst="roundRect">
            <a:avLst>
              <a:gd name="adj" fmla="val 16667"/>
            </a:avLst>
          </a:prstGeom>
          <a:solidFill>
            <a:schemeClr val="bg1"/>
          </a:solidFill>
          <a:ln w="9525">
            <a:solidFill>
              <a:srgbClr val="336699"/>
            </a:solidFill>
            <a:round/>
          </a:ln>
        </p:spPr>
        <p:txBody>
          <a:bodyPr wrap="none" anchor="ctr"/>
          <a:lstStyle/>
          <a:p>
            <a:pPr algn="ctr" latinLnBrk="1"/>
            <a:r>
              <a:rPr kumimoji="1" lang="zh-CN" altLang="en-US" sz="1600" dirty="0" smtClean="0">
                <a:solidFill>
                  <a:srgbClr val="003300"/>
                </a:solidFill>
                <a:latin typeface="宋体" charset="-122"/>
              </a:rPr>
              <a:t>人力资源</a:t>
            </a:r>
            <a:endParaRPr kumimoji="1" lang="ko-KR" altLang="en-US" sz="1600" dirty="0">
              <a:solidFill>
                <a:srgbClr val="003300"/>
              </a:solidFill>
              <a:latin typeface="宋体" charset="-122"/>
            </a:endParaRPr>
          </a:p>
        </p:txBody>
      </p:sp>
      <p:sp>
        <p:nvSpPr>
          <p:cNvPr id="47" name="AutoShape 51"/>
          <p:cNvSpPr>
            <a:spLocks noChangeArrowheads="1"/>
          </p:cNvSpPr>
          <p:nvPr/>
        </p:nvSpPr>
        <p:spPr bwMode="auto">
          <a:xfrm>
            <a:off x="1362075" y="5495925"/>
            <a:ext cx="2732088" cy="454025"/>
          </a:xfrm>
          <a:prstGeom prst="roundRect">
            <a:avLst>
              <a:gd name="adj" fmla="val 16667"/>
            </a:avLst>
          </a:prstGeom>
          <a:solidFill>
            <a:schemeClr val="bg1"/>
          </a:solidFill>
          <a:ln w="9525">
            <a:solidFill>
              <a:srgbClr val="336699"/>
            </a:solidFill>
            <a:round/>
          </a:ln>
        </p:spPr>
        <p:txBody>
          <a:bodyPr wrap="none" anchor="ctr"/>
          <a:lstStyle/>
          <a:p>
            <a:pPr algn="ctr" latinLnBrk="1"/>
            <a:r>
              <a:rPr kumimoji="1" lang="zh-CN" altLang="en-US" sz="1600" dirty="0" smtClean="0">
                <a:solidFill>
                  <a:srgbClr val="003300"/>
                </a:solidFill>
                <a:latin typeface="宋体" charset="-122"/>
              </a:rPr>
              <a:t>公共关系</a:t>
            </a:r>
            <a:endParaRPr kumimoji="1" lang="en-US" altLang="ko-KR" sz="1600" dirty="0">
              <a:solidFill>
                <a:srgbClr val="003300"/>
              </a:solidFill>
              <a:latin typeface="宋体" charset="-122"/>
            </a:endParaRPr>
          </a:p>
        </p:txBody>
      </p:sp>
      <p:sp>
        <p:nvSpPr>
          <p:cNvPr id="48" name="AutoShape 52"/>
          <p:cNvSpPr>
            <a:spLocks noChangeArrowheads="1"/>
          </p:cNvSpPr>
          <p:nvPr/>
        </p:nvSpPr>
        <p:spPr bwMode="auto">
          <a:xfrm>
            <a:off x="4840288" y="5495925"/>
            <a:ext cx="2732087" cy="454025"/>
          </a:xfrm>
          <a:prstGeom prst="roundRect">
            <a:avLst>
              <a:gd name="adj" fmla="val 16667"/>
            </a:avLst>
          </a:prstGeom>
          <a:solidFill>
            <a:schemeClr val="bg1"/>
          </a:solidFill>
          <a:ln w="9525">
            <a:solidFill>
              <a:srgbClr val="336699"/>
            </a:solidFill>
            <a:round/>
          </a:ln>
        </p:spPr>
        <p:txBody>
          <a:bodyPr wrap="none" anchor="ctr"/>
          <a:lstStyle/>
          <a:p>
            <a:pPr algn="ctr" latinLnBrk="1"/>
            <a:r>
              <a:rPr kumimoji="1" lang="zh-CN" altLang="en-US" sz="1600" dirty="0" smtClean="0">
                <a:solidFill>
                  <a:srgbClr val="003300"/>
                </a:solidFill>
                <a:latin typeface="宋体" charset="-122"/>
              </a:rPr>
              <a:t>激励机制</a:t>
            </a:r>
            <a:endParaRPr kumimoji="1" lang="ko-KR" altLang="en-US" sz="1600" dirty="0">
              <a:solidFill>
                <a:srgbClr val="003300"/>
              </a:solidFill>
              <a:latin typeface="宋体" charset="-122"/>
            </a:endParaRPr>
          </a:p>
        </p:txBody>
      </p:sp>
      <p:sp>
        <p:nvSpPr>
          <p:cNvPr id="2" name="矩形 1"/>
          <p:cNvSpPr/>
          <p:nvPr/>
        </p:nvSpPr>
        <p:spPr>
          <a:xfrm>
            <a:off x="3467942" y="3608943"/>
            <a:ext cx="2262158" cy="369332"/>
          </a:xfrm>
          <a:prstGeom prst="rect">
            <a:avLst/>
          </a:prstGeom>
        </p:spPr>
        <p:txBody>
          <a:bodyPr wrap="none">
            <a:spAutoFit/>
          </a:bodyPr>
          <a:lstStyle/>
          <a:p>
            <a:r>
              <a:rPr lang="zh-CN" altLang="zh-CN" b="1" dirty="0"/>
              <a:t>企业细小环节的关注</a:t>
            </a:r>
            <a:endParaRPr lang="zh-CN" altLang="en-US" b="1"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四、建设步骤</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风险调查之分析八个数据</a:t>
            </a:r>
            <a:endParaRPr lang="zh-CN" altLang="en-US" sz="2800" dirty="0">
              <a:solidFill>
                <a:schemeClr val="bg1"/>
              </a:solidFill>
              <a:latin typeface="微软雅黑" pitchFamily="34" charset="-122"/>
              <a:ea typeface="微软雅黑" pitchFamily="34" charset="-122"/>
            </a:endParaRPr>
          </a:p>
        </p:txBody>
      </p:sp>
      <p:sp>
        <p:nvSpPr>
          <p:cNvPr id="5" name="AutoShape 340"/>
          <p:cNvSpPr>
            <a:spLocks noChangeArrowheads="1"/>
          </p:cNvSpPr>
          <p:nvPr/>
        </p:nvSpPr>
        <p:spPr bwMode="auto">
          <a:xfrm rot="5400000">
            <a:off x="2376488" y="-206723"/>
            <a:ext cx="4319588" cy="7272337"/>
          </a:xfrm>
          <a:prstGeom prst="roundRect">
            <a:avLst>
              <a:gd name="adj" fmla="val 2875"/>
            </a:avLst>
          </a:prstGeom>
          <a:solidFill>
            <a:srgbClr val="080808">
              <a:alpha val="10196"/>
            </a:srgbClr>
          </a:solidFill>
          <a:ln w="3175">
            <a:solidFill>
              <a:srgbClr val="00C000"/>
            </a:solidFill>
            <a:round/>
          </a:ln>
        </p:spPr>
        <p:txBody>
          <a:bodyPr rot="10800000" vert="eaVert" wrap="none" anchor="ctr"/>
          <a:lstStyle/>
          <a:p>
            <a:pPr algn="ctr" eaLnBrk="0" hangingPunct="0">
              <a:lnSpc>
                <a:spcPct val="70000"/>
              </a:lnSpc>
            </a:pPr>
            <a:endParaRPr lang="zh-CN" altLang="zh-CN" sz="1400" b="1">
              <a:solidFill>
                <a:srgbClr val="FFFFFF"/>
              </a:solidFill>
              <a:ea typeface="Dotum" pitchFamily="34" charset="-127"/>
            </a:endParaRPr>
          </a:p>
        </p:txBody>
      </p:sp>
      <p:sp>
        <p:nvSpPr>
          <p:cNvPr id="6" name="AutoShape 341"/>
          <p:cNvSpPr>
            <a:spLocks noChangeArrowheads="1"/>
          </p:cNvSpPr>
          <p:nvPr/>
        </p:nvSpPr>
        <p:spPr bwMode="auto">
          <a:xfrm>
            <a:off x="1458913" y="2493615"/>
            <a:ext cx="2590800" cy="647700"/>
          </a:xfrm>
          <a:prstGeom prst="plaque">
            <a:avLst>
              <a:gd name="adj" fmla="val 6750"/>
            </a:avLst>
          </a:prstGeom>
          <a:solidFill>
            <a:srgbClr val="FFFFFF">
              <a:alpha val="30196"/>
            </a:srgbClr>
          </a:solidFill>
          <a:ln w="9525">
            <a:solidFill>
              <a:schemeClr val="bg1"/>
            </a:solidFill>
            <a:miter lim="800000"/>
          </a:ln>
        </p:spPr>
        <p:txBody>
          <a:bodyPr wrap="none" lIns="0" tIns="0" rIns="0" bIns="0" anchor="ctr"/>
          <a:lstStyle/>
          <a:p>
            <a:pPr algn="ctr" eaLnBrk="0" hangingPunct="0"/>
            <a:endParaRPr lang="zh-CN" altLang="zh-CN"/>
          </a:p>
        </p:txBody>
      </p:sp>
      <p:sp>
        <p:nvSpPr>
          <p:cNvPr id="7" name="AutoShape 342"/>
          <p:cNvSpPr>
            <a:spLocks noChangeArrowheads="1"/>
          </p:cNvSpPr>
          <p:nvPr/>
        </p:nvSpPr>
        <p:spPr bwMode="auto">
          <a:xfrm>
            <a:off x="1495425" y="2528540"/>
            <a:ext cx="2519363" cy="576262"/>
          </a:xfrm>
          <a:prstGeom prst="plaque">
            <a:avLst>
              <a:gd name="adj" fmla="val 6750"/>
            </a:avLst>
          </a:prstGeom>
          <a:gradFill rotWithShape="0">
            <a:gsLst>
              <a:gs pos="0">
                <a:srgbClr val="D6B19C"/>
              </a:gs>
              <a:gs pos="30000">
                <a:srgbClr val="D49E6C"/>
              </a:gs>
              <a:gs pos="70000">
                <a:srgbClr val="A65528"/>
              </a:gs>
              <a:gs pos="100000">
                <a:srgbClr val="663012"/>
              </a:gs>
            </a:gsLst>
            <a:lin ang="5400000" scaled="0"/>
          </a:gradFill>
          <a:ln w="9525">
            <a:solidFill>
              <a:schemeClr val="bg1"/>
            </a:solidFill>
            <a:miter lim="800000"/>
          </a:ln>
        </p:spPr>
        <p:txBody>
          <a:bodyPr wrap="none" lIns="0" tIns="0" rIns="0" bIns="0" anchor="ctr"/>
          <a:lstStyle/>
          <a:p>
            <a:pPr algn="ctr" eaLnBrk="0" hangingPunct="0"/>
            <a:endParaRPr lang="zh-CN" altLang="zh-CN"/>
          </a:p>
        </p:txBody>
      </p:sp>
      <p:sp>
        <p:nvSpPr>
          <p:cNvPr id="8" name="AutoShape 343"/>
          <p:cNvSpPr>
            <a:spLocks noChangeArrowheads="1"/>
          </p:cNvSpPr>
          <p:nvPr/>
        </p:nvSpPr>
        <p:spPr bwMode="auto">
          <a:xfrm>
            <a:off x="1674813" y="3646140"/>
            <a:ext cx="2590800" cy="647700"/>
          </a:xfrm>
          <a:prstGeom prst="plaque">
            <a:avLst>
              <a:gd name="adj" fmla="val 6750"/>
            </a:avLst>
          </a:prstGeom>
          <a:solidFill>
            <a:srgbClr val="FFFFFF">
              <a:alpha val="30196"/>
            </a:srgbClr>
          </a:solidFill>
          <a:ln w="9525">
            <a:solidFill>
              <a:schemeClr val="bg1"/>
            </a:solidFill>
            <a:miter lim="800000"/>
          </a:ln>
        </p:spPr>
        <p:txBody>
          <a:bodyPr wrap="none" lIns="0" tIns="0" rIns="0" bIns="0" anchor="ctr"/>
          <a:lstStyle/>
          <a:p>
            <a:pPr algn="ctr" eaLnBrk="0" hangingPunct="0"/>
            <a:endParaRPr lang="zh-CN" altLang="zh-CN"/>
          </a:p>
        </p:txBody>
      </p:sp>
      <p:sp>
        <p:nvSpPr>
          <p:cNvPr id="9" name="AutoShape 344"/>
          <p:cNvSpPr>
            <a:spLocks noChangeArrowheads="1"/>
          </p:cNvSpPr>
          <p:nvPr/>
        </p:nvSpPr>
        <p:spPr bwMode="auto">
          <a:xfrm>
            <a:off x="1711325" y="3681065"/>
            <a:ext cx="2519363" cy="576262"/>
          </a:xfrm>
          <a:prstGeom prst="plaque">
            <a:avLst>
              <a:gd name="adj" fmla="val 6750"/>
            </a:avLst>
          </a:prstGeom>
          <a:gradFill rotWithShape="0">
            <a:gsLst>
              <a:gs pos="0">
                <a:srgbClr val="D6B19C"/>
              </a:gs>
              <a:gs pos="30000">
                <a:srgbClr val="D49E6C"/>
              </a:gs>
              <a:gs pos="70000">
                <a:srgbClr val="A65528"/>
              </a:gs>
              <a:gs pos="100000">
                <a:srgbClr val="663012"/>
              </a:gs>
            </a:gsLst>
            <a:lin ang="5400000" scaled="0"/>
          </a:gradFill>
          <a:ln w="9525">
            <a:solidFill>
              <a:schemeClr val="bg1"/>
            </a:solidFill>
            <a:miter lim="800000"/>
          </a:ln>
        </p:spPr>
        <p:txBody>
          <a:bodyPr wrap="none" lIns="0" tIns="0" rIns="0" bIns="0" anchor="ctr"/>
          <a:lstStyle/>
          <a:p>
            <a:pPr algn="ctr" eaLnBrk="0" hangingPunct="0"/>
            <a:endParaRPr lang="zh-CN" altLang="zh-CN"/>
          </a:p>
        </p:txBody>
      </p:sp>
      <p:sp>
        <p:nvSpPr>
          <p:cNvPr id="10" name="Rectangle 345"/>
          <p:cNvSpPr>
            <a:spLocks noChangeArrowheads="1"/>
          </p:cNvSpPr>
          <p:nvPr/>
        </p:nvSpPr>
        <p:spPr bwMode="auto">
          <a:xfrm>
            <a:off x="2300288" y="3811240"/>
            <a:ext cx="1162178" cy="276999"/>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zh-CN" altLang="en-US" dirty="0">
                <a:solidFill>
                  <a:schemeClr val="bg1"/>
                </a:solidFill>
              </a:rPr>
              <a:t>销售毛利率</a:t>
            </a:r>
            <a:endParaRPr lang="ko-KR" altLang="en-US" dirty="0">
              <a:solidFill>
                <a:schemeClr val="bg1"/>
              </a:solidFill>
            </a:endParaRPr>
          </a:p>
        </p:txBody>
      </p:sp>
      <p:sp>
        <p:nvSpPr>
          <p:cNvPr id="11" name="AutoShape 346"/>
          <p:cNvSpPr>
            <a:spLocks noChangeArrowheads="1"/>
          </p:cNvSpPr>
          <p:nvPr/>
        </p:nvSpPr>
        <p:spPr bwMode="auto">
          <a:xfrm>
            <a:off x="1258888" y="1414115"/>
            <a:ext cx="2590800" cy="647700"/>
          </a:xfrm>
          <a:prstGeom prst="plaque">
            <a:avLst>
              <a:gd name="adj" fmla="val 6750"/>
            </a:avLst>
          </a:prstGeom>
          <a:solidFill>
            <a:srgbClr val="FFFFFF">
              <a:alpha val="30196"/>
            </a:srgbClr>
          </a:solidFill>
          <a:ln w="9525">
            <a:solidFill>
              <a:schemeClr val="bg1"/>
            </a:solidFill>
            <a:miter lim="800000"/>
          </a:ln>
        </p:spPr>
        <p:txBody>
          <a:bodyPr wrap="none" lIns="0" tIns="0" rIns="0" bIns="0" anchor="ctr"/>
          <a:lstStyle/>
          <a:p>
            <a:pPr algn="ctr" eaLnBrk="0" hangingPunct="0"/>
            <a:endParaRPr lang="zh-CN" altLang="zh-CN"/>
          </a:p>
        </p:txBody>
      </p:sp>
      <p:sp>
        <p:nvSpPr>
          <p:cNvPr id="12" name="AutoShape 347"/>
          <p:cNvSpPr>
            <a:spLocks noChangeArrowheads="1"/>
          </p:cNvSpPr>
          <p:nvPr/>
        </p:nvSpPr>
        <p:spPr bwMode="auto">
          <a:xfrm>
            <a:off x="1295400" y="1449040"/>
            <a:ext cx="2519363" cy="576262"/>
          </a:xfrm>
          <a:prstGeom prst="plaque">
            <a:avLst>
              <a:gd name="adj" fmla="val 6750"/>
            </a:avLst>
          </a:prstGeom>
          <a:gradFill rotWithShape="0">
            <a:gsLst>
              <a:gs pos="0">
                <a:srgbClr val="D6B19C"/>
              </a:gs>
              <a:gs pos="30000">
                <a:srgbClr val="D49E6C"/>
              </a:gs>
              <a:gs pos="70000">
                <a:srgbClr val="A65528"/>
              </a:gs>
              <a:gs pos="100000">
                <a:srgbClr val="663012"/>
              </a:gs>
            </a:gsLst>
            <a:lin ang="5400000" scaled="0"/>
          </a:gradFill>
          <a:ln w="9525">
            <a:solidFill>
              <a:schemeClr val="bg1"/>
            </a:solidFill>
            <a:miter lim="800000"/>
          </a:ln>
        </p:spPr>
        <p:txBody>
          <a:bodyPr wrap="none" lIns="0" tIns="0" rIns="0" bIns="0" anchor="ctr"/>
          <a:lstStyle/>
          <a:p>
            <a:pPr algn="ctr" eaLnBrk="0" hangingPunct="0"/>
            <a:endParaRPr lang="zh-CN" altLang="zh-CN"/>
          </a:p>
        </p:txBody>
      </p:sp>
      <p:sp>
        <p:nvSpPr>
          <p:cNvPr id="13" name="Rectangle 348"/>
          <p:cNvSpPr>
            <a:spLocks noChangeArrowheads="1"/>
          </p:cNvSpPr>
          <p:nvPr/>
        </p:nvSpPr>
        <p:spPr bwMode="auto">
          <a:xfrm>
            <a:off x="1850631" y="1593502"/>
            <a:ext cx="1394614" cy="276999"/>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zh-CN" altLang="en-US" dirty="0" smtClean="0">
                <a:solidFill>
                  <a:schemeClr val="bg1"/>
                </a:solidFill>
              </a:rPr>
              <a:t>总资产周转率</a:t>
            </a:r>
            <a:endParaRPr lang="en-US" altLang="ko-KR" dirty="0">
              <a:solidFill>
                <a:schemeClr val="bg1"/>
              </a:solidFill>
            </a:endParaRPr>
          </a:p>
        </p:txBody>
      </p:sp>
      <p:sp>
        <p:nvSpPr>
          <p:cNvPr id="14" name="AutoShape 349"/>
          <p:cNvSpPr>
            <a:spLocks noChangeArrowheads="1"/>
          </p:cNvSpPr>
          <p:nvPr/>
        </p:nvSpPr>
        <p:spPr bwMode="auto">
          <a:xfrm>
            <a:off x="1889125" y="4797077"/>
            <a:ext cx="2590800" cy="647700"/>
          </a:xfrm>
          <a:prstGeom prst="plaque">
            <a:avLst>
              <a:gd name="adj" fmla="val 6750"/>
            </a:avLst>
          </a:prstGeom>
          <a:solidFill>
            <a:srgbClr val="FFFFFF">
              <a:alpha val="30196"/>
            </a:srgbClr>
          </a:solidFill>
          <a:ln w="9525">
            <a:solidFill>
              <a:schemeClr val="bg1"/>
            </a:solidFill>
            <a:miter lim="800000"/>
          </a:ln>
        </p:spPr>
        <p:txBody>
          <a:bodyPr wrap="none" lIns="0" tIns="0" rIns="0" bIns="0" anchor="ctr"/>
          <a:lstStyle/>
          <a:p>
            <a:pPr algn="ctr" eaLnBrk="0" hangingPunct="0"/>
            <a:endParaRPr lang="zh-CN" altLang="zh-CN"/>
          </a:p>
        </p:txBody>
      </p:sp>
      <p:sp>
        <p:nvSpPr>
          <p:cNvPr id="15" name="AutoShape 350"/>
          <p:cNvSpPr>
            <a:spLocks noChangeArrowheads="1"/>
          </p:cNvSpPr>
          <p:nvPr/>
        </p:nvSpPr>
        <p:spPr bwMode="auto">
          <a:xfrm>
            <a:off x="1925638" y="4832002"/>
            <a:ext cx="2519362" cy="576263"/>
          </a:xfrm>
          <a:prstGeom prst="plaque">
            <a:avLst>
              <a:gd name="adj" fmla="val 6750"/>
            </a:avLst>
          </a:prstGeom>
          <a:gradFill rotWithShape="0">
            <a:gsLst>
              <a:gs pos="0">
                <a:srgbClr val="D6B19C"/>
              </a:gs>
              <a:gs pos="30000">
                <a:srgbClr val="D49E6C"/>
              </a:gs>
              <a:gs pos="70000">
                <a:srgbClr val="A65528"/>
              </a:gs>
              <a:gs pos="100000">
                <a:srgbClr val="663012"/>
              </a:gs>
            </a:gsLst>
            <a:lin ang="5400000" scaled="0"/>
          </a:gradFill>
          <a:ln w="9525">
            <a:solidFill>
              <a:schemeClr val="bg1"/>
            </a:solidFill>
            <a:miter lim="800000"/>
          </a:ln>
        </p:spPr>
        <p:txBody>
          <a:bodyPr wrap="none" lIns="0" tIns="0" rIns="0" bIns="0" anchor="ctr"/>
          <a:lstStyle/>
          <a:p>
            <a:pPr algn="ctr" eaLnBrk="0" hangingPunct="0"/>
            <a:endParaRPr lang="zh-CN" altLang="zh-CN"/>
          </a:p>
        </p:txBody>
      </p:sp>
      <p:sp>
        <p:nvSpPr>
          <p:cNvPr id="16" name="Rectangle 351"/>
          <p:cNvSpPr>
            <a:spLocks noChangeArrowheads="1"/>
          </p:cNvSpPr>
          <p:nvPr/>
        </p:nvSpPr>
        <p:spPr bwMode="auto">
          <a:xfrm>
            <a:off x="2293670" y="4962177"/>
            <a:ext cx="1846659" cy="276999"/>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zh-CN" altLang="en-US" dirty="0">
                <a:solidFill>
                  <a:schemeClr val="bg1"/>
                </a:solidFill>
              </a:rPr>
              <a:t>经营</a:t>
            </a:r>
            <a:r>
              <a:rPr lang="zh-CN" altLang="en-US" dirty="0" smtClean="0">
                <a:solidFill>
                  <a:schemeClr val="bg1"/>
                </a:solidFill>
              </a:rPr>
              <a:t>活动净现金</a:t>
            </a:r>
            <a:r>
              <a:rPr lang="zh-CN" altLang="en-US" dirty="0">
                <a:solidFill>
                  <a:schemeClr val="bg1"/>
                </a:solidFill>
              </a:rPr>
              <a:t>流</a:t>
            </a:r>
            <a:endParaRPr lang="ko-KR" altLang="en-US" dirty="0">
              <a:solidFill>
                <a:schemeClr val="bg1"/>
              </a:solidFill>
            </a:endParaRPr>
          </a:p>
        </p:txBody>
      </p:sp>
      <p:sp>
        <p:nvSpPr>
          <p:cNvPr id="17" name="Line 352"/>
          <p:cNvSpPr>
            <a:spLocks noChangeShapeType="1"/>
          </p:cNvSpPr>
          <p:nvPr/>
        </p:nvSpPr>
        <p:spPr bwMode="auto">
          <a:xfrm rot="21000000">
            <a:off x="2554288" y="2130077"/>
            <a:ext cx="0" cy="287338"/>
          </a:xfrm>
          <a:prstGeom prst="line">
            <a:avLst/>
          </a:prstGeom>
          <a:noFill/>
          <a:ln w="9525">
            <a:solidFill>
              <a:srgbClr val="000000"/>
            </a:solidFill>
            <a:round/>
          </a:ln>
          <a:scene3d>
            <a:camera prst="legacyObliqueBottomRight"/>
            <a:lightRig rig="legacyFlat3" dir="b"/>
          </a:scene3d>
          <a:sp3d extrusionH="111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lIns="92075" tIns="46038" rIns="92075" bIns="46038" anchor="ctr">
            <a:flatTx/>
          </a:bodyPr>
          <a:lstStyle/>
          <a:p>
            <a:endParaRPr lang="zh-CN" altLang="en-US"/>
          </a:p>
        </p:txBody>
      </p:sp>
      <p:sp>
        <p:nvSpPr>
          <p:cNvPr id="18" name="Line 353"/>
          <p:cNvSpPr>
            <a:spLocks noChangeShapeType="1"/>
          </p:cNvSpPr>
          <p:nvPr/>
        </p:nvSpPr>
        <p:spPr bwMode="auto">
          <a:xfrm rot="600000">
            <a:off x="6516688" y="3231802"/>
            <a:ext cx="0" cy="287338"/>
          </a:xfrm>
          <a:prstGeom prst="line">
            <a:avLst/>
          </a:prstGeom>
          <a:noFill/>
          <a:ln w="9525">
            <a:solidFill>
              <a:srgbClr val="000000"/>
            </a:solidFill>
            <a:round/>
          </a:ln>
          <a:scene3d>
            <a:camera prst="legacyObliqueBottomRight"/>
            <a:lightRig rig="legacyFlat3" dir="b"/>
          </a:scene3d>
          <a:sp3d extrusionH="111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lIns="92075" tIns="46038" rIns="92075" bIns="46038" anchor="ctr">
            <a:flatTx/>
          </a:bodyPr>
          <a:lstStyle/>
          <a:p>
            <a:endParaRPr lang="zh-CN" altLang="en-US"/>
          </a:p>
        </p:txBody>
      </p:sp>
      <p:sp>
        <p:nvSpPr>
          <p:cNvPr id="19" name="AutoShape 354"/>
          <p:cNvSpPr>
            <a:spLocks noChangeArrowheads="1"/>
          </p:cNvSpPr>
          <p:nvPr/>
        </p:nvSpPr>
        <p:spPr bwMode="auto">
          <a:xfrm>
            <a:off x="5302250" y="2493615"/>
            <a:ext cx="2590800" cy="647700"/>
          </a:xfrm>
          <a:prstGeom prst="plaque">
            <a:avLst>
              <a:gd name="adj" fmla="val 6750"/>
            </a:avLst>
          </a:prstGeom>
          <a:solidFill>
            <a:srgbClr val="FFFFFF">
              <a:alpha val="30196"/>
            </a:srgbClr>
          </a:solidFill>
          <a:ln w="9525">
            <a:solidFill>
              <a:schemeClr val="bg1"/>
            </a:solidFill>
            <a:miter lim="800000"/>
          </a:ln>
        </p:spPr>
        <p:txBody>
          <a:bodyPr wrap="none" lIns="0" tIns="0" rIns="0" bIns="0" anchor="ctr"/>
          <a:lstStyle/>
          <a:p>
            <a:pPr algn="ctr" eaLnBrk="0" hangingPunct="0"/>
            <a:endParaRPr lang="zh-CN" altLang="zh-CN"/>
          </a:p>
        </p:txBody>
      </p:sp>
      <p:sp>
        <p:nvSpPr>
          <p:cNvPr id="20" name="AutoShape 355"/>
          <p:cNvSpPr>
            <a:spLocks noChangeArrowheads="1"/>
          </p:cNvSpPr>
          <p:nvPr/>
        </p:nvSpPr>
        <p:spPr bwMode="auto">
          <a:xfrm>
            <a:off x="5338763" y="2528540"/>
            <a:ext cx="2519362" cy="576262"/>
          </a:xfrm>
          <a:prstGeom prst="plaque">
            <a:avLst>
              <a:gd name="adj" fmla="val 6750"/>
            </a:avLst>
          </a:prstGeom>
          <a:gradFill rotWithShape="0">
            <a:gsLst>
              <a:gs pos="0">
                <a:srgbClr val="D6B19C"/>
              </a:gs>
              <a:gs pos="30000">
                <a:srgbClr val="D49E6C"/>
              </a:gs>
              <a:gs pos="70000">
                <a:srgbClr val="A65528"/>
              </a:gs>
              <a:gs pos="100000">
                <a:srgbClr val="663012"/>
              </a:gs>
            </a:gsLst>
            <a:lin ang="5400000" scaled="0"/>
          </a:gradFill>
          <a:ln w="9525">
            <a:solidFill>
              <a:schemeClr val="bg1"/>
            </a:solidFill>
            <a:miter lim="800000"/>
          </a:ln>
        </p:spPr>
        <p:txBody>
          <a:bodyPr wrap="none" lIns="0" tIns="0" rIns="0" bIns="0" anchor="ctr"/>
          <a:lstStyle/>
          <a:p>
            <a:pPr algn="ctr" eaLnBrk="0" hangingPunct="0"/>
            <a:endParaRPr lang="zh-CN" altLang="zh-CN"/>
          </a:p>
        </p:txBody>
      </p:sp>
      <p:sp>
        <p:nvSpPr>
          <p:cNvPr id="21" name="AutoShape 356"/>
          <p:cNvSpPr>
            <a:spLocks noChangeArrowheads="1"/>
          </p:cNvSpPr>
          <p:nvPr/>
        </p:nvSpPr>
        <p:spPr bwMode="auto">
          <a:xfrm>
            <a:off x="5086350" y="3646140"/>
            <a:ext cx="2590800" cy="647700"/>
          </a:xfrm>
          <a:prstGeom prst="plaque">
            <a:avLst>
              <a:gd name="adj" fmla="val 6750"/>
            </a:avLst>
          </a:prstGeom>
          <a:solidFill>
            <a:srgbClr val="FFFFFF">
              <a:alpha val="30196"/>
            </a:srgbClr>
          </a:solidFill>
          <a:ln w="9525">
            <a:solidFill>
              <a:schemeClr val="bg1"/>
            </a:solidFill>
            <a:miter lim="800000"/>
          </a:ln>
        </p:spPr>
        <p:txBody>
          <a:bodyPr wrap="none" lIns="0" tIns="0" rIns="0" bIns="0" anchor="ctr"/>
          <a:lstStyle/>
          <a:p>
            <a:pPr algn="ctr" eaLnBrk="0" hangingPunct="0"/>
            <a:endParaRPr lang="zh-CN" altLang="zh-CN"/>
          </a:p>
        </p:txBody>
      </p:sp>
      <p:sp>
        <p:nvSpPr>
          <p:cNvPr id="22" name="AutoShape 357"/>
          <p:cNvSpPr>
            <a:spLocks noChangeArrowheads="1"/>
          </p:cNvSpPr>
          <p:nvPr/>
        </p:nvSpPr>
        <p:spPr bwMode="auto">
          <a:xfrm>
            <a:off x="5122863" y="3681065"/>
            <a:ext cx="2519362" cy="576262"/>
          </a:xfrm>
          <a:prstGeom prst="plaque">
            <a:avLst>
              <a:gd name="adj" fmla="val 6750"/>
            </a:avLst>
          </a:prstGeom>
          <a:gradFill rotWithShape="0">
            <a:gsLst>
              <a:gs pos="0">
                <a:srgbClr val="D6B19C"/>
              </a:gs>
              <a:gs pos="30000">
                <a:srgbClr val="D49E6C"/>
              </a:gs>
              <a:gs pos="70000">
                <a:srgbClr val="A65528"/>
              </a:gs>
              <a:gs pos="100000">
                <a:srgbClr val="663012"/>
              </a:gs>
            </a:gsLst>
            <a:lin ang="5400000" scaled="0"/>
          </a:gradFill>
          <a:ln w="9525">
            <a:solidFill>
              <a:schemeClr val="bg1"/>
            </a:solidFill>
            <a:miter lim="800000"/>
          </a:ln>
        </p:spPr>
        <p:txBody>
          <a:bodyPr wrap="none" lIns="0" tIns="0" rIns="0" bIns="0" anchor="ctr"/>
          <a:lstStyle/>
          <a:p>
            <a:pPr algn="ctr" eaLnBrk="0" hangingPunct="0"/>
            <a:endParaRPr lang="zh-CN" altLang="zh-CN"/>
          </a:p>
        </p:txBody>
      </p:sp>
      <p:sp>
        <p:nvSpPr>
          <p:cNvPr id="23" name="AutoShape 358"/>
          <p:cNvSpPr>
            <a:spLocks noChangeArrowheads="1"/>
          </p:cNvSpPr>
          <p:nvPr/>
        </p:nvSpPr>
        <p:spPr bwMode="auto">
          <a:xfrm>
            <a:off x="4870450" y="4797077"/>
            <a:ext cx="2590800" cy="647700"/>
          </a:xfrm>
          <a:prstGeom prst="plaque">
            <a:avLst>
              <a:gd name="adj" fmla="val 6750"/>
            </a:avLst>
          </a:prstGeom>
          <a:solidFill>
            <a:srgbClr val="FFFFFF">
              <a:alpha val="30196"/>
            </a:srgbClr>
          </a:solidFill>
          <a:ln w="9525">
            <a:solidFill>
              <a:schemeClr val="bg1"/>
            </a:solidFill>
            <a:miter lim="800000"/>
          </a:ln>
        </p:spPr>
        <p:txBody>
          <a:bodyPr wrap="none" lIns="0" tIns="0" rIns="0" bIns="0" anchor="ctr"/>
          <a:lstStyle/>
          <a:p>
            <a:pPr algn="ctr" eaLnBrk="0" hangingPunct="0"/>
            <a:endParaRPr lang="zh-CN" altLang="zh-CN"/>
          </a:p>
        </p:txBody>
      </p:sp>
      <p:sp>
        <p:nvSpPr>
          <p:cNvPr id="24" name="AutoShape 359"/>
          <p:cNvSpPr>
            <a:spLocks noChangeArrowheads="1"/>
          </p:cNvSpPr>
          <p:nvPr/>
        </p:nvSpPr>
        <p:spPr bwMode="auto">
          <a:xfrm>
            <a:off x="4906963" y="4832002"/>
            <a:ext cx="2519362" cy="576263"/>
          </a:xfrm>
          <a:prstGeom prst="plaque">
            <a:avLst>
              <a:gd name="adj" fmla="val 6750"/>
            </a:avLst>
          </a:prstGeom>
          <a:gradFill rotWithShape="0">
            <a:gsLst>
              <a:gs pos="0">
                <a:srgbClr val="D6B19C"/>
              </a:gs>
              <a:gs pos="30000">
                <a:srgbClr val="D49E6C"/>
              </a:gs>
              <a:gs pos="70000">
                <a:srgbClr val="A65528"/>
              </a:gs>
              <a:gs pos="100000">
                <a:srgbClr val="663012"/>
              </a:gs>
            </a:gsLst>
            <a:lin ang="5400000" scaled="0"/>
          </a:gradFill>
          <a:ln w="9525">
            <a:solidFill>
              <a:schemeClr val="bg1"/>
            </a:solidFill>
            <a:miter lim="800000"/>
          </a:ln>
        </p:spPr>
        <p:txBody>
          <a:bodyPr wrap="none" lIns="0" tIns="0" rIns="0" bIns="0" anchor="ctr"/>
          <a:lstStyle/>
          <a:p>
            <a:pPr algn="ctr" eaLnBrk="0" hangingPunct="0"/>
            <a:endParaRPr lang="zh-CN" altLang="zh-CN"/>
          </a:p>
        </p:txBody>
      </p:sp>
      <p:sp>
        <p:nvSpPr>
          <p:cNvPr id="25" name="Line 360"/>
          <p:cNvSpPr>
            <a:spLocks noChangeShapeType="1"/>
          </p:cNvSpPr>
          <p:nvPr/>
        </p:nvSpPr>
        <p:spPr bwMode="auto">
          <a:xfrm rot="600000">
            <a:off x="6300788" y="4393852"/>
            <a:ext cx="0" cy="287338"/>
          </a:xfrm>
          <a:prstGeom prst="line">
            <a:avLst/>
          </a:prstGeom>
          <a:noFill/>
          <a:ln w="9525">
            <a:solidFill>
              <a:srgbClr val="000000"/>
            </a:solidFill>
            <a:round/>
          </a:ln>
          <a:scene3d>
            <a:camera prst="legacyObliqueBottomRight"/>
            <a:lightRig rig="legacyFlat3" dir="b"/>
          </a:scene3d>
          <a:sp3d extrusionH="111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lIns="92075" tIns="46038" rIns="92075" bIns="46038" anchor="ctr">
            <a:flatTx/>
          </a:bodyPr>
          <a:lstStyle/>
          <a:p>
            <a:endParaRPr lang="zh-CN" altLang="en-US"/>
          </a:p>
        </p:txBody>
      </p:sp>
      <p:sp>
        <p:nvSpPr>
          <p:cNvPr id="26" name="Line 361"/>
          <p:cNvSpPr>
            <a:spLocks noChangeShapeType="1"/>
          </p:cNvSpPr>
          <p:nvPr/>
        </p:nvSpPr>
        <p:spPr bwMode="auto">
          <a:xfrm rot="600000">
            <a:off x="6813550" y="2130077"/>
            <a:ext cx="0" cy="287338"/>
          </a:xfrm>
          <a:prstGeom prst="line">
            <a:avLst/>
          </a:prstGeom>
          <a:noFill/>
          <a:ln w="9525">
            <a:solidFill>
              <a:srgbClr val="000000"/>
            </a:solidFill>
            <a:round/>
          </a:ln>
          <a:scene3d>
            <a:camera prst="legacyObliqueBottomRight"/>
            <a:lightRig rig="legacyFlat3" dir="b"/>
          </a:scene3d>
          <a:sp3d extrusionH="111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lIns="92075" tIns="46038" rIns="92075" bIns="46038" anchor="ctr">
            <a:flatTx/>
          </a:bodyPr>
          <a:lstStyle/>
          <a:p>
            <a:endParaRPr lang="zh-CN" altLang="en-US"/>
          </a:p>
        </p:txBody>
      </p:sp>
      <p:sp>
        <p:nvSpPr>
          <p:cNvPr id="27" name="Rectangle 362"/>
          <p:cNvSpPr>
            <a:spLocks noChangeArrowheads="1"/>
          </p:cNvSpPr>
          <p:nvPr/>
        </p:nvSpPr>
        <p:spPr bwMode="auto">
          <a:xfrm>
            <a:off x="2084388" y="2669827"/>
            <a:ext cx="1162178" cy="276999"/>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zh-CN" altLang="en-US" dirty="0">
                <a:solidFill>
                  <a:schemeClr val="bg1"/>
                </a:solidFill>
              </a:rPr>
              <a:t>流动性比率</a:t>
            </a:r>
            <a:endParaRPr lang="ko-KR" altLang="en-US" dirty="0">
              <a:solidFill>
                <a:schemeClr val="bg1"/>
              </a:solidFill>
            </a:endParaRPr>
          </a:p>
        </p:txBody>
      </p:sp>
      <p:sp>
        <p:nvSpPr>
          <p:cNvPr id="28" name="Rectangle 363"/>
          <p:cNvSpPr>
            <a:spLocks noChangeArrowheads="1"/>
          </p:cNvSpPr>
          <p:nvPr/>
        </p:nvSpPr>
        <p:spPr bwMode="auto">
          <a:xfrm>
            <a:off x="5791136" y="3811240"/>
            <a:ext cx="1162178" cy="276999"/>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zh-CN" altLang="en-US" dirty="0">
                <a:solidFill>
                  <a:schemeClr val="bg1"/>
                </a:solidFill>
              </a:rPr>
              <a:t>净值报酬率</a:t>
            </a:r>
            <a:endParaRPr lang="ko-KR" altLang="en-US" dirty="0">
              <a:solidFill>
                <a:schemeClr val="bg1"/>
              </a:solidFill>
            </a:endParaRPr>
          </a:p>
        </p:txBody>
      </p:sp>
      <p:sp>
        <p:nvSpPr>
          <p:cNvPr id="29" name="Rectangle 364"/>
          <p:cNvSpPr>
            <a:spLocks noChangeArrowheads="1"/>
          </p:cNvSpPr>
          <p:nvPr/>
        </p:nvSpPr>
        <p:spPr bwMode="auto">
          <a:xfrm>
            <a:off x="5610161" y="4962177"/>
            <a:ext cx="1162178" cy="276999"/>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zh-CN" altLang="en-US" dirty="0">
                <a:solidFill>
                  <a:schemeClr val="bg1"/>
                </a:solidFill>
              </a:rPr>
              <a:t>市场占有率</a:t>
            </a:r>
            <a:endParaRPr lang="ko-KR" altLang="en-US" dirty="0">
              <a:solidFill>
                <a:schemeClr val="bg1"/>
              </a:solidFill>
            </a:endParaRPr>
          </a:p>
        </p:txBody>
      </p:sp>
      <p:sp>
        <p:nvSpPr>
          <p:cNvPr id="30" name="Rectangle 365"/>
          <p:cNvSpPr>
            <a:spLocks noChangeArrowheads="1"/>
          </p:cNvSpPr>
          <p:nvPr/>
        </p:nvSpPr>
        <p:spPr bwMode="auto">
          <a:xfrm>
            <a:off x="5776189" y="2669827"/>
            <a:ext cx="1627048" cy="276999"/>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zh-CN" altLang="en-US" dirty="0">
                <a:solidFill>
                  <a:schemeClr val="bg1"/>
                </a:solidFill>
              </a:rPr>
              <a:t>应收账款周转率</a:t>
            </a:r>
            <a:endParaRPr lang="ko-KR" altLang="en-US" dirty="0">
              <a:solidFill>
                <a:schemeClr val="bg1"/>
              </a:solidFill>
            </a:endParaRPr>
          </a:p>
        </p:txBody>
      </p:sp>
      <p:sp>
        <p:nvSpPr>
          <p:cNvPr id="31" name="AutoShape 366"/>
          <p:cNvSpPr>
            <a:spLocks noChangeArrowheads="1"/>
          </p:cNvSpPr>
          <p:nvPr/>
        </p:nvSpPr>
        <p:spPr bwMode="auto">
          <a:xfrm>
            <a:off x="5510213" y="1414115"/>
            <a:ext cx="2590800" cy="647700"/>
          </a:xfrm>
          <a:prstGeom prst="plaque">
            <a:avLst>
              <a:gd name="adj" fmla="val 6750"/>
            </a:avLst>
          </a:prstGeom>
          <a:solidFill>
            <a:srgbClr val="FFFFFF">
              <a:alpha val="30196"/>
            </a:srgbClr>
          </a:solidFill>
          <a:ln w="9525">
            <a:solidFill>
              <a:schemeClr val="bg1"/>
            </a:solidFill>
            <a:miter lim="800000"/>
          </a:ln>
        </p:spPr>
        <p:txBody>
          <a:bodyPr wrap="none" lIns="0" tIns="0" rIns="0" bIns="0" anchor="ctr"/>
          <a:lstStyle/>
          <a:p>
            <a:pPr algn="ctr" eaLnBrk="0" hangingPunct="0"/>
            <a:endParaRPr lang="zh-CN" altLang="zh-CN"/>
          </a:p>
        </p:txBody>
      </p:sp>
      <p:sp>
        <p:nvSpPr>
          <p:cNvPr id="32" name="AutoShape 367"/>
          <p:cNvSpPr>
            <a:spLocks noChangeArrowheads="1"/>
          </p:cNvSpPr>
          <p:nvPr/>
        </p:nvSpPr>
        <p:spPr bwMode="auto">
          <a:xfrm>
            <a:off x="5546725" y="1449040"/>
            <a:ext cx="2519363" cy="576262"/>
          </a:xfrm>
          <a:prstGeom prst="plaque">
            <a:avLst>
              <a:gd name="adj" fmla="val 6750"/>
            </a:avLst>
          </a:prstGeom>
          <a:gradFill rotWithShape="0">
            <a:gsLst>
              <a:gs pos="0">
                <a:srgbClr val="D6B19C"/>
              </a:gs>
              <a:gs pos="30000">
                <a:srgbClr val="D49E6C"/>
              </a:gs>
              <a:gs pos="70000">
                <a:srgbClr val="A65528"/>
              </a:gs>
              <a:gs pos="100000">
                <a:srgbClr val="663012"/>
              </a:gs>
            </a:gsLst>
            <a:lin ang="5400000" scaled="0"/>
          </a:gradFill>
          <a:ln w="9525">
            <a:solidFill>
              <a:schemeClr val="bg1"/>
            </a:solidFill>
            <a:miter lim="800000"/>
          </a:ln>
        </p:spPr>
        <p:txBody>
          <a:bodyPr wrap="none" lIns="0" tIns="0" rIns="0" bIns="0" anchor="ctr"/>
          <a:lstStyle/>
          <a:p>
            <a:pPr algn="ctr" eaLnBrk="0" hangingPunct="0"/>
            <a:endParaRPr lang="zh-CN" altLang="zh-CN"/>
          </a:p>
        </p:txBody>
      </p:sp>
      <p:sp>
        <p:nvSpPr>
          <p:cNvPr id="33" name="Rectangle 368"/>
          <p:cNvSpPr>
            <a:spLocks noChangeArrowheads="1"/>
          </p:cNvSpPr>
          <p:nvPr/>
        </p:nvSpPr>
        <p:spPr bwMode="auto">
          <a:xfrm>
            <a:off x="6218174" y="1593502"/>
            <a:ext cx="1162178" cy="276999"/>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zh-CN" altLang="en-US" dirty="0">
                <a:solidFill>
                  <a:schemeClr val="bg1"/>
                </a:solidFill>
              </a:rPr>
              <a:t>资产负债率</a:t>
            </a:r>
            <a:endParaRPr lang="en-US" altLang="ko-KR" dirty="0">
              <a:solidFill>
                <a:schemeClr val="bg1"/>
              </a:solidFill>
            </a:endParaRPr>
          </a:p>
        </p:txBody>
      </p:sp>
      <p:sp>
        <p:nvSpPr>
          <p:cNvPr id="34" name="AutoShape 369"/>
          <p:cNvSpPr>
            <a:spLocks noChangeArrowheads="1"/>
          </p:cNvSpPr>
          <p:nvPr/>
        </p:nvSpPr>
        <p:spPr bwMode="auto">
          <a:xfrm flipV="1">
            <a:off x="3168650" y="6452964"/>
            <a:ext cx="2808288" cy="71437"/>
          </a:xfrm>
          <a:custGeom>
            <a:avLst/>
            <a:gdLst>
              <a:gd name="T0" fmla="*/ 2147483647 w 21600"/>
              <a:gd name="T1" fmla="*/ 1292130 h 21600"/>
              <a:gd name="T2" fmla="*/ 2147483647 w 21600"/>
              <a:gd name="T3" fmla="*/ 2584227 h 21600"/>
              <a:gd name="T4" fmla="*/ 2147483647 w 21600"/>
              <a:gd name="T5" fmla="*/ 1292130 h 21600"/>
              <a:gd name="T6" fmla="*/ 2147483647 w 21600"/>
              <a:gd name="T7" fmla="*/ 0 h 21600"/>
              <a:gd name="T8" fmla="*/ 0 60000 65536"/>
              <a:gd name="T9" fmla="*/ 0 60000 65536"/>
              <a:gd name="T10" fmla="*/ 0 60000 65536"/>
              <a:gd name="T11" fmla="*/ 0 60000 65536"/>
              <a:gd name="T12" fmla="*/ 2679 w 21600"/>
              <a:gd name="T13" fmla="*/ 2679 h 21600"/>
              <a:gd name="T14" fmla="*/ 18921 w 21600"/>
              <a:gd name="T15" fmla="*/ 18921 h 21600"/>
            </a:gdLst>
            <a:ahLst/>
            <a:cxnLst>
              <a:cxn ang="T8">
                <a:pos x="T0" y="T1"/>
              </a:cxn>
              <a:cxn ang="T9">
                <a:pos x="T2" y="T3"/>
              </a:cxn>
              <a:cxn ang="T10">
                <a:pos x="T4" y="T5"/>
              </a:cxn>
              <a:cxn ang="T11">
                <a:pos x="T6" y="T7"/>
              </a:cxn>
            </a:cxnLst>
            <a:rect l="T12" t="T13" r="T14" b="T15"/>
            <a:pathLst>
              <a:path w="21600" h="21600">
                <a:moveTo>
                  <a:pt x="0" y="0"/>
                </a:moveTo>
                <a:lnTo>
                  <a:pt x="1757" y="21600"/>
                </a:lnTo>
                <a:lnTo>
                  <a:pt x="19843" y="21600"/>
                </a:lnTo>
                <a:lnTo>
                  <a:pt x="21600" y="0"/>
                </a:lnTo>
                <a:lnTo>
                  <a:pt x="0" y="0"/>
                </a:lnTo>
                <a:close/>
              </a:path>
            </a:pathLst>
          </a:custGeom>
          <a:gradFill rotWithShape="1">
            <a:gsLst>
              <a:gs pos="0">
                <a:srgbClr val="005CE4">
                  <a:alpha val="0"/>
                </a:srgbClr>
              </a:gs>
              <a:gs pos="100000">
                <a:schemeClr val="tx1">
                  <a:alpha val="39998"/>
                </a:scheme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35" name="AutoShape 370"/>
          <p:cNvSpPr>
            <a:spLocks noChangeArrowheads="1"/>
          </p:cNvSpPr>
          <p:nvPr/>
        </p:nvSpPr>
        <p:spPr bwMode="auto">
          <a:xfrm>
            <a:off x="3314700" y="5805264"/>
            <a:ext cx="2519363" cy="576262"/>
          </a:xfrm>
          <a:prstGeom prst="roundRect">
            <a:avLst>
              <a:gd name="adj" fmla="val 16667"/>
            </a:avLst>
          </a:prstGeom>
          <a:gradFill rotWithShape="1">
            <a:gsLst>
              <a:gs pos="0">
                <a:srgbClr val="FFCC66"/>
              </a:gs>
              <a:gs pos="100000">
                <a:srgbClr val="765E2F"/>
              </a:gs>
            </a:gsLst>
            <a:lin ang="0" scaled="1"/>
          </a:gradFill>
          <a:ln w="9525">
            <a:round/>
          </a:ln>
          <a:scene3d>
            <a:camera prst="legacyObliqueBottom"/>
            <a:lightRig rig="legacyFlat3" dir="b"/>
          </a:scene3d>
          <a:sp3d extrusionH="100000" prstMaterial="legacyMatte">
            <a:bevelT w="13500" h="13500" prst="angle"/>
            <a:bevelB w="13500" h="13500" prst="angle"/>
            <a:extrusionClr>
              <a:srgbClr val="FFCC66"/>
            </a:extrusionClr>
          </a:sp3d>
        </p:spPr>
        <p:txBody>
          <a:bodyPr wrap="none" anchor="ctr">
            <a:flatTx/>
          </a:bodyPr>
          <a:lstStyle/>
          <a:p>
            <a:pPr algn="ctr" eaLnBrk="0" hangingPunct="0">
              <a:lnSpc>
                <a:spcPct val="70000"/>
              </a:lnSpc>
            </a:pPr>
            <a:endParaRPr lang="zh-CN" altLang="zh-CN" sz="1400" b="1">
              <a:solidFill>
                <a:srgbClr val="FFFFFF"/>
              </a:solidFill>
              <a:ea typeface="Dotum" pitchFamily="34" charset="-127"/>
            </a:endParaRPr>
          </a:p>
        </p:txBody>
      </p:sp>
      <p:sp>
        <p:nvSpPr>
          <p:cNvPr id="36" name="Rectangle 371"/>
          <p:cNvSpPr>
            <a:spLocks noChangeArrowheads="1"/>
          </p:cNvSpPr>
          <p:nvPr/>
        </p:nvSpPr>
        <p:spPr bwMode="auto">
          <a:xfrm>
            <a:off x="3782669" y="5949280"/>
            <a:ext cx="1548501" cy="307777"/>
          </a:xfrm>
          <a:prstGeom prst="rect">
            <a:avLst/>
          </a:prstGeom>
          <a:noFill/>
          <a:ln>
            <a:noFill/>
          </a:ln>
          <a:effectLst>
            <a:outerShdw dist="12700" dir="5400000" algn="ctr" rotWithShape="0">
              <a:schemeClr val="bg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zh-CN" altLang="en-US" sz="2000" dirty="0" smtClean="0">
                <a:solidFill>
                  <a:srgbClr val="800000"/>
                </a:solidFill>
                <a:latin typeface="黑体" pitchFamily="49" charset="-122"/>
                <a:ea typeface="黑体" pitchFamily="49" charset="-122"/>
              </a:rPr>
              <a:t>资产效能分析</a:t>
            </a:r>
            <a:endParaRPr lang="en-US" altLang="ko-KR" sz="2000" dirty="0">
              <a:solidFill>
                <a:srgbClr val="800000"/>
              </a:solidFill>
              <a:latin typeface="黑体" pitchFamily="49" charset="-122"/>
              <a:ea typeface="黑体" pitchFamily="49" charset="-122"/>
            </a:endParaRPr>
          </a:p>
        </p:txBody>
      </p:sp>
      <p:sp>
        <p:nvSpPr>
          <p:cNvPr id="38" name="Line 373"/>
          <p:cNvSpPr>
            <a:spLocks noChangeShapeType="1"/>
          </p:cNvSpPr>
          <p:nvPr/>
        </p:nvSpPr>
        <p:spPr bwMode="auto">
          <a:xfrm rot="21000000">
            <a:off x="2771775" y="3231802"/>
            <a:ext cx="0" cy="287338"/>
          </a:xfrm>
          <a:prstGeom prst="line">
            <a:avLst/>
          </a:prstGeom>
          <a:noFill/>
          <a:ln w="9525">
            <a:solidFill>
              <a:srgbClr val="000000"/>
            </a:solidFill>
            <a:round/>
          </a:ln>
          <a:scene3d>
            <a:camera prst="legacyObliqueBottomRight"/>
            <a:lightRig rig="legacyFlat3" dir="b"/>
          </a:scene3d>
          <a:sp3d extrusionH="111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lIns="92075" tIns="46038" rIns="92075" bIns="46038" anchor="ctr">
            <a:flatTx/>
          </a:bodyPr>
          <a:lstStyle/>
          <a:p>
            <a:endParaRPr lang="zh-CN" altLang="en-US"/>
          </a:p>
        </p:txBody>
      </p:sp>
      <p:sp>
        <p:nvSpPr>
          <p:cNvPr id="39" name="Line 374"/>
          <p:cNvSpPr>
            <a:spLocks noChangeShapeType="1"/>
          </p:cNvSpPr>
          <p:nvPr/>
        </p:nvSpPr>
        <p:spPr bwMode="auto">
          <a:xfrm rot="21000000">
            <a:off x="3059113" y="4393852"/>
            <a:ext cx="0" cy="287338"/>
          </a:xfrm>
          <a:prstGeom prst="line">
            <a:avLst/>
          </a:prstGeom>
          <a:noFill/>
          <a:ln w="9525">
            <a:solidFill>
              <a:srgbClr val="000000"/>
            </a:solidFill>
            <a:round/>
          </a:ln>
          <a:scene3d>
            <a:camera prst="legacyObliqueBottomRight"/>
            <a:lightRig rig="legacyFlat3" dir="b"/>
          </a:scene3d>
          <a:sp3d extrusionH="111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lIns="92075" tIns="46038" rIns="92075" bIns="46038" anchor="ctr">
            <a:flatTx/>
          </a:bodyPr>
          <a:lstStyle/>
          <a:p>
            <a:endParaRPr lang="zh-CN" altLang="en-US"/>
          </a:p>
        </p:txBody>
      </p:sp>
      <p:sp>
        <p:nvSpPr>
          <p:cNvPr id="2" name="下箭头 1"/>
          <p:cNvSpPr/>
          <p:nvPr/>
        </p:nvSpPr>
        <p:spPr>
          <a:xfrm>
            <a:off x="4574381" y="5589240"/>
            <a:ext cx="213643" cy="21602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四、建设步骤</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风险调查之走好九个程序</a:t>
            </a:r>
            <a:endParaRPr lang="zh-CN" altLang="en-US" sz="2800" dirty="0">
              <a:solidFill>
                <a:schemeClr val="bg1"/>
              </a:solidFill>
              <a:latin typeface="微软雅黑" pitchFamily="34" charset="-122"/>
              <a:ea typeface="微软雅黑" pitchFamily="34" charset="-122"/>
            </a:endParaRPr>
          </a:p>
        </p:txBody>
      </p:sp>
      <p:grpSp>
        <p:nvGrpSpPr>
          <p:cNvPr id="2" name="组合 1"/>
          <p:cNvGrpSpPr/>
          <p:nvPr/>
        </p:nvGrpSpPr>
        <p:grpSpPr>
          <a:xfrm>
            <a:off x="684213" y="1347788"/>
            <a:ext cx="7702550" cy="5177556"/>
            <a:chOff x="684213" y="1054100"/>
            <a:chExt cx="7702550" cy="5614988"/>
          </a:xfrm>
        </p:grpSpPr>
        <p:sp>
          <p:nvSpPr>
            <p:cNvPr id="5" name="Freeform 4"/>
            <p:cNvSpPr/>
            <p:nvPr/>
          </p:nvSpPr>
          <p:spPr bwMode="auto">
            <a:xfrm>
              <a:off x="2024063" y="1347788"/>
              <a:ext cx="5067300" cy="5219700"/>
            </a:xfrm>
            <a:custGeom>
              <a:avLst/>
              <a:gdLst>
                <a:gd name="T0" fmla="*/ 0 w 3192"/>
                <a:gd name="T1" fmla="*/ 150 h 3288"/>
                <a:gd name="T2" fmla="*/ 684 w 3192"/>
                <a:gd name="T3" fmla="*/ 3282 h 3288"/>
                <a:gd name="T4" fmla="*/ 1974 w 3192"/>
                <a:gd name="T5" fmla="*/ 3288 h 3288"/>
                <a:gd name="T6" fmla="*/ 1350 w 3192"/>
                <a:gd name="T7" fmla="*/ 0 h 3288"/>
                <a:gd name="T8" fmla="*/ 2586 w 3192"/>
                <a:gd name="T9" fmla="*/ 0 h 3288"/>
                <a:gd name="T10" fmla="*/ 3192 w 3192"/>
                <a:gd name="T11" fmla="*/ 2658 h 32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92" h="3288">
                  <a:moveTo>
                    <a:pt x="0" y="150"/>
                  </a:moveTo>
                  <a:lnTo>
                    <a:pt x="684" y="3282"/>
                  </a:lnTo>
                  <a:lnTo>
                    <a:pt x="1974" y="3288"/>
                  </a:lnTo>
                  <a:lnTo>
                    <a:pt x="1350" y="0"/>
                  </a:lnTo>
                  <a:lnTo>
                    <a:pt x="2586" y="0"/>
                  </a:lnTo>
                  <a:lnTo>
                    <a:pt x="3192" y="2658"/>
                  </a:lnTo>
                </a:path>
              </a:pathLst>
            </a:custGeom>
            <a:noFill/>
            <a:ln w="19050" cap="flat" cmpd="sng">
              <a:solidFill>
                <a:srgbClr val="FF9900"/>
              </a:solidFill>
              <a:prstDash val="solid"/>
              <a:round/>
              <a:headEnd type="none" w="sm" len="sm"/>
              <a:tailEnd type="none" w="sm" len="sm"/>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 name="AutoShape 5"/>
            <p:cNvSpPr>
              <a:spLocks noChangeArrowheads="1"/>
            </p:cNvSpPr>
            <p:nvPr/>
          </p:nvSpPr>
          <p:spPr bwMode="auto">
            <a:xfrm rot="16200000">
              <a:off x="1913731" y="-169068"/>
              <a:ext cx="277813" cy="2724150"/>
            </a:xfrm>
            <a:prstGeom prst="flowChartDelay">
              <a:avLst/>
            </a:prstGeom>
            <a:gradFill rotWithShape="1">
              <a:gsLst>
                <a:gs pos="0">
                  <a:srgbClr val="FFFFFF"/>
                </a:gs>
                <a:gs pos="100000">
                  <a:srgbClr val="33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7" name="AutoShape 6"/>
            <p:cNvSpPr>
              <a:spLocks noChangeArrowheads="1"/>
            </p:cNvSpPr>
            <p:nvPr/>
          </p:nvSpPr>
          <p:spPr bwMode="auto">
            <a:xfrm>
              <a:off x="684213" y="1190625"/>
              <a:ext cx="2735262" cy="762000"/>
            </a:xfrm>
            <a:prstGeom prst="roundRect">
              <a:avLst>
                <a:gd name="adj" fmla="val 16667"/>
              </a:avLst>
            </a:prstGeom>
            <a:gradFill rotWithShape="1">
              <a:gsLst>
                <a:gs pos="0">
                  <a:srgbClr val="003366"/>
                </a:gs>
                <a:gs pos="100000">
                  <a:srgbClr val="00182F"/>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8" name="AutoShape 7"/>
            <p:cNvSpPr>
              <a:spLocks noChangeArrowheads="1"/>
            </p:cNvSpPr>
            <p:nvPr/>
          </p:nvSpPr>
          <p:spPr bwMode="auto">
            <a:xfrm>
              <a:off x="709613" y="1217613"/>
              <a:ext cx="2682875" cy="709612"/>
            </a:xfrm>
            <a:prstGeom prst="roundRect">
              <a:avLst>
                <a:gd name="adj" fmla="val 16667"/>
              </a:avLst>
            </a:prstGeom>
            <a:gradFill rotWithShape="1">
              <a:gsLst>
                <a:gs pos="0">
                  <a:srgbClr val="00182F"/>
                </a:gs>
                <a:gs pos="100000">
                  <a:srgbClr val="003366"/>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9" name="Oval 8"/>
            <p:cNvSpPr>
              <a:spLocks noChangeArrowheads="1"/>
            </p:cNvSpPr>
            <p:nvPr/>
          </p:nvSpPr>
          <p:spPr bwMode="auto">
            <a:xfrm>
              <a:off x="1822450" y="1063625"/>
              <a:ext cx="1128713" cy="84138"/>
            </a:xfrm>
            <a:prstGeom prst="ellipse">
              <a:avLst/>
            </a:prstGeom>
            <a:gradFill rotWithShape="1">
              <a:gsLst>
                <a:gs pos="0">
                  <a:schemeClr val="bg1"/>
                </a:gs>
                <a:gs pos="100000">
                  <a:schemeClr val="bg1">
                    <a:gamma/>
                    <a:shade val="46275"/>
                    <a:invGamma/>
                    <a:alpha val="0"/>
                  </a:schemeClr>
                </a:gs>
              </a:gsLst>
              <a:path path="shape">
                <a:fillToRect l="50000" t="50000" r="50000" b="50000"/>
              </a:path>
            </a:gradFill>
            <a:ln w="9525" algn="ctr">
              <a:noFill/>
              <a:round/>
            </a:ln>
            <a:effectLst/>
          </p:spPr>
          <p:txBody>
            <a:bodyPr wrap="none" anchor="ctr">
              <a:spAutoFit/>
            </a:bodyPr>
            <a:lstStyle/>
            <a:p>
              <a:pPr>
                <a:defRPr/>
              </a:pPr>
              <a:endParaRPr lang="zh-CN" altLang="en-US"/>
            </a:p>
          </p:txBody>
        </p:sp>
        <p:grpSp>
          <p:nvGrpSpPr>
            <p:cNvPr id="10" name="Group 9"/>
            <p:cNvGrpSpPr/>
            <p:nvPr/>
          </p:nvGrpSpPr>
          <p:grpSpPr bwMode="auto">
            <a:xfrm>
              <a:off x="736600" y="1422400"/>
              <a:ext cx="287338" cy="288925"/>
              <a:chOff x="1111" y="664"/>
              <a:chExt cx="181" cy="182"/>
            </a:xfrm>
          </p:grpSpPr>
          <p:sp>
            <p:nvSpPr>
              <p:cNvPr id="11" name="AutoShape 10"/>
              <p:cNvSpPr>
                <a:spLocks noChangeArrowheads="1"/>
              </p:cNvSpPr>
              <p:nvPr/>
            </p:nvSpPr>
            <p:spPr bwMode="auto">
              <a:xfrm rot="8100000">
                <a:off x="1111" y="664"/>
                <a:ext cx="181" cy="182"/>
              </a:xfrm>
              <a:custGeom>
                <a:avLst/>
                <a:gdLst>
                  <a:gd name="T0" fmla="*/ 91 w 21600"/>
                  <a:gd name="T1" fmla="*/ 0 h 21600"/>
                  <a:gd name="T2" fmla="*/ 60 w 21600"/>
                  <a:gd name="T3" fmla="*/ 165 h 21600"/>
                  <a:gd name="T4" fmla="*/ 91 w 21600"/>
                  <a:gd name="T5" fmla="*/ 21 h 21600"/>
                  <a:gd name="T6" fmla="*/ 121 w 21600"/>
                  <a:gd name="T7" fmla="*/ 165 h 21600"/>
                  <a:gd name="T8" fmla="*/ 0 60000 65536"/>
                  <a:gd name="T9" fmla="*/ 0 60000 65536"/>
                  <a:gd name="T10" fmla="*/ 0 60000 65536"/>
                  <a:gd name="T11" fmla="*/ 0 60000 65536"/>
                  <a:gd name="T12" fmla="*/ 0 w 21600"/>
                  <a:gd name="T13" fmla="*/ 0 h 21600"/>
                  <a:gd name="T14" fmla="*/ 21600 w 21600"/>
                  <a:gd name="T15" fmla="*/ 19820 h 21600"/>
                </a:gdLst>
                <a:ahLst/>
                <a:cxnLst>
                  <a:cxn ang="T8">
                    <a:pos x="T0" y="T1"/>
                  </a:cxn>
                  <a:cxn ang="T9">
                    <a:pos x="T2" y="T3"/>
                  </a:cxn>
                  <a:cxn ang="T10">
                    <a:pos x="T4" y="T5"/>
                  </a:cxn>
                  <a:cxn ang="T11">
                    <a:pos x="T6" y="T7"/>
                  </a:cxn>
                </a:cxnLst>
                <a:rect l="T12" t="T13" r="T14" b="T15"/>
                <a:pathLst>
                  <a:path w="21600" h="21600">
                    <a:moveTo>
                      <a:pt x="7606" y="18487"/>
                    </a:moveTo>
                    <a:cubicBezTo>
                      <a:pt x="4499" y="17197"/>
                      <a:pt x="2475" y="14163"/>
                      <a:pt x="2475" y="10800"/>
                    </a:cubicBezTo>
                    <a:cubicBezTo>
                      <a:pt x="2475" y="6202"/>
                      <a:pt x="6202" y="2475"/>
                      <a:pt x="10800" y="2475"/>
                    </a:cubicBezTo>
                    <a:cubicBezTo>
                      <a:pt x="15397" y="2475"/>
                      <a:pt x="19125" y="6202"/>
                      <a:pt x="19125" y="10800"/>
                    </a:cubicBezTo>
                    <a:cubicBezTo>
                      <a:pt x="19125" y="14163"/>
                      <a:pt x="17100" y="17197"/>
                      <a:pt x="13993" y="18487"/>
                    </a:cubicBezTo>
                    <a:lnTo>
                      <a:pt x="14943" y="20773"/>
                    </a:lnTo>
                    <a:cubicBezTo>
                      <a:pt x="18973" y="19099"/>
                      <a:pt x="21600" y="15164"/>
                      <a:pt x="21600" y="10800"/>
                    </a:cubicBezTo>
                    <a:cubicBezTo>
                      <a:pt x="21600" y="4835"/>
                      <a:pt x="16764" y="0"/>
                      <a:pt x="10800" y="0"/>
                    </a:cubicBezTo>
                    <a:cubicBezTo>
                      <a:pt x="4835" y="0"/>
                      <a:pt x="0" y="4835"/>
                      <a:pt x="0" y="10800"/>
                    </a:cubicBezTo>
                    <a:cubicBezTo>
                      <a:pt x="-1" y="15164"/>
                      <a:pt x="2626" y="19099"/>
                      <a:pt x="6656" y="20773"/>
                    </a:cubicBezTo>
                    <a:lnTo>
                      <a:pt x="7606" y="18487"/>
                    </a:lnTo>
                    <a:close/>
                  </a:path>
                </a:pathLst>
              </a:custGeom>
              <a:gradFill rotWithShape="1">
                <a:gsLst>
                  <a:gs pos="0">
                    <a:srgbClr val="FFFFCC"/>
                  </a:gs>
                  <a:gs pos="100000">
                    <a:srgbClr val="76765E"/>
                  </a:gs>
                </a:gsLst>
                <a:lin ang="54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12" name="Oval 11"/>
              <p:cNvSpPr>
                <a:spLocks noChangeArrowheads="1"/>
              </p:cNvSpPr>
              <p:nvPr/>
            </p:nvSpPr>
            <p:spPr bwMode="auto">
              <a:xfrm>
                <a:off x="1130" y="684"/>
                <a:ext cx="142" cy="142"/>
              </a:xfrm>
              <a:prstGeom prst="ellipse">
                <a:avLst/>
              </a:prstGeom>
              <a:gradFill rotWithShape="1">
                <a:gsLst>
                  <a:gs pos="0">
                    <a:srgbClr val="0033CC"/>
                  </a:gs>
                  <a:gs pos="100000">
                    <a:srgbClr val="00185E"/>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13" name="AutoShape 12"/>
              <p:cNvSpPr>
                <a:spLocks noChangeArrowheads="1"/>
              </p:cNvSpPr>
              <p:nvPr/>
            </p:nvSpPr>
            <p:spPr bwMode="auto">
              <a:xfrm rot="-5400000">
                <a:off x="1117" y="670"/>
                <a:ext cx="170" cy="169"/>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9811 h 21600"/>
                </a:gdLst>
                <a:ahLst/>
                <a:cxnLst>
                  <a:cxn ang="T8">
                    <a:pos x="T0" y="T1"/>
                  </a:cxn>
                  <a:cxn ang="T9">
                    <a:pos x="T2" y="T3"/>
                  </a:cxn>
                  <a:cxn ang="T10">
                    <a:pos x="T4" y="T5"/>
                  </a:cxn>
                  <a:cxn ang="T11">
                    <a:pos x="T6" y="T7"/>
                  </a:cxn>
                </a:cxnLst>
                <a:rect l="T12" t="T13" r="T14" b="T15"/>
                <a:pathLst>
                  <a:path w="21600" h="21600">
                    <a:moveTo>
                      <a:pt x="7456" y="18612"/>
                    </a:moveTo>
                    <a:cubicBezTo>
                      <a:pt x="4329" y="17274"/>
                      <a:pt x="2302" y="14200"/>
                      <a:pt x="2302" y="10800"/>
                    </a:cubicBezTo>
                    <a:cubicBezTo>
                      <a:pt x="2302" y="6106"/>
                      <a:pt x="6106" y="2302"/>
                      <a:pt x="10800" y="2302"/>
                    </a:cubicBezTo>
                    <a:cubicBezTo>
                      <a:pt x="15493" y="2302"/>
                      <a:pt x="19298" y="6106"/>
                      <a:pt x="19298" y="10800"/>
                    </a:cubicBezTo>
                    <a:cubicBezTo>
                      <a:pt x="19298" y="14200"/>
                      <a:pt x="17270" y="17274"/>
                      <a:pt x="14143" y="18612"/>
                    </a:cubicBezTo>
                    <a:lnTo>
                      <a:pt x="15049" y="20728"/>
                    </a:lnTo>
                    <a:cubicBezTo>
                      <a:pt x="19023" y="19028"/>
                      <a:pt x="21600" y="15122"/>
                      <a:pt x="21600" y="10800"/>
                    </a:cubicBezTo>
                    <a:cubicBezTo>
                      <a:pt x="21600" y="4835"/>
                      <a:pt x="16764" y="0"/>
                      <a:pt x="10800" y="0"/>
                    </a:cubicBezTo>
                    <a:cubicBezTo>
                      <a:pt x="4835" y="0"/>
                      <a:pt x="0" y="4835"/>
                      <a:pt x="0" y="10800"/>
                    </a:cubicBezTo>
                    <a:cubicBezTo>
                      <a:pt x="-1" y="15122"/>
                      <a:pt x="2576" y="19028"/>
                      <a:pt x="6550" y="20728"/>
                    </a:cubicBezTo>
                    <a:lnTo>
                      <a:pt x="7456" y="18612"/>
                    </a:lnTo>
                    <a:close/>
                  </a:path>
                </a:pathLst>
              </a:custGeom>
              <a:gradFill rotWithShape="1">
                <a:gsLst>
                  <a:gs pos="0">
                    <a:srgbClr val="FFFFCC"/>
                  </a:gs>
                  <a:gs pos="100000">
                    <a:srgbClr val="76765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zh-CN" altLang="en-US"/>
              </a:p>
            </p:txBody>
          </p:sp>
          <p:grpSp>
            <p:nvGrpSpPr>
              <p:cNvPr id="14" name="Group 13"/>
              <p:cNvGrpSpPr/>
              <p:nvPr/>
            </p:nvGrpSpPr>
            <p:grpSpPr bwMode="auto">
              <a:xfrm>
                <a:off x="1137" y="695"/>
                <a:ext cx="130" cy="115"/>
                <a:chOff x="2280" y="1569"/>
                <a:chExt cx="638" cy="556"/>
              </a:xfrm>
            </p:grpSpPr>
            <p:sp>
              <p:nvSpPr>
                <p:cNvPr id="15" name="Oval 14"/>
                <p:cNvSpPr>
                  <a:spLocks noChangeArrowheads="1"/>
                </p:cNvSpPr>
                <p:nvPr/>
              </p:nvSpPr>
              <p:spPr bwMode="auto">
                <a:xfrm>
                  <a:off x="2403" y="1569"/>
                  <a:ext cx="388" cy="256"/>
                </a:xfrm>
                <a:prstGeom prst="ellipse">
                  <a:avLst/>
                </a:prstGeom>
                <a:gradFill rotWithShape="1">
                  <a:gsLst>
                    <a:gs pos="0">
                      <a:schemeClr val="bg1">
                        <a:alpha val="30000"/>
                      </a:schemeClr>
                    </a:gs>
                    <a:gs pos="100000">
                      <a:schemeClr val="bg1">
                        <a:gamma/>
                        <a:shade val="46275"/>
                        <a:invGamma/>
                        <a:alpha val="0"/>
                      </a:schemeClr>
                    </a:gs>
                  </a:gsLst>
                  <a:lin ang="2700000" scaled="1"/>
                </a:gradFill>
                <a:ln w="9525" algn="ctr">
                  <a:noFill/>
                  <a:round/>
                </a:ln>
                <a:effectLst/>
              </p:spPr>
              <p:txBody>
                <a:bodyPr anchor="ctr">
                  <a:spAutoFit/>
                </a:bodyPr>
                <a:lstStyle/>
                <a:p>
                  <a:pPr>
                    <a:defRPr/>
                  </a:pPr>
                  <a:endParaRPr lang="zh-CN" altLang="en-US"/>
                </a:p>
              </p:txBody>
            </p:sp>
            <p:sp>
              <p:nvSpPr>
                <p:cNvPr id="16" name="Oval 15"/>
                <p:cNvSpPr>
                  <a:spLocks noChangeArrowheads="1"/>
                </p:cNvSpPr>
                <p:nvPr/>
              </p:nvSpPr>
              <p:spPr bwMode="auto">
                <a:xfrm rot="-2388105">
                  <a:off x="2280" y="1627"/>
                  <a:ext cx="329" cy="131"/>
                </a:xfrm>
                <a:prstGeom prst="ellipse">
                  <a:avLst/>
                </a:prstGeom>
                <a:gradFill rotWithShape="1">
                  <a:gsLst>
                    <a:gs pos="0">
                      <a:schemeClr val="bg1">
                        <a:alpha val="8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sp>
              <p:nvSpPr>
                <p:cNvPr id="17" name="Oval 16"/>
                <p:cNvSpPr>
                  <a:spLocks noChangeArrowheads="1"/>
                </p:cNvSpPr>
                <p:nvPr/>
              </p:nvSpPr>
              <p:spPr bwMode="auto">
                <a:xfrm rot="-2388105" flipH="1" flipV="1">
                  <a:off x="2589" y="1994"/>
                  <a:ext cx="329" cy="131"/>
                </a:xfrm>
                <a:prstGeom prst="ellipse">
                  <a:avLst/>
                </a:prstGeom>
                <a:gradFill rotWithShape="1">
                  <a:gsLst>
                    <a:gs pos="0">
                      <a:schemeClr val="bg1">
                        <a:alpha val="2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grpSp>
        </p:grpSp>
        <p:grpSp>
          <p:nvGrpSpPr>
            <p:cNvPr id="18" name="Group 17"/>
            <p:cNvGrpSpPr/>
            <p:nvPr/>
          </p:nvGrpSpPr>
          <p:grpSpPr bwMode="auto">
            <a:xfrm>
              <a:off x="900113" y="2133600"/>
              <a:ext cx="2735262" cy="898525"/>
              <a:chOff x="606" y="1152"/>
              <a:chExt cx="1321" cy="963"/>
            </a:xfrm>
          </p:grpSpPr>
          <p:sp>
            <p:nvSpPr>
              <p:cNvPr id="19" name="AutoShape 18"/>
              <p:cNvSpPr>
                <a:spLocks noChangeArrowheads="1"/>
              </p:cNvSpPr>
              <p:nvPr/>
            </p:nvSpPr>
            <p:spPr bwMode="auto">
              <a:xfrm rot="-5400000">
                <a:off x="1118" y="643"/>
                <a:ext cx="297" cy="1316"/>
              </a:xfrm>
              <a:prstGeom prst="flowChartDelay">
                <a:avLst/>
              </a:prstGeom>
              <a:gradFill rotWithShape="1">
                <a:gsLst>
                  <a:gs pos="0">
                    <a:srgbClr val="FFFFFF"/>
                  </a:gs>
                  <a:gs pos="100000">
                    <a:srgbClr val="33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20" name="AutoShape 19"/>
              <p:cNvSpPr>
                <a:spLocks noChangeArrowheads="1"/>
              </p:cNvSpPr>
              <p:nvPr/>
            </p:nvSpPr>
            <p:spPr bwMode="auto">
              <a:xfrm>
                <a:off x="606" y="1298"/>
                <a:ext cx="1321" cy="817"/>
              </a:xfrm>
              <a:prstGeom prst="roundRect">
                <a:avLst>
                  <a:gd name="adj" fmla="val 16667"/>
                </a:avLst>
              </a:prstGeom>
              <a:gradFill rotWithShape="1">
                <a:gsLst>
                  <a:gs pos="0">
                    <a:srgbClr val="003366"/>
                  </a:gs>
                  <a:gs pos="100000">
                    <a:srgbClr val="00182F"/>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21" name="AutoShape 20"/>
              <p:cNvSpPr>
                <a:spLocks noChangeArrowheads="1"/>
              </p:cNvSpPr>
              <p:nvPr/>
            </p:nvSpPr>
            <p:spPr bwMode="auto">
              <a:xfrm>
                <a:off x="618" y="1328"/>
                <a:ext cx="1296" cy="760"/>
              </a:xfrm>
              <a:prstGeom prst="roundRect">
                <a:avLst>
                  <a:gd name="adj" fmla="val 16667"/>
                </a:avLst>
              </a:prstGeom>
              <a:gradFill rotWithShape="1">
                <a:gsLst>
                  <a:gs pos="0">
                    <a:srgbClr val="00182F"/>
                  </a:gs>
                  <a:gs pos="100000">
                    <a:srgbClr val="003366"/>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22" name="Oval 21"/>
              <p:cNvSpPr>
                <a:spLocks noChangeArrowheads="1"/>
              </p:cNvSpPr>
              <p:nvPr/>
            </p:nvSpPr>
            <p:spPr bwMode="auto">
              <a:xfrm>
                <a:off x="1156" y="1162"/>
                <a:ext cx="545" cy="90"/>
              </a:xfrm>
              <a:prstGeom prst="ellipse">
                <a:avLst/>
              </a:prstGeom>
              <a:gradFill rotWithShape="1">
                <a:gsLst>
                  <a:gs pos="0">
                    <a:schemeClr val="bg1"/>
                  </a:gs>
                  <a:gs pos="100000">
                    <a:schemeClr val="bg1">
                      <a:gamma/>
                      <a:shade val="46275"/>
                      <a:invGamma/>
                      <a:alpha val="0"/>
                    </a:schemeClr>
                  </a:gs>
                </a:gsLst>
                <a:path path="shape">
                  <a:fillToRect l="50000" t="50000" r="50000" b="50000"/>
                </a:path>
              </a:gradFill>
              <a:ln w="9525" algn="ctr">
                <a:noFill/>
                <a:round/>
              </a:ln>
              <a:effectLst/>
            </p:spPr>
            <p:txBody>
              <a:bodyPr wrap="none" anchor="ctr">
                <a:spAutoFit/>
              </a:bodyPr>
              <a:lstStyle/>
              <a:p>
                <a:pPr>
                  <a:defRPr/>
                </a:pPr>
                <a:endParaRPr lang="zh-CN" altLang="en-US"/>
              </a:p>
            </p:txBody>
          </p:sp>
        </p:grpSp>
        <p:grpSp>
          <p:nvGrpSpPr>
            <p:cNvPr id="23" name="Group 22"/>
            <p:cNvGrpSpPr/>
            <p:nvPr/>
          </p:nvGrpSpPr>
          <p:grpSpPr bwMode="auto">
            <a:xfrm>
              <a:off x="952500" y="2501900"/>
              <a:ext cx="287338" cy="288925"/>
              <a:chOff x="1343" y="1035"/>
              <a:chExt cx="880" cy="882"/>
            </a:xfrm>
          </p:grpSpPr>
          <p:sp>
            <p:nvSpPr>
              <p:cNvPr id="24" name="AutoShape 23"/>
              <p:cNvSpPr>
                <a:spLocks noChangeArrowheads="1"/>
              </p:cNvSpPr>
              <p:nvPr/>
            </p:nvSpPr>
            <p:spPr bwMode="auto">
              <a:xfrm rot="8100000">
                <a:off x="1343" y="1035"/>
                <a:ext cx="880" cy="882"/>
              </a:xfrm>
              <a:custGeom>
                <a:avLst/>
                <a:gdLst>
                  <a:gd name="T0" fmla="*/ 440 w 21600"/>
                  <a:gd name="T1" fmla="*/ 0 h 21600"/>
                  <a:gd name="T2" fmla="*/ 291 w 21600"/>
                  <a:gd name="T3" fmla="*/ 802 h 21600"/>
                  <a:gd name="T4" fmla="*/ 440 w 21600"/>
                  <a:gd name="T5" fmla="*/ 101 h 21600"/>
                  <a:gd name="T6" fmla="*/ 589 w 21600"/>
                  <a:gd name="T7" fmla="*/ 802 h 21600"/>
                  <a:gd name="T8" fmla="*/ 0 60000 65536"/>
                  <a:gd name="T9" fmla="*/ 0 60000 65536"/>
                  <a:gd name="T10" fmla="*/ 0 60000 65536"/>
                  <a:gd name="T11" fmla="*/ 0 60000 65536"/>
                  <a:gd name="T12" fmla="*/ 0 w 21600"/>
                  <a:gd name="T13" fmla="*/ 0 h 21600"/>
                  <a:gd name="T14" fmla="*/ 21600 w 21600"/>
                  <a:gd name="T15" fmla="*/ 19861 h 21600"/>
                </a:gdLst>
                <a:ahLst/>
                <a:cxnLst>
                  <a:cxn ang="T8">
                    <a:pos x="T0" y="T1"/>
                  </a:cxn>
                  <a:cxn ang="T9">
                    <a:pos x="T2" y="T3"/>
                  </a:cxn>
                  <a:cxn ang="T10">
                    <a:pos x="T4" y="T5"/>
                  </a:cxn>
                  <a:cxn ang="T11">
                    <a:pos x="T6" y="T7"/>
                  </a:cxn>
                </a:cxnLst>
                <a:rect l="T12" t="T13" r="T14" b="T15"/>
                <a:pathLst>
                  <a:path w="21600" h="21600">
                    <a:moveTo>
                      <a:pt x="7606" y="18487"/>
                    </a:moveTo>
                    <a:cubicBezTo>
                      <a:pt x="4499" y="17197"/>
                      <a:pt x="2475" y="14163"/>
                      <a:pt x="2475" y="10800"/>
                    </a:cubicBezTo>
                    <a:cubicBezTo>
                      <a:pt x="2475" y="6202"/>
                      <a:pt x="6202" y="2475"/>
                      <a:pt x="10800" y="2475"/>
                    </a:cubicBezTo>
                    <a:cubicBezTo>
                      <a:pt x="15397" y="2475"/>
                      <a:pt x="19125" y="6202"/>
                      <a:pt x="19125" y="10800"/>
                    </a:cubicBezTo>
                    <a:cubicBezTo>
                      <a:pt x="19125" y="14163"/>
                      <a:pt x="17100" y="17197"/>
                      <a:pt x="13993" y="18487"/>
                    </a:cubicBezTo>
                    <a:lnTo>
                      <a:pt x="14943" y="20773"/>
                    </a:lnTo>
                    <a:cubicBezTo>
                      <a:pt x="18973" y="19099"/>
                      <a:pt x="21600" y="15164"/>
                      <a:pt x="21600" y="10800"/>
                    </a:cubicBezTo>
                    <a:cubicBezTo>
                      <a:pt x="21600" y="4835"/>
                      <a:pt x="16764" y="0"/>
                      <a:pt x="10800" y="0"/>
                    </a:cubicBezTo>
                    <a:cubicBezTo>
                      <a:pt x="4835" y="0"/>
                      <a:pt x="0" y="4835"/>
                      <a:pt x="0" y="10800"/>
                    </a:cubicBezTo>
                    <a:cubicBezTo>
                      <a:pt x="-1" y="15164"/>
                      <a:pt x="2626" y="19099"/>
                      <a:pt x="6656" y="20773"/>
                    </a:cubicBezTo>
                    <a:lnTo>
                      <a:pt x="7606" y="18487"/>
                    </a:lnTo>
                    <a:close/>
                  </a:path>
                </a:pathLst>
              </a:custGeom>
              <a:gradFill rotWithShape="1">
                <a:gsLst>
                  <a:gs pos="0">
                    <a:srgbClr val="FFFFCC"/>
                  </a:gs>
                  <a:gs pos="100000">
                    <a:srgbClr val="76765E"/>
                  </a:gs>
                </a:gsLst>
                <a:lin ang="54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25" name="Oval 24"/>
              <p:cNvSpPr>
                <a:spLocks noChangeArrowheads="1"/>
              </p:cNvSpPr>
              <p:nvPr/>
            </p:nvSpPr>
            <p:spPr bwMode="auto">
              <a:xfrm>
                <a:off x="1437" y="1130"/>
                <a:ext cx="690" cy="690"/>
              </a:xfrm>
              <a:prstGeom prst="ellipse">
                <a:avLst/>
              </a:prstGeom>
              <a:gradFill rotWithShape="1">
                <a:gsLst>
                  <a:gs pos="0">
                    <a:srgbClr val="0033CC"/>
                  </a:gs>
                  <a:gs pos="100000">
                    <a:srgbClr val="00185E"/>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26" name="AutoShape 25"/>
              <p:cNvSpPr>
                <a:spLocks noChangeArrowheads="1"/>
              </p:cNvSpPr>
              <p:nvPr/>
            </p:nvSpPr>
            <p:spPr bwMode="auto">
              <a:xfrm rot="-5400000">
                <a:off x="1372" y="1066"/>
                <a:ext cx="821" cy="82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9782 h 21600"/>
                </a:gdLst>
                <a:ahLst/>
                <a:cxnLst>
                  <a:cxn ang="T8">
                    <a:pos x="T0" y="T1"/>
                  </a:cxn>
                  <a:cxn ang="T9">
                    <a:pos x="T2" y="T3"/>
                  </a:cxn>
                  <a:cxn ang="T10">
                    <a:pos x="T4" y="T5"/>
                  </a:cxn>
                  <a:cxn ang="T11">
                    <a:pos x="T6" y="T7"/>
                  </a:cxn>
                </a:cxnLst>
                <a:rect l="T12" t="T13" r="T14" b="T15"/>
                <a:pathLst>
                  <a:path w="21600" h="21600">
                    <a:moveTo>
                      <a:pt x="7456" y="18612"/>
                    </a:moveTo>
                    <a:cubicBezTo>
                      <a:pt x="4329" y="17274"/>
                      <a:pt x="2302" y="14200"/>
                      <a:pt x="2302" y="10800"/>
                    </a:cubicBezTo>
                    <a:cubicBezTo>
                      <a:pt x="2302" y="6106"/>
                      <a:pt x="6106" y="2302"/>
                      <a:pt x="10800" y="2302"/>
                    </a:cubicBezTo>
                    <a:cubicBezTo>
                      <a:pt x="15493" y="2302"/>
                      <a:pt x="19298" y="6106"/>
                      <a:pt x="19298" y="10800"/>
                    </a:cubicBezTo>
                    <a:cubicBezTo>
                      <a:pt x="19298" y="14200"/>
                      <a:pt x="17270" y="17274"/>
                      <a:pt x="14143" y="18612"/>
                    </a:cubicBezTo>
                    <a:lnTo>
                      <a:pt x="15049" y="20728"/>
                    </a:lnTo>
                    <a:cubicBezTo>
                      <a:pt x="19023" y="19028"/>
                      <a:pt x="21600" y="15122"/>
                      <a:pt x="21600" y="10800"/>
                    </a:cubicBezTo>
                    <a:cubicBezTo>
                      <a:pt x="21600" y="4835"/>
                      <a:pt x="16764" y="0"/>
                      <a:pt x="10800" y="0"/>
                    </a:cubicBezTo>
                    <a:cubicBezTo>
                      <a:pt x="4835" y="0"/>
                      <a:pt x="0" y="4835"/>
                      <a:pt x="0" y="10800"/>
                    </a:cubicBezTo>
                    <a:cubicBezTo>
                      <a:pt x="-1" y="15122"/>
                      <a:pt x="2576" y="19028"/>
                      <a:pt x="6550" y="20728"/>
                    </a:cubicBezTo>
                    <a:lnTo>
                      <a:pt x="7456" y="18612"/>
                    </a:lnTo>
                    <a:close/>
                  </a:path>
                </a:pathLst>
              </a:custGeom>
              <a:gradFill rotWithShape="1">
                <a:gsLst>
                  <a:gs pos="0">
                    <a:srgbClr val="FFFFCC"/>
                  </a:gs>
                  <a:gs pos="100000">
                    <a:srgbClr val="76765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zh-CN" altLang="en-US"/>
              </a:p>
            </p:txBody>
          </p:sp>
          <p:grpSp>
            <p:nvGrpSpPr>
              <p:cNvPr id="27" name="Group 26"/>
              <p:cNvGrpSpPr/>
              <p:nvPr/>
            </p:nvGrpSpPr>
            <p:grpSpPr bwMode="auto">
              <a:xfrm>
                <a:off x="1467" y="1175"/>
                <a:ext cx="629" cy="550"/>
                <a:chOff x="2280" y="1569"/>
                <a:chExt cx="638" cy="556"/>
              </a:xfrm>
            </p:grpSpPr>
            <p:sp>
              <p:nvSpPr>
                <p:cNvPr id="28" name="Oval 27"/>
                <p:cNvSpPr>
                  <a:spLocks noChangeArrowheads="1"/>
                </p:cNvSpPr>
                <p:nvPr/>
              </p:nvSpPr>
              <p:spPr bwMode="auto">
                <a:xfrm>
                  <a:off x="2406" y="1570"/>
                  <a:ext cx="385" cy="255"/>
                </a:xfrm>
                <a:prstGeom prst="ellipse">
                  <a:avLst/>
                </a:prstGeom>
                <a:gradFill rotWithShape="1">
                  <a:gsLst>
                    <a:gs pos="0">
                      <a:schemeClr val="bg1">
                        <a:alpha val="30000"/>
                      </a:schemeClr>
                    </a:gs>
                    <a:gs pos="100000">
                      <a:schemeClr val="bg1">
                        <a:gamma/>
                        <a:shade val="46275"/>
                        <a:invGamma/>
                        <a:alpha val="0"/>
                      </a:schemeClr>
                    </a:gs>
                  </a:gsLst>
                  <a:lin ang="2700000" scaled="1"/>
                </a:gradFill>
                <a:ln w="9525" algn="ctr">
                  <a:noFill/>
                  <a:round/>
                </a:ln>
                <a:effectLst/>
              </p:spPr>
              <p:txBody>
                <a:bodyPr anchor="ctr">
                  <a:spAutoFit/>
                </a:bodyPr>
                <a:lstStyle/>
                <a:p>
                  <a:pPr>
                    <a:defRPr/>
                  </a:pPr>
                  <a:endParaRPr lang="zh-CN" altLang="en-US"/>
                </a:p>
              </p:txBody>
            </p:sp>
            <p:sp>
              <p:nvSpPr>
                <p:cNvPr id="29" name="Oval 28"/>
                <p:cNvSpPr>
                  <a:spLocks noChangeArrowheads="1"/>
                </p:cNvSpPr>
                <p:nvPr/>
              </p:nvSpPr>
              <p:spPr bwMode="auto">
                <a:xfrm rot="-2388105">
                  <a:off x="2282" y="1628"/>
                  <a:ext cx="330" cy="132"/>
                </a:xfrm>
                <a:prstGeom prst="ellipse">
                  <a:avLst/>
                </a:prstGeom>
                <a:gradFill rotWithShape="1">
                  <a:gsLst>
                    <a:gs pos="0">
                      <a:schemeClr val="bg1">
                        <a:alpha val="8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sp>
              <p:nvSpPr>
                <p:cNvPr id="30" name="Oval 29"/>
                <p:cNvSpPr>
                  <a:spLocks noChangeArrowheads="1"/>
                </p:cNvSpPr>
                <p:nvPr/>
              </p:nvSpPr>
              <p:spPr bwMode="auto">
                <a:xfrm rot="-2388105" flipH="1" flipV="1">
                  <a:off x="2588" y="1991"/>
                  <a:ext cx="330" cy="132"/>
                </a:xfrm>
                <a:prstGeom prst="ellipse">
                  <a:avLst/>
                </a:prstGeom>
                <a:gradFill rotWithShape="1">
                  <a:gsLst>
                    <a:gs pos="0">
                      <a:schemeClr val="bg1">
                        <a:alpha val="2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grpSp>
        </p:grpSp>
        <p:grpSp>
          <p:nvGrpSpPr>
            <p:cNvPr id="31" name="Group 30"/>
            <p:cNvGrpSpPr/>
            <p:nvPr/>
          </p:nvGrpSpPr>
          <p:grpSpPr bwMode="auto">
            <a:xfrm>
              <a:off x="1331913" y="4292600"/>
              <a:ext cx="2735262" cy="898525"/>
              <a:chOff x="606" y="1152"/>
              <a:chExt cx="1321" cy="963"/>
            </a:xfrm>
          </p:grpSpPr>
          <p:sp>
            <p:nvSpPr>
              <p:cNvPr id="32" name="AutoShape 31"/>
              <p:cNvSpPr>
                <a:spLocks noChangeArrowheads="1"/>
              </p:cNvSpPr>
              <p:nvPr/>
            </p:nvSpPr>
            <p:spPr bwMode="auto">
              <a:xfrm rot="-5400000">
                <a:off x="1118" y="643"/>
                <a:ext cx="297" cy="1316"/>
              </a:xfrm>
              <a:prstGeom prst="flowChartDelay">
                <a:avLst/>
              </a:prstGeom>
              <a:gradFill rotWithShape="1">
                <a:gsLst>
                  <a:gs pos="0">
                    <a:srgbClr val="FFFFFF"/>
                  </a:gs>
                  <a:gs pos="100000">
                    <a:srgbClr val="33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33" name="AutoShape 32"/>
              <p:cNvSpPr>
                <a:spLocks noChangeArrowheads="1"/>
              </p:cNvSpPr>
              <p:nvPr/>
            </p:nvSpPr>
            <p:spPr bwMode="auto">
              <a:xfrm>
                <a:off x="606" y="1298"/>
                <a:ext cx="1321" cy="817"/>
              </a:xfrm>
              <a:prstGeom prst="roundRect">
                <a:avLst>
                  <a:gd name="adj" fmla="val 16667"/>
                </a:avLst>
              </a:prstGeom>
              <a:gradFill rotWithShape="1">
                <a:gsLst>
                  <a:gs pos="0">
                    <a:srgbClr val="003366"/>
                  </a:gs>
                  <a:gs pos="100000">
                    <a:srgbClr val="00182F"/>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34" name="AutoShape 33"/>
              <p:cNvSpPr>
                <a:spLocks noChangeArrowheads="1"/>
              </p:cNvSpPr>
              <p:nvPr/>
            </p:nvSpPr>
            <p:spPr bwMode="auto">
              <a:xfrm>
                <a:off x="618" y="1328"/>
                <a:ext cx="1296" cy="760"/>
              </a:xfrm>
              <a:prstGeom prst="roundRect">
                <a:avLst>
                  <a:gd name="adj" fmla="val 16667"/>
                </a:avLst>
              </a:prstGeom>
              <a:gradFill rotWithShape="1">
                <a:gsLst>
                  <a:gs pos="0">
                    <a:srgbClr val="00182F"/>
                  </a:gs>
                  <a:gs pos="100000">
                    <a:srgbClr val="003366"/>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35" name="Oval 34"/>
              <p:cNvSpPr>
                <a:spLocks noChangeArrowheads="1"/>
              </p:cNvSpPr>
              <p:nvPr/>
            </p:nvSpPr>
            <p:spPr bwMode="auto">
              <a:xfrm>
                <a:off x="1156" y="1162"/>
                <a:ext cx="545" cy="90"/>
              </a:xfrm>
              <a:prstGeom prst="ellipse">
                <a:avLst/>
              </a:prstGeom>
              <a:gradFill rotWithShape="1">
                <a:gsLst>
                  <a:gs pos="0">
                    <a:schemeClr val="bg1"/>
                  </a:gs>
                  <a:gs pos="100000">
                    <a:schemeClr val="bg1">
                      <a:gamma/>
                      <a:shade val="46275"/>
                      <a:invGamma/>
                      <a:alpha val="0"/>
                    </a:schemeClr>
                  </a:gs>
                </a:gsLst>
                <a:path path="shape">
                  <a:fillToRect l="50000" t="50000" r="50000" b="50000"/>
                </a:path>
              </a:gradFill>
              <a:ln w="9525" algn="ctr">
                <a:noFill/>
                <a:round/>
              </a:ln>
              <a:effectLst/>
            </p:spPr>
            <p:txBody>
              <a:bodyPr wrap="none" anchor="ctr">
                <a:spAutoFit/>
              </a:bodyPr>
              <a:lstStyle/>
              <a:p>
                <a:pPr>
                  <a:defRPr/>
                </a:pPr>
                <a:endParaRPr lang="zh-CN" altLang="en-US"/>
              </a:p>
            </p:txBody>
          </p:sp>
        </p:grpSp>
        <p:grpSp>
          <p:nvGrpSpPr>
            <p:cNvPr id="36" name="Group 35"/>
            <p:cNvGrpSpPr/>
            <p:nvPr/>
          </p:nvGrpSpPr>
          <p:grpSpPr bwMode="auto">
            <a:xfrm>
              <a:off x="1384300" y="4660900"/>
              <a:ext cx="287338" cy="288925"/>
              <a:chOff x="1343" y="1035"/>
              <a:chExt cx="880" cy="882"/>
            </a:xfrm>
          </p:grpSpPr>
          <p:sp>
            <p:nvSpPr>
              <p:cNvPr id="37" name="AutoShape 36"/>
              <p:cNvSpPr>
                <a:spLocks noChangeArrowheads="1"/>
              </p:cNvSpPr>
              <p:nvPr/>
            </p:nvSpPr>
            <p:spPr bwMode="auto">
              <a:xfrm rot="8100000">
                <a:off x="1343" y="1035"/>
                <a:ext cx="880" cy="882"/>
              </a:xfrm>
              <a:custGeom>
                <a:avLst/>
                <a:gdLst>
                  <a:gd name="T0" fmla="*/ 440 w 21600"/>
                  <a:gd name="T1" fmla="*/ 0 h 21600"/>
                  <a:gd name="T2" fmla="*/ 291 w 21600"/>
                  <a:gd name="T3" fmla="*/ 802 h 21600"/>
                  <a:gd name="T4" fmla="*/ 440 w 21600"/>
                  <a:gd name="T5" fmla="*/ 101 h 21600"/>
                  <a:gd name="T6" fmla="*/ 589 w 21600"/>
                  <a:gd name="T7" fmla="*/ 802 h 21600"/>
                  <a:gd name="T8" fmla="*/ 0 60000 65536"/>
                  <a:gd name="T9" fmla="*/ 0 60000 65536"/>
                  <a:gd name="T10" fmla="*/ 0 60000 65536"/>
                  <a:gd name="T11" fmla="*/ 0 60000 65536"/>
                  <a:gd name="T12" fmla="*/ 0 w 21600"/>
                  <a:gd name="T13" fmla="*/ 0 h 21600"/>
                  <a:gd name="T14" fmla="*/ 21600 w 21600"/>
                  <a:gd name="T15" fmla="*/ 19861 h 21600"/>
                </a:gdLst>
                <a:ahLst/>
                <a:cxnLst>
                  <a:cxn ang="T8">
                    <a:pos x="T0" y="T1"/>
                  </a:cxn>
                  <a:cxn ang="T9">
                    <a:pos x="T2" y="T3"/>
                  </a:cxn>
                  <a:cxn ang="T10">
                    <a:pos x="T4" y="T5"/>
                  </a:cxn>
                  <a:cxn ang="T11">
                    <a:pos x="T6" y="T7"/>
                  </a:cxn>
                </a:cxnLst>
                <a:rect l="T12" t="T13" r="T14" b="T15"/>
                <a:pathLst>
                  <a:path w="21600" h="21600">
                    <a:moveTo>
                      <a:pt x="7606" y="18487"/>
                    </a:moveTo>
                    <a:cubicBezTo>
                      <a:pt x="4499" y="17197"/>
                      <a:pt x="2475" y="14163"/>
                      <a:pt x="2475" y="10800"/>
                    </a:cubicBezTo>
                    <a:cubicBezTo>
                      <a:pt x="2475" y="6202"/>
                      <a:pt x="6202" y="2475"/>
                      <a:pt x="10800" y="2475"/>
                    </a:cubicBezTo>
                    <a:cubicBezTo>
                      <a:pt x="15397" y="2475"/>
                      <a:pt x="19125" y="6202"/>
                      <a:pt x="19125" y="10800"/>
                    </a:cubicBezTo>
                    <a:cubicBezTo>
                      <a:pt x="19125" y="14163"/>
                      <a:pt x="17100" y="17197"/>
                      <a:pt x="13993" y="18487"/>
                    </a:cubicBezTo>
                    <a:lnTo>
                      <a:pt x="14943" y="20773"/>
                    </a:lnTo>
                    <a:cubicBezTo>
                      <a:pt x="18973" y="19099"/>
                      <a:pt x="21600" y="15164"/>
                      <a:pt x="21600" y="10800"/>
                    </a:cubicBezTo>
                    <a:cubicBezTo>
                      <a:pt x="21600" y="4835"/>
                      <a:pt x="16764" y="0"/>
                      <a:pt x="10800" y="0"/>
                    </a:cubicBezTo>
                    <a:cubicBezTo>
                      <a:pt x="4835" y="0"/>
                      <a:pt x="0" y="4835"/>
                      <a:pt x="0" y="10800"/>
                    </a:cubicBezTo>
                    <a:cubicBezTo>
                      <a:pt x="-1" y="15164"/>
                      <a:pt x="2626" y="19099"/>
                      <a:pt x="6656" y="20773"/>
                    </a:cubicBezTo>
                    <a:lnTo>
                      <a:pt x="7606" y="18487"/>
                    </a:lnTo>
                    <a:close/>
                  </a:path>
                </a:pathLst>
              </a:custGeom>
              <a:gradFill rotWithShape="1">
                <a:gsLst>
                  <a:gs pos="0">
                    <a:srgbClr val="FFFFCC"/>
                  </a:gs>
                  <a:gs pos="100000">
                    <a:srgbClr val="76765E"/>
                  </a:gs>
                </a:gsLst>
                <a:lin ang="54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38" name="Oval 37"/>
              <p:cNvSpPr>
                <a:spLocks noChangeArrowheads="1"/>
              </p:cNvSpPr>
              <p:nvPr/>
            </p:nvSpPr>
            <p:spPr bwMode="auto">
              <a:xfrm>
                <a:off x="1437" y="1130"/>
                <a:ext cx="690" cy="690"/>
              </a:xfrm>
              <a:prstGeom prst="ellipse">
                <a:avLst/>
              </a:prstGeom>
              <a:gradFill rotWithShape="1">
                <a:gsLst>
                  <a:gs pos="0">
                    <a:srgbClr val="0033CC"/>
                  </a:gs>
                  <a:gs pos="100000">
                    <a:srgbClr val="00185E"/>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39" name="AutoShape 38"/>
              <p:cNvSpPr>
                <a:spLocks noChangeArrowheads="1"/>
              </p:cNvSpPr>
              <p:nvPr/>
            </p:nvSpPr>
            <p:spPr bwMode="auto">
              <a:xfrm rot="-5400000">
                <a:off x="1372" y="1066"/>
                <a:ext cx="821" cy="82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9782 h 21600"/>
                </a:gdLst>
                <a:ahLst/>
                <a:cxnLst>
                  <a:cxn ang="T8">
                    <a:pos x="T0" y="T1"/>
                  </a:cxn>
                  <a:cxn ang="T9">
                    <a:pos x="T2" y="T3"/>
                  </a:cxn>
                  <a:cxn ang="T10">
                    <a:pos x="T4" y="T5"/>
                  </a:cxn>
                  <a:cxn ang="T11">
                    <a:pos x="T6" y="T7"/>
                  </a:cxn>
                </a:cxnLst>
                <a:rect l="T12" t="T13" r="T14" b="T15"/>
                <a:pathLst>
                  <a:path w="21600" h="21600">
                    <a:moveTo>
                      <a:pt x="7456" y="18612"/>
                    </a:moveTo>
                    <a:cubicBezTo>
                      <a:pt x="4329" y="17274"/>
                      <a:pt x="2302" y="14200"/>
                      <a:pt x="2302" y="10800"/>
                    </a:cubicBezTo>
                    <a:cubicBezTo>
                      <a:pt x="2302" y="6106"/>
                      <a:pt x="6106" y="2302"/>
                      <a:pt x="10800" y="2302"/>
                    </a:cubicBezTo>
                    <a:cubicBezTo>
                      <a:pt x="15493" y="2302"/>
                      <a:pt x="19298" y="6106"/>
                      <a:pt x="19298" y="10800"/>
                    </a:cubicBezTo>
                    <a:cubicBezTo>
                      <a:pt x="19298" y="14200"/>
                      <a:pt x="17270" y="17274"/>
                      <a:pt x="14143" y="18612"/>
                    </a:cubicBezTo>
                    <a:lnTo>
                      <a:pt x="15049" y="20728"/>
                    </a:lnTo>
                    <a:cubicBezTo>
                      <a:pt x="19023" y="19028"/>
                      <a:pt x="21600" y="15122"/>
                      <a:pt x="21600" y="10800"/>
                    </a:cubicBezTo>
                    <a:cubicBezTo>
                      <a:pt x="21600" y="4835"/>
                      <a:pt x="16764" y="0"/>
                      <a:pt x="10800" y="0"/>
                    </a:cubicBezTo>
                    <a:cubicBezTo>
                      <a:pt x="4835" y="0"/>
                      <a:pt x="0" y="4835"/>
                      <a:pt x="0" y="10800"/>
                    </a:cubicBezTo>
                    <a:cubicBezTo>
                      <a:pt x="-1" y="15122"/>
                      <a:pt x="2576" y="19028"/>
                      <a:pt x="6550" y="20728"/>
                    </a:cubicBezTo>
                    <a:lnTo>
                      <a:pt x="7456" y="18612"/>
                    </a:lnTo>
                    <a:close/>
                  </a:path>
                </a:pathLst>
              </a:custGeom>
              <a:gradFill rotWithShape="1">
                <a:gsLst>
                  <a:gs pos="0">
                    <a:srgbClr val="FFFFCC"/>
                  </a:gs>
                  <a:gs pos="100000">
                    <a:srgbClr val="76765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zh-CN" altLang="en-US"/>
              </a:p>
            </p:txBody>
          </p:sp>
          <p:grpSp>
            <p:nvGrpSpPr>
              <p:cNvPr id="40" name="Group 39"/>
              <p:cNvGrpSpPr/>
              <p:nvPr/>
            </p:nvGrpSpPr>
            <p:grpSpPr bwMode="auto">
              <a:xfrm>
                <a:off x="1467" y="1175"/>
                <a:ext cx="629" cy="550"/>
                <a:chOff x="2280" y="1569"/>
                <a:chExt cx="638" cy="556"/>
              </a:xfrm>
            </p:grpSpPr>
            <p:sp>
              <p:nvSpPr>
                <p:cNvPr id="41" name="Oval 40"/>
                <p:cNvSpPr>
                  <a:spLocks noChangeArrowheads="1"/>
                </p:cNvSpPr>
                <p:nvPr/>
              </p:nvSpPr>
              <p:spPr bwMode="auto">
                <a:xfrm>
                  <a:off x="2406" y="1570"/>
                  <a:ext cx="385" cy="255"/>
                </a:xfrm>
                <a:prstGeom prst="ellipse">
                  <a:avLst/>
                </a:prstGeom>
                <a:gradFill rotWithShape="1">
                  <a:gsLst>
                    <a:gs pos="0">
                      <a:schemeClr val="bg1">
                        <a:alpha val="30000"/>
                      </a:schemeClr>
                    </a:gs>
                    <a:gs pos="100000">
                      <a:schemeClr val="bg1">
                        <a:gamma/>
                        <a:shade val="46275"/>
                        <a:invGamma/>
                        <a:alpha val="0"/>
                      </a:schemeClr>
                    </a:gs>
                  </a:gsLst>
                  <a:lin ang="2700000" scaled="1"/>
                </a:gradFill>
                <a:ln w="9525" algn="ctr">
                  <a:noFill/>
                  <a:round/>
                </a:ln>
                <a:effectLst/>
              </p:spPr>
              <p:txBody>
                <a:bodyPr anchor="ctr">
                  <a:spAutoFit/>
                </a:bodyPr>
                <a:lstStyle/>
                <a:p>
                  <a:pPr>
                    <a:defRPr/>
                  </a:pPr>
                  <a:endParaRPr lang="zh-CN" altLang="en-US"/>
                </a:p>
              </p:txBody>
            </p:sp>
            <p:sp>
              <p:nvSpPr>
                <p:cNvPr id="42" name="Oval 41"/>
                <p:cNvSpPr>
                  <a:spLocks noChangeArrowheads="1"/>
                </p:cNvSpPr>
                <p:nvPr/>
              </p:nvSpPr>
              <p:spPr bwMode="auto">
                <a:xfrm rot="-2388105">
                  <a:off x="2282" y="1628"/>
                  <a:ext cx="330" cy="132"/>
                </a:xfrm>
                <a:prstGeom prst="ellipse">
                  <a:avLst/>
                </a:prstGeom>
                <a:gradFill rotWithShape="1">
                  <a:gsLst>
                    <a:gs pos="0">
                      <a:schemeClr val="bg1">
                        <a:alpha val="8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sp>
              <p:nvSpPr>
                <p:cNvPr id="43" name="Oval 42"/>
                <p:cNvSpPr>
                  <a:spLocks noChangeArrowheads="1"/>
                </p:cNvSpPr>
                <p:nvPr/>
              </p:nvSpPr>
              <p:spPr bwMode="auto">
                <a:xfrm rot="-2388105" flipH="1" flipV="1">
                  <a:off x="2588" y="1991"/>
                  <a:ext cx="330" cy="132"/>
                </a:xfrm>
                <a:prstGeom prst="ellipse">
                  <a:avLst/>
                </a:prstGeom>
                <a:gradFill rotWithShape="1">
                  <a:gsLst>
                    <a:gs pos="0">
                      <a:schemeClr val="bg1">
                        <a:alpha val="2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grpSp>
        </p:grpSp>
        <p:grpSp>
          <p:nvGrpSpPr>
            <p:cNvPr id="44" name="Group 43"/>
            <p:cNvGrpSpPr/>
            <p:nvPr/>
          </p:nvGrpSpPr>
          <p:grpSpPr bwMode="auto">
            <a:xfrm>
              <a:off x="1547813" y="5373688"/>
              <a:ext cx="2735262" cy="898525"/>
              <a:chOff x="606" y="1152"/>
              <a:chExt cx="1321" cy="963"/>
            </a:xfrm>
          </p:grpSpPr>
          <p:sp>
            <p:nvSpPr>
              <p:cNvPr id="45" name="AutoShape 44"/>
              <p:cNvSpPr>
                <a:spLocks noChangeArrowheads="1"/>
              </p:cNvSpPr>
              <p:nvPr/>
            </p:nvSpPr>
            <p:spPr bwMode="auto">
              <a:xfrm rot="-5400000">
                <a:off x="1118" y="643"/>
                <a:ext cx="297" cy="1316"/>
              </a:xfrm>
              <a:prstGeom prst="flowChartDelay">
                <a:avLst/>
              </a:prstGeom>
              <a:gradFill rotWithShape="1">
                <a:gsLst>
                  <a:gs pos="0">
                    <a:srgbClr val="FFFFFF"/>
                  </a:gs>
                  <a:gs pos="100000">
                    <a:srgbClr val="33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46" name="AutoShape 45"/>
              <p:cNvSpPr>
                <a:spLocks noChangeArrowheads="1"/>
              </p:cNvSpPr>
              <p:nvPr/>
            </p:nvSpPr>
            <p:spPr bwMode="auto">
              <a:xfrm>
                <a:off x="606" y="1298"/>
                <a:ext cx="1321" cy="817"/>
              </a:xfrm>
              <a:prstGeom prst="roundRect">
                <a:avLst>
                  <a:gd name="adj" fmla="val 16667"/>
                </a:avLst>
              </a:prstGeom>
              <a:gradFill rotWithShape="1">
                <a:gsLst>
                  <a:gs pos="0">
                    <a:srgbClr val="003366"/>
                  </a:gs>
                  <a:gs pos="100000">
                    <a:srgbClr val="00182F"/>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47" name="AutoShape 46"/>
              <p:cNvSpPr>
                <a:spLocks noChangeArrowheads="1"/>
              </p:cNvSpPr>
              <p:nvPr/>
            </p:nvSpPr>
            <p:spPr bwMode="auto">
              <a:xfrm>
                <a:off x="618" y="1328"/>
                <a:ext cx="1296" cy="760"/>
              </a:xfrm>
              <a:prstGeom prst="roundRect">
                <a:avLst>
                  <a:gd name="adj" fmla="val 16667"/>
                </a:avLst>
              </a:prstGeom>
              <a:gradFill rotWithShape="1">
                <a:gsLst>
                  <a:gs pos="0">
                    <a:srgbClr val="00182F"/>
                  </a:gs>
                  <a:gs pos="100000">
                    <a:srgbClr val="003366"/>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48" name="Oval 47"/>
              <p:cNvSpPr>
                <a:spLocks noChangeArrowheads="1"/>
              </p:cNvSpPr>
              <p:nvPr/>
            </p:nvSpPr>
            <p:spPr bwMode="auto">
              <a:xfrm>
                <a:off x="1156" y="1162"/>
                <a:ext cx="545" cy="90"/>
              </a:xfrm>
              <a:prstGeom prst="ellipse">
                <a:avLst/>
              </a:prstGeom>
              <a:gradFill rotWithShape="1">
                <a:gsLst>
                  <a:gs pos="0">
                    <a:schemeClr val="bg1"/>
                  </a:gs>
                  <a:gs pos="100000">
                    <a:schemeClr val="bg1">
                      <a:gamma/>
                      <a:shade val="46275"/>
                      <a:invGamma/>
                      <a:alpha val="0"/>
                    </a:schemeClr>
                  </a:gs>
                </a:gsLst>
                <a:path path="shape">
                  <a:fillToRect l="50000" t="50000" r="50000" b="50000"/>
                </a:path>
              </a:gradFill>
              <a:ln w="9525" algn="ctr">
                <a:noFill/>
                <a:round/>
              </a:ln>
              <a:effectLst/>
            </p:spPr>
            <p:txBody>
              <a:bodyPr wrap="none" anchor="ctr">
                <a:spAutoFit/>
              </a:bodyPr>
              <a:lstStyle/>
              <a:p>
                <a:pPr>
                  <a:defRPr/>
                </a:pPr>
                <a:endParaRPr lang="zh-CN" altLang="en-US"/>
              </a:p>
            </p:txBody>
          </p:sp>
        </p:grpSp>
        <p:grpSp>
          <p:nvGrpSpPr>
            <p:cNvPr id="49" name="Group 48"/>
            <p:cNvGrpSpPr/>
            <p:nvPr/>
          </p:nvGrpSpPr>
          <p:grpSpPr bwMode="auto">
            <a:xfrm>
              <a:off x="1600200" y="5741988"/>
              <a:ext cx="287338" cy="288925"/>
              <a:chOff x="1343" y="1035"/>
              <a:chExt cx="880" cy="882"/>
            </a:xfrm>
          </p:grpSpPr>
          <p:sp>
            <p:nvSpPr>
              <p:cNvPr id="50" name="AutoShape 49"/>
              <p:cNvSpPr>
                <a:spLocks noChangeArrowheads="1"/>
              </p:cNvSpPr>
              <p:nvPr/>
            </p:nvSpPr>
            <p:spPr bwMode="auto">
              <a:xfrm rot="8100000">
                <a:off x="1343" y="1035"/>
                <a:ext cx="880" cy="882"/>
              </a:xfrm>
              <a:custGeom>
                <a:avLst/>
                <a:gdLst>
                  <a:gd name="T0" fmla="*/ 440 w 21600"/>
                  <a:gd name="T1" fmla="*/ 0 h 21600"/>
                  <a:gd name="T2" fmla="*/ 291 w 21600"/>
                  <a:gd name="T3" fmla="*/ 802 h 21600"/>
                  <a:gd name="T4" fmla="*/ 440 w 21600"/>
                  <a:gd name="T5" fmla="*/ 101 h 21600"/>
                  <a:gd name="T6" fmla="*/ 589 w 21600"/>
                  <a:gd name="T7" fmla="*/ 802 h 21600"/>
                  <a:gd name="T8" fmla="*/ 0 60000 65536"/>
                  <a:gd name="T9" fmla="*/ 0 60000 65536"/>
                  <a:gd name="T10" fmla="*/ 0 60000 65536"/>
                  <a:gd name="T11" fmla="*/ 0 60000 65536"/>
                  <a:gd name="T12" fmla="*/ 0 w 21600"/>
                  <a:gd name="T13" fmla="*/ 0 h 21600"/>
                  <a:gd name="T14" fmla="*/ 21600 w 21600"/>
                  <a:gd name="T15" fmla="*/ 19861 h 21600"/>
                </a:gdLst>
                <a:ahLst/>
                <a:cxnLst>
                  <a:cxn ang="T8">
                    <a:pos x="T0" y="T1"/>
                  </a:cxn>
                  <a:cxn ang="T9">
                    <a:pos x="T2" y="T3"/>
                  </a:cxn>
                  <a:cxn ang="T10">
                    <a:pos x="T4" y="T5"/>
                  </a:cxn>
                  <a:cxn ang="T11">
                    <a:pos x="T6" y="T7"/>
                  </a:cxn>
                </a:cxnLst>
                <a:rect l="T12" t="T13" r="T14" b="T15"/>
                <a:pathLst>
                  <a:path w="21600" h="21600">
                    <a:moveTo>
                      <a:pt x="7606" y="18487"/>
                    </a:moveTo>
                    <a:cubicBezTo>
                      <a:pt x="4499" y="17197"/>
                      <a:pt x="2475" y="14163"/>
                      <a:pt x="2475" y="10800"/>
                    </a:cubicBezTo>
                    <a:cubicBezTo>
                      <a:pt x="2475" y="6202"/>
                      <a:pt x="6202" y="2475"/>
                      <a:pt x="10800" y="2475"/>
                    </a:cubicBezTo>
                    <a:cubicBezTo>
                      <a:pt x="15397" y="2475"/>
                      <a:pt x="19125" y="6202"/>
                      <a:pt x="19125" y="10800"/>
                    </a:cubicBezTo>
                    <a:cubicBezTo>
                      <a:pt x="19125" y="14163"/>
                      <a:pt x="17100" y="17197"/>
                      <a:pt x="13993" y="18487"/>
                    </a:cubicBezTo>
                    <a:lnTo>
                      <a:pt x="14943" y="20773"/>
                    </a:lnTo>
                    <a:cubicBezTo>
                      <a:pt x="18973" y="19099"/>
                      <a:pt x="21600" y="15164"/>
                      <a:pt x="21600" y="10800"/>
                    </a:cubicBezTo>
                    <a:cubicBezTo>
                      <a:pt x="21600" y="4835"/>
                      <a:pt x="16764" y="0"/>
                      <a:pt x="10800" y="0"/>
                    </a:cubicBezTo>
                    <a:cubicBezTo>
                      <a:pt x="4835" y="0"/>
                      <a:pt x="0" y="4835"/>
                      <a:pt x="0" y="10800"/>
                    </a:cubicBezTo>
                    <a:cubicBezTo>
                      <a:pt x="-1" y="15164"/>
                      <a:pt x="2626" y="19099"/>
                      <a:pt x="6656" y="20773"/>
                    </a:cubicBezTo>
                    <a:lnTo>
                      <a:pt x="7606" y="18487"/>
                    </a:lnTo>
                    <a:close/>
                  </a:path>
                </a:pathLst>
              </a:custGeom>
              <a:gradFill rotWithShape="1">
                <a:gsLst>
                  <a:gs pos="0">
                    <a:srgbClr val="FFFFCC"/>
                  </a:gs>
                  <a:gs pos="100000">
                    <a:srgbClr val="76765E"/>
                  </a:gs>
                </a:gsLst>
                <a:lin ang="54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51" name="Oval 50"/>
              <p:cNvSpPr>
                <a:spLocks noChangeArrowheads="1"/>
              </p:cNvSpPr>
              <p:nvPr/>
            </p:nvSpPr>
            <p:spPr bwMode="auto">
              <a:xfrm>
                <a:off x="1437" y="1130"/>
                <a:ext cx="690" cy="690"/>
              </a:xfrm>
              <a:prstGeom prst="ellipse">
                <a:avLst/>
              </a:prstGeom>
              <a:gradFill rotWithShape="1">
                <a:gsLst>
                  <a:gs pos="0">
                    <a:srgbClr val="0033CC"/>
                  </a:gs>
                  <a:gs pos="100000">
                    <a:srgbClr val="00185E"/>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52" name="AutoShape 51"/>
              <p:cNvSpPr>
                <a:spLocks noChangeArrowheads="1"/>
              </p:cNvSpPr>
              <p:nvPr/>
            </p:nvSpPr>
            <p:spPr bwMode="auto">
              <a:xfrm rot="-5400000">
                <a:off x="1372" y="1066"/>
                <a:ext cx="821" cy="82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9782 h 21600"/>
                </a:gdLst>
                <a:ahLst/>
                <a:cxnLst>
                  <a:cxn ang="T8">
                    <a:pos x="T0" y="T1"/>
                  </a:cxn>
                  <a:cxn ang="T9">
                    <a:pos x="T2" y="T3"/>
                  </a:cxn>
                  <a:cxn ang="T10">
                    <a:pos x="T4" y="T5"/>
                  </a:cxn>
                  <a:cxn ang="T11">
                    <a:pos x="T6" y="T7"/>
                  </a:cxn>
                </a:cxnLst>
                <a:rect l="T12" t="T13" r="T14" b="T15"/>
                <a:pathLst>
                  <a:path w="21600" h="21600">
                    <a:moveTo>
                      <a:pt x="7456" y="18612"/>
                    </a:moveTo>
                    <a:cubicBezTo>
                      <a:pt x="4329" y="17274"/>
                      <a:pt x="2302" y="14200"/>
                      <a:pt x="2302" y="10800"/>
                    </a:cubicBezTo>
                    <a:cubicBezTo>
                      <a:pt x="2302" y="6106"/>
                      <a:pt x="6106" y="2302"/>
                      <a:pt x="10800" y="2302"/>
                    </a:cubicBezTo>
                    <a:cubicBezTo>
                      <a:pt x="15493" y="2302"/>
                      <a:pt x="19298" y="6106"/>
                      <a:pt x="19298" y="10800"/>
                    </a:cubicBezTo>
                    <a:cubicBezTo>
                      <a:pt x="19298" y="14200"/>
                      <a:pt x="17270" y="17274"/>
                      <a:pt x="14143" y="18612"/>
                    </a:cubicBezTo>
                    <a:lnTo>
                      <a:pt x="15049" y="20728"/>
                    </a:lnTo>
                    <a:cubicBezTo>
                      <a:pt x="19023" y="19028"/>
                      <a:pt x="21600" y="15122"/>
                      <a:pt x="21600" y="10800"/>
                    </a:cubicBezTo>
                    <a:cubicBezTo>
                      <a:pt x="21600" y="4835"/>
                      <a:pt x="16764" y="0"/>
                      <a:pt x="10800" y="0"/>
                    </a:cubicBezTo>
                    <a:cubicBezTo>
                      <a:pt x="4835" y="0"/>
                      <a:pt x="0" y="4835"/>
                      <a:pt x="0" y="10800"/>
                    </a:cubicBezTo>
                    <a:cubicBezTo>
                      <a:pt x="-1" y="15122"/>
                      <a:pt x="2576" y="19028"/>
                      <a:pt x="6550" y="20728"/>
                    </a:cubicBezTo>
                    <a:lnTo>
                      <a:pt x="7456" y="18612"/>
                    </a:lnTo>
                    <a:close/>
                  </a:path>
                </a:pathLst>
              </a:custGeom>
              <a:gradFill rotWithShape="1">
                <a:gsLst>
                  <a:gs pos="0">
                    <a:srgbClr val="FFFFCC"/>
                  </a:gs>
                  <a:gs pos="100000">
                    <a:srgbClr val="76765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zh-CN" altLang="en-US"/>
              </a:p>
            </p:txBody>
          </p:sp>
          <p:grpSp>
            <p:nvGrpSpPr>
              <p:cNvPr id="53" name="Group 52"/>
              <p:cNvGrpSpPr/>
              <p:nvPr/>
            </p:nvGrpSpPr>
            <p:grpSpPr bwMode="auto">
              <a:xfrm>
                <a:off x="1467" y="1175"/>
                <a:ext cx="629" cy="550"/>
                <a:chOff x="2280" y="1569"/>
                <a:chExt cx="638" cy="556"/>
              </a:xfrm>
            </p:grpSpPr>
            <p:sp>
              <p:nvSpPr>
                <p:cNvPr id="54" name="Oval 53"/>
                <p:cNvSpPr>
                  <a:spLocks noChangeArrowheads="1"/>
                </p:cNvSpPr>
                <p:nvPr/>
              </p:nvSpPr>
              <p:spPr bwMode="auto">
                <a:xfrm>
                  <a:off x="2406" y="1570"/>
                  <a:ext cx="385" cy="255"/>
                </a:xfrm>
                <a:prstGeom prst="ellipse">
                  <a:avLst/>
                </a:prstGeom>
                <a:gradFill rotWithShape="1">
                  <a:gsLst>
                    <a:gs pos="0">
                      <a:schemeClr val="bg1">
                        <a:alpha val="30000"/>
                      </a:schemeClr>
                    </a:gs>
                    <a:gs pos="100000">
                      <a:schemeClr val="bg1">
                        <a:gamma/>
                        <a:shade val="46275"/>
                        <a:invGamma/>
                        <a:alpha val="0"/>
                      </a:schemeClr>
                    </a:gs>
                  </a:gsLst>
                  <a:lin ang="2700000" scaled="1"/>
                </a:gradFill>
                <a:ln w="9525" algn="ctr">
                  <a:noFill/>
                  <a:round/>
                </a:ln>
                <a:effectLst/>
              </p:spPr>
              <p:txBody>
                <a:bodyPr anchor="ctr">
                  <a:spAutoFit/>
                </a:bodyPr>
                <a:lstStyle/>
                <a:p>
                  <a:pPr>
                    <a:defRPr/>
                  </a:pPr>
                  <a:endParaRPr lang="zh-CN" altLang="en-US"/>
                </a:p>
              </p:txBody>
            </p:sp>
            <p:sp>
              <p:nvSpPr>
                <p:cNvPr id="55" name="Oval 54"/>
                <p:cNvSpPr>
                  <a:spLocks noChangeArrowheads="1"/>
                </p:cNvSpPr>
                <p:nvPr/>
              </p:nvSpPr>
              <p:spPr bwMode="auto">
                <a:xfrm rot="-2388105">
                  <a:off x="2282" y="1628"/>
                  <a:ext cx="330" cy="132"/>
                </a:xfrm>
                <a:prstGeom prst="ellipse">
                  <a:avLst/>
                </a:prstGeom>
                <a:gradFill rotWithShape="1">
                  <a:gsLst>
                    <a:gs pos="0">
                      <a:schemeClr val="bg1">
                        <a:alpha val="8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sp>
              <p:nvSpPr>
                <p:cNvPr id="56" name="Oval 55"/>
                <p:cNvSpPr>
                  <a:spLocks noChangeArrowheads="1"/>
                </p:cNvSpPr>
                <p:nvPr/>
              </p:nvSpPr>
              <p:spPr bwMode="auto">
                <a:xfrm rot="-2388105" flipH="1" flipV="1">
                  <a:off x="2588" y="1991"/>
                  <a:ext cx="330" cy="132"/>
                </a:xfrm>
                <a:prstGeom prst="ellipse">
                  <a:avLst/>
                </a:prstGeom>
                <a:gradFill rotWithShape="1">
                  <a:gsLst>
                    <a:gs pos="0">
                      <a:schemeClr val="bg1">
                        <a:alpha val="2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grpSp>
        </p:grpSp>
        <p:grpSp>
          <p:nvGrpSpPr>
            <p:cNvPr id="57" name="Group 56"/>
            <p:cNvGrpSpPr/>
            <p:nvPr/>
          </p:nvGrpSpPr>
          <p:grpSpPr bwMode="auto">
            <a:xfrm>
              <a:off x="1116013" y="3213100"/>
              <a:ext cx="2735262" cy="898525"/>
              <a:chOff x="606" y="1152"/>
              <a:chExt cx="1321" cy="963"/>
            </a:xfrm>
          </p:grpSpPr>
          <p:sp>
            <p:nvSpPr>
              <p:cNvPr id="58" name="AutoShape 57"/>
              <p:cNvSpPr>
                <a:spLocks noChangeArrowheads="1"/>
              </p:cNvSpPr>
              <p:nvPr/>
            </p:nvSpPr>
            <p:spPr bwMode="auto">
              <a:xfrm rot="-5400000">
                <a:off x="1118" y="643"/>
                <a:ext cx="297" cy="1316"/>
              </a:xfrm>
              <a:prstGeom prst="flowChartDelay">
                <a:avLst/>
              </a:prstGeom>
              <a:gradFill rotWithShape="1">
                <a:gsLst>
                  <a:gs pos="0">
                    <a:srgbClr val="FFFFFF"/>
                  </a:gs>
                  <a:gs pos="100000">
                    <a:srgbClr val="33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59" name="AutoShape 58"/>
              <p:cNvSpPr>
                <a:spLocks noChangeArrowheads="1"/>
              </p:cNvSpPr>
              <p:nvPr/>
            </p:nvSpPr>
            <p:spPr bwMode="auto">
              <a:xfrm>
                <a:off x="606" y="1298"/>
                <a:ext cx="1321" cy="817"/>
              </a:xfrm>
              <a:prstGeom prst="roundRect">
                <a:avLst>
                  <a:gd name="adj" fmla="val 16667"/>
                </a:avLst>
              </a:prstGeom>
              <a:gradFill rotWithShape="1">
                <a:gsLst>
                  <a:gs pos="0">
                    <a:srgbClr val="003366"/>
                  </a:gs>
                  <a:gs pos="100000">
                    <a:srgbClr val="00182F"/>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60" name="AutoShape 59"/>
              <p:cNvSpPr>
                <a:spLocks noChangeArrowheads="1"/>
              </p:cNvSpPr>
              <p:nvPr/>
            </p:nvSpPr>
            <p:spPr bwMode="auto">
              <a:xfrm>
                <a:off x="618" y="1328"/>
                <a:ext cx="1296" cy="760"/>
              </a:xfrm>
              <a:prstGeom prst="roundRect">
                <a:avLst>
                  <a:gd name="adj" fmla="val 16667"/>
                </a:avLst>
              </a:prstGeom>
              <a:gradFill rotWithShape="1">
                <a:gsLst>
                  <a:gs pos="0">
                    <a:srgbClr val="00182F"/>
                  </a:gs>
                  <a:gs pos="100000">
                    <a:srgbClr val="003366"/>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61" name="Oval 60"/>
              <p:cNvSpPr>
                <a:spLocks noChangeArrowheads="1"/>
              </p:cNvSpPr>
              <p:nvPr/>
            </p:nvSpPr>
            <p:spPr bwMode="auto">
              <a:xfrm>
                <a:off x="1156" y="1162"/>
                <a:ext cx="545" cy="90"/>
              </a:xfrm>
              <a:prstGeom prst="ellipse">
                <a:avLst/>
              </a:prstGeom>
              <a:gradFill rotWithShape="1">
                <a:gsLst>
                  <a:gs pos="0">
                    <a:schemeClr val="bg1"/>
                  </a:gs>
                  <a:gs pos="100000">
                    <a:schemeClr val="bg1">
                      <a:gamma/>
                      <a:shade val="46275"/>
                      <a:invGamma/>
                      <a:alpha val="0"/>
                    </a:schemeClr>
                  </a:gs>
                </a:gsLst>
                <a:path path="shape">
                  <a:fillToRect l="50000" t="50000" r="50000" b="50000"/>
                </a:path>
              </a:gradFill>
              <a:ln w="9525" algn="ctr">
                <a:noFill/>
                <a:round/>
              </a:ln>
              <a:effectLst/>
            </p:spPr>
            <p:txBody>
              <a:bodyPr wrap="none" anchor="ctr">
                <a:spAutoFit/>
              </a:bodyPr>
              <a:lstStyle/>
              <a:p>
                <a:pPr>
                  <a:defRPr/>
                </a:pPr>
                <a:endParaRPr lang="zh-CN" altLang="en-US"/>
              </a:p>
            </p:txBody>
          </p:sp>
        </p:grpSp>
        <p:sp>
          <p:nvSpPr>
            <p:cNvPr id="62" name="AutoShape 61"/>
            <p:cNvSpPr>
              <a:spLocks noChangeArrowheads="1"/>
            </p:cNvSpPr>
            <p:nvPr/>
          </p:nvSpPr>
          <p:spPr bwMode="auto">
            <a:xfrm rot="16200000">
              <a:off x="6233318" y="335757"/>
              <a:ext cx="277813" cy="2724150"/>
            </a:xfrm>
            <a:prstGeom prst="flowChartDelay">
              <a:avLst/>
            </a:prstGeom>
            <a:gradFill rotWithShape="1">
              <a:gsLst>
                <a:gs pos="0">
                  <a:srgbClr val="FFFFFF"/>
                </a:gs>
                <a:gs pos="100000">
                  <a:srgbClr val="33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63" name="AutoShape 62"/>
            <p:cNvSpPr>
              <a:spLocks noChangeArrowheads="1"/>
            </p:cNvSpPr>
            <p:nvPr/>
          </p:nvSpPr>
          <p:spPr bwMode="auto">
            <a:xfrm>
              <a:off x="5003800" y="1695450"/>
              <a:ext cx="2735263" cy="762000"/>
            </a:xfrm>
            <a:prstGeom prst="roundRect">
              <a:avLst>
                <a:gd name="adj" fmla="val 16667"/>
              </a:avLst>
            </a:prstGeom>
            <a:gradFill rotWithShape="1">
              <a:gsLst>
                <a:gs pos="0">
                  <a:srgbClr val="003366"/>
                </a:gs>
                <a:gs pos="100000">
                  <a:srgbClr val="00182F"/>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64" name="AutoShape 63"/>
            <p:cNvSpPr>
              <a:spLocks noChangeArrowheads="1"/>
            </p:cNvSpPr>
            <p:nvPr/>
          </p:nvSpPr>
          <p:spPr bwMode="auto">
            <a:xfrm>
              <a:off x="5029200" y="1722438"/>
              <a:ext cx="2682875" cy="709612"/>
            </a:xfrm>
            <a:prstGeom prst="roundRect">
              <a:avLst>
                <a:gd name="adj" fmla="val 16667"/>
              </a:avLst>
            </a:prstGeom>
            <a:gradFill rotWithShape="1">
              <a:gsLst>
                <a:gs pos="0">
                  <a:srgbClr val="00182F"/>
                </a:gs>
                <a:gs pos="100000">
                  <a:srgbClr val="003366"/>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65" name="Oval 64"/>
            <p:cNvSpPr>
              <a:spLocks noChangeArrowheads="1"/>
            </p:cNvSpPr>
            <p:nvPr/>
          </p:nvSpPr>
          <p:spPr bwMode="auto">
            <a:xfrm>
              <a:off x="6142038" y="1568450"/>
              <a:ext cx="1128712" cy="84138"/>
            </a:xfrm>
            <a:prstGeom prst="ellipse">
              <a:avLst/>
            </a:prstGeom>
            <a:gradFill rotWithShape="1">
              <a:gsLst>
                <a:gs pos="0">
                  <a:schemeClr val="bg1"/>
                </a:gs>
                <a:gs pos="100000">
                  <a:schemeClr val="bg1">
                    <a:gamma/>
                    <a:shade val="46275"/>
                    <a:invGamma/>
                    <a:alpha val="0"/>
                  </a:schemeClr>
                </a:gs>
              </a:gsLst>
              <a:path path="shape">
                <a:fillToRect l="50000" t="50000" r="50000" b="50000"/>
              </a:path>
            </a:gradFill>
            <a:ln w="9525" algn="ctr">
              <a:noFill/>
              <a:round/>
            </a:ln>
            <a:effectLst/>
          </p:spPr>
          <p:txBody>
            <a:bodyPr wrap="none" anchor="ctr">
              <a:spAutoFit/>
            </a:bodyPr>
            <a:lstStyle/>
            <a:p>
              <a:pPr>
                <a:defRPr/>
              </a:pPr>
              <a:endParaRPr lang="zh-CN" altLang="en-US"/>
            </a:p>
          </p:txBody>
        </p:sp>
        <p:grpSp>
          <p:nvGrpSpPr>
            <p:cNvPr id="66" name="Group 65"/>
            <p:cNvGrpSpPr/>
            <p:nvPr/>
          </p:nvGrpSpPr>
          <p:grpSpPr bwMode="auto">
            <a:xfrm>
              <a:off x="5056188" y="1927225"/>
              <a:ext cx="287337" cy="288925"/>
              <a:chOff x="1111" y="664"/>
              <a:chExt cx="181" cy="182"/>
            </a:xfrm>
          </p:grpSpPr>
          <p:sp>
            <p:nvSpPr>
              <p:cNvPr id="67" name="AutoShape 66"/>
              <p:cNvSpPr>
                <a:spLocks noChangeArrowheads="1"/>
              </p:cNvSpPr>
              <p:nvPr/>
            </p:nvSpPr>
            <p:spPr bwMode="auto">
              <a:xfrm rot="8100000">
                <a:off x="1111" y="664"/>
                <a:ext cx="181" cy="182"/>
              </a:xfrm>
              <a:custGeom>
                <a:avLst/>
                <a:gdLst>
                  <a:gd name="T0" fmla="*/ 91 w 21600"/>
                  <a:gd name="T1" fmla="*/ 0 h 21600"/>
                  <a:gd name="T2" fmla="*/ 60 w 21600"/>
                  <a:gd name="T3" fmla="*/ 165 h 21600"/>
                  <a:gd name="T4" fmla="*/ 91 w 21600"/>
                  <a:gd name="T5" fmla="*/ 21 h 21600"/>
                  <a:gd name="T6" fmla="*/ 121 w 21600"/>
                  <a:gd name="T7" fmla="*/ 165 h 21600"/>
                  <a:gd name="T8" fmla="*/ 0 60000 65536"/>
                  <a:gd name="T9" fmla="*/ 0 60000 65536"/>
                  <a:gd name="T10" fmla="*/ 0 60000 65536"/>
                  <a:gd name="T11" fmla="*/ 0 60000 65536"/>
                  <a:gd name="T12" fmla="*/ 0 w 21600"/>
                  <a:gd name="T13" fmla="*/ 0 h 21600"/>
                  <a:gd name="T14" fmla="*/ 21600 w 21600"/>
                  <a:gd name="T15" fmla="*/ 19820 h 21600"/>
                </a:gdLst>
                <a:ahLst/>
                <a:cxnLst>
                  <a:cxn ang="T8">
                    <a:pos x="T0" y="T1"/>
                  </a:cxn>
                  <a:cxn ang="T9">
                    <a:pos x="T2" y="T3"/>
                  </a:cxn>
                  <a:cxn ang="T10">
                    <a:pos x="T4" y="T5"/>
                  </a:cxn>
                  <a:cxn ang="T11">
                    <a:pos x="T6" y="T7"/>
                  </a:cxn>
                </a:cxnLst>
                <a:rect l="T12" t="T13" r="T14" b="T15"/>
                <a:pathLst>
                  <a:path w="21600" h="21600">
                    <a:moveTo>
                      <a:pt x="7606" y="18487"/>
                    </a:moveTo>
                    <a:cubicBezTo>
                      <a:pt x="4499" y="17197"/>
                      <a:pt x="2475" y="14163"/>
                      <a:pt x="2475" y="10800"/>
                    </a:cubicBezTo>
                    <a:cubicBezTo>
                      <a:pt x="2475" y="6202"/>
                      <a:pt x="6202" y="2475"/>
                      <a:pt x="10800" y="2475"/>
                    </a:cubicBezTo>
                    <a:cubicBezTo>
                      <a:pt x="15397" y="2475"/>
                      <a:pt x="19125" y="6202"/>
                      <a:pt x="19125" y="10800"/>
                    </a:cubicBezTo>
                    <a:cubicBezTo>
                      <a:pt x="19125" y="14163"/>
                      <a:pt x="17100" y="17197"/>
                      <a:pt x="13993" y="18487"/>
                    </a:cubicBezTo>
                    <a:lnTo>
                      <a:pt x="14943" y="20773"/>
                    </a:lnTo>
                    <a:cubicBezTo>
                      <a:pt x="18973" y="19099"/>
                      <a:pt x="21600" y="15164"/>
                      <a:pt x="21600" y="10800"/>
                    </a:cubicBezTo>
                    <a:cubicBezTo>
                      <a:pt x="21600" y="4835"/>
                      <a:pt x="16764" y="0"/>
                      <a:pt x="10800" y="0"/>
                    </a:cubicBezTo>
                    <a:cubicBezTo>
                      <a:pt x="4835" y="0"/>
                      <a:pt x="0" y="4835"/>
                      <a:pt x="0" y="10800"/>
                    </a:cubicBezTo>
                    <a:cubicBezTo>
                      <a:pt x="-1" y="15164"/>
                      <a:pt x="2626" y="19099"/>
                      <a:pt x="6656" y="20773"/>
                    </a:cubicBezTo>
                    <a:lnTo>
                      <a:pt x="7606" y="18487"/>
                    </a:lnTo>
                    <a:close/>
                  </a:path>
                </a:pathLst>
              </a:custGeom>
              <a:gradFill rotWithShape="1">
                <a:gsLst>
                  <a:gs pos="0">
                    <a:srgbClr val="FFFFCC"/>
                  </a:gs>
                  <a:gs pos="100000">
                    <a:srgbClr val="76765E"/>
                  </a:gs>
                </a:gsLst>
                <a:lin ang="54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68" name="Oval 67"/>
              <p:cNvSpPr>
                <a:spLocks noChangeArrowheads="1"/>
              </p:cNvSpPr>
              <p:nvPr/>
            </p:nvSpPr>
            <p:spPr bwMode="auto">
              <a:xfrm>
                <a:off x="1130" y="684"/>
                <a:ext cx="142" cy="142"/>
              </a:xfrm>
              <a:prstGeom prst="ellipse">
                <a:avLst/>
              </a:prstGeom>
              <a:gradFill rotWithShape="1">
                <a:gsLst>
                  <a:gs pos="0">
                    <a:srgbClr val="0033CC"/>
                  </a:gs>
                  <a:gs pos="100000">
                    <a:srgbClr val="00185E"/>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69" name="AutoShape 68"/>
              <p:cNvSpPr>
                <a:spLocks noChangeArrowheads="1"/>
              </p:cNvSpPr>
              <p:nvPr/>
            </p:nvSpPr>
            <p:spPr bwMode="auto">
              <a:xfrm rot="-5400000">
                <a:off x="1117" y="670"/>
                <a:ext cx="170" cy="169"/>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9811 h 21600"/>
                </a:gdLst>
                <a:ahLst/>
                <a:cxnLst>
                  <a:cxn ang="T8">
                    <a:pos x="T0" y="T1"/>
                  </a:cxn>
                  <a:cxn ang="T9">
                    <a:pos x="T2" y="T3"/>
                  </a:cxn>
                  <a:cxn ang="T10">
                    <a:pos x="T4" y="T5"/>
                  </a:cxn>
                  <a:cxn ang="T11">
                    <a:pos x="T6" y="T7"/>
                  </a:cxn>
                </a:cxnLst>
                <a:rect l="T12" t="T13" r="T14" b="T15"/>
                <a:pathLst>
                  <a:path w="21600" h="21600">
                    <a:moveTo>
                      <a:pt x="7456" y="18612"/>
                    </a:moveTo>
                    <a:cubicBezTo>
                      <a:pt x="4329" y="17274"/>
                      <a:pt x="2302" y="14200"/>
                      <a:pt x="2302" y="10800"/>
                    </a:cubicBezTo>
                    <a:cubicBezTo>
                      <a:pt x="2302" y="6106"/>
                      <a:pt x="6106" y="2302"/>
                      <a:pt x="10800" y="2302"/>
                    </a:cubicBezTo>
                    <a:cubicBezTo>
                      <a:pt x="15493" y="2302"/>
                      <a:pt x="19298" y="6106"/>
                      <a:pt x="19298" y="10800"/>
                    </a:cubicBezTo>
                    <a:cubicBezTo>
                      <a:pt x="19298" y="14200"/>
                      <a:pt x="17270" y="17274"/>
                      <a:pt x="14143" y="18612"/>
                    </a:cubicBezTo>
                    <a:lnTo>
                      <a:pt x="15049" y="20728"/>
                    </a:lnTo>
                    <a:cubicBezTo>
                      <a:pt x="19023" y="19028"/>
                      <a:pt x="21600" y="15122"/>
                      <a:pt x="21600" y="10800"/>
                    </a:cubicBezTo>
                    <a:cubicBezTo>
                      <a:pt x="21600" y="4835"/>
                      <a:pt x="16764" y="0"/>
                      <a:pt x="10800" y="0"/>
                    </a:cubicBezTo>
                    <a:cubicBezTo>
                      <a:pt x="4835" y="0"/>
                      <a:pt x="0" y="4835"/>
                      <a:pt x="0" y="10800"/>
                    </a:cubicBezTo>
                    <a:cubicBezTo>
                      <a:pt x="-1" y="15122"/>
                      <a:pt x="2576" y="19028"/>
                      <a:pt x="6550" y="20728"/>
                    </a:cubicBezTo>
                    <a:lnTo>
                      <a:pt x="7456" y="18612"/>
                    </a:lnTo>
                    <a:close/>
                  </a:path>
                </a:pathLst>
              </a:custGeom>
              <a:gradFill rotWithShape="1">
                <a:gsLst>
                  <a:gs pos="0">
                    <a:srgbClr val="FFFFCC"/>
                  </a:gs>
                  <a:gs pos="100000">
                    <a:srgbClr val="76765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zh-CN" altLang="en-US"/>
              </a:p>
            </p:txBody>
          </p:sp>
          <p:grpSp>
            <p:nvGrpSpPr>
              <p:cNvPr id="70" name="Group 69"/>
              <p:cNvGrpSpPr/>
              <p:nvPr/>
            </p:nvGrpSpPr>
            <p:grpSpPr bwMode="auto">
              <a:xfrm>
                <a:off x="1137" y="695"/>
                <a:ext cx="130" cy="115"/>
                <a:chOff x="2280" y="1569"/>
                <a:chExt cx="638" cy="556"/>
              </a:xfrm>
            </p:grpSpPr>
            <p:sp>
              <p:nvSpPr>
                <p:cNvPr id="71" name="Oval 70"/>
                <p:cNvSpPr>
                  <a:spLocks noChangeArrowheads="1"/>
                </p:cNvSpPr>
                <p:nvPr/>
              </p:nvSpPr>
              <p:spPr bwMode="auto">
                <a:xfrm>
                  <a:off x="2403" y="1569"/>
                  <a:ext cx="388" cy="256"/>
                </a:xfrm>
                <a:prstGeom prst="ellipse">
                  <a:avLst/>
                </a:prstGeom>
                <a:gradFill rotWithShape="1">
                  <a:gsLst>
                    <a:gs pos="0">
                      <a:schemeClr val="bg1">
                        <a:alpha val="30000"/>
                      </a:schemeClr>
                    </a:gs>
                    <a:gs pos="100000">
                      <a:schemeClr val="bg1">
                        <a:gamma/>
                        <a:shade val="46275"/>
                        <a:invGamma/>
                        <a:alpha val="0"/>
                      </a:schemeClr>
                    </a:gs>
                  </a:gsLst>
                  <a:lin ang="2700000" scaled="1"/>
                </a:gradFill>
                <a:ln w="9525" algn="ctr">
                  <a:noFill/>
                  <a:round/>
                </a:ln>
                <a:effectLst/>
              </p:spPr>
              <p:txBody>
                <a:bodyPr anchor="ctr">
                  <a:spAutoFit/>
                </a:bodyPr>
                <a:lstStyle/>
                <a:p>
                  <a:pPr>
                    <a:defRPr/>
                  </a:pPr>
                  <a:endParaRPr lang="zh-CN" altLang="en-US"/>
                </a:p>
              </p:txBody>
            </p:sp>
            <p:sp>
              <p:nvSpPr>
                <p:cNvPr id="72" name="Oval 71"/>
                <p:cNvSpPr>
                  <a:spLocks noChangeArrowheads="1"/>
                </p:cNvSpPr>
                <p:nvPr/>
              </p:nvSpPr>
              <p:spPr bwMode="auto">
                <a:xfrm rot="-2388105">
                  <a:off x="2280" y="1627"/>
                  <a:ext cx="329" cy="131"/>
                </a:xfrm>
                <a:prstGeom prst="ellipse">
                  <a:avLst/>
                </a:prstGeom>
                <a:gradFill rotWithShape="1">
                  <a:gsLst>
                    <a:gs pos="0">
                      <a:schemeClr val="bg1">
                        <a:alpha val="8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sp>
              <p:nvSpPr>
                <p:cNvPr id="73" name="Oval 72"/>
                <p:cNvSpPr>
                  <a:spLocks noChangeArrowheads="1"/>
                </p:cNvSpPr>
                <p:nvPr/>
              </p:nvSpPr>
              <p:spPr bwMode="auto">
                <a:xfrm rot="-2388105" flipH="1" flipV="1">
                  <a:off x="2589" y="1994"/>
                  <a:ext cx="329" cy="131"/>
                </a:xfrm>
                <a:prstGeom prst="ellipse">
                  <a:avLst/>
                </a:prstGeom>
                <a:gradFill rotWithShape="1">
                  <a:gsLst>
                    <a:gs pos="0">
                      <a:schemeClr val="bg1">
                        <a:alpha val="2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grpSp>
        </p:grpSp>
        <p:grpSp>
          <p:nvGrpSpPr>
            <p:cNvPr id="74" name="Group 73"/>
            <p:cNvGrpSpPr/>
            <p:nvPr/>
          </p:nvGrpSpPr>
          <p:grpSpPr bwMode="auto">
            <a:xfrm>
              <a:off x="5219700" y="2638425"/>
              <a:ext cx="2735263" cy="898525"/>
              <a:chOff x="606" y="1152"/>
              <a:chExt cx="1321" cy="963"/>
            </a:xfrm>
          </p:grpSpPr>
          <p:sp>
            <p:nvSpPr>
              <p:cNvPr id="75" name="AutoShape 74"/>
              <p:cNvSpPr>
                <a:spLocks noChangeArrowheads="1"/>
              </p:cNvSpPr>
              <p:nvPr/>
            </p:nvSpPr>
            <p:spPr bwMode="auto">
              <a:xfrm rot="-5400000">
                <a:off x="1118" y="643"/>
                <a:ext cx="297" cy="1316"/>
              </a:xfrm>
              <a:prstGeom prst="flowChartDelay">
                <a:avLst/>
              </a:prstGeom>
              <a:gradFill rotWithShape="1">
                <a:gsLst>
                  <a:gs pos="0">
                    <a:srgbClr val="FFFFFF"/>
                  </a:gs>
                  <a:gs pos="100000">
                    <a:srgbClr val="33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76" name="AutoShape 75"/>
              <p:cNvSpPr>
                <a:spLocks noChangeArrowheads="1"/>
              </p:cNvSpPr>
              <p:nvPr/>
            </p:nvSpPr>
            <p:spPr bwMode="auto">
              <a:xfrm>
                <a:off x="606" y="1298"/>
                <a:ext cx="1321" cy="817"/>
              </a:xfrm>
              <a:prstGeom prst="roundRect">
                <a:avLst>
                  <a:gd name="adj" fmla="val 16667"/>
                </a:avLst>
              </a:prstGeom>
              <a:gradFill rotWithShape="1">
                <a:gsLst>
                  <a:gs pos="0">
                    <a:srgbClr val="003366"/>
                  </a:gs>
                  <a:gs pos="100000">
                    <a:srgbClr val="00182F"/>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77" name="AutoShape 76"/>
              <p:cNvSpPr>
                <a:spLocks noChangeArrowheads="1"/>
              </p:cNvSpPr>
              <p:nvPr/>
            </p:nvSpPr>
            <p:spPr bwMode="auto">
              <a:xfrm>
                <a:off x="618" y="1328"/>
                <a:ext cx="1296" cy="760"/>
              </a:xfrm>
              <a:prstGeom prst="roundRect">
                <a:avLst>
                  <a:gd name="adj" fmla="val 16667"/>
                </a:avLst>
              </a:prstGeom>
              <a:gradFill rotWithShape="1">
                <a:gsLst>
                  <a:gs pos="0">
                    <a:srgbClr val="00182F"/>
                  </a:gs>
                  <a:gs pos="100000">
                    <a:srgbClr val="003366"/>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78" name="Oval 77"/>
              <p:cNvSpPr>
                <a:spLocks noChangeArrowheads="1"/>
              </p:cNvSpPr>
              <p:nvPr/>
            </p:nvSpPr>
            <p:spPr bwMode="auto">
              <a:xfrm>
                <a:off x="1156" y="1162"/>
                <a:ext cx="545" cy="90"/>
              </a:xfrm>
              <a:prstGeom prst="ellipse">
                <a:avLst/>
              </a:prstGeom>
              <a:gradFill rotWithShape="1">
                <a:gsLst>
                  <a:gs pos="0">
                    <a:schemeClr val="bg1"/>
                  </a:gs>
                  <a:gs pos="100000">
                    <a:schemeClr val="bg1">
                      <a:gamma/>
                      <a:shade val="46275"/>
                      <a:invGamma/>
                      <a:alpha val="0"/>
                    </a:schemeClr>
                  </a:gs>
                </a:gsLst>
                <a:path path="shape">
                  <a:fillToRect l="50000" t="50000" r="50000" b="50000"/>
                </a:path>
              </a:gradFill>
              <a:ln w="9525" algn="ctr">
                <a:noFill/>
                <a:round/>
              </a:ln>
              <a:effectLst/>
            </p:spPr>
            <p:txBody>
              <a:bodyPr wrap="none" anchor="ctr">
                <a:spAutoFit/>
              </a:bodyPr>
              <a:lstStyle/>
              <a:p>
                <a:pPr>
                  <a:defRPr/>
                </a:pPr>
                <a:endParaRPr lang="zh-CN" altLang="en-US"/>
              </a:p>
            </p:txBody>
          </p:sp>
        </p:grpSp>
        <p:grpSp>
          <p:nvGrpSpPr>
            <p:cNvPr id="79" name="Group 78"/>
            <p:cNvGrpSpPr/>
            <p:nvPr/>
          </p:nvGrpSpPr>
          <p:grpSpPr bwMode="auto">
            <a:xfrm>
              <a:off x="5272088" y="3006725"/>
              <a:ext cx="287337" cy="288925"/>
              <a:chOff x="1343" y="1035"/>
              <a:chExt cx="880" cy="882"/>
            </a:xfrm>
          </p:grpSpPr>
          <p:sp>
            <p:nvSpPr>
              <p:cNvPr id="80" name="AutoShape 79"/>
              <p:cNvSpPr>
                <a:spLocks noChangeArrowheads="1"/>
              </p:cNvSpPr>
              <p:nvPr/>
            </p:nvSpPr>
            <p:spPr bwMode="auto">
              <a:xfrm rot="8100000">
                <a:off x="1343" y="1035"/>
                <a:ext cx="880" cy="882"/>
              </a:xfrm>
              <a:custGeom>
                <a:avLst/>
                <a:gdLst>
                  <a:gd name="T0" fmla="*/ 440 w 21600"/>
                  <a:gd name="T1" fmla="*/ 0 h 21600"/>
                  <a:gd name="T2" fmla="*/ 291 w 21600"/>
                  <a:gd name="T3" fmla="*/ 802 h 21600"/>
                  <a:gd name="T4" fmla="*/ 440 w 21600"/>
                  <a:gd name="T5" fmla="*/ 101 h 21600"/>
                  <a:gd name="T6" fmla="*/ 589 w 21600"/>
                  <a:gd name="T7" fmla="*/ 802 h 21600"/>
                  <a:gd name="T8" fmla="*/ 0 60000 65536"/>
                  <a:gd name="T9" fmla="*/ 0 60000 65536"/>
                  <a:gd name="T10" fmla="*/ 0 60000 65536"/>
                  <a:gd name="T11" fmla="*/ 0 60000 65536"/>
                  <a:gd name="T12" fmla="*/ 0 w 21600"/>
                  <a:gd name="T13" fmla="*/ 0 h 21600"/>
                  <a:gd name="T14" fmla="*/ 21600 w 21600"/>
                  <a:gd name="T15" fmla="*/ 19861 h 21600"/>
                </a:gdLst>
                <a:ahLst/>
                <a:cxnLst>
                  <a:cxn ang="T8">
                    <a:pos x="T0" y="T1"/>
                  </a:cxn>
                  <a:cxn ang="T9">
                    <a:pos x="T2" y="T3"/>
                  </a:cxn>
                  <a:cxn ang="T10">
                    <a:pos x="T4" y="T5"/>
                  </a:cxn>
                  <a:cxn ang="T11">
                    <a:pos x="T6" y="T7"/>
                  </a:cxn>
                </a:cxnLst>
                <a:rect l="T12" t="T13" r="T14" b="T15"/>
                <a:pathLst>
                  <a:path w="21600" h="21600">
                    <a:moveTo>
                      <a:pt x="7606" y="18487"/>
                    </a:moveTo>
                    <a:cubicBezTo>
                      <a:pt x="4499" y="17197"/>
                      <a:pt x="2475" y="14163"/>
                      <a:pt x="2475" y="10800"/>
                    </a:cubicBezTo>
                    <a:cubicBezTo>
                      <a:pt x="2475" y="6202"/>
                      <a:pt x="6202" y="2475"/>
                      <a:pt x="10800" y="2475"/>
                    </a:cubicBezTo>
                    <a:cubicBezTo>
                      <a:pt x="15397" y="2475"/>
                      <a:pt x="19125" y="6202"/>
                      <a:pt x="19125" y="10800"/>
                    </a:cubicBezTo>
                    <a:cubicBezTo>
                      <a:pt x="19125" y="14163"/>
                      <a:pt x="17100" y="17197"/>
                      <a:pt x="13993" y="18487"/>
                    </a:cubicBezTo>
                    <a:lnTo>
                      <a:pt x="14943" y="20773"/>
                    </a:lnTo>
                    <a:cubicBezTo>
                      <a:pt x="18973" y="19099"/>
                      <a:pt x="21600" y="15164"/>
                      <a:pt x="21600" y="10800"/>
                    </a:cubicBezTo>
                    <a:cubicBezTo>
                      <a:pt x="21600" y="4835"/>
                      <a:pt x="16764" y="0"/>
                      <a:pt x="10800" y="0"/>
                    </a:cubicBezTo>
                    <a:cubicBezTo>
                      <a:pt x="4835" y="0"/>
                      <a:pt x="0" y="4835"/>
                      <a:pt x="0" y="10800"/>
                    </a:cubicBezTo>
                    <a:cubicBezTo>
                      <a:pt x="-1" y="15164"/>
                      <a:pt x="2626" y="19099"/>
                      <a:pt x="6656" y="20773"/>
                    </a:cubicBezTo>
                    <a:lnTo>
                      <a:pt x="7606" y="18487"/>
                    </a:lnTo>
                    <a:close/>
                  </a:path>
                </a:pathLst>
              </a:custGeom>
              <a:gradFill rotWithShape="1">
                <a:gsLst>
                  <a:gs pos="0">
                    <a:srgbClr val="FFFFCC"/>
                  </a:gs>
                  <a:gs pos="100000">
                    <a:srgbClr val="76765E"/>
                  </a:gs>
                </a:gsLst>
                <a:lin ang="54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81" name="Oval 80"/>
              <p:cNvSpPr>
                <a:spLocks noChangeArrowheads="1"/>
              </p:cNvSpPr>
              <p:nvPr/>
            </p:nvSpPr>
            <p:spPr bwMode="auto">
              <a:xfrm>
                <a:off x="1437" y="1130"/>
                <a:ext cx="690" cy="690"/>
              </a:xfrm>
              <a:prstGeom prst="ellipse">
                <a:avLst/>
              </a:prstGeom>
              <a:gradFill rotWithShape="1">
                <a:gsLst>
                  <a:gs pos="0">
                    <a:srgbClr val="0033CC"/>
                  </a:gs>
                  <a:gs pos="100000">
                    <a:srgbClr val="00185E"/>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82" name="AutoShape 81"/>
              <p:cNvSpPr>
                <a:spLocks noChangeArrowheads="1"/>
              </p:cNvSpPr>
              <p:nvPr/>
            </p:nvSpPr>
            <p:spPr bwMode="auto">
              <a:xfrm rot="-5400000">
                <a:off x="1372" y="1066"/>
                <a:ext cx="821" cy="82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9782 h 21600"/>
                </a:gdLst>
                <a:ahLst/>
                <a:cxnLst>
                  <a:cxn ang="T8">
                    <a:pos x="T0" y="T1"/>
                  </a:cxn>
                  <a:cxn ang="T9">
                    <a:pos x="T2" y="T3"/>
                  </a:cxn>
                  <a:cxn ang="T10">
                    <a:pos x="T4" y="T5"/>
                  </a:cxn>
                  <a:cxn ang="T11">
                    <a:pos x="T6" y="T7"/>
                  </a:cxn>
                </a:cxnLst>
                <a:rect l="T12" t="T13" r="T14" b="T15"/>
                <a:pathLst>
                  <a:path w="21600" h="21600">
                    <a:moveTo>
                      <a:pt x="7456" y="18612"/>
                    </a:moveTo>
                    <a:cubicBezTo>
                      <a:pt x="4329" y="17274"/>
                      <a:pt x="2302" y="14200"/>
                      <a:pt x="2302" y="10800"/>
                    </a:cubicBezTo>
                    <a:cubicBezTo>
                      <a:pt x="2302" y="6106"/>
                      <a:pt x="6106" y="2302"/>
                      <a:pt x="10800" y="2302"/>
                    </a:cubicBezTo>
                    <a:cubicBezTo>
                      <a:pt x="15493" y="2302"/>
                      <a:pt x="19298" y="6106"/>
                      <a:pt x="19298" y="10800"/>
                    </a:cubicBezTo>
                    <a:cubicBezTo>
                      <a:pt x="19298" y="14200"/>
                      <a:pt x="17270" y="17274"/>
                      <a:pt x="14143" y="18612"/>
                    </a:cubicBezTo>
                    <a:lnTo>
                      <a:pt x="15049" y="20728"/>
                    </a:lnTo>
                    <a:cubicBezTo>
                      <a:pt x="19023" y="19028"/>
                      <a:pt x="21600" y="15122"/>
                      <a:pt x="21600" y="10800"/>
                    </a:cubicBezTo>
                    <a:cubicBezTo>
                      <a:pt x="21600" y="4835"/>
                      <a:pt x="16764" y="0"/>
                      <a:pt x="10800" y="0"/>
                    </a:cubicBezTo>
                    <a:cubicBezTo>
                      <a:pt x="4835" y="0"/>
                      <a:pt x="0" y="4835"/>
                      <a:pt x="0" y="10800"/>
                    </a:cubicBezTo>
                    <a:cubicBezTo>
                      <a:pt x="-1" y="15122"/>
                      <a:pt x="2576" y="19028"/>
                      <a:pt x="6550" y="20728"/>
                    </a:cubicBezTo>
                    <a:lnTo>
                      <a:pt x="7456" y="18612"/>
                    </a:lnTo>
                    <a:close/>
                  </a:path>
                </a:pathLst>
              </a:custGeom>
              <a:gradFill rotWithShape="1">
                <a:gsLst>
                  <a:gs pos="0">
                    <a:srgbClr val="FFFFCC"/>
                  </a:gs>
                  <a:gs pos="100000">
                    <a:srgbClr val="76765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zh-CN" altLang="en-US"/>
              </a:p>
            </p:txBody>
          </p:sp>
          <p:grpSp>
            <p:nvGrpSpPr>
              <p:cNvPr id="83" name="Group 82"/>
              <p:cNvGrpSpPr/>
              <p:nvPr/>
            </p:nvGrpSpPr>
            <p:grpSpPr bwMode="auto">
              <a:xfrm>
                <a:off x="1467" y="1175"/>
                <a:ext cx="629" cy="550"/>
                <a:chOff x="2280" y="1569"/>
                <a:chExt cx="638" cy="556"/>
              </a:xfrm>
            </p:grpSpPr>
            <p:sp>
              <p:nvSpPr>
                <p:cNvPr id="84" name="Oval 83"/>
                <p:cNvSpPr>
                  <a:spLocks noChangeArrowheads="1"/>
                </p:cNvSpPr>
                <p:nvPr/>
              </p:nvSpPr>
              <p:spPr bwMode="auto">
                <a:xfrm>
                  <a:off x="2406" y="1570"/>
                  <a:ext cx="385" cy="255"/>
                </a:xfrm>
                <a:prstGeom prst="ellipse">
                  <a:avLst/>
                </a:prstGeom>
                <a:gradFill rotWithShape="1">
                  <a:gsLst>
                    <a:gs pos="0">
                      <a:schemeClr val="bg1">
                        <a:alpha val="30000"/>
                      </a:schemeClr>
                    </a:gs>
                    <a:gs pos="100000">
                      <a:schemeClr val="bg1">
                        <a:gamma/>
                        <a:shade val="46275"/>
                        <a:invGamma/>
                        <a:alpha val="0"/>
                      </a:schemeClr>
                    </a:gs>
                  </a:gsLst>
                  <a:lin ang="2700000" scaled="1"/>
                </a:gradFill>
                <a:ln w="9525" algn="ctr">
                  <a:noFill/>
                  <a:round/>
                </a:ln>
                <a:effectLst/>
              </p:spPr>
              <p:txBody>
                <a:bodyPr anchor="ctr">
                  <a:spAutoFit/>
                </a:bodyPr>
                <a:lstStyle/>
                <a:p>
                  <a:pPr>
                    <a:defRPr/>
                  </a:pPr>
                  <a:endParaRPr lang="zh-CN" altLang="en-US"/>
                </a:p>
              </p:txBody>
            </p:sp>
            <p:sp>
              <p:nvSpPr>
                <p:cNvPr id="85" name="Oval 84"/>
                <p:cNvSpPr>
                  <a:spLocks noChangeArrowheads="1"/>
                </p:cNvSpPr>
                <p:nvPr/>
              </p:nvSpPr>
              <p:spPr bwMode="auto">
                <a:xfrm rot="-2388105">
                  <a:off x="2282" y="1628"/>
                  <a:ext cx="330" cy="132"/>
                </a:xfrm>
                <a:prstGeom prst="ellipse">
                  <a:avLst/>
                </a:prstGeom>
                <a:gradFill rotWithShape="1">
                  <a:gsLst>
                    <a:gs pos="0">
                      <a:schemeClr val="bg1">
                        <a:alpha val="8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sp>
              <p:nvSpPr>
                <p:cNvPr id="86" name="Oval 85"/>
                <p:cNvSpPr>
                  <a:spLocks noChangeArrowheads="1"/>
                </p:cNvSpPr>
                <p:nvPr/>
              </p:nvSpPr>
              <p:spPr bwMode="auto">
                <a:xfrm rot="-2388105" flipH="1" flipV="1">
                  <a:off x="2588" y="1991"/>
                  <a:ext cx="330" cy="132"/>
                </a:xfrm>
                <a:prstGeom prst="ellipse">
                  <a:avLst/>
                </a:prstGeom>
                <a:gradFill rotWithShape="1">
                  <a:gsLst>
                    <a:gs pos="0">
                      <a:schemeClr val="bg1">
                        <a:alpha val="2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grpSp>
        </p:grpSp>
        <p:grpSp>
          <p:nvGrpSpPr>
            <p:cNvPr id="87" name="Group 86"/>
            <p:cNvGrpSpPr/>
            <p:nvPr/>
          </p:nvGrpSpPr>
          <p:grpSpPr bwMode="auto">
            <a:xfrm>
              <a:off x="5651500" y="4797425"/>
              <a:ext cx="2735263" cy="898525"/>
              <a:chOff x="606" y="1152"/>
              <a:chExt cx="1321" cy="963"/>
            </a:xfrm>
          </p:grpSpPr>
          <p:sp>
            <p:nvSpPr>
              <p:cNvPr id="88" name="AutoShape 87"/>
              <p:cNvSpPr>
                <a:spLocks noChangeArrowheads="1"/>
              </p:cNvSpPr>
              <p:nvPr/>
            </p:nvSpPr>
            <p:spPr bwMode="auto">
              <a:xfrm rot="-5400000">
                <a:off x="1118" y="643"/>
                <a:ext cx="297" cy="1316"/>
              </a:xfrm>
              <a:prstGeom prst="flowChartDelay">
                <a:avLst/>
              </a:prstGeom>
              <a:gradFill rotWithShape="1">
                <a:gsLst>
                  <a:gs pos="0">
                    <a:srgbClr val="FFFFFF"/>
                  </a:gs>
                  <a:gs pos="100000">
                    <a:srgbClr val="33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89" name="AutoShape 88"/>
              <p:cNvSpPr>
                <a:spLocks noChangeArrowheads="1"/>
              </p:cNvSpPr>
              <p:nvPr/>
            </p:nvSpPr>
            <p:spPr bwMode="auto">
              <a:xfrm>
                <a:off x="606" y="1298"/>
                <a:ext cx="1321" cy="817"/>
              </a:xfrm>
              <a:prstGeom prst="roundRect">
                <a:avLst>
                  <a:gd name="adj" fmla="val 16667"/>
                </a:avLst>
              </a:prstGeom>
              <a:gradFill rotWithShape="1">
                <a:gsLst>
                  <a:gs pos="0">
                    <a:srgbClr val="003366"/>
                  </a:gs>
                  <a:gs pos="100000">
                    <a:srgbClr val="00182F"/>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90" name="AutoShape 89"/>
              <p:cNvSpPr>
                <a:spLocks noChangeArrowheads="1"/>
              </p:cNvSpPr>
              <p:nvPr/>
            </p:nvSpPr>
            <p:spPr bwMode="auto">
              <a:xfrm>
                <a:off x="618" y="1328"/>
                <a:ext cx="1296" cy="760"/>
              </a:xfrm>
              <a:prstGeom prst="roundRect">
                <a:avLst>
                  <a:gd name="adj" fmla="val 16667"/>
                </a:avLst>
              </a:prstGeom>
              <a:gradFill rotWithShape="1">
                <a:gsLst>
                  <a:gs pos="0">
                    <a:srgbClr val="00182F"/>
                  </a:gs>
                  <a:gs pos="100000">
                    <a:srgbClr val="003366"/>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91" name="Oval 90"/>
              <p:cNvSpPr>
                <a:spLocks noChangeArrowheads="1"/>
              </p:cNvSpPr>
              <p:nvPr/>
            </p:nvSpPr>
            <p:spPr bwMode="auto">
              <a:xfrm>
                <a:off x="1156" y="1162"/>
                <a:ext cx="545" cy="90"/>
              </a:xfrm>
              <a:prstGeom prst="ellipse">
                <a:avLst/>
              </a:prstGeom>
              <a:gradFill rotWithShape="1">
                <a:gsLst>
                  <a:gs pos="0">
                    <a:schemeClr val="bg1"/>
                  </a:gs>
                  <a:gs pos="100000">
                    <a:schemeClr val="bg1">
                      <a:gamma/>
                      <a:shade val="46275"/>
                      <a:invGamma/>
                      <a:alpha val="0"/>
                    </a:schemeClr>
                  </a:gs>
                </a:gsLst>
                <a:path path="shape">
                  <a:fillToRect l="50000" t="50000" r="50000" b="50000"/>
                </a:path>
              </a:gradFill>
              <a:ln w="9525" algn="ctr">
                <a:noFill/>
                <a:round/>
              </a:ln>
              <a:effectLst/>
            </p:spPr>
            <p:txBody>
              <a:bodyPr wrap="none" anchor="ctr">
                <a:spAutoFit/>
              </a:bodyPr>
              <a:lstStyle/>
              <a:p>
                <a:pPr>
                  <a:defRPr/>
                </a:pPr>
                <a:endParaRPr lang="zh-CN" altLang="en-US"/>
              </a:p>
            </p:txBody>
          </p:sp>
        </p:grpSp>
        <p:grpSp>
          <p:nvGrpSpPr>
            <p:cNvPr id="92" name="Group 91"/>
            <p:cNvGrpSpPr/>
            <p:nvPr/>
          </p:nvGrpSpPr>
          <p:grpSpPr bwMode="auto">
            <a:xfrm>
              <a:off x="5703888" y="5165725"/>
              <a:ext cx="287337" cy="288925"/>
              <a:chOff x="1343" y="1035"/>
              <a:chExt cx="880" cy="882"/>
            </a:xfrm>
          </p:grpSpPr>
          <p:sp>
            <p:nvSpPr>
              <p:cNvPr id="93" name="AutoShape 92"/>
              <p:cNvSpPr>
                <a:spLocks noChangeArrowheads="1"/>
              </p:cNvSpPr>
              <p:nvPr/>
            </p:nvSpPr>
            <p:spPr bwMode="auto">
              <a:xfrm rot="8100000">
                <a:off x="1343" y="1035"/>
                <a:ext cx="880" cy="882"/>
              </a:xfrm>
              <a:custGeom>
                <a:avLst/>
                <a:gdLst>
                  <a:gd name="T0" fmla="*/ 440 w 21600"/>
                  <a:gd name="T1" fmla="*/ 0 h 21600"/>
                  <a:gd name="T2" fmla="*/ 291 w 21600"/>
                  <a:gd name="T3" fmla="*/ 802 h 21600"/>
                  <a:gd name="T4" fmla="*/ 440 w 21600"/>
                  <a:gd name="T5" fmla="*/ 101 h 21600"/>
                  <a:gd name="T6" fmla="*/ 589 w 21600"/>
                  <a:gd name="T7" fmla="*/ 802 h 21600"/>
                  <a:gd name="T8" fmla="*/ 0 60000 65536"/>
                  <a:gd name="T9" fmla="*/ 0 60000 65536"/>
                  <a:gd name="T10" fmla="*/ 0 60000 65536"/>
                  <a:gd name="T11" fmla="*/ 0 60000 65536"/>
                  <a:gd name="T12" fmla="*/ 0 w 21600"/>
                  <a:gd name="T13" fmla="*/ 0 h 21600"/>
                  <a:gd name="T14" fmla="*/ 21600 w 21600"/>
                  <a:gd name="T15" fmla="*/ 19861 h 21600"/>
                </a:gdLst>
                <a:ahLst/>
                <a:cxnLst>
                  <a:cxn ang="T8">
                    <a:pos x="T0" y="T1"/>
                  </a:cxn>
                  <a:cxn ang="T9">
                    <a:pos x="T2" y="T3"/>
                  </a:cxn>
                  <a:cxn ang="T10">
                    <a:pos x="T4" y="T5"/>
                  </a:cxn>
                  <a:cxn ang="T11">
                    <a:pos x="T6" y="T7"/>
                  </a:cxn>
                </a:cxnLst>
                <a:rect l="T12" t="T13" r="T14" b="T15"/>
                <a:pathLst>
                  <a:path w="21600" h="21600">
                    <a:moveTo>
                      <a:pt x="7606" y="18487"/>
                    </a:moveTo>
                    <a:cubicBezTo>
                      <a:pt x="4499" y="17197"/>
                      <a:pt x="2475" y="14163"/>
                      <a:pt x="2475" y="10800"/>
                    </a:cubicBezTo>
                    <a:cubicBezTo>
                      <a:pt x="2475" y="6202"/>
                      <a:pt x="6202" y="2475"/>
                      <a:pt x="10800" y="2475"/>
                    </a:cubicBezTo>
                    <a:cubicBezTo>
                      <a:pt x="15397" y="2475"/>
                      <a:pt x="19125" y="6202"/>
                      <a:pt x="19125" y="10800"/>
                    </a:cubicBezTo>
                    <a:cubicBezTo>
                      <a:pt x="19125" y="14163"/>
                      <a:pt x="17100" y="17197"/>
                      <a:pt x="13993" y="18487"/>
                    </a:cubicBezTo>
                    <a:lnTo>
                      <a:pt x="14943" y="20773"/>
                    </a:lnTo>
                    <a:cubicBezTo>
                      <a:pt x="18973" y="19099"/>
                      <a:pt x="21600" y="15164"/>
                      <a:pt x="21600" y="10800"/>
                    </a:cubicBezTo>
                    <a:cubicBezTo>
                      <a:pt x="21600" y="4835"/>
                      <a:pt x="16764" y="0"/>
                      <a:pt x="10800" y="0"/>
                    </a:cubicBezTo>
                    <a:cubicBezTo>
                      <a:pt x="4835" y="0"/>
                      <a:pt x="0" y="4835"/>
                      <a:pt x="0" y="10800"/>
                    </a:cubicBezTo>
                    <a:cubicBezTo>
                      <a:pt x="-1" y="15164"/>
                      <a:pt x="2626" y="19099"/>
                      <a:pt x="6656" y="20773"/>
                    </a:cubicBezTo>
                    <a:lnTo>
                      <a:pt x="7606" y="18487"/>
                    </a:lnTo>
                    <a:close/>
                  </a:path>
                </a:pathLst>
              </a:custGeom>
              <a:gradFill rotWithShape="1">
                <a:gsLst>
                  <a:gs pos="0">
                    <a:srgbClr val="FFFFCC"/>
                  </a:gs>
                  <a:gs pos="100000">
                    <a:srgbClr val="76765E"/>
                  </a:gs>
                </a:gsLst>
                <a:lin ang="54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94" name="Oval 93"/>
              <p:cNvSpPr>
                <a:spLocks noChangeArrowheads="1"/>
              </p:cNvSpPr>
              <p:nvPr/>
            </p:nvSpPr>
            <p:spPr bwMode="auto">
              <a:xfrm>
                <a:off x="1437" y="1130"/>
                <a:ext cx="690" cy="690"/>
              </a:xfrm>
              <a:prstGeom prst="ellipse">
                <a:avLst/>
              </a:prstGeom>
              <a:gradFill rotWithShape="1">
                <a:gsLst>
                  <a:gs pos="0">
                    <a:srgbClr val="0033CC"/>
                  </a:gs>
                  <a:gs pos="100000">
                    <a:srgbClr val="00185E"/>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95" name="AutoShape 94"/>
              <p:cNvSpPr>
                <a:spLocks noChangeArrowheads="1"/>
              </p:cNvSpPr>
              <p:nvPr/>
            </p:nvSpPr>
            <p:spPr bwMode="auto">
              <a:xfrm rot="-5400000">
                <a:off x="1372" y="1066"/>
                <a:ext cx="821" cy="82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9782 h 21600"/>
                </a:gdLst>
                <a:ahLst/>
                <a:cxnLst>
                  <a:cxn ang="T8">
                    <a:pos x="T0" y="T1"/>
                  </a:cxn>
                  <a:cxn ang="T9">
                    <a:pos x="T2" y="T3"/>
                  </a:cxn>
                  <a:cxn ang="T10">
                    <a:pos x="T4" y="T5"/>
                  </a:cxn>
                  <a:cxn ang="T11">
                    <a:pos x="T6" y="T7"/>
                  </a:cxn>
                </a:cxnLst>
                <a:rect l="T12" t="T13" r="T14" b="T15"/>
                <a:pathLst>
                  <a:path w="21600" h="21600">
                    <a:moveTo>
                      <a:pt x="7456" y="18612"/>
                    </a:moveTo>
                    <a:cubicBezTo>
                      <a:pt x="4329" y="17274"/>
                      <a:pt x="2302" y="14200"/>
                      <a:pt x="2302" y="10800"/>
                    </a:cubicBezTo>
                    <a:cubicBezTo>
                      <a:pt x="2302" y="6106"/>
                      <a:pt x="6106" y="2302"/>
                      <a:pt x="10800" y="2302"/>
                    </a:cubicBezTo>
                    <a:cubicBezTo>
                      <a:pt x="15493" y="2302"/>
                      <a:pt x="19298" y="6106"/>
                      <a:pt x="19298" y="10800"/>
                    </a:cubicBezTo>
                    <a:cubicBezTo>
                      <a:pt x="19298" y="14200"/>
                      <a:pt x="17270" y="17274"/>
                      <a:pt x="14143" y="18612"/>
                    </a:cubicBezTo>
                    <a:lnTo>
                      <a:pt x="15049" y="20728"/>
                    </a:lnTo>
                    <a:cubicBezTo>
                      <a:pt x="19023" y="19028"/>
                      <a:pt x="21600" y="15122"/>
                      <a:pt x="21600" y="10800"/>
                    </a:cubicBezTo>
                    <a:cubicBezTo>
                      <a:pt x="21600" y="4835"/>
                      <a:pt x="16764" y="0"/>
                      <a:pt x="10800" y="0"/>
                    </a:cubicBezTo>
                    <a:cubicBezTo>
                      <a:pt x="4835" y="0"/>
                      <a:pt x="0" y="4835"/>
                      <a:pt x="0" y="10800"/>
                    </a:cubicBezTo>
                    <a:cubicBezTo>
                      <a:pt x="-1" y="15122"/>
                      <a:pt x="2576" y="19028"/>
                      <a:pt x="6550" y="20728"/>
                    </a:cubicBezTo>
                    <a:lnTo>
                      <a:pt x="7456" y="18612"/>
                    </a:lnTo>
                    <a:close/>
                  </a:path>
                </a:pathLst>
              </a:custGeom>
              <a:gradFill rotWithShape="1">
                <a:gsLst>
                  <a:gs pos="0">
                    <a:srgbClr val="FFFFCC"/>
                  </a:gs>
                  <a:gs pos="100000">
                    <a:srgbClr val="76765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zh-CN" altLang="en-US"/>
              </a:p>
            </p:txBody>
          </p:sp>
          <p:grpSp>
            <p:nvGrpSpPr>
              <p:cNvPr id="96" name="Group 95"/>
              <p:cNvGrpSpPr/>
              <p:nvPr/>
            </p:nvGrpSpPr>
            <p:grpSpPr bwMode="auto">
              <a:xfrm>
                <a:off x="1467" y="1175"/>
                <a:ext cx="629" cy="550"/>
                <a:chOff x="2280" y="1569"/>
                <a:chExt cx="638" cy="556"/>
              </a:xfrm>
            </p:grpSpPr>
            <p:sp>
              <p:nvSpPr>
                <p:cNvPr id="97" name="Oval 96"/>
                <p:cNvSpPr>
                  <a:spLocks noChangeArrowheads="1"/>
                </p:cNvSpPr>
                <p:nvPr/>
              </p:nvSpPr>
              <p:spPr bwMode="auto">
                <a:xfrm>
                  <a:off x="2406" y="1570"/>
                  <a:ext cx="385" cy="255"/>
                </a:xfrm>
                <a:prstGeom prst="ellipse">
                  <a:avLst/>
                </a:prstGeom>
                <a:gradFill rotWithShape="1">
                  <a:gsLst>
                    <a:gs pos="0">
                      <a:schemeClr val="bg1">
                        <a:alpha val="30000"/>
                      </a:schemeClr>
                    </a:gs>
                    <a:gs pos="100000">
                      <a:schemeClr val="bg1">
                        <a:gamma/>
                        <a:shade val="46275"/>
                        <a:invGamma/>
                        <a:alpha val="0"/>
                      </a:schemeClr>
                    </a:gs>
                  </a:gsLst>
                  <a:lin ang="2700000" scaled="1"/>
                </a:gradFill>
                <a:ln w="9525" algn="ctr">
                  <a:noFill/>
                  <a:round/>
                </a:ln>
                <a:effectLst/>
              </p:spPr>
              <p:txBody>
                <a:bodyPr anchor="ctr">
                  <a:spAutoFit/>
                </a:bodyPr>
                <a:lstStyle/>
                <a:p>
                  <a:pPr>
                    <a:defRPr/>
                  </a:pPr>
                  <a:endParaRPr lang="zh-CN" altLang="en-US"/>
                </a:p>
              </p:txBody>
            </p:sp>
            <p:sp>
              <p:nvSpPr>
                <p:cNvPr id="98" name="Oval 97"/>
                <p:cNvSpPr>
                  <a:spLocks noChangeArrowheads="1"/>
                </p:cNvSpPr>
                <p:nvPr/>
              </p:nvSpPr>
              <p:spPr bwMode="auto">
                <a:xfrm rot="-2388105">
                  <a:off x="2282" y="1628"/>
                  <a:ext cx="330" cy="132"/>
                </a:xfrm>
                <a:prstGeom prst="ellipse">
                  <a:avLst/>
                </a:prstGeom>
                <a:gradFill rotWithShape="1">
                  <a:gsLst>
                    <a:gs pos="0">
                      <a:schemeClr val="bg1">
                        <a:alpha val="8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sp>
              <p:nvSpPr>
                <p:cNvPr id="99" name="Oval 98"/>
                <p:cNvSpPr>
                  <a:spLocks noChangeArrowheads="1"/>
                </p:cNvSpPr>
                <p:nvPr/>
              </p:nvSpPr>
              <p:spPr bwMode="auto">
                <a:xfrm rot="-2388105" flipH="1" flipV="1">
                  <a:off x="2588" y="1991"/>
                  <a:ext cx="330" cy="132"/>
                </a:xfrm>
                <a:prstGeom prst="ellipse">
                  <a:avLst/>
                </a:prstGeom>
                <a:gradFill rotWithShape="1">
                  <a:gsLst>
                    <a:gs pos="0">
                      <a:schemeClr val="bg1">
                        <a:alpha val="2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grpSp>
        </p:grpSp>
        <p:grpSp>
          <p:nvGrpSpPr>
            <p:cNvPr id="100" name="Group 99"/>
            <p:cNvGrpSpPr/>
            <p:nvPr/>
          </p:nvGrpSpPr>
          <p:grpSpPr bwMode="auto">
            <a:xfrm>
              <a:off x="5435600" y="3717925"/>
              <a:ext cx="2735263" cy="898525"/>
              <a:chOff x="606" y="1152"/>
              <a:chExt cx="1321" cy="963"/>
            </a:xfrm>
          </p:grpSpPr>
          <p:sp>
            <p:nvSpPr>
              <p:cNvPr id="101" name="AutoShape 100"/>
              <p:cNvSpPr>
                <a:spLocks noChangeArrowheads="1"/>
              </p:cNvSpPr>
              <p:nvPr/>
            </p:nvSpPr>
            <p:spPr bwMode="auto">
              <a:xfrm rot="-5400000">
                <a:off x="1118" y="643"/>
                <a:ext cx="297" cy="1316"/>
              </a:xfrm>
              <a:prstGeom prst="flowChartDelay">
                <a:avLst/>
              </a:prstGeom>
              <a:gradFill rotWithShape="1">
                <a:gsLst>
                  <a:gs pos="0">
                    <a:srgbClr val="FFFFFF"/>
                  </a:gs>
                  <a:gs pos="100000">
                    <a:srgbClr val="33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102" name="AutoShape 101"/>
              <p:cNvSpPr>
                <a:spLocks noChangeArrowheads="1"/>
              </p:cNvSpPr>
              <p:nvPr/>
            </p:nvSpPr>
            <p:spPr bwMode="auto">
              <a:xfrm>
                <a:off x="606" y="1298"/>
                <a:ext cx="1321" cy="817"/>
              </a:xfrm>
              <a:prstGeom prst="roundRect">
                <a:avLst>
                  <a:gd name="adj" fmla="val 16667"/>
                </a:avLst>
              </a:prstGeom>
              <a:gradFill rotWithShape="1">
                <a:gsLst>
                  <a:gs pos="0">
                    <a:srgbClr val="003366"/>
                  </a:gs>
                  <a:gs pos="100000">
                    <a:srgbClr val="00182F"/>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103" name="AutoShape 102"/>
              <p:cNvSpPr>
                <a:spLocks noChangeArrowheads="1"/>
              </p:cNvSpPr>
              <p:nvPr/>
            </p:nvSpPr>
            <p:spPr bwMode="auto">
              <a:xfrm>
                <a:off x="618" y="1328"/>
                <a:ext cx="1296" cy="760"/>
              </a:xfrm>
              <a:prstGeom prst="roundRect">
                <a:avLst>
                  <a:gd name="adj" fmla="val 16667"/>
                </a:avLst>
              </a:prstGeom>
              <a:gradFill rotWithShape="1">
                <a:gsLst>
                  <a:gs pos="0">
                    <a:srgbClr val="00182F"/>
                  </a:gs>
                  <a:gs pos="100000">
                    <a:srgbClr val="003366"/>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104" name="Oval 103"/>
              <p:cNvSpPr>
                <a:spLocks noChangeArrowheads="1"/>
              </p:cNvSpPr>
              <p:nvPr/>
            </p:nvSpPr>
            <p:spPr bwMode="auto">
              <a:xfrm>
                <a:off x="1156" y="1162"/>
                <a:ext cx="545" cy="90"/>
              </a:xfrm>
              <a:prstGeom prst="ellipse">
                <a:avLst/>
              </a:prstGeom>
              <a:gradFill rotWithShape="1">
                <a:gsLst>
                  <a:gs pos="0">
                    <a:schemeClr val="bg1"/>
                  </a:gs>
                  <a:gs pos="100000">
                    <a:schemeClr val="bg1">
                      <a:gamma/>
                      <a:shade val="46275"/>
                      <a:invGamma/>
                      <a:alpha val="0"/>
                    </a:schemeClr>
                  </a:gs>
                </a:gsLst>
                <a:path path="shape">
                  <a:fillToRect l="50000" t="50000" r="50000" b="50000"/>
                </a:path>
              </a:gradFill>
              <a:ln w="9525" algn="ctr">
                <a:noFill/>
                <a:round/>
              </a:ln>
              <a:effectLst/>
            </p:spPr>
            <p:txBody>
              <a:bodyPr wrap="none" anchor="ctr">
                <a:spAutoFit/>
              </a:bodyPr>
              <a:lstStyle/>
              <a:p>
                <a:pPr>
                  <a:defRPr/>
                </a:pPr>
                <a:endParaRPr lang="zh-CN" altLang="en-US"/>
              </a:p>
            </p:txBody>
          </p:sp>
        </p:grpSp>
        <p:grpSp>
          <p:nvGrpSpPr>
            <p:cNvPr id="105" name="Group 104"/>
            <p:cNvGrpSpPr/>
            <p:nvPr/>
          </p:nvGrpSpPr>
          <p:grpSpPr bwMode="auto">
            <a:xfrm>
              <a:off x="5487988" y="4086225"/>
              <a:ext cx="287337" cy="288925"/>
              <a:chOff x="1343" y="1035"/>
              <a:chExt cx="880" cy="882"/>
            </a:xfrm>
          </p:grpSpPr>
          <p:sp>
            <p:nvSpPr>
              <p:cNvPr id="106" name="AutoShape 105"/>
              <p:cNvSpPr>
                <a:spLocks noChangeArrowheads="1"/>
              </p:cNvSpPr>
              <p:nvPr/>
            </p:nvSpPr>
            <p:spPr bwMode="auto">
              <a:xfrm rot="8100000">
                <a:off x="1343" y="1035"/>
                <a:ext cx="880" cy="882"/>
              </a:xfrm>
              <a:custGeom>
                <a:avLst/>
                <a:gdLst>
                  <a:gd name="T0" fmla="*/ 440 w 21600"/>
                  <a:gd name="T1" fmla="*/ 0 h 21600"/>
                  <a:gd name="T2" fmla="*/ 291 w 21600"/>
                  <a:gd name="T3" fmla="*/ 802 h 21600"/>
                  <a:gd name="T4" fmla="*/ 440 w 21600"/>
                  <a:gd name="T5" fmla="*/ 101 h 21600"/>
                  <a:gd name="T6" fmla="*/ 589 w 21600"/>
                  <a:gd name="T7" fmla="*/ 802 h 21600"/>
                  <a:gd name="T8" fmla="*/ 0 60000 65536"/>
                  <a:gd name="T9" fmla="*/ 0 60000 65536"/>
                  <a:gd name="T10" fmla="*/ 0 60000 65536"/>
                  <a:gd name="T11" fmla="*/ 0 60000 65536"/>
                  <a:gd name="T12" fmla="*/ 0 w 21600"/>
                  <a:gd name="T13" fmla="*/ 0 h 21600"/>
                  <a:gd name="T14" fmla="*/ 21600 w 21600"/>
                  <a:gd name="T15" fmla="*/ 19861 h 21600"/>
                </a:gdLst>
                <a:ahLst/>
                <a:cxnLst>
                  <a:cxn ang="T8">
                    <a:pos x="T0" y="T1"/>
                  </a:cxn>
                  <a:cxn ang="T9">
                    <a:pos x="T2" y="T3"/>
                  </a:cxn>
                  <a:cxn ang="T10">
                    <a:pos x="T4" y="T5"/>
                  </a:cxn>
                  <a:cxn ang="T11">
                    <a:pos x="T6" y="T7"/>
                  </a:cxn>
                </a:cxnLst>
                <a:rect l="T12" t="T13" r="T14" b="T15"/>
                <a:pathLst>
                  <a:path w="21600" h="21600">
                    <a:moveTo>
                      <a:pt x="7606" y="18487"/>
                    </a:moveTo>
                    <a:cubicBezTo>
                      <a:pt x="4499" y="17197"/>
                      <a:pt x="2475" y="14163"/>
                      <a:pt x="2475" y="10800"/>
                    </a:cubicBezTo>
                    <a:cubicBezTo>
                      <a:pt x="2475" y="6202"/>
                      <a:pt x="6202" y="2475"/>
                      <a:pt x="10800" y="2475"/>
                    </a:cubicBezTo>
                    <a:cubicBezTo>
                      <a:pt x="15397" y="2475"/>
                      <a:pt x="19125" y="6202"/>
                      <a:pt x="19125" y="10800"/>
                    </a:cubicBezTo>
                    <a:cubicBezTo>
                      <a:pt x="19125" y="14163"/>
                      <a:pt x="17100" y="17197"/>
                      <a:pt x="13993" y="18487"/>
                    </a:cubicBezTo>
                    <a:lnTo>
                      <a:pt x="14943" y="20773"/>
                    </a:lnTo>
                    <a:cubicBezTo>
                      <a:pt x="18973" y="19099"/>
                      <a:pt x="21600" y="15164"/>
                      <a:pt x="21600" y="10800"/>
                    </a:cubicBezTo>
                    <a:cubicBezTo>
                      <a:pt x="21600" y="4835"/>
                      <a:pt x="16764" y="0"/>
                      <a:pt x="10800" y="0"/>
                    </a:cubicBezTo>
                    <a:cubicBezTo>
                      <a:pt x="4835" y="0"/>
                      <a:pt x="0" y="4835"/>
                      <a:pt x="0" y="10800"/>
                    </a:cubicBezTo>
                    <a:cubicBezTo>
                      <a:pt x="-1" y="15164"/>
                      <a:pt x="2626" y="19099"/>
                      <a:pt x="6656" y="20773"/>
                    </a:cubicBezTo>
                    <a:lnTo>
                      <a:pt x="7606" y="18487"/>
                    </a:lnTo>
                    <a:close/>
                  </a:path>
                </a:pathLst>
              </a:custGeom>
              <a:gradFill rotWithShape="1">
                <a:gsLst>
                  <a:gs pos="0">
                    <a:srgbClr val="FFFFCC"/>
                  </a:gs>
                  <a:gs pos="100000">
                    <a:srgbClr val="76765E"/>
                  </a:gs>
                </a:gsLst>
                <a:lin ang="54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107" name="Oval 106"/>
              <p:cNvSpPr>
                <a:spLocks noChangeArrowheads="1"/>
              </p:cNvSpPr>
              <p:nvPr/>
            </p:nvSpPr>
            <p:spPr bwMode="auto">
              <a:xfrm>
                <a:off x="1437" y="1130"/>
                <a:ext cx="690" cy="690"/>
              </a:xfrm>
              <a:prstGeom prst="ellipse">
                <a:avLst/>
              </a:prstGeom>
              <a:gradFill rotWithShape="1">
                <a:gsLst>
                  <a:gs pos="0">
                    <a:srgbClr val="0033CC"/>
                  </a:gs>
                  <a:gs pos="100000">
                    <a:srgbClr val="00185E"/>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108" name="AutoShape 107"/>
              <p:cNvSpPr>
                <a:spLocks noChangeArrowheads="1"/>
              </p:cNvSpPr>
              <p:nvPr/>
            </p:nvSpPr>
            <p:spPr bwMode="auto">
              <a:xfrm rot="-5400000">
                <a:off x="1372" y="1066"/>
                <a:ext cx="821" cy="82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9782 h 21600"/>
                </a:gdLst>
                <a:ahLst/>
                <a:cxnLst>
                  <a:cxn ang="T8">
                    <a:pos x="T0" y="T1"/>
                  </a:cxn>
                  <a:cxn ang="T9">
                    <a:pos x="T2" y="T3"/>
                  </a:cxn>
                  <a:cxn ang="T10">
                    <a:pos x="T4" y="T5"/>
                  </a:cxn>
                  <a:cxn ang="T11">
                    <a:pos x="T6" y="T7"/>
                  </a:cxn>
                </a:cxnLst>
                <a:rect l="T12" t="T13" r="T14" b="T15"/>
                <a:pathLst>
                  <a:path w="21600" h="21600">
                    <a:moveTo>
                      <a:pt x="7456" y="18612"/>
                    </a:moveTo>
                    <a:cubicBezTo>
                      <a:pt x="4329" y="17274"/>
                      <a:pt x="2302" y="14200"/>
                      <a:pt x="2302" y="10800"/>
                    </a:cubicBezTo>
                    <a:cubicBezTo>
                      <a:pt x="2302" y="6106"/>
                      <a:pt x="6106" y="2302"/>
                      <a:pt x="10800" y="2302"/>
                    </a:cubicBezTo>
                    <a:cubicBezTo>
                      <a:pt x="15493" y="2302"/>
                      <a:pt x="19298" y="6106"/>
                      <a:pt x="19298" y="10800"/>
                    </a:cubicBezTo>
                    <a:cubicBezTo>
                      <a:pt x="19298" y="14200"/>
                      <a:pt x="17270" y="17274"/>
                      <a:pt x="14143" y="18612"/>
                    </a:cubicBezTo>
                    <a:lnTo>
                      <a:pt x="15049" y="20728"/>
                    </a:lnTo>
                    <a:cubicBezTo>
                      <a:pt x="19023" y="19028"/>
                      <a:pt x="21600" y="15122"/>
                      <a:pt x="21600" y="10800"/>
                    </a:cubicBezTo>
                    <a:cubicBezTo>
                      <a:pt x="21600" y="4835"/>
                      <a:pt x="16764" y="0"/>
                      <a:pt x="10800" y="0"/>
                    </a:cubicBezTo>
                    <a:cubicBezTo>
                      <a:pt x="4835" y="0"/>
                      <a:pt x="0" y="4835"/>
                      <a:pt x="0" y="10800"/>
                    </a:cubicBezTo>
                    <a:cubicBezTo>
                      <a:pt x="-1" y="15122"/>
                      <a:pt x="2576" y="19028"/>
                      <a:pt x="6550" y="20728"/>
                    </a:cubicBezTo>
                    <a:lnTo>
                      <a:pt x="7456" y="18612"/>
                    </a:lnTo>
                    <a:close/>
                  </a:path>
                </a:pathLst>
              </a:custGeom>
              <a:gradFill rotWithShape="1">
                <a:gsLst>
                  <a:gs pos="0">
                    <a:srgbClr val="FFFFCC"/>
                  </a:gs>
                  <a:gs pos="100000">
                    <a:srgbClr val="76765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zh-CN" altLang="en-US"/>
              </a:p>
            </p:txBody>
          </p:sp>
          <p:grpSp>
            <p:nvGrpSpPr>
              <p:cNvPr id="109" name="Group 108"/>
              <p:cNvGrpSpPr/>
              <p:nvPr/>
            </p:nvGrpSpPr>
            <p:grpSpPr bwMode="auto">
              <a:xfrm>
                <a:off x="1467" y="1175"/>
                <a:ext cx="629" cy="550"/>
                <a:chOff x="2280" y="1569"/>
                <a:chExt cx="638" cy="556"/>
              </a:xfrm>
            </p:grpSpPr>
            <p:sp>
              <p:nvSpPr>
                <p:cNvPr id="110" name="Oval 109"/>
                <p:cNvSpPr>
                  <a:spLocks noChangeArrowheads="1"/>
                </p:cNvSpPr>
                <p:nvPr/>
              </p:nvSpPr>
              <p:spPr bwMode="auto">
                <a:xfrm>
                  <a:off x="2406" y="1570"/>
                  <a:ext cx="385" cy="255"/>
                </a:xfrm>
                <a:prstGeom prst="ellipse">
                  <a:avLst/>
                </a:prstGeom>
                <a:gradFill rotWithShape="1">
                  <a:gsLst>
                    <a:gs pos="0">
                      <a:schemeClr val="bg1">
                        <a:alpha val="30000"/>
                      </a:schemeClr>
                    </a:gs>
                    <a:gs pos="100000">
                      <a:schemeClr val="bg1">
                        <a:gamma/>
                        <a:shade val="46275"/>
                        <a:invGamma/>
                        <a:alpha val="0"/>
                      </a:schemeClr>
                    </a:gs>
                  </a:gsLst>
                  <a:lin ang="2700000" scaled="1"/>
                </a:gradFill>
                <a:ln w="9525" algn="ctr">
                  <a:noFill/>
                  <a:round/>
                </a:ln>
                <a:effectLst/>
              </p:spPr>
              <p:txBody>
                <a:bodyPr anchor="ctr">
                  <a:spAutoFit/>
                </a:bodyPr>
                <a:lstStyle/>
                <a:p>
                  <a:pPr>
                    <a:defRPr/>
                  </a:pPr>
                  <a:endParaRPr lang="zh-CN" altLang="en-US"/>
                </a:p>
              </p:txBody>
            </p:sp>
            <p:sp>
              <p:nvSpPr>
                <p:cNvPr id="111" name="Oval 110"/>
                <p:cNvSpPr>
                  <a:spLocks noChangeArrowheads="1"/>
                </p:cNvSpPr>
                <p:nvPr/>
              </p:nvSpPr>
              <p:spPr bwMode="auto">
                <a:xfrm rot="-2388105">
                  <a:off x="2282" y="1628"/>
                  <a:ext cx="330" cy="132"/>
                </a:xfrm>
                <a:prstGeom prst="ellipse">
                  <a:avLst/>
                </a:prstGeom>
                <a:gradFill rotWithShape="1">
                  <a:gsLst>
                    <a:gs pos="0">
                      <a:schemeClr val="bg1">
                        <a:alpha val="8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sp>
              <p:nvSpPr>
                <p:cNvPr id="112" name="Oval 111"/>
                <p:cNvSpPr>
                  <a:spLocks noChangeArrowheads="1"/>
                </p:cNvSpPr>
                <p:nvPr/>
              </p:nvSpPr>
              <p:spPr bwMode="auto">
                <a:xfrm rot="-2388105" flipH="1" flipV="1">
                  <a:off x="2588" y="1991"/>
                  <a:ext cx="330" cy="132"/>
                </a:xfrm>
                <a:prstGeom prst="ellipse">
                  <a:avLst/>
                </a:prstGeom>
                <a:gradFill rotWithShape="1">
                  <a:gsLst>
                    <a:gs pos="0">
                      <a:schemeClr val="bg1">
                        <a:alpha val="2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grpSp>
        </p:grpSp>
        <p:grpSp>
          <p:nvGrpSpPr>
            <p:cNvPr id="113" name="Group 112"/>
            <p:cNvGrpSpPr/>
            <p:nvPr/>
          </p:nvGrpSpPr>
          <p:grpSpPr bwMode="auto">
            <a:xfrm>
              <a:off x="1187450" y="3573463"/>
              <a:ext cx="287338" cy="288925"/>
              <a:chOff x="1111" y="664"/>
              <a:chExt cx="181" cy="182"/>
            </a:xfrm>
          </p:grpSpPr>
          <p:sp>
            <p:nvSpPr>
              <p:cNvPr id="114" name="AutoShape 113"/>
              <p:cNvSpPr>
                <a:spLocks noChangeArrowheads="1"/>
              </p:cNvSpPr>
              <p:nvPr/>
            </p:nvSpPr>
            <p:spPr bwMode="auto">
              <a:xfrm rot="8100000">
                <a:off x="1111" y="664"/>
                <a:ext cx="181" cy="182"/>
              </a:xfrm>
              <a:custGeom>
                <a:avLst/>
                <a:gdLst>
                  <a:gd name="T0" fmla="*/ 91 w 21600"/>
                  <a:gd name="T1" fmla="*/ 0 h 21600"/>
                  <a:gd name="T2" fmla="*/ 60 w 21600"/>
                  <a:gd name="T3" fmla="*/ 165 h 21600"/>
                  <a:gd name="T4" fmla="*/ 91 w 21600"/>
                  <a:gd name="T5" fmla="*/ 21 h 21600"/>
                  <a:gd name="T6" fmla="*/ 121 w 21600"/>
                  <a:gd name="T7" fmla="*/ 165 h 21600"/>
                  <a:gd name="T8" fmla="*/ 0 60000 65536"/>
                  <a:gd name="T9" fmla="*/ 0 60000 65536"/>
                  <a:gd name="T10" fmla="*/ 0 60000 65536"/>
                  <a:gd name="T11" fmla="*/ 0 60000 65536"/>
                  <a:gd name="T12" fmla="*/ 0 w 21600"/>
                  <a:gd name="T13" fmla="*/ 0 h 21600"/>
                  <a:gd name="T14" fmla="*/ 21600 w 21600"/>
                  <a:gd name="T15" fmla="*/ 19820 h 21600"/>
                </a:gdLst>
                <a:ahLst/>
                <a:cxnLst>
                  <a:cxn ang="T8">
                    <a:pos x="T0" y="T1"/>
                  </a:cxn>
                  <a:cxn ang="T9">
                    <a:pos x="T2" y="T3"/>
                  </a:cxn>
                  <a:cxn ang="T10">
                    <a:pos x="T4" y="T5"/>
                  </a:cxn>
                  <a:cxn ang="T11">
                    <a:pos x="T6" y="T7"/>
                  </a:cxn>
                </a:cxnLst>
                <a:rect l="T12" t="T13" r="T14" b="T15"/>
                <a:pathLst>
                  <a:path w="21600" h="21600">
                    <a:moveTo>
                      <a:pt x="7606" y="18487"/>
                    </a:moveTo>
                    <a:cubicBezTo>
                      <a:pt x="4499" y="17197"/>
                      <a:pt x="2475" y="14163"/>
                      <a:pt x="2475" y="10800"/>
                    </a:cubicBezTo>
                    <a:cubicBezTo>
                      <a:pt x="2475" y="6202"/>
                      <a:pt x="6202" y="2475"/>
                      <a:pt x="10800" y="2475"/>
                    </a:cubicBezTo>
                    <a:cubicBezTo>
                      <a:pt x="15397" y="2475"/>
                      <a:pt x="19125" y="6202"/>
                      <a:pt x="19125" y="10800"/>
                    </a:cubicBezTo>
                    <a:cubicBezTo>
                      <a:pt x="19125" y="14163"/>
                      <a:pt x="17100" y="17197"/>
                      <a:pt x="13993" y="18487"/>
                    </a:cubicBezTo>
                    <a:lnTo>
                      <a:pt x="14943" y="20773"/>
                    </a:lnTo>
                    <a:cubicBezTo>
                      <a:pt x="18973" y="19099"/>
                      <a:pt x="21600" y="15164"/>
                      <a:pt x="21600" y="10800"/>
                    </a:cubicBezTo>
                    <a:cubicBezTo>
                      <a:pt x="21600" y="4835"/>
                      <a:pt x="16764" y="0"/>
                      <a:pt x="10800" y="0"/>
                    </a:cubicBezTo>
                    <a:cubicBezTo>
                      <a:pt x="4835" y="0"/>
                      <a:pt x="0" y="4835"/>
                      <a:pt x="0" y="10800"/>
                    </a:cubicBezTo>
                    <a:cubicBezTo>
                      <a:pt x="-1" y="15164"/>
                      <a:pt x="2626" y="19099"/>
                      <a:pt x="6656" y="20773"/>
                    </a:cubicBezTo>
                    <a:lnTo>
                      <a:pt x="7606" y="18487"/>
                    </a:lnTo>
                    <a:close/>
                  </a:path>
                </a:pathLst>
              </a:custGeom>
              <a:gradFill rotWithShape="1">
                <a:gsLst>
                  <a:gs pos="0">
                    <a:srgbClr val="FFFFCC"/>
                  </a:gs>
                  <a:gs pos="100000">
                    <a:srgbClr val="76765E"/>
                  </a:gs>
                </a:gsLst>
                <a:lin ang="54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115" name="Oval 114"/>
              <p:cNvSpPr>
                <a:spLocks noChangeArrowheads="1"/>
              </p:cNvSpPr>
              <p:nvPr/>
            </p:nvSpPr>
            <p:spPr bwMode="auto">
              <a:xfrm>
                <a:off x="1130" y="684"/>
                <a:ext cx="142" cy="142"/>
              </a:xfrm>
              <a:prstGeom prst="ellipse">
                <a:avLst/>
              </a:prstGeom>
              <a:gradFill rotWithShape="1">
                <a:gsLst>
                  <a:gs pos="0">
                    <a:srgbClr val="0033CC"/>
                  </a:gs>
                  <a:gs pos="100000">
                    <a:srgbClr val="00185E"/>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116" name="AutoShape 115"/>
              <p:cNvSpPr>
                <a:spLocks noChangeArrowheads="1"/>
              </p:cNvSpPr>
              <p:nvPr/>
            </p:nvSpPr>
            <p:spPr bwMode="auto">
              <a:xfrm rot="-5400000">
                <a:off x="1117" y="670"/>
                <a:ext cx="170" cy="169"/>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9811 h 21600"/>
                </a:gdLst>
                <a:ahLst/>
                <a:cxnLst>
                  <a:cxn ang="T8">
                    <a:pos x="T0" y="T1"/>
                  </a:cxn>
                  <a:cxn ang="T9">
                    <a:pos x="T2" y="T3"/>
                  </a:cxn>
                  <a:cxn ang="T10">
                    <a:pos x="T4" y="T5"/>
                  </a:cxn>
                  <a:cxn ang="T11">
                    <a:pos x="T6" y="T7"/>
                  </a:cxn>
                </a:cxnLst>
                <a:rect l="T12" t="T13" r="T14" b="T15"/>
                <a:pathLst>
                  <a:path w="21600" h="21600">
                    <a:moveTo>
                      <a:pt x="7456" y="18612"/>
                    </a:moveTo>
                    <a:cubicBezTo>
                      <a:pt x="4329" y="17274"/>
                      <a:pt x="2302" y="14200"/>
                      <a:pt x="2302" y="10800"/>
                    </a:cubicBezTo>
                    <a:cubicBezTo>
                      <a:pt x="2302" y="6106"/>
                      <a:pt x="6106" y="2302"/>
                      <a:pt x="10800" y="2302"/>
                    </a:cubicBezTo>
                    <a:cubicBezTo>
                      <a:pt x="15493" y="2302"/>
                      <a:pt x="19298" y="6106"/>
                      <a:pt x="19298" y="10800"/>
                    </a:cubicBezTo>
                    <a:cubicBezTo>
                      <a:pt x="19298" y="14200"/>
                      <a:pt x="17270" y="17274"/>
                      <a:pt x="14143" y="18612"/>
                    </a:cubicBezTo>
                    <a:lnTo>
                      <a:pt x="15049" y="20728"/>
                    </a:lnTo>
                    <a:cubicBezTo>
                      <a:pt x="19023" y="19028"/>
                      <a:pt x="21600" y="15122"/>
                      <a:pt x="21600" y="10800"/>
                    </a:cubicBezTo>
                    <a:cubicBezTo>
                      <a:pt x="21600" y="4835"/>
                      <a:pt x="16764" y="0"/>
                      <a:pt x="10800" y="0"/>
                    </a:cubicBezTo>
                    <a:cubicBezTo>
                      <a:pt x="4835" y="0"/>
                      <a:pt x="0" y="4835"/>
                      <a:pt x="0" y="10800"/>
                    </a:cubicBezTo>
                    <a:cubicBezTo>
                      <a:pt x="-1" y="15122"/>
                      <a:pt x="2576" y="19028"/>
                      <a:pt x="6550" y="20728"/>
                    </a:cubicBezTo>
                    <a:lnTo>
                      <a:pt x="7456" y="18612"/>
                    </a:lnTo>
                    <a:close/>
                  </a:path>
                </a:pathLst>
              </a:custGeom>
              <a:gradFill rotWithShape="1">
                <a:gsLst>
                  <a:gs pos="0">
                    <a:srgbClr val="FFFFCC"/>
                  </a:gs>
                  <a:gs pos="100000">
                    <a:srgbClr val="76765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zh-CN" altLang="en-US"/>
              </a:p>
            </p:txBody>
          </p:sp>
          <p:grpSp>
            <p:nvGrpSpPr>
              <p:cNvPr id="117" name="Group 116"/>
              <p:cNvGrpSpPr/>
              <p:nvPr/>
            </p:nvGrpSpPr>
            <p:grpSpPr bwMode="auto">
              <a:xfrm>
                <a:off x="1137" y="695"/>
                <a:ext cx="130" cy="115"/>
                <a:chOff x="2280" y="1569"/>
                <a:chExt cx="638" cy="556"/>
              </a:xfrm>
            </p:grpSpPr>
            <p:sp>
              <p:nvSpPr>
                <p:cNvPr id="118" name="Oval 117"/>
                <p:cNvSpPr>
                  <a:spLocks noChangeArrowheads="1"/>
                </p:cNvSpPr>
                <p:nvPr/>
              </p:nvSpPr>
              <p:spPr bwMode="auto">
                <a:xfrm>
                  <a:off x="2403" y="1569"/>
                  <a:ext cx="388" cy="256"/>
                </a:xfrm>
                <a:prstGeom prst="ellipse">
                  <a:avLst/>
                </a:prstGeom>
                <a:gradFill rotWithShape="1">
                  <a:gsLst>
                    <a:gs pos="0">
                      <a:schemeClr val="bg1">
                        <a:alpha val="30000"/>
                      </a:schemeClr>
                    </a:gs>
                    <a:gs pos="100000">
                      <a:schemeClr val="bg1">
                        <a:gamma/>
                        <a:shade val="46275"/>
                        <a:invGamma/>
                        <a:alpha val="0"/>
                      </a:schemeClr>
                    </a:gs>
                  </a:gsLst>
                  <a:lin ang="2700000" scaled="1"/>
                </a:gradFill>
                <a:ln w="9525" algn="ctr">
                  <a:noFill/>
                  <a:round/>
                </a:ln>
                <a:effectLst/>
              </p:spPr>
              <p:txBody>
                <a:bodyPr anchor="ctr">
                  <a:spAutoFit/>
                </a:bodyPr>
                <a:lstStyle/>
                <a:p>
                  <a:pPr>
                    <a:defRPr/>
                  </a:pPr>
                  <a:endParaRPr lang="zh-CN" altLang="en-US"/>
                </a:p>
              </p:txBody>
            </p:sp>
            <p:sp>
              <p:nvSpPr>
                <p:cNvPr id="119" name="Oval 118"/>
                <p:cNvSpPr>
                  <a:spLocks noChangeArrowheads="1"/>
                </p:cNvSpPr>
                <p:nvPr/>
              </p:nvSpPr>
              <p:spPr bwMode="auto">
                <a:xfrm rot="-2388105">
                  <a:off x="2280" y="1627"/>
                  <a:ext cx="329" cy="131"/>
                </a:xfrm>
                <a:prstGeom prst="ellipse">
                  <a:avLst/>
                </a:prstGeom>
                <a:gradFill rotWithShape="1">
                  <a:gsLst>
                    <a:gs pos="0">
                      <a:schemeClr val="bg1">
                        <a:alpha val="8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sp>
              <p:nvSpPr>
                <p:cNvPr id="120" name="Oval 119"/>
                <p:cNvSpPr>
                  <a:spLocks noChangeArrowheads="1"/>
                </p:cNvSpPr>
                <p:nvPr/>
              </p:nvSpPr>
              <p:spPr bwMode="auto">
                <a:xfrm rot="-2388105" flipH="1" flipV="1">
                  <a:off x="2589" y="1994"/>
                  <a:ext cx="329" cy="131"/>
                </a:xfrm>
                <a:prstGeom prst="ellipse">
                  <a:avLst/>
                </a:prstGeom>
                <a:gradFill rotWithShape="1">
                  <a:gsLst>
                    <a:gs pos="0">
                      <a:schemeClr val="bg1">
                        <a:alpha val="20000"/>
                      </a:schemeClr>
                    </a:gs>
                    <a:gs pos="100000">
                      <a:schemeClr val="bg1">
                        <a:gamma/>
                        <a:shade val="46275"/>
                        <a:invGamma/>
                        <a:alpha val="0"/>
                      </a:schemeClr>
                    </a:gs>
                  </a:gsLst>
                  <a:lin ang="5400000" scaled="1"/>
                </a:gradFill>
                <a:ln w="9525" algn="ctr">
                  <a:noFill/>
                  <a:round/>
                </a:ln>
                <a:effectLst/>
              </p:spPr>
              <p:txBody>
                <a:bodyPr anchor="ctr">
                  <a:spAutoFit/>
                </a:bodyPr>
                <a:lstStyle/>
                <a:p>
                  <a:pPr>
                    <a:defRPr/>
                  </a:pPr>
                  <a:endParaRPr lang="zh-CN" altLang="en-US"/>
                </a:p>
              </p:txBody>
            </p:sp>
          </p:grpSp>
        </p:grpSp>
        <p:sp>
          <p:nvSpPr>
            <p:cNvPr id="121" name="Text Box 120"/>
            <p:cNvSpPr txBox="1">
              <a:spLocks noChangeArrowheads="1"/>
            </p:cNvSpPr>
            <p:nvPr/>
          </p:nvSpPr>
          <p:spPr bwMode="auto">
            <a:xfrm>
              <a:off x="1474788" y="1412875"/>
              <a:ext cx="929742" cy="300402"/>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dirty="0" smtClean="0">
                  <a:solidFill>
                    <a:schemeClr val="bg1"/>
                  </a:solidFill>
                  <a:latin typeface="幼圆" pitchFamily="49" charset="-122"/>
                  <a:ea typeface="幼圆" pitchFamily="49" charset="-122"/>
                  <a:cs typeface="HY헤드라인M"/>
                </a:rPr>
                <a:t>收集资料</a:t>
              </a:r>
              <a:endParaRPr lang="en-US" altLang="ko-KR" dirty="0">
                <a:solidFill>
                  <a:schemeClr val="bg1"/>
                </a:solidFill>
                <a:latin typeface="幼圆" pitchFamily="49" charset="-122"/>
                <a:ea typeface="幼圆" pitchFamily="49" charset="-122"/>
                <a:cs typeface="HY헤드라인M"/>
              </a:endParaRPr>
            </a:p>
          </p:txBody>
        </p:sp>
        <p:sp>
          <p:nvSpPr>
            <p:cNvPr id="122" name="Text Box 121"/>
            <p:cNvSpPr txBox="1">
              <a:spLocks noChangeArrowheads="1"/>
            </p:cNvSpPr>
            <p:nvPr/>
          </p:nvSpPr>
          <p:spPr bwMode="auto">
            <a:xfrm>
              <a:off x="2195513" y="4622645"/>
              <a:ext cx="923330" cy="300402"/>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dirty="0">
                  <a:solidFill>
                    <a:schemeClr val="bg1"/>
                  </a:solidFill>
                  <a:latin typeface="幼圆" pitchFamily="49" charset="-122"/>
                  <a:ea typeface="幼圆" pitchFamily="49" charset="-122"/>
                  <a:cs typeface="HY헤드라인M"/>
                </a:rPr>
                <a:t>竞争调查</a:t>
              </a:r>
              <a:endParaRPr lang="en-US" altLang="ko-KR" dirty="0">
                <a:solidFill>
                  <a:schemeClr val="bg1"/>
                </a:solidFill>
                <a:latin typeface="幼圆" pitchFamily="49" charset="-122"/>
                <a:ea typeface="幼圆" pitchFamily="49" charset="-122"/>
                <a:cs typeface="HY헤드라인M"/>
              </a:endParaRPr>
            </a:p>
          </p:txBody>
        </p:sp>
        <p:sp>
          <p:nvSpPr>
            <p:cNvPr id="123" name="Text Box 122"/>
            <p:cNvSpPr txBox="1">
              <a:spLocks noChangeArrowheads="1"/>
            </p:cNvSpPr>
            <p:nvPr/>
          </p:nvSpPr>
          <p:spPr bwMode="auto">
            <a:xfrm>
              <a:off x="5940152" y="1905495"/>
              <a:ext cx="923330" cy="300402"/>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dirty="0">
                  <a:solidFill>
                    <a:schemeClr val="bg1"/>
                  </a:solidFill>
                  <a:latin typeface="幼圆" pitchFamily="49" charset="-122"/>
                  <a:ea typeface="幼圆" pitchFamily="49" charset="-122"/>
                  <a:cs typeface="HY헤드라인M"/>
                </a:rPr>
                <a:t>客户走访</a:t>
              </a:r>
              <a:endParaRPr lang="en-US" altLang="ko-KR" dirty="0">
                <a:solidFill>
                  <a:schemeClr val="bg1"/>
                </a:solidFill>
                <a:latin typeface="幼圆" pitchFamily="49" charset="-122"/>
                <a:ea typeface="幼圆" pitchFamily="49" charset="-122"/>
                <a:cs typeface="HY헤드라인M"/>
              </a:endParaRPr>
            </a:p>
          </p:txBody>
        </p:sp>
        <p:sp>
          <p:nvSpPr>
            <p:cNvPr id="124" name="Text Box 123"/>
            <p:cNvSpPr txBox="1">
              <a:spLocks noChangeArrowheads="1"/>
            </p:cNvSpPr>
            <p:nvPr/>
          </p:nvSpPr>
          <p:spPr bwMode="auto">
            <a:xfrm>
              <a:off x="1776462" y="2452137"/>
              <a:ext cx="923330" cy="300402"/>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dirty="0">
                  <a:solidFill>
                    <a:schemeClr val="bg1"/>
                  </a:solidFill>
                  <a:latin typeface="幼圆" pitchFamily="49" charset="-122"/>
                  <a:ea typeface="幼圆" pitchFamily="49" charset="-122"/>
                  <a:cs typeface="HY헤드라인M"/>
                </a:rPr>
                <a:t>高管面谈</a:t>
              </a:r>
              <a:endParaRPr lang="en-US" altLang="ko-KR" dirty="0">
                <a:solidFill>
                  <a:schemeClr val="bg1"/>
                </a:solidFill>
                <a:latin typeface="幼圆" pitchFamily="49" charset="-122"/>
                <a:ea typeface="幼圆" pitchFamily="49" charset="-122"/>
                <a:cs typeface="HY헤드라인M"/>
              </a:endParaRPr>
            </a:p>
          </p:txBody>
        </p:sp>
        <p:sp>
          <p:nvSpPr>
            <p:cNvPr id="125" name="Text Box 124"/>
            <p:cNvSpPr txBox="1">
              <a:spLocks noChangeArrowheads="1"/>
            </p:cNvSpPr>
            <p:nvPr/>
          </p:nvSpPr>
          <p:spPr bwMode="auto">
            <a:xfrm>
              <a:off x="2409825" y="5731988"/>
              <a:ext cx="1154162" cy="300402"/>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dirty="0">
                  <a:solidFill>
                    <a:schemeClr val="bg1"/>
                  </a:solidFill>
                  <a:latin typeface="幼圆" pitchFamily="49" charset="-122"/>
                  <a:ea typeface="幼圆" pitchFamily="49" charset="-122"/>
                  <a:cs typeface="HY헤드라인M"/>
                </a:rPr>
                <a:t>供应商走访</a:t>
              </a:r>
              <a:endParaRPr lang="en-US" altLang="ko-KR" dirty="0">
                <a:solidFill>
                  <a:schemeClr val="bg1"/>
                </a:solidFill>
                <a:latin typeface="幼圆" pitchFamily="49" charset="-122"/>
                <a:ea typeface="幼圆" pitchFamily="49" charset="-122"/>
                <a:cs typeface="HY헤드라인M"/>
              </a:endParaRPr>
            </a:p>
          </p:txBody>
        </p:sp>
        <p:sp>
          <p:nvSpPr>
            <p:cNvPr id="126" name="Text Box 125"/>
            <p:cNvSpPr txBox="1">
              <a:spLocks noChangeArrowheads="1"/>
            </p:cNvSpPr>
            <p:nvPr/>
          </p:nvSpPr>
          <p:spPr bwMode="auto">
            <a:xfrm>
              <a:off x="6156325" y="2982720"/>
              <a:ext cx="923330" cy="300402"/>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dirty="0">
                  <a:solidFill>
                    <a:schemeClr val="bg1"/>
                  </a:solidFill>
                  <a:latin typeface="幼圆" pitchFamily="49" charset="-122"/>
                  <a:ea typeface="幼圆" pitchFamily="49" charset="-122"/>
                  <a:cs typeface="HY헤드라인M"/>
                </a:rPr>
                <a:t>协会走访</a:t>
              </a:r>
              <a:endParaRPr lang="en-US" altLang="ko-KR" dirty="0">
                <a:solidFill>
                  <a:schemeClr val="bg1"/>
                </a:solidFill>
                <a:latin typeface="幼圆" pitchFamily="49" charset="-122"/>
                <a:ea typeface="幼圆" pitchFamily="49" charset="-122"/>
                <a:cs typeface="HY헤드라인M"/>
              </a:endParaRPr>
            </a:p>
          </p:txBody>
        </p:sp>
        <p:sp>
          <p:nvSpPr>
            <p:cNvPr id="127" name="Text Box 126"/>
            <p:cNvSpPr txBox="1">
              <a:spLocks noChangeArrowheads="1"/>
            </p:cNvSpPr>
            <p:nvPr/>
          </p:nvSpPr>
          <p:spPr bwMode="auto">
            <a:xfrm>
              <a:off x="2051050" y="3502025"/>
              <a:ext cx="923330" cy="300402"/>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dirty="0">
                  <a:solidFill>
                    <a:schemeClr val="bg1"/>
                  </a:solidFill>
                  <a:latin typeface="幼圆" pitchFamily="49" charset="-122"/>
                  <a:ea typeface="幼圆" pitchFamily="49" charset="-122"/>
                  <a:cs typeface="HY헤드라인M"/>
                </a:rPr>
                <a:t>企业考察</a:t>
              </a:r>
              <a:endParaRPr lang="en-US" altLang="ko-KR" dirty="0">
                <a:solidFill>
                  <a:schemeClr val="bg1"/>
                </a:solidFill>
                <a:latin typeface="幼圆" pitchFamily="49" charset="-122"/>
                <a:ea typeface="幼圆" pitchFamily="49" charset="-122"/>
                <a:cs typeface="HY헤드라인M"/>
              </a:endParaRPr>
            </a:p>
          </p:txBody>
        </p:sp>
        <p:sp>
          <p:nvSpPr>
            <p:cNvPr id="128" name="Text Box 127"/>
            <p:cNvSpPr txBox="1">
              <a:spLocks noChangeArrowheads="1"/>
            </p:cNvSpPr>
            <p:nvPr/>
          </p:nvSpPr>
          <p:spPr bwMode="auto">
            <a:xfrm>
              <a:off x="6574430" y="5144816"/>
              <a:ext cx="923330" cy="300402"/>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dirty="0">
                  <a:solidFill>
                    <a:schemeClr val="bg1"/>
                  </a:solidFill>
                  <a:latin typeface="幼圆" pitchFamily="49" charset="-122"/>
                  <a:ea typeface="幼圆" pitchFamily="49" charset="-122"/>
                  <a:cs typeface="HY헤드라인M"/>
                </a:rPr>
                <a:t>券商咨询</a:t>
              </a:r>
              <a:endParaRPr lang="en-US" altLang="ko-KR" dirty="0">
                <a:solidFill>
                  <a:schemeClr val="bg1"/>
                </a:solidFill>
                <a:latin typeface="幼圆" pitchFamily="49" charset="-122"/>
                <a:ea typeface="幼圆" pitchFamily="49" charset="-122"/>
                <a:cs typeface="HY헤드라인M"/>
              </a:endParaRPr>
            </a:p>
          </p:txBody>
        </p:sp>
        <p:sp>
          <p:nvSpPr>
            <p:cNvPr id="129" name="Text Box 128"/>
            <p:cNvSpPr txBox="1">
              <a:spLocks noChangeArrowheads="1"/>
            </p:cNvSpPr>
            <p:nvPr/>
          </p:nvSpPr>
          <p:spPr bwMode="auto">
            <a:xfrm>
              <a:off x="6299200" y="4092062"/>
              <a:ext cx="923330" cy="300402"/>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85725" indent="-85725"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dirty="0">
                  <a:solidFill>
                    <a:schemeClr val="bg1"/>
                  </a:solidFill>
                  <a:latin typeface="幼圆" pitchFamily="49" charset="-122"/>
                  <a:ea typeface="幼圆" pitchFamily="49" charset="-122"/>
                  <a:cs typeface="HY헤드라인M"/>
                </a:rPr>
                <a:t>政府走访</a:t>
              </a:r>
              <a:endParaRPr lang="en-US" altLang="ko-KR" dirty="0">
                <a:solidFill>
                  <a:schemeClr val="bg1"/>
                </a:solidFill>
                <a:latin typeface="幼圆" pitchFamily="49" charset="-122"/>
                <a:ea typeface="幼圆" pitchFamily="49" charset="-122"/>
                <a:cs typeface="HY헤드라인M"/>
              </a:endParaRPr>
            </a:p>
          </p:txBody>
        </p:sp>
        <p:sp>
          <p:nvSpPr>
            <p:cNvPr id="130" name="AutoShape 132"/>
            <p:cNvSpPr>
              <a:spLocks noChangeArrowheads="1"/>
            </p:cNvSpPr>
            <p:nvPr/>
          </p:nvSpPr>
          <p:spPr bwMode="auto">
            <a:xfrm rot="5400000">
              <a:off x="3997325" y="6453188"/>
              <a:ext cx="215900" cy="215900"/>
            </a:xfrm>
            <a:prstGeom prst="triangle">
              <a:avLst>
                <a:gd name="adj" fmla="val 50000"/>
              </a:avLst>
            </a:prstGeom>
            <a:gradFill rotWithShape="1">
              <a:gsLst>
                <a:gs pos="0">
                  <a:srgbClr val="FFFF00"/>
                </a:gs>
                <a:gs pos="100000">
                  <a:srgbClr val="767600"/>
                </a:gs>
              </a:gsLst>
              <a:lin ang="5400000" scaled="1"/>
            </a:gradFill>
            <a:ln w="19050">
              <a:solidFill>
                <a:srgbClr val="FF9900"/>
              </a:solidFill>
              <a:miter lim="800000"/>
            </a:ln>
            <a:effectLst>
              <a:outerShdw dist="17961" dir="2700000" algn="ctr" rotWithShape="0">
                <a:schemeClr val="tx1"/>
              </a:outerShdw>
            </a:effectLst>
          </p:spPr>
          <p:txBody>
            <a:bodyPr wrap="none" anchor="ctr"/>
            <a:lstStyle/>
            <a:p>
              <a:endParaRPr lang="zh-CN" altLang="en-US"/>
            </a:p>
          </p:txBody>
        </p:sp>
        <p:sp>
          <p:nvSpPr>
            <p:cNvPr id="131" name="AutoShape 133"/>
            <p:cNvSpPr>
              <a:spLocks noChangeArrowheads="1"/>
            </p:cNvSpPr>
            <p:nvPr/>
          </p:nvSpPr>
          <p:spPr bwMode="auto">
            <a:xfrm rot="5400000">
              <a:off x="5033963" y="1235075"/>
              <a:ext cx="215900" cy="215900"/>
            </a:xfrm>
            <a:prstGeom prst="triangle">
              <a:avLst>
                <a:gd name="adj" fmla="val 50000"/>
              </a:avLst>
            </a:prstGeom>
            <a:gradFill rotWithShape="1">
              <a:gsLst>
                <a:gs pos="0">
                  <a:srgbClr val="FFFF00"/>
                </a:gs>
                <a:gs pos="100000">
                  <a:srgbClr val="767600"/>
                </a:gs>
              </a:gsLst>
              <a:lin ang="5400000" scaled="1"/>
            </a:gradFill>
            <a:ln w="19050">
              <a:solidFill>
                <a:srgbClr val="FF9900"/>
              </a:solidFill>
              <a:miter lim="800000"/>
            </a:ln>
            <a:effectLst>
              <a:outerShdw dist="17961" dir="2700000" algn="ctr" rotWithShape="0">
                <a:schemeClr val="tx1"/>
              </a:outerShdw>
            </a:effectLst>
          </p:spPr>
          <p:txBody>
            <a:bodyPr wrap="none" anchor="ctr"/>
            <a:lstStyle/>
            <a:p>
              <a:endParaRPr lang="zh-CN" altLang="en-US"/>
            </a:p>
          </p:txBody>
        </p:sp>
        <p:sp>
          <p:nvSpPr>
            <p:cNvPr id="132" name="AutoShape 135"/>
            <p:cNvSpPr>
              <a:spLocks noChangeArrowheads="1"/>
            </p:cNvSpPr>
            <p:nvPr/>
          </p:nvSpPr>
          <p:spPr bwMode="auto">
            <a:xfrm rot="20851567">
              <a:off x="4529138" y="3656013"/>
              <a:ext cx="215900" cy="215900"/>
            </a:xfrm>
            <a:prstGeom prst="triangle">
              <a:avLst>
                <a:gd name="adj" fmla="val 50000"/>
              </a:avLst>
            </a:prstGeom>
            <a:gradFill rotWithShape="1">
              <a:gsLst>
                <a:gs pos="0">
                  <a:srgbClr val="FFFF00"/>
                </a:gs>
                <a:gs pos="100000">
                  <a:srgbClr val="767600"/>
                </a:gs>
              </a:gsLst>
              <a:lin ang="5400000" scaled="1"/>
            </a:gradFill>
            <a:ln w="19050">
              <a:solidFill>
                <a:srgbClr val="FF9900"/>
              </a:solidFill>
              <a:miter lim="800000"/>
            </a:ln>
            <a:effectLst>
              <a:outerShdw dist="17961" dir="2700000" algn="ctr" rotWithShape="0">
                <a:schemeClr val="tx1"/>
              </a:outerShdw>
            </a:effectLst>
          </p:spPr>
          <p:txBody>
            <a:bodyPr wrap="none" anchor="ctr"/>
            <a:lstStyle/>
            <a:p>
              <a:endParaRPr lang="zh-CN" altLang="en-US"/>
            </a:p>
          </p:txBody>
        </p:sp>
      </p:gr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smtClean="0">
                <a:solidFill>
                  <a:schemeClr val="bg1"/>
                </a:solidFill>
                <a:latin typeface="微软雅黑" pitchFamily="34" charset="-122"/>
                <a:ea typeface="微软雅黑" pitchFamily="34" charset="-122"/>
              </a:rPr>
              <a:t>四、建设步骤</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风险调查之报告十个内容</a:t>
            </a:r>
            <a:endParaRPr lang="zh-CN" altLang="en-US" sz="2800" dirty="0">
              <a:solidFill>
                <a:schemeClr val="bg1"/>
              </a:solidFill>
              <a:latin typeface="微软雅黑" pitchFamily="34" charset="-122"/>
              <a:ea typeface="微软雅黑" pitchFamily="34" charset="-122"/>
            </a:endParaRPr>
          </a:p>
        </p:txBody>
      </p:sp>
      <p:sp>
        <p:nvSpPr>
          <p:cNvPr id="39" name="Line 13"/>
          <p:cNvSpPr>
            <a:spLocks noChangeShapeType="1"/>
          </p:cNvSpPr>
          <p:nvPr/>
        </p:nvSpPr>
        <p:spPr bwMode="auto">
          <a:xfrm>
            <a:off x="900113" y="1772816"/>
            <a:ext cx="8243887" cy="0"/>
          </a:xfrm>
          <a:prstGeom prst="line">
            <a:avLst/>
          </a:prstGeom>
          <a:noFill/>
          <a:ln w="19050">
            <a:solidFill>
              <a:srgbClr val="33CCCC"/>
            </a:solidFill>
            <a:round/>
          </a:ln>
          <a:extLst>
            <a:ext uri="{909E8E84-426E-40DD-AFC4-6F175D3DCCD1}">
              <a14:hiddenFill xmlns:a14="http://schemas.microsoft.com/office/drawing/2010/main">
                <a:noFill/>
              </a14:hiddenFill>
            </a:ext>
          </a:extLst>
        </p:spPr>
        <p:txBody>
          <a:bodyPr/>
          <a:lstStyle/>
          <a:p>
            <a:endParaRPr lang="zh-CN" altLang="en-US"/>
          </a:p>
        </p:txBody>
      </p:sp>
      <p:sp>
        <p:nvSpPr>
          <p:cNvPr id="2" name="TextBox 1"/>
          <p:cNvSpPr txBox="1"/>
          <p:nvPr/>
        </p:nvSpPr>
        <p:spPr>
          <a:xfrm>
            <a:off x="900113" y="1340768"/>
            <a:ext cx="791567" cy="369332"/>
          </a:xfrm>
          <a:prstGeom prst="rect">
            <a:avLst/>
          </a:prstGeom>
          <a:noFill/>
        </p:spPr>
        <p:txBody>
          <a:bodyPr wrap="square" rtlCol="0">
            <a:spAutoFit/>
          </a:bodyPr>
          <a:lstStyle/>
          <a:p>
            <a:r>
              <a:rPr lang="zh-CN" altLang="en-US" dirty="0" smtClean="0">
                <a:latin typeface="黑体" pitchFamily="49" charset="-122"/>
                <a:ea typeface="黑体" pitchFamily="49" charset="-122"/>
              </a:rPr>
              <a:t>目录</a:t>
            </a:r>
            <a:endParaRPr lang="zh-CN" altLang="en-US" dirty="0">
              <a:latin typeface="黑体" pitchFamily="49" charset="-122"/>
              <a:ea typeface="黑体" pitchFamily="49" charset="-122"/>
            </a:endParaRPr>
          </a:p>
        </p:txBody>
      </p:sp>
      <p:sp>
        <p:nvSpPr>
          <p:cNvPr id="41" name="TextBox 40"/>
          <p:cNvSpPr txBox="1"/>
          <p:nvPr/>
        </p:nvSpPr>
        <p:spPr>
          <a:xfrm>
            <a:off x="827584" y="1916832"/>
            <a:ext cx="8064896" cy="4401205"/>
          </a:xfrm>
          <a:prstGeom prst="rect">
            <a:avLst/>
          </a:prstGeom>
          <a:noFill/>
        </p:spPr>
        <p:txBody>
          <a:bodyPr wrap="square" rtlCol="0">
            <a:spAutoFit/>
          </a:bodyPr>
          <a:lstStyle/>
          <a:p>
            <a:pPr>
              <a:lnSpc>
                <a:spcPct val="200000"/>
              </a:lnSpc>
            </a:pPr>
            <a:r>
              <a:rPr lang="en-US" altLang="zh-CN" sz="1400" dirty="0" smtClean="0">
                <a:latin typeface="微软雅黑" pitchFamily="34" charset="-122"/>
                <a:ea typeface="微软雅黑" pitchFamily="34" charset="-122"/>
              </a:rPr>
              <a:t>1</a:t>
            </a:r>
            <a:r>
              <a:rPr lang="zh-CN" altLang="en-US" sz="1400" dirty="0" smtClean="0">
                <a:latin typeface="微软雅黑" pitchFamily="34" charset="-122"/>
                <a:ea typeface="微软雅黑" pitchFamily="34" charset="-122"/>
              </a:rPr>
              <a:t>、</a:t>
            </a:r>
            <a:r>
              <a:rPr lang="zh-CN" altLang="zh-CN" sz="1400" dirty="0">
                <a:latin typeface="微软雅黑" pitchFamily="34" charset="-122"/>
                <a:ea typeface="微软雅黑" pitchFamily="34" charset="-122"/>
              </a:rPr>
              <a:t>企业历史沿革：股权变动情况、重大历史事件</a:t>
            </a:r>
            <a:r>
              <a:rPr lang="zh-CN" altLang="zh-CN" sz="1400" dirty="0" smtClean="0">
                <a:latin typeface="微软雅黑" pitchFamily="34" charset="-122"/>
                <a:ea typeface="微软雅黑" pitchFamily="34" charset="-122"/>
              </a:rPr>
              <a:t>等；</a:t>
            </a:r>
            <a:endParaRPr lang="en-US" altLang="zh-CN" sz="1400" dirty="0" smtClean="0">
              <a:latin typeface="微软雅黑" pitchFamily="34" charset="-122"/>
              <a:ea typeface="微软雅黑" pitchFamily="34" charset="-122"/>
            </a:endParaRPr>
          </a:p>
          <a:p>
            <a:pPr>
              <a:lnSpc>
                <a:spcPct val="200000"/>
              </a:lnSpc>
            </a:pPr>
            <a:r>
              <a:rPr lang="en-US" altLang="zh-CN" sz="1400" dirty="0" smtClean="0">
                <a:latin typeface="微软雅黑" pitchFamily="34" charset="-122"/>
                <a:ea typeface="微软雅黑" pitchFamily="34" charset="-122"/>
              </a:rPr>
              <a:t>2</a:t>
            </a:r>
            <a:r>
              <a:rPr lang="zh-CN" altLang="en-US" sz="1400" dirty="0" smtClean="0">
                <a:latin typeface="微软雅黑" pitchFamily="34" charset="-122"/>
                <a:ea typeface="微软雅黑" pitchFamily="34" charset="-122"/>
              </a:rPr>
              <a:t>、</a:t>
            </a:r>
            <a:r>
              <a:rPr lang="zh-CN" altLang="zh-CN" sz="1400" dirty="0">
                <a:latin typeface="微软雅黑" pitchFamily="34" charset="-122"/>
                <a:ea typeface="微软雅黑" pitchFamily="34" charset="-122"/>
              </a:rPr>
              <a:t>企业产品与技术：公司业务情况、技术</a:t>
            </a:r>
            <a:r>
              <a:rPr lang="zh-CN" altLang="zh-CN" sz="1400" dirty="0" smtClean="0">
                <a:latin typeface="微软雅黑" pitchFamily="34" charset="-122"/>
                <a:ea typeface="微软雅黑" pitchFamily="34" charset="-122"/>
              </a:rPr>
              <a:t>来源；</a:t>
            </a:r>
            <a:endParaRPr lang="en-US" altLang="zh-CN" sz="1400" dirty="0" smtClean="0">
              <a:latin typeface="微软雅黑" pitchFamily="34" charset="-122"/>
              <a:ea typeface="微软雅黑" pitchFamily="34" charset="-122"/>
            </a:endParaRPr>
          </a:p>
          <a:p>
            <a:pPr>
              <a:lnSpc>
                <a:spcPct val="200000"/>
              </a:lnSpc>
            </a:pPr>
            <a:r>
              <a:rPr lang="en-US" altLang="zh-CN" sz="1400" dirty="0" smtClean="0">
                <a:latin typeface="微软雅黑" pitchFamily="34" charset="-122"/>
                <a:ea typeface="微软雅黑" pitchFamily="34" charset="-122"/>
              </a:rPr>
              <a:t>3</a:t>
            </a:r>
            <a:r>
              <a:rPr lang="zh-CN" altLang="en-US" sz="1400" dirty="0" smtClean="0">
                <a:latin typeface="微软雅黑" pitchFamily="34" charset="-122"/>
                <a:ea typeface="微软雅黑" pitchFamily="34" charset="-122"/>
              </a:rPr>
              <a:t>、</a:t>
            </a:r>
            <a:r>
              <a:rPr lang="zh-CN" altLang="zh-CN" sz="1400" dirty="0">
                <a:latin typeface="微软雅黑" pitchFamily="34" charset="-122"/>
                <a:ea typeface="微软雅黑" pitchFamily="34" charset="-122"/>
              </a:rPr>
              <a:t>行业分析：行业概况、行业机会与威胁、竞争对手分析；</a:t>
            </a:r>
            <a:endParaRPr lang="en-US" altLang="zh-CN" sz="1400" dirty="0" smtClean="0">
              <a:latin typeface="微软雅黑" pitchFamily="34" charset="-122"/>
              <a:ea typeface="微软雅黑" pitchFamily="34" charset="-122"/>
            </a:endParaRPr>
          </a:p>
          <a:p>
            <a:pPr>
              <a:lnSpc>
                <a:spcPct val="200000"/>
              </a:lnSpc>
            </a:pPr>
            <a:r>
              <a:rPr lang="en-US" altLang="zh-CN" sz="1400" dirty="0" smtClean="0">
                <a:latin typeface="微软雅黑" pitchFamily="34" charset="-122"/>
                <a:ea typeface="微软雅黑" pitchFamily="34" charset="-122"/>
              </a:rPr>
              <a:t>4</a:t>
            </a:r>
            <a:r>
              <a:rPr lang="zh-CN" altLang="en-US" sz="1400" dirty="0" smtClean="0">
                <a:latin typeface="微软雅黑" pitchFamily="34" charset="-122"/>
                <a:ea typeface="微软雅黑" pitchFamily="34" charset="-122"/>
              </a:rPr>
              <a:t>、</a:t>
            </a:r>
            <a:r>
              <a:rPr lang="zh-CN" altLang="zh-CN" sz="1400" dirty="0">
                <a:latin typeface="微软雅黑" pitchFamily="34" charset="-122"/>
                <a:ea typeface="微软雅黑" pitchFamily="34" charset="-122"/>
              </a:rPr>
              <a:t>优势与不足：企业有哪些优势，哪些是核心竞争力；存在不足或缺陷，有无解决或改进办法；</a:t>
            </a:r>
            <a:endParaRPr lang="en-US" altLang="zh-CN" sz="1400" dirty="0" smtClean="0">
              <a:latin typeface="微软雅黑" pitchFamily="34" charset="-122"/>
              <a:ea typeface="微软雅黑" pitchFamily="34" charset="-122"/>
            </a:endParaRPr>
          </a:p>
          <a:p>
            <a:pPr>
              <a:lnSpc>
                <a:spcPct val="200000"/>
              </a:lnSpc>
            </a:pPr>
            <a:r>
              <a:rPr lang="en-US" altLang="zh-CN" sz="1400" dirty="0" smtClean="0">
                <a:latin typeface="微软雅黑" pitchFamily="34" charset="-122"/>
                <a:ea typeface="微软雅黑" pitchFamily="34" charset="-122"/>
              </a:rPr>
              <a:t>5</a:t>
            </a:r>
            <a:r>
              <a:rPr lang="zh-CN" altLang="en-US" sz="1400" dirty="0" smtClean="0">
                <a:latin typeface="微软雅黑" pitchFamily="34" charset="-122"/>
                <a:ea typeface="微软雅黑" pitchFamily="34" charset="-122"/>
              </a:rPr>
              <a:t>、</a:t>
            </a:r>
            <a:r>
              <a:rPr lang="zh-CN" altLang="zh-CN" sz="1400" dirty="0">
                <a:latin typeface="微软雅黑" pitchFamily="34" charset="-122"/>
                <a:ea typeface="微软雅黑" pitchFamily="34" charset="-122"/>
              </a:rPr>
              <a:t>发展规划：企业的近期、中期的发展规划和发展战略；以及发展规划的可实现性；</a:t>
            </a:r>
            <a:endParaRPr lang="en-US" altLang="zh-CN" sz="1400" dirty="0" smtClean="0">
              <a:latin typeface="微软雅黑" pitchFamily="34" charset="-122"/>
              <a:ea typeface="微软雅黑" pitchFamily="34" charset="-122"/>
            </a:endParaRPr>
          </a:p>
          <a:p>
            <a:pPr>
              <a:lnSpc>
                <a:spcPct val="200000"/>
              </a:lnSpc>
            </a:pPr>
            <a:r>
              <a:rPr lang="en-US" altLang="zh-CN" sz="1400" dirty="0" smtClean="0">
                <a:latin typeface="微软雅黑" pitchFamily="34" charset="-122"/>
                <a:ea typeface="微软雅黑" pitchFamily="34" charset="-122"/>
              </a:rPr>
              <a:t>6</a:t>
            </a:r>
            <a:r>
              <a:rPr lang="zh-CN" altLang="en-US" sz="1400" dirty="0" smtClean="0">
                <a:latin typeface="微软雅黑" pitchFamily="34" charset="-122"/>
                <a:ea typeface="微软雅黑" pitchFamily="34" charset="-122"/>
              </a:rPr>
              <a:t>、</a:t>
            </a:r>
            <a:r>
              <a:rPr lang="zh-CN" altLang="zh-CN" sz="1400" dirty="0">
                <a:latin typeface="微软雅黑" pitchFamily="34" charset="-122"/>
                <a:ea typeface="微软雅黑" pitchFamily="34" charset="-122"/>
              </a:rPr>
              <a:t>股权结构：股权结构情况，合理性分析；</a:t>
            </a:r>
            <a:endParaRPr lang="en-US" altLang="zh-CN" sz="1400" dirty="0" smtClean="0">
              <a:latin typeface="微软雅黑" pitchFamily="34" charset="-122"/>
              <a:ea typeface="微软雅黑" pitchFamily="34" charset="-122"/>
            </a:endParaRPr>
          </a:p>
          <a:p>
            <a:pPr>
              <a:lnSpc>
                <a:spcPct val="200000"/>
              </a:lnSpc>
            </a:pPr>
            <a:r>
              <a:rPr lang="en-US" altLang="zh-CN" sz="1400" dirty="0" smtClean="0">
                <a:latin typeface="微软雅黑" pitchFamily="34" charset="-122"/>
                <a:ea typeface="微软雅黑" pitchFamily="34" charset="-122"/>
              </a:rPr>
              <a:t>7</a:t>
            </a:r>
            <a:r>
              <a:rPr lang="zh-CN" altLang="en-US" sz="1400" dirty="0" smtClean="0">
                <a:latin typeface="微软雅黑" pitchFamily="34" charset="-122"/>
                <a:ea typeface="微软雅黑" pitchFamily="34" charset="-122"/>
              </a:rPr>
              <a:t>、</a:t>
            </a:r>
            <a:r>
              <a:rPr lang="zh-CN" altLang="zh-CN" sz="1400" dirty="0">
                <a:latin typeface="微软雅黑" pitchFamily="34" charset="-122"/>
                <a:ea typeface="微软雅黑" pitchFamily="34" charset="-122"/>
              </a:rPr>
              <a:t>高管结构：高管人员和技术人员背景情况、优势、劣势分析；</a:t>
            </a:r>
            <a:endParaRPr lang="en-US" altLang="zh-CN" sz="1400" dirty="0" smtClean="0">
              <a:latin typeface="微软雅黑" pitchFamily="34" charset="-122"/>
              <a:ea typeface="微软雅黑" pitchFamily="34" charset="-122"/>
            </a:endParaRPr>
          </a:p>
          <a:p>
            <a:pPr>
              <a:lnSpc>
                <a:spcPct val="200000"/>
              </a:lnSpc>
            </a:pPr>
            <a:r>
              <a:rPr lang="en-US" altLang="zh-CN" sz="1400" dirty="0" smtClean="0">
                <a:latin typeface="微软雅黑" pitchFamily="34" charset="-122"/>
                <a:ea typeface="微软雅黑" pitchFamily="34" charset="-122"/>
              </a:rPr>
              <a:t>8</a:t>
            </a:r>
            <a:r>
              <a:rPr lang="zh-CN" altLang="en-US" sz="1400" dirty="0" smtClean="0">
                <a:latin typeface="微软雅黑" pitchFamily="34" charset="-122"/>
                <a:ea typeface="微软雅黑" pitchFamily="34" charset="-122"/>
              </a:rPr>
              <a:t>、</a:t>
            </a:r>
            <a:r>
              <a:rPr lang="zh-CN" altLang="zh-CN" sz="1400" dirty="0">
                <a:latin typeface="微软雅黑" pitchFamily="34" charset="-122"/>
                <a:ea typeface="微软雅黑" pitchFamily="34" charset="-122"/>
              </a:rPr>
              <a:t>财务分析：近年各项财务数据或指标情况及分析；</a:t>
            </a:r>
            <a:endParaRPr lang="en-US" altLang="zh-CN" sz="1400" dirty="0" smtClean="0">
              <a:latin typeface="微软雅黑" pitchFamily="34" charset="-122"/>
              <a:ea typeface="微软雅黑" pitchFamily="34" charset="-122"/>
            </a:endParaRPr>
          </a:p>
          <a:p>
            <a:pPr>
              <a:lnSpc>
                <a:spcPct val="200000"/>
              </a:lnSpc>
            </a:pPr>
            <a:r>
              <a:rPr lang="en-US" altLang="zh-CN" sz="1400" dirty="0" smtClean="0">
                <a:latin typeface="微软雅黑" pitchFamily="34" charset="-122"/>
                <a:ea typeface="微软雅黑" pitchFamily="34" charset="-122"/>
              </a:rPr>
              <a:t>9</a:t>
            </a:r>
            <a:r>
              <a:rPr lang="zh-CN" altLang="en-US" sz="1400" dirty="0" smtClean="0">
                <a:latin typeface="微软雅黑" pitchFamily="34" charset="-122"/>
                <a:ea typeface="微软雅黑" pitchFamily="34" charset="-122"/>
              </a:rPr>
              <a:t>、</a:t>
            </a:r>
            <a:r>
              <a:rPr lang="zh-CN" altLang="zh-CN" sz="1400" dirty="0">
                <a:latin typeface="微软雅黑" pitchFamily="34" charset="-122"/>
                <a:ea typeface="微软雅黑" pitchFamily="34" charset="-122"/>
              </a:rPr>
              <a:t>融资计划：企业发展计划和融资计划及融资条件；</a:t>
            </a:r>
            <a:endParaRPr lang="en-US" altLang="zh-CN" sz="1400" dirty="0" smtClean="0">
              <a:latin typeface="微软雅黑" pitchFamily="34" charset="-122"/>
              <a:ea typeface="微软雅黑" pitchFamily="34" charset="-122"/>
            </a:endParaRPr>
          </a:p>
          <a:p>
            <a:pPr>
              <a:lnSpc>
                <a:spcPct val="200000"/>
              </a:lnSpc>
            </a:pPr>
            <a:r>
              <a:rPr lang="en-US" altLang="zh-CN" sz="1400" dirty="0" smtClean="0">
                <a:latin typeface="微软雅黑" pitchFamily="34" charset="-122"/>
                <a:ea typeface="微软雅黑" pitchFamily="34" charset="-122"/>
              </a:rPr>
              <a:t>10</a:t>
            </a:r>
            <a:r>
              <a:rPr lang="zh-CN" altLang="en-US" sz="1400" dirty="0" smtClean="0">
                <a:latin typeface="微软雅黑" pitchFamily="34" charset="-122"/>
                <a:ea typeface="微软雅黑" pitchFamily="34" charset="-122"/>
              </a:rPr>
              <a:t>、风险应对</a:t>
            </a:r>
            <a:r>
              <a:rPr lang="zh-CN" altLang="zh-CN" sz="1400" dirty="0" smtClean="0">
                <a:latin typeface="微软雅黑" pitchFamily="34" charset="-122"/>
                <a:ea typeface="微软雅黑" pitchFamily="34" charset="-122"/>
              </a:rPr>
              <a:t>：</a:t>
            </a:r>
            <a:r>
              <a:rPr lang="zh-CN" altLang="en-US" sz="1400" dirty="0" smtClean="0">
                <a:latin typeface="微软雅黑" pitchFamily="34" charset="-122"/>
                <a:ea typeface="微软雅黑" pitchFamily="34" charset="-122"/>
              </a:rPr>
              <a:t>企业对当前面临风险的应对策略以及行动方案</a:t>
            </a:r>
            <a:endParaRPr lang="zh-CN" altLang="en-US" sz="1400"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6" y="357166"/>
            <a:ext cx="3351316" cy="523220"/>
          </a:xfrm>
          <a:prstGeom prst="rect">
            <a:avLst/>
          </a:prstGeom>
          <a:noFill/>
        </p:spPr>
        <p:txBody>
          <a:bodyPr wrap="square" rtlCol="0">
            <a:spAutoFit/>
          </a:bodyPr>
          <a:lstStyle/>
          <a:p>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目录</a:t>
            </a:r>
            <a:r>
              <a:rPr lang="en-US" altLang="zh-CN" sz="2800" dirty="0">
                <a:solidFill>
                  <a:schemeClr val="bg1"/>
                </a:solidFill>
                <a:latin typeface="微软雅黑" pitchFamily="34" charset="-122"/>
                <a:ea typeface="微软雅黑" pitchFamily="34" charset="-122"/>
              </a:rPr>
              <a:t>——</a:t>
            </a:r>
            <a:endParaRPr lang="zh-CN" altLang="en-US" sz="2800" dirty="0">
              <a:solidFill>
                <a:schemeClr val="bg1"/>
              </a:solidFill>
              <a:latin typeface="微软雅黑" pitchFamily="34" charset="-122"/>
              <a:ea typeface="微软雅黑" pitchFamily="34" charset="-122"/>
            </a:endParaRPr>
          </a:p>
        </p:txBody>
      </p:sp>
      <p:grpSp>
        <p:nvGrpSpPr>
          <p:cNvPr id="43" name="Group 4"/>
          <p:cNvGrpSpPr/>
          <p:nvPr/>
        </p:nvGrpSpPr>
        <p:grpSpPr bwMode="auto">
          <a:xfrm>
            <a:off x="2057400" y="2134716"/>
            <a:ext cx="5114925" cy="457200"/>
            <a:chOff x="1296" y="1224"/>
            <a:chExt cx="3222" cy="288"/>
          </a:xfrm>
        </p:grpSpPr>
        <p:sp>
          <p:nvSpPr>
            <p:cNvPr id="44" name="Oval 5"/>
            <p:cNvSpPr>
              <a:spLocks noChangeArrowheads="1"/>
            </p:cNvSpPr>
            <p:nvPr/>
          </p:nvSpPr>
          <p:spPr bwMode="gray">
            <a:xfrm>
              <a:off x="1296" y="1290"/>
              <a:ext cx="144" cy="144"/>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45" name="Group 6"/>
            <p:cNvGrpSpPr/>
            <p:nvPr/>
          </p:nvGrpSpPr>
          <p:grpSpPr bwMode="auto">
            <a:xfrm>
              <a:off x="1440" y="1224"/>
              <a:ext cx="3078" cy="288"/>
              <a:chOff x="1536" y="1470"/>
              <a:chExt cx="3078" cy="288"/>
            </a:xfrm>
          </p:grpSpPr>
          <p:sp>
            <p:nvSpPr>
              <p:cNvPr id="46" name="Line 7"/>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47" name="AutoShape 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48" name="Group 9"/>
          <p:cNvGrpSpPr/>
          <p:nvPr/>
        </p:nvGrpSpPr>
        <p:grpSpPr bwMode="auto">
          <a:xfrm>
            <a:off x="2057400" y="2820516"/>
            <a:ext cx="5114925" cy="457200"/>
            <a:chOff x="1296" y="1566"/>
            <a:chExt cx="3222" cy="288"/>
          </a:xfrm>
        </p:grpSpPr>
        <p:sp>
          <p:nvSpPr>
            <p:cNvPr id="49" name="Oval 10"/>
            <p:cNvSpPr>
              <a:spLocks noChangeArrowheads="1"/>
            </p:cNvSpPr>
            <p:nvPr/>
          </p:nvSpPr>
          <p:spPr bwMode="gray">
            <a:xfrm>
              <a:off x="1296" y="1626"/>
              <a:ext cx="144" cy="144"/>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50" name="Group 11"/>
            <p:cNvGrpSpPr/>
            <p:nvPr/>
          </p:nvGrpSpPr>
          <p:grpSpPr bwMode="auto">
            <a:xfrm>
              <a:off x="1440" y="1566"/>
              <a:ext cx="3078" cy="288"/>
              <a:chOff x="1536" y="1470"/>
              <a:chExt cx="3078" cy="288"/>
            </a:xfrm>
          </p:grpSpPr>
          <p:sp>
            <p:nvSpPr>
              <p:cNvPr id="51" name="Line 12"/>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52" name="AutoShape 13"/>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53" name="Group 14"/>
          <p:cNvGrpSpPr/>
          <p:nvPr/>
        </p:nvGrpSpPr>
        <p:grpSpPr bwMode="auto">
          <a:xfrm>
            <a:off x="2057400" y="3515841"/>
            <a:ext cx="5114925" cy="457200"/>
            <a:chOff x="1296" y="1908"/>
            <a:chExt cx="3222" cy="288"/>
          </a:xfrm>
        </p:grpSpPr>
        <p:sp>
          <p:nvSpPr>
            <p:cNvPr id="54" name="Oval 15"/>
            <p:cNvSpPr>
              <a:spLocks noChangeArrowheads="1"/>
            </p:cNvSpPr>
            <p:nvPr/>
          </p:nvSpPr>
          <p:spPr bwMode="gray">
            <a:xfrm>
              <a:off x="1296" y="1974"/>
              <a:ext cx="144" cy="144"/>
            </a:xfrm>
            <a:prstGeom prst="ellipse">
              <a:avLst/>
            </a:prstGeom>
            <a:gradFill rotWithShape="1">
              <a:gsLst>
                <a:gs pos="0">
                  <a:schemeClr val="accent2"/>
                </a:gs>
                <a:gs pos="100000">
                  <a:schemeClr val="accent2">
                    <a:gamma/>
                    <a:shade val="66667"/>
                    <a:invGamma/>
                  </a:scheme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55" name="Group 16"/>
            <p:cNvGrpSpPr/>
            <p:nvPr/>
          </p:nvGrpSpPr>
          <p:grpSpPr bwMode="auto">
            <a:xfrm>
              <a:off x="1440" y="1908"/>
              <a:ext cx="3078" cy="288"/>
              <a:chOff x="1536" y="1470"/>
              <a:chExt cx="3078" cy="288"/>
            </a:xfrm>
          </p:grpSpPr>
          <p:sp>
            <p:nvSpPr>
              <p:cNvPr id="56" name="Line 17"/>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57" name="AutoShape 1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58" name="Group 19"/>
          <p:cNvGrpSpPr/>
          <p:nvPr/>
        </p:nvGrpSpPr>
        <p:grpSpPr bwMode="auto">
          <a:xfrm>
            <a:off x="2057400" y="4220691"/>
            <a:ext cx="5114925" cy="457200"/>
            <a:chOff x="1296" y="2256"/>
            <a:chExt cx="3222" cy="288"/>
          </a:xfrm>
        </p:grpSpPr>
        <p:sp>
          <p:nvSpPr>
            <p:cNvPr id="59" name="Oval 20"/>
            <p:cNvSpPr>
              <a:spLocks noChangeArrowheads="1"/>
            </p:cNvSpPr>
            <p:nvPr/>
          </p:nvSpPr>
          <p:spPr bwMode="gray">
            <a:xfrm>
              <a:off x="1296" y="2325"/>
              <a:ext cx="144" cy="144"/>
            </a:xfrm>
            <a:prstGeom prst="ellipse">
              <a:avLst/>
            </a:prstGeom>
            <a:gradFill rotWithShape="1">
              <a:gsLst>
                <a:gs pos="0">
                  <a:schemeClr val="accent1"/>
                </a:gs>
                <a:gs pos="100000">
                  <a:schemeClr val="accent1">
                    <a:gamma/>
                    <a:shade val="66667"/>
                    <a:invGamma/>
                  </a:scheme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60" name="Group 21"/>
            <p:cNvGrpSpPr/>
            <p:nvPr/>
          </p:nvGrpSpPr>
          <p:grpSpPr bwMode="auto">
            <a:xfrm>
              <a:off x="1440" y="2256"/>
              <a:ext cx="3078" cy="288"/>
              <a:chOff x="1536" y="1470"/>
              <a:chExt cx="3078" cy="288"/>
            </a:xfrm>
          </p:grpSpPr>
          <p:sp>
            <p:nvSpPr>
              <p:cNvPr id="61" name="Line 22"/>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62" name="AutoShape 23"/>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grpSp>
        <p:nvGrpSpPr>
          <p:cNvPr id="63" name="Group 24"/>
          <p:cNvGrpSpPr/>
          <p:nvPr/>
        </p:nvGrpSpPr>
        <p:grpSpPr bwMode="auto">
          <a:xfrm>
            <a:off x="2057400" y="4916016"/>
            <a:ext cx="5114925" cy="457200"/>
            <a:chOff x="1296" y="2598"/>
            <a:chExt cx="3222" cy="288"/>
          </a:xfrm>
        </p:grpSpPr>
        <p:sp>
          <p:nvSpPr>
            <p:cNvPr id="64" name="Oval 25"/>
            <p:cNvSpPr>
              <a:spLocks noChangeArrowheads="1"/>
            </p:cNvSpPr>
            <p:nvPr/>
          </p:nvSpPr>
          <p:spPr bwMode="gray">
            <a:xfrm>
              <a:off x="1296" y="2661"/>
              <a:ext cx="144" cy="144"/>
            </a:xfrm>
            <a:prstGeom prst="ellipse">
              <a:avLst/>
            </a:prstGeom>
            <a:gradFill rotWithShape="1">
              <a:gsLst>
                <a:gs pos="0">
                  <a:schemeClr val="hlink"/>
                </a:gs>
                <a:gs pos="100000">
                  <a:schemeClr val="hlink">
                    <a:gamma/>
                    <a:shade val="66667"/>
                    <a:invGamma/>
                  </a:schemeClr>
                </a:gs>
              </a:gsLst>
              <a:path path="shape">
                <a:fillToRect l="50000" t="50000" r="50000" b="50000"/>
              </a:path>
            </a:gradFill>
            <a:ln w="19050">
              <a:solidFill>
                <a:schemeClr val="bg1"/>
              </a:solidFill>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nvGrpSpPr>
            <p:cNvPr id="65" name="Group 26"/>
            <p:cNvGrpSpPr/>
            <p:nvPr/>
          </p:nvGrpSpPr>
          <p:grpSpPr bwMode="auto">
            <a:xfrm>
              <a:off x="1440" y="2598"/>
              <a:ext cx="3078" cy="288"/>
              <a:chOff x="1536" y="1470"/>
              <a:chExt cx="3078" cy="288"/>
            </a:xfrm>
          </p:grpSpPr>
          <p:sp>
            <p:nvSpPr>
              <p:cNvPr id="66" name="Line 27"/>
              <p:cNvSpPr>
                <a:spLocks noChangeShapeType="1"/>
              </p:cNvSpPr>
              <p:nvPr/>
            </p:nvSpPr>
            <p:spPr bwMode="gray">
              <a:xfrm flipV="1">
                <a:off x="1536" y="1603"/>
                <a:ext cx="218" cy="5"/>
              </a:xfrm>
              <a:prstGeom prst="line">
                <a:avLst/>
              </a:prstGeom>
              <a:noFill/>
              <a:ln w="12700" cap="rnd">
                <a:solidFill>
                  <a:schemeClr val="tx1"/>
                </a:solidFill>
                <a:prstDash val="sysDot"/>
                <a:round/>
              </a:ln>
              <a:effectLst>
                <a:outerShdw dist="107763" dir="2700000" algn="ctr" rotWithShape="0">
                  <a:schemeClr val="bg2">
                    <a:alpha val="50000"/>
                  </a:schemeClr>
                </a:outerShdw>
              </a:effectLst>
            </p:spPr>
            <p:txBody>
              <a:bodyPr/>
              <a:lstStyle/>
              <a:p>
                <a:pPr>
                  <a:defRPr/>
                </a:pPr>
                <a:endParaRPr lang="zh-CN" altLang="en-US">
                  <a:ea typeface="+mn-ea"/>
                </a:endParaRPr>
              </a:p>
            </p:txBody>
          </p:sp>
          <p:sp>
            <p:nvSpPr>
              <p:cNvPr id="67" name="AutoShape 2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ln>
              <a:effectLst>
                <a:outerShdw dist="107763" dir="2700000" algn="ctr" rotWithShape="0">
                  <a:schemeClr val="bg2">
                    <a:alpha val="50000"/>
                  </a:schemeClr>
                </a:outerShdw>
              </a:effectLst>
            </p:spPr>
            <p:txBody>
              <a:bodyPr wrap="none" anchor="ctr"/>
              <a:lstStyle/>
              <a:p>
                <a:pPr>
                  <a:defRPr/>
                </a:pPr>
                <a:endParaRPr lang="zh-CN" altLang="en-US">
                  <a:ea typeface="宋体" charset="-122"/>
                </a:endParaRPr>
              </a:p>
            </p:txBody>
          </p:sp>
        </p:grpSp>
      </p:grpSp>
      <p:sp>
        <p:nvSpPr>
          <p:cNvPr id="68" name="Rectangle 29"/>
          <p:cNvSpPr>
            <a:spLocks noChangeArrowheads="1"/>
          </p:cNvSpPr>
          <p:nvPr/>
        </p:nvSpPr>
        <p:spPr bwMode="gray">
          <a:xfrm>
            <a:off x="3203848" y="2172816"/>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风险管理体系概念及意义</a:t>
            </a:r>
            <a:endParaRPr lang="en-US" altLang="zh-CN" dirty="0">
              <a:latin typeface="微软雅黑" pitchFamily="34" charset="-122"/>
              <a:ea typeface="微软雅黑" pitchFamily="34" charset="-122"/>
            </a:endParaRPr>
          </a:p>
        </p:txBody>
      </p:sp>
      <p:sp>
        <p:nvSpPr>
          <p:cNvPr id="69" name="Rectangle 30"/>
          <p:cNvSpPr>
            <a:spLocks noChangeArrowheads="1"/>
          </p:cNvSpPr>
          <p:nvPr/>
        </p:nvSpPr>
        <p:spPr bwMode="gray">
          <a:xfrm>
            <a:off x="3203848" y="2868141"/>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风险管理体系构建的框架</a:t>
            </a:r>
            <a:endParaRPr lang="en-US" altLang="zh-CN" dirty="0">
              <a:latin typeface="微软雅黑" pitchFamily="34" charset="-122"/>
              <a:ea typeface="微软雅黑" pitchFamily="34" charset="-122"/>
            </a:endParaRPr>
          </a:p>
        </p:txBody>
      </p:sp>
      <p:sp>
        <p:nvSpPr>
          <p:cNvPr id="70" name="Rectangle 31"/>
          <p:cNvSpPr>
            <a:spLocks noChangeArrowheads="1"/>
          </p:cNvSpPr>
          <p:nvPr/>
        </p:nvSpPr>
        <p:spPr bwMode="gray">
          <a:xfrm>
            <a:off x="3203848" y="3568229"/>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风险管理体系功能与作用</a:t>
            </a:r>
            <a:endParaRPr lang="en-US" altLang="zh-CN" dirty="0">
              <a:latin typeface="微软雅黑" pitchFamily="34" charset="-122"/>
              <a:ea typeface="微软雅黑" pitchFamily="34" charset="-122"/>
            </a:endParaRPr>
          </a:p>
        </p:txBody>
      </p:sp>
      <p:sp>
        <p:nvSpPr>
          <p:cNvPr id="71" name="Rectangle 32"/>
          <p:cNvSpPr>
            <a:spLocks noChangeArrowheads="1"/>
          </p:cNvSpPr>
          <p:nvPr/>
        </p:nvSpPr>
        <p:spPr bwMode="gray">
          <a:xfrm>
            <a:off x="3203848" y="4285664"/>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smtClean="0">
                <a:latin typeface="微软雅黑" pitchFamily="34" charset="-122"/>
                <a:ea typeface="微软雅黑" pitchFamily="34" charset="-122"/>
              </a:rPr>
              <a:t>风险管理体系的建设步骤</a:t>
            </a:r>
            <a:endParaRPr lang="en-US" altLang="zh-CN" dirty="0">
              <a:latin typeface="微软雅黑" pitchFamily="34" charset="-122"/>
              <a:ea typeface="微软雅黑" pitchFamily="34" charset="-122"/>
            </a:endParaRPr>
          </a:p>
        </p:txBody>
      </p:sp>
      <p:sp>
        <p:nvSpPr>
          <p:cNvPr id="72" name="Rectangle 33"/>
          <p:cNvSpPr>
            <a:spLocks noChangeArrowheads="1"/>
          </p:cNvSpPr>
          <p:nvPr/>
        </p:nvSpPr>
        <p:spPr bwMode="gray">
          <a:xfrm>
            <a:off x="3203848" y="4943028"/>
            <a:ext cx="2723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dirty="0">
                <a:latin typeface="微软雅黑" pitchFamily="34" charset="-122"/>
                <a:ea typeface="微软雅黑" pitchFamily="34" charset="-122"/>
              </a:rPr>
              <a:t>风险管理体系面临的挑战</a:t>
            </a:r>
            <a:endParaRPr lang="en-US" altLang="zh-CN" dirty="0">
              <a:latin typeface="微软雅黑" pitchFamily="34" charset="-122"/>
              <a:ea typeface="微软雅黑" pitchFamily="34" charset="-122"/>
            </a:endParaRPr>
          </a:p>
        </p:txBody>
      </p:sp>
      <p:sp>
        <p:nvSpPr>
          <p:cNvPr id="39" name="五角星 38"/>
          <p:cNvSpPr/>
          <p:nvPr/>
        </p:nvSpPr>
        <p:spPr>
          <a:xfrm>
            <a:off x="7308304" y="4971428"/>
            <a:ext cx="288000" cy="288000"/>
          </a:xfrm>
          <a:prstGeom prst="star5">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五</a:t>
            </a:r>
            <a:r>
              <a:rPr lang="zh-CN" altLang="en-US" sz="2800" dirty="0" smtClean="0">
                <a:solidFill>
                  <a:schemeClr val="bg1"/>
                </a:solidFill>
                <a:latin typeface="微软雅黑" pitchFamily="34" charset="-122"/>
                <a:ea typeface="微软雅黑" pitchFamily="34" charset="-122"/>
              </a:rPr>
              <a:t>、面临的挑战</a:t>
            </a:r>
            <a:r>
              <a:rPr lang="en-US" altLang="zh-CN" sz="2800" dirty="0" smtClean="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a:t>
            </a:r>
            <a:r>
              <a:rPr lang="zh-CN" altLang="zh-CN" sz="2800" dirty="0" smtClean="0">
                <a:solidFill>
                  <a:schemeClr val="bg1"/>
                </a:solidFill>
                <a:latin typeface="微软雅黑" pitchFamily="34" charset="-122"/>
                <a:ea typeface="微软雅黑" pitchFamily="34" charset="-122"/>
              </a:rPr>
              <a:t>体系</a:t>
            </a:r>
            <a:r>
              <a:rPr lang="zh-CN" altLang="en-US" sz="2800" dirty="0" smtClean="0">
                <a:solidFill>
                  <a:schemeClr val="bg1"/>
                </a:solidFill>
                <a:latin typeface="微软雅黑" pitchFamily="34" charset="-122"/>
                <a:ea typeface="微软雅黑" pitchFamily="34" charset="-122"/>
              </a:rPr>
              <a:t>为谁服务</a:t>
            </a:r>
            <a:endParaRPr lang="zh-CN" altLang="en-US" sz="2800" dirty="0">
              <a:solidFill>
                <a:schemeClr val="bg1"/>
              </a:solidFill>
              <a:latin typeface="微软雅黑" pitchFamily="34" charset="-122"/>
              <a:ea typeface="微软雅黑" pitchFamily="34" charset="-122"/>
            </a:endParaRPr>
          </a:p>
        </p:txBody>
      </p:sp>
      <p:grpSp>
        <p:nvGrpSpPr>
          <p:cNvPr id="4" name="组合 3"/>
          <p:cNvGrpSpPr/>
          <p:nvPr/>
        </p:nvGrpSpPr>
        <p:grpSpPr>
          <a:xfrm>
            <a:off x="1355725" y="1905744"/>
            <a:ext cx="6280150" cy="4115544"/>
            <a:chOff x="1355725" y="1736725"/>
            <a:chExt cx="6280150" cy="4511675"/>
          </a:xfrm>
        </p:grpSpPr>
        <p:sp>
          <p:nvSpPr>
            <p:cNvPr id="5" name="Oval 2"/>
            <p:cNvSpPr>
              <a:spLocks noChangeArrowheads="1"/>
            </p:cNvSpPr>
            <p:nvPr/>
          </p:nvSpPr>
          <p:spPr bwMode="gray">
            <a:xfrm>
              <a:off x="3389313" y="2878138"/>
              <a:ext cx="2211387" cy="2211387"/>
            </a:xfrm>
            <a:prstGeom prst="ellipse">
              <a:avLst/>
            </a:prstGeom>
            <a:gradFill rotWithShape="1">
              <a:gsLst>
                <a:gs pos="0">
                  <a:srgbClr val="E6E6E6"/>
                </a:gs>
                <a:gs pos="14999">
                  <a:srgbClr val="7D8496"/>
                </a:gs>
                <a:gs pos="53000">
                  <a:srgbClr val="E6E6E6"/>
                </a:gs>
                <a:gs pos="67999">
                  <a:srgbClr val="7D8496"/>
                </a:gs>
                <a:gs pos="92999">
                  <a:srgbClr val="E6E6E6"/>
                </a:gs>
                <a:gs pos="100000">
                  <a:srgbClr val="FFFFFF"/>
                </a:gs>
              </a:gsLst>
              <a:lin ang="2700000" scaled="1"/>
            </a:gradFill>
            <a:ln w="9525">
              <a:noFill/>
              <a:round/>
            </a:ln>
          </p:spPr>
          <p:txBody>
            <a:bodyPr wrap="none" anchor="ctr"/>
            <a:lstStyle/>
            <a:p>
              <a:endParaRPr lang="zh-CN" altLang="en-US"/>
            </a:p>
          </p:txBody>
        </p:sp>
        <p:sp>
          <p:nvSpPr>
            <p:cNvPr id="6" name="Oval 3"/>
            <p:cNvSpPr>
              <a:spLocks noChangeArrowheads="1"/>
            </p:cNvSpPr>
            <p:nvPr/>
          </p:nvSpPr>
          <p:spPr bwMode="gray">
            <a:xfrm>
              <a:off x="3679825" y="3160713"/>
              <a:ext cx="1624013" cy="1622425"/>
            </a:xfrm>
            <a:prstGeom prst="ellipse">
              <a:avLst/>
            </a:prstGeom>
            <a:gradFill rotWithShape="1">
              <a:gsLst>
                <a:gs pos="0">
                  <a:srgbClr val="A1A1A1"/>
                </a:gs>
                <a:gs pos="50000">
                  <a:srgbClr val="FFFFFF"/>
                </a:gs>
                <a:gs pos="100000">
                  <a:srgbClr val="A1A1A1"/>
                </a:gs>
              </a:gsLst>
              <a:lin ang="2700000" scaled="1"/>
            </a:gradFill>
            <a:ln w="9525">
              <a:noFill/>
              <a:round/>
            </a:ln>
            <a:effectLst>
              <a:prstShdw prst="shdw17" dist="17961" dir="2700000">
                <a:srgbClr val="999999"/>
              </a:prstShdw>
            </a:effectLst>
          </p:spPr>
          <p:txBody>
            <a:bodyPr wrap="none" anchor="ctr"/>
            <a:lstStyle/>
            <a:p>
              <a:endParaRPr lang="zh-CN" altLang="en-US"/>
            </a:p>
          </p:txBody>
        </p:sp>
        <p:sp>
          <p:nvSpPr>
            <p:cNvPr id="7" name="Text Box 4"/>
            <p:cNvSpPr txBox="1">
              <a:spLocks noChangeArrowheads="1"/>
            </p:cNvSpPr>
            <p:nvPr/>
          </p:nvSpPr>
          <p:spPr bwMode="gray">
            <a:xfrm>
              <a:off x="3668713" y="3577844"/>
              <a:ext cx="1662112" cy="776022"/>
            </a:xfrm>
            <a:prstGeom prst="rect">
              <a:avLst/>
            </a:prstGeom>
            <a:noFill/>
            <a:ln w="9525" algn="ctr">
              <a:noFill/>
              <a:miter lim="800000"/>
            </a:ln>
            <a:effectLst/>
          </p:spPr>
          <p:txBody>
            <a:bodyPr>
              <a:spAutoFit/>
            </a:bodyPr>
            <a:lstStyle/>
            <a:p>
              <a:pPr algn="ctr">
                <a:defRPr/>
              </a:pPr>
              <a:r>
                <a:rPr lang="zh-CN" altLang="en-US" sz="2000" dirty="0" smtClean="0">
                  <a:latin typeface="微软雅黑" pitchFamily="34" charset="-122"/>
                  <a:ea typeface="微软雅黑" pitchFamily="34" charset="-122"/>
                  <a:cs typeface="Arial" charset="0"/>
                </a:rPr>
                <a:t>谁需要企业风险管理</a:t>
              </a:r>
              <a:endParaRPr lang="en-US" altLang="zh-CN" sz="2000" dirty="0">
                <a:latin typeface="微软雅黑" pitchFamily="34" charset="-122"/>
                <a:ea typeface="微软雅黑" pitchFamily="34" charset="-122"/>
                <a:cs typeface="Arial" charset="0"/>
              </a:endParaRPr>
            </a:p>
          </p:txBody>
        </p:sp>
        <p:sp>
          <p:nvSpPr>
            <p:cNvPr id="8" name="Oval 5"/>
            <p:cNvSpPr>
              <a:spLocks noChangeArrowheads="1"/>
            </p:cNvSpPr>
            <p:nvPr/>
          </p:nvSpPr>
          <p:spPr bwMode="gray">
            <a:xfrm>
              <a:off x="6089650" y="4595813"/>
              <a:ext cx="1439863" cy="1425575"/>
            </a:xfrm>
            <a:prstGeom prst="ellipse">
              <a:avLst/>
            </a:prstGeom>
            <a:gradFill rotWithShape="1">
              <a:gsLst>
                <a:gs pos="0">
                  <a:schemeClr val="accent2"/>
                </a:gs>
                <a:gs pos="100000">
                  <a:schemeClr val="accent2">
                    <a:gamma/>
                    <a:shade val="31765"/>
                    <a:invGamma/>
                  </a:schemeClr>
                </a:gs>
              </a:gsLst>
              <a:lin ang="5400000" scaled="1"/>
            </a:gradFill>
            <a:ln w="38100" algn="ctr">
              <a:solidFill>
                <a:srgbClr val="F8F8F8">
                  <a:alpha val="80000"/>
                </a:srgbClr>
              </a:solidFill>
              <a:round/>
            </a:ln>
            <a:effectLst/>
          </p:spPr>
          <p:txBody>
            <a:bodyPr wrap="none" anchor="ctr"/>
            <a:lstStyle/>
            <a:p>
              <a:pPr>
                <a:defRPr/>
              </a:pPr>
              <a:endParaRPr lang="zh-CN" altLang="en-US"/>
            </a:p>
          </p:txBody>
        </p:sp>
        <p:pic>
          <p:nvPicPr>
            <p:cNvPr id="9" name="Picture 6" descr="cir_lighteffect0"/>
            <p:cNvPicPr>
              <a:picLocks noChangeAspect="1" noChangeArrowheads="1"/>
            </p:cNvPicPr>
            <p:nvPr/>
          </p:nvPicPr>
          <p:blipFill>
            <a:blip r:embed="rId3" cstate="print">
              <a:lum bright="18000" contrast="-12000"/>
            </a:blip>
            <a:srcRect/>
            <a:stretch>
              <a:fillRect/>
            </a:stretch>
          </p:blipFill>
          <p:spPr bwMode="gray">
            <a:xfrm>
              <a:off x="6048375" y="4530725"/>
              <a:ext cx="1511300" cy="1295400"/>
            </a:xfrm>
            <a:prstGeom prst="rect">
              <a:avLst/>
            </a:prstGeom>
            <a:noFill/>
            <a:ln w="9525">
              <a:noFill/>
              <a:miter lim="800000"/>
              <a:headEnd/>
              <a:tailEnd/>
            </a:ln>
          </p:spPr>
        </p:pic>
        <p:sp>
          <p:nvSpPr>
            <p:cNvPr id="10" name="Rectangle 7"/>
            <p:cNvSpPr>
              <a:spLocks noChangeArrowheads="1"/>
            </p:cNvSpPr>
            <p:nvPr/>
          </p:nvSpPr>
          <p:spPr bwMode="white">
            <a:xfrm>
              <a:off x="6072188" y="5065712"/>
              <a:ext cx="1493837" cy="438622"/>
            </a:xfrm>
            <a:prstGeom prst="rect">
              <a:avLst/>
            </a:prstGeom>
            <a:noFill/>
            <a:ln w="9525" algn="ctr">
              <a:noFill/>
              <a:miter lim="800000"/>
            </a:ln>
            <a:effectLst/>
          </p:spPr>
          <p:txBody>
            <a:bodyPr>
              <a:spAutoFit/>
            </a:bodyPr>
            <a:lstStyle/>
            <a:p>
              <a:pPr algn="ctr">
                <a:defRPr/>
              </a:pPr>
              <a:r>
                <a:rPr lang="en-US" altLang="zh-CN" sz="2000" dirty="0">
                  <a:solidFill>
                    <a:srgbClr val="F8F8F8"/>
                  </a:solidFill>
                  <a:latin typeface="微软雅黑" pitchFamily="34" charset="-122"/>
                  <a:ea typeface="微软雅黑" pitchFamily="34" charset="-122"/>
                  <a:cs typeface="Arial" charset="0"/>
                </a:rPr>
                <a:t> </a:t>
              </a:r>
              <a:r>
                <a:rPr lang="zh-CN" altLang="en-US" dirty="0" smtClean="0">
                  <a:solidFill>
                    <a:srgbClr val="F8F8F8"/>
                  </a:solidFill>
                  <a:latin typeface="+mn-ea"/>
                  <a:cs typeface="Arial" charset="0"/>
                </a:rPr>
                <a:t>监管当局</a:t>
              </a:r>
              <a:endParaRPr lang="en-US" altLang="zh-CN" dirty="0" smtClean="0">
                <a:solidFill>
                  <a:srgbClr val="F8F8F8"/>
                </a:solidFill>
                <a:latin typeface="+mn-ea"/>
                <a:cs typeface="Arial" charset="0"/>
              </a:endParaRPr>
            </a:p>
          </p:txBody>
        </p:sp>
        <p:sp>
          <p:nvSpPr>
            <p:cNvPr id="11" name="Oval 14"/>
            <p:cNvSpPr>
              <a:spLocks noChangeArrowheads="1"/>
            </p:cNvSpPr>
            <p:nvPr/>
          </p:nvSpPr>
          <p:spPr bwMode="gray">
            <a:xfrm>
              <a:off x="1516063" y="4719638"/>
              <a:ext cx="1441450" cy="1425575"/>
            </a:xfrm>
            <a:prstGeom prst="ellipse">
              <a:avLst/>
            </a:prstGeom>
            <a:gradFill rotWithShape="1">
              <a:gsLst>
                <a:gs pos="0">
                  <a:schemeClr val="hlink"/>
                </a:gs>
                <a:gs pos="100000">
                  <a:schemeClr val="hlink">
                    <a:gamma/>
                    <a:shade val="31765"/>
                    <a:invGamma/>
                  </a:schemeClr>
                </a:gs>
              </a:gsLst>
              <a:lin ang="5400000" scaled="1"/>
            </a:gradFill>
            <a:ln w="38100" algn="ctr">
              <a:solidFill>
                <a:srgbClr val="F8F8F8">
                  <a:alpha val="80000"/>
                </a:srgbClr>
              </a:solidFill>
              <a:round/>
            </a:ln>
            <a:effectLst/>
          </p:spPr>
          <p:txBody>
            <a:bodyPr wrap="none" anchor="ctr"/>
            <a:lstStyle/>
            <a:p>
              <a:pPr>
                <a:defRPr/>
              </a:pPr>
              <a:endParaRPr lang="zh-CN" altLang="en-US"/>
            </a:p>
          </p:txBody>
        </p:sp>
        <p:pic>
          <p:nvPicPr>
            <p:cNvPr id="12" name="Picture 15" descr="cir_lighteffect0"/>
            <p:cNvPicPr>
              <a:picLocks noChangeAspect="1" noChangeArrowheads="1"/>
            </p:cNvPicPr>
            <p:nvPr/>
          </p:nvPicPr>
          <p:blipFill>
            <a:blip r:embed="rId3" cstate="print">
              <a:lum bright="18000" contrast="-12000"/>
            </a:blip>
            <a:srcRect/>
            <a:stretch>
              <a:fillRect/>
            </a:stretch>
          </p:blipFill>
          <p:spPr bwMode="gray">
            <a:xfrm>
              <a:off x="1476375" y="4654550"/>
              <a:ext cx="1511300" cy="1295400"/>
            </a:xfrm>
            <a:prstGeom prst="rect">
              <a:avLst/>
            </a:prstGeom>
            <a:noFill/>
            <a:ln w="9525">
              <a:noFill/>
              <a:miter lim="800000"/>
              <a:headEnd/>
              <a:tailEnd/>
            </a:ln>
          </p:spPr>
        </p:pic>
        <p:sp>
          <p:nvSpPr>
            <p:cNvPr id="13" name="Rectangle 16"/>
            <p:cNvSpPr>
              <a:spLocks noChangeArrowheads="1"/>
            </p:cNvSpPr>
            <p:nvPr/>
          </p:nvSpPr>
          <p:spPr bwMode="white">
            <a:xfrm>
              <a:off x="1498600" y="4985377"/>
              <a:ext cx="1493838" cy="742281"/>
            </a:xfrm>
            <a:prstGeom prst="rect">
              <a:avLst/>
            </a:prstGeom>
            <a:noFill/>
            <a:ln w="9525" algn="ctr">
              <a:noFill/>
              <a:miter lim="800000"/>
            </a:ln>
            <a:effectLst/>
          </p:spPr>
          <p:txBody>
            <a:bodyPr>
              <a:spAutoFit/>
            </a:bodyPr>
            <a:lstStyle/>
            <a:p>
              <a:pPr algn="ctr">
                <a:defRPr/>
              </a:pPr>
              <a:r>
                <a:rPr lang="en-US" altLang="zh-CN" sz="2000" dirty="0">
                  <a:solidFill>
                    <a:srgbClr val="F8F8F8"/>
                  </a:solidFill>
                  <a:latin typeface="微软雅黑" pitchFamily="34" charset="-122"/>
                  <a:ea typeface="微软雅黑" pitchFamily="34" charset="-122"/>
                  <a:cs typeface="Arial" charset="0"/>
                </a:rPr>
                <a:t> </a:t>
              </a:r>
              <a:r>
                <a:rPr lang="zh-CN" altLang="en-US" dirty="0" smtClean="0">
                  <a:solidFill>
                    <a:srgbClr val="F8F8F8"/>
                  </a:solidFill>
                  <a:latin typeface="+mn-ea"/>
                  <a:cs typeface="Arial" charset="0"/>
                </a:rPr>
                <a:t>企业</a:t>
              </a:r>
              <a:endParaRPr lang="en-US" altLang="zh-CN" dirty="0" smtClean="0">
                <a:solidFill>
                  <a:srgbClr val="F8F8F8"/>
                </a:solidFill>
                <a:latin typeface="+mn-ea"/>
                <a:cs typeface="Arial" charset="0"/>
              </a:endParaRPr>
            </a:p>
            <a:p>
              <a:pPr algn="ctr">
                <a:defRPr/>
              </a:pPr>
              <a:r>
                <a:rPr lang="zh-CN" altLang="en-US" dirty="0" smtClean="0">
                  <a:solidFill>
                    <a:srgbClr val="F8F8F8"/>
                  </a:solidFill>
                  <a:latin typeface="+mn-ea"/>
                  <a:cs typeface="Arial" charset="0"/>
                </a:rPr>
                <a:t>普通</a:t>
              </a:r>
              <a:r>
                <a:rPr lang="zh-CN" altLang="en-US" dirty="0">
                  <a:solidFill>
                    <a:srgbClr val="F8F8F8"/>
                  </a:solidFill>
                  <a:latin typeface="+mn-ea"/>
                  <a:cs typeface="Arial" charset="0"/>
                </a:rPr>
                <a:t>员工</a:t>
              </a:r>
              <a:endParaRPr lang="en-US" altLang="zh-CN" dirty="0">
                <a:solidFill>
                  <a:srgbClr val="F8F8F8"/>
                </a:solidFill>
                <a:latin typeface="+mn-ea"/>
                <a:cs typeface="Arial" charset="0"/>
              </a:endParaRPr>
            </a:p>
          </p:txBody>
        </p:sp>
        <p:sp>
          <p:nvSpPr>
            <p:cNvPr id="14" name="Oval 18"/>
            <p:cNvSpPr>
              <a:spLocks noChangeArrowheads="1"/>
            </p:cNvSpPr>
            <p:nvPr/>
          </p:nvSpPr>
          <p:spPr bwMode="gray">
            <a:xfrm>
              <a:off x="1458913" y="1855788"/>
              <a:ext cx="1439862" cy="1423987"/>
            </a:xfrm>
            <a:prstGeom prst="ellipse">
              <a:avLst/>
            </a:prstGeom>
            <a:gradFill rotWithShape="1">
              <a:gsLst>
                <a:gs pos="0">
                  <a:schemeClr val="folHlink"/>
                </a:gs>
                <a:gs pos="100000">
                  <a:schemeClr val="folHlink">
                    <a:gamma/>
                    <a:shade val="46275"/>
                    <a:invGamma/>
                  </a:schemeClr>
                </a:gs>
              </a:gsLst>
              <a:lin ang="5400000" scaled="1"/>
            </a:gradFill>
            <a:ln w="38100" algn="ctr">
              <a:solidFill>
                <a:srgbClr val="F8F8F8">
                  <a:alpha val="80000"/>
                </a:srgbClr>
              </a:solidFill>
              <a:round/>
            </a:ln>
            <a:effectLst/>
          </p:spPr>
          <p:txBody>
            <a:bodyPr wrap="none" anchor="ctr"/>
            <a:lstStyle/>
            <a:p>
              <a:pPr>
                <a:defRPr/>
              </a:pPr>
              <a:endParaRPr lang="zh-CN" altLang="en-US"/>
            </a:p>
          </p:txBody>
        </p:sp>
        <p:pic>
          <p:nvPicPr>
            <p:cNvPr id="15" name="Picture 19" descr="cir_lighteffect0"/>
            <p:cNvPicPr>
              <a:picLocks noChangeAspect="1" noChangeArrowheads="1"/>
            </p:cNvPicPr>
            <p:nvPr/>
          </p:nvPicPr>
          <p:blipFill>
            <a:blip r:embed="rId3" cstate="print">
              <a:lum bright="18000" contrast="-12000"/>
            </a:blip>
            <a:srcRect/>
            <a:stretch>
              <a:fillRect/>
            </a:stretch>
          </p:blipFill>
          <p:spPr bwMode="gray">
            <a:xfrm>
              <a:off x="1417638" y="1790700"/>
              <a:ext cx="1511300" cy="1293813"/>
            </a:xfrm>
            <a:prstGeom prst="rect">
              <a:avLst/>
            </a:prstGeom>
            <a:noFill/>
            <a:ln w="9525">
              <a:noFill/>
              <a:miter lim="800000"/>
              <a:headEnd/>
              <a:tailEnd/>
            </a:ln>
          </p:spPr>
        </p:pic>
        <p:sp>
          <p:nvSpPr>
            <p:cNvPr id="16" name="Rectangle 20"/>
            <p:cNvSpPr>
              <a:spLocks noChangeArrowheads="1"/>
            </p:cNvSpPr>
            <p:nvPr/>
          </p:nvSpPr>
          <p:spPr bwMode="white">
            <a:xfrm>
              <a:off x="1500166" y="2143575"/>
              <a:ext cx="1493838" cy="742281"/>
            </a:xfrm>
            <a:prstGeom prst="rect">
              <a:avLst/>
            </a:prstGeom>
            <a:noFill/>
            <a:ln w="9525" algn="ctr">
              <a:noFill/>
              <a:miter lim="800000"/>
            </a:ln>
            <a:effectLst/>
          </p:spPr>
          <p:txBody>
            <a:bodyPr>
              <a:spAutoFit/>
            </a:bodyPr>
            <a:lstStyle/>
            <a:p>
              <a:pPr algn="ctr">
                <a:defRPr/>
              </a:pPr>
              <a:r>
                <a:rPr lang="en-US" altLang="zh-CN" sz="2000" b="1" dirty="0">
                  <a:solidFill>
                    <a:srgbClr val="F8F8F8"/>
                  </a:solidFill>
                  <a:effectLst>
                    <a:outerShdw blurRad="38100" dist="38100" dir="2700000" algn="tl">
                      <a:srgbClr val="C0C0C0"/>
                    </a:outerShdw>
                  </a:effectLst>
                  <a:cs typeface="Arial" charset="0"/>
                </a:rPr>
                <a:t> </a:t>
              </a:r>
              <a:r>
                <a:rPr lang="zh-CN" altLang="en-US" dirty="0" smtClean="0">
                  <a:solidFill>
                    <a:srgbClr val="F8F8F8"/>
                  </a:solidFill>
                  <a:latin typeface="+mn-ea"/>
                  <a:cs typeface="Arial" charset="0"/>
                </a:rPr>
                <a:t>董事会</a:t>
              </a:r>
              <a:endParaRPr lang="en-US" altLang="zh-CN" dirty="0" smtClean="0">
                <a:solidFill>
                  <a:srgbClr val="F8F8F8"/>
                </a:solidFill>
                <a:latin typeface="+mn-ea"/>
                <a:cs typeface="Arial" charset="0"/>
              </a:endParaRPr>
            </a:p>
            <a:p>
              <a:pPr algn="ctr">
                <a:defRPr/>
              </a:pPr>
              <a:r>
                <a:rPr lang="zh-CN" altLang="en-US" dirty="0" smtClean="0">
                  <a:solidFill>
                    <a:srgbClr val="F8F8F8"/>
                  </a:solidFill>
                  <a:latin typeface="+mn-ea"/>
                  <a:cs typeface="Arial" charset="0"/>
                </a:rPr>
                <a:t>与</a:t>
              </a:r>
              <a:r>
                <a:rPr lang="zh-CN" altLang="en-US" dirty="0">
                  <a:solidFill>
                    <a:srgbClr val="F8F8F8"/>
                  </a:solidFill>
                  <a:latin typeface="+mn-ea"/>
                  <a:cs typeface="Arial" charset="0"/>
                </a:rPr>
                <a:t>高管层</a:t>
              </a:r>
              <a:endParaRPr lang="en-US" altLang="zh-CN" dirty="0">
                <a:solidFill>
                  <a:srgbClr val="F8F8F8"/>
                </a:solidFill>
                <a:latin typeface="+mn-ea"/>
                <a:cs typeface="Arial" charset="0"/>
              </a:endParaRPr>
            </a:p>
          </p:txBody>
        </p:sp>
        <p:sp>
          <p:nvSpPr>
            <p:cNvPr id="17" name="Oval 24"/>
            <p:cNvSpPr>
              <a:spLocks noChangeArrowheads="1"/>
            </p:cNvSpPr>
            <p:nvPr/>
          </p:nvSpPr>
          <p:spPr bwMode="gray">
            <a:xfrm>
              <a:off x="5965825" y="1855788"/>
              <a:ext cx="1439863" cy="1423987"/>
            </a:xfrm>
            <a:prstGeom prst="ellipse">
              <a:avLst/>
            </a:prstGeom>
            <a:gradFill rotWithShape="1">
              <a:gsLst>
                <a:gs pos="0">
                  <a:schemeClr val="accent1"/>
                </a:gs>
                <a:gs pos="100000">
                  <a:schemeClr val="accent1">
                    <a:gamma/>
                    <a:shade val="31765"/>
                    <a:invGamma/>
                  </a:schemeClr>
                </a:gs>
              </a:gsLst>
              <a:lin ang="5400000" scaled="1"/>
            </a:gradFill>
            <a:ln w="38100" algn="ctr">
              <a:solidFill>
                <a:srgbClr val="F8F8F8">
                  <a:alpha val="80000"/>
                </a:srgbClr>
              </a:solidFill>
              <a:round/>
            </a:ln>
            <a:effectLst/>
          </p:spPr>
          <p:txBody>
            <a:bodyPr wrap="none" anchor="ctr"/>
            <a:lstStyle/>
            <a:p>
              <a:pPr>
                <a:defRPr/>
              </a:pPr>
              <a:endParaRPr lang="zh-CN" altLang="en-US"/>
            </a:p>
          </p:txBody>
        </p:sp>
        <p:pic>
          <p:nvPicPr>
            <p:cNvPr id="18" name="Picture 25" descr="cir_lighteffect0"/>
            <p:cNvPicPr>
              <a:picLocks noChangeAspect="1" noChangeArrowheads="1"/>
            </p:cNvPicPr>
            <p:nvPr/>
          </p:nvPicPr>
          <p:blipFill>
            <a:blip r:embed="rId3" cstate="print">
              <a:lum bright="18000" contrast="-12000"/>
            </a:blip>
            <a:srcRect/>
            <a:stretch>
              <a:fillRect/>
            </a:stretch>
          </p:blipFill>
          <p:spPr bwMode="gray">
            <a:xfrm>
              <a:off x="5924550" y="1790700"/>
              <a:ext cx="1511300" cy="1293813"/>
            </a:xfrm>
            <a:prstGeom prst="rect">
              <a:avLst/>
            </a:prstGeom>
            <a:noFill/>
            <a:ln w="9525">
              <a:noFill/>
              <a:miter lim="800000"/>
              <a:headEnd/>
              <a:tailEnd/>
            </a:ln>
          </p:spPr>
        </p:pic>
        <p:sp>
          <p:nvSpPr>
            <p:cNvPr id="19" name="Rectangle 26"/>
            <p:cNvSpPr>
              <a:spLocks noChangeArrowheads="1"/>
            </p:cNvSpPr>
            <p:nvPr/>
          </p:nvSpPr>
          <p:spPr bwMode="white">
            <a:xfrm>
              <a:off x="5948363" y="2271713"/>
              <a:ext cx="1493837" cy="438622"/>
            </a:xfrm>
            <a:prstGeom prst="rect">
              <a:avLst/>
            </a:prstGeom>
            <a:noFill/>
            <a:ln w="9525" algn="ctr">
              <a:noFill/>
              <a:miter lim="800000"/>
            </a:ln>
            <a:effectLst/>
          </p:spPr>
          <p:txBody>
            <a:bodyPr>
              <a:spAutoFit/>
            </a:bodyPr>
            <a:lstStyle/>
            <a:p>
              <a:pPr algn="ctr">
                <a:defRPr/>
              </a:pPr>
              <a:r>
                <a:rPr lang="en-US" altLang="zh-CN" sz="2000" b="1" dirty="0">
                  <a:solidFill>
                    <a:srgbClr val="F8F8F8"/>
                  </a:solidFill>
                  <a:effectLst>
                    <a:outerShdw blurRad="38100" dist="38100" dir="2700000" algn="tl">
                      <a:srgbClr val="C0C0C0"/>
                    </a:outerShdw>
                  </a:effectLst>
                  <a:cs typeface="Arial" charset="0"/>
                </a:rPr>
                <a:t> </a:t>
              </a:r>
              <a:r>
                <a:rPr lang="zh-CN" altLang="en-US" dirty="0">
                  <a:solidFill>
                    <a:srgbClr val="F8F8F8"/>
                  </a:solidFill>
                  <a:latin typeface="+mn-ea"/>
                  <a:cs typeface="Arial" charset="0"/>
                </a:rPr>
                <a:t>全体股东</a:t>
              </a:r>
              <a:endParaRPr lang="en-US" altLang="zh-CN" dirty="0">
                <a:solidFill>
                  <a:srgbClr val="F8F8F8"/>
                </a:solidFill>
                <a:latin typeface="+mn-ea"/>
                <a:cs typeface="Arial" charset="0"/>
              </a:endParaRPr>
            </a:p>
          </p:txBody>
        </p:sp>
        <p:grpSp>
          <p:nvGrpSpPr>
            <p:cNvPr id="20" name="Group 35"/>
            <p:cNvGrpSpPr/>
            <p:nvPr/>
          </p:nvGrpSpPr>
          <p:grpSpPr bwMode="auto">
            <a:xfrm>
              <a:off x="1355725" y="1736725"/>
              <a:ext cx="6280150" cy="4511675"/>
              <a:chOff x="854" y="1094"/>
              <a:chExt cx="3956" cy="2842"/>
            </a:xfrm>
          </p:grpSpPr>
          <p:sp>
            <p:nvSpPr>
              <p:cNvPr id="21" name="Oval 8"/>
              <p:cNvSpPr>
                <a:spLocks noChangeArrowheads="1"/>
              </p:cNvSpPr>
              <p:nvPr/>
            </p:nvSpPr>
            <p:spPr bwMode="gray">
              <a:xfrm>
                <a:off x="3771" y="2821"/>
                <a:ext cx="1039" cy="1038"/>
              </a:xfrm>
              <a:prstGeom prst="ellipse">
                <a:avLst/>
              </a:prstGeom>
              <a:noFill/>
              <a:ln w="127000">
                <a:solidFill>
                  <a:srgbClr val="DDDDDD"/>
                </a:solidFill>
                <a:round/>
              </a:ln>
            </p:spPr>
            <p:txBody>
              <a:bodyPr wrap="none" anchor="ctr"/>
              <a:lstStyle/>
              <a:p>
                <a:endParaRPr lang="zh-CN" altLang="en-US"/>
              </a:p>
            </p:txBody>
          </p:sp>
          <p:sp>
            <p:nvSpPr>
              <p:cNvPr id="22" name="Oval 9"/>
              <p:cNvSpPr>
                <a:spLocks noChangeArrowheads="1"/>
              </p:cNvSpPr>
              <p:nvPr/>
            </p:nvSpPr>
            <p:spPr bwMode="gray">
              <a:xfrm>
                <a:off x="2045" y="1725"/>
                <a:ext cx="1563" cy="1564"/>
              </a:xfrm>
              <a:prstGeom prst="ellipse">
                <a:avLst/>
              </a:prstGeom>
              <a:noFill/>
              <a:ln w="127000">
                <a:solidFill>
                  <a:srgbClr val="DDDDDD"/>
                </a:solidFill>
                <a:round/>
              </a:ln>
            </p:spPr>
            <p:txBody>
              <a:bodyPr wrap="none" anchor="ctr"/>
              <a:lstStyle/>
              <a:p>
                <a:endParaRPr lang="zh-CN" altLang="en-US"/>
              </a:p>
            </p:txBody>
          </p:sp>
          <p:sp>
            <p:nvSpPr>
              <p:cNvPr id="23" name="Line 10"/>
              <p:cNvSpPr>
                <a:spLocks noChangeShapeType="1"/>
              </p:cNvSpPr>
              <p:nvPr/>
            </p:nvSpPr>
            <p:spPr bwMode="gray">
              <a:xfrm flipV="1">
                <a:off x="1885" y="2964"/>
                <a:ext cx="307" cy="192"/>
              </a:xfrm>
              <a:prstGeom prst="line">
                <a:avLst/>
              </a:prstGeom>
              <a:noFill/>
              <a:ln w="127000">
                <a:solidFill>
                  <a:srgbClr val="DDDDDD"/>
                </a:solidFill>
                <a:round/>
              </a:ln>
            </p:spPr>
            <p:txBody>
              <a:bodyPr/>
              <a:lstStyle/>
              <a:p>
                <a:endParaRPr lang="zh-CN" altLang="en-US"/>
              </a:p>
            </p:txBody>
          </p:sp>
          <p:sp>
            <p:nvSpPr>
              <p:cNvPr id="24" name="Line 11"/>
              <p:cNvSpPr>
                <a:spLocks noChangeShapeType="1"/>
              </p:cNvSpPr>
              <p:nvPr/>
            </p:nvSpPr>
            <p:spPr bwMode="gray">
              <a:xfrm flipV="1">
                <a:off x="1832" y="2869"/>
                <a:ext cx="306" cy="192"/>
              </a:xfrm>
              <a:prstGeom prst="line">
                <a:avLst/>
              </a:prstGeom>
              <a:noFill/>
              <a:ln w="127000">
                <a:solidFill>
                  <a:srgbClr val="DDDDDD"/>
                </a:solidFill>
                <a:round/>
              </a:ln>
            </p:spPr>
            <p:txBody>
              <a:bodyPr/>
              <a:lstStyle/>
              <a:p>
                <a:endParaRPr lang="zh-CN" altLang="en-US"/>
              </a:p>
            </p:txBody>
          </p:sp>
          <p:sp>
            <p:nvSpPr>
              <p:cNvPr id="25" name="Line 12"/>
              <p:cNvSpPr>
                <a:spLocks noChangeShapeType="1"/>
              </p:cNvSpPr>
              <p:nvPr/>
            </p:nvSpPr>
            <p:spPr bwMode="gray">
              <a:xfrm flipV="1">
                <a:off x="3502" y="1931"/>
                <a:ext cx="307" cy="192"/>
              </a:xfrm>
              <a:prstGeom prst="line">
                <a:avLst/>
              </a:prstGeom>
              <a:noFill/>
              <a:ln w="127000">
                <a:solidFill>
                  <a:srgbClr val="DDDDDD"/>
                </a:solidFill>
                <a:round/>
              </a:ln>
            </p:spPr>
            <p:txBody>
              <a:bodyPr/>
              <a:lstStyle/>
              <a:p>
                <a:endParaRPr lang="zh-CN" altLang="en-US"/>
              </a:p>
            </p:txBody>
          </p:sp>
          <p:sp>
            <p:nvSpPr>
              <p:cNvPr id="26" name="Line 13"/>
              <p:cNvSpPr>
                <a:spLocks noChangeShapeType="1"/>
              </p:cNvSpPr>
              <p:nvPr/>
            </p:nvSpPr>
            <p:spPr bwMode="gray">
              <a:xfrm flipV="1">
                <a:off x="3448" y="1836"/>
                <a:ext cx="308" cy="192"/>
              </a:xfrm>
              <a:prstGeom prst="line">
                <a:avLst/>
              </a:prstGeom>
              <a:noFill/>
              <a:ln w="127000">
                <a:solidFill>
                  <a:srgbClr val="DDDDDD"/>
                </a:solidFill>
                <a:round/>
              </a:ln>
            </p:spPr>
            <p:txBody>
              <a:bodyPr/>
              <a:lstStyle/>
              <a:p>
                <a:endParaRPr lang="zh-CN" altLang="en-US"/>
              </a:p>
            </p:txBody>
          </p:sp>
          <p:sp>
            <p:nvSpPr>
              <p:cNvPr id="27" name="Oval 17"/>
              <p:cNvSpPr>
                <a:spLocks noChangeArrowheads="1"/>
              </p:cNvSpPr>
              <p:nvPr/>
            </p:nvSpPr>
            <p:spPr bwMode="gray">
              <a:xfrm>
                <a:off x="891" y="2899"/>
                <a:ext cx="1038" cy="1037"/>
              </a:xfrm>
              <a:prstGeom prst="ellipse">
                <a:avLst/>
              </a:prstGeom>
              <a:noFill/>
              <a:ln w="127000">
                <a:solidFill>
                  <a:srgbClr val="DDDDDD"/>
                </a:solidFill>
                <a:round/>
              </a:ln>
            </p:spPr>
            <p:txBody>
              <a:bodyPr wrap="none" anchor="ctr"/>
              <a:lstStyle/>
              <a:p>
                <a:endParaRPr lang="zh-CN" altLang="en-US"/>
              </a:p>
            </p:txBody>
          </p:sp>
          <p:sp>
            <p:nvSpPr>
              <p:cNvPr id="28" name="Oval 21"/>
              <p:cNvSpPr>
                <a:spLocks noChangeArrowheads="1"/>
              </p:cNvSpPr>
              <p:nvPr/>
            </p:nvSpPr>
            <p:spPr bwMode="gray">
              <a:xfrm>
                <a:off x="854" y="1094"/>
                <a:ext cx="1039" cy="1037"/>
              </a:xfrm>
              <a:prstGeom prst="ellipse">
                <a:avLst/>
              </a:prstGeom>
              <a:noFill/>
              <a:ln w="127000">
                <a:solidFill>
                  <a:srgbClr val="DDDDDD"/>
                </a:solidFill>
                <a:round/>
              </a:ln>
            </p:spPr>
            <p:txBody>
              <a:bodyPr wrap="none" anchor="ctr"/>
              <a:lstStyle/>
              <a:p>
                <a:endParaRPr lang="zh-CN" altLang="en-US"/>
              </a:p>
            </p:txBody>
          </p:sp>
          <p:sp>
            <p:nvSpPr>
              <p:cNvPr id="29" name="Line 22"/>
              <p:cNvSpPr>
                <a:spLocks noChangeShapeType="1"/>
              </p:cNvSpPr>
              <p:nvPr/>
            </p:nvSpPr>
            <p:spPr bwMode="gray">
              <a:xfrm>
                <a:off x="1814" y="1863"/>
                <a:ext cx="354" cy="216"/>
              </a:xfrm>
              <a:prstGeom prst="line">
                <a:avLst/>
              </a:prstGeom>
              <a:noFill/>
              <a:ln w="127000">
                <a:solidFill>
                  <a:srgbClr val="DDDDDD"/>
                </a:solidFill>
                <a:round/>
              </a:ln>
            </p:spPr>
            <p:txBody>
              <a:bodyPr/>
              <a:lstStyle/>
              <a:p>
                <a:endParaRPr lang="zh-CN" altLang="en-US"/>
              </a:p>
            </p:txBody>
          </p:sp>
          <p:sp>
            <p:nvSpPr>
              <p:cNvPr id="30" name="Line 23"/>
              <p:cNvSpPr>
                <a:spLocks noChangeShapeType="1"/>
              </p:cNvSpPr>
              <p:nvPr/>
            </p:nvSpPr>
            <p:spPr bwMode="gray">
              <a:xfrm>
                <a:off x="1760" y="1954"/>
                <a:ext cx="355" cy="216"/>
              </a:xfrm>
              <a:prstGeom prst="line">
                <a:avLst/>
              </a:prstGeom>
              <a:noFill/>
              <a:ln w="127000">
                <a:solidFill>
                  <a:srgbClr val="DDDDDD"/>
                </a:solidFill>
                <a:round/>
              </a:ln>
            </p:spPr>
            <p:txBody>
              <a:bodyPr/>
              <a:lstStyle/>
              <a:p>
                <a:endParaRPr lang="zh-CN" altLang="en-US"/>
              </a:p>
            </p:txBody>
          </p:sp>
          <p:sp>
            <p:nvSpPr>
              <p:cNvPr id="31" name="Oval 27"/>
              <p:cNvSpPr>
                <a:spLocks noChangeArrowheads="1"/>
              </p:cNvSpPr>
              <p:nvPr/>
            </p:nvSpPr>
            <p:spPr bwMode="gray">
              <a:xfrm>
                <a:off x="3693" y="1094"/>
                <a:ext cx="1038" cy="1037"/>
              </a:xfrm>
              <a:prstGeom prst="ellipse">
                <a:avLst/>
              </a:prstGeom>
              <a:noFill/>
              <a:ln w="127000">
                <a:solidFill>
                  <a:srgbClr val="DDDDDD"/>
                </a:solidFill>
                <a:round/>
              </a:ln>
            </p:spPr>
            <p:txBody>
              <a:bodyPr wrap="none" anchor="ctr"/>
              <a:lstStyle/>
              <a:p>
                <a:endParaRPr lang="zh-CN" altLang="en-US"/>
              </a:p>
            </p:txBody>
          </p:sp>
          <p:sp>
            <p:nvSpPr>
              <p:cNvPr id="32" name="Line 28"/>
              <p:cNvSpPr>
                <a:spLocks noChangeShapeType="1"/>
              </p:cNvSpPr>
              <p:nvPr/>
            </p:nvSpPr>
            <p:spPr bwMode="gray">
              <a:xfrm>
                <a:off x="3555" y="2784"/>
                <a:ext cx="354" cy="216"/>
              </a:xfrm>
              <a:prstGeom prst="line">
                <a:avLst/>
              </a:prstGeom>
              <a:noFill/>
              <a:ln w="127000">
                <a:solidFill>
                  <a:srgbClr val="DDDDDD"/>
                </a:solidFill>
                <a:round/>
              </a:ln>
            </p:spPr>
            <p:txBody>
              <a:bodyPr/>
              <a:lstStyle/>
              <a:p>
                <a:endParaRPr lang="zh-CN" altLang="en-US"/>
              </a:p>
            </p:txBody>
          </p:sp>
          <p:sp>
            <p:nvSpPr>
              <p:cNvPr id="33" name="Line 29"/>
              <p:cNvSpPr>
                <a:spLocks noChangeShapeType="1"/>
              </p:cNvSpPr>
              <p:nvPr/>
            </p:nvSpPr>
            <p:spPr bwMode="gray">
              <a:xfrm>
                <a:off x="3501" y="2875"/>
                <a:ext cx="355" cy="217"/>
              </a:xfrm>
              <a:prstGeom prst="line">
                <a:avLst/>
              </a:prstGeom>
              <a:noFill/>
              <a:ln w="127000">
                <a:solidFill>
                  <a:srgbClr val="DDDDDD"/>
                </a:solidFill>
                <a:round/>
              </a:ln>
            </p:spPr>
            <p:txBody>
              <a:bodyPr/>
              <a:lstStyle/>
              <a:p>
                <a:endParaRPr lang="zh-CN" altLang="en-US"/>
              </a:p>
            </p:txBody>
          </p:sp>
        </p:grpSp>
      </p:grpSp>
      <p:sp>
        <p:nvSpPr>
          <p:cNvPr id="2" name="TextBox 1"/>
          <p:cNvSpPr txBox="1"/>
          <p:nvPr/>
        </p:nvSpPr>
        <p:spPr>
          <a:xfrm>
            <a:off x="2666901" y="6114782"/>
            <a:ext cx="4497387" cy="338554"/>
          </a:xfrm>
          <a:prstGeom prst="rect">
            <a:avLst/>
          </a:prstGeom>
          <a:noFill/>
        </p:spPr>
        <p:txBody>
          <a:bodyPr wrap="square" rtlCol="0">
            <a:spAutoFit/>
          </a:bodyPr>
          <a:lstStyle/>
          <a:p>
            <a:r>
              <a:rPr lang="zh-CN" altLang="en-US" sz="1600" dirty="0" smtClean="0"/>
              <a:t>将风险管理定义为统治企业的私有工具恰当否？</a:t>
            </a:r>
            <a:endParaRPr lang="zh-CN" altLang="en-US" sz="1600" dirty="0"/>
          </a:p>
        </p:txBody>
      </p:sp>
      <p:sp>
        <p:nvSpPr>
          <p:cNvPr id="34" name="TextBox 33"/>
          <p:cNvSpPr txBox="1"/>
          <p:nvPr/>
        </p:nvSpPr>
        <p:spPr>
          <a:xfrm>
            <a:off x="2339752" y="1484784"/>
            <a:ext cx="4497387" cy="338554"/>
          </a:xfrm>
          <a:prstGeom prst="rect">
            <a:avLst/>
          </a:prstGeom>
          <a:noFill/>
        </p:spPr>
        <p:txBody>
          <a:bodyPr wrap="square" rtlCol="0">
            <a:spAutoFit/>
          </a:bodyPr>
          <a:lstStyle/>
          <a:p>
            <a:pPr algn="ctr"/>
            <a:r>
              <a:rPr lang="zh-CN" altLang="en-US" sz="1600" dirty="0" smtClean="0"/>
              <a:t>风险管理为谁服务？谁真正关注风险管理？</a:t>
            </a:r>
            <a:endParaRPr lang="zh-CN" altLang="en-US" sz="1600"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五</a:t>
            </a:r>
            <a:r>
              <a:rPr lang="zh-CN" altLang="en-US" sz="2800" dirty="0" smtClean="0">
                <a:solidFill>
                  <a:schemeClr val="bg1"/>
                </a:solidFill>
                <a:latin typeface="微软雅黑" pitchFamily="34" charset="-122"/>
                <a:ea typeface="微软雅黑" pitchFamily="34" charset="-122"/>
              </a:rPr>
              <a:t>、面临的挑战</a:t>
            </a:r>
            <a:r>
              <a:rPr lang="en-US" altLang="zh-CN" sz="2800" dirty="0" smtClean="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a:t>
            </a:r>
            <a:r>
              <a:rPr lang="zh-CN" altLang="zh-CN" sz="2800" dirty="0" smtClean="0">
                <a:solidFill>
                  <a:schemeClr val="bg1"/>
                </a:solidFill>
                <a:latin typeface="微软雅黑" pitchFamily="34" charset="-122"/>
                <a:ea typeface="微软雅黑" pitchFamily="34" charset="-122"/>
              </a:rPr>
              <a:t>体系</a:t>
            </a:r>
            <a:r>
              <a:rPr lang="zh-CN" altLang="en-US" sz="2800" dirty="0" smtClean="0">
                <a:solidFill>
                  <a:schemeClr val="bg1"/>
                </a:solidFill>
                <a:latin typeface="微软雅黑" pitchFamily="34" charset="-122"/>
                <a:ea typeface="微软雅黑" pitchFamily="34" charset="-122"/>
              </a:rPr>
              <a:t>有效性</a:t>
            </a:r>
            <a:endParaRPr lang="zh-CN" altLang="en-US" sz="2800" dirty="0">
              <a:solidFill>
                <a:schemeClr val="bg1"/>
              </a:solidFill>
              <a:latin typeface="微软雅黑" pitchFamily="34" charset="-122"/>
              <a:ea typeface="微软雅黑" pitchFamily="34" charset="-122"/>
            </a:endParaRPr>
          </a:p>
        </p:txBody>
      </p:sp>
      <p:grpSp>
        <p:nvGrpSpPr>
          <p:cNvPr id="36" name="Group 8"/>
          <p:cNvGrpSpPr/>
          <p:nvPr/>
        </p:nvGrpSpPr>
        <p:grpSpPr bwMode="auto">
          <a:xfrm>
            <a:off x="1071563" y="1825625"/>
            <a:ext cx="1879600" cy="1825625"/>
            <a:chOff x="2457" y="2000"/>
            <a:chExt cx="901" cy="888"/>
          </a:xfrm>
        </p:grpSpPr>
        <p:pic>
          <p:nvPicPr>
            <p:cNvPr id="37" name="Picture 9"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2457" y="2000"/>
              <a:ext cx="901" cy="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Oval 10"/>
            <p:cNvSpPr>
              <a:spLocks noChangeArrowheads="1"/>
            </p:cNvSpPr>
            <p:nvPr/>
          </p:nvSpPr>
          <p:spPr bwMode="ltGray">
            <a:xfrm>
              <a:off x="2457" y="2000"/>
              <a:ext cx="895" cy="888"/>
            </a:xfrm>
            <a:prstGeom prst="ellipse">
              <a:avLst/>
            </a:prstGeom>
            <a:gradFill rotWithShape="1">
              <a:gsLst>
                <a:gs pos="0">
                  <a:srgbClr val="F8F8F8">
                    <a:gamma/>
                    <a:shade val="26275"/>
                    <a:invGamma/>
                    <a:alpha val="89999"/>
                  </a:srgbClr>
                </a:gs>
                <a:gs pos="50000">
                  <a:srgbClr val="F8F8F8">
                    <a:alpha val="45000"/>
                  </a:srgbClr>
                </a:gs>
                <a:gs pos="100000">
                  <a:srgbClr val="F8F8F8">
                    <a:gamma/>
                    <a:shade val="26275"/>
                    <a:invGamma/>
                    <a:alpha val="89999"/>
                  </a:srgbClr>
                </a:gs>
              </a:gsLst>
              <a:lin ang="5400000" scaled="1"/>
            </a:gradFill>
            <a:ln w="9525" algn="ctr">
              <a:noFill/>
              <a:round/>
            </a:ln>
            <a:effectLst/>
          </p:spPr>
          <p:txBody>
            <a:bodyPr wrap="none" anchor="ctr"/>
            <a:lstStyle/>
            <a:p>
              <a:pPr>
                <a:defRPr/>
              </a:pPr>
              <a:endParaRPr lang="zh-CN" altLang="en-US"/>
            </a:p>
          </p:txBody>
        </p:sp>
        <p:sp>
          <p:nvSpPr>
            <p:cNvPr id="39" name="Freeform 11"/>
            <p:cNvSpPr/>
            <p:nvPr/>
          </p:nvSpPr>
          <p:spPr bwMode="ltGray">
            <a:xfrm>
              <a:off x="2550" y="2018"/>
              <a:ext cx="703" cy="308"/>
            </a:xfrm>
            <a:custGeom>
              <a:avLst/>
              <a:gdLst>
                <a:gd name="T0" fmla="*/ 15 w 1321"/>
                <a:gd name="T1" fmla="*/ 1 h 712"/>
                <a:gd name="T2" fmla="*/ 16 w 1321"/>
                <a:gd name="T3" fmla="*/ 1 h 712"/>
                <a:gd name="T4" fmla="*/ 16 w 1321"/>
                <a:gd name="T5" fmla="*/ 1 h 712"/>
                <a:gd name="T6" fmla="*/ 16 w 1321"/>
                <a:gd name="T7" fmla="*/ 1 h 712"/>
                <a:gd name="T8" fmla="*/ 15 w 1321"/>
                <a:gd name="T9" fmla="*/ 1 h 712"/>
                <a:gd name="T10" fmla="*/ 15 w 1321"/>
                <a:gd name="T11" fmla="*/ 2 h 712"/>
                <a:gd name="T12" fmla="*/ 15 w 1321"/>
                <a:gd name="T13" fmla="*/ 2 h 712"/>
                <a:gd name="T14" fmla="*/ 14 w 1321"/>
                <a:gd name="T15" fmla="*/ 2 h 712"/>
                <a:gd name="T16" fmla="*/ 14 w 1321"/>
                <a:gd name="T17" fmla="*/ 2 h 712"/>
                <a:gd name="T18" fmla="*/ 13 w 1321"/>
                <a:gd name="T19" fmla="*/ 2 h 712"/>
                <a:gd name="T20" fmla="*/ 12 w 1321"/>
                <a:gd name="T21" fmla="*/ 2 h 712"/>
                <a:gd name="T22" fmla="*/ 12 w 1321"/>
                <a:gd name="T23" fmla="*/ 2 h 712"/>
                <a:gd name="T24" fmla="*/ 11 w 1321"/>
                <a:gd name="T25" fmla="*/ 2 h 712"/>
                <a:gd name="T26" fmla="*/ 10 w 1321"/>
                <a:gd name="T27" fmla="*/ 2 h 712"/>
                <a:gd name="T28" fmla="*/ 10 w 1321"/>
                <a:gd name="T29" fmla="*/ 2 h 712"/>
                <a:gd name="T30" fmla="*/ 6 w 1321"/>
                <a:gd name="T31" fmla="*/ 2 h 712"/>
                <a:gd name="T32" fmla="*/ 6 w 1321"/>
                <a:gd name="T33" fmla="*/ 2 h 712"/>
                <a:gd name="T34" fmla="*/ 5 w 1321"/>
                <a:gd name="T35" fmla="*/ 2 h 712"/>
                <a:gd name="T36" fmla="*/ 4 w 1321"/>
                <a:gd name="T37" fmla="*/ 2 h 712"/>
                <a:gd name="T38" fmla="*/ 3 w 1321"/>
                <a:gd name="T39" fmla="*/ 2 h 712"/>
                <a:gd name="T40" fmla="*/ 3 w 1321"/>
                <a:gd name="T41" fmla="*/ 2 h 712"/>
                <a:gd name="T42" fmla="*/ 2 w 1321"/>
                <a:gd name="T43" fmla="*/ 2 h 712"/>
                <a:gd name="T44" fmla="*/ 2 w 1321"/>
                <a:gd name="T45" fmla="*/ 2 h 712"/>
                <a:gd name="T46" fmla="*/ 1 w 1321"/>
                <a:gd name="T47" fmla="*/ 2 h 712"/>
                <a:gd name="T48" fmla="*/ 1 w 1321"/>
                <a:gd name="T49" fmla="*/ 2 h 712"/>
                <a:gd name="T50" fmla="*/ 1 w 1321"/>
                <a:gd name="T51" fmla="*/ 2 h 712"/>
                <a:gd name="T52" fmla="*/ 1 w 1321"/>
                <a:gd name="T53" fmla="*/ 2 h 712"/>
                <a:gd name="T54" fmla="*/ 1 w 1321"/>
                <a:gd name="T55" fmla="*/ 1 h 712"/>
                <a:gd name="T56" fmla="*/ 0 w 1321"/>
                <a:gd name="T57" fmla="*/ 1 h 712"/>
                <a:gd name="T58" fmla="*/ 0 w 1321"/>
                <a:gd name="T59" fmla="*/ 1 h 712"/>
                <a:gd name="T60" fmla="*/ 1 w 1321"/>
                <a:gd name="T61" fmla="*/ 1 h 712"/>
                <a:gd name="T62" fmla="*/ 1 w 1321"/>
                <a:gd name="T63" fmla="*/ 1 h 712"/>
                <a:gd name="T64" fmla="*/ 1 w 1321"/>
                <a:gd name="T65" fmla="*/ 1 h 712"/>
                <a:gd name="T66" fmla="*/ 1 w 1321"/>
                <a:gd name="T67" fmla="*/ 1 h 712"/>
                <a:gd name="T68" fmla="*/ 2 w 1321"/>
                <a:gd name="T69" fmla="*/ 0 h 712"/>
                <a:gd name="T70" fmla="*/ 3 w 1321"/>
                <a:gd name="T71" fmla="*/ 0 h 712"/>
                <a:gd name="T72" fmla="*/ 3 w 1321"/>
                <a:gd name="T73" fmla="*/ 0 h 712"/>
                <a:gd name="T74" fmla="*/ 4 w 1321"/>
                <a:gd name="T75" fmla="*/ 0 h 712"/>
                <a:gd name="T76" fmla="*/ 5 w 1321"/>
                <a:gd name="T77" fmla="*/ 0 h 712"/>
                <a:gd name="T78" fmla="*/ 6 w 1321"/>
                <a:gd name="T79" fmla="*/ 0 h 712"/>
                <a:gd name="T80" fmla="*/ 7 w 1321"/>
                <a:gd name="T81" fmla="*/ 0 h 712"/>
                <a:gd name="T82" fmla="*/ 8 w 1321"/>
                <a:gd name="T83" fmla="*/ 0 h 712"/>
                <a:gd name="T84" fmla="*/ 8 w 1321"/>
                <a:gd name="T85" fmla="*/ 0 h 712"/>
                <a:gd name="T86" fmla="*/ 9 w 1321"/>
                <a:gd name="T87" fmla="*/ 0 h 712"/>
                <a:gd name="T88" fmla="*/ 10 w 1321"/>
                <a:gd name="T89" fmla="*/ 0 h 712"/>
                <a:gd name="T90" fmla="*/ 11 w 1321"/>
                <a:gd name="T91" fmla="*/ 0 h 712"/>
                <a:gd name="T92" fmla="*/ 12 w 1321"/>
                <a:gd name="T93" fmla="*/ 0 h 712"/>
                <a:gd name="T94" fmla="*/ 13 w 1321"/>
                <a:gd name="T95" fmla="*/ 0 h 712"/>
                <a:gd name="T96" fmla="*/ 14 w 1321"/>
                <a:gd name="T97" fmla="*/ 0 h 712"/>
                <a:gd name="T98" fmla="*/ 15 w 1321"/>
                <a:gd name="T99" fmla="*/ 1 h 712"/>
                <a:gd name="T100" fmla="*/ 15 w 1321"/>
                <a:gd name="T101" fmla="*/ 1 h 712"/>
                <a:gd name="T102" fmla="*/ 15 w 1321"/>
                <a:gd name="T103" fmla="*/ 1 h 712"/>
                <a:gd name="T104" fmla="*/ 15 w 1321"/>
                <a:gd name="T105" fmla="*/ 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DDDDDD"/>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nvGrpSpPr>
            <p:cNvPr id="40" name="Group 12"/>
            <p:cNvGrpSpPr/>
            <p:nvPr/>
          </p:nvGrpSpPr>
          <p:grpSpPr bwMode="auto">
            <a:xfrm rot="-1297425" flipH="1" flipV="1">
              <a:off x="2525" y="2693"/>
              <a:ext cx="781" cy="188"/>
              <a:chOff x="2532" y="1051"/>
              <a:chExt cx="893" cy="246"/>
            </a:xfrm>
          </p:grpSpPr>
          <p:grpSp>
            <p:nvGrpSpPr>
              <p:cNvPr id="41" name="Group 13"/>
              <p:cNvGrpSpPr/>
              <p:nvPr/>
            </p:nvGrpSpPr>
            <p:grpSpPr bwMode="auto">
              <a:xfrm>
                <a:off x="2532" y="1051"/>
                <a:ext cx="743" cy="185"/>
                <a:chOff x="1565" y="2568"/>
                <a:chExt cx="1118" cy="279"/>
              </a:xfrm>
            </p:grpSpPr>
            <p:sp>
              <p:nvSpPr>
                <p:cNvPr id="47" name="AutoShape 14"/>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48" name="AutoShape 15"/>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49" name="AutoShape 16"/>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50" name="AutoShape 17"/>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grpSp>
            <p:nvGrpSpPr>
              <p:cNvPr id="42" name="Group 18"/>
              <p:cNvGrpSpPr/>
              <p:nvPr/>
            </p:nvGrpSpPr>
            <p:grpSpPr bwMode="auto">
              <a:xfrm rot="1353540">
                <a:off x="2682" y="1111"/>
                <a:ext cx="743" cy="186"/>
                <a:chOff x="1565" y="2568"/>
                <a:chExt cx="1118" cy="279"/>
              </a:xfrm>
            </p:grpSpPr>
            <p:sp>
              <p:nvSpPr>
                <p:cNvPr id="43" name="AutoShape 19"/>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44" name="AutoShape 20"/>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45" name="AutoShape 21"/>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46" name="AutoShape 22"/>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grpSp>
      </p:grpSp>
      <p:grpSp>
        <p:nvGrpSpPr>
          <p:cNvPr id="51" name="Group 23"/>
          <p:cNvGrpSpPr/>
          <p:nvPr/>
        </p:nvGrpSpPr>
        <p:grpSpPr bwMode="auto">
          <a:xfrm>
            <a:off x="1119188" y="4181475"/>
            <a:ext cx="1879600" cy="1825625"/>
            <a:chOff x="2457" y="2000"/>
            <a:chExt cx="901" cy="888"/>
          </a:xfrm>
        </p:grpSpPr>
        <p:pic>
          <p:nvPicPr>
            <p:cNvPr id="52" name="Picture 24"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2457" y="2000"/>
              <a:ext cx="901" cy="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Oval 25"/>
            <p:cNvSpPr>
              <a:spLocks noChangeArrowheads="1"/>
            </p:cNvSpPr>
            <p:nvPr/>
          </p:nvSpPr>
          <p:spPr bwMode="ltGray">
            <a:xfrm>
              <a:off x="2457" y="2000"/>
              <a:ext cx="895" cy="888"/>
            </a:xfrm>
            <a:prstGeom prst="ellipse">
              <a:avLst/>
            </a:prstGeom>
            <a:gradFill rotWithShape="1">
              <a:gsLst>
                <a:gs pos="0">
                  <a:srgbClr val="F8F8F8">
                    <a:gamma/>
                    <a:shade val="26275"/>
                    <a:invGamma/>
                    <a:alpha val="89999"/>
                  </a:srgbClr>
                </a:gs>
                <a:gs pos="50000">
                  <a:srgbClr val="F8F8F8">
                    <a:alpha val="45000"/>
                  </a:srgbClr>
                </a:gs>
                <a:gs pos="100000">
                  <a:srgbClr val="F8F8F8">
                    <a:gamma/>
                    <a:shade val="26275"/>
                    <a:invGamma/>
                    <a:alpha val="89999"/>
                  </a:srgbClr>
                </a:gs>
              </a:gsLst>
              <a:lin ang="5400000" scaled="1"/>
            </a:gradFill>
            <a:ln w="9525" algn="ctr">
              <a:noFill/>
              <a:round/>
            </a:ln>
            <a:effectLst/>
          </p:spPr>
          <p:txBody>
            <a:bodyPr wrap="none" anchor="ctr"/>
            <a:lstStyle/>
            <a:p>
              <a:pPr>
                <a:defRPr/>
              </a:pPr>
              <a:endParaRPr lang="zh-CN" altLang="en-US"/>
            </a:p>
          </p:txBody>
        </p:sp>
        <p:sp>
          <p:nvSpPr>
            <p:cNvPr id="54" name="Freeform 26"/>
            <p:cNvSpPr/>
            <p:nvPr/>
          </p:nvSpPr>
          <p:spPr bwMode="ltGray">
            <a:xfrm>
              <a:off x="2550" y="2018"/>
              <a:ext cx="703" cy="308"/>
            </a:xfrm>
            <a:custGeom>
              <a:avLst/>
              <a:gdLst>
                <a:gd name="T0" fmla="*/ 15 w 1321"/>
                <a:gd name="T1" fmla="*/ 1 h 712"/>
                <a:gd name="T2" fmla="*/ 16 w 1321"/>
                <a:gd name="T3" fmla="*/ 1 h 712"/>
                <a:gd name="T4" fmla="*/ 16 w 1321"/>
                <a:gd name="T5" fmla="*/ 1 h 712"/>
                <a:gd name="T6" fmla="*/ 16 w 1321"/>
                <a:gd name="T7" fmla="*/ 1 h 712"/>
                <a:gd name="T8" fmla="*/ 15 w 1321"/>
                <a:gd name="T9" fmla="*/ 1 h 712"/>
                <a:gd name="T10" fmla="*/ 15 w 1321"/>
                <a:gd name="T11" fmla="*/ 2 h 712"/>
                <a:gd name="T12" fmla="*/ 15 w 1321"/>
                <a:gd name="T13" fmla="*/ 2 h 712"/>
                <a:gd name="T14" fmla="*/ 14 w 1321"/>
                <a:gd name="T15" fmla="*/ 2 h 712"/>
                <a:gd name="T16" fmla="*/ 14 w 1321"/>
                <a:gd name="T17" fmla="*/ 2 h 712"/>
                <a:gd name="T18" fmla="*/ 13 w 1321"/>
                <a:gd name="T19" fmla="*/ 2 h 712"/>
                <a:gd name="T20" fmla="*/ 12 w 1321"/>
                <a:gd name="T21" fmla="*/ 2 h 712"/>
                <a:gd name="T22" fmla="*/ 12 w 1321"/>
                <a:gd name="T23" fmla="*/ 2 h 712"/>
                <a:gd name="T24" fmla="*/ 11 w 1321"/>
                <a:gd name="T25" fmla="*/ 2 h 712"/>
                <a:gd name="T26" fmla="*/ 10 w 1321"/>
                <a:gd name="T27" fmla="*/ 2 h 712"/>
                <a:gd name="T28" fmla="*/ 10 w 1321"/>
                <a:gd name="T29" fmla="*/ 2 h 712"/>
                <a:gd name="T30" fmla="*/ 6 w 1321"/>
                <a:gd name="T31" fmla="*/ 2 h 712"/>
                <a:gd name="T32" fmla="*/ 6 w 1321"/>
                <a:gd name="T33" fmla="*/ 2 h 712"/>
                <a:gd name="T34" fmla="*/ 5 w 1321"/>
                <a:gd name="T35" fmla="*/ 2 h 712"/>
                <a:gd name="T36" fmla="*/ 4 w 1321"/>
                <a:gd name="T37" fmla="*/ 2 h 712"/>
                <a:gd name="T38" fmla="*/ 3 w 1321"/>
                <a:gd name="T39" fmla="*/ 2 h 712"/>
                <a:gd name="T40" fmla="*/ 3 w 1321"/>
                <a:gd name="T41" fmla="*/ 2 h 712"/>
                <a:gd name="T42" fmla="*/ 2 w 1321"/>
                <a:gd name="T43" fmla="*/ 2 h 712"/>
                <a:gd name="T44" fmla="*/ 2 w 1321"/>
                <a:gd name="T45" fmla="*/ 2 h 712"/>
                <a:gd name="T46" fmla="*/ 1 w 1321"/>
                <a:gd name="T47" fmla="*/ 2 h 712"/>
                <a:gd name="T48" fmla="*/ 1 w 1321"/>
                <a:gd name="T49" fmla="*/ 2 h 712"/>
                <a:gd name="T50" fmla="*/ 1 w 1321"/>
                <a:gd name="T51" fmla="*/ 2 h 712"/>
                <a:gd name="T52" fmla="*/ 1 w 1321"/>
                <a:gd name="T53" fmla="*/ 2 h 712"/>
                <a:gd name="T54" fmla="*/ 1 w 1321"/>
                <a:gd name="T55" fmla="*/ 1 h 712"/>
                <a:gd name="T56" fmla="*/ 0 w 1321"/>
                <a:gd name="T57" fmla="*/ 1 h 712"/>
                <a:gd name="T58" fmla="*/ 0 w 1321"/>
                <a:gd name="T59" fmla="*/ 1 h 712"/>
                <a:gd name="T60" fmla="*/ 1 w 1321"/>
                <a:gd name="T61" fmla="*/ 1 h 712"/>
                <a:gd name="T62" fmla="*/ 1 w 1321"/>
                <a:gd name="T63" fmla="*/ 1 h 712"/>
                <a:gd name="T64" fmla="*/ 1 w 1321"/>
                <a:gd name="T65" fmla="*/ 1 h 712"/>
                <a:gd name="T66" fmla="*/ 1 w 1321"/>
                <a:gd name="T67" fmla="*/ 1 h 712"/>
                <a:gd name="T68" fmla="*/ 2 w 1321"/>
                <a:gd name="T69" fmla="*/ 0 h 712"/>
                <a:gd name="T70" fmla="*/ 3 w 1321"/>
                <a:gd name="T71" fmla="*/ 0 h 712"/>
                <a:gd name="T72" fmla="*/ 3 w 1321"/>
                <a:gd name="T73" fmla="*/ 0 h 712"/>
                <a:gd name="T74" fmla="*/ 4 w 1321"/>
                <a:gd name="T75" fmla="*/ 0 h 712"/>
                <a:gd name="T76" fmla="*/ 5 w 1321"/>
                <a:gd name="T77" fmla="*/ 0 h 712"/>
                <a:gd name="T78" fmla="*/ 6 w 1321"/>
                <a:gd name="T79" fmla="*/ 0 h 712"/>
                <a:gd name="T80" fmla="*/ 7 w 1321"/>
                <a:gd name="T81" fmla="*/ 0 h 712"/>
                <a:gd name="T82" fmla="*/ 8 w 1321"/>
                <a:gd name="T83" fmla="*/ 0 h 712"/>
                <a:gd name="T84" fmla="*/ 8 w 1321"/>
                <a:gd name="T85" fmla="*/ 0 h 712"/>
                <a:gd name="T86" fmla="*/ 9 w 1321"/>
                <a:gd name="T87" fmla="*/ 0 h 712"/>
                <a:gd name="T88" fmla="*/ 10 w 1321"/>
                <a:gd name="T89" fmla="*/ 0 h 712"/>
                <a:gd name="T90" fmla="*/ 11 w 1321"/>
                <a:gd name="T91" fmla="*/ 0 h 712"/>
                <a:gd name="T92" fmla="*/ 12 w 1321"/>
                <a:gd name="T93" fmla="*/ 0 h 712"/>
                <a:gd name="T94" fmla="*/ 13 w 1321"/>
                <a:gd name="T95" fmla="*/ 0 h 712"/>
                <a:gd name="T96" fmla="*/ 14 w 1321"/>
                <a:gd name="T97" fmla="*/ 0 h 712"/>
                <a:gd name="T98" fmla="*/ 15 w 1321"/>
                <a:gd name="T99" fmla="*/ 1 h 712"/>
                <a:gd name="T100" fmla="*/ 15 w 1321"/>
                <a:gd name="T101" fmla="*/ 1 h 712"/>
                <a:gd name="T102" fmla="*/ 15 w 1321"/>
                <a:gd name="T103" fmla="*/ 1 h 712"/>
                <a:gd name="T104" fmla="*/ 15 w 1321"/>
                <a:gd name="T105" fmla="*/ 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DDDDDD"/>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p>
          </p:txBody>
        </p:sp>
        <p:grpSp>
          <p:nvGrpSpPr>
            <p:cNvPr id="55" name="Group 27"/>
            <p:cNvGrpSpPr/>
            <p:nvPr/>
          </p:nvGrpSpPr>
          <p:grpSpPr bwMode="auto">
            <a:xfrm rot="-1297425" flipH="1" flipV="1">
              <a:off x="2525" y="2693"/>
              <a:ext cx="781" cy="188"/>
              <a:chOff x="2532" y="1051"/>
              <a:chExt cx="893" cy="246"/>
            </a:xfrm>
          </p:grpSpPr>
          <p:grpSp>
            <p:nvGrpSpPr>
              <p:cNvPr id="56" name="Group 28"/>
              <p:cNvGrpSpPr/>
              <p:nvPr/>
            </p:nvGrpSpPr>
            <p:grpSpPr bwMode="auto">
              <a:xfrm>
                <a:off x="2532" y="1051"/>
                <a:ext cx="743" cy="185"/>
                <a:chOff x="1565" y="2568"/>
                <a:chExt cx="1118" cy="279"/>
              </a:xfrm>
            </p:grpSpPr>
            <p:sp>
              <p:nvSpPr>
                <p:cNvPr id="62" name="AutoShape 29"/>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63" name="AutoShape 30"/>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64" name="AutoShape 31"/>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65" name="AutoShape 32"/>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grpSp>
            <p:nvGrpSpPr>
              <p:cNvPr id="57" name="Group 33"/>
              <p:cNvGrpSpPr/>
              <p:nvPr/>
            </p:nvGrpSpPr>
            <p:grpSpPr bwMode="auto">
              <a:xfrm rot="1353540">
                <a:off x="2682" y="1111"/>
                <a:ext cx="743" cy="186"/>
                <a:chOff x="1565" y="2568"/>
                <a:chExt cx="1118" cy="279"/>
              </a:xfrm>
            </p:grpSpPr>
            <p:sp>
              <p:nvSpPr>
                <p:cNvPr id="58" name="AutoShape 34"/>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59" name="AutoShape 35"/>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60" name="AutoShape 36"/>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61" name="AutoShape 37"/>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grpSp>
        </p:grpSp>
      </p:grpSp>
      <p:grpSp>
        <p:nvGrpSpPr>
          <p:cNvPr id="75" name="组合 74"/>
          <p:cNvGrpSpPr/>
          <p:nvPr/>
        </p:nvGrpSpPr>
        <p:grpSpPr>
          <a:xfrm>
            <a:off x="4267200" y="2926804"/>
            <a:ext cx="3702050" cy="900000"/>
            <a:chOff x="4267200" y="3386138"/>
            <a:chExt cx="3702050" cy="1066800"/>
          </a:xfrm>
        </p:grpSpPr>
        <p:sp>
          <p:nvSpPr>
            <p:cNvPr id="31" name="AutoShape 3"/>
            <p:cNvSpPr>
              <a:spLocks noChangeArrowheads="1"/>
            </p:cNvSpPr>
            <p:nvPr/>
          </p:nvSpPr>
          <p:spPr bwMode="ltGray">
            <a:xfrm>
              <a:off x="4267200" y="3386138"/>
              <a:ext cx="3702050" cy="1066800"/>
            </a:xfrm>
            <a:prstGeom prst="roundRect">
              <a:avLst>
                <a:gd name="adj" fmla="val 11921"/>
              </a:avLst>
            </a:prstGeom>
            <a:gradFill rotWithShape="1">
              <a:gsLst>
                <a:gs pos="0">
                  <a:schemeClr val="accent2">
                    <a:gamma/>
                    <a:shade val="82353"/>
                    <a:invGamma/>
                  </a:schemeClr>
                </a:gs>
                <a:gs pos="100000">
                  <a:schemeClr val="accent2"/>
                </a:gs>
              </a:gsLst>
              <a:lin ang="5400000" scaled="1"/>
            </a:gradFill>
            <a:ln w="25400">
              <a:solidFill>
                <a:srgbClr val="FEFFFF"/>
              </a:solidFill>
              <a:round/>
            </a:ln>
            <a:effectLst>
              <a:outerShdw dist="53882" dir="2700000" algn="ctr" rotWithShape="0">
                <a:srgbClr val="000000">
                  <a:alpha val="50000"/>
                </a:srgbClr>
              </a:outerShdw>
            </a:effectLst>
          </p:spPr>
          <p:txBody>
            <a:bodyPr wrap="none" anchor="ctr"/>
            <a:lstStyle/>
            <a:p>
              <a:pPr>
                <a:defRPr/>
              </a:pPr>
              <a:endParaRPr lang="zh-CN" altLang="en-US"/>
            </a:p>
          </p:txBody>
        </p:sp>
        <p:pic>
          <p:nvPicPr>
            <p:cNvPr id="34" name="Picture 6" descr="Picture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27525" y="3440113"/>
              <a:ext cx="79375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Rectangle 38"/>
            <p:cNvSpPr>
              <a:spLocks noChangeArrowheads="1"/>
            </p:cNvSpPr>
            <p:nvPr/>
          </p:nvSpPr>
          <p:spPr bwMode="black">
            <a:xfrm>
              <a:off x="4398963" y="3725347"/>
              <a:ext cx="3425825" cy="464612"/>
            </a:xfrm>
            <a:prstGeom prst="rect">
              <a:avLst/>
            </a:prstGeom>
            <a:noFill/>
            <a:ln>
              <a:noFill/>
            </a:ln>
            <a:effectLst>
              <a:outerShdw dist="17961" dir="2700000" algn="ctr" rotWithShape="0">
                <a:srgbClr val="00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20000"/>
                </a:lnSpc>
              </a:pPr>
              <a:r>
                <a:rPr lang="zh-CN" altLang="en-US" b="1" dirty="0" smtClean="0">
                  <a:solidFill>
                    <a:srgbClr val="FEFFFF"/>
                  </a:solidFill>
                </a:rPr>
                <a:t>明显提升了企业的综合绩效</a:t>
              </a:r>
              <a:endParaRPr lang="en-US" altLang="zh-CN" b="1" dirty="0">
                <a:solidFill>
                  <a:srgbClr val="FEFFFF"/>
                </a:solidFill>
              </a:endParaRPr>
            </a:p>
          </p:txBody>
        </p:sp>
      </p:grpSp>
      <p:grpSp>
        <p:nvGrpSpPr>
          <p:cNvPr id="74" name="组合 73"/>
          <p:cNvGrpSpPr/>
          <p:nvPr/>
        </p:nvGrpSpPr>
        <p:grpSpPr>
          <a:xfrm>
            <a:off x="4264025" y="1844824"/>
            <a:ext cx="3702050" cy="900000"/>
            <a:chOff x="4264025" y="2058988"/>
            <a:chExt cx="3702050" cy="1066800"/>
          </a:xfrm>
        </p:grpSpPr>
        <p:sp>
          <p:nvSpPr>
            <p:cNvPr id="30" name="AutoShape 2"/>
            <p:cNvSpPr>
              <a:spLocks noChangeArrowheads="1"/>
            </p:cNvSpPr>
            <p:nvPr/>
          </p:nvSpPr>
          <p:spPr bwMode="ltGray">
            <a:xfrm>
              <a:off x="4264025" y="2058988"/>
              <a:ext cx="3702050" cy="1066800"/>
            </a:xfrm>
            <a:prstGeom prst="roundRect">
              <a:avLst>
                <a:gd name="adj" fmla="val 11921"/>
              </a:avLst>
            </a:prstGeom>
            <a:gradFill rotWithShape="1">
              <a:gsLst>
                <a:gs pos="0">
                  <a:schemeClr val="accent1">
                    <a:gamma/>
                    <a:shade val="82353"/>
                    <a:invGamma/>
                  </a:schemeClr>
                </a:gs>
                <a:gs pos="100000">
                  <a:schemeClr val="accent1"/>
                </a:gs>
              </a:gsLst>
              <a:lin ang="5400000" scaled="1"/>
            </a:gradFill>
            <a:ln w="25400">
              <a:solidFill>
                <a:srgbClr val="FEFFFF"/>
              </a:solidFill>
              <a:round/>
            </a:ln>
            <a:effectLst>
              <a:outerShdw dist="53882" dir="2700000" algn="ctr" rotWithShape="0">
                <a:srgbClr val="000000">
                  <a:alpha val="50000"/>
                </a:srgbClr>
              </a:outerShdw>
            </a:effectLst>
          </p:spPr>
          <p:txBody>
            <a:bodyPr wrap="none" anchor="ctr"/>
            <a:lstStyle/>
            <a:p>
              <a:pPr>
                <a:defRPr/>
              </a:pPr>
              <a:endParaRPr lang="zh-CN" altLang="en-US"/>
            </a:p>
          </p:txBody>
        </p:sp>
        <p:pic>
          <p:nvPicPr>
            <p:cNvPr id="33" name="Picture 5" descr="Picture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0700" y="2109788"/>
              <a:ext cx="792163"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Rectangle 39"/>
            <p:cNvSpPr>
              <a:spLocks noChangeArrowheads="1"/>
            </p:cNvSpPr>
            <p:nvPr/>
          </p:nvSpPr>
          <p:spPr bwMode="black">
            <a:xfrm>
              <a:off x="4398963" y="2362558"/>
              <a:ext cx="3425825" cy="464612"/>
            </a:xfrm>
            <a:prstGeom prst="rect">
              <a:avLst/>
            </a:prstGeom>
            <a:noFill/>
            <a:ln>
              <a:noFill/>
            </a:ln>
            <a:effectLst>
              <a:outerShdw dist="17961" dir="2700000" algn="ctr" rotWithShape="0">
                <a:srgbClr val="00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20000"/>
                </a:lnSpc>
              </a:pPr>
              <a:r>
                <a:rPr lang="zh-CN" altLang="en-US" b="1" dirty="0" smtClean="0">
                  <a:solidFill>
                    <a:srgbClr val="FEFFFF"/>
                  </a:solidFill>
                </a:rPr>
                <a:t>风险（违规）事项得以控制</a:t>
              </a:r>
              <a:endParaRPr lang="en-US" altLang="zh-CN" b="1" dirty="0">
                <a:solidFill>
                  <a:srgbClr val="FEFFFF"/>
                </a:solidFill>
              </a:endParaRPr>
            </a:p>
          </p:txBody>
        </p:sp>
      </p:grpSp>
      <p:grpSp>
        <p:nvGrpSpPr>
          <p:cNvPr id="76" name="组合 75"/>
          <p:cNvGrpSpPr/>
          <p:nvPr/>
        </p:nvGrpSpPr>
        <p:grpSpPr>
          <a:xfrm>
            <a:off x="4270375" y="4006924"/>
            <a:ext cx="3702050" cy="900000"/>
            <a:chOff x="4270375" y="4716463"/>
            <a:chExt cx="3702050" cy="1066800"/>
          </a:xfrm>
        </p:grpSpPr>
        <p:sp>
          <p:nvSpPr>
            <p:cNvPr id="32" name="AutoShape 4"/>
            <p:cNvSpPr>
              <a:spLocks noChangeArrowheads="1"/>
            </p:cNvSpPr>
            <p:nvPr/>
          </p:nvSpPr>
          <p:spPr bwMode="ltGray">
            <a:xfrm>
              <a:off x="4270375" y="4716463"/>
              <a:ext cx="3702050" cy="1066800"/>
            </a:xfrm>
            <a:prstGeom prst="roundRect">
              <a:avLst>
                <a:gd name="adj" fmla="val 11921"/>
              </a:avLst>
            </a:prstGeom>
            <a:gradFill rotWithShape="1">
              <a:gsLst>
                <a:gs pos="0">
                  <a:schemeClr val="folHlink">
                    <a:gamma/>
                    <a:shade val="82353"/>
                    <a:invGamma/>
                  </a:schemeClr>
                </a:gs>
                <a:gs pos="100000">
                  <a:schemeClr val="folHlink"/>
                </a:gs>
              </a:gsLst>
              <a:lin ang="5400000" scaled="1"/>
            </a:gradFill>
            <a:ln w="25400">
              <a:solidFill>
                <a:srgbClr val="FEFFFF"/>
              </a:solidFill>
              <a:round/>
            </a:ln>
            <a:effectLst>
              <a:outerShdw dist="53882" dir="2700000" algn="ctr" rotWithShape="0">
                <a:srgbClr val="000000">
                  <a:alpha val="50000"/>
                </a:srgbClr>
              </a:outerShdw>
            </a:effectLst>
          </p:spPr>
          <p:txBody>
            <a:bodyPr wrap="none" anchor="ctr"/>
            <a:lstStyle/>
            <a:p>
              <a:pPr>
                <a:defRPr/>
              </a:pPr>
              <a:endParaRPr lang="zh-CN" altLang="en-US"/>
            </a:p>
          </p:txBody>
        </p:sp>
        <p:pic>
          <p:nvPicPr>
            <p:cNvPr id="35" name="Picture 7" descr="Picture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25938" y="4764088"/>
              <a:ext cx="792162"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Rectangle 40"/>
            <p:cNvSpPr>
              <a:spLocks noChangeArrowheads="1"/>
            </p:cNvSpPr>
            <p:nvPr/>
          </p:nvSpPr>
          <p:spPr bwMode="black">
            <a:xfrm>
              <a:off x="4398963" y="4970319"/>
              <a:ext cx="3425825" cy="503449"/>
            </a:xfrm>
            <a:prstGeom prst="rect">
              <a:avLst/>
            </a:prstGeom>
            <a:noFill/>
            <a:ln>
              <a:noFill/>
            </a:ln>
            <a:effectLst>
              <a:outerShdw dist="17961" dir="2700000" algn="ctr" rotWithShape="0">
                <a:srgbClr val="00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20000"/>
                </a:lnSpc>
              </a:pPr>
              <a:r>
                <a:rPr lang="zh-CN" altLang="en-US" b="1" smtClean="0">
                  <a:solidFill>
                    <a:srgbClr val="FEFFFF"/>
                  </a:solidFill>
                </a:rPr>
                <a:t>强化了企业</a:t>
              </a:r>
              <a:r>
                <a:rPr lang="zh-CN" altLang="en-US" b="1" dirty="0" smtClean="0">
                  <a:solidFill>
                    <a:srgbClr val="FEFFFF"/>
                  </a:solidFill>
                </a:rPr>
                <a:t>市场的竞争能力</a:t>
              </a:r>
              <a:endParaRPr lang="en-US" altLang="zh-CN" b="1" dirty="0">
                <a:solidFill>
                  <a:srgbClr val="FEFFFF"/>
                </a:solidFill>
              </a:endParaRPr>
            </a:p>
          </p:txBody>
        </p:sp>
      </p:grpSp>
      <p:sp>
        <p:nvSpPr>
          <p:cNvPr id="69" name="Text Box 41"/>
          <p:cNvSpPr txBox="1">
            <a:spLocks noChangeArrowheads="1"/>
          </p:cNvSpPr>
          <p:nvPr/>
        </p:nvSpPr>
        <p:spPr bwMode="auto">
          <a:xfrm>
            <a:off x="1066800" y="2664810"/>
            <a:ext cx="1905000" cy="332142"/>
          </a:xfrm>
          <a:prstGeom prst="rect">
            <a:avLst/>
          </a:prstGeom>
          <a:noFill/>
          <a:ln w="9525">
            <a:noFill/>
            <a:miter lim="800000"/>
          </a:ln>
          <a:effectLst/>
        </p:spPr>
        <p:txBody>
          <a:bodyPr>
            <a:spAutoFit/>
          </a:bodyPr>
          <a:lstStyle/>
          <a:p>
            <a:pPr algn="ctr">
              <a:lnSpc>
                <a:spcPct val="50000"/>
              </a:lnSpc>
              <a:spcBef>
                <a:spcPct val="50000"/>
              </a:spcBef>
              <a:defRPr/>
            </a:pPr>
            <a:r>
              <a:rPr lang="zh-CN" altLang="en-US" sz="2800" b="1" dirty="0" smtClean="0">
                <a:solidFill>
                  <a:srgbClr val="000000"/>
                </a:solidFill>
                <a:effectLst>
                  <a:outerShdw blurRad="38100" dist="38100" dir="2700000" algn="tl">
                    <a:srgbClr val="C0C0C0"/>
                  </a:outerShdw>
                </a:effectLst>
              </a:rPr>
              <a:t>风险管理</a:t>
            </a:r>
            <a:endParaRPr lang="en-US" altLang="zh-CN" sz="2800" b="1" dirty="0">
              <a:solidFill>
                <a:srgbClr val="000000"/>
              </a:solidFill>
              <a:effectLst>
                <a:outerShdw blurRad="38100" dist="38100" dir="2700000" algn="tl">
                  <a:srgbClr val="C0C0C0"/>
                </a:outerShdw>
              </a:effectLst>
            </a:endParaRPr>
          </a:p>
        </p:txBody>
      </p:sp>
      <p:sp>
        <p:nvSpPr>
          <p:cNvPr id="70" name="Text Box 42"/>
          <p:cNvSpPr txBox="1">
            <a:spLocks noChangeArrowheads="1"/>
          </p:cNvSpPr>
          <p:nvPr/>
        </p:nvSpPr>
        <p:spPr bwMode="auto">
          <a:xfrm>
            <a:off x="1143000" y="5041074"/>
            <a:ext cx="1905000" cy="332142"/>
          </a:xfrm>
          <a:prstGeom prst="rect">
            <a:avLst/>
          </a:prstGeom>
          <a:noFill/>
          <a:ln w="9525">
            <a:noFill/>
            <a:miter lim="800000"/>
          </a:ln>
          <a:effectLst/>
        </p:spPr>
        <p:txBody>
          <a:bodyPr>
            <a:spAutoFit/>
          </a:bodyPr>
          <a:lstStyle/>
          <a:p>
            <a:pPr algn="ctr">
              <a:lnSpc>
                <a:spcPct val="50000"/>
              </a:lnSpc>
              <a:spcBef>
                <a:spcPct val="50000"/>
              </a:spcBef>
              <a:defRPr/>
            </a:pPr>
            <a:r>
              <a:rPr lang="zh-CN" altLang="en-US" sz="2800" b="1" dirty="0" smtClean="0">
                <a:solidFill>
                  <a:srgbClr val="000000"/>
                </a:solidFill>
                <a:effectLst>
                  <a:outerShdw blurRad="38100" dist="38100" dir="2700000" algn="tl">
                    <a:srgbClr val="C0C0C0"/>
                  </a:outerShdw>
                </a:effectLst>
              </a:rPr>
              <a:t>内部控制</a:t>
            </a:r>
            <a:endParaRPr lang="en-US" altLang="zh-CN" sz="2800" b="1" dirty="0">
              <a:solidFill>
                <a:srgbClr val="000000"/>
              </a:solidFill>
              <a:effectLst>
                <a:outerShdw blurRad="38100" dist="38100" dir="2700000" algn="tl">
                  <a:srgbClr val="C0C0C0"/>
                </a:outerShdw>
              </a:effectLst>
            </a:endParaRPr>
          </a:p>
        </p:txBody>
      </p:sp>
      <p:sp>
        <p:nvSpPr>
          <p:cNvPr id="71" name="Freeform 43"/>
          <p:cNvSpPr/>
          <p:nvPr/>
        </p:nvSpPr>
        <p:spPr bwMode="gray">
          <a:xfrm rot="16200000">
            <a:off x="2875757" y="4723606"/>
            <a:ext cx="1624012" cy="968375"/>
          </a:xfrm>
          <a:custGeom>
            <a:avLst/>
            <a:gdLst>
              <a:gd name="T0" fmla="*/ 0 w 735"/>
              <a:gd name="T1" fmla="*/ 0 h 532"/>
              <a:gd name="T2" fmla="*/ 2147483647 w 735"/>
              <a:gd name="T3" fmla="*/ 2147483647 h 532"/>
              <a:gd name="T4" fmla="*/ 2147483647 w 735"/>
              <a:gd name="T5" fmla="*/ 2147483647 h 532"/>
              <a:gd name="T6" fmla="*/ 2147483647 w 735"/>
              <a:gd name="T7" fmla="*/ 2147483647 h 532"/>
              <a:gd name="T8" fmla="*/ 2147483647 w 735"/>
              <a:gd name="T9" fmla="*/ 2147483647 h 532"/>
              <a:gd name="T10" fmla="*/ 2147483647 w 735"/>
              <a:gd name="T11" fmla="*/ 2147483647 h 532"/>
              <a:gd name="T12" fmla="*/ 2147483647 w 735"/>
              <a:gd name="T13" fmla="*/ 2147483647 h 532"/>
              <a:gd name="T14" fmla="*/ 2147483647 w 735"/>
              <a:gd name="T15" fmla="*/ 2147483647 h 532"/>
              <a:gd name="T16" fmla="*/ 2147483647 w 735"/>
              <a:gd name="T17" fmla="*/ 2147483647 h 532"/>
              <a:gd name="T18" fmla="*/ 2147483647 w 735"/>
              <a:gd name="T19" fmla="*/ 2147483647 h 532"/>
              <a:gd name="T20" fmla="*/ 2147483647 w 735"/>
              <a:gd name="T21" fmla="*/ 2147483647 h 532"/>
              <a:gd name="T22" fmla="*/ 2147483647 w 735"/>
              <a:gd name="T23" fmla="*/ 2147483647 h 532"/>
              <a:gd name="T24" fmla="*/ 2147483647 w 735"/>
              <a:gd name="T25" fmla="*/ 0 h 532"/>
              <a:gd name="T26" fmla="*/ 0 w 735"/>
              <a:gd name="T27" fmla="*/ 0 h 5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35"/>
              <a:gd name="T43" fmla="*/ 0 h 532"/>
              <a:gd name="T44" fmla="*/ 735 w 735"/>
              <a:gd name="T45" fmla="*/ 532 h 5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35" h="532">
                <a:moveTo>
                  <a:pt x="0" y="0"/>
                </a:moveTo>
                <a:cubicBezTo>
                  <a:pt x="0" y="0"/>
                  <a:pt x="85" y="216"/>
                  <a:pt x="382" y="202"/>
                </a:cubicBezTo>
                <a:cubicBezTo>
                  <a:pt x="479" y="202"/>
                  <a:pt x="577" y="202"/>
                  <a:pt x="577" y="202"/>
                </a:cubicBezTo>
                <a:cubicBezTo>
                  <a:pt x="577" y="202"/>
                  <a:pt x="639" y="201"/>
                  <a:pt x="637" y="249"/>
                </a:cubicBezTo>
                <a:cubicBezTo>
                  <a:pt x="638" y="325"/>
                  <a:pt x="639" y="402"/>
                  <a:pt x="639" y="402"/>
                </a:cubicBezTo>
                <a:lnTo>
                  <a:pt x="598" y="400"/>
                </a:lnTo>
                <a:lnTo>
                  <a:pt x="669" y="532"/>
                </a:lnTo>
                <a:lnTo>
                  <a:pt x="735" y="402"/>
                </a:lnTo>
                <a:lnTo>
                  <a:pt x="696" y="402"/>
                </a:lnTo>
                <a:cubicBezTo>
                  <a:pt x="696" y="402"/>
                  <a:pt x="695" y="314"/>
                  <a:pt x="694" y="226"/>
                </a:cubicBezTo>
                <a:cubicBezTo>
                  <a:pt x="687" y="160"/>
                  <a:pt x="616" y="150"/>
                  <a:pt x="616" y="150"/>
                </a:cubicBezTo>
                <a:cubicBezTo>
                  <a:pt x="556" y="137"/>
                  <a:pt x="473" y="153"/>
                  <a:pt x="335" y="149"/>
                </a:cubicBezTo>
                <a:cubicBezTo>
                  <a:pt x="110" y="126"/>
                  <a:pt x="69" y="0"/>
                  <a:pt x="69" y="0"/>
                </a:cubicBezTo>
                <a:lnTo>
                  <a:pt x="0" y="0"/>
                </a:lnTo>
                <a:close/>
              </a:path>
            </a:pathLst>
          </a:custGeom>
          <a:solidFill>
            <a:schemeClr val="tx1">
              <a:alpha val="50195"/>
            </a:schemeClr>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72" name="Freeform 44"/>
          <p:cNvSpPr/>
          <p:nvPr/>
        </p:nvSpPr>
        <p:spPr bwMode="gray">
          <a:xfrm rot="16200000">
            <a:off x="3442494" y="3375819"/>
            <a:ext cx="314325" cy="1096963"/>
          </a:xfrm>
          <a:custGeom>
            <a:avLst/>
            <a:gdLst>
              <a:gd name="T0" fmla="*/ 2147483647 w 142"/>
              <a:gd name="T1" fmla="*/ 2147483647 h 604"/>
              <a:gd name="T2" fmla="*/ 2147483647 w 142"/>
              <a:gd name="T3" fmla="*/ 2147483647 h 604"/>
              <a:gd name="T4" fmla="*/ 0 w 142"/>
              <a:gd name="T5" fmla="*/ 2147483647 h 604"/>
              <a:gd name="T6" fmla="*/ 2147483647 w 142"/>
              <a:gd name="T7" fmla="*/ 2147483647 h 604"/>
              <a:gd name="T8" fmla="*/ 2147483647 w 142"/>
              <a:gd name="T9" fmla="*/ 2147483647 h 604"/>
              <a:gd name="T10" fmla="*/ 2147483647 w 142"/>
              <a:gd name="T11" fmla="*/ 2147483647 h 604"/>
              <a:gd name="T12" fmla="*/ 2147483647 w 142"/>
              <a:gd name="T13" fmla="*/ 0 h 604"/>
              <a:gd name="T14" fmla="*/ 2147483647 w 142"/>
              <a:gd name="T15" fmla="*/ 2147483647 h 604"/>
              <a:gd name="T16" fmla="*/ 0 60000 65536"/>
              <a:gd name="T17" fmla="*/ 0 60000 65536"/>
              <a:gd name="T18" fmla="*/ 0 60000 65536"/>
              <a:gd name="T19" fmla="*/ 0 60000 65536"/>
              <a:gd name="T20" fmla="*/ 0 60000 65536"/>
              <a:gd name="T21" fmla="*/ 0 60000 65536"/>
              <a:gd name="T22" fmla="*/ 0 60000 65536"/>
              <a:gd name="T23" fmla="*/ 0 60000 65536"/>
              <a:gd name="T24" fmla="*/ 0 w 142"/>
              <a:gd name="T25" fmla="*/ 0 h 604"/>
              <a:gd name="T26" fmla="*/ 142 w 142"/>
              <a:gd name="T27" fmla="*/ 604 h 6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2" h="604">
                <a:moveTo>
                  <a:pt x="37" y="1"/>
                </a:moveTo>
                <a:lnTo>
                  <a:pt x="45" y="472"/>
                </a:lnTo>
                <a:lnTo>
                  <a:pt x="0" y="474"/>
                </a:lnTo>
                <a:lnTo>
                  <a:pt x="72" y="604"/>
                </a:lnTo>
                <a:lnTo>
                  <a:pt x="142" y="474"/>
                </a:lnTo>
                <a:lnTo>
                  <a:pt x="100" y="474"/>
                </a:lnTo>
                <a:lnTo>
                  <a:pt x="99" y="0"/>
                </a:lnTo>
                <a:lnTo>
                  <a:pt x="37" y="1"/>
                </a:lnTo>
                <a:close/>
              </a:path>
            </a:pathLst>
          </a:custGeom>
          <a:solidFill>
            <a:schemeClr val="tx1">
              <a:alpha val="50195"/>
            </a:schemeClr>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73" name="Freeform 45"/>
          <p:cNvSpPr/>
          <p:nvPr/>
        </p:nvSpPr>
        <p:spPr bwMode="gray">
          <a:xfrm rot="16200000" flipH="1">
            <a:off x="2836069" y="2159794"/>
            <a:ext cx="1624013" cy="968375"/>
          </a:xfrm>
          <a:custGeom>
            <a:avLst/>
            <a:gdLst>
              <a:gd name="T0" fmla="*/ 0 w 735"/>
              <a:gd name="T1" fmla="*/ 0 h 532"/>
              <a:gd name="T2" fmla="*/ 2147483647 w 735"/>
              <a:gd name="T3" fmla="*/ 2147483647 h 532"/>
              <a:gd name="T4" fmla="*/ 2147483647 w 735"/>
              <a:gd name="T5" fmla="*/ 2147483647 h 532"/>
              <a:gd name="T6" fmla="*/ 2147483647 w 735"/>
              <a:gd name="T7" fmla="*/ 2147483647 h 532"/>
              <a:gd name="T8" fmla="*/ 2147483647 w 735"/>
              <a:gd name="T9" fmla="*/ 2147483647 h 532"/>
              <a:gd name="T10" fmla="*/ 2147483647 w 735"/>
              <a:gd name="T11" fmla="*/ 2147483647 h 532"/>
              <a:gd name="T12" fmla="*/ 2147483647 w 735"/>
              <a:gd name="T13" fmla="*/ 2147483647 h 532"/>
              <a:gd name="T14" fmla="*/ 2147483647 w 735"/>
              <a:gd name="T15" fmla="*/ 2147483647 h 532"/>
              <a:gd name="T16" fmla="*/ 2147483647 w 735"/>
              <a:gd name="T17" fmla="*/ 2147483647 h 532"/>
              <a:gd name="T18" fmla="*/ 2147483647 w 735"/>
              <a:gd name="T19" fmla="*/ 2147483647 h 532"/>
              <a:gd name="T20" fmla="*/ 2147483647 w 735"/>
              <a:gd name="T21" fmla="*/ 2147483647 h 532"/>
              <a:gd name="T22" fmla="*/ 2147483647 w 735"/>
              <a:gd name="T23" fmla="*/ 2147483647 h 532"/>
              <a:gd name="T24" fmla="*/ 2147483647 w 735"/>
              <a:gd name="T25" fmla="*/ 0 h 532"/>
              <a:gd name="T26" fmla="*/ 0 w 735"/>
              <a:gd name="T27" fmla="*/ 0 h 5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35"/>
              <a:gd name="T43" fmla="*/ 0 h 532"/>
              <a:gd name="T44" fmla="*/ 735 w 735"/>
              <a:gd name="T45" fmla="*/ 532 h 5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35" h="532">
                <a:moveTo>
                  <a:pt x="0" y="0"/>
                </a:moveTo>
                <a:cubicBezTo>
                  <a:pt x="0" y="0"/>
                  <a:pt x="85" y="216"/>
                  <a:pt x="382" y="202"/>
                </a:cubicBezTo>
                <a:cubicBezTo>
                  <a:pt x="479" y="202"/>
                  <a:pt x="577" y="202"/>
                  <a:pt x="577" y="202"/>
                </a:cubicBezTo>
                <a:cubicBezTo>
                  <a:pt x="577" y="202"/>
                  <a:pt x="639" y="201"/>
                  <a:pt x="637" y="249"/>
                </a:cubicBezTo>
                <a:cubicBezTo>
                  <a:pt x="638" y="325"/>
                  <a:pt x="639" y="402"/>
                  <a:pt x="639" y="402"/>
                </a:cubicBezTo>
                <a:lnTo>
                  <a:pt x="598" y="400"/>
                </a:lnTo>
                <a:lnTo>
                  <a:pt x="669" y="532"/>
                </a:lnTo>
                <a:lnTo>
                  <a:pt x="735" y="402"/>
                </a:lnTo>
                <a:lnTo>
                  <a:pt x="696" y="402"/>
                </a:lnTo>
                <a:cubicBezTo>
                  <a:pt x="696" y="402"/>
                  <a:pt x="695" y="314"/>
                  <a:pt x="694" y="226"/>
                </a:cubicBezTo>
                <a:cubicBezTo>
                  <a:pt x="687" y="160"/>
                  <a:pt x="616" y="150"/>
                  <a:pt x="616" y="150"/>
                </a:cubicBezTo>
                <a:cubicBezTo>
                  <a:pt x="556" y="137"/>
                  <a:pt x="473" y="153"/>
                  <a:pt x="335" y="149"/>
                </a:cubicBezTo>
                <a:cubicBezTo>
                  <a:pt x="110" y="126"/>
                  <a:pt x="69" y="0"/>
                  <a:pt x="69" y="0"/>
                </a:cubicBezTo>
                <a:lnTo>
                  <a:pt x="0" y="0"/>
                </a:lnTo>
                <a:close/>
              </a:path>
            </a:pathLst>
          </a:custGeom>
          <a:solidFill>
            <a:schemeClr val="tx1">
              <a:alpha val="50195"/>
            </a:schemeClr>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nvGrpSpPr>
          <p:cNvPr id="77" name="组合 76"/>
          <p:cNvGrpSpPr/>
          <p:nvPr/>
        </p:nvGrpSpPr>
        <p:grpSpPr>
          <a:xfrm>
            <a:off x="4283968" y="5123148"/>
            <a:ext cx="3702050" cy="900000"/>
            <a:chOff x="4267200" y="3386138"/>
            <a:chExt cx="3702050" cy="1066800"/>
          </a:xfrm>
        </p:grpSpPr>
        <p:sp>
          <p:nvSpPr>
            <p:cNvPr id="78" name="AutoShape 3"/>
            <p:cNvSpPr>
              <a:spLocks noChangeArrowheads="1"/>
            </p:cNvSpPr>
            <p:nvPr/>
          </p:nvSpPr>
          <p:spPr bwMode="ltGray">
            <a:xfrm>
              <a:off x="4267200" y="3386138"/>
              <a:ext cx="3702050" cy="1066800"/>
            </a:xfrm>
            <a:prstGeom prst="roundRect">
              <a:avLst>
                <a:gd name="adj" fmla="val 11921"/>
              </a:avLst>
            </a:prstGeom>
            <a:gradFill>
              <a:gsLst>
                <a:gs pos="0">
                  <a:schemeClr val="accent2">
                    <a:gamma/>
                    <a:shade val="82353"/>
                    <a:invGamma/>
                  </a:schemeClr>
                </a:gs>
                <a:gs pos="100000">
                  <a:schemeClr val="accent3">
                    <a:lumMod val="60000"/>
                    <a:lumOff val="40000"/>
                  </a:schemeClr>
                </a:gs>
              </a:gsLst>
              <a:lin ang="5400000" scaled="1"/>
            </a:gradFill>
            <a:ln w="25400">
              <a:solidFill>
                <a:srgbClr val="FEFFFF"/>
              </a:solidFill>
              <a:round/>
            </a:ln>
            <a:effectLst>
              <a:outerShdw dist="53882" dir="2700000" algn="ctr" rotWithShape="0">
                <a:srgbClr val="000000">
                  <a:alpha val="50000"/>
                </a:srgbClr>
              </a:outerShdw>
            </a:effectLst>
          </p:spPr>
          <p:txBody>
            <a:bodyPr wrap="none" anchor="ctr"/>
            <a:lstStyle/>
            <a:p>
              <a:pPr>
                <a:defRPr/>
              </a:pPr>
              <a:endParaRPr lang="zh-CN" altLang="en-US"/>
            </a:p>
          </p:txBody>
        </p:sp>
        <p:pic>
          <p:nvPicPr>
            <p:cNvPr id="79" name="Picture 6" descr="Picture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27525" y="3440113"/>
              <a:ext cx="79375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 name="Rectangle 38"/>
            <p:cNvSpPr>
              <a:spLocks noChangeArrowheads="1"/>
            </p:cNvSpPr>
            <p:nvPr/>
          </p:nvSpPr>
          <p:spPr bwMode="black">
            <a:xfrm>
              <a:off x="4398963" y="3691224"/>
              <a:ext cx="3425825" cy="503449"/>
            </a:xfrm>
            <a:prstGeom prst="rect">
              <a:avLst/>
            </a:prstGeom>
            <a:noFill/>
            <a:ln>
              <a:noFill/>
            </a:ln>
            <a:effectLst>
              <a:outerShdw dist="17961" dir="2700000" algn="ctr" rotWithShape="0">
                <a:srgbClr val="00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20000"/>
                </a:lnSpc>
              </a:pPr>
              <a:r>
                <a:rPr lang="zh-CN" altLang="en-US" b="1" dirty="0" smtClean="0">
                  <a:solidFill>
                    <a:srgbClr val="FEFFFF"/>
                  </a:solidFill>
                </a:rPr>
                <a:t>增加了企业的长远价值</a:t>
              </a:r>
              <a:endParaRPr lang="en-US" altLang="zh-CN" b="1" dirty="0">
                <a:solidFill>
                  <a:srgbClr val="FEFFFF"/>
                </a:solidFill>
              </a:endParaRPr>
            </a:p>
          </p:txBody>
        </p:sp>
      </p:grpSp>
      <p:sp>
        <p:nvSpPr>
          <p:cNvPr id="81" name="TextBox 80"/>
          <p:cNvSpPr txBox="1"/>
          <p:nvPr/>
        </p:nvSpPr>
        <p:spPr>
          <a:xfrm>
            <a:off x="899592" y="3743477"/>
            <a:ext cx="2039054" cy="369332"/>
          </a:xfrm>
          <a:prstGeom prst="rect">
            <a:avLst/>
          </a:prstGeom>
          <a:noFill/>
        </p:spPr>
        <p:txBody>
          <a:bodyPr wrap="square" rtlCol="0">
            <a:spAutoFit/>
          </a:bodyPr>
          <a:lstStyle/>
          <a:p>
            <a:pPr algn="ctr"/>
            <a:r>
              <a:rPr lang="zh-CN" altLang="en-US" dirty="0" smtClean="0"/>
              <a:t>对标评估</a:t>
            </a:r>
            <a:endParaRPr lang="zh-CN"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一、概念及意义</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风险管理体系</a:t>
            </a:r>
          </a:p>
        </p:txBody>
      </p:sp>
      <p:grpSp>
        <p:nvGrpSpPr>
          <p:cNvPr id="2" name="组合 1"/>
          <p:cNvGrpSpPr/>
          <p:nvPr/>
        </p:nvGrpSpPr>
        <p:grpSpPr>
          <a:xfrm>
            <a:off x="206081" y="3461248"/>
            <a:ext cx="2592287" cy="792088"/>
            <a:chOff x="635959" y="3496618"/>
            <a:chExt cx="1723549" cy="652462"/>
          </a:xfrm>
        </p:grpSpPr>
        <p:grpSp>
          <p:nvGrpSpPr>
            <p:cNvPr id="53" name="Group 39"/>
            <p:cNvGrpSpPr/>
            <p:nvPr/>
          </p:nvGrpSpPr>
          <p:grpSpPr bwMode="auto">
            <a:xfrm>
              <a:off x="755576" y="3496618"/>
              <a:ext cx="1430338" cy="652462"/>
              <a:chOff x="2155" y="986"/>
              <a:chExt cx="1332" cy="607"/>
            </a:xfrm>
          </p:grpSpPr>
          <p:sp>
            <p:nvSpPr>
              <p:cNvPr id="54" name="AutoShape 40"/>
              <p:cNvSpPr>
                <a:spLocks noChangeArrowheads="1"/>
              </p:cNvSpPr>
              <p:nvPr/>
            </p:nvSpPr>
            <p:spPr bwMode="gray">
              <a:xfrm>
                <a:off x="2155" y="986"/>
                <a:ext cx="1332" cy="607"/>
              </a:xfrm>
              <a:prstGeom prst="roundRect">
                <a:avLst>
                  <a:gd name="adj" fmla="val 13181"/>
                </a:avLst>
              </a:prstGeom>
              <a:gradFill rotWithShape="1">
                <a:gsLst>
                  <a:gs pos="0">
                    <a:schemeClr val="folHlink"/>
                  </a:gs>
                  <a:gs pos="100000">
                    <a:schemeClr val="folHlink">
                      <a:gamma/>
                      <a:shade val="46275"/>
                      <a:invGamma/>
                    </a:schemeClr>
                  </a:gs>
                </a:gsLst>
                <a:lin ang="5400000" scaled="1"/>
              </a:gradFill>
              <a:ln w="9525">
                <a:noFill/>
                <a:round/>
              </a:ln>
              <a:effectLst>
                <a:outerShdw dist="35921" dir="2700000" algn="ctr" rotWithShape="0">
                  <a:srgbClr val="1C1C1C"/>
                </a:outerShdw>
              </a:effectLst>
            </p:spPr>
            <p:txBody>
              <a:bodyPr wrap="none" anchor="ctr"/>
              <a:lstStyle/>
              <a:p>
                <a:pPr algn="ctr">
                  <a:defRPr/>
                </a:pPr>
                <a:endParaRPr lang="zh-CN" altLang="en-US">
                  <a:ea typeface="宋体" charset="-122"/>
                  <a:cs typeface="Arial" charset="0"/>
                </a:endParaRPr>
              </a:p>
            </p:txBody>
          </p:sp>
          <p:pic>
            <p:nvPicPr>
              <p:cNvPr id="55" name="Picture 41" descr="high_line01"/>
              <p:cNvPicPr>
                <a:picLocks noChangeAspect="1" noChangeArrowheads="1"/>
              </p:cNvPicPr>
              <p:nvPr/>
            </p:nvPicPr>
            <p:blipFill>
              <a:blip r:embed="rId3">
                <a:extLst>
                  <a:ext uri="{28A0092B-C50C-407E-A947-70E740481C1C}">
                    <a14:useLocalDpi xmlns:a14="http://schemas.microsoft.com/office/drawing/2010/main" val="0"/>
                  </a:ext>
                </a:extLst>
              </a:blip>
              <a:srcRect t="8891" r="58304" b="12320"/>
              <a:stretch>
                <a:fillRect/>
              </a:stretch>
            </p:blipFill>
            <p:spPr bwMode="gray">
              <a:xfrm rot="-5400000">
                <a:off x="2721" y="460"/>
                <a:ext cx="218" cy="1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 name="Rectangle 191"/>
            <p:cNvSpPr>
              <a:spLocks noChangeArrowheads="1"/>
            </p:cNvSpPr>
            <p:nvPr/>
          </p:nvSpPr>
          <p:spPr bwMode="white">
            <a:xfrm>
              <a:off x="635959" y="3626793"/>
              <a:ext cx="1723549" cy="400110"/>
            </a:xfrm>
            <a:prstGeom prst="rect">
              <a:avLst/>
            </a:prstGeom>
            <a:noFill/>
            <a:ln w="9525">
              <a:noFill/>
              <a:miter lim="800000"/>
            </a:ln>
          </p:spPr>
          <p:txBody>
            <a:bodyPr wrap="none">
              <a:spAutoFit/>
            </a:bodyPr>
            <a:lstStyle/>
            <a:p>
              <a:pPr algn="ctr">
                <a:defRPr/>
              </a:pPr>
              <a:r>
                <a:rPr lang="zh-CN" altLang="en-US" sz="2000" dirty="0" smtClean="0">
                  <a:solidFill>
                    <a:srgbClr val="FEFFFF"/>
                  </a:solidFill>
                  <a:effectLst>
                    <a:outerShdw blurRad="38100" dist="38100" dir="2700000" algn="tl">
                      <a:srgbClr val="000000"/>
                    </a:outerShdw>
                  </a:effectLst>
                  <a:ea typeface="+mn-ea"/>
                </a:rPr>
                <a:t>风险管理体系</a:t>
              </a:r>
              <a:endParaRPr lang="en-US" sz="2000" dirty="0">
                <a:solidFill>
                  <a:srgbClr val="FEFFFF"/>
                </a:solidFill>
                <a:effectLst>
                  <a:outerShdw blurRad="38100" dist="38100" dir="2700000" algn="tl">
                    <a:srgbClr val="000000"/>
                  </a:outerShdw>
                </a:effectLst>
                <a:ea typeface="+mn-ea"/>
              </a:endParaRPr>
            </a:p>
          </p:txBody>
        </p:sp>
      </p:grpSp>
      <p:sp>
        <p:nvSpPr>
          <p:cNvPr id="57" name="AutoShape 5"/>
          <p:cNvSpPr>
            <a:spLocks noChangeArrowheads="1"/>
          </p:cNvSpPr>
          <p:nvPr/>
        </p:nvSpPr>
        <p:spPr bwMode="gray">
          <a:xfrm>
            <a:off x="3431530" y="1484784"/>
            <a:ext cx="1860550" cy="4752528"/>
          </a:xfrm>
          <a:prstGeom prst="roundRect">
            <a:avLst>
              <a:gd name="adj" fmla="val 5329"/>
            </a:avLst>
          </a:prstGeom>
          <a:solidFill>
            <a:schemeClr val="accent2">
              <a:alpha val="50195"/>
            </a:schemeClr>
          </a:solidFill>
          <a:ln w="38100" cmpd="dbl">
            <a:solidFill>
              <a:srgbClr val="F8F8F8"/>
            </a:solidFill>
            <a:round/>
          </a:ln>
        </p:spPr>
        <p:txBody>
          <a:bodyPr wrap="none" anchor="ctr"/>
          <a:lstStyle/>
          <a:p>
            <a:pPr algn="ctr"/>
            <a:endParaRPr lang="zh-CN" altLang="en-US">
              <a:cs typeface="Arial" charset="0"/>
            </a:endParaRPr>
          </a:p>
        </p:txBody>
      </p:sp>
      <p:sp>
        <p:nvSpPr>
          <p:cNvPr id="69" name="AutoShape 131"/>
          <p:cNvSpPr>
            <a:spLocks noChangeArrowheads="1"/>
          </p:cNvSpPr>
          <p:nvPr/>
        </p:nvSpPr>
        <p:spPr bwMode="gray">
          <a:xfrm>
            <a:off x="3528367" y="1724298"/>
            <a:ext cx="1660525" cy="336550"/>
          </a:xfrm>
          <a:prstGeom prst="roundRect">
            <a:avLst>
              <a:gd name="adj" fmla="val 32838"/>
            </a:avLst>
          </a:prstGeom>
          <a:solidFill>
            <a:srgbClr val="F8F8F8"/>
          </a:solidFill>
          <a:ln w="9525">
            <a:solidFill>
              <a:schemeClr val="accent2"/>
            </a:solidFill>
            <a:round/>
          </a:ln>
        </p:spPr>
        <p:txBody>
          <a:bodyPr wrap="none" anchor="ctr"/>
          <a:lstStyle/>
          <a:p>
            <a:pPr algn="ctr"/>
            <a:endParaRPr lang="zh-CN" altLang="en-US">
              <a:solidFill>
                <a:srgbClr val="000000"/>
              </a:solidFill>
              <a:cs typeface="Arial" charset="0"/>
            </a:endParaRPr>
          </a:p>
        </p:txBody>
      </p:sp>
      <p:sp>
        <p:nvSpPr>
          <p:cNvPr id="70" name="AutoShape 132"/>
          <p:cNvSpPr>
            <a:spLocks noChangeArrowheads="1"/>
          </p:cNvSpPr>
          <p:nvPr/>
        </p:nvSpPr>
        <p:spPr bwMode="gray">
          <a:xfrm>
            <a:off x="3528367" y="2276872"/>
            <a:ext cx="1660525" cy="336550"/>
          </a:xfrm>
          <a:prstGeom prst="roundRect">
            <a:avLst>
              <a:gd name="adj" fmla="val 32838"/>
            </a:avLst>
          </a:prstGeom>
          <a:solidFill>
            <a:srgbClr val="F8F8F8"/>
          </a:solidFill>
          <a:ln w="9525">
            <a:solidFill>
              <a:schemeClr val="accent2"/>
            </a:solidFill>
            <a:round/>
          </a:ln>
        </p:spPr>
        <p:txBody>
          <a:bodyPr wrap="none" anchor="ctr"/>
          <a:lstStyle/>
          <a:p>
            <a:pPr algn="ctr"/>
            <a:endParaRPr lang="zh-CN" altLang="en-US">
              <a:solidFill>
                <a:srgbClr val="000000"/>
              </a:solidFill>
              <a:cs typeface="Arial" charset="0"/>
            </a:endParaRPr>
          </a:p>
        </p:txBody>
      </p:sp>
      <p:sp>
        <p:nvSpPr>
          <p:cNvPr id="71" name="AutoShape 134"/>
          <p:cNvSpPr>
            <a:spLocks noChangeArrowheads="1"/>
          </p:cNvSpPr>
          <p:nvPr/>
        </p:nvSpPr>
        <p:spPr bwMode="gray">
          <a:xfrm>
            <a:off x="3528367" y="2829126"/>
            <a:ext cx="1660525" cy="336550"/>
          </a:xfrm>
          <a:prstGeom prst="roundRect">
            <a:avLst>
              <a:gd name="adj" fmla="val 32838"/>
            </a:avLst>
          </a:prstGeom>
          <a:solidFill>
            <a:srgbClr val="F8F8F8"/>
          </a:solidFill>
          <a:ln w="9525">
            <a:solidFill>
              <a:schemeClr val="accent2"/>
            </a:solidFill>
            <a:round/>
          </a:ln>
        </p:spPr>
        <p:txBody>
          <a:bodyPr wrap="none" anchor="ctr"/>
          <a:lstStyle/>
          <a:p>
            <a:pPr algn="ctr"/>
            <a:endParaRPr lang="zh-CN" altLang="en-US">
              <a:solidFill>
                <a:srgbClr val="000000"/>
              </a:solidFill>
              <a:cs typeface="Arial" charset="0"/>
            </a:endParaRPr>
          </a:p>
        </p:txBody>
      </p:sp>
      <p:sp>
        <p:nvSpPr>
          <p:cNvPr id="72" name="AutoShape 136"/>
          <p:cNvSpPr>
            <a:spLocks noChangeArrowheads="1"/>
          </p:cNvSpPr>
          <p:nvPr/>
        </p:nvSpPr>
        <p:spPr bwMode="gray">
          <a:xfrm>
            <a:off x="3528367" y="3356992"/>
            <a:ext cx="1660525" cy="336550"/>
          </a:xfrm>
          <a:prstGeom prst="roundRect">
            <a:avLst>
              <a:gd name="adj" fmla="val 32838"/>
            </a:avLst>
          </a:prstGeom>
          <a:solidFill>
            <a:srgbClr val="F8F8F8"/>
          </a:solidFill>
          <a:ln w="9525">
            <a:solidFill>
              <a:schemeClr val="accent2"/>
            </a:solidFill>
            <a:round/>
          </a:ln>
        </p:spPr>
        <p:txBody>
          <a:bodyPr wrap="none" anchor="ctr"/>
          <a:lstStyle/>
          <a:p>
            <a:pPr algn="ctr"/>
            <a:endParaRPr lang="zh-CN" altLang="en-US">
              <a:solidFill>
                <a:srgbClr val="000000"/>
              </a:solidFill>
              <a:cs typeface="Arial" charset="0"/>
            </a:endParaRPr>
          </a:p>
        </p:txBody>
      </p:sp>
      <p:sp>
        <p:nvSpPr>
          <p:cNvPr id="74" name="Rectangle 200"/>
          <p:cNvSpPr>
            <a:spLocks noChangeArrowheads="1"/>
          </p:cNvSpPr>
          <p:nvPr/>
        </p:nvSpPr>
        <p:spPr bwMode="auto">
          <a:xfrm>
            <a:off x="3857515" y="1719535"/>
            <a:ext cx="100540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600" dirty="0" smtClean="0">
                <a:solidFill>
                  <a:srgbClr val="000000"/>
                </a:solidFill>
                <a:cs typeface="Arial" charset="0"/>
              </a:rPr>
              <a:t>内部环境</a:t>
            </a:r>
            <a:endParaRPr lang="en-US" altLang="zh-CN" sz="1600" dirty="0">
              <a:solidFill>
                <a:srgbClr val="000000"/>
              </a:solidFill>
              <a:cs typeface="Arial" charset="0"/>
            </a:endParaRPr>
          </a:p>
        </p:txBody>
      </p:sp>
      <p:sp>
        <p:nvSpPr>
          <p:cNvPr id="75" name="Rectangle 201"/>
          <p:cNvSpPr>
            <a:spLocks noChangeArrowheads="1"/>
          </p:cNvSpPr>
          <p:nvPr/>
        </p:nvSpPr>
        <p:spPr bwMode="auto">
          <a:xfrm>
            <a:off x="3857515" y="2278460"/>
            <a:ext cx="100540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600" dirty="0" smtClean="0">
                <a:solidFill>
                  <a:srgbClr val="000000"/>
                </a:solidFill>
                <a:cs typeface="Arial" charset="0"/>
              </a:rPr>
              <a:t>设定目标</a:t>
            </a:r>
            <a:endParaRPr lang="en-US" altLang="zh-CN" sz="1600" dirty="0">
              <a:solidFill>
                <a:srgbClr val="000000"/>
              </a:solidFill>
              <a:cs typeface="Arial" charset="0"/>
            </a:endParaRPr>
          </a:p>
        </p:txBody>
      </p:sp>
      <p:sp>
        <p:nvSpPr>
          <p:cNvPr id="76" name="Rectangle 202"/>
          <p:cNvSpPr>
            <a:spLocks noChangeArrowheads="1"/>
          </p:cNvSpPr>
          <p:nvPr/>
        </p:nvSpPr>
        <p:spPr bwMode="auto">
          <a:xfrm>
            <a:off x="3857516" y="2819601"/>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600" dirty="0" smtClean="0">
                <a:solidFill>
                  <a:srgbClr val="000000"/>
                </a:solidFill>
                <a:cs typeface="Arial" charset="0"/>
              </a:rPr>
              <a:t>事项识别</a:t>
            </a:r>
            <a:endParaRPr lang="en-US" altLang="zh-CN" sz="1600" dirty="0">
              <a:solidFill>
                <a:srgbClr val="000000"/>
              </a:solidFill>
              <a:cs typeface="Arial" charset="0"/>
            </a:endParaRPr>
          </a:p>
        </p:txBody>
      </p:sp>
      <p:sp>
        <p:nvSpPr>
          <p:cNvPr id="77" name="Rectangle 203"/>
          <p:cNvSpPr>
            <a:spLocks noChangeArrowheads="1"/>
          </p:cNvSpPr>
          <p:nvPr/>
        </p:nvSpPr>
        <p:spPr bwMode="auto">
          <a:xfrm>
            <a:off x="3857516" y="3363342"/>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600" dirty="0" smtClean="0">
                <a:solidFill>
                  <a:srgbClr val="000000"/>
                </a:solidFill>
                <a:cs typeface="Arial" charset="0"/>
              </a:rPr>
              <a:t>风险评估</a:t>
            </a:r>
            <a:endParaRPr lang="en-US" altLang="zh-CN" sz="1600" dirty="0">
              <a:solidFill>
                <a:srgbClr val="000000"/>
              </a:solidFill>
              <a:cs typeface="Arial" charset="0"/>
            </a:endParaRPr>
          </a:p>
        </p:txBody>
      </p:sp>
      <p:sp>
        <p:nvSpPr>
          <p:cNvPr id="78" name="AutoShape 131"/>
          <p:cNvSpPr>
            <a:spLocks noChangeArrowheads="1"/>
          </p:cNvSpPr>
          <p:nvPr/>
        </p:nvSpPr>
        <p:spPr bwMode="gray">
          <a:xfrm>
            <a:off x="3528367" y="3956546"/>
            <a:ext cx="1660525" cy="336550"/>
          </a:xfrm>
          <a:prstGeom prst="roundRect">
            <a:avLst>
              <a:gd name="adj" fmla="val 32838"/>
            </a:avLst>
          </a:prstGeom>
          <a:solidFill>
            <a:srgbClr val="F8F8F8"/>
          </a:solidFill>
          <a:ln w="9525">
            <a:solidFill>
              <a:schemeClr val="accent2"/>
            </a:solidFill>
            <a:round/>
          </a:ln>
        </p:spPr>
        <p:txBody>
          <a:bodyPr wrap="none" anchor="ctr"/>
          <a:lstStyle/>
          <a:p>
            <a:pPr algn="ctr"/>
            <a:endParaRPr lang="zh-CN" altLang="en-US">
              <a:solidFill>
                <a:srgbClr val="000000"/>
              </a:solidFill>
              <a:cs typeface="Arial" charset="0"/>
            </a:endParaRPr>
          </a:p>
        </p:txBody>
      </p:sp>
      <p:sp>
        <p:nvSpPr>
          <p:cNvPr id="79" name="AutoShape 132"/>
          <p:cNvSpPr>
            <a:spLocks noChangeArrowheads="1"/>
          </p:cNvSpPr>
          <p:nvPr/>
        </p:nvSpPr>
        <p:spPr bwMode="gray">
          <a:xfrm>
            <a:off x="3528367" y="4531022"/>
            <a:ext cx="1660525" cy="336550"/>
          </a:xfrm>
          <a:prstGeom prst="roundRect">
            <a:avLst>
              <a:gd name="adj" fmla="val 32838"/>
            </a:avLst>
          </a:prstGeom>
          <a:solidFill>
            <a:srgbClr val="F8F8F8"/>
          </a:solidFill>
          <a:ln w="9525">
            <a:solidFill>
              <a:schemeClr val="accent2"/>
            </a:solidFill>
            <a:round/>
          </a:ln>
        </p:spPr>
        <p:txBody>
          <a:bodyPr wrap="none" anchor="ctr"/>
          <a:lstStyle/>
          <a:p>
            <a:pPr algn="ctr"/>
            <a:endParaRPr lang="zh-CN" altLang="en-US">
              <a:solidFill>
                <a:srgbClr val="000000"/>
              </a:solidFill>
              <a:cs typeface="Arial" charset="0"/>
            </a:endParaRPr>
          </a:p>
        </p:txBody>
      </p:sp>
      <p:sp>
        <p:nvSpPr>
          <p:cNvPr id="80" name="AutoShape 134"/>
          <p:cNvSpPr>
            <a:spLocks noChangeArrowheads="1"/>
          </p:cNvSpPr>
          <p:nvPr/>
        </p:nvSpPr>
        <p:spPr bwMode="gray">
          <a:xfrm>
            <a:off x="3528367" y="5108674"/>
            <a:ext cx="1660525" cy="336550"/>
          </a:xfrm>
          <a:prstGeom prst="roundRect">
            <a:avLst>
              <a:gd name="adj" fmla="val 32838"/>
            </a:avLst>
          </a:prstGeom>
          <a:solidFill>
            <a:srgbClr val="F8F8F8"/>
          </a:solidFill>
          <a:ln w="9525">
            <a:solidFill>
              <a:schemeClr val="accent2"/>
            </a:solidFill>
            <a:round/>
          </a:ln>
        </p:spPr>
        <p:txBody>
          <a:bodyPr wrap="none" anchor="ctr"/>
          <a:lstStyle/>
          <a:p>
            <a:pPr algn="ctr"/>
            <a:endParaRPr lang="zh-CN" altLang="en-US">
              <a:solidFill>
                <a:srgbClr val="000000"/>
              </a:solidFill>
              <a:cs typeface="Arial" charset="0"/>
            </a:endParaRPr>
          </a:p>
        </p:txBody>
      </p:sp>
      <p:sp>
        <p:nvSpPr>
          <p:cNvPr id="81" name="AutoShape 136"/>
          <p:cNvSpPr>
            <a:spLocks noChangeArrowheads="1"/>
          </p:cNvSpPr>
          <p:nvPr/>
        </p:nvSpPr>
        <p:spPr bwMode="gray">
          <a:xfrm>
            <a:off x="3528367" y="5678388"/>
            <a:ext cx="1660525" cy="336550"/>
          </a:xfrm>
          <a:prstGeom prst="roundRect">
            <a:avLst>
              <a:gd name="adj" fmla="val 32838"/>
            </a:avLst>
          </a:prstGeom>
          <a:solidFill>
            <a:srgbClr val="F8F8F8"/>
          </a:solidFill>
          <a:ln w="9525">
            <a:solidFill>
              <a:schemeClr val="accent2"/>
            </a:solidFill>
            <a:round/>
          </a:ln>
        </p:spPr>
        <p:txBody>
          <a:bodyPr wrap="none" anchor="ctr"/>
          <a:lstStyle/>
          <a:p>
            <a:pPr algn="ctr"/>
            <a:endParaRPr lang="zh-CN" altLang="en-US">
              <a:solidFill>
                <a:srgbClr val="000000"/>
              </a:solidFill>
              <a:cs typeface="Arial" charset="0"/>
            </a:endParaRPr>
          </a:p>
        </p:txBody>
      </p:sp>
      <p:sp>
        <p:nvSpPr>
          <p:cNvPr id="82" name="Rectangle 200"/>
          <p:cNvSpPr>
            <a:spLocks noChangeArrowheads="1"/>
          </p:cNvSpPr>
          <p:nvPr/>
        </p:nvSpPr>
        <p:spPr bwMode="auto">
          <a:xfrm>
            <a:off x="3857516" y="3951783"/>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600" dirty="0" smtClean="0">
                <a:solidFill>
                  <a:srgbClr val="000000"/>
                </a:solidFill>
                <a:cs typeface="Arial" charset="0"/>
              </a:rPr>
              <a:t>风险应对</a:t>
            </a:r>
            <a:endParaRPr lang="en-US" altLang="zh-CN" sz="1600" dirty="0">
              <a:solidFill>
                <a:srgbClr val="000000"/>
              </a:solidFill>
              <a:cs typeface="Arial" charset="0"/>
            </a:endParaRPr>
          </a:p>
        </p:txBody>
      </p:sp>
      <p:sp>
        <p:nvSpPr>
          <p:cNvPr id="83" name="Rectangle 201"/>
          <p:cNvSpPr>
            <a:spLocks noChangeArrowheads="1"/>
          </p:cNvSpPr>
          <p:nvPr/>
        </p:nvSpPr>
        <p:spPr bwMode="auto">
          <a:xfrm>
            <a:off x="3857516" y="4532610"/>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600" dirty="0" smtClean="0">
                <a:solidFill>
                  <a:srgbClr val="000000"/>
                </a:solidFill>
                <a:cs typeface="Arial" charset="0"/>
              </a:rPr>
              <a:t>控制活动</a:t>
            </a:r>
            <a:endParaRPr lang="en-US" altLang="zh-CN" sz="1600" dirty="0">
              <a:solidFill>
                <a:srgbClr val="000000"/>
              </a:solidFill>
              <a:cs typeface="Arial" charset="0"/>
            </a:endParaRPr>
          </a:p>
        </p:txBody>
      </p:sp>
      <p:sp>
        <p:nvSpPr>
          <p:cNvPr id="84" name="Rectangle 202"/>
          <p:cNvSpPr>
            <a:spLocks noChangeArrowheads="1"/>
          </p:cNvSpPr>
          <p:nvPr/>
        </p:nvSpPr>
        <p:spPr bwMode="auto">
          <a:xfrm>
            <a:off x="3754924" y="5099149"/>
            <a:ext cx="12105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600" dirty="0" smtClean="0">
                <a:solidFill>
                  <a:srgbClr val="000000"/>
                </a:solidFill>
                <a:cs typeface="Arial" charset="0"/>
              </a:rPr>
              <a:t>信息与沟通</a:t>
            </a:r>
            <a:endParaRPr lang="en-US" altLang="zh-CN" sz="1600" dirty="0">
              <a:solidFill>
                <a:srgbClr val="000000"/>
              </a:solidFill>
              <a:cs typeface="Arial" charset="0"/>
            </a:endParaRPr>
          </a:p>
        </p:txBody>
      </p:sp>
      <p:sp>
        <p:nvSpPr>
          <p:cNvPr id="85" name="Rectangle 203"/>
          <p:cNvSpPr>
            <a:spLocks noChangeArrowheads="1"/>
          </p:cNvSpPr>
          <p:nvPr/>
        </p:nvSpPr>
        <p:spPr bwMode="auto">
          <a:xfrm>
            <a:off x="3754923" y="5684738"/>
            <a:ext cx="12105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600" dirty="0" smtClean="0">
                <a:solidFill>
                  <a:srgbClr val="000000"/>
                </a:solidFill>
                <a:cs typeface="Arial" charset="0"/>
              </a:rPr>
              <a:t>监督与反馈</a:t>
            </a:r>
            <a:endParaRPr lang="en-US" altLang="zh-CN" sz="1600" dirty="0">
              <a:solidFill>
                <a:srgbClr val="000000"/>
              </a:solidFill>
              <a:cs typeface="Arial" charset="0"/>
            </a:endParaRPr>
          </a:p>
        </p:txBody>
      </p:sp>
      <p:grpSp>
        <p:nvGrpSpPr>
          <p:cNvPr id="149" name="组合 148"/>
          <p:cNvGrpSpPr/>
          <p:nvPr/>
        </p:nvGrpSpPr>
        <p:grpSpPr>
          <a:xfrm>
            <a:off x="6156176" y="2248472"/>
            <a:ext cx="2592288" cy="3240360"/>
            <a:chOff x="6156176" y="2276872"/>
            <a:chExt cx="2592288" cy="3240360"/>
          </a:xfrm>
        </p:grpSpPr>
        <p:sp>
          <p:nvSpPr>
            <p:cNvPr id="134" name="矩形 133"/>
            <p:cNvSpPr/>
            <p:nvPr/>
          </p:nvSpPr>
          <p:spPr>
            <a:xfrm>
              <a:off x="6156176" y="2276872"/>
              <a:ext cx="2592288" cy="3240360"/>
            </a:xfrm>
            <a:prstGeom prst="rect">
              <a:avLst/>
            </a:prstGeom>
            <a:ln w="9525">
              <a:prstDash val="lgDashDotDot"/>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grpSp>
          <p:nvGrpSpPr>
            <p:cNvPr id="86" name="Group 86"/>
            <p:cNvGrpSpPr/>
            <p:nvPr/>
          </p:nvGrpSpPr>
          <p:grpSpPr bwMode="auto">
            <a:xfrm>
              <a:off x="6372200" y="2675831"/>
              <a:ext cx="2033587" cy="365125"/>
              <a:chOff x="602" y="1625"/>
              <a:chExt cx="1096" cy="210"/>
            </a:xfrm>
          </p:grpSpPr>
          <p:sp>
            <p:nvSpPr>
              <p:cNvPr id="87" name="AutoShape 87"/>
              <p:cNvSpPr>
                <a:spLocks noChangeArrowheads="1"/>
              </p:cNvSpPr>
              <p:nvPr/>
            </p:nvSpPr>
            <p:spPr bwMode="ltGray">
              <a:xfrm>
                <a:off x="602" y="1625"/>
                <a:ext cx="1094" cy="210"/>
              </a:xfrm>
              <a:prstGeom prst="roundRect">
                <a:avLst>
                  <a:gd name="adj" fmla="val 41602"/>
                </a:avLst>
              </a:prstGeom>
              <a:gradFill rotWithShape="1">
                <a:gsLst>
                  <a:gs pos="0">
                    <a:schemeClr val="accent2"/>
                  </a:gs>
                  <a:gs pos="100000">
                    <a:schemeClr val="accent2">
                      <a:gamma/>
                      <a:shade val="46275"/>
                      <a:invGamma/>
                    </a:schemeClr>
                  </a:gs>
                </a:gsLst>
                <a:lin ang="5400000" scaled="1"/>
              </a:gradFill>
              <a:ln w="9525">
                <a:noFill/>
                <a:round/>
              </a:ln>
              <a:effectLst>
                <a:outerShdw dist="35921" dir="2700000" algn="ctr" rotWithShape="0">
                  <a:srgbClr val="1C1C1C">
                    <a:alpha val="50000"/>
                  </a:srgbClr>
                </a:outerShdw>
              </a:effectLst>
            </p:spPr>
            <p:txBody>
              <a:bodyPr wrap="none" anchor="ctr"/>
              <a:lstStyle/>
              <a:p>
                <a:pPr algn="ctr">
                  <a:defRPr/>
                </a:pPr>
                <a:endParaRPr lang="zh-CN" altLang="en-US">
                  <a:ea typeface="宋体" charset="-122"/>
                  <a:cs typeface="Arial" charset="0"/>
                </a:endParaRPr>
              </a:p>
            </p:txBody>
          </p:sp>
          <p:grpSp>
            <p:nvGrpSpPr>
              <p:cNvPr id="88" name="Group 88"/>
              <p:cNvGrpSpPr/>
              <p:nvPr/>
            </p:nvGrpSpPr>
            <p:grpSpPr bwMode="auto">
              <a:xfrm>
                <a:off x="606" y="1656"/>
                <a:ext cx="45" cy="163"/>
                <a:chOff x="1016" y="1768"/>
                <a:chExt cx="68" cy="198"/>
              </a:xfrm>
            </p:grpSpPr>
            <p:sp>
              <p:nvSpPr>
                <p:cNvPr id="94" name="AutoShape 89"/>
                <p:cNvSpPr>
                  <a:spLocks noChangeArrowheads="1"/>
                </p:cNvSpPr>
                <p:nvPr/>
              </p:nvSpPr>
              <p:spPr bwMode="ltGray">
                <a:xfrm rot="21332465" flipV="1">
                  <a:off x="1016" y="1768"/>
                  <a:ext cx="68" cy="198"/>
                </a:xfrm>
                <a:prstGeom prst="moon">
                  <a:avLst>
                    <a:gd name="adj" fmla="val 20051"/>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95" name="AutoShape 90"/>
                <p:cNvSpPr>
                  <a:spLocks noChangeArrowheads="1"/>
                </p:cNvSpPr>
                <p:nvPr/>
              </p:nvSpPr>
              <p:spPr bwMode="ltGray">
                <a:xfrm rot="21332465" flipV="1">
                  <a:off x="1020" y="1783"/>
                  <a:ext cx="42" cy="167"/>
                </a:xfrm>
                <a:prstGeom prst="moon">
                  <a:avLst>
                    <a:gd name="adj" fmla="val 20051"/>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96" name="AutoShape 91"/>
                <p:cNvSpPr>
                  <a:spLocks noChangeArrowheads="1"/>
                </p:cNvSpPr>
                <p:nvPr/>
              </p:nvSpPr>
              <p:spPr bwMode="ltGray">
                <a:xfrm rot="21332465" flipV="1">
                  <a:off x="1018" y="1805"/>
                  <a:ext cx="27" cy="123"/>
                </a:xfrm>
                <a:prstGeom prst="moon">
                  <a:avLst>
                    <a:gd name="adj" fmla="val 20051"/>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grpSp>
          <p:grpSp>
            <p:nvGrpSpPr>
              <p:cNvPr id="89" name="Group 92"/>
              <p:cNvGrpSpPr/>
              <p:nvPr/>
            </p:nvGrpSpPr>
            <p:grpSpPr bwMode="auto">
              <a:xfrm>
                <a:off x="1649" y="1654"/>
                <a:ext cx="49" cy="172"/>
                <a:chOff x="2619" y="1771"/>
                <a:chExt cx="68" cy="198"/>
              </a:xfrm>
            </p:grpSpPr>
            <p:sp>
              <p:nvSpPr>
                <p:cNvPr id="91" name="AutoShape 93"/>
                <p:cNvSpPr>
                  <a:spLocks noChangeArrowheads="1"/>
                </p:cNvSpPr>
                <p:nvPr/>
              </p:nvSpPr>
              <p:spPr bwMode="ltGray">
                <a:xfrm rot="267535" flipH="1" flipV="1">
                  <a:off x="2619" y="1771"/>
                  <a:ext cx="68" cy="198"/>
                </a:xfrm>
                <a:prstGeom prst="moon">
                  <a:avLst>
                    <a:gd name="adj" fmla="val 20051"/>
                  </a:avLst>
                </a:prstGeom>
                <a:solidFill>
                  <a:srgbClr val="333333">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92" name="AutoShape 94"/>
                <p:cNvSpPr>
                  <a:spLocks noChangeArrowheads="1"/>
                </p:cNvSpPr>
                <p:nvPr/>
              </p:nvSpPr>
              <p:spPr bwMode="ltGray">
                <a:xfrm rot="267535" flipH="1" flipV="1">
                  <a:off x="2641" y="1786"/>
                  <a:ext cx="42" cy="167"/>
                </a:xfrm>
                <a:prstGeom prst="moon">
                  <a:avLst>
                    <a:gd name="adj" fmla="val 20051"/>
                  </a:avLst>
                </a:prstGeom>
                <a:solidFill>
                  <a:srgbClr val="333333">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93" name="AutoShape 95"/>
                <p:cNvSpPr>
                  <a:spLocks noChangeArrowheads="1"/>
                </p:cNvSpPr>
                <p:nvPr/>
              </p:nvSpPr>
              <p:spPr bwMode="ltGray">
                <a:xfrm rot="267535" flipH="1" flipV="1">
                  <a:off x="2658" y="1808"/>
                  <a:ext cx="27" cy="123"/>
                </a:xfrm>
                <a:prstGeom prst="moon">
                  <a:avLst>
                    <a:gd name="adj" fmla="val 29657"/>
                  </a:avLst>
                </a:prstGeom>
                <a:solidFill>
                  <a:srgbClr val="333333">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grpSp>
          <p:pic>
            <p:nvPicPr>
              <p:cNvPr id="90" name="Picture 96" descr="high_line01"/>
              <p:cNvPicPr>
                <a:picLocks noChangeAspect="1" noChangeArrowheads="1"/>
              </p:cNvPicPr>
              <p:nvPr/>
            </p:nvPicPr>
            <p:blipFill>
              <a:blip r:embed="rId3">
                <a:extLst>
                  <a:ext uri="{28A0092B-C50C-407E-A947-70E740481C1C}">
                    <a14:useLocalDpi xmlns:a14="http://schemas.microsoft.com/office/drawing/2010/main" val="0"/>
                  </a:ext>
                </a:extLst>
              </a:blip>
              <a:srcRect t="8891" r="58304" b="12320"/>
              <a:stretch>
                <a:fillRect/>
              </a:stretch>
            </p:blipFill>
            <p:spPr bwMode="ltGray">
              <a:xfrm rot="-5400000">
                <a:off x="1079" y="1194"/>
                <a:ext cx="130" cy="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7" name="Rectangle 194"/>
            <p:cNvSpPr>
              <a:spLocks noChangeArrowheads="1"/>
            </p:cNvSpPr>
            <p:nvPr/>
          </p:nvSpPr>
          <p:spPr bwMode="auto">
            <a:xfrm>
              <a:off x="6543351" y="2661544"/>
              <a:ext cx="1670650" cy="369332"/>
            </a:xfrm>
            <a:prstGeom prst="rect">
              <a:avLst/>
            </a:prstGeom>
            <a:noFill/>
            <a:ln w="9525">
              <a:noFill/>
              <a:miter lim="800000"/>
            </a:ln>
            <a:effectLst/>
          </p:spPr>
          <p:txBody>
            <a:bodyPr wrap="none">
              <a:spAutoFit/>
            </a:bodyPr>
            <a:lstStyle/>
            <a:p>
              <a:pPr algn="ctr">
                <a:defRPr/>
              </a:pPr>
              <a:r>
                <a:rPr lang="zh-CN" altLang="en-US" dirty="0" smtClean="0">
                  <a:solidFill>
                    <a:srgbClr val="FEFFFF"/>
                  </a:solidFill>
                  <a:effectLst>
                    <a:outerShdw blurRad="38100" dist="38100" dir="2700000" algn="tl">
                      <a:srgbClr val="000000"/>
                    </a:outerShdw>
                  </a:effectLst>
                  <a:ea typeface="+mn-ea"/>
                </a:rPr>
                <a:t>制定战略</a:t>
              </a:r>
              <a:r>
                <a:rPr lang="en-US" altLang="zh-CN" dirty="0" smtClean="0">
                  <a:solidFill>
                    <a:srgbClr val="FEFFFF"/>
                  </a:solidFill>
                  <a:effectLst>
                    <a:outerShdw blurRad="38100" dist="38100" dir="2700000" algn="tl">
                      <a:srgbClr val="000000"/>
                    </a:outerShdw>
                  </a:effectLst>
                  <a:ea typeface="+mn-ea"/>
                </a:rPr>
                <a:t>/</a:t>
              </a:r>
              <a:r>
                <a:rPr lang="zh-CN" altLang="en-US" dirty="0" smtClean="0">
                  <a:solidFill>
                    <a:srgbClr val="FEFFFF"/>
                  </a:solidFill>
                  <a:effectLst>
                    <a:outerShdw blurRad="38100" dist="38100" dir="2700000" algn="tl">
                      <a:srgbClr val="000000"/>
                    </a:outerShdw>
                  </a:effectLst>
                  <a:ea typeface="+mn-ea"/>
                </a:rPr>
                <a:t>策略</a:t>
              </a:r>
              <a:endParaRPr lang="en-US" dirty="0">
                <a:solidFill>
                  <a:srgbClr val="FEFFFF"/>
                </a:solidFill>
                <a:effectLst>
                  <a:outerShdw blurRad="38100" dist="38100" dir="2700000" algn="tl">
                    <a:srgbClr val="000000"/>
                  </a:outerShdw>
                </a:effectLst>
                <a:ea typeface="+mn-ea"/>
              </a:endParaRPr>
            </a:p>
          </p:txBody>
        </p:sp>
        <p:grpSp>
          <p:nvGrpSpPr>
            <p:cNvPr id="98" name="Group 107"/>
            <p:cNvGrpSpPr/>
            <p:nvPr/>
          </p:nvGrpSpPr>
          <p:grpSpPr bwMode="auto">
            <a:xfrm>
              <a:off x="6372200" y="3332535"/>
              <a:ext cx="2035175" cy="365125"/>
              <a:chOff x="602" y="1625"/>
              <a:chExt cx="1096" cy="210"/>
            </a:xfrm>
          </p:grpSpPr>
          <p:sp>
            <p:nvSpPr>
              <p:cNvPr id="99" name="AutoShape 108"/>
              <p:cNvSpPr>
                <a:spLocks noChangeArrowheads="1"/>
              </p:cNvSpPr>
              <p:nvPr/>
            </p:nvSpPr>
            <p:spPr bwMode="ltGray">
              <a:xfrm>
                <a:off x="602" y="1625"/>
                <a:ext cx="1094" cy="210"/>
              </a:xfrm>
              <a:prstGeom prst="roundRect">
                <a:avLst>
                  <a:gd name="adj" fmla="val 41602"/>
                </a:avLst>
              </a:prstGeom>
              <a:gradFill rotWithShape="1">
                <a:gsLst>
                  <a:gs pos="0">
                    <a:schemeClr val="accent1"/>
                  </a:gs>
                  <a:gs pos="100000">
                    <a:schemeClr val="accent1">
                      <a:gamma/>
                      <a:shade val="46275"/>
                      <a:invGamma/>
                    </a:schemeClr>
                  </a:gs>
                </a:gsLst>
                <a:lin ang="5400000" scaled="1"/>
              </a:gradFill>
              <a:ln w="9525">
                <a:noFill/>
                <a:round/>
              </a:ln>
              <a:effectLst>
                <a:outerShdw dist="35921" dir="2700000" algn="ctr" rotWithShape="0">
                  <a:srgbClr val="1C1C1C"/>
                </a:outerShdw>
              </a:effectLst>
            </p:spPr>
            <p:txBody>
              <a:bodyPr wrap="none" anchor="ctr"/>
              <a:lstStyle/>
              <a:p>
                <a:pPr algn="ctr">
                  <a:defRPr/>
                </a:pPr>
                <a:endParaRPr lang="zh-CN" altLang="en-US">
                  <a:ea typeface="宋体" charset="-122"/>
                  <a:cs typeface="Arial" charset="0"/>
                </a:endParaRPr>
              </a:p>
            </p:txBody>
          </p:sp>
          <p:grpSp>
            <p:nvGrpSpPr>
              <p:cNvPr id="100" name="Group 109"/>
              <p:cNvGrpSpPr/>
              <p:nvPr/>
            </p:nvGrpSpPr>
            <p:grpSpPr bwMode="auto">
              <a:xfrm>
                <a:off x="606" y="1656"/>
                <a:ext cx="45" cy="163"/>
                <a:chOff x="1016" y="1768"/>
                <a:chExt cx="68" cy="198"/>
              </a:xfrm>
            </p:grpSpPr>
            <p:sp>
              <p:nvSpPr>
                <p:cNvPr id="106" name="AutoShape 110"/>
                <p:cNvSpPr>
                  <a:spLocks noChangeArrowheads="1"/>
                </p:cNvSpPr>
                <p:nvPr/>
              </p:nvSpPr>
              <p:spPr bwMode="ltGray">
                <a:xfrm rot="21332465" flipV="1">
                  <a:off x="1016" y="1768"/>
                  <a:ext cx="68" cy="198"/>
                </a:xfrm>
                <a:prstGeom prst="moon">
                  <a:avLst>
                    <a:gd name="adj" fmla="val 20051"/>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107" name="AutoShape 111"/>
                <p:cNvSpPr>
                  <a:spLocks noChangeArrowheads="1"/>
                </p:cNvSpPr>
                <p:nvPr/>
              </p:nvSpPr>
              <p:spPr bwMode="ltGray">
                <a:xfrm rot="21332465" flipV="1">
                  <a:off x="1020" y="1783"/>
                  <a:ext cx="42" cy="167"/>
                </a:xfrm>
                <a:prstGeom prst="moon">
                  <a:avLst>
                    <a:gd name="adj" fmla="val 20051"/>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108" name="AutoShape 112"/>
                <p:cNvSpPr>
                  <a:spLocks noChangeArrowheads="1"/>
                </p:cNvSpPr>
                <p:nvPr/>
              </p:nvSpPr>
              <p:spPr bwMode="ltGray">
                <a:xfrm rot="21332465" flipV="1">
                  <a:off x="1018" y="1805"/>
                  <a:ext cx="27" cy="123"/>
                </a:xfrm>
                <a:prstGeom prst="moon">
                  <a:avLst>
                    <a:gd name="adj" fmla="val 20051"/>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grpSp>
          <p:grpSp>
            <p:nvGrpSpPr>
              <p:cNvPr id="101" name="Group 113"/>
              <p:cNvGrpSpPr/>
              <p:nvPr/>
            </p:nvGrpSpPr>
            <p:grpSpPr bwMode="auto">
              <a:xfrm>
                <a:off x="1649" y="1654"/>
                <a:ext cx="49" cy="172"/>
                <a:chOff x="2619" y="1771"/>
                <a:chExt cx="68" cy="198"/>
              </a:xfrm>
            </p:grpSpPr>
            <p:sp>
              <p:nvSpPr>
                <p:cNvPr id="103" name="AutoShape 114"/>
                <p:cNvSpPr>
                  <a:spLocks noChangeArrowheads="1"/>
                </p:cNvSpPr>
                <p:nvPr/>
              </p:nvSpPr>
              <p:spPr bwMode="ltGray">
                <a:xfrm rot="267535" flipH="1" flipV="1">
                  <a:off x="2619" y="1771"/>
                  <a:ext cx="68" cy="198"/>
                </a:xfrm>
                <a:prstGeom prst="moon">
                  <a:avLst>
                    <a:gd name="adj" fmla="val 20051"/>
                  </a:avLst>
                </a:prstGeom>
                <a:solidFill>
                  <a:srgbClr val="333333">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104" name="AutoShape 115"/>
                <p:cNvSpPr>
                  <a:spLocks noChangeArrowheads="1"/>
                </p:cNvSpPr>
                <p:nvPr/>
              </p:nvSpPr>
              <p:spPr bwMode="ltGray">
                <a:xfrm rot="267535" flipH="1" flipV="1">
                  <a:off x="2641" y="1786"/>
                  <a:ext cx="42" cy="167"/>
                </a:xfrm>
                <a:prstGeom prst="moon">
                  <a:avLst>
                    <a:gd name="adj" fmla="val 20051"/>
                  </a:avLst>
                </a:prstGeom>
                <a:solidFill>
                  <a:srgbClr val="333333">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105" name="AutoShape 116"/>
                <p:cNvSpPr>
                  <a:spLocks noChangeArrowheads="1"/>
                </p:cNvSpPr>
                <p:nvPr/>
              </p:nvSpPr>
              <p:spPr bwMode="ltGray">
                <a:xfrm rot="267535" flipH="1" flipV="1">
                  <a:off x="2658" y="1808"/>
                  <a:ext cx="27" cy="123"/>
                </a:xfrm>
                <a:prstGeom prst="moon">
                  <a:avLst>
                    <a:gd name="adj" fmla="val 29657"/>
                  </a:avLst>
                </a:prstGeom>
                <a:solidFill>
                  <a:srgbClr val="333333">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grpSp>
          <p:pic>
            <p:nvPicPr>
              <p:cNvPr id="102" name="Picture 117" descr="high_line01"/>
              <p:cNvPicPr>
                <a:picLocks noChangeAspect="1" noChangeArrowheads="1"/>
              </p:cNvPicPr>
              <p:nvPr/>
            </p:nvPicPr>
            <p:blipFill>
              <a:blip r:embed="rId3">
                <a:extLst>
                  <a:ext uri="{28A0092B-C50C-407E-A947-70E740481C1C}">
                    <a14:useLocalDpi xmlns:a14="http://schemas.microsoft.com/office/drawing/2010/main" val="0"/>
                  </a:ext>
                </a:extLst>
              </a:blip>
              <a:srcRect t="8891" r="58304" b="12320"/>
              <a:stretch>
                <a:fillRect/>
              </a:stretch>
            </p:blipFill>
            <p:spPr bwMode="ltGray">
              <a:xfrm rot="-5400000">
                <a:off x="1079" y="1194"/>
                <a:ext cx="130" cy="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9" name="Rectangle 195"/>
            <p:cNvSpPr>
              <a:spLocks noChangeArrowheads="1"/>
            </p:cNvSpPr>
            <p:nvPr/>
          </p:nvSpPr>
          <p:spPr bwMode="auto">
            <a:xfrm>
              <a:off x="6592257" y="3318248"/>
              <a:ext cx="1569661" cy="369332"/>
            </a:xfrm>
            <a:prstGeom prst="rect">
              <a:avLst/>
            </a:prstGeom>
            <a:noFill/>
            <a:ln w="9525">
              <a:noFill/>
              <a:miter lim="800000"/>
            </a:ln>
            <a:effectLst/>
          </p:spPr>
          <p:txBody>
            <a:bodyPr wrap="none">
              <a:spAutoFit/>
            </a:bodyPr>
            <a:lstStyle/>
            <a:p>
              <a:pPr algn="ctr">
                <a:defRPr/>
              </a:pPr>
              <a:r>
                <a:rPr lang="zh-CN" altLang="en-US" dirty="0" smtClean="0">
                  <a:solidFill>
                    <a:srgbClr val="FEFFFF"/>
                  </a:solidFill>
                  <a:effectLst>
                    <a:outerShdw blurRad="38100" dist="38100" dir="2700000" algn="tl">
                      <a:srgbClr val="000000"/>
                    </a:outerShdw>
                  </a:effectLst>
                  <a:ea typeface="+mn-ea"/>
                </a:rPr>
                <a:t>保证经营绩效</a:t>
              </a:r>
              <a:endParaRPr lang="en-US" dirty="0">
                <a:solidFill>
                  <a:srgbClr val="FEFFFF"/>
                </a:solidFill>
                <a:effectLst>
                  <a:outerShdw blurRad="38100" dist="38100" dir="2700000" algn="tl">
                    <a:srgbClr val="000000"/>
                  </a:outerShdw>
                </a:effectLst>
                <a:ea typeface="+mn-ea"/>
              </a:endParaRPr>
            </a:p>
          </p:txBody>
        </p:sp>
        <p:grpSp>
          <p:nvGrpSpPr>
            <p:cNvPr id="110" name="Group 86"/>
            <p:cNvGrpSpPr/>
            <p:nvPr/>
          </p:nvGrpSpPr>
          <p:grpSpPr bwMode="auto">
            <a:xfrm>
              <a:off x="6372200" y="4063355"/>
              <a:ext cx="2033587" cy="365125"/>
              <a:chOff x="602" y="1625"/>
              <a:chExt cx="1096" cy="210"/>
            </a:xfrm>
          </p:grpSpPr>
          <p:sp>
            <p:nvSpPr>
              <p:cNvPr id="111" name="AutoShape 87"/>
              <p:cNvSpPr>
                <a:spLocks noChangeArrowheads="1"/>
              </p:cNvSpPr>
              <p:nvPr/>
            </p:nvSpPr>
            <p:spPr bwMode="ltGray">
              <a:xfrm>
                <a:off x="602" y="1625"/>
                <a:ext cx="1094" cy="210"/>
              </a:xfrm>
              <a:prstGeom prst="roundRect">
                <a:avLst>
                  <a:gd name="adj" fmla="val 41602"/>
                </a:avLst>
              </a:prstGeom>
              <a:gradFill rotWithShape="1">
                <a:gsLst>
                  <a:gs pos="0">
                    <a:schemeClr val="accent2"/>
                  </a:gs>
                  <a:gs pos="100000">
                    <a:schemeClr val="accent2">
                      <a:gamma/>
                      <a:shade val="46275"/>
                      <a:invGamma/>
                    </a:schemeClr>
                  </a:gs>
                </a:gsLst>
                <a:lin ang="5400000" scaled="1"/>
              </a:gradFill>
              <a:ln w="9525">
                <a:noFill/>
                <a:round/>
              </a:ln>
              <a:effectLst>
                <a:outerShdw dist="35921" dir="2700000" algn="ctr" rotWithShape="0">
                  <a:srgbClr val="1C1C1C">
                    <a:alpha val="50000"/>
                  </a:srgbClr>
                </a:outerShdw>
              </a:effectLst>
            </p:spPr>
            <p:txBody>
              <a:bodyPr wrap="none" anchor="ctr"/>
              <a:lstStyle/>
              <a:p>
                <a:pPr algn="ctr">
                  <a:defRPr/>
                </a:pPr>
                <a:endParaRPr lang="zh-CN" altLang="en-US">
                  <a:ea typeface="宋体" charset="-122"/>
                  <a:cs typeface="Arial" charset="0"/>
                </a:endParaRPr>
              </a:p>
            </p:txBody>
          </p:sp>
          <p:grpSp>
            <p:nvGrpSpPr>
              <p:cNvPr id="112" name="Group 88"/>
              <p:cNvGrpSpPr/>
              <p:nvPr/>
            </p:nvGrpSpPr>
            <p:grpSpPr bwMode="auto">
              <a:xfrm>
                <a:off x="606" y="1656"/>
                <a:ext cx="45" cy="163"/>
                <a:chOff x="1016" y="1768"/>
                <a:chExt cx="68" cy="198"/>
              </a:xfrm>
            </p:grpSpPr>
            <p:sp>
              <p:nvSpPr>
                <p:cNvPr id="118" name="AutoShape 89"/>
                <p:cNvSpPr>
                  <a:spLocks noChangeArrowheads="1"/>
                </p:cNvSpPr>
                <p:nvPr/>
              </p:nvSpPr>
              <p:spPr bwMode="ltGray">
                <a:xfrm rot="21332465" flipV="1">
                  <a:off x="1016" y="1768"/>
                  <a:ext cx="68" cy="198"/>
                </a:xfrm>
                <a:prstGeom prst="moon">
                  <a:avLst>
                    <a:gd name="adj" fmla="val 20051"/>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119" name="AutoShape 90"/>
                <p:cNvSpPr>
                  <a:spLocks noChangeArrowheads="1"/>
                </p:cNvSpPr>
                <p:nvPr/>
              </p:nvSpPr>
              <p:spPr bwMode="ltGray">
                <a:xfrm rot="21332465" flipV="1">
                  <a:off x="1020" y="1783"/>
                  <a:ext cx="42" cy="167"/>
                </a:xfrm>
                <a:prstGeom prst="moon">
                  <a:avLst>
                    <a:gd name="adj" fmla="val 20051"/>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120" name="AutoShape 91"/>
                <p:cNvSpPr>
                  <a:spLocks noChangeArrowheads="1"/>
                </p:cNvSpPr>
                <p:nvPr/>
              </p:nvSpPr>
              <p:spPr bwMode="ltGray">
                <a:xfrm rot="21332465" flipV="1">
                  <a:off x="1018" y="1805"/>
                  <a:ext cx="27" cy="123"/>
                </a:xfrm>
                <a:prstGeom prst="moon">
                  <a:avLst>
                    <a:gd name="adj" fmla="val 20051"/>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grpSp>
          <p:grpSp>
            <p:nvGrpSpPr>
              <p:cNvPr id="113" name="Group 92"/>
              <p:cNvGrpSpPr/>
              <p:nvPr/>
            </p:nvGrpSpPr>
            <p:grpSpPr bwMode="auto">
              <a:xfrm>
                <a:off x="1649" y="1654"/>
                <a:ext cx="49" cy="172"/>
                <a:chOff x="2619" y="1771"/>
                <a:chExt cx="68" cy="198"/>
              </a:xfrm>
            </p:grpSpPr>
            <p:sp>
              <p:nvSpPr>
                <p:cNvPr id="115" name="AutoShape 93"/>
                <p:cNvSpPr>
                  <a:spLocks noChangeArrowheads="1"/>
                </p:cNvSpPr>
                <p:nvPr/>
              </p:nvSpPr>
              <p:spPr bwMode="ltGray">
                <a:xfrm rot="267535" flipH="1" flipV="1">
                  <a:off x="2619" y="1771"/>
                  <a:ext cx="68" cy="198"/>
                </a:xfrm>
                <a:prstGeom prst="moon">
                  <a:avLst>
                    <a:gd name="adj" fmla="val 20051"/>
                  </a:avLst>
                </a:prstGeom>
                <a:solidFill>
                  <a:srgbClr val="333333">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116" name="AutoShape 94"/>
                <p:cNvSpPr>
                  <a:spLocks noChangeArrowheads="1"/>
                </p:cNvSpPr>
                <p:nvPr/>
              </p:nvSpPr>
              <p:spPr bwMode="ltGray">
                <a:xfrm rot="267535" flipH="1" flipV="1">
                  <a:off x="2641" y="1786"/>
                  <a:ext cx="42" cy="167"/>
                </a:xfrm>
                <a:prstGeom prst="moon">
                  <a:avLst>
                    <a:gd name="adj" fmla="val 20051"/>
                  </a:avLst>
                </a:prstGeom>
                <a:solidFill>
                  <a:srgbClr val="333333">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117" name="AutoShape 95"/>
                <p:cNvSpPr>
                  <a:spLocks noChangeArrowheads="1"/>
                </p:cNvSpPr>
                <p:nvPr/>
              </p:nvSpPr>
              <p:spPr bwMode="ltGray">
                <a:xfrm rot="267535" flipH="1" flipV="1">
                  <a:off x="2658" y="1808"/>
                  <a:ext cx="27" cy="123"/>
                </a:xfrm>
                <a:prstGeom prst="moon">
                  <a:avLst>
                    <a:gd name="adj" fmla="val 29657"/>
                  </a:avLst>
                </a:prstGeom>
                <a:solidFill>
                  <a:srgbClr val="333333">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grpSp>
          <p:pic>
            <p:nvPicPr>
              <p:cNvPr id="114" name="Picture 96" descr="high_line01"/>
              <p:cNvPicPr>
                <a:picLocks noChangeAspect="1" noChangeArrowheads="1"/>
              </p:cNvPicPr>
              <p:nvPr/>
            </p:nvPicPr>
            <p:blipFill>
              <a:blip r:embed="rId3">
                <a:extLst>
                  <a:ext uri="{28A0092B-C50C-407E-A947-70E740481C1C}">
                    <a14:useLocalDpi xmlns:a14="http://schemas.microsoft.com/office/drawing/2010/main" val="0"/>
                  </a:ext>
                </a:extLst>
              </a:blip>
              <a:srcRect t="8891" r="58304" b="12320"/>
              <a:stretch>
                <a:fillRect/>
              </a:stretch>
            </p:blipFill>
            <p:spPr bwMode="ltGray">
              <a:xfrm rot="-5400000">
                <a:off x="1079" y="1194"/>
                <a:ext cx="130" cy="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1" name="Rectangle 194"/>
            <p:cNvSpPr>
              <a:spLocks noChangeArrowheads="1"/>
            </p:cNvSpPr>
            <p:nvPr/>
          </p:nvSpPr>
          <p:spPr bwMode="auto">
            <a:xfrm>
              <a:off x="6543352" y="4049068"/>
              <a:ext cx="1670650" cy="369332"/>
            </a:xfrm>
            <a:prstGeom prst="rect">
              <a:avLst/>
            </a:prstGeom>
            <a:noFill/>
            <a:ln w="9525">
              <a:noFill/>
              <a:miter lim="800000"/>
            </a:ln>
            <a:effectLst/>
          </p:spPr>
          <p:txBody>
            <a:bodyPr wrap="none">
              <a:spAutoFit/>
            </a:bodyPr>
            <a:lstStyle/>
            <a:p>
              <a:pPr algn="ctr">
                <a:defRPr/>
              </a:pPr>
              <a:r>
                <a:rPr lang="zh-CN" altLang="en-US" dirty="0" smtClean="0">
                  <a:solidFill>
                    <a:srgbClr val="FEFFFF"/>
                  </a:solidFill>
                  <a:effectLst>
                    <a:outerShdw blurRad="38100" dist="38100" dir="2700000" algn="tl">
                      <a:srgbClr val="000000"/>
                    </a:outerShdw>
                  </a:effectLst>
                  <a:ea typeface="+mn-ea"/>
                </a:rPr>
                <a:t>经营</a:t>
              </a:r>
              <a:r>
                <a:rPr lang="en-US" altLang="zh-CN" dirty="0" smtClean="0">
                  <a:solidFill>
                    <a:srgbClr val="FEFFFF"/>
                  </a:solidFill>
                  <a:effectLst>
                    <a:outerShdw blurRad="38100" dist="38100" dir="2700000" algn="tl">
                      <a:srgbClr val="000000"/>
                    </a:outerShdw>
                  </a:effectLst>
                </a:rPr>
                <a:t>/</a:t>
              </a:r>
              <a:r>
                <a:rPr lang="zh-CN" altLang="en-US" dirty="0" smtClean="0">
                  <a:solidFill>
                    <a:srgbClr val="FEFFFF"/>
                  </a:solidFill>
                  <a:effectLst>
                    <a:outerShdw blurRad="38100" dist="38100" dir="2700000" algn="tl">
                      <a:srgbClr val="000000"/>
                    </a:outerShdw>
                  </a:effectLst>
                </a:rPr>
                <a:t>风险报告</a:t>
              </a:r>
              <a:endParaRPr lang="en-US" dirty="0">
                <a:solidFill>
                  <a:srgbClr val="FEFFFF"/>
                </a:solidFill>
                <a:effectLst>
                  <a:outerShdw blurRad="38100" dist="38100" dir="2700000" algn="tl">
                    <a:srgbClr val="000000"/>
                  </a:outerShdw>
                </a:effectLst>
                <a:ea typeface="+mn-ea"/>
              </a:endParaRPr>
            </a:p>
          </p:txBody>
        </p:sp>
        <p:grpSp>
          <p:nvGrpSpPr>
            <p:cNvPr id="122" name="Group 107"/>
            <p:cNvGrpSpPr/>
            <p:nvPr/>
          </p:nvGrpSpPr>
          <p:grpSpPr bwMode="auto">
            <a:xfrm>
              <a:off x="6372200" y="4720059"/>
              <a:ext cx="2035175" cy="365125"/>
              <a:chOff x="602" y="1625"/>
              <a:chExt cx="1096" cy="210"/>
            </a:xfrm>
          </p:grpSpPr>
          <p:sp>
            <p:nvSpPr>
              <p:cNvPr id="123" name="AutoShape 108"/>
              <p:cNvSpPr>
                <a:spLocks noChangeArrowheads="1"/>
              </p:cNvSpPr>
              <p:nvPr/>
            </p:nvSpPr>
            <p:spPr bwMode="ltGray">
              <a:xfrm>
                <a:off x="602" y="1625"/>
                <a:ext cx="1094" cy="210"/>
              </a:xfrm>
              <a:prstGeom prst="roundRect">
                <a:avLst>
                  <a:gd name="adj" fmla="val 41602"/>
                </a:avLst>
              </a:prstGeom>
              <a:gradFill rotWithShape="1">
                <a:gsLst>
                  <a:gs pos="0">
                    <a:schemeClr val="accent1"/>
                  </a:gs>
                  <a:gs pos="100000">
                    <a:schemeClr val="accent1">
                      <a:gamma/>
                      <a:shade val="46275"/>
                      <a:invGamma/>
                    </a:schemeClr>
                  </a:gs>
                </a:gsLst>
                <a:lin ang="5400000" scaled="1"/>
              </a:gradFill>
              <a:ln w="9525">
                <a:noFill/>
                <a:round/>
              </a:ln>
              <a:effectLst>
                <a:outerShdw dist="35921" dir="2700000" algn="ctr" rotWithShape="0">
                  <a:srgbClr val="1C1C1C"/>
                </a:outerShdw>
              </a:effectLst>
            </p:spPr>
            <p:txBody>
              <a:bodyPr wrap="none" anchor="ctr"/>
              <a:lstStyle/>
              <a:p>
                <a:pPr algn="ctr">
                  <a:defRPr/>
                </a:pPr>
                <a:endParaRPr lang="zh-CN" altLang="en-US">
                  <a:ea typeface="宋体" charset="-122"/>
                  <a:cs typeface="Arial" charset="0"/>
                </a:endParaRPr>
              </a:p>
            </p:txBody>
          </p:sp>
          <p:grpSp>
            <p:nvGrpSpPr>
              <p:cNvPr id="124" name="Group 109"/>
              <p:cNvGrpSpPr/>
              <p:nvPr/>
            </p:nvGrpSpPr>
            <p:grpSpPr bwMode="auto">
              <a:xfrm>
                <a:off x="606" y="1656"/>
                <a:ext cx="45" cy="163"/>
                <a:chOff x="1016" y="1768"/>
                <a:chExt cx="68" cy="198"/>
              </a:xfrm>
            </p:grpSpPr>
            <p:sp>
              <p:nvSpPr>
                <p:cNvPr id="130" name="AutoShape 110"/>
                <p:cNvSpPr>
                  <a:spLocks noChangeArrowheads="1"/>
                </p:cNvSpPr>
                <p:nvPr/>
              </p:nvSpPr>
              <p:spPr bwMode="ltGray">
                <a:xfrm rot="21332465" flipV="1">
                  <a:off x="1016" y="1768"/>
                  <a:ext cx="68" cy="198"/>
                </a:xfrm>
                <a:prstGeom prst="moon">
                  <a:avLst>
                    <a:gd name="adj" fmla="val 20051"/>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131" name="AutoShape 111"/>
                <p:cNvSpPr>
                  <a:spLocks noChangeArrowheads="1"/>
                </p:cNvSpPr>
                <p:nvPr/>
              </p:nvSpPr>
              <p:spPr bwMode="ltGray">
                <a:xfrm rot="21332465" flipV="1">
                  <a:off x="1020" y="1783"/>
                  <a:ext cx="42" cy="167"/>
                </a:xfrm>
                <a:prstGeom prst="moon">
                  <a:avLst>
                    <a:gd name="adj" fmla="val 20051"/>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132" name="AutoShape 112"/>
                <p:cNvSpPr>
                  <a:spLocks noChangeArrowheads="1"/>
                </p:cNvSpPr>
                <p:nvPr/>
              </p:nvSpPr>
              <p:spPr bwMode="ltGray">
                <a:xfrm rot="21332465" flipV="1">
                  <a:off x="1018" y="1805"/>
                  <a:ext cx="27" cy="123"/>
                </a:xfrm>
                <a:prstGeom prst="moon">
                  <a:avLst>
                    <a:gd name="adj" fmla="val 20051"/>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grpSp>
          <p:grpSp>
            <p:nvGrpSpPr>
              <p:cNvPr id="125" name="Group 113"/>
              <p:cNvGrpSpPr/>
              <p:nvPr/>
            </p:nvGrpSpPr>
            <p:grpSpPr bwMode="auto">
              <a:xfrm>
                <a:off x="1649" y="1654"/>
                <a:ext cx="49" cy="172"/>
                <a:chOff x="2619" y="1771"/>
                <a:chExt cx="68" cy="198"/>
              </a:xfrm>
            </p:grpSpPr>
            <p:sp>
              <p:nvSpPr>
                <p:cNvPr id="127" name="AutoShape 114"/>
                <p:cNvSpPr>
                  <a:spLocks noChangeArrowheads="1"/>
                </p:cNvSpPr>
                <p:nvPr/>
              </p:nvSpPr>
              <p:spPr bwMode="ltGray">
                <a:xfrm rot="267535" flipH="1" flipV="1">
                  <a:off x="2619" y="1771"/>
                  <a:ext cx="68" cy="198"/>
                </a:xfrm>
                <a:prstGeom prst="moon">
                  <a:avLst>
                    <a:gd name="adj" fmla="val 20051"/>
                  </a:avLst>
                </a:prstGeom>
                <a:solidFill>
                  <a:srgbClr val="333333">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128" name="AutoShape 115"/>
                <p:cNvSpPr>
                  <a:spLocks noChangeArrowheads="1"/>
                </p:cNvSpPr>
                <p:nvPr/>
              </p:nvSpPr>
              <p:spPr bwMode="ltGray">
                <a:xfrm rot="267535" flipH="1" flipV="1">
                  <a:off x="2641" y="1786"/>
                  <a:ext cx="42" cy="167"/>
                </a:xfrm>
                <a:prstGeom prst="moon">
                  <a:avLst>
                    <a:gd name="adj" fmla="val 20051"/>
                  </a:avLst>
                </a:prstGeom>
                <a:solidFill>
                  <a:srgbClr val="333333">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sp>
              <p:nvSpPr>
                <p:cNvPr id="129" name="AutoShape 116"/>
                <p:cNvSpPr>
                  <a:spLocks noChangeArrowheads="1"/>
                </p:cNvSpPr>
                <p:nvPr/>
              </p:nvSpPr>
              <p:spPr bwMode="ltGray">
                <a:xfrm rot="267535" flipH="1" flipV="1">
                  <a:off x="2658" y="1808"/>
                  <a:ext cx="27" cy="123"/>
                </a:xfrm>
                <a:prstGeom prst="moon">
                  <a:avLst>
                    <a:gd name="adj" fmla="val 29657"/>
                  </a:avLst>
                </a:prstGeom>
                <a:solidFill>
                  <a:srgbClr val="333333">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a:cs typeface="Arial" charset="0"/>
                  </a:endParaRPr>
                </a:p>
              </p:txBody>
            </p:sp>
          </p:grpSp>
          <p:pic>
            <p:nvPicPr>
              <p:cNvPr id="126" name="Picture 117" descr="high_line01"/>
              <p:cNvPicPr>
                <a:picLocks noChangeAspect="1" noChangeArrowheads="1"/>
              </p:cNvPicPr>
              <p:nvPr/>
            </p:nvPicPr>
            <p:blipFill>
              <a:blip r:embed="rId3">
                <a:extLst>
                  <a:ext uri="{28A0092B-C50C-407E-A947-70E740481C1C}">
                    <a14:useLocalDpi xmlns:a14="http://schemas.microsoft.com/office/drawing/2010/main" val="0"/>
                  </a:ext>
                </a:extLst>
              </a:blip>
              <a:srcRect t="8891" r="58304" b="12320"/>
              <a:stretch>
                <a:fillRect/>
              </a:stretch>
            </p:blipFill>
            <p:spPr bwMode="ltGray">
              <a:xfrm rot="-5400000">
                <a:off x="1079" y="1194"/>
                <a:ext cx="130" cy="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3" name="Rectangle 195"/>
            <p:cNvSpPr>
              <a:spLocks noChangeArrowheads="1"/>
            </p:cNvSpPr>
            <p:nvPr/>
          </p:nvSpPr>
          <p:spPr bwMode="auto">
            <a:xfrm>
              <a:off x="6592257" y="4705772"/>
              <a:ext cx="1569661" cy="369332"/>
            </a:xfrm>
            <a:prstGeom prst="rect">
              <a:avLst/>
            </a:prstGeom>
            <a:noFill/>
            <a:ln w="9525">
              <a:noFill/>
              <a:miter lim="800000"/>
            </a:ln>
            <a:effectLst/>
          </p:spPr>
          <p:txBody>
            <a:bodyPr wrap="none">
              <a:spAutoFit/>
            </a:bodyPr>
            <a:lstStyle/>
            <a:p>
              <a:pPr algn="ctr">
                <a:defRPr/>
              </a:pPr>
              <a:r>
                <a:rPr lang="zh-CN" altLang="en-US" dirty="0" smtClean="0">
                  <a:solidFill>
                    <a:srgbClr val="FEFFFF"/>
                  </a:solidFill>
                  <a:effectLst>
                    <a:outerShdw blurRad="38100" dist="38100" dir="2700000" algn="tl">
                      <a:srgbClr val="000000"/>
                    </a:outerShdw>
                  </a:effectLst>
                  <a:ea typeface="+mn-ea"/>
                </a:rPr>
                <a:t>经营管理合规</a:t>
              </a:r>
              <a:endParaRPr lang="en-US" dirty="0">
                <a:solidFill>
                  <a:srgbClr val="FEFFFF"/>
                </a:solidFill>
                <a:effectLst>
                  <a:outerShdw blurRad="38100" dist="38100" dir="2700000" algn="tl">
                    <a:srgbClr val="000000"/>
                  </a:outerShdw>
                </a:effectLst>
                <a:ea typeface="+mn-ea"/>
              </a:endParaRPr>
            </a:p>
          </p:txBody>
        </p:sp>
      </p:grpSp>
      <p:cxnSp>
        <p:nvCxnSpPr>
          <p:cNvPr id="140" name="直接连接符 139"/>
          <p:cNvCxnSpPr/>
          <p:nvPr/>
        </p:nvCxnSpPr>
        <p:spPr>
          <a:xfrm>
            <a:off x="2555776" y="3861048"/>
            <a:ext cx="864096" cy="0"/>
          </a:xfrm>
          <a:prstGeom prst="line">
            <a:avLst/>
          </a:prstGeom>
        </p:spPr>
        <p:style>
          <a:lnRef idx="2">
            <a:schemeClr val="dk1"/>
          </a:lnRef>
          <a:fillRef idx="0">
            <a:schemeClr val="dk1"/>
          </a:fillRef>
          <a:effectRef idx="1">
            <a:schemeClr val="dk1"/>
          </a:effectRef>
          <a:fontRef idx="minor">
            <a:schemeClr val="tx1"/>
          </a:fontRef>
        </p:style>
      </p:cxnSp>
      <p:cxnSp>
        <p:nvCxnSpPr>
          <p:cNvPr id="142" name="肘形连接符 141"/>
          <p:cNvCxnSpPr>
            <a:stCxn id="57" idx="0"/>
            <a:endCxn id="134" idx="0"/>
          </p:cNvCxnSpPr>
          <p:nvPr/>
        </p:nvCxnSpPr>
        <p:spPr>
          <a:xfrm rot="16200000" flipH="1">
            <a:off x="5525218" y="321371"/>
            <a:ext cx="763688" cy="3090515"/>
          </a:xfrm>
          <a:prstGeom prst="bentConnector3">
            <a:avLst>
              <a:gd name="adj1" fmla="val -29934"/>
            </a:avLst>
          </a:prstGeom>
          <a:ln>
            <a:tailEnd type="arrow"/>
          </a:ln>
        </p:spPr>
        <p:style>
          <a:lnRef idx="2">
            <a:schemeClr val="dk1"/>
          </a:lnRef>
          <a:fillRef idx="0">
            <a:schemeClr val="dk1"/>
          </a:fillRef>
          <a:effectRef idx="1">
            <a:schemeClr val="dk1"/>
          </a:effectRef>
          <a:fontRef idx="minor">
            <a:schemeClr val="tx1"/>
          </a:fontRef>
        </p:style>
      </p:cxnSp>
      <p:cxnSp>
        <p:nvCxnSpPr>
          <p:cNvPr id="145" name="肘形连接符 144"/>
          <p:cNvCxnSpPr>
            <a:stCxn id="57" idx="2"/>
            <a:endCxn id="134" idx="2"/>
          </p:cNvCxnSpPr>
          <p:nvPr/>
        </p:nvCxnSpPr>
        <p:spPr>
          <a:xfrm rot="5400000" flipH="1" flipV="1">
            <a:off x="5532822" y="4317814"/>
            <a:ext cx="748480" cy="3090515"/>
          </a:xfrm>
          <a:prstGeom prst="bentConnector3">
            <a:avLst>
              <a:gd name="adj1" fmla="val -30542"/>
            </a:avLst>
          </a:prstGeom>
          <a:ln>
            <a:tailEnd type="arrow"/>
          </a:ln>
        </p:spPr>
        <p:style>
          <a:lnRef idx="2">
            <a:schemeClr val="dk1"/>
          </a:lnRef>
          <a:fillRef idx="0">
            <a:schemeClr val="dk1"/>
          </a:fillRef>
          <a:effectRef idx="1">
            <a:schemeClr val="dk1"/>
          </a:effectRef>
          <a:fontRef idx="minor">
            <a:schemeClr val="tx1"/>
          </a:fontRef>
        </p:style>
      </p:cxnSp>
      <p:cxnSp>
        <p:nvCxnSpPr>
          <p:cNvPr id="148" name="直接箭头连接符 147"/>
          <p:cNvCxnSpPr>
            <a:stCxn id="57" idx="3"/>
            <a:endCxn id="134" idx="1"/>
          </p:cNvCxnSpPr>
          <p:nvPr/>
        </p:nvCxnSpPr>
        <p:spPr>
          <a:xfrm>
            <a:off x="5292080" y="3861048"/>
            <a:ext cx="864096" cy="760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五</a:t>
            </a:r>
            <a:r>
              <a:rPr lang="zh-CN" altLang="en-US" sz="2800" dirty="0" smtClean="0">
                <a:solidFill>
                  <a:schemeClr val="bg1"/>
                </a:solidFill>
                <a:latin typeface="微软雅黑" pitchFamily="34" charset="-122"/>
                <a:ea typeface="微软雅黑" pitchFamily="34" charset="-122"/>
              </a:rPr>
              <a:t>、面临的挑战</a:t>
            </a:r>
            <a:r>
              <a:rPr lang="en-US" altLang="zh-CN" sz="2800" dirty="0" smtClean="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a:t>
            </a:r>
            <a:r>
              <a:rPr lang="zh-CN" altLang="en-US" sz="2800" dirty="0" smtClean="0">
                <a:solidFill>
                  <a:schemeClr val="bg1"/>
                </a:solidFill>
                <a:latin typeface="微软雅黑" pitchFamily="34" charset="-122"/>
                <a:ea typeface="微软雅黑" pitchFamily="34" charset="-122"/>
              </a:rPr>
              <a:t>管理</a:t>
            </a:r>
            <a:r>
              <a:rPr lang="en-US" altLang="zh-CN" sz="2800" dirty="0" smtClean="0">
                <a:solidFill>
                  <a:schemeClr val="bg1"/>
                </a:solidFill>
                <a:latin typeface="微软雅黑" pitchFamily="34" charset="-122"/>
                <a:ea typeface="微软雅黑" pitchFamily="34" charset="-122"/>
              </a:rPr>
              <a:t>VS</a:t>
            </a:r>
            <a:r>
              <a:rPr lang="zh-CN" altLang="en-US" sz="2800" dirty="0" smtClean="0">
                <a:solidFill>
                  <a:schemeClr val="bg1"/>
                </a:solidFill>
                <a:latin typeface="微软雅黑" pitchFamily="34" charset="-122"/>
                <a:ea typeface="微软雅黑" pitchFamily="34" charset="-122"/>
              </a:rPr>
              <a:t>传统企业管理</a:t>
            </a:r>
            <a:endParaRPr lang="zh-CN" altLang="en-US" sz="2800" dirty="0">
              <a:solidFill>
                <a:schemeClr val="bg1"/>
              </a:solidFill>
              <a:latin typeface="微软雅黑" pitchFamily="34" charset="-122"/>
              <a:ea typeface="微软雅黑" pitchFamily="34" charset="-122"/>
            </a:endParaRPr>
          </a:p>
        </p:txBody>
      </p:sp>
      <p:sp>
        <p:nvSpPr>
          <p:cNvPr id="4" name="Rectangle 3"/>
          <p:cNvSpPr>
            <a:spLocks noChangeArrowheads="1"/>
          </p:cNvSpPr>
          <p:nvPr/>
        </p:nvSpPr>
        <p:spPr bwMode="gray">
          <a:xfrm rot="3419336">
            <a:off x="7265987" y="1658938"/>
            <a:ext cx="923925" cy="1003300"/>
          </a:xfrm>
          <a:prstGeom prst="rect">
            <a:avLst/>
          </a:prstGeom>
          <a:gradFill rotWithShape="1">
            <a:gsLst>
              <a:gs pos="0">
                <a:schemeClr val="folHlink"/>
              </a:gs>
              <a:gs pos="100000">
                <a:schemeClr val="folHlink">
                  <a:gamma/>
                  <a:shade val="46275"/>
                  <a:invGamma/>
                </a:schemeClr>
              </a:gs>
            </a:gsLst>
            <a:lin ang="5400000" scaled="1"/>
          </a:gradFill>
          <a:ln w="38100">
            <a:solidFill>
              <a:srgbClr val="FFFFFF"/>
            </a:solidFill>
            <a:miter lim="800000"/>
          </a:ln>
          <a:effectLst>
            <a:outerShdw dist="179605" dir="487806" algn="ctr" rotWithShape="0">
              <a:srgbClr val="000000">
                <a:alpha val="50000"/>
              </a:srgbClr>
            </a:outerShdw>
          </a:effectLst>
        </p:spPr>
        <p:txBody>
          <a:bodyPr wrap="none" anchor="ctr"/>
          <a:lstStyle/>
          <a:p>
            <a:pPr>
              <a:defRPr/>
            </a:pPr>
            <a:endParaRPr lang="zh-CN" altLang="en-US">
              <a:latin typeface="Arial" charset="0"/>
            </a:endParaRPr>
          </a:p>
        </p:txBody>
      </p:sp>
      <p:sp>
        <p:nvSpPr>
          <p:cNvPr id="5" name="Text Box 4"/>
          <p:cNvSpPr txBox="1">
            <a:spLocks noChangeArrowheads="1"/>
          </p:cNvSpPr>
          <p:nvPr/>
        </p:nvSpPr>
        <p:spPr bwMode="auto">
          <a:xfrm>
            <a:off x="6781800" y="3003550"/>
            <a:ext cx="180049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1400" dirty="0" smtClean="0"/>
              <a:t>根据职能战略管控要</a:t>
            </a:r>
            <a:endParaRPr lang="en-US" altLang="zh-CN" sz="1400" dirty="0" smtClean="0"/>
          </a:p>
          <a:p>
            <a:r>
              <a:rPr lang="zh-CN" altLang="en-US" sz="1400" dirty="0" smtClean="0"/>
              <a:t>素及风险点建立对应</a:t>
            </a:r>
            <a:endParaRPr lang="en-US" altLang="zh-CN" sz="1400" dirty="0" smtClean="0"/>
          </a:p>
          <a:p>
            <a:r>
              <a:rPr lang="zh-CN" altLang="en-US" sz="1400" dirty="0" smtClean="0"/>
              <a:t>的控制流程控制程序</a:t>
            </a:r>
            <a:endParaRPr lang="en-US" altLang="zh-CN" sz="1400" dirty="0"/>
          </a:p>
        </p:txBody>
      </p:sp>
      <p:sp>
        <p:nvSpPr>
          <p:cNvPr id="6" name="Rectangle 5"/>
          <p:cNvSpPr>
            <a:spLocks noChangeArrowheads="1"/>
          </p:cNvSpPr>
          <p:nvPr/>
        </p:nvSpPr>
        <p:spPr bwMode="gray">
          <a:xfrm rot="3419336">
            <a:off x="1411287" y="2366963"/>
            <a:ext cx="923925" cy="1003300"/>
          </a:xfrm>
          <a:prstGeom prst="rect">
            <a:avLst/>
          </a:prstGeom>
          <a:gradFill rotWithShape="1">
            <a:gsLst>
              <a:gs pos="0">
                <a:srgbClr val="CC3300"/>
              </a:gs>
              <a:gs pos="100000">
                <a:srgbClr val="CC3300">
                  <a:gamma/>
                  <a:shade val="46275"/>
                  <a:invGamma/>
                </a:srgbClr>
              </a:gs>
            </a:gsLst>
            <a:lin ang="5400000" scaled="1"/>
          </a:gradFill>
          <a:ln w="38100">
            <a:solidFill>
              <a:srgbClr val="FFFFFF"/>
            </a:solidFill>
            <a:miter lim="800000"/>
          </a:ln>
          <a:effectLst>
            <a:outerShdw dist="179605" dir="487806" algn="ctr" rotWithShape="0">
              <a:srgbClr val="000000">
                <a:alpha val="50000"/>
              </a:srgbClr>
            </a:outerShdw>
          </a:effectLst>
        </p:spPr>
        <p:txBody>
          <a:bodyPr wrap="none" anchor="ctr"/>
          <a:lstStyle/>
          <a:p>
            <a:pPr>
              <a:defRPr/>
            </a:pPr>
            <a:endParaRPr lang="zh-CN" altLang="en-US">
              <a:latin typeface="Arial" charset="0"/>
            </a:endParaRPr>
          </a:p>
        </p:txBody>
      </p:sp>
      <p:sp>
        <p:nvSpPr>
          <p:cNvPr id="7" name="Text Box 6"/>
          <p:cNvSpPr txBox="1">
            <a:spLocks noChangeArrowheads="1"/>
          </p:cNvSpPr>
          <p:nvPr/>
        </p:nvSpPr>
        <p:spPr bwMode="gray">
          <a:xfrm>
            <a:off x="1406357" y="2725738"/>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smtClean="0">
                <a:solidFill>
                  <a:srgbClr val="FFFFFF"/>
                </a:solidFill>
                <a:latin typeface="微软雅黑" pitchFamily="34" charset="-122"/>
                <a:ea typeface="微软雅黑" pitchFamily="34" charset="-122"/>
              </a:rPr>
              <a:t>职能战略</a:t>
            </a:r>
            <a:endParaRPr lang="en-US" altLang="zh-CN" sz="1600" dirty="0">
              <a:solidFill>
                <a:srgbClr val="FFFFFF"/>
              </a:solidFill>
              <a:latin typeface="微软雅黑" pitchFamily="34" charset="-122"/>
              <a:ea typeface="微软雅黑" pitchFamily="34" charset="-122"/>
            </a:endParaRPr>
          </a:p>
        </p:txBody>
      </p:sp>
      <p:sp>
        <p:nvSpPr>
          <p:cNvPr id="8" name="Rectangle 7"/>
          <p:cNvSpPr>
            <a:spLocks noChangeArrowheads="1"/>
          </p:cNvSpPr>
          <p:nvPr/>
        </p:nvSpPr>
        <p:spPr bwMode="gray">
          <a:xfrm rot="3419336">
            <a:off x="2846387" y="4271963"/>
            <a:ext cx="923925" cy="1003300"/>
          </a:xfrm>
          <a:prstGeom prst="rect">
            <a:avLst/>
          </a:prstGeom>
          <a:gradFill rotWithShape="1">
            <a:gsLst>
              <a:gs pos="0">
                <a:schemeClr val="accent1"/>
              </a:gs>
              <a:gs pos="100000">
                <a:schemeClr val="accent1">
                  <a:gamma/>
                  <a:shade val="46275"/>
                  <a:invGamma/>
                </a:schemeClr>
              </a:gs>
            </a:gsLst>
            <a:lin ang="5400000" scaled="1"/>
          </a:gradFill>
          <a:ln w="38100">
            <a:solidFill>
              <a:srgbClr val="FFFFFF"/>
            </a:solidFill>
            <a:miter lim="800000"/>
          </a:ln>
          <a:effectLst>
            <a:outerShdw dist="179605" dir="487806" algn="ctr" rotWithShape="0">
              <a:srgbClr val="000000">
                <a:alpha val="50000"/>
              </a:srgbClr>
            </a:outerShdw>
          </a:effectLst>
        </p:spPr>
        <p:txBody>
          <a:bodyPr wrap="none" anchor="ctr"/>
          <a:lstStyle/>
          <a:p>
            <a:pPr>
              <a:defRPr/>
            </a:pPr>
            <a:endParaRPr lang="zh-CN" altLang="en-US">
              <a:latin typeface="Arial" charset="0"/>
            </a:endParaRPr>
          </a:p>
        </p:txBody>
      </p:sp>
      <p:sp>
        <p:nvSpPr>
          <p:cNvPr id="9" name="Text Box 8"/>
          <p:cNvSpPr txBox="1">
            <a:spLocks noChangeArrowheads="1"/>
          </p:cNvSpPr>
          <p:nvPr/>
        </p:nvSpPr>
        <p:spPr bwMode="gray">
          <a:xfrm>
            <a:off x="2846517" y="4630738"/>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smtClean="0">
                <a:solidFill>
                  <a:srgbClr val="FFFFFF"/>
                </a:solidFill>
                <a:latin typeface="微软雅黑" pitchFamily="34" charset="-122"/>
                <a:ea typeface="微软雅黑" pitchFamily="34" charset="-122"/>
              </a:rPr>
              <a:t>管控要素</a:t>
            </a:r>
            <a:endParaRPr lang="en-US" altLang="zh-CN" sz="1600" dirty="0">
              <a:solidFill>
                <a:srgbClr val="FFFFFF"/>
              </a:solidFill>
              <a:latin typeface="微软雅黑" pitchFamily="34" charset="-122"/>
              <a:ea typeface="微软雅黑" pitchFamily="34" charset="-122"/>
            </a:endParaRPr>
          </a:p>
        </p:txBody>
      </p:sp>
      <p:sp>
        <p:nvSpPr>
          <p:cNvPr id="10" name="Rectangle 9"/>
          <p:cNvSpPr>
            <a:spLocks noChangeArrowheads="1"/>
          </p:cNvSpPr>
          <p:nvPr/>
        </p:nvSpPr>
        <p:spPr bwMode="gray">
          <a:xfrm rot="3419336">
            <a:off x="4916487" y="3119438"/>
            <a:ext cx="923925" cy="1003300"/>
          </a:xfrm>
          <a:prstGeom prst="rect">
            <a:avLst/>
          </a:prstGeom>
          <a:gradFill rotWithShape="1">
            <a:gsLst>
              <a:gs pos="0">
                <a:schemeClr val="hlink"/>
              </a:gs>
              <a:gs pos="100000">
                <a:schemeClr val="hlink">
                  <a:gamma/>
                  <a:shade val="46275"/>
                  <a:invGamma/>
                </a:schemeClr>
              </a:gs>
            </a:gsLst>
            <a:lin ang="5400000" scaled="1"/>
          </a:gradFill>
          <a:ln w="38100">
            <a:solidFill>
              <a:srgbClr val="FFFFFF"/>
            </a:solidFill>
            <a:miter lim="800000"/>
          </a:ln>
          <a:effectLst>
            <a:outerShdw dist="179605" dir="487806" algn="ctr" rotWithShape="0">
              <a:srgbClr val="000000">
                <a:alpha val="50000"/>
              </a:srgbClr>
            </a:outerShdw>
          </a:effectLst>
        </p:spPr>
        <p:txBody>
          <a:bodyPr wrap="none" anchor="ctr"/>
          <a:lstStyle/>
          <a:p>
            <a:pPr>
              <a:defRPr/>
            </a:pPr>
            <a:endParaRPr lang="zh-CN" altLang="en-US">
              <a:latin typeface="Arial" charset="0"/>
            </a:endParaRPr>
          </a:p>
        </p:txBody>
      </p:sp>
      <p:sp>
        <p:nvSpPr>
          <p:cNvPr id="11" name="Text Box 10"/>
          <p:cNvSpPr txBox="1">
            <a:spLocks noChangeArrowheads="1"/>
          </p:cNvSpPr>
          <p:nvPr/>
        </p:nvSpPr>
        <p:spPr bwMode="gray">
          <a:xfrm>
            <a:off x="4934749" y="3478213"/>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smtClean="0">
                <a:solidFill>
                  <a:srgbClr val="FFFFFF"/>
                </a:solidFill>
                <a:latin typeface="微软雅黑" pitchFamily="34" charset="-122"/>
                <a:ea typeface="微软雅黑" pitchFamily="34" charset="-122"/>
              </a:rPr>
              <a:t>风险分析</a:t>
            </a:r>
            <a:endParaRPr lang="en-US" altLang="zh-CN" sz="1600" dirty="0">
              <a:solidFill>
                <a:srgbClr val="FFFFFF"/>
              </a:solidFill>
              <a:latin typeface="微软雅黑" pitchFamily="34" charset="-122"/>
              <a:ea typeface="微软雅黑" pitchFamily="34" charset="-122"/>
            </a:endParaRPr>
          </a:p>
        </p:txBody>
      </p:sp>
      <p:sp>
        <p:nvSpPr>
          <p:cNvPr id="12" name="Text Box 11"/>
          <p:cNvSpPr txBox="1">
            <a:spLocks noChangeArrowheads="1"/>
          </p:cNvSpPr>
          <p:nvPr/>
        </p:nvSpPr>
        <p:spPr bwMode="gray">
          <a:xfrm>
            <a:off x="7239005" y="2017713"/>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sz="1600" dirty="0" smtClean="0">
                <a:solidFill>
                  <a:srgbClr val="FFFFFF"/>
                </a:solidFill>
                <a:latin typeface="微软雅黑" pitchFamily="34" charset="-122"/>
                <a:ea typeface="微软雅黑" pitchFamily="34" charset="-122"/>
              </a:rPr>
              <a:t>控制活动</a:t>
            </a:r>
            <a:endParaRPr lang="en-US" altLang="zh-CN" sz="1600" dirty="0">
              <a:solidFill>
                <a:srgbClr val="FFFFFF"/>
              </a:solidFill>
              <a:latin typeface="微软雅黑" pitchFamily="34" charset="-122"/>
              <a:ea typeface="微软雅黑" pitchFamily="34" charset="-122"/>
            </a:endParaRPr>
          </a:p>
        </p:txBody>
      </p:sp>
      <p:sp>
        <p:nvSpPr>
          <p:cNvPr id="13" name="Line 12"/>
          <p:cNvSpPr>
            <a:spLocks noChangeShapeType="1"/>
          </p:cNvSpPr>
          <p:nvPr/>
        </p:nvSpPr>
        <p:spPr bwMode="auto">
          <a:xfrm>
            <a:off x="2209800" y="3321050"/>
            <a:ext cx="762000" cy="1066800"/>
          </a:xfrm>
          <a:prstGeom prst="line">
            <a:avLst/>
          </a:prstGeom>
          <a:noFill/>
          <a:ln w="57150" cap="rnd">
            <a:solidFill>
              <a:srgbClr val="808080"/>
            </a:solidFill>
            <a:prstDash val="sysDot"/>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4" name="Line 13"/>
          <p:cNvSpPr>
            <a:spLocks noChangeShapeType="1"/>
          </p:cNvSpPr>
          <p:nvPr/>
        </p:nvSpPr>
        <p:spPr bwMode="auto">
          <a:xfrm flipV="1">
            <a:off x="3810000" y="3854450"/>
            <a:ext cx="1066800" cy="609600"/>
          </a:xfrm>
          <a:prstGeom prst="line">
            <a:avLst/>
          </a:prstGeom>
          <a:noFill/>
          <a:ln w="57150" cap="rnd">
            <a:solidFill>
              <a:srgbClr val="808080"/>
            </a:solidFill>
            <a:prstDash val="sysDot"/>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5" name="Line 14"/>
          <p:cNvSpPr>
            <a:spLocks noChangeShapeType="1"/>
          </p:cNvSpPr>
          <p:nvPr/>
        </p:nvSpPr>
        <p:spPr bwMode="auto">
          <a:xfrm flipV="1">
            <a:off x="5943600" y="2470150"/>
            <a:ext cx="1295400" cy="774700"/>
          </a:xfrm>
          <a:prstGeom prst="line">
            <a:avLst/>
          </a:prstGeom>
          <a:noFill/>
          <a:ln w="57150" cap="rnd">
            <a:solidFill>
              <a:srgbClr val="808080"/>
            </a:solidFill>
            <a:prstDash val="sysDot"/>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6" name="Text Box 15"/>
          <p:cNvSpPr txBox="1">
            <a:spLocks noChangeArrowheads="1"/>
          </p:cNvSpPr>
          <p:nvPr/>
        </p:nvSpPr>
        <p:spPr bwMode="auto">
          <a:xfrm>
            <a:off x="2267744" y="1938318"/>
            <a:ext cx="4715853" cy="338554"/>
          </a:xfrm>
          <a:prstGeom prst="rect">
            <a:avLst/>
          </a:prstGeom>
          <a:noFill/>
          <a:ln w="9525" algn="ctr">
            <a:noFill/>
            <a:miter lim="800000"/>
          </a:ln>
          <a:effectLst/>
        </p:spPr>
        <p:txBody>
          <a:bodyPr wrap="square">
            <a:spAutoFit/>
          </a:bodyPr>
          <a:lstStyle/>
          <a:p>
            <a:pPr algn="ctr" eaLnBrk="0" hangingPunct="0">
              <a:defRPr/>
            </a:pPr>
            <a:r>
              <a:rPr lang="zh-CN" altLang="en-US" sz="1600" b="1" u="sng" dirty="0" smtClean="0">
                <a:effectLst>
                  <a:outerShdw blurRad="38100" dist="38100" dir="2700000" algn="tl">
                    <a:srgbClr val="C0C0C0"/>
                  </a:outerShdw>
                </a:effectLst>
                <a:latin typeface="Arial" charset="0"/>
              </a:rPr>
              <a:t>传统企业管理向体系化的企业风险管理转型</a:t>
            </a:r>
            <a:endParaRPr lang="en-US" altLang="zh-CN" sz="1600" b="1" u="sng" dirty="0">
              <a:effectLst>
                <a:outerShdw blurRad="38100" dist="38100" dir="2700000" algn="tl">
                  <a:srgbClr val="C0C0C0"/>
                </a:outerShdw>
              </a:effectLst>
              <a:latin typeface="Arial" charset="0"/>
            </a:endParaRPr>
          </a:p>
        </p:txBody>
      </p:sp>
      <p:sp>
        <p:nvSpPr>
          <p:cNvPr id="17" name="Text Box 16"/>
          <p:cNvSpPr txBox="1">
            <a:spLocks noChangeArrowheads="1"/>
          </p:cNvSpPr>
          <p:nvPr/>
        </p:nvSpPr>
        <p:spPr bwMode="auto">
          <a:xfrm>
            <a:off x="2438400" y="5594350"/>
            <a:ext cx="180049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1400" dirty="0"/>
              <a:t>根据部门的职能战略</a:t>
            </a:r>
            <a:endParaRPr lang="en-US" altLang="zh-CN" sz="1400" dirty="0"/>
          </a:p>
          <a:p>
            <a:r>
              <a:rPr lang="zh-CN" altLang="en-US" sz="1400" dirty="0"/>
              <a:t>建立职能部门对下属</a:t>
            </a:r>
            <a:endParaRPr lang="en-US" altLang="zh-CN" sz="1400" dirty="0"/>
          </a:p>
          <a:p>
            <a:r>
              <a:rPr lang="zh-CN" altLang="en-US" sz="1400" dirty="0"/>
              <a:t>企业的核心管控要素</a:t>
            </a:r>
            <a:endParaRPr lang="en-US" altLang="zh-CN" sz="1400" dirty="0"/>
          </a:p>
        </p:txBody>
      </p:sp>
      <p:sp>
        <p:nvSpPr>
          <p:cNvPr id="18" name="Text Box 17"/>
          <p:cNvSpPr txBox="1">
            <a:spLocks noChangeArrowheads="1"/>
          </p:cNvSpPr>
          <p:nvPr/>
        </p:nvSpPr>
        <p:spPr bwMode="auto">
          <a:xfrm>
            <a:off x="4724400" y="4527550"/>
            <a:ext cx="180049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1400" dirty="0"/>
              <a:t>根据职能战略和管控</a:t>
            </a:r>
            <a:endParaRPr lang="en-US" altLang="zh-CN" sz="1400" dirty="0"/>
          </a:p>
          <a:p>
            <a:r>
              <a:rPr lang="zh-CN" altLang="en-US" sz="1400" dirty="0" smtClean="0"/>
              <a:t>要素识别实现职能战</a:t>
            </a:r>
            <a:endParaRPr lang="en-US" altLang="zh-CN" sz="1400" dirty="0" smtClean="0"/>
          </a:p>
          <a:p>
            <a:r>
              <a:rPr lang="zh-CN" altLang="en-US" sz="1400" dirty="0" smtClean="0"/>
              <a:t>略管控要素的风险点</a:t>
            </a:r>
            <a:endParaRPr lang="en-US" altLang="zh-CN" sz="1400" dirty="0"/>
          </a:p>
        </p:txBody>
      </p:sp>
      <p:sp>
        <p:nvSpPr>
          <p:cNvPr id="19" name="Text Box 18"/>
          <p:cNvSpPr txBox="1">
            <a:spLocks noChangeArrowheads="1"/>
          </p:cNvSpPr>
          <p:nvPr/>
        </p:nvSpPr>
        <p:spPr bwMode="auto">
          <a:xfrm>
            <a:off x="304800" y="3689350"/>
            <a:ext cx="180049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1400" dirty="0" smtClean="0"/>
              <a:t>根据</a:t>
            </a:r>
            <a:r>
              <a:rPr lang="zh-CN" altLang="en-US" sz="1400" dirty="0"/>
              <a:t>企业</a:t>
            </a:r>
            <a:r>
              <a:rPr lang="zh-CN" altLang="en-US" sz="1400" dirty="0" smtClean="0"/>
              <a:t>未来</a:t>
            </a:r>
            <a:r>
              <a:rPr lang="zh-CN" altLang="en-US" sz="1400" dirty="0"/>
              <a:t>发展的</a:t>
            </a:r>
            <a:endParaRPr lang="en-US" altLang="zh-CN" sz="1400" dirty="0"/>
          </a:p>
          <a:p>
            <a:r>
              <a:rPr lang="zh-CN" altLang="en-US" sz="1400" dirty="0"/>
              <a:t>需要从竞争出发建立</a:t>
            </a:r>
            <a:endParaRPr lang="en-US" altLang="zh-CN" sz="1400" dirty="0"/>
          </a:p>
          <a:p>
            <a:r>
              <a:rPr lang="zh-CN" altLang="en-US" sz="1400" dirty="0"/>
              <a:t>业务部门的职能战略</a:t>
            </a:r>
            <a:endParaRPr lang="en-US" altLang="zh-CN" sz="1400" dirty="0"/>
          </a:p>
        </p:txBody>
      </p:sp>
      <p:sp>
        <p:nvSpPr>
          <p:cNvPr id="20" name="Text Box 15"/>
          <p:cNvSpPr txBox="1">
            <a:spLocks noChangeArrowheads="1"/>
          </p:cNvSpPr>
          <p:nvPr/>
        </p:nvSpPr>
        <p:spPr bwMode="auto">
          <a:xfrm>
            <a:off x="4724400" y="5733256"/>
            <a:ext cx="3952056" cy="584775"/>
          </a:xfrm>
          <a:prstGeom prst="rect">
            <a:avLst/>
          </a:prstGeom>
          <a:noFill/>
          <a:ln w="9525" algn="ctr">
            <a:noFill/>
            <a:miter lim="800000"/>
          </a:ln>
          <a:effectLst/>
        </p:spPr>
        <p:txBody>
          <a:bodyPr wrap="square">
            <a:spAutoFit/>
          </a:bodyPr>
          <a:lstStyle/>
          <a:p>
            <a:pPr eaLnBrk="0" hangingPunct="0">
              <a:defRPr/>
            </a:pPr>
            <a:r>
              <a:rPr lang="zh-CN" altLang="en-US" sz="1600" b="1" u="sng" dirty="0" smtClean="0">
                <a:effectLst>
                  <a:outerShdw blurRad="38100" dist="38100" dir="2700000" algn="tl">
                    <a:srgbClr val="C0C0C0"/>
                  </a:outerShdw>
                </a:effectLst>
                <a:latin typeface="Arial" charset="0"/>
              </a:rPr>
              <a:t>在信息共享平台的支持下职能部门的管理内容呈现出了分析管理一体化的变化特征</a:t>
            </a:r>
            <a:endParaRPr lang="en-US" altLang="zh-CN" sz="1600" b="1" u="sng" dirty="0">
              <a:effectLst>
                <a:outerShdw blurRad="38100" dist="38100" dir="2700000" algn="tl">
                  <a:srgbClr val="C0C0C0"/>
                </a:outerShdw>
              </a:effectLst>
              <a:latin typeface="Arial"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五</a:t>
            </a:r>
            <a:r>
              <a:rPr lang="zh-CN" altLang="en-US" sz="2800" dirty="0" smtClean="0">
                <a:solidFill>
                  <a:schemeClr val="bg1"/>
                </a:solidFill>
                <a:latin typeface="微软雅黑" pitchFamily="34" charset="-122"/>
                <a:ea typeface="微软雅黑" pitchFamily="34" charset="-122"/>
              </a:rPr>
              <a:t>、面临的挑战</a:t>
            </a:r>
            <a:r>
              <a:rPr lang="en-US" altLang="zh-CN" sz="2800" dirty="0" smtClean="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a:t>
            </a:r>
            <a:r>
              <a:rPr lang="zh-CN" altLang="en-US" sz="2800" dirty="0" smtClean="0">
                <a:solidFill>
                  <a:schemeClr val="bg1"/>
                </a:solidFill>
                <a:latin typeface="微软雅黑" pitchFamily="34" charset="-122"/>
                <a:ea typeface="微软雅黑" pitchFamily="34" charset="-122"/>
              </a:rPr>
              <a:t>管理技术</a:t>
            </a:r>
            <a:endParaRPr lang="zh-CN" altLang="en-US" sz="2800" dirty="0">
              <a:solidFill>
                <a:schemeClr val="bg1"/>
              </a:solidFill>
              <a:latin typeface="微软雅黑" pitchFamily="34" charset="-122"/>
              <a:ea typeface="微软雅黑" pitchFamily="34" charset="-122"/>
            </a:endParaRPr>
          </a:p>
        </p:txBody>
      </p:sp>
      <p:sp>
        <p:nvSpPr>
          <p:cNvPr id="4" name="Freeform 4"/>
          <p:cNvSpPr/>
          <p:nvPr/>
        </p:nvSpPr>
        <p:spPr bwMode="ltGray">
          <a:xfrm>
            <a:off x="692150" y="3410099"/>
            <a:ext cx="7767638" cy="3043237"/>
          </a:xfrm>
          <a:custGeom>
            <a:avLst/>
            <a:gdLst>
              <a:gd name="T0" fmla="*/ 2147483647 w 4893"/>
              <a:gd name="T1" fmla="*/ 0 h 1917"/>
              <a:gd name="T2" fmla="*/ 2147483647 w 4893"/>
              <a:gd name="T3" fmla="*/ 2147483647 h 1917"/>
              <a:gd name="T4" fmla="*/ 2147483647 w 4893"/>
              <a:gd name="T5" fmla="*/ 2147483647 h 1917"/>
              <a:gd name="T6" fmla="*/ 2147483647 w 4893"/>
              <a:gd name="T7" fmla="*/ 2147483647 h 1917"/>
              <a:gd name="T8" fmla="*/ 0 w 4893"/>
              <a:gd name="T9" fmla="*/ 2147483647 h 1917"/>
              <a:gd name="T10" fmla="*/ 2147483647 w 4893"/>
              <a:gd name="T11" fmla="*/ 2147483647 h 1917"/>
              <a:gd name="T12" fmla="*/ 2147483647 w 4893"/>
              <a:gd name="T13" fmla="*/ 0 h 1917"/>
              <a:gd name="T14" fmla="*/ 0 60000 65536"/>
              <a:gd name="T15" fmla="*/ 0 60000 65536"/>
              <a:gd name="T16" fmla="*/ 0 60000 65536"/>
              <a:gd name="T17" fmla="*/ 0 60000 65536"/>
              <a:gd name="T18" fmla="*/ 0 60000 65536"/>
              <a:gd name="T19" fmla="*/ 0 60000 65536"/>
              <a:gd name="T20" fmla="*/ 0 60000 65536"/>
              <a:gd name="T21" fmla="*/ 0 w 4893"/>
              <a:gd name="T22" fmla="*/ 0 h 1917"/>
              <a:gd name="T23" fmla="*/ 4893 w 4893"/>
              <a:gd name="T24" fmla="*/ 1917 h 19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93" h="1917">
                <a:moveTo>
                  <a:pt x="4878" y="0"/>
                </a:moveTo>
                <a:cubicBezTo>
                  <a:pt x="4878" y="0"/>
                  <a:pt x="4891" y="226"/>
                  <a:pt x="4893" y="440"/>
                </a:cubicBezTo>
                <a:cubicBezTo>
                  <a:pt x="3867" y="440"/>
                  <a:pt x="3815" y="1811"/>
                  <a:pt x="2467" y="1917"/>
                </a:cubicBezTo>
                <a:cubicBezTo>
                  <a:pt x="1073" y="1877"/>
                  <a:pt x="1309" y="493"/>
                  <a:pt x="21" y="500"/>
                </a:cubicBezTo>
                <a:lnTo>
                  <a:pt x="0" y="2"/>
                </a:lnTo>
                <a:cubicBezTo>
                  <a:pt x="620" y="518"/>
                  <a:pt x="1873" y="671"/>
                  <a:pt x="2461" y="667"/>
                </a:cubicBezTo>
                <a:cubicBezTo>
                  <a:pt x="2461" y="667"/>
                  <a:pt x="4076" y="668"/>
                  <a:pt x="4878" y="0"/>
                </a:cubicBezTo>
                <a:close/>
              </a:path>
            </a:pathLst>
          </a:custGeom>
          <a:gradFill rotWithShape="1">
            <a:gsLst>
              <a:gs pos="0">
                <a:srgbClr val="0D2D47"/>
              </a:gs>
              <a:gs pos="50000">
                <a:srgbClr val="0F5C83"/>
              </a:gs>
              <a:gs pos="100000">
                <a:srgbClr val="0D2D47"/>
              </a:gs>
            </a:gsLst>
            <a:lin ang="0" scaled="1"/>
          </a:gradFill>
          <a:ln w="9525">
            <a:noFill/>
            <a:round/>
          </a:ln>
        </p:spPr>
        <p:txBody>
          <a:bodyPr/>
          <a:lstStyle/>
          <a:p>
            <a:endParaRPr lang="zh-CN" altLang="en-US"/>
          </a:p>
        </p:txBody>
      </p:sp>
      <p:sp>
        <p:nvSpPr>
          <p:cNvPr id="5" name="Line 5"/>
          <p:cNvSpPr>
            <a:spLocks noChangeShapeType="1"/>
          </p:cNvSpPr>
          <p:nvPr/>
        </p:nvSpPr>
        <p:spPr bwMode="gray">
          <a:xfrm flipH="1">
            <a:off x="2216150" y="5377011"/>
            <a:ext cx="874713" cy="712788"/>
          </a:xfrm>
          <a:prstGeom prst="line">
            <a:avLst/>
          </a:prstGeom>
          <a:noFill/>
          <a:ln w="9525">
            <a:solidFill>
              <a:srgbClr val="F8F8F8">
                <a:alpha val="10196"/>
              </a:srgbClr>
            </a:solidFill>
            <a:round/>
          </a:ln>
        </p:spPr>
        <p:txBody>
          <a:bodyPr/>
          <a:lstStyle/>
          <a:p>
            <a:endParaRPr lang="zh-CN" altLang="en-US"/>
          </a:p>
        </p:txBody>
      </p:sp>
      <p:sp>
        <p:nvSpPr>
          <p:cNvPr id="6" name="Line 6"/>
          <p:cNvSpPr>
            <a:spLocks noChangeShapeType="1"/>
          </p:cNvSpPr>
          <p:nvPr/>
        </p:nvSpPr>
        <p:spPr bwMode="gray">
          <a:xfrm>
            <a:off x="5970588" y="5392886"/>
            <a:ext cx="874712" cy="712788"/>
          </a:xfrm>
          <a:prstGeom prst="line">
            <a:avLst/>
          </a:prstGeom>
          <a:noFill/>
          <a:ln w="9525">
            <a:solidFill>
              <a:srgbClr val="F8F8F8">
                <a:alpha val="10196"/>
              </a:srgbClr>
            </a:solidFill>
            <a:round/>
          </a:ln>
        </p:spPr>
        <p:txBody>
          <a:bodyPr/>
          <a:lstStyle/>
          <a:p>
            <a:endParaRPr lang="zh-CN" altLang="en-US"/>
          </a:p>
        </p:txBody>
      </p:sp>
      <p:sp>
        <p:nvSpPr>
          <p:cNvPr id="7" name="Line 7"/>
          <p:cNvSpPr>
            <a:spLocks noChangeShapeType="1"/>
          </p:cNvSpPr>
          <p:nvPr/>
        </p:nvSpPr>
        <p:spPr bwMode="gray">
          <a:xfrm flipH="1">
            <a:off x="666750" y="5032524"/>
            <a:ext cx="1143000" cy="331787"/>
          </a:xfrm>
          <a:prstGeom prst="line">
            <a:avLst/>
          </a:prstGeom>
          <a:noFill/>
          <a:ln w="9525">
            <a:solidFill>
              <a:srgbClr val="F8F8F8">
                <a:alpha val="10196"/>
              </a:srgbClr>
            </a:solidFill>
            <a:round/>
          </a:ln>
        </p:spPr>
        <p:txBody>
          <a:bodyPr/>
          <a:lstStyle/>
          <a:p>
            <a:endParaRPr lang="zh-CN" altLang="en-US"/>
          </a:p>
        </p:txBody>
      </p:sp>
      <p:sp>
        <p:nvSpPr>
          <p:cNvPr id="8" name="Line 8"/>
          <p:cNvSpPr>
            <a:spLocks noChangeShapeType="1"/>
          </p:cNvSpPr>
          <p:nvPr/>
        </p:nvSpPr>
        <p:spPr bwMode="gray">
          <a:xfrm>
            <a:off x="7362825" y="5027761"/>
            <a:ext cx="1103313" cy="331788"/>
          </a:xfrm>
          <a:prstGeom prst="line">
            <a:avLst/>
          </a:prstGeom>
          <a:noFill/>
          <a:ln w="9525">
            <a:solidFill>
              <a:srgbClr val="F8F8F8">
                <a:alpha val="10196"/>
              </a:srgbClr>
            </a:solidFill>
            <a:round/>
          </a:ln>
        </p:spPr>
        <p:txBody>
          <a:bodyPr/>
          <a:lstStyle/>
          <a:p>
            <a:endParaRPr lang="zh-CN" altLang="en-US"/>
          </a:p>
        </p:txBody>
      </p:sp>
      <p:sp>
        <p:nvSpPr>
          <p:cNvPr id="9" name="Text Box 9"/>
          <p:cNvSpPr txBox="1">
            <a:spLocks noChangeArrowheads="1"/>
          </p:cNvSpPr>
          <p:nvPr/>
        </p:nvSpPr>
        <p:spPr bwMode="white">
          <a:xfrm>
            <a:off x="2900362" y="4437112"/>
            <a:ext cx="3543845" cy="1342355"/>
          </a:xfrm>
          <a:prstGeom prst="rect">
            <a:avLst/>
          </a:prstGeom>
          <a:noFill/>
          <a:ln w="9525" algn="ctr">
            <a:noFill/>
            <a:miter lim="800000"/>
          </a:ln>
        </p:spPr>
        <p:txBody>
          <a:bodyPr wrap="square">
            <a:spAutoFit/>
          </a:bodyPr>
          <a:lstStyle/>
          <a:p>
            <a:pPr algn="ctr" eaLnBrk="0" hangingPunct="0">
              <a:lnSpc>
                <a:spcPct val="150000"/>
              </a:lnSpc>
            </a:pPr>
            <a:r>
              <a:rPr lang="zh-CN" altLang="en-US" sz="1400" dirty="0" smtClean="0">
                <a:solidFill>
                  <a:srgbClr val="FEFFFF"/>
                </a:solidFill>
              </a:rPr>
              <a:t>完备的风险管理是建立在综合的知识体系上的一门应用学科，风险管理团队不仅要在需要的知识面上做到全面覆盖，而且还需要掌握各种风险识别、分析的模型工具</a:t>
            </a:r>
            <a:endParaRPr lang="en-US" altLang="zh-CN" sz="1400" dirty="0">
              <a:solidFill>
                <a:srgbClr val="FEFFFF"/>
              </a:solidFill>
            </a:endParaRPr>
          </a:p>
        </p:txBody>
      </p:sp>
      <p:sp>
        <p:nvSpPr>
          <p:cNvPr id="10" name="Line 10"/>
          <p:cNvSpPr>
            <a:spLocks noChangeShapeType="1"/>
          </p:cNvSpPr>
          <p:nvPr/>
        </p:nvSpPr>
        <p:spPr bwMode="gray">
          <a:xfrm flipH="1">
            <a:off x="2227263" y="3387874"/>
            <a:ext cx="874712" cy="712787"/>
          </a:xfrm>
          <a:prstGeom prst="line">
            <a:avLst/>
          </a:prstGeom>
          <a:noFill/>
          <a:ln w="9525">
            <a:solidFill>
              <a:srgbClr val="F8F8F8">
                <a:alpha val="39999"/>
              </a:srgbClr>
            </a:solidFill>
            <a:round/>
          </a:ln>
        </p:spPr>
        <p:txBody>
          <a:bodyPr/>
          <a:lstStyle/>
          <a:p>
            <a:endParaRPr lang="zh-CN" altLang="en-US"/>
          </a:p>
        </p:txBody>
      </p:sp>
      <p:sp>
        <p:nvSpPr>
          <p:cNvPr id="11" name="Line 11"/>
          <p:cNvSpPr>
            <a:spLocks noChangeShapeType="1"/>
          </p:cNvSpPr>
          <p:nvPr/>
        </p:nvSpPr>
        <p:spPr bwMode="gray">
          <a:xfrm>
            <a:off x="5981700" y="3403749"/>
            <a:ext cx="874713" cy="712787"/>
          </a:xfrm>
          <a:prstGeom prst="line">
            <a:avLst/>
          </a:prstGeom>
          <a:noFill/>
          <a:ln w="9525">
            <a:solidFill>
              <a:srgbClr val="F8F8F8">
                <a:alpha val="39999"/>
              </a:srgbClr>
            </a:solidFill>
            <a:round/>
          </a:ln>
        </p:spPr>
        <p:txBody>
          <a:bodyPr/>
          <a:lstStyle/>
          <a:p>
            <a:endParaRPr lang="zh-CN" altLang="en-US"/>
          </a:p>
        </p:txBody>
      </p:sp>
      <p:sp>
        <p:nvSpPr>
          <p:cNvPr id="12" name="Line 12"/>
          <p:cNvSpPr>
            <a:spLocks noChangeShapeType="1"/>
          </p:cNvSpPr>
          <p:nvPr/>
        </p:nvSpPr>
        <p:spPr bwMode="gray">
          <a:xfrm>
            <a:off x="4575175" y="3586311"/>
            <a:ext cx="0" cy="825500"/>
          </a:xfrm>
          <a:prstGeom prst="line">
            <a:avLst/>
          </a:prstGeom>
          <a:noFill/>
          <a:ln w="9525">
            <a:solidFill>
              <a:srgbClr val="F8F8F8">
                <a:alpha val="30196"/>
              </a:srgbClr>
            </a:solidFill>
            <a:round/>
          </a:ln>
        </p:spPr>
        <p:txBody>
          <a:bodyPr/>
          <a:lstStyle/>
          <a:p>
            <a:endParaRPr lang="zh-CN" altLang="en-US"/>
          </a:p>
        </p:txBody>
      </p:sp>
      <p:sp>
        <p:nvSpPr>
          <p:cNvPr id="13" name="Freeform 13"/>
          <p:cNvSpPr/>
          <p:nvPr/>
        </p:nvSpPr>
        <p:spPr bwMode="gray">
          <a:xfrm>
            <a:off x="685800" y="3392636"/>
            <a:ext cx="7743825" cy="1036638"/>
          </a:xfrm>
          <a:custGeom>
            <a:avLst/>
            <a:gdLst>
              <a:gd name="T0" fmla="*/ 0 w 4878"/>
              <a:gd name="T1" fmla="*/ 0 h 653"/>
              <a:gd name="T2" fmla="*/ 2147483647 w 4878"/>
              <a:gd name="T3" fmla="*/ 2147483647 h 653"/>
              <a:gd name="T4" fmla="*/ 2147483647 w 4878"/>
              <a:gd name="T5" fmla="*/ 2147483647 h 653"/>
              <a:gd name="T6" fmla="*/ 0 60000 65536"/>
              <a:gd name="T7" fmla="*/ 0 60000 65536"/>
              <a:gd name="T8" fmla="*/ 0 60000 65536"/>
              <a:gd name="T9" fmla="*/ 0 w 4878"/>
              <a:gd name="T10" fmla="*/ 0 h 653"/>
              <a:gd name="T11" fmla="*/ 4878 w 4878"/>
              <a:gd name="T12" fmla="*/ 653 h 653"/>
            </a:gdLst>
            <a:ahLst/>
            <a:cxnLst>
              <a:cxn ang="T6">
                <a:pos x="T0" y="T1"/>
              </a:cxn>
              <a:cxn ang="T7">
                <a:pos x="T2" y="T3"/>
              </a:cxn>
              <a:cxn ang="T8">
                <a:pos x="T4" y="T5"/>
              </a:cxn>
            </a:cxnLst>
            <a:rect l="T9" t="T10" r="T11" b="T12"/>
            <a:pathLst>
              <a:path w="4878" h="653">
                <a:moveTo>
                  <a:pt x="0" y="0"/>
                </a:moveTo>
                <a:cubicBezTo>
                  <a:pt x="522" y="422"/>
                  <a:pt x="1577" y="653"/>
                  <a:pt x="2443" y="649"/>
                </a:cubicBezTo>
                <a:cubicBezTo>
                  <a:pt x="3387" y="645"/>
                  <a:pt x="4229" y="447"/>
                  <a:pt x="4878" y="17"/>
                </a:cubicBezTo>
              </a:path>
            </a:pathLst>
          </a:custGeom>
          <a:noFill/>
          <a:ln w="28575">
            <a:solidFill>
              <a:srgbClr val="FFFFFF">
                <a:alpha val="79999"/>
              </a:srgbClr>
            </a:solidFill>
            <a:round/>
          </a:ln>
        </p:spPr>
        <p:txBody>
          <a:bodyPr/>
          <a:lstStyle/>
          <a:p>
            <a:endParaRPr lang="zh-CN" altLang="en-US"/>
          </a:p>
        </p:txBody>
      </p:sp>
      <p:grpSp>
        <p:nvGrpSpPr>
          <p:cNvPr id="14" name="Group 14"/>
          <p:cNvGrpSpPr/>
          <p:nvPr/>
        </p:nvGrpSpPr>
        <p:grpSpPr bwMode="auto">
          <a:xfrm>
            <a:off x="1109663" y="2136924"/>
            <a:ext cx="1425575" cy="1508125"/>
            <a:chOff x="699" y="1238"/>
            <a:chExt cx="898" cy="950"/>
          </a:xfrm>
        </p:grpSpPr>
        <p:grpSp>
          <p:nvGrpSpPr>
            <p:cNvPr id="15" name="Group 15"/>
            <p:cNvGrpSpPr/>
            <p:nvPr/>
          </p:nvGrpSpPr>
          <p:grpSpPr bwMode="auto">
            <a:xfrm>
              <a:off x="699" y="1238"/>
              <a:ext cx="898" cy="950"/>
              <a:chOff x="192" y="1917"/>
              <a:chExt cx="1042" cy="1102"/>
            </a:xfrm>
          </p:grpSpPr>
          <p:pic>
            <p:nvPicPr>
              <p:cNvPr id="17" name="Picture 16" descr="light_shadow"/>
              <p:cNvPicPr>
                <a:picLocks noChangeAspect="1" noChangeArrowheads="1"/>
              </p:cNvPicPr>
              <p:nvPr/>
            </p:nvPicPr>
            <p:blipFill>
              <a:blip r:embed="rId3" cstate="print">
                <a:lum bright="-78000" contrast="-78000"/>
              </a:blip>
              <a:srcRect/>
              <a:stretch>
                <a:fillRect/>
              </a:stretch>
            </p:blipFill>
            <p:spPr bwMode="gray">
              <a:xfrm>
                <a:off x="291" y="2781"/>
                <a:ext cx="858" cy="238"/>
              </a:xfrm>
              <a:prstGeom prst="rect">
                <a:avLst/>
              </a:prstGeom>
              <a:noFill/>
              <a:ln w="9525">
                <a:noFill/>
                <a:miter lim="800000"/>
                <a:headEnd/>
                <a:tailEnd/>
              </a:ln>
            </p:spPr>
          </p:pic>
          <p:pic>
            <p:nvPicPr>
              <p:cNvPr id="18" name="Picture 17" descr="circuler_1"/>
              <p:cNvPicPr>
                <a:picLocks noChangeAspect="1" noChangeArrowheads="1"/>
              </p:cNvPicPr>
              <p:nvPr/>
            </p:nvPicPr>
            <p:blipFill>
              <a:blip r:embed="rId4" cstate="print"/>
              <a:srcRect/>
              <a:stretch>
                <a:fillRect/>
              </a:stretch>
            </p:blipFill>
            <p:spPr bwMode="gray">
              <a:xfrm>
                <a:off x="192" y="1917"/>
                <a:ext cx="1042" cy="1016"/>
              </a:xfrm>
              <a:prstGeom prst="rect">
                <a:avLst/>
              </a:prstGeom>
              <a:noFill/>
              <a:ln w="9525">
                <a:noFill/>
                <a:miter lim="800000"/>
                <a:headEnd/>
                <a:tailEnd/>
              </a:ln>
            </p:spPr>
          </p:pic>
          <p:sp>
            <p:nvSpPr>
              <p:cNvPr id="19" name="Oval 18"/>
              <p:cNvSpPr>
                <a:spLocks noChangeArrowheads="1"/>
              </p:cNvSpPr>
              <p:nvPr/>
            </p:nvSpPr>
            <p:spPr bwMode="gray">
              <a:xfrm>
                <a:off x="192" y="1917"/>
                <a:ext cx="1035" cy="1019"/>
              </a:xfrm>
              <a:prstGeom prst="ellipse">
                <a:avLst/>
              </a:prstGeom>
              <a:gradFill rotWithShape="1">
                <a:gsLst>
                  <a:gs pos="0">
                    <a:srgbClr val="FF9900">
                      <a:gamma/>
                      <a:shade val="63529"/>
                      <a:invGamma/>
                      <a:alpha val="89999"/>
                    </a:srgbClr>
                  </a:gs>
                  <a:gs pos="50000">
                    <a:srgbClr val="FF9900">
                      <a:alpha val="55000"/>
                    </a:srgbClr>
                  </a:gs>
                  <a:gs pos="100000">
                    <a:srgbClr val="FF9900">
                      <a:gamma/>
                      <a:shade val="63529"/>
                      <a:invGamma/>
                      <a:alpha val="89999"/>
                    </a:srgbClr>
                  </a:gs>
                </a:gsLst>
                <a:lin ang="5400000" scaled="1"/>
              </a:gradFill>
              <a:ln w="9525" algn="ctr">
                <a:noFill/>
                <a:round/>
              </a:ln>
              <a:effectLst/>
            </p:spPr>
            <p:txBody>
              <a:bodyPr wrap="none" anchor="ctr"/>
              <a:lstStyle/>
              <a:p>
                <a:pPr>
                  <a:defRPr/>
                </a:pPr>
                <a:endParaRPr lang="zh-CN" altLang="en-US"/>
              </a:p>
            </p:txBody>
          </p:sp>
        </p:grpSp>
        <p:pic>
          <p:nvPicPr>
            <p:cNvPr id="16" name="Picture 19" descr="Picture2"/>
            <p:cNvPicPr>
              <a:picLocks noChangeAspect="1" noChangeArrowheads="1"/>
            </p:cNvPicPr>
            <p:nvPr/>
          </p:nvPicPr>
          <p:blipFill>
            <a:blip r:embed="rId5" cstate="print"/>
            <a:srcRect/>
            <a:stretch>
              <a:fillRect/>
            </a:stretch>
          </p:blipFill>
          <p:spPr bwMode="gray">
            <a:xfrm>
              <a:off x="789" y="1247"/>
              <a:ext cx="709" cy="310"/>
            </a:xfrm>
            <a:prstGeom prst="rect">
              <a:avLst/>
            </a:prstGeom>
            <a:noFill/>
            <a:ln w="9525">
              <a:noFill/>
              <a:miter lim="800000"/>
              <a:headEnd/>
              <a:tailEnd/>
            </a:ln>
          </p:spPr>
        </p:pic>
      </p:grpSp>
      <p:grpSp>
        <p:nvGrpSpPr>
          <p:cNvPr id="20" name="Group 20"/>
          <p:cNvGrpSpPr/>
          <p:nvPr/>
        </p:nvGrpSpPr>
        <p:grpSpPr bwMode="auto">
          <a:xfrm>
            <a:off x="6553200" y="2136924"/>
            <a:ext cx="1425575" cy="1508125"/>
            <a:chOff x="192" y="1917"/>
            <a:chExt cx="1042" cy="1102"/>
          </a:xfrm>
        </p:grpSpPr>
        <p:grpSp>
          <p:nvGrpSpPr>
            <p:cNvPr id="21" name="Group 21"/>
            <p:cNvGrpSpPr/>
            <p:nvPr/>
          </p:nvGrpSpPr>
          <p:grpSpPr bwMode="auto">
            <a:xfrm>
              <a:off x="192" y="1917"/>
              <a:ext cx="1042" cy="1102"/>
              <a:chOff x="192" y="1917"/>
              <a:chExt cx="1042" cy="1102"/>
            </a:xfrm>
          </p:grpSpPr>
          <p:pic>
            <p:nvPicPr>
              <p:cNvPr id="23" name="Picture 22" descr="light_shadow"/>
              <p:cNvPicPr>
                <a:picLocks noChangeAspect="1" noChangeArrowheads="1"/>
              </p:cNvPicPr>
              <p:nvPr/>
            </p:nvPicPr>
            <p:blipFill>
              <a:blip r:embed="rId3" cstate="print">
                <a:lum bright="-78000" contrast="-78000"/>
              </a:blip>
              <a:srcRect/>
              <a:stretch>
                <a:fillRect/>
              </a:stretch>
            </p:blipFill>
            <p:spPr bwMode="gray">
              <a:xfrm>
                <a:off x="291" y="2781"/>
                <a:ext cx="858" cy="238"/>
              </a:xfrm>
              <a:prstGeom prst="rect">
                <a:avLst/>
              </a:prstGeom>
              <a:noFill/>
              <a:ln w="9525">
                <a:noFill/>
                <a:miter lim="800000"/>
                <a:headEnd/>
                <a:tailEnd/>
              </a:ln>
            </p:spPr>
          </p:pic>
          <p:pic>
            <p:nvPicPr>
              <p:cNvPr id="24" name="Picture 23" descr="circuler_1"/>
              <p:cNvPicPr>
                <a:picLocks noChangeAspect="1" noChangeArrowheads="1"/>
              </p:cNvPicPr>
              <p:nvPr/>
            </p:nvPicPr>
            <p:blipFill>
              <a:blip r:embed="rId4" cstate="print"/>
              <a:srcRect/>
              <a:stretch>
                <a:fillRect/>
              </a:stretch>
            </p:blipFill>
            <p:spPr bwMode="gray">
              <a:xfrm>
                <a:off x="192" y="1917"/>
                <a:ext cx="1042" cy="1016"/>
              </a:xfrm>
              <a:prstGeom prst="rect">
                <a:avLst/>
              </a:prstGeom>
              <a:noFill/>
              <a:ln w="9525">
                <a:noFill/>
                <a:miter lim="800000"/>
                <a:headEnd/>
                <a:tailEnd/>
              </a:ln>
            </p:spPr>
          </p:pic>
          <p:sp>
            <p:nvSpPr>
              <p:cNvPr id="25" name="Oval 24"/>
              <p:cNvSpPr>
                <a:spLocks noChangeArrowheads="1"/>
              </p:cNvSpPr>
              <p:nvPr/>
            </p:nvSpPr>
            <p:spPr bwMode="gray">
              <a:xfrm>
                <a:off x="192" y="1917"/>
                <a:ext cx="1035" cy="1018"/>
              </a:xfrm>
              <a:prstGeom prst="ellipse">
                <a:avLst/>
              </a:prstGeom>
              <a:gradFill rotWithShape="1">
                <a:gsLst>
                  <a:gs pos="0">
                    <a:schemeClr val="folHlink">
                      <a:gamma/>
                      <a:shade val="46275"/>
                      <a:invGamma/>
                      <a:alpha val="89999"/>
                    </a:schemeClr>
                  </a:gs>
                  <a:gs pos="50000">
                    <a:schemeClr val="folHlink">
                      <a:alpha val="55000"/>
                    </a:schemeClr>
                  </a:gs>
                  <a:gs pos="100000">
                    <a:schemeClr val="folHlink">
                      <a:gamma/>
                      <a:shade val="46275"/>
                      <a:invGamma/>
                      <a:alpha val="89999"/>
                    </a:schemeClr>
                  </a:gs>
                </a:gsLst>
                <a:lin ang="5400000" scaled="1"/>
              </a:gradFill>
              <a:ln w="9525" algn="ctr">
                <a:noFill/>
                <a:round/>
              </a:ln>
              <a:effectLst/>
            </p:spPr>
            <p:txBody>
              <a:bodyPr wrap="none" anchor="ctr"/>
              <a:lstStyle/>
              <a:p>
                <a:pPr>
                  <a:defRPr/>
                </a:pPr>
                <a:endParaRPr lang="zh-CN" altLang="en-US"/>
              </a:p>
            </p:txBody>
          </p:sp>
        </p:grpSp>
        <p:pic>
          <p:nvPicPr>
            <p:cNvPr id="22" name="Picture 25" descr="Picture2"/>
            <p:cNvPicPr>
              <a:picLocks noChangeAspect="1" noChangeArrowheads="1"/>
            </p:cNvPicPr>
            <p:nvPr/>
          </p:nvPicPr>
          <p:blipFill>
            <a:blip r:embed="rId5" cstate="print"/>
            <a:srcRect/>
            <a:stretch>
              <a:fillRect/>
            </a:stretch>
          </p:blipFill>
          <p:spPr bwMode="gray">
            <a:xfrm>
              <a:off x="296" y="1927"/>
              <a:ext cx="823" cy="360"/>
            </a:xfrm>
            <a:prstGeom prst="rect">
              <a:avLst/>
            </a:prstGeom>
            <a:noFill/>
            <a:ln w="9525">
              <a:noFill/>
              <a:miter lim="800000"/>
              <a:headEnd/>
              <a:tailEnd/>
            </a:ln>
          </p:spPr>
        </p:pic>
      </p:grpSp>
      <p:sp>
        <p:nvSpPr>
          <p:cNvPr id="26" name="Rectangle 26"/>
          <p:cNvSpPr>
            <a:spLocks noChangeArrowheads="1"/>
          </p:cNvSpPr>
          <p:nvPr/>
        </p:nvSpPr>
        <p:spPr bwMode="gray">
          <a:xfrm>
            <a:off x="1169988" y="2617936"/>
            <a:ext cx="1217000" cy="400110"/>
          </a:xfrm>
          <a:prstGeom prst="rect">
            <a:avLst/>
          </a:prstGeom>
          <a:noFill/>
          <a:ln w="9525">
            <a:noFill/>
            <a:miter lim="800000"/>
          </a:ln>
        </p:spPr>
        <p:txBody>
          <a:bodyPr wrap="none">
            <a:spAutoFit/>
          </a:bodyPr>
          <a:lstStyle/>
          <a:p>
            <a:pPr>
              <a:buClr>
                <a:srgbClr val="FF0066"/>
              </a:buClr>
              <a:buSzPct val="75000"/>
              <a:buFont typeface="Arial" charset="0"/>
              <a:buNone/>
            </a:pPr>
            <a:r>
              <a:rPr lang="zh-CN" altLang="en-US" sz="2000" dirty="0" smtClean="0">
                <a:solidFill>
                  <a:srgbClr val="080808"/>
                </a:solidFill>
                <a:latin typeface="微软雅黑" pitchFamily="34" charset="-122"/>
                <a:ea typeface="微软雅黑" pitchFamily="34" charset="-122"/>
              </a:rPr>
              <a:t>企业管理</a:t>
            </a:r>
            <a:endParaRPr lang="en-US" altLang="zh-CN" sz="2000" dirty="0">
              <a:solidFill>
                <a:srgbClr val="080808"/>
              </a:solidFill>
              <a:latin typeface="微软雅黑" pitchFamily="34" charset="-122"/>
              <a:ea typeface="微软雅黑" pitchFamily="34" charset="-122"/>
            </a:endParaRPr>
          </a:p>
        </p:txBody>
      </p:sp>
      <p:sp>
        <p:nvSpPr>
          <p:cNvPr id="27" name="Rectangle 27"/>
          <p:cNvSpPr>
            <a:spLocks noChangeArrowheads="1"/>
          </p:cNvSpPr>
          <p:nvPr/>
        </p:nvSpPr>
        <p:spPr bwMode="gray">
          <a:xfrm>
            <a:off x="6673779" y="2553816"/>
            <a:ext cx="1210589" cy="707886"/>
          </a:xfrm>
          <a:prstGeom prst="rect">
            <a:avLst/>
          </a:prstGeom>
          <a:noFill/>
          <a:ln w="9525">
            <a:noFill/>
            <a:miter lim="800000"/>
          </a:ln>
        </p:spPr>
        <p:txBody>
          <a:bodyPr wrap="none">
            <a:spAutoFit/>
          </a:bodyPr>
          <a:lstStyle/>
          <a:p>
            <a:pPr algn="ctr">
              <a:buClr>
                <a:srgbClr val="FF0066"/>
              </a:buClr>
              <a:buSzPct val="75000"/>
              <a:buFont typeface="Arial" charset="0"/>
              <a:buNone/>
            </a:pPr>
            <a:r>
              <a:rPr lang="zh-CN" altLang="en-US" sz="2000" dirty="0" smtClean="0">
                <a:solidFill>
                  <a:srgbClr val="080808"/>
                </a:solidFill>
                <a:latin typeface="微软雅黑" pitchFamily="34" charset="-122"/>
                <a:ea typeface="微软雅黑" pitchFamily="34" charset="-122"/>
              </a:rPr>
              <a:t>数学与</a:t>
            </a:r>
            <a:endParaRPr lang="en-US" altLang="zh-CN" sz="2000" dirty="0" smtClean="0">
              <a:solidFill>
                <a:srgbClr val="080808"/>
              </a:solidFill>
              <a:latin typeface="微软雅黑" pitchFamily="34" charset="-122"/>
              <a:ea typeface="微软雅黑" pitchFamily="34" charset="-122"/>
            </a:endParaRPr>
          </a:p>
          <a:p>
            <a:pPr algn="ctr">
              <a:buClr>
                <a:srgbClr val="FF0066"/>
              </a:buClr>
              <a:buSzPct val="75000"/>
              <a:buFont typeface="Arial" charset="0"/>
              <a:buNone/>
            </a:pPr>
            <a:r>
              <a:rPr lang="zh-CN" altLang="en-US" sz="2000" dirty="0" smtClean="0">
                <a:solidFill>
                  <a:srgbClr val="080808"/>
                </a:solidFill>
                <a:latin typeface="微软雅黑" pitchFamily="34" charset="-122"/>
                <a:ea typeface="微软雅黑" pitchFamily="34" charset="-122"/>
              </a:rPr>
              <a:t>分析技术</a:t>
            </a:r>
            <a:endParaRPr lang="en-US" altLang="zh-CN" sz="2000" dirty="0">
              <a:solidFill>
                <a:srgbClr val="080808"/>
              </a:solidFill>
              <a:latin typeface="微软雅黑" pitchFamily="34" charset="-122"/>
              <a:ea typeface="微软雅黑" pitchFamily="34" charset="-122"/>
            </a:endParaRPr>
          </a:p>
        </p:txBody>
      </p:sp>
      <p:grpSp>
        <p:nvGrpSpPr>
          <p:cNvPr id="28" name="Group 28"/>
          <p:cNvGrpSpPr/>
          <p:nvPr/>
        </p:nvGrpSpPr>
        <p:grpSpPr bwMode="auto">
          <a:xfrm>
            <a:off x="2743200" y="2400449"/>
            <a:ext cx="1654175" cy="1749425"/>
            <a:chOff x="192" y="1917"/>
            <a:chExt cx="1042" cy="1102"/>
          </a:xfrm>
        </p:grpSpPr>
        <p:grpSp>
          <p:nvGrpSpPr>
            <p:cNvPr id="29" name="Group 29"/>
            <p:cNvGrpSpPr/>
            <p:nvPr/>
          </p:nvGrpSpPr>
          <p:grpSpPr bwMode="auto">
            <a:xfrm>
              <a:off x="192" y="1917"/>
              <a:ext cx="1042" cy="1102"/>
              <a:chOff x="192" y="1917"/>
              <a:chExt cx="1042" cy="1102"/>
            </a:xfrm>
          </p:grpSpPr>
          <p:pic>
            <p:nvPicPr>
              <p:cNvPr id="31" name="Picture 30" descr="light_shadow"/>
              <p:cNvPicPr>
                <a:picLocks noChangeAspect="1" noChangeArrowheads="1"/>
              </p:cNvPicPr>
              <p:nvPr/>
            </p:nvPicPr>
            <p:blipFill>
              <a:blip r:embed="rId6" cstate="print">
                <a:lum bright="-78000" contrast="-78000"/>
              </a:blip>
              <a:srcRect/>
              <a:stretch>
                <a:fillRect/>
              </a:stretch>
            </p:blipFill>
            <p:spPr bwMode="gray">
              <a:xfrm>
                <a:off x="291" y="2781"/>
                <a:ext cx="858" cy="238"/>
              </a:xfrm>
              <a:prstGeom prst="rect">
                <a:avLst/>
              </a:prstGeom>
              <a:noFill/>
              <a:ln w="9525">
                <a:noFill/>
                <a:miter lim="800000"/>
                <a:headEnd/>
                <a:tailEnd/>
              </a:ln>
            </p:spPr>
          </p:pic>
          <p:pic>
            <p:nvPicPr>
              <p:cNvPr id="32" name="Picture 31" descr="circuler_1"/>
              <p:cNvPicPr>
                <a:picLocks noChangeAspect="1" noChangeArrowheads="1"/>
              </p:cNvPicPr>
              <p:nvPr/>
            </p:nvPicPr>
            <p:blipFill>
              <a:blip r:embed="rId7" cstate="print"/>
              <a:srcRect/>
              <a:stretch>
                <a:fillRect/>
              </a:stretch>
            </p:blipFill>
            <p:spPr bwMode="gray">
              <a:xfrm>
                <a:off x="192" y="1917"/>
                <a:ext cx="1042" cy="1016"/>
              </a:xfrm>
              <a:prstGeom prst="rect">
                <a:avLst/>
              </a:prstGeom>
              <a:noFill/>
              <a:ln w="9525">
                <a:noFill/>
                <a:miter lim="800000"/>
                <a:headEnd/>
                <a:tailEnd/>
              </a:ln>
            </p:spPr>
          </p:pic>
          <p:sp>
            <p:nvSpPr>
              <p:cNvPr id="33" name="Oval 32"/>
              <p:cNvSpPr>
                <a:spLocks noChangeArrowheads="1"/>
              </p:cNvSpPr>
              <p:nvPr/>
            </p:nvSpPr>
            <p:spPr bwMode="gray">
              <a:xfrm>
                <a:off x="192" y="1917"/>
                <a:ext cx="1035" cy="1019"/>
              </a:xfrm>
              <a:prstGeom prst="ellipse">
                <a:avLst/>
              </a:prstGeom>
              <a:gradFill rotWithShape="1">
                <a:gsLst>
                  <a:gs pos="0">
                    <a:schemeClr val="accent2">
                      <a:gamma/>
                      <a:shade val="36078"/>
                      <a:invGamma/>
                      <a:alpha val="89999"/>
                    </a:schemeClr>
                  </a:gs>
                  <a:gs pos="50000">
                    <a:schemeClr val="accent2">
                      <a:alpha val="55000"/>
                    </a:schemeClr>
                  </a:gs>
                  <a:gs pos="100000">
                    <a:schemeClr val="accent2">
                      <a:gamma/>
                      <a:shade val="36078"/>
                      <a:invGamma/>
                      <a:alpha val="89999"/>
                    </a:schemeClr>
                  </a:gs>
                </a:gsLst>
                <a:lin ang="5400000" scaled="1"/>
              </a:gradFill>
              <a:ln w="9525" algn="ctr">
                <a:noFill/>
                <a:round/>
              </a:ln>
              <a:effectLst/>
            </p:spPr>
            <p:txBody>
              <a:bodyPr wrap="none" anchor="ctr"/>
              <a:lstStyle/>
              <a:p>
                <a:pPr>
                  <a:defRPr/>
                </a:pPr>
                <a:endParaRPr lang="zh-CN" altLang="en-US"/>
              </a:p>
            </p:txBody>
          </p:sp>
        </p:grpSp>
        <p:pic>
          <p:nvPicPr>
            <p:cNvPr id="30" name="Picture 33" descr="Picture2"/>
            <p:cNvPicPr>
              <a:picLocks noChangeAspect="1" noChangeArrowheads="1"/>
            </p:cNvPicPr>
            <p:nvPr/>
          </p:nvPicPr>
          <p:blipFill>
            <a:blip r:embed="rId5" cstate="print"/>
            <a:srcRect/>
            <a:stretch>
              <a:fillRect/>
            </a:stretch>
          </p:blipFill>
          <p:spPr bwMode="gray">
            <a:xfrm>
              <a:off x="296" y="1927"/>
              <a:ext cx="823" cy="360"/>
            </a:xfrm>
            <a:prstGeom prst="rect">
              <a:avLst/>
            </a:prstGeom>
            <a:noFill/>
            <a:ln w="9525">
              <a:noFill/>
              <a:miter lim="800000"/>
              <a:headEnd/>
              <a:tailEnd/>
            </a:ln>
          </p:spPr>
        </p:pic>
      </p:grpSp>
      <p:grpSp>
        <p:nvGrpSpPr>
          <p:cNvPr id="34" name="Group 34"/>
          <p:cNvGrpSpPr/>
          <p:nvPr/>
        </p:nvGrpSpPr>
        <p:grpSpPr bwMode="auto">
          <a:xfrm>
            <a:off x="4638675" y="2327424"/>
            <a:ext cx="1654175" cy="1749425"/>
            <a:chOff x="192" y="1917"/>
            <a:chExt cx="1042" cy="1102"/>
          </a:xfrm>
        </p:grpSpPr>
        <p:grpSp>
          <p:nvGrpSpPr>
            <p:cNvPr id="35" name="Group 35"/>
            <p:cNvGrpSpPr/>
            <p:nvPr/>
          </p:nvGrpSpPr>
          <p:grpSpPr bwMode="auto">
            <a:xfrm>
              <a:off x="192" y="1917"/>
              <a:ext cx="1042" cy="1102"/>
              <a:chOff x="192" y="1917"/>
              <a:chExt cx="1042" cy="1102"/>
            </a:xfrm>
          </p:grpSpPr>
          <p:pic>
            <p:nvPicPr>
              <p:cNvPr id="37" name="Picture 36" descr="light_shadow"/>
              <p:cNvPicPr>
                <a:picLocks noChangeAspect="1" noChangeArrowheads="1"/>
              </p:cNvPicPr>
              <p:nvPr/>
            </p:nvPicPr>
            <p:blipFill>
              <a:blip r:embed="rId6" cstate="print">
                <a:lum bright="-78000" contrast="-78000"/>
              </a:blip>
              <a:srcRect/>
              <a:stretch>
                <a:fillRect/>
              </a:stretch>
            </p:blipFill>
            <p:spPr bwMode="gray">
              <a:xfrm>
                <a:off x="291" y="2781"/>
                <a:ext cx="858" cy="238"/>
              </a:xfrm>
              <a:prstGeom prst="rect">
                <a:avLst/>
              </a:prstGeom>
              <a:noFill/>
              <a:ln w="9525">
                <a:noFill/>
                <a:miter lim="800000"/>
                <a:headEnd/>
                <a:tailEnd/>
              </a:ln>
            </p:spPr>
          </p:pic>
          <p:pic>
            <p:nvPicPr>
              <p:cNvPr id="38" name="Picture 37" descr="circuler_1"/>
              <p:cNvPicPr>
                <a:picLocks noChangeAspect="1" noChangeArrowheads="1"/>
              </p:cNvPicPr>
              <p:nvPr/>
            </p:nvPicPr>
            <p:blipFill>
              <a:blip r:embed="rId7" cstate="print"/>
              <a:srcRect/>
              <a:stretch>
                <a:fillRect/>
              </a:stretch>
            </p:blipFill>
            <p:spPr bwMode="gray">
              <a:xfrm>
                <a:off x="192" y="1917"/>
                <a:ext cx="1042" cy="1016"/>
              </a:xfrm>
              <a:prstGeom prst="rect">
                <a:avLst/>
              </a:prstGeom>
              <a:noFill/>
              <a:ln w="9525">
                <a:noFill/>
                <a:miter lim="800000"/>
                <a:headEnd/>
                <a:tailEnd/>
              </a:ln>
            </p:spPr>
          </p:pic>
          <p:sp>
            <p:nvSpPr>
              <p:cNvPr id="39" name="Oval 38"/>
              <p:cNvSpPr>
                <a:spLocks noChangeArrowheads="1"/>
              </p:cNvSpPr>
              <p:nvPr/>
            </p:nvSpPr>
            <p:spPr bwMode="gray">
              <a:xfrm>
                <a:off x="192" y="1917"/>
                <a:ext cx="1035" cy="1019"/>
              </a:xfrm>
              <a:prstGeom prst="ellipse">
                <a:avLst/>
              </a:prstGeom>
              <a:gradFill rotWithShape="1">
                <a:gsLst>
                  <a:gs pos="0">
                    <a:schemeClr val="hlink">
                      <a:gamma/>
                      <a:shade val="26275"/>
                      <a:invGamma/>
                      <a:alpha val="89999"/>
                    </a:schemeClr>
                  </a:gs>
                  <a:gs pos="50000">
                    <a:schemeClr val="hlink">
                      <a:alpha val="55000"/>
                    </a:schemeClr>
                  </a:gs>
                  <a:gs pos="100000">
                    <a:schemeClr val="hlink">
                      <a:gamma/>
                      <a:shade val="26275"/>
                      <a:invGamma/>
                      <a:alpha val="89999"/>
                    </a:schemeClr>
                  </a:gs>
                </a:gsLst>
                <a:lin ang="5400000" scaled="1"/>
              </a:gradFill>
              <a:ln w="9525" algn="ctr">
                <a:noFill/>
                <a:round/>
              </a:ln>
              <a:effectLst/>
            </p:spPr>
            <p:txBody>
              <a:bodyPr wrap="none" anchor="ctr"/>
              <a:lstStyle/>
              <a:p>
                <a:pPr>
                  <a:defRPr/>
                </a:pPr>
                <a:endParaRPr lang="zh-CN" altLang="en-US"/>
              </a:p>
            </p:txBody>
          </p:sp>
        </p:grpSp>
        <p:pic>
          <p:nvPicPr>
            <p:cNvPr id="36" name="Picture 39" descr="Picture2"/>
            <p:cNvPicPr>
              <a:picLocks noChangeAspect="1" noChangeArrowheads="1"/>
            </p:cNvPicPr>
            <p:nvPr/>
          </p:nvPicPr>
          <p:blipFill>
            <a:blip r:embed="rId5" cstate="print"/>
            <a:srcRect/>
            <a:stretch>
              <a:fillRect/>
            </a:stretch>
          </p:blipFill>
          <p:spPr bwMode="gray">
            <a:xfrm>
              <a:off x="296" y="1927"/>
              <a:ext cx="823" cy="360"/>
            </a:xfrm>
            <a:prstGeom prst="rect">
              <a:avLst/>
            </a:prstGeom>
            <a:noFill/>
            <a:ln w="9525">
              <a:noFill/>
              <a:miter lim="800000"/>
              <a:headEnd/>
              <a:tailEnd/>
            </a:ln>
          </p:spPr>
        </p:pic>
      </p:grpSp>
      <p:sp>
        <p:nvSpPr>
          <p:cNvPr id="40" name="Rectangle 40"/>
          <p:cNvSpPr>
            <a:spLocks noChangeArrowheads="1"/>
          </p:cNvSpPr>
          <p:nvPr/>
        </p:nvSpPr>
        <p:spPr bwMode="gray">
          <a:xfrm>
            <a:off x="2930525" y="3056086"/>
            <a:ext cx="1217000" cy="400110"/>
          </a:xfrm>
          <a:prstGeom prst="rect">
            <a:avLst/>
          </a:prstGeom>
          <a:noFill/>
          <a:ln w="9525">
            <a:noFill/>
            <a:miter lim="800000"/>
          </a:ln>
        </p:spPr>
        <p:txBody>
          <a:bodyPr wrap="none">
            <a:spAutoFit/>
          </a:bodyPr>
          <a:lstStyle/>
          <a:p>
            <a:pPr>
              <a:buClr>
                <a:srgbClr val="FF0066"/>
              </a:buClr>
              <a:buSzPct val="75000"/>
              <a:buFont typeface="Arial" charset="0"/>
              <a:buNone/>
            </a:pPr>
            <a:r>
              <a:rPr lang="zh-CN" altLang="en-US" sz="2000" dirty="0" smtClean="0">
                <a:solidFill>
                  <a:srgbClr val="080808"/>
                </a:solidFill>
                <a:latin typeface="微软雅黑" pitchFamily="34" charset="-122"/>
                <a:ea typeface="微软雅黑" pitchFamily="34" charset="-122"/>
              </a:rPr>
              <a:t>财务会计</a:t>
            </a:r>
            <a:endParaRPr lang="en-US" altLang="zh-CN" sz="2000" dirty="0">
              <a:solidFill>
                <a:srgbClr val="080808"/>
              </a:solidFill>
              <a:latin typeface="微软雅黑" pitchFamily="34" charset="-122"/>
              <a:ea typeface="微软雅黑" pitchFamily="34" charset="-122"/>
            </a:endParaRPr>
          </a:p>
        </p:txBody>
      </p:sp>
      <p:sp>
        <p:nvSpPr>
          <p:cNvPr id="41" name="Rectangle 41"/>
          <p:cNvSpPr>
            <a:spLocks noChangeArrowheads="1"/>
          </p:cNvSpPr>
          <p:nvPr/>
        </p:nvSpPr>
        <p:spPr bwMode="gray">
          <a:xfrm>
            <a:off x="4753100" y="2932261"/>
            <a:ext cx="1475084" cy="400110"/>
          </a:xfrm>
          <a:prstGeom prst="rect">
            <a:avLst/>
          </a:prstGeom>
          <a:noFill/>
          <a:ln w="9525">
            <a:noFill/>
            <a:miter lim="800000"/>
          </a:ln>
        </p:spPr>
        <p:txBody>
          <a:bodyPr wrap="none">
            <a:spAutoFit/>
          </a:bodyPr>
          <a:lstStyle/>
          <a:p>
            <a:pPr>
              <a:buClr>
                <a:srgbClr val="FF0066"/>
              </a:buClr>
              <a:buSzPct val="75000"/>
              <a:buFont typeface="Arial" charset="0"/>
              <a:buNone/>
            </a:pPr>
            <a:r>
              <a:rPr lang="zh-CN" altLang="en-US" sz="2000" dirty="0" smtClean="0">
                <a:solidFill>
                  <a:srgbClr val="080808"/>
                </a:solidFill>
                <a:latin typeface="微软雅黑" pitchFamily="34" charset="-122"/>
                <a:ea typeface="微软雅黑" pitchFamily="34" charset="-122"/>
              </a:rPr>
              <a:t>计算机技术</a:t>
            </a:r>
            <a:endParaRPr lang="en-US" altLang="zh-CN" sz="2000" dirty="0">
              <a:solidFill>
                <a:srgbClr val="080808"/>
              </a:solidFill>
              <a:latin typeface="微软雅黑" pitchFamily="34" charset="-122"/>
              <a:ea typeface="微软雅黑" pitchFamily="34" charset="-122"/>
            </a:endParaRPr>
          </a:p>
        </p:txBody>
      </p:sp>
      <p:sp>
        <p:nvSpPr>
          <p:cNvPr id="42" name="TextBox 41"/>
          <p:cNvSpPr txBox="1"/>
          <p:nvPr/>
        </p:nvSpPr>
        <p:spPr>
          <a:xfrm>
            <a:off x="395536" y="1412776"/>
            <a:ext cx="8712968" cy="369332"/>
          </a:xfrm>
          <a:prstGeom prst="rect">
            <a:avLst/>
          </a:prstGeom>
          <a:noFill/>
        </p:spPr>
        <p:txBody>
          <a:bodyPr wrap="square" rtlCol="0">
            <a:spAutoFit/>
          </a:bodyPr>
          <a:lstStyle/>
          <a:p>
            <a:r>
              <a:rPr lang="zh-CN" altLang="en-US" dirty="0" smtClean="0">
                <a:latin typeface="微软雅黑" pitchFamily="34" charset="-122"/>
                <a:ea typeface="微软雅黑" pitchFamily="34" charset="-122"/>
              </a:rPr>
              <a:t>风险识别模型</a:t>
            </a:r>
            <a:r>
              <a:rPr lang="en-US" altLang="zh-CN" dirty="0" smtClean="0">
                <a:latin typeface="微软雅黑" pitchFamily="34" charset="-122"/>
                <a:ea typeface="微软雅黑" pitchFamily="34" charset="-122"/>
              </a:rPr>
              <a:t>——</a:t>
            </a:r>
            <a:r>
              <a:rPr lang="zh-CN" altLang="en-US" dirty="0" smtClean="0">
                <a:latin typeface="微软雅黑" pitchFamily="34" charset="-122"/>
                <a:ea typeface="微软雅黑" pitchFamily="34" charset="-122"/>
              </a:rPr>
              <a:t>调查问卷</a:t>
            </a:r>
            <a:r>
              <a:rPr lang="en-US" altLang="zh-CN" dirty="0" smtClean="0">
                <a:latin typeface="微软雅黑" pitchFamily="34" charset="-122"/>
                <a:ea typeface="微软雅黑" pitchFamily="34" charset="-122"/>
              </a:rPr>
              <a:t>——</a:t>
            </a:r>
            <a:r>
              <a:rPr lang="zh-CN" altLang="en-US" dirty="0" smtClean="0">
                <a:latin typeface="微软雅黑" pitchFamily="34" charset="-122"/>
                <a:ea typeface="微软雅黑" pitchFamily="34" charset="-122"/>
              </a:rPr>
              <a:t>工作底稿</a:t>
            </a:r>
            <a:r>
              <a:rPr lang="en-US" altLang="zh-CN" dirty="0" smtClean="0">
                <a:latin typeface="微软雅黑" pitchFamily="34" charset="-122"/>
                <a:ea typeface="微软雅黑" pitchFamily="34" charset="-122"/>
              </a:rPr>
              <a:t>——</a:t>
            </a:r>
            <a:r>
              <a:rPr lang="zh-CN" altLang="en-US" dirty="0" smtClean="0">
                <a:latin typeface="微软雅黑" pitchFamily="34" charset="-122"/>
                <a:ea typeface="微软雅黑" pitchFamily="34" charset="-122"/>
              </a:rPr>
              <a:t>知识体系</a:t>
            </a:r>
            <a:r>
              <a:rPr lang="en-US" altLang="zh-CN" dirty="0" smtClean="0">
                <a:latin typeface="微软雅黑" pitchFamily="34" charset="-122"/>
                <a:ea typeface="微软雅黑" pitchFamily="34" charset="-122"/>
              </a:rPr>
              <a:t>——</a:t>
            </a:r>
            <a:r>
              <a:rPr lang="zh-CN" altLang="en-US" dirty="0" smtClean="0">
                <a:latin typeface="微软雅黑" pitchFamily="34" charset="-122"/>
                <a:ea typeface="微软雅黑" pitchFamily="34" charset="-122"/>
              </a:rPr>
              <a:t>流程与控制方法</a:t>
            </a:r>
            <a:endParaRPr lang="zh-CN" altLang="en-US"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959828"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五</a:t>
            </a:r>
            <a:r>
              <a:rPr lang="zh-CN" altLang="en-US" sz="2800" dirty="0" smtClean="0">
                <a:solidFill>
                  <a:schemeClr val="bg1"/>
                </a:solidFill>
                <a:latin typeface="微软雅黑" pitchFamily="34" charset="-122"/>
                <a:ea typeface="微软雅黑" pitchFamily="34" charset="-122"/>
              </a:rPr>
              <a:t>、面临的挑战</a:t>
            </a:r>
            <a:r>
              <a:rPr lang="en-US" altLang="zh-CN" sz="2800" dirty="0" smtClean="0">
                <a:solidFill>
                  <a:schemeClr val="bg1"/>
                </a:solidFill>
                <a:latin typeface="微软雅黑" pitchFamily="34" charset="-122"/>
                <a:ea typeface="微软雅黑" pitchFamily="34" charset="-122"/>
              </a:rPr>
              <a:t>——</a:t>
            </a:r>
            <a:r>
              <a:rPr lang="zh-CN" altLang="en-US" sz="2800" dirty="0" smtClean="0">
                <a:solidFill>
                  <a:schemeClr val="bg1"/>
                </a:solidFill>
                <a:latin typeface="微软雅黑" pitchFamily="34" charset="-122"/>
                <a:ea typeface="微软雅黑" pitchFamily="34" charset="-122"/>
              </a:rPr>
              <a:t>风险应对的机制与能力</a:t>
            </a:r>
            <a:endParaRPr lang="zh-CN" altLang="en-US" sz="2800" dirty="0">
              <a:solidFill>
                <a:schemeClr val="bg1"/>
              </a:solidFill>
              <a:latin typeface="微软雅黑" pitchFamily="34" charset="-122"/>
              <a:ea typeface="微软雅黑" pitchFamily="34" charset="-122"/>
            </a:endParaRPr>
          </a:p>
        </p:txBody>
      </p:sp>
      <p:sp>
        <p:nvSpPr>
          <p:cNvPr id="4" name="AutoShape 4"/>
          <p:cNvSpPr>
            <a:spLocks noChangeArrowheads="1"/>
          </p:cNvSpPr>
          <p:nvPr/>
        </p:nvSpPr>
        <p:spPr bwMode="gray">
          <a:xfrm>
            <a:off x="2932113" y="3386510"/>
            <a:ext cx="488950" cy="546100"/>
          </a:xfrm>
          <a:prstGeom prst="chevron">
            <a:avLst>
              <a:gd name="adj" fmla="val 52514"/>
            </a:avLst>
          </a:prstGeom>
          <a:solidFill>
            <a:schemeClr val="tx1"/>
          </a:solidFill>
          <a:ln>
            <a:noFill/>
          </a:ln>
          <a:extLst>
            <a:ext uri="{91240B29-F687-4F45-9708-019B960494DF}">
              <a14:hiddenLine xmlns:a14="http://schemas.microsoft.com/office/drawing/2010/main" w="0">
                <a:solidFill>
                  <a:srgbClr val="000000"/>
                </a:solidFill>
                <a:miter lim="800000"/>
                <a:headEnd/>
                <a:tailEnd/>
              </a14:hiddenLine>
            </a:ext>
          </a:extLst>
        </p:spPr>
        <p:txBody>
          <a:bodyPr wrap="none" anchor="ctr"/>
          <a:lstStyle/>
          <a:p>
            <a:endParaRPr lang="zh-CN" altLang="en-US"/>
          </a:p>
        </p:txBody>
      </p:sp>
      <p:sp>
        <p:nvSpPr>
          <p:cNvPr id="5" name="AutoShape 5"/>
          <p:cNvSpPr>
            <a:spLocks noChangeArrowheads="1"/>
          </p:cNvSpPr>
          <p:nvPr/>
        </p:nvSpPr>
        <p:spPr bwMode="gray">
          <a:xfrm>
            <a:off x="5583238" y="3386510"/>
            <a:ext cx="488950" cy="546100"/>
          </a:xfrm>
          <a:prstGeom prst="chevron">
            <a:avLst>
              <a:gd name="adj" fmla="val 52514"/>
            </a:avLst>
          </a:prstGeom>
          <a:solidFill>
            <a:schemeClr val="hlink"/>
          </a:solidFill>
          <a:ln>
            <a:noFill/>
          </a:ln>
          <a:extLst>
            <a:ext uri="{91240B29-F687-4F45-9708-019B960494DF}">
              <a14:hiddenLine xmlns:a14="http://schemas.microsoft.com/office/drawing/2010/main" w="0">
                <a:solidFill>
                  <a:srgbClr val="000000"/>
                </a:solidFill>
                <a:miter lim="800000"/>
                <a:headEnd/>
                <a:tailEnd/>
              </a14:hiddenLine>
            </a:ext>
          </a:extLst>
        </p:spPr>
        <p:txBody>
          <a:bodyPr wrap="none" anchor="ctr"/>
          <a:lstStyle/>
          <a:p>
            <a:endParaRPr lang="zh-CN" altLang="en-US"/>
          </a:p>
        </p:txBody>
      </p:sp>
      <p:sp>
        <p:nvSpPr>
          <p:cNvPr id="6" name="Oval 6"/>
          <p:cNvSpPr>
            <a:spLocks noChangeArrowheads="1"/>
          </p:cNvSpPr>
          <p:nvPr/>
        </p:nvSpPr>
        <p:spPr bwMode="gray">
          <a:xfrm>
            <a:off x="6142038" y="2635622"/>
            <a:ext cx="2093912" cy="204787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7" name="Oval 7"/>
          <p:cNvSpPr>
            <a:spLocks noChangeArrowheads="1"/>
          </p:cNvSpPr>
          <p:nvPr/>
        </p:nvSpPr>
        <p:spPr bwMode="gray">
          <a:xfrm>
            <a:off x="6142038" y="2635622"/>
            <a:ext cx="2093912" cy="2047875"/>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8" name="Oval 8"/>
          <p:cNvSpPr>
            <a:spLocks noChangeArrowheads="1"/>
          </p:cNvSpPr>
          <p:nvPr/>
        </p:nvSpPr>
        <p:spPr bwMode="gray">
          <a:xfrm>
            <a:off x="6278563" y="2768972"/>
            <a:ext cx="1820862" cy="1781175"/>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a:defRPr/>
            </a:pPr>
            <a:endParaRPr lang="zh-CN" altLang="en-US">
              <a:ea typeface="宋体" charset="-122"/>
            </a:endParaRPr>
          </a:p>
        </p:txBody>
      </p:sp>
      <p:sp>
        <p:nvSpPr>
          <p:cNvPr id="9" name="Oval 9"/>
          <p:cNvSpPr>
            <a:spLocks noChangeArrowheads="1"/>
          </p:cNvSpPr>
          <p:nvPr/>
        </p:nvSpPr>
        <p:spPr bwMode="gray">
          <a:xfrm>
            <a:off x="6310313" y="2780085"/>
            <a:ext cx="1819275" cy="1779587"/>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ln>
          <a:effectLst/>
        </p:spPr>
        <p:txBody>
          <a:bodyPr anchor="ctr">
            <a:spAutoFit/>
          </a:bodyPr>
          <a:lstStyle/>
          <a:p>
            <a:pPr>
              <a:defRPr/>
            </a:pPr>
            <a:endParaRPr lang="zh-CN" altLang="en-US">
              <a:ea typeface="宋体" charset="-122"/>
            </a:endParaRPr>
          </a:p>
        </p:txBody>
      </p:sp>
      <p:sp>
        <p:nvSpPr>
          <p:cNvPr id="10" name="Oval 10"/>
          <p:cNvSpPr>
            <a:spLocks noChangeArrowheads="1"/>
          </p:cNvSpPr>
          <p:nvPr/>
        </p:nvSpPr>
        <p:spPr bwMode="gray">
          <a:xfrm>
            <a:off x="6376988" y="2857872"/>
            <a:ext cx="1638300" cy="1603375"/>
          </a:xfrm>
          <a:prstGeom prst="ellipse">
            <a:avLst/>
          </a:prstGeom>
          <a:solidFill>
            <a:srgbClr val="333333"/>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sp>
        <p:nvSpPr>
          <p:cNvPr id="11" name="Oval 11"/>
          <p:cNvSpPr>
            <a:spLocks noChangeArrowheads="1"/>
          </p:cNvSpPr>
          <p:nvPr/>
        </p:nvSpPr>
        <p:spPr bwMode="gray">
          <a:xfrm>
            <a:off x="838200" y="2629272"/>
            <a:ext cx="2093913" cy="2047875"/>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12" name="Oval 12"/>
          <p:cNvSpPr>
            <a:spLocks noChangeArrowheads="1"/>
          </p:cNvSpPr>
          <p:nvPr/>
        </p:nvSpPr>
        <p:spPr bwMode="gray">
          <a:xfrm>
            <a:off x="838200" y="2629272"/>
            <a:ext cx="2093913" cy="2047875"/>
          </a:xfrm>
          <a:prstGeom prst="ellipse">
            <a:avLst/>
          </a:prstGeom>
          <a:gradFill rotWithShape="1">
            <a:gsLst>
              <a:gs pos="0">
                <a:schemeClr val="folHlink">
                  <a:alpha val="32001"/>
                </a:schemeClr>
              </a:gs>
              <a:gs pos="100000">
                <a:schemeClr val="folHlink">
                  <a:gamma/>
                  <a:shade val="0"/>
                  <a:invGamma/>
                  <a:alpha val="89999"/>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13" name="Oval 13"/>
          <p:cNvSpPr>
            <a:spLocks noChangeArrowheads="1"/>
          </p:cNvSpPr>
          <p:nvPr/>
        </p:nvSpPr>
        <p:spPr bwMode="gray">
          <a:xfrm>
            <a:off x="974725" y="2762622"/>
            <a:ext cx="1820863" cy="1781175"/>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w="38100" algn="ctr">
            <a:noFill/>
            <a:round/>
          </a:ln>
          <a:effectLst/>
        </p:spPr>
        <p:txBody>
          <a:bodyPr anchor="ctr">
            <a:spAutoFit/>
          </a:bodyPr>
          <a:lstStyle/>
          <a:p>
            <a:pPr>
              <a:defRPr/>
            </a:pPr>
            <a:endParaRPr lang="zh-CN" altLang="en-US">
              <a:ea typeface="宋体" charset="-122"/>
            </a:endParaRPr>
          </a:p>
        </p:txBody>
      </p:sp>
      <p:sp>
        <p:nvSpPr>
          <p:cNvPr id="14" name="Oval 14"/>
          <p:cNvSpPr>
            <a:spLocks noChangeArrowheads="1"/>
          </p:cNvSpPr>
          <p:nvPr/>
        </p:nvSpPr>
        <p:spPr bwMode="gray">
          <a:xfrm>
            <a:off x="976313" y="2765797"/>
            <a:ext cx="1820862" cy="1781175"/>
          </a:xfrm>
          <a:prstGeom prst="ellipse">
            <a:avLst/>
          </a:prstGeom>
          <a:gradFill rotWithShape="1">
            <a:gsLst>
              <a:gs pos="0">
                <a:schemeClr val="folHlink">
                  <a:gamma/>
                  <a:shade val="63529"/>
                  <a:invGamma/>
                </a:schemeClr>
              </a:gs>
              <a:gs pos="100000">
                <a:schemeClr val="folHlink">
                  <a:alpha val="0"/>
                </a:schemeClr>
              </a:gs>
            </a:gsLst>
            <a:lin ang="2700000" scaled="1"/>
          </a:gradFill>
          <a:ln w="38100" algn="ctr">
            <a:noFill/>
            <a:round/>
          </a:ln>
          <a:effectLst/>
        </p:spPr>
        <p:txBody>
          <a:bodyPr anchor="ctr">
            <a:spAutoFit/>
          </a:bodyPr>
          <a:lstStyle/>
          <a:p>
            <a:pPr>
              <a:defRPr/>
            </a:pPr>
            <a:endParaRPr lang="zh-CN" altLang="en-US">
              <a:ea typeface="宋体" charset="-122"/>
            </a:endParaRPr>
          </a:p>
        </p:txBody>
      </p:sp>
      <p:sp>
        <p:nvSpPr>
          <p:cNvPr id="15" name="Oval 15"/>
          <p:cNvSpPr>
            <a:spLocks noChangeArrowheads="1"/>
          </p:cNvSpPr>
          <p:nvPr/>
        </p:nvSpPr>
        <p:spPr bwMode="gray">
          <a:xfrm>
            <a:off x="1065213" y="2851522"/>
            <a:ext cx="1639887" cy="1603375"/>
          </a:xfrm>
          <a:prstGeom prst="ellipse">
            <a:avLst/>
          </a:prstGeom>
          <a:solidFill>
            <a:srgbClr val="333333"/>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grpSp>
        <p:nvGrpSpPr>
          <p:cNvPr id="16" name="Group 16"/>
          <p:cNvGrpSpPr/>
          <p:nvPr/>
        </p:nvGrpSpPr>
        <p:grpSpPr bwMode="auto">
          <a:xfrm>
            <a:off x="1092200" y="2875335"/>
            <a:ext cx="1585913" cy="1552575"/>
            <a:chOff x="4166" y="1706"/>
            <a:chExt cx="1252" cy="1252"/>
          </a:xfrm>
        </p:grpSpPr>
        <p:sp>
          <p:nvSpPr>
            <p:cNvPr id="17" name="Oval 17"/>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18" name="Oval 18"/>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19" name="Oval 19"/>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20" name="Oval 20"/>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grpSp>
      <p:sp>
        <p:nvSpPr>
          <p:cNvPr id="21" name="Oval 21"/>
          <p:cNvSpPr>
            <a:spLocks noChangeArrowheads="1"/>
          </p:cNvSpPr>
          <p:nvPr/>
        </p:nvSpPr>
        <p:spPr bwMode="gray">
          <a:xfrm>
            <a:off x="3490913" y="2635622"/>
            <a:ext cx="2093912" cy="2047875"/>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22" name="Oval 22"/>
          <p:cNvSpPr>
            <a:spLocks noChangeArrowheads="1"/>
          </p:cNvSpPr>
          <p:nvPr/>
        </p:nvSpPr>
        <p:spPr bwMode="gray">
          <a:xfrm>
            <a:off x="3490913" y="2635622"/>
            <a:ext cx="2093912" cy="2047875"/>
          </a:xfrm>
          <a:prstGeom prst="ellipse">
            <a:avLst/>
          </a:prstGeom>
          <a:gradFill rotWithShape="1">
            <a:gsLst>
              <a:gs pos="0">
                <a:schemeClr val="accent1">
                  <a:alpha val="32001"/>
                </a:schemeClr>
              </a:gs>
              <a:gs pos="100000">
                <a:schemeClr val="accent1">
                  <a:gamma/>
                  <a:shade val="46275"/>
                  <a:invGamma/>
                </a:schemeClr>
              </a:gs>
            </a:gsLst>
            <a:lin ang="2700000" scaled="1"/>
          </a:gradFill>
          <a:ln w="38100" algn="ctr">
            <a:noFill/>
            <a:round/>
          </a:ln>
          <a:effectLst/>
        </p:spPr>
        <p:txBody>
          <a:bodyPr wrap="none" anchor="ctr">
            <a:spAutoFit/>
          </a:bodyPr>
          <a:lstStyle/>
          <a:p>
            <a:pPr>
              <a:defRPr/>
            </a:pPr>
            <a:endParaRPr lang="zh-CN" altLang="en-US">
              <a:ea typeface="宋体" charset="-122"/>
            </a:endParaRPr>
          </a:p>
        </p:txBody>
      </p:sp>
      <p:sp>
        <p:nvSpPr>
          <p:cNvPr id="23" name="Oval 23"/>
          <p:cNvSpPr>
            <a:spLocks noChangeArrowheads="1"/>
          </p:cNvSpPr>
          <p:nvPr/>
        </p:nvSpPr>
        <p:spPr bwMode="gray">
          <a:xfrm>
            <a:off x="3627438" y="2768972"/>
            <a:ext cx="1820862" cy="1781175"/>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w="38100" algn="ctr">
            <a:noFill/>
            <a:round/>
          </a:ln>
          <a:effectLst/>
        </p:spPr>
        <p:txBody>
          <a:bodyPr anchor="ctr">
            <a:spAutoFit/>
          </a:bodyPr>
          <a:lstStyle/>
          <a:p>
            <a:pPr>
              <a:defRPr/>
            </a:pPr>
            <a:endParaRPr lang="zh-CN" altLang="en-US">
              <a:ea typeface="宋体" charset="-122"/>
            </a:endParaRPr>
          </a:p>
        </p:txBody>
      </p:sp>
      <p:sp>
        <p:nvSpPr>
          <p:cNvPr id="24" name="Oval 24"/>
          <p:cNvSpPr>
            <a:spLocks noChangeArrowheads="1"/>
          </p:cNvSpPr>
          <p:nvPr/>
        </p:nvSpPr>
        <p:spPr bwMode="gray">
          <a:xfrm>
            <a:off x="3629025" y="2772147"/>
            <a:ext cx="1820863" cy="1781175"/>
          </a:xfrm>
          <a:prstGeom prst="ellipse">
            <a:avLst/>
          </a:prstGeom>
          <a:gradFill rotWithShape="1">
            <a:gsLst>
              <a:gs pos="0">
                <a:schemeClr val="accent1">
                  <a:gamma/>
                  <a:shade val="63529"/>
                  <a:invGamma/>
                </a:schemeClr>
              </a:gs>
              <a:gs pos="100000">
                <a:schemeClr val="accent1">
                  <a:alpha val="0"/>
                </a:schemeClr>
              </a:gs>
            </a:gsLst>
            <a:lin ang="2700000" scaled="1"/>
          </a:gradFill>
          <a:ln w="38100" algn="ctr">
            <a:noFill/>
            <a:round/>
          </a:ln>
          <a:effectLst/>
        </p:spPr>
        <p:txBody>
          <a:bodyPr anchor="ctr">
            <a:spAutoFit/>
          </a:bodyPr>
          <a:lstStyle/>
          <a:p>
            <a:pPr>
              <a:defRPr/>
            </a:pPr>
            <a:endParaRPr lang="zh-CN" altLang="en-US">
              <a:ea typeface="宋体" charset="-122"/>
            </a:endParaRPr>
          </a:p>
        </p:txBody>
      </p:sp>
      <p:sp>
        <p:nvSpPr>
          <p:cNvPr id="25" name="Oval 25"/>
          <p:cNvSpPr>
            <a:spLocks noChangeArrowheads="1"/>
          </p:cNvSpPr>
          <p:nvPr/>
        </p:nvSpPr>
        <p:spPr bwMode="gray">
          <a:xfrm>
            <a:off x="3717925" y="2857872"/>
            <a:ext cx="1639888" cy="1603375"/>
          </a:xfrm>
          <a:prstGeom prst="ellipse">
            <a:avLst/>
          </a:prstGeom>
          <a:solidFill>
            <a:srgbClr val="333333"/>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endParaRPr lang="zh-CN" altLang="en-US"/>
          </a:p>
        </p:txBody>
      </p:sp>
      <p:grpSp>
        <p:nvGrpSpPr>
          <p:cNvPr id="26" name="Group 26"/>
          <p:cNvGrpSpPr/>
          <p:nvPr/>
        </p:nvGrpSpPr>
        <p:grpSpPr bwMode="auto">
          <a:xfrm>
            <a:off x="3744913" y="2875335"/>
            <a:ext cx="1585912" cy="1552575"/>
            <a:chOff x="4166" y="1706"/>
            <a:chExt cx="1252" cy="1252"/>
          </a:xfrm>
        </p:grpSpPr>
        <p:sp>
          <p:nvSpPr>
            <p:cNvPr id="27" name="Oval 27"/>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28" name="Oval 28"/>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29" name="Oval 29"/>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30" name="Oval 30"/>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grpSp>
      <p:grpSp>
        <p:nvGrpSpPr>
          <p:cNvPr id="31" name="Group 31"/>
          <p:cNvGrpSpPr/>
          <p:nvPr/>
        </p:nvGrpSpPr>
        <p:grpSpPr bwMode="auto">
          <a:xfrm>
            <a:off x="6407150" y="2875335"/>
            <a:ext cx="1585913" cy="1552575"/>
            <a:chOff x="4166" y="1706"/>
            <a:chExt cx="1252" cy="1252"/>
          </a:xfrm>
        </p:grpSpPr>
        <p:sp>
          <p:nvSpPr>
            <p:cNvPr id="32" name="Oval 32"/>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33" name="Oval 33"/>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34" name="Oval 34"/>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sp>
          <p:nvSpPr>
            <p:cNvPr id="35" name="Oval 35"/>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p>
          </p:txBody>
        </p:sp>
      </p:grpSp>
      <p:sp>
        <p:nvSpPr>
          <p:cNvPr id="36" name="Text Box 39"/>
          <p:cNvSpPr txBox="1">
            <a:spLocks noChangeArrowheads="1"/>
          </p:cNvSpPr>
          <p:nvPr/>
        </p:nvSpPr>
        <p:spPr bwMode="gray">
          <a:xfrm>
            <a:off x="1334333" y="3450010"/>
            <a:ext cx="11079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b="1" dirty="0" smtClean="0">
                <a:solidFill>
                  <a:srgbClr val="000000"/>
                </a:solidFill>
                <a:latin typeface="+mn-ea"/>
                <a:ea typeface="+mn-ea"/>
              </a:rPr>
              <a:t>风险发现</a:t>
            </a:r>
            <a:endParaRPr lang="en-US" altLang="zh-CN" b="1" dirty="0">
              <a:solidFill>
                <a:srgbClr val="000000"/>
              </a:solidFill>
              <a:latin typeface="+mn-ea"/>
              <a:ea typeface="+mn-ea"/>
            </a:endParaRPr>
          </a:p>
        </p:txBody>
      </p:sp>
      <p:sp>
        <p:nvSpPr>
          <p:cNvPr id="37" name="Text Box 40"/>
          <p:cNvSpPr txBox="1">
            <a:spLocks noChangeArrowheads="1"/>
          </p:cNvSpPr>
          <p:nvPr/>
        </p:nvSpPr>
        <p:spPr bwMode="gray">
          <a:xfrm>
            <a:off x="3757755" y="3450010"/>
            <a:ext cx="15792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b="1" dirty="0">
                <a:solidFill>
                  <a:srgbClr val="000000"/>
                </a:solidFill>
                <a:latin typeface="+mn-ea"/>
                <a:ea typeface="+mn-ea"/>
              </a:rPr>
              <a:t>风险成因追溯</a:t>
            </a:r>
            <a:endParaRPr lang="en-US" altLang="zh-CN" b="1" dirty="0">
              <a:solidFill>
                <a:srgbClr val="000000"/>
              </a:solidFill>
              <a:latin typeface="+mn-ea"/>
              <a:ea typeface="+mn-ea"/>
            </a:endParaRPr>
          </a:p>
        </p:txBody>
      </p:sp>
      <p:sp>
        <p:nvSpPr>
          <p:cNvPr id="38" name="Text Box 41"/>
          <p:cNvSpPr txBox="1">
            <a:spLocks noChangeArrowheads="1"/>
          </p:cNvSpPr>
          <p:nvPr/>
        </p:nvSpPr>
        <p:spPr bwMode="gray">
          <a:xfrm>
            <a:off x="6416817" y="3358733"/>
            <a:ext cx="157927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zh-CN" altLang="en-US" b="1" dirty="0">
                <a:solidFill>
                  <a:srgbClr val="000000"/>
                </a:solidFill>
                <a:latin typeface="+mn-ea"/>
                <a:ea typeface="+mn-ea"/>
              </a:rPr>
              <a:t>设计出合格</a:t>
            </a:r>
            <a:r>
              <a:rPr lang="zh-CN" altLang="en-US" b="1" dirty="0" smtClean="0">
                <a:solidFill>
                  <a:srgbClr val="000000"/>
                </a:solidFill>
                <a:latin typeface="+mn-ea"/>
                <a:ea typeface="+mn-ea"/>
              </a:rPr>
              <a:t>的</a:t>
            </a:r>
            <a:endParaRPr lang="en-US" altLang="zh-CN" b="1" dirty="0" smtClean="0">
              <a:solidFill>
                <a:srgbClr val="000000"/>
              </a:solidFill>
              <a:latin typeface="+mn-ea"/>
              <a:ea typeface="+mn-ea"/>
            </a:endParaRPr>
          </a:p>
          <a:p>
            <a:pPr algn="ctr"/>
            <a:r>
              <a:rPr lang="zh-CN" altLang="en-US" b="1" dirty="0" smtClean="0">
                <a:solidFill>
                  <a:srgbClr val="000000"/>
                </a:solidFill>
                <a:latin typeface="+mn-ea"/>
                <a:ea typeface="+mn-ea"/>
              </a:rPr>
              <a:t>风险</a:t>
            </a:r>
            <a:r>
              <a:rPr lang="zh-CN" altLang="en-US" b="1" dirty="0">
                <a:solidFill>
                  <a:srgbClr val="000000"/>
                </a:solidFill>
                <a:latin typeface="+mn-ea"/>
                <a:ea typeface="+mn-ea"/>
              </a:rPr>
              <a:t>应对方案</a:t>
            </a:r>
            <a:endParaRPr lang="en-US" altLang="zh-CN" b="1" dirty="0">
              <a:solidFill>
                <a:srgbClr val="000000"/>
              </a:solidFill>
              <a:latin typeface="+mn-ea"/>
              <a:ea typeface="+mn-ea"/>
            </a:endParaRPr>
          </a:p>
        </p:txBody>
      </p:sp>
      <p:sp>
        <p:nvSpPr>
          <p:cNvPr id="39" name="Rectangle 1362"/>
          <p:cNvSpPr>
            <a:spLocks noChangeArrowheads="1"/>
          </p:cNvSpPr>
          <p:nvPr/>
        </p:nvSpPr>
        <p:spPr bwMode="auto">
          <a:xfrm>
            <a:off x="2442328" y="5373216"/>
            <a:ext cx="4217903" cy="936104"/>
          </a:xfrm>
          <a:prstGeom prst="rect">
            <a:avLst/>
          </a:prstGeom>
          <a:solidFill>
            <a:srgbClr val="000066">
              <a:alpha val="20000"/>
            </a:srgbClr>
          </a:solidFill>
          <a:ln w="9525">
            <a:solidFill>
              <a:schemeClr val="folHlink"/>
            </a:solidFill>
            <a:prstDash val="lgDashDot"/>
            <a:miter lim="800000"/>
          </a:ln>
        </p:spPr>
        <p:txBody>
          <a:bodyPr wrap="none" anchor="ctr"/>
          <a:lstStyle/>
          <a:p>
            <a:pPr algn="ctr">
              <a:lnSpc>
                <a:spcPct val="150000"/>
              </a:lnSpc>
            </a:pPr>
            <a:r>
              <a:rPr lang="zh-CN" altLang="en-US" dirty="0" smtClean="0"/>
              <a:t>在内部控制体系中实施风险应对措施</a:t>
            </a:r>
            <a:endParaRPr lang="en-US" altLang="zh-CN" dirty="0" smtClean="0"/>
          </a:p>
          <a:p>
            <a:pPr algn="ctr">
              <a:lnSpc>
                <a:spcPct val="150000"/>
              </a:lnSpc>
            </a:pPr>
            <a:r>
              <a:rPr lang="zh-CN" altLang="en-US" dirty="0" smtClean="0"/>
              <a:t>对风险应对的成效进行监测反馈</a:t>
            </a:r>
            <a:endParaRPr lang="zh-CN" altLang="en-US" dirty="0"/>
          </a:p>
        </p:txBody>
      </p:sp>
      <p:cxnSp>
        <p:nvCxnSpPr>
          <p:cNvPr id="40" name="肘形连接符 39"/>
          <p:cNvCxnSpPr>
            <a:stCxn id="7" idx="4"/>
            <a:endCxn id="39" idx="3"/>
          </p:cNvCxnSpPr>
          <p:nvPr/>
        </p:nvCxnSpPr>
        <p:spPr>
          <a:xfrm rot="5400000">
            <a:off x="6345728" y="4998001"/>
            <a:ext cx="1157771" cy="528763"/>
          </a:xfrm>
          <a:prstGeom prst="bentConnector2">
            <a:avLst/>
          </a:prstGeom>
          <a:ln>
            <a:tailEnd type="arrow"/>
          </a:ln>
        </p:spPr>
        <p:style>
          <a:lnRef idx="2">
            <a:schemeClr val="dk1"/>
          </a:lnRef>
          <a:fillRef idx="0">
            <a:schemeClr val="dk1"/>
          </a:fillRef>
          <a:effectRef idx="1">
            <a:schemeClr val="dk1"/>
          </a:effectRef>
          <a:fontRef idx="minor">
            <a:schemeClr val="tx1"/>
          </a:fontRef>
        </p:style>
      </p:cxnSp>
      <p:cxnSp>
        <p:nvCxnSpPr>
          <p:cNvPr id="43" name="肘形连接符 42"/>
          <p:cNvCxnSpPr>
            <a:stCxn id="39" idx="1"/>
            <a:endCxn id="12" idx="4"/>
          </p:cNvCxnSpPr>
          <p:nvPr/>
        </p:nvCxnSpPr>
        <p:spPr>
          <a:xfrm rot="10800000">
            <a:off x="1885158" y="4677148"/>
            <a:ext cx="557171" cy="1164121"/>
          </a:xfrm>
          <a:prstGeom prst="bentConnector2">
            <a:avLst/>
          </a:prstGeom>
          <a:ln>
            <a:tailEnd type="arrow"/>
          </a:ln>
        </p:spPr>
        <p:style>
          <a:lnRef idx="2">
            <a:schemeClr val="dk1"/>
          </a:lnRef>
          <a:fillRef idx="0">
            <a:schemeClr val="dk1"/>
          </a:fillRef>
          <a:effectRef idx="1">
            <a:schemeClr val="dk1"/>
          </a:effectRef>
          <a:fontRef idx="minor">
            <a:schemeClr val="tx1"/>
          </a:fontRef>
        </p:style>
      </p:cxnSp>
      <p:sp>
        <p:nvSpPr>
          <p:cNvPr id="44" name="TextBox 43"/>
          <p:cNvSpPr txBox="1"/>
          <p:nvPr/>
        </p:nvSpPr>
        <p:spPr>
          <a:xfrm>
            <a:off x="838200" y="1916832"/>
            <a:ext cx="2005607" cy="307777"/>
          </a:xfrm>
          <a:prstGeom prst="rect">
            <a:avLst/>
          </a:prstGeom>
          <a:noFill/>
        </p:spPr>
        <p:txBody>
          <a:bodyPr wrap="square" rtlCol="0">
            <a:spAutoFit/>
          </a:bodyPr>
          <a:lstStyle/>
          <a:p>
            <a:r>
              <a:rPr lang="zh-CN" altLang="en-US" sz="1400" dirty="0" smtClean="0">
                <a:latin typeface="微软雅黑" pitchFamily="34" charset="-122"/>
                <a:ea typeface="微软雅黑" pitchFamily="34" charset="-122"/>
              </a:rPr>
              <a:t>风险发现相对比较容易</a:t>
            </a:r>
            <a:endParaRPr lang="zh-CN" altLang="en-US" sz="1400" dirty="0">
              <a:latin typeface="微软雅黑" pitchFamily="34" charset="-122"/>
              <a:ea typeface="微软雅黑" pitchFamily="34" charset="-122"/>
            </a:endParaRPr>
          </a:p>
        </p:txBody>
      </p:sp>
      <p:sp>
        <p:nvSpPr>
          <p:cNvPr id="45" name="TextBox 44"/>
          <p:cNvSpPr txBox="1"/>
          <p:nvPr/>
        </p:nvSpPr>
        <p:spPr>
          <a:xfrm>
            <a:off x="3203848" y="1916832"/>
            <a:ext cx="2592287" cy="307777"/>
          </a:xfrm>
          <a:prstGeom prst="rect">
            <a:avLst/>
          </a:prstGeom>
          <a:noFill/>
        </p:spPr>
        <p:txBody>
          <a:bodyPr wrap="square" rtlCol="0">
            <a:spAutoFit/>
          </a:bodyPr>
          <a:lstStyle/>
          <a:p>
            <a:r>
              <a:rPr lang="zh-CN" altLang="en-US" sz="1400" dirty="0" smtClean="0">
                <a:latin typeface="微软雅黑" pitchFamily="34" charset="-122"/>
                <a:ea typeface="微软雅黑" pitchFamily="34" charset="-122"/>
              </a:rPr>
              <a:t>风险成因追溯相对有一定难度</a:t>
            </a:r>
            <a:endParaRPr lang="zh-CN" altLang="en-US" sz="1400" dirty="0">
              <a:latin typeface="微软雅黑" pitchFamily="34" charset="-122"/>
              <a:ea typeface="微软雅黑" pitchFamily="34" charset="-122"/>
            </a:endParaRPr>
          </a:p>
        </p:txBody>
      </p:sp>
      <p:sp>
        <p:nvSpPr>
          <p:cNvPr id="46" name="TextBox 45"/>
          <p:cNvSpPr txBox="1"/>
          <p:nvPr/>
        </p:nvSpPr>
        <p:spPr>
          <a:xfrm>
            <a:off x="5868145" y="1556792"/>
            <a:ext cx="2736303" cy="1061829"/>
          </a:xfrm>
          <a:prstGeom prst="rect">
            <a:avLst/>
          </a:prstGeom>
          <a:noFill/>
        </p:spPr>
        <p:txBody>
          <a:bodyPr wrap="square" rtlCol="0">
            <a:spAutoFit/>
          </a:bodyPr>
          <a:lstStyle/>
          <a:p>
            <a:pPr>
              <a:lnSpc>
                <a:spcPct val="150000"/>
              </a:lnSpc>
            </a:pPr>
            <a:r>
              <a:rPr lang="zh-CN" altLang="en-US" sz="1400" dirty="0" smtClean="0">
                <a:latin typeface="微软雅黑" pitchFamily="34" charset="-122"/>
                <a:ea typeface="微软雅黑" pitchFamily="34" charset="-122"/>
              </a:rPr>
              <a:t>合格的风险应对方案包括合格的人员、合格的环境、合格的技术、合格的方法及合格的控制活动</a:t>
            </a:r>
            <a:endParaRPr lang="zh-CN" altLang="en-US" sz="1400" dirty="0">
              <a:latin typeface="微软雅黑" pitchFamily="34" charset="-122"/>
              <a:ea typeface="微软雅黑" pitchFamily="34" charset="-122"/>
            </a:endParaRPr>
          </a:p>
        </p:txBody>
      </p:sp>
      <p:cxnSp>
        <p:nvCxnSpPr>
          <p:cNvPr id="48" name="肘形连接符 47"/>
          <p:cNvCxnSpPr>
            <a:stCxn id="11" idx="2"/>
            <a:endCxn id="6" idx="6"/>
          </p:cNvCxnSpPr>
          <p:nvPr/>
        </p:nvCxnSpPr>
        <p:spPr>
          <a:xfrm rot="10800000" flipH="1" flipV="1">
            <a:off x="838200" y="3653210"/>
            <a:ext cx="7397750" cy="6350"/>
          </a:xfrm>
          <a:prstGeom prst="bentConnector5">
            <a:avLst>
              <a:gd name="adj1" fmla="val -4011"/>
              <a:gd name="adj2" fmla="val -33481843"/>
              <a:gd name="adj3" fmla="val 105470"/>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0"/>
            <a:ext cx="9144000" cy="6858000"/>
            <a:chOff x="0" y="0"/>
            <a:chExt cx="9144000" cy="6858000"/>
          </a:xfrm>
        </p:grpSpPr>
        <p:sp>
          <p:nvSpPr>
            <p:cNvPr id="3" name="矩形 2"/>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 name="组合 9"/>
            <p:cNvGrpSpPr/>
            <p:nvPr/>
          </p:nvGrpSpPr>
          <p:grpSpPr>
            <a:xfrm>
              <a:off x="1835696" y="1978879"/>
              <a:ext cx="6042920" cy="2888167"/>
              <a:chOff x="1046998" y="1700160"/>
              <a:chExt cx="6042920" cy="2888167"/>
            </a:xfrm>
          </p:grpSpPr>
          <p:grpSp>
            <p:nvGrpSpPr>
              <p:cNvPr id="11" name="组合 10"/>
              <p:cNvGrpSpPr/>
              <p:nvPr/>
            </p:nvGrpSpPr>
            <p:grpSpPr>
              <a:xfrm>
                <a:off x="1046998" y="1700160"/>
                <a:ext cx="2752743" cy="2888167"/>
                <a:chOff x="1046998" y="1700160"/>
                <a:chExt cx="2752743" cy="2888167"/>
              </a:xfrm>
            </p:grpSpPr>
            <p:sp>
              <p:nvSpPr>
                <p:cNvPr id="14" name="任意多边形: 形状 61"/>
                <p:cNvSpPr/>
                <p:nvPr/>
              </p:nvSpPr>
              <p:spPr bwMode="auto">
                <a:xfrm flipH="1">
                  <a:off x="1046998" y="1700160"/>
                  <a:ext cx="2752743" cy="2752743"/>
                </a:xfrm>
                <a:custGeom>
                  <a:avLst/>
                  <a:gdLst>
                    <a:gd name="connsiteX0" fmla="*/ 2752743 w 2752743"/>
                    <a:gd name="connsiteY0" fmla="*/ 0 h 2752743"/>
                    <a:gd name="connsiteX1" fmla="*/ 0 w 2752743"/>
                    <a:gd name="connsiteY1" fmla="*/ 0 h 2752743"/>
                    <a:gd name="connsiteX2" fmla="*/ 0 w 2752743"/>
                    <a:gd name="connsiteY2" fmla="*/ 491828 h 2752743"/>
                    <a:gd name="connsiteX3" fmla="*/ 117046 w 2752743"/>
                    <a:gd name="connsiteY3" fmla="*/ 491828 h 2752743"/>
                    <a:gd name="connsiteX4" fmla="*/ 117046 w 2752743"/>
                    <a:gd name="connsiteY4" fmla="*/ 117046 h 2752743"/>
                    <a:gd name="connsiteX5" fmla="*/ 2635697 w 2752743"/>
                    <a:gd name="connsiteY5" fmla="*/ 117046 h 2752743"/>
                    <a:gd name="connsiteX6" fmla="*/ 2635697 w 2752743"/>
                    <a:gd name="connsiteY6" fmla="*/ 2635697 h 2752743"/>
                    <a:gd name="connsiteX7" fmla="*/ 2312308 w 2752743"/>
                    <a:gd name="connsiteY7" fmla="*/ 2635697 h 2752743"/>
                    <a:gd name="connsiteX8" fmla="*/ 2312308 w 2752743"/>
                    <a:gd name="connsiteY8" fmla="*/ 2752743 h 2752743"/>
                    <a:gd name="connsiteX9" fmla="*/ 2752743 w 2752743"/>
                    <a:gd name="connsiteY9" fmla="*/ 2752743 h 275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52743" h="2752743">
                      <a:moveTo>
                        <a:pt x="2752743" y="0"/>
                      </a:moveTo>
                      <a:lnTo>
                        <a:pt x="0" y="0"/>
                      </a:lnTo>
                      <a:lnTo>
                        <a:pt x="0" y="491828"/>
                      </a:lnTo>
                      <a:lnTo>
                        <a:pt x="117046" y="491828"/>
                      </a:lnTo>
                      <a:lnTo>
                        <a:pt x="117046" y="117046"/>
                      </a:lnTo>
                      <a:lnTo>
                        <a:pt x="2635697" y="117046"/>
                      </a:lnTo>
                      <a:lnTo>
                        <a:pt x="2635697" y="2635697"/>
                      </a:lnTo>
                      <a:lnTo>
                        <a:pt x="2312308" y="2635697"/>
                      </a:lnTo>
                      <a:lnTo>
                        <a:pt x="2312308" y="2752743"/>
                      </a:lnTo>
                      <a:lnTo>
                        <a:pt x="2752743" y="2752743"/>
                      </a:lnTo>
                      <a:close/>
                    </a:path>
                  </a:pathLst>
                </a:custGeom>
                <a:gradFill>
                  <a:gsLst>
                    <a:gs pos="0">
                      <a:srgbClr val="DA5C5C"/>
                    </a:gs>
                    <a:gs pos="58000">
                      <a:srgbClr val="F9300F"/>
                    </a:gs>
                    <a:gs pos="100000">
                      <a:srgbClr val="D33D3D"/>
                    </a:gs>
                  </a:gsLst>
                  <a:lin ang="5400000" scaled="1"/>
                </a:gradFill>
                <a:ln w="9525"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noAutofit/>
                </a:bodyPr>
                <a:lstStyle/>
                <a:p>
                  <a:pPr marL="0" marR="0" lvl="0" indent="0" algn="ctr" defTabSz="914400" eaLnBrk="1" fontAlgn="base" latinLnBrk="0" hangingPunct="1">
                    <a:lnSpc>
                      <a:spcPct val="100000"/>
                    </a:lnSpc>
                    <a:spcBef>
                      <a:spcPct val="0"/>
                    </a:spcBef>
                    <a:spcAft>
                      <a:spcPct val="0"/>
                    </a:spcAft>
                    <a:buClrTx/>
                    <a:buSzTx/>
                    <a:buFont typeface="Arial" charset="0"/>
                    <a:buNone/>
                    <a:defRPr/>
                  </a:pPr>
                  <a:endParaRPr kumimoji="0" lang="zh-CN" altLang="en-US" sz="2000" b="0" i="0" u="none" strike="noStrike" kern="0" cap="none" spc="0" normalizeH="0" baseline="0" noProof="0">
                    <a:ln>
                      <a:noFill/>
                    </a:ln>
                    <a:solidFill>
                      <a:srgbClr val="354A5E"/>
                    </a:solidFill>
                    <a:effectLst/>
                    <a:uLnTx/>
                    <a:uFillTx/>
                    <a:latin typeface="微软雅黑" pitchFamily="34" charset="-122"/>
                    <a:ea typeface="微软雅黑" pitchFamily="34" charset="-122"/>
                  </a:endParaRPr>
                </a:p>
              </p:txBody>
            </p:sp>
            <p:sp>
              <p:nvSpPr>
                <p:cNvPr id="16" name="Freeform 14"/>
                <p:cNvSpPr>
                  <a:spLocks noEditPoints="1"/>
                </p:cNvSpPr>
                <p:nvPr/>
              </p:nvSpPr>
              <p:spPr bwMode="auto">
                <a:xfrm>
                  <a:off x="1779925" y="4148589"/>
                  <a:ext cx="439738" cy="439738"/>
                </a:xfrm>
                <a:custGeom>
                  <a:avLst/>
                  <a:gdLst>
                    <a:gd name="T0" fmla="*/ 422 w 577"/>
                    <a:gd name="T1" fmla="*/ 294 h 577"/>
                    <a:gd name="T2" fmla="*/ 422 w 577"/>
                    <a:gd name="T3" fmla="*/ 216 h 577"/>
                    <a:gd name="T4" fmla="*/ 386 w 577"/>
                    <a:gd name="T5" fmla="*/ 216 h 577"/>
                    <a:gd name="T6" fmla="*/ 386 w 577"/>
                    <a:gd name="T7" fmla="*/ 294 h 577"/>
                    <a:gd name="T8" fmla="*/ 291 w 577"/>
                    <a:gd name="T9" fmla="*/ 389 h 577"/>
                    <a:gd name="T10" fmla="*/ 289 w 577"/>
                    <a:gd name="T11" fmla="*/ 389 h 577"/>
                    <a:gd name="T12" fmla="*/ 288 w 577"/>
                    <a:gd name="T13" fmla="*/ 389 h 577"/>
                    <a:gd name="T14" fmla="*/ 288 w 577"/>
                    <a:gd name="T15" fmla="*/ 389 h 577"/>
                    <a:gd name="T16" fmla="*/ 286 w 577"/>
                    <a:gd name="T17" fmla="*/ 389 h 577"/>
                    <a:gd name="T18" fmla="*/ 191 w 577"/>
                    <a:gd name="T19" fmla="*/ 294 h 577"/>
                    <a:gd name="T20" fmla="*/ 191 w 577"/>
                    <a:gd name="T21" fmla="*/ 216 h 577"/>
                    <a:gd name="T22" fmla="*/ 155 w 577"/>
                    <a:gd name="T23" fmla="*/ 216 h 577"/>
                    <a:gd name="T24" fmla="*/ 155 w 577"/>
                    <a:gd name="T25" fmla="*/ 294 h 577"/>
                    <a:gd name="T26" fmla="*/ 268 w 577"/>
                    <a:gd name="T27" fmla="*/ 423 h 577"/>
                    <a:gd name="T28" fmla="*/ 268 w 577"/>
                    <a:gd name="T29" fmla="*/ 480 h 577"/>
                    <a:gd name="T30" fmla="*/ 188 w 577"/>
                    <a:gd name="T31" fmla="*/ 502 h 577"/>
                    <a:gd name="T32" fmla="*/ 389 w 577"/>
                    <a:gd name="T33" fmla="*/ 502 h 577"/>
                    <a:gd name="T34" fmla="*/ 309 w 577"/>
                    <a:gd name="T35" fmla="*/ 479 h 577"/>
                    <a:gd name="T36" fmla="*/ 309 w 577"/>
                    <a:gd name="T37" fmla="*/ 423 h 577"/>
                    <a:gd name="T38" fmla="*/ 422 w 577"/>
                    <a:gd name="T39" fmla="*/ 294 h 577"/>
                    <a:gd name="T40" fmla="*/ 287 w 577"/>
                    <a:gd name="T41" fmla="*/ 356 h 577"/>
                    <a:gd name="T42" fmla="*/ 288 w 577"/>
                    <a:gd name="T43" fmla="*/ 356 h 577"/>
                    <a:gd name="T44" fmla="*/ 290 w 577"/>
                    <a:gd name="T45" fmla="*/ 356 h 577"/>
                    <a:gd name="T46" fmla="*/ 353 w 577"/>
                    <a:gd name="T47" fmla="*/ 292 h 577"/>
                    <a:gd name="T48" fmla="*/ 353 w 577"/>
                    <a:gd name="T49" fmla="*/ 139 h 577"/>
                    <a:gd name="T50" fmla="*/ 290 w 577"/>
                    <a:gd name="T51" fmla="*/ 75 h 577"/>
                    <a:gd name="T52" fmla="*/ 288 w 577"/>
                    <a:gd name="T53" fmla="*/ 75 h 577"/>
                    <a:gd name="T54" fmla="*/ 287 w 577"/>
                    <a:gd name="T55" fmla="*/ 75 h 577"/>
                    <a:gd name="T56" fmla="*/ 224 w 577"/>
                    <a:gd name="T57" fmla="*/ 139 h 577"/>
                    <a:gd name="T58" fmla="*/ 224 w 577"/>
                    <a:gd name="T59" fmla="*/ 292 h 577"/>
                    <a:gd name="T60" fmla="*/ 287 w 577"/>
                    <a:gd name="T61" fmla="*/ 356 h 577"/>
                    <a:gd name="T62" fmla="*/ 288 w 577"/>
                    <a:gd name="T63" fmla="*/ 0 h 577"/>
                    <a:gd name="T64" fmla="*/ 577 w 577"/>
                    <a:gd name="T65" fmla="*/ 289 h 577"/>
                    <a:gd name="T66" fmla="*/ 288 w 577"/>
                    <a:gd name="T67" fmla="*/ 577 h 577"/>
                    <a:gd name="T68" fmla="*/ 0 w 577"/>
                    <a:gd name="T69" fmla="*/ 289 h 577"/>
                    <a:gd name="T70" fmla="*/ 288 w 577"/>
                    <a:gd name="T71" fmla="*/ 0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7" h="577">
                      <a:moveTo>
                        <a:pt x="422" y="294"/>
                      </a:moveTo>
                      <a:lnTo>
                        <a:pt x="422" y="216"/>
                      </a:lnTo>
                      <a:cubicBezTo>
                        <a:pt x="422" y="194"/>
                        <a:pt x="386" y="194"/>
                        <a:pt x="386" y="216"/>
                      </a:cubicBezTo>
                      <a:lnTo>
                        <a:pt x="386" y="294"/>
                      </a:lnTo>
                      <a:cubicBezTo>
                        <a:pt x="386" y="346"/>
                        <a:pt x="343" y="389"/>
                        <a:pt x="291" y="389"/>
                      </a:cubicBezTo>
                      <a:cubicBezTo>
                        <a:pt x="290" y="389"/>
                        <a:pt x="290" y="389"/>
                        <a:pt x="289" y="389"/>
                      </a:cubicBezTo>
                      <a:lnTo>
                        <a:pt x="288" y="389"/>
                      </a:lnTo>
                      <a:lnTo>
                        <a:pt x="288" y="389"/>
                      </a:lnTo>
                      <a:cubicBezTo>
                        <a:pt x="287" y="389"/>
                        <a:pt x="287" y="389"/>
                        <a:pt x="286" y="389"/>
                      </a:cubicBezTo>
                      <a:cubicBezTo>
                        <a:pt x="233" y="389"/>
                        <a:pt x="191" y="346"/>
                        <a:pt x="191" y="294"/>
                      </a:cubicBezTo>
                      <a:lnTo>
                        <a:pt x="191" y="216"/>
                      </a:lnTo>
                      <a:cubicBezTo>
                        <a:pt x="191" y="194"/>
                        <a:pt x="155" y="194"/>
                        <a:pt x="155" y="216"/>
                      </a:cubicBezTo>
                      <a:cubicBezTo>
                        <a:pt x="155" y="227"/>
                        <a:pt x="155" y="294"/>
                        <a:pt x="155" y="294"/>
                      </a:cubicBezTo>
                      <a:cubicBezTo>
                        <a:pt x="155" y="360"/>
                        <a:pt x="204" y="414"/>
                        <a:pt x="268" y="423"/>
                      </a:cubicBezTo>
                      <a:lnTo>
                        <a:pt x="268" y="480"/>
                      </a:lnTo>
                      <a:lnTo>
                        <a:pt x="188" y="502"/>
                      </a:lnTo>
                      <a:lnTo>
                        <a:pt x="389" y="502"/>
                      </a:lnTo>
                      <a:lnTo>
                        <a:pt x="309" y="479"/>
                      </a:lnTo>
                      <a:lnTo>
                        <a:pt x="309" y="423"/>
                      </a:lnTo>
                      <a:cubicBezTo>
                        <a:pt x="373" y="415"/>
                        <a:pt x="422" y="360"/>
                        <a:pt x="422" y="294"/>
                      </a:cubicBezTo>
                      <a:close/>
                      <a:moveTo>
                        <a:pt x="287" y="356"/>
                      </a:moveTo>
                      <a:cubicBezTo>
                        <a:pt x="288" y="356"/>
                        <a:pt x="288" y="356"/>
                        <a:pt x="288" y="356"/>
                      </a:cubicBezTo>
                      <a:cubicBezTo>
                        <a:pt x="289" y="356"/>
                        <a:pt x="289" y="356"/>
                        <a:pt x="290" y="356"/>
                      </a:cubicBezTo>
                      <a:cubicBezTo>
                        <a:pt x="325" y="356"/>
                        <a:pt x="353" y="328"/>
                        <a:pt x="353" y="292"/>
                      </a:cubicBezTo>
                      <a:lnTo>
                        <a:pt x="353" y="139"/>
                      </a:lnTo>
                      <a:cubicBezTo>
                        <a:pt x="353" y="104"/>
                        <a:pt x="325" y="75"/>
                        <a:pt x="290" y="75"/>
                      </a:cubicBezTo>
                      <a:cubicBezTo>
                        <a:pt x="289" y="75"/>
                        <a:pt x="289" y="75"/>
                        <a:pt x="288" y="75"/>
                      </a:cubicBezTo>
                      <a:cubicBezTo>
                        <a:pt x="288" y="75"/>
                        <a:pt x="288" y="75"/>
                        <a:pt x="287" y="75"/>
                      </a:cubicBezTo>
                      <a:cubicBezTo>
                        <a:pt x="252" y="75"/>
                        <a:pt x="224" y="104"/>
                        <a:pt x="224" y="139"/>
                      </a:cubicBezTo>
                      <a:lnTo>
                        <a:pt x="224" y="292"/>
                      </a:lnTo>
                      <a:cubicBezTo>
                        <a:pt x="224" y="328"/>
                        <a:pt x="252" y="356"/>
                        <a:pt x="287" y="356"/>
                      </a:cubicBezTo>
                      <a:close/>
                      <a:moveTo>
                        <a:pt x="288" y="0"/>
                      </a:moveTo>
                      <a:cubicBezTo>
                        <a:pt x="448" y="0"/>
                        <a:pt x="577" y="129"/>
                        <a:pt x="577" y="289"/>
                      </a:cubicBezTo>
                      <a:cubicBezTo>
                        <a:pt x="577" y="448"/>
                        <a:pt x="448" y="577"/>
                        <a:pt x="288" y="577"/>
                      </a:cubicBezTo>
                      <a:cubicBezTo>
                        <a:pt x="129" y="577"/>
                        <a:pt x="0" y="448"/>
                        <a:pt x="0" y="289"/>
                      </a:cubicBezTo>
                      <a:cubicBezTo>
                        <a:pt x="0" y="129"/>
                        <a:pt x="129" y="0"/>
                        <a:pt x="288" y="0"/>
                      </a:cubicBezTo>
                      <a:close/>
                    </a:path>
                  </a:pathLst>
                </a:custGeom>
                <a:solidFill>
                  <a:srgbClr val="F9300F"/>
                </a:solidFill>
                <a:ln>
                  <a:noFill/>
                </a:ln>
              </p:spPr>
              <p:txBody>
                <a:bodyPr vert="horz" wrap="square" lIns="91440" tIns="45720" rIns="91440" bIns="45720" numCol="1" anchor="t" anchorCtr="0" compatLnSpc="1"/>
                <a:lstStyle/>
                <a:p>
                  <a:pPr marL="0" marR="0" lvl="0" indent="0" defTabSz="914400" eaLnBrk="1" fontAlgn="base" latinLnBrk="0" hangingPunct="1">
                    <a:lnSpc>
                      <a:spcPct val="100000"/>
                    </a:lnSpc>
                    <a:spcBef>
                      <a:spcPct val="0"/>
                    </a:spcBef>
                    <a:spcAft>
                      <a:spcPct val="0"/>
                    </a:spcAft>
                    <a:buClrTx/>
                    <a:buSzTx/>
                    <a:buFont typeface="Arial" charset="0"/>
                    <a:buNone/>
                    <a:defRPr/>
                  </a:pPr>
                  <a:endParaRPr kumimoji="0" lang="zh-CN" altLang="en-US" sz="1800" b="0" i="0" u="none" strike="noStrike" kern="0" cap="none" spc="0" normalizeH="0" baseline="0" noProof="0">
                    <a:ln>
                      <a:noFill/>
                    </a:ln>
                    <a:solidFill>
                      <a:srgbClr val="393A3F"/>
                    </a:solidFill>
                    <a:effectLst/>
                    <a:uLnTx/>
                    <a:uFillTx/>
                    <a:latin typeface="Arial" charset="0"/>
                    <a:ea typeface="宋体" charset="-122"/>
                  </a:endParaRPr>
                </a:p>
              </p:txBody>
            </p:sp>
          </p:grpSp>
          <p:sp>
            <p:nvSpPr>
              <p:cNvPr id="12" name="文本框 11"/>
              <p:cNvSpPr txBox="1"/>
              <p:nvPr/>
            </p:nvSpPr>
            <p:spPr>
              <a:xfrm>
                <a:off x="1340788" y="2421165"/>
                <a:ext cx="5664567" cy="584775"/>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 typeface="Arial" charset="0"/>
                  <a:buNone/>
                  <a:defRPr/>
                </a:pPr>
                <a:r>
                  <a:rPr kumimoji="0" lang="zh-CN" altLang="en-US" sz="3200" b="0" i="0" u="none" strike="noStrike" kern="0" cap="none" spc="0" normalizeH="0" baseline="0" noProof="0" smtClean="0">
                    <a:ln>
                      <a:noFill/>
                    </a:ln>
                    <a:solidFill>
                      <a:srgbClr val="3D3D3D"/>
                    </a:solidFill>
                    <a:effectLst/>
                    <a:uLnTx/>
                    <a:uFillTx/>
                    <a:latin typeface="微软雅黑" pitchFamily="34" charset="-122"/>
                    <a:ea typeface="微软雅黑" pitchFamily="34" charset="-122"/>
                  </a:rPr>
                  <a:t>课程完毕 感谢关注</a:t>
                </a:r>
                <a:endParaRPr kumimoji="0" lang="zh-CN" altLang="en-US" sz="3200" b="0" i="0" u="none" strike="noStrike" kern="0" cap="none" spc="0" normalizeH="0" baseline="0" noProof="0" dirty="0" smtClean="0">
                  <a:ln>
                    <a:noFill/>
                  </a:ln>
                  <a:solidFill>
                    <a:srgbClr val="3D3D3D"/>
                  </a:solidFill>
                  <a:effectLst/>
                  <a:uLnTx/>
                  <a:uFillTx/>
                  <a:latin typeface="微软雅黑" pitchFamily="34" charset="-122"/>
                  <a:ea typeface="微软雅黑" pitchFamily="34" charset="-122"/>
                </a:endParaRPr>
              </a:p>
            </p:txBody>
          </p:sp>
          <p:sp>
            <p:nvSpPr>
              <p:cNvPr id="13" name="文本框 12"/>
              <p:cNvSpPr txBox="1"/>
              <p:nvPr/>
            </p:nvSpPr>
            <p:spPr>
              <a:xfrm>
                <a:off x="1340788" y="2928907"/>
                <a:ext cx="5749130" cy="1107996"/>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 typeface="Arial" charset="0"/>
                  <a:buNone/>
                  <a:defRPr/>
                </a:pPr>
                <a:r>
                  <a:rPr kumimoji="0" lang="en-US" altLang="zh-CN" sz="6600" b="1" i="0" u="none" strike="noStrike" kern="0" cap="none" spc="0" normalizeH="0" baseline="0" noProof="0" smtClean="0">
                    <a:ln>
                      <a:noFill/>
                    </a:ln>
                    <a:solidFill>
                      <a:srgbClr val="EC6122"/>
                    </a:solidFill>
                    <a:effectLst/>
                    <a:uLnTx/>
                    <a:uFillTx/>
                    <a:latin typeface="微软雅黑" pitchFamily="34" charset="-122"/>
                    <a:ea typeface="微软雅黑" pitchFamily="34" charset="-122"/>
                  </a:rPr>
                  <a:t>THANK</a:t>
                </a:r>
                <a:r>
                  <a:rPr kumimoji="0" lang="en-US" altLang="zh-CN" sz="6600" b="1" i="0" u="none" strike="noStrike" kern="0" cap="none" spc="0" normalizeH="0" noProof="0" smtClean="0">
                    <a:ln>
                      <a:noFill/>
                    </a:ln>
                    <a:solidFill>
                      <a:srgbClr val="EC6122"/>
                    </a:solidFill>
                    <a:effectLst/>
                    <a:uLnTx/>
                    <a:uFillTx/>
                    <a:latin typeface="微软雅黑" pitchFamily="34" charset="-122"/>
                    <a:ea typeface="微软雅黑" pitchFamily="34" charset="-122"/>
                  </a:rPr>
                  <a:t> YOU</a:t>
                </a:r>
                <a:endParaRPr kumimoji="0" lang="zh-CN" altLang="en-US" sz="6600" b="1" i="0" u="none" strike="noStrike" kern="0" cap="none" spc="0" normalizeH="0" baseline="0" noProof="0" smtClean="0">
                  <a:ln>
                    <a:noFill/>
                  </a:ln>
                  <a:solidFill>
                    <a:srgbClr val="EC6122"/>
                  </a:solidFill>
                  <a:effectLst/>
                  <a:uLnTx/>
                  <a:uFillTx/>
                  <a:latin typeface="微软雅黑" pitchFamily="34" charset="-122"/>
                  <a:ea typeface="微软雅黑" pitchFamily="34" charset="-122"/>
                </a:endParaRPr>
              </a:p>
            </p:txBody>
          </p:sp>
        </p:grpSp>
      </p:grpSp>
    </p:spTree>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一、概念及意义</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风险管理体系</a:t>
            </a:r>
          </a:p>
        </p:txBody>
      </p:sp>
      <p:sp>
        <p:nvSpPr>
          <p:cNvPr id="135" name="Oval 4"/>
          <p:cNvSpPr>
            <a:spLocks noChangeArrowheads="1"/>
          </p:cNvSpPr>
          <p:nvPr/>
        </p:nvSpPr>
        <p:spPr bwMode="auto">
          <a:xfrm>
            <a:off x="3276600" y="2781300"/>
            <a:ext cx="2590800" cy="2016125"/>
          </a:xfrm>
          <a:prstGeom prst="ellipse">
            <a:avLst/>
          </a:prstGeom>
          <a:noFill/>
          <a:ln w="38100">
            <a:solidFill>
              <a:schemeClr val="tx1"/>
            </a:solidFill>
            <a:prstDash val="sysDot"/>
            <a:rou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nvGrpSpPr>
          <p:cNvPr id="136" name="Group 9"/>
          <p:cNvGrpSpPr/>
          <p:nvPr/>
        </p:nvGrpSpPr>
        <p:grpSpPr bwMode="auto">
          <a:xfrm>
            <a:off x="5256213" y="2913063"/>
            <a:ext cx="342900" cy="342900"/>
            <a:chOff x="4260" y="548"/>
            <a:chExt cx="1341" cy="1341"/>
          </a:xfrm>
        </p:grpSpPr>
        <p:sp>
          <p:nvSpPr>
            <p:cNvPr id="137" name="Oval 10"/>
            <p:cNvSpPr>
              <a:spLocks noChangeArrowheads="1"/>
            </p:cNvSpPr>
            <p:nvPr/>
          </p:nvSpPr>
          <p:spPr bwMode="auto">
            <a:xfrm>
              <a:off x="4260" y="548"/>
              <a:ext cx="1341" cy="1341"/>
            </a:xfrm>
            <a:prstGeom prst="ellipse">
              <a:avLst/>
            </a:prstGeom>
            <a:gradFill rotWithShape="1">
              <a:gsLst>
                <a:gs pos="0">
                  <a:srgbClr val="0099FF"/>
                </a:gs>
                <a:gs pos="100000">
                  <a:srgbClr val="336699">
                    <a:alpha val="1700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38" name="Oval 11"/>
            <p:cNvSpPr>
              <a:spLocks noChangeArrowheads="1"/>
            </p:cNvSpPr>
            <p:nvPr/>
          </p:nvSpPr>
          <p:spPr bwMode="auto">
            <a:xfrm>
              <a:off x="4484" y="772"/>
              <a:ext cx="893" cy="897"/>
            </a:xfrm>
            <a:prstGeom prst="ellipse">
              <a:avLst/>
            </a:prstGeom>
            <a:gradFill rotWithShape="1">
              <a:gsLst>
                <a:gs pos="0">
                  <a:srgbClr val="2FABFF"/>
                </a:gs>
                <a:gs pos="100000">
                  <a:srgbClr val="163E73"/>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39" name="Oval 12"/>
            <p:cNvSpPr>
              <a:spLocks noChangeArrowheads="1"/>
            </p:cNvSpPr>
            <p:nvPr/>
          </p:nvSpPr>
          <p:spPr bwMode="auto">
            <a:xfrm>
              <a:off x="4510" y="806"/>
              <a:ext cx="728" cy="728"/>
            </a:xfrm>
            <a:prstGeom prst="ellipse">
              <a:avLst/>
            </a:prstGeom>
            <a:gradFill rotWithShape="1">
              <a:gsLst>
                <a:gs pos="0">
                  <a:schemeClr val="bg1"/>
                </a:gs>
                <a:gs pos="100000">
                  <a:srgbClr val="288ED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grpSp>
        <p:nvGrpSpPr>
          <p:cNvPr id="141" name="Group 13"/>
          <p:cNvGrpSpPr/>
          <p:nvPr/>
        </p:nvGrpSpPr>
        <p:grpSpPr bwMode="auto">
          <a:xfrm>
            <a:off x="3503613" y="2913063"/>
            <a:ext cx="342900" cy="342900"/>
            <a:chOff x="4260" y="548"/>
            <a:chExt cx="1341" cy="1341"/>
          </a:xfrm>
        </p:grpSpPr>
        <p:sp>
          <p:nvSpPr>
            <p:cNvPr id="143" name="Oval 14"/>
            <p:cNvSpPr>
              <a:spLocks noChangeArrowheads="1"/>
            </p:cNvSpPr>
            <p:nvPr/>
          </p:nvSpPr>
          <p:spPr bwMode="auto">
            <a:xfrm>
              <a:off x="4260" y="548"/>
              <a:ext cx="1341" cy="1341"/>
            </a:xfrm>
            <a:prstGeom prst="ellipse">
              <a:avLst/>
            </a:prstGeom>
            <a:gradFill rotWithShape="1">
              <a:gsLst>
                <a:gs pos="0">
                  <a:srgbClr val="0099FF"/>
                </a:gs>
                <a:gs pos="100000">
                  <a:srgbClr val="336699">
                    <a:alpha val="1700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44" name="Oval 15"/>
            <p:cNvSpPr>
              <a:spLocks noChangeArrowheads="1"/>
            </p:cNvSpPr>
            <p:nvPr/>
          </p:nvSpPr>
          <p:spPr bwMode="auto">
            <a:xfrm>
              <a:off x="4484" y="772"/>
              <a:ext cx="893" cy="897"/>
            </a:xfrm>
            <a:prstGeom prst="ellipse">
              <a:avLst/>
            </a:prstGeom>
            <a:gradFill rotWithShape="1">
              <a:gsLst>
                <a:gs pos="0">
                  <a:srgbClr val="2FABFF"/>
                </a:gs>
                <a:gs pos="100000">
                  <a:srgbClr val="163E73"/>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46" name="Oval 16"/>
            <p:cNvSpPr>
              <a:spLocks noChangeArrowheads="1"/>
            </p:cNvSpPr>
            <p:nvPr/>
          </p:nvSpPr>
          <p:spPr bwMode="auto">
            <a:xfrm>
              <a:off x="4510" y="806"/>
              <a:ext cx="728" cy="728"/>
            </a:xfrm>
            <a:prstGeom prst="ellipse">
              <a:avLst/>
            </a:prstGeom>
            <a:gradFill rotWithShape="1">
              <a:gsLst>
                <a:gs pos="0">
                  <a:schemeClr val="bg1"/>
                </a:gs>
                <a:gs pos="100000">
                  <a:srgbClr val="288ED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grpSp>
        <p:nvGrpSpPr>
          <p:cNvPr id="147" name="Group 17"/>
          <p:cNvGrpSpPr/>
          <p:nvPr/>
        </p:nvGrpSpPr>
        <p:grpSpPr bwMode="auto">
          <a:xfrm>
            <a:off x="5541963" y="3978275"/>
            <a:ext cx="342900" cy="342900"/>
            <a:chOff x="4260" y="548"/>
            <a:chExt cx="1341" cy="1341"/>
          </a:xfrm>
        </p:grpSpPr>
        <p:sp>
          <p:nvSpPr>
            <p:cNvPr id="150" name="Oval 18"/>
            <p:cNvSpPr>
              <a:spLocks noChangeArrowheads="1"/>
            </p:cNvSpPr>
            <p:nvPr/>
          </p:nvSpPr>
          <p:spPr bwMode="auto">
            <a:xfrm>
              <a:off x="4260" y="548"/>
              <a:ext cx="1341" cy="1341"/>
            </a:xfrm>
            <a:prstGeom prst="ellipse">
              <a:avLst/>
            </a:prstGeom>
            <a:gradFill rotWithShape="1">
              <a:gsLst>
                <a:gs pos="0">
                  <a:srgbClr val="0099FF"/>
                </a:gs>
                <a:gs pos="100000">
                  <a:srgbClr val="336699">
                    <a:alpha val="1700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51" name="Oval 19"/>
            <p:cNvSpPr>
              <a:spLocks noChangeArrowheads="1"/>
            </p:cNvSpPr>
            <p:nvPr/>
          </p:nvSpPr>
          <p:spPr bwMode="auto">
            <a:xfrm>
              <a:off x="4484" y="772"/>
              <a:ext cx="893" cy="897"/>
            </a:xfrm>
            <a:prstGeom prst="ellipse">
              <a:avLst/>
            </a:prstGeom>
            <a:gradFill rotWithShape="1">
              <a:gsLst>
                <a:gs pos="0">
                  <a:srgbClr val="2FABFF"/>
                </a:gs>
                <a:gs pos="100000">
                  <a:srgbClr val="163E73"/>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52" name="Oval 20"/>
            <p:cNvSpPr>
              <a:spLocks noChangeArrowheads="1"/>
            </p:cNvSpPr>
            <p:nvPr/>
          </p:nvSpPr>
          <p:spPr bwMode="auto">
            <a:xfrm>
              <a:off x="4510" y="806"/>
              <a:ext cx="728" cy="728"/>
            </a:xfrm>
            <a:prstGeom prst="ellipse">
              <a:avLst/>
            </a:prstGeom>
            <a:gradFill rotWithShape="1">
              <a:gsLst>
                <a:gs pos="0">
                  <a:schemeClr val="bg1"/>
                </a:gs>
                <a:gs pos="100000">
                  <a:srgbClr val="288ED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grpSp>
        <p:nvGrpSpPr>
          <p:cNvPr id="153" name="Group 21"/>
          <p:cNvGrpSpPr/>
          <p:nvPr/>
        </p:nvGrpSpPr>
        <p:grpSpPr bwMode="auto">
          <a:xfrm>
            <a:off x="3217863" y="3978275"/>
            <a:ext cx="342900" cy="342900"/>
            <a:chOff x="4260" y="548"/>
            <a:chExt cx="1341" cy="1341"/>
          </a:xfrm>
        </p:grpSpPr>
        <p:sp>
          <p:nvSpPr>
            <p:cNvPr id="154" name="Oval 22"/>
            <p:cNvSpPr>
              <a:spLocks noChangeArrowheads="1"/>
            </p:cNvSpPr>
            <p:nvPr/>
          </p:nvSpPr>
          <p:spPr bwMode="auto">
            <a:xfrm>
              <a:off x="4260" y="548"/>
              <a:ext cx="1341" cy="1341"/>
            </a:xfrm>
            <a:prstGeom prst="ellipse">
              <a:avLst/>
            </a:prstGeom>
            <a:gradFill rotWithShape="1">
              <a:gsLst>
                <a:gs pos="0">
                  <a:srgbClr val="0099FF"/>
                </a:gs>
                <a:gs pos="100000">
                  <a:srgbClr val="336699">
                    <a:alpha val="1700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55" name="Oval 23"/>
            <p:cNvSpPr>
              <a:spLocks noChangeArrowheads="1"/>
            </p:cNvSpPr>
            <p:nvPr/>
          </p:nvSpPr>
          <p:spPr bwMode="auto">
            <a:xfrm>
              <a:off x="4484" y="772"/>
              <a:ext cx="893" cy="897"/>
            </a:xfrm>
            <a:prstGeom prst="ellipse">
              <a:avLst/>
            </a:prstGeom>
            <a:gradFill rotWithShape="1">
              <a:gsLst>
                <a:gs pos="0">
                  <a:srgbClr val="2FABFF"/>
                </a:gs>
                <a:gs pos="100000">
                  <a:srgbClr val="163E73"/>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56" name="Oval 24"/>
            <p:cNvSpPr>
              <a:spLocks noChangeArrowheads="1"/>
            </p:cNvSpPr>
            <p:nvPr/>
          </p:nvSpPr>
          <p:spPr bwMode="auto">
            <a:xfrm>
              <a:off x="4510" y="806"/>
              <a:ext cx="728" cy="728"/>
            </a:xfrm>
            <a:prstGeom prst="ellipse">
              <a:avLst/>
            </a:prstGeom>
            <a:gradFill rotWithShape="1">
              <a:gsLst>
                <a:gs pos="0">
                  <a:schemeClr val="bg1"/>
                </a:gs>
                <a:gs pos="100000">
                  <a:srgbClr val="288ED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grpSp>
        <p:nvGrpSpPr>
          <p:cNvPr id="157" name="Group 25"/>
          <p:cNvGrpSpPr/>
          <p:nvPr/>
        </p:nvGrpSpPr>
        <p:grpSpPr bwMode="auto">
          <a:xfrm>
            <a:off x="4935538" y="4530725"/>
            <a:ext cx="342900" cy="342900"/>
            <a:chOff x="4260" y="548"/>
            <a:chExt cx="1341" cy="1341"/>
          </a:xfrm>
        </p:grpSpPr>
        <p:sp>
          <p:nvSpPr>
            <p:cNvPr id="158" name="Oval 26"/>
            <p:cNvSpPr>
              <a:spLocks noChangeArrowheads="1"/>
            </p:cNvSpPr>
            <p:nvPr/>
          </p:nvSpPr>
          <p:spPr bwMode="auto">
            <a:xfrm>
              <a:off x="4260" y="548"/>
              <a:ext cx="1341" cy="1341"/>
            </a:xfrm>
            <a:prstGeom prst="ellipse">
              <a:avLst/>
            </a:prstGeom>
            <a:gradFill rotWithShape="1">
              <a:gsLst>
                <a:gs pos="0">
                  <a:srgbClr val="0099FF"/>
                </a:gs>
                <a:gs pos="100000">
                  <a:srgbClr val="336699">
                    <a:alpha val="1700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59" name="Oval 27"/>
            <p:cNvSpPr>
              <a:spLocks noChangeArrowheads="1"/>
            </p:cNvSpPr>
            <p:nvPr/>
          </p:nvSpPr>
          <p:spPr bwMode="auto">
            <a:xfrm>
              <a:off x="4484" y="772"/>
              <a:ext cx="893" cy="897"/>
            </a:xfrm>
            <a:prstGeom prst="ellipse">
              <a:avLst/>
            </a:prstGeom>
            <a:gradFill rotWithShape="1">
              <a:gsLst>
                <a:gs pos="0">
                  <a:srgbClr val="2FABFF"/>
                </a:gs>
                <a:gs pos="100000">
                  <a:srgbClr val="163E73"/>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60" name="Oval 28"/>
            <p:cNvSpPr>
              <a:spLocks noChangeArrowheads="1"/>
            </p:cNvSpPr>
            <p:nvPr/>
          </p:nvSpPr>
          <p:spPr bwMode="auto">
            <a:xfrm>
              <a:off x="4510" y="806"/>
              <a:ext cx="728" cy="728"/>
            </a:xfrm>
            <a:prstGeom prst="ellipse">
              <a:avLst/>
            </a:prstGeom>
            <a:gradFill rotWithShape="1">
              <a:gsLst>
                <a:gs pos="0">
                  <a:schemeClr val="bg1"/>
                </a:gs>
                <a:gs pos="100000">
                  <a:srgbClr val="288ED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grpSp>
        <p:nvGrpSpPr>
          <p:cNvPr id="161" name="Group 37"/>
          <p:cNvGrpSpPr/>
          <p:nvPr/>
        </p:nvGrpSpPr>
        <p:grpSpPr bwMode="auto">
          <a:xfrm>
            <a:off x="3870325" y="4530725"/>
            <a:ext cx="342900" cy="342900"/>
            <a:chOff x="2438" y="2854"/>
            <a:chExt cx="216" cy="216"/>
          </a:xfrm>
        </p:grpSpPr>
        <p:sp>
          <p:nvSpPr>
            <p:cNvPr id="162" name="Oval 30"/>
            <p:cNvSpPr>
              <a:spLocks noChangeArrowheads="1"/>
            </p:cNvSpPr>
            <p:nvPr/>
          </p:nvSpPr>
          <p:spPr bwMode="auto">
            <a:xfrm>
              <a:off x="2438" y="2854"/>
              <a:ext cx="216" cy="216"/>
            </a:xfrm>
            <a:prstGeom prst="ellipse">
              <a:avLst/>
            </a:prstGeom>
            <a:gradFill rotWithShape="1">
              <a:gsLst>
                <a:gs pos="0">
                  <a:srgbClr val="0099FF"/>
                </a:gs>
                <a:gs pos="100000">
                  <a:srgbClr val="336699">
                    <a:alpha val="1700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63" name="Oval 31"/>
            <p:cNvSpPr>
              <a:spLocks noChangeArrowheads="1"/>
            </p:cNvSpPr>
            <p:nvPr/>
          </p:nvSpPr>
          <p:spPr bwMode="auto">
            <a:xfrm>
              <a:off x="2474" y="2890"/>
              <a:ext cx="144" cy="145"/>
            </a:xfrm>
            <a:prstGeom prst="ellipse">
              <a:avLst/>
            </a:prstGeom>
            <a:gradFill rotWithShape="1">
              <a:gsLst>
                <a:gs pos="0">
                  <a:srgbClr val="2FABFF"/>
                </a:gs>
                <a:gs pos="100000">
                  <a:srgbClr val="163E73"/>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64" name="Oval 32"/>
            <p:cNvSpPr>
              <a:spLocks noChangeArrowheads="1"/>
            </p:cNvSpPr>
            <p:nvPr/>
          </p:nvSpPr>
          <p:spPr bwMode="auto">
            <a:xfrm>
              <a:off x="2478" y="2896"/>
              <a:ext cx="118" cy="117"/>
            </a:xfrm>
            <a:prstGeom prst="ellipse">
              <a:avLst/>
            </a:prstGeom>
            <a:gradFill rotWithShape="1">
              <a:gsLst>
                <a:gs pos="0">
                  <a:schemeClr val="bg1"/>
                </a:gs>
                <a:gs pos="100000">
                  <a:srgbClr val="288ED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grpSp>
        <p:nvGrpSpPr>
          <p:cNvPr id="165" name="Group 33"/>
          <p:cNvGrpSpPr/>
          <p:nvPr/>
        </p:nvGrpSpPr>
        <p:grpSpPr bwMode="auto">
          <a:xfrm>
            <a:off x="4397375" y="2613025"/>
            <a:ext cx="342900" cy="342900"/>
            <a:chOff x="4260" y="548"/>
            <a:chExt cx="1341" cy="1341"/>
          </a:xfrm>
        </p:grpSpPr>
        <p:sp>
          <p:nvSpPr>
            <p:cNvPr id="166" name="Oval 34"/>
            <p:cNvSpPr>
              <a:spLocks noChangeArrowheads="1"/>
            </p:cNvSpPr>
            <p:nvPr/>
          </p:nvSpPr>
          <p:spPr bwMode="auto">
            <a:xfrm>
              <a:off x="4260" y="548"/>
              <a:ext cx="1341" cy="1341"/>
            </a:xfrm>
            <a:prstGeom prst="ellipse">
              <a:avLst/>
            </a:prstGeom>
            <a:gradFill rotWithShape="1">
              <a:gsLst>
                <a:gs pos="0">
                  <a:srgbClr val="0099FF"/>
                </a:gs>
                <a:gs pos="100000">
                  <a:srgbClr val="336699">
                    <a:alpha val="1700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67" name="Oval 35"/>
            <p:cNvSpPr>
              <a:spLocks noChangeArrowheads="1"/>
            </p:cNvSpPr>
            <p:nvPr/>
          </p:nvSpPr>
          <p:spPr bwMode="auto">
            <a:xfrm>
              <a:off x="4484" y="772"/>
              <a:ext cx="893" cy="897"/>
            </a:xfrm>
            <a:prstGeom prst="ellipse">
              <a:avLst/>
            </a:prstGeom>
            <a:gradFill rotWithShape="1">
              <a:gsLst>
                <a:gs pos="0">
                  <a:srgbClr val="2FABFF"/>
                </a:gs>
                <a:gs pos="100000">
                  <a:srgbClr val="163E73"/>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sp>
          <p:nvSpPr>
            <p:cNvPr id="168" name="Oval 36"/>
            <p:cNvSpPr>
              <a:spLocks noChangeArrowheads="1"/>
            </p:cNvSpPr>
            <p:nvPr/>
          </p:nvSpPr>
          <p:spPr bwMode="auto">
            <a:xfrm>
              <a:off x="4510" y="806"/>
              <a:ext cx="728" cy="728"/>
            </a:xfrm>
            <a:prstGeom prst="ellipse">
              <a:avLst/>
            </a:prstGeom>
            <a:gradFill rotWithShape="1">
              <a:gsLst>
                <a:gs pos="0">
                  <a:schemeClr val="bg1"/>
                </a:gs>
                <a:gs pos="100000">
                  <a:srgbClr val="288ED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p>
          </p:txBody>
        </p:sp>
      </p:grpSp>
      <p:sp>
        <p:nvSpPr>
          <p:cNvPr id="170" name="AutoShape 39"/>
          <p:cNvSpPr>
            <a:spLocks noChangeArrowheads="1"/>
          </p:cNvSpPr>
          <p:nvPr/>
        </p:nvSpPr>
        <p:spPr bwMode="auto">
          <a:xfrm>
            <a:off x="3414713" y="1485900"/>
            <a:ext cx="2617787" cy="739775"/>
          </a:xfrm>
          <a:prstGeom prst="roundRect">
            <a:avLst>
              <a:gd name="adj" fmla="val 16667"/>
            </a:avLst>
          </a:prstGeom>
          <a:gradFill rotWithShape="1">
            <a:gsLst>
              <a:gs pos="0">
                <a:srgbClr val="006666"/>
              </a:gs>
              <a:gs pos="100000">
                <a:srgbClr val="336699"/>
              </a:gs>
            </a:gsLst>
            <a:lin ang="18900000" scaled="1"/>
          </a:gradFill>
          <a:ln>
            <a:noFill/>
          </a:ln>
          <a:extLst>
            <a:ext uri="{91240B29-F687-4F45-9708-019B960494DF}">
              <a14:hiddenLine xmlns:a14="http://schemas.microsoft.com/office/drawing/2010/main" w="9525">
                <a:solidFill>
                  <a:srgbClr val="000000"/>
                </a:solidFill>
                <a:round/>
              </a14:hiddenLine>
            </a:ext>
          </a:extLst>
        </p:spPr>
        <p:txBody>
          <a:bodyPr wrap="none"/>
          <a:lstStyle/>
          <a:p>
            <a:pPr latinLnBrk="1"/>
            <a:r>
              <a:rPr kumimoji="1" lang="zh-CN" altLang="en-US" sz="1200" dirty="0" smtClean="0">
                <a:solidFill>
                  <a:schemeClr val="bg1"/>
                </a:solidFill>
                <a:latin typeface="微软雅黑" pitchFamily="34" charset="-122"/>
                <a:ea typeface="微软雅黑" pitchFamily="34" charset="-122"/>
              </a:rPr>
              <a:t>战略的选择</a:t>
            </a:r>
            <a:endParaRPr kumimoji="1" lang="ko-KR" altLang="en-US" sz="1200" dirty="0">
              <a:solidFill>
                <a:schemeClr val="bg1"/>
              </a:solidFill>
              <a:latin typeface="微软雅黑" pitchFamily="34" charset="-122"/>
            </a:endParaRPr>
          </a:p>
        </p:txBody>
      </p:sp>
      <p:sp>
        <p:nvSpPr>
          <p:cNvPr id="171" name="AutoShape 40"/>
          <p:cNvSpPr>
            <a:spLocks noChangeArrowheads="1"/>
          </p:cNvSpPr>
          <p:nvPr/>
        </p:nvSpPr>
        <p:spPr bwMode="auto">
          <a:xfrm>
            <a:off x="541338" y="2487613"/>
            <a:ext cx="2617787" cy="739775"/>
          </a:xfrm>
          <a:prstGeom prst="roundRect">
            <a:avLst>
              <a:gd name="adj" fmla="val 16667"/>
            </a:avLst>
          </a:prstGeom>
          <a:gradFill rotWithShape="1">
            <a:gsLst>
              <a:gs pos="0">
                <a:srgbClr val="006666"/>
              </a:gs>
              <a:gs pos="100000">
                <a:srgbClr val="336699"/>
              </a:gs>
            </a:gsLst>
            <a:lin ang="18900000" scaled="1"/>
          </a:gradFill>
          <a:ln>
            <a:noFill/>
          </a:ln>
          <a:extLst>
            <a:ext uri="{91240B29-F687-4F45-9708-019B960494DF}">
              <a14:hiddenLine xmlns:a14="http://schemas.microsoft.com/office/drawing/2010/main" w="9525">
                <a:solidFill>
                  <a:srgbClr val="000000"/>
                </a:solidFill>
                <a:round/>
              </a14:hiddenLine>
            </a:ext>
          </a:extLst>
        </p:spPr>
        <p:txBody>
          <a:bodyPr wrap="none"/>
          <a:lstStyle/>
          <a:p>
            <a:pPr latinLnBrk="1"/>
            <a:r>
              <a:rPr kumimoji="1" lang="zh-CN" altLang="en-US" sz="1200" dirty="0">
                <a:solidFill>
                  <a:schemeClr val="bg1"/>
                </a:solidFill>
                <a:latin typeface="微软雅黑" pitchFamily="34" charset="-122"/>
                <a:ea typeface="微软雅黑" pitchFamily="34" charset="-122"/>
              </a:rPr>
              <a:t>资本筹集与资本应用</a:t>
            </a:r>
            <a:endParaRPr kumimoji="1" lang="ko-KR" altLang="en-US" sz="1200" dirty="0">
              <a:solidFill>
                <a:schemeClr val="bg1"/>
              </a:solidFill>
              <a:latin typeface="微软雅黑" pitchFamily="34" charset="-122"/>
              <a:ea typeface="微软雅黑" pitchFamily="34" charset="-122"/>
            </a:endParaRPr>
          </a:p>
        </p:txBody>
      </p:sp>
      <p:sp>
        <p:nvSpPr>
          <p:cNvPr id="172" name="AutoShape 41"/>
          <p:cNvSpPr>
            <a:spLocks noChangeArrowheads="1"/>
          </p:cNvSpPr>
          <p:nvPr/>
        </p:nvSpPr>
        <p:spPr bwMode="auto">
          <a:xfrm>
            <a:off x="6032500" y="2487613"/>
            <a:ext cx="2617788" cy="739775"/>
          </a:xfrm>
          <a:prstGeom prst="roundRect">
            <a:avLst>
              <a:gd name="adj" fmla="val 16667"/>
            </a:avLst>
          </a:prstGeom>
          <a:gradFill rotWithShape="1">
            <a:gsLst>
              <a:gs pos="0">
                <a:srgbClr val="006666"/>
              </a:gs>
              <a:gs pos="100000">
                <a:srgbClr val="336699"/>
              </a:gs>
            </a:gsLst>
            <a:lin ang="18900000" scaled="1"/>
          </a:gradFill>
          <a:ln>
            <a:noFill/>
          </a:ln>
          <a:extLst>
            <a:ext uri="{91240B29-F687-4F45-9708-019B960494DF}">
              <a14:hiddenLine xmlns:a14="http://schemas.microsoft.com/office/drawing/2010/main" w="9525">
                <a:solidFill>
                  <a:srgbClr val="000000"/>
                </a:solidFill>
                <a:round/>
              </a14:hiddenLine>
            </a:ext>
          </a:extLst>
        </p:spPr>
        <p:txBody>
          <a:bodyPr wrap="none"/>
          <a:lstStyle/>
          <a:p>
            <a:pPr latinLnBrk="1"/>
            <a:r>
              <a:rPr kumimoji="1" lang="zh-CN" altLang="en-US" sz="1200" dirty="0">
                <a:solidFill>
                  <a:schemeClr val="bg1"/>
                </a:solidFill>
                <a:latin typeface="微软雅黑" pitchFamily="34" charset="-122"/>
                <a:ea typeface="微软雅黑" pitchFamily="34" charset="-122"/>
              </a:rPr>
              <a:t>提升决策质量</a:t>
            </a:r>
            <a:endParaRPr kumimoji="1" lang="ko-KR" altLang="en-US" sz="1200" dirty="0">
              <a:solidFill>
                <a:schemeClr val="bg1"/>
              </a:solidFill>
              <a:latin typeface="微软雅黑" pitchFamily="34" charset="-122"/>
              <a:ea typeface="微软雅黑" pitchFamily="34" charset="-122"/>
            </a:endParaRPr>
          </a:p>
        </p:txBody>
      </p:sp>
      <p:sp>
        <p:nvSpPr>
          <p:cNvPr id="173" name="AutoShape 42"/>
          <p:cNvSpPr>
            <a:spLocks noChangeArrowheads="1"/>
          </p:cNvSpPr>
          <p:nvPr/>
        </p:nvSpPr>
        <p:spPr bwMode="auto">
          <a:xfrm>
            <a:off x="414338" y="3927475"/>
            <a:ext cx="2617787" cy="739775"/>
          </a:xfrm>
          <a:prstGeom prst="roundRect">
            <a:avLst>
              <a:gd name="adj" fmla="val 16667"/>
            </a:avLst>
          </a:prstGeom>
          <a:gradFill rotWithShape="1">
            <a:gsLst>
              <a:gs pos="0">
                <a:srgbClr val="006666"/>
              </a:gs>
              <a:gs pos="100000">
                <a:srgbClr val="336699"/>
              </a:gs>
            </a:gsLst>
            <a:lin ang="18900000" scaled="1"/>
          </a:gradFill>
          <a:ln>
            <a:noFill/>
          </a:ln>
          <a:extLst>
            <a:ext uri="{91240B29-F687-4F45-9708-019B960494DF}">
              <a14:hiddenLine xmlns:a14="http://schemas.microsoft.com/office/drawing/2010/main" w="9525">
                <a:solidFill>
                  <a:srgbClr val="000000"/>
                </a:solidFill>
                <a:round/>
              </a14:hiddenLine>
            </a:ext>
          </a:extLst>
        </p:spPr>
        <p:txBody>
          <a:bodyPr wrap="none"/>
          <a:lstStyle/>
          <a:p>
            <a:pPr latinLnBrk="1"/>
            <a:r>
              <a:rPr kumimoji="1" lang="zh-CN" altLang="en-US" sz="1200" dirty="0">
                <a:solidFill>
                  <a:schemeClr val="bg1"/>
                </a:solidFill>
                <a:latin typeface="微软雅黑" pitchFamily="34" charset="-122"/>
                <a:ea typeface="微软雅黑" pitchFamily="34" charset="-122"/>
              </a:rPr>
              <a:t>风险与机遇并存</a:t>
            </a:r>
            <a:endParaRPr kumimoji="1" lang="ko-KR" altLang="en-US" sz="1200" dirty="0">
              <a:solidFill>
                <a:schemeClr val="bg1"/>
              </a:solidFill>
              <a:latin typeface="微软雅黑" pitchFamily="34" charset="-122"/>
              <a:ea typeface="微软雅黑" pitchFamily="34" charset="-122"/>
            </a:endParaRPr>
          </a:p>
        </p:txBody>
      </p:sp>
      <p:sp>
        <p:nvSpPr>
          <p:cNvPr id="174" name="AutoShape 43"/>
          <p:cNvSpPr>
            <a:spLocks noChangeArrowheads="1"/>
          </p:cNvSpPr>
          <p:nvPr/>
        </p:nvSpPr>
        <p:spPr bwMode="auto">
          <a:xfrm>
            <a:off x="6273800" y="3927475"/>
            <a:ext cx="2617788" cy="739775"/>
          </a:xfrm>
          <a:prstGeom prst="roundRect">
            <a:avLst>
              <a:gd name="adj" fmla="val 16667"/>
            </a:avLst>
          </a:prstGeom>
          <a:gradFill rotWithShape="1">
            <a:gsLst>
              <a:gs pos="0">
                <a:srgbClr val="006666"/>
              </a:gs>
              <a:gs pos="100000">
                <a:srgbClr val="336699"/>
              </a:gs>
            </a:gsLst>
            <a:lin ang="18900000" scaled="1"/>
          </a:gradFill>
          <a:ln>
            <a:noFill/>
          </a:ln>
          <a:extLst>
            <a:ext uri="{91240B29-F687-4F45-9708-019B960494DF}">
              <a14:hiddenLine xmlns:a14="http://schemas.microsoft.com/office/drawing/2010/main" w="9525">
                <a:solidFill>
                  <a:srgbClr val="000000"/>
                </a:solidFill>
                <a:round/>
              </a14:hiddenLine>
            </a:ext>
          </a:extLst>
        </p:spPr>
        <p:txBody>
          <a:bodyPr wrap="none"/>
          <a:lstStyle/>
          <a:p>
            <a:pPr latinLnBrk="1"/>
            <a:r>
              <a:rPr kumimoji="1" lang="zh-CN" altLang="en-US" sz="1200" dirty="0">
                <a:solidFill>
                  <a:schemeClr val="bg1"/>
                </a:solidFill>
                <a:latin typeface="微软雅黑" pitchFamily="34" charset="-122"/>
                <a:ea typeface="微软雅黑" pitchFamily="34" charset="-122"/>
              </a:rPr>
              <a:t>管控风险</a:t>
            </a:r>
            <a:endParaRPr kumimoji="1" lang="ko-KR" altLang="en-US" sz="1200" dirty="0">
              <a:solidFill>
                <a:schemeClr val="bg1"/>
              </a:solidFill>
              <a:latin typeface="微软雅黑" pitchFamily="34" charset="-122"/>
              <a:ea typeface="微软雅黑" pitchFamily="34" charset="-122"/>
            </a:endParaRPr>
          </a:p>
        </p:txBody>
      </p:sp>
      <p:sp>
        <p:nvSpPr>
          <p:cNvPr id="175" name="AutoShape 44"/>
          <p:cNvSpPr>
            <a:spLocks noChangeArrowheads="1"/>
          </p:cNvSpPr>
          <p:nvPr/>
        </p:nvSpPr>
        <p:spPr bwMode="auto">
          <a:xfrm>
            <a:off x="1573213" y="5183188"/>
            <a:ext cx="2617787" cy="739775"/>
          </a:xfrm>
          <a:prstGeom prst="roundRect">
            <a:avLst>
              <a:gd name="adj" fmla="val 16667"/>
            </a:avLst>
          </a:prstGeom>
          <a:gradFill rotWithShape="1">
            <a:gsLst>
              <a:gs pos="0">
                <a:srgbClr val="006666"/>
              </a:gs>
              <a:gs pos="100000">
                <a:srgbClr val="336699"/>
              </a:gs>
            </a:gsLst>
            <a:lin ang="18900000" scaled="1"/>
          </a:gradFill>
          <a:ln>
            <a:noFill/>
          </a:ln>
          <a:extLst>
            <a:ext uri="{91240B29-F687-4F45-9708-019B960494DF}">
              <a14:hiddenLine xmlns:a14="http://schemas.microsoft.com/office/drawing/2010/main" w="9525">
                <a:solidFill>
                  <a:srgbClr val="000000"/>
                </a:solidFill>
                <a:round/>
              </a14:hiddenLine>
            </a:ext>
          </a:extLst>
        </p:spPr>
        <p:txBody>
          <a:bodyPr wrap="none"/>
          <a:lstStyle/>
          <a:p>
            <a:pPr latinLnBrk="1"/>
            <a:r>
              <a:rPr kumimoji="1" lang="zh-CN" altLang="en-US" sz="1200" dirty="0">
                <a:solidFill>
                  <a:schemeClr val="bg1"/>
                </a:solidFill>
                <a:latin typeface="微软雅黑" pitchFamily="34" charset="-122"/>
                <a:ea typeface="微软雅黑" pitchFamily="34" charset="-122"/>
              </a:rPr>
              <a:t>体系化的风险对抗</a:t>
            </a:r>
            <a:endParaRPr kumimoji="1" lang="ko-KR" altLang="en-US" sz="1200" dirty="0">
              <a:solidFill>
                <a:schemeClr val="bg1"/>
              </a:solidFill>
              <a:latin typeface="微软雅黑" pitchFamily="34" charset="-122"/>
              <a:ea typeface="微软雅黑" pitchFamily="34" charset="-122"/>
            </a:endParaRPr>
          </a:p>
        </p:txBody>
      </p:sp>
      <p:sp>
        <p:nvSpPr>
          <p:cNvPr id="176" name="AutoShape 45"/>
          <p:cNvSpPr>
            <a:spLocks noChangeArrowheads="1"/>
          </p:cNvSpPr>
          <p:nvPr/>
        </p:nvSpPr>
        <p:spPr bwMode="auto">
          <a:xfrm>
            <a:off x="5051425" y="5183188"/>
            <a:ext cx="2617788" cy="739775"/>
          </a:xfrm>
          <a:prstGeom prst="roundRect">
            <a:avLst>
              <a:gd name="adj" fmla="val 16667"/>
            </a:avLst>
          </a:prstGeom>
          <a:gradFill rotWithShape="1">
            <a:gsLst>
              <a:gs pos="0">
                <a:srgbClr val="006666"/>
              </a:gs>
              <a:gs pos="100000">
                <a:srgbClr val="336699"/>
              </a:gs>
            </a:gsLst>
            <a:lin ang="18900000" scaled="1"/>
          </a:gradFill>
          <a:ln>
            <a:noFill/>
          </a:ln>
          <a:extLst>
            <a:ext uri="{91240B29-F687-4F45-9708-019B960494DF}">
              <a14:hiddenLine xmlns:a14="http://schemas.microsoft.com/office/drawing/2010/main" w="9525">
                <a:solidFill>
                  <a:srgbClr val="000000"/>
                </a:solidFill>
                <a:round/>
              </a14:hiddenLine>
            </a:ext>
          </a:extLst>
        </p:spPr>
        <p:txBody>
          <a:bodyPr wrap="none"/>
          <a:lstStyle/>
          <a:p>
            <a:pPr latinLnBrk="1"/>
            <a:r>
              <a:rPr kumimoji="1" lang="zh-CN" altLang="en-US" sz="1200" dirty="0">
                <a:solidFill>
                  <a:schemeClr val="bg1"/>
                </a:solidFill>
                <a:latin typeface="微软雅黑" pitchFamily="34" charset="-122"/>
                <a:ea typeface="微软雅黑" pitchFamily="34" charset="-122"/>
              </a:rPr>
              <a:t>负面事项识别</a:t>
            </a:r>
            <a:endParaRPr kumimoji="1" lang="ko-KR" altLang="en-US" sz="1200" dirty="0">
              <a:solidFill>
                <a:schemeClr val="bg1"/>
              </a:solidFill>
              <a:latin typeface="微软雅黑" pitchFamily="34" charset="-122"/>
              <a:ea typeface="微软雅黑" pitchFamily="34" charset="-122"/>
            </a:endParaRPr>
          </a:p>
        </p:txBody>
      </p:sp>
      <p:sp>
        <p:nvSpPr>
          <p:cNvPr id="177" name="AutoShape 46"/>
          <p:cNvSpPr>
            <a:spLocks noChangeArrowheads="1"/>
          </p:cNvSpPr>
          <p:nvPr/>
        </p:nvSpPr>
        <p:spPr bwMode="auto">
          <a:xfrm>
            <a:off x="3203575" y="1798638"/>
            <a:ext cx="2732088" cy="454025"/>
          </a:xfrm>
          <a:prstGeom prst="roundRect">
            <a:avLst>
              <a:gd name="adj" fmla="val 16667"/>
            </a:avLst>
          </a:prstGeom>
          <a:solidFill>
            <a:schemeClr val="bg1"/>
          </a:solidFill>
          <a:ln w="9525">
            <a:solidFill>
              <a:srgbClr val="336699"/>
            </a:solidFill>
            <a:round/>
          </a:ln>
        </p:spPr>
        <p:txBody>
          <a:bodyPr wrap="none" anchor="ctr"/>
          <a:lstStyle/>
          <a:p>
            <a:pPr algn="ctr" latinLnBrk="1"/>
            <a:r>
              <a:rPr kumimoji="1" lang="zh-CN" altLang="en-US" sz="1600" dirty="0" smtClean="0">
                <a:solidFill>
                  <a:srgbClr val="003300"/>
                </a:solidFill>
                <a:latin typeface="宋体" charset="-122"/>
              </a:rPr>
              <a:t>协调风险容量与战略</a:t>
            </a:r>
            <a:endParaRPr kumimoji="1" lang="ko-KR" altLang="en-US" sz="1600" dirty="0">
              <a:solidFill>
                <a:srgbClr val="003300"/>
              </a:solidFill>
              <a:latin typeface="宋体" charset="-122"/>
            </a:endParaRPr>
          </a:p>
        </p:txBody>
      </p:sp>
      <p:sp>
        <p:nvSpPr>
          <p:cNvPr id="178" name="AutoShape 47"/>
          <p:cNvSpPr>
            <a:spLocks noChangeArrowheads="1"/>
          </p:cNvSpPr>
          <p:nvPr/>
        </p:nvSpPr>
        <p:spPr bwMode="auto">
          <a:xfrm>
            <a:off x="330200" y="2800350"/>
            <a:ext cx="2732088" cy="454025"/>
          </a:xfrm>
          <a:prstGeom prst="roundRect">
            <a:avLst>
              <a:gd name="adj" fmla="val 16667"/>
            </a:avLst>
          </a:prstGeom>
          <a:solidFill>
            <a:schemeClr val="bg1"/>
          </a:solidFill>
          <a:ln w="9525">
            <a:solidFill>
              <a:srgbClr val="336699"/>
            </a:solidFill>
            <a:round/>
          </a:ln>
        </p:spPr>
        <p:txBody>
          <a:bodyPr wrap="none" anchor="ctr"/>
          <a:lstStyle/>
          <a:p>
            <a:pPr algn="ctr" latinLnBrk="1"/>
            <a:r>
              <a:rPr kumimoji="1" lang="zh-CN" altLang="en-US" sz="1600" dirty="0" smtClean="0">
                <a:solidFill>
                  <a:srgbClr val="003300"/>
                </a:solidFill>
                <a:latin typeface="宋体" charset="-122"/>
              </a:rPr>
              <a:t>改善资本配置</a:t>
            </a:r>
            <a:endParaRPr kumimoji="1" lang="ko-KR" altLang="en-US" sz="1600" dirty="0">
              <a:solidFill>
                <a:srgbClr val="003300"/>
              </a:solidFill>
              <a:latin typeface="宋体" charset="-122"/>
            </a:endParaRPr>
          </a:p>
        </p:txBody>
      </p:sp>
      <p:sp>
        <p:nvSpPr>
          <p:cNvPr id="179" name="AutoShape 48"/>
          <p:cNvSpPr>
            <a:spLocks noChangeArrowheads="1"/>
          </p:cNvSpPr>
          <p:nvPr/>
        </p:nvSpPr>
        <p:spPr bwMode="auto">
          <a:xfrm>
            <a:off x="5821363" y="2800350"/>
            <a:ext cx="2732087" cy="454025"/>
          </a:xfrm>
          <a:prstGeom prst="roundRect">
            <a:avLst>
              <a:gd name="adj" fmla="val 16667"/>
            </a:avLst>
          </a:prstGeom>
          <a:solidFill>
            <a:schemeClr val="bg1"/>
          </a:solidFill>
          <a:ln w="9525">
            <a:solidFill>
              <a:srgbClr val="336699"/>
            </a:solidFill>
            <a:round/>
          </a:ln>
        </p:spPr>
        <p:txBody>
          <a:bodyPr wrap="none" anchor="ctr"/>
          <a:lstStyle/>
          <a:p>
            <a:pPr algn="ctr" latinLnBrk="1"/>
            <a:r>
              <a:rPr kumimoji="1" lang="zh-CN" altLang="en-US" sz="1600" dirty="0" smtClean="0">
                <a:solidFill>
                  <a:srgbClr val="003300"/>
                </a:solidFill>
                <a:latin typeface="宋体" charset="-122"/>
              </a:rPr>
              <a:t>增进风险应对决策</a:t>
            </a:r>
            <a:endParaRPr kumimoji="1" lang="ko-KR" altLang="en-US" sz="1600" dirty="0">
              <a:solidFill>
                <a:srgbClr val="003300"/>
              </a:solidFill>
              <a:latin typeface="宋体" charset="-122"/>
            </a:endParaRPr>
          </a:p>
        </p:txBody>
      </p:sp>
      <p:sp>
        <p:nvSpPr>
          <p:cNvPr id="180" name="AutoShape 49"/>
          <p:cNvSpPr>
            <a:spLocks noChangeArrowheads="1"/>
          </p:cNvSpPr>
          <p:nvPr/>
        </p:nvSpPr>
        <p:spPr bwMode="auto">
          <a:xfrm>
            <a:off x="203200" y="4240213"/>
            <a:ext cx="2732088" cy="454025"/>
          </a:xfrm>
          <a:prstGeom prst="roundRect">
            <a:avLst>
              <a:gd name="adj" fmla="val 16667"/>
            </a:avLst>
          </a:prstGeom>
          <a:solidFill>
            <a:schemeClr val="bg1"/>
          </a:solidFill>
          <a:ln w="9525">
            <a:solidFill>
              <a:srgbClr val="336699"/>
            </a:solidFill>
            <a:round/>
          </a:ln>
        </p:spPr>
        <p:txBody>
          <a:bodyPr wrap="none" anchor="ctr"/>
          <a:lstStyle/>
          <a:p>
            <a:pPr algn="ctr" latinLnBrk="1"/>
            <a:r>
              <a:rPr kumimoji="1" lang="zh-CN" altLang="en-US" sz="1600" dirty="0" smtClean="0">
                <a:solidFill>
                  <a:srgbClr val="003300"/>
                </a:solidFill>
                <a:latin typeface="宋体" charset="-122"/>
              </a:rPr>
              <a:t>抓住企业增长的机会</a:t>
            </a:r>
            <a:endParaRPr kumimoji="1" lang="ko-KR" altLang="en-US" sz="1600" dirty="0">
              <a:solidFill>
                <a:srgbClr val="003300"/>
              </a:solidFill>
              <a:latin typeface="宋体" charset="-122"/>
            </a:endParaRPr>
          </a:p>
        </p:txBody>
      </p:sp>
      <p:sp>
        <p:nvSpPr>
          <p:cNvPr id="181" name="AutoShape 50"/>
          <p:cNvSpPr>
            <a:spLocks noChangeArrowheads="1"/>
          </p:cNvSpPr>
          <p:nvPr/>
        </p:nvSpPr>
        <p:spPr bwMode="auto">
          <a:xfrm>
            <a:off x="6062663" y="4240213"/>
            <a:ext cx="2732087" cy="454025"/>
          </a:xfrm>
          <a:prstGeom prst="roundRect">
            <a:avLst>
              <a:gd name="adj" fmla="val 16667"/>
            </a:avLst>
          </a:prstGeom>
          <a:solidFill>
            <a:schemeClr val="bg1"/>
          </a:solidFill>
          <a:ln w="9525">
            <a:solidFill>
              <a:srgbClr val="336699"/>
            </a:solidFill>
            <a:round/>
          </a:ln>
        </p:spPr>
        <p:txBody>
          <a:bodyPr wrap="none" anchor="ctr"/>
          <a:lstStyle/>
          <a:p>
            <a:pPr algn="ctr" latinLnBrk="1"/>
            <a:r>
              <a:rPr kumimoji="1" lang="zh-CN" altLang="en-US" sz="1600" dirty="0" smtClean="0">
                <a:solidFill>
                  <a:srgbClr val="003300"/>
                </a:solidFill>
                <a:latin typeface="宋体" charset="-122"/>
              </a:rPr>
              <a:t>抑制经营意外和损失</a:t>
            </a:r>
            <a:endParaRPr kumimoji="1" lang="ko-KR" altLang="en-US" sz="1600" dirty="0">
              <a:solidFill>
                <a:srgbClr val="003300"/>
              </a:solidFill>
              <a:latin typeface="宋体" charset="-122"/>
            </a:endParaRPr>
          </a:p>
        </p:txBody>
      </p:sp>
      <p:sp>
        <p:nvSpPr>
          <p:cNvPr id="182" name="AutoShape 51"/>
          <p:cNvSpPr>
            <a:spLocks noChangeArrowheads="1"/>
          </p:cNvSpPr>
          <p:nvPr/>
        </p:nvSpPr>
        <p:spPr bwMode="auto">
          <a:xfrm>
            <a:off x="1362075" y="5495925"/>
            <a:ext cx="2732088" cy="454025"/>
          </a:xfrm>
          <a:prstGeom prst="roundRect">
            <a:avLst>
              <a:gd name="adj" fmla="val 16667"/>
            </a:avLst>
          </a:prstGeom>
          <a:solidFill>
            <a:schemeClr val="bg1"/>
          </a:solidFill>
          <a:ln w="9525">
            <a:solidFill>
              <a:srgbClr val="336699"/>
            </a:solidFill>
            <a:round/>
          </a:ln>
        </p:spPr>
        <p:txBody>
          <a:bodyPr wrap="none" anchor="ctr"/>
          <a:lstStyle/>
          <a:p>
            <a:pPr algn="ctr" latinLnBrk="1"/>
            <a:r>
              <a:rPr kumimoji="1" lang="zh-CN" altLang="en-US" sz="1600" dirty="0" smtClean="0">
                <a:solidFill>
                  <a:srgbClr val="003300"/>
                </a:solidFill>
                <a:latin typeface="宋体" charset="-122"/>
              </a:rPr>
              <a:t>提供多重风险的整体应对</a:t>
            </a:r>
            <a:endParaRPr kumimoji="1" lang="en-US" altLang="ko-KR" sz="1600" dirty="0">
              <a:solidFill>
                <a:srgbClr val="003300"/>
              </a:solidFill>
              <a:latin typeface="宋体" charset="-122"/>
            </a:endParaRPr>
          </a:p>
        </p:txBody>
      </p:sp>
      <p:sp>
        <p:nvSpPr>
          <p:cNvPr id="183" name="AutoShape 52"/>
          <p:cNvSpPr>
            <a:spLocks noChangeArrowheads="1"/>
          </p:cNvSpPr>
          <p:nvPr/>
        </p:nvSpPr>
        <p:spPr bwMode="auto">
          <a:xfrm>
            <a:off x="4840288" y="5495925"/>
            <a:ext cx="2732087" cy="454025"/>
          </a:xfrm>
          <a:prstGeom prst="roundRect">
            <a:avLst>
              <a:gd name="adj" fmla="val 16667"/>
            </a:avLst>
          </a:prstGeom>
          <a:solidFill>
            <a:schemeClr val="bg1"/>
          </a:solidFill>
          <a:ln w="9525">
            <a:solidFill>
              <a:srgbClr val="336699"/>
            </a:solidFill>
            <a:round/>
          </a:ln>
        </p:spPr>
        <p:txBody>
          <a:bodyPr wrap="none" anchor="ctr"/>
          <a:lstStyle/>
          <a:p>
            <a:pPr algn="ctr" latinLnBrk="1"/>
            <a:r>
              <a:rPr kumimoji="1" lang="zh-CN" altLang="en-US" sz="1600" dirty="0" smtClean="0">
                <a:solidFill>
                  <a:srgbClr val="003300"/>
                </a:solidFill>
                <a:latin typeface="宋体" charset="-122"/>
              </a:rPr>
              <a:t>识别</a:t>
            </a:r>
            <a:r>
              <a:rPr kumimoji="1" lang="en-US" altLang="zh-CN" sz="1600" dirty="0" smtClean="0">
                <a:solidFill>
                  <a:srgbClr val="003300"/>
                </a:solidFill>
                <a:latin typeface="宋体" charset="-122"/>
              </a:rPr>
              <a:t>/</a:t>
            </a:r>
            <a:r>
              <a:rPr kumimoji="1" lang="zh-CN" altLang="en-US" sz="1600" dirty="0" smtClean="0">
                <a:solidFill>
                  <a:srgbClr val="003300"/>
                </a:solidFill>
                <a:latin typeface="宋体" charset="-122"/>
              </a:rPr>
              <a:t>管理贯穿于企业的风险</a:t>
            </a:r>
            <a:endParaRPr kumimoji="1" lang="ko-KR" altLang="en-US" sz="1600" dirty="0">
              <a:solidFill>
                <a:srgbClr val="003300"/>
              </a:solidFill>
              <a:latin typeface="宋体" charset="-122"/>
            </a:endParaRPr>
          </a:p>
        </p:txBody>
      </p:sp>
      <p:sp>
        <p:nvSpPr>
          <p:cNvPr id="4" name="TextBox 3"/>
          <p:cNvSpPr txBox="1"/>
          <p:nvPr/>
        </p:nvSpPr>
        <p:spPr>
          <a:xfrm>
            <a:off x="3567539" y="3356992"/>
            <a:ext cx="2084581" cy="858377"/>
          </a:xfrm>
          <a:prstGeom prst="rect">
            <a:avLst/>
          </a:prstGeom>
          <a:noFill/>
        </p:spPr>
        <p:txBody>
          <a:bodyPr wrap="square" rtlCol="0">
            <a:spAutoFit/>
          </a:bodyPr>
          <a:lstStyle/>
          <a:p>
            <a:pPr>
              <a:lnSpc>
                <a:spcPct val="150000"/>
              </a:lnSpc>
            </a:pPr>
            <a:r>
              <a:rPr kumimoji="1" lang="zh-CN" altLang="en-US" b="1" dirty="0">
                <a:solidFill>
                  <a:srgbClr val="003300"/>
                </a:solidFill>
                <a:latin typeface="宋体" charset="-122"/>
              </a:rPr>
              <a:t>保证企业经营管理决策被有效地执行</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52" y="260648"/>
            <a:ext cx="7671796" cy="523220"/>
          </a:xfrm>
          <a:prstGeom prst="rect">
            <a:avLst/>
          </a:prstGeom>
          <a:noFill/>
        </p:spPr>
        <p:txBody>
          <a:bodyPr wrap="square" rtlCol="0">
            <a:spAutoFit/>
          </a:bodyPr>
          <a:lstStyle/>
          <a:p>
            <a:r>
              <a:rPr lang="zh-CN" altLang="en-US" sz="2800" dirty="0">
                <a:solidFill>
                  <a:schemeClr val="bg1"/>
                </a:solidFill>
                <a:latin typeface="微软雅黑" pitchFamily="34" charset="-122"/>
                <a:ea typeface="微软雅黑" pitchFamily="34" charset="-122"/>
              </a:rPr>
              <a:t>一、概念及意义</a:t>
            </a:r>
            <a:r>
              <a:rPr lang="en-US" altLang="zh-CN" sz="2800" dirty="0">
                <a:solidFill>
                  <a:schemeClr val="bg1"/>
                </a:solidFill>
                <a:latin typeface="微软雅黑" pitchFamily="34" charset="-122"/>
                <a:ea typeface="微软雅黑" pitchFamily="34" charset="-122"/>
              </a:rPr>
              <a:t>——</a:t>
            </a:r>
            <a:r>
              <a:rPr lang="zh-CN" altLang="en-US" sz="2800" dirty="0">
                <a:solidFill>
                  <a:schemeClr val="bg1"/>
                </a:solidFill>
                <a:latin typeface="微软雅黑" pitchFamily="34" charset="-122"/>
                <a:ea typeface="微软雅黑" pitchFamily="34" charset="-122"/>
              </a:rPr>
              <a:t>内部环境</a:t>
            </a:r>
          </a:p>
        </p:txBody>
      </p:sp>
      <p:sp>
        <p:nvSpPr>
          <p:cNvPr id="4" name="页脚占位符 3"/>
          <p:cNvSpPr>
            <a:spLocks noGrp="1"/>
          </p:cNvSpPr>
          <p:nvPr>
            <p:ph type="ftr" sz="quarter" idx="4294967295"/>
          </p:nvPr>
        </p:nvSpPr>
        <p:spPr bwMode="auto">
          <a:xfrm>
            <a:off x="7046913" y="6381750"/>
            <a:ext cx="2133600" cy="2444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zh-CN" altLang="en-US"/>
              <a:t>   </a:t>
            </a:r>
          </a:p>
          <a:p>
            <a:pPr eaLnBrk="1" hangingPunct="1"/>
            <a:r>
              <a:rPr lang="en-US" altLang="zh-CN"/>
              <a:t>   </a:t>
            </a:r>
          </a:p>
        </p:txBody>
      </p:sp>
      <p:sp>
        <p:nvSpPr>
          <p:cNvPr id="5" name="Oval 1363"/>
          <p:cNvSpPr>
            <a:spLocks noChangeArrowheads="1"/>
          </p:cNvSpPr>
          <p:nvPr/>
        </p:nvSpPr>
        <p:spPr bwMode="auto">
          <a:xfrm>
            <a:off x="4524375" y="3646488"/>
            <a:ext cx="2665413" cy="1585912"/>
          </a:xfrm>
          <a:prstGeom prst="ellipse">
            <a:avLst/>
          </a:prstGeom>
          <a:gradFill rotWithShape="1">
            <a:gsLst>
              <a:gs pos="0">
                <a:schemeClr val="tx1"/>
              </a:gs>
              <a:gs pos="100000">
                <a:schemeClr val="tx1">
                  <a:gamma/>
                  <a:tint val="33725"/>
                  <a:invGamma/>
                  <a:alpha val="0"/>
                </a:schemeClr>
              </a:gs>
            </a:gsLst>
            <a:path path="shape">
              <a:fillToRect l="50000" t="50000" r="50000" b="50000"/>
            </a:path>
          </a:gradFill>
          <a:ln w="9525">
            <a:noFill/>
            <a:round/>
          </a:ln>
          <a:effectLst/>
        </p:spPr>
        <p:txBody>
          <a:bodyPr wrap="none" anchor="ctr"/>
          <a:lstStyle/>
          <a:p>
            <a:pPr>
              <a:defRPr/>
            </a:pPr>
            <a:endParaRPr lang="zh-CN" altLang="en-US"/>
          </a:p>
        </p:txBody>
      </p:sp>
      <p:sp>
        <p:nvSpPr>
          <p:cNvPr id="6" name="Rectangle 1362"/>
          <p:cNvSpPr>
            <a:spLocks noChangeArrowheads="1"/>
          </p:cNvSpPr>
          <p:nvPr/>
        </p:nvSpPr>
        <p:spPr bwMode="auto">
          <a:xfrm>
            <a:off x="1835150" y="5229225"/>
            <a:ext cx="5759450" cy="1079500"/>
          </a:xfrm>
          <a:prstGeom prst="rect">
            <a:avLst/>
          </a:prstGeom>
          <a:solidFill>
            <a:srgbClr val="000066">
              <a:alpha val="20000"/>
            </a:srgbClr>
          </a:solidFill>
          <a:ln w="9525">
            <a:solidFill>
              <a:schemeClr val="folHlink"/>
            </a:solidFill>
            <a:prstDash val="lgDashDot"/>
            <a:miter lim="800000"/>
          </a:ln>
        </p:spPr>
        <p:txBody>
          <a:bodyPr wrap="none" anchor="ctr"/>
          <a:lstStyle/>
          <a:p>
            <a:endParaRPr lang="zh-CN" altLang="en-US"/>
          </a:p>
        </p:txBody>
      </p:sp>
      <p:sp>
        <p:nvSpPr>
          <p:cNvPr id="7" name="Oval 1254"/>
          <p:cNvSpPr>
            <a:spLocks noChangeArrowheads="1"/>
          </p:cNvSpPr>
          <p:nvPr/>
        </p:nvSpPr>
        <p:spPr bwMode="auto">
          <a:xfrm>
            <a:off x="3041650" y="1989138"/>
            <a:ext cx="2665413" cy="1585912"/>
          </a:xfrm>
          <a:prstGeom prst="ellipse">
            <a:avLst/>
          </a:prstGeom>
          <a:gradFill rotWithShape="1">
            <a:gsLst>
              <a:gs pos="0">
                <a:schemeClr val="tx1"/>
              </a:gs>
              <a:gs pos="100000">
                <a:schemeClr val="tx1">
                  <a:gamma/>
                  <a:tint val="33725"/>
                  <a:invGamma/>
                  <a:alpha val="0"/>
                </a:schemeClr>
              </a:gs>
            </a:gsLst>
            <a:path path="shape">
              <a:fillToRect l="50000" t="50000" r="50000" b="50000"/>
            </a:path>
          </a:gradFill>
          <a:ln w="9525">
            <a:noFill/>
            <a:round/>
          </a:ln>
          <a:effectLst/>
        </p:spPr>
        <p:txBody>
          <a:bodyPr wrap="none" anchor="ctr"/>
          <a:lstStyle/>
          <a:p>
            <a:pPr>
              <a:defRPr/>
            </a:pPr>
            <a:endParaRPr lang="zh-CN" altLang="en-US"/>
          </a:p>
        </p:txBody>
      </p:sp>
      <p:sp>
        <p:nvSpPr>
          <p:cNvPr id="8" name="Oval 1339"/>
          <p:cNvSpPr>
            <a:spLocks noChangeArrowheads="1"/>
          </p:cNvSpPr>
          <p:nvPr/>
        </p:nvSpPr>
        <p:spPr bwMode="auto">
          <a:xfrm>
            <a:off x="5819775" y="1989138"/>
            <a:ext cx="2665413" cy="1585912"/>
          </a:xfrm>
          <a:prstGeom prst="ellipse">
            <a:avLst/>
          </a:prstGeom>
          <a:gradFill rotWithShape="1">
            <a:gsLst>
              <a:gs pos="0">
                <a:schemeClr val="tx1"/>
              </a:gs>
              <a:gs pos="100000">
                <a:schemeClr val="tx1">
                  <a:gamma/>
                  <a:tint val="33725"/>
                  <a:invGamma/>
                  <a:alpha val="0"/>
                </a:schemeClr>
              </a:gs>
            </a:gsLst>
            <a:path path="shape">
              <a:fillToRect l="50000" t="50000" r="50000" b="50000"/>
            </a:path>
          </a:gradFill>
          <a:ln w="9525">
            <a:noFill/>
            <a:round/>
          </a:ln>
          <a:effectLst/>
        </p:spPr>
        <p:txBody>
          <a:bodyPr wrap="none" anchor="ctr"/>
          <a:lstStyle/>
          <a:p>
            <a:pPr>
              <a:defRPr/>
            </a:pPr>
            <a:endParaRPr lang="zh-CN" altLang="en-US"/>
          </a:p>
        </p:txBody>
      </p:sp>
      <p:sp>
        <p:nvSpPr>
          <p:cNvPr id="9" name="Freeform 1340"/>
          <p:cNvSpPr/>
          <p:nvPr/>
        </p:nvSpPr>
        <p:spPr bwMode="auto">
          <a:xfrm flipH="1">
            <a:off x="5954713" y="2403475"/>
            <a:ext cx="1590675" cy="1419225"/>
          </a:xfrm>
          <a:custGeom>
            <a:avLst/>
            <a:gdLst/>
            <a:ahLst/>
            <a:cxnLst>
              <a:cxn ang="0">
                <a:pos x="25" y="366"/>
              </a:cxn>
              <a:cxn ang="0">
                <a:pos x="517" y="480"/>
              </a:cxn>
              <a:cxn ang="0">
                <a:pos x="535" y="894"/>
              </a:cxn>
              <a:cxn ang="0">
                <a:pos x="985" y="474"/>
              </a:cxn>
              <a:cxn ang="0">
                <a:pos x="637" y="420"/>
              </a:cxn>
              <a:cxn ang="0">
                <a:pos x="685" y="0"/>
              </a:cxn>
              <a:cxn ang="0">
                <a:pos x="25" y="366"/>
              </a:cxn>
            </a:cxnLst>
            <a:rect l="0" t="0" r="r" b="b"/>
            <a:pathLst>
              <a:path w="1002" h="894">
                <a:moveTo>
                  <a:pt x="25" y="366"/>
                </a:moveTo>
                <a:cubicBezTo>
                  <a:pt x="0" y="438"/>
                  <a:pt x="409" y="366"/>
                  <a:pt x="517" y="480"/>
                </a:cubicBezTo>
                <a:cubicBezTo>
                  <a:pt x="625" y="594"/>
                  <a:pt x="462" y="893"/>
                  <a:pt x="535" y="894"/>
                </a:cubicBezTo>
                <a:lnTo>
                  <a:pt x="985" y="474"/>
                </a:lnTo>
                <a:cubicBezTo>
                  <a:pt x="1002" y="395"/>
                  <a:pt x="687" y="499"/>
                  <a:pt x="637" y="420"/>
                </a:cubicBezTo>
                <a:cubicBezTo>
                  <a:pt x="505" y="282"/>
                  <a:pt x="786" y="5"/>
                  <a:pt x="685" y="0"/>
                </a:cubicBezTo>
                <a:lnTo>
                  <a:pt x="25" y="366"/>
                </a:lnTo>
                <a:close/>
              </a:path>
            </a:pathLst>
          </a:custGeom>
          <a:gradFill rotWithShape="0">
            <a:gsLst>
              <a:gs pos="0">
                <a:srgbClr val="993366"/>
              </a:gs>
              <a:gs pos="50000">
                <a:schemeClr val="tx2"/>
              </a:gs>
              <a:gs pos="100000">
                <a:srgbClr val="993366"/>
              </a:gs>
            </a:gsLst>
            <a:lin ang="18900000" scaled="1"/>
          </a:gradFill>
          <a:ln w="9525">
            <a:noFill/>
            <a:round/>
          </a:ln>
          <a:effectLst/>
        </p:spPr>
        <p:txBody>
          <a:bodyPr/>
          <a:lstStyle/>
          <a:p>
            <a:pPr>
              <a:defRPr/>
            </a:pPr>
            <a:endParaRPr lang="zh-CN" altLang="en-US"/>
          </a:p>
        </p:txBody>
      </p:sp>
      <p:sp>
        <p:nvSpPr>
          <p:cNvPr id="10" name="Freeform 1341"/>
          <p:cNvSpPr/>
          <p:nvPr/>
        </p:nvSpPr>
        <p:spPr bwMode="auto">
          <a:xfrm>
            <a:off x="4184650" y="2403475"/>
            <a:ext cx="1590675" cy="1419225"/>
          </a:xfrm>
          <a:custGeom>
            <a:avLst/>
            <a:gdLst/>
            <a:ahLst/>
            <a:cxnLst>
              <a:cxn ang="0">
                <a:pos x="25" y="366"/>
              </a:cxn>
              <a:cxn ang="0">
                <a:pos x="517" y="480"/>
              </a:cxn>
              <a:cxn ang="0">
                <a:pos x="535" y="894"/>
              </a:cxn>
              <a:cxn ang="0">
                <a:pos x="985" y="474"/>
              </a:cxn>
              <a:cxn ang="0">
                <a:pos x="637" y="420"/>
              </a:cxn>
              <a:cxn ang="0">
                <a:pos x="685" y="0"/>
              </a:cxn>
              <a:cxn ang="0">
                <a:pos x="25" y="366"/>
              </a:cxn>
            </a:cxnLst>
            <a:rect l="0" t="0" r="r" b="b"/>
            <a:pathLst>
              <a:path w="1002" h="894">
                <a:moveTo>
                  <a:pt x="25" y="366"/>
                </a:moveTo>
                <a:cubicBezTo>
                  <a:pt x="0" y="438"/>
                  <a:pt x="409" y="366"/>
                  <a:pt x="517" y="480"/>
                </a:cubicBezTo>
                <a:cubicBezTo>
                  <a:pt x="625" y="594"/>
                  <a:pt x="462" y="893"/>
                  <a:pt x="535" y="894"/>
                </a:cubicBezTo>
                <a:lnTo>
                  <a:pt x="985" y="474"/>
                </a:lnTo>
                <a:cubicBezTo>
                  <a:pt x="1002" y="395"/>
                  <a:pt x="687" y="499"/>
                  <a:pt x="637" y="420"/>
                </a:cubicBezTo>
                <a:cubicBezTo>
                  <a:pt x="505" y="282"/>
                  <a:pt x="786" y="5"/>
                  <a:pt x="685" y="0"/>
                </a:cubicBezTo>
                <a:lnTo>
                  <a:pt x="25" y="366"/>
                </a:lnTo>
                <a:close/>
              </a:path>
            </a:pathLst>
          </a:custGeom>
          <a:gradFill rotWithShape="0">
            <a:gsLst>
              <a:gs pos="0">
                <a:srgbClr val="993366"/>
              </a:gs>
              <a:gs pos="50000">
                <a:schemeClr val="tx2"/>
              </a:gs>
              <a:gs pos="100000">
                <a:srgbClr val="993366"/>
              </a:gs>
            </a:gsLst>
            <a:lin ang="2700000" scaled="1"/>
          </a:gradFill>
          <a:ln w="9525">
            <a:noFill/>
            <a:round/>
          </a:ln>
          <a:effectLst/>
        </p:spPr>
        <p:txBody>
          <a:bodyPr/>
          <a:lstStyle/>
          <a:p>
            <a:pPr>
              <a:defRPr/>
            </a:pPr>
            <a:endParaRPr lang="zh-CN" altLang="en-US"/>
          </a:p>
        </p:txBody>
      </p:sp>
      <p:grpSp>
        <p:nvGrpSpPr>
          <p:cNvPr id="11" name="Group 1342"/>
          <p:cNvGrpSpPr/>
          <p:nvPr/>
        </p:nvGrpSpPr>
        <p:grpSpPr bwMode="auto">
          <a:xfrm>
            <a:off x="4991100" y="3070225"/>
            <a:ext cx="1728788" cy="1641475"/>
            <a:chOff x="884" y="1253"/>
            <a:chExt cx="2988" cy="998"/>
          </a:xfrm>
        </p:grpSpPr>
        <p:sp>
          <p:nvSpPr>
            <p:cNvPr id="12" name="Oval 1343"/>
            <p:cNvSpPr>
              <a:spLocks noChangeArrowheads="1"/>
            </p:cNvSpPr>
            <p:nvPr/>
          </p:nvSpPr>
          <p:spPr bwMode="auto">
            <a:xfrm>
              <a:off x="884" y="1253"/>
              <a:ext cx="2988" cy="998"/>
            </a:xfrm>
            <a:prstGeom prst="ellipse">
              <a:avLst/>
            </a:prstGeom>
            <a:gradFill rotWithShape="1">
              <a:gsLst>
                <a:gs pos="0">
                  <a:srgbClr val="993366"/>
                </a:gs>
                <a:gs pos="100000">
                  <a:srgbClr val="47182F"/>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13" name="AutoShape 1344"/>
            <p:cNvSpPr>
              <a:spLocks noChangeArrowheads="1"/>
            </p:cNvSpPr>
            <p:nvPr/>
          </p:nvSpPr>
          <p:spPr bwMode="auto">
            <a:xfrm rot="16200000" flipV="1">
              <a:off x="2084" y="321"/>
              <a:ext cx="589" cy="2483"/>
            </a:xfrm>
            <a:prstGeom prst="flowChartDelay">
              <a:avLst/>
            </a:prstGeom>
            <a:gradFill rotWithShape="1">
              <a:gsLst>
                <a:gs pos="0">
                  <a:schemeClr val="bg1">
                    <a:gamma/>
                    <a:shade val="80000"/>
                    <a:invGamma/>
                    <a:alpha val="0"/>
                  </a:schemeClr>
                </a:gs>
                <a:gs pos="100000">
                  <a:schemeClr val="bg1">
                    <a:alpha val="30000"/>
                  </a:schemeClr>
                </a:gs>
              </a:gsLst>
              <a:lin ang="0" scaled="1"/>
            </a:gradFill>
            <a:ln w="9525" algn="ctr">
              <a:noFill/>
              <a:miter lim="800000"/>
            </a:ln>
            <a:effectLst/>
          </p:spPr>
          <p:txBody>
            <a:bodyPr anchor="ctr">
              <a:spAutoFit/>
            </a:bodyPr>
            <a:lstStyle/>
            <a:p>
              <a:pPr>
                <a:defRPr/>
              </a:pPr>
              <a:endParaRPr lang="zh-CN" altLang="en-US"/>
            </a:p>
          </p:txBody>
        </p:sp>
        <p:sp>
          <p:nvSpPr>
            <p:cNvPr id="14" name="AutoShape 1345"/>
            <p:cNvSpPr>
              <a:spLocks noChangeArrowheads="1"/>
            </p:cNvSpPr>
            <p:nvPr/>
          </p:nvSpPr>
          <p:spPr bwMode="auto">
            <a:xfrm rot="5400000">
              <a:off x="2132" y="860"/>
              <a:ext cx="492" cy="2192"/>
            </a:xfrm>
            <a:prstGeom prst="flowChartDelay">
              <a:avLst/>
            </a:prstGeom>
            <a:gradFill rotWithShape="1">
              <a:gsLst>
                <a:gs pos="0">
                  <a:schemeClr val="bg1">
                    <a:gamma/>
                    <a:shade val="80000"/>
                    <a:invGamma/>
                    <a:alpha val="0"/>
                  </a:schemeClr>
                </a:gs>
                <a:gs pos="100000">
                  <a:schemeClr val="bg1">
                    <a:alpha val="20000"/>
                  </a:schemeClr>
                </a:gs>
              </a:gsLst>
              <a:lin ang="0" scaled="1"/>
            </a:gradFill>
            <a:ln w="9525" algn="ctr">
              <a:noFill/>
              <a:miter lim="800000"/>
            </a:ln>
            <a:effectLst/>
          </p:spPr>
          <p:txBody>
            <a:bodyPr anchor="ctr">
              <a:spAutoFit/>
            </a:bodyPr>
            <a:lstStyle/>
            <a:p>
              <a:pPr>
                <a:defRPr/>
              </a:pPr>
              <a:endParaRPr lang="zh-CN" altLang="en-US"/>
            </a:p>
          </p:txBody>
        </p:sp>
        <p:grpSp>
          <p:nvGrpSpPr>
            <p:cNvPr id="15" name="Group 1346"/>
            <p:cNvGrpSpPr/>
            <p:nvPr/>
          </p:nvGrpSpPr>
          <p:grpSpPr bwMode="auto">
            <a:xfrm>
              <a:off x="1270" y="1380"/>
              <a:ext cx="2265" cy="715"/>
              <a:chOff x="1138" y="1277"/>
              <a:chExt cx="882" cy="584"/>
            </a:xfrm>
          </p:grpSpPr>
          <p:sp>
            <p:nvSpPr>
              <p:cNvPr id="17" name="AutoShape 1347"/>
              <p:cNvSpPr>
                <a:spLocks noChangeArrowheads="1"/>
              </p:cNvSpPr>
              <p:nvPr/>
            </p:nvSpPr>
            <p:spPr bwMode="auto">
              <a:xfrm rot="5400000">
                <a:off x="1371" y="1212"/>
                <a:ext cx="416" cy="882"/>
              </a:xfrm>
              <a:prstGeom prst="flowChartDelay">
                <a:avLst/>
              </a:prstGeom>
              <a:gradFill rotWithShape="1">
                <a:gsLst>
                  <a:gs pos="0">
                    <a:srgbClr val="993366"/>
                  </a:gs>
                  <a:gs pos="100000">
                    <a:srgbClr val="47182F"/>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18" name="AutoShape 1348"/>
              <p:cNvSpPr>
                <a:spLocks noChangeArrowheads="1"/>
              </p:cNvSpPr>
              <p:nvPr/>
            </p:nvSpPr>
            <p:spPr bwMode="auto">
              <a:xfrm rot="16200000" flipV="1">
                <a:off x="1494" y="921"/>
                <a:ext cx="170" cy="882"/>
              </a:xfrm>
              <a:prstGeom prst="flowChartDelay">
                <a:avLst/>
              </a:prstGeom>
              <a:gradFill rotWithShape="1">
                <a:gsLst>
                  <a:gs pos="0">
                    <a:srgbClr val="993366"/>
                  </a:gs>
                  <a:gs pos="100000">
                    <a:srgbClr val="47182F"/>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grpSp>
        <p:sp>
          <p:nvSpPr>
            <p:cNvPr id="16" name="Oval 1349"/>
            <p:cNvSpPr>
              <a:spLocks noChangeArrowheads="1"/>
            </p:cNvSpPr>
            <p:nvPr/>
          </p:nvSpPr>
          <p:spPr bwMode="auto">
            <a:xfrm>
              <a:off x="1628" y="1378"/>
              <a:ext cx="1501" cy="106"/>
            </a:xfrm>
            <a:prstGeom prst="ellipse">
              <a:avLst/>
            </a:prstGeom>
            <a:gradFill rotWithShape="1">
              <a:gsLst>
                <a:gs pos="0">
                  <a:schemeClr val="bg1">
                    <a:alpha val="70000"/>
                  </a:schemeClr>
                </a:gs>
                <a:gs pos="100000">
                  <a:schemeClr val="bg1">
                    <a:gamma/>
                    <a:shade val="46275"/>
                    <a:invGamma/>
                    <a:alpha val="0"/>
                  </a:schemeClr>
                </a:gs>
              </a:gsLst>
              <a:path path="shape">
                <a:fillToRect l="50000" t="50000" r="50000" b="50000"/>
              </a:path>
            </a:gradFill>
            <a:ln w="9525" algn="ctr">
              <a:noFill/>
              <a:round/>
            </a:ln>
            <a:effectLst/>
          </p:spPr>
          <p:txBody>
            <a:bodyPr anchor="ctr">
              <a:spAutoFit/>
            </a:bodyPr>
            <a:lstStyle/>
            <a:p>
              <a:pPr>
                <a:defRPr/>
              </a:pPr>
              <a:endParaRPr lang="zh-CN" altLang="en-US"/>
            </a:p>
          </p:txBody>
        </p:sp>
      </p:grpSp>
      <p:sp>
        <p:nvSpPr>
          <p:cNvPr id="19" name="Oval 1351"/>
          <p:cNvSpPr>
            <a:spLocks noChangeArrowheads="1"/>
          </p:cNvSpPr>
          <p:nvPr/>
        </p:nvSpPr>
        <p:spPr bwMode="auto">
          <a:xfrm rot="790353">
            <a:off x="5064125" y="3078163"/>
            <a:ext cx="288925" cy="107950"/>
          </a:xfrm>
          <a:prstGeom prst="ellipse">
            <a:avLst/>
          </a:prstGeom>
          <a:gradFill rotWithShape="1">
            <a:gsLst>
              <a:gs pos="0">
                <a:schemeClr val="bg1">
                  <a:alpha val="30000"/>
                </a:schemeClr>
              </a:gs>
              <a:gs pos="100000">
                <a:schemeClr val="bg1">
                  <a:gamma/>
                  <a:shade val="46275"/>
                  <a:invGamma/>
                  <a:alpha val="0"/>
                </a:schemeClr>
              </a:gs>
            </a:gsLst>
            <a:path path="shape">
              <a:fillToRect l="50000" t="50000" r="50000" b="50000"/>
            </a:path>
          </a:gradFill>
          <a:ln w="9525" algn="ctr">
            <a:noFill/>
            <a:round/>
          </a:ln>
          <a:effectLst/>
        </p:spPr>
        <p:txBody>
          <a:bodyPr anchor="ctr">
            <a:spAutoFit/>
          </a:bodyPr>
          <a:lstStyle/>
          <a:p>
            <a:pPr>
              <a:defRPr/>
            </a:pPr>
            <a:endParaRPr lang="zh-CN" altLang="en-US"/>
          </a:p>
        </p:txBody>
      </p:sp>
      <p:grpSp>
        <p:nvGrpSpPr>
          <p:cNvPr id="20" name="Group 1352"/>
          <p:cNvGrpSpPr/>
          <p:nvPr/>
        </p:nvGrpSpPr>
        <p:grpSpPr bwMode="auto">
          <a:xfrm>
            <a:off x="6386513" y="1412875"/>
            <a:ext cx="1728787" cy="1641475"/>
            <a:chOff x="2381" y="799"/>
            <a:chExt cx="938" cy="890"/>
          </a:xfrm>
        </p:grpSpPr>
        <p:sp>
          <p:nvSpPr>
            <p:cNvPr id="21" name="Oval 1353"/>
            <p:cNvSpPr>
              <a:spLocks noChangeArrowheads="1"/>
            </p:cNvSpPr>
            <p:nvPr/>
          </p:nvSpPr>
          <p:spPr bwMode="auto">
            <a:xfrm>
              <a:off x="2381" y="799"/>
              <a:ext cx="938" cy="890"/>
            </a:xfrm>
            <a:prstGeom prst="ellipse">
              <a:avLst/>
            </a:prstGeom>
            <a:gradFill rotWithShape="1">
              <a:gsLst>
                <a:gs pos="0">
                  <a:srgbClr val="990000"/>
                </a:gs>
                <a:gs pos="100000">
                  <a:srgbClr val="470000"/>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22" name="AutoShape 1354"/>
            <p:cNvSpPr>
              <a:spLocks noChangeArrowheads="1"/>
            </p:cNvSpPr>
            <p:nvPr/>
          </p:nvSpPr>
          <p:spPr bwMode="auto">
            <a:xfrm rot="16200000" flipV="1">
              <a:off x="2587" y="685"/>
              <a:ext cx="526" cy="780"/>
            </a:xfrm>
            <a:prstGeom prst="flowChartDelay">
              <a:avLst/>
            </a:prstGeom>
            <a:gradFill rotWithShape="1">
              <a:gsLst>
                <a:gs pos="0">
                  <a:schemeClr val="bg1">
                    <a:gamma/>
                    <a:shade val="80000"/>
                    <a:invGamma/>
                    <a:alpha val="0"/>
                  </a:schemeClr>
                </a:gs>
                <a:gs pos="100000">
                  <a:schemeClr val="bg1">
                    <a:alpha val="30000"/>
                  </a:schemeClr>
                </a:gs>
              </a:gsLst>
              <a:lin ang="0" scaled="1"/>
            </a:gradFill>
            <a:ln w="9525" algn="ctr">
              <a:noFill/>
              <a:miter lim="800000"/>
            </a:ln>
            <a:effectLst/>
          </p:spPr>
          <p:txBody>
            <a:bodyPr anchor="ctr">
              <a:spAutoFit/>
            </a:bodyPr>
            <a:lstStyle/>
            <a:p>
              <a:pPr>
                <a:defRPr/>
              </a:pPr>
              <a:endParaRPr lang="zh-CN" altLang="en-US"/>
            </a:p>
          </p:txBody>
        </p:sp>
        <p:sp>
          <p:nvSpPr>
            <p:cNvPr id="23" name="AutoShape 1355"/>
            <p:cNvSpPr>
              <a:spLocks noChangeArrowheads="1"/>
            </p:cNvSpPr>
            <p:nvPr/>
          </p:nvSpPr>
          <p:spPr bwMode="auto">
            <a:xfrm rot="5400000">
              <a:off x="2631" y="1082"/>
              <a:ext cx="438" cy="688"/>
            </a:xfrm>
            <a:prstGeom prst="flowChartDelay">
              <a:avLst/>
            </a:prstGeom>
            <a:gradFill rotWithShape="1">
              <a:gsLst>
                <a:gs pos="0">
                  <a:schemeClr val="bg1">
                    <a:gamma/>
                    <a:shade val="80000"/>
                    <a:invGamma/>
                    <a:alpha val="0"/>
                  </a:schemeClr>
                </a:gs>
                <a:gs pos="100000">
                  <a:schemeClr val="bg1">
                    <a:alpha val="20000"/>
                  </a:schemeClr>
                </a:gs>
              </a:gsLst>
              <a:lin ang="0" scaled="1"/>
            </a:gradFill>
            <a:ln w="9525" algn="ctr">
              <a:noFill/>
              <a:miter lim="800000"/>
            </a:ln>
            <a:effectLst/>
          </p:spPr>
          <p:txBody>
            <a:bodyPr anchor="ctr">
              <a:spAutoFit/>
            </a:bodyPr>
            <a:lstStyle/>
            <a:p>
              <a:pPr>
                <a:defRPr/>
              </a:pPr>
              <a:endParaRPr lang="zh-CN" altLang="en-US"/>
            </a:p>
          </p:txBody>
        </p:sp>
        <p:grpSp>
          <p:nvGrpSpPr>
            <p:cNvPr id="24" name="Group 1356"/>
            <p:cNvGrpSpPr/>
            <p:nvPr/>
          </p:nvGrpSpPr>
          <p:grpSpPr bwMode="auto">
            <a:xfrm>
              <a:off x="2502" y="910"/>
              <a:ext cx="711" cy="637"/>
              <a:chOff x="1138" y="1277"/>
              <a:chExt cx="882" cy="584"/>
            </a:xfrm>
          </p:grpSpPr>
          <p:sp>
            <p:nvSpPr>
              <p:cNvPr id="26" name="AutoShape 1357"/>
              <p:cNvSpPr>
                <a:spLocks noChangeArrowheads="1"/>
              </p:cNvSpPr>
              <p:nvPr/>
            </p:nvSpPr>
            <p:spPr bwMode="auto">
              <a:xfrm rot="5400000">
                <a:off x="1371" y="1212"/>
                <a:ext cx="416" cy="882"/>
              </a:xfrm>
              <a:prstGeom prst="flowChartDelay">
                <a:avLst/>
              </a:prstGeom>
              <a:gradFill rotWithShape="1">
                <a:gsLst>
                  <a:gs pos="0">
                    <a:srgbClr val="990000"/>
                  </a:gs>
                  <a:gs pos="100000">
                    <a:srgbClr val="470000"/>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27" name="AutoShape 1358"/>
              <p:cNvSpPr>
                <a:spLocks noChangeArrowheads="1"/>
              </p:cNvSpPr>
              <p:nvPr/>
            </p:nvSpPr>
            <p:spPr bwMode="auto">
              <a:xfrm rot="16200000" flipV="1">
                <a:off x="1494" y="921"/>
                <a:ext cx="170" cy="882"/>
              </a:xfrm>
              <a:prstGeom prst="flowChartDelay">
                <a:avLst/>
              </a:prstGeom>
              <a:gradFill rotWithShape="1">
                <a:gsLst>
                  <a:gs pos="0">
                    <a:srgbClr val="990000"/>
                  </a:gs>
                  <a:gs pos="100000">
                    <a:srgbClr val="470000"/>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grpSp>
        <p:sp>
          <p:nvSpPr>
            <p:cNvPr id="25" name="Oval 1359"/>
            <p:cNvSpPr>
              <a:spLocks noChangeArrowheads="1"/>
            </p:cNvSpPr>
            <p:nvPr/>
          </p:nvSpPr>
          <p:spPr bwMode="auto">
            <a:xfrm>
              <a:off x="2614" y="910"/>
              <a:ext cx="469" cy="99"/>
            </a:xfrm>
            <a:prstGeom prst="ellipse">
              <a:avLst/>
            </a:prstGeom>
            <a:gradFill rotWithShape="1">
              <a:gsLst>
                <a:gs pos="0">
                  <a:schemeClr val="bg1">
                    <a:alpha val="70000"/>
                  </a:schemeClr>
                </a:gs>
                <a:gs pos="100000">
                  <a:schemeClr val="bg1">
                    <a:gamma/>
                    <a:shade val="46275"/>
                    <a:invGamma/>
                    <a:alpha val="0"/>
                  </a:schemeClr>
                </a:gs>
              </a:gsLst>
              <a:path path="shape">
                <a:fillToRect l="50000" t="50000" r="50000" b="50000"/>
              </a:path>
            </a:gradFill>
            <a:ln w="9525" algn="ctr">
              <a:noFill/>
              <a:round/>
            </a:ln>
            <a:effectLst/>
          </p:spPr>
          <p:txBody>
            <a:bodyPr anchor="ctr">
              <a:spAutoFit/>
            </a:bodyPr>
            <a:lstStyle/>
            <a:p>
              <a:pPr>
                <a:defRPr/>
              </a:pPr>
              <a:endParaRPr lang="zh-CN" altLang="en-US"/>
            </a:p>
          </p:txBody>
        </p:sp>
      </p:grpSp>
      <p:sp>
        <p:nvSpPr>
          <p:cNvPr id="28" name="Oval 1360"/>
          <p:cNvSpPr>
            <a:spLocks noChangeArrowheads="1"/>
          </p:cNvSpPr>
          <p:nvPr/>
        </p:nvSpPr>
        <p:spPr bwMode="auto">
          <a:xfrm rot="20809647" flipH="1">
            <a:off x="6567488" y="3051175"/>
            <a:ext cx="288925" cy="107950"/>
          </a:xfrm>
          <a:prstGeom prst="ellipse">
            <a:avLst/>
          </a:prstGeom>
          <a:gradFill rotWithShape="1">
            <a:gsLst>
              <a:gs pos="0">
                <a:schemeClr val="bg1">
                  <a:alpha val="30000"/>
                </a:schemeClr>
              </a:gs>
              <a:gs pos="100000">
                <a:schemeClr val="bg1">
                  <a:gamma/>
                  <a:shade val="46275"/>
                  <a:invGamma/>
                  <a:alpha val="0"/>
                </a:schemeClr>
              </a:gs>
            </a:gsLst>
            <a:path path="shape">
              <a:fillToRect l="50000" t="50000" r="50000" b="50000"/>
            </a:path>
          </a:gradFill>
          <a:ln w="9525" algn="ctr">
            <a:noFill/>
            <a:round/>
          </a:ln>
          <a:effectLst/>
        </p:spPr>
        <p:txBody>
          <a:bodyPr anchor="ctr">
            <a:spAutoFit/>
          </a:bodyPr>
          <a:lstStyle/>
          <a:p>
            <a:pPr>
              <a:defRPr/>
            </a:pPr>
            <a:endParaRPr lang="zh-CN" altLang="en-US"/>
          </a:p>
        </p:txBody>
      </p:sp>
      <p:sp>
        <p:nvSpPr>
          <p:cNvPr id="29" name="Freeform 1308"/>
          <p:cNvSpPr/>
          <p:nvPr/>
        </p:nvSpPr>
        <p:spPr bwMode="auto">
          <a:xfrm flipH="1">
            <a:off x="3176588" y="2403475"/>
            <a:ext cx="1590675" cy="1419225"/>
          </a:xfrm>
          <a:custGeom>
            <a:avLst/>
            <a:gdLst/>
            <a:ahLst/>
            <a:cxnLst>
              <a:cxn ang="0">
                <a:pos x="25" y="366"/>
              </a:cxn>
              <a:cxn ang="0">
                <a:pos x="517" y="480"/>
              </a:cxn>
              <a:cxn ang="0">
                <a:pos x="535" y="894"/>
              </a:cxn>
              <a:cxn ang="0">
                <a:pos x="985" y="474"/>
              </a:cxn>
              <a:cxn ang="0">
                <a:pos x="637" y="420"/>
              </a:cxn>
              <a:cxn ang="0">
                <a:pos x="685" y="0"/>
              </a:cxn>
              <a:cxn ang="0">
                <a:pos x="25" y="366"/>
              </a:cxn>
            </a:cxnLst>
            <a:rect l="0" t="0" r="r" b="b"/>
            <a:pathLst>
              <a:path w="1002" h="894">
                <a:moveTo>
                  <a:pt x="25" y="366"/>
                </a:moveTo>
                <a:cubicBezTo>
                  <a:pt x="0" y="438"/>
                  <a:pt x="409" y="366"/>
                  <a:pt x="517" y="480"/>
                </a:cubicBezTo>
                <a:cubicBezTo>
                  <a:pt x="625" y="594"/>
                  <a:pt x="462" y="893"/>
                  <a:pt x="535" y="894"/>
                </a:cubicBezTo>
                <a:lnTo>
                  <a:pt x="985" y="474"/>
                </a:lnTo>
                <a:cubicBezTo>
                  <a:pt x="1002" y="395"/>
                  <a:pt x="687" y="499"/>
                  <a:pt x="637" y="420"/>
                </a:cubicBezTo>
                <a:cubicBezTo>
                  <a:pt x="505" y="282"/>
                  <a:pt x="786" y="5"/>
                  <a:pt x="685" y="0"/>
                </a:cubicBezTo>
                <a:lnTo>
                  <a:pt x="25" y="366"/>
                </a:lnTo>
                <a:close/>
              </a:path>
            </a:pathLst>
          </a:custGeom>
          <a:gradFill rotWithShape="0">
            <a:gsLst>
              <a:gs pos="0">
                <a:srgbClr val="993366"/>
              </a:gs>
              <a:gs pos="50000">
                <a:schemeClr val="tx2"/>
              </a:gs>
              <a:gs pos="100000">
                <a:srgbClr val="993366"/>
              </a:gs>
            </a:gsLst>
            <a:lin ang="18900000" scaled="1"/>
          </a:gradFill>
          <a:ln w="9525">
            <a:noFill/>
            <a:round/>
          </a:ln>
          <a:effectLst/>
        </p:spPr>
        <p:txBody>
          <a:bodyPr/>
          <a:lstStyle/>
          <a:p>
            <a:pPr>
              <a:defRPr/>
            </a:pPr>
            <a:endParaRPr lang="zh-CN" altLang="en-US"/>
          </a:p>
        </p:txBody>
      </p:sp>
      <p:sp>
        <p:nvSpPr>
          <p:cNvPr id="30" name="Oval 1253"/>
          <p:cNvSpPr>
            <a:spLocks noChangeArrowheads="1"/>
          </p:cNvSpPr>
          <p:nvPr/>
        </p:nvSpPr>
        <p:spPr bwMode="auto">
          <a:xfrm>
            <a:off x="395288" y="1989138"/>
            <a:ext cx="2665412" cy="1585912"/>
          </a:xfrm>
          <a:prstGeom prst="ellipse">
            <a:avLst/>
          </a:prstGeom>
          <a:gradFill rotWithShape="1">
            <a:gsLst>
              <a:gs pos="0">
                <a:schemeClr val="tx1"/>
              </a:gs>
              <a:gs pos="100000">
                <a:schemeClr val="tx1">
                  <a:gamma/>
                  <a:tint val="33725"/>
                  <a:invGamma/>
                  <a:alpha val="0"/>
                </a:schemeClr>
              </a:gs>
            </a:gsLst>
            <a:path path="shape">
              <a:fillToRect l="50000" t="50000" r="50000" b="50000"/>
            </a:path>
          </a:gradFill>
          <a:ln w="9525">
            <a:noFill/>
            <a:round/>
          </a:ln>
          <a:effectLst/>
        </p:spPr>
        <p:txBody>
          <a:bodyPr wrap="none" anchor="ctr"/>
          <a:lstStyle/>
          <a:p>
            <a:pPr>
              <a:defRPr/>
            </a:pPr>
            <a:endParaRPr lang="zh-CN" altLang="en-US"/>
          </a:p>
        </p:txBody>
      </p:sp>
      <p:sp>
        <p:nvSpPr>
          <p:cNvPr id="31" name="Freeform 1286"/>
          <p:cNvSpPr/>
          <p:nvPr/>
        </p:nvSpPr>
        <p:spPr bwMode="auto">
          <a:xfrm>
            <a:off x="1406525" y="2403475"/>
            <a:ext cx="1590675" cy="1419225"/>
          </a:xfrm>
          <a:custGeom>
            <a:avLst/>
            <a:gdLst/>
            <a:ahLst/>
            <a:cxnLst>
              <a:cxn ang="0">
                <a:pos x="25" y="366"/>
              </a:cxn>
              <a:cxn ang="0">
                <a:pos x="517" y="480"/>
              </a:cxn>
              <a:cxn ang="0">
                <a:pos x="535" y="894"/>
              </a:cxn>
              <a:cxn ang="0">
                <a:pos x="985" y="474"/>
              </a:cxn>
              <a:cxn ang="0">
                <a:pos x="637" y="420"/>
              </a:cxn>
              <a:cxn ang="0">
                <a:pos x="685" y="0"/>
              </a:cxn>
              <a:cxn ang="0">
                <a:pos x="25" y="366"/>
              </a:cxn>
            </a:cxnLst>
            <a:rect l="0" t="0" r="r" b="b"/>
            <a:pathLst>
              <a:path w="1002" h="894">
                <a:moveTo>
                  <a:pt x="25" y="366"/>
                </a:moveTo>
                <a:cubicBezTo>
                  <a:pt x="0" y="438"/>
                  <a:pt x="409" y="366"/>
                  <a:pt x="517" y="480"/>
                </a:cubicBezTo>
                <a:cubicBezTo>
                  <a:pt x="625" y="594"/>
                  <a:pt x="462" y="893"/>
                  <a:pt x="535" y="894"/>
                </a:cubicBezTo>
                <a:lnTo>
                  <a:pt x="985" y="474"/>
                </a:lnTo>
                <a:cubicBezTo>
                  <a:pt x="1002" y="395"/>
                  <a:pt x="687" y="499"/>
                  <a:pt x="637" y="420"/>
                </a:cubicBezTo>
                <a:cubicBezTo>
                  <a:pt x="505" y="282"/>
                  <a:pt x="786" y="5"/>
                  <a:pt x="685" y="0"/>
                </a:cubicBezTo>
                <a:lnTo>
                  <a:pt x="25" y="366"/>
                </a:lnTo>
                <a:close/>
              </a:path>
            </a:pathLst>
          </a:custGeom>
          <a:gradFill rotWithShape="0">
            <a:gsLst>
              <a:gs pos="0">
                <a:srgbClr val="993366"/>
              </a:gs>
              <a:gs pos="50000">
                <a:schemeClr val="tx2"/>
              </a:gs>
              <a:gs pos="100000">
                <a:srgbClr val="993366"/>
              </a:gs>
            </a:gsLst>
            <a:lin ang="2700000" scaled="1"/>
          </a:gradFill>
          <a:ln w="9525">
            <a:noFill/>
            <a:round/>
          </a:ln>
          <a:effectLst/>
        </p:spPr>
        <p:txBody>
          <a:bodyPr/>
          <a:lstStyle/>
          <a:p>
            <a:pPr>
              <a:defRPr/>
            </a:pPr>
            <a:endParaRPr lang="zh-CN" altLang="en-US"/>
          </a:p>
        </p:txBody>
      </p:sp>
      <p:sp>
        <p:nvSpPr>
          <p:cNvPr id="32" name="Oval 1257"/>
          <p:cNvSpPr>
            <a:spLocks noChangeArrowheads="1"/>
          </p:cNvSpPr>
          <p:nvPr/>
        </p:nvSpPr>
        <p:spPr bwMode="auto">
          <a:xfrm>
            <a:off x="1787525" y="3646488"/>
            <a:ext cx="2665413" cy="1585912"/>
          </a:xfrm>
          <a:prstGeom prst="ellipse">
            <a:avLst/>
          </a:prstGeom>
          <a:gradFill rotWithShape="1">
            <a:gsLst>
              <a:gs pos="0">
                <a:schemeClr val="tx1"/>
              </a:gs>
              <a:gs pos="100000">
                <a:schemeClr val="tx1">
                  <a:gamma/>
                  <a:tint val="33725"/>
                  <a:invGamma/>
                  <a:alpha val="0"/>
                </a:schemeClr>
              </a:gs>
            </a:gsLst>
            <a:path path="shape">
              <a:fillToRect l="50000" t="50000" r="50000" b="50000"/>
            </a:path>
          </a:gradFill>
          <a:ln w="9525">
            <a:noFill/>
            <a:round/>
          </a:ln>
          <a:effectLst/>
        </p:spPr>
        <p:txBody>
          <a:bodyPr wrap="none" anchor="ctr"/>
          <a:lstStyle/>
          <a:p>
            <a:pPr>
              <a:defRPr/>
            </a:pPr>
            <a:endParaRPr lang="zh-CN" altLang="en-US"/>
          </a:p>
        </p:txBody>
      </p:sp>
      <p:sp>
        <p:nvSpPr>
          <p:cNvPr id="33" name="Rectangle 1137"/>
          <p:cNvSpPr>
            <a:spLocks noChangeArrowheads="1"/>
          </p:cNvSpPr>
          <p:nvPr/>
        </p:nvSpPr>
        <p:spPr bwMode="auto">
          <a:xfrm>
            <a:off x="2051720" y="5388531"/>
            <a:ext cx="5400599" cy="738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a:lnSpc>
                <a:spcPct val="150000"/>
              </a:lnSpc>
            </a:pPr>
            <a:r>
              <a:rPr lang="zh-CN" altLang="en-US" sz="1600" dirty="0" smtClean="0">
                <a:latin typeface="幼圆" pitchFamily="49" charset="-122"/>
                <a:ea typeface="幼圆" pitchFamily="49" charset="-122"/>
                <a:cs typeface="HY헤드라인M"/>
              </a:rPr>
              <a:t>风险管理的资源配置包括人才配置、权力配置、数据</a:t>
            </a:r>
            <a:r>
              <a:rPr lang="en-US" altLang="zh-CN" sz="1600" dirty="0" smtClean="0">
                <a:latin typeface="幼圆" pitchFamily="49" charset="-122"/>
                <a:ea typeface="幼圆" pitchFamily="49" charset="-122"/>
                <a:cs typeface="HY헤드라인M"/>
              </a:rPr>
              <a:t>/</a:t>
            </a:r>
            <a:r>
              <a:rPr lang="zh-CN" altLang="en-US" sz="1600" dirty="0" smtClean="0">
                <a:latin typeface="幼圆" pitchFamily="49" charset="-122"/>
                <a:ea typeface="幼圆" pitchFamily="49" charset="-122"/>
                <a:cs typeface="HY헤드라인M"/>
              </a:rPr>
              <a:t>信息</a:t>
            </a:r>
            <a:endParaRPr lang="en-US" altLang="zh-CN" sz="1600" dirty="0" smtClean="0">
              <a:latin typeface="幼圆" pitchFamily="49" charset="-122"/>
              <a:ea typeface="幼圆" pitchFamily="49" charset="-122"/>
              <a:cs typeface="HY헤드라인M"/>
            </a:endParaRPr>
          </a:p>
          <a:p>
            <a:pPr algn="ctr">
              <a:lnSpc>
                <a:spcPct val="150000"/>
              </a:lnSpc>
            </a:pPr>
            <a:r>
              <a:rPr lang="zh-CN" altLang="en-US" sz="1600" dirty="0" smtClean="0">
                <a:latin typeface="幼圆" pitchFamily="49" charset="-122"/>
                <a:ea typeface="幼圆" pitchFamily="49" charset="-122"/>
                <a:cs typeface="HY헤드라인M"/>
              </a:rPr>
              <a:t>配置、费用预算配置、管理工具配置、外部知识导入配置等</a:t>
            </a:r>
            <a:endParaRPr lang="en-US" altLang="ko-KR" sz="1600" dirty="0">
              <a:latin typeface="幼圆" pitchFamily="49" charset="-122"/>
              <a:ea typeface="幼圆" pitchFamily="49" charset="-122"/>
              <a:cs typeface="HY헤드라인M"/>
            </a:endParaRPr>
          </a:p>
        </p:txBody>
      </p:sp>
      <p:grpSp>
        <p:nvGrpSpPr>
          <p:cNvPr id="34" name="Group 1213"/>
          <p:cNvGrpSpPr/>
          <p:nvPr/>
        </p:nvGrpSpPr>
        <p:grpSpPr bwMode="auto">
          <a:xfrm>
            <a:off x="2212975" y="3070225"/>
            <a:ext cx="1728788" cy="1641475"/>
            <a:chOff x="884" y="1253"/>
            <a:chExt cx="2988" cy="998"/>
          </a:xfrm>
        </p:grpSpPr>
        <p:sp>
          <p:nvSpPr>
            <p:cNvPr id="35" name="Oval 1214"/>
            <p:cNvSpPr>
              <a:spLocks noChangeArrowheads="1"/>
            </p:cNvSpPr>
            <p:nvPr/>
          </p:nvSpPr>
          <p:spPr bwMode="auto">
            <a:xfrm>
              <a:off x="884" y="1253"/>
              <a:ext cx="2988" cy="998"/>
            </a:xfrm>
            <a:prstGeom prst="ellipse">
              <a:avLst/>
            </a:prstGeom>
            <a:gradFill rotWithShape="1">
              <a:gsLst>
                <a:gs pos="0">
                  <a:srgbClr val="993366"/>
                </a:gs>
                <a:gs pos="100000">
                  <a:srgbClr val="47182F"/>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36" name="AutoShape 1215"/>
            <p:cNvSpPr>
              <a:spLocks noChangeArrowheads="1"/>
            </p:cNvSpPr>
            <p:nvPr/>
          </p:nvSpPr>
          <p:spPr bwMode="auto">
            <a:xfrm rot="16200000" flipV="1">
              <a:off x="2084" y="321"/>
              <a:ext cx="589" cy="2483"/>
            </a:xfrm>
            <a:prstGeom prst="flowChartDelay">
              <a:avLst/>
            </a:prstGeom>
            <a:gradFill rotWithShape="1">
              <a:gsLst>
                <a:gs pos="0">
                  <a:schemeClr val="bg1">
                    <a:gamma/>
                    <a:shade val="80000"/>
                    <a:invGamma/>
                    <a:alpha val="0"/>
                  </a:schemeClr>
                </a:gs>
                <a:gs pos="100000">
                  <a:schemeClr val="bg1">
                    <a:alpha val="30000"/>
                  </a:schemeClr>
                </a:gs>
              </a:gsLst>
              <a:lin ang="0" scaled="1"/>
            </a:gradFill>
            <a:ln w="9525" algn="ctr">
              <a:noFill/>
              <a:miter lim="800000"/>
            </a:ln>
            <a:effectLst/>
          </p:spPr>
          <p:txBody>
            <a:bodyPr anchor="ctr">
              <a:spAutoFit/>
            </a:bodyPr>
            <a:lstStyle/>
            <a:p>
              <a:pPr>
                <a:defRPr/>
              </a:pPr>
              <a:endParaRPr lang="zh-CN" altLang="en-US"/>
            </a:p>
          </p:txBody>
        </p:sp>
        <p:sp>
          <p:nvSpPr>
            <p:cNvPr id="37" name="AutoShape 1216"/>
            <p:cNvSpPr>
              <a:spLocks noChangeArrowheads="1"/>
            </p:cNvSpPr>
            <p:nvPr/>
          </p:nvSpPr>
          <p:spPr bwMode="auto">
            <a:xfrm rot="5400000">
              <a:off x="2132" y="860"/>
              <a:ext cx="492" cy="2192"/>
            </a:xfrm>
            <a:prstGeom prst="flowChartDelay">
              <a:avLst/>
            </a:prstGeom>
            <a:gradFill rotWithShape="1">
              <a:gsLst>
                <a:gs pos="0">
                  <a:schemeClr val="bg1">
                    <a:gamma/>
                    <a:shade val="80000"/>
                    <a:invGamma/>
                    <a:alpha val="0"/>
                  </a:schemeClr>
                </a:gs>
                <a:gs pos="100000">
                  <a:schemeClr val="bg1">
                    <a:alpha val="20000"/>
                  </a:schemeClr>
                </a:gs>
              </a:gsLst>
              <a:lin ang="0" scaled="1"/>
            </a:gradFill>
            <a:ln w="9525" algn="ctr">
              <a:noFill/>
              <a:miter lim="800000"/>
            </a:ln>
            <a:effectLst/>
          </p:spPr>
          <p:txBody>
            <a:bodyPr anchor="ctr">
              <a:spAutoFit/>
            </a:bodyPr>
            <a:lstStyle/>
            <a:p>
              <a:pPr>
                <a:defRPr/>
              </a:pPr>
              <a:endParaRPr lang="zh-CN" altLang="en-US"/>
            </a:p>
          </p:txBody>
        </p:sp>
        <p:grpSp>
          <p:nvGrpSpPr>
            <p:cNvPr id="38" name="Group 1217"/>
            <p:cNvGrpSpPr/>
            <p:nvPr/>
          </p:nvGrpSpPr>
          <p:grpSpPr bwMode="auto">
            <a:xfrm>
              <a:off x="1270" y="1380"/>
              <a:ext cx="2265" cy="715"/>
              <a:chOff x="1138" y="1277"/>
              <a:chExt cx="882" cy="584"/>
            </a:xfrm>
          </p:grpSpPr>
          <p:sp>
            <p:nvSpPr>
              <p:cNvPr id="40" name="AutoShape 1218"/>
              <p:cNvSpPr>
                <a:spLocks noChangeArrowheads="1"/>
              </p:cNvSpPr>
              <p:nvPr/>
            </p:nvSpPr>
            <p:spPr bwMode="auto">
              <a:xfrm rot="5400000">
                <a:off x="1371" y="1212"/>
                <a:ext cx="416" cy="882"/>
              </a:xfrm>
              <a:prstGeom prst="flowChartDelay">
                <a:avLst/>
              </a:prstGeom>
              <a:gradFill rotWithShape="1">
                <a:gsLst>
                  <a:gs pos="0">
                    <a:srgbClr val="993366"/>
                  </a:gs>
                  <a:gs pos="100000">
                    <a:srgbClr val="47182F"/>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41" name="AutoShape 1219"/>
              <p:cNvSpPr>
                <a:spLocks noChangeArrowheads="1"/>
              </p:cNvSpPr>
              <p:nvPr/>
            </p:nvSpPr>
            <p:spPr bwMode="auto">
              <a:xfrm rot="16200000" flipV="1">
                <a:off x="1494" y="921"/>
                <a:ext cx="170" cy="882"/>
              </a:xfrm>
              <a:prstGeom prst="flowChartDelay">
                <a:avLst/>
              </a:prstGeom>
              <a:gradFill rotWithShape="1">
                <a:gsLst>
                  <a:gs pos="0">
                    <a:srgbClr val="993366"/>
                  </a:gs>
                  <a:gs pos="100000">
                    <a:srgbClr val="47182F"/>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grpSp>
        <p:sp>
          <p:nvSpPr>
            <p:cNvPr id="39" name="Oval 1220"/>
            <p:cNvSpPr>
              <a:spLocks noChangeArrowheads="1"/>
            </p:cNvSpPr>
            <p:nvPr/>
          </p:nvSpPr>
          <p:spPr bwMode="auto">
            <a:xfrm>
              <a:off x="1628" y="1378"/>
              <a:ext cx="1501" cy="106"/>
            </a:xfrm>
            <a:prstGeom prst="ellipse">
              <a:avLst/>
            </a:prstGeom>
            <a:gradFill rotWithShape="1">
              <a:gsLst>
                <a:gs pos="0">
                  <a:schemeClr val="bg1">
                    <a:alpha val="70000"/>
                  </a:schemeClr>
                </a:gs>
                <a:gs pos="100000">
                  <a:schemeClr val="bg1">
                    <a:gamma/>
                    <a:shade val="46275"/>
                    <a:invGamma/>
                    <a:alpha val="0"/>
                  </a:schemeClr>
                </a:gs>
              </a:gsLst>
              <a:path path="shape">
                <a:fillToRect l="50000" t="50000" r="50000" b="50000"/>
              </a:path>
            </a:gradFill>
            <a:ln w="9525" algn="ctr">
              <a:noFill/>
              <a:round/>
            </a:ln>
            <a:effectLst/>
          </p:spPr>
          <p:txBody>
            <a:bodyPr anchor="ctr">
              <a:spAutoFit/>
            </a:bodyPr>
            <a:lstStyle/>
            <a:p>
              <a:pPr>
                <a:defRPr/>
              </a:pPr>
              <a:endParaRPr lang="zh-CN" altLang="en-US"/>
            </a:p>
          </p:txBody>
        </p:sp>
      </p:grpSp>
      <p:grpSp>
        <p:nvGrpSpPr>
          <p:cNvPr id="42" name="Group 1229"/>
          <p:cNvGrpSpPr/>
          <p:nvPr/>
        </p:nvGrpSpPr>
        <p:grpSpPr bwMode="auto">
          <a:xfrm>
            <a:off x="815975" y="1412875"/>
            <a:ext cx="1728788" cy="1641475"/>
            <a:chOff x="2381" y="799"/>
            <a:chExt cx="938" cy="890"/>
          </a:xfrm>
        </p:grpSpPr>
        <p:sp>
          <p:nvSpPr>
            <p:cNvPr id="43" name="Oval 1230"/>
            <p:cNvSpPr>
              <a:spLocks noChangeArrowheads="1"/>
            </p:cNvSpPr>
            <p:nvPr/>
          </p:nvSpPr>
          <p:spPr bwMode="auto">
            <a:xfrm>
              <a:off x="2381" y="799"/>
              <a:ext cx="938" cy="890"/>
            </a:xfrm>
            <a:prstGeom prst="ellipse">
              <a:avLst/>
            </a:prstGeom>
            <a:gradFill rotWithShape="1">
              <a:gsLst>
                <a:gs pos="0">
                  <a:srgbClr val="990000"/>
                </a:gs>
                <a:gs pos="100000">
                  <a:srgbClr val="470000"/>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44" name="AutoShape 1231"/>
            <p:cNvSpPr>
              <a:spLocks noChangeArrowheads="1"/>
            </p:cNvSpPr>
            <p:nvPr/>
          </p:nvSpPr>
          <p:spPr bwMode="auto">
            <a:xfrm rot="16200000" flipV="1">
              <a:off x="2587" y="685"/>
              <a:ext cx="526" cy="780"/>
            </a:xfrm>
            <a:prstGeom prst="flowChartDelay">
              <a:avLst/>
            </a:prstGeom>
            <a:gradFill rotWithShape="1">
              <a:gsLst>
                <a:gs pos="0">
                  <a:schemeClr val="bg1">
                    <a:gamma/>
                    <a:shade val="80000"/>
                    <a:invGamma/>
                    <a:alpha val="0"/>
                  </a:schemeClr>
                </a:gs>
                <a:gs pos="100000">
                  <a:schemeClr val="bg1">
                    <a:alpha val="30000"/>
                  </a:schemeClr>
                </a:gs>
              </a:gsLst>
              <a:lin ang="0" scaled="1"/>
            </a:gradFill>
            <a:ln w="9525" algn="ctr">
              <a:noFill/>
              <a:miter lim="800000"/>
            </a:ln>
            <a:effectLst/>
          </p:spPr>
          <p:txBody>
            <a:bodyPr anchor="ctr">
              <a:spAutoFit/>
            </a:bodyPr>
            <a:lstStyle/>
            <a:p>
              <a:pPr>
                <a:defRPr/>
              </a:pPr>
              <a:endParaRPr lang="zh-CN" altLang="en-US"/>
            </a:p>
          </p:txBody>
        </p:sp>
        <p:sp>
          <p:nvSpPr>
            <p:cNvPr id="45" name="AutoShape 1232"/>
            <p:cNvSpPr>
              <a:spLocks noChangeArrowheads="1"/>
            </p:cNvSpPr>
            <p:nvPr/>
          </p:nvSpPr>
          <p:spPr bwMode="auto">
            <a:xfrm rot="5400000">
              <a:off x="2631" y="1082"/>
              <a:ext cx="438" cy="688"/>
            </a:xfrm>
            <a:prstGeom prst="flowChartDelay">
              <a:avLst/>
            </a:prstGeom>
            <a:gradFill rotWithShape="1">
              <a:gsLst>
                <a:gs pos="0">
                  <a:schemeClr val="bg1">
                    <a:gamma/>
                    <a:shade val="80000"/>
                    <a:invGamma/>
                    <a:alpha val="0"/>
                  </a:schemeClr>
                </a:gs>
                <a:gs pos="100000">
                  <a:schemeClr val="bg1">
                    <a:alpha val="20000"/>
                  </a:schemeClr>
                </a:gs>
              </a:gsLst>
              <a:lin ang="0" scaled="1"/>
            </a:gradFill>
            <a:ln w="9525" algn="ctr">
              <a:noFill/>
              <a:miter lim="800000"/>
            </a:ln>
            <a:effectLst/>
          </p:spPr>
          <p:txBody>
            <a:bodyPr anchor="ctr">
              <a:spAutoFit/>
            </a:bodyPr>
            <a:lstStyle/>
            <a:p>
              <a:pPr>
                <a:defRPr/>
              </a:pPr>
              <a:endParaRPr lang="zh-CN" altLang="en-US"/>
            </a:p>
          </p:txBody>
        </p:sp>
        <p:grpSp>
          <p:nvGrpSpPr>
            <p:cNvPr id="46" name="Group 1233"/>
            <p:cNvGrpSpPr/>
            <p:nvPr/>
          </p:nvGrpSpPr>
          <p:grpSpPr bwMode="auto">
            <a:xfrm>
              <a:off x="2502" y="910"/>
              <a:ext cx="711" cy="637"/>
              <a:chOff x="1138" y="1277"/>
              <a:chExt cx="882" cy="584"/>
            </a:xfrm>
          </p:grpSpPr>
          <p:sp>
            <p:nvSpPr>
              <p:cNvPr id="48" name="AutoShape 1234"/>
              <p:cNvSpPr>
                <a:spLocks noChangeArrowheads="1"/>
              </p:cNvSpPr>
              <p:nvPr/>
            </p:nvSpPr>
            <p:spPr bwMode="auto">
              <a:xfrm rot="5400000">
                <a:off x="1371" y="1212"/>
                <a:ext cx="416" cy="882"/>
              </a:xfrm>
              <a:prstGeom prst="flowChartDelay">
                <a:avLst/>
              </a:prstGeom>
              <a:gradFill rotWithShape="1">
                <a:gsLst>
                  <a:gs pos="0">
                    <a:srgbClr val="990000"/>
                  </a:gs>
                  <a:gs pos="100000">
                    <a:srgbClr val="470000"/>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49" name="AutoShape 1235"/>
              <p:cNvSpPr>
                <a:spLocks noChangeArrowheads="1"/>
              </p:cNvSpPr>
              <p:nvPr/>
            </p:nvSpPr>
            <p:spPr bwMode="auto">
              <a:xfrm rot="16200000" flipV="1">
                <a:off x="1494" y="921"/>
                <a:ext cx="170" cy="882"/>
              </a:xfrm>
              <a:prstGeom prst="flowChartDelay">
                <a:avLst/>
              </a:prstGeom>
              <a:gradFill rotWithShape="1">
                <a:gsLst>
                  <a:gs pos="0">
                    <a:srgbClr val="990000"/>
                  </a:gs>
                  <a:gs pos="100000">
                    <a:srgbClr val="470000"/>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grpSp>
        <p:sp>
          <p:nvSpPr>
            <p:cNvPr id="47" name="Oval 1236"/>
            <p:cNvSpPr>
              <a:spLocks noChangeArrowheads="1"/>
            </p:cNvSpPr>
            <p:nvPr/>
          </p:nvSpPr>
          <p:spPr bwMode="auto">
            <a:xfrm>
              <a:off x="2614" y="910"/>
              <a:ext cx="469" cy="99"/>
            </a:xfrm>
            <a:prstGeom prst="ellipse">
              <a:avLst/>
            </a:prstGeom>
            <a:gradFill rotWithShape="1">
              <a:gsLst>
                <a:gs pos="0">
                  <a:schemeClr val="bg1">
                    <a:alpha val="70000"/>
                  </a:schemeClr>
                </a:gs>
                <a:gs pos="100000">
                  <a:schemeClr val="bg1">
                    <a:gamma/>
                    <a:shade val="46275"/>
                    <a:invGamma/>
                    <a:alpha val="0"/>
                  </a:schemeClr>
                </a:gs>
              </a:gsLst>
              <a:path path="shape">
                <a:fillToRect l="50000" t="50000" r="50000" b="50000"/>
              </a:path>
            </a:gradFill>
            <a:ln w="9525" algn="ctr">
              <a:noFill/>
              <a:round/>
            </a:ln>
            <a:effectLst/>
          </p:spPr>
          <p:txBody>
            <a:bodyPr anchor="ctr">
              <a:spAutoFit/>
            </a:bodyPr>
            <a:lstStyle/>
            <a:p>
              <a:pPr>
                <a:defRPr/>
              </a:pPr>
              <a:endParaRPr lang="zh-CN" altLang="en-US"/>
            </a:p>
          </p:txBody>
        </p:sp>
      </p:grpSp>
      <p:sp>
        <p:nvSpPr>
          <p:cNvPr id="50" name="Rectangle 1133"/>
          <p:cNvSpPr>
            <a:spLocks noChangeArrowheads="1"/>
          </p:cNvSpPr>
          <p:nvPr/>
        </p:nvSpPr>
        <p:spPr bwMode="auto">
          <a:xfrm>
            <a:off x="2440387" y="3628867"/>
            <a:ext cx="1231106"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pPr algn="ctr" defTabSz="857250" eaLnBrk="0" hangingPunct="0"/>
            <a:r>
              <a:rPr lang="zh-CN" altLang="en-US" sz="1600" dirty="0" smtClean="0">
                <a:solidFill>
                  <a:schemeClr val="bg1"/>
                </a:solidFill>
                <a:latin typeface="Arial Black" pitchFamily="34" charset="0"/>
              </a:rPr>
              <a:t>风险管理体系</a:t>
            </a:r>
            <a:endParaRPr lang="en-US" altLang="zh-CN" sz="1600" dirty="0" smtClean="0">
              <a:solidFill>
                <a:schemeClr val="bg1"/>
              </a:solidFill>
              <a:latin typeface="Arial Black" pitchFamily="34" charset="0"/>
            </a:endParaRPr>
          </a:p>
          <a:p>
            <a:pPr algn="ctr" defTabSz="857250" eaLnBrk="0" hangingPunct="0"/>
            <a:r>
              <a:rPr lang="zh-CN" altLang="en-US" sz="1600" dirty="0" smtClean="0">
                <a:solidFill>
                  <a:schemeClr val="bg1"/>
                </a:solidFill>
                <a:latin typeface="Arial Black" pitchFamily="34" charset="0"/>
              </a:rPr>
              <a:t>的组织落实</a:t>
            </a:r>
            <a:endParaRPr lang="en-US" altLang="ko-KR" sz="1600" dirty="0">
              <a:solidFill>
                <a:schemeClr val="bg1"/>
              </a:solidFill>
              <a:latin typeface="Arial Black" pitchFamily="34" charset="0"/>
            </a:endParaRPr>
          </a:p>
        </p:txBody>
      </p:sp>
      <p:sp>
        <p:nvSpPr>
          <p:cNvPr id="51" name="Rectangle 1135"/>
          <p:cNvSpPr>
            <a:spLocks noChangeArrowheads="1"/>
          </p:cNvSpPr>
          <p:nvPr/>
        </p:nvSpPr>
        <p:spPr bwMode="auto">
          <a:xfrm>
            <a:off x="1023263" y="1937737"/>
            <a:ext cx="1288814"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pPr algn="ctr" defTabSz="857250" eaLnBrk="0" hangingPunct="0"/>
            <a:r>
              <a:rPr lang="zh-CN" altLang="en-US" sz="1600" dirty="0" smtClean="0">
                <a:solidFill>
                  <a:schemeClr val="bg1"/>
                </a:solidFill>
                <a:latin typeface="Arial Black" pitchFamily="34" charset="0"/>
              </a:rPr>
              <a:t>董事会</a:t>
            </a:r>
            <a:r>
              <a:rPr lang="en-US" altLang="zh-CN" sz="1600" dirty="0" smtClean="0">
                <a:solidFill>
                  <a:schemeClr val="bg1"/>
                </a:solidFill>
                <a:latin typeface="Arial Black" pitchFamily="34" charset="0"/>
              </a:rPr>
              <a:t>/</a:t>
            </a:r>
            <a:r>
              <a:rPr lang="zh-CN" altLang="en-US" sz="1600" dirty="0" smtClean="0">
                <a:solidFill>
                  <a:schemeClr val="bg1"/>
                </a:solidFill>
                <a:latin typeface="Arial Black" pitchFamily="34" charset="0"/>
              </a:rPr>
              <a:t>管理层</a:t>
            </a:r>
            <a:endParaRPr lang="en-US" altLang="zh-CN" sz="1600" dirty="0" smtClean="0">
              <a:solidFill>
                <a:schemeClr val="bg1"/>
              </a:solidFill>
              <a:latin typeface="Arial Black" pitchFamily="34" charset="0"/>
            </a:endParaRPr>
          </a:p>
          <a:p>
            <a:pPr algn="ctr" defTabSz="857250" eaLnBrk="0" hangingPunct="0"/>
            <a:r>
              <a:rPr lang="zh-CN" altLang="en-US" sz="1600" dirty="0" smtClean="0">
                <a:solidFill>
                  <a:schemeClr val="bg1"/>
                </a:solidFill>
                <a:latin typeface="Arial Black" pitchFamily="34" charset="0"/>
              </a:rPr>
              <a:t>风险管理理念</a:t>
            </a:r>
            <a:endParaRPr lang="en-US" altLang="ko-KR" sz="1600" dirty="0">
              <a:solidFill>
                <a:schemeClr val="bg1"/>
              </a:solidFill>
              <a:latin typeface="Arial Black" pitchFamily="34" charset="0"/>
            </a:endParaRPr>
          </a:p>
        </p:txBody>
      </p:sp>
      <p:sp>
        <p:nvSpPr>
          <p:cNvPr id="52" name="Oval 1295"/>
          <p:cNvSpPr>
            <a:spLocks noChangeArrowheads="1"/>
          </p:cNvSpPr>
          <p:nvPr/>
        </p:nvSpPr>
        <p:spPr bwMode="auto">
          <a:xfrm rot="790353">
            <a:off x="2286000" y="3078163"/>
            <a:ext cx="288925" cy="107950"/>
          </a:xfrm>
          <a:prstGeom prst="ellipse">
            <a:avLst/>
          </a:prstGeom>
          <a:gradFill rotWithShape="1">
            <a:gsLst>
              <a:gs pos="0">
                <a:schemeClr val="bg1">
                  <a:alpha val="30000"/>
                </a:schemeClr>
              </a:gs>
              <a:gs pos="100000">
                <a:schemeClr val="bg1">
                  <a:gamma/>
                  <a:shade val="46275"/>
                  <a:invGamma/>
                  <a:alpha val="0"/>
                </a:schemeClr>
              </a:gs>
            </a:gsLst>
            <a:path path="shape">
              <a:fillToRect l="50000" t="50000" r="50000" b="50000"/>
            </a:path>
          </a:gradFill>
          <a:ln w="9525" algn="ctr">
            <a:noFill/>
            <a:round/>
          </a:ln>
          <a:effectLst/>
        </p:spPr>
        <p:txBody>
          <a:bodyPr anchor="ctr">
            <a:spAutoFit/>
          </a:bodyPr>
          <a:lstStyle/>
          <a:p>
            <a:pPr>
              <a:defRPr/>
            </a:pPr>
            <a:endParaRPr lang="zh-CN" altLang="en-US"/>
          </a:p>
        </p:txBody>
      </p:sp>
      <p:grpSp>
        <p:nvGrpSpPr>
          <p:cNvPr id="53" name="Group 1309"/>
          <p:cNvGrpSpPr/>
          <p:nvPr/>
        </p:nvGrpSpPr>
        <p:grpSpPr bwMode="auto">
          <a:xfrm>
            <a:off x="3608388" y="1412875"/>
            <a:ext cx="1728787" cy="1641475"/>
            <a:chOff x="2381" y="799"/>
            <a:chExt cx="938" cy="890"/>
          </a:xfrm>
        </p:grpSpPr>
        <p:sp>
          <p:nvSpPr>
            <p:cNvPr id="54" name="Oval 1310"/>
            <p:cNvSpPr>
              <a:spLocks noChangeArrowheads="1"/>
            </p:cNvSpPr>
            <p:nvPr/>
          </p:nvSpPr>
          <p:spPr bwMode="auto">
            <a:xfrm>
              <a:off x="2381" y="799"/>
              <a:ext cx="938" cy="890"/>
            </a:xfrm>
            <a:prstGeom prst="ellipse">
              <a:avLst/>
            </a:prstGeom>
            <a:gradFill rotWithShape="1">
              <a:gsLst>
                <a:gs pos="0">
                  <a:srgbClr val="990000"/>
                </a:gs>
                <a:gs pos="100000">
                  <a:srgbClr val="470000"/>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spAutoFit/>
            </a:bodyPr>
            <a:lstStyle/>
            <a:p>
              <a:endParaRPr lang="zh-CN" altLang="en-US"/>
            </a:p>
          </p:txBody>
        </p:sp>
        <p:sp>
          <p:nvSpPr>
            <p:cNvPr id="55" name="AutoShape 1311"/>
            <p:cNvSpPr>
              <a:spLocks noChangeArrowheads="1"/>
            </p:cNvSpPr>
            <p:nvPr/>
          </p:nvSpPr>
          <p:spPr bwMode="auto">
            <a:xfrm rot="16200000" flipV="1">
              <a:off x="2587" y="685"/>
              <a:ext cx="526" cy="780"/>
            </a:xfrm>
            <a:prstGeom prst="flowChartDelay">
              <a:avLst/>
            </a:prstGeom>
            <a:gradFill rotWithShape="1">
              <a:gsLst>
                <a:gs pos="0">
                  <a:schemeClr val="bg1">
                    <a:gamma/>
                    <a:shade val="80000"/>
                    <a:invGamma/>
                    <a:alpha val="0"/>
                  </a:schemeClr>
                </a:gs>
                <a:gs pos="100000">
                  <a:schemeClr val="bg1">
                    <a:alpha val="30000"/>
                  </a:schemeClr>
                </a:gs>
              </a:gsLst>
              <a:lin ang="0" scaled="1"/>
            </a:gradFill>
            <a:ln w="9525" algn="ctr">
              <a:noFill/>
              <a:miter lim="800000"/>
            </a:ln>
            <a:effectLst/>
          </p:spPr>
          <p:txBody>
            <a:bodyPr anchor="ctr">
              <a:spAutoFit/>
            </a:bodyPr>
            <a:lstStyle/>
            <a:p>
              <a:pPr>
                <a:defRPr/>
              </a:pPr>
              <a:endParaRPr lang="zh-CN" altLang="en-US"/>
            </a:p>
          </p:txBody>
        </p:sp>
        <p:sp>
          <p:nvSpPr>
            <p:cNvPr id="56" name="AutoShape 1312"/>
            <p:cNvSpPr>
              <a:spLocks noChangeArrowheads="1"/>
            </p:cNvSpPr>
            <p:nvPr/>
          </p:nvSpPr>
          <p:spPr bwMode="auto">
            <a:xfrm rot="5400000">
              <a:off x="2631" y="1082"/>
              <a:ext cx="438" cy="688"/>
            </a:xfrm>
            <a:prstGeom prst="flowChartDelay">
              <a:avLst/>
            </a:prstGeom>
            <a:gradFill rotWithShape="1">
              <a:gsLst>
                <a:gs pos="0">
                  <a:schemeClr val="bg1">
                    <a:gamma/>
                    <a:shade val="80000"/>
                    <a:invGamma/>
                    <a:alpha val="0"/>
                  </a:schemeClr>
                </a:gs>
                <a:gs pos="100000">
                  <a:schemeClr val="bg1">
                    <a:alpha val="20000"/>
                  </a:schemeClr>
                </a:gs>
              </a:gsLst>
              <a:lin ang="0" scaled="1"/>
            </a:gradFill>
            <a:ln w="9525" algn="ctr">
              <a:noFill/>
              <a:miter lim="800000"/>
            </a:ln>
            <a:effectLst/>
          </p:spPr>
          <p:txBody>
            <a:bodyPr anchor="ctr">
              <a:spAutoFit/>
            </a:bodyPr>
            <a:lstStyle/>
            <a:p>
              <a:pPr>
                <a:defRPr/>
              </a:pPr>
              <a:endParaRPr lang="zh-CN" altLang="en-US"/>
            </a:p>
          </p:txBody>
        </p:sp>
        <p:grpSp>
          <p:nvGrpSpPr>
            <p:cNvPr id="57" name="Group 1313"/>
            <p:cNvGrpSpPr/>
            <p:nvPr/>
          </p:nvGrpSpPr>
          <p:grpSpPr bwMode="auto">
            <a:xfrm>
              <a:off x="2502" y="910"/>
              <a:ext cx="711" cy="637"/>
              <a:chOff x="1138" y="1277"/>
              <a:chExt cx="882" cy="584"/>
            </a:xfrm>
          </p:grpSpPr>
          <p:sp>
            <p:nvSpPr>
              <p:cNvPr id="59" name="AutoShape 1314"/>
              <p:cNvSpPr>
                <a:spLocks noChangeArrowheads="1"/>
              </p:cNvSpPr>
              <p:nvPr/>
            </p:nvSpPr>
            <p:spPr bwMode="auto">
              <a:xfrm rot="5400000">
                <a:off x="1371" y="1212"/>
                <a:ext cx="416" cy="882"/>
              </a:xfrm>
              <a:prstGeom prst="flowChartDelay">
                <a:avLst/>
              </a:prstGeom>
              <a:gradFill rotWithShape="1">
                <a:gsLst>
                  <a:gs pos="0">
                    <a:srgbClr val="990000"/>
                  </a:gs>
                  <a:gs pos="100000">
                    <a:srgbClr val="470000"/>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sp>
            <p:nvSpPr>
              <p:cNvPr id="60" name="AutoShape 1315"/>
              <p:cNvSpPr>
                <a:spLocks noChangeArrowheads="1"/>
              </p:cNvSpPr>
              <p:nvPr/>
            </p:nvSpPr>
            <p:spPr bwMode="auto">
              <a:xfrm rot="16200000" flipV="1">
                <a:off x="1494" y="921"/>
                <a:ext cx="170" cy="882"/>
              </a:xfrm>
              <a:prstGeom prst="flowChartDelay">
                <a:avLst/>
              </a:prstGeom>
              <a:gradFill rotWithShape="1">
                <a:gsLst>
                  <a:gs pos="0">
                    <a:srgbClr val="990000"/>
                  </a:gs>
                  <a:gs pos="100000">
                    <a:srgbClr val="470000"/>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zh-CN" altLang="en-US"/>
              </a:p>
            </p:txBody>
          </p:sp>
        </p:grpSp>
        <p:sp>
          <p:nvSpPr>
            <p:cNvPr id="58" name="Oval 1316"/>
            <p:cNvSpPr>
              <a:spLocks noChangeArrowheads="1"/>
            </p:cNvSpPr>
            <p:nvPr/>
          </p:nvSpPr>
          <p:spPr bwMode="auto">
            <a:xfrm>
              <a:off x="2614" y="910"/>
              <a:ext cx="469" cy="99"/>
            </a:xfrm>
            <a:prstGeom prst="ellipse">
              <a:avLst/>
            </a:prstGeom>
            <a:gradFill rotWithShape="1">
              <a:gsLst>
                <a:gs pos="0">
                  <a:schemeClr val="bg1">
                    <a:alpha val="70000"/>
                  </a:schemeClr>
                </a:gs>
                <a:gs pos="100000">
                  <a:schemeClr val="bg1">
                    <a:gamma/>
                    <a:shade val="46275"/>
                    <a:invGamma/>
                    <a:alpha val="0"/>
                  </a:schemeClr>
                </a:gs>
              </a:gsLst>
              <a:path path="shape">
                <a:fillToRect l="50000" t="50000" r="50000" b="50000"/>
              </a:path>
            </a:gradFill>
            <a:ln w="9525" algn="ctr">
              <a:noFill/>
              <a:round/>
            </a:ln>
            <a:effectLst/>
          </p:spPr>
          <p:txBody>
            <a:bodyPr anchor="ctr">
              <a:spAutoFit/>
            </a:bodyPr>
            <a:lstStyle/>
            <a:p>
              <a:pPr>
                <a:defRPr/>
              </a:pPr>
              <a:endParaRPr lang="zh-CN" altLang="en-US"/>
            </a:p>
          </p:txBody>
        </p:sp>
      </p:grpSp>
      <p:sp>
        <p:nvSpPr>
          <p:cNvPr id="61" name="Oval 1317"/>
          <p:cNvSpPr>
            <a:spLocks noChangeArrowheads="1"/>
          </p:cNvSpPr>
          <p:nvPr/>
        </p:nvSpPr>
        <p:spPr bwMode="auto">
          <a:xfrm rot="20809647" flipH="1">
            <a:off x="3789363" y="3051175"/>
            <a:ext cx="288925" cy="107950"/>
          </a:xfrm>
          <a:prstGeom prst="ellipse">
            <a:avLst/>
          </a:prstGeom>
          <a:gradFill rotWithShape="1">
            <a:gsLst>
              <a:gs pos="0">
                <a:schemeClr val="bg1">
                  <a:alpha val="30000"/>
                </a:schemeClr>
              </a:gs>
              <a:gs pos="100000">
                <a:schemeClr val="bg1">
                  <a:gamma/>
                  <a:shade val="46275"/>
                  <a:invGamma/>
                  <a:alpha val="0"/>
                </a:schemeClr>
              </a:gs>
            </a:gsLst>
            <a:path path="shape">
              <a:fillToRect l="50000" t="50000" r="50000" b="50000"/>
            </a:path>
          </a:gradFill>
          <a:ln w="9525" algn="ctr">
            <a:noFill/>
            <a:round/>
          </a:ln>
          <a:effectLst/>
        </p:spPr>
        <p:txBody>
          <a:bodyPr anchor="ctr">
            <a:spAutoFit/>
          </a:bodyPr>
          <a:lstStyle/>
          <a:p>
            <a:pPr>
              <a:defRPr/>
            </a:pPr>
            <a:endParaRPr lang="zh-CN" altLang="en-US"/>
          </a:p>
        </p:txBody>
      </p:sp>
      <p:sp>
        <p:nvSpPr>
          <p:cNvPr id="62" name="Rectangle 1132"/>
          <p:cNvSpPr>
            <a:spLocks noChangeArrowheads="1"/>
          </p:cNvSpPr>
          <p:nvPr/>
        </p:nvSpPr>
        <p:spPr bwMode="auto">
          <a:xfrm>
            <a:off x="5359204" y="3628867"/>
            <a:ext cx="1025922"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pPr algn="ctr" defTabSz="857250" eaLnBrk="0" hangingPunct="0"/>
            <a:r>
              <a:rPr lang="zh-CN" altLang="en-US" sz="1600" dirty="0" smtClean="0">
                <a:solidFill>
                  <a:schemeClr val="bg1"/>
                </a:solidFill>
                <a:latin typeface="Arial Black" pitchFamily="34" charset="0"/>
              </a:rPr>
              <a:t>风险管理的</a:t>
            </a:r>
            <a:endParaRPr lang="en-US" altLang="zh-CN" sz="1600" dirty="0" smtClean="0">
              <a:solidFill>
                <a:schemeClr val="bg1"/>
              </a:solidFill>
              <a:latin typeface="Arial Black" pitchFamily="34" charset="0"/>
            </a:endParaRPr>
          </a:p>
          <a:p>
            <a:pPr algn="ctr" defTabSz="857250" eaLnBrk="0" hangingPunct="0"/>
            <a:r>
              <a:rPr lang="zh-CN" altLang="en-US" sz="1600" dirty="0" smtClean="0">
                <a:solidFill>
                  <a:schemeClr val="bg1"/>
                </a:solidFill>
                <a:latin typeface="Arial Black" pitchFamily="34" charset="0"/>
              </a:rPr>
              <a:t>资源配置</a:t>
            </a:r>
            <a:endParaRPr lang="en-US" altLang="ko-KR" sz="1600" dirty="0">
              <a:solidFill>
                <a:schemeClr val="bg1"/>
              </a:solidFill>
              <a:latin typeface="Arial Black" pitchFamily="34" charset="0"/>
            </a:endParaRPr>
          </a:p>
        </p:txBody>
      </p:sp>
      <p:sp>
        <p:nvSpPr>
          <p:cNvPr id="63" name="Rectangle 1134"/>
          <p:cNvSpPr>
            <a:spLocks noChangeArrowheads="1"/>
          </p:cNvSpPr>
          <p:nvPr/>
        </p:nvSpPr>
        <p:spPr bwMode="auto">
          <a:xfrm>
            <a:off x="3862785" y="2023904"/>
            <a:ext cx="1231106"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pPr algn="ctr" defTabSz="857250" eaLnBrk="0" hangingPunct="0"/>
            <a:r>
              <a:rPr lang="zh-CN" altLang="en-US" sz="1600" dirty="0" smtClean="0">
                <a:solidFill>
                  <a:schemeClr val="bg1"/>
                </a:solidFill>
                <a:latin typeface="Arial Black" pitchFamily="34" charset="0"/>
              </a:rPr>
              <a:t>风险管理的</a:t>
            </a:r>
            <a:endParaRPr lang="en-US" altLang="zh-CN" sz="1600" dirty="0" smtClean="0">
              <a:solidFill>
                <a:schemeClr val="bg1"/>
              </a:solidFill>
              <a:latin typeface="Arial Black" pitchFamily="34" charset="0"/>
            </a:endParaRPr>
          </a:p>
          <a:p>
            <a:pPr algn="ctr" defTabSz="857250" eaLnBrk="0" hangingPunct="0"/>
            <a:r>
              <a:rPr lang="zh-CN" altLang="en-US" sz="1600" dirty="0" smtClean="0">
                <a:solidFill>
                  <a:schemeClr val="bg1"/>
                </a:solidFill>
                <a:latin typeface="Arial Black" pitchFamily="34" charset="0"/>
              </a:rPr>
              <a:t>内部控制规则</a:t>
            </a:r>
            <a:endParaRPr lang="en-US" altLang="ko-KR" sz="1600" dirty="0">
              <a:solidFill>
                <a:schemeClr val="bg1"/>
              </a:solidFill>
              <a:latin typeface="Arial Black" pitchFamily="34" charset="0"/>
            </a:endParaRPr>
          </a:p>
        </p:txBody>
      </p:sp>
      <p:sp>
        <p:nvSpPr>
          <p:cNvPr id="64" name="Rectangle 1136"/>
          <p:cNvSpPr>
            <a:spLocks noChangeArrowheads="1"/>
          </p:cNvSpPr>
          <p:nvPr/>
        </p:nvSpPr>
        <p:spPr bwMode="auto">
          <a:xfrm>
            <a:off x="6689332" y="2023904"/>
            <a:ext cx="1231106"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pPr algn="ctr" defTabSz="857250" eaLnBrk="0" hangingPunct="0"/>
            <a:r>
              <a:rPr lang="zh-CN" altLang="en-US" sz="1600" dirty="0" smtClean="0">
                <a:solidFill>
                  <a:schemeClr val="bg1"/>
                </a:solidFill>
                <a:latin typeface="Arial Black" pitchFamily="34" charset="0"/>
              </a:rPr>
              <a:t>风险管理的</a:t>
            </a:r>
            <a:endParaRPr lang="en-US" altLang="zh-CN" sz="1600" dirty="0" smtClean="0">
              <a:solidFill>
                <a:schemeClr val="bg1"/>
              </a:solidFill>
              <a:latin typeface="Arial Black" pitchFamily="34" charset="0"/>
            </a:endParaRPr>
          </a:p>
          <a:p>
            <a:pPr algn="ctr" defTabSz="857250" eaLnBrk="0" hangingPunct="0"/>
            <a:r>
              <a:rPr lang="zh-CN" altLang="en-US" sz="1600" dirty="0" smtClean="0">
                <a:solidFill>
                  <a:schemeClr val="bg1"/>
                </a:solidFill>
                <a:latin typeface="Arial Black" pitchFamily="34" charset="0"/>
              </a:rPr>
              <a:t>绩效驱动机制</a:t>
            </a:r>
            <a:endParaRPr lang="en-US" altLang="ko-KR" sz="1600" dirty="0">
              <a:solidFill>
                <a:schemeClr val="bg1"/>
              </a:solidFill>
              <a:latin typeface="Arial Black" pitchFamily="34" charset="0"/>
            </a:endParaRPr>
          </a:p>
        </p:txBody>
      </p:sp>
      <p:sp>
        <p:nvSpPr>
          <p:cNvPr id="2" name="椭圆 1"/>
          <p:cNvSpPr/>
          <p:nvPr/>
        </p:nvSpPr>
        <p:spPr>
          <a:xfrm>
            <a:off x="289726" y="3553269"/>
            <a:ext cx="1404466" cy="756019"/>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zh-CN" altLang="en-US" sz="1400" dirty="0" smtClean="0">
                <a:latin typeface="微软雅黑" pitchFamily="34" charset="-122"/>
                <a:ea typeface="微软雅黑" pitchFamily="34" charset="-122"/>
              </a:rPr>
              <a:t>企业文化</a:t>
            </a:r>
            <a:endParaRPr lang="zh-CN" altLang="en-US" sz="1400" dirty="0">
              <a:latin typeface="微软雅黑" pitchFamily="34" charset="-122"/>
              <a:ea typeface="微软雅黑" pitchFamily="34" charset="-122"/>
            </a:endParaRPr>
          </a:p>
        </p:txBody>
      </p:sp>
      <p:sp>
        <p:nvSpPr>
          <p:cNvPr id="65" name="椭圆 64"/>
          <p:cNvSpPr/>
          <p:nvPr/>
        </p:nvSpPr>
        <p:spPr>
          <a:xfrm>
            <a:off x="7199982" y="3573016"/>
            <a:ext cx="1404466" cy="756019"/>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zh-CN" altLang="en-US" sz="1400" dirty="0">
                <a:latin typeface="微软雅黑" pitchFamily="34" charset="-122"/>
                <a:ea typeface="微软雅黑" pitchFamily="34" charset="-122"/>
              </a:rPr>
              <a:t>社会</a:t>
            </a:r>
            <a:r>
              <a:rPr lang="zh-CN" altLang="en-US" sz="1400" dirty="0" smtClean="0">
                <a:latin typeface="微软雅黑" pitchFamily="34" charset="-122"/>
                <a:ea typeface="微软雅黑" pitchFamily="34" charset="-122"/>
              </a:rPr>
              <a:t>责任</a:t>
            </a:r>
            <a:endParaRPr lang="zh-CN" altLang="en-US" sz="1400" dirty="0">
              <a:latin typeface="微软雅黑" pitchFamily="34" charset="-122"/>
              <a:ea typeface="微软雅黑" pitchFamily="34" charset="-122"/>
            </a:endParaRPr>
          </a:p>
        </p:txBody>
      </p:sp>
      <p:cxnSp>
        <p:nvCxnSpPr>
          <p:cNvPr id="67" name="曲线连接符 66"/>
          <p:cNvCxnSpPr/>
          <p:nvPr/>
        </p:nvCxnSpPr>
        <p:spPr>
          <a:xfrm rot="5400000">
            <a:off x="1558796" y="3166027"/>
            <a:ext cx="611882" cy="490129"/>
          </a:xfrm>
          <a:prstGeom prst="curvedConnector3">
            <a:avLst/>
          </a:prstGeom>
        </p:spPr>
        <p:style>
          <a:lnRef idx="1">
            <a:schemeClr val="accent1"/>
          </a:lnRef>
          <a:fillRef idx="0">
            <a:schemeClr val="accent1"/>
          </a:fillRef>
          <a:effectRef idx="0">
            <a:schemeClr val="accent1"/>
          </a:effectRef>
          <a:fontRef idx="minor">
            <a:schemeClr val="tx1"/>
          </a:fontRef>
        </p:style>
      </p:cxnSp>
      <p:cxnSp>
        <p:nvCxnSpPr>
          <p:cNvPr id="70" name="曲线连接符 69"/>
          <p:cNvCxnSpPr/>
          <p:nvPr/>
        </p:nvCxnSpPr>
        <p:spPr>
          <a:xfrm>
            <a:off x="6719888" y="3190626"/>
            <a:ext cx="584997" cy="526407"/>
          </a:xfrm>
          <a:prstGeom prst="curvedConnector3">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聚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奥斯汀">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5167</Words>
  <Application>Microsoft Office PowerPoint</Application>
  <PresentationFormat>全屏显示(4:3)</PresentationFormat>
  <Paragraphs>862</Paragraphs>
  <Slides>73</Slides>
  <Notes>73</Notes>
  <HiddenSlides>0</HiddenSlides>
  <MMClips>0</MMClips>
  <ScaleCrop>false</ScaleCrop>
  <HeadingPairs>
    <vt:vector size="4" baseType="variant">
      <vt:variant>
        <vt:lpstr>主题</vt:lpstr>
      </vt:variant>
      <vt:variant>
        <vt:i4>1</vt:i4>
      </vt:variant>
      <vt:variant>
        <vt:lpstr>幻灯片标题</vt:lpstr>
      </vt:variant>
      <vt:variant>
        <vt:i4>73</vt:i4>
      </vt:variant>
    </vt:vector>
  </HeadingPairs>
  <TitlesOfParts>
    <vt:vector size="74"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获取资料咨询微信：ansyingsj1</dc:subject>
  <dc:creator>安应</dc:creator>
  <cp:keywords>安应</cp:keywords>
  <dc:description>获取资料咨询微信：ansyingsj1</dc:description>
  <cp:lastModifiedBy>admin</cp:lastModifiedBy>
  <cp:revision>1</cp:revision>
  <dcterms:created xsi:type="dcterms:W3CDTF">1900-01-01T00:00:00Z</dcterms:created>
  <dcterms:modified xsi:type="dcterms:W3CDTF">2020-06-12T13:59:50Z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2052-10.11.0</vt:lpwstr>
  </property>
</Properties>
</file>