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308" r:id="rId2"/>
    <p:sldId id="309" r:id="rId3"/>
    <p:sldId id="343" r:id="rId4"/>
    <p:sldId id="261" r:id="rId5"/>
    <p:sldId id="344" r:id="rId6"/>
    <p:sldId id="348" r:id="rId7"/>
    <p:sldId id="350" r:id="rId8"/>
    <p:sldId id="345" r:id="rId9"/>
    <p:sldId id="351" r:id="rId10"/>
    <p:sldId id="352" r:id="rId11"/>
    <p:sldId id="318" r:id="rId12"/>
    <p:sldId id="369" r:id="rId13"/>
    <p:sldId id="332" r:id="rId14"/>
    <p:sldId id="370" r:id="rId15"/>
    <p:sldId id="320" r:id="rId16"/>
    <p:sldId id="357" r:id="rId17"/>
    <p:sldId id="358" r:id="rId18"/>
    <p:sldId id="346" r:id="rId19"/>
    <p:sldId id="359" r:id="rId20"/>
    <p:sldId id="360" r:id="rId21"/>
    <p:sldId id="366" r:id="rId22"/>
    <p:sldId id="363" r:id="rId23"/>
    <p:sldId id="361" r:id="rId24"/>
    <p:sldId id="368" r:id="rId25"/>
    <p:sldId id="367" r:id="rId26"/>
  </p:sldIdLst>
  <p:sldSz cx="12195175"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027">
          <p15:clr>
            <a:srgbClr val="A4A3A4"/>
          </p15:clr>
        </p15:guide>
        <p15:guide id="2" orient="horz">
          <p15:clr>
            <a:srgbClr val="A4A3A4"/>
          </p15:clr>
        </p15:guide>
        <p15:guide id="3" pos="3161">
          <p15:clr>
            <a:srgbClr val="A4A3A4"/>
          </p15:clr>
        </p15:guide>
        <p15:guide id="4" pos="1482">
          <p15:clr>
            <a:srgbClr val="A4A3A4"/>
          </p15:clr>
        </p15:guide>
        <p15:guide id="5" orient="horz" pos="3430">
          <p15:clr>
            <a:srgbClr val="A4A3A4"/>
          </p15:clr>
        </p15:guide>
        <p15:guide id="6" orient="horz" pos="4020">
          <p15:clr>
            <a:srgbClr val="A4A3A4"/>
          </p15:clr>
        </p15:guide>
        <p15:guide id="7" pos="2798">
          <p15:clr>
            <a:srgbClr val="A4A3A4"/>
          </p15:clr>
        </p15:guide>
        <p15:guide id="8" pos="6200">
          <p15:clr>
            <a:srgbClr val="A4A3A4"/>
          </p15:clr>
        </p15:guide>
        <p15:guide id="9" orient="horz" pos="1706">
          <p15:clr>
            <a:srgbClr val="A4A3A4"/>
          </p15:clr>
        </p15:guide>
        <p15:guide id="10" orient="horz" pos="1207">
          <p15:clr>
            <a:srgbClr val="A4A3A4"/>
          </p15:clr>
        </p15:guide>
        <p15:guide id="11" orient="horz" pos="2296">
          <p15:clr>
            <a:srgbClr val="A4A3A4"/>
          </p15:clr>
        </p15:guide>
        <p15:guide id="12" pos="3841">
          <p15:clr>
            <a:srgbClr val="A4A3A4"/>
          </p15:clr>
        </p15:guide>
        <p15:guide id="13" pos="4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EB0"/>
    <a:srgbClr val="1F497D"/>
    <a:srgbClr val="17375E"/>
    <a:srgbClr val="002060"/>
    <a:srgbClr val="29303A"/>
    <a:srgbClr val="88888A"/>
    <a:srgbClr val="FDFDFD"/>
    <a:srgbClr val="0070C0"/>
    <a:srgbClr val="6CA9D6"/>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howGuides="1">
      <p:cViewPr varScale="1">
        <p:scale>
          <a:sx n="104" d="100"/>
          <a:sy n="104" d="100"/>
        </p:scale>
        <p:origin x="84" y="72"/>
      </p:cViewPr>
      <p:guideLst>
        <p:guide pos="2027"/>
        <p:guide orient="horz"/>
        <p:guide pos="3161"/>
        <p:guide pos="1482"/>
        <p:guide orient="horz" pos="3430"/>
        <p:guide orient="horz" pos="4020"/>
        <p:guide pos="2798"/>
        <p:guide pos="6200"/>
        <p:guide orient="horz" pos="1706"/>
        <p:guide orient="horz" pos="1207"/>
        <p:guide orient="horz" pos="2296"/>
        <p:guide pos="3841"/>
        <p:guide pos="48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E4FFA8-7E0C-4803-A4C6-3DDD6AB6E33B}" type="datetimeFigureOut">
              <a:rPr lang="zh-CN" altLang="en-US" smtClean="0"/>
              <a:t>2022/9/8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7CD64D-B72C-4FF8-85BB-4AA899BC1DF5}"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p:spPr>
      </p:sp>
      <p:sp>
        <p:nvSpPr>
          <p:cNvPr id="3993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381000" y="685800"/>
            <a:ext cx="6096000" cy="3429000"/>
          </a:xfrm>
        </p:spPr>
      </p:sp>
      <p:sp>
        <p:nvSpPr>
          <p:cNvPr id="41987"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381000" y="685800"/>
            <a:ext cx="6096000" cy="3429000"/>
          </a:xfrm>
        </p:spPr>
      </p:sp>
      <p:sp>
        <p:nvSpPr>
          <p:cNvPr id="41987"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p:spPr>
      </p:sp>
      <p:sp>
        <p:nvSpPr>
          <p:cNvPr id="3993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p:spPr>
      </p:sp>
      <p:sp>
        <p:nvSpPr>
          <p:cNvPr id="3993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18</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19</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20</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22</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23</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p:spPr>
      </p:sp>
      <p:sp>
        <p:nvSpPr>
          <p:cNvPr id="39939"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6"/>
            <a:ext cx="10365899" cy="1470025"/>
          </a:xfrm>
        </p:spPr>
        <p:txBody>
          <a:bodyPr/>
          <a:lstStyle/>
          <a:p>
            <a:r>
              <a:rPr lang="zh-CN" altLang="en-US"/>
              <a:t>单击此处编辑母版标题样式</a:t>
            </a:r>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13012" y="274639"/>
            <a:ext cx="10776639"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5" y="4406901"/>
            <a:ext cx="10365899"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335"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13012" y="1600201"/>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8233862" y="1600201"/>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4980"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4980"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59" y="273050"/>
            <a:ext cx="4012129"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974" y="273051"/>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759" y="1435101"/>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0" y="4800600"/>
            <a:ext cx="7317105"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90340"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0"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B3E24BF-67B8-48BD-9ABF-36DACBACC99B}" type="datetimeFigureOut">
              <a:rPr lang="zh-CN" altLang="en-US" smtClean="0"/>
              <a:t>2022/9/8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1464AD9-C849-45B6-BBCC-5E990A5EEF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E24BF-67B8-48BD-9ABF-36DACBACC99B}" type="datetimeFigureOut">
              <a:rPr lang="zh-CN" altLang="en-US" smtClean="0"/>
              <a:t>2022/9/8</a:t>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464AD9-C849-45B6-BBCC-5E990A5EEF5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3030111" y="4625018"/>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企业环保管理提纲</a:t>
            </a:r>
          </a:p>
        </p:txBody>
      </p:sp>
      <p:grpSp>
        <p:nvGrpSpPr>
          <p:cNvPr id="89" name="组合 88"/>
          <p:cNvGrpSpPr/>
          <p:nvPr/>
        </p:nvGrpSpPr>
        <p:grpSpPr>
          <a:xfrm flipH="1">
            <a:off x="-23093" y="4522187"/>
            <a:ext cx="4032448" cy="2198473"/>
            <a:chOff x="5917425" y="3435846"/>
            <a:chExt cx="3226575" cy="1707654"/>
          </a:xfrm>
        </p:grpSpPr>
        <p:pic>
          <p:nvPicPr>
            <p:cNvPr id="97"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9" name="组合 98"/>
          <p:cNvGrpSpPr/>
          <p:nvPr/>
        </p:nvGrpSpPr>
        <p:grpSpPr>
          <a:xfrm>
            <a:off x="7321723" y="4739779"/>
            <a:ext cx="4301440" cy="2276522"/>
            <a:chOff x="5917425" y="3435846"/>
            <a:chExt cx="3226575" cy="1707654"/>
          </a:xfrm>
        </p:grpSpPr>
        <p:pic>
          <p:nvPicPr>
            <p:cNvPr id="10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700"/>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4" name="空心弧 3"/>
          <p:cNvSpPr/>
          <p:nvPr/>
        </p:nvSpPr>
        <p:spPr>
          <a:xfrm>
            <a:off x="3472208" y="924401"/>
            <a:ext cx="5393633" cy="5393633"/>
          </a:xfrm>
          <a:prstGeom prst="blockArc">
            <a:avLst>
              <a:gd name="adj1" fmla="val 11880000"/>
              <a:gd name="adj2" fmla="val 1620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5" name="空心弧 4"/>
          <p:cNvSpPr/>
          <p:nvPr/>
        </p:nvSpPr>
        <p:spPr>
          <a:xfrm>
            <a:off x="3472208" y="924401"/>
            <a:ext cx="5393633" cy="5393633"/>
          </a:xfrm>
          <a:prstGeom prst="blockArc">
            <a:avLst>
              <a:gd name="adj1" fmla="val 7560000"/>
              <a:gd name="adj2" fmla="val 1188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6" name="空心弧 5"/>
          <p:cNvSpPr/>
          <p:nvPr/>
        </p:nvSpPr>
        <p:spPr>
          <a:xfrm>
            <a:off x="3472208" y="924401"/>
            <a:ext cx="5393633" cy="5393633"/>
          </a:xfrm>
          <a:prstGeom prst="blockArc">
            <a:avLst>
              <a:gd name="adj1" fmla="val 3240000"/>
              <a:gd name="adj2" fmla="val 756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7" name="空心弧 6"/>
          <p:cNvSpPr/>
          <p:nvPr/>
        </p:nvSpPr>
        <p:spPr>
          <a:xfrm>
            <a:off x="3472208" y="924401"/>
            <a:ext cx="5393633" cy="5393633"/>
          </a:xfrm>
          <a:prstGeom prst="blockArc">
            <a:avLst>
              <a:gd name="adj1" fmla="val 20520000"/>
              <a:gd name="adj2" fmla="val 3240000"/>
              <a:gd name="adj3" fmla="val 4643"/>
            </a:avLst>
          </a:prstGeom>
          <a:solidFill>
            <a:srgbClr val="2F5EB0"/>
          </a:solidFill>
          <a:ln w="19050">
            <a:solidFill>
              <a:srgbClr val="FDFDFD"/>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8" name="空心弧 7"/>
          <p:cNvSpPr/>
          <p:nvPr/>
        </p:nvSpPr>
        <p:spPr>
          <a:xfrm>
            <a:off x="3472208" y="924401"/>
            <a:ext cx="5393633" cy="5393633"/>
          </a:xfrm>
          <a:prstGeom prst="blockArc">
            <a:avLst>
              <a:gd name="adj1" fmla="val 16200000"/>
              <a:gd name="adj2" fmla="val 2052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0" name="任意多边形 9"/>
          <p:cNvSpPr/>
          <p:nvPr/>
        </p:nvSpPr>
        <p:spPr>
          <a:xfrm>
            <a:off x="4926746" y="2378939"/>
            <a:ext cx="2484557" cy="2484557"/>
          </a:xfrm>
          <a:custGeom>
            <a:avLst/>
            <a:gdLst>
              <a:gd name="connsiteX0" fmla="*/ 0 w 2484557"/>
              <a:gd name="connsiteY0" fmla="*/ 1242279 h 2484557"/>
              <a:gd name="connsiteX1" fmla="*/ 1242279 w 2484557"/>
              <a:gd name="connsiteY1" fmla="*/ 0 h 2484557"/>
              <a:gd name="connsiteX2" fmla="*/ 2484558 w 2484557"/>
              <a:gd name="connsiteY2" fmla="*/ 1242279 h 2484557"/>
              <a:gd name="connsiteX3" fmla="*/ 1242279 w 2484557"/>
              <a:gd name="connsiteY3" fmla="*/ 2484558 h 2484557"/>
              <a:gd name="connsiteX4" fmla="*/ 0 w 2484557"/>
              <a:gd name="connsiteY4" fmla="*/ 1242279 h 248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557" h="2484557">
                <a:moveTo>
                  <a:pt x="0" y="1242279"/>
                </a:moveTo>
                <a:cubicBezTo>
                  <a:pt x="0" y="556187"/>
                  <a:pt x="556187" y="0"/>
                  <a:pt x="1242279" y="0"/>
                </a:cubicBezTo>
                <a:cubicBezTo>
                  <a:pt x="1928371" y="0"/>
                  <a:pt x="2484558" y="556187"/>
                  <a:pt x="2484558" y="1242279"/>
                </a:cubicBezTo>
                <a:cubicBezTo>
                  <a:pt x="2484558" y="1928371"/>
                  <a:pt x="1928371" y="2484558"/>
                  <a:pt x="1242279" y="2484558"/>
                </a:cubicBezTo>
                <a:cubicBezTo>
                  <a:pt x="556187" y="2484558"/>
                  <a:pt x="0" y="1928371"/>
                  <a:pt x="0" y="1242279"/>
                </a:cubicBezTo>
                <a:close/>
              </a:path>
            </a:pathLst>
          </a:custGeom>
          <a:solidFill>
            <a:srgbClr val="2F5EB0"/>
          </a:solidFill>
          <a:ln w="28575">
            <a:solidFill>
              <a:schemeClr val="bg1"/>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endParaRPr>
          </a:p>
        </p:txBody>
      </p:sp>
      <p:sp>
        <p:nvSpPr>
          <p:cNvPr id="15" name="任意多边形 14"/>
          <p:cNvSpPr/>
          <p:nvPr/>
        </p:nvSpPr>
        <p:spPr>
          <a:xfrm>
            <a:off x="5299429" y="117416"/>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6" name="任意多边形 15"/>
          <p:cNvSpPr/>
          <p:nvPr/>
        </p:nvSpPr>
        <p:spPr>
          <a:xfrm>
            <a:off x="7804708" y="1937608"/>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7" name="任意多边形 16"/>
          <p:cNvSpPr/>
          <p:nvPr/>
        </p:nvSpPr>
        <p:spPr>
          <a:xfrm>
            <a:off x="6847777" y="4882739"/>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8" name="任意多边形 17"/>
          <p:cNvSpPr/>
          <p:nvPr/>
        </p:nvSpPr>
        <p:spPr>
          <a:xfrm>
            <a:off x="3751082" y="4882739"/>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9" name="任意多边形 18"/>
          <p:cNvSpPr/>
          <p:nvPr/>
        </p:nvSpPr>
        <p:spPr>
          <a:xfrm>
            <a:off x="2794151" y="1937608"/>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68" tIns="319468" rIns="319468" bIns="319468" numCol="1" spcCol="1270" anchor="ctr" anchorCtr="0">
            <a:noAutofit/>
          </a:bodyPr>
          <a:lstStyle/>
          <a:p>
            <a:pPr lvl="0" algn="ctr" defTabSz="2266950">
              <a:lnSpc>
                <a:spcPct val="90000"/>
              </a:lnSpc>
              <a:spcBef>
                <a:spcPct val="0"/>
              </a:spcBef>
              <a:spcAft>
                <a:spcPct val="35000"/>
              </a:spcAft>
            </a:pPr>
            <a:endParaRPr lang="zh-CN" altLang="en-US" sz="5100" kern="1200"/>
          </a:p>
        </p:txBody>
      </p:sp>
      <p:sp>
        <p:nvSpPr>
          <p:cNvPr id="9" name="文本框 8"/>
          <p:cNvSpPr txBox="1"/>
          <p:nvPr/>
        </p:nvSpPr>
        <p:spPr>
          <a:xfrm>
            <a:off x="3073251" y="2537022"/>
            <a:ext cx="1224136" cy="430374"/>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水污染源</a:t>
            </a:r>
          </a:p>
        </p:txBody>
      </p:sp>
      <p:sp>
        <p:nvSpPr>
          <p:cNvPr id="11" name="文本框 10"/>
          <p:cNvSpPr txBox="1"/>
          <p:nvPr/>
        </p:nvSpPr>
        <p:spPr>
          <a:xfrm>
            <a:off x="7235654" y="5380107"/>
            <a:ext cx="1080120"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辐射</a:t>
            </a:r>
            <a:endParaRPr lang="en-US" altLang="zh-CN" dirty="0"/>
          </a:p>
          <a:p>
            <a:r>
              <a:rPr lang="zh-CN" altLang="en-US" dirty="0"/>
              <a:t>污染源</a:t>
            </a:r>
          </a:p>
        </p:txBody>
      </p:sp>
      <p:sp>
        <p:nvSpPr>
          <p:cNvPr id="12" name="文本框 11"/>
          <p:cNvSpPr txBox="1"/>
          <p:nvPr/>
        </p:nvSpPr>
        <p:spPr>
          <a:xfrm>
            <a:off x="8185819" y="2336710"/>
            <a:ext cx="1008112"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固体</a:t>
            </a:r>
            <a:endParaRPr lang="en-US" altLang="zh-CN" dirty="0"/>
          </a:p>
          <a:p>
            <a:r>
              <a:rPr lang="zh-CN" altLang="en-US" dirty="0"/>
              <a:t>污染源</a:t>
            </a:r>
          </a:p>
        </p:txBody>
      </p:sp>
      <p:sp>
        <p:nvSpPr>
          <p:cNvPr id="13" name="文本框 12"/>
          <p:cNvSpPr txBox="1"/>
          <p:nvPr/>
        </p:nvSpPr>
        <p:spPr>
          <a:xfrm>
            <a:off x="5665539" y="548680"/>
            <a:ext cx="1008112"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大气</a:t>
            </a:r>
            <a:endParaRPr lang="en-US" altLang="zh-CN" dirty="0"/>
          </a:p>
          <a:p>
            <a:r>
              <a:rPr lang="zh-CN" altLang="en-US" dirty="0"/>
              <a:t>污染源</a:t>
            </a:r>
          </a:p>
        </p:txBody>
      </p:sp>
      <p:sp>
        <p:nvSpPr>
          <p:cNvPr id="14" name="文本框 13"/>
          <p:cNvSpPr txBox="1"/>
          <p:nvPr/>
        </p:nvSpPr>
        <p:spPr>
          <a:xfrm>
            <a:off x="4009355" y="5393696"/>
            <a:ext cx="1224136" cy="799706"/>
          </a:xfrm>
          <a:prstGeom prst="rect">
            <a:avLst/>
          </a:prstGeom>
          <a:noFill/>
        </p:spPr>
        <p:txBody>
          <a:bodyPr wrap="square" rtlCol="0">
            <a:spAutoFit/>
          </a:bodyPr>
          <a:lstStyle/>
          <a:p>
            <a:pPr lvl="0" algn="ct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环境噪声污染源</a:t>
            </a:r>
          </a:p>
        </p:txBody>
      </p:sp>
      <p:sp>
        <p:nvSpPr>
          <p:cNvPr id="20" name="矩形 19"/>
          <p:cNvSpPr/>
          <p:nvPr/>
        </p:nvSpPr>
        <p:spPr>
          <a:xfrm>
            <a:off x="5299429" y="3311144"/>
            <a:ext cx="1800164" cy="535531"/>
          </a:xfrm>
          <a:prstGeom prst="rect">
            <a:avLst/>
          </a:prstGeom>
          <a:noFill/>
        </p:spPr>
        <p:txBody>
          <a:bodyPr wrap="square" rtlCol="0">
            <a:spAutoFit/>
          </a:bodyPr>
          <a:lstStyle/>
          <a:p>
            <a:pPr algn="ctr">
              <a:lnSpc>
                <a:spcPct val="120000"/>
              </a:lnSpc>
            </a:pPr>
            <a:r>
              <a:rPr lang="zh-CN" altLang="en-US" sz="2400" b="1" dirty="0">
                <a:solidFill>
                  <a:schemeClr val="bg1"/>
                </a:solidFill>
                <a:latin typeface="微软雅黑" panose="020B0503020204020204" pitchFamily="34" charset="-122"/>
                <a:ea typeface="微软雅黑" panose="020B0503020204020204" pitchFamily="34" charset="-122"/>
              </a:rPr>
              <a:t>污染源类型</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2"/>
          <p:cNvSpPr/>
          <p:nvPr/>
        </p:nvSpPr>
        <p:spPr>
          <a:xfrm>
            <a:off x="1009878" y="1412775"/>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8" name="TextBox 7"/>
          <p:cNvSpPr txBox="1"/>
          <p:nvPr/>
        </p:nvSpPr>
        <p:spPr>
          <a:xfrm>
            <a:off x="655061" y="29325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水防护措施常见问题</a:t>
            </a:r>
          </a:p>
        </p:txBody>
      </p:sp>
      <p:sp>
        <p:nvSpPr>
          <p:cNvPr id="10" name="TextBox 9"/>
          <p:cNvSpPr txBox="1"/>
          <p:nvPr/>
        </p:nvSpPr>
        <p:spPr>
          <a:xfrm>
            <a:off x="1032441" y="2050217"/>
            <a:ext cx="9336181" cy="1508073"/>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如：水处理设施闲置，可能建有可以偷排废水的超越管；鼓风机、加药泵、搅拌机等设施未开启；未及时添加处理设施药剂；污染源在线监控系统运行不正常，私自断电，私设报警值等。</a:t>
            </a:r>
          </a:p>
        </p:txBody>
      </p:sp>
      <p:sp>
        <p:nvSpPr>
          <p:cNvPr id="11" name="TextBox 10"/>
          <p:cNvSpPr txBox="1"/>
          <p:nvPr/>
        </p:nvSpPr>
        <p:spPr>
          <a:xfrm>
            <a:off x="1050545" y="4728645"/>
            <a:ext cx="9223506" cy="1508073"/>
          </a:xfrm>
          <a:prstGeom prst="rect">
            <a:avLst/>
          </a:prstGeom>
          <a:noFill/>
        </p:spPr>
        <p:txBody>
          <a:bodyPr wrap="square" lIns="121889" tIns="60944" rIns="121889" bIns="60944" rtlCol="0">
            <a:spAutoFit/>
          </a:bodyPr>
          <a:lstStyle>
            <a:defPPr>
              <a:defRPr lang="zh-CN"/>
            </a:defPPr>
            <a:lvl1pPr>
              <a:lnSpc>
                <a:spcPct val="150000"/>
              </a:lnSpc>
              <a:defRPr sz="200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未设置专职人员进行水处理设施的操作或无证上岗操作。实际操作随意性强，无设备维护记录、加药记录或运行台账过于简单，不能反映设施运行情况，在线监测仪器（如</a:t>
            </a:r>
            <a:r>
              <a:rPr lang="en-US" altLang="zh-CN" dirty="0"/>
              <a:t>PH</a:t>
            </a:r>
            <a:r>
              <a:rPr lang="zh-CN" altLang="en-US" dirty="0"/>
              <a:t>计）不定期校准、校验等。 </a:t>
            </a:r>
          </a:p>
        </p:txBody>
      </p:sp>
      <p:sp>
        <p:nvSpPr>
          <p:cNvPr id="3" name="矩形 2"/>
          <p:cNvSpPr/>
          <p:nvPr/>
        </p:nvSpPr>
        <p:spPr>
          <a:xfrm>
            <a:off x="1728627" y="1433610"/>
            <a:ext cx="1980029" cy="477054"/>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设施运行不正常</a:t>
            </a:r>
          </a:p>
        </p:txBody>
      </p:sp>
      <p:sp>
        <p:nvSpPr>
          <p:cNvPr id="4" name="圆角矩形 3"/>
          <p:cNvSpPr/>
          <p:nvPr/>
        </p:nvSpPr>
        <p:spPr>
          <a:xfrm>
            <a:off x="841003" y="1268760"/>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圆角矩形 5"/>
          <p:cNvSpPr/>
          <p:nvPr/>
        </p:nvSpPr>
        <p:spPr>
          <a:xfrm>
            <a:off x="1054313" y="1448419"/>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7" name="文本框 6"/>
          <p:cNvSpPr txBox="1"/>
          <p:nvPr/>
        </p:nvSpPr>
        <p:spPr>
          <a:xfrm>
            <a:off x="1049101" y="1433611"/>
            <a:ext cx="437213" cy="461665"/>
          </a:xfrm>
          <a:prstGeom prst="rect">
            <a:avLst/>
          </a:prstGeom>
          <a:noFill/>
        </p:spPr>
        <p:txBody>
          <a:bodyPr wrap="square" rtlCol="0">
            <a:spAutoFit/>
          </a:bodyPr>
          <a:lstStyle/>
          <a:p>
            <a:pPr algn="ctr"/>
            <a:r>
              <a:rPr lang="en-US" altLang="zh-CN" sz="2400" b="1" dirty="0">
                <a:solidFill>
                  <a:srgbClr val="1F497D"/>
                </a:solidFill>
              </a:rPr>
              <a:t>1</a:t>
            </a:r>
            <a:endParaRPr lang="zh-CN" altLang="en-US" sz="2400" b="1" dirty="0">
              <a:solidFill>
                <a:srgbClr val="1F497D"/>
              </a:solidFill>
            </a:endParaRPr>
          </a:p>
        </p:txBody>
      </p:sp>
      <p:sp>
        <p:nvSpPr>
          <p:cNvPr id="15" name="圆角矩形 14"/>
          <p:cNvSpPr/>
          <p:nvPr/>
        </p:nvSpPr>
        <p:spPr>
          <a:xfrm>
            <a:off x="1009878" y="4184390"/>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6" name="圆角矩形 15"/>
          <p:cNvSpPr/>
          <p:nvPr/>
        </p:nvSpPr>
        <p:spPr>
          <a:xfrm>
            <a:off x="841003" y="4040375"/>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9" name="圆角矩形 18"/>
          <p:cNvSpPr/>
          <p:nvPr/>
        </p:nvSpPr>
        <p:spPr>
          <a:xfrm>
            <a:off x="1060692" y="4220034"/>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7" name="文本框 16"/>
          <p:cNvSpPr txBox="1"/>
          <p:nvPr/>
        </p:nvSpPr>
        <p:spPr>
          <a:xfrm>
            <a:off x="1049148" y="4205225"/>
            <a:ext cx="437213" cy="461665"/>
          </a:xfrm>
          <a:prstGeom prst="rect">
            <a:avLst/>
          </a:prstGeom>
          <a:noFill/>
        </p:spPr>
        <p:txBody>
          <a:bodyPr wrap="square" rtlCol="0">
            <a:spAutoFit/>
          </a:bodyPr>
          <a:lstStyle/>
          <a:p>
            <a:pPr algn="ctr"/>
            <a:r>
              <a:rPr lang="en-US" altLang="zh-CN" sz="2400" b="1" dirty="0">
                <a:solidFill>
                  <a:srgbClr val="1F497D"/>
                </a:solidFill>
              </a:rPr>
              <a:t>2</a:t>
            </a:r>
            <a:endParaRPr lang="zh-CN" altLang="en-US" sz="2400" b="1" dirty="0">
              <a:solidFill>
                <a:srgbClr val="1F497D"/>
              </a:solidFill>
            </a:endParaRPr>
          </a:p>
        </p:txBody>
      </p:sp>
      <p:sp>
        <p:nvSpPr>
          <p:cNvPr id="20" name="矩形 19"/>
          <p:cNvSpPr/>
          <p:nvPr/>
        </p:nvSpPr>
        <p:spPr>
          <a:xfrm>
            <a:off x="1856866" y="421016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不按规程操作</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slow" advClick="0"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300" fill="hold"/>
                                        <p:tgtEl>
                                          <p:spTgt spid="10"/>
                                        </p:tgtEl>
                                        <p:attrNameLst>
                                          <p:attrName>ppt_x</p:attrName>
                                        </p:attrNameLst>
                                      </p:cBhvr>
                                      <p:tavLst>
                                        <p:tav tm="0">
                                          <p:val>
                                            <p:strVal val="1+#ppt_w/2"/>
                                          </p:val>
                                        </p:tav>
                                        <p:tav tm="100000">
                                          <p:val>
                                            <p:strVal val="#ppt_x"/>
                                          </p:val>
                                        </p:tav>
                                      </p:tavLst>
                                    </p:anim>
                                    <p:anim calcmode="lin" valueType="num">
                                      <p:cBhvr additive="base">
                                        <p:cTn id="12" dur="300" fill="hold"/>
                                        <p:tgtEl>
                                          <p:spTgt spid="10"/>
                                        </p:tgtEl>
                                        <p:attrNameLst>
                                          <p:attrName>ppt_y</p:attrName>
                                        </p:attrNameLst>
                                      </p:cBhvr>
                                      <p:tavLst>
                                        <p:tav tm="0">
                                          <p:val>
                                            <p:strVal val="#ppt_y"/>
                                          </p:val>
                                        </p:tav>
                                        <p:tav tm="100000">
                                          <p:val>
                                            <p:strVal val="#ppt_y"/>
                                          </p:val>
                                        </p:tav>
                                      </p:tavLst>
                                    </p:anim>
                                  </p:childTnLst>
                                </p:cTn>
                              </p:par>
                              <p:par>
                                <p:cTn id="13" presetID="26" presetClass="emph" presetSubtype="0" fill="hold" grpId="1" nodeType="withEffect">
                                  <p:stCondLst>
                                    <p:cond delay="0"/>
                                  </p:stCondLst>
                                  <p:childTnLst>
                                    <p:animEffect transition="out" filter="fade">
                                      <p:cBhvr>
                                        <p:cTn id="14" dur="500" tmFilter="0, 0; .2, .5; .8, .5; 1, 0"/>
                                        <p:tgtEl>
                                          <p:spTgt spid="10"/>
                                        </p:tgtEl>
                                      </p:cBhvr>
                                    </p:animEffect>
                                    <p:animScale>
                                      <p:cBhvr>
                                        <p:cTn id="15" dur="250" autoRev="1" fill="hold"/>
                                        <p:tgtEl>
                                          <p:spTgt spid="10"/>
                                        </p:tgtEl>
                                      </p:cBhvr>
                                      <p:by x="105000" y="105000"/>
                                    </p:animScale>
                                  </p:childTnLst>
                                </p:cTn>
                              </p:par>
                            </p:childTnLst>
                          </p:cTn>
                        </p:par>
                        <p:par>
                          <p:cTn id="16" fill="hold">
                            <p:stCondLst>
                              <p:cond delay="1000"/>
                            </p:stCondLst>
                            <p:childTnLst>
                              <p:par>
                                <p:cTn id="17" presetID="2" presetClass="entr" presetSubtype="2"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300" fill="hold"/>
                                        <p:tgtEl>
                                          <p:spTgt spid="11"/>
                                        </p:tgtEl>
                                        <p:attrNameLst>
                                          <p:attrName>ppt_x</p:attrName>
                                        </p:attrNameLst>
                                      </p:cBhvr>
                                      <p:tavLst>
                                        <p:tav tm="0">
                                          <p:val>
                                            <p:strVal val="1+#ppt_w/2"/>
                                          </p:val>
                                        </p:tav>
                                        <p:tav tm="100000">
                                          <p:val>
                                            <p:strVal val="#ppt_x"/>
                                          </p:val>
                                        </p:tav>
                                      </p:tavLst>
                                    </p:anim>
                                    <p:anim calcmode="lin" valueType="num">
                                      <p:cBhvr additive="base">
                                        <p:cTn id="20" dur="300" fill="hold"/>
                                        <p:tgtEl>
                                          <p:spTgt spid="11"/>
                                        </p:tgtEl>
                                        <p:attrNameLst>
                                          <p:attrName>ppt_y</p:attrName>
                                        </p:attrNameLst>
                                      </p:cBhvr>
                                      <p:tavLst>
                                        <p:tav tm="0">
                                          <p:val>
                                            <p:strVal val="#ppt_y"/>
                                          </p:val>
                                        </p:tav>
                                        <p:tav tm="100000">
                                          <p:val>
                                            <p:strVal val="#ppt_y"/>
                                          </p:val>
                                        </p:tav>
                                      </p:tavLst>
                                    </p:anim>
                                  </p:childTnLst>
                                </p:cTn>
                              </p:par>
                              <p:par>
                                <p:cTn id="21" presetID="26" presetClass="emph" presetSubtype="0" fill="hold" grpId="1" nodeType="withEffect">
                                  <p:stCondLst>
                                    <p:cond delay="0"/>
                                  </p:stCondLst>
                                  <p:childTnLst>
                                    <p:animEffect transition="out" filter="fade">
                                      <p:cBhvr>
                                        <p:cTn id="22" dur="500" tmFilter="0, 0; .2, .5; .8, .5; 1, 0"/>
                                        <p:tgtEl>
                                          <p:spTgt spid="11"/>
                                        </p:tgtEl>
                                      </p:cBhvr>
                                    </p:animEffect>
                                    <p:animScale>
                                      <p:cBhvr>
                                        <p:cTn id="23"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0" grpId="1"/>
      <p:bldP spid="11" grpId="0"/>
      <p:bldP spid="11"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009878" y="1412775"/>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7" name="圆角矩形 6"/>
          <p:cNvSpPr/>
          <p:nvPr/>
        </p:nvSpPr>
        <p:spPr>
          <a:xfrm>
            <a:off x="841003" y="1268760"/>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8" name="圆角矩形 7"/>
          <p:cNvSpPr/>
          <p:nvPr/>
        </p:nvSpPr>
        <p:spPr>
          <a:xfrm>
            <a:off x="1054313" y="1448419"/>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9" name="文本框 8"/>
          <p:cNvSpPr txBox="1"/>
          <p:nvPr/>
        </p:nvSpPr>
        <p:spPr>
          <a:xfrm>
            <a:off x="1049101" y="1433611"/>
            <a:ext cx="437213" cy="461665"/>
          </a:xfrm>
          <a:prstGeom prst="rect">
            <a:avLst/>
          </a:prstGeom>
          <a:noFill/>
        </p:spPr>
        <p:txBody>
          <a:bodyPr wrap="square" rtlCol="0">
            <a:spAutoFit/>
          </a:bodyPr>
          <a:lstStyle/>
          <a:p>
            <a:pPr algn="ctr"/>
            <a:r>
              <a:rPr lang="en-US" altLang="zh-CN" sz="2400" b="1" dirty="0">
                <a:solidFill>
                  <a:srgbClr val="1F497D"/>
                </a:solidFill>
              </a:rPr>
              <a:t>3</a:t>
            </a:r>
            <a:endParaRPr lang="zh-CN" altLang="en-US" sz="2400" b="1" dirty="0">
              <a:solidFill>
                <a:srgbClr val="1F497D"/>
              </a:solidFill>
            </a:endParaRPr>
          </a:p>
        </p:txBody>
      </p:sp>
      <p:sp>
        <p:nvSpPr>
          <p:cNvPr id="10" name="圆角矩形 9"/>
          <p:cNvSpPr/>
          <p:nvPr/>
        </p:nvSpPr>
        <p:spPr>
          <a:xfrm>
            <a:off x="1009878" y="4184390"/>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1" name="圆角矩形 10"/>
          <p:cNvSpPr/>
          <p:nvPr/>
        </p:nvSpPr>
        <p:spPr>
          <a:xfrm>
            <a:off x="841003" y="4040375"/>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圆角矩形 11"/>
          <p:cNvSpPr/>
          <p:nvPr/>
        </p:nvSpPr>
        <p:spPr>
          <a:xfrm>
            <a:off x="1060692" y="4220034"/>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文本框 12"/>
          <p:cNvSpPr txBox="1"/>
          <p:nvPr/>
        </p:nvSpPr>
        <p:spPr>
          <a:xfrm>
            <a:off x="1049148" y="4205225"/>
            <a:ext cx="437213" cy="461665"/>
          </a:xfrm>
          <a:prstGeom prst="rect">
            <a:avLst/>
          </a:prstGeom>
          <a:noFill/>
        </p:spPr>
        <p:txBody>
          <a:bodyPr wrap="square" rtlCol="0">
            <a:spAutoFit/>
          </a:bodyPr>
          <a:lstStyle/>
          <a:p>
            <a:pPr algn="ctr"/>
            <a:r>
              <a:rPr lang="en-US" altLang="zh-CN" sz="2400" b="1" dirty="0">
                <a:solidFill>
                  <a:srgbClr val="1F497D"/>
                </a:solidFill>
              </a:rPr>
              <a:t>4</a:t>
            </a:r>
            <a:endParaRPr lang="zh-CN" altLang="en-US" sz="2400" b="1" dirty="0">
              <a:solidFill>
                <a:srgbClr val="1F497D"/>
              </a:solidFill>
            </a:endParaRPr>
          </a:p>
        </p:txBody>
      </p:sp>
      <p:sp>
        <p:nvSpPr>
          <p:cNvPr id="15" name="矩形 14"/>
          <p:cNvSpPr/>
          <p:nvPr/>
        </p:nvSpPr>
        <p:spPr>
          <a:xfrm>
            <a:off x="1910270" y="141442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设备老化严重</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1009878" y="2222419"/>
            <a:ext cx="9125050" cy="1046408"/>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治理装置、环保设备年久失修，导致故障频频发生，治理效果达不到设计要求，造成污染物超标排放。</a:t>
            </a:r>
          </a:p>
        </p:txBody>
      </p:sp>
      <p:sp>
        <p:nvSpPr>
          <p:cNvPr id="17" name="矩形 16"/>
          <p:cNvSpPr/>
          <p:nvPr/>
        </p:nvSpPr>
        <p:spPr>
          <a:xfrm>
            <a:off x="1009878" y="4994034"/>
            <a:ext cx="9192165" cy="1046408"/>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某些企业的生产工艺发生变化而造成产生的污染物种类、废水量产生变化，导致原有污染治理设施无法满足处理要求，废水超标排放。</a:t>
            </a:r>
          </a:p>
        </p:txBody>
      </p:sp>
      <p:sp>
        <p:nvSpPr>
          <p:cNvPr id="18" name="矩形 17"/>
          <p:cNvSpPr/>
          <p:nvPr/>
        </p:nvSpPr>
        <p:spPr>
          <a:xfrm>
            <a:off x="1896241" y="421016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处理能力不足</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9" name="TextBox 7"/>
          <p:cNvSpPr txBox="1"/>
          <p:nvPr/>
        </p:nvSpPr>
        <p:spPr>
          <a:xfrm>
            <a:off x="655061" y="29325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水防护措施常见问题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696987" y="294517"/>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常见不正常个别现象</a:t>
            </a:r>
          </a:p>
        </p:txBody>
      </p:sp>
      <p:sp>
        <p:nvSpPr>
          <p:cNvPr id="82" name="TextBox 81"/>
          <p:cNvSpPr txBox="1"/>
          <p:nvPr/>
        </p:nvSpPr>
        <p:spPr>
          <a:xfrm>
            <a:off x="1273051" y="1700808"/>
            <a:ext cx="10009757" cy="2431403"/>
          </a:xfrm>
          <a:prstGeom prst="rect">
            <a:avLst/>
          </a:prstGeom>
          <a:noFill/>
        </p:spPr>
        <p:txBody>
          <a:bodyPr wrap="square" lIns="121889" tIns="60944" rIns="121889" bIns="60944"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个别企业惜本思想严重，冒着风险违法。此类问题一经发现，一定严罚重处（警告）。</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偷设暗管，将高浓度废水等直接排入河道。</a:t>
            </a:r>
          </a:p>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排入池塘、渗坑进行渗排。</a:t>
            </a:r>
          </a:p>
          <a:p>
            <a:pPr>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高浓度废水不经处理，混入冷却水中混合外排。</a:t>
            </a:r>
          </a:p>
          <a:p>
            <a:pPr>
              <a:lnSpc>
                <a:spcPct val="150000"/>
              </a:lnSpc>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从处理装置某个工段直接外排废水，或减少药剂使用量等，造成超标排放。        </a:t>
            </a:r>
          </a:p>
        </p:txBody>
      </p:sp>
      <p:sp>
        <p:nvSpPr>
          <p:cNvPr id="6" name="TextBox 81"/>
          <p:cNvSpPr txBox="1"/>
          <p:nvPr/>
        </p:nvSpPr>
        <p:spPr>
          <a:xfrm>
            <a:off x="1273051" y="3997275"/>
            <a:ext cx="9865096" cy="1969738"/>
          </a:xfrm>
          <a:prstGeom prst="rect">
            <a:avLst/>
          </a:prstGeom>
          <a:noFill/>
        </p:spPr>
        <p:txBody>
          <a:bodyPr wrap="square" lIns="121889" tIns="60944" rIns="121889" bIns="60944" rtlCol="0">
            <a:spAutoFit/>
          </a:bodyPr>
          <a:lstStyle>
            <a:defPPr>
              <a:defRPr lang="zh-CN"/>
            </a:defPPr>
            <a:lvl1pPr>
              <a:lnSpc>
                <a:spcPct val="150000"/>
              </a:lnSpc>
              <a:defRPr sz="2000">
                <a:latin typeface="微软雅黑" panose="020B0503020204020204" pitchFamily="34" charset="-122"/>
                <a:ea typeface="微软雅黑" panose="020B0503020204020204" pitchFamily="34" charset="-122"/>
              </a:defRPr>
            </a:lvl1pPr>
          </a:lstStyle>
          <a:p>
            <a:r>
              <a:rPr lang="en-US" altLang="zh-CN" dirty="0"/>
              <a:t>5.</a:t>
            </a:r>
            <a:r>
              <a:rPr lang="zh-CN" altLang="en-US" dirty="0"/>
              <a:t>生产设备至废水处理设施间的收集管道存在破损、渗漏现象。</a:t>
            </a:r>
          </a:p>
          <a:p>
            <a:r>
              <a:rPr lang="en-US" altLang="zh-CN" dirty="0"/>
              <a:t>6.</a:t>
            </a:r>
            <a:r>
              <a:rPr lang="zh-CN" altLang="en-US" dirty="0"/>
              <a:t>生产废水未按要求彻底分质收集处理</a:t>
            </a:r>
            <a:r>
              <a:rPr lang="en-US" altLang="zh-CN" dirty="0"/>
              <a:t>,</a:t>
            </a:r>
            <a:r>
              <a:rPr lang="zh-CN" altLang="en-US" dirty="0"/>
              <a:t>分流排放。</a:t>
            </a:r>
          </a:p>
          <a:p>
            <a:r>
              <a:rPr lang="en-US" altLang="zh-CN" dirty="0"/>
              <a:t>7.</a:t>
            </a:r>
            <a:r>
              <a:rPr lang="zh-CN" altLang="en-US" dirty="0"/>
              <a:t>厂区雨污水管网未分流或分流不彻底，存在洗手池、拖把池等错接、串流等现象。</a:t>
            </a:r>
          </a:p>
          <a:p>
            <a:r>
              <a:rPr lang="en-US" altLang="zh-CN" dirty="0"/>
              <a:t>8.</a:t>
            </a:r>
            <a:r>
              <a:rPr lang="zh-CN" altLang="en-US" dirty="0"/>
              <a:t>清洗废水不经处理直接排入污水管网。</a:t>
            </a:r>
          </a:p>
        </p:txBody>
      </p:sp>
    </p:spTree>
  </p:cSld>
  <p:clrMapOvr>
    <a:masterClrMapping/>
  </p:clrMapOvr>
  <mc:AlternateContent xmlns:mc="http://schemas.openxmlformats.org/markup-compatibility/2006" xmlns:p14="http://schemas.microsoft.com/office/powerpoint/2010/main">
    <mc:Choice Requires="p14">
      <p:transition spd="slow" p14:dur="4400" advClick="0" advTm="3000">
        <p14:honeycomb/>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2"/>
                                        </p:tgtEl>
                                        <p:attrNameLst>
                                          <p:attrName>style.visibility</p:attrName>
                                        </p:attrNameLst>
                                      </p:cBhvr>
                                      <p:to>
                                        <p:strVal val="visible"/>
                                      </p:to>
                                    </p:set>
                                    <p:animEffect transition="in" filter="fade">
                                      <p:cBhvr>
                                        <p:cTn id="11" dur="1000"/>
                                        <p:tgtEl>
                                          <p:spTgt spid="82"/>
                                        </p:tgtEl>
                                      </p:cBhvr>
                                    </p:animEffect>
                                    <p:anim calcmode="lin" valueType="num">
                                      <p:cBhvr>
                                        <p:cTn id="12" dur="1000" fill="hold"/>
                                        <p:tgtEl>
                                          <p:spTgt spid="82"/>
                                        </p:tgtEl>
                                        <p:attrNameLst>
                                          <p:attrName>ppt_x</p:attrName>
                                        </p:attrNameLst>
                                      </p:cBhvr>
                                      <p:tavLst>
                                        <p:tav tm="0">
                                          <p:val>
                                            <p:strVal val="#ppt_x"/>
                                          </p:val>
                                        </p:tav>
                                        <p:tav tm="100000">
                                          <p:val>
                                            <p:strVal val="#ppt_x"/>
                                          </p:val>
                                        </p:tav>
                                      </p:tavLst>
                                    </p:anim>
                                    <p:anim calcmode="lin" valueType="num">
                                      <p:cBhvr>
                                        <p:cTn id="13" dur="1000" fill="hold"/>
                                        <p:tgtEl>
                                          <p:spTgt spid="8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8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8350" y="1808461"/>
            <a:ext cx="3745483" cy="4032448"/>
          </a:xfrm>
          <a:prstGeom prst="rect">
            <a:avLst/>
          </a:prstGeom>
          <a:solidFill>
            <a:schemeClr val="bg1">
              <a:lumMod val="85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 name="矩形 2"/>
          <p:cNvSpPr/>
          <p:nvPr/>
        </p:nvSpPr>
        <p:spPr>
          <a:xfrm>
            <a:off x="4657427" y="908720"/>
            <a:ext cx="6552728" cy="5616624"/>
          </a:xfrm>
          <a:prstGeom prst="rect">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 name="椭圆 3"/>
          <p:cNvSpPr/>
          <p:nvPr/>
        </p:nvSpPr>
        <p:spPr>
          <a:xfrm>
            <a:off x="985019" y="2013558"/>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5" name="文本框 4"/>
          <p:cNvSpPr txBox="1"/>
          <p:nvPr/>
        </p:nvSpPr>
        <p:spPr>
          <a:xfrm>
            <a:off x="1027066" y="2060268"/>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6" name="矩形 5"/>
          <p:cNvSpPr/>
          <p:nvPr/>
        </p:nvSpPr>
        <p:spPr>
          <a:xfrm>
            <a:off x="1622582" y="2121823"/>
            <a:ext cx="172354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引风机不运行</a:t>
            </a:r>
            <a:endParaRPr lang="zh-CN" altLang="en-US" sz="2000" b="1" dirty="0">
              <a:solidFill>
                <a:schemeClr val="tx1">
                  <a:lumMod val="85000"/>
                  <a:lumOff val="15000"/>
                </a:schemeClr>
              </a:solidFill>
            </a:endParaRPr>
          </a:p>
        </p:txBody>
      </p:sp>
      <p:sp>
        <p:nvSpPr>
          <p:cNvPr id="7" name="椭圆 6"/>
          <p:cNvSpPr/>
          <p:nvPr/>
        </p:nvSpPr>
        <p:spPr>
          <a:xfrm>
            <a:off x="985019" y="269938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8" name="文本框 7"/>
          <p:cNvSpPr txBox="1"/>
          <p:nvPr/>
        </p:nvSpPr>
        <p:spPr>
          <a:xfrm>
            <a:off x="1027066" y="2746097"/>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9" name="椭圆 8"/>
          <p:cNvSpPr/>
          <p:nvPr/>
        </p:nvSpPr>
        <p:spPr>
          <a:xfrm>
            <a:off x="985019" y="336677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0" name="文本框 9"/>
          <p:cNvSpPr txBox="1"/>
          <p:nvPr/>
        </p:nvSpPr>
        <p:spPr>
          <a:xfrm>
            <a:off x="1027066" y="3413487"/>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11" name="椭圆 10"/>
          <p:cNvSpPr/>
          <p:nvPr/>
        </p:nvSpPr>
        <p:spPr>
          <a:xfrm>
            <a:off x="985019" y="4041229"/>
            <a:ext cx="563225" cy="566266"/>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文本框 11"/>
          <p:cNvSpPr txBox="1"/>
          <p:nvPr/>
        </p:nvSpPr>
        <p:spPr>
          <a:xfrm>
            <a:off x="1027066" y="4089459"/>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13" name="椭圆 12"/>
          <p:cNvSpPr/>
          <p:nvPr/>
        </p:nvSpPr>
        <p:spPr>
          <a:xfrm>
            <a:off x="985019" y="4707951"/>
            <a:ext cx="563225" cy="566266"/>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文本框 13"/>
          <p:cNvSpPr txBox="1"/>
          <p:nvPr/>
        </p:nvSpPr>
        <p:spPr>
          <a:xfrm>
            <a:off x="1027066" y="4756181"/>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
        <p:nvSpPr>
          <p:cNvPr id="15" name="矩形 14"/>
          <p:cNvSpPr/>
          <p:nvPr/>
        </p:nvSpPr>
        <p:spPr>
          <a:xfrm>
            <a:off x="1605318" y="2803788"/>
            <a:ext cx="172354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喷淋泵不使用</a:t>
            </a:r>
          </a:p>
        </p:txBody>
      </p:sp>
      <p:sp>
        <p:nvSpPr>
          <p:cNvPr id="16" name="矩形 15"/>
          <p:cNvSpPr/>
          <p:nvPr/>
        </p:nvSpPr>
        <p:spPr>
          <a:xfrm>
            <a:off x="1605318" y="3462634"/>
            <a:ext cx="198002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存在三通或短路</a:t>
            </a:r>
          </a:p>
        </p:txBody>
      </p:sp>
      <p:sp>
        <p:nvSpPr>
          <p:cNvPr id="17" name="矩形 16"/>
          <p:cNvSpPr/>
          <p:nvPr/>
        </p:nvSpPr>
        <p:spPr>
          <a:xfrm>
            <a:off x="1605318" y="4158890"/>
            <a:ext cx="274947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喷淋液酸碱度不符要求</a:t>
            </a:r>
          </a:p>
        </p:txBody>
      </p:sp>
      <p:sp>
        <p:nvSpPr>
          <p:cNvPr id="18" name="矩形 17"/>
          <p:cNvSpPr/>
          <p:nvPr/>
        </p:nvSpPr>
        <p:spPr>
          <a:xfrm>
            <a:off x="1605318" y="4817736"/>
            <a:ext cx="274947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喷淋液酸碱度不符要求</a:t>
            </a:r>
          </a:p>
        </p:txBody>
      </p:sp>
      <p:sp>
        <p:nvSpPr>
          <p:cNvPr id="19" name="矩形 18"/>
          <p:cNvSpPr/>
          <p:nvPr/>
        </p:nvSpPr>
        <p:spPr>
          <a:xfrm>
            <a:off x="1603646" y="5291916"/>
            <a:ext cx="249299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利用活性炭、硅藻土等</a:t>
            </a:r>
            <a:endParaRPr lang="zh-CN" altLang="en-US" dirty="0">
              <a:solidFill>
                <a:schemeClr val="tx1">
                  <a:lumMod val="85000"/>
                  <a:lumOff val="15000"/>
                </a:schemeClr>
              </a:solidFill>
            </a:endParaRPr>
          </a:p>
        </p:txBody>
      </p:sp>
      <p:sp>
        <p:nvSpPr>
          <p:cNvPr id="20" name="椭圆 19"/>
          <p:cNvSpPr/>
          <p:nvPr/>
        </p:nvSpPr>
        <p:spPr>
          <a:xfrm>
            <a:off x="4903412" y="1113679"/>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1" name="文本框 20"/>
          <p:cNvSpPr txBox="1"/>
          <p:nvPr/>
        </p:nvSpPr>
        <p:spPr>
          <a:xfrm>
            <a:off x="4915709" y="1156991"/>
            <a:ext cx="521171" cy="461665"/>
          </a:xfrm>
          <a:prstGeom prst="rect">
            <a:avLst/>
          </a:prstGeom>
          <a:noFill/>
        </p:spPr>
        <p:txBody>
          <a:bodyPr wrap="square" rtlCol="0">
            <a:spAutoFit/>
          </a:bodyPr>
          <a:lstStyle/>
          <a:p>
            <a:pPr algn="ctr"/>
            <a:r>
              <a:rPr lang="en-US" altLang="zh-CN" sz="2400" b="1" dirty="0">
                <a:solidFill>
                  <a:schemeClr val="bg1"/>
                </a:solidFill>
              </a:rPr>
              <a:t>6</a:t>
            </a:r>
            <a:endParaRPr lang="zh-CN" altLang="en-US" sz="2400" b="1" dirty="0">
              <a:solidFill>
                <a:schemeClr val="bg1"/>
              </a:solidFill>
            </a:endParaRPr>
          </a:p>
        </p:txBody>
      </p:sp>
      <p:sp>
        <p:nvSpPr>
          <p:cNvPr id="22" name="矩形 21"/>
          <p:cNvSpPr/>
          <p:nvPr/>
        </p:nvSpPr>
        <p:spPr>
          <a:xfrm>
            <a:off x="5508677" y="1218546"/>
            <a:ext cx="198002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废气收集不彻底</a:t>
            </a:r>
          </a:p>
        </p:txBody>
      </p:sp>
      <p:sp>
        <p:nvSpPr>
          <p:cNvPr id="23" name="矩形 22"/>
          <p:cNvSpPr/>
          <p:nvPr/>
        </p:nvSpPr>
        <p:spPr>
          <a:xfrm>
            <a:off x="5516699" y="1626324"/>
            <a:ext cx="5477432" cy="1754326"/>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注塑废气、机加工废气、橡胶硫化废气难于收集，化工、制药的反应釜等放空阀废气不进行收集，电镀特别是手工电镀酸性废气不收集、印刷业油墨或清洗剂挥发废气收集不彻底</a:t>
            </a:r>
          </a:p>
        </p:txBody>
      </p:sp>
      <p:sp>
        <p:nvSpPr>
          <p:cNvPr id="24" name="椭圆 23"/>
          <p:cNvSpPr/>
          <p:nvPr/>
        </p:nvSpPr>
        <p:spPr>
          <a:xfrm>
            <a:off x="4903412" y="3390408"/>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5" name="文本框 24"/>
          <p:cNvSpPr txBox="1"/>
          <p:nvPr/>
        </p:nvSpPr>
        <p:spPr>
          <a:xfrm>
            <a:off x="4945466" y="3432554"/>
            <a:ext cx="521171" cy="461665"/>
          </a:xfrm>
          <a:prstGeom prst="rect">
            <a:avLst/>
          </a:prstGeom>
          <a:noFill/>
        </p:spPr>
        <p:txBody>
          <a:bodyPr wrap="square" rtlCol="0">
            <a:spAutoFit/>
          </a:bodyPr>
          <a:lstStyle/>
          <a:p>
            <a:pPr algn="ctr"/>
            <a:r>
              <a:rPr lang="en-US" altLang="zh-CN" sz="2400" b="1" dirty="0">
                <a:solidFill>
                  <a:schemeClr val="bg1"/>
                </a:solidFill>
              </a:rPr>
              <a:t>7</a:t>
            </a:r>
            <a:endParaRPr lang="zh-CN" altLang="en-US" sz="2400" b="1" dirty="0">
              <a:solidFill>
                <a:schemeClr val="bg1"/>
              </a:solidFill>
            </a:endParaRPr>
          </a:p>
        </p:txBody>
      </p:sp>
      <p:sp>
        <p:nvSpPr>
          <p:cNvPr id="26" name="矩形 25"/>
          <p:cNvSpPr/>
          <p:nvPr/>
        </p:nvSpPr>
        <p:spPr>
          <a:xfrm>
            <a:off x="5508677" y="3494109"/>
            <a:ext cx="223651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废气未经处理直排</a:t>
            </a:r>
          </a:p>
        </p:txBody>
      </p:sp>
      <p:sp>
        <p:nvSpPr>
          <p:cNvPr id="27" name="矩形 26"/>
          <p:cNvSpPr/>
          <p:nvPr/>
        </p:nvSpPr>
        <p:spPr>
          <a:xfrm>
            <a:off x="5516699" y="4227103"/>
            <a:ext cx="223651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应急管理处置不当</a:t>
            </a:r>
          </a:p>
        </p:txBody>
      </p:sp>
      <p:sp>
        <p:nvSpPr>
          <p:cNvPr id="28" name="椭圆 27"/>
          <p:cNvSpPr/>
          <p:nvPr/>
        </p:nvSpPr>
        <p:spPr>
          <a:xfrm>
            <a:off x="4903412" y="412410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9" name="文本框 28"/>
          <p:cNvSpPr txBox="1"/>
          <p:nvPr/>
        </p:nvSpPr>
        <p:spPr>
          <a:xfrm>
            <a:off x="4915709" y="4180141"/>
            <a:ext cx="521171" cy="461665"/>
          </a:xfrm>
          <a:prstGeom prst="rect">
            <a:avLst/>
          </a:prstGeom>
          <a:noFill/>
        </p:spPr>
        <p:txBody>
          <a:bodyPr wrap="square" rtlCol="0">
            <a:spAutoFit/>
          </a:bodyPr>
          <a:lstStyle/>
          <a:p>
            <a:pPr algn="ctr"/>
            <a:r>
              <a:rPr lang="en-US" altLang="zh-CN" sz="2400" b="1" dirty="0">
                <a:solidFill>
                  <a:schemeClr val="bg1"/>
                </a:solidFill>
              </a:rPr>
              <a:t>8</a:t>
            </a:r>
            <a:endParaRPr lang="zh-CN" altLang="en-US" sz="2400" b="1" dirty="0">
              <a:solidFill>
                <a:schemeClr val="bg1"/>
              </a:solidFill>
            </a:endParaRPr>
          </a:p>
        </p:txBody>
      </p:sp>
      <p:sp>
        <p:nvSpPr>
          <p:cNvPr id="30" name="椭圆 29"/>
          <p:cNvSpPr/>
          <p:nvPr/>
        </p:nvSpPr>
        <p:spPr>
          <a:xfrm>
            <a:off x="4903412" y="5120829"/>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1" name="文本框 30"/>
          <p:cNvSpPr txBox="1"/>
          <p:nvPr/>
        </p:nvSpPr>
        <p:spPr>
          <a:xfrm>
            <a:off x="4937191" y="5171608"/>
            <a:ext cx="521171" cy="461665"/>
          </a:xfrm>
          <a:prstGeom prst="rect">
            <a:avLst/>
          </a:prstGeom>
          <a:noFill/>
        </p:spPr>
        <p:txBody>
          <a:bodyPr wrap="square" rtlCol="0">
            <a:spAutoFit/>
          </a:bodyPr>
          <a:lstStyle/>
          <a:p>
            <a:pPr algn="ctr"/>
            <a:r>
              <a:rPr lang="en-US" altLang="zh-CN" sz="2400" b="1" dirty="0">
                <a:solidFill>
                  <a:schemeClr val="bg1"/>
                </a:solidFill>
              </a:rPr>
              <a:t>9</a:t>
            </a:r>
            <a:endParaRPr lang="zh-CN" altLang="en-US" sz="2400" b="1" dirty="0">
              <a:solidFill>
                <a:schemeClr val="bg1"/>
              </a:solidFill>
            </a:endParaRPr>
          </a:p>
        </p:txBody>
      </p:sp>
      <p:sp>
        <p:nvSpPr>
          <p:cNvPr id="32" name="矩形 31"/>
          <p:cNvSpPr/>
          <p:nvPr/>
        </p:nvSpPr>
        <p:spPr>
          <a:xfrm>
            <a:off x="5508677" y="4641806"/>
            <a:ext cx="2492990" cy="507831"/>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设施检修阀门开启不当</a:t>
            </a:r>
          </a:p>
        </p:txBody>
      </p:sp>
      <p:sp>
        <p:nvSpPr>
          <p:cNvPr id="33" name="矩形 32"/>
          <p:cNvSpPr/>
          <p:nvPr/>
        </p:nvSpPr>
        <p:spPr>
          <a:xfrm>
            <a:off x="5516699" y="5202385"/>
            <a:ext cx="249299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处理不彻底异味扰民</a:t>
            </a:r>
          </a:p>
        </p:txBody>
      </p:sp>
      <p:sp>
        <p:nvSpPr>
          <p:cNvPr id="34" name="矩形 33"/>
          <p:cNvSpPr/>
          <p:nvPr/>
        </p:nvSpPr>
        <p:spPr>
          <a:xfrm>
            <a:off x="5516699" y="5556088"/>
            <a:ext cx="3416320" cy="507831"/>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漆包线行业、化工企业达标扰民</a:t>
            </a:r>
          </a:p>
        </p:txBody>
      </p:sp>
      <p:sp>
        <p:nvSpPr>
          <p:cNvPr id="35" name="文本框 34"/>
          <p:cNvSpPr txBox="1"/>
          <p:nvPr/>
        </p:nvSpPr>
        <p:spPr>
          <a:xfrm>
            <a:off x="685010" y="1215580"/>
            <a:ext cx="4031315" cy="400110"/>
          </a:xfrm>
          <a:prstGeom prst="rect">
            <a:avLst/>
          </a:prstGeom>
        </p:spPr>
        <p:txBody>
          <a:bodyPr wrap="none">
            <a:spAutoFit/>
          </a:bodyPr>
          <a:lstStyle>
            <a:defPPr>
              <a:defRPr lang="zh-CN"/>
            </a:defPPr>
            <a:lvl1pP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solidFill>
                  <a:srgbClr val="2F5EB0"/>
                </a:solidFill>
              </a:rPr>
              <a:t>废气处理设施常见不正常运行情况</a:t>
            </a:r>
          </a:p>
        </p:txBody>
      </p:sp>
      <p:sp>
        <p:nvSpPr>
          <p:cNvPr id="36" name="TextBox 7"/>
          <p:cNvSpPr txBox="1"/>
          <p:nvPr/>
        </p:nvSpPr>
        <p:spPr>
          <a:xfrm>
            <a:off x="685010" y="20850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废气防护措施常见问题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96987" y="260648"/>
            <a:ext cx="1826141"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管理办法</a:t>
            </a:r>
          </a:p>
        </p:txBody>
      </p:sp>
      <p:sp>
        <p:nvSpPr>
          <p:cNvPr id="40" name="矩形 39"/>
          <p:cNvSpPr/>
          <p:nvPr/>
        </p:nvSpPr>
        <p:spPr>
          <a:xfrm>
            <a:off x="3794" y="1776763"/>
            <a:ext cx="4178421" cy="121889"/>
          </a:xfrm>
          <a:prstGeom prst="rect">
            <a:avLst/>
          </a:prstGeom>
          <a:solidFill>
            <a:schemeClr val="accent1">
              <a:lumMod val="50000"/>
            </a:schemeClr>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41" name="椭圆 40"/>
          <p:cNvSpPr/>
          <p:nvPr/>
        </p:nvSpPr>
        <p:spPr>
          <a:xfrm>
            <a:off x="3988225" y="1290054"/>
            <a:ext cx="907200" cy="907027"/>
          </a:xfrm>
          <a:prstGeom prst="ellipse">
            <a:avLst/>
          </a:prstGeom>
          <a:solidFill>
            <a:schemeClr val="accent1">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1</a:t>
            </a:r>
            <a:endParaRPr lang="zh-CN" altLang="en-US" sz="2000" dirty="0">
              <a:latin typeface="Impact" panose="020B0806030902050204" pitchFamily="34" charset="0"/>
            </a:endParaRPr>
          </a:p>
        </p:txBody>
      </p:sp>
      <p:sp>
        <p:nvSpPr>
          <p:cNvPr id="2" name="椭圆 1"/>
          <p:cNvSpPr/>
          <p:nvPr/>
        </p:nvSpPr>
        <p:spPr>
          <a:xfrm>
            <a:off x="4081443" y="138884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794" y="2578235"/>
            <a:ext cx="4178421" cy="121889"/>
          </a:xfrm>
          <a:prstGeom prst="rect">
            <a:avLst/>
          </a:prstGeom>
          <a:solidFill>
            <a:srgbClr val="757376"/>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22" name="椭圆 21"/>
          <p:cNvSpPr/>
          <p:nvPr/>
        </p:nvSpPr>
        <p:spPr>
          <a:xfrm>
            <a:off x="3966251" y="2200802"/>
            <a:ext cx="907200" cy="907027"/>
          </a:xfrm>
          <a:prstGeom prst="ellipse">
            <a:avLst/>
          </a:prstGeom>
          <a:solidFill>
            <a:srgbClr val="75737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2</a:t>
            </a:r>
            <a:endParaRPr lang="zh-CN" altLang="en-US" sz="2000" dirty="0">
              <a:latin typeface="Impact" panose="020B0806030902050204" pitchFamily="34" charset="0"/>
            </a:endParaRPr>
          </a:p>
        </p:txBody>
      </p:sp>
      <p:sp>
        <p:nvSpPr>
          <p:cNvPr id="44" name="椭圆 43"/>
          <p:cNvSpPr/>
          <p:nvPr/>
        </p:nvSpPr>
        <p:spPr>
          <a:xfrm>
            <a:off x="4069428" y="2291193"/>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794" y="3492574"/>
            <a:ext cx="4178421" cy="121889"/>
          </a:xfrm>
          <a:prstGeom prst="rect">
            <a:avLst/>
          </a:prstGeom>
          <a:solidFill>
            <a:srgbClr val="2F5EB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19" name="矩形 18"/>
          <p:cNvSpPr/>
          <p:nvPr/>
        </p:nvSpPr>
        <p:spPr>
          <a:xfrm>
            <a:off x="3794" y="4420940"/>
            <a:ext cx="4178421" cy="121889"/>
          </a:xfrm>
          <a:prstGeom prst="rect">
            <a:avLst/>
          </a:prstGeom>
          <a:solidFill>
            <a:srgbClr val="29303A"/>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18" name="矩形 17"/>
          <p:cNvSpPr/>
          <p:nvPr/>
        </p:nvSpPr>
        <p:spPr>
          <a:xfrm>
            <a:off x="3794" y="5318508"/>
            <a:ext cx="4178421" cy="121889"/>
          </a:xfrm>
          <a:prstGeom prst="rect">
            <a:avLst/>
          </a:prstGeom>
          <a:solidFill>
            <a:srgbClr val="00206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38" name="矩形 37"/>
          <p:cNvSpPr/>
          <p:nvPr/>
        </p:nvSpPr>
        <p:spPr>
          <a:xfrm>
            <a:off x="3794" y="6281675"/>
            <a:ext cx="4178421" cy="121889"/>
          </a:xfrm>
          <a:prstGeom prst="rect">
            <a:avLst/>
          </a:prstGeom>
          <a:solidFill>
            <a:schemeClr val="tx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200"/>
          </a:p>
        </p:txBody>
      </p:sp>
      <p:sp>
        <p:nvSpPr>
          <p:cNvPr id="3" name="文本框 2"/>
          <p:cNvSpPr txBox="1"/>
          <p:nvPr/>
        </p:nvSpPr>
        <p:spPr>
          <a:xfrm>
            <a:off x="4930235" y="1576708"/>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选址合理，规避对敏感目标的影响</a:t>
            </a:r>
          </a:p>
        </p:txBody>
      </p:sp>
      <p:sp>
        <p:nvSpPr>
          <p:cNvPr id="49" name="文本框 48"/>
          <p:cNvSpPr txBox="1"/>
          <p:nvPr/>
        </p:nvSpPr>
        <p:spPr>
          <a:xfrm>
            <a:off x="4930235" y="2380818"/>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收集到位，无组织排放有毒有害气体改为有组织排放</a:t>
            </a:r>
          </a:p>
        </p:txBody>
      </p:sp>
      <p:sp>
        <p:nvSpPr>
          <p:cNvPr id="50" name="文本框 49"/>
          <p:cNvSpPr txBox="1"/>
          <p:nvPr/>
        </p:nvSpPr>
        <p:spPr>
          <a:xfrm>
            <a:off x="4930235" y="5117122"/>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监测合格，有组织和无组织均达标，满足频次要求</a:t>
            </a:r>
          </a:p>
        </p:txBody>
      </p:sp>
      <p:sp>
        <p:nvSpPr>
          <p:cNvPr id="51" name="文本框 50"/>
          <p:cNvSpPr txBox="1"/>
          <p:nvPr/>
        </p:nvSpPr>
        <p:spPr>
          <a:xfrm>
            <a:off x="4945459" y="3303043"/>
            <a:ext cx="5112568"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处理到位，有毒有害（异味）气体必须处理</a:t>
            </a:r>
          </a:p>
        </p:txBody>
      </p:sp>
      <p:sp>
        <p:nvSpPr>
          <p:cNvPr id="52" name="文本框 51"/>
          <p:cNvSpPr txBox="1"/>
          <p:nvPr/>
        </p:nvSpPr>
        <p:spPr>
          <a:xfrm>
            <a:off x="4945459" y="4239147"/>
            <a:ext cx="4083729"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技术合理，处理长期稳定，有效果</a:t>
            </a:r>
          </a:p>
        </p:txBody>
      </p:sp>
      <p:sp>
        <p:nvSpPr>
          <p:cNvPr id="53" name="文本框 52"/>
          <p:cNvSpPr txBox="1"/>
          <p:nvPr/>
        </p:nvSpPr>
        <p:spPr>
          <a:xfrm>
            <a:off x="4930235" y="6021288"/>
            <a:ext cx="483976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异味达标，既要达到国标，又要达到民标</a:t>
            </a:r>
          </a:p>
        </p:txBody>
      </p:sp>
      <p:sp>
        <p:nvSpPr>
          <p:cNvPr id="34" name="椭圆 33"/>
          <p:cNvSpPr/>
          <p:nvPr/>
        </p:nvSpPr>
        <p:spPr>
          <a:xfrm>
            <a:off x="3974560" y="3126847"/>
            <a:ext cx="907200" cy="907027"/>
          </a:xfrm>
          <a:prstGeom prst="ellipse">
            <a:avLst/>
          </a:prstGeom>
          <a:solidFill>
            <a:srgbClr val="2F5EB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3</a:t>
            </a:r>
            <a:endParaRPr lang="zh-CN" altLang="en-US" sz="2000" dirty="0">
              <a:latin typeface="Impact" panose="020B0806030902050204" pitchFamily="34" charset="0"/>
            </a:endParaRPr>
          </a:p>
        </p:txBody>
      </p:sp>
      <p:sp>
        <p:nvSpPr>
          <p:cNvPr id="35" name="椭圆 34"/>
          <p:cNvSpPr/>
          <p:nvPr/>
        </p:nvSpPr>
        <p:spPr>
          <a:xfrm>
            <a:off x="4067778" y="3225635"/>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nvSpPr>
        <p:spPr>
          <a:xfrm>
            <a:off x="3952586" y="4037595"/>
            <a:ext cx="907200" cy="907027"/>
          </a:xfrm>
          <a:prstGeom prst="ellipse">
            <a:avLst/>
          </a:prstGeom>
          <a:solidFill>
            <a:srgbClr val="29303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4</a:t>
            </a:r>
            <a:endParaRPr lang="zh-CN" altLang="en-US" sz="2000" dirty="0">
              <a:latin typeface="Impact" panose="020B0806030902050204" pitchFamily="34" charset="0"/>
            </a:endParaRPr>
          </a:p>
        </p:txBody>
      </p:sp>
      <p:sp>
        <p:nvSpPr>
          <p:cNvPr id="37" name="椭圆 36"/>
          <p:cNvSpPr/>
          <p:nvPr/>
        </p:nvSpPr>
        <p:spPr>
          <a:xfrm>
            <a:off x="4055763" y="4127986"/>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p:nvPr/>
        </p:nvSpPr>
        <p:spPr>
          <a:xfrm>
            <a:off x="3974560" y="4949254"/>
            <a:ext cx="907200" cy="907027"/>
          </a:xfrm>
          <a:prstGeom prst="ellipse">
            <a:avLst/>
          </a:prstGeom>
          <a:solidFill>
            <a:srgbClr val="00206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5</a:t>
            </a:r>
            <a:endParaRPr lang="zh-CN" altLang="en-US" sz="2000" dirty="0">
              <a:latin typeface="Impact" panose="020B0806030902050204" pitchFamily="34" charset="0"/>
            </a:endParaRPr>
          </a:p>
        </p:txBody>
      </p:sp>
      <p:sp>
        <p:nvSpPr>
          <p:cNvPr id="43" name="椭圆 42"/>
          <p:cNvSpPr/>
          <p:nvPr/>
        </p:nvSpPr>
        <p:spPr>
          <a:xfrm>
            <a:off x="4067778" y="504804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p:nvPr/>
        </p:nvSpPr>
        <p:spPr>
          <a:xfrm>
            <a:off x="3952586" y="5873881"/>
            <a:ext cx="907200" cy="907027"/>
          </a:xfrm>
          <a:prstGeom prst="ellipse">
            <a:avLst/>
          </a:prstGeom>
          <a:solidFill>
            <a:srgbClr val="1F497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6</a:t>
            </a:r>
            <a:endParaRPr lang="zh-CN" altLang="en-US" sz="2000" dirty="0">
              <a:latin typeface="Impact" panose="020B0806030902050204" pitchFamily="34" charset="0"/>
            </a:endParaRPr>
          </a:p>
        </p:txBody>
      </p:sp>
      <p:sp>
        <p:nvSpPr>
          <p:cNvPr id="55" name="椭圆 54"/>
          <p:cNvSpPr/>
          <p:nvPr/>
        </p:nvSpPr>
        <p:spPr>
          <a:xfrm>
            <a:off x="4055763" y="596427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100" advClick="0" advTm="3000">
        <p14:switch dir="r"/>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8350" y="1412776"/>
            <a:ext cx="10657829" cy="4608512"/>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8" name="TextBox 7"/>
          <p:cNvSpPr txBox="1"/>
          <p:nvPr/>
        </p:nvSpPr>
        <p:spPr>
          <a:xfrm>
            <a:off x="729735" y="18864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危废防护措施常见问题</a:t>
            </a:r>
          </a:p>
        </p:txBody>
      </p:sp>
      <p:sp>
        <p:nvSpPr>
          <p:cNvPr id="11" name="TextBox 10"/>
          <p:cNvSpPr txBox="1"/>
          <p:nvPr/>
        </p:nvSpPr>
        <p:spPr>
          <a:xfrm>
            <a:off x="4585419" y="1578000"/>
            <a:ext cx="6768752" cy="4278062"/>
          </a:xfrm>
          <a:prstGeom prst="rect">
            <a:avLst/>
          </a:prstGeom>
          <a:noFill/>
        </p:spPr>
        <p:txBody>
          <a:bodyPr wrap="square" lIns="121889" tIns="60944" rIns="121889" bIns="60944" rtlCol="0">
            <a:spAutoFit/>
          </a:bodyPr>
          <a:lstStyle/>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1.  </a:t>
            </a:r>
            <a:r>
              <a:rPr lang="zh-CN" altLang="en-US" sz="2000" dirty="0">
                <a:solidFill>
                  <a:schemeClr val="bg1"/>
                </a:solidFill>
                <a:latin typeface="微软雅黑" panose="020B0503020204020204" pitchFamily="34" charset="-122"/>
                <a:ea typeface="微软雅黑" panose="020B0503020204020204" pitchFamily="34" charset="-122"/>
              </a:rPr>
              <a:t>危险废物未委托有资质单位处置（不能提供资质）。</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2.  </a:t>
            </a:r>
            <a:r>
              <a:rPr lang="zh-CN" altLang="en-US" sz="2000" dirty="0">
                <a:solidFill>
                  <a:schemeClr val="bg1"/>
                </a:solidFill>
                <a:latin typeface="微软雅黑" panose="020B0503020204020204" pitchFamily="34" charset="-122"/>
                <a:ea typeface="微软雅黑" panose="020B0503020204020204" pitchFamily="34" charset="-122"/>
              </a:rPr>
              <a:t>未落实环保处置要求（如：将应作为危废的液态物掺入水处理设施自行处理）</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3.  </a:t>
            </a:r>
            <a:r>
              <a:rPr lang="zh-CN" altLang="en-US" sz="2000" dirty="0">
                <a:solidFill>
                  <a:schemeClr val="bg1"/>
                </a:solidFill>
                <a:latin typeface="微软雅黑" panose="020B0503020204020204" pitchFamily="34" charset="-122"/>
                <a:ea typeface="微软雅黑" panose="020B0503020204020204" pitchFamily="34" charset="-122"/>
              </a:rPr>
              <a:t>场所未落实“三防”措施</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存在渗漏、流失、扬散的风险。如危废露天堆放，未设置围堰、防护沟等防护措施等情况。</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4.  </a:t>
            </a:r>
            <a:r>
              <a:rPr lang="zh-CN" altLang="en-US" sz="2000" dirty="0">
                <a:solidFill>
                  <a:schemeClr val="bg1"/>
                </a:solidFill>
                <a:latin typeface="微软雅黑" panose="020B0503020204020204" pitchFamily="34" charset="-122"/>
                <a:ea typeface="微软雅黑" panose="020B0503020204020204" pitchFamily="34" charset="-122"/>
              </a:rPr>
              <a:t>未进行分类堆放，危废与一般固废混合存放。</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5.  </a:t>
            </a:r>
            <a:r>
              <a:rPr lang="zh-CN" altLang="en-US" sz="2000" dirty="0">
                <a:solidFill>
                  <a:schemeClr val="bg1"/>
                </a:solidFill>
                <a:latin typeface="微软雅黑" panose="020B0503020204020204" pitchFamily="34" charset="-122"/>
                <a:ea typeface="微软雅黑" panose="020B0503020204020204" pitchFamily="34" charset="-122"/>
              </a:rPr>
              <a:t>转移手续不全，未填写转移联单或填写不规范。</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6.  </a:t>
            </a:r>
            <a:r>
              <a:rPr lang="zh-CN" altLang="en-US" sz="2000" dirty="0">
                <a:solidFill>
                  <a:schemeClr val="bg1"/>
                </a:solidFill>
                <a:latin typeface="微软雅黑" panose="020B0503020204020204" pitchFamily="34" charset="-122"/>
                <a:ea typeface="微软雅黑" panose="020B0503020204020204" pitchFamily="34" charset="-122"/>
              </a:rPr>
              <a:t>未建立危废入库台账和出厂记录。</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7.  </a:t>
            </a:r>
            <a:r>
              <a:rPr lang="zh-CN" altLang="en-US" sz="2000" dirty="0">
                <a:solidFill>
                  <a:schemeClr val="bg1"/>
                </a:solidFill>
                <a:latin typeface="微软雅黑" panose="020B0503020204020204" pitchFamily="34" charset="-122"/>
                <a:ea typeface="微软雅黑" panose="020B0503020204020204" pitchFamily="34" charset="-122"/>
              </a:rPr>
              <a:t>危废在企业存放时间超过一年。</a:t>
            </a: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18457" r="21559"/>
          <a:stretch>
            <a:fillRect/>
          </a:stretch>
        </p:blipFill>
        <p:spPr>
          <a:xfrm>
            <a:off x="913011" y="1554006"/>
            <a:ext cx="3385021" cy="4326051"/>
          </a:xfrm>
          <a:prstGeom prst="rect">
            <a:avLst/>
          </a:prstGeom>
          <a:ln w="38100">
            <a:solidFill>
              <a:schemeClr val="bg1"/>
            </a:solidFill>
          </a:ln>
        </p:spPr>
      </p:pic>
    </p:spTree>
  </p:cSld>
  <p:clrMapOvr>
    <a:masterClrMapping/>
  </p:clrMapOvr>
  <p:transition spd="slow" advClick="0"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300" fill="hold"/>
                                        <p:tgtEl>
                                          <p:spTgt spid="11"/>
                                        </p:tgtEl>
                                        <p:attrNameLst>
                                          <p:attrName>ppt_x</p:attrName>
                                        </p:attrNameLst>
                                      </p:cBhvr>
                                      <p:tavLst>
                                        <p:tav tm="0">
                                          <p:val>
                                            <p:strVal val="1+#ppt_w/2"/>
                                          </p:val>
                                        </p:tav>
                                        <p:tav tm="100000">
                                          <p:val>
                                            <p:strVal val="#ppt_x"/>
                                          </p:val>
                                        </p:tav>
                                      </p:tavLst>
                                    </p:anim>
                                    <p:anim calcmode="lin" valueType="num">
                                      <p:cBhvr additive="base">
                                        <p:cTn id="12" dur="300" fill="hold"/>
                                        <p:tgtEl>
                                          <p:spTgt spid="11"/>
                                        </p:tgtEl>
                                        <p:attrNameLst>
                                          <p:attrName>ppt_y</p:attrName>
                                        </p:attrNameLst>
                                      </p:cBhvr>
                                      <p:tavLst>
                                        <p:tav tm="0">
                                          <p:val>
                                            <p:strVal val="#ppt_y"/>
                                          </p:val>
                                        </p:tav>
                                        <p:tav tm="100000">
                                          <p:val>
                                            <p:strVal val="#ppt_y"/>
                                          </p:val>
                                        </p:tav>
                                      </p:tavLst>
                                    </p:anim>
                                  </p:childTnLst>
                                </p:cTn>
                              </p:par>
                              <p:par>
                                <p:cTn id="13" presetID="26" presetClass="emph" presetSubtype="0" fill="hold" grpId="1" nodeType="withEffect">
                                  <p:stCondLst>
                                    <p:cond delay="0"/>
                                  </p:stCondLst>
                                  <p:childTnLst>
                                    <p:animEffect transition="out" filter="fade">
                                      <p:cBhvr>
                                        <p:cTn id="14" dur="500" tmFilter="0, 0; .2, .5; .8, .5; 1, 0"/>
                                        <p:tgtEl>
                                          <p:spTgt spid="11"/>
                                        </p:tgtEl>
                                      </p:cBhvr>
                                    </p:animEffect>
                                    <p:animScale>
                                      <p:cBhvr>
                                        <p:cTn id="15"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1"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12394" b="15121"/>
          <a:stretch>
            <a:fillRect/>
          </a:stretch>
        </p:blipFill>
        <p:spPr>
          <a:xfrm>
            <a:off x="-13618" y="955130"/>
            <a:ext cx="12195175" cy="5895999"/>
          </a:xfrm>
          <a:prstGeom prst="rect">
            <a:avLst/>
          </a:prstGeom>
        </p:spPr>
      </p:pic>
      <p:sp>
        <p:nvSpPr>
          <p:cNvPr id="8" name="TextBox 7"/>
          <p:cNvSpPr txBox="1"/>
          <p:nvPr/>
        </p:nvSpPr>
        <p:spPr>
          <a:xfrm>
            <a:off x="724501" y="18864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噪声防护措施常见问题</a:t>
            </a:r>
          </a:p>
        </p:txBody>
      </p:sp>
      <p:sp>
        <p:nvSpPr>
          <p:cNvPr id="3" name="矩形 2"/>
          <p:cNvSpPr/>
          <p:nvPr/>
        </p:nvSpPr>
        <p:spPr>
          <a:xfrm>
            <a:off x="-13618" y="955130"/>
            <a:ext cx="12195175" cy="5902870"/>
          </a:xfrm>
          <a:prstGeom prst="rect">
            <a:avLst/>
          </a:prstGeom>
          <a:gradFill flip="none" rotWithShape="1">
            <a:gsLst>
              <a:gs pos="32000">
                <a:srgbClr val="2F5EB0">
                  <a:alpha val="34000"/>
                </a:srgbClr>
              </a:gs>
              <a:gs pos="100000">
                <a:srgbClr val="2F5EB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6241603" y="2733594"/>
            <a:ext cx="5544616" cy="2339070"/>
          </a:xfrm>
          <a:prstGeom prst="rect">
            <a:avLst/>
          </a:prstGeom>
          <a:noFill/>
        </p:spPr>
        <p:txBody>
          <a:bodyPr wrap="square" lIns="121889" tIns="60944" rIns="121889" bIns="60944" rtlCol="0">
            <a:spAutoFit/>
          </a:bodyPr>
          <a:lstStyle/>
          <a:p>
            <a:pPr marL="342900" indent="-342900">
              <a:lnSpc>
                <a:spcPct val="150000"/>
              </a:lnSpc>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噪声源分布不合理；</a:t>
            </a:r>
          </a:p>
          <a:p>
            <a:pPr marL="342900" indent="-342900">
              <a:lnSpc>
                <a:spcPct val="150000"/>
              </a:lnSpc>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噪声源未采取防噪措施或措施不到位。</a:t>
            </a:r>
          </a:p>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rPr>
              <a:t>（噪声超标的，按照法律法规缴纳超标排污费）     </a:t>
            </a:r>
          </a:p>
        </p:txBody>
      </p:sp>
    </p:spTree>
  </p:cSld>
  <p:clrMapOvr>
    <a:masterClrMapping/>
  </p:clrMapOvr>
  <p:transition spd="slow" advClick="0"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300" fill="hold"/>
                                        <p:tgtEl>
                                          <p:spTgt spid="11"/>
                                        </p:tgtEl>
                                        <p:attrNameLst>
                                          <p:attrName>ppt_x</p:attrName>
                                        </p:attrNameLst>
                                      </p:cBhvr>
                                      <p:tavLst>
                                        <p:tav tm="0">
                                          <p:val>
                                            <p:strVal val="1+#ppt_w/2"/>
                                          </p:val>
                                        </p:tav>
                                        <p:tav tm="100000">
                                          <p:val>
                                            <p:strVal val="#ppt_x"/>
                                          </p:val>
                                        </p:tav>
                                      </p:tavLst>
                                    </p:anim>
                                    <p:anim calcmode="lin" valueType="num">
                                      <p:cBhvr additive="base">
                                        <p:cTn id="12" dur="300" fill="hold"/>
                                        <p:tgtEl>
                                          <p:spTgt spid="11"/>
                                        </p:tgtEl>
                                        <p:attrNameLst>
                                          <p:attrName>ppt_y</p:attrName>
                                        </p:attrNameLst>
                                      </p:cBhvr>
                                      <p:tavLst>
                                        <p:tav tm="0">
                                          <p:val>
                                            <p:strVal val="#ppt_y"/>
                                          </p:val>
                                        </p:tav>
                                        <p:tav tm="100000">
                                          <p:val>
                                            <p:strVal val="#ppt_y"/>
                                          </p:val>
                                        </p:tav>
                                      </p:tavLst>
                                    </p:anim>
                                  </p:childTnLst>
                                </p:cTn>
                              </p:par>
                              <p:par>
                                <p:cTn id="13" presetID="26" presetClass="emph" presetSubtype="0" fill="hold" grpId="1" nodeType="withEffect">
                                  <p:stCondLst>
                                    <p:cond delay="0"/>
                                  </p:stCondLst>
                                  <p:childTnLst>
                                    <p:animEffect transition="out" filter="fade">
                                      <p:cBhvr>
                                        <p:cTn id="14" dur="500" tmFilter="0, 0; .2, .5; .8, .5; 1, 0"/>
                                        <p:tgtEl>
                                          <p:spTgt spid="11"/>
                                        </p:tgtEl>
                                      </p:cBhvr>
                                    </p:animEffect>
                                    <p:animScale>
                                      <p:cBhvr>
                                        <p:cTn id="15"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1"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环境应急</a:t>
            </a:r>
          </a:p>
        </p:txBody>
      </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04</a:t>
            </a:r>
            <a:endParaRPr lang="zh-CN" altLang="en-US" sz="6600"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299"/>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07434" y="189143"/>
            <a:ext cx="3877985"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常见问题及完善措施</a:t>
            </a:r>
          </a:p>
        </p:txBody>
      </p:sp>
      <p:sp>
        <p:nvSpPr>
          <p:cNvPr id="9" name="矩形 8"/>
          <p:cNvSpPr/>
          <p:nvPr/>
        </p:nvSpPr>
        <p:spPr>
          <a:xfrm>
            <a:off x="1480368" y="1471062"/>
            <a:ext cx="7064995"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未编制或未按照</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导则</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要求编制</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环境应急预案</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风评</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2000" dirty="0">
              <a:solidFill>
                <a:schemeClr val="tx1">
                  <a:lumMod val="85000"/>
                  <a:lumOff val="15000"/>
                </a:schemeClr>
              </a:solidFill>
            </a:endParaRPr>
          </a:p>
        </p:txBody>
      </p:sp>
      <p:sp>
        <p:nvSpPr>
          <p:cNvPr id="10" name="圆角矩形 9"/>
          <p:cNvSpPr/>
          <p:nvPr/>
        </p:nvSpPr>
        <p:spPr>
          <a:xfrm>
            <a:off x="2352675" y="2088609"/>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1" name="矩形 10"/>
          <p:cNvSpPr/>
          <p:nvPr/>
        </p:nvSpPr>
        <p:spPr>
          <a:xfrm>
            <a:off x="2496691" y="2186622"/>
            <a:ext cx="4801314"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化工、电镀、医药等有环境风险点的行业</a:t>
            </a:r>
          </a:p>
        </p:txBody>
      </p:sp>
      <p:sp>
        <p:nvSpPr>
          <p:cNvPr id="12" name="圆角右箭头 11"/>
          <p:cNvSpPr/>
          <p:nvPr/>
        </p:nvSpPr>
        <p:spPr>
          <a:xfrm flipV="1">
            <a:off x="1663018" y="2088609"/>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矩形 12"/>
          <p:cNvSpPr/>
          <p:nvPr/>
        </p:nvSpPr>
        <p:spPr>
          <a:xfrm>
            <a:off x="1487934" y="3157705"/>
            <a:ext cx="2449710"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未落实应急措施。</a:t>
            </a:r>
          </a:p>
        </p:txBody>
      </p:sp>
      <p:sp>
        <p:nvSpPr>
          <p:cNvPr id="28" name="圆角矩形 27"/>
          <p:cNvSpPr/>
          <p:nvPr/>
        </p:nvSpPr>
        <p:spPr>
          <a:xfrm>
            <a:off x="2352675" y="3717032"/>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9" name="圆角右箭头 28"/>
          <p:cNvSpPr/>
          <p:nvPr/>
        </p:nvSpPr>
        <p:spPr>
          <a:xfrm flipV="1">
            <a:off x="1663018" y="3717032"/>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矩形 13"/>
          <p:cNvSpPr/>
          <p:nvPr/>
        </p:nvSpPr>
        <p:spPr>
          <a:xfrm>
            <a:off x="2496691" y="3816112"/>
            <a:ext cx="4544834"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应急池、应急阀门、围堰、应急物资等</a:t>
            </a:r>
          </a:p>
        </p:txBody>
      </p:sp>
      <p:sp>
        <p:nvSpPr>
          <p:cNvPr id="31" name="圆角矩形 30"/>
          <p:cNvSpPr/>
          <p:nvPr/>
        </p:nvSpPr>
        <p:spPr>
          <a:xfrm>
            <a:off x="2352675" y="5339422"/>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2" name="圆角右箭头 31"/>
          <p:cNvSpPr/>
          <p:nvPr/>
        </p:nvSpPr>
        <p:spPr>
          <a:xfrm flipV="1">
            <a:off x="1663018" y="5339422"/>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1480368" y="4768309"/>
            <a:ext cx="2193229"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未定期组织演练</a:t>
            </a:r>
          </a:p>
        </p:txBody>
      </p:sp>
      <p:sp>
        <p:nvSpPr>
          <p:cNvPr id="16" name="矩形 15"/>
          <p:cNvSpPr/>
          <p:nvPr/>
        </p:nvSpPr>
        <p:spPr>
          <a:xfrm>
            <a:off x="2496691" y="5448926"/>
            <a:ext cx="5057795"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结合化学品泄漏、火灾洗消、放射源丢失等</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5"/>
          <p:cNvSpPr/>
          <p:nvPr/>
        </p:nvSpPr>
        <p:spPr bwMode="auto">
          <a:xfrm>
            <a:off x="4513738" y="-26673"/>
            <a:ext cx="3166792" cy="1340492"/>
          </a:xfrm>
          <a:custGeom>
            <a:avLst/>
            <a:gdLst/>
            <a:ahLst/>
            <a:cxnLst/>
            <a:rect l="l" t="t" r="r" b="b"/>
            <a:pathLst>
              <a:path w="1212931" h="513429">
                <a:moveTo>
                  <a:pt x="0" y="0"/>
                </a:moveTo>
                <a:lnTo>
                  <a:pt x="1212931" y="0"/>
                </a:lnTo>
                <a:cubicBezTo>
                  <a:pt x="1210875" y="8189"/>
                  <a:pt x="1207259" y="15721"/>
                  <a:pt x="1202896" y="22772"/>
                </a:cubicBezTo>
                <a:lnTo>
                  <a:pt x="956422" y="454561"/>
                </a:lnTo>
                <a:cubicBezTo>
                  <a:pt x="946115" y="471761"/>
                  <a:pt x="931774" y="486697"/>
                  <a:pt x="913401" y="497559"/>
                </a:cubicBezTo>
                <a:cubicBezTo>
                  <a:pt x="894131" y="508874"/>
                  <a:pt x="873069" y="513853"/>
                  <a:pt x="852006" y="513401"/>
                </a:cubicBezTo>
                <a:lnTo>
                  <a:pt x="358161" y="513401"/>
                </a:lnTo>
                <a:cubicBezTo>
                  <a:pt x="338443" y="513401"/>
                  <a:pt x="317829" y="508422"/>
                  <a:pt x="299456" y="497559"/>
                </a:cubicBezTo>
                <a:cubicBezTo>
                  <a:pt x="281082" y="486697"/>
                  <a:pt x="266294" y="471761"/>
                  <a:pt x="256435" y="454109"/>
                </a:cubicBezTo>
                <a:lnTo>
                  <a:pt x="8616" y="20509"/>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p>
        </p:txBody>
      </p:sp>
      <p:sp>
        <p:nvSpPr>
          <p:cNvPr id="67" name="TextBox 59"/>
          <p:cNvSpPr txBox="1">
            <a:spLocks noChangeArrowheads="1"/>
          </p:cNvSpPr>
          <p:nvPr/>
        </p:nvSpPr>
        <p:spPr bwMode="auto">
          <a:xfrm>
            <a:off x="4441743" y="421656"/>
            <a:ext cx="3311688" cy="1495538"/>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4400">
              <a:lnSpc>
                <a:spcPct val="120000"/>
              </a:lnSpc>
              <a:defRPr/>
            </a:pPr>
            <a:r>
              <a:rPr lang="zh-CN" altLang="en-US" sz="4800" b="1" kern="0" dirty="0">
                <a:solidFill>
                  <a:schemeClr val="bg1"/>
                </a:solidFill>
                <a:latin typeface="微软雅黑" panose="020B0503020204020204" pitchFamily="34" charset="-122"/>
                <a:ea typeface="微软雅黑" panose="020B0503020204020204" pitchFamily="34" charset="-122"/>
              </a:rPr>
              <a:t>目录</a:t>
            </a:r>
            <a:r>
              <a:rPr lang="zh-CN" altLang="en-US" sz="4000" b="1" kern="0" dirty="0">
                <a:solidFill>
                  <a:schemeClr val="bg1"/>
                </a:solidFill>
                <a:latin typeface="微软雅黑" panose="020B0503020204020204" pitchFamily="34" charset="-122"/>
                <a:ea typeface="微软雅黑" panose="020B0503020204020204" pitchFamily="34" charset="-122"/>
              </a:rPr>
              <a:t> </a:t>
            </a:r>
            <a:endParaRPr lang="en-US" altLang="zh-CN" sz="4000" b="1" kern="0" dirty="0">
              <a:solidFill>
                <a:schemeClr val="bg1"/>
              </a:solidFill>
              <a:latin typeface="微软雅黑" panose="020B0503020204020204" pitchFamily="34" charset="-122"/>
              <a:ea typeface="微软雅黑" panose="020B0503020204020204" pitchFamily="34" charset="-122"/>
            </a:endParaRPr>
          </a:p>
          <a:p>
            <a:pPr algn="ctr" defTabSz="914400">
              <a:lnSpc>
                <a:spcPct val="120000"/>
              </a:lnSpc>
              <a:defRPr/>
            </a:pPr>
            <a:r>
              <a:rPr lang="en-US" altLang="zh-CN" sz="2800" kern="0" dirty="0">
                <a:solidFill>
                  <a:srgbClr val="2F5EB0"/>
                </a:solidFill>
                <a:latin typeface="微软雅黑" panose="020B0503020204020204" pitchFamily="34" charset="-122"/>
                <a:ea typeface="微软雅黑" panose="020B0503020204020204" pitchFamily="34" charset="-122"/>
              </a:rPr>
              <a:t>Contents</a:t>
            </a:r>
            <a:endParaRPr lang="en-US" altLang="ko-KR" sz="2800" kern="0" dirty="0">
              <a:solidFill>
                <a:srgbClr val="2F5EB0"/>
              </a:solidFill>
              <a:latin typeface="微软雅黑" panose="020B0503020204020204" pitchFamily="34" charset="-122"/>
              <a:ea typeface="微软雅黑" panose="020B0503020204020204" pitchFamily="34" charset="-122"/>
            </a:endParaRPr>
          </a:p>
        </p:txBody>
      </p:sp>
      <p:sp>
        <p:nvSpPr>
          <p:cNvPr id="69" name="Freeform 5"/>
          <p:cNvSpPr/>
          <p:nvPr/>
        </p:nvSpPr>
        <p:spPr bwMode="auto">
          <a:xfrm>
            <a:off x="186479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0" name="文本框 9"/>
          <p:cNvSpPr txBox="1"/>
          <p:nvPr/>
        </p:nvSpPr>
        <p:spPr>
          <a:xfrm>
            <a:off x="1405362" y="4214974"/>
            <a:ext cx="2102608"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anose="020B0503020204020204" pitchFamily="34" charset="-122"/>
                <a:ea typeface="微软雅黑" panose="020B0503020204020204" pitchFamily="34" charset="-122"/>
              </a:rPr>
              <a:t>环保制度</a:t>
            </a:r>
          </a:p>
        </p:txBody>
      </p:sp>
      <p:sp>
        <p:nvSpPr>
          <p:cNvPr id="71" name="Freeform 5"/>
          <p:cNvSpPr/>
          <p:nvPr/>
        </p:nvSpPr>
        <p:spPr bwMode="auto">
          <a:xfrm>
            <a:off x="369163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2" name="Freeform 5"/>
          <p:cNvSpPr/>
          <p:nvPr/>
        </p:nvSpPr>
        <p:spPr bwMode="auto">
          <a:xfrm>
            <a:off x="5505715"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p>
        </p:txBody>
      </p:sp>
      <p:sp>
        <p:nvSpPr>
          <p:cNvPr id="73" name="Freeform 5"/>
          <p:cNvSpPr/>
          <p:nvPr/>
        </p:nvSpPr>
        <p:spPr bwMode="auto">
          <a:xfrm>
            <a:off x="7340950"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4" name="Freeform 5"/>
          <p:cNvSpPr/>
          <p:nvPr/>
        </p:nvSpPr>
        <p:spPr bwMode="auto">
          <a:xfrm>
            <a:off x="920382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8" name="文本框 9"/>
          <p:cNvSpPr txBox="1"/>
          <p:nvPr/>
        </p:nvSpPr>
        <p:spPr>
          <a:xfrm>
            <a:off x="3554561" y="4214974"/>
            <a:ext cx="1482209"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anose="020B0503020204020204" pitchFamily="34" charset="-122"/>
                <a:ea typeface="微软雅黑" panose="020B0503020204020204" pitchFamily="34" charset="-122"/>
              </a:rPr>
              <a:t>环保手续</a:t>
            </a:r>
          </a:p>
        </p:txBody>
      </p:sp>
      <p:sp>
        <p:nvSpPr>
          <p:cNvPr id="79" name="文本框 9"/>
          <p:cNvSpPr txBox="1"/>
          <p:nvPr/>
        </p:nvSpPr>
        <p:spPr>
          <a:xfrm>
            <a:off x="5438498" y="4214974"/>
            <a:ext cx="1318179"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anose="020B0503020204020204" pitchFamily="34" charset="-122"/>
                <a:ea typeface="微软雅黑" panose="020B0503020204020204" pitchFamily="34" charset="-122"/>
              </a:rPr>
              <a:t>防护措施</a:t>
            </a:r>
          </a:p>
        </p:txBody>
      </p:sp>
      <p:sp>
        <p:nvSpPr>
          <p:cNvPr id="80" name="文本框 9"/>
          <p:cNvSpPr txBox="1"/>
          <p:nvPr/>
        </p:nvSpPr>
        <p:spPr>
          <a:xfrm>
            <a:off x="7270216" y="4218182"/>
            <a:ext cx="1281981"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anose="020B0503020204020204" pitchFamily="34" charset="-122"/>
                <a:ea typeface="微软雅黑" panose="020B0503020204020204" pitchFamily="34" charset="-122"/>
              </a:rPr>
              <a:t>环境应急</a:t>
            </a:r>
          </a:p>
        </p:txBody>
      </p:sp>
      <p:sp>
        <p:nvSpPr>
          <p:cNvPr id="81" name="文本框 9"/>
          <p:cNvSpPr txBox="1"/>
          <p:nvPr/>
        </p:nvSpPr>
        <p:spPr>
          <a:xfrm>
            <a:off x="9019842" y="4214974"/>
            <a:ext cx="1645316"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anose="020B0503020204020204" pitchFamily="34" charset="-122"/>
                <a:ea typeface="微软雅黑" panose="020B0503020204020204" pitchFamily="34" charset="-122"/>
              </a:rPr>
              <a:t>排污缴费</a:t>
            </a:r>
          </a:p>
        </p:txBody>
      </p:sp>
      <p:sp>
        <p:nvSpPr>
          <p:cNvPr id="89" name="TextBox 88"/>
          <p:cNvSpPr txBox="1"/>
          <p:nvPr/>
        </p:nvSpPr>
        <p:spPr>
          <a:xfrm>
            <a:off x="13514139" y="7029364"/>
            <a:ext cx="843501" cy="355034"/>
          </a:xfrm>
          <a:prstGeom prst="rect">
            <a:avLst/>
          </a:prstGeom>
          <a:noFill/>
        </p:spPr>
        <p:txBody>
          <a:bodyPr wrap="none" rtlCol="0">
            <a:spAutoFit/>
          </a:bodyPr>
          <a:lstStyle/>
          <a:p>
            <a:r>
              <a:rPr lang="zh-CN" altLang="en-US" sz="1705" dirty="0"/>
              <a:t>延时符</a:t>
            </a:r>
          </a:p>
        </p:txBody>
      </p:sp>
      <p:sp>
        <p:nvSpPr>
          <p:cNvPr id="2" name="文本框 1"/>
          <p:cNvSpPr txBox="1"/>
          <p:nvPr/>
        </p:nvSpPr>
        <p:spPr>
          <a:xfrm>
            <a:off x="2168634" y="3305981"/>
            <a:ext cx="576064"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01</a:t>
            </a:r>
            <a:endParaRPr lang="zh-CN" altLang="en-US" sz="2400" b="1" dirty="0">
              <a:solidFill>
                <a:schemeClr val="bg1"/>
              </a:solidFill>
              <a:latin typeface="Impact" panose="020B0806030902050204" pitchFamily="34" charset="0"/>
            </a:endParaRPr>
          </a:p>
        </p:txBody>
      </p:sp>
      <p:sp>
        <p:nvSpPr>
          <p:cNvPr id="26" name="文本框 25"/>
          <p:cNvSpPr txBox="1"/>
          <p:nvPr/>
        </p:nvSpPr>
        <p:spPr>
          <a:xfrm>
            <a:off x="3981095" y="3272586"/>
            <a:ext cx="604822"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02</a:t>
            </a:r>
            <a:endParaRPr lang="zh-CN" altLang="en-US" sz="2400" b="1" dirty="0">
              <a:solidFill>
                <a:schemeClr val="bg1"/>
              </a:solidFill>
              <a:latin typeface="Impact" panose="020B0806030902050204" pitchFamily="34" charset="0"/>
            </a:endParaRPr>
          </a:p>
        </p:txBody>
      </p:sp>
      <p:sp>
        <p:nvSpPr>
          <p:cNvPr id="27" name="文本框 26"/>
          <p:cNvSpPr txBox="1"/>
          <p:nvPr/>
        </p:nvSpPr>
        <p:spPr>
          <a:xfrm>
            <a:off x="5802118" y="3272586"/>
            <a:ext cx="590940"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03</a:t>
            </a:r>
            <a:endParaRPr lang="zh-CN" altLang="en-US" sz="2400" b="1" dirty="0">
              <a:solidFill>
                <a:schemeClr val="bg1"/>
              </a:solidFill>
              <a:latin typeface="Impact" panose="020B0806030902050204" pitchFamily="34" charset="0"/>
            </a:endParaRPr>
          </a:p>
        </p:txBody>
      </p:sp>
      <p:sp>
        <p:nvSpPr>
          <p:cNvPr id="28" name="文本框 27"/>
          <p:cNvSpPr txBox="1"/>
          <p:nvPr/>
        </p:nvSpPr>
        <p:spPr>
          <a:xfrm>
            <a:off x="7644302" y="3295040"/>
            <a:ext cx="533810"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04</a:t>
            </a:r>
            <a:endParaRPr lang="zh-CN" altLang="en-US" sz="2400" b="1" dirty="0">
              <a:solidFill>
                <a:schemeClr val="bg1"/>
              </a:solidFill>
              <a:latin typeface="Impact" panose="020B0806030902050204" pitchFamily="34" charset="0"/>
            </a:endParaRPr>
          </a:p>
        </p:txBody>
      </p:sp>
      <p:sp>
        <p:nvSpPr>
          <p:cNvPr id="29" name="文本框 28"/>
          <p:cNvSpPr txBox="1"/>
          <p:nvPr/>
        </p:nvSpPr>
        <p:spPr>
          <a:xfrm>
            <a:off x="9543943" y="3284984"/>
            <a:ext cx="597114"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05</a:t>
            </a:r>
            <a:endParaRPr lang="zh-CN" altLang="en-US" sz="2400" b="1"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anim calcmode="lin" valueType="num">
                                      <p:cBhvr>
                                        <p:cTn id="8" dur="1000" fill="hold"/>
                                        <p:tgtEl>
                                          <p:spTgt spid="47"/>
                                        </p:tgtEl>
                                        <p:attrNameLst>
                                          <p:attrName>ppt_x</p:attrName>
                                        </p:attrNameLst>
                                      </p:cBhvr>
                                      <p:tavLst>
                                        <p:tav tm="0">
                                          <p:val>
                                            <p:strVal val="#ppt_x"/>
                                          </p:val>
                                        </p:tav>
                                        <p:tav tm="100000">
                                          <p:val>
                                            <p:strVal val="#ppt_x"/>
                                          </p:val>
                                        </p:tav>
                                      </p:tavLst>
                                    </p:anim>
                                    <p:anim calcmode="lin" valueType="num">
                                      <p:cBhvr>
                                        <p:cTn id="9" dur="1000" fill="hold"/>
                                        <p:tgtEl>
                                          <p:spTgt spid="4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67"/>
                                        </p:tgtEl>
                                        <p:attrNameLst>
                                          <p:attrName>style.visibility</p:attrName>
                                        </p:attrNameLst>
                                      </p:cBhvr>
                                      <p:to>
                                        <p:strVal val="visible"/>
                                      </p:to>
                                    </p:set>
                                    <p:anim calcmode="lin" valueType="num">
                                      <p:cBhvr>
                                        <p:cTn id="13" dur="500" fill="hold"/>
                                        <p:tgtEl>
                                          <p:spTgt spid="67"/>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67"/>
                                        </p:tgtEl>
                                        <p:attrNameLst>
                                          <p:attrName>ppt_y</p:attrName>
                                        </p:attrNameLst>
                                      </p:cBhvr>
                                      <p:tavLst>
                                        <p:tav tm="0">
                                          <p:val>
                                            <p:strVal val="#ppt_y"/>
                                          </p:val>
                                        </p:tav>
                                        <p:tav tm="100000">
                                          <p:val>
                                            <p:strVal val="#ppt_y"/>
                                          </p:val>
                                        </p:tav>
                                      </p:tavLst>
                                    </p:anim>
                                    <p:anim calcmode="lin" valueType="num">
                                      <p:cBhvr>
                                        <p:cTn id="15" dur="500" fill="hold"/>
                                        <p:tgtEl>
                                          <p:spTgt spid="67"/>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67"/>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67"/>
                                        </p:tgtEl>
                                      </p:cBhvr>
                                    </p:animEffect>
                                  </p:childTnLst>
                                </p:cTn>
                              </p:par>
                              <p:par>
                                <p:cTn id="18" presetID="2" presetClass="entr" presetSubtype="12" fill="hold" grpId="0" nodeType="withEffect">
                                  <p:stCondLst>
                                    <p:cond delay="1000"/>
                                  </p:stCondLst>
                                  <p:childTnLst>
                                    <p:set>
                                      <p:cBhvr>
                                        <p:cTn id="19" dur="1" fill="hold">
                                          <p:stCondLst>
                                            <p:cond delay="0"/>
                                          </p:stCondLst>
                                        </p:cTn>
                                        <p:tgtEl>
                                          <p:spTgt spid="69"/>
                                        </p:tgtEl>
                                        <p:attrNameLst>
                                          <p:attrName>style.visibility</p:attrName>
                                        </p:attrNameLst>
                                      </p:cBhvr>
                                      <p:to>
                                        <p:strVal val="visible"/>
                                      </p:to>
                                    </p:set>
                                    <p:anim calcmode="lin" valueType="num">
                                      <p:cBhvr additive="base">
                                        <p:cTn id="20" dur="500" fill="hold"/>
                                        <p:tgtEl>
                                          <p:spTgt spid="69"/>
                                        </p:tgtEl>
                                        <p:attrNameLst>
                                          <p:attrName>ppt_x</p:attrName>
                                        </p:attrNameLst>
                                      </p:cBhvr>
                                      <p:tavLst>
                                        <p:tav tm="0">
                                          <p:val>
                                            <p:strVal val="0-#ppt_w/2"/>
                                          </p:val>
                                        </p:tav>
                                        <p:tav tm="100000">
                                          <p:val>
                                            <p:strVal val="#ppt_x"/>
                                          </p:val>
                                        </p:tav>
                                      </p:tavLst>
                                    </p:anim>
                                    <p:anim calcmode="lin" valueType="num">
                                      <p:cBhvr additive="base">
                                        <p:cTn id="21" dur="500" fill="hold"/>
                                        <p:tgtEl>
                                          <p:spTgt spid="69"/>
                                        </p:tgtEl>
                                        <p:attrNameLst>
                                          <p:attrName>ppt_y</p:attrName>
                                        </p:attrNameLst>
                                      </p:cBhvr>
                                      <p:tavLst>
                                        <p:tav tm="0">
                                          <p:val>
                                            <p:strVal val="1+#ppt_h/2"/>
                                          </p:val>
                                        </p:tav>
                                        <p:tav tm="100000">
                                          <p:val>
                                            <p:strVal val="#ppt_y"/>
                                          </p:val>
                                        </p:tav>
                                      </p:tavLst>
                                    </p:anim>
                                  </p:childTnLst>
                                </p:cTn>
                              </p:par>
                              <p:par>
                                <p:cTn id="22" presetID="2" presetClass="entr" presetSubtype="12" fill="hold" grpId="0" nodeType="withEffect">
                                  <p:stCondLst>
                                    <p:cond delay="1000"/>
                                  </p:stCondLst>
                                  <p:childTnLst>
                                    <p:set>
                                      <p:cBhvr>
                                        <p:cTn id="23" dur="1" fill="hold">
                                          <p:stCondLst>
                                            <p:cond delay="0"/>
                                          </p:stCondLst>
                                        </p:cTn>
                                        <p:tgtEl>
                                          <p:spTgt spid="71"/>
                                        </p:tgtEl>
                                        <p:attrNameLst>
                                          <p:attrName>style.visibility</p:attrName>
                                        </p:attrNameLst>
                                      </p:cBhvr>
                                      <p:to>
                                        <p:strVal val="visible"/>
                                      </p:to>
                                    </p:set>
                                    <p:anim calcmode="lin" valueType="num">
                                      <p:cBhvr additive="base">
                                        <p:cTn id="24" dur="500" fill="hold"/>
                                        <p:tgtEl>
                                          <p:spTgt spid="71"/>
                                        </p:tgtEl>
                                        <p:attrNameLst>
                                          <p:attrName>ppt_x</p:attrName>
                                        </p:attrNameLst>
                                      </p:cBhvr>
                                      <p:tavLst>
                                        <p:tav tm="0">
                                          <p:val>
                                            <p:strVal val="0-#ppt_w/2"/>
                                          </p:val>
                                        </p:tav>
                                        <p:tav tm="100000">
                                          <p:val>
                                            <p:strVal val="#ppt_x"/>
                                          </p:val>
                                        </p:tav>
                                      </p:tavLst>
                                    </p:anim>
                                    <p:anim calcmode="lin" valueType="num">
                                      <p:cBhvr additive="base">
                                        <p:cTn id="25" dur="500" fill="hold"/>
                                        <p:tgtEl>
                                          <p:spTgt spid="71"/>
                                        </p:tgtEl>
                                        <p:attrNameLst>
                                          <p:attrName>ppt_y</p:attrName>
                                        </p:attrNameLst>
                                      </p:cBhvr>
                                      <p:tavLst>
                                        <p:tav tm="0">
                                          <p:val>
                                            <p:strVal val="1+#ppt_h/2"/>
                                          </p:val>
                                        </p:tav>
                                        <p:tav tm="100000">
                                          <p:val>
                                            <p:strVal val="#ppt_y"/>
                                          </p:val>
                                        </p:tav>
                                      </p:tavLst>
                                    </p:anim>
                                  </p:childTnLst>
                                </p:cTn>
                              </p:par>
                              <p:par>
                                <p:cTn id="26" presetID="2" presetClass="entr" presetSubtype="12" fill="hold" grpId="0" nodeType="withEffect">
                                  <p:stCondLst>
                                    <p:cond delay="1000"/>
                                  </p:stCondLst>
                                  <p:childTnLst>
                                    <p:set>
                                      <p:cBhvr>
                                        <p:cTn id="27" dur="1" fill="hold">
                                          <p:stCondLst>
                                            <p:cond delay="0"/>
                                          </p:stCondLst>
                                        </p:cTn>
                                        <p:tgtEl>
                                          <p:spTgt spid="72"/>
                                        </p:tgtEl>
                                        <p:attrNameLst>
                                          <p:attrName>style.visibility</p:attrName>
                                        </p:attrNameLst>
                                      </p:cBhvr>
                                      <p:to>
                                        <p:strVal val="visible"/>
                                      </p:to>
                                    </p:set>
                                    <p:anim calcmode="lin" valueType="num">
                                      <p:cBhvr additive="base">
                                        <p:cTn id="28" dur="500" fill="hold"/>
                                        <p:tgtEl>
                                          <p:spTgt spid="72"/>
                                        </p:tgtEl>
                                        <p:attrNameLst>
                                          <p:attrName>ppt_x</p:attrName>
                                        </p:attrNameLst>
                                      </p:cBhvr>
                                      <p:tavLst>
                                        <p:tav tm="0">
                                          <p:val>
                                            <p:strVal val="0-#ppt_w/2"/>
                                          </p:val>
                                        </p:tav>
                                        <p:tav tm="100000">
                                          <p:val>
                                            <p:strVal val="#ppt_x"/>
                                          </p:val>
                                        </p:tav>
                                      </p:tavLst>
                                    </p:anim>
                                    <p:anim calcmode="lin" valueType="num">
                                      <p:cBhvr additive="base">
                                        <p:cTn id="29" dur="500" fill="hold"/>
                                        <p:tgtEl>
                                          <p:spTgt spid="72"/>
                                        </p:tgtEl>
                                        <p:attrNameLst>
                                          <p:attrName>ppt_y</p:attrName>
                                        </p:attrNameLst>
                                      </p:cBhvr>
                                      <p:tavLst>
                                        <p:tav tm="0">
                                          <p:val>
                                            <p:strVal val="1+#ppt_h/2"/>
                                          </p:val>
                                        </p:tav>
                                        <p:tav tm="100000">
                                          <p:val>
                                            <p:strVal val="#ppt_y"/>
                                          </p:val>
                                        </p:tav>
                                      </p:tavLst>
                                    </p:anim>
                                  </p:childTnLst>
                                </p:cTn>
                              </p:par>
                              <p:par>
                                <p:cTn id="30" presetID="2" presetClass="entr" presetSubtype="12" fill="hold" grpId="0" nodeType="withEffect">
                                  <p:stCondLst>
                                    <p:cond delay="1000"/>
                                  </p:stCondLst>
                                  <p:childTnLst>
                                    <p:set>
                                      <p:cBhvr>
                                        <p:cTn id="31" dur="1" fill="hold">
                                          <p:stCondLst>
                                            <p:cond delay="0"/>
                                          </p:stCondLst>
                                        </p:cTn>
                                        <p:tgtEl>
                                          <p:spTgt spid="73"/>
                                        </p:tgtEl>
                                        <p:attrNameLst>
                                          <p:attrName>style.visibility</p:attrName>
                                        </p:attrNameLst>
                                      </p:cBhvr>
                                      <p:to>
                                        <p:strVal val="visible"/>
                                      </p:to>
                                    </p:set>
                                    <p:anim calcmode="lin" valueType="num">
                                      <p:cBhvr additive="base">
                                        <p:cTn id="32" dur="500" fill="hold"/>
                                        <p:tgtEl>
                                          <p:spTgt spid="73"/>
                                        </p:tgtEl>
                                        <p:attrNameLst>
                                          <p:attrName>ppt_x</p:attrName>
                                        </p:attrNameLst>
                                      </p:cBhvr>
                                      <p:tavLst>
                                        <p:tav tm="0">
                                          <p:val>
                                            <p:strVal val="0-#ppt_w/2"/>
                                          </p:val>
                                        </p:tav>
                                        <p:tav tm="100000">
                                          <p:val>
                                            <p:strVal val="#ppt_x"/>
                                          </p:val>
                                        </p:tav>
                                      </p:tavLst>
                                    </p:anim>
                                    <p:anim calcmode="lin" valueType="num">
                                      <p:cBhvr additive="base">
                                        <p:cTn id="33" dur="500" fill="hold"/>
                                        <p:tgtEl>
                                          <p:spTgt spid="73"/>
                                        </p:tgtEl>
                                        <p:attrNameLst>
                                          <p:attrName>ppt_y</p:attrName>
                                        </p:attrNameLst>
                                      </p:cBhvr>
                                      <p:tavLst>
                                        <p:tav tm="0">
                                          <p:val>
                                            <p:strVal val="1+#ppt_h/2"/>
                                          </p:val>
                                        </p:tav>
                                        <p:tav tm="100000">
                                          <p:val>
                                            <p:strVal val="#ppt_y"/>
                                          </p:val>
                                        </p:tav>
                                      </p:tavLst>
                                    </p:anim>
                                  </p:childTnLst>
                                </p:cTn>
                              </p:par>
                              <p:par>
                                <p:cTn id="34" presetID="2" presetClass="entr" presetSubtype="12" fill="hold" grpId="0" nodeType="withEffect">
                                  <p:stCondLst>
                                    <p:cond delay="1000"/>
                                  </p:stCondLst>
                                  <p:childTnLst>
                                    <p:set>
                                      <p:cBhvr>
                                        <p:cTn id="35" dur="1" fill="hold">
                                          <p:stCondLst>
                                            <p:cond delay="0"/>
                                          </p:stCondLst>
                                        </p:cTn>
                                        <p:tgtEl>
                                          <p:spTgt spid="74"/>
                                        </p:tgtEl>
                                        <p:attrNameLst>
                                          <p:attrName>style.visibility</p:attrName>
                                        </p:attrNameLst>
                                      </p:cBhvr>
                                      <p:to>
                                        <p:strVal val="visible"/>
                                      </p:to>
                                    </p:set>
                                    <p:anim calcmode="lin" valueType="num">
                                      <p:cBhvr additive="base">
                                        <p:cTn id="36" dur="500" fill="hold"/>
                                        <p:tgtEl>
                                          <p:spTgt spid="74"/>
                                        </p:tgtEl>
                                        <p:attrNameLst>
                                          <p:attrName>ppt_x</p:attrName>
                                        </p:attrNameLst>
                                      </p:cBhvr>
                                      <p:tavLst>
                                        <p:tav tm="0">
                                          <p:val>
                                            <p:strVal val="0-#ppt_w/2"/>
                                          </p:val>
                                        </p:tav>
                                        <p:tav tm="100000">
                                          <p:val>
                                            <p:strVal val="#ppt_x"/>
                                          </p:val>
                                        </p:tav>
                                      </p:tavLst>
                                    </p:anim>
                                    <p:anim calcmode="lin" valueType="num">
                                      <p:cBhvr additive="base">
                                        <p:cTn id="37" dur="500" fill="hold"/>
                                        <p:tgtEl>
                                          <p:spTgt spid="74"/>
                                        </p:tgtEl>
                                        <p:attrNameLst>
                                          <p:attrName>ppt_y</p:attrName>
                                        </p:attrNameLst>
                                      </p:cBhvr>
                                      <p:tavLst>
                                        <p:tav tm="0">
                                          <p:val>
                                            <p:strVal val="1+#ppt_h/2"/>
                                          </p:val>
                                        </p:tav>
                                        <p:tav tm="100000">
                                          <p:val>
                                            <p:strVal val="#ppt_y"/>
                                          </p:val>
                                        </p:tav>
                                      </p:tavLst>
                                    </p:anim>
                                  </p:childTnLst>
                                </p:cTn>
                              </p:par>
                              <p:par>
                                <p:cTn id="38" presetID="16" presetClass="entr" presetSubtype="21" fill="hold" grpId="0" nodeType="withEffect">
                                  <p:stCondLst>
                                    <p:cond delay="3250"/>
                                  </p:stCondLst>
                                  <p:childTnLst>
                                    <p:set>
                                      <p:cBhvr>
                                        <p:cTn id="39" dur="1" fill="hold">
                                          <p:stCondLst>
                                            <p:cond delay="0"/>
                                          </p:stCondLst>
                                        </p:cTn>
                                        <p:tgtEl>
                                          <p:spTgt spid="70"/>
                                        </p:tgtEl>
                                        <p:attrNameLst>
                                          <p:attrName>style.visibility</p:attrName>
                                        </p:attrNameLst>
                                      </p:cBhvr>
                                      <p:to>
                                        <p:strVal val="visible"/>
                                      </p:to>
                                    </p:set>
                                    <p:animEffect transition="in" filter="barn(inVertical)">
                                      <p:cBhvr>
                                        <p:cTn id="40" dur="500"/>
                                        <p:tgtEl>
                                          <p:spTgt spid="70"/>
                                        </p:tgtEl>
                                      </p:cBhvr>
                                    </p:animEffect>
                                  </p:childTnLst>
                                </p:cTn>
                              </p:par>
                              <p:par>
                                <p:cTn id="41" presetID="16" presetClass="entr" presetSubtype="21" fill="hold" grpId="0" nodeType="withEffect">
                                  <p:stCondLst>
                                    <p:cond delay="3250"/>
                                  </p:stCondLst>
                                  <p:childTnLst>
                                    <p:set>
                                      <p:cBhvr>
                                        <p:cTn id="42" dur="1" fill="hold">
                                          <p:stCondLst>
                                            <p:cond delay="0"/>
                                          </p:stCondLst>
                                        </p:cTn>
                                        <p:tgtEl>
                                          <p:spTgt spid="78"/>
                                        </p:tgtEl>
                                        <p:attrNameLst>
                                          <p:attrName>style.visibility</p:attrName>
                                        </p:attrNameLst>
                                      </p:cBhvr>
                                      <p:to>
                                        <p:strVal val="visible"/>
                                      </p:to>
                                    </p:set>
                                    <p:animEffect transition="in" filter="barn(inVertical)">
                                      <p:cBhvr>
                                        <p:cTn id="43" dur="500"/>
                                        <p:tgtEl>
                                          <p:spTgt spid="78"/>
                                        </p:tgtEl>
                                      </p:cBhvr>
                                    </p:animEffect>
                                  </p:childTnLst>
                                </p:cTn>
                              </p:par>
                              <p:par>
                                <p:cTn id="44" presetID="16" presetClass="entr" presetSubtype="21" fill="hold" grpId="0" nodeType="withEffect">
                                  <p:stCondLst>
                                    <p:cond delay="3250"/>
                                  </p:stCondLst>
                                  <p:childTnLst>
                                    <p:set>
                                      <p:cBhvr>
                                        <p:cTn id="45" dur="1" fill="hold">
                                          <p:stCondLst>
                                            <p:cond delay="0"/>
                                          </p:stCondLst>
                                        </p:cTn>
                                        <p:tgtEl>
                                          <p:spTgt spid="79"/>
                                        </p:tgtEl>
                                        <p:attrNameLst>
                                          <p:attrName>style.visibility</p:attrName>
                                        </p:attrNameLst>
                                      </p:cBhvr>
                                      <p:to>
                                        <p:strVal val="visible"/>
                                      </p:to>
                                    </p:set>
                                    <p:animEffect transition="in" filter="barn(inVertical)">
                                      <p:cBhvr>
                                        <p:cTn id="46" dur="500"/>
                                        <p:tgtEl>
                                          <p:spTgt spid="79"/>
                                        </p:tgtEl>
                                      </p:cBhvr>
                                    </p:animEffect>
                                  </p:childTnLst>
                                </p:cTn>
                              </p:par>
                              <p:par>
                                <p:cTn id="47" presetID="16" presetClass="entr" presetSubtype="21" fill="hold" grpId="0" nodeType="withEffect">
                                  <p:stCondLst>
                                    <p:cond delay="3250"/>
                                  </p:stCondLst>
                                  <p:childTnLst>
                                    <p:set>
                                      <p:cBhvr>
                                        <p:cTn id="48" dur="1" fill="hold">
                                          <p:stCondLst>
                                            <p:cond delay="0"/>
                                          </p:stCondLst>
                                        </p:cTn>
                                        <p:tgtEl>
                                          <p:spTgt spid="80"/>
                                        </p:tgtEl>
                                        <p:attrNameLst>
                                          <p:attrName>style.visibility</p:attrName>
                                        </p:attrNameLst>
                                      </p:cBhvr>
                                      <p:to>
                                        <p:strVal val="visible"/>
                                      </p:to>
                                    </p:set>
                                    <p:animEffect transition="in" filter="barn(inVertical)">
                                      <p:cBhvr>
                                        <p:cTn id="49" dur="500"/>
                                        <p:tgtEl>
                                          <p:spTgt spid="80"/>
                                        </p:tgtEl>
                                      </p:cBhvr>
                                    </p:animEffect>
                                  </p:childTnLst>
                                </p:cTn>
                              </p:par>
                              <p:par>
                                <p:cTn id="50" presetID="16" presetClass="entr" presetSubtype="21" fill="hold" grpId="0" nodeType="withEffect">
                                  <p:stCondLst>
                                    <p:cond delay="3250"/>
                                  </p:stCondLst>
                                  <p:childTnLst>
                                    <p:set>
                                      <p:cBhvr>
                                        <p:cTn id="51" dur="1" fill="hold">
                                          <p:stCondLst>
                                            <p:cond delay="0"/>
                                          </p:stCondLst>
                                        </p:cTn>
                                        <p:tgtEl>
                                          <p:spTgt spid="81"/>
                                        </p:tgtEl>
                                        <p:attrNameLst>
                                          <p:attrName>style.visibility</p:attrName>
                                        </p:attrNameLst>
                                      </p:cBhvr>
                                      <p:to>
                                        <p:strVal val="visible"/>
                                      </p:to>
                                    </p:set>
                                    <p:animEffect transition="in" filter="barn(inVertical)">
                                      <p:cBhvr>
                                        <p:cTn id="52" dur="500"/>
                                        <p:tgtEl>
                                          <p:spTgt spid="81"/>
                                        </p:tgtEl>
                                      </p:cBhvr>
                                    </p:animEffect>
                                  </p:childTnLst>
                                </p:cTn>
                              </p:par>
                            </p:childTnLst>
                          </p:cTn>
                        </p:par>
                        <p:par>
                          <p:cTn id="53" fill="hold">
                            <p:stCondLst>
                              <p:cond delay="4750"/>
                            </p:stCondLst>
                            <p:childTnLst>
                              <p:par>
                                <p:cTn id="54" presetID="10" presetClass="entr" presetSubtype="0" fill="hold" grpId="0" nodeType="afterEffect">
                                  <p:stCondLst>
                                    <p:cond delay="0"/>
                                  </p:stCondLst>
                                  <p:childTnLst>
                                    <p:set>
                                      <p:cBhvr>
                                        <p:cTn id="55" dur="1" fill="hold">
                                          <p:stCondLst>
                                            <p:cond delay="0"/>
                                          </p:stCondLst>
                                        </p:cTn>
                                        <p:tgtEl>
                                          <p:spTgt spid="89"/>
                                        </p:tgtEl>
                                        <p:attrNameLst>
                                          <p:attrName>style.visibility</p:attrName>
                                        </p:attrNameLst>
                                      </p:cBhvr>
                                      <p:to>
                                        <p:strVal val="visible"/>
                                      </p:to>
                                    </p:set>
                                    <p:animEffect transition="in" filter="fade">
                                      <p:cBhvr>
                                        <p:cTn id="56" dur="125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7" grpId="0"/>
      <p:bldP spid="69" grpId="0" animBg="1"/>
      <p:bldP spid="70" grpId="0"/>
      <p:bldP spid="71" grpId="0" animBg="1"/>
      <p:bldP spid="72" grpId="0" animBg="1"/>
      <p:bldP spid="73" grpId="0" animBg="1"/>
      <p:bldP spid="74" grpId="0" animBg="1"/>
      <p:bldP spid="78" grpId="0"/>
      <p:bldP spid="79" grpId="0"/>
      <p:bldP spid="80" grpId="0"/>
      <p:bldP spid="81" grpId="0"/>
      <p:bldP spid="8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96987" y="215152"/>
            <a:ext cx="1826141"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管理措施</a:t>
            </a:r>
          </a:p>
        </p:txBody>
      </p:sp>
      <p:sp>
        <p:nvSpPr>
          <p:cNvPr id="10" name="矩形 9"/>
          <p:cNvSpPr/>
          <p:nvPr/>
        </p:nvSpPr>
        <p:spPr>
          <a:xfrm>
            <a:off x="1417068" y="1269170"/>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1" name="矩形 10"/>
          <p:cNvSpPr/>
          <p:nvPr/>
        </p:nvSpPr>
        <p:spPr>
          <a:xfrm>
            <a:off x="1676227" y="1321143"/>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1.</a:t>
            </a:r>
            <a:r>
              <a:rPr lang="zh-CN" altLang="en-US" sz="2000" b="1" dirty="0">
                <a:solidFill>
                  <a:schemeClr val="bg1"/>
                </a:solidFill>
                <a:latin typeface="微软雅黑" panose="020B0503020204020204" pitchFamily="34" charset="-122"/>
                <a:ea typeface="微软雅黑" panose="020B0503020204020204" pitchFamily="34" charset="-122"/>
              </a:rPr>
              <a:t>编制应急预案</a:t>
            </a:r>
            <a:endParaRPr lang="zh-CN" altLang="en-US" sz="2000" b="1" dirty="0">
              <a:solidFill>
                <a:schemeClr val="bg1"/>
              </a:solidFill>
            </a:endParaRPr>
          </a:p>
        </p:txBody>
      </p:sp>
      <p:sp>
        <p:nvSpPr>
          <p:cNvPr id="12" name="矩形 11"/>
          <p:cNvSpPr/>
          <p:nvPr/>
        </p:nvSpPr>
        <p:spPr>
          <a:xfrm>
            <a:off x="1345059" y="1832470"/>
            <a:ext cx="9785958" cy="1015663"/>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按照</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《XX</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省突发环境事件应急预案编制导则</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并结合企业自身情况编制企业环境应急预案，要组织专家评审，到环保部门备案。</a:t>
            </a:r>
          </a:p>
        </p:txBody>
      </p:sp>
      <p:sp>
        <p:nvSpPr>
          <p:cNvPr id="27" name="矩形 26"/>
          <p:cNvSpPr/>
          <p:nvPr/>
        </p:nvSpPr>
        <p:spPr>
          <a:xfrm>
            <a:off x="1417068" y="3079981"/>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3" name="矩形 12"/>
          <p:cNvSpPr/>
          <p:nvPr/>
        </p:nvSpPr>
        <p:spPr>
          <a:xfrm>
            <a:off x="1676226" y="3131954"/>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2.</a:t>
            </a:r>
            <a:r>
              <a:rPr lang="zh-CN" altLang="en-US" sz="2000" b="1" dirty="0">
                <a:solidFill>
                  <a:schemeClr val="bg1"/>
                </a:solidFill>
                <a:latin typeface="微软雅黑" panose="020B0503020204020204" pitchFamily="34" charset="-122"/>
                <a:ea typeface="微软雅黑" panose="020B0503020204020204" pitchFamily="34" charset="-122"/>
              </a:rPr>
              <a:t>落实防范措施</a:t>
            </a:r>
          </a:p>
        </p:txBody>
      </p:sp>
      <p:sp>
        <p:nvSpPr>
          <p:cNvPr id="14" name="矩形 13"/>
          <p:cNvSpPr/>
          <p:nvPr/>
        </p:nvSpPr>
        <p:spPr>
          <a:xfrm>
            <a:off x="1402386" y="3661736"/>
            <a:ext cx="8490433"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报警程序、处置程序、设置应急池、储罐围堰、排放口应急闸门等。</a:t>
            </a:r>
          </a:p>
        </p:txBody>
      </p:sp>
      <p:sp>
        <p:nvSpPr>
          <p:cNvPr id="30" name="矩形 29"/>
          <p:cNvSpPr/>
          <p:nvPr/>
        </p:nvSpPr>
        <p:spPr>
          <a:xfrm>
            <a:off x="1417068" y="4358368"/>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5" name="矩形 14"/>
          <p:cNvSpPr/>
          <p:nvPr/>
        </p:nvSpPr>
        <p:spPr>
          <a:xfrm>
            <a:off x="1676226" y="4410341"/>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储备应急物资</a:t>
            </a:r>
          </a:p>
        </p:txBody>
      </p:sp>
      <p:sp>
        <p:nvSpPr>
          <p:cNvPr id="16" name="矩形 15"/>
          <p:cNvSpPr/>
          <p:nvPr/>
        </p:nvSpPr>
        <p:spPr>
          <a:xfrm>
            <a:off x="1402386" y="4869281"/>
            <a:ext cx="5570756"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如吸附棉、木屑、黄沙等。配备个人防护器具。</a:t>
            </a:r>
          </a:p>
        </p:txBody>
      </p:sp>
      <p:sp>
        <p:nvSpPr>
          <p:cNvPr id="34" name="矩形 33"/>
          <p:cNvSpPr/>
          <p:nvPr/>
        </p:nvSpPr>
        <p:spPr>
          <a:xfrm>
            <a:off x="1417067" y="5572770"/>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7" name="矩形 16"/>
          <p:cNvSpPr/>
          <p:nvPr/>
        </p:nvSpPr>
        <p:spPr>
          <a:xfrm>
            <a:off x="1676226" y="5645811"/>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4.</a:t>
            </a:r>
            <a:r>
              <a:rPr lang="zh-CN" altLang="en-US" sz="2000" b="1" dirty="0">
                <a:solidFill>
                  <a:schemeClr val="bg1"/>
                </a:solidFill>
                <a:latin typeface="微软雅黑" panose="020B0503020204020204" pitchFamily="34" charset="-122"/>
                <a:ea typeface="微软雅黑" panose="020B0503020204020204" pitchFamily="34" charset="-122"/>
              </a:rPr>
              <a:t>建设应急队伍</a:t>
            </a:r>
          </a:p>
        </p:txBody>
      </p:sp>
      <p:sp>
        <p:nvSpPr>
          <p:cNvPr id="18" name="矩形 17"/>
          <p:cNvSpPr/>
          <p:nvPr/>
        </p:nvSpPr>
        <p:spPr>
          <a:xfrm>
            <a:off x="1417067" y="6104751"/>
            <a:ext cx="6340197"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加强培训，根据应急预案每年组织应急演练，并留档。</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排污收费</a:t>
            </a:r>
          </a:p>
        </p:txBody>
      </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7" y="1168876"/>
            <a:ext cx="1188131"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05</a:t>
            </a:r>
            <a:endParaRPr lang="zh-CN" altLang="en-US" sz="6600"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299"/>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189167" y="4236136"/>
            <a:ext cx="7868860" cy="1015663"/>
          </a:xfrm>
          <a:prstGeom prst="rect">
            <a:avLst/>
          </a:prstGeom>
        </p:spPr>
        <p:txBody>
          <a:bodyPr wrap="square">
            <a:spAutoFit/>
          </a:bodyPr>
          <a:lstStyle>
            <a:defPPr>
              <a:defRPr lang="zh-CN"/>
            </a:defPPr>
            <a:lvl1pPr>
              <a:lnSpc>
                <a:spcPct val="150000"/>
              </a:lnSpc>
              <a:defRPr sz="2000">
                <a:latin typeface="微软雅黑" panose="020B0503020204020204" pitchFamily="34" charset="-122"/>
                <a:ea typeface="微软雅黑" panose="020B0503020204020204" pitchFamily="34" charset="-122"/>
              </a:defRPr>
            </a:lvl1pPr>
          </a:lstStyle>
          <a:p>
            <a:r>
              <a:rPr lang="zh-CN" altLang="en-US" dirty="0"/>
              <a:t>填报不准，存在漏报、瞒报现象</a:t>
            </a:r>
          </a:p>
          <a:p>
            <a:r>
              <a:rPr lang="zh-CN" altLang="en-US" dirty="0"/>
              <a:t>企业填报时必须如实填报。（两点要求：不留白，合逻辑）</a:t>
            </a:r>
          </a:p>
        </p:txBody>
      </p:sp>
      <p:sp>
        <p:nvSpPr>
          <p:cNvPr id="2" name="矩形 1"/>
          <p:cNvSpPr/>
          <p:nvPr/>
        </p:nvSpPr>
        <p:spPr>
          <a:xfrm>
            <a:off x="651615" y="236558"/>
            <a:ext cx="2236510"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存在的问题</a:t>
            </a:r>
          </a:p>
        </p:txBody>
      </p:sp>
      <p:sp>
        <p:nvSpPr>
          <p:cNvPr id="9" name="矩形 8"/>
          <p:cNvSpPr/>
          <p:nvPr/>
        </p:nvSpPr>
        <p:spPr>
          <a:xfrm rot="2700000">
            <a:off x="1161420" y="2099082"/>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0" name="燕尾形 9"/>
          <p:cNvSpPr/>
          <p:nvPr/>
        </p:nvSpPr>
        <p:spPr>
          <a:xfrm rot="16200000">
            <a:off x="1197424" y="1726784"/>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燕尾形 24"/>
          <p:cNvSpPr/>
          <p:nvPr/>
        </p:nvSpPr>
        <p:spPr>
          <a:xfrm rot="16200000">
            <a:off x="1287809" y="1679295"/>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任意多边形 10"/>
          <p:cNvSpPr/>
          <p:nvPr/>
        </p:nvSpPr>
        <p:spPr>
          <a:xfrm>
            <a:off x="1408176" y="1499616"/>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273235" y="2974656"/>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2189167" y="1758142"/>
            <a:ext cx="8137400" cy="1015663"/>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不进行排污申报辖区内所有排污者都须在县级以上环境保护行政主管部门的环境监察机构规定的时间内进行申报登记。</a:t>
            </a:r>
            <a:endParaRPr lang="zh-CN" altLang="en-US" sz="2000" dirty="0"/>
          </a:p>
        </p:txBody>
      </p:sp>
      <p:sp>
        <p:nvSpPr>
          <p:cNvPr id="14" name="文本框 13"/>
          <p:cNvSpPr txBox="1"/>
          <p:nvPr/>
        </p:nvSpPr>
        <p:spPr>
          <a:xfrm>
            <a:off x="1192152" y="2067131"/>
            <a:ext cx="432048" cy="523220"/>
          </a:xfrm>
          <a:prstGeom prst="rect">
            <a:avLst/>
          </a:prstGeom>
          <a:noFill/>
        </p:spPr>
        <p:txBody>
          <a:bodyPr wrap="square" rtlCol="0">
            <a:spAutoFit/>
          </a:bodyPr>
          <a:lstStyle/>
          <a:p>
            <a:pPr algn="ctr"/>
            <a:r>
              <a:rPr lang="en-US" altLang="zh-CN" sz="2800" b="1" dirty="0">
                <a:solidFill>
                  <a:schemeClr val="bg1"/>
                </a:solidFill>
              </a:rPr>
              <a:t>1</a:t>
            </a:r>
            <a:endParaRPr lang="zh-CN" altLang="en-US" sz="2800" b="1" dirty="0">
              <a:solidFill>
                <a:schemeClr val="bg1"/>
              </a:solidFill>
            </a:endParaRPr>
          </a:p>
        </p:txBody>
      </p:sp>
      <p:sp>
        <p:nvSpPr>
          <p:cNvPr id="30" name="矩形 29"/>
          <p:cNvSpPr/>
          <p:nvPr/>
        </p:nvSpPr>
        <p:spPr>
          <a:xfrm rot="2700000">
            <a:off x="1161420" y="4619687"/>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1" name="燕尾形 30"/>
          <p:cNvSpPr/>
          <p:nvPr/>
        </p:nvSpPr>
        <p:spPr>
          <a:xfrm rot="16200000">
            <a:off x="1197424" y="4247389"/>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燕尾形 31"/>
          <p:cNvSpPr/>
          <p:nvPr/>
        </p:nvSpPr>
        <p:spPr>
          <a:xfrm rot="16200000">
            <a:off x="1287809" y="4199900"/>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任意多边形 32"/>
          <p:cNvSpPr/>
          <p:nvPr/>
        </p:nvSpPr>
        <p:spPr>
          <a:xfrm>
            <a:off x="1408176" y="4020221"/>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2273235" y="5495261"/>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192152" y="4599113"/>
            <a:ext cx="432048" cy="523220"/>
          </a:xfrm>
          <a:prstGeom prst="rect">
            <a:avLst/>
          </a:prstGeom>
          <a:noFill/>
        </p:spPr>
        <p:txBody>
          <a:bodyPr wrap="square" rtlCol="0">
            <a:spAutoFit/>
          </a:bodyPr>
          <a:lstStyle/>
          <a:p>
            <a:pPr algn="ctr"/>
            <a:r>
              <a:rPr lang="en-US" altLang="zh-CN" sz="2800" b="1" dirty="0">
                <a:solidFill>
                  <a:schemeClr val="bg1"/>
                </a:solidFill>
              </a:rPr>
              <a:t>2</a:t>
            </a:r>
            <a:endParaRPr lang="zh-CN" altLang="en-US" sz="28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Box 40"/>
          <p:cNvSpPr txBox="1"/>
          <p:nvPr/>
        </p:nvSpPr>
        <p:spPr>
          <a:xfrm>
            <a:off x="13514411" y="7020108"/>
            <a:ext cx="877163" cy="369332"/>
          </a:xfrm>
          <a:prstGeom prst="rect">
            <a:avLst/>
          </a:prstGeom>
          <a:noFill/>
        </p:spPr>
        <p:txBody>
          <a:bodyPr wrap="none" rtlCol="0">
            <a:spAutoFit/>
          </a:bodyPr>
          <a:lstStyle/>
          <a:p>
            <a:r>
              <a:rPr lang="zh-CN" altLang="en-US" dirty="0"/>
              <a:t>延时符</a:t>
            </a:r>
          </a:p>
        </p:txBody>
      </p:sp>
      <p:sp>
        <p:nvSpPr>
          <p:cNvPr id="8" name="文本框 7"/>
          <p:cNvSpPr txBox="1"/>
          <p:nvPr/>
        </p:nvSpPr>
        <p:spPr>
          <a:xfrm>
            <a:off x="2261081" y="4280337"/>
            <a:ext cx="6500802" cy="1015663"/>
          </a:xfrm>
          <a:prstGeom prst="rect">
            <a:avLst/>
          </a:prstGeom>
        </p:spPr>
        <p:txBody>
          <a:bodyPr wrap="square">
            <a:spAutoFit/>
          </a:bodyPr>
          <a:lstStyle>
            <a:defPPr>
              <a:defRPr lang="zh-CN"/>
            </a:defPPr>
            <a:lvl1pPr>
              <a:lnSpc>
                <a:spcPct val="150000"/>
              </a:lnSpc>
              <a:defRPr sz="2000" b="1">
                <a:latin typeface="微软雅黑" panose="020B0503020204020204" pitchFamily="34" charset="-122"/>
                <a:ea typeface="微软雅黑" panose="020B0503020204020204" pitchFamily="34" charset="-122"/>
              </a:defRPr>
            </a:lvl1pPr>
          </a:lstStyle>
          <a:p>
            <a:r>
              <a:rPr lang="zh-CN" altLang="en-US" dirty="0"/>
              <a:t>拖延缴纳排污费</a:t>
            </a:r>
          </a:p>
          <a:p>
            <a:r>
              <a:rPr lang="zh-CN" altLang="en-US" b="0" dirty="0"/>
              <a:t>排污费的缓缴期限最长不超过</a:t>
            </a:r>
            <a:r>
              <a:rPr lang="en-US" altLang="zh-CN" b="0" dirty="0"/>
              <a:t>3</a:t>
            </a:r>
            <a:r>
              <a:rPr lang="zh-CN" altLang="en-US" b="0" dirty="0"/>
              <a:t>个月。 </a:t>
            </a:r>
          </a:p>
        </p:txBody>
      </p:sp>
      <p:sp>
        <p:nvSpPr>
          <p:cNvPr id="23" name="矩形 22"/>
          <p:cNvSpPr/>
          <p:nvPr/>
        </p:nvSpPr>
        <p:spPr>
          <a:xfrm rot="2700000">
            <a:off x="1161420" y="1881290"/>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4" name="燕尾形 23"/>
          <p:cNvSpPr/>
          <p:nvPr/>
        </p:nvSpPr>
        <p:spPr>
          <a:xfrm rot="16200000">
            <a:off x="1197424" y="1508992"/>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燕尾形 24"/>
          <p:cNvSpPr/>
          <p:nvPr/>
        </p:nvSpPr>
        <p:spPr>
          <a:xfrm rot="16200000">
            <a:off x="1287809" y="1461503"/>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任意多边形 25"/>
          <p:cNvSpPr/>
          <p:nvPr/>
        </p:nvSpPr>
        <p:spPr>
          <a:xfrm>
            <a:off x="1408176" y="1194984"/>
            <a:ext cx="9262872" cy="2145284"/>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2261081" y="3260828"/>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192152" y="1849339"/>
            <a:ext cx="432048" cy="523220"/>
          </a:xfrm>
          <a:prstGeom prst="rect">
            <a:avLst/>
          </a:prstGeom>
          <a:noFill/>
        </p:spPr>
        <p:txBody>
          <a:bodyPr wrap="square" rtlCol="0">
            <a:spAutoFit/>
          </a:bodyPr>
          <a:lstStyle/>
          <a:p>
            <a:pPr algn="ctr"/>
            <a:r>
              <a:rPr lang="en-US" altLang="zh-CN" sz="2800" b="1" dirty="0">
                <a:solidFill>
                  <a:schemeClr val="bg1"/>
                </a:solidFill>
              </a:rPr>
              <a:t>3</a:t>
            </a:r>
            <a:endParaRPr lang="zh-CN" altLang="en-US" sz="2800" b="1" dirty="0">
              <a:solidFill>
                <a:schemeClr val="bg1"/>
              </a:solidFill>
            </a:endParaRPr>
          </a:p>
        </p:txBody>
      </p:sp>
      <p:sp>
        <p:nvSpPr>
          <p:cNvPr id="9" name="矩形 8"/>
          <p:cNvSpPr/>
          <p:nvPr/>
        </p:nvSpPr>
        <p:spPr>
          <a:xfrm>
            <a:off x="2179087" y="1242206"/>
            <a:ext cx="8228993" cy="1938992"/>
          </a:xfrm>
          <a:prstGeom prst="rect">
            <a:avLst/>
          </a:prstGeom>
        </p:spPr>
        <p:txBody>
          <a:bodyPr wrap="square">
            <a:spAutoFit/>
          </a:bodyPr>
          <a:lstStyle/>
          <a:p>
            <a:pPr>
              <a:lnSpc>
                <a:spcPct val="150000"/>
              </a:lnSpc>
            </a:pPr>
            <a:r>
              <a:rPr lang="zh-CN" altLang="en-US" sz="2000" b="1" dirty="0">
                <a:latin typeface="微软雅黑" panose="020B0503020204020204" pitchFamily="34" charset="-122"/>
                <a:ea typeface="微软雅黑" panose="020B0503020204020204" pitchFamily="34" charset="-122"/>
              </a:rPr>
              <a:t>不按规定缴纳排污费</a:t>
            </a:r>
            <a:endParaRPr lang="en-US" altLang="zh-CN" sz="2000" b="1"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排污者（直接向水体和外环境排放污染物，按照种类、数量和排污费征收标准缴纳排污费，超标的执行超标排污费）应当自接到排污费缴纳通知单之日起</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日内，到指定的商业银行缴纳排污费。</a:t>
            </a:r>
          </a:p>
        </p:txBody>
      </p:sp>
      <p:sp>
        <p:nvSpPr>
          <p:cNvPr id="31" name="矩形 30"/>
          <p:cNvSpPr/>
          <p:nvPr/>
        </p:nvSpPr>
        <p:spPr>
          <a:xfrm rot="2700000">
            <a:off x="1161420" y="4610395"/>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2" name="燕尾形 31"/>
          <p:cNvSpPr/>
          <p:nvPr/>
        </p:nvSpPr>
        <p:spPr>
          <a:xfrm rot="16200000">
            <a:off x="1197424" y="4238097"/>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燕尾形 32"/>
          <p:cNvSpPr/>
          <p:nvPr/>
        </p:nvSpPr>
        <p:spPr>
          <a:xfrm rot="16200000">
            <a:off x="1287809" y="4190608"/>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任意多边形 33"/>
          <p:cNvSpPr/>
          <p:nvPr/>
        </p:nvSpPr>
        <p:spPr>
          <a:xfrm>
            <a:off x="1408176" y="4010929"/>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273235" y="5485969"/>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1192152" y="4589821"/>
            <a:ext cx="432048" cy="523220"/>
          </a:xfrm>
          <a:prstGeom prst="rect">
            <a:avLst/>
          </a:prstGeom>
          <a:noFill/>
        </p:spPr>
        <p:txBody>
          <a:bodyPr wrap="square" rtlCol="0">
            <a:spAutoFit/>
          </a:bodyPr>
          <a:lstStyle/>
          <a:p>
            <a:pPr algn="ctr"/>
            <a:r>
              <a:rPr lang="en-US" altLang="zh-CN" sz="2800" b="1" dirty="0">
                <a:solidFill>
                  <a:schemeClr val="bg1"/>
                </a:solidFill>
              </a:rPr>
              <a:t>4</a:t>
            </a:r>
            <a:endParaRPr lang="zh-CN" altLang="en-US" sz="28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t="14689" b="12718"/>
          <a:stretch>
            <a:fillRect/>
          </a:stretch>
        </p:blipFill>
        <p:spPr>
          <a:xfrm>
            <a:off x="883" y="953344"/>
            <a:ext cx="12195175" cy="5904656"/>
          </a:xfrm>
          <a:prstGeom prst="rect">
            <a:avLst/>
          </a:prstGeom>
        </p:spPr>
      </p:pic>
      <p:sp>
        <p:nvSpPr>
          <p:cNvPr id="5" name="矩形 4"/>
          <p:cNvSpPr/>
          <p:nvPr/>
        </p:nvSpPr>
        <p:spPr>
          <a:xfrm>
            <a:off x="0" y="953344"/>
            <a:ext cx="12195175" cy="5904656"/>
          </a:xfrm>
          <a:prstGeom prst="rect">
            <a:avLst/>
          </a:prstGeom>
          <a:solidFill>
            <a:schemeClr val="bg1">
              <a:lumMod val="9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618793" y="15408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常用法律法规与标准</a:t>
            </a:r>
          </a:p>
        </p:txBody>
      </p:sp>
      <p:sp>
        <p:nvSpPr>
          <p:cNvPr id="10" name="圆角矩形 9"/>
          <p:cNvSpPr/>
          <p:nvPr/>
        </p:nvSpPr>
        <p:spPr>
          <a:xfrm>
            <a:off x="489594" y="1323997"/>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圆角矩形 11"/>
          <p:cNvSpPr/>
          <p:nvPr/>
        </p:nvSpPr>
        <p:spPr>
          <a:xfrm>
            <a:off x="6403354" y="1323997"/>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矩形 5"/>
          <p:cNvSpPr/>
          <p:nvPr/>
        </p:nvSpPr>
        <p:spPr>
          <a:xfrm>
            <a:off x="1114843" y="1420000"/>
            <a:ext cx="428835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中华人民共和国环境影响评价法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13" name="圆角矩形 12"/>
          <p:cNvSpPr/>
          <p:nvPr/>
        </p:nvSpPr>
        <p:spPr>
          <a:xfrm>
            <a:off x="489594" y="2416810"/>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圆角矩形 13"/>
          <p:cNvSpPr/>
          <p:nvPr/>
        </p:nvSpPr>
        <p:spPr>
          <a:xfrm>
            <a:off x="489594" y="3509623"/>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圆角矩形 14"/>
          <p:cNvSpPr/>
          <p:nvPr/>
        </p:nvSpPr>
        <p:spPr>
          <a:xfrm>
            <a:off x="489594" y="4602436"/>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圆角矩形 15"/>
          <p:cNvSpPr/>
          <p:nvPr/>
        </p:nvSpPr>
        <p:spPr>
          <a:xfrm>
            <a:off x="489594" y="5695249"/>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7" name="矩形 16"/>
          <p:cNvSpPr/>
          <p:nvPr/>
        </p:nvSpPr>
        <p:spPr>
          <a:xfrm>
            <a:off x="7160284" y="1420000"/>
            <a:ext cx="400622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中华人民共和国水污染防治法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18" name="圆角矩形 17"/>
          <p:cNvSpPr/>
          <p:nvPr/>
        </p:nvSpPr>
        <p:spPr>
          <a:xfrm>
            <a:off x="6403354" y="2416810"/>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9" name="圆角矩形 18"/>
          <p:cNvSpPr/>
          <p:nvPr/>
        </p:nvSpPr>
        <p:spPr>
          <a:xfrm>
            <a:off x="6403354" y="3509623"/>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0" name="圆角矩形 19"/>
          <p:cNvSpPr/>
          <p:nvPr/>
        </p:nvSpPr>
        <p:spPr>
          <a:xfrm>
            <a:off x="6403354" y="4602436"/>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1" name="圆角矩形 20"/>
          <p:cNvSpPr/>
          <p:nvPr/>
        </p:nvSpPr>
        <p:spPr>
          <a:xfrm>
            <a:off x="6403354" y="5695249"/>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2" name="矩形 21"/>
          <p:cNvSpPr/>
          <p:nvPr/>
        </p:nvSpPr>
        <p:spPr>
          <a:xfrm>
            <a:off x="1140491" y="2508220"/>
            <a:ext cx="426270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中华人民共和国大气污染防治法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3" name="矩形 22"/>
          <p:cNvSpPr/>
          <p:nvPr/>
        </p:nvSpPr>
        <p:spPr>
          <a:xfrm>
            <a:off x="6706426" y="2508220"/>
            <a:ext cx="4775666"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中华人民共和国环境噪声污染防治法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4" name="矩形 23"/>
          <p:cNvSpPr/>
          <p:nvPr/>
        </p:nvSpPr>
        <p:spPr>
          <a:xfrm>
            <a:off x="601529" y="3601906"/>
            <a:ext cx="5288627"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中华人民共和国固体废物污染环境防治法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5" name="矩形 24"/>
          <p:cNvSpPr/>
          <p:nvPr/>
        </p:nvSpPr>
        <p:spPr>
          <a:xfrm>
            <a:off x="6834666" y="3621378"/>
            <a:ext cx="4519186"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国务院建设项目环境保护管理条例</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6" name="矩形 25"/>
          <p:cNvSpPr/>
          <p:nvPr/>
        </p:nvSpPr>
        <p:spPr>
          <a:xfrm>
            <a:off x="1818587" y="4698439"/>
            <a:ext cx="272382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污水综合排放标准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7" name="矩形 26"/>
          <p:cNvSpPr/>
          <p:nvPr/>
        </p:nvSpPr>
        <p:spPr>
          <a:xfrm>
            <a:off x="7122709" y="4693788"/>
            <a:ext cx="400622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污水排入城市下水道水质标准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8" name="矩形 27"/>
          <p:cNvSpPr/>
          <p:nvPr/>
        </p:nvSpPr>
        <p:spPr>
          <a:xfrm>
            <a:off x="1786111" y="5791252"/>
            <a:ext cx="272382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国家危险废物名录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9" name="矩形 28"/>
          <p:cNvSpPr/>
          <p:nvPr/>
        </p:nvSpPr>
        <p:spPr>
          <a:xfrm>
            <a:off x="7545005" y="5791252"/>
            <a:ext cx="3236784"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大气污染综合排放标准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Tree>
  </p:cSld>
  <p:clrMapOvr>
    <a:masterClrMapping/>
  </p:clrMapOvr>
  <p:transition spd="slow" advClick="0" advTm="300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3059579" y="4625018"/>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en-US" altLang="zh-CN"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Thanks</a:t>
            </a: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a:t>
            </a:r>
          </a:p>
        </p:txBody>
      </p:sp>
      <p:sp>
        <p:nvSpPr>
          <p:cNvPr id="76" name="TextBox 7"/>
          <p:cNvSpPr>
            <a:spLocks noChangeArrowheads="1"/>
          </p:cNvSpPr>
          <p:nvPr/>
        </p:nvSpPr>
        <p:spPr bwMode="auto">
          <a:xfrm>
            <a:off x="5395510" y="5695838"/>
            <a:ext cx="1404155" cy="2462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en-US" altLang="zh-CN" sz="16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EHSWORKS</a:t>
            </a:r>
            <a:endParaRPr lang="zh-CN" altLang="en-US" sz="16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nvGrpSpPr>
          <p:cNvPr id="89" name="组合 88"/>
          <p:cNvGrpSpPr/>
          <p:nvPr/>
        </p:nvGrpSpPr>
        <p:grpSpPr>
          <a:xfrm flipH="1">
            <a:off x="-23093" y="4522187"/>
            <a:ext cx="4032448" cy="2198473"/>
            <a:chOff x="5917425" y="3435846"/>
            <a:chExt cx="3226575" cy="1707654"/>
          </a:xfrm>
        </p:grpSpPr>
        <p:pic>
          <p:nvPicPr>
            <p:cNvPr id="97"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9" name="组合 98"/>
          <p:cNvGrpSpPr/>
          <p:nvPr/>
        </p:nvGrpSpPr>
        <p:grpSpPr>
          <a:xfrm>
            <a:off x="7321723" y="4739779"/>
            <a:ext cx="4301440" cy="2276522"/>
            <a:chOff x="5917425" y="3435846"/>
            <a:chExt cx="3226575" cy="1707654"/>
          </a:xfrm>
        </p:grpSpPr>
        <p:pic>
          <p:nvPicPr>
            <p:cNvPr id="10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6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76"/>
                                        </p:tgtEl>
                                        <p:attrNameLst>
                                          <p:attrName>style.visibility</p:attrName>
                                        </p:attrNameLst>
                                      </p:cBhvr>
                                      <p:to>
                                        <p:strVal val="visible"/>
                                      </p:to>
                                    </p:set>
                                    <p:anim by="(-#ppt_w*2)" calcmode="lin" valueType="num">
                                      <p:cBhvr rctx="PPT">
                                        <p:cTn id="14" dur="500" autoRev="1" fill="hold">
                                          <p:stCondLst>
                                            <p:cond delay="0"/>
                                          </p:stCondLst>
                                        </p:cTn>
                                        <p:tgtEl>
                                          <p:spTgt spid="76"/>
                                        </p:tgtEl>
                                        <p:attrNameLst>
                                          <p:attrName>ppt_w</p:attrName>
                                        </p:attrNameLst>
                                      </p:cBhvr>
                                    </p:anim>
                                    <p:anim by="(#ppt_w*0.50)" calcmode="lin" valueType="num">
                                      <p:cBhvr>
                                        <p:cTn id="15" dur="500" decel="50000" autoRev="1" fill="hold">
                                          <p:stCondLst>
                                            <p:cond delay="0"/>
                                          </p:stCondLst>
                                        </p:cTn>
                                        <p:tgtEl>
                                          <p:spTgt spid="76"/>
                                        </p:tgtEl>
                                        <p:attrNameLst>
                                          <p:attrName>ppt_x</p:attrName>
                                        </p:attrNameLst>
                                      </p:cBhvr>
                                    </p:anim>
                                    <p:anim from="(-#ppt_h/2)" to="(#ppt_y)" calcmode="lin" valueType="num">
                                      <p:cBhvr>
                                        <p:cTn id="16" dur="1000" fill="hold">
                                          <p:stCondLst>
                                            <p:cond delay="0"/>
                                          </p:stCondLst>
                                        </p:cTn>
                                        <p:tgtEl>
                                          <p:spTgt spid="76"/>
                                        </p:tgtEl>
                                        <p:attrNameLst>
                                          <p:attrName>ppt_y</p:attrName>
                                        </p:attrNameLst>
                                      </p:cBhvr>
                                    </p:anim>
                                    <p:animRot by="21600000">
                                      <p:cBhvr>
                                        <p:cTn id="17" dur="1000" fill="hold">
                                          <p:stCondLst>
                                            <p:cond delay="0"/>
                                          </p:stCondLst>
                                        </p:cTn>
                                        <p:tgtEl>
                                          <p:spTgt spid="76"/>
                                        </p:tgtEl>
                                        <p:attrNameLst>
                                          <p:attrName>r</p:attrName>
                                        </p:attrNameLst>
                                      </p:cBhvr>
                                    </p:animRot>
                                  </p:childTnLst>
                                </p:cTn>
                              </p:par>
                            </p:childTnLst>
                          </p:cTn>
                        </p:par>
                        <p:par>
                          <p:cTn id="18" fill="hold">
                            <p:stCondLst>
                              <p:cond delay="3300"/>
                            </p:stCondLst>
                            <p:childTnLst>
                              <p:par>
                                <p:cTn id="19" presetID="10" presetClass="entr" presetSubtype="0" fill="hold" grpId="0" nodeType="afterEffect">
                                  <p:stCondLst>
                                    <p:cond delay="0"/>
                                  </p:stCondLst>
                                  <p:childTnLst>
                                    <p:set>
                                      <p:cBhvr>
                                        <p:cTn id="20" dur="1" fill="hold">
                                          <p:stCondLst>
                                            <p:cond delay="0"/>
                                          </p:stCondLst>
                                        </p:cTn>
                                        <p:tgtEl>
                                          <p:spTgt spid="131"/>
                                        </p:tgtEl>
                                        <p:attrNameLst>
                                          <p:attrName>style.visibility</p:attrName>
                                        </p:attrNameLst>
                                      </p:cBhvr>
                                      <p:to>
                                        <p:strVal val="visible"/>
                                      </p:to>
                                    </p:set>
                                    <p:animEffect transition="in" filter="fade">
                                      <p:cBhvr>
                                        <p:cTn id="21"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6" grpId="0"/>
      <p:bldP spid="1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环保制度</a:t>
            </a:r>
          </a:p>
        </p:txBody>
      </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01</a:t>
            </a:r>
            <a:endParaRPr lang="zh-CN" altLang="en-US" sz="6600"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299"/>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1" name="TextBox 4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矩形 1"/>
          <p:cNvSpPr/>
          <p:nvPr/>
        </p:nvSpPr>
        <p:spPr>
          <a:xfrm>
            <a:off x="663317" y="304772"/>
            <a:ext cx="5109091"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排污单位内部环境管理制度</a:t>
            </a:r>
          </a:p>
        </p:txBody>
      </p:sp>
      <p:sp>
        <p:nvSpPr>
          <p:cNvPr id="9" name="矩形 8"/>
          <p:cNvSpPr/>
          <p:nvPr/>
        </p:nvSpPr>
        <p:spPr>
          <a:xfrm>
            <a:off x="2891369" y="1345039"/>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企业无环境管理机构或实际作用形同虚设</a:t>
            </a:r>
          </a:p>
        </p:txBody>
      </p:sp>
      <p:sp>
        <p:nvSpPr>
          <p:cNvPr id="24" name="Freeform 5"/>
          <p:cNvSpPr/>
          <p:nvPr/>
        </p:nvSpPr>
        <p:spPr bwMode="auto">
          <a:xfrm>
            <a:off x="1848701" y="1345039"/>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0" name="文本框 9"/>
          <p:cNvSpPr txBox="1"/>
          <p:nvPr/>
        </p:nvSpPr>
        <p:spPr>
          <a:xfrm>
            <a:off x="1951285" y="1268760"/>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26" name="Freeform 5"/>
          <p:cNvSpPr/>
          <p:nvPr/>
        </p:nvSpPr>
        <p:spPr bwMode="auto">
          <a:xfrm>
            <a:off x="1848701" y="2022949"/>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7" name="文本框 26"/>
          <p:cNvSpPr txBox="1"/>
          <p:nvPr/>
        </p:nvSpPr>
        <p:spPr>
          <a:xfrm>
            <a:off x="1951285" y="1951692"/>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11" name="圆角矩形 10"/>
          <p:cNvSpPr/>
          <p:nvPr/>
        </p:nvSpPr>
        <p:spPr>
          <a:xfrm>
            <a:off x="2784722" y="2027626"/>
            <a:ext cx="7201297" cy="499142"/>
          </a:xfrm>
          <a:prstGeom prst="roundRect">
            <a:avLst>
              <a:gd name="adj" fmla="val 18499"/>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矩形 11"/>
          <p:cNvSpPr/>
          <p:nvPr/>
        </p:nvSpPr>
        <p:spPr>
          <a:xfrm>
            <a:off x="2891369" y="2051270"/>
            <a:ext cx="5570756" cy="477054"/>
          </a:xfrm>
          <a:prstGeom prst="rect">
            <a:avLst/>
          </a:prstGeom>
        </p:spPr>
        <p:txBody>
          <a:bodyPr wrap="none">
            <a:spAutoFit/>
          </a:bodyPr>
          <a:lstStyle/>
          <a:p>
            <a:pPr>
              <a:lnSpc>
                <a:spcPct val="125000"/>
              </a:lnSpc>
            </a:pPr>
            <a:r>
              <a:rPr lang="zh-CN" altLang="en-US" sz="2000" b="1" dirty="0">
                <a:latin typeface="微软雅黑" panose="020B0503020204020204" pitchFamily="34" charset="-122"/>
                <a:ea typeface="微软雅黑" panose="020B0503020204020204" pitchFamily="34" charset="-122"/>
              </a:rPr>
              <a:t>保证企业管理理念的贯通；国家法律的执行到位</a:t>
            </a:r>
          </a:p>
        </p:txBody>
      </p:sp>
      <p:sp>
        <p:nvSpPr>
          <p:cNvPr id="13" name="燕尾形 12"/>
          <p:cNvSpPr/>
          <p:nvPr/>
        </p:nvSpPr>
        <p:spPr>
          <a:xfrm rot="5400000">
            <a:off x="2076661" y="1811859"/>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Freeform 5"/>
          <p:cNvSpPr/>
          <p:nvPr/>
        </p:nvSpPr>
        <p:spPr bwMode="auto">
          <a:xfrm>
            <a:off x="1848701" y="2762677"/>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2" name="文本框 31"/>
          <p:cNvSpPr txBox="1"/>
          <p:nvPr/>
        </p:nvSpPr>
        <p:spPr>
          <a:xfrm>
            <a:off x="1951285" y="2686398"/>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33" name="Freeform 5"/>
          <p:cNvSpPr/>
          <p:nvPr/>
        </p:nvSpPr>
        <p:spPr bwMode="auto">
          <a:xfrm>
            <a:off x="1848701" y="3440587"/>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4" name="文本框 33"/>
          <p:cNvSpPr txBox="1"/>
          <p:nvPr/>
        </p:nvSpPr>
        <p:spPr>
          <a:xfrm>
            <a:off x="1951285" y="3369330"/>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35" name="燕尾形 34"/>
          <p:cNvSpPr/>
          <p:nvPr/>
        </p:nvSpPr>
        <p:spPr>
          <a:xfrm rot="5400000">
            <a:off x="2076661" y="3229497"/>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矩形 13"/>
          <p:cNvSpPr/>
          <p:nvPr/>
        </p:nvSpPr>
        <p:spPr>
          <a:xfrm>
            <a:off x="2891369" y="2794116"/>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企业环境管理人员不到位或专业知识不足</a:t>
            </a:r>
          </a:p>
        </p:txBody>
      </p:sp>
      <p:sp>
        <p:nvSpPr>
          <p:cNvPr id="37" name="圆角矩形 36"/>
          <p:cNvSpPr/>
          <p:nvPr/>
        </p:nvSpPr>
        <p:spPr>
          <a:xfrm>
            <a:off x="2784721" y="3435383"/>
            <a:ext cx="7201297" cy="499142"/>
          </a:xfrm>
          <a:prstGeom prst="roundRect">
            <a:avLst>
              <a:gd name="adj" fmla="val 18499"/>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2887307" y="3461367"/>
            <a:ext cx="3262432" cy="447174"/>
          </a:xfrm>
          <a:prstGeom prst="rect">
            <a:avLst/>
          </a:prstGeom>
        </p:spPr>
        <p:txBody>
          <a:bodyPr wrap="none">
            <a:spAutoFit/>
          </a:bodyPr>
          <a:lstStyle/>
          <a:p>
            <a:pPr>
              <a:lnSpc>
                <a:spcPct val="125000"/>
              </a:lnSpc>
            </a:pPr>
            <a:r>
              <a:rPr lang="zh-CN" altLang="en-US" sz="2000" b="1" dirty="0">
                <a:latin typeface="微软雅黑" panose="020B0503020204020204" pitchFamily="34" charset="-122"/>
                <a:ea typeface="微软雅黑" panose="020B0503020204020204" pitchFamily="34" charset="-122"/>
              </a:rPr>
              <a:t>知识：法律规章，技术水平</a:t>
            </a:r>
          </a:p>
        </p:txBody>
      </p:sp>
      <p:sp>
        <p:nvSpPr>
          <p:cNvPr id="39" name="Freeform 5"/>
          <p:cNvSpPr/>
          <p:nvPr/>
        </p:nvSpPr>
        <p:spPr bwMode="auto">
          <a:xfrm>
            <a:off x="1848701" y="4102306"/>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0" name="文本框 39"/>
          <p:cNvSpPr txBox="1"/>
          <p:nvPr/>
        </p:nvSpPr>
        <p:spPr>
          <a:xfrm>
            <a:off x="1951285" y="4026027"/>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42" name="Freeform 5"/>
          <p:cNvSpPr/>
          <p:nvPr/>
        </p:nvSpPr>
        <p:spPr bwMode="auto">
          <a:xfrm>
            <a:off x="1848701" y="4780216"/>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5" name="文本框 44"/>
          <p:cNvSpPr txBox="1"/>
          <p:nvPr/>
        </p:nvSpPr>
        <p:spPr>
          <a:xfrm>
            <a:off x="1951285" y="4708959"/>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48" name="燕尾形 47"/>
          <p:cNvSpPr/>
          <p:nvPr/>
        </p:nvSpPr>
        <p:spPr>
          <a:xfrm rot="5400000">
            <a:off x="2076661" y="4569126"/>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1" name="圆角矩形 50"/>
          <p:cNvSpPr/>
          <p:nvPr/>
        </p:nvSpPr>
        <p:spPr>
          <a:xfrm>
            <a:off x="2784720" y="4606125"/>
            <a:ext cx="7201297" cy="1846396"/>
          </a:xfrm>
          <a:prstGeom prst="roundRect">
            <a:avLst>
              <a:gd name="adj" fmla="val 7071"/>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矩形 15"/>
          <p:cNvSpPr/>
          <p:nvPr/>
        </p:nvSpPr>
        <p:spPr>
          <a:xfrm>
            <a:off x="2886265" y="4071264"/>
            <a:ext cx="3005951"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企业环境管理制度不健全</a:t>
            </a:r>
          </a:p>
        </p:txBody>
      </p:sp>
      <p:sp>
        <p:nvSpPr>
          <p:cNvPr id="17" name="矩形 16"/>
          <p:cNvSpPr/>
          <p:nvPr/>
        </p:nvSpPr>
        <p:spPr>
          <a:xfrm>
            <a:off x="2940076" y="4580313"/>
            <a:ext cx="5535490" cy="1938992"/>
          </a:xfrm>
          <a:prstGeom prst="rect">
            <a:avLst/>
          </a:prstGeom>
        </p:spPr>
        <p:txBody>
          <a:bodyPr wrap="none">
            <a:spAutoFit/>
          </a:bodyPr>
          <a:lstStyle/>
          <a:p>
            <a:pPr>
              <a:lnSpc>
                <a:spcPct val="150000"/>
              </a:lnSpc>
            </a:pPr>
            <a:r>
              <a:rPr lang="en-US" altLang="zh-CN" sz="2000" b="1" dirty="0">
                <a:latin typeface="微软雅黑" panose="020B0503020204020204" pitchFamily="34" charset="-122"/>
                <a:ea typeface="微软雅黑" panose="020B0503020204020204" pitchFamily="34" charset="-122"/>
              </a:rPr>
              <a:t>a.</a:t>
            </a:r>
            <a:r>
              <a:rPr lang="zh-CN" altLang="en-US" sz="2000" b="1" dirty="0">
                <a:latin typeface="微软雅黑" panose="020B0503020204020204" pitchFamily="34" charset="-122"/>
                <a:ea typeface="微软雅黑" panose="020B0503020204020204" pitchFamily="34" charset="-122"/>
              </a:rPr>
              <a:t>企业无中、长期规划、无环保管理工作计划。</a:t>
            </a:r>
          </a:p>
          <a:p>
            <a:pPr>
              <a:lnSpc>
                <a:spcPct val="150000"/>
              </a:lnSpc>
            </a:pPr>
            <a:r>
              <a:rPr lang="en-US" altLang="zh-CN" sz="2000" b="1" dirty="0">
                <a:latin typeface="微软雅黑" panose="020B0503020204020204" pitchFamily="34" charset="-122"/>
                <a:ea typeface="微软雅黑" panose="020B0503020204020204" pitchFamily="34" charset="-122"/>
              </a:rPr>
              <a:t>b.</a:t>
            </a:r>
            <a:r>
              <a:rPr lang="zh-CN" altLang="en-US" sz="2000" b="1" dirty="0">
                <a:latin typeface="微软雅黑" panose="020B0503020204020204" pitchFamily="34" charset="-122"/>
                <a:ea typeface="微软雅黑" panose="020B0503020204020204" pitchFamily="34" charset="-122"/>
              </a:rPr>
              <a:t>目标责任制不落实。</a:t>
            </a:r>
          </a:p>
          <a:p>
            <a:pPr>
              <a:lnSpc>
                <a:spcPct val="150000"/>
              </a:lnSpc>
            </a:pPr>
            <a:r>
              <a:rPr lang="en-US" altLang="zh-CN" sz="2000" b="1" dirty="0">
                <a:latin typeface="微软雅黑" panose="020B0503020204020204" pitchFamily="34" charset="-122"/>
                <a:ea typeface="微软雅黑" panose="020B0503020204020204" pitchFamily="34" charset="-122"/>
              </a:rPr>
              <a:t>c.</a:t>
            </a:r>
            <a:r>
              <a:rPr lang="zh-CN" altLang="en-US" sz="2000" b="1" dirty="0">
                <a:latin typeface="微软雅黑" panose="020B0503020204020204" pitchFamily="34" charset="-122"/>
                <a:ea typeface="微软雅黑" panose="020B0503020204020204" pitchFamily="34" charset="-122"/>
              </a:rPr>
              <a:t>有关专项管理制度不健全。</a:t>
            </a:r>
          </a:p>
          <a:p>
            <a:pPr>
              <a:lnSpc>
                <a:spcPct val="150000"/>
              </a:lnSpc>
            </a:pPr>
            <a:r>
              <a:rPr lang="en-US" altLang="zh-CN" sz="2000" b="1" dirty="0">
                <a:latin typeface="微软雅黑" panose="020B0503020204020204" pitchFamily="34" charset="-122"/>
                <a:ea typeface="微软雅黑" panose="020B0503020204020204" pitchFamily="34" charset="-122"/>
              </a:rPr>
              <a:t>d.</a:t>
            </a:r>
            <a:r>
              <a:rPr lang="zh-CN" altLang="en-US" sz="2000" b="1" dirty="0">
                <a:latin typeface="微软雅黑" panose="020B0503020204020204" pitchFamily="34" charset="-122"/>
                <a:ea typeface="微软雅黑" panose="020B0503020204020204" pitchFamily="34" charset="-122"/>
              </a:rPr>
              <a:t>没有组织环保培训、环境演练。</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250"/>
                                        <p:tgtEl>
                                          <p:spTgt spid="41"/>
                                        </p:tgtEl>
                                      </p:cBhvr>
                                    </p:animEffect>
                                  </p:childTnLst>
                                </p:cTn>
                              </p:par>
                              <p:par>
                                <p:cTn id="8" presetID="2" presetClass="entr" presetSubtype="12" fill="hold" grpId="0" nodeType="withEffect">
                                  <p:stCondLst>
                                    <p:cond delay="100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500" fill="hold"/>
                                        <p:tgtEl>
                                          <p:spTgt spid="24"/>
                                        </p:tgtEl>
                                        <p:attrNameLst>
                                          <p:attrName>ppt_x</p:attrName>
                                        </p:attrNameLst>
                                      </p:cBhvr>
                                      <p:tavLst>
                                        <p:tav tm="0">
                                          <p:val>
                                            <p:strVal val="0-#ppt_w/2"/>
                                          </p:val>
                                        </p:tav>
                                        <p:tav tm="100000">
                                          <p:val>
                                            <p:strVal val="#ppt_x"/>
                                          </p:val>
                                        </p:tav>
                                      </p:tavLst>
                                    </p:anim>
                                    <p:anim calcmode="lin" valueType="num">
                                      <p:cBhvr additive="base">
                                        <p:cTn id="11" dur="500" fill="hold"/>
                                        <p:tgtEl>
                                          <p:spTgt spid="24"/>
                                        </p:tgtEl>
                                        <p:attrNameLst>
                                          <p:attrName>ppt_y</p:attrName>
                                        </p:attrNameLst>
                                      </p:cBhvr>
                                      <p:tavLst>
                                        <p:tav tm="0">
                                          <p:val>
                                            <p:strVal val="1+#ppt_h/2"/>
                                          </p:val>
                                        </p:tav>
                                        <p:tav tm="100000">
                                          <p:val>
                                            <p:strVal val="#ppt_y"/>
                                          </p:val>
                                        </p:tav>
                                      </p:tavLst>
                                    </p:anim>
                                  </p:childTnLst>
                                </p:cTn>
                              </p:par>
                              <p:par>
                                <p:cTn id="12" presetID="2" presetClass="entr" presetSubtype="12" fill="hold" grpId="0" nodeType="withEffect">
                                  <p:stCondLst>
                                    <p:cond delay="1000"/>
                                  </p:stCondLst>
                                  <p:childTnLst>
                                    <p:set>
                                      <p:cBhvr>
                                        <p:cTn id="13" dur="1" fill="hold">
                                          <p:stCondLst>
                                            <p:cond delay="0"/>
                                          </p:stCondLst>
                                        </p:cTn>
                                        <p:tgtEl>
                                          <p:spTgt spid="26"/>
                                        </p:tgtEl>
                                        <p:attrNameLst>
                                          <p:attrName>style.visibility</p:attrName>
                                        </p:attrNameLst>
                                      </p:cBhvr>
                                      <p:to>
                                        <p:strVal val="visible"/>
                                      </p:to>
                                    </p:set>
                                    <p:anim calcmode="lin" valueType="num">
                                      <p:cBhvr additive="base">
                                        <p:cTn id="14" dur="500" fill="hold"/>
                                        <p:tgtEl>
                                          <p:spTgt spid="26"/>
                                        </p:tgtEl>
                                        <p:attrNameLst>
                                          <p:attrName>ppt_x</p:attrName>
                                        </p:attrNameLst>
                                      </p:cBhvr>
                                      <p:tavLst>
                                        <p:tav tm="0">
                                          <p:val>
                                            <p:strVal val="0-#ppt_w/2"/>
                                          </p:val>
                                        </p:tav>
                                        <p:tav tm="100000">
                                          <p:val>
                                            <p:strVal val="#ppt_x"/>
                                          </p:val>
                                        </p:tav>
                                      </p:tavLst>
                                    </p:anim>
                                    <p:anim calcmode="lin" valueType="num">
                                      <p:cBhvr additive="base">
                                        <p:cTn id="15" dur="500" fill="hold"/>
                                        <p:tgtEl>
                                          <p:spTgt spid="26"/>
                                        </p:tgtEl>
                                        <p:attrNameLst>
                                          <p:attrName>ppt_y</p:attrName>
                                        </p:attrNameLst>
                                      </p:cBhvr>
                                      <p:tavLst>
                                        <p:tav tm="0">
                                          <p:val>
                                            <p:strVal val="1+#ppt_h/2"/>
                                          </p:val>
                                        </p:tav>
                                        <p:tav tm="100000">
                                          <p:val>
                                            <p:strVal val="#ppt_y"/>
                                          </p:val>
                                        </p:tav>
                                      </p:tavLst>
                                    </p:anim>
                                  </p:childTnLst>
                                </p:cTn>
                              </p:par>
                              <p:par>
                                <p:cTn id="16" presetID="2" presetClass="entr" presetSubtype="12" fill="hold" grpId="0" nodeType="withEffect">
                                  <p:stCondLst>
                                    <p:cond delay="100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500" fill="hold"/>
                                        <p:tgtEl>
                                          <p:spTgt spid="31"/>
                                        </p:tgtEl>
                                        <p:attrNameLst>
                                          <p:attrName>ppt_x</p:attrName>
                                        </p:attrNameLst>
                                      </p:cBhvr>
                                      <p:tavLst>
                                        <p:tav tm="0">
                                          <p:val>
                                            <p:strVal val="0-#ppt_w/2"/>
                                          </p:val>
                                        </p:tav>
                                        <p:tav tm="100000">
                                          <p:val>
                                            <p:strVal val="#ppt_x"/>
                                          </p:val>
                                        </p:tav>
                                      </p:tavLst>
                                    </p:anim>
                                    <p:anim calcmode="lin" valueType="num">
                                      <p:cBhvr additive="base">
                                        <p:cTn id="19" dur="500" fill="hold"/>
                                        <p:tgtEl>
                                          <p:spTgt spid="31"/>
                                        </p:tgtEl>
                                        <p:attrNameLst>
                                          <p:attrName>ppt_y</p:attrName>
                                        </p:attrNameLst>
                                      </p:cBhvr>
                                      <p:tavLst>
                                        <p:tav tm="0">
                                          <p:val>
                                            <p:strVal val="1+#ppt_h/2"/>
                                          </p:val>
                                        </p:tav>
                                        <p:tav tm="100000">
                                          <p:val>
                                            <p:strVal val="#ppt_y"/>
                                          </p:val>
                                        </p:tav>
                                      </p:tavLst>
                                    </p:anim>
                                  </p:childTnLst>
                                </p:cTn>
                              </p:par>
                              <p:par>
                                <p:cTn id="20" presetID="2" presetClass="entr" presetSubtype="12" fill="hold" grpId="0" nodeType="withEffect">
                                  <p:stCondLst>
                                    <p:cond delay="1000"/>
                                  </p:stCondLst>
                                  <p:childTnLst>
                                    <p:set>
                                      <p:cBhvr>
                                        <p:cTn id="21" dur="1" fill="hold">
                                          <p:stCondLst>
                                            <p:cond delay="0"/>
                                          </p:stCondLst>
                                        </p:cTn>
                                        <p:tgtEl>
                                          <p:spTgt spid="33"/>
                                        </p:tgtEl>
                                        <p:attrNameLst>
                                          <p:attrName>style.visibility</p:attrName>
                                        </p:attrNameLst>
                                      </p:cBhvr>
                                      <p:to>
                                        <p:strVal val="visible"/>
                                      </p:to>
                                    </p:set>
                                    <p:anim calcmode="lin" valueType="num">
                                      <p:cBhvr additive="base">
                                        <p:cTn id="22" dur="500" fill="hold"/>
                                        <p:tgtEl>
                                          <p:spTgt spid="33"/>
                                        </p:tgtEl>
                                        <p:attrNameLst>
                                          <p:attrName>ppt_x</p:attrName>
                                        </p:attrNameLst>
                                      </p:cBhvr>
                                      <p:tavLst>
                                        <p:tav tm="0">
                                          <p:val>
                                            <p:strVal val="0-#ppt_w/2"/>
                                          </p:val>
                                        </p:tav>
                                        <p:tav tm="100000">
                                          <p:val>
                                            <p:strVal val="#ppt_x"/>
                                          </p:val>
                                        </p:tav>
                                      </p:tavLst>
                                    </p:anim>
                                    <p:anim calcmode="lin" valueType="num">
                                      <p:cBhvr additive="base">
                                        <p:cTn id="23" dur="500" fill="hold"/>
                                        <p:tgtEl>
                                          <p:spTgt spid="33"/>
                                        </p:tgtEl>
                                        <p:attrNameLst>
                                          <p:attrName>ppt_y</p:attrName>
                                        </p:attrNameLst>
                                      </p:cBhvr>
                                      <p:tavLst>
                                        <p:tav tm="0">
                                          <p:val>
                                            <p:strVal val="1+#ppt_h/2"/>
                                          </p:val>
                                        </p:tav>
                                        <p:tav tm="100000">
                                          <p:val>
                                            <p:strVal val="#ppt_y"/>
                                          </p:val>
                                        </p:tav>
                                      </p:tavLst>
                                    </p:anim>
                                  </p:childTnLst>
                                </p:cTn>
                              </p:par>
                              <p:par>
                                <p:cTn id="24" presetID="2" presetClass="entr" presetSubtype="12" fill="hold" grpId="0" nodeType="withEffect">
                                  <p:stCondLst>
                                    <p:cond delay="1000"/>
                                  </p:stCondLst>
                                  <p:childTnLst>
                                    <p:set>
                                      <p:cBhvr>
                                        <p:cTn id="25" dur="1" fill="hold">
                                          <p:stCondLst>
                                            <p:cond delay="0"/>
                                          </p:stCondLst>
                                        </p:cTn>
                                        <p:tgtEl>
                                          <p:spTgt spid="39"/>
                                        </p:tgtEl>
                                        <p:attrNameLst>
                                          <p:attrName>style.visibility</p:attrName>
                                        </p:attrNameLst>
                                      </p:cBhvr>
                                      <p:to>
                                        <p:strVal val="visible"/>
                                      </p:to>
                                    </p:set>
                                    <p:anim calcmode="lin" valueType="num">
                                      <p:cBhvr additive="base">
                                        <p:cTn id="26" dur="500" fill="hold"/>
                                        <p:tgtEl>
                                          <p:spTgt spid="39"/>
                                        </p:tgtEl>
                                        <p:attrNameLst>
                                          <p:attrName>ppt_x</p:attrName>
                                        </p:attrNameLst>
                                      </p:cBhvr>
                                      <p:tavLst>
                                        <p:tav tm="0">
                                          <p:val>
                                            <p:strVal val="0-#ppt_w/2"/>
                                          </p:val>
                                        </p:tav>
                                        <p:tav tm="100000">
                                          <p:val>
                                            <p:strVal val="#ppt_x"/>
                                          </p:val>
                                        </p:tav>
                                      </p:tavLst>
                                    </p:anim>
                                    <p:anim calcmode="lin" valueType="num">
                                      <p:cBhvr additive="base">
                                        <p:cTn id="27" dur="500" fill="hold"/>
                                        <p:tgtEl>
                                          <p:spTgt spid="39"/>
                                        </p:tgtEl>
                                        <p:attrNameLst>
                                          <p:attrName>ppt_y</p:attrName>
                                        </p:attrNameLst>
                                      </p:cBhvr>
                                      <p:tavLst>
                                        <p:tav tm="0">
                                          <p:val>
                                            <p:strVal val="1+#ppt_h/2"/>
                                          </p:val>
                                        </p:tav>
                                        <p:tav tm="100000">
                                          <p:val>
                                            <p:strVal val="#ppt_y"/>
                                          </p:val>
                                        </p:tav>
                                      </p:tavLst>
                                    </p:anim>
                                  </p:childTnLst>
                                </p:cTn>
                              </p:par>
                              <p:par>
                                <p:cTn id="28" presetID="2" presetClass="entr" presetSubtype="12" fill="hold" grpId="0" nodeType="withEffect">
                                  <p:stCondLst>
                                    <p:cond delay="1000"/>
                                  </p:stCondLst>
                                  <p:childTnLst>
                                    <p:set>
                                      <p:cBhvr>
                                        <p:cTn id="29" dur="1" fill="hold">
                                          <p:stCondLst>
                                            <p:cond delay="0"/>
                                          </p:stCondLst>
                                        </p:cTn>
                                        <p:tgtEl>
                                          <p:spTgt spid="42"/>
                                        </p:tgtEl>
                                        <p:attrNameLst>
                                          <p:attrName>style.visibility</p:attrName>
                                        </p:attrNameLst>
                                      </p:cBhvr>
                                      <p:to>
                                        <p:strVal val="visible"/>
                                      </p:to>
                                    </p:set>
                                    <p:anim calcmode="lin" valueType="num">
                                      <p:cBhvr additive="base">
                                        <p:cTn id="30" dur="500" fill="hold"/>
                                        <p:tgtEl>
                                          <p:spTgt spid="42"/>
                                        </p:tgtEl>
                                        <p:attrNameLst>
                                          <p:attrName>ppt_x</p:attrName>
                                        </p:attrNameLst>
                                      </p:cBhvr>
                                      <p:tavLst>
                                        <p:tav tm="0">
                                          <p:val>
                                            <p:strVal val="0-#ppt_w/2"/>
                                          </p:val>
                                        </p:tav>
                                        <p:tav tm="100000">
                                          <p:val>
                                            <p:strVal val="#ppt_x"/>
                                          </p:val>
                                        </p:tav>
                                      </p:tavLst>
                                    </p:anim>
                                    <p:anim calcmode="lin" valueType="num">
                                      <p:cBhvr additive="base">
                                        <p:cTn id="31"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4" grpId="0" animBg="1"/>
      <p:bldP spid="26" grpId="0" animBg="1"/>
      <p:bldP spid="31" grpId="0" animBg="1"/>
      <p:bldP spid="33" grpId="0" animBg="1"/>
      <p:bldP spid="39" grpId="0" animBg="1"/>
      <p:bldP spid="4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环保手续</a:t>
            </a:r>
          </a:p>
        </p:txBody>
      </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02</a:t>
            </a:r>
            <a:endParaRPr lang="zh-CN" altLang="en-US" sz="6600"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299"/>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841003" y="449662"/>
            <a:ext cx="778371" cy="778371"/>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 name="椭圆 4"/>
            <p:cNvSpPr/>
            <p:nvPr/>
          </p:nvSpPr>
          <p:spPr>
            <a:xfrm>
              <a:off x="3724323" y="1908536"/>
              <a:ext cx="1329153" cy="1329153"/>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椭圆 5"/>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70C0"/>
                </a:solidFill>
              </a:endParaRPr>
            </a:p>
          </p:txBody>
        </p:sp>
      </p:grpSp>
      <p:sp>
        <p:nvSpPr>
          <p:cNvPr id="2" name="圆角矩形 1"/>
          <p:cNvSpPr/>
          <p:nvPr/>
        </p:nvSpPr>
        <p:spPr>
          <a:xfrm>
            <a:off x="709017" y="362770"/>
            <a:ext cx="10789170" cy="95215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9" name="矩形 8"/>
          <p:cNvSpPr/>
          <p:nvPr/>
        </p:nvSpPr>
        <p:spPr>
          <a:xfrm>
            <a:off x="983966" y="629240"/>
            <a:ext cx="492443"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一</a:t>
            </a:r>
            <a:endParaRPr lang="zh-CN" altLang="en-US" sz="2400" dirty="0"/>
          </a:p>
        </p:txBody>
      </p:sp>
      <p:sp>
        <p:nvSpPr>
          <p:cNvPr id="10" name="矩形 9"/>
          <p:cNvSpPr/>
          <p:nvPr/>
        </p:nvSpPr>
        <p:spPr>
          <a:xfrm>
            <a:off x="1809235" y="546459"/>
            <a:ext cx="4288353" cy="584775"/>
          </a:xfrm>
          <a:prstGeom prst="rect">
            <a:avLst/>
          </a:prstGeom>
        </p:spPr>
        <p:txBody>
          <a:bodyPr wrap="none">
            <a:spAutoFit/>
          </a:bodyPr>
          <a:lstStyle/>
          <a:p>
            <a:pPr>
              <a:defRPr/>
            </a:pPr>
            <a:r>
              <a:rPr lang="zh-CN" altLang="en-US" sz="3200" b="1" dirty="0">
                <a:solidFill>
                  <a:srgbClr val="2F5EB0"/>
                </a:solidFill>
                <a:latin typeface="华文中宋" panose="02010600040101010101" pitchFamily="2" charset="-122"/>
                <a:ea typeface="华文中宋" panose="02010600040101010101" pitchFamily="2" charset="-122"/>
              </a:rPr>
              <a:t>建设项目管理常见问题</a:t>
            </a:r>
          </a:p>
        </p:txBody>
      </p:sp>
      <p:sp>
        <p:nvSpPr>
          <p:cNvPr id="11" name="矩形 10"/>
          <p:cNvSpPr/>
          <p:nvPr/>
        </p:nvSpPr>
        <p:spPr>
          <a:xfrm>
            <a:off x="2337157" y="1878339"/>
            <a:ext cx="3262432"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存在建设项目未批先建</a:t>
            </a:r>
            <a:endParaRPr lang="zh-CN" altLang="en-US" sz="2400" b="1" dirty="0">
              <a:solidFill>
                <a:schemeClr val="tx1">
                  <a:lumMod val="85000"/>
                  <a:lumOff val="15000"/>
                </a:schemeClr>
              </a:solidFill>
            </a:endParaRPr>
          </a:p>
        </p:txBody>
      </p:sp>
      <p:sp>
        <p:nvSpPr>
          <p:cNvPr id="12" name="圆角矩形 11"/>
          <p:cNvSpPr/>
          <p:nvPr/>
        </p:nvSpPr>
        <p:spPr>
          <a:xfrm rot="2700000">
            <a:off x="1509167" y="1825861"/>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矩形 12"/>
          <p:cNvSpPr/>
          <p:nvPr/>
        </p:nvSpPr>
        <p:spPr>
          <a:xfrm>
            <a:off x="2337157" y="2363642"/>
            <a:ext cx="5314275" cy="441916"/>
          </a:xfrm>
          <a:prstGeom prst="rect">
            <a:avLst/>
          </a:prstGeom>
        </p:spPr>
        <p:txBody>
          <a:bodyPr wrap="none">
            <a:spAutoFit/>
          </a:bodyPr>
          <a:lstStyle/>
          <a:p>
            <a:pPr>
              <a:lnSpc>
                <a:spcPct val="125000"/>
              </a:lnSpc>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如：未进行环境影响评价就开工建设或生产。</a:t>
            </a:r>
            <a:endPar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2352675" y="2955279"/>
            <a:ext cx="3570208"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建设项目发生重大改变。</a:t>
            </a:r>
          </a:p>
        </p:txBody>
      </p:sp>
      <p:sp>
        <p:nvSpPr>
          <p:cNvPr id="30" name="圆角矩形 29"/>
          <p:cNvSpPr/>
          <p:nvPr/>
        </p:nvSpPr>
        <p:spPr>
          <a:xfrm rot="2700000">
            <a:off x="1509166" y="2878123"/>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2337157" y="3362863"/>
            <a:ext cx="8481426" cy="147732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如：建设项目的性质、规模、地点、工艺等发生重大变化，未重新报批环保手续。某些项目未经环保“三同时”验收，长期借调试或“试生产”名义进行生产或存在超标排放。</a:t>
            </a:r>
          </a:p>
        </p:txBody>
      </p:sp>
      <p:sp>
        <p:nvSpPr>
          <p:cNvPr id="32" name="圆角矩形 31"/>
          <p:cNvSpPr/>
          <p:nvPr/>
        </p:nvSpPr>
        <p:spPr>
          <a:xfrm rot="2700000">
            <a:off x="1509166" y="4933868"/>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矩形 15"/>
          <p:cNvSpPr/>
          <p:nvPr/>
        </p:nvSpPr>
        <p:spPr>
          <a:xfrm>
            <a:off x="2193140" y="4986347"/>
            <a:ext cx="3262432" cy="461665"/>
          </a:xfrm>
          <a:prstGeom prst="rect">
            <a:avLst/>
          </a:prstGeom>
        </p:spPr>
        <p:txBody>
          <a:bodyPr wrap="none">
            <a:spAutoFit/>
          </a:bodyPr>
          <a:lstStyle/>
          <a:p>
            <a:r>
              <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三同时”执行不到位</a:t>
            </a:r>
          </a:p>
        </p:txBody>
      </p:sp>
      <p:sp>
        <p:nvSpPr>
          <p:cNvPr id="17" name="矩形 16"/>
          <p:cNvSpPr/>
          <p:nvPr/>
        </p:nvSpPr>
        <p:spPr>
          <a:xfrm>
            <a:off x="2352675" y="5366087"/>
            <a:ext cx="8625442" cy="1015663"/>
          </a:xfrm>
          <a:prstGeom prst="rect">
            <a:avLst/>
          </a:prstGeom>
        </p:spPr>
        <p:txBody>
          <a:bodyPr wrap="square">
            <a:spAutoFit/>
          </a:bodyPr>
          <a:lstStyle/>
          <a:p>
            <a:pPr indent="-179705">
              <a:lnSpc>
                <a:spcPct val="150000"/>
              </a:lnSpc>
              <a:buFont typeface="+mj-lt"/>
              <a:buAutoNum type="alphaLcPeriod"/>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须配套建设的环保治理设施未建成，主体项目已投入生产，违法排污。</a:t>
            </a:r>
          </a:p>
          <a:p>
            <a:pPr indent="-179705">
              <a:lnSpc>
                <a:spcPct val="150000"/>
              </a:lnSpc>
              <a:buFont typeface="+mj-lt"/>
              <a:buAutoNum type="alphaLcPeriod"/>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配套建设的环保治理设施达不到预计治理效果，或验收不合格，超标排污。</a:t>
            </a:r>
          </a:p>
        </p:txBody>
      </p:sp>
      <p:sp>
        <p:nvSpPr>
          <p:cNvPr id="18" name="文本框 17"/>
          <p:cNvSpPr txBox="1"/>
          <p:nvPr/>
        </p:nvSpPr>
        <p:spPr>
          <a:xfrm>
            <a:off x="1551726" y="1860877"/>
            <a:ext cx="480963"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37" name="文本框 36"/>
          <p:cNvSpPr txBox="1"/>
          <p:nvPr/>
        </p:nvSpPr>
        <p:spPr>
          <a:xfrm>
            <a:off x="1551726" y="2930601"/>
            <a:ext cx="480963"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38" name="文本框 37"/>
          <p:cNvSpPr txBox="1"/>
          <p:nvPr/>
        </p:nvSpPr>
        <p:spPr>
          <a:xfrm>
            <a:off x="1543704" y="4983460"/>
            <a:ext cx="480963"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841003" y="449662"/>
            <a:ext cx="778371" cy="778371"/>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3" name="椭圆 22"/>
            <p:cNvSpPr/>
            <p:nvPr/>
          </p:nvSpPr>
          <p:spPr>
            <a:xfrm>
              <a:off x="3724323" y="1908536"/>
              <a:ext cx="1329153" cy="1329153"/>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4" name="椭圆 23"/>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70C0"/>
                </a:solidFill>
              </a:endParaRPr>
            </a:p>
          </p:txBody>
        </p:sp>
      </p:grpSp>
      <p:sp>
        <p:nvSpPr>
          <p:cNvPr id="25" name="圆角矩形 24"/>
          <p:cNvSpPr/>
          <p:nvPr/>
        </p:nvSpPr>
        <p:spPr>
          <a:xfrm>
            <a:off x="709017" y="362770"/>
            <a:ext cx="10789170" cy="95215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 name="矩形 1"/>
          <p:cNvSpPr/>
          <p:nvPr/>
        </p:nvSpPr>
        <p:spPr>
          <a:xfrm>
            <a:off x="1849115" y="546459"/>
            <a:ext cx="3467616"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建设项目环保流程</a:t>
            </a:r>
            <a:endParaRPr lang="en-US" altLang="zh-CN" sz="3200" b="1" dirty="0">
              <a:solidFill>
                <a:srgbClr val="2F5EB0"/>
              </a:solidFill>
              <a:latin typeface="华文中宋" panose="02010600040101010101" pitchFamily="2" charset="-122"/>
              <a:ea typeface="华文中宋" panose="02010600040101010101" pitchFamily="2" charset="-122"/>
            </a:endParaRPr>
          </a:p>
        </p:txBody>
      </p:sp>
      <p:sp>
        <p:nvSpPr>
          <p:cNvPr id="9" name="矩形 8"/>
          <p:cNvSpPr/>
          <p:nvPr/>
        </p:nvSpPr>
        <p:spPr>
          <a:xfrm>
            <a:off x="989967" y="614786"/>
            <a:ext cx="492443"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二</a:t>
            </a:r>
          </a:p>
        </p:txBody>
      </p:sp>
      <p:sp>
        <p:nvSpPr>
          <p:cNvPr id="10" name="矩形 9"/>
          <p:cNvSpPr/>
          <p:nvPr/>
        </p:nvSpPr>
        <p:spPr>
          <a:xfrm>
            <a:off x="2344738" y="1983251"/>
            <a:ext cx="6022803"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建设项目建设前编制环境影响评价文件并报批。      </a:t>
            </a:r>
          </a:p>
        </p:txBody>
      </p:sp>
      <p:sp>
        <p:nvSpPr>
          <p:cNvPr id="12" name="燕尾形 11"/>
          <p:cNvSpPr/>
          <p:nvPr/>
        </p:nvSpPr>
        <p:spPr>
          <a:xfrm rot="5400000">
            <a:off x="1725014" y="2436312"/>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椭圆 12"/>
          <p:cNvSpPr/>
          <p:nvPr/>
        </p:nvSpPr>
        <p:spPr>
          <a:xfrm>
            <a:off x="1551729" y="1922597"/>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5" name="椭圆 34"/>
          <p:cNvSpPr/>
          <p:nvPr/>
        </p:nvSpPr>
        <p:spPr>
          <a:xfrm>
            <a:off x="1551726" y="2802418"/>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7" name="椭圆 36"/>
          <p:cNvSpPr/>
          <p:nvPr/>
        </p:nvSpPr>
        <p:spPr>
          <a:xfrm>
            <a:off x="1551726" y="3682239"/>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8" name="椭圆 37"/>
          <p:cNvSpPr/>
          <p:nvPr/>
        </p:nvSpPr>
        <p:spPr>
          <a:xfrm>
            <a:off x="1551725" y="4562060"/>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9" name="椭圆 38"/>
          <p:cNvSpPr/>
          <p:nvPr/>
        </p:nvSpPr>
        <p:spPr>
          <a:xfrm>
            <a:off x="1551722" y="5428815"/>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0" name="燕尾形 39"/>
          <p:cNvSpPr/>
          <p:nvPr/>
        </p:nvSpPr>
        <p:spPr>
          <a:xfrm rot="5400000">
            <a:off x="1725014" y="3334986"/>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2" name="燕尾形 41"/>
          <p:cNvSpPr/>
          <p:nvPr/>
        </p:nvSpPr>
        <p:spPr>
          <a:xfrm rot="5400000">
            <a:off x="1725014" y="4218307"/>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5" name="燕尾形 44"/>
          <p:cNvSpPr/>
          <p:nvPr/>
        </p:nvSpPr>
        <p:spPr>
          <a:xfrm rot="5400000">
            <a:off x="1725014" y="5081542"/>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矩形 13"/>
          <p:cNvSpPr/>
          <p:nvPr/>
        </p:nvSpPr>
        <p:spPr>
          <a:xfrm>
            <a:off x="2356966" y="2863072"/>
            <a:ext cx="5057795"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环评经环保部门批复后方可进行土建施工。</a:t>
            </a:r>
          </a:p>
        </p:txBody>
      </p:sp>
      <p:sp>
        <p:nvSpPr>
          <p:cNvPr id="15" name="矩形 14"/>
          <p:cNvSpPr/>
          <p:nvPr/>
        </p:nvSpPr>
        <p:spPr>
          <a:xfrm>
            <a:off x="2352675" y="3742893"/>
            <a:ext cx="3005951"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建设项目土建验收申报。</a:t>
            </a:r>
          </a:p>
        </p:txBody>
      </p:sp>
      <p:sp>
        <p:nvSpPr>
          <p:cNvPr id="16" name="矩形 15"/>
          <p:cNvSpPr/>
          <p:nvPr/>
        </p:nvSpPr>
        <p:spPr>
          <a:xfrm>
            <a:off x="2352675" y="4332756"/>
            <a:ext cx="8569448" cy="961289"/>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建设项目试生产验收申报。（延期试生产三个条件一个期限：期间达标排放；无投诉；工艺等无变化；最长不超过一年）</a:t>
            </a:r>
          </a:p>
        </p:txBody>
      </p:sp>
      <p:sp>
        <p:nvSpPr>
          <p:cNvPr id="17" name="矩形 16"/>
          <p:cNvSpPr/>
          <p:nvPr/>
        </p:nvSpPr>
        <p:spPr>
          <a:xfrm>
            <a:off x="2351088" y="5478499"/>
            <a:ext cx="5208477"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试生产通过后</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个月内申请“三同时”验收。</a:t>
            </a:r>
          </a:p>
        </p:txBody>
      </p:sp>
      <p:sp>
        <p:nvSpPr>
          <p:cNvPr id="18" name="文本框 17"/>
          <p:cNvSpPr txBox="1"/>
          <p:nvPr/>
        </p:nvSpPr>
        <p:spPr>
          <a:xfrm>
            <a:off x="1593776" y="1969307"/>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48" name="文本框 47"/>
          <p:cNvSpPr txBox="1"/>
          <p:nvPr/>
        </p:nvSpPr>
        <p:spPr>
          <a:xfrm>
            <a:off x="1572748" y="2846665"/>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51" name="文本框 50"/>
          <p:cNvSpPr txBox="1"/>
          <p:nvPr/>
        </p:nvSpPr>
        <p:spPr>
          <a:xfrm>
            <a:off x="1572748" y="3714843"/>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54" name="文本框 53"/>
          <p:cNvSpPr txBox="1"/>
          <p:nvPr/>
        </p:nvSpPr>
        <p:spPr>
          <a:xfrm>
            <a:off x="1572748" y="4622302"/>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57" name="文本框 56"/>
          <p:cNvSpPr txBox="1"/>
          <p:nvPr/>
        </p:nvSpPr>
        <p:spPr>
          <a:xfrm>
            <a:off x="1572748" y="5468624"/>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ln>
          <a:effectLst>
            <a:innerShdw blurRad="63500" dist="50800" dir="13500000">
              <a:prstClr val="black">
                <a:alpha val="50000"/>
              </a:prstClr>
            </a:innerShdw>
          </a:effectLst>
        </p:spPr>
        <p:txBody>
          <a:bodyPr vert="horz" wrap="square" lIns="91422" tIns="45711" rIns="91422" bIns="45711" numCol="1" anchor="t" anchorCtr="0" compatLnSpc="1"/>
          <a:lstStyle/>
          <a:p>
            <a:endParaRPr lang="zh-CN" altLang="en-US" sz="1705">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anose="020B0503020204020204" pitchFamily="34" charset="-122"/>
                <a:ea typeface="微软雅黑" panose="020B0503020204020204" pitchFamily="34" charset="-122"/>
                <a:sym typeface="微软雅黑" panose="020B0503020204020204" pitchFamily="34" charset="-122"/>
              </a:rPr>
              <a:t>防护措施</a:t>
            </a:r>
          </a:p>
        </p:txBody>
      </p:sp>
      <p:sp>
        <p:nvSpPr>
          <p:cNvPr id="131" name="TextBox 13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03</a:t>
            </a:r>
            <a:endParaRPr lang="zh-CN" altLang="en-US" sz="6600" dirty="0">
              <a:solidFill>
                <a:schemeClr val="bg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75"/>
                                        </p:tgtEl>
                                        <p:attrNameLst>
                                          <p:attrName>style.visibility</p:attrName>
                                        </p:attrNameLst>
                                      </p:cBhvr>
                                      <p:to>
                                        <p:strVal val="visible"/>
                                      </p:to>
                                    </p:set>
                                    <p:anim by="(-#ppt_w*2)" calcmode="lin" valueType="num">
                                      <p:cBhvr rctx="PPT">
                                        <p:cTn id="7" dur="500" autoRev="1" fill="hold">
                                          <p:stCondLst>
                                            <p:cond delay="0"/>
                                          </p:stCondLst>
                                        </p:cTn>
                                        <p:tgtEl>
                                          <p:spTgt spid="75"/>
                                        </p:tgtEl>
                                        <p:attrNameLst>
                                          <p:attrName>ppt_w</p:attrName>
                                        </p:attrNameLst>
                                      </p:cBhvr>
                                    </p:anim>
                                    <p:anim by="(#ppt_w*0.50)" calcmode="lin" valueType="num">
                                      <p:cBhvr>
                                        <p:cTn id="8" dur="500" decel="50000" autoRev="1" fill="hold">
                                          <p:stCondLst>
                                            <p:cond delay="0"/>
                                          </p:stCondLst>
                                        </p:cTn>
                                        <p:tgtEl>
                                          <p:spTgt spid="75"/>
                                        </p:tgtEl>
                                        <p:attrNameLst>
                                          <p:attrName>ppt_x</p:attrName>
                                        </p:attrNameLst>
                                      </p:cBhvr>
                                    </p:anim>
                                    <p:anim from="(-#ppt_h/2)" to="(#ppt_y)" calcmode="lin" valueType="num">
                                      <p:cBhvr>
                                        <p:cTn id="9" dur="1000" fill="hold">
                                          <p:stCondLst>
                                            <p:cond delay="0"/>
                                          </p:stCondLst>
                                        </p:cTn>
                                        <p:tgtEl>
                                          <p:spTgt spid="75"/>
                                        </p:tgtEl>
                                        <p:attrNameLst>
                                          <p:attrName>ppt_y</p:attrName>
                                        </p:attrNameLst>
                                      </p:cBhvr>
                                    </p:anim>
                                    <p:animRot by="21600000">
                                      <p:cBhvr>
                                        <p:cTn id="10" dur="1000" fill="hold">
                                          <p:stCondLst>
                                            <p:cond delay="0"/>
                                          </p:stCondLst>
                                        </p:cTn>
                                        <p:tgtEl>
                                          <p:spTgt spid="75"/>
                                        </p:tgtEl>
                                        <p:attrNameLst>
                                          <p:attrName>r</p:attrName>
                                        </p:attrNameLst>
                                      </p:cBhvr>
                                    </p:animRot>
                                  </p:childTnLst>
                                </p:cTn>
                              </p:par>
                            </p:childTnLst>
                          </p:cTn>
                        </p:par>
                        <p:par>
                          <p:cTn id="11" fill="hold">
                            <p:stCondLst>
                              <p:cond delay="1299"/>
                            </p:stCondLst>
                            <p:childTnLst>
                              <p:par>
                                <p:cTn id="12" presetID="10" presetClass="entr" presetSubtype="0" fill="hold" grpId="0" nodeType="afterEffect">
                                  <p:stCondLst>
                                    <p:cond delay="0"/>
                                  </p:stCondLst>
                                  <p:childTnLst>
                                    <p:set>
                                      <p:cBhvr>
                                        <p:cTn id="13" dur="1" fill="hold">
                                          <p:stCondLst>
                                            <p:cond delay="0"/>
                                          </p:stCondLst>
                                        </p:cTn>
                                        <p:tgtEl>
                                          <p:spTgt spid="131"/>
                                        </p:tgtEl>
                                        <p:attrNameLst>
                                          <p:attrName>style.visibility</p:attrName>
                                        </p:attrNameLst>
                                      </p:cBhvr>
                                      <p:to>
                                        <p:strVal val="visible"/>
                                      </p:to>
                                    </p:set>
                                    <p:animEffect transition="in" filter="fade">
                                      <p:cBhvr>
                                        <p:cTn id="14" dur="12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圆角矩形 14"/>
          <p:cNvSpPr/>
          <p:nvPr/>
        </p:nvSpPr>
        <p:spPr>
          <a:xfrm>
            <a:off x="1705099" y="1916113"/>
            <a:ext cx="216024" cy="3973457"/>
          </a:xfrm>
          <a:prstGeom prst="roundRect">
            <a:avLst/>
          </a:prstGeom>
          <a:solidFill>
            <a:srgbClr val="FFC00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41" name="TextBox 40"/>
          <p:cNvSpPr txBox="1"/>
          <p:nvPr/>
        </p:nvSpPr>
        <p:spPr>
          <a:xfrm>
            <a:off x="13514411" y="7029400"/>
            <a:ext cx="877163" cy="369332"/>
          </a:xfrm>
          <a:prstGeom prst="rect">
            <a:avLst/>
          </a:prstGeom>
          <a:noFill/>
        </p:spPr>
        <p:txBody>
          <a:bodyPr wrap="none" rtlCol="0">
            <a:spAutoFit/>
          </a:bodyPr>
          <a:lstStyle/>
          <a:p>
            <a:r>
              <a:rPr lang="zh-CN" altLang="en-US" dirty="0"/>
              <a:t>延时符</a:t>
            </a:r>
          </a:p>
        </p:txBody>
      </p:sp>
      <p:sp>
        <p:nvSpPr>
          <p:cNvPr id="2" name="矩形 1"/>
          <p:cNvSpPr/>
          <p:nvPr/>
        </p:nvSpPr>
        <p:spPr>
          <a:xfrm>
            <a:off x="750257" y="220837"/>
            <a:ext cx="2646878"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排污口的设置</a:t>
            </a:r>
          </a:p>
        </p:txBody>
      </p:sp>
      <p:sp>
        <p:nvSpPr>
          <p:cNvPr id="23" name="圆角矩形 22"/>
          <p:cNvSpPr/>
          <p:nvPr/>
        </p:nvSpPr>
        <p:spPr>
          <a:xfrm rot="2700000">
            <a:off x="1518227" y="1458120"/>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4" name="圆角矩形 23"/>
          <p:cNvSpPr/>
          <p:nvPr/>
        </p:nvSpPr>
        <p:spPr>
          <a:xfrm rot="2700000">
            <a:off x="1518226" y="2328112"/>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5" name="圆角矩形 24"/>
          <p:cNvSpPr/>
          <p:nvPr/>
        </p:nvSpPr>
        <p:spPr>
          <a:xfrm rot="2700000">
            <a:off x="1518225" y="3198104"/>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6" name="圆角矩形 25"/>
          <p:cNvSpPr/>
          <p:nvPr/>
        </p:nvSpPr>
        <p:spPr>
          <a:xfrm rot="2700000">
            <a:off x="1518225" y="4068096"/>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7" name="圆角矩形 26"/>
          <p:cNvSpPr/>
          <p:nvPr/>
        </p:nvSpPr>
        <p:spPr>
          <a:xfrm rot="2700000">
            <a:off x="1518224" y="4938088"/>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8" name="圆角矩形 27"/>
          <p:cNvSpPr/>
          <p:nvPr/>
        </p:nvSpPr>
        <p:spPr>
          <a:xfrm rot="2700000">
            <a:off x="1518223" y="5808082"/>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9" name="矩形 8"/>
          <p:cNvSpPr/>
          <p:nvPr/>
        </p:nvSpPr>
        <p:spPr>
          <a:xfrm>
            <a:off x="2497187" y="1520473"/>
            <a:ext cx="590097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依据</a:t>
            </a:r>
            <a:r>
              <a:rPr lang="en-US" altLang="zh-CN" sz="2000" dirty="0">
                <a:latin typeface="微软雅黑" panose="020B0503020204020204" pitchFamily="34" charset="-122"/>
                <a:ea typeface="微软雅黑" panose="020B0503020204020204" pitchFamily="34" charset="-122"/>
              </a:rPr>
              <a:t>《XX</a:t>
            </a:r>
            <a:r>
              <a:rPr lang="zh-CN" altLang="en-US" sz="2000" dirty="0">
                <a:latin typeface="微软雅黑" panose="020B0503020204020204" pitchFamily="34" charset="-122"/>
                <a:ea typeface="微软雅黑" panose="020B0503020204020204" pitchFamily="34" charset="-122"/>
              </a:rPr>
              <a:t>省排污口设置及规范化整治管理办法</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a:t>
            </a:r>
          </a:p>
        </p:txBody>
      </p:sp>
      <p:sp>
        <p:nvSpPr>
          <p:cNvPr id="10" name="矩形 9"/>
          <p:cNvSpPr/>
          <p:nvPr/>
        </p:nvSpPr>
        <p:spPr>
          <a:xfrm>
            <a:off x="2497187" y="2362068"/>
            <a:ext cx="4031873"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原则：一明显；二合理；三便于。</a:t>
            </a:r>
          </a:p>
        </p:txBody>
      </p:sp>
      <p:sp>
        <p:nvSpPr>
          <p:cNvPr id="11" name="矩形 10"/>
          <p:cNvSpPr/>
          <p:nvPr/>
        </p:nvSpPr>
        <p:spPr>
          <a:xfrm>
            <a:off x="2497187" y="3242104"/>
            <a:ext cx="5570756"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标识牌规范化，尺寸，内容，材质，悬挂位置。</a:t>
            </a:r>
          </a:p>
        </p:txBody>
      </p:sp>
      <p:sp>
        <p:nvSpPr>
          <p:cNvPr id="12" name="矩形 11"/>
          <p:cNvSpPr/>
          <p:nvPr/>
        </p:nvSpPr>
        <p:spPr>
          <a:xfrm>
            <a:off x="2497187" y="4112880"/>
            <a:ext cx="9417963" cy="477054"/>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一类污染物设置在车间或处理设施排放口处；二类污染物排放口设置在总排污口。</a:t>
            </a:r>
          </a:p>
        </p:txBody>
      </p:sp>
      <p:sp>
        <p:nvSpPr>
          <p:cNvPr id="13" name="矩形 12"/>
          <p:cNvSpPr/>
          <p:nvPr/>
        </p:nvSpPr>
        <p:spPr>
          <a:xfrm>
            <a:off x="2497187" y="4992258"/>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输水、气管线进行标识（种类、流向）。</a:t>
            </a:r>
          </a:p>
        </p:txBody>
      </p:sp>
      <p:sp>
        <p:nvSpPr>
          <p:cNvPr id="14" name="矩形 13"/>
          <p:cNvSpPr/>
          <p:nvPr/>
        </p:nvSpPr>
        <p:spPr>
          <a:xfrm>
            <a:off x="2497187" y="5889570"/>
            <a:ext cx="8392041" cy="477054"/>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间歇性排放的，排放口未设置标志牌（明确排放时段），设置暂存设施。</a:t>
            </a:r>
          </a:p>
        </p:txBody>
      </p:sp>
      <p:sp>
        <p:nvSpPr>
          <p:cNvPr id="37" name="文本框 36"/>
          <p:cNvSpPr txBox="1"/>
          <p:nvPr/>
        </p:nvSpPr>
        <p:spPr>
          <a:xfrm>
            <a:off x="1552525" y="1500724"/>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38" name="文本框 37"/>
          <p:cNvSpPr txBox="1"/>
          <p:nvPr/>
        </p:nvSpPr>
        <p:spPr>
          <a:xfrm>
            <a:off x="1540948" y="2395005"/>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39" name="文本框 38"/>
          <p:cNvSpPr txBox="1"/>
          <p:nvPr/>
        </p:nvSpPr>
        <p:spPr>
          <a:xfrm>
            <a:off x="1538956" y="3250582"/>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40" name="文本框 39"/>
          <p:cNvSpPr txBox="1"/>
          <p:nvPr/>
        </p:nvSpPr>
        <p:spPr>
          <a:xfrm>
            <a:off x="1538955" y="4118113"/>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42" name="文本框 41"/>
          <p:cNvSpPr txBox="1"/>
          <p:nvPr/>
        </p:nvSpPr>
        <p:spPr>
          <a:xfrm>
            <a:off x="1538694" y="4994055"/>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
        <p:nvSpPr>
          <p:cNvPr id="45" name="文本框 44"/>
          <p:cNvSpPr txBox="1"/>
          <p:nvPr/>
        </p:nvSpPr>
        <p:spPr>
          <a:xfrm>
            <a:off x="1538694" y="5860560"/>
            <a:ext cx="521171" cy="461665"/>
          </a:xfrm>
          <a:prstGeom prst="rect">
            <a:avLst/>
          </a:prstGeom>
          <a:noFill/>
        </p:spPr>
        <p:txBody>
          <a:bodyPr wrap="square" rtlCol="0">
            <a:spAutoFit/>
          </a:bodyPr>
          <a:lstStyle/>
          <a:p>
            <a:pPr algn="ctr"/>
            <a:r>
              <a:rPr lang="en-US" altLang="zh-CN" sz="2400" b="1" dirty="0">
                <a:solidFill>
                  <a:schemeClr val="bg1"/>
                </a:solidFill>
              </a:rPr>
              <a:t>6</a:t>
            </a:r>
            <a:endParaRPr lang="zh-CN" altLang="en-US" sz="24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c1ec6b4c8718ec3729fa4977e1f43f60734446"/>
  <p:tag name="COMMONDATA" val="eyJoZGlkIjoiZjVlN2VlZjQ2NWNiODg1MTUyMTZhNWQ2ODRkOWRmODYifQ=="/>
</p:tagLst>
</file>

<file path=ppt/theme/theme1.xml><?xml version="1.0" encoding="utf-8"?>
<a:theme xmlns:a="http://schemas.openxmlformats.org/drawingml/2006/main" name="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1556</Words>
  <Application>Microsoft Office PowerPoint</Application>
  <PresentationFormat>自定义</PresentationFormat>
  <Paragraphs>228</Paragraphs>
  <Slides>25</Slides>
  <Notes>23</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25</vt:i4>
      </vt:variant>
    </vt:vector>
  </HeadingPairs>
  <TitlesOfParts>
    <vt:vector size="34" baseType="lpstr">
      <vt:lpstr>Adobe Garamond Pro Bold</vt:lpstr>
      <vt:lpstr>华文中宋</vt:lpstr>
      <vt:lpstr>微软雅黑</vt:lpstr>
      <vt:lpstr>Arial</vt:lpstr>
      <vt:lpstr>Calibri</vt:lpstr>
      <vt:lpstr>Haettenschweiler</vt:lpstr>
      <vt:lpstr>Impact</vt:lpstr>
      <vt:lpstr>Wingdings</vt:lpstr>
      <vt:lpstr>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王 帅</cp:lastModifiedBy>
  <cp:revision>4</cp:revision>
  <dcterms:created xsi:type="dcterms:W3CDTF">2020-12-12T15:12:00Z</dcterms:created>
  <dcterms:modified xsi:type="dcterms:W3CDTF">2022-09-08T07:12:33Z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2052-11.1.0.12313</vt:lpwstr>
  </property>
  <property fmtid="{D5CDD505-2E9C-101B-9397-08002B2CF9AE}" pid="3" name="ICV">
    <vt:lpwstr>81E26951B9A34AF5A946BDDD4FA20BA1</vt:lpwstr>
  </property>
</Properties>
</file>