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  <p:sldMasterId id="2147483661" r:id="rId2"/>
  </p:sldMasterIdLst>
  <p:notesMasterIdLst>
    <p:notesMasterId r:id="rId27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80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0000"/>
    <a:srgbClr val="3539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68" d="100"/>
          <a:sy n="68" d="100"/>
        </p:scale>
        <p:origin x="79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gs" Target="tags/tag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EA96332-4E29-4A45-AF94-71EADB2299F4}" type="datetimeFigureOut">
              <a:rPr lang="zh-CN" altLang="en-US" smtClean="0"/>
              <a:t>2019/3/2 Saturday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458362-1063-4937-8A88-A567370AF7BC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162021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E30AB-8515-4AEA-B788-15F4FB34578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1780901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4688213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E30AB-8515-4AEA-B788-15F4FB34578A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4339648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E30AB-8515-4AEA-B788-15F4FB34578A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328526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332753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72691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E30AB-8515-4AEA-B788-15F4FB34578A}" type="slidenum">
              <a:rPr lang="zh-CN" altLang="en-US" smtClean="0"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866443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04258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548026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E30AB-8515-4AEA-B788-15F4FB34578A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3441213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B09441-CE43-4E52-869E-0E4DBCD2F8C3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8864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E30AB-8515-4AEA-B788-15F4FB34578A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954827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133326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46602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171897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906791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E30AB-8515-4AEA-B788-15F4FB34578A}" type="slidenum">
              <a:rPr lang="zh-CN" altLang="en-US" smtClean="0"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445234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F3E30AB-8515-4AEA-B788-15F4FB34578A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236172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043148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009194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5873305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514988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6941151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E458362-1063-4937-8A88-A567370AF7BC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467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C6D157-9A91-4AD4-A666-1D4875B3107B}" type="datetimeFigureOut">
              <a:rPr lang="zh-CN" altLang="en-US" smtClean="0"/>
              <a:t>2019/3/2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2C0DD0-8148-4672-9DCF-8BD54738A1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9861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6076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85585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C6D157-9A91-4AD4-A666-1D4875B3107B}" type="datetimeFigureOut">
              <a:rPr lang="zh-CN" altLang="en-US" smtClean="0"/>
              <a:t>2019/3/2 Saturday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2C0DD0-8148-4672-9DCF-8BD54738A1DF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5421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>
            <a:lumMod val="8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30820CF-B880-4189-942D-D702A7CBA730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2019/3/2 Saturday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913308-F349-4B6D-A68A-DD1791B4A57B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01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g"/><Relationship Id="rId4" Type="http://schemas.openxmlformats.org/officeDocument/2006/relationships/image" Target="../media/image22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5.png"/><Relationship Id="rId5" Type="http://schemas.openxmlformats.org/officeDocument/2006/relationships/image" Target="../media/image24.wmf"/><Relationship Id="rId4" Type="http://schemas.openxmlformats.org/officeDocument/2006/relationships/oleObject" Target="../embeddings/oleObject1.bin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5.png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 flipH="1">
            <a:off x="6048142" y="1833520"/>
            <a:ext cx="3484098" cy="5024481"/>
          </a:xfrm>
          <a:custGeom>
            <a:avLst/>
            <a:gdLst>
              <a:gd name="connsiteX0" fmla="*/ 0 w 3484098"/>
              <a:gd name="connsiteY0" fmla="*/ 0 h 5024481"/>
              <a:gd name="connsiteX1" fmla="*/ 0 w 3484098"/>
              <a:gd name="connsiteY1" fmla="*/ 2044172 h 5024481"/>
              <a:gd name="connsiteX2" fmla="*/ 2066619 w 3484098"/>
              <a:gd name="connsiteY2" fmla="*/ 5024481 h 5024481"/>
              <a:gd name="connsiteX3" fmla="*/ 3484098 w 3484098"/>
              <a:gd name="connsiteY3" fmla="*/ 5024481 h 5024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098" h="5024481">
                <a:moveTo>
                  <a:pt x="0" y="0"/>
                </a:moveTo>
                <a:lnTo>
                  <a:pt x="0" y="2044172"/>
                </a:lnTo>
                <a:lnTo>
                  <a:pt x="2066619" y="5024481"/>
                </a:lnTo>
                <a:lnTo>
                  <a:pt x="3484098" y="5024481"/>
                </a:lnTo>
                <a:close/>
              </a:path>
            </a:pathLst>
          </a:cu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04" y="1775786"/>
            <a:ext cx="11159602" cy="3286538"/>
          </a:xfrm>
          <a:custGeom>
            <a:avLst/>
            <a:gdLst>
              <a:gd name="connsiteX0" fmla="*/ 0 w 11159602"/>
              <a:gd name="connsiteY0" fmla="*/ 0 h 3323400"/>
              <a:gd name="connsiteX1" fmla="*/ 11159602 w 11159602"/>
              <a:gd name="connsiteY1" fmla="*/ 0 h 3323400"/>
              <a:gd name="connsiteX2" fmla="*/ 11159602 w 11159602"/>
              <a:gd name="connsiteY2" fmla="*/ 3323400 h 3323400"/>
              <a:gd name="connsiteX3" fmla="*/ 0 w 11159602"/>
              <a:gd name="connsiteY3" fmla="*/ 3323400 h 332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59602" h="3323400">
                <a:moveTo>
                  <a:pt x="0" y="0"/>
                </a:moveTo>
                <a:lnTo>
                  <a:pt x="11159602" y="0"/>
                </a:lnTo>
                <a:lnTo>
                  <a:pt x="11159602" y="3323400"/>
                </a:lnTo>
                <a:lnTo>
                  <a:pt x="0" y="3323400"/>
                </a:lnTo>
                <a:close/>
              </a:path>
            </a:pathLst>
          </a:custGeom>
        </p:spPr>
      </p:pic>
      <p:grpSp>
        <p:nvGrpSpPr>
          <p:cNvPr id="4" name="组合 3"/>
          <p:cNvGrpSpPr/>
          <p:nvPr/>
        </p:nvGrpSpPr>
        <p:grpSpPr>
          <a:xfrm>
            <a:off x="8615522" y="37843"/>
            <a:ext cx="3576478" cy="7843947"/>
            <a:chOff x="8615522" y="37843"/>
            <a:chExt cx="3576478" cy="7843947"/>
          </a:xfrm>
        </p:grpSpPr>
        <p:sp>
          <p:nvSpPr>
            <p:cNvPr id="8" name="直角三角形 7"/>
            <p:cNvSpPr/>
            <p:nvPr/>
          </p:nvSpPr>
          <p:spPr>
            <a:xfrm flipH="1">
              <a:off x="8707902" y="37843"/>
              <a:ext cx="3484098" cy="5024481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4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 rot="7500000" flipH="1" flipV="1">
              <a:off x="6066670" y="5104119"/>
              <a:ext cx="5326523" cy="228819"/>
            </a:xfrm>
            <a:prstGeom prst="rect">
              <a:avLst/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0" name="文本框 1"/>
          <p:cNvSpPr>
            <a:spLocks noChangeArrowheads="1"/>
          </p:cNvSpPr>
          <p:nvPr/>
        </p:nvSpPr>
        <p:spPr bwMode="auto">
          <a:xfrm>
            <a:off x="716585" y="5419332"/>
            <a:ext cx="48013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6000" b="1" dirty="0">
                <a:solidFill>
                  <a:srgbClr val="35394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项目施工周报</a:t>
            </a:r>
            <a:endParaRPr lang="en-US" altLang="en-US" sz="6000" b="1" dirty="0">
              <a:solidFill>
                <a:srgbClr val="35394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0125381" y="1158853"/>
            <a:ext cx="2066619" cy="5326523"/>
            <a:chOff x="10125381" y="1158853"/>
            <a:chExt cx="2066619" cy="5326523"/>
          </a:xfrm>
        </p:grpSpPr>
        <p:sp>
          <p:nvSpPr>
            <p:cNvPr id="7" name="直角三角形 6"/>
            <p:cNvSpPr/>
            <p:nvPr/>
          </p:nvSpPr>
          <p:spPr>
            <a:xfrm flipH="1">
              <a:off x="10125381" y="2082015"/>
              <a:ext cx="2066619" cy="2980309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 rot="7500000">
              <a:off x="8248879" y="3762487"/>
              <a:ext cx="5326523" cy="119256"/>
            </a:xfrm>
            <a:prstGeom prst="rect">
              <a:avLst/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" name="组合 1"/>
          <p:cNvGrpSpPr/>
          <p:nvPr/>
        </p:nvGrpSpPr>
        <p:grpSpPr>
          <a:xfrm>
            <a:off x="0" y="650765"/>
            <a:ext cx="2278966" cy="5326523"/>
            <a:chOff x="0" y="650765"/>
            <a:chExt cx="2278966" cy="5326523"/>
          </a:xfrm>
        </p:grpSpPr>
        <p:sp>
          <p:nvSpPr>
            <p:cNvPr id="6" name="直角三角形 5"/>
            <p:cNvSpPr/>
            <p:nvPr/>
          </p:nvSpPr>
          <p:spPr>
            <a:xfrm flipV="1">
              <a:off x="0" y="1775789"/>
              <a:ext cx="2278966" cy="3286539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4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 rot="7500000" flipH="1" flipV="1">
              <a:off x="-1324459" y="3199617"/>
              <a:ext cx="5326523" cy="228819"/>
            </a:xfrm>
            <a:prstGeom prst="rect">
              <a:avLst/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4" name="矩形 23"/>
          <p:cNvSpPr/>
          <p:nvPr/>
        </p:nvSpPr>
        <p:spPr>
          <a:xfrm>
            <a:off x="1098847" y="180951"/>
            <a:ext cx="47371" cy="231173"/>
          </a:xfrm>
          <a:prstGeom prst="rect">
            <a:avLst/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 flipH="1">
            <a:off x="166258" y="112121"/>
            <a:ext cx="928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LOGO</a:t>
            </a:r>
            <a:endParaRPr lang="zh-CN" altLang="en-US" sz="2000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89280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  <p:bldP spid="24" grpId="0" animBg="1"/>
      <p:bldP spid="2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310426" y="5943978"/>
            <a:ext cx="3379128" cy="375740"/>
          </a:xfrm>
          <a:prstGeom prst="rect">
            <a:avLst/>
          </a:prstGeom>
          <a:solidFill>
            <a:srgbClr val="10253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矩形 2"/>
          <p:cNvSpPr/>
          <p:nvPr/>
        </p:nvSpPr>
        <p:spPr>
          <a:xfrm>
            <a:off x="4310426" y="5927012"/>
            <a:ext cx="3420571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8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单击输入信息对图片加以描述</a:t>
            </a:r>
            <a:endParaRPr lang="zh-CN" altLang="en-US" sz="1867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1317" y="1390694"/>
            <a:ext cx="5881584" cy="4411189"/>
          </a:xfrm>
          <a:prstGeom prst="rect">
            <a:avLst/>
          </a:prstGeom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39" y="1390694"/>
            <a:ext cx="5856651" cy="4392489"/>
          </a:xfrm>
          <a:prstGeom prst="rect">
            <a:avLst/>
          </a:prstGeom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963641" y="306784"/>
            <a:ext cx="4493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本周完成工程量</a:t>
            </a:r>
            <a:endParaRPr lang="en-US" altLang="zh-CN" sz="32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平行四边形 8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平行四边形 9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87340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963641" y="306784"/>
            <a:ext cx="4493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本周完成工程量</a:t>
            </a:r>
            <a:endParaRPr lang="en-US" altLang="zh-CN" sz="32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1655970" y="1481196"/>
            <a:ext cx="10471412" cy="884673"/>
            <a:chOff x="1720588" y="587152"/>
            <a:chExt cx="10471412" cy="2114490"/>
          </a:xfrm>
        </p:grpSpPr>
        <p:pic>
          <p:nvPicPr>
            <p:cNvPr id="4" name="图片 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711484" y="587153"/>
              <a:ext cx="6480516" cy="2114489"/>
            </a:xfrm>
            <a:custGeom>
              <a:avLst/>
              <a:gdLst>
                <a:gd name="connsiteX0" fmla="*/ 1045086 w 8271928"/>
                <a:gd name="connsiteY0" fmla="*/ 0 h 2114489"/>
                <a:gd name="connsiteX1" fmla="*/ 8271928 w 8271928"/>
                <a:gd name="connsiteY1" fmla="*/ 0 h 2114489"/>
                <a:gd name="connsiteX2" fmla="*/ 8271928 w 8271928"/>
                <a:gd name="connsiteY2" fmla="*/ 2114489 h 2114489"/>
                <a:gd name="connsiteX3" fmla="*/ 0 w 8271928"/>
                <a:gd name="connsiteY3" fmla="*/ 2114489 h 2114489"/>
                <a:gd name="connsiteX4" fmla="*/ 0 w 8271928"/>
                <a:gd name="connsiteY4" fmla="*/ 2088334 h 21144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8271928" h="2114489">
                  <a:moveTo>
                    <a:pt x="1045086" y="0"/>
                  </a:moveTo>
                  <a:lnTo>
                    <a:pt x="8271928" y="0"/>
                  </a:lnTo>
                  <a:lnTo>
                    <a:pt x="8271928" y="2114489"/>
                  </a:lnTo>
                  <a:lnTo>
                    <a:pt x="0" y="2114489"/>
                  </a:lnTo>
                  <a:lnTo>
                    <a:pt x="0" y="2088334"/>
                  </a:lnTo>
                  <a:close/>
                </a:path>
              </a:pathLst>
            </a:custGeom>
          </p:spPr>
        </p:pic>
        <p:sp>
          <p:nvSpPr>
            <p:cNvPr id="5" name="平行四边形 4"/>
            <p:cNvSpPr/>
            <p:nvPr/>
          </p:nvSpPr>
          <p:spPr>
            <a:xfrm>
              <a:off x="1720588" y="587152"/>
              <a:ext cx="5137412" cy="2114489"/>
            </a:xfrm>
            <a:prstGeom prst="parallelogram">
              <a:avLst>
                <a:gd name="adj" fmla="val 50044"/>
              </a:avLst>
            </a:prstGeom>
            <a:solidFill>
              <a:srgbClr val="C00000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6" name="平行四边形 5"/>
          <p:cNvSpPr/>
          <p:nvPr/>
        </p:nvSpPr>
        <p:spPr>
          <a:xfrm>
            <a:off x="34444" y="1940404"/>
            <a:ext cx="2269844" cy="826356"/>
          </a:xfrm>
          <a:prstGeom prst="parallelogram">
            <a:avLst>
              <a:gd name="adj" fmla="val 50044"/>
            </a:avLst>
          </a:prstGeom>
          <a:solidFill>
            <a:srgbClr val="353943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" name="平行四边形 6"/>
          <p:cNvSpPr/>
          <p:nvPr/>
        </p:nvSpPr>
        <p:spPr>
          <a:xfrm>
            <a:off x="216739" y="1481196"/>
            <a:ext cx="1395319" cy="639530"/>
          </a:xfrm>
          <a:prstGeom prst="parallelogram">
            <a:avLst>
              <a:gd name="adj" fmla="val 50044"/>
            </a:avLst>
          </a:prstGeom>
          <a:solidFill>
            <a:srgbClr val="BFBFBF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文本框 9" descr="e7d195523061f1c0deeec63e560781cfd59afb0ea006f2a87ABB68BF51EA6619813959095094C18C62A12F549504892A4AAA8C1554C6663626E05CA27F281A14E6983772AFC3FB97135759321DEA3D709AACD122C08E6ED192FFACBB1E1BECB2ED91EE5F1ED7B5B4D639FA608C47C1EEEE0A899CA8C6B4A60DCCA6D3BA80ED4161D4A4778988E171"/>
          <p:cNvSpPr txBox="1"/>
          <p:nvPr/>
        </p:nvSpPr>
        <p:spPr>
          <a:xfrm>
            <a:off x="2912332" y="1586775"/>
            <a:ext cx="2954655" cy="646331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r>
              <a:rPr lang="zh-CN" altLang="en-US" sz="36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Kartika" panose="02020503030404060203" pitchFamily="18" charset="0"/>
              </a:rPr>
              <a:t>工作完成情况</a:t>
            </a:r>
            <a:endParaRPr lang="en-US" altLang="zh-CN" sz="36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Kartika" panose="02020503030404060203" pitchFamily="18" charset="0"/>
            </a:endParaRPr>
          </a:p>
        </p:txBody>
      </p:sp>
      <p:sp>
        <p:nvSpPr>
          <p:cNvPr id="14" name="文本框 13"/>
          <p:cNvSpPr txBox="1"/>
          <p:nvPr/>
        </p:nvSpPr>
        <p:spPr>
          <a:xfrm>
            <a:off x="577228" y="3265074"/>
            <a:ext cx="5847956" cy="336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地下二层墙柱完成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三层柱浇筑完成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钢筋绑扎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20%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钢筋完成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40%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板带区域外柱、外墙浇筑完成、地下一层柱浇筑完成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第一道支撑破除完成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地下一层柱浇筑、外墙浇筑完成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第一道支撑破除完成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地下一层柱、外墙浇筑完成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5711484" y="3332253"/>
            <a:ext cx="11335435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地下二层墙柱完成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轴以东三层梁板浇筑完成、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11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轴以西三层梁板浇筑完成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三层柱浇筑完成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地下一层梁板支模架浇完成、钢筋绑扎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-9.8</a:t>
            </a:r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梁板支模架完成</a:t>
            </a: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90%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第一道支撑破除完成</a:t>
            </a:r>
            <a:endParaRPr lang="en-US" altLang="zh-CN" sz="12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地下一层柱浇筑完成、外墙钢筋</a:t>
            </a:r>
            <a:r>
              <a:rPr lang="en-US" altLang="zh-CN" sz="1200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70%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（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30%</a:t>
            </a: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等栈桥区域清理）第一道支撑破除完成</a:t>
            </a:r>
            <a:r>
              <a:rPr lang="en-US" altLang="zh-CN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50%</a:t>
            </a:r>
          </a:p>
          <a:p>
            <a:pPr marL="342900" indent="-342900">
              <a:lnSpc>
                <a:spcPct val="200000"/>
              </a:lnSpc>
              <a:buFont typeface="Wingdings" panose="05000000000000000000" pitchFamily="2" charset="2"/>
              <a:buChar char="u"/>
            </a:pPr>
            <a:r>
              <a:rPr lang="zh-CN" altLang="en-US" sz="12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地下一层柱、外墙浇筑完成</a:t>
            </a:r>
          </a:p>
        </p:txBody>
      </p:sp>
      <p:sp>
        <p:nvSpPr>
          <p:cNvPr id="3" name="矩形 2"/>
          <p:cNvSpPr/>
          <p:nvPr/>
        </p:nvSpPr>
        <p:spPr>
          <a:xfrm>
            <a:off x="5374561" y="3130716"/>
            <a:ext cx="45719" cy="362931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/>
          <p:cNvSpPr txBox="1"/>
          <p:nvPr/>
        </p:nvSpPr>
        <p:spPr>
          <a:xfrm>
            <a:off x="1655970" y="2902923"/>
            <a:ext cx="1278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上周计划</a:t>
            </a:r>
          </a:p>
        </p:txBody>
      </p:sp>
      <p:sp>
        <p:nvSpPr>
          <p:cNvPr id="18" name="文本框 17"/>
          <p:cNvSpPr txBox="1"/>
          <p:nvPr/>
        </p:nvSpPr>
        <p:spPr>
          <a:xfrm>
            <a:off x="5931464" y="2946050"/>
            <a:ext cx="26273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本周完成情况</a:t>
            </a:r>
          </a:p>
        </p:txBody>
      </p:sp>
      <p:sp>
        <p:nvSpPr>
          <p:cNvPr id="20" name="平行四边形 19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平行四边形 20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19906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750"/>
                            </p:stCondLst>
                            <p:childTnLst>
                              <p:par>
                                <p:cTn id="1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2" dur="25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25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10" grpId="0"/>
      <p:bldP spid="10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295"/>
            <a:ext cx="6806682" cy="4533356"/>
          </a:xfrm>
          <a:custGeom>
            <a:avLst/>
            <a:gdLst>
              <a:gd name="connsiteX0" fmla="*/ 0 w 7049225"/>
              <a:gd name="connsiteY0" fmla="*/ 0 h 3677930"/>
              <a:gd name="connsiteX1" fmla="*/ 5223180 w 7049225"/>
              <a:gd name="connsiteY1" fmla="*/ 0 h 3677930"/>
              <a:gd name="connsiteX2" fmla="*/ 7049225 w 7049225"/>
              <a:gd name="connsiteY2" fmla="*/ 3677930 h 3677930"/>
              <a:gd name="connsiteX3" fmla="*/ 0 w 7049225"/>
              <a:gd name="connsiteY3" fmla="*/ 3677930 h 3677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49225" h="3677930">
                <a:moveTo>
                  <a:pt x="0" y="0"/>
                </a:moveTo>
                <a:lnTo>
                  <a:pt x="5223180" y="0"/>
                </a:lnTo>
                <a:lnTo>
                  <a:pt x="7049225" y="3677930"/>
                </a:lnTo>
                <a:lnTo>
                  <a:pt x="0" y="3677930"/>
                </a:lnTo>
                <a:close/>
              </a:path>
            </a:pathLst>
          </a:custGeom>
          <a:effectLst/>
        </p:spPr>
      </p:pic>
      <p:sp>
        <p:nvSpPr>
          <p:cNvPr id="52" name="任意多边形 51"/>
          <p:cNvSpPr/>
          <p:nvPr/>
        </p:nvSpPr>
        <p:spPr>
          <a:xfrm flipH="1">
            <a:off x="5753373" y="1301483"/>
            <a:ext cx="6092680" cy="978454"/>
          </a:xfrm>
          <a:custGeom>
            <a:avLst/>
            <a:gdLst>
              <a:gd name="connsiteX0" fmla="*/ 6092680 w 6092680"/>
              <a:gd name="connsiteY0" fmla="*/ 0 h 978454"/>
              <a:gd name="connsiteX1" fmla="*/ 5625148 w 6092680"/>
              <a:gd name="connsiteY1" fmla="*/ 0 h 978454"/>
              <a:gd name="connsiteX2" fmla="*/ 5519545 w 6092680"/>
              <a:gd name="connsiteY2" fmla="*/ 0 h 978454"/>
              <a:gd name="connsiteX3" fmla="*/ 5052013 w 6092680"/>
              <a:gd name="connsiteY3" fmla="*/ 0 h 978454"/>
              <a:gd name="connsiteX4" fmla="*/ 1460260 w 6092680"/>
              <a:gd name="connsiteY4" fmla="*/ 0 h 978454"/>
              <a:gd name="connsiteX5" fmla="*/ 992728 w 6092680"/>
              <a:gd name="connsiteY5" fmla="*/ 0 h 978454"/>
              <a:gd name="connsiteX6" fmla="*/ 726055 w 6092680"/>
              <a:gd name="connsiteY6" fmla="*/ 0 h 978454"/>
              <a:gd name="connsiteX7" fmla="*/ 258523 w 6092680"/>
              <a:gd name="connsiteY7" fmla="*/ 0 h 978454"/>
              <a:gd name="connsiteX8" fmla="*/ 258523 w 6092680"/>
              <a:gd name="connsiteY8" fmla="*/ 1 h 978454"/>
              <a:gd name="connsiteX9" fmla="*/ 0 w 6092680"/>
              <a:gd name="connsiteY9" fmla="*/ 1 h 978454"/>
              <a:gd name="connsiteX10" fmla="*/ 0 w 6092680"/>
              <a:gd name="connsiteY10" fmla="*/ 978454 h 978454"/>
              <a:gd name="connsiteX11" fmla="*/ 467532 w 6092680"/>
              <a:gd name="connsiteY11" fmla="*/ 978454 h 978454"/>
              <a:gd name="connsiteX12" fmla="*/ 5262393 w 6092680"/>
              <a:gd name="connsiteY12" fmla="*/ 978454 h 978454"/>
              <a:gd name="connsiteX13" fmla="*/ 5729925 w 6092680"/>
              <a:gd name="connsiteY13" fmla="*/ 978454 h 978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2680" h="978454">
                <a:moveTo>
                  <a:pt x="6092680" y="0"/>
                </a:moveTo>
                <a:lnTo>
                  <a:pt x="5625148" y="0"/>
                </a:lnTo>
                <a:lnTo>
                  <a:pt x="5519545" y="0"/>
                </a:lnTo>
                <a:lnTo>
                  <a:pt x="5052013" y="0"/>
                </a:lnTo>
                <a:lnTo>
                  <a:pt x="1460260" y="0"/>
                </a:lnTo>
                <a:lnTo>
                  <a:pt x="992728" y="0"/>
                </a:lnTo>
                <a:lnTo>
                  <a:pt x="726055" y="0"/>
                </a:lnTo>
                <a:lnTo>
                  <a:pt x="258523" y="0"/>
                </a:lnTo>
                <a:lnTo>
                  <a:pt x="258523" y="1"/>
                </a:lnTo>
                <a:lnTo>
                  <a:pt x="0" y="1"/>
                </a:lnTo>
                <a:lnTo>
                  <a:pt x="0" y="978454"/>
                </a:lnTo>
                <a:lnTo>
                  <a:pt x="467532" y="978454"/>
                </a:lnTo>
                <a:lnTo>
                  <a:pt x="5262393" y="978454"/>
                </a:lnTo>
                <a:lnTo>
                  <a:pt x="5729925" y="97845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6874654" y="1354665"/>
            <a:ext cx="45624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solidFill>
                  <a:schemeClr val="bg1"/>
                </a:solidFill>
                <a:latin typeface="Kartika" panose="02020503030404060203" pitchFamily="18" charset="0"/>
                <a:ea typeface="方正姚体" panose="02010601030101010101" pitchFamily="2" charset="-122"/>
                <a:cs typeface="Kartika" panose="02020503030404060203" pitchFamily="18" charset="0"/>
              </a:rPr>
              <a:t>PART    02</a:t>
            </a:r>
            <a:endParaRPr lang="zh-CN" altLang="en-US" sz="6600" b="1" dirty="0">
              <a:solidFill>
                <a:schemeClr val="bg1"/>
              </a:solidFill>
              <a:latin typeface="Kartika" panose="02020503030404060203" pitchFamily="18" charset="0"/>
              <a:ea typeface="方正姚体" panose="02010601030101010101" pitchFamily="2" charset="-122"/>
              <a:cs typeface="Kartika" panose="02020503030404060203" pitchFamily="18" charset="0"/>
            </a:endParaRPr>
          </a:p>
        </p:txBody>
      </p:sp>
      <p:sp>
        <p:nvSpPr>
          <p:cNvPr id="39" name="文本框 1"/>
          <p:cNvSpPr>
            <a:spLocks noChangeArrowheads="1"/>
          </p:cNvSpPr>
          <p:nvPr/>
        </p:nvSpPr>
        <p:spPr bwMode="auto">
          <a:xfrm>
            <a:off x="6635807" y="2764141"/>
            <a:ext cx="48013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r>
              <a:rPr lang="zh-CN" altLang="en-US" sz="6000" b="1" dirty="0">
                <a:solidFill>
                  <a:srgbClr val="35394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质量品质提升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300211" y="4081284"/>
            <a:ext cx="1471586" cy="1471586"/>
            <a:chOff x="8122790" y="4264008"/>
            <a:chExt cx="1998222" cy="19982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8122790" y="4264008"/>
              <a:ext cx="1998222" cy="1998222"/>
              <a:chOff x="925401" y="3148271"/>
              <a:chExt cx="2664296" cy="2664296"/>
            </a:xfrm>
          </p:grpSpPr>
          <p:sp>
            <p:nvSpPr>
              <p:cNvPr id="17" name="椭圆 16"/>
              <p:cNvSpPr/>
              <p:nvPr userDrawn="1"/>
            </p:nvSpPr>
            <p:spPr>
              <a:xfrm>
                <a:off x="925401" y="3148271"/>
                <a:ext cx="2664296" cy="266429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/>
              </a:p>
            </p:txBody>
          </p:sp>
          <p:sp>
            <p:nvSpPr>
              <p:cNvPr id="18" name="椭圆 17"/>
              <p:cNvSpPr/>
              <p:nvPr userDrawn="1"/>
            </p:nvSpPr>
            <p:spPr>
              <a:xfrm>
                <a:off x="1069417" y="3292287"/>
                <a:ext cx="2376264" cy="2376264"/>
              </a:xfrm>
              <a:prstGeom prst="ellipse">
                <a:avLst/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/>
              </a:p>
            </p:txBody>
          </p:sp>
        </p:grp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1901" y="4723119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672228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8" grpId="0"/>
      <p:bldP spid="3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963641" y="329150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质量品质提升</a:t>
            </a:r>
          </a:p>
        </p:txBody>
      </p:sp>
      <p:sp>
        <p:nvSpPr>
          <p:cNvPr id="10" name="矩形 9"/>
          <p:cNvSpPr/>
          <p:nvPr/>
        </p:nvSpPr>
        <p:spPr>
          <a:xfrm>
            <a:off x="3407701" y="5924559"/>
            <a:ext cx="5568619" cy="521368"/>
          </a:xfrm>
          <a:prstGeom prst="rect">
            <a:avLst/>
          </a:prstGeom>
          <a:solidFill>
            <a:srgbClr val="10253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" name="矩形 10"/>
          <p:cNvSpPr/>
          <p:nvPr/>
        </p:nvSpPr>
        <p:spPr>
          <a:xfrm>
            <a:off x="3722460" y="5959541"/>
            <a:ext cx="4939101" cy="4205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133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品质质量人员培训会第三期、第四期</a:t>
            </a:r>
            <a:endParaRPr lang="en-US" altLang="zh-CN" sz="2133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677" y="1220755"/>
            <a:ext cx="5709287" cy="4281965"/>
          </a:xfrm>
          <a:prstGeom prst="rect">
            <a:avLst/>
          </a:prstGeom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46" y="1220755"/>
            <a:ext cx="5712700" cy="4284525"/>
          </a:xfrm>
          <a:prstGeom prst="rect">
            <a:avLst/>
          </a:prstGeom>
          <a:ln>
            <a:noFill/>
          </a:ln>
        </p:spPr>
      </p:pic>
      <p:sp>
        <p:nvSpPr>
          <p:cNvPr id="8" name="平行四边形 7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平行四边形 8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67775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4225629" y="5900829"/>
            <a:ext cx="3488675" cy="606569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2" name="矩形 11"/>
          <p:cNvSpPr/>
          <p:nvPr/>
        </p:nvSpPr>
        <p:spPr>
          <a:xfrm>
            <a:off x="5186248" y="6004058"/>
            <a:ext cx="326436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现场钢筋绑扎</a:t>
            </a: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629" y="1521029"/>
            <a:ext cx="3758140" cy="4209410"/>
          </a:xfrm>
          <a:prstGeom prst="rect">
            <a:avLst/>
          </a:prstGeom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8235" y="1519706"/>
            <a:ext cx="3748412" cy="4198515"/>
          </a:xfrm>
          <a:prstGeom prst="rect">
            <a:avLst/>
          </a:prstGeom>
          <a:ln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975" y="1519707"/>
            <a:ext cx="3748412" cy="4198513"/>
          </a:xfrm>
          <a:prstGeom prst="rect">
            <a:avLst/>
          </a:prstGeom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876742" y="336436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质量品质提升</a:t>
            </a:r>
          </a:p>
        </p:txBody>
      </p:sp>
      <p:sp>
        <p:nvSpPr>
          <p:cNvPr id="10" name="平行四边形 9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平行四边形 10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8761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295"/>
            <a:ext cx="6806682" cy="4533356"/>
          </a:xfrm>
          <a:custGeom>
            <a:avLst/>
            <a:gdLst>
              <a:gd name="connsiteX0" fmla="*/ 0 w 7049225"/>
              <a:gd name="connsiteY0" fmla="*/ 0 h 3677930"/>
              <a:gd name="connsiteX1" fmla="*/ 5223180 w 7049225"/>
              <a:gd name="connsiteY1" fmla="*/ 0 h 3677930"/>
              <a:gd name="connsiteX2" fmla="*/ 7049225 w 7049225"/>
              <a:gd name="connsiteY2" fmla="*/ 3677930 h 3677930"/>
              <a:gd name="connsiteX3" fmla="*/ 0 w 7049225"/>
              <a:gd name="connsiteY3" fmla="*/ 3677930 h 3677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49225" h="3677930">
                <a:moveTo>
                  <a:pt x="0" y="0"/>
                </a:moveTo>
                <a:lnTo>
                  <a:pt x="5223180" y="0"/>
                </a:lnTo>
                <a:lnTo>
                  <a:pt x="7049225" y="3677930"/>
                </a:lnTo>
                <a:lnTo>
                  <a:pt x="0" y="3677930"/>
                </a:lnTo>
                <a:close/>
              </a:path>
            </a:pathLst>
          </a:custGeom>
          <a:effectLst/>
        </p:spPr>
      </p:pic>
      <p:sp>
        <p:nvSpPr>
          <p:cNvPr id="52" name="任意多边形 51"/>
          <p:cNvSpPr/>
          <p:nvPr/>
        </p:nvSpPr>
        <p:spPr>
          <a:xfrm flipH="1">
            <a:off x="5753373" y="1301483"/>
            <a:ext cx="6092680" cy="978454"/>
          </a:xfrm>
          <a:custGeom>
            <a:avLst/>
            <a:gdLst>
              <a:gd name="connsiteX0" fmla="*/ 6092680 w 6092680"/>
              <a:gd name="connsiteY0" fmla="*/ 0 h 978454"/>
              <a:gd name="connsiteX1" fmla="*/ 5625148 w 6092680"/>
              <a:gd name="connsiteY1" fmla="*/ 0 h 978454"/>
              <a:gd name="connsiteX2" fmla="*/ 5519545 w 6092680"/>
              <a:gd name="connsiteY2" fmla="*/ 0 h 978454"/>
              <a:gd name="connsiteX3" fmla="*/ 5052013 w 6092680"/>
              <a:gd name="connsiteY3" fmla="*/ 0 h 978454"/>
              <a:gd name="connsiteX4" fmla="*/ 1460260 w 6092680"/>
              <a:gd name="connsiteY4" fmla="*/ 0 h 978454"/>
              <a:gd name="connsiteX5" fmla="*/ 992728 w 6092680"/>
              <a:gd name="connsiteY5" fmla="*/ 0 h 978454"/>
              <a:gd name="connsiteX6" fmla="*/ 726055 w 6092680"/>
              <a:gd name="connsiteY6" fmla="*/ 0 h 978454"/>
              <a:gd name="connsiteX7" fmla="*/ 258523 w 6092680"/>
              <a:gd name="connsiteY7" fmla="*/ 0 h 978454"/>
              <a:gd name="connsiteX8" fmla="*/ 258523 w 6092680"/>
              <a:gd name="connsiteY8" fmla="*/ 1 h 978454"/>
              <a:gd name="connsiteX9" fmla="*/ 0 w 6092680"/>
              <a:gd name="connsiteY9" fmla="*/ 1 h 978454"/>
              <a:gd name="connsiteX10" fmla="*/ 0 w 6092680"/>
              <a:gd name="connsiteY10" fmla="*/ 978454 h 978454"/>
              <a:gd name="connsiteX11" fmla="*/ 467532 w 6092680"/>
              <a:gd name="connsiteY11" fmla="*/ 978454 h 978454"/>
              <a:gd name="connsiteX12" fmla="*/ 5262393 w 6092680"/>
              <a:gd name="connsiteY12" fmla="*/ 978454 h 978454"/>
              <a:gd name="connsiteX13" fmla="*/ 5729925 w 6092680"/>
              <a:gd name="connsiteY13" fmla="*/ 978454 h 978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2680" h="978454">
                <a:moveTo>
                  <a:pt x="6092680" y="0"/>
                </a:moveTo>
                <a:lnTo>
                  <a:pt x="5625148" y="0"/>
                </a:lnTo>
                <a:lnTo>
                  <a:pt x="5519545" y="0"/>
                </a:lnTo>
                <a:lnTo>
                  <a:pt x="5052013" y="0"/>
                </a:lnTo>
                <a:lnTo>
                  <a:pt x="1460260" y="0"/>
                </a:lnTo>
                <a:lnTo>
                  <a:pt x="992728" y="0"/>
                </a:lnTo>
                <a:lnTo>
                  <a:pt x="726055" y="0"/>
                </a:lnTo>
                <a:lnTo>
                  <a:pt x="258523" y="0"/>
                </a:lnTo>
                <a:lnTo>
                  <a:pt x="258523" y="1"/>
                </a:lnTo>
                <a:lnTo>
                  <a:pt x="0" y="1"/>
                </a:lnTo>
                <a:lnTo>
                  <a:pt x="0" y="978454"/>
                </a:lnTo>
                <a:lnTo>
                  <a:pt x="467532" y="978454"/>
                </a:lnTo>
                <a:lnTo>
                  <a:pt x="5262393" y="978454"/>
                </a:lnTo>
                <a:lnTo>
                  <a:pt x="5729925" y="97845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6874654" y="1354665"/>
            <a:ext cx="45624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solidFill>
                  <a:schemeClr val="bg1"/>
                </a:solidFill>
                <a:latin typeface="Kartika" panose="02020503030404060203" pitchFamily="18" charset="0"/>
                <a:ea typeface="方正姚体" panose="02010601030101010101" pitchFamily="2" charset="-122"/>
                <a:cs typeface="Kartika" panose="02020503030404060203" pitchFamily="18" charset="0"/>
              </a:rPr>
              <a:t>PART    03</a:t>
            </a:r>
            <a:endParaRPr lang="zh-CN" altLang="en-US" sz="6600" b="1" dirty="0">
              <a:solidFill>
                <a:schemeClr val="bg1"/>
              </a:solidFill>
              <a:latin typeface="Kartika" panose="02020503030404060203" pitchFamily="18" charset="0"/>
              <a:ea typeface="方正姚体" panose="02010601030101010101" pitchFamily="2" charset="-122"/>
              <a:cs typeface="Kartika" panose="02020503030404060203" pitchFamily="18" charset="0"/>
            </a:endParaRPr>
          </a:p>
        </p:txBody>
      </p:sp>
      <p:sp>
        <p:nvSpPr>
          <p:cNvPr id="39" name="文本框 1"/>
          <p:cNvSpPr>
            <a:spLocks noChangeArrowheads="1"/>
          </p:cNvSpPr>
          <p:nvPr/>
        </p:nvSpPr>
        <p:spPr bwMode="auto">
          <a:xfrm>
            <a:off x="7404788" y="2764141"/>
            <a:ext cx="3262432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r>
              <a:rPr lang="zh-CN" altLang="en-US" sz="6000" b="1" dirty="0">
                <a:solidFill>
                  <a:srgbClr val="35394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下周计划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300211" y="4081284"/>
            <a:ext cx="1471586" cy="1471586"/>
            <a:chOff x="8122790" y="4264008"/>
            <a:chExt cx="1998222" cy="19982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8122790" y="4264008"/>
              <a:ext cx="1998222" cy="1998222"/>
              <a:chOff x="925401" y="3148271"/>
              <a:chExt cx="2664296" cy="2664296"/>
            </a:xfrm>
          </p:grpSpPr>
          <p:sp>
            <p:nvSpPr>
              <p:cNvPr id="17" name="椭圆 16"/>
              <p:cNvSpPr/>
              <p:nvPr userDrawn="1"/>
            </p:nvSpPr>
            <p:spPr>
              <a:xfrm>
                <a:off x="925401" y="3148271"/>
                <a:ext cx="2664296" cy="266429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/>
              </a:p>
            </p:txBody>
          </p:sp>
          <p:sp>
            <p:nvSpPr>
              <p:cNvPr id="18" name="椭圆 17"/>
              <p:cNvSpPr/>
              <p:nvPr userDrawn="1"/>
            </p:nvSpPr>
            <p:spPr>
              <a:xfrm>
                <a:off x="1069417" y="3292287"/>
                <a:ext cx="2376264" cy="2376264"/>
              </a:xfrm>
              <a:prstGeom prst="ellipse">
                <a:avLst/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/>
              </a:p>
            </p:txBody>
          </p:sp>
        </p:grp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1901" y="4723119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38809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8" grpId="0"/>
      <p:bldP spid="39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55280" y="329150"/>
            <a:ext cx="259217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下周计划</a:t>
            </a:r>
          </a:p>
        </p:txBody>
      </p:sp>
      <p:graphicFrame>
        <p:nvGraphicFramePr>
          <p:cNvPr id="5" name="Group 4"/>
          <p:cNvGraphicFramePr>
            <a:graphicFrameLocks noGrp="1"/>
          </p:cNvGraphicFramePr>
          <p:nvPr>
            <p:extLst/>
          </p:nvPr>
        </p:nvGraphicFramePr>
        <p:xfrm>
          <a:off x="3977712" y="1519707"/>
          <a:ext cx="8114802" cy="4702676"/>
        </p:xfrm>
        <a:graphic>
          <a:graphicData uri="http://schemas.openxmlformats.org/drawingml/2006/table">
            <a:tbl>
              <a:tblPr/>
              <a:tblGrid>
                <a:gridCol w="27183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074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1595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730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65404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       施工区域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b="1" kern="1200" dirty="0">
                          <a:solidFill>
                            <a:schemeClr val="bg1"/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施工项目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开始时间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完成时间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4-1-1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地下一层梁板支模架完成、钢筋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50%</a:t>
                      </a:r>
                      <a:endParaRPr lang="zh-CN" altLang="en-US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4-1-2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三层柱浇筑完成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4-1-3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等型钢进场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8.30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4-1-4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地下一层梁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12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日浇筑完成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4-1-5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-9.8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梁板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13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浇筑完成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9.12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4-1-6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地下一层梁板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15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浇筑完成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9.15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4-1-10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地下二层梁板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15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日浇筑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  <a:sym typeface="Arial" panose="020B0604020202020204" pitchFamily="34" charset="0"/>
                        </a:rPr>
                        <a:t>完成</a:t>
                      </a:r>
                      <a:endParaRPr lang="zh-CN" altLang="en-US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9.15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4-2-1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、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4-2-2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等型钢进场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4-2-3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支撑破除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70%</a:t>
                      </a:r>
                      <a:endParaRPr lang="zh-CN" altLang="en-US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2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4-2-6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板带区域外墙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11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日浇筑、</a:t>
                      </a:r>
                      <a:endParaRPr lang="en-US" altLang="zh-CN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板带破除完成清理完成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50%</a:t>
                      </a:r>
                      <a:endParaRPr lang="zh-CN" altLang="en-US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4-2-7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支撑清理完成、外墙、柱钢筋调直完成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2062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4-2-8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支撑破除完成、清理完成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80%</a:t>
                      </a: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、</a:t>
                      </a:r>
                      <a:endParaRPr lang="en-US" altLang="zh-CN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外墙模板完成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70%</a:t>
                      </a:r>
                      <a:endParaRPr lang="zh-CN" altLang="en-US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1995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B04</a:t>
                      </a:r>
                      <a:r>
                        <a:rPr kumimoji="0" lang="zh-CN" altLang="en-US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4-2-9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地下一层顶板支模架</a:t>
                      </a:r>
                      <a:r>
                        <a:rPr lang="en-US" altLang="zh-CN" sz="11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30%</a:t>
                      </a:r>
                      <a:endParaRPr lang="zh-CN" altLang="en-US" sz="1100" kern="1200" dirty="0">
                        <a:solidFill>
                          <a:schemeClr val="tx1">
                            <a:lumMod val="85000"/>
                            <a:lumOff val="15000"/>
                          </a:schemeClr>
                        </a:solidFill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1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1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-63897" y="4532250"/>
            <a:ext cx="4130621" cy="1766204"/>
            <a:chOff x="-23890" y="1055801"/>
            <a:chExt cx="8778166" cy="3928170"/>
          </a:xfrm>
          <a:noFill/>
        </p:grpSpPr>
        <p:graphicFrame>
          <p:nvGraphicFramePr>
            <p:cNvPr id="37" name="对象 36"/>
            <p:cNvGraphicFramePr>
              <a:graphicFrameLocks noChangeAspect="1"/>
            </p:cNvGraphicFramePr>
            <p:nvPr>
              <p:extLst/>
            </p:nvPr>
          </p:nvGraphicFramePr>
          <p:xfrm>
            <a:off x="252865" y="1061341"/>
            <a:ext cx="8221627" cy="3922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033" name="AutoCAD Drawing" r:id="rId4" imgW="1066610" imgH="380932" progId="AutoCAD.Drawing.17">
                    <p:embed/>
                  </p:oleObj>
                </mc:Choice>
                <mc:Fallback>
                  <p:oleObj name="AutoCAD Drawing" r:id="rId4" imgW="1066610" imgH="380932" progId="AutoCAD.Drawing.1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40842" t="65038" r="40997" b="10606"/>
                        <a:stretch>
                          <a:fillRect/>
                        </a:stretch>
                      </p:blipFill>
                      <p:spPr bwMode="auto">
                        <a:xfrm>
                          <a:off x="252865" y="1061341"/>
                          <a:ext cx="8221627" cy="392263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" name="文本框 37"/>
            <p:cNvSpPr txBox="1"/>
            <p:nvPr/>
          </p:nvSpPr>
          <p:spPr>
            <a:xfrm>
              <a:off x="4517595" y="1383334"/>
              <a:ext cx="1479566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4-2-1</a:t>
              </a:r>
              <a:endParaRPr lang="zh-CN" altLang="en-US" sz="1013" dirty="0"/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5767919" y="1383334"/>
              <a:ext cx="1481243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4-2-2</a:t>
              </a:r>
              <a:endParaRPr lang="zh-CN" altLang="en-US" sz="1013" dirty="0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7070947" y="2553182"/>
              <a:ext cx="145172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4-2-6</a:t>
              </a:r>
              <a:endParaRPr lang="zh-CN" altLang="en-US" sz="1013" dirty="0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5755706" y="2553182"/>
              <a:ext cx="1376284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4-2-5</a:t>
              </a:r>
              <a:endParaRPr lang="zh-CN" altLang="en-US" sz="1013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4517595" y="2553182"/>
              <a:ext cx="1371188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4-2-4</a:t>
              </a:r>
              <a:endParaRPr lang="zh-CN" altLang="en-US" sz="1013" dirty="0"/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7083048" y="3950046"/>
              <a:ext cx="145172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4-2-9</a:t>
              </a:r>
              <a:endParaRPr lang="zh-CN" altLang="en-US" sz="1013" dirty="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3331201" y="1383334"/>
              <a:ext cx="136594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4-1-3</a:t>
              </a:r>
              <a:endParaRPr lang="zh-CN" altLang="en-US" sz="1013" dirty="0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117123" y="1383334"/>
              <a:ext cx="1381172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4-1-2</a:t>
              </a:r>
              <a:endParaRPr lang="zh-CN" altLang="en-US" sz="1013" dirty="0"/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606511" y="1385171"/>
              <a:ext cx="146242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4-1-1</a:t>
              </a:r>
              <a:endParaRPr lang="zh-CN" altLang="en-US" sz="1013" dirty="0"/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-23890" y="2553182"/>
              <a:ext cx="1418128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4-1-4</a:t>
              </a:r>
              <a:endParaRPr lang="zh-CN" altLang="en-US" sz="1013" dirty="0"/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1157631" y="2553182"/>
              <a:ext cx="1433897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4-1-5</a:t>
              </a:r>
              <a:endParaRPr lang="zh-CN" altLang="en-US" sz="1013" dirty="0"/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3331201" y="2553182"/>
              <a:ext cx="133316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4-1-7</a:t>
              </a:r>
              <a:endParaRPr lang="zh-CN" altLang="en-US" sz="1013" dirty="0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2142008" y="3990062"/>
              <a:ext cx="1585243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4-1-10</a:t>
              </a:r>
              <a:endParaRPr lang="zh-CN" altLang="en-US" sz="1013" dirty="0"/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1140734" y="3990062"/>
              <a:ext cx="1450124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4-1-9</a:t>
              </a:r>
              <a:endParaRPr lang="zh-CN" altLang="en-US" sz="1013" dirty="0"/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34781" y="3990062"/>
              <a:ext cx="1446890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4-1-8</a:t>
              </a:r>
              <a:endParaRPr lang="zh-CN" altLang="en-US" sz="1013" dirty="0"/>
            </a:p>
          </p:txBody>
        </p:sp>
        <p:cxnSp>
          <p:nvCxnSpPr>
            <p:cNvPr id="53" name="直接连接符 52"/>
            <p:cNvCxnSpPr/>
            <p:nvPr/>
          </p:nvCxnSpPr>
          <p:spPr>
            <a:xfrm flipH="1">
              <a:off x="1253043" y="2332245"/>
              <a:ext cx="1744" cy="2251287"/>
            </a:xfrm>
            <a:prstGeom prst="line">
              <a:avLst/>
            </a:prstGeom>
            <a:grpFill/>
          </p:spPr>
        </p:cxnSp>
        <p:cxnSp>
          <p:nvCxnSpPr>
            <p:cNvPr id="54" name="直接连接符 53"/>
            <p:cNvCxnSpPr/>
            <p:nvPr/>
          </p:nvCxnSpPr>
          <p:spPr>
            <a:xfrm flipH="1" flipV="1">
              <a:off x="7002373" y="1078633"/>
              <a:ext cx="3194" cy="264371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flipH="1">
              <a:off x="6998184" y="1331098"/>
              <a:ext cx="249339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" name="任意多边形 55"/>
            <p:cNvSpPr/>
            <p:nvPr/>
          </p:nvSpPr>
          <p:spPr>
            <a:xfrm>
              <a:off x="1078924" y="1055801"/>
              <a:ext cx="5959284" cy="3009599"/>
            </a:xfrm>
            <a:custGeom>
              <a:avLst/>
              <a:gdLst>
                <a:gd name="connsiteX0" fmla="*/ 0 w 7950200"/>
                <a:gd name="connsiteY0" fmla="*/ 50800 h 4013200"/>
                <a:gd name="connsiteX1" fmla="*/ 4038600 w 7950200"/>
                <a:gd name="connsiteY1" fmla="*/ 3987800 h 4013200"/>
                <a:gd name="connsiteX2" fmla="*/ 5816600 w 7950200"/>
                <a:gd name="connsiteY2" fmla="*/ 4013200 h 4013200"/>
                <a:gd name="connsiteX3" fmla="*/ 7937500 w 7950200"/>
                <a:gd name="connsiteY3" fmla="*/ 1917700 h 4013200"/>
                <a:gd name="connsiteX4" fmla="*/ 7950200 w 7950200"/>
                <a:gd name="connsiteY4" fmla="*/ 355600 h 4013200"/>
                <a:gd name="connsiteX5" fmla="*/ 7950200 w 7950200"/>
                <a:gd name="connsiteY5" fmla="*/ 0 h 401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50200" h="4013200">
                  <a:moveTo>
                    <a:pt x="0" y="50800"/>
                  </a:moveTo>
                  <a:lnTo>
                    <a:pt x="4038600" y="3987800"/>
                  </a:lnTo>
                  <a:lnTo>
                    <a:pt x="5816600" y="4013200"/>
                  </a:lnTo>
                  <a:lnTo>
                    <a:pt x="7937500" y="1917700"/>
                  </a:lnTo>
                  <a:lnTo>
                    <a:pt x="7950200" y="355600"/>
                  </a:lnTo>
                  <a:lnTo>
                    <a:pt x="7950200" y="0"/>
                  </a:lnTo>
                </a:path>
              </a:pathLst>
            </a:custGeom>
            <a:grpFill/>
            <a:ln w="38100">
              <a:solidFill>
                <a:srgbClr val="1025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4517595" y="3990062"/>
              <a:ext cx="143967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4-2-7</a:t>
              </a:r>
              <a:endParaRPr lang="zh-CN" altLang="en-US" sz="1013" dirty="0"/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5794228" y="3990062"/>
              <a:ext cx="1368795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4-2-8</a:t>
              </a:r>
              <a:endParaRPr lang="zh-CN" altLang="en-US" sz="1013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3331201" y="3990062"/>
              <a:ext cx="1420404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4-1-11</a:t>
              </a:r>
              <a:endParaRPr lang="zh-CN" altLang="en-US" sz="1013" dirty="0"/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2227513" y="2553182"/>
              <a:ext cx="1349824" cy="55203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4-1-6</a:t>
              </a:r>
              <a:endParaRPr lang="zh-CN" altLang="en-US" sz="1013" dirty="0"/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7181784" y="1383334"/>
              <a:ext cx="1572492" cy="55203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4-2-3</a:t>
              </a:r>
              <a:endParaRPr lang="zh-CN" altLang="en-US" sz="1013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104770" y="1561498"/>
            <a:ext cx="3884948" cy="3112521"/>
            <a:chOff x="3207332" y="771550"/>
            <a:chExt cx="5924328" cy="4480674"/>
          </a:xfrm>
          <a:noFill/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207332" y="771550"/>
              <a:ext cx="5924328" cy="4480674"/>
            </a:xfrm>
            <a:prstGeom prst="rect">
              <a:avLst/>
            </a:prstGeom>
            <a:grpFill/>
          </p:spPr>
        </p:pic>
        <p:sp>
          <p:nvSpPr>
            <p:cNvPr id="11" name="文本框 10"/>
            <p:cNvSpPr txBox="1"/>
            <p:nvPr/>
          </p:nvSpPr>
          <p:spPr>
            <a:xfrm>
              <a:off x="3440157" y="1045393"/>
              <a:ext cx="736508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5-1</a:t>
              </a:r>
              <a:endParaRPr lang="zh-CN" altLang="en-US" sz="1013" dirty="0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339015" y="1359883"/>
              <a:ext cx="926236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5-2-1</a:t>
              </a:r>
              <a:endParaRPr lang="zh-CN" altLang="en-US" sz="1013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387902" y="2406757"/>
              <a:ext cx="725118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5-3</a:t>
              </a:r>
              <a:endParaRPr lang="zh-CN" altLang="en-US" sz="1013" dirty="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407911" y="3639590"/>
              <a:ext cx="81402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5-7</a:t>
              </a:r>
              <a:endParaRPr lang="zh-CN" altLang="en-US" sz="1013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401968" y="3025880"/>
              <a:ext cx="81402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5-5</a:t>
              </a:r>
              <a:endParaRPr lang="zh-CN" altLang="en-US" sz="1013" dirty="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436167" y="4453762"/>
              <a:ext cx="988899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5-9</a:t>
              </a:r>
              <a:endParaRPr lang="zh-CN" altLang="en-US" sz="1013" dirty="0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083071" y="2494576"/>
              <a:ext cx="729625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5-4</a:t>
              </a:r>
              <a:endParaRPr lang="zh-CN" altLang="en-US" sz="1013" dirty="0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4095842" y="3057577"/>
              <a:ext cx="729625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5-6</a:t>
              </a:r>
              <a:endParaRPr lang="zh-CN" altLang="en-US" sz="1013" dirty="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118783" y="3622935"/>
              <a:ext cx="81402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5-8</a:t>
              </a:r>
              <a:endParaRPr lang="zh-CN" altLang="en-US" sz="1013" dirty="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577212" y="4453762"/>
              <a:ext cx="988899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013"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dirty="0"/>
                <a:t>5-10</a:t>
              </a:r>
              <a:endParaRPr lang="zh-CN" altLang="en-US" dirty="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926276" y="3594950"/>
              <a:ext cx="1020242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6-1-9</a:t>
              </a:r>
              <a:endParaRPr lang="zh-CN" altLang="en-US" sz="1013" dirty="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966154" y="1676516"/>
              <a:ext cx="81402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6-1-1</a:t>
              </a:r>
              <a:endParaRPr lang="zh-CN" altLang="en-US" sz="1013" dirty="0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5646686" y="1676516"/>
              <a:ext cx="914022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6-1-2</a:t>
              </a:r>
              <a:endParaRPr lang="zh-CN" altLang="en-US" sz="1013" dirty="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754946" y="3594950"/>
              <a:ext cx="972292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6-1-10</a:t>
              </a:r>
              <a:endParaRPr lang="zh-CN" altLang="en-US" sz="1013" dirty="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5454445" y="4453762"/>
              <a:ext cx="988899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6-2-4</a:t>
              </a:r>
              <a:endParaRPr lang="zh-CN" altLang="en-US" sz="1013" dirty="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6276190" y="4453762"/>
              <a:ext cx="944581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6-2-5</a:t>
              </a:r>
              <a:endParaRPr lang="zh-CN" altLang="en-US" sz="1013" dirty="0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6524433" y="3598535"/>
              <a:ext cx="992010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6-2-1</a:t>
              </a:r>
              <a:endParaRPr lang="zh-CN" altLang="en-US" sz="1013" dirty="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148603" y="2676030"/>
              <a:ext cx="923878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6-1-8</a:t>
              </a:r>
              <a:endParaRPr lang="zh-CN" altLang="en-US" sz="1013" dirty="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7141828" y="3610142"/>
              <a:ext cx="1063827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6-2-2</a:t>
              </a:r>
              <a:endParaRPr lang="zh-CN" altLang="en-US" sz="1013" dirty="0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8014779" y="4453762"/>
              <a:ext cx="1021822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6-2-7</a:t>
              </a:r>
              <a:endParaRPr lang="zh-CN" altLang="en-US" sz="1013" dirty="0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7064385" y="4453762"/>
              <a:ext cx="87364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6-2-6</a:t>
              </a:r>
              <a:endParaRPr lang="zh-CN" altLang="en-US" sz="1013" dirty="0"/>
            </a:p>
          </p:txBody>
        </p:sp>
        <p:cxnSp>
          <p:nvCxnSpPr>
            <p:cNvPr id="36" name="直接连接符 35"/>
            <p:cNvCxnSpPr/>
            <p:nvPr/>
          </p:nvCxnSpPr>
          <p:spPr>
            <a:xfrm flipH="1">
              <a:off x="3354377" y="2166087"/>
              <a:ext cx="5040" cy="2840534"/>
            </a:xfrm>
            <a:prstGeom prst="line">
              <a:avLst/>
            </a:prstGeom>
            <a:grpFill/>
          </p:spPr>
        </p:cxnSp>
        <p:sp>
          <p:nvSpPr>
            <p:cNvPr id="65" name="文本框 64"/>
            <p:cNvSpPr txBox="1"/>
            <p:nvPr/>
          </p:nvSpPr>
          <p:spPr>
            <a:xfrm>
              <a:off x="8109777" y="3656702"/>
              <a:ext cx="988899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6-2-3</a:t>
              </a:r>
              <a:endParaRPr lang="zh-CN" altLang="en-US" sz="1013" dirty="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963287" y="2239285"/>
              <a:ext cx="109887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6-1-3</a:t>
              </a:r>
              <a:endParaRPr lang="zh-CN" altLang="en-US" sz="1013" dirty="0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5699385" y="2224331"/>
              <a:ext cx="898117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6-1-4</a:t>
              </a:r>
              <a:endParaRPr lang="zh-CN" altLang="en-US" sz="1013" dirty="0"/>
            </a:p>
          </p:txBody>
        </p:sp>
        <p:sp>
          <p:nvSpPr>
            <p:cNvPr id="104" name="文本框 103"/>
            <p:cNvSpPr txBox="1"/>
            <p:nvPr/>
          </p:nvSpPr>
          <p:spPr>
            <a:xfrm>
              <a:off x="4247797" y="1420625"/>
              <a:ext cx="876176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5-2-2</a:t>
              </a:r>
              <a:endParaRPr lang="zh-CN" altLang="en-US" sz="1013" dirty="0"/>
            </a:p>
          </p:txBody>
        </p:sp>
      </p:grpSp>
      <p:sp>
        <p:nvSpPr>
          <p:cNvPr id="67" name="任意多边形 66"/>
          <p:cNvSpPr/>
          <p:nvPr/>
        </p:nvSpPr>
        <p:spPr>
          <a:xfrm>
            <a:off x="1239137" y="2530549"/>
            <a:ext cx="1232691" cy="322000"/>
          </a:xfrm>
          <a:custGeom>
            <a:avLst/>
            <a:gdLst>
              <a:gd name="connsiteX0" fmla="*/ 787400 w 920750"/>
              <a:gd name="connsiteY0" fmla="*/ 0 h 196850"/>
              <a:gd name="connsiteX1" fmla="*/ 787400 w 920750"/>
              <a:gd name="connsiteY1" fmla="*/ 0 h 196850"/>
              <a:gd name="connsiteX2" fmla="*/ 838200 w 920750"/>
              <a:gd name="connsiteY2" fmla="*/ 19050 h 196850"/>
              <a:gd name="connsiteX3" fmla="*/ 857250 w 920750"/>
              <a:gd name="connsiteY3" fmla="*/ 31750 h 196850"/>
              <a:gd name="connsiteX4" fmla="*/ 920750 w 920750"/>
              <a:gd name="connsiteY4" fmla="*/ 139700 h 196850"/>
              <a:gd name="connsiteX5" fmla="*/ 0 w 920750"/>
              <a:gd name="connsiteY5" fmla="*/ 196850 h 196850"/>
              <a:gd name="connsiteX6" fmla="*/ 25400 w 920750"/>
              <a:gd name="connsiteY6" fmla="*/ 82550 h 196850"/>
              <a:gd name="connsiteX7" fmla="*/ 787400 w 920750"/>
              <a:gd name="connsiteY7" fmla="*/ 0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20750" h="196850">
                <a:moveTo>
                  <a:pt x="787400" y="0"/>
                </a:moveTo>
                <a:lnTo>
                  <a:pt x="787400" y="0"/>
                </a:lnTo>
                <a:cubicBezTo>
                  <a:pt x="804333" y="6350"/>
                  <a:pt x="821736" y="11566"/>
                  <a:pt x="838200" y="19050"/>
                </a:cubicBezTo>
                <a:cubicBezTo>
                  <a:pt x="845148" y="22208"/>
                  <a:pt x="857250" y="31750"/>
                  <a:pt x="857250" y="31750"/>
                </a:cubicBezTo>
                <a:lnTo>
                  <a:pt x="920750" y="139700"/>
                </a:lnTo>
                <a:lnTo>
                  <a:pt x="0" y="196850"/>
                </a:lnTo>
                <a:lnTo>
                  <a:pt x="25400" y="82550"/>
                </a:lnTo>
                <a:lnTo>
                  <a:pt x="787400" y="0"/>
                </a:lnTo>
                <a:close/>
              </a:path>
            </a:pathLst>
          </a:custGeom>
          <a:solidFill>
            <a:srgbClr val="FF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任意多边形 2"/>
          <p:cNvSpPr/>
          <p:nvPr/>
        </p:nvSpPr>
        <p:spPr>
          <a:xfrm>
            <a:off x="136990" y="2030572"/>
            <a:ext cx="1095909" cy="829355"/>
          </a:xfrm>
          <a:custGeom>
            <a:avLst/>
            <a:gdLst>
              <a:gd name="connsiteX0" fmla="*/ 636998 w 821932"/>
              <a:gd name="connsiteY0" fmla="*/ 0 h 647272"/>
              <a:gd name="connsiteX1" fmla="*/ 0 w 821932"/>
              <a:gd name="connsiteY1" fmla="*/ 328773 h 647272"/>
              <a:gd name="connsiteX2" fmla="*/ 400692 w 821932"/>
              <a:gd name="connsiteY2" fmla="*/ 616450 h 647272"/>
              <a:gd name="connsiteX3" fmla="*/ 667820 w 821932"/>
              <a:gd name="connsiteY3" fmla="*/ 647272 h 647272"/>
              <a:gd name="connsiteX4" fmla="*/ 821932 w 821932"/>
              <a:gd name="connsiteY4" fmla="*/ 554805 h 647272"/>
              <a:gd name="connsiteX5" fmla="*/ 811658 w 821932"/>
              <a:gd name="connsiteY5" fmla="*/ 10274 h 647272"/>
              <a:gd name="connsiteX6" fmla="*/ 636998 w 821932"/>
              <a:gd name="connsiteY6" fmla="*/ 0 h 64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1932" h="647272">
                <a:moveTo>
                  <a:pt x="636998" y="0"/>
                </a:moveTo>
                <a:lnTo>
                  <a:pt x="0" y="328773"/>
                </a:lnTo>
                <a:lnTo>
                  <a:pt x="400692" y="616450"/>
                </a:lnTo>
                <a:lnTo>
                  <a:pt x="667820" y="647272"/>
                </a:lnTo>
                <a:lnTo>
                  <a:pt x="821932" y="554805"/>
                </a:lnTo>
                <a:lnTo>
                  <a:pt x="811658" y="10274"/>
                </a:lnTo>
                <a:lnTo>
                  <a:pt x="636998" y="0"/>
                </a:lnTo>
                <a:close/>
              </a:path>
            </a:pathLst>
          </a:custGeom>
          <a:noFill/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9" name="直接连接符 18"/>
          <p:cNvCxnSpPr/>
          <p:nvPr/>
        </p:nvCxnSpPr>
        <p:spPr>
          <a:xfrm rot="21480000" flipH="1">
            <a:off x="2728631" y="3346944"/>
            <a:ext cx="18216" cy="5983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1244600" y="2468893"/>
            <a:ext cx="9812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71"/>
          <p:cNvSpPr txBox="1"/>
          <p:nvPr/>
        </p:nvSpPr>
        <p:spPr>
          <a:xfrm>
            <a:off x="1657415" y="2524574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6-1-4</a:t>
            </a:r>
            <a:endParaRPr lang="zh-CN" altLang="en-US" sz="1013" dirty="0"/>
          </a:p>
        </p:txBody>
      </p:sp>
      <p:sp>
        <p:nvSpPr>
          <p:cNvPr id="73" name="文本框 72"/>
          <p:cNvSpPr txBox="1"/>
          <p:nvPr/>
        </p:nvSpPr>
        <p:spPr>
          <a:xfrm>
            <a:off x="1177233" y="2511102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6-1-3</a:t>
            </a:r>
            <a:endParaRPr lang="zh-CN" altLang="en-US" sz="1013" dirty="0"/>
          </a:p>
        </p:txBody>
      </p:sp>
      <p:sp>
        <p:nvSpPr>
          <p:cNvPr id="74" name="文本框 73"/>
          <p:cNvSpPr txBox="1"/>
          <p:nvPr/>
        </p:nvSpPr>
        <p:spPr>
          <a:xfrm>
            <a:off x="1661163" y="2906790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6-1-6</a:t>
            </a:r>
            <a:endParaRPr lang="zh-CN" altLang="en-US" sz="1013" dirty="0"/>
          </a:p>
        </p:txBody>
      </p:sp>
      <p:sp>
        <p:nvSpPr>
          <p:cNvPr id="75" name="文本框 74"/>
          <p:cNvSpPr txBox="1"/>
          <p:nvPr/>
        </p:nvSpPr>
        <p:spPr>
          <a:xfrm>
            <a:off x="1180981" y="2893318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6-1-5</a:t>
            </a:r>
            <a:endParaRPr lang="zh-CN" altLang="en-US" sz="1013" dirty="0"/>
          </a:p>
        </p:txBody>
      </p:sp>
      <p:sp>
        <p:nvSpPr>
          <p:cNvPr id="76" name="文本框 75"/>
          <p:cNvSpPr txBox="1"/>
          <p:nvPr/>
        </p:nvSpPr>
        <p:spPr>
          <a:xfrm>
            <a:off x="2084905" y="2898727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6-1-7</a:t>
            </a:r>
            <a:endParaRPr lang="zh-CN" altLang="en-US" sz="1013" dirty="0"/>
          </a:p>
        </p:txBody>
      </p:sp>
      <p:cxnSp>
        <p:nvCxnSpPr>
          <p:cNvPr id="77" name="直接连接符 76"/>
          <p:cNvCxnSpPr/>
          <p:nvPr/>
        </p:nvCxnSpPr>
        <p:spPr>
          <a:xfrm>
            <a:off x="1244600" y="2893029"/>
            <a:ext cx="1411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 rot="21480000" flipH="1">
            <a:off x="1681057" y="2360675"/>
            <a:ext cx="18216" cy="5983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1838816" y="3494243"/>
            <a:ext cx="28264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任意多边形 84"/>
          <p:cNvSpPr/>
          <p:nvPr/>
        </p:nvSpPr>
        <p:spPr>
          <a:xfrm>
            <a:off x="1701227" y="3329179"/>
            <a:ext cx="406400" cy="127000"/>
          </a:xfrm>
          <a:custGeom>
            <a:avLst/>
            <a:gdLst>
              <a:gd name="connsiteX0" fmla="*/ 0 w 304800"/>
              <a:gd name="connsiteY0" fmla="*/ 6350 h 95250"/>
              <a:gd name="connsiteX1" fmla="*/ 12700 w 304800"/>
              <a:gd name="connsiteY1" fmla="*/ 95250 h 95250"/>
              <a:gd name="connsiteX2" fmla="*/ 304800 w 304800"/>
              <a:gd name="connsiteY2" fmla="*/ 88900 h 95250"/>
              <a:gd name="connsiteX3" fmla="*/ 304800 w 304800"/>
              <a:gd name="connsiteY3" fmla="*/ 0 h 95250"/>
              <a:gd name="connsiteX4" fmla="*/ 0 w 304800"/>
              <a:gd name="connsiteY4" fmla="*/ 63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95250">
                <a:moveTo>
                  <a:pt x="0" y="6350"/>
                </a:moveTo>
                <a:lnTo>
                  <a:pt x="12700" y="95250"/>
                </a:lnTo>
                <a:lnTo>
                  <a:pt x="304800" y="88900"/>
                </a:lnTo>
                <a:lnTo>
                  <a:pt x="30480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矩形 1"/>
          <p:cNvSpPr/>
          <p:nvPr/>
        </p:nvSpPr>
        <p:spPr>
          <a:xfrm>
            <a:off x="564117" y="3958093"/>
            <a:ext cx="736280" cy="204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68" name="直接连接符 167"/>
          <p:cNvCxnSpPr/>
          <p:nvPr/>
        </p:nvCxnSpPr>
        <p:spPr>
          <a:xfrm>
            <a:off x="467783" y="4169015"/>
            <a:ext cx="7482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H="1">
            <a:off x="1226204" y="3585085"/>
            <a:ext cx="6261" cy="5986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矩形 67"/>
          <p:cNvSpPr/>
          <p:nvPr/>
        </p:nvSpPr>
        <p:spPr>
          <a:xfrm>
            <a:off x="1565262" y="4078384"/>
            <a:ext cx="101636" cy="5151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70" name="直接连接符 169"/>
          <p:cNvCxnSpPr/>
          <p:nvPr/>
        </p:nvCxnSpPr>
        <p:spPr>
          <a:xfrm rot="16200000">
            <a:off x="3150499" y="3749321"/>
            <a:ext cx="3444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1828527" y="3352164"/>
            <a:ext cx="2821" cy="6020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>
            <a:off x="1547204" y="3367601"/>
            <a:ext cx="28264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rot="1320000">
            <a:off x="2088898" y="3356575"/>
            <a:ext cx="64417" cy="13955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>
            <a:off x="3327669" y="3847643"/>
            <a:ext cx="50431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>
            <a:off x="3327660" y="3589268"/>
            <a:ext cx="21387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>
            <a:off x="3080815" y="3932336"/>
            <a:ext cx="25879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H="1">
            <a:off x="997962" y="5103151"/>
            <a:ext cx="8260" cy="10255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H="1">
            <a:off x="866309" y="4150625"/>
            <a:ext cx="1068" cy="95252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>
            <a:off x="1542757" y="4524336"/>
            <a:ext cx="10800" cy="15921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>
            <a:off x="2692503" y="4524336"/>
            <a:ext cx="10800" cy="15921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H="1">
            <a:off x="3344230" y="4644097"/>
            <a:ext cx="1341" cy="14845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>
            <a:off x="526221" y="5093493"/>
            <a:ext cx="1355" cy="10230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>
            <a:off x="232741" y="5657699"/>
            <a:ext cx="760184" cy="42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>
            <a:off x="1002091" y="5771140"/>
            <a:ext cx="1689899" cy="30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>
            <a:off x="2703303" y="5656162"/>
            <a:ext cx="1061820" cy="30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2457182" y="5003898"/>
            <a:ext cx="882425" cy="56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>
            <a:off x="183700" y="5099029"/>
            <a:ext cx="2288129" cy="791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>
            <a:off x="3357713" y="5093493"/>
            <a:ext cx="46020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H="1">
            <a:off x="2457182" y="5003898"/>
            <a:ext cx="1" cy="988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矩形 211"/>
          <p:cNvSpPr/>
          <p:nvPr/>
        </p:nvSpPr>
        <p:spPr>
          <a:xfrm>
            <a:off x="3119363" y="3382444"/>
            <a:ext cx="60959" cy="51552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13" name="矩形 212"/>
          <p:cNvSpPr/>
          <p:nvPr/>
        </p:nvSpPr>
        <p:spPr>
          <a:xfrm>
            <a:off x="3351679" y="3909185"/>
            <a:ext cx="473212" cy="60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" name="任意多边形 8"/>
          <p:cNvSpPr/>
          <p:nvPr/>
        </p:nvSpPr>
        <p:spPr>
          <a:xfrm>
            <a:off x="367650" y="3236102"/>
            <a:ext cx="2906973" cy="1340893"/>
          </a:xfrm>
          <a:custGeom>
            <a:avLst/>
            <a:gdLst>
              <a:gd name="connsiteX0" fmla="*/ 3862316 w 3875964"/>
              <a:gd name="connsiteY0" fmla="*/ 1760561 h 1787857"/>
              <a:gd name="connsiteX1" fmla="*/ 3875964 w 3875964"/>
              <a:gd name="connsiteY1" fmla="*/ 805218 h 1787857"/>
              <a:gd name="connsiteX2" fmla="*/ 3780430 w 3875964"/>
              <a:gd name="connsiteY2" fmla="*/ 600502 h 1787857"/>
              <a:gd name="connsiteX3" fmla="*/ 3029803 w 3875964"/>
              <a:gd name="connsiteY3" fmla="*/ 13648 h 1787857"/>
              <a:gd name="connsiteX4" fmla="*/ 1542197 w 3875964"/>
              <a:gd name="connsiteY4" fmla="*/ 0 h 1787857"/>
              <a:gd name="connsiteX5" fmla="*/ 40943 w 3875964"/>
              <a:gd name="connsiteY5" fmla="*/ 1023582 h 1787857"/>
              <a:gd name="connsiteX6" fmla="*/ 0 w 3875964"/>
              <a:gd name="connsiteY6" fmla="*/ 1569493 h 1787857"/>
              <a:gd name="connsiteX7" fmla="*/ 163773 w 3875964"/>
              <a:gd name="connsiteY7" fmla="*/ 1787857 h 178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75964" h="1787857">
                <a:moveTo>
                  <a:pt x="3862316" y="1760561"/>
                </a:moveTo>
                <a:lnTo>
                  <a:pt x="3875964" y="805218"/>
                </a:lnTo>
                <a:lnTo>
                  <a:pt x="3780430" y="600502"/>
                </a:lnTo>
                <a:lnTo>
                  <a:pt x="3029803" y="13648"/>
                </a:lnTo>
                <a:lnTo>
                  <a:pt x="1542197" y="0"/>
                </a:lnTo>
                <a:lnTo>
                  <a:pt x="40943" y="1023582"/>
                </a:lnTo>
                <a:lnTo>
                  <a:pt x="0" y="1569493"/>
                </a:lnTo>
                <a:lnTo>
                  <a:pt x="163773" y="1787857"/>
                </a:lnTo>
              </a:path>
            </a:pathLst>
          </a:custGeom>
          <a:noFill/>
          <a:ln w="38100"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013"/>
          </a:p>
        </p:txBody>
      </p:sp>
      <p:cxnSp>
        <p:nvCxnSpPr>
          <p:cNvPr id="214" name="直接连接符 213"/>
          <p:cNvCxnSpPr/>
          <p:nvPr/>
        </p:nvCxnSpPr>
        <p:spPr>
          <a:xfrm flipV="1">
            <a:off x="2128351" y="2903190"/>
            <a:ext cx="0" cy="46503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6" name="矩形 215"/>
          <p:cNvSpPr/>
          <p:nvPr/>
        </p:nvSpPr>
        <p:spPr>
          <a:xfrm>
            <a:off x="2496542" y="1489759"/>
            <a:ext cx="13885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B04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zh-CN" altLang="en-US" sz="32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62" name="直接连接符 61"/>
          <p:cNvCxnSpPr/>
          <p:nvPr/>
        </p:nvCxnSpPr>
        <p:spPr>
          <a:xfrm>
            <a:off x="644552" y="2027575"/>
            <a:ext cx="0" cy="5399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平行四边形 101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3" name="平行四边形 102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221965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:v="urn:schemas-microsoft-com:vml" xmlns:a16="http://schemas.microsoft.com/office/drawing/2014/main" xmlns="">
      <p:transition spd="slow" advTm="0">
        <p:random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892158" y="346758"/>
            <a:ext cx="2731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下周计划</a:t>
            </a:r>
          </a:p>
        </p:txBody>
      </p:sp>
      <p:graphicFrame>
        <p:nvGraphicFramePr>
          <p:cNvPr id="5" name="Group 4"/>
          <p:cNvGraphicFramePr>
            <a:graphicFrameLocks noGrp="1"/>
          </p:cNvGraphicFramePr>
          <p:nvPr>
            <p:extLst/>
          </p:nvPr>
        </p:nvGraphicFramePr>
        <p:xfrm>
          <a:off x="4518331" y="2036227"/>
          <a:ext cx="7063965" cy="4018537"/>
        </p:xfrm>
        <a:graphic>
          <a:graphicData uri="http://schemas.openxmlformats.org/drawingml/2006/table">
            <a:tbl>
              <a:tblPr/>
              <a:tblGrid>
                <a:gridCol w="200744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6578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2880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619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50545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        施工区域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施工项目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开始时间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CN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完成时间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4981">
                <a:tc>
                  <a:txBody>
                    <a:bodyPr/>
                    <a:lstStyle>
                      <a:lvl1pPr eaLnBrk="0" hangingPunct="0"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1pPr>
                      <a:lvl2pPr marL="742950" indent="-285750" eaLnBrk="0" hangingPunct="0"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2pPr>
                      <a:lvl3pPr marL="1143000" indent="-228600" eaLnBrk="0" hangingPunct="0"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3pPr>
                      <a:lvl4pPr marL="16002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4pPr>
                      <a:lvl5pPr marL="2057400" indent="-228600" eaLnBrk="0" hangingPunct="0"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5pPr>
                      <a:lvl6pPr marL="25146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6pPr>
                      <a:lvl7pPr marL="29718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7pPr>
                      <a:lvl8pPr marL="34290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8pPr>
                      <a:lvl9pPr marL="3886200" indent="-2286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B06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D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栋主楼</a:t>
                      </a:r>
                      <a:endParaRPr kumimoji="0" lang="en-US" altLang="zh-CN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11</a:t>
                      </a: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层顶板西段完成、东段模板完成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B-06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6-1-6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底板浇筑完成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B-06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</a:rPr>
                        <a:t>6-1-7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底板浇筑完成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B06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6-2-3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负二层顶板完成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9.13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B06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6-2-5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负一层顶板完成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B06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6-2-7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8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负二层顶板完成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B05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5-2-2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深坑局部施工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B05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5-3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底板 板筋绑扎完成（等待图纸）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B05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5-4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深坑施工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B05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5-5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、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5-6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垫层施工完成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1498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B05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地块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5-7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、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5-8</a:t>
                      </a:r>
                      <a:r>
                        <a:rPr kumimoji="0" lang="zh-CN" altLang="en-US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、</a:t>
                      </a: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5-9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CN" altLang="en-US" sz="1400" kern="12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承台砌筑完成</a:t>
                      </a: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9.11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CN" sz="1400" b="1" i="0" u="none" strike="noStrike" kern="1200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cs typeface="+mn-cs"/>
                        </a:rPr>
                        <a:t>9.18</a:t>
                      </a:r>
                      <a:endParaRPr kumimoji="0" lang="zh-CN" altLang="en-US" sz="1400" b="1" i="0" u="none" strike="noStrike" kern="1200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cs typeface="+mn-cs"/>
                      </a:endParaRPr>
                    </a:p>
                  </a:txBody>
                  <a:tcPr marL="91441" marR="91441" marT="45731" marB="4573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7" name="组合 6"/>
          <p:cNvGrpSpPr/>
          <p:nvPr/>
        </p:nvGrpSpPr>
        <p:grpSpPr>
          <a:xfrm>
            <a:off x="-63897" y="4532250"/>
            <a:ext cx="4130621" cy="1766204"/>
            <a:chOff x="-23890" y="1055801"/>
            <a:chExt cx="8778166" cy="3928170"/>
          </a:xfrm>
          <a:noFill/>
        </p:grpSpPr>
        <p:graphicFrame>
          <p:nvGraphicFramePr>
            <p:cNvPr id="37" name="对象 36"/>
            <p:cNvGraphicFramePr>
              <a:graphicFrameLocks noChangeAspect="1"/>
            </p:cNvGraphicFramePr>
            <p:nvPr>
              <p:extLst/>
            </p:nvPr>
          </p:nvGraphicFramePr>
          <p:xfrm>
            <a:off x="252865" y="1061341"/>
            <a:ext cx="8221627" cy="392263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057" name="AutoCAD Drawing" r:id="rId4" imgW="1066610" imgH="380932" progId="AutoCAD.Drawing.17">
                    <p:embed/>
                  </p:oleObj>
                </mc:Choice>
                <mc:Fallback>
                  <p:oleObj name="AutoCAD Drawing" r:id="rId4" imgW="1066610" imgH="380932" progId="AutoCAD.Drawing.17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 l="40842" t="65038" r="40997" b="10606"/>
                        <a:stretch>
                          <a:fillRect/>
                        </a:stretch>
                      </p:blipFill>
                      <p:spPr bwMode="auto">
                        <a:xfrm>
                          <a:off x="252865" y="1061341"/>
                          <a:ext cx="8221627" cy="3922630"/>
                        </a:xfrm>
                        <a:prstGeom prst="rect">
                          <a:avLst/>
                        </a:prstGeom>
                        <a:noFill/>
                      </p:spPr>
                    </p:pic>
                  </p:oleObj>
                </mc:Fallback>
              </mc:AlternateContent>
            </a:graphicData>
          </a:graphic>
        </p:graphicFrame>
        <p:sp>
          <p:nvSpPr>
            <p:cNvPr id="38" name="文本框 37"/>
            <p:cNvSpPr txBox="1"/>
            <p:nvPr/>
          </p:nvSpPr>
          <p:spPr>
            <a:xfrm>
              <a:off x="4517595" y="1383334"/>
              <a:ext cx="1479566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4-2-1</a:t>
              </a:r>
              <a:endParaRPr lang="zh-CN" altLang="en-US" sz="1013" dirty="0"/>
            </a:p>
          </p:txBody>
        </p:sp>
        <p:sp>
          <p:nvSpPr>
            <p:cNvPr id="39" name="文本框 38"/>
            <p:cNvSpPr txBox="1"/>
            <p:nvPr/>
          </p:nvSpPr>
          <p:spPr>
            <a:xfrm>
              <a:off x="5767919" y="1383334"/>
              <a:ext cx="1481243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4-2-2</a:t>
              </a:r>
              <a:endParaRPr lang="zh-CN" altLang="en-US" sz="1013" dirty="0"/>
            </a:p>
          </p:txBody>
        </p:sp>
        <p:sp>
          <p:nvSpPr>
            <p:cNvPr id="40" name="文本框 39"/>
            <p:cNvSpPr txBox="1"/>
            <p:nvPr/>
          </p:nvSpPr>
          <p:spPr>
            <a:xfrm>
              <a:off x="7070947" y="2553182"/>
              <a:ext cx="145172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4-2-6</a:t>
              </a:r>
              <a:endParaRPr lang="zh-CN" altLang="en-US" sz="1013" dirty="0"/>
            </a:p>
          </p:txBody>
        </p:sp>
        <p:sp>
          <p:nvSpPr>
            <p:cNvPr id="41" name="文本框 40"/>
            <p:cNvSpPr txBox="1"/>
            <p:nvPr/>
          </p:nvSpPr>
          <p:spPr>
            <a:xfrm>
              <a:off x="5755706" y="2553182"/>
              <a:ext cx="1376284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4-2-5</a:t>
              </a:r>
              <a:endParaRPr lang="zh-CN" altLang="en-US" sz="1013" dirty="0"/>
            </a:p>
          </p:txBody>
        </p:sp>
        <p:sp>
          <p:nvSpPr>
            <p:cNvPr id="42" name="文本框 41"/>
            <p:cNvSpPr txBox="1"/>
            <p:nvPr/>
          </p:nvSpPr>
          <p:spPr>
            <a:xfrm>
              <a:off x="4517595" y="2553182"/>
              <a:ext cx="1371188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4-2-4</a:t>
              </a:r>
              <a:endParaRPr lang="zh-CN" altLang="en-US" sz="1013" dirty="0"/>
            </a:p>
          </p:txBody>
        </p:sp>
        <p:sp>
          <p:nvSpPr>
            <p:cNvPr id="43" name="文本框 42"/>
            <p:cNvSpPr txBox="1"/>
            <p:nvPr/>
          </p:nvSpPr>
          <p:spPr>
            <a:xfrm>
              <a:off x="7083048" y="3950046"/>
              <a:ext cx="145172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4-2-9</a:t>
              </a:r>
              <a:endParaRPr lang="zh-CN" altLang="en-US" sz="1013" dirty="0"/>
            </a:p>
          </p:txBody>
        </p:sp>
        <p:sp>
          <p:nvSpPr>
            <p:cNvPr id="44" name="文本框 43"/>
            <p:cNvSpPr txBox="1"/>
            <p:nvPr/>
          </p:nvSpPr>
          <p:spPr>
            <a:xfrm>
              <a:off x="3331201" y="1383334"/>
              <a:ext cx="136594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4-1-3</a:t>
              </a:r>
              <a:endParaRPr lang="zh-CN" altLang="en-US" sz="1013" dirty="0"/>
            </a:p>
          </p:txBody>
        </p:sp>
        <p:sp>
          <p:nvSpPr>
            <p:cNvPr id="45" name="文本框 44"/>
            <p:cNvSpPr txBox="1"/>
            <p:nvPr/>
          </p:nvSpPr>
          <p:spPr>
            <a:xfrm>
              <a:off x="2117123" y="1383334"/>
              <a:ext cx="1381172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4-1-2</a:t>
              </a:r>
              <a:endParaRPr lang="zh-CN" altLang="en-US" sz="1013" dirty="0"/>
            </a:p>
          </p:txBody>
        </p:sp>
        <p:sp>
          <p:nvSpPr>
            <p:cNvPr id="46" name="文本框 45"/>
            <p:cNvSpPr txBox="1"/>
            <p:nvPr/>
          </p:nvSpPr>
          <p:spPr>
            <a:xfrm>
              <a:off x="606511" y="1385171"/>
              <a:ext cx="146242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4-1-1</a:t>
              </a:r>
              <a:endParaRPr lang="zh-CN" altLang="en-US" sz="1013" dirty="0"/>
            </a:p>
          </p:txBody>
        </p:sp>
        <p:sp>
          <p:nvSpPr>
            <p:cNvPr id="47" name="文本框 46"/>
            <p:cNvSpPr txBox="1"/>
            <p:nvPr/>
          </p:nvSpPr>
          <p:spPr>
            <a:xfrm>
              <a:off x="-23890" y="2553182"/>
              <a:ext cx="1418128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4-1-4</a:t>
              </a:r>
              <a:endParaRPr lang="zh-CN" altLang="en-US" sz="1013" dirty="0"/>
            </a:p>
          </p:txBody>
        </p:sp>
        <p:sp>
          <p:nvSpPr>
            <p:cNvPr id="48" name="文本框 47"/>
            <p:cNvSpPr txBox="1"/>
            <p:nvPr/>
          </p:nvSpPr>
          <p:spPr>
            <a:xfrm>
              <a:off x="1157631" y="2553182"/>
              <a:ext cx="1433897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4-1-5</a:t>
              </a:r>
              <a:endParaRPr lang="zh-CN" altLang="en-US" sz="1013" dirty="0"/>
            </a:p>
          </p:txBody>
        </p:sp>
        <p:sp>
          <p:nvSpPr>
            <p:cNvPr id="49" name="文本框 48"/>
            <p:cNvSpPr txBox="1"/>
            <p:nvPr/>
          </p:nvSpPr>
          <p:spPr>
            <a:xfrm>
              <a:off x="3331201" y="2553182"/>
              <a:ext cx="133316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4-1-7</a:t>
              </a:r>
              <a:endParaRPr lang="zh-CN" altLang="en-US" sz="1013" dirty="0"/>
            </a:p>
          </p:txBody>
        </p:sp>
        <p:sp>
          <p:nvSpPr>
            <p:cNvPr id="50" name="文本框 49"/>
            <p:cNvSpPr txBox="1"/>
            <p:nvPr/>
          </p:nvSpPr>
          <p:spPr>
            <a:xfrm>
              <a:off x="2142008" y="3990062"/>
              <a:ext cx="1585243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4-1-10</a:t>
              </a:r>
              <a:endParaRPr lang="zh-CN" altLang="en-US" sz="1013" dirty="0"/>
            </a:p>
          </p:txBody>
        </p:sp>
        <p:sp>
          <p:nvSpPr>
            <p:cNvPr id="51" name="文本框 50"/>
            <p:cNvSpPr txBox="1"/>
            <p:nvPr/>
          </p:nvSpPr>
          <p:spPr>
            <a:xfrm>
              <a:off x="1140734" y="3990062"/>
              <a:ext cx="1450124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4-1-9</a:t>
              </a:r>
              <a:endParaRPr lang="zh-CN" altLang="en-US" sz="1013" dirty="0"/>
            </a:p>
          </p:txBody>
        </p:sp>
        <p:sp>
          <p:nvSpPr>
            <p:cNvPr id="52" name="文本框 51"/>
            <p:cNvSpPr txBox="1"/>
            <p:nvPr/>
          </p:nvSpPr>
          <p:spPr>
            <a:xfrm>
              <a:off x="34781" y="3990062"/>
              <a:ext cx="1446890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4-1-8</a:t>
              </a:r>
              <a:endParaRPr lang="zh-CN" altLang="en-US" sz="1013" dirty="0"/>
            </a:p>
          </p:txBody>
        </p:sp>
        <p:cxnSp>
          <p:nvCxnSpPr>
            <p:cNvPr id="53" name="直接连接符 52"/>
            <p:cNvCxnSpPr/>
            <p:nvPr/>
          </p:nvCxnSpPr>
          <p:spPr>
            <a:xfrm flipH="1">
              <a:off x="1253043" y="2332245"/>
              <a:ext cx="1744" cy="2251287"/>
            </a:xfrm>
            <a:prstGeom prst="line">
              <a:avLst/>
            </a:prstGeom>
            <a:grpFill/>
          </p:spPr>
        </p:cxnSp>
        <p:cxnSp>
          <p:nvCxnSpPr>
            <p:cNvPr id="54" name="直接连接符 53"/>
            <p:cNvCxnSpPr/>
            <p:nvPr/>
          </p:nvCxnSpPr>
          <p:spPr>
            <a:xfrm flipH="1" flipV="1">
              <a:off x="7002373" y="1078633"/>
              <a:ext cx="3194" cy="264371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5" name="直接连接符 54"/>
            <p:cNvCxnSpPr/>
            <p:nvPr/>
          </p:nvCxnSpPr>
          <p:spPr>
            <a:xfrm flipH="1">
              <a:off x="6998184" y="1331098"/>
              <a:ext cx="249339" cy="0"/>
            </a:xfrm>
            <a:prstGeom prst="line">
              <a:avLst/>
            </a:prstGeom>
            <a:grpFill/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sp>
          <p:nvSpPr>
            <p:cNvPr id="56" name="任意多边形 55"/>
            <p:cNvSpPr/>
            <p:nvPr/>
          </p:nvSpPr>
          <p:spPr>
            <a:xfrm>
              <a:off x="1078924" y="1055801"/>
              <a:ext cx="5959284" cy="3009599"/>
            </a:xfrm>
            <a:custGeom>
              <a:avLst/>
              <a:gdLst>
                <a:gd name="connsiteX0" fmla="*/ 0 w 7950200"/>
                <a:gd name="connsiteY0" fmla="*/ 50800 h 4013200"/>
                <a:gd name="connsiteX1" fmla="*/ 4038600 w 7950200"/>
                <a:gd name="connsiteY1" fmla="*/ 3987800 h 4013200"/>
                <a:gd name="connsiteX2" fmla="*/ 5816600 w 7950200"/>
                <a:gd name="connsiteY2" fmla="*/ 4013200 h 4013200"/>
                <a:gd name="connsiteX3" fmla="*/ 7937500 w 7950200"/>
                <a:gd name="connsiteY3" fmla="*/ 1917700 h 4013200"/>
                <a:gd name="connsiteX4" fmla="*/ 7950200 w 7950200"/>
                <a:gd name="connsiteY4" fmla="*/ 355600 h 4013200"/>
                <a:gd name="connsiteX5" fmla="*/ 7950200 w 7950200"/>
                <a:gd name="connsiteY5" fmla="*/ 0 h 401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950200" h="4013200">
                  <a:moveTo>
                    <a:pt x="0" y="50800"/>
                  </a:moveTo>
                  <a:lnTo>
                    <a:pt x="4038600" y="3987800"/>
                  </a:lnTo>
                  <a:lnTo>
                    <a:pt x="5816600" y="4013200"/>
                  </a:lnTo>
                  <a:lnTo>
                    <a:pt x="7937500" y="1917700"/>
                  </a:lnTo>
                  <a:lnTo>
                    <a:pt x="7950200" y="355600"/>
                  </a:lnTo>
                  <a:lnTo>
                    <a:pt x="7950200" y="0"/>
                  </a:lnTo>
                </a:path>
              </a:pathLst>
            </a:custGeom>
            <a:grpFill/>
            <a:ln w="38100">
              <a:solidFill>
                <a:srgbClr val="10253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013">
                <a:ln w="127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57" name="文本框 56"/>
            <p:cNvSpPr txBox="1"/>
            <p:nvPr/>
          </p:nvSpPr>
          <p:spPr>
            <a:xfrm>
              <a:off x="4517595" y="3990062"/>
              <a:ext cx="1439679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4-2-7</a:t>
              </a:r>
              <a:endParaRPr lang="zh-CN" altLang="en-US" sz="1013" dirty="0"/>
            </a:p>
          </p:txBody>
        </p:sp>
        <p:sp>
          <p:nvSpPr>
            <p:cNvPr id="58" name="文本框 57"/>
            <p:cNvSpPr txBox="1"/>
            <p:nvPr/>
          </p:nvSpPr>
          <p:spPr>
            <a:xfrm>
              <a:off x="5794228" y="3990062"/>
              <a:ext cx="1368795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4-2-8</a:t>
              </a:r>
              <a:endParaRPr lang="zh-CN" altLang="en-US" sz="1013" dirty="0"/>
            </a:p>
          </p:txBody>
        </p:sp>
        <p:sp>
          <p:nvSpPr>
            <p:cNvPr id="59" name="文本框 58"/>
            <p:cNvSpPr txBox="1"/>
            <p:nvPr/>
          </p:nvSpPr>
          <p:spPr>
            <a:xfrm>
              <a:off x="3331201" y="3990062"/>
              <a:ext cx="1420404" cy="55203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4-1-11</a:t>
              </a:r>
              <a:endParaRPr lang="zh-CN" altLang="en-US" sz="1013" dirty="0"/>
            </a:p>
          </p:txBody>
        </p:sp>
        <p:sp>
          <p:nvSpPr>
            <p:cNvPr id="60" name="文本框 59"/>
            <p:cNvSpPr txBox="1"/>
            <p:nvPr/>
          </p:nvSpPr>
          <p:spPr>
            <a:xfrm>
              <a:off x="2227513" y="2553182"/>
              <a:ext cx="1349824" cy="55203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4-1-6</a:t>
              </a:r>
              <a:endParaRPr lang="zh-CN" altLang="en-US" sz="1013" dirty="0"/>
            </a:p>
          </p:txBody>
        </p:sp>
        <p:sp>
          <p:nvSpPr>
            <p:cNvPr id="61" name="文本框 60"/>
            <p:cNvSpPr txBox="1"/>
            <p:nvPr/>
          </p:nvSpPr>
          <p:spPr>
            <a:xfrm>
              <a:off x="7181784" y="1383334"/>
              <a:ext cx="1572492" cy="55203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4-2-3</a:t>
              </a:r>
              <a:endParaRPr lang="zh-CN" altLang="en-US" sz="1013" dirty="0"/>
            </a:p>
          </p:txBody>
        </p:sp>
      </p:grpSp>
      <p:grpSp>
        <p:nvGrpSpPr>
          <p:cNvPr id="8" name="组合 7"/>
          <p:cNvGrpSpPr/>
          <p:nvPr/>
        </p:nvGrpSpPr>
        <p:grpSpPr>
          <a:xfrm>
            <a:off x="50637" y="1604798"/>
            <a:ext cx="3884948" cy="3112521"/>
            <a:chOff x="3207332" y="771550"/>
            <a:chExt cx="5924328" cy="4480674"/>
          </a:xfrm>
          <a:noFill/>
        </p:grpSpPr>
        <p:pic>
          <p:nvPicPr>
            <p:cNvPr id="10" name="图片 9"/>
            <p:cNvPicPr>
              <a:picLocks noChangeAspect="1"/>
            </p:cNvPicPr>
            <p:nvPr/>
          </p:nvPicPr>
          <p:blipFill>
            <a:blip r:embed="rId6">
              <a:duotone>
                <a:prstClr val="black"/>
                <a:schemeClr val="tx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207332" y="771550"/>
              <a:ext cx="5924328" cy="4480674"/>
            </a:xfrm>
            <a:prstGeom prst="rect">
              <a:avLst/>
            </a:prstGeom>
            <a:grpFill/>
          </p:spPr>
        </p:pic>
        <p:sp>
          <p:nvSpPr>
            <p:cNvPr id="11" name="文本框 10"/>
            <p:cNvSpPr txBox="1"/>
            <p:nvPr/>
          </p:nvSpPr>
          <p:spPr>
            <a:xfrm>
              <a:off x="3440157" y="1045393"/>
              <a:ext cx="736508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5-1</a:t>
              </a:r>
              <a:endParaRPr lang="zh-CN" altLang="en-US" sz="1013" dirty="0"/>
            </a:p>
          </p:txBody>
        </p:sp>
        <p:sp>
          <p:nvSpPr>
            <p:cNvPr id="12" name="文本框 11"/>
            <p:cNvSpPr txBox="1"/>
            <p:nvPr/>
          </p:nvSpPr>
          <p:spPr>
            <a:xfrm>
              <a:off x="3372416" y="1380165"/>
              <a:ext cx="682280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5-2</a:t>
              </a:r>
              <a:endParaRPr lang="zh-CN" altLang="en-US" sz="1013" dirty="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3387902" y="2406757"/>
              <a:ext cx="725118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5-3</a:t>
              </a:r>
              <a:endParaRPr lang="zh-CN" altLang="en-US" sz="1013" dirty="0"/>
            </a:p>
          </p:txBody>
        </p:sp>
        <p:sp>
          <p:nvSpPr>
            <p:cNvPr id="14" name="文本框 13"/>
            <p:cNvSpPr txBox="1"/>
            <p:nvPr/>
          </p:nvSpPr>
          <p:spPr>
            <a:xfrm>
              <a:off x="3407911" y="3639590"/>
              <a:ext cx="81402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5-7</a:t>
              </a:r>
              <a:endParaRPr lang="zh-CN" altLang="en-US" sz="1013" dirty="0"/>
            </a:p>
          </p:txBody>
        </p:sp>
        <p:sp>
          <p:nvSpPr>
            <p:cNvPr id="15" name="文本框 14"/>
            <p:cNvSpPr txBox="1"/>
            <p:nvPr/>
          </p:nvSpPr>
          <p:spPr>
            <a:xfrm>
              <a:off x="3401968" y="3025880"/>
              <a:ext cx="81402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5-5</a:t>
              </a:r>
              <a:endParaRPr lang="zh-CN" altLang="en-US" sz="1013" dirty="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3436167" y="4453762"/>
              <a:ext cx="988899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5-9</a:t>
              </a:r>
              <a:endParaRPr lang="zh-CN" altLang="en-US" sz="1013" dirty="0"/>
            </a:p>
          </p:txBody>
        </p:sp>
        <p:sp>
          <p:nvSpPr>
            <p:cNvPr id="17" name="文本框 16"/>
            <p:cNvSpPr txBox="1"/>
            <p:nvPr/>
          </p:nvSpPr>
          <p:spPr>
            <a:xfrm>
              <a:off x="4083071" y="2494576"/>
              <a:ext cx="729625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5-4</a:t>
              </a:r>
              <a:endParaRPr lang="zh-CN" altLang="en-US" sz="1013" dirty="0"/>
            </a:p>
          </p:txBody>
        </p:sp>
        <p:sp>
          <p:nvSpPr>
            <p:cNvPr id="18" name="文本框 17"/>
            <p:cNvSpPr txBox="1"/>
            <p:nvPr/>
          </p:nvSpPr>
          <p:spPr>
            <a:xfrm>
              <a:off x="4095842" y="3057577"/>
              <a:ext cx="729625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5-6</a:t>
              </a:r>
              <a:endParaRPr lang="zh-CN" altLang="en-US" sz="1013" dirty="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4118783" y="3622935"/>
              <a:ext cx="81402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5-8</a:t>
              </a:r>
              <a:endParaRPr lang="zh-CN" altLang="en-US" sz="1013" dirty="0"/>
            </a:p>
          </p:txBody>
        </p:sp>
        <p:sp>
          <p:nvSpPr>
            <p:cNvPr id="21" name="文本框 20"/>
            <p:cNvSpPr txBox="1"/>
            <p:nvPr/>
          </p:nvSpPr>
          <p:spPr>
            <a:xfrm>
              <a:off x="4577212" y="4453762"/>
              <a:ext cx="988899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1013"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dirty="0"/>
                <a:t>5-10</a:t>
              </a:r>
              <a:endParaRPr lang="zh-CN" altLang="en-US" dirty="0"/>
            </a:p>
          </p:txBody>
        </p:sp>
        <p:sp>
          <p:nvSpPr>
            <p:cNvPr id="22" name="文本框 21"/>
            <p:cNvSpPr txBox="1"/>
            <p:nvPr/>
          </p:nvSpPr>
          <p:spPr>
            <a:xfrm>
              <a:off x="4926276" y="3594950"/>
              <a:ext cx="1020242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6-1-9</a:t>
              </a:r>
              <a:endParaRPr lang="zh-CN" altLang="en-US" sz="1013" dirty="0"/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4966154" y="1676516"/>
              <a:ext cx="81402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6-1-1</a:t>
              </a:r>
              <a:endParaRPr lang="zh-CN" altLang="en-US" sz="1013" dirty="0"/>
            </a:p>
          </p:txBody>
        </p:sp>
        <p:sp>
          <p:nvSpPr>
            <p:cNvPr id="26" name="文本框 25"/>
            <p:cNvSpPr txBox="1"/>
            <p:nvPr/>
          </p:nvSpPr>
          <p:spPr>
            <a:xfrm>
              <a:off x="5646686" y="1676516"/>
              <a:ext cx="914022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6-1-2</a:t>
              </a:r>
              <a:endParaRPr lang="zh-CN" altLang="en-US" sz="1013" dirty="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5754946" y="3594950"/>
              <a:ext cx="972292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6-1-10</a:t>
              </a:r>
              <a:endParaRPr lang="zh-CN" altLang="en-US" sz="1013" dirty="0"/>
            </a:p>
          </p:txBody>
        </p:sp>
        <p:sp>
          <p:nvSpPr>
            <p:cNvPr id="29" name="文本框 28"/>
            <p:cNvSpPr txBox="1"/>
            <p:nvPr/>
          </p:nvSpPr>
          <p:spPr>
            <a:xfrm>
              <a:off x="5454445" y="4453762"/>
              <a:ext cx="988899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6-2-4</a:t>
              </a:r>
              <a:endParaRPr lang="zh-CN" altLang="en-US" sz="1013" dirty="0"/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6276190" y="4453762"/>
              <a:ext cx="944581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6-2-5</a:t>
              </a:r>
              <a:endParaRPr lang="zh-CN" altLang="en-US" sz="1013" dirty="0"/>
            </a:p>
          </p:txBody>
        </p:sp>
        <p:sp>
          <p:nvSpPr>
            <p:cNvPr id="31" name="文本框 30"/>
            <p:cNvSpPr txBox="1"/>
            <p:nvPr/>
          </p:nvSpPr>
          <p:spPr>
            <a:xfrm>
              <a:off x="6524433" y="3598535"/>
              <a:ext cx="992010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6-2-1</a:t>
              </a:r>
              <a:endParaRPr lang="zh-CN" altLang="en-US" sz="1013" dirty="0"/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7148603" y="2676030"/>
              <a:ext cx="923878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6-1-8</a:t>
              </a:r>
              <a:endParaRPr lang="zh-CN" altLang="en-US" sz="1013" dirty="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7141828" y="3610142"/>
              <a:ext cx="1063827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6-2-2</a:t>
              </a:r>
              <a:endParaRPr lang="zh-CN" altLang="en-US" sz="1013" dirty="0"/>
            </a:p>
          </p:txBody>
        </p:sp>
        <p:sp>
          <p:nvSpPr>
            <p:cNvPr id="34" name="文本框 33"/>
            <p:cNvSpPr txBox="1"/>
            <p:nvPr/>
          </p:nvSpPr>
          <p:spPr>
            <a:xfrm>
              <a:off x="8014779" y="4453762"/>
              <a:ext cx="1021822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6-2-7</a:t>
              </a:r>
              <a:endParaRPr lang="zh-CN" altLang="en-US" sz="1013" dirty="0"/>
            </a:p>
          </p:txBody>
        </p:sp>
        <p:sp>
          <p:nvSpPr>
            <p:cNvPr id="35" name="文本框 34"/>
            <p:cNvSpPr txBox="1"/>
            <p:nvPr/>
          </p:nvSpPr>
          <p:spPr>
            <a:xfrm>
              <a:off x="7064385" y="4453762"/>
              <a:ext cx="87364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6-2-6</a:t>
              </a:r>
              <a:endParaRPr lang="zh-CN" altLang="en-US" sz="1013" dirty="0"/>
            </a:p>
          </p:txBody>
        </p:sp>
        <p:cxnSp>
          <p:nvCxnSpPr>
            <p:cNvPr id="36" name="直接连接符 35"/>
            <p:cNvCxnSpPr/>
            <p:nvPr/>
          </p:nvCxnSpPr>
          <p:spPr>
            <a:xfrm flipH="1">
              <a:off x="3354377" y="2166087"/>
              <a:ext cx="5040" cy="2840534"/>
            </a:xfrm>
            <a:prstGeom prst="line">
              <a:avLst/>
            </a:prstGeom>
            <a:grpFill/>
          </p:spPr>
        </p:cxnSp>
        <p:sp>
          <p:nvSpPr>
            <p:cNvPr id="65" name="文本框 64"/>
            <p:cNvSpPr txBox="1"/>
            <p:nvPr/>
          </p:nvSpPr>
          <p:spPr>
            <a:xfrm>
              <a:off x="8109777" y="3656702"/>
              <a:ext cx="988899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6-2-3</a:t>
              </a:r>
              <a:endParaRPr lang="zh-CN" altLang="en-US" sz="1013" dirty="0"/>
            </a:p>
          </p:txBody>
        </p:sp>
        <p:sp>
          <p:nvSpPr>
            <p:cNvPr id="24" name="文本框 23"/>
            <p:cNvSpPr txBox="1"/>
            <p:nvPr/>
          </p:nvSpPr>
          <p:spPr>
            <a:xfrm>
              <a:off x="4963287" y="2239285"/>
              <a:ext cx="1098873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6-1-3</a:t>
              </a:r>
              <a:endParaRPr lang="zh-CN" altLang="en-US" sz="1013" dirty="0"/>
            </a:p>
          </p:txBody>
        </p:sp>
        <p:sp>
          <p:nvSpPr>
            <p:cNvPr id="27" name="文本框 26"/>
            <p:cNvSpPr txBox="1"/>
            <p:nvPr/>
          </p:nvSpPr>
          <p:spPr>
            <a:xfrm>
              <a:off x="5699385" y="2224331"/>
              <a:ext cx="898117" cy="35731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b="1">
                  <a:latin typeface="Tempus Sans ITC" panose="04020404030D07020202" pitchFamily="82" charset="0"/>
                </a:defRPr>
              </a:lvl1pPr>
            </a:lstStyle>
            <a:p>
              <a:r>
                <a:rPr lang="en-US" altLang="zh-CN" sz="1013" dirty="0"/>
                <a:t>6-1-4</a:t>
              </a:r>
              <a:endParaRPr lang="zh-CN" altLang="en-US" sz="1013" dirty="0"/>
            </a:p>
          </p:txBody>
        </p:sp>
      </p:grpSp>
      <p:sp>
        <p:nvSpPr>
          <p:cNvPr id="67" name="任意多边形 66"/>
          <p:cNvSpPr/>
          <p:nvPr/>
        </p:nvSpPr>
        <p:spPr>
          <a:xfrm>
            <a:off x="1239137" y="2530549"/>
            <a:ext cx="1232691" cy="322000"/>
          </a:xfrm>
          <a:custGeom>
            <a:avLst/>
            <a:gdLst>
              <a:gd name="connsiteX0" fmla="*/ 787400 w 920750"/>
              <a:gd name="connsiteY0" fmla="*/ 0 h 196850"/>
              <a:gd name="connsiteX1" fmla="*/ 787400 w 920750"/>
              <a:gd name="connsiteY1" fmla="*/ 0 h 196850"/>
              <a:gd name="connsiteX2" fmla="*/ 838200 w 920750"/>
              <a:gd name="connsiteY2" fmla="*/ 19050 h 196850"/>
              <a:gd name="connsiteX3" fmla="*/ 857250 w 920750"/>
              <a:gd name="connsiteY3" fmla="*/ 31750 h 196850"/>
              <a:gd name="connsiteX4" fmla="*/ 920750 w 920750"/>
              <a:gd name="connsiteY4" fmla="*/ 139700 h 196850"/>
              <a:gd name="connsiteX5" fmla="*/ 0 w 920750"/>
              <a:gd name="connsiteY5" fmla="*/ 196850 h 196850"/>
              <a:gd name="connsiteX6" fmla="*/ 25400 w 920750"/>
              <a:gd name="connsiteY6" fmla="*/ 82550 h 196850"/>
              <a:gd name="connsiteX7" fmla="*/ 787400 w 920750"/>
              <a:gd name="connsiteY7" fmla="*/ 0 h 19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20750" h="196850">
                <a:moveTo>
                  <a:pt x="787400" y="0"/>
                </a:moveTo>
                <a:lnTo>
                  <a:pt x="787400" y="0"/>
                </a:lnTo>
                <a:cubicBezTo>
                  <a:pt x="804333" y="6350"/>
                  <a:pt x="821736" y="11566"/>
                  <a:pt x="838200" y="19050"/>
                </a:cubicBezTo>
                <a:cubicBezTo>
                  <a:pt x="845148" y="22208"/>
                  <a:pt x="857250" y="31750"/>
                  <a:pt x="857250" y="31750"/>
                </a:cubicBezTo>
                <a:lnTo>
                  <a:pt x="920750" y="139700"/>
                </a:lnTo>
                <a:lnTo>
                  <a:pt x="0" y="196850"/>
                </a:lnTo>
                <a:lnTo>
                  <a:pt x="25400" y="82550"/>
                </a:lnTo>
                <a:lnTo>
                  <a:pt x="787400" y="0"/>
                </a:lnTo>
                <a:close/>
              </a:path>
            </a:pathLst>
          </a:custGeom>
          <a:solidFill>
            <a:srgbClr val="FF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任意多边形 2"/>
          <p:cNvSpPr/>
          <p:nvPr/>
        </p:nvSpPr>
        <p:spPr>
          <a:xfrm>
            <a:off x="136990" y="2030572"/>
            <a:ext cx="1095909" cy="829355"/>
          </a:xfrm>
          <a:custGeom>
            <a:avLst/>
            <a:gdLst>
              <a:gd name="connsiteX0" fmla="*/ 636998 w 821932"/>
              <a:gd name="connsiteY0" fmla="*/ 0 h 647272"/>
              <a:gd name="connsiteX1" fmla="*/ 0 w 821932"/>
              <a:gd name="connsiteY1" fmla="*/ 328773 h 647272"/>
              <a:gd name="connsiteX2" fmla="*/ 400692 w 821932"/>
              <a:gd name="connsiteY2" fmla="*/ 616450 h 647272"/>
              <a:gd name="connsiteX3" fmla="*/ 667820 w 821932"/>
              <a:gd name="connsiteY3" fmla="*/ 647272 h 647272"/>
              <a:gd name="connsiteX4" fmla="*/ 821932 w 821932"/>
              <a:gd name="connsiteY4" fmla="*/ 554805 h 647272"/>
              <a:gd name="connsiteX5" fmla="*/ 811658 w 821932"/>
              <a:gd name="connsiteY5" fmla="*/ 10274 h 647272"/>
              <a:gd name="connsiteX6" fmla="*/ 636998 w 821932"/>
              <a:gd name="connsiteY6" fmla="*/ 0 h 6472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821932" h="647272">
                <a:moveTo>
                  <a:pt x="636998" y="0"/>
                </a:moveTo>
                <a:lnTo>
                  <a:pt x="0" y="328773"/>
                </a:lnTo>
                <a:lnTo>
                  <a:pt x="400692" y="616450"/>
                </a:lnTo>
                <a:lnTo>
                  <a:pt x="667820" y="647272"/>
                </a:lnTo>
                <a:lnTo>
                  <a:pt x="821932" y="554805"/>
                </a:lnTo>
                <a:lnTo>
                  <a:pt x="811658" y="10274"/>
                </a:lnTo>
                <a:lnTo>
                  <a:pt x="636998" y="0"/>
                </a:lnTo>
                <a:close/>
              </a:path>
            </a:pathLst>
          </a:custGeom>
          <a:noFill/>
          <a:ln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9" name="直接连接符 18"/>
          <p:cNvCxnSpPr/>
          <p:nvPr/>
        </p:nvCxnSpPr>
        <p:spPr>
          <a:xfrm rot="21480000" flipH="1">
            <a:off x="2728631" y="3346944"/>
            <a:ext cx="18216" cy="5983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9" name="直接连接符 68"/>
          <p:cNvCxnSpPr/>
          <p:nvPr/>
        </p:nvCxnSpPr>
        <p:spPr>
          <a:xfrm>
            <a:off x="1244600" y="2468893"/>
            <a:ext cx="981264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文本框 71"/>
          <p:cNvSpPr txBox="1"/>
          <p:nvPr/>
        </p:nvSpPr>
        <p:spPr>
          <a:xfrm>
            <a:off x="1657415" y="2524574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6-1-4</a:t>
            </a:r>
            <a:endParaRPr lang="zh-CN" altLang="en-US" sz="1013" dirty="0"/>
          </a:p>
        </p:txBody>
      </p:sp>
      <p:sp>
        <p:nvSpPr>
          <p:cNvPr id="73" name="文本框 72"/>
          <p:cNvSpPr txBox="1"/>
          <p:nvPr/>
        </p:nvSpPr>
        <p:spPr>
          <a:xfrm>
            <a:off x="1177233" y="2511102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6-1-3</a:t>
            </a:r>
            <a:endParaRPr lang="zh-CN" altLang="en-US" sz="1013" dirty="0"/>
          </a:p>
        </p:txBody>
      </p:sp>
      <p:sp>
        <p:nvSpPr>
          <p:cNvPr id="74" name="文本框 73"/>
          <p:cNvSpPr txBox="1"/>
          <p:nvPr/>
        </p:nvSpPr>
        <p:spPr>
          <a:xfrm>
            <a:off x="1661163" y="2906790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6-1-6</a:t>
            </a:r>
            <a:endParaRPr lang="zh-CN" altLang="en-US" sz="1013" dirty="0"/>
          </a:p>
        </p:txBody>
      </p:sp>
      <p:sp>
        <p:nvSpPr>
          <p:cNvPr id="75" name="文本框 74"/>
          <p:cNvSpPr txBox="1"/>
          <p:nvPr/>
        </p:nvSpPr>
        <p:spPr>
          <a:xfrm>
            <a:off x="1180981" y="2893318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6-1-5</a:t>
            </a:r>
            <a:endParaRPr lang="zh-CN" altLang="en-US" sz="1013" dirty="0"/>
          </a:p>
        </p:txBody>
      </p:sp>
      <p:sp>
        <p:nvSpPr>
          <p:cNvPr id="76" name="文本框 75"/>
          <p:cNvSpPr txBox="1"/>
          <p:nvPr/>
        </p:nvSpPr>
        <p:spPr>
          <a:xfrm>
            <a:off x="2084905" y="2898727"/>
            <a:ext cx="588951" cy="248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b="1">
                <a:latin typeface="Tempus Sans ITC" panose="04020404030D07020202" pitchFamily="82" charset="0"/>
              </a:defRPr>
            </a:lvl1pPr>
          </a:lstStyle>
          <a:p>
            <a:r>
              <a:rPr lang="en-US" altLang="zh-CN" sz="1013" dirty="0"/>
              <a:t>6-1-7</a:t>
            </a:r>
            <a:endParaRPr lang="zh-CN" altLang="en-US" sz="1013" dirty="0"/>
          </a:p>
        </p:txBody>
      </p:sp>
      <p:cxnSp>
        <p:nvCxnSpPr>
          <p:cNvPr id="77" name="直接连接符 76"/>
          <p:cNvCxnSpPr/>
          <p:nvPr/>
        </p:nvCxnSpPr>
        <p:spPr>
          <a:xfrm>
            <a:off x="1244600" y="2893029"/>
            <a:ext cx="141112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直接连接符 79"/>
          <p:cNvCxnSpPr/>
          <p:nvPr/>
        </p:nvCxnSpPr>
        <p:spPr>
          <a:xfrm rot="21480000" flipH="1">
            <a:off x="1681057" y="2360675"/>
            <a:ext cx="18216" cy="5983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直接连接符 82"/>
          <p:cNvCxnSpPr/>
          <p:nvPr/>
        </p:nvCxnSpPr>
        <p:spPr>
          <a:xfrm>
            <a:off x="1838816" y="3494243"/>
            <a:ext cx="28264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任意多边形 84"/>
          <p:cNvSpPr/>
          <p:nvPr/>
        </p:nvSpPr>
        <p:spPr>
          <a:xfrm>
            <a:off x="1701227" y="3329179"/>
            <a:ext cx="406400" cy="127000"/>
          </a:xfrm>
          <a:custGeom>
            <a:avLst/>
            <a:gdLst>
              <a:gd name="connsiteX0" fmla="*/ 0 w 304800"/>
              <a:gd name="connsiteY0" fmla="*/ 6350 h 95250"/>
              <a:gd name="connsiteX1" fmla="*/ 12700 w 304800"/>
              <a:gd name="connsiteY1" fmla="*/ 95250 h 95250"/>
              <a:gd name="connsiteX2" fmla="*/ 304800 w 304800"/>
              <a:gd name="connsiteY2" fmla="*/ 88900 h 95250"/>
              <a:gd name="connsiteX3" fmla="*/ 304800 w 304800"/>
              <a:gd name="connsiteY3" fmla="*/ 0 h 95250"/>
              <a:gd name="connsiteX4" fmla="*/ 0 w 304800"/>
              <a:gd name="connsiteY4" fmla="*/ 6350 h 95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4800" h="95250">
                <a:moveTo>
                  <a:pt x="0" y="6350"/>
                </a:moveTo>
                <a:lnTo>
                  <a:pt x="12700" y="95250"/>
                </a:lnTo>
                <a:lnTo>
                  <a:pt x="304800" y="88900"/>
                </a:lnTo>
                <a:lnTo>
                  <a:pt x="304800" y="0"/>
                </a:lnTo>
                <a:lnTo>
                  <a:pt x="0" y="6350"/>
                </a:lnTo>
                <a:close/>
              </a:path>
            </a:pathLst>
          </a:custGeom>
          <a:solidFill>
            <a:srgbClr val="FFF8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" name="矩形 1"/>
          <p:cNvSpPr/>
          <p:nvPr/>
        </p:nvSpPr>
        <p:spPr>
          <a:xfrm>
            <a:off x="564117" y="3958093"/>
            <a:ext cx="736280" cy="20457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68" name="直接连接符 167"/>
          <p:cNvCxnSpPr/>
          <p:nvPr/>
        </p:nvCxnSpPr>
        <p:spPr>
          <a:xfrm>
            <a:off x="467783" y="4169015"/>
            <a:ext cx="74825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9" name="直接连接符 168"/>
          <p:cNvCxnSpPr/>
          <p:nvPr/>
        </p:nvCxnSpPr>
        <p:spPr>
          <a:xfrm flipH="1">
            <a:off x="1226204" y="3585085"/>
            <a:ext cx="6261" cy="59861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矩形 67"/>
          <p:cNvSpPr/>
          <p:nvPr/>
        </p:nvSpPr>
        <p:spPr>
          <a:xfrm>
            <a:off x="1650875" y="3385490"/>
            <a:ext cx="101636" cy="51009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cxnSp>
        <p:nvCxnSpPr>
          <p:cNvPr id="170" name="直接连接符 169"/>
          <p:cNvCxnSpPr/>
          <p:nvPr/>
        </p:nvCxnSpPr>
        <p:spPr>
          <a:xfrm rot="16200000">
            <a:off x="3150499" y="3749321"/>
            <a:ext cx="34445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直接连接符 80"/>
          <p:cNvCxnSpPr/>
          <p:nvPr/>
        </p:nvCxnSpPr>
        <p:spPr>
          <a:xfrm flipH="1">
            <a:off x="1828527" y="3352164"/>
            <a:ext cx="2821" cy="6020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直接连接符 173"/>
          <p:cNvCxnSpPr/>
          <p:nvPr/>
        </p:nvCxnSpPr>
        <p:spPr>
          <a:xfrm>
            <a:off x="1547204" y="3367601"/>
            <a:ext cx="282643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5" name="直接连接符 174"/>
          <p:cNvCxnSpPr/>
          <p:nvPr/>
        </p:nvCxnSpPr>
        <p:spPr>
          <a:xfrm rot="1320000">
            <a:off x="2088898" y="3356575"/>
            <a:ext cx="64417" cy="13955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0" name="直接连接符 179"/>
          <p:cNvCxnSpPr/>
          <p:nvPr/>
        </p:nvCxnSpPr>
        <p:spPr>
          <a:xfrm>
            <a:off x="3327669" y="3847643"/>
            <a:ext cx="50431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1" name="直接连接符 180"/>
          <p:cNvCxnSpPr/>
          <p:nvPr/>
        </p:nvCxnSpPr>
        <p:spPr>
          <a:xfrm>
            <a:off x="3327660" y="3589268"/>
            <a:ext cx="21387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2" name="直接连接符 181"/>
          <p:cNvCxnSpPr/>
          <p:nvPr/>
        </p:nvCxnSpPr>
        <p:spPr>
          <a:xfrm>
            <a:off x="3080815" y="3932336"/>
            <a:ext cx="258792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直接连接符 182"/>
          <p:cNvCxnSpPr/>
          <p:nvPr/>
        </p:nvCxnSpPr>
        <p:spPr>
          <a:xfrm flipH="1">
            <a:off x="997962" y="5103151"/>
            <a:ext cx="8260" cy="10255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5" name="直接连接符 184"/>
          <p:cNvCxnSpPr/>
          <p:nvPr/>
        </p:nvCxnSpPr>
        <p:spPr>
          <a:xfrm flipH="1">
            <a:off x="866309" y="4150625"/>
            <a:ext cx="1068" cy="95252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7" name="直接连接符 186"/>
          <p:cNvCxnSpPr/>
          <p:nvPr/>
        </p:nvCxnSpPr>
        <p:spPr>
          <a:xfrm>
            <a:off x="1542757" y="4524336"/>
            <a:ext cx="10800" cy="15921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9" name="直接连接符 188"/>
          <p:cNvCxnSpPr/>
          <p:nvPr/>
        </p:nvCxnSpPr>
        <p:spPr>
          <a:xfrm>
            <a:off x="2692503" y="4524336"/>
            <a:ext cx="10800" cy="159219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0" name="直接连接符 189"/>
          <p:cNvCxnSpPr/>
          <p:nvPr/>
        </p:nvCxnSpPr>
        <p:spPr>
          <a:xfrm flipH="1">
            <a:off x="3344230" y="4644097"/>
            <a:ext cx="1341" cy="148458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2" name="直接连接符 191"/>
          <p:cNvCxnSpPr/>
          <p:nvPr/>
        </p:nvCxnSpPr>
        <p:spPr>
          <a:xfrm>
            <a:off x="526221" y="5093493"/>
            <a:ext cx="1355" cy="102303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直接连接符 193"/>
          <p:cNvCxnSpPr/>
          <p:nvPr/>
        </p:nvCxnSpPr>
        <p:spPr>
          <a:xfrm>
            <a:off x="232741" y="5657699"/>
            <a:ext cx="760184" cy="4207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8" name="直接连接符 197"/>
          <p:cNvCxnSpPr/>
          <p:nvPr/>
        </p:nvCxnSpPr>
        <p:spPr>
          <a:xfrm>
            <a:off x="1002091" y="5771140"/>
            <a:ext cx="1689899" cy="30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0" name="直接连接符 199"/>
          <p:cNvCxnSpPr/>
          <p:nvPr/>
        </p:nvCxnSpPr>
        <p:spPr>
          <a:xfrm>
            <a:off x="2703303" y="5656162"/>
            <a:ext cx="1061820" cy="307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直接连接符 201"/>
          <p:cNvCxnSpPr/>
          <p:nvPr/>
        </p:nvCxnSpPr>
        <p:spPr>
          <a:xfrm flipV="1">
            <a:off x="2457182" y="5003898"/>
            <a:ext cx="882425" cy="56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4" name="直接连接符 203"/>
          <p:cNvCxnSpPr/>
          <p:nvPr/>
        </p:nvCxnSpPr>
        <p:spPr>
          <a:xfrm>
            <a:off x="183700" y="5099029"/>
            <a:ext cx="2288129" cy="7915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6" name="直接连接符 205"/>
          <p:cNvCxnSpPr/>
          <p:nvPr/>
        </p:nvCxnSpPr>
        <p:spPr>
          <a:xfrm>
            <a:off x="3357713" y="5093493"/>
            <a:ext cx="460207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8" name="直接连接符 207"/>
          <p:cNvCxnSpPr/>
          <p:nvPr/>
        </p:nvCxnSpPr>
        <p:spPr>
          <a:xfrm flipH="1">
            <a:off x="2457182" y="5003898"/>
            <a:ext cx="1" cy="9882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2" name="矩形 211"/>
          <p:cNvSpPr/>
          <p:nvPr/>
        </p:nvSpPr>
        <p:spPr>
          <a:xfrm>
            <a:off x="3119963" y="3387773"/>
            <a:ext cx="59757" cy="5088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213" name="矩形 212"/>
          <p:cNvSpPr/>
          <p:nvPr/>
        </p:nvSpPr>
        <p:spPr>
          <a:xfrm>
            <a:off x="3351679" y="3909185"/>
            <a:ext cx="473212" cy="6095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9" name="任意多边形 8"/>
          <p:cNvSpPr/>
          <p:nvPr/>
        </p:nvSpPr>
        <p:spPr>
          <a:xfrm>
            <a:off x="367650" y="3236102"/>
            <a:ext cx="2906973" cy="1340893"/>
          </a:xfrm>
          <a:custGeom>
            <a:avLst/>
            <a:gdLst>
              <a:gd name="connsiteX0" fmla="*/ 3862316 w 3875964"/>
              <a:gd name="connsiteY0" fmla="*/ 1760561 h 1787857"/>
              <a:gd name="connsiteX1" fmla="*/ 3875964 w 3875964"/>
              <a:gd name="connsiteY1" fmla="*/ 805218 h 1787857"/>
              <a:gd name="connsiteX2" fmla="*/ 3780430 w 3875964"/>
              <a:gd name="connsiteY2" fmla="*/ 600502 h 1787857"/>
              <a:gd name="connsiteX3" fmla="*/ 3029803 w 3875964"/>
              <a:gd name="connsiteY3" fmla="*/ 13648 h 1787857"/>
              <a:gd name="connsiteX4" fmla="*/ 1542197 w 3875964"/>
              <a:gd name="connsiteY4" fmla="*/ 0 h 1787857"/>
              <a:gd name="connsiteX5" fmla="*/ 40943 w 3875964"/>
              <a:gd name="connsiteY5" fmla="*/ 1023582 h 1787857"/>
              <a:gd name="connsiteX6" fmla="*/ 0 w 3875964"/>
              <a:gd name="connsiteY6" fmla="*/ 1569493 h 1787857"/>
              <a:gd name="connsiteX7" fmla="*/ 163773 w 3875964"/>
              <a:gd name="connsiteY7" fmla="*/ 1787857 h 17878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875964" h="1787857">
                <a:moveTo>
                  <a:pt x="3862316" y="1760561"/>
                </a:moveTo>
                <a:lnTo>
                  <a:pt x="3875964" y="805218"/>
                </a:lnTo>
                <a:lnTo>
                  <a:pt x="3780430" y="600502"/>
                </a:lnTo>
                <a:lnTo>
                  <a:pt x="3029803" y="13648"/>
                </a:lnTo>
                <a:lnTo>
                  <a:pt x="1542197" y="0"/>
                </a:lnTo>
                <a:lnTo>
                  <a:pt x="40943" y="1023582"/>
                </a:lnTo>
                <a:lnTo>
                  <a:pt x="0" y="1569493"/>
                </a:lnTo>
                <a:lnTo>
                  <a:pt x="163773" y="1787857"/>
                </a:lnTo>
              </a:path>
            </a:pathLst>
          </a:custGeom>
          <a:noFill/>
          <a:ln w="38100">
            <a:solidFill>
              <a:srgbClr val="10253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68580" tIns="34291" rIns="68580" bIns="34291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zh-CN" altLang="en-US" sz="1013"/>
          </a:p>
        </p:txBody>
      </p:sp>
      <p:cxnSp>
        <p:nvCxnSpPr>
          <p:cNvPr id="214" name="直接连接符 213"/>
          <p:cNvCxnSpPr/>
          <p:nvPr/>
        </p:nvCxnSpPr>
        <p:spPr>
          <a:xfrm flipV="1">
            <a:off x="2128351" y="2903190"/>
            <a:ext cx="0" cy="465036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矩形 99"/>
          <p:cNvSpPr/>
          <p:nvPr/>
        </p:nvSpPr>
        <p:spPr>
          <a:xfrm>
            <a:off x="2192191" y="2009905"/>
            <a:ext cx="228460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B05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B06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</a:p>
        </p:txBody>
      </p:sp>
      <p:sp>
        <p:nvSpPr>
          <p:cNvPr id="101" name="平行四边形 100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02" name="平行四边形 101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67361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:v="urn:schemas-microsoft-com:vml" xmlns:a16="http://schemas.microsoft.com/office/drawing/2014/main" xmlns="">
      <p:transition spd="slow" advTm="0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295"/>
            <a:ext cx="6806682" cy="4533356"/>
          </a:xfrm>
          <a:custGeom>
            <a:avLst/>
            <a:gdLst>
              <a:gd name="connsiteX0" fmla="*/ 0 w 7049225"/>
              <a:gd name="connsiteY0" fmla="*/ 0 h 3677930"/>
              <a:gd name="connsiteX1" fmla="*/ 5223180 w 7049225"/>
              <a:gd name="connsiteY1" fmla="*/ 0 h 3677930"/>
              <a:gd name="connsiteX2" fmla="*/ 7049225 w 7049225"/>
              <a:gd name="connsiteY2" fmla="*/ 3677930 h 3677930"/>
              <a:gd name="connsiteX3" fmla="*/ 0 w 7049225"/>
              <a:gd name="connsiteY3" fmla="*/ 3677930 h 3677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49225" h="3677930">
                <a:moveTo>
                  <a:pt x="0" y="0"/>
                </a:moveTo>
                <a:lnTo>
                  <a:pt x="5223180" y="0"/>
                </a:lnTo>
                <a:lnTo>
                  <a:pt x="7049225" y="3677930"/>
                </a:lnTo>
                <a:lnTo>
                  <a:pt x="0" y="3677930"/>
                </a:lnTo>
                <a:close/>
              </a:path>
            </a:pathLst>
          </a:custGeom>
          <a:effectLst/>
        </p:spPr>
      </p:pic>
      <p:sp>
        <p:nvSpPr>
          <p:cNvPr id="52" name="任意多边形 51"/>
          <p:cNvSpPr/>
          <p:nvPr/>
        </p:nvSpPr>
        <p:spPr>
          <a:xfrm flipH="1">
            <a:off x="5753373" y="1301483"/>
            <a:ext cx="6092680" cy="978454"/>
          </a:xfrm>
          <a:custGeom>
            <a:avLst/>
            <a:gdLst>
              <a:gd name="connsiteX0" fmla="*/ 6092680 w 6092680"/>
              <a:gd name="connsiteY0" fmla="*/ 0 h 978454"/>
              <a:gd name="connsiteX1" fmla="*/ 5625148 w 6092680"/>
              <a:gd name="connsiteY1" fmla="*/ 0 h 978454"/>
              <a:gd name="connsiteX2" fmla="*/ 5519545 w 6092680"/>
              <a:gd name="connsiteY2" fmla="*/ 0 h 978454"/>
              <a:gd name="connsiteX3" fmla="*/ 5052013 w 6092680"/>
              <a:gd name="connsiteY3" fmla="*/ 0 h 978454"/>
              <a:gd name="connsiteX4" fmla="*/ 1460260 w 6092680"/>
              <a:gd name="connsiteY4" fmla="*/ 0 h 978454"/>
              <a:gd name="connsiteX5" fmla="*/ 992728 w 6092680"/>
              <a:gd name="connsiteY5" fmla="*/ 0 h 978454"/>
              <a:gd name="connsiteX6" fmla="*/ 726055 w 6092680"/>
              <a:gd name="connsiteY6" fmla="*/ 0 h 978454"/>
              <a:gd name="connsiteX7" fmla="*/ 258523 w 6092680"/>
              <a:gd name="connsiteY7" fmla="*/ 0 h 978454"/>
              <a:gd name="connsiteX8" fmla="*/ 258523 w 6092680"/>
              <a:gd name="connsiteY8" fmla="*/ 1 h 978454"/>
              <a:gd name="connsiteX9" fmla="*/ 0 w 6092680"/>
              <a:gd name="connsiteY9" fmla="*/ 1 h 978454"/>
              <a:gd name="connsiteX10" fmla="*/ 0 w 6092680"/>
              <a:gd name="connsiteY10" fmla="*/ 978454 h 978454"/>
              <a:gd name="connsiteX11" fmla="*/ 467532 w 6092680"/>
              <a:gd name="connsiteY11" fmla="*/ 978454 h 978454"/>
              <a:gd name="connsiteX12" fmla="*/ 5262393 w 6092680"/>
              <a:gd name="connsiteY12" fmla="*/ 978454 h 978454"/>
              <a:gd name="connsiteX13" fmla="*/ 5729925 w 6092680"/>
              <a:gd name="connsiteY13" fmla="*/ 978454 h 978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2680" h="978454">
                <a:moveTo>
                  <a:pt x="6092680" y="0"/>
                </a:moveTo>
                <a:lnTo>
                  <a:pt x="5625148" y="0"/>
                </a:lnTo>
                <a:lnTo>
                  <a:pt x="5519545" y="0"/>
                </a:lnTo>
                <a:lnTo>
                  <a:pt x="5052013" y="0"/>
                </a:lnTo>
                <a:lnTo>
                  <a:pt x="1460260" y="0"/>
                </a:lnTo>
                <a:lnTo>
                  <a:pt x="992728" y="0"/>
                </a:lnTo>
                <a:lnTo>
                  <a:pt x="726055" y="0"/>
                </a:lnTo>
                <a:lnTo>
                  <a:pt x="258523" y="0"/>
                </a:lnTo>
                <a:lnTo>
                  <a:pt x="258523" y="1"/>
                </a:lnTo>
                <a:lnTo>
                  <a:pt x="0" y="1"/>
                </a:lnTo>
                <a:lnTo>
                  <a:pt x="0" y="978454"/>
                </a:lnTo>
                <a:lnTo>
                  <a:pt x="467532" y="978454"/>
                </a:lnTo>
                <a:lnTo>
                  <a:pt x="5262393" y="978454"/>
                </a:lnTo>
                <a:lnTo>
                  <a:pt x="5729925" y="97845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6874654" y="1354665"/>
            <a:ext cx="45624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solidFill>
                  <a:schemeClr val="bg1"/>
                </a:solidFill>
                <a:latin typeface="Kartika" panose="02020503030404060203" pitchFamily="18" charset="0"/>
                <a:ea typeface="方正姚体" panose="02010601030101010101" pitchFamily="2" charset="-122"/>
                <a:cs typeface="Kartika" panose="02020503030404060203" pitchFamily="18" charset="0"/>
              </a:rPr>
              <a:t>PART    03</a:t>
            </a:r>
            <a:endParaRPr lang="zh-CN" altLang="en-US" sz="6600" b="1" dirty="0">
              <a:solidFill>
                <a:schemeClr val="bg1"/>
              </a:solidFill>
              <a:latin typeface="Kartika" panose="02020503030404060203" pitchFamily="18" charset="0"/>
              <a:ea typeface="方正姚体" panose="02010601030101010101" pitchFamily="2" charset="-122"/>
              <a:cs typeface="Kartika" panose="02020503030404060203" pitchFamily="18" charset="0"/>
            </a:endParaRPr>
          </a:p>
        </p:txBody>
      </p:sp>
      <p:sp>
        <p:nvSpPr>
          <p:cNvPr id="39" name="文本框 1"/>
          <p:cNvSpPr>
            <a:spLocks noChangeArrowheads="1"/>
          </p:cNvSpPr>
          <p:nvPr/>
        </p:nvSpPr>
        <p:spPr bwMode="auto">
          <a:xfrm>
            <a:off x="6755230" y="2766618"/>
            <a:ext cx="48013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r>
              <a:rPr lang="zh-CN" altLang="en-US" sz="6000" b="1" dirty="0">
                <a:solidFill>
                  <a:srgbClr val="35394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安全文明施工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300211" y="4081284"/>
            <a:ext cx="1471586" cy="1471586"/>
            <a:chOff x="8122790" y="4264008"/>
            <a:chExt cx="1998222" cy="19982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8122790" y="4264008"/>
              <a:ext cx="1998222" cy="1998222"/>
              <a:chOff x="925401" y="3148271"/>
              <a:chExt cx="2664296" cy="2664296"/>
            </a:xfrm>
          </p:grpSpPr>
          <p:sp>
            <p:nvSpPr>
              <p:cNvPr id="17" name="椭圆 16"/>
              <p:cNvSpPr/>
              <p:nvPr userDrawn="1"/>
            </p:nvSpPr>
            <p:spPr>
              <a:xfrm>
                <a:off x="925401" y="3148271"/>
                <a:ext cx="2664296" cy="266429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/>
              </a:p>
            </p:txBody>
          </p:sp>
          <p:sp>
            <p:nvSpPr>
              <p:cNvPr id="18" name="椭圆 17"/>
              <p:cNvSpPr/>
              <p:nvPr userDrawn="1"/>
            </p:nvSpPr>
            <p:spPr>
              <a:xfrm>
                <a:off x="1069417" y="3292287"/>
                <a:ext cx="2376264" cy="2376264"/>
              </a:xfrm>
              <a:prstGeom prst="ellipse">
                <a:avLst/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/>
              </a:p>
            </p:txBody>
          </p:sp>
        </p:grp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1901" y="4723119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854712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8" grpId="0"/>
      <p:bldP spid="3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1377822"/>
            <a:ext cx="12192000" cy="629521"/>
          </a:xfrm>
          <a:prstGeom prst="rect">
            <a:avLst/>
          </a:prstGeom>
          <a:solidFill>
            <a:srgbClr val="10253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矩形 13"/>
          <p:cNvSpPr/>
          <p:nvPr/>
        </p:nvSpPr>
        <p:spPr>
          <a:xfrm>
            <a:off x="932272" y="303870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上次例会整改</a:t>
            </a:r>
          </a:p>
        </p:txBody>
      </p:sp>
      <p:sp>
        <p:nvSpPr>
          <p:cNvPr id="11" name="矩形 8"/>
          <p:cNvSpPr>
            <a:spLocks noChangeArrowheads="1"/>
          </p:cNvSpPr>
          <p:nvPr/>
        </p:nvSpPr>
        <p:spPr bwMode="auto">
          <a:xfrm>
            <a:off x="1511823" y="2171125"/>
            <a:ext cx="2248810" cy="461665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整改前</a:t>
            </a:r>
          </a:p>
        </p:txBody>
      </p:sp>
      <p:pic>
        <p:nvPicPr>
          <p:cNvPr id="9" name="Picture 2" descr="BO4南大门加工区材料堆放混乱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1" y="2755901"/>
            <a:ext cx="5376333" cy="3841751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IMG_2267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7618" y="2755900"/>
            <a:ext cx="5854700" cy="3888317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57723" y="1461749"/>
            <a:ext cx="729398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安全文明施工：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Calibri" panose="020F0502020204030204" pitchFamily="34" charset="0"/>
                <a:sym typeface="Calibri" panose="020F0502020204030204" pitchFamily="34" charset="0"/>
              </a:rPr>
              <a:t> 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B04南大门木工加工区材料堆放混乱</a:t>
            </a:r>
          </a:p>
        </p:txBody>
      </p:sp>
      <p:sp>
        <p:nvSpPr>
          <p:cNvPr id="10" name="平行四边形 9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/>
          <p:nvPr/>
        </p:nvSpPr>
        <p:spPr>
          <a:xfrm>
            <a:off x="8207836" y="2106218"/>
            <a:ext cx="153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整改后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90772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组合 8"/>
          <p:cNvGrpSpPr/>
          <p:nvPr/>
        </p:nvGrpSpPr>
        <p:grpSpPr>
          <a:xfrm>
            <a:off x="15354" y="-242299"/>
            <a:ext cx="6007494" cy="6752827"/>
            <a:chOff x="0" y="-559291"/>
            <a:chExt cx="6784260" cy="7148907"/>
          </a:xfrm>
        </p:grpSpPr>
        <p:pic>
          <p:nvPicPr>
            <p:cNvPr id="48" name="图片 47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269086"/>
              <a:ext cx="5456903" cy="4466557"/>
            </a:xfrm>
            <a:custGeom>
              <a:avLst/>
              <a:gdLst>
                <a:gd name="connsiteX0" fmla="*/ 0 w 5456903"/>
                <a:gd name="connsiteY0" fmla="*/ 0 h 4466557"/>
                <a:gd name="connsiteX1" fmla="*/ 5456903 w 5456903"/>
                <a:gd name="connsiteY1" fmla="*/ 0 h 4466557"/>
                <a:gd name="connsiteX2" fmla="*/ 5456903 w 5456903"/>
                <a:gd name="connsiteY2" fmla="*/ 2165770 h 4466557"/>
                <a:gd name="connsiteX3" fmla="*/ 5168941 w 5456903"/>
                <a:gd name="connsiteY3" fmla="*/ 2165770 h 4466557"/>
                <a:gd name="connsiteX4" fmla="*/ 5456903 w 5456903"/>
                <a:gd name="connsiteY4" fmla="*/ 2724445 h 4466557"/>
                <a:gd name="connsiteX5" fmla="*/ 5456903 w 5456903"/>
                <a:gd name="connsiteY5" fmla="*/ 4466557 h 4466557"/>
                <a:gd name="connsiteX6" fmla="*/ 0 w 5456903"/>
                <a:gd name="connsiteY6" fmla="*/ 4466557 h 44665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5456903" h="4466557">
                  <a:moveTo>
                    <a:pt x="0" y="0"/>
                  </a:moveTo>
                  <a:lnTo>
                    <a:pt x="5456903" y="0"/>
                  </a:lnTo>
                  <a:lnTo>
                    <a:pt x="5456903" y="2165770"/>
                  </a:lnTo>
                  <a:lnTo>
                    <a:pt x="5168941" y="2165770"/>
                  </a:lnTo>
                  <a:lnTo>
                    <a:pt x="5456903" y="2724445"/>
                  </a:lnTo>
                  <a:lnTo>
                    <a:pt x="5456903" y="4466557"/>
                  </a:lnTo>
                  <a:lnTo>
                    <a:pt x="0" y="4466557"/>
                  </a:lnTo>
                  <a:close/>
                </a:path>
              </a:pathLst>
            </a:custGeom>
          </p:spPr>
        </p:pic>
        <p:sp>
          <p:nvSpPr>
            <p:cNvPr id="23" name="平行四边形 22"/>
            <p:cNvSpPr/>
            <p:nvPr/>
          </p:nvSpPr>
          <p:spPr>
            <a:xfrm rot="10800000" flipH="1">
              <a:off x="6051408" y="5806476"/>
              <a:ext cx="732852" cy="783140"/>
            </a:xfrm>
            <a:prstGeom prst="parallelogram">
              <a:avLst>
                <a:gd name="adj" fmla="val 56099"/>
              </a:avLst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grpSp>
          <p:nvGrpSpPr>
            <p:cNvPr id="4" name="组合 3"/>
            <p:cNvGrpSpPr/>
            <p:nvPr/>
          </p:nvGrpSpPr>
          <p:grpSpPr>
            <a:xfrm>
              <a:off x="4254014" y="1060237"/>
              <a:ext cx="2113127" cy="5326523"/>
              <a:chOff x="4254014" y="1060237"/>
              <a:chExt cx="2113127" cy="5326523"/>
            </a:xfrm>
          </p:grpSpPr>
          <p:sp>
            <p:nvSpPr>
              <p:cNvPr id="21" name="平行四边形 20"/>
              <p:cNvSpPr/>
              <p:nvPr/>
            </p:nvSpPr>
            <p:spPr>
              <a:xfrm rot="10800000" flipH="1">
                <a:off x="4254014" y="3435765"/>
                <a:ext cx="2113127" cy="2299877"/>
              </a:xfrm>
              <a:prstGeom prst="parallelogram">
                <a:avLst>
                  <a:gd name="adj" fmla="val 56099"/>
                </a:avLst>
              </a:prstGeom>
              <a:solidFill>
                <a:srgbClr val="35394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0" name="图片 19"/>
              <p:cNvPicPr>
                <a:picLocks noChangeAspect="1"/>
              </p:cNvPicPr>
              <p:nvPr/>
            </p:nvPicPr>
            <p:blipFill rotWithShape="1">
              <a:blip r:embed="rId4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rcRect t="76775"/>
              <a:stretch/>
            </p:blipFill>
            <p:spPr>
              <a:xfrm rot="14546685" flipV="1">
                <a:off x="2542117" y="3609089"/>
                <a:ext cx="5326523" cy="228819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grpSp>
          <p:nvGrpSpPr>
            <p:cNvPr id="2" name="组合 1"/>
            <p:cNvGrpSpPr/>
            <p:nvPr/>
          </p:nvGrpSpPr>
          <p:grpSpPr>
            <a:xfrm>
              <a:off x="3365625" y="-559291"/>
              <a:ext cx="3215148" cy="5326523"/>
              <a:chOff x="3365625" y="-559291"/>
              <a:chExt cx="3215148" cy="5326523"/>
            </a:xfrm>
          </p:grpSpPr>
          <p:sp>
            <p:nvSpPr>
              <p:cNvPr id="27" name="平行四边形 26"/>
              <p:cNvSpPr/>
              <p:nvPr/>
            </p:nvSpPr>
            <p:spPr>
              <a:xfrm rot="10800000" flipH="1">
                <a:off x="3365625" y="-5"/>
                <a:ext cx="3215148" cy="3435771"/>
              </a:xfrm>
              <a:prstGeom prst="parallelogram">
                <a:avLst>
                  <a:gd name="adj" fmla="val 56099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pic>
            <p:nvPicPr>
              <p:cNvPr id="22" name="图片 21"/>
              <p:cNvPicPr>
                <a:picLocks noChangeAspect="1"/>
              </p:cNvPicPr>
              <p:nvPr/>
            </p:nvPicPr>
            <p:blipFill rotWithShape="1">
              <a:blip r:embed="rId4">
                <a:biLevel thresh="75000"/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66000"/>
                        </a14:imgEffect>
                      </a14:imgLayer>
                    </a14:imgProps>
                  </a:ext>
                </a:extLst>
              </a:blip>
              <a:srcRect t="76775"/>
              <a:stretch/>
            </p:blipFill>
            <p:spPr>
              <a:xfrm rot="14546685" flipV="1">
                <a:off x="3090331" y="1989561"/>
                <a:ext cx="5326523" cy="228819"/>
              </a:xfrm>
              <a:prstGeom prst="rect">
                <a:avLst/>
              </a:prstGeom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</p:grpSp>
      <p:grpSp>
        <p:nvGrpSpPr>
          <p:cNvPr id="10" name="组合 9"/>
          <p:cNvGrpSpPr/>
          <p:nvPr/>
        </p:nvGrpSpPr>
        <p:grpSpPr>
          <a:xfrm>
            <a:off x="6703623" y="1644284"/>
            <a:ext cx="5177166" cy="3898744"/>
            <a:chOff x="7224744" y="1935616"/>
            <a:chExt cx="4466872" cy="3487797"/>
          </a:xfrm>
        </p:grpSpPr>
        <p:grpSp>
          <p:nvGrpSpPr>
            <p:cNvPr id="32" name="组合 31"/>
            <p:cNvGrpSpPr/>
            <p:nvPr/>
          </p:nvGrpSpPr>
          <p:grpSpPr>
            <a:xfrm>
              <a:off x="7224744" y="1936808"/>
              <a:ext cx="4466872" cy="559420"/>
              <a:chOff x="557711" y="1995686"/>
              <a:chExt cx="4466872" cy="559420"/>
            </a:xfrm>
          </p:grpSpPr>
          <p:cxnSp>
            <p:nvCxnSpPr>
              <p:cNvPr id="33" name="直接连接符 32"/>
              <p:cNvCxnSpPr/>
              <p:nvPr userDrawn="1"/>
            </p:nvCxnSpPr>
            <p:spPr>
              <a:xfrm>
                <a:off x="557711" y="2555106"/>
                <a:ext cx="4466872" cy="0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4" name="平行四边形 33"/>
              <p:cNvSpPr/>
              <p:nvPr userDrawn="1"/>
            </p:nvSpPr>
            <p:spPr>
              <a:xfrm>
                <a:off x="4477347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36" name="平行四边形 35"/>
              <p:cNvSpPr/>
              <p:nvPr userDrawn="1"/>
            </p:nvSpPr>
            <p:spPr>
              <a:xfrm>
                <a:off x="4017032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47" name="平行四边形 46"/>
              <p:cNvSpPr/>
              <p:nvPr userDrawn="1"/>
            </p:nvSpPr>
            <p:spPr>
              <a:xfrm>
                <a:off x="1063396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49" name="平行四边形 48"/>
              <p:cNvSpPr/>
              <p:nvPr userDrawn="1"/>
            </p:nvSpPr>
            <p:spPr>
              <a:xfrm>
                <a:off x="603081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50" name="平行四边形 49"/>
              <p:cNvSpPr/>
              <p:nvPr userDrawn="1"/>
            </p:nvSpPr>
            <p:spPr>
              <a:xfrm>
                <a:off x="1558534" y="1995686"/>
                <a:ext cx="2493460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1" name="组合 50"/>
            <p:cNvGrpSpPr/>
            <p:nvPr/>
          </p:nvGrpSpPr>
          <p:grpSpPr>
            <a:xfrm>
              <a:off x="7224744" y="2944920"/>
              <a:ext cx="4466872" cy="559420"/>
              <a:chOff x="557711" y="1995686"/>
              <a:chExt cx="4466872" cy="559420"/>
            </a:xfrm>
          </p:grpSpPr>
          <p:cxnSp>
            <p:nvCxnSpPr>
              <p:cNvPr id="52" name="直接连接符 51"/>
              <p:cNvCxnSpPr/>
              <p:nvPr userDrawn="1"/>
            </p:nvCxnSpPr>
            <p:spPr>
              <a:xfrm>
                <a:off x="557711" y="2555106"/>
                <a:ext cx="4466872" cy="0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53" name="平行四边形 52"/>
              <p:cNvSpPr/>
              <p:nvPr userDrawn="1"/>
            </p:nvSpPr>
            <p:spPr>
              <a:xfrm>
                <a:off x="4477347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54" name="平行四边形 53"/>
              <p:cNvSpPr/>
              <p:nvPr userDrawn="1"/>
            </p:nvSpPr>
            <p:spPr>
              <a:xfrm>
                <a:off x="4017032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55" name="平行四边形 54"/>
              <p:cNvSpPr/>
              <p:nvPr userDrawn="1"/>
            </p:nvSpPr>
            <p:spPr>
              <a:xfrm>
                <a:off x="1063396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56" name="平行四边形 55"/>
              <p:cNvSpPr/>
              <p:nvPr userDrawn="1"/>
            </p:nvSpPr>
            <p:spPr>
              <a:xfrm>
                <a:off x="603081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57" name="平行四边形 56"/>
              <p:cNvSpPr/>
              <p:nvPr userDrawn="1"/>
            </p:nvSpPr>
            <p:spPr>
              <a:xfrm>
                <a:off x="1558534" y="1995686"/>
                <a:ext cx="2493460" cy="415403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58" name="组合 57"/>
            <p:cNvGrpSpPr/>
            <p:nvPr/>
          </p:nvGrpSpPr>
          <p:grpSpPr>
            <a:xfrm>
              <a:off x="7224744" y="3953032"/>
              <a:ext cx="4466872" cy="559420"/>
              <a:chOff x="557711" y="1995686"/>
              <a:chExt cx="4466872" cy="559420"/>
            </a:xfrm>
          </p:grpSpPr>
          <p:cxnSp>
            <p:nvCxnSpPr>
              <p:cNvPr id="59" name="直接连接符 58"/>
              <p:cNvCxnSpPr/>
              <p:nvPr userDrawn="1"/>
            </p:nvCxnSpPr>
            <p:spPr>
              <a:xfrm>
                <a:off x="557711" y="2555106"/>
                <a:ext cx="4466872" cy="0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0" name="平行四边形 59"/>
              <p:cNvSpPr/>
              <p:nvPr userDrawn="1"/>
            </p:nvSpPr>
            <p:spPr>
              <a:xfrm>
                <a:off x="4477347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61" name="平行四边形 60"/>
              <p:cNvSpPr/>
              <p:nvPr userDrawn="1"/>
            </p:nvSpPr>
            <p:spPr>
              <a:xfrm>
                <a:off x="4017032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62" name="平行四边形 61"/>
              <p:cNvSpPr/>
              <p:nvPr userDrawn="1"/>
            </p:nvSpPr>
            <p:spPr>
              <a:xfrm>
                <a:off x="1063396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63" name="平行四边形 62"/>
              <p:cNvSpPr/>
              <p:nvPr userDrawn="1"/>
            </p:nvSpPr>
            <p:spPr>
              <a:xfrm>
                <a:off x="603081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64" name="平行四边形 63"/>
              <p:cNvSpPr/>
              <p:nvPr userDrawn="1"/>
            </p:nvSpPr>
            <p:spPr>
              <a:xfrm>
                <a:off x="1558534" y="1995686"/>
                <a:ext cx="2493460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grpSp>
          <p:nvGrpSpPr>
            <p:cNvPr id="65" name="组合 64"/>
            <p:cNvGrpSpPr/>
            <p:nvPr/>
          </p:nvGrpSpPr>
          <p:grpSpPr>
            <a:xfrm>
              <a:off x="7224744" y="4863993"/>
              <a:ext cx="4466872" cy="559420"/>
              <a:chOff x="557711" y="1995686"/>
              <a:chExt cx="4466872" cy="559420"/>
            </a:xfrm>
          </p:grpSpPr>
          <p:cxnSp>
            <p:nvCxnSpPr>
              <p:cNvPr id="66" name="直接连接符 65"/>
              <p:cNvCxnSpPr/>
              <p:nvPr userDrawn="1"/>
            </p:nvCxnSpPr>
            <p:spPr>
              <a:xfrm>
                <a:off x="557711" y="2555106"/>
                <a:ext cx="4466872" cy="0"/>
              </a:xfrm>
              <a:prstGeom prst="line">
                <a:avLst/>
              </a:prstGeom>
              <a:ln w="19050">
                <a:solidFill>
                  <a:schemeClr val="tx1">
                    <a:lumMod val="95000"/>
                    <a:lumOff val="5000"/>
                  </a:schemeClr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67" name="平行四边形 66"/>
              <p:cNvSpPr/>
              <p:nvPr userDrawn="1"/>
            </p:nvSpPr>
            <p:spPr>
              <a:xfrm>
                <a:off x="4477347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68" name="平行四边形 67"/>
              <p:cNvSpPr/>
              <p:nvPr userDrawn="1"/>
            </p:nvSpPr>
            <p:spPr>
              <a:xfrm>
                <a:off x="4017032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69" name="平行四边形 68"/>
              <p:cNvSpPr/>
              <p:nvPr userDrawn="1"/>
            </p:nvSpPr>
            <p:spPr>
              <a:xfrm>
                <a:off x="1063396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70" name="平行四边形 69"/>
              <p:cNvSpPr/>
              <p:nvPr userDrawn="1"/>
            </p:nvSpPr>
            <p:spPr>
              <a:xfrm>
                <a:off x="603081" y="1995686"/>
                <a:ext cx="547236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210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endParaRPr>
              </a:p>
            </p:txBody>
          </p:sp>
          <p:sp>
            <p:nvSpPr>
              <p:cNvPr id="71" name="平行四边形 70"/>
              <p:cNvSpPr/>
              <p:nvPr userDrawn="1"/>
            </p:nvSpPr>
            <p:spPr>
              <a:xfrm>
                <a:off x="1558534" y="1995686"/>
                <a:ext cx="2493460" cy="415404"/>
              </a:xfrm>
              <a:prstGeom prst="parallelogram">
                <a:avLst>
                  <a:gd name="adj" fmla="val 50867"/>
                </a:avLst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/>
                <a:endParaRPr lang="zh-CN" altLang="en-US" sz="1200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endParaRPr>
              </a:p>
            </p:txBody>
          </p:sp>
        </p:grpSp>
        <p:sp>
          <p:nvSpPr>
            <p:cNvPr id="72" name="矩形 71"/>
            <p:cNvSpPr/>
            <p:nvPr/>
          </p:nvSpPr>
          <p:spPr>
            <a:xfrm>
              <a:off x="8984307" y="1965189"/>
              <a:ext cx="1487082" cy="3579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本周基本情况</a:t>
              </a:r>
            </a:p>
          </p:txBody>
        </p:sp>
        <p:sp>
          <p:nvSpPr>
            <p:cNvPr id="73" name="矩形 72"/>
            <p:cNvSpPr/>
            <p:nvPr/>
          </p:nvSpPr>
          <p:spPr>
            <a:xfrm>
              <a:off x="8470006" y="2964008"/>
              <a:ext cx="433180" cy="3579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02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4" name="矩形 73"/>
            <p:cNvSpPr/>
            <p:nvPr/>
          </p:nvSpPr>
          <p:spPr>
            <a:xfrm>
              <a:off x="8470006" y="3975596"/>
              <a:ext cx="433180" cy="3579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03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5" name="矩形 74"/>
            <p:cNvSpPr/>
            <p:nvPr/>
          </p:nvSpPr>
          <p:spPr>
            <a:xfrm>
              <a:off x="8470006" y="4889136"/>
              <a:ext cx="433180" cy="3579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altLang="zh-CN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04</a:t>
              </a:r>
              <a:endPara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9125740" y="3992578"/>
              <a:ext cx="1044498" cy="3579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下周计划</a:t>
              </a:r>
            </a:p>
          </p:txBody>
        </p:sp>
        <p:sp>
          <p:nvSpPr>
            <p:cNvPr id="77" name="矩形 76"/>
            <p:cNvSpPr/>
            <p:nvPr/>
          </p:nvSpPr>
          <p:spPr>
            <a:xfrm>
              <a:off x="8979791" y="4859452"/>
              <a:ext cx="1487082" cy="3579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安全文明施工</a:t>
              </a:r>
            </a:p>
          </p:txBody>
        </p:sp>
        <p:sp>
          <p:nvSpPr>
            <p:cNvPr id="78" name="矩形 77"/>
            <p:cNvSpPr/>
            <p:nvPr/>
          </p:nvSpPr>
          <p:spPr>
            <a:xfrm>
              <a:off x="8996828" y="2987311"/>
              <a:ext cx="1487082" cy="35793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000" b="1" dirty="0">
                  <a:solidFill>
                    <a:schemeClr val="bg1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质量品质提升</a:t>
              </a:r>
            </a:p>
          </p:txBody>
        </p:sp>
        <p:sp>
          <p:nvSpPr>
            <p:cNvPr id="79" name="矩形 78"/>
            <p:cNvSpPr/>
            <p:nvPr/>
          </p:nvSpPr>
          <p:spPr>
            <a:xfrm>
              <a:off x="8445442" y="1935616"/>
              <a:ext cx="442861" cy="46807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800" dirty="0">
                  <a:solidFill>
                    <a:schemeClr val="bg1"/>
                  </a:solidFill>
                  <a:latin typeface="Impact" panose="020B0806030902050204" pitchFamily="34" charset="0"/>
                  <a:ea typeface="Adobe 宋体 Std L" pitchFamily="18" charset="-122"/>
                </a:rPr>
                <a:t>01</a:t>
              </a:r>
              <a:endParaRPr lang="zh-CN" altLang="en-US" sz="2800" dirty="0">
                <a:solidFill>
                  <a:schemeClr val="bg1"/>
                </a:solidFill>
                <a:latin typeface="Impact" panose="020B0806030902050204" pitchFamily="34" charset="0"/>
                <a:ea typeface="Adobe 宋体 Std L" pitchFamily="18" charset="-122"/>
              </a:endParaRPr>
            </a:p>
          </p:txBody>
        </p:sp>
      </p:grpSp>
      <p:sp>
        <p:nvSpPr>
          <p:cNvPr id="80" name="文本框 1"/>
          <p:cNvSpPr>
            <a:spLocks noChangeArrowheads="1"/>
          </p:cNvSpPr>
          <p:nvPr/>
        </p:nvSpPr>
        <p:spPr bwMode="auto">
          <a:xfrm>
            <a:off x="1385890" y="5703868"/>
            <a:ext cx="1983235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zh-CN" altLang="en-US" sz="5400" b="1" dirty="0">
                <a:solidFill>
                  <a:srgbClr val="35394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目  录</a:t>
            </a:r>
            <a:endParaRPr lang="en-US" altLang="en-US" sz="5400" b="1" dirty="0">
              <a:solidFill>
                <a:srgbClr val="353943"/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1027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1254669"/>
            <a:ext cx="11974923" cy="629521"/>
          </a:xfrm>
          <a:prstGeom prst="rect">
            <a:avLst/>
          </a:prstGeom>
          <a:solidFill>
            <a:srgbClr val="10253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矩形 13"/>
          <p:cNvSpPr/>
          <p:nvPr/>
        </p:nvSpPr>
        <p:spPr>
          <a:xfrm>
            <a:off x="963641" y="329150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上次例会整改</a:t>
            </a:r>
          </a:p>
        </p:txBody>
      </p:sp>
      <p:pic>
        <p:nvPicPr>
          <p:cNvPr id="9" name="Picture 12" descr="QQ图片2015090910293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1" y="2472267"/>
            <a:ext cx="5568949" cy="4125384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IMG_226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1184" y="2468034"/>
            <a:ext cx="5681133" cy="4129617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矩形 2"/>
          <p:cNvSpPr/>
          <p:nvPr/>
        </p:nvSpPr>
        <p:spPr>
          <a:xfrm>
            <a:off x="121116" y="1337791"/>
            <a:ext cx="101537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安全文明施工：个别灭火器过期且拉栓损坏，要求施工单位及时进行更换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平行四边形 9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8"/>
          <p:cNvSpPr>
            <a:spLocks noChangeArrowheads="1"/>
          </p:cNvSpPr>
          <p:nvPr/>
        </p:nvSpPr>
        <p:spPr bwMode="auto">
          <a:xfrm>
            <a:off x="1511823" y="1979527"/>
            <a:ext cx="2248810" cy="461665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整改前</a:t>
            </a:r>
          </a:p>
        </p:txBody>
      </p:sp>
      <p:sp>
        <p:nvSpPr>
          <p:cNvPr id="16" name="矩形 15"/>
          <p:cNvSpPr/>
          <p:nvPr/>
        </p:nvSpPr>
        <p:spPr>
          <a:xfrm>
            <a:off x="8207836" y="1914620"/>
            <a:ext cx="153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整改后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358953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1254669"/>
            <a:ext cx="11974923" cy="629521"/>
          </a:xfrm>
          <a:prstGeom prst="rect">
            <a:avLst/>
          </a:prstGeom>
          <a:solidFill>
            <a:srgbClr val="10253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矩形 13"/>
          <p:cNvSpPr/>
          <p:nvPr/>
        </p:nvSpPr>
        <p:spPr>
          <a:xfrm>
            <a:off x="963641" y="336436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上次例会整改</a:t>
            </a:r>
          </a:p>
        </p:txBody>
      </p:sp>
      <p:sp>
        <p:nvSpPr>
          <p:cNvPr id="3" name="矩形 2"/>
          <p:cNvSpPr/>
          <p:nvPr/>
        </p:nvSpPr>
        <p:spPr>
          <a:xfrm>
            <a:off x="110486" y="1335160"/>
            <a:ext cx="850585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安全文明施工：</a:t>
            </a:r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西南角破除后的钢筋、混凝土碎块未清理干净</a:t>
            </a:r>
          </a:p>
        </p:txBody>
      </p:sp>
      <p:pic>
        <p:nvPicPr>
          <p:cNvPr id="9" name="Picture 6" descr="西南角破除后的钢筋、混凝土碎块未清理干净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07" y="2789911"/>
            <a:ext cx="5854700" cy="3981285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8" descr="IMG_226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2256" y="2791876"/>
            <a:ext cx="5672667" cy="3975088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平行四边形 9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8"/>
          <p:cNvSpPr>
            <a:spLocks noChangeArrowheads="1"/>
          </p:cNvSpPr>
          <p:nvPr/>
        </p:nvSpPr>
        <p:spPr bwMode="auto">
          <a:xfrm>
            <a:off x="1511823" y="2171125"/>
            <a:ext cx="2248810" cy="461665"/>
          </a:xfrm>
          <a:prstGeom prst="rect">
            <a:avLst/>
          </a:prstGeom>
          <a:noFill/>
          <a:extLst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      </a:t>
            </a:r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宋体" panose="02010600030101010101" pitchFamily="2" charset="-122"/>
              </a:rPr>
              <a:t>整改前</a:t>
            </a:r>
          </a:p>
        </p:txBody>
      </p:sp>
      <p:sp>
        <p:nvSpPr>
          <p:cNvPr id="16" name="矩形 15"/>
          <p:cNvSpPr/>
          <p:nvPr/>
        </p:nvSpPr>
        <p:spPr>
          <a:xfrm>
            <a:off x="8207836" y="2106218"/>
            <a:ext cx="1537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整改后</a:t>
            </a:r>
            <a:r>
              <a:rPr lang="en-US" altLang="zh-CN" sz="24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</a:t>
            </a:r>
            <a:endParaRPr lang="zh-CN" altLang="en-US" sz="2400" b="1" dirty="0">
              <a:solidFill>
                <a:srgbClr val="C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9695781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1254669"/>
            <a:ext cx="11974923" cy="629521"/>
          </a:xfrm>
          <a:prstGeom prst="rect">
            <a:avLst/>
          </a:prstGeom>
          <a:solidFill>
            <a:srgbClr val="10253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矩形 13"/>
          <p:cNvSpPr/>
          <p:nvPr/>
        </p:nvSpPr>
        <p:spPr>
          <a:xfrm>
            <a:off x="963641" y="323709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上次例会整改</a:t>
            </a:r>
          </a:p>
        </p:txBody>
      </p:sp>
      <p:sp>
        <p:nvSpPr>
          <p:cNvPr id="11" name="矩形 8"/>
          <p:cNvSpPr>
            <a:spLocks noChangeArrowheads="1"/>
          </p:cNvSpPr>
          <p:nvPr/>
        </p:nvSpPr>
        <p:spPr bwMode="auto">
          <a:xfrm>
            <a:off x="1871531" y="1973694"/>
            <a:ext cx="1104265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      </a:t>
            </a:r>
            <a:r>
              <a:rPr lang="zh-CN" altLang="en-US" sz="2400" dirty="0">
                <a:latin typeface="Calibri" panose="020F0502020204030204" pitchFamily="34" charset="0"/>
                <a:sym typeface="宋体" panose="02010600030101010101" pitchFamily="2" charset="-122"/>
              </a:rPr>
              <a:t>整改前  </a:t>
            </a: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                                                                                                                 </a:t>
            </a:r>
            <a:r>
              <a:rPr lang="zh-CN" altLang="en-US" sz="2400" dirty="0">
                <a:latin typeface="Calibri" panose="020F0502020204030204" pitchFamily="34" charset="0"/>
                <a:sym typeface="Calibri" panose="020F0502020204030204" pitchFamily="34" charset="0"/>
              </a:rPr>
              <a:t>整改后</a:t>
            </a:r>
            <a:r>
              <a:rPr lang="en-US" altLang="zh-CN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sym typeface="Calibri" panose="020F0502020204030204" pitchFamily="34" charset="0"/>
              </a:rPr>
              <a:t>                                                      </a:t>
            </a:r>
            <a:endParaRPr lang="zh-CN" altLang="en-US" sz="2400" dirty="0">
              <a:latin typeface="Calibri" panose="020F0502020204030204" pitchFamily="34" charset="0"/>
              <a:sym typeface="宋体" panose="02010600030101010101" pitchFamily="2" charset="-122"/>
            </a:endParaRPr>
          </a:p>
        </p:txBody>
      </p:sp>
      <p:pic>
        <p:nvPicPr>
          <p:cNvPr id="9" name="Picture 4" descr="IMG_198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2" y="1991785"/>
            <a:ext cx="5759449" cy="4751916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IMG_198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867" y="1989667"/>
            <a:ext cx="5446184" cy="4682067"/>
          </a:xfrm>
          <a:prstGeom prst="rect">
            <a:avLst/>
          </a:prstGeom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矩形 2"/>
          <p:cNvSpPr/>
          <p:nvPr/>
        </p:nvSpPr>
        <p:spPr>
          <a:xfrm>
            <a:off x="189133" y="1338596"/>
            <a:ext cx="89178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9月8日组织周安全例会，通报并要求各分包有针对性的进行整改</a:t>
            </a:r>
            <a:r>
              <a:rPr lang="en-US" altLang="zh-CN" sz="24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Calibri" panose="020F0502020204030204" pitchFamily="34" charset="0"/>
              </a:rPr>
              <a:t> </a:t>
            </a:r>
            <a:endParaRPr lang="zh-CN" altLang="en-US" sz="24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平行四边形 9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2" name="平行四边形 11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62708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1254669"/>
            <a:ext cx="11974923" cy="629521"/>
          </a:xfrm>
          <a:prstGeom prst="rect">
            <a:avLst/>
          </a:prstGeom>
          <a:solidFill>
            <a:srgbClr val="10253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4" name="矩形 13"/>
          <p:cNvSpPr/>
          <p:nvPr/>
        </p:nvSpPr>
        <p:spPr>
          <a:xfrm>
            <a:off x="963641" y="299145"/>
            <a:ext cx="26468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上次例会整改</a:t>
            </a:r>
          </a:p>
        </p:txBody>
      </p:sp>
      <p:graphicFrame>
        <p:nvGraphicFramePr>
          <p:cNvPr id="10" name="Group 13"/>
          <p:cNvGraphicFramePr>
            <a:graphicFrameLocks noGrp="1"/>
          </p:cNvGraphicFramePr>
          <p:nvPr>
            <p:extLst/>
          </p:nvPr>
        </p:nvGraphicFramePr>
        <p:xfrm>
          <a:off x="392628" y="2673506"/>
          <a:ext cx="11264954" cy="2881958"/>
        </p:xfrm>
        <a:graphic>
          <a:graphicData uri="http://schemas.openxmlformats.org/drawingml/2006/table">
            <a:tbl>
              <a:tblPr>
                <a:tableStyleId>{69C7853C-536D-4A76-A0AE-DD22124D55A5}</a:tableStyleId>
              </a:tblPr>
              <a:tblGrid>
                <a:gridCol w="8238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1368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26195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4229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 序号</a:t>
                      </a:r>
                      <a:endParaRPr kumimoji="0" lang="zh-CN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       项目</a:t>
                      </a:r>
                      <a:endParaRPr kumimoji="0" lang="zh-CN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完成时间</a:t>
                      </a:r>
                      <a:endParaRPr kumimoji="0" lang="zh-CN" altLang="en-US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600" b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   备注</a:t>
                      </a:r>
                      <a:endParaRPr kumimoji="0" lang="en-US" altLang="zh-CN" sz="1600" b="1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000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Calibri" panose="020F0502020204030204" pitchFamily="34" charset="0"/>
                        </a:rPr>
                        <a:t>1</a:t>
                      </a: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Calibri" panose="020F0502020204030204" pitchFamily="34" charset="0"/>
                        </a:rPr>
                        <a:t>多次组织电工对生活区电路检修，督促及时加装配电箱，确保安全用电；</a:t>
                      </a: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持续进行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Calibri" panose="020F0502020204030204" pitchFamily="34" charset="0"/>
                        </a:rPr>
                        <a:t>2</a:t>
                      </a: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Calibri" panose="020F0502020204030204" pitchFamily="34" charset="0"/>
                        </a:rPr>
                        <a:t>加大对生活区的检查及巡查力度，确保生活区的安全居住及卫生条件；</a:t>
                      </a: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持续进行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75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Calibri" panose="020F0502020204030204" pitchFamily="34" charset="0"/>
                        </a:rPr>
                        <a:t>3</a:t>
                      </a: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Calibri" panose="020F0502020204030204" pitchFamily="34" charset="0"/>
                        </a:rPr>
                        <a:t>每周二现场安全例会，加大安全教育力度</a:t>
                      </a: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持续进行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50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Calibri" panose="020F0502020204030204" pitchFamily="34" charset="0"/>
                        </a:rPr>
                        <a:t>4</a:t>
                      </a: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近日持续高温天气，现场主道路尘土严重，组织人员加大清扫及洒水次数；</a:t>
                      </a: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持续进行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769515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en-US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Calibri" panose="020F0502020204030204" pitchFamily="34" charset="0"/>
                        </a:rPr>
                        <a:t>5</a:t>
                      </a:r>
                      <a:endParaRPr kumimoji="0" lang="zh-CN" altLang="en-US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近日持续高温天气，及时监察检查各劳务队的应急药品及防暑药品的配备</a:t>
                      </a:r>
                      <a:endParaRPr kumimoji="0" lang="en-US" altLang="zh-CN" sz="1400" u="none" strike="noStrike" cap="none" normalizeH="0" baseline="0" dirty="0">
                        <a:ln>
                          <a:noFill/>
                        </a:ln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en-US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及发放情况，确保现场的安全生产工作。</a:t>
                      </a:r>
                      <a:endParaRPr kumimoji="0" lang="zh-CN" alt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r>
                        <a:rPr kumimoji="0" lang="zh-CN" altLang="zh-CN" sz="1400" u="none" strike="noStrike" cap="none" normalizeH="0" baseline="0" dirty="0">
                          <a:ln>
                            <a:noFill/>
                          </a:ln>
                          <a:effectLst/>
                          <a:latin typeface="微软雅黑" panose="020B0503020204020204" pitchFamily="34" charset="-122"/>
                          <a:ea typeface="微软雅黑" panose="020B0503020204020204" pitchFamily="34" charset="-122"/>
                          <a:sym typeface="宋体" panose="02010600030101010101" pitchFamily="2" charset="-122"/>
                        </a:rPr>
                        <a:t>持续进行</a:t>
                      </a: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Calibri" panose="020F0502020204030204" pitchFamily="34" charset="0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defRPr sz="28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1pPr>
                      <a:lvl2pPr>
                        <a:spcBef>
                          <a:spcPct val="20000"/>
                        </a:spcBef>
                        <a:defRPr sz="24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2pPr>
                      <a:lvl3pPr>
                        <a:spcBef>
                          <a:spcPct val="20000"/>
                        </a:spcBef>
                        <a:defRPr sz="2000"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3pPr>
                      <a:lvl4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4pPr>
                      <a:lvl5pPr>
                        <a:spcBef>
                          <a:spcPct val="20000"/>
                        </a:spcBef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defRPr>
                          <a:solidFill>
                            <a:schemeClr val="tx1"/>
                          </a:solidFill>
                          <a:latin typeface="Calibri" panose="020F0502020204030204" pitchFamily="34" charset="0"/>
                          <a:ea typeface="宋体" panose="02010600030101010101" pitchFamily="2" charset="-122"/>
                          <a:sym typeface="Calibri" panose="020F050202020403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5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</a:pPr>
                      <a:endParaRPr kumimoji="0" lang="zh-CN" altLang="zh-CN" sz="1400" b="0" i="0" u="none" strike="noStrike" cap="none" normalizeH="0" baseline="0" dirty="0">
                        <a:ln>
                          <a:noFill/>
                        </a:ln>
                        <a:solidFill>
                          <a:srgbClr val="000000"/>
                        </a:solidFill>
                        <a:effectLst/>
                        <a:latin typeface="微软雅黑" panose="020B0503020204020204" pitchFamily="34" charset="-122"/>
                        <a:ea typeface="微软雅黑" panose="020B0503020204020204" pitchFamily="34" charset="-122"/>
                        <a:sym typeface="宋体" panose="02010600030101010101" pitchFamily="2" charset="-122"/>
                      </a:endParaRPr>
                    </a:p>
                  </a:txBody>
                  <a:tcPr marL="121920" marR="121920" marT="60960" marB="60960" horzOverflow="overflow">
                    <a:lnL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矩形 1"/>
          <p:cNvSpPr/>
          <p:nvPr/>
        </p:nvSpPr>
        <p:spPr>
          <a:xfrm>
            <a:off x="1225750" y="1163825"/>
            <a:ext cx="8832981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67" b="1" dirty="0">
                <a:solidFill>
                  <a:srgbClr val="C00000"/>
                </a:solidFill>
              </a:rPr>
              <a:t>       </a:t>
            </a:r>
          </a:p>
        </p:txBody>
      </p:sp>
      <p:sp>
        <p:nvSpPr>
          <p:cNvPr id="7" name="矩形 6"/>
          <p:cNvSpPr/>
          <p:nvPr/>
        </p:nvSpPr>
        <p:spPr>
          <a:xfrm>
            <a:off x="4010773" y="2150286"/>
            <a:ext cx="76681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安全部门下周工作计划</a:t>
            </a:r>
          </a:p>
        </p:txBody>
      </p:sp>
      <p:sp>
        <p:nvSpPr>
          <p:cNvPr id="3" name="矩形 2"/>
          <p:cNvSpPr/>
          <p:nvPr/>
        </p:nvSpPr>
        <p:spPr>
          <a:xfrm>
            <a:off x="46156" y="1353653"/>
            <a:ext cx="108679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0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项目部要求各家分包积极落实本周三安全检查，请于本周日前完成，以迎接9月16日的公司检查。</a:t>
            </a:r>
          </a:p>
        </p:txBody>
      </p:sp>
      <p:sp>
        <p:nvSpPr>
          <p:cNvPr id="9" name="平行四边形 8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1" name="平行四边形 10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4397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6="http://schemas.microsoft.com/office/drawing/2014/main" xmlns="">
      <p:transition spd="slow" advTm="0">
        <p:random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任意多边形 8"/>
          <p:cNvSpPr/>
          <p:nvPr/>
        </p:nvSpPr>
        <p:spPr>
          <a:xfrm flipH="1">
            <a:off x="6048142" y="1833520"/>
            <a:ext cx="3484098" cy="5024481"/>
          </a:xfrm>
          <a:custGeom>
            <a:avLst/>
            <a:gdLst>
              <a:gd name="connsiteX0" fmla="*/ 0 w 3484098"/>
              <a:gd name="connsiteY0" fmla="*/ 0 h 5024481"/>
              <a:gd name="connsiteX1" fmla="*/ 0 w 3484098"/>
              <a:gd name="connsiteY1" fmla="*/ 2044172 h 5024481"/>
              <a:gd name="connsiteX2" fmla="*/ 2066619 w 3484098"/>
              <a:gd name="connsiteY2" fmla="*/ 5024481 h 5024481"/>
              <a:gd name="connsiteX3" fmla="*/ 3484098 w 3484098"/>
              <a:gd name="connsiteY3" fmla="*/ 5024481 h 50244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484098" h="5024481">
                <a:moveTo>
                  <a:pt x="0" y="0"/>
                </a:moveTo>
                <a:lnTo>
                  <a:pt x="0" y="2044172"/>
                </a:lnTo>
                <a:lnTo>
                  <a:pt x="2066619" y="5024481"/>
                </a:lnTo>
                <a:lnTo>
                  <a:pt x="3484098" y="5024481"/>
                </a:lnTo>
                <a:close/>
              </a:path>
            </a:pathLst>
          </a:cu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29" name="图片 2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4904" y="1775786"/>
            <a:ext cx="11159602" cy="3286538"/>
          </a:xfrm>
          <a:custGeom>
            <a:avLst/>
            <a:gdLst>
              <a:gd name="connsiteX0" fmla="*/ 0 w 11159602"/>
              <a:gd name="connsiteY0" fmla="*/ 0 h 3323400"/>
              <a:gd name="connsiteX1" fmla="*/ 11159602 w 11159602"/>
              <a:gd name="connsiteY1" fmla="*/ 0 h 3323400"/>
              <a:gd name="connsiteX2" fmla="*/ 11159602 w 11159602"/>
              <a:gd name="connsiteY2" fmla="*/ 3323400 h 3323400"/>
              <a:gd name="connsiteX3" fmla="*/ 0 w 11159602"/>
              <a:gd name="connsiteY3" fmla="*/ 3323400 h 3323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159602" h="3323400">
                <a:moveTo>
                  <a:pt x="0" y="0"/>
                </a:moveTo>
                <a:lnTo>
                  <a:pt x="11159602" y="0"/>
                </a:lnTo>
                <a:lnTo>
                  <a:pt x="11159602" y="3323400"/>
                </a:lnTo>
                <a:lnTo>
                  <a:pt x="0" y="3323400"/>
                </a:lnTo>
                <a:close/>
              </a:path>
            </a:pathLst>
          </a:custGeom>
        </p:spPr>
      </p:pic>
      <p:grpSp>
        <p:nvGrpSpPr>
          <p:cNvPr id="4" name="组合 3"/>
          <p:cNvGrpSpPr/>
          <p:nvPr/>
        </p:nvGrpSpPr>
        <p:grpSpPr>
          <a:xfrm>
            <a:off x="8615522" y="37843"/>
            <a:ext cx="3576478" cy="7843947"/>
            <a:chOff x="8615522" y="37843"/>
            <a:chExt cx="3576478" cy="7843947"/>
          </a:xfrm>
        </p:grpSpPr>
        <p:sp>
          <p:nvSpPr>
            <p:cNvPr id="8" name="直角三角形 7"/>
            <p:cNvSpPr/>
            <p:nvPr/>
          </p:nvSpPr>
          <p:spPr>
            <a:xfrm flipH="1">
              <a:off x="8707902" y="37843"/>
              <a:ext cx="3484098" cy="5024481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9" name="图片 18"/>
            <p:cNvPicPr>
              <a:picLocks noChangeAspect="1"/>
            </p:cNvPicPr>
            <p:nvPr/>
          </p:nvPicPr>
          <p:blipFill rotWithShape="1">
            <a:blip r:embed="rId4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 rot="7500000" flipH="1" flipV="1">
              <a:off x="6066670" y="5104119"/>
              <a:ext cx="5326523" cy="228819"/>
            </a:xfrm>
            <a:prstGeom prst="rect">
              <a:avLst/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0" name="文本框 1"/>
          <p:cNvSpPr>
            <a:spLocks noChangeArrowheads="1"/>
          </p:cNvSpPr>
          <p:nvPr/>
        </p:nvSpPr>
        <p:spPr bwMode="auto">
          <a:xfrm>
            <a:off x="221851" y="5298443"/>
            <a:ext cx="5170646" cy="11079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pPr eaLnBrk="1" hangingPunct="1"/>
            <a:r>
              <a:rPr lang="en-US" altLang="zh-CN" sz="6600" b="1" dirty="0">
                <a:solidFill>
                  <a:srgbClr val="353943"/>
                </a:solidFill>
                <a:effectLst>
                  <a:reflection blurRad="6350" stA="55000" endA="300" endPos="45500" dir="5400000" sy="-100000" algn="bl" rotWithShape="0"/>
                </a:effectLst>
                <a:latin typeface="Broadway" panose="04040905080B02020502" pitchFamily="82" charset="0"/>
                <a:ea typeface="微软雅黑" panose="020B0503020204020204" pitchFamily="34" charset="-122"/>
                <a:sym typeface="微软雅黑" panose="020B0503020204020204" pitchFamily="34" charset="-122"/>
              </a:rPr>
              <a:t>Thank You</a:t>
            </a:r>
            <a:endParaRPr lang="en-US" altLang="en-US" sz="6600" b="1" dirty="0">
              <a:solidFill>
                <a:srgbClr val="353943"/>
              </a:solidFill>
              <a:effectLst>
                <a:reflection blurRad="6350" stA="55000" endA="300" endPos="45500" dir="5400000" sy="-100000" algn="bl" rotWithShape="0"/>
              </a:effectLst>
              <a:latin typeface="Broadway" panose="04040905080B02020502" pitchFamily="82" charset="0"/>
              <a:ea typeface="微软雅黑" panose="020B0503020204020204" pitchFamily="34" charset="-122"/>
              <a:sym typeface="微软雅黑" panose="020B0503020204020204" pitchFamily="34" charset="-122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10125381" y="1158853"/>
            <a:ext cx="2066619" cy="5326523"/>
            <a:chOff x="10125381" y="1158853"/>
            <a:chExt cx="2066619" cy="5326523"/>
          </a:xfrm>
        </p:grpSpPr>
        <p:sp>
          <p:nvSpPr>
            <p:cNvPr id="7" name="直角三角形 6"/>
            <p:cNvSpPr/>
            <p:nvPr/>
          </p:nvSpPr>
          <p:spPr>
            <a:xfrm flipH="1">
              <a:off x="10125381" y="2082015"/>
              <a:ext cx="2066619" cy="2980309"/>
            </a:xfrm>
            <a:prstGeom prst="rtTriangl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6" name="图片 15"/>
            <p:cNvPicPr>
              <a:picLocks noChangeAspect="1"/>
            </p:cNvPicPr>
            <p:nvPr/>
          </p:nvPicPr>
          <p:blipFill rotWithShape="1">
            <a:blip r:embed="rId4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 rot="7500000">
              <a:off x="8248879" y="3762487"/>
              <a:ext cx="5326523" cy="119256"/>
            </a:xfrm>
            <a:prstGeom prst="rect">
              <a:avLst/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2" name="组合 1"/>
          <p:cNvGrpSpPr/>
          <p:nvPr/>
        </p:nvGrpSpPr>
        <p:grpSpPr>
          <a:xfrm>
            <a:off x="0" y="650765"/>
            <a:ext cx="2278966" cy="5326523"/>
            <a:chOff x="0" y="650765"/>
            <a:chExt cx="2278966" cy="5326523"/>
          </a:xfrm>
        </p:grpSpPr>
        <p:sp>
          <p:nvSpPr>
            <p:cNvPr id="6" name="直角三角形 5"/>
            <p:cNvSpPr/>
            <p:nvPr/>
          </p:nvSpPr>
          <p:spPr>
            <a:xfrm flipV="1">
              <a:off x="0" y="1775789"/>
              <a:ext cx="2278966" cy="3286539"/>
            </a:xfrm>
            <a:prstGeom prst="rtTriangl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17" name="图片 16"/>
            <p:cNvPicPr>
              <a:picLocks noChangeAspect="1"/>
            </p:cNvPicPr>
            <p:nvPr/>
          </p:nvPicPr>
          <p:blipFill rotWithShape="1">
            <a:blip r:embed="rId4">
              <a:biLevel thresh="75000"/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saturation sat="66000"/>
                      </a14:imgEffect>
                    </a14:imgLayer>
                  </a14:imgProps>
                </a:ext>
              </a:extLst>
            </a:blip>
            <a:srcRect t="76775"/>
            <a:stretch/>
          </p:blipFill>
          <p:spPr>
            <a:xfrm rot="7500000" flipH="1" flipV="1">
              <a:off x="-1324459" y="3199617"/>
              <a:ext cx="5326523" cy="228819"/>
            </a:xfrm>
            <a:prstGeom prst="rect">
              <a:avLst/>
            </a:prstGeom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24" name="矩形 23"/>
          <p:cNvSpPr/>
          <p:nvPr/>
        </p:nvSpPr>
        <p:spPr>
          <a:xfrm>
            <a:off x="1098847" y="180951"/>
            <a:ext cx="47371" cy="231173"/>
          </a:xfrm>
          <a:prstGeom prst="rect">
            <a:avLst/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5" name="文本框 24"/>
          <p:cNvSpPr txBox="1"/>
          <p:nvPr/>
        </p:nvSpPr>
        <p:spPr>
          <a:xfrm flipH="1">
            <a:off x="166258" y="112121"/>
            <a:ext cx="928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000" b="1" dirty="0">
                <a:solidFill>
                  <a:srgbClr val="C00000"/>
                </a:solidFill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LOGO</a:t>
            </a:r>
            <a:endParaRPr lang="zh-CN" altLang="en-US" sz="2000" b="1" dirty="0">
              <a:solidFill>
                <a:srgbClr val="C00000"/>
              </a:solidFill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919149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8" presetClass="entr" presetSubtype="0" accel="5000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21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22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500"/>
                            </p:stCondLst>
                            <p:childTnLst>
                              <p:par>
                                <p:cTn id="2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0" grpId="0"/>
      <p:bldP spid="24" grpId="0" animBg="1"/>
      <p:bldP spid="2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图片 3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05295"/>
            <a:ext cx="6806682" cy="4533356"/>
          </a:xfrm>
          <a:custGeom>
            <a:avLst/>
            <a:gdLst>
              <a:gd name="connsiteX0" fmla="*/ 0 w 7049225"/>
              <a:gd name="connsiteY0" fmla="*/ 0 h 3677930"/>
              <a:gd name="connsiteX1" fmla="*/ 5223180 w 7049225"/>
              <a:gd name="connsiteY1" fmla="*/ 0 h 3677930"/>
              <a:gd name="connsiteX2" fmla="*/ 7049225 w 7049225"/>
              <a:gd name="connsiteY2" fmla="*/ 3677930 h 3677930"/>
              <a:gd name="connsiteX3" fmla="*/ 0 w 7049225"/>
              <a:gd name="connsiteY3" fmla="*/ 3677930 h 36779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7049225" h="3677930">
                <a:moveTo>
                  <a:pt x="0" y="0"/>
                </a:moveTo>
                <a:lnTo>
                  <a:pt x="5223180" y="0"/>
                </a:lnTo>
                <a:lnTo>
                  <a:pt x="7049225" y="3677930"/>
                </a:lnTo>
                <a:lnTo>
                  <a:pt x="0" y="3677930"/>
                </a:lnTo>
                <a:close/>
              </a:path>
            </a:pathLst>
          </a:custGeom>
          <a:effectLst/>
        </p:spPr>
      </p:pic>
      <p:sp>
        <p:nvSpPr>
          <p:cNvPr id="52" name="任意多边形 51"/>
          <p:cNvSpPr/>
          <p:nvPr/>
        </p:nvSpPr>
        <p:spPr>
          <a:xfrm flipH="1">
            <a:off x="5753373" y="1301483"/>
            <a:ext cx="6092680" cy="978454"/>
          </a:xfrm>
          <a:custGeom>
            <a:avLst/>
            <a:gdLst>
              <a:gd name="connsiteX0" fmla="*/ 6092680 w 6092680"/>
              <a:gd name="connsiteY0" fmla="*/ 0 h 978454"/>
              <a:gd name="connsiteX1" fmla="*/ 5625148 w 6092680"/>
              <a:gd name="connsiteY1" fmla="*/ 0 h 978454"/>
              <a:gd name="connsiteX2" fmla="*/ 5519545 w 6092680"/>
              <a:gd name="connsiteY2" fmla="*/ 0 h 978454"/>
              <a:gd name="connsiteX3" fmla="*/ 5052013 w 6092680"/>
              <a:gd name="connsiteY3" fmla="*/ 0 h 978454"/>
              <a:gd name="connsiteX4" fmla="*/ 1460260 w 6092680"/>
              <a:gd name="connsiteY4" fmla="*/ 0 h 978454"/>
              <a:gd name="connsiteX5" fmla="*/ 992728 w 6092680"/>
              <a:gd name="connsiteY5" fmla="*/ 0 h 978454"/>
              <a:gd name="connsiteX6" fmla="*/ 726055 w 6092680"/>
              <a:gd name="connsiteY6" fmla="*/ 0 h 978454"/>
              <a:gd name="connsiteX7" fmla="*/ 258523 w 6092680"/>
              <a:gd name="connsiteY7" fmla="*/ 0 h 978454"/>
              <a:gd name="connsiteX8" fmla="*/ 258523 w 6092680"/>
              <a:gd name="connsiteY8" fmla="*/ 1 h 978454"/>
              <a:gd name="connsiteX9" fmla="*/ 0 w 6092680"/>
              <a:gd name="connsiteY9" fmla="*/ 1 h 978454"/>
              <a:gd name="connsiteX10" fmla="*/ 0 w 6092680"/>
              <a:gd name="connsiteY10" fmla="*/ 978454 h 978454"/>
              <a:gd name="connsiteX11" fmla="*/ 467532 w 6092680"/>
              <a:gd name="connsiteY11" fmla="*/ 978454 h 978454"/>
              <a:gd name="connsiteX12" fmla="*/ 5262393 w 6092680"/>
              <a:gd name="connsiteY12" fmla="*/ 978454 h 978454"/>
              <a:gd name="connsiteX13" fmla="*/ 5729925 w 6092680"/>
              <a:gd name="connsiteY13" fmla="*/ 978454 h 978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6092680" h="978454">
                <a:moveTo>
                  <a:pt x="6092680" y="0"/>
                </a:moveTo>
                <a:lnTo>
                  <a:pt x="5625148" y="0"/>
                </a:lnTo>
                <a:lnTo>
                  <a:pt x="5519545" y="0"/>
                </a:lnTo>
                <a:lnTo>
                  <a:pt x="5052013" y="0"/>
                </a:lnTo>
                <a:lnTo>
                  <a:pt x="1460260" y="0"/>
                </a:lnTo>
                <a:lnTo>
                  <a:pt x="992728" y="0"/>
                </a:lnTo>
                <a:lnTo>
                  <a:pt x="726055" y="0"/>
                </a:lnTo>
                <a:lnTo>
                  <a:pt x="258523" y="0"/>
                </a:lnTo>
                <a:lnTo>
                  <a:pt x="258523" y="1"/>
                </a:lnTo>
                <a:lnTo>
                  <a:pt x="0" y="1"/>
                </a:lnTo>
                <a:lnTo>
                  <a:pt x="0" y="978454"/>
                </a:lnTo>
                <a:lnTo>
                  <a:pt x="467532" y="978454"/>
                </a:lnTo>
                <a:lnTo>
                  <a:pt x="5262393" y="978454"/>
                </a:lnTo>
                <a:lnTo>
                  <a:pt x="5729925" y="978454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8" name="文本框 37"/>
          <p:cNvSpPr txBox="1"/>
          <p:nvPr/>
        </p:nvSpPr>
        <p:spPr>
          <a:xfrm>
            <a:off x="6874654" y="1354665"/>
            <a:ext cx="456246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6600" b="1" dirty="0">
                <a:solidFill>
                  <a:schemeClr val="bg1"/>
                </a:solidFill>
                <a:latin typeface="Kartika" panose="02020503030404060203" pitchFamily="18" charset="0"/>
                <a:ea typeface="方正姚体" panose="02010601030101010101" pitchFamily="2" charset="-122"/>
                <a:cs typeface="Kartika" panose="02020503030404060203" pitchFamily="18" charset="0"/>
              </a:rPr>
              <a:t>PART    01</a:t>
            </a:r>
            <a:endParaRPr lang="zh-CN" altLang="en-US" sz="6600" b="1" dirty="0">
              <a:solidFill>
                <a:schemeClr val="bg1"/>
              </a:solidFill>
              <a:latin typeface="Kartika" panose="02020503030404060203" pitchFamily="18" charset="0"/>
              <a:ea typeface="方正姚体" panose="02010601030101010101" pitchFamily="2" charset="-122"/>
              <a:cs typeface="Kartika" panose="02020503030404060203" pitchFamily="18" charset="0"/>
            </a:endParaRPr>
          </a:p>
        </p:txBody>
      </p:sp>
      <p:sp>
        <p:nvSpPr>
          <p:cNvPr id="39" name="文本框 1"/>
          <p:cNvSpPr>
            <a:spLocks noChangeArrowheads="1"/>
          </p:cNvSpPr>
          <p:nvPr/>
        </p:nvSpPr>
        <p:spPr bwMode="auto">
          <a:xfrm>
            <a:off x="6635807" y="2764141"/>
            <a:ext cx="4801314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SimSun" panose="02010600030101010101" pitchFamily="2" charset="-122"/>
              </a:defRPr>
            </a:lvl9pPr>
          </a:lstStyle>
          <a:p>
            <a:r>
              <a:rPr lang="zh-CN" altLang="en-US" sz="6000" b="1" dirty="0">
                <a:solidFill>
                  <a:srgbClr val="353943"/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微软雅黑" panose="020B0503020204020204" pitchFamily="34" charset="-122"/>
              </a:rPr>
              <a:t>本周基本情况</a:t>
            </a:r>
          </a:p>
        </p:txBody>
      </p:sp>
      <p:grpSp>
        <p:nvGrpSpPr>
          <p:cNvPr id="2" name="组合 1"/>
          <p:cNvGrpSpPr/>
          <p:nvPr/>
        </p:nvGrpSpPr>
        <p:grpSpPr>
          <a:xfrm>
            <a:off x="8300211" y="4081284"/>
            <a:ext cx="1471586" cy="1471586"/>
            <a:chOff x="8122790" y="4264008"/>
            <a:chExt cx="1998222" cy="1998222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grpSp>
          <p:nvGrpSpPr>
            <p:cNvPr id="15" name="组合 14"/>
            <p:cNvGrpSpPr/>
            <p:nvPr/>
          </p:nvGrpSpPr>
          <p:grpSpPr>
            <a:xfrm>
              <a:off x="8122790" y="4264008"/>
              <a:ext cx="1998222" cy="1998222"/>
              <a:chOff x="925401" y="3148271"/>
              <a:chExt cx="2664296" cy="2664296"/>
            </a:xfrm>
          </p:grpSpPr>
          <p:sp>
            <p:nvSpPr>
              <p:cNvPr id="17" name="椭圆 16"/>
              <p:cNvSpPr/>
              <p:nvPr userDrawn="1"/>
            </p:nvSpPr>
            <p:spPr>
              <a:xfrm>
                <a:off x="925401" y="3148271"/>
                <a:ext cx="2664296" cy="2664296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/>
              </a:p>
            </p:txBody>
          </p:sp>
          <p:sp>
            <p:nvSpPr>
              <p:cNvPr id="18" name="椭圆 17"/>
              <p:cNvSpPr/>
              <p:nvPr userDrawn="1"/>
            </p:nvSpPr>
            <p:spPr>
              <a:xfrm>
                <a:off x="1069417" y="3292287"/>
                <a:ext cx="2376264" cy="2376264"/>
              </a:xfrm>
              <a:prstGeom prst="ellipse">
                <a:avLst/>
              </a:prstGeom>
              <a:solidFill>
                <a:srgbClr val="10253F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013"/>
              </a:p>
            </p:txBody>
          </p:sp>
        </p:grpSp>
        <p:pic>
          <p:nvPicPr>
            <p:cNvPr id="19" name="图片 18"/>
            <p:cNvPicPr>
              <a:picLocks noChangeAspect="1"/>
            </p:cNvPicPr>
            <p:nvPr/>
          </p:nvPicPr>
          <p:blipFill>
            <a:blip r:embed="rId4" cstate="print">
              <a:biLevel thresh="25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81901" y="4723119"/>
              <a:ext cx="1080000" cy="10800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923500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500"/>
                            </p:stCondLst>
                            <p:childTnLst>
                              <p:par>
                                <p:cTn id="24" presetID="5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2" grpId="0" animBg="1"/>
      <p:bldP spid="38" grpId="0"/>
      <p:bldP spid="3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圆角矩形 55"/>
          <p:cNvSpPr/>
          <p:nvPr/>
        </p:nvSpPr>
        <p:spPr>
          <a:xfrm>
            <a:off x="0" y="1204513"/>
            <a:ext cx="12192000" cy="2097471"/>
          </a:xfrm>
          <a:prstGeom prst="roundRect">
            <a:avLst/>
          </a:prstGeom>
          <a:solidFill>
            <a:schemeClr val="bg1">
              <a:alpha val="4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0" name="矩形 9"/>
          <p:cNvSpPr/>
          <p:nvPr/>
        </p:nvSpPr>
        <p:spPr>
          <a:xfrm>
            <a:off x="980806" y="342967"/>
            <a:ext cx="38779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项目人员到位情况</a:t>
            </a:r>
            <a:endParaRPr lang="en-US" altLang="zh-CN" sz="32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3" name="椭圆 12"/>
          <p:cNvSpPr/>
          <p:nvPr/>
        </p:nvSpPr>
        <p:spPr>
          <a:xfrm>
            <a:off x="1105698" y="4627886"/>
            <a:ext cx="787133" cy="770063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14" name="矩形 13"/>
          <p:cNvSpPr/>
          <p:nvPr/>
        </p:nvSpPr>
        <p:spPr>
          <a:xfrm>
            <a:off x="0" y="1144193"/>
            <a:ext cx="12192000" cy="2222153"/>
          </a:xfrm>
          <a:prstGeom prst="rect">
            <a:avLst/>
          </a:prstGeom>
          <a:solidFill>
            <a:srgbClr val="FFFFFF">
              <a:alpha val="1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/>
          </a:p>
        </p:txBody>
      </p:sp>
      <p:sp>
        <p:nvSpPr>
          <p:cNvPr id="16" name="矩形 15"/>
          <p:cNvSpPr/>
          <p:nvPr/>
        </p:nvSpPr>
        <p:spPr>
          <a:xfrm>
            <a:off x="3119669" y="1468668"/>
            <a:ext cx="992004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6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屈兴涛、廖   锋、王雄禹、宋江浩、黄志军、潘    峤、</a:t>
            </a: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夏    洪、刘仲亮、刘军娥、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张培田、朱    亮、张   斌、孙永刚、程小玉、席海滨、宫永安、 张志鹏、郭正文、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李正玮、陈文厅、王建岗、薛    路、李   凯、毛荣波、王东亚、王劲松、 潘海健、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刘龙华、付望青、郭   宁、 邓元富、张思豪、张   潜、张孟国、黄正义、 李建民、</a:t>
            </a:r>
            <a:endParaRPr lang="en-US" altLang="zh-CN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just">
              <a:lnSpc>
                <a:spcPct val="150000"/>
              </a:lnSpc>
            </a:pPr>
            <a:r>
              <a:rPr lang="zh-CN" altLang="en-US" sz="16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张广强、徐源伸</a:t>
            </a:r>
            <a:endParaRPr lang="en-US" altLang="zh-CN" sz="1600" dirty="0">
              <a:solidFill>
                <a:srgbClr val="33A6B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流程图: 联系 3"/>
          <p:cNvSpPr/>
          <p:nvPr/>
        </p:nvSpPr>
        <p:spPr>
          <a:xfrm>
            <a:off x="1025971" y="4531981"/>
            <a:ext cx="962741" cy="943729"/>
          </a:xfrm>
          <a:custGeom>
            <a:avLst/>
            <a:gdLst/>
            <a:ahLst/>
            <a:cxnLst/>
            <a:rect l="l" t="t" r="r" b="b"/>
            <a:pathLst>
              <a:path w="481014" h="481014">
                <a:moveTo>
                  <a:pt x="220701" y="331142"/>
                </a:moveTo>
                <a:lnTo>
                  <a:pt x="219653" y="333660"/>
                </a:lnTo>
                <a:cubicBezTo>
                  <a:pt x="219981" y="333780"/>
                  <a:pt x="220311" y="333896"/>
                  <a:pt x="220701" y="333835"/>
                </a:cubicBezTo>
                <a:close/>
                <a:moveTo>
                  <a:pt x="300720" y="190282"/>
                </a:moveTo>
                <a:lnTo>
                  <a:pt x="295026" y="259196"/>
                </a:lnTo>
                <a:cubicBezTo>
                  <a:pt x="292805" y="251494"/>
                  <a:pt x="288986" y="244489"/>
                  <a:pt x="283555" y="238882"/>
                </a:cubicBezTo>
                <a:lnTo>
                  <a:pt x="287756" y="193816"/>
                </a:lnTo>
                <a:lnTo>
                  <a:pt x="288244" y="193693"/>
                </a:lnTo>
                <a:lnTo>
                  <a:pt x="288250" y="193717"/>
                </a:lnTo>
                <a:close/>
                <a:moveTo>
                  <a:pt x="335768" y="187876"/>
                </a:moveTo>
                <a:lnTo>
                  <a:pt x="336211" y="187998"/>
                </a:lnTo>
                <a:lnTo>
                  <a:pt x="335768" y="187998"/>
                </a:lnTo>
                <a:close/>
                <a:moveTo>
                  <a:pt x="176482" y="184901"/>
                </a:moveTo>
                <a:lnTo>
                  <a:pt x="184983" y="187242"/>
                </a:lnTo>
                <a:lnTo>
                  <a:pt x="185019" y="187102"/>
                </a:lnTo>
                <a:lnTo>
                  <a:pt x="188412" y="187959"/>
                </a:lnTo>
                <a:lnTo>
                  <a:pt x="192946" y="236603"/>
                </a:lnTo>
                <a:lnTo>
                  <a:pt x="182095" y="252825"/>
                </a:lnTo>
                <a:close/>
                <a:moveTo>
                  <a:pt x="167856" y="182525"/>
                </a:moveTo>
                <a:lnTo>
                  <a:pt x="168298" y="182646"/>
                </a:lnTo>
                <a:lnTo>
                  <a:pt x="167856" y="182646"/>
                </a:lnTo>
                <a:close/>
                <a:moveTo>
                  <a:pt x="322265" y="164514"/>
                </a:moveTo>
                <a:lnTo>
                  <a:pt x="329311" y="218089"/>
                </a:lnTo>
                <a:cubicBezTo>
                  <a:pt x="326815" y="217844"/>
                  <a:pt x="324319" y="235214"/>
                  <a:pt x="321824" y="234969"/>
                </a:cubicBezTo>
                <a:lnTo>
                  <a:pt x="315219" y="218089"/>
                </a:lnTo>
                <a:close/>
                <a:moveTo>
                  <a:pt x="321424" y="162254"/>
                </a:moveTo>
                <a:lnTo>
                  <a:pt x="321229" y="162962"/>
                </a:lnTo>
                <a:lnTo>
                  <a:pt x="288516" y="171973"/>
                </a:lnTo>
                <a:lnTo>
                  <a:pt x="288542" y="171629"/>
                </a:lnTo>
                <a:lnTo>
                  <a:pt x="279918" y="174005"/>
                </a:lnTo>
                <a:lnTo>
                  <a:pt x="279095" y="177591"/>
                </a:lnTo>
                <a:lnTo>
                  <a:pt x="278294" y="177453"/>
                </a:lnTo>
                <a:lnTo>
                  <a:pt x="269027" y="226459"/>
                </a:lnTo>
                <a:lnTo>
                  <a:pt x="265299" y="223942"/>
                </a:lnTo>
                <a:lnTo>
                  <a:pt x="258999" y="239084"/>
                </a:lnTo>
                <a:cubicBezTo>
                  <a:pt x="261474" y="240377"/>
                  <a:pt x="263779" y="241932"/>
                  <a:pt x="265731" y="243892"/>
                </a:cubicBezTo>
                <a:lnTo>
                  <a:pt x="264895" y="248316"/>
                </a:lnTo>
                <a:lnTo>
                  <a:pt x="265174" y="248364"/>
                </a:lnTo>
                <a:lnTo>
                  <a:pt x="264121" y="250906"/>
                </a:lnTo>
                <a:cubicBezTo>
                  <a:pt x="264121" y="256140"/>
                  <a:pt x="268364" y="260383"/>
                  <a:pt x="273598" y="260383"/>
                </a:cubicBezTo>
                <a:cubicBezTo>
                  <a:pt x="274701" y="260383"/>
                  <a:pt x="275759" y="260195"/>
                  <a:pt x="276507" y="259178"/>
                </a:cubicBezTo>
                <a:cubicBezTo>
                  <a:pt x="278601" y="263598"/>
                  <a:pt x="279570" y="268560"/>
                  <a:pt x="279570" y="273750"/>
                </a:cubicBezTo>
                <a:cubicBezTo>
                  <a:pt x="279570" y="294996"/>
                  <a:pt x="263333" y="312450"/>
                  <a:pt x="242549" y="313746"/>
                </a:cubicBezTo>
                <a:lnTo>
                  <a:pt x="242843" y="309612"/>
                </a:lnTo>
                <a:lnTo>
                  <a:pt x="222064" y="323555"/>
                </a:lnTo>
                <a:lnTo>
                  <a:pt x="240653" y="340307"/>
                </a:lnTo>
                <a:lnTo>
                  <a:pt x="241439" y="329297"/>
                </a:lnTo>
                <a:lnTo>
                  <a:pt x="241439" y="336228"/>
                </a:lnTo>
                <a:cubicBezTo>
                  <a:pt x="263857" y="334941"/>
                  <a:pt x="282916" y="321259"/>
                  <a:pt x="291513" y="301706"/>
                </a:cubicBezTo>
                <a:lnTo>
                  <a:pt x="286597" y="361201"/>
                </a:lnTo>
                <a:lnTo>
                  <a:pt x="287938" y="361200"/>
                </a:lnTo>
                <a:cubicBezTo>
                  <a:pt x="288189" y="366219"/>
                  <a:pt x="292454" y="370008"/>
                  <a:pt x="297606" y="370008"/>
                </a:cubicBezTo>
                <a:cubicBezTo>
                  <a:pt x="302757" y="370008"/>
                  <a:pt x="307022" y="366218"/>
                  <a:pt x="307273" y="361201"/>
                </a:cubicBezTo>
                <a:lnTo>
                  <a:pt x="307409" y="361201"/>
                </a:lnTo>
                <a:lnTo>
                  <a:pt x="314411" y="270564"/>
                </a:lnTo>
                <a:lnTo>
                  <a:pt x="330118" y="270564"/>
                </a:lnTo>
                <a:lnTo>
                  <a:pt x="337120" y="361201"/>
                </a:lnTo>
                <a:lnTo>
                  <a:pt x="337971" y="361201"/>
                </a:lnTo>
                <a:cubicBezTo>
                  <a:pt x="337971" y="366875"/>
                  <a:pt x="342571" y="371475"/>
                  <a:pt x="348245" y="371475"/>
                </a:cubicBezTo>
                <a:cubicBezTo>
                  <a:pt x="353920" y="371475"/>
                  <a:pt x="358520" y="366875"/>
                  <a:pt x="358520" y="361201"/>
                </a:cubicBezTo>
                <a:lnTo>
                  <a:pt x="344395" y="190253"/>
                </a:lnTo>
                <a:lnTo>
                  <a:pt x="352896" y="192594"/>
                </a:lnTo>
                <a:lnTo>
                  <a:pt x="352931" y="192454"/>
                </a:lnTo>
                <a:lnTo>
                  <a:pt x="356324" y="193311"/>
                </a:lnTo>
                <a:lnTo>
                  <a:pt x="361523" y="249082"/>
                </a:lnTo>
                <a:cubicBezTo>
                  <a:pt x="361030" y="249455"/>
                  <a:pt x="360998" y="249898"/>
                  <a:pt x="360998" y="250348"/>
                </a:cubicBezTo>
                <a:cubicBezTo>
                  <a:pt x="360998" y="255583"/>
                  <a:pt x="365242" y="259826"/>
                  <a:pt x="370476" y="259826"/>
                </a:cubicBezTo>
                <a:cubicBezTo>
                  <a:pt x="375711" y="259826"/>
                  <a:pt x="379954" y="255583"/>
                  <a:pt x="379954" y="250348"/>
                </a:cubicBezTo>
                <a:lnTo>
                  <a:pt x="378901" y="247807"/>
                </a:lnTo>
                <a:lnTo>
                  <a:pt x="379181" y="247759"/>
                </a:lnTo>
                <a:lnTo>
                  <a:pt x="369516" y="196644"/>
                </a:lnTo>
                <a:lnTo>
                  <a:pt x="370460" y="196883"/>
                </a:lnTo>
                <a:lnTo>
                  <a:pt x="366029" y="174205"/>
                </a:lnTo>
                <a:lnTo>
                  <a:pt x="354884" y="171135"/>
                </a:lnTo>
                <a:lnTo>
                  <a:pt x="354911" y="171478"/>
                </a:lnTo>
                <a:close/>
                <a:moveTo>
                  <a:pt x="154353" y="159162"/>
                </a:moveTo>
                <a:lnTo>
                  <a:pt x="161398" y="212737"/>
                </a:lnTo>
                <a:cubicBezTo>
                  <a:pt x="158902" y="212493"/>
                  <a:pt x="156407" y="229862"/>
                  <a:pt x="153912" y="229617"/>
                </a:cubicBezTo>
                <a:lnTo>
                  <a:pt x="147307" y="212737"/>
                </a:lnTo>
                <a:close/>
                <a:moveTo>
                  <a:pt x="153511" y="156902"/>
                </a:moveTo>
                <a:lnTo>
                  <a:pt x="153316" y="157610"/>
                </a:lnTo>
                <a:lnTo>
                  <a:pt x="120603" y="166621"/>
                </a:lnTo>
                <a:lnTo>
                  <a:pt x="120630" y="166278"/>
                </a:lnTo>
                <a:lnTo>
                  <a:pt x="112005" y="168653"/>
                </a:lnTo>
                <a:lnTo>
                  <a:pt x="111182" y="172240"/>
                </a:lnTo>
                <a:lnTo>
                  <a:pt x="110381" y="172101"/>
                </a:lnTo>
                <a:lnTo>
                  <a:pt x="96982" y="242964"/>
                </a:lnTo>
                <a:lnTo>
                  <a:pt x="97261" y="243012"/>
                </a:lnTo>
                <a:lnTo>
                  <a:pt x="96208" y="245554"/>
                </a:lnTo>
                <a:cubicBezTo>
                  <a:pt x="96208" y="250788"/>
                  <a:pt x="100452" y="255032"/>
                  <a:pt x="105686" y="255032"/>
                </a:cubicBezTo>
                <a:cubicBezTo>
                  <a:pt x="110921" y="255032"/>
                  <a:pt x="115164" y="250788"/>
                  <a:pt x="115164" y="245554"/>
                </a:cubicBezTo>
                <a:cubicBezTo>
                  <a:pt x="115164" y="245104"/>
                  <a:pt x="115133" y="244661"/>
                  <a:pt x="114640" y="244288"/>
                </a:cubicBezTo>
                <a:lnTo>
                  <a:pt x="119843" y="188465"/>
                </a:lnTo>
                <a:lnTo>
                  <a:pt x="120332" y="188341"/>
                </a:lnTo>
                <a:lnTo>
                  <a:pt x="120337" y="188365"/>
                </a:lnTo>
                <a:lnTo>
                  <a:pt x="132808" y="184930"/>
                </a:lnTo>
                <a:lnTo>
                  <a:pt x="118685" y="355849"/>
                </a:lnTo>
                <a:lnTo>
                  <a:pt x="120026" y="355849"/>
                </a:lnTo>
                <a:cubicBezTo>
                  <a:pt x="120277" y="360867"/>
                  <a:pt x="124542" y="364657"/>
                  <a:pt x="129693" y="364657"/>
                </a:cubicBezTo>
                <a:cubicBezTo>
                  <a:pt x="134844" y="364657"/>
                  <a:pt x="139110" y="360867"/>
                  <a:pt x="139360" y="355849"/>
                </a:cubicBezTo>
                <a:lnTo>
                  <a:pt x="139496" y="355849"/>
                </a:lnTo>
                <a:lnTo>
                  <a:pt x="146499" y="265212"/>
                </a:lnTo>
                <a:lnTo>
                  <a:pt x="162205" y="265212"/>
                </a:lnTo>
                <a:lnTo>
                  <a:pt x="169208" y="355849"/>
                </a:lnTo>
                <a:lnTo>
                  <a:pt x="170058" y="355849"/>
                </a:lnTo>
                <a:cubicBezTo>
                  <a:pt x="170058" y="361523"/>
                  <a:pt x="174658" y="366123"/>
                  <a:pt x="180333" y="366123"/>
                </a:cubicBezTo>
                <a:cubicBezTo>
                  <a:pt x="186008" y="366123"/>
                  <a:pt x="190607" y="361523"/>
                  <a:pt x="190608" y="355849"/>
                </a:cubicBezTo>
                <a:lnTo>
                  <a:pt x="186683" y="308346"/>
                </a:lnTo>
                <a:cubicBezTo>
                  <a:pt x="192027" y="316916"/>
                  <a:pt x="199666" y="323840"/>
                  <a:pt x="208785" y="328393"/>
                </a:cubicBezTo>
                <a:lnTo>
                  <a:pt x="217444" y="307686"/>
                </a:lnTo>
                <a:cubicBezTo>
                  <a:pt x="205579" y="301086"/>
                  <a:pt x="197955" y="288308"/>
                  <a:pt x="197955" y="273750"/>
                </a:cubicBezTo>
                <a:cubicBezTo>
                  <a:pt x="197955" y="266431"/>
                  <a:pt x="199882" y="259562"/>
                  <a:pt x="203817" y="253955"/>
                </a:cubicBezTo>
                <a:cubicBezTo>
                  <a:pt x="208490" y="253745"/>
                  <a:pt x="212042" y="249786"/>
                  <a:pt x="212042" y="244996"/>
                </a:cubicBezTo>
                <a:lnTo>
                  <a:pt x="211606" y="243945"/>
                </a:lnTo>
                <a:cubicBezTo>
                  <a:pt x="218097" y="237493"/>
                  <a:pt x="226973" y="233664"/>
                  <a:pt x="236756" y="233348"/>
                </a:cubicBezTo>
                <a:lnTo>
                  <a:pt x="236756" y="238629"/>
                </a:lnTo>
                <a:lnTo>
                  <a:pt x="242962" y="233791"/>
                </a:lnTo>
                <a:lnTo>
                  <a:pt x="247926" y="234793"/>
                </a:lnTo>
                <a:lnTo>
                  <a:pt x="250950" y="227563"/>
                </a:lnTo>
                <a:lnTo>
                  <a:pt x="256491" y="223243"/>
                </a:lnTo>
                <a:lnTo>
                  <a:pt x="253675" y="221047"/>
                </a:lnTo>
                <a:lnTo>
                  <a:pt x="254536" y="218986"/>
                </a:lnTo>
                <a:cubicBezTo>
                  <a:pt x="253135" y="218491"/>
                  <a:pt x="251706" y="218065"/>
                  <a:pt x="250114" y="218271"/>
                </a:cubicBezTo>
                <a:lnTo>
                  <a:pt x="236756" y="207856"/>
                </a:lnTo>
                <a:lnTo>
                  <a:pt x="236756" y="216285"/>
                </a:lnTo>
                <a:cubicBezTo>
                  <a:pt x="226121" y="216381"/>
                  <a:pt x="216148" y="219240"/>
                  <a:pt x="207972" y="224974"/>
                </a:cubicBezTo>
                <a:lnTo>
                  <a:pt x="201603" y="191292"/>
                </a:lnTo>
                <a:lnTo>
                  <a:pt x="202547" y="191531"/>
                </a:lnTo>
                <a:lnTo>
                  <a:pt x="198117" y="168853"/>
                </a:lnTo>
                <a:lnTo>
                  <a:pt x="186971" y="165783"/>
                </a:lnTo>
                <a:lnTo>
                  <a:pt x="186998" y="166126"/>
                </a:lnTo>
                <a:close/>
                <a:moveTo>
                  <a:pt x="321824" y="108737"/>
                </a:moveTo>
                <a:cubicBezTo>
                  <a:pt x="308043" y="108737"/>
                  <a:pt x="296871" y="119909"/>
                  <a:pt x="296871" y="133690"/>
                </a:cubicBezTo>
                <a:cubicBezTo>
                  <a:pt x="296871" y="147471"/>
                  <a:pt x="308043" y="158644"/>
                  <a:pt x="321824" y="158644"/>
                </a:cubicBezTo>
                <a:cubicBezTo>
                  <a:pt x="335606" y="158644"/>
                  <a:pt x="346778" y="147471"/>
                  <a:pt x="346778" y="133690"/>
                </a:cubicBezTo>
                <a:cubicBezTo>
                  <a:pt x="346778" y="119909"/>
                  <a:pt x="335606" y="108737"/>
                  <a:pt x="321824" y="108737"/>
                </a:cubicBezTo>
                <a:close/>
                <a:moveTo>
                  <a:pt x="153912" y="103385"/>
                </a:moveTo>
                <a:cubicBezTo>
                  <a:pt x="140131" y="103385"/>
                  <a:pt x="128959" y="114557"/>
                  <a:pt x="128959" y="128338"/>
                </a:cubicBezTo>
                <a:cubicBezTo>
                  <a:pt x="128959" y="142120"/>
                  <a:pt x="140131" y="153292"/>
                  <a:pt x="153912" y="153292"/>
                </a:cubicBezTo>
                <a:cubicBezTo>
                  <a:pt x="167693" y="153292"/>
                  <a:pt x="178866" y="142120"/>
                  <a:pt x="178866" y="128338"/>
                </a:cubicBezTo>
                <a:cubicBezTo>
                  <a:pt x="178866" y="114557"/>
                  <a:pt x="167693" y="103385"/>
                  <a:pt x="153912" y="103385"/>
                </a:cubicBezTo>
                <a:close/>
                <a:moveTo>
                  <a:pt x="240507" y="0"/>
                </a:moveTo>
                <a:cubicBezTo>
                  <a:pt x="373335" y="0"/>
                  <a:pt x="481014" y="107679"/>
                  <a:pt x="481014" y="240507"/>
                </a:cubicBezTo>
                <a:cubicBezTo>
                  <a:pt x="481014" y="373335"/>
                  <a:pt x="373335" y="481014"/>
                  <a:pt x="240507" y="481014"/>
                </a:cubicBezTo>
                <a:cubicBezTo>
                  <a:pt x="107679" y="481014"/>
                  <a:pt x="0" y="373335"/>
                  <a:pt x="0" y="240507"/>
                </a:cubicBezTo>
                <a:cubicBezTo>
                  <a:pt x="0" y="107679"/>
                  <a:pt x="107679" y="0"/>
                  <a:pt x="240507" y="0"/>
                </a:cubicBezTo>
                <a:close/>
              </a:path>
            </a:pathLst>
          </a:custGeom>
          <a:solidFill>
            <a:srgbClr val="10253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1">
              <a:solidFill>
                <a:srgbClr val="D24726"/>
              </a:solidFill>
            </a:endParaRPr>
          </a:p>
        </p:txBody>
      </p:sp>
      <p:grpSp>
        <p:nvGrpSpPr>
          <p:cNvPr id="18" name="组合 17"/>
          <p:cNvGrpSpPr/>
          <p:nvPr/>
        </p:nvGrpSpPr>
        <p:grpSpPr>
          <a:xfrm>
            <a:off x="1050629" y="1637415"/>
            <a:ext cx="972276" cy="947599"/>
            <a:chOff x="9411911" y="1357232"/>
            <a:chExt cx="1078088" cy="1108092"/>
          </a:xfrm>
        </p:grpSpPr>
        <p:sp>
          <p:nvSpPr>
            <p:cNvPr id="19" name="椭圆 18"/>
            <p:cNvSpPr/>
            <p:nvPr/>
          </p:nvSpPr>
          <p:spPr>
            <a:xfrm>
              <a:off x="9411911" y="1357232"/>
              <a:ext cx="1078088" cy="1108092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1">
                <a:solidFill>
                  <a:srgbClr val="D24726"/>
                </a:solidFill>
              </a:endParaRPr>
            </a:p>
          </p:txBody>
        </p:sp>
        <p:grpSp>
          <p:nvGrpSpPr>
            <p:cNvPr id="20" name="组合 19"/>
            <p:cNvGrpSpPr/>
            <p:nvPr/>
          </p:nvGrpSpPr>
          <p:grpSpPr>
            <a:xfrm>
              <a:off x="9617767" y="1748222"/>
              <a:ext cx="667504" cy="468662"/>
              <a:chOff x="2409665" y="939861"/>
              <a:chExt cx="5638961" cy="3959164"/>
            </a:xfrm>
            <a:solidFill>
              <a:srgbClr val="FFFFFF"/>
            </a:solidFill>
          </p:grpSpPr>
          <p:sp>
            <p:nvSpPr>
              <p:cNvPr id="21" name="流程图: 联系 2"/>
              <p:cNvSpPr/>
              <p:nvPr/>
            </p:nvSpPr>
            <p:spPr>
              <a:xfrm>
                <a:off x="3884040" y="1024462"/>
                <a:ext cx="2680685" cy="3874563"/>
              </a:xfrm>
              <a:custGeom>
                <a:avLst/>
                <a:gdLst/>
                <a:ahLst/>
                <a:cxnLst/>
                <a:rect l="l" t="t" r="r" b="b"/>
                <a:pathLst>
                  <a:path w="2680685" h="3874563">
                    <a:moveTo>
                      <a:pt x="1049911" y="1326547"/>
                    </a:moveTo>
                    <a:lnTo>
                      <a:pt x="1130886" y="1416545"/>
                    </a:lnTo>
                    <a:lnTo>
                      <a:pt x="1130989" y="1416517"/>
                    </a:lnTo>
                    <a:lnTo>
                      <a:pt x="1312935" y="1622593"/>
                    </a:lnTo>
                    <a:lnTo>
                      <a:pt x="1164126" y="2754124"/>
                    </a:lnTo>
                    <a:lnTo>
                      <a:pt x="1330469" y="3179256"/>
                    </a:lnTo>
                    <a:cubicBezTo>
                      <a:pt x="1393318" y="3185424"/>
                      <a:pt x="1456167" y="2747966"/>
                      <a:pt x="1519023" y="2754127"/>
                    </a:cubicBezTo>
                    <a:lnTo>
                      <a:pt x="1368996" y="1613275"/>
                    </a:lnTo>
                    <a:lnTo>
                      <a:pt x="1547978" y="1410556"/>
                    </a:lnTo>
                    <a:lnTo>
                      <a:pt x="1549687" y="1411027"/>
                    </a:lnTo>
                    <a:lnTo>
                      <a:pt x="1625697" y="1326547"/>
                    </a:lnTo>
                    <a:lnTo>
                      <a:pt x="1740228" y="1463512"/>
                    </a:lnTo>
                    <a:lnTo>
                      <a:pt x="2163777" y="1580180"/>
                    </a:lnTo>
                    <a:lnTo>
                      <a:pt x="2163105" y="1571541"/>
                    </a:lnTo>
                    <a:lnTo>
                      <a:pt x="2369061" y="1628276"/>
                    </a:lnTo>
                    <a:lnTo>
                      <a:pt x="2376321" y="1626429"/>
                    </a:lnTo>
                    <a:lnTo>
                      <a:pt x="2619825" y="2583371"/>
                    </a:lnTo>
                    <a:lnTo>
                      <a:pt x="2622880" y="2582594"/>
                    </a:lnTo>
                    <a:lnTo>
                      <a:pt x="2678814" y="2802409"/>
                    </a:lnTo>
                    <a:lnTo>
                      <a:pt x="2680685" y="2803247"/>
                    </a:lnTo>
                    <a:lnTo>
                      <a:pt x="2208786" y="3856531"/>
                    </a:lnTo>
                    <a:lnTo>
                      <a:pt x="2208786" y="3871389"/>
                    </a:lnTo>
                    <a:lnTo>
                      <a:pt x="2049180" y="3871389"/>
                    </a:lnTo>
                    <a:lnTo>
                      <a:pt x="2049443" y="3874563"/>
                    </a:lnTo>
                    <a:lnTo>
                      <a:pt x="648500" y="3874563"/>
                    </a:lnTo>
                    <a:lnTo>
                      <a:pt x="648762" y="3871389"/>
                    </a:lnTo>
                    <a:lnTo>
                      <a:pt x="456186" y="3871389"/>
                    </a:lnTo>
                    <a:lnTo>
                      <a:pt x="456186" y="3867966"/>
                    </a:lnTo>
                    <a:lnTo>
                      <a:pt x="0" y="2849753"/>
                    </a:lnTo>
                    <a:lnTo>
                      <a:pt x="1070" y="2845549"/>
                    </a:lnTo>
                    <a:lnTo>
                      <a:pt x="3080" y="2844648"/>
                    </a:lnTo>
                    <a:lnTo>
                      <a:pt x="1407" y="2844222"/>
                    </a:lnTo>
                    <a:lnTo>
                      <a:pt x="309256" y="1634409"/>
                    </a:lnTo>
                    <a:lnTo>
                      <a:pt x="492252" y="1583998"/>
                    </a:lnTo>
                    <a:lnTo>
                      <a:pt x="491584" y="1592643"/>
                    </a:lnTo>
                    <a:lnTo>
                      <a:pt x="927899" y="1472458"/>
                    </a:lnTo>
                    <a:close/>
                    <a:moveTo>
                      <a:pt x="1330482" y="0"/>
                    </a:moveTo>
                    <a:cubicBezTo>
                      <a:pt x="1677575" y="0"/>
                      <a:pt x="1958952" y="281376"/>
                      <a:pt x="1958952" y="628469"/>
                    </a:cubicBezTo>
                    <a:cubicBezTo>
                      <a:pt x="1958952" y="975562"/>
                      <a:pt x="1677575" y="1256939"/>
                      <a:pt x="1330482" y="1256939"/>
                    </a:cubicBezTo>
                    <a:cubicBezTo>
                      <a:pt x="983390" y="1256939"/>
                      <a:pt x="702013" y="975562"/>
                      <a:pt x="702013" y="628469"/>
                    </a:cubicBezTo>
                    <a:cubicBezTo>
                      <a:pt x="702013" y="281376"/>
                      <a:pt x="983390" y="0"/>
                      <a:pt x="13304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1">
                  <a:solidFill>
                    <a:srgbClr val="33A6B2"/>
                  </a:solidFill>
                </a:endParaRPr>
              </a:p>
            </p:txBody>
          </p:sp>
          <p:sp>
            <p:nvSpPr>
              <p:cNvPr id="22" name="流程图: 联系 2"/>
              <p:cNvSpPr/>
              <p:nvPr/>
            </p:nvSpPr>
            <p:spPr>
              <a:xfrm>
                <a:off x="2409665" y="939861"/>
                <a:ext cx="1914686" cy="2767416"/>
              </a:xfrm>
              <a:custGeom>
                <a:avLst/>
                <a:gdLst/>
                <a:ahLst/>
                <a:cxnLst/>
                <a:rect l="l" t="t" r="r" b="b"/>
                <a:pathLst>
                  <a:path w="2680685" h="3874563">
                    <a:moveTo>
                      <a:pt x="1049911" y="1326547"/>
                    </a:moveTo>
                    <a:lnTo>
                      <a:pt x="1130886" y="1416545"/>
                    </a:lnTo>
                    <a:lnTo>
                      <a:pt x="1130989" y="1416517"/>
                    </a:lnTo>
                    <a:lnTo>
                      <a:pt x="1312935" y="1622593"/>
                    </a:lnTo>
                    <a:lnTo>
                      <a:pt x="1164126" y="2754124"/>
                    </a:lnTo>
                    <a:lnTo>
                      <a:pt x="1330469" y="3179256"/>
                    </a:lnTo>
                    <a:cubicBezTo>
                      <a:pt x="1393318" y="3185424"/>
                      <a:pt x="1456167" y="2747966"/>
                      <a:pt x="1519023" y="2754127"/>
                    </a:cubicBezTo>
                    <a:lnTo>
                      <a:pt x="1368996" y="1613275"/>
                    </a:lnTo>
                    <a:lnTo>
                      <a:pt x="1547978" y="1410556"/>
                    </a:lnTo>
                    <a:lnTo>
                      <a:pt x="1549687" y="1411027"/>
                    </a:lnTo>
                    <a:lnTo>
                      <a:pt x="1625697" y="1326547"/>
                    </a:lnTo>
                    <a:lnTo>
                      <a:pt x="1740228" y="1463512"/>
                    </a:lnTo>
                    <a:lnTo>
                      <a:pt x="2163777" y="1580180"/>
                    </a:lnTo>
                    <a:lnTo>
                      <a:pt x="2163105" y="1571541"/>
                    </a:lnTo>
                    <a:lnTo>
                      <a:pt x="2369061" y="1628276"/>
                    </a:lnTo>
                    <a:lnTo>
                      <a:pt x="2376321" y="1626429"/>
                    </a:lnTo>
                    <a:lnTo>
                      <a:pt x="2619825" y="2583371"/>
                    </a:lnTo>
                    <a:lnTo>
                      <a:pt x="2622880" y="2582594"/>
                    </a:lnTo>
                    <a:lnTo>
                      <a:pt x="2678814" y="2802409"/>
                    </a:lnTo>
                    <a:lnTo>
                      <a:pt x="2680685" y="2803247"/>
                    </a:lnTo>
                    <a:lnTo>
                      <a:pt x="2208786" y="3856531"/>
                    </a:lnTo>
                    <a:lnTo>
                      <a:pt x="2208786" y="3871389"/>
                    </a:lnTo>
                    <a:lnTo>
                      <a:pt x="2049180" y="3871389"/>
                    </a:lnTo>
                    <a:lnTo>
                      <a:pt x="2049443" y="3874563"/>
                    </a:lnTo>
                    <a:lnTo>
                      <a:pt x="648500" y="3874563"/>
                    </a:lnTo>
                    <a:lnTo>
                      <a:pt x="648762" y="3871389"/>
                    </a:lnTo>
                    <a:lnTo>
                      <a:pt x="456186" y="3871389"/>
                    </a:lnTo>
                    <a:lnTo>
                      <a:pt x="456186" y="3867966"/>
                    </a:lnTo>
                    <a:lnTo>
                      <a:pt x="0" y="2849753"/>
                    </a:lnTo>
                    <a:lnTo>
                      <a:pt x="1070" y="2845549"/>
                    </a:lnTo>
                    <a:lnTo>
                      <a:pt x="3080" y="2844648"/>
                    </a:lnTo>
                    <a:lnTo>
                      <a:pt x="1407" y="2844222"/>
                    </a:lnTo>
                    <a:lnTo>
                      <a:pt x="309256" y="1634409"/>
                    </a:lnTo>
                    <a:lnTo>
                      <a:pt x="492252" y="1583998"/>
                    </a:lnTo>
                    <a:lnTo>
                      <a:pt x="491584" y="1592643"/>
                    </a:lnTo>
                    <a:lnTo>
                      <a:pt x="927899" y="1472458"/>
                    </a:lnTo>
                    <a:close/>
                    <a:moveTo>
                      <a:pt x="1330482" y="0"/>
                    </a:moveTo>
                    <a:cubicBezTo>
                      <a:pt x="1677575" y="0"/>
                      <a:pt x="1958952" y="281376"/>
                      <a:pt x="1958952" y="628469"/>
                    </a:cubicBezTo>
                    <a:cubicBezTo>
                      <a:pt x="1958952" y="975562"/>
                      <a:pt x="1677575" y="1256939"/>
                      <a:pt x="1330482" y="1256939"/>
                    </a:cubicBezTo>
                    <a:cubicBezTo>
                      <a:pt x="983390" y="1256939"/>
                      <a:pt x="702013" y="975562"/>
                      <a:pt x="702013" y="628469"/>
                    </a:cubicBezTo>
                    <a:cubicBezTo>
                      <a:pt x="702013" y="281376"/>
                      <a:pt x="983390" y="0"/>
                      <a:pt x="13304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1">
                  <a:solidFill>
                    <a:srgbClr val="33A6B2"/>
                  </a:solidFill>
                </a:endParaRPr>
              </a:p>
            </p:txBody>
          </p:sp>
          <p:sp>
            <p:nvSpPr>
              <p:cNvPr id="23" name="流程图: 联系 2"/>
              <p:cNvSpPr/>
              <p:nvPr/>
            </p:nvSpPr>
            <p:spPr>
              <a:xfrm>
                <a:off x="6133940" y="939861"/>
                <a:ext cx="1914686" cy="2767416"/>
              </a:xfrm>
              <a:custGeom>
                <a:avLst/>
                <a:gdLst/>
                <a:ahLst/>
                <a:cxnLst/>
                <a:rect l="l" t="t" r="r" b="b"/>
                <a:pathLst>
                  <a:path w="2680685" h="3874563">
                    <a:moveTo>
                      <a:pt x="1049911" y="1326547"/>
                    </a:moveTo>
                    <a:lnTo>
                      <a:pt x="1130886" y="1416545"/>
                    </a:lnTo>
                    <a:lnTo>
                      <a:pt x="1130989" y="1416517"/>
                    </a:lnTo>
                    <a:lnTo>
                      <a:pt x="1312935" y="1622593"/>
                    </a:lnTo>
                    <a:lnTo>
                      <a:pt x="1164126" y="2754124"/>
                    </a:lnTo>
                    <a:lnTo>
                      <a:pt x="1330469" y="3179256"/>
                    </a:lnTo>
                    <a:cubicBezTo>
                      <a:pt x="1393318" y="3185424"/>
                      <a:pt x="1456167" y="2747966"/>
                      <a:pt x="1519023" y="2754127"/>
                    </a:cubicBezTo>
                    <a:lnTo>
                      <a:pt x="1368996" y="1613275"/>
                    </a:lnTo>
                    <a:lnTo>
                      <a:pt x="1547978" y="1410556"/>
                    </a:lnTo>
                    <a:lnTo>
                      <a:pt x="1549687" y="1411027"/>
                    </a:lnTo>
                    <a:lnTo>
                      <a:pt x="1625697" y="1326547"/>
                    </a:lnTo>
                    <a:lnTo>
                      <a:pt x="1740228" y="1463512"/>
                    </a:lnTo>
                    <a:lnTo>
                      <a:pt x="2163777" y="1580180"/>
                    </a:lnTo>
                    <a:lnTo>
                      <a:pt x="2163105" y="1571541"/>
                    </a:lnTo>
                    <a:lnTo>
                      <a:pt x="2369061" y="1628276"/>
                    </a:lnTo>
                    <a:lnTo>
                      <a:pt x="2376321" y="1626429"/>
                    </a:lnTo>
                    <a:lnTo>
                      <a:pt x="2619825" y="2583371"/>
                    </a:lnTo>
                    <a:lnTo>
                      <a:pt x="2622880" y="2582594"/>
                    </a:lnTo>
                    <a:lnTo>
                      <a:pt x="2678814" y="2802409"/>
                    </a:lnTo>
                    <a:lnTo>
                      <a:pt x="2680685" y="2803247"/>
                    </a:lnTo>
                    <a:lnTo>
                      <a:pt x="2208786" y="3856531"/>
                    </a:lnTo>
                    <a:lnTo>
                      <a:pt x="2208786" y="3871389"/>
                    </a:lnTo>
                    <a:lnTo>
                      <a:pt x="2049180" y="3871389"/>
                    </a:lnTo>
                    <a:lnTo>
                      <a:pt x="2049443" y="3874563"/>
                    </a:lnTo>
                    <a:lnTo>
                      <a:pt x="648500" y="3874563"/>
                    </a:lnTo>
                    <a:lnTo>
                      <a:pt x="648762" y="3871389"/>
                    </a:lnTo>
                    <a:lnTo>
                      <a:pt x="456186" y="3871389"/>
                    </a:lnTo>
                    <a:lnTo>
                      <a:pt x="456186" y="3867966"/>
                    </a:lnTo>
                    <a:lnTo>
                      <a:pt x="0" y="2849753"/>
                    </a:lnTo>
                    <a:lnTo>
                      <a:pt x="1070" y="2845549"/>
                    </a:lnTo>
                    <a:lnTo>
                      <a:pt x="3080" y="2844648"/>
                    </a:lnTo>
                    <a:lnTo>
                      <a:pt x="1407" y="2844222"/>
                    </a:lnTo>
                    <a:lnTo>
                      <a:pt x="309256" y="1634409"/>
                    </a:lnTo>
                    <a:lnTo>
                      <a:pt x="492252" y="1583998"/>
                    </a:lnTo>
                    <a:lnTo>
                      <a:pt x="491584" y="1592643"/>
                    </a:lnTo>
                    <a:lnTo>
                      <a:pt x="927899" y="1472458"/>
                    </a:lnTo>
                    <a:close/>
                    <a:moveTo>
                      <a:pt x="1330482" y="0"/>
                    </a:moveTo>
                    <a:cubicBezTo>
                      <a:pt x="1677575" y="0"/>
                      <a:pt x="1958952" y="281376"/>
                      <a:pt x="1958952" y="628469"/>
                    </a:cubicBezTo>
                    <a:cubicBezTo>
                      <a:pt x="1958952" y="975562"/>
                      <a:pt x="1677575" y="1256939"/>
                      <a:pt x="1330482" y="1256939"/>
                    </a:cubicBezTo>
                    <a:cubicBezTo>
                      <a:pt x="983390" y="1256939"/>
                      <a:pt x="702013" y="975562"/>
                      <a:pt x="702013" y="628469"/>
                    </a:cubicBezTo>
                    <a:cubicBezTo>
                      <a:pt x="702013" y="281376"/>
                      <a:pt x="983390" y="0"/>
                      <a:pt x="133048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 sz="1351">
                  <a:solidFill>
                    <a:srgbClr val="33A6B2"/>
                  </a:solidFill>
                </a:endParaRPr>
              </a:p>
            </p:txBody>
          </p:sp>
        </p:grpSp>
      </p:grpSp>
      <p:sp>
        <p:nvSpPr>
          <p:cNvPr id="24" name="矩形 23"/>
          <p:cNvSpPr/>
          <p:nvPr/>
        </p:nvSpPr>
        <p:spPr>
          <a:xfrm>
            <a:off x="1168356" y="2634788"/>
            <a:ext cx="877163" cy="404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35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我方人员</a:t>
            </a:r>
            <a:endParaRPr lang="en-US" altLang="zh-CN" sz="135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980806" y="2908196"/>
            <a:ext cx="1252266" cy="404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35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（共计</a:t>
            </a:r>
            <a:r>
              <a:rPr lang="en-US" altLang="zh-CN" sz="135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38</a:t>
            </a:r>
            <a:r>
              <a:rPr lang="zh-CN" altLang="en-US" sz="135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人）</a:t>
            </a:r>
          </a:p>
        </p:txBody>
      </p:sp>
      <p:sp>
        <p:nvSpPr>
          <p:cNvPr id="26" name="矩形 25"/>
          <p:cNvSpPr/>
          <p:nvPr/>
        </p:nvSpPr>
        <p:spPr>
          <a:xfrm>
            <a:off x="1028013" y="5463541"/>
            <a:ext cx="877163" cy="404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35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分包人员</a:t>
            </a:r>
            <a:endParaRPr lang="en-US" altLang="zh-CN" sz="1351" dirty="0">
              <a:solidFill>
                <a:schemeClr val="tx1">
                  <a:lumMod val="95000"/>
                  <a:lumOff val="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27" name="矩形 26"/>
          <p:cNvSpPr/>
          <p:nvPr/>
        </p:nvSpPr>
        <p:spPr>
          <a:xfrm>
            <a:off x="739474" y="5736949"/>
            <a:ext cx="1454244" cy="4041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135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（共计</a:t>
            </a:r>
            <a:r>
              <a:rPr lang="en-US" altLang="zh-CN" sz="1351" dirty="0">
                <a:solidFill>
                  <a:srgbClr val="C0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1083</a:t>
            </a:r>
            <a:r>
              <a:rPr lang="zh-CN" altLang="en-US" sz="1351" dirty="0">
                <a:solidFill>
                  <a:schemeClr val="tx1">
                    <a:lumMod val="95000"/>
                    <a:lumOff val="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人）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3209374" y="4018615"/>
            <a:ext cx="6844005" cy="1939677"/>
            <a:chOff x="2368551" y="2877979"/>
            <a:chExt cx="5133004" cy="1454758"/>
          </a:xfrm>
        </p:grpSpPr>
        <p:sp>
          <p:nvSpPr>
            <p:cNvPr id="15" name="矩形 14"/>
            <p:cNvSpPr/>
            <p:nvPr/>
          </p:nvSpPr>
          <p:spPr>
            <a:xfrm>
              <a:off x="5328735" y="2877979"/>
              <a:ext cx="138548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endParaRPr lang="zh-CN" altLang="en-US" sz="160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endParaRPr>
            </a:p>
          </p:txBody>
        </p:sp>
        <p:sp>
          <p:nvSpPr>
            <p:cNvPr id="28" name="矩形 27"/>
            <p:cNvSpPr/>
            <p:nvPr/>
          </p:nvSpPr>
          <p:spPr>
            <a:xfrm>
              <a:off x="2373546" y="3109909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南通六建</a:t>
              </a:r>
            </a:p>
          </p:txBody>
        </p:sp>
        <p:sp>
          <p:nvSpPr>
            <p:cNvPr id="29" name="矩形 28"/>
            <p:cNvSpPr/>
            <p:nvPr/>
          </p:nvSpPr>
          <p:spPr>
            <a:xfrm>
              <a:off x="2373546" y="3453232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陕西仁众</a:t>
              </a:r>
            </a:p>
          </p:txBody>
        </p:sp>
        <p:sp>
          <p:nvSpPr>
            <p:cNvPr id="30" name="矩形 29"/>
            <p:cNvSpPr/>
            <p:nvPr/>
          </p:nvSpPr>
          <p:spPr>
            <a:xfrm>
              <a:off x="2373546" y="3767640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淮安安盛</a:t>
              </a:r>
            </a:p>
          </p:txBody>
        </p:sp>
        <p:sp>
          <p:nvSpPr>
            <p:cNvPr id="31" name="矩形 30"/>
            <p:cNvSpPr/>
            <p:nvPr/>
          </p:nvSpPr>
          <p:spPr>
            <a:xfrm>
              <a:off x="2368551" y="4078821"/>
              <a:ext cx="76607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土       方</a:t>
              </a:r>
            </a:p>
          </p:txBody>
        </p:sp>
        <p:sp>
          <p:nvSpPr>
            <p:cNvPr id="32" name="矩形 31"/>
            <p:cNvSpPr/>
            <p:nvPr/>
          </p:nvSpPr>
          <p:spPr>
            <a:xfrm>
              <a:off x="3818843" y="3453232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管理人员</a:t>
              </a:r>
            </a:p>
          </p:txBody>
        </p:sp>
        <p:sp>
          <p:nvSpPr>
            <p:cNvPr id="33" name="矩形 32"/>
            <p:cNvSpPr/>
            <p:nvPr/>
          </p:nvSpPr>
          <p:spPr>
            <a:xfrm>
              <a:off x="3818843" y="3109909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管理人员</a:t>
              </a:r>
            </a:p>
          </p:txBody>
        </p:sp>
        <p:sp>
          <p:nvSpPr>
            <p:cNvPr id="34" name="矩形 33"/>
            <p:cNvSpPr/>
            <p:nvPr/>
          </p:nvSpPr>
          <p:spPr>
            <a:xfrm>
              <a:off x="3818843" y="3767640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管理人员</a:t>
              </a:r>
            </a:p>
          </p:txBody>
        </p:sp>
        <p:sp>
          <p:nvSpPr>
            <p:cNvPr id="35" name="矩形 34"/>
            <p:cNvSpPr/>
            <p:nvPr/>
          </p:nvSpPr>
          <p:spPr>
            <a:xfrm>
              <a:off x="3818843" y="4078821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管理人员</a:t>
              </a:r>
            </a:p>
          </p:txBody>
        </p:sp>
        <p:sp>
          <p:nvSpPr>
            <p:cNvPr id="36" name="矩形 35"/>
            <p:cNvSpPr/>
            <p:nvPr/>
          </p:nvSpPr>
          <p:spPr>
            <a:xfrm>
              <a:off x="4770626" y="3109909"/>
              <a:ext cx="47272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30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</a:t>
              </a:r>
            </a:p>
          </p:txBody>
        </p:sp>
        <p:sp>
          <p:nvSpPr>
            <p:cNvPr id="37" name="矩形 36"/>
            <p:cNvSpPr/>
            <p:nvPr/>
          </p:nvSpPr>
          <p:spPr>
            <a:xfrm>
              <a:off x="4770626" y="3767640"/>
              <a:ext cx="47272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12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</a:t>
              </a:r>
            </a:p>
          </p:txBody>
        </p:sp>
        <p:sp>
          <p:nvSpPr>
            <p:cNvPr id="38" name="矩形 37"/>
            <p:cNvSpPr/>
            <p:nvPr/>
          </p:nvSpPr>
          <p:spPr>
            <a:xfrm>
              <a:off x="4770626" y="3453232"/>
              <a:ext cx="47272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</a:t>
              </a:r>
            </a:p>
          </p:txBody>
        </p:sp>
        <p:sp>
          <p:nvSpPr>
            <p:cNvPr id="47" name="矩形 46"/>
            <p:cNvSpPr/>
            <p:nvPr/>
          </p:nvSpPr>
          <p:spPr>
            <a:xfrm>
              <a:off x="4815709" y="4078821"/>
              <a:ext cx="382557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</a:t>
              </a:r>
            </a:p>
          </p:txBody>
        </p:sp>
        <p:sp>
          <p:nvSpPr>
            <p:cNvPr id="48" name="矩形 47"/>
            <p:cNvSpPr/>
            <p:nvPr/>
          </p:nvSpPr>
          <p:spPr>
            <a:xfrm>
              <a:off x="5758969" y="3109909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班组人员</a:t>
              </a:r>
            </a:p>
          </p:txBody>
        </p:sp>
        <p:sp>
          <p:nvSpPr>
            <p:cNvPr id="49" name="矩形 48"/>
            <p:cNvSpPr/>
            <p:nvPr/>
          </p:nvSpPr>
          <p:spPr>
            <a:xfrm>
              <a:off x="6938660" y="3109909"/>
              <a:ext cx="56289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600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</a:t>
              </a:r>
            </a:p>
          </p:txBody>
        </p:sp>
        <p:sp>
          <p:nvSpPr>
            <p:cNvPr id="50" name="矩形 49"/>
            <p:cNvSpPr/>
            <p:nvPr/>
          </p:nvSpPr>
          <p:spPr>
            <a:xfrm>
              <a:off x="6938660" y="3767640"/>
              <a:ext cx="56289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180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</a:t>
              </a:r>
            </a:p>
          </p:txBody>
        </p:sp>
        <p:sp>
          <p:nvSpPr>
            <p:cNvPr id="51" name="矩形 50"/>
            <p:cNvSpPr/>
            <p:nvPr/>
          </p:nvSpPr>
          <p:spPr>
            <a:xfrm>
              <a:off x="6938660" y="3453232"/>
              <a:ext cx="562895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600" dirty="0">
                  <a:solidFill>
                    <a:srgbClr val="10253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245</a:t>
              </a:r>
              <a:r>
                <a:rPr lang="zh-CN" altLang="en-US" sz="1600" dirty="0">
                  <a:solidFill>
                    <a:srgbClr val="10253F"/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</a:t>
              </a:r>
            </a:p>
          </p:txBody>
        </p:sp>
        <p:sp>
          <p:nvSpPr>
            <p:cNvPr id="52" name="矩形 51"/>
            <p:cNvSpPr/>
            <p:nvPr/>
          </p:nvSpPr>
          <p:spPr>
            <a:xfrm>
              <a:off x="6983744" y="4078821"/>
              <a:ext cx="472726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en-US" altLang="zh-CN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10</a:t>
              </a:r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人</a:t>
              </a:r>
            </a:p>
          </p:txBody>
        </p:sp>
        <p:sp>
          <p:nvSpPr>
            <p:cNvPr id="53" name="矩形 52"/>
            <p:cNvSpPr/>
            <p:nvPr/>
          </p:nvSpPr>
          <p:spPr>
            <a:xfrm>
              <a:off x="5758969" y="3453232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班组人员</a:t>
              </a:r>
            </a:p>
          </p:txBody>
        </p:sp>
        <p:sp>
          <p:nvSpPr>
            <p:cNvPr id="54" name="矩形 53"/>
            <p:cNvSpPr/>
            <p:nvPr/>
          </p:nvSpPr>
          <p:spPr>
            <a:xfrm>
              <a:off x="5758969" y="3767640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班组人员</a:t>
              </a:r>
            </a:p>
          </p:txBody>
        </p:sp>
        <p:sp>
          <p:nvSpPr>
            <p:cNvPr id="55" name="矩形 54"/>
            <p:cNvSpPr/>
            <p:nvPr/>
          </p:nvSpPr>
          <p:spPr>
            <a:xfrm>
              <a:off x="5758969" y="4078821"/>
              <a:ext cx="754052" cy="253916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just"/>
              <a:r>
                <a:rPr lang="zh-CN" altLang="en-US" sz="1600" dirty="0">
                  <a:solidFill>
                    <a:schemeClr val="tx1">
                      <a:lumMod val="85000"/>
                      <a:lumOff val="1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</a:rPr>
                <a:t>班组人员</a:t>
              </a:r>
            </a:p>
          </p:txBody>
        </p:sp>
      </p:grpSp>
      <p:sp>
        <p:nvSpPr>
          <p:cNvPr id="41" name="平行四边形 40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3" name="平行四边形 42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/>
        </p:nvSpPr>
        <p:spPr>
          <a:xfrm>
            <a:off x="3216034" y="3699954"/>
            <a:ext cx="7266277" cy="64362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64172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="">
      <p:transition spd="slow" advTm="0">
        <p:random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05"/>
          <a:stretch/>
        </p:blipFill>
        <p:spPr>
          <a:xfrm>
            <a:off x="0" y="943339"/>
            <a:ext cx="12228745" cy="6026298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963641" y="326138"/>
            <a:ext cx="4493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本周完成工程量</a:t>
            </a:r>
            <a:endParaRPr lang="en-US" altLang="zh-CN" sz="32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3805767" y="2950633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  <a:gd name="connsiteX2" fmla="*/ 0 w 0"/>
              <a:gd name="connsiteY2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2" name="矩形标注 11"/>
          <p:cNvSpPr/>
          <p:nvPr/>
        </p:nvSpPr>
        <p:spPr>
          <a:xfrm>
            <a:off x="6514767" y="1742160"/>
            <a:ext cx="2688299" cy="1049217"/>
          </a:xfrm>
          <a:prstGeom prst="wedgeRectCallout">
            <a:avLst>
              <a:gd name="adj1" fmla="val -52146"/>
              <a:gd name="adj2" fmla="val 79556"/>
            </a:avLst>
          </a:prstGeom>
          <a:solidFill>
            <a:srgbClr val="C000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B06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栋主楼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十一层板西段浇筑完成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十一层板东段今天夜间浇筑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7" name="矩形标注 16"/>
          <p:cNvSpPr/>
          <p:nvPr/>
        </p:nvSpPr>
        <p:spPr>
          <a:xfrm>
            <a:off x="326167" y="1240815"/>
            <a:ext cx="2074133" cy="942560"/>
          </a:xfrm>
          <a:prstGeom prst="wedgeRectCallout">
            <a:avLst>
              <a:gd name="adj1" fmla="val -21240"/>
              <a:gd name="adj2" fmla="val 89346"/>
            </a:avLst>
          </a:prstGeom>
          <a:solidFill>
            <a:srgbClr val="C000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B04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东南角支撑拆除完成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地下一层柱浇筑完成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8" name="矩形标注 17"/>
          <p:cNvSpPr/>
          <p:nvPr/>
        </p:nvSpPr>
        <p:spPr>
          <a:xfrm>
            <a:off x="4145131" y="943339"/>
            <a:ext cx="2260903" cy="865024"/>
          </a:xfrm>
          <a:prstGeom prst="wedgeRectCallout">
            <a:avLst>
              <a:gd name="adj1" fmla="val -27683"/>
              <a:gd name="adj2" fmla="val 104835"/>
            </a:avLst>
          </a:prstGeom>
          <a:solidFill>
            <a:srgbClr val="C000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B04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三层钢梁、钢柱安装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" name="矩形标注 18"/>
          <p:cNvSpPr/>
          <p:nvPr/>
        </p:nvSpPr>
        <p:spPr>
          <a:xfrm>
            <a:off x="6768075" y="4025479"/>
            <a:ext cx="2181683" cy="578485"/>
          </a:xfrm>
          <a:prstGeom prst="wedgeRectCallout">
            <a:avLst>
              <a:gd name="adj1" fmla="val -70203"/>
              <a:gd name="adj2" fmla="val 55421"/>
            </a:avLst>
          </a:prstGeom>
          <a:solidFill>
            <a:srgbClr val="C000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B06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D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栋主楼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样板间展示区完成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3" name="任意多边形 2"/>
          <p:cNvSpPr/>
          <p:nvPr/>
        </p:nvSpPr>
        <p:spPr>
          <a:xfrm>
            <a:off x="2892358" y="3865124"/>
            <a:ext cx="3527897" cy="2204936"/>
          </a:xfrm>
          <a:custGeom>
            <a:avLst/>
            <a:gdLst>
              <a:gd name="connsiteX0" fmla="*/ 369651 w 2645923"/>
              <a:gd name="connsiteY0" fmla="*/ 145914 h 1653702"/>
              <a:gd name="connsiteX1" fmla="*/ 826851 w 2645923"/>
              <a:gd name="connsiteY1" fmla="*/ 661480 h 1653702"/>
              <a:gd name="connsiteX2" fmla="*/ 2645923 w 2645923"/>
              <a:gd name="connsiteY2" fmla="*/ 0 h 1653702"/>
              <a:gd name="connsiteX3" fmla="*/ 2587558 w 2645923"/>
              <a:gd name="connsiteY3" fmla="*/ 768485 h 1653702"/>
              <a:gd name="connsiteX4" fmla="*/ 768485 w 2645923"/>
              <a:gd name="connsiteY4" fmla="*/ 1332689 h 1653702"/>
              <a:gd name="connsiteX5" fmla="*/ 311285 w 2645923"/>
              <a:gd name="connsiteY5" fmla="*/ 1653702 h 1653702"/>
              <a:gd name="connsiteX6" fmla="*/ 0 w 2645923"/>
              <a:gd name="connsiteY6" fmla="*/ 1566153 h 1653702"/>
              <a:gd name="connsiteX7" fmla="*/ 622570 w 2645923"/>
              <a:gd name="connsiteY7" fmla="*/ 1147863 h 1653702"/>
              <a:gd name="connsiteX8" fmla="*/ 291830 w 2645923"/>
              <a:gd name="connsiteY8" fmla="*/ 826851 h 1653702"/>
              <a:gd name="connsiteX9" fmla="*/ 369651 w 2645923"/>
              <a:gd name="connsiteY9" fmla="*/ 145914 h 16537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645923" h="1653702">
                <a:moveTo>
                  <a:pt x="369651" y="145914"/>
                </a:moveTo>
                <a:lnTo>
                  <a:pt x="826851" y="661480"/>
                </a:lnTo>
                <a:lnTo>
                  <a:pt x="2645923" y="0"/>
                </a:lnTo>
                <a:lnTo>
                  <a:pt x="2587558" y="768485"/>
                </a:lnTo>
                <a:lnTo>
                  <a:pt x="768485" y="1332689"/>
                </a:lnTo>
                <a:lnTo>
                  <a:pt x="311285" y="1653702"/>
                </a:lnTo>
                <a:lnTo>
                  <a:pt x="0" y="1566153"/>
                </a:lnTo>
                <a:lnTo>
                  <a:pt x="622570" y="1147863"/>
                </a:lnTo>
                <a:lnTo>
                  <a:pt x="291830" y="826851"/>
                </a:lnTo>
                <a:lnTo>
                  <a:pt x="369651" y="145914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8" name="任意多边形 7"/>
          <p:cNvSpPr/>
          <p:nvPr/>
        </p:nvSpPr>
        <p:spPr>
          <a:xfrm>
            <a:off x="3463047" y="2736715"/>
            <a:ext cx="2931268" cy="1063557"/>
          </a:xfrm>
          <a:custGeom>
            <a:avLst/>
            <a:gdLst>
              <a:gd name="connsiteX0" fmla="*/ 0 w 2198451"/>
              <a:gd name="connsiteY0" fmla="*/ 369651 h 797668"/>
              <a:gd name="connsiteX1" fmla="*/ 447472 w 2198451"/>
              <a:gd name="connsiteY1" fmla="*/ 797668 h 797668"/>
              <a:gd name="connsiteX2" fmla="*/ 1400783 w 2198451"/>
              <a:gd name="connsiteY2" fmla="*/ 554477 h 797668"/>
              <a:gd name="connsiteX3" fmla="*/ 2198451 w 2198451"/>
              <a:gd name="connsiteY3" fmla="*/ 243192 h 797668"/>
              <a:gd name="connsiteX4" fmla="*/ 1780162 w 2198451"/>
              <a:gd name="connsiteY4" fmla="*/ 0 h 797668"/>
              <a:gd name="connsiteX5" fmla="*/ 894945 w 2198451"/>
              <a:gd name="connsiteY5" fmla="*/ 233464 h 797668"/>
              <a:gd name="connsiteX6" fmla="*/ 680936 w 2198451"/>
              <a:gd name="connsiteY6" fmla="*/ 262647 h 797668"/>
              <a:gd name="connsiteX7" fmla="*/ 0 w 2198451"/>
              <a:gd name="connsiteY7" fmla="*/ 369651 h 7976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198451" h="797668">
                <a:moveTo>
                  <a:pt x="0" y="369651"/>
                </a:moveTo>
                <a:lnTo>
                  <a:pt x="447472" y="797668"/>
                </a:lnTo>
                <a:lnTo>
                  <a:pt x="1400783" y="554477"/>
                </a:lnTo>
                <a:lnTo>
                  <a:pt x="2198451" y="243192"/>
                </a:lnTo>
                <a:lnTo>
                  <a:pt x="1780162" y="0"/>
                </a:lnTo>
                <a:lnTo>
                  <a:pt x="894945" y="233464"/>
                </a:lnTo>
                <a:lnTo>
                  <a:pt x="680936" y="262647"/>
                </a:lnTo>
                <a:lnTo>
                  <a:pt x="0" y="369651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" name="任意多边形 10"/>
          <p:cNvSpPr/>
          <p:nvPr/>
        </p:nvSpPr>
        <p:spPr>
          <a:xfrm>
            <a:off x="1879601" y="2273300"/>
            <a:ext cx="3771900" cy="1168400"/>
          </a:xfrm>
          <a:custGeom>
            <a:avLst/>
            <a:gdLst>
              <a:gd name="connsiteX0" fmla="*/ 0 w 2828925"/>
              <a:gd name="connsiteY0" fmla="*/ 409575 h 876300"/>
              <a:gd name="connsiteX1" fmla="*/ 147638 w 2828925"/>
              <a:gd name="connsiteY1" fmla="*/ 790575 h 876300"/>
              <a:gd name="connsiteX2" fmla="*/ 595313 w 2828925"/>
              <a:gd name="connsiteY2" fmla="*/ 876300 h 876300"/>
              <a:gd name="connsiteX3" fmla="*/ 1128713 w 2828925"/>
              <a:gd name="connsiteY3" fmla="*/ 828675 h 876300"/>
              <a:gd name="connsiteX4" fmla="*/ 2005013 w 2828925"/>
              <a:gd name="connsiteY4" fmla="*/ 566738 h 876300"/>
              <a:gd name="connsiteX5" fmla="*/ 2157413 w 2828925"/>
              <a:gd name="connsiteY5" fmla="*/ 390525 h 876300"/>
              <a:gd name="connsiteX6" fmla="*/ 2419350 w 2828925"/>
              <a:gd name="connsiteY6" fmla="*/ 338138 h 876300"/>
              <a:gd name="connsiteX7" fmla="*/ 2581275 w 2828925"/>
              <a:gd name="connsiteY7" fmla="*/ 300038 h 876300"/>
              <a:gd name="connsiteX8" fmla="*/ 2828925 w 2828925"/>
              <a:gd name="connsiteY8" fmla="*/ 276225 h 876300"/>
              <a:gd name="connsiteX9" fmla="*/ 2805113 w 2828925"/>
              <a:gd name="connsiteY9" fmla="*/ 133350 h 876300"/>
              <a:gd name="connsiteX10" fmla="*/ 2352675 w 2828925"/>
              <a:gd name="connsiteY10" fmla="*/ 90488 h 876300"/>
              <a:gd name="connsiteX11" fmla="*/ 2090738 w 2828925"/>
              <a:gd name="connsiteY11" fmla="*/ 0 h 876300"/>
              <a:gd name="connsiteX12" fmla="*/ 533400 w 2828925"/>
              <a:gd name="connsiteY12" fmla="*/ 204788 h 876300"/>
              <a:gd name="connsiteX13" fmla="*/ 0 w 2828925"/>
              <a:gd name="connsiteY13" fmla="*/ 409575 h 876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2828925" h="876300">
                <a:moveTo>
                  <a:pt x="0" y="409575"/>
                </a:moveTo>
                <a:lnTo>
                  <a:pt x="147638" y="790575"/>
                </a:lnTo>
                <a:lnTo>
                  <a:pt x="595313" y="876300"/>
                </a:lnTo>
                <a:lnTo>
                  <a:pt x="1128713" y="828675"/>
                </a:lnTo>
                <a:lnTo>
                  <a:pt x="2005013" y="566738"/>
                </a:lnTo>
                <a:lnTo>
                  <a:pt x="2157413" y="390525"/>
                </a:lnTo>
                <a:lnTo>
                  <a:pt x="2419350" y="338138"/>
                </a:lnTo>
                <a:lnTo>
                  <a:pt x="2581275" y="300038"/>
                </a:lnTo>
                <a:lnTo>
                  <a:pt x="2828925" y="276225"/>
                </a:lnTo>
                <a:lnTo>
                  <a:pt x="2805113" y="133350"/>
                </a:lnTo>
                <a:lnTo>
                  <a:pt x="2352675" y="90488"/>
                </a:lnTo>
                <a:lnTo>
                  <a:pt x="2090738" y="0"/>
                </a:lnTo>
                <a:lnTo>
                  <a:pt x="533400" y="204788"/>
                </a:lnTo>
                <a:lnTo>
                  <a:pt x="0" y="409575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3" name="任意多边形 12"/>
          <p:cNvSpPr/>
          <p:nvPr/>
        </p:nvSpPr>
        <p:spPr>
          <a:xfrm>
            <a:off x="520700" y="2565401"/>
            <a:ext cx="1879600" cy="1028700"/>
          </a:xfrm>
          <a:custGeom>
            <a:avLst/>
            <a:gdLst>
              <a:gd name="connsiteX0" fmla="*/ 0 w 1409700"/>
              <a:gd name="connsiteY0" fmla="*/ 695325 h 771525"/>
              <a:gd name="connsiteX1" fmla="*/ 104775 w 1409700"/>
              <a:gd name="connsiteY1" fmla="*/ 76200 h 771525"/>
              <a:gd name="connsiteX2" fmla="*/ 180975 w 1409700"/>
              <a:gd name="connsiteY2" fmla="*/ 0 h 771525"/>
              <a:gd name="connsiteX3" fmla="*/ 1409700 w 1409700"/>
              <a:gd name="connsiteY3" fmla="*/ 9525 h 771525"/>
              <a:gd name="connsiteX4" fmla="*/ 28575 w 1409700"/>
              <a:gd name="connsiteY4" fmla="*/ 771525 h 771525"/>
              <a:gd name="connsiteX5" fmla="*/ 0 w 1409700"/>
              <a:gd name="connsiteY5" fmla="*/ 695325 h 7715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09700" h="771525">
                <a:moveTo>
                  <a:pt x="0" y="695325"/>
                </a:moveTo>
                <a:lnTo>
                  <a:pt x="104775" y="76200"/>
                </a:lnTo>
                <a:lnTo>
                  <a:pt x="180975" y="0"/>
                </a:lnTo>
                <a:lnTo>
                  <a:pt x="1409700" y="9525"/>
                </a:lnTo>
                <a:lnTo>
                  <a:pt x="28575" y="771525"/>
                </a:lnTo>
                <a:lnTo>
                  <a:pt x="0" y="695325"/>
                </a:lnTo>
                <a:close/>
              </a:path>
            </a:pathLst>
          </a:cu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平行四边形 14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平行四边形 15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9836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图片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1705"/>
          <a:stretch/>
        </p:blipFill>
        <p:spPr>
          <a:xfrm>
            <a:off x="0" y="961447"/>
            <a:ext cx="12192000" cy="6008189"/>
          </a:xfrm>
          <a:prstGeom prst="rect">
            <a:avLst/>
          </a:prstGeom>
        </p:spPr>
      </p:pic>
      <p:sp>
        <p:nvSpPr>
          <p:cNvPr id="41" name="矩形 40"/>
          <p:cNvSpPr/>
          <p:nvPr/>
        </p:nvSpPr>
        <p:spPr>
          <a:xfrm>
            <a:off x="963641" y="300201"/>
            <a:ext cx="4493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土方工程完成情况</a:t>
            </a:r>
            <a:endParaRPr lang="en-US" altLang="zh-CN" sz="32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940969" y="1914781"/>
            <a:ext cx="3648405" cy="672075"/>
          </a:xfrm>
          <a:prstGeom prst="rect">
            <a:avLst/>
          </a:prstGeom>
          <a:solidFill>
            <a:srgbClr val="C00000">
              <a:alpha val="7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第三层土方外运已基本完成，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局部进行土方回填与电梯井深坑开挖</a:t>
            </a:r>
          </a:p>
        </p:txBody>
      </p:sp>
      <p:sp>
        <p:nvSpPr>
          <p:cNvPr id="37" name="矩形标注 36"/>
          <p:cNvSpPr/>
          <p:nvPr/>
        </p:nvSpPr>
        <p:spPr>
          <a:xfrm>
            <a:off x="9233149" y="2250819"/>
            <a:ext cx="1882436" cy="843128"/>
          </a:xfrm>
          <a:prstGeom prst="wedgeRectCallout">
            <a:avLst>
              <a:gd name="adj1" fmla="val -39108"/>
              <a:gd name="adj2" fmla="val 97784"/>
            </a:avLst>
          </a:prstGeom>
          <a:solidFill>
            <a:srgbClr val="C000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B-05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5-4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电梯井深坑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正在开挖区域</a:t>
            </a:r>
          </a:p>
        </p:txBody>
      </p:sp>
      <p:sp>
        <p:nvSpPr>
          <p:cNvPr id="26" name="矩形 25"/>
          <p:cNvSpPr/>
          <p:nvPr/>
        </p:nvSpPr>
        <p:spPr>
          <a:xfrm>
            <a:off x="963641" y="2817988"/>
            <a:ext cx="3625733" cy="722202"/>
          </a:xfrm>
          <a:prstGeom prst="rect">
            <a:avLst/>
          </a:prstGeom>
          <a:solidFill>
            <a:srgbClr val="C00000">
              <a:alpha val="7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本周出土：</a:t>
            </a:r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1020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方</a:t>
            </a:r>
          </a:p>
        </p:txBody>
      </p:sp>
      <p:sp>
        <p:nvSpPr>
          <p:cNvPr id="10" name="矩形标注 9"/>
          <p:cNvSpPr/>
          <p:nvPr/>
        </p:nvSpPr>
        <p:spPr>
          <a:xfrm>
            <a:off x="7136653" y="2047188"/>
            <a:ext cx="1882436" cy="843128"/>
          </a:xfrm>
          <a:prstGeom prst="wedgeRectCallout">
            <a:avLst>
              <a:gd name="adj1" fmla="val 29793"/>
              <a:gd name="adj2" fmla="val 97784"/>
            </a:avLst>
          </a:prstGeom>
          <a:solidFill>
            <a:srgbClr val="C00000">
              <a:alpha val="5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B-05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5-6</a:t>
            </a:r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电梯井深坑</a:t>
            </a:r>
            <a:endParaRPr lang="en-US" altLang="zh-CN" sz="16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已开挖完成</a:t>
            </a:r>
          </a:p>
        </p:txBody>
      </p:sp>
      <p:sp>
        <p:nvSpPr>
          <p:cNvPr id="3" name="矩形 2"/>
          <p:cNvSpPr/>
          <p:nvPr/>
        </p:nvSpPr>
        <p:spPr>
          <a:xfrm rot="6854299">
            <a:off x="9219798" y="3599975"/>
            <a:ext cx="249945" cy="13229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3" name="矩形 12"/>
          <p:cNvSpPr/>
          <p:nvPr/>
        </p:nvSpPr>
        <p:spPr>
          <a:xfrm rot="6854299">
            <a:off x="8578926" y="3427504"/>
            <a:ext cx="249945" cy="13229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1" name="平行四边形 10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平行四边形 13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46212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圆角矩形 10"/>
          <p:cNvSpPr/>
          <p:nvPr/>
        </p:nvSpPr>
        <p:spPr>
          <a:xfrm>
            <a:off x="629468" y="4339151"/>
            <a:ext cx="2592288" cy="705756"/>
          </a:xfrm>
          <a:prstGeom prst="roundRect">
            <a:avLst/>
          </a:prstGeom>
          <a:solidFill>
            <a:srgbClr val="10253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矩形 2"/>
          <p:cNvSpPr/>
          <p:nvPr/>
        </p:nvSpPr>
        <p:spPr>
          <a:xfrm>
            <a:off x="706469" y="4522752"/>
            <a:ext cx="24382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单击输入信息加以描述</a:t>
            </a:r>
            <a:endParaRPr lang="zh-CN" altLang="en-US" sz="16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3346" y="2073543"/>
            <a:ext cx="2701684" cy="2026263"/>
          </a:xfrm>
          <a:prstGeom prst="rect">
            <a:avLst/>
          </a:prstGeom>
          <a:ln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4429" y="2058218"/>
            <a:ext cx="2701684" cy="2026263"/>
          </a:xfrm>
          <a:prstGeom prst="rect">
            <a:avLst/>
          </a:prstGeom>
          <a:ln>
            <a:noFill/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5512" y="2073543"/>
            <a:ext cx="2701684" cy="2026263"/>
          </a:xfrm>
          <a:prstGeom prst="rect">
            <a:avLst/>
          </a:prstGeom>
          <a:ln>
            <a:noFill/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263" y="2058218"/>
            <a:ext cx="2701685" cy="2026264"/>
          </a:xfrm>
          <a:prstGeom prst="rect">
            <a:avLst/>
          </a:prstGeom>
          <a:ln>
            <a:noFill/>
          </a:ln>
        </p:spPr>
      </p:pic>
      <p:sp>
        <p:nvSpPr>
          <p:cNvPr id="10" name="矩形 9"/>
          <p:cNvSpPr/>
          <p:nvPr/>
        </p:nvSpPr>
        <p:spPr>
          <a:xfrm>
            <a:off x="963641" y="395776"/>
            <a:ext cx="4493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本周完成工程量</a:t>
            </a:r>
            <a:endParaRPr lang="en-US" altLang="zh-CN" sz="32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2" name="平行四边形 11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平行四边形 12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圆角矩形 13"/>
          <p:cNvSpPr/>
          <p:nvPr/>
        </p:nvSpPr>
        <p:spPr>
          <a:xfrm>
            <a:off x="3452742" y="4339151"/>
            <a:ext cx="2592288" cy="70575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5" name="矩形 14"/>
          <p:cNvSpPr/>
          <p:nvPr/>
        </p:nvSpPr>
        <p:spPr>
          <a:xfrm>
            <a:off x="3529743" y="4522752"/>
            <a:ext cx="24382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单击输入信息加以描述</a:t>
            </a:r>
            <a:endParaRPr lang="zh-CN" altLang="en-US" sz="1600" dirty="0"/>
          </a:p>
        </p:txBody>
      </p:sp>
      <p:sp>
        <p:nvSpPr>
          <p:cNvPr id="16" name="圆角矩形 15"/>
          <p:cNvSpPr/>
          <p:nvPr/>
        </p:nvSpPr>
        <p:spPr>
          <a:xfrm>
            <a:off x="6263825" y="4339151"/>
            <a:ext cx="2592288" cy="705756"/>
          </a:xfrm>
          <a:prstGeom prst="roundRect">
            <a:avLst/>
          </a:prstGeom>
          <a:solidFill>
            <a:srgbClr val="10253F">
              <a:alpha val="8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7" name="矩形 16"/>
          <p:cNvSpPr/>
          <p:nvPr/>
        </p:nvSpPr>
        <p:spPr>
          <a:xfrm>
            <a:off x="6340826" y="4522752"/>
            <a:ext cx="24382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单击输入信息加以描述</a:t>
            </a:r>
            <a:endParaRPr lang="zh-CN" altLang="en-US" sz="1600" dirty="0"/>
          </a:p>
        </p:txBody>
      </p:sp>
      <p:sp>
        <p:nvSpPr>
          <p:cNvPr id="18" name="圆角矩形 17"/>
          <p:cNvSpPr/>
          <p:nvPr/>
        </p:nvSpPr>
        <p:spPr>
          <a:xfrm>
            <a:off x="8965512" y="4339151"/>
            <a:ext cx="2592288" cy="705756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19" name="矩形 18"/>
          <p:cNvSpPr/>
          <p:nvPr/>
        </p:nvSpPr>
        <p:spPr>
          <a:xfrm>
            <a:off x="9042513" y="4522752"/>
            <a:ext cx="2438285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6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单击输入信息加以描述</a:t>
            </a:r>
            <a:endParaRPr lang="zh-CN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12080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638765" y="5839741"/>
            <a:ext cx="3492579" cy="3796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矩形 2"/>
          <p:cNvSpPr/>
          <p:nvPr/>
        </p:nvSpPr>
        <p:spPr>
          <a:xfrm>
            <a:off x="4835275" y="5839741"/>
            <a:ext cx="3296069" cy="379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CN" altLang="en-US" sz="18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单击输入信息对图片加以描述</a:t>
            </a:r>
            <a:endParaRPr lang="zh-CN" altLang="en-US" sz="1867" dirty="0"/>
          </a:p>
        </p:txBody>
      </p:sp>
      <p:pic>
        <p:nvPicPr>
          <p:cNvPr id="12" name="图片 1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359" y="1220754"/>
            <a:ext cx="5824647" cy="4368485"/>
          </a:xfrm>
          <a:prstGeom prst="rect">
            <a:avLst/>
          </a:prstGeom>
          <a:ln>
            <a:noFill/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8021" y="1220755"/>
            <a:ext cx="5824647" cy="4368485"/>
          </a:xfrm>
          <a:prstGeom prst="rect">
            <a:avLst/>
          </a:prstGeom>
          <a:ln>
            <a:noFill/>
          </a:ln>
        </p:spPr>
      </p:pic>
      <p:sp>
        <p:nvSpPr>
          <p:cNvPr id="8" name="矩形 7"/>
          <p:cNvSpPr/>
          <p:nvPr/>
        </p:nvSpPr>
        <p:spPr>
          <a:xfrm>
            <a:off x="1000912" y="329150"/>
            <a:ext cx="4493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本周完成工程量</a:t>
            </a:r>
            <a:endParaRPr lang="en-US" altLang="zh-CN" sz="32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9" name="平行四边形 8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平行四边形 9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2227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4079775" y="5637246"/>
            <a:ext cx="3503216" cy="705756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400"/>
          </a:p>
        </p:txBody>
      </p:sp>
      <p:sp>
        <p:nvSpPr>
          <p:cNvPr id="3" name="矩形 2"/>
          <p:cNvSpPr/>
          <p:nvPr/>
        </p:nvSpPr>
        <p:spPr>
          <a:xfrm>
            <a:off x="4200720" y="5637245"/>
            <a:ext cx="3261325" cy="66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18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B05</a:t>
            </a:r>
            <a:r>
              <a:rPr lang="zh-CN" altLang="en-US" sz="18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地块</a:t>
            </a:r>
            <a:endParaRPr lang="en-US" altLang="zh-CN" sz="1867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/>
            <a:r>
              <a:rPr lang="en-US" altLang="zh-CN" sz="18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5-2-1</a:t>
            </a:r>
            <a:r>
              <a:rPr lang="zh-CN" altLang="en-US" sz="18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、</a:t>
            </a:r>
            <a:r>
              <a:rPr lang="en-US" altLang="zh-CN" sz="18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5-3</a:t>
            </a:r>
            <a:r>
              <a:rPr lang="zh-CN" altLang="en-US" sz="1867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底板防水施工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775" y="1975871"/>
            <a:ext cx="3812495" cy="2859371"/>
          </a:xfrm>
          <a:prstGeom prst="rect">
            <a:avLst/>
          </a:prstGeom>
          <a:ln>
            <a:noFill/>
          </a:ln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405" y="1975871"/>
            <a:ext cx="3812495" cy="2859371"/>
          </a:xfrm>
          <a:prstGeom prst="rect">
            <a:avLst/>
          </a:prstGeom>
          <a:ln>
            <a:noFill/>
          </a:ln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4147" y="1975871"/>
            <a:ext cx="3812493" cy="2859371"/>
          </a:xfrm>
          <a:prstGeom prst="rect">
            <a:avLst/>
          </a:prstGeom>
          <a:ln>
            <a:noFill/>
          </a:ln>
        </p:spPr>
      </p:pic>
      <p:sp>
        <p:nvSpPr>
          <p:cNvPr id="9" name="矩形 8"/>
          <p:cNvSpPr/>
          <p:nvPr/>
        </p:nvSpPr>
        <p:spPr>
          <a:xfrm>
            <a:off x="1052032" y="329150"/>
            <a:ext cx="44935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tx2">
                    <a:lumMod val="5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本周完成工程量</a:t>
            </a:r>
            <a:endParaRPr lang="en-US" altLang="zh-CN" sz="3200" b="1" dirty="0">
              <a:solidFill>
                <a:schemeClr val="tx2">
                  <a:lumMod val="5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0" name="平行四边形 9"/>
          <p:cNvSpPr/>
          <p:nvPr/>
        </p:nvSpPr>
        <p:spPr>
          <a:xfrm flipV="1">
            <a:off x="0" y="329150"/>
            <a:ext cx="532263" cy="599348"/>
          </a:xfrm>
          <a:prstGeom prst="parallelogram">
            <a:avLst>
              <a:gd name="adj" fmla="val 0"/>
            </a:avLst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平行四边形 11"/>
          <p:cNvSpPr/>
          <p:nvPr/>
        </p:nvSpPr>
        <p:spPr>
          <a:xfrm flipV="1">
            <a:off x="636094" y="329151"/>
            <a:ext cx="223716" cy="599348"/>
          </a:xfrm>
          <a:prstGeom prst="parallelogram">
            <a:avLst>
              <a:gd name="adj" fmla="val 0"/>
            </a:avLst>
          </a:prstGeom>
          <a:solidFill>
            <a:srgbClr val="35394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73673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:random/>
      </p:transition>
    </mc:Choice>
    <mc:Fallback xmlns:a14="http://schemas.microsoft.com/office/drawing/2010/main" xmlns="">
      <p:transition spd="slow" advTm="0">
        <p:random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企业项目施工管理周报月报PPT.pptx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1217</Words>
  <Application>Microsoft Office PowerPoint</Application>
  <PresentationFormat>宽屏</PresentationFormat>
  <Paragraphs>373</Paragraphs>
  <Slides>24</Slides>
  <Notes>24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2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24</vt:i4>
      </vt:variant>
    </vt:vector>
  </HeadingPairs>
  <TitlesOfParts>
    <vt:vector size="37" baseType="lpstr">
      <vt:lpstr>Arial Unicode MS</vt:lpstr>
      <vt:lpstr>微软雅黑</vt:lpstr>
      <vt:lpstr>Arial</vt:lpstr>
      <vt:lpstr>Broadway</vt:lpstr>
      <vt:lpstr>Calibri</vt:lpstr>
      <vt:lpstr>Calibri Light</vt:lpstr>
      <vt:lpstr>Impact</vt:lpstr>
      <vt:lpstr>Kartika</vt:lpstr>
      <vt:lpstr>Tempus Sans ITC</vt:lpstr>
      <vt:lpstr>Wingdings</vt:lpstr>
      <vt:lpstr>Office 主题</vt:lpstr>
      <vt:lpstr>1_Office 主题</vt:lpstr>
      <vt:lpstr>AutoCAD Drawing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安应vs安全人联盟</dc:title>
  <dc:subject>咨询联系微信：ansyingcysafety</dc:subject>
  <dc:creator/>
  <cp:keywords>安应</cp:keywords>
  <dc:description>咨询联系微信：ansyingcysafety</dc:description>
  <cp:lastModifiedBy/>
  <cp:revision>1</cp:revision>
  <dcterms:created xsi:type="dcterms:W3CDTF">2018-09-05T08:45:51Z</dcterms:created>
  <dcterms:modified xsi:type="dcterms:W3CDTF">2019-03-02T12:39:38Z</dcterms:modified>
  <cp:category>EHS</cp:category>
</cp:coreProperties>
</file>