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handoutMasterIdLst>
    <p:handoutMasterId r:id="rId63"/>
  </p:handoutMasterIdLst>
  <p:sldIdLst>
    <p:sldId id="256" r:id="rId3"/>
    <p:sldId id="593" r:id="rId4"/>
    <p:sldId id="576" r:id="rId5"/>
    <p:sldId id="598" r:id="rId6"/>
    <p:sldId id="599" r:id="rId8"/>
    <p:sldId id="652" r:id="rId9"/>
    <p:sldId id="600" r:id="rId10"/>
    <p:sldId id="601" r:id="rId11"/>
    <p:sldId id="602" r:id="rId12"/>
    <p:sldId id="603" r:id="rId13"/>
    <p:sldId id="604" r:id="rId14"/>
    <p:sldId id="605" r:id="rId15"/>
    <p:sldId id="606" r:id="rId16"/>
    <p:sldId id="607" r:id="rId17"/>
    <p:sldId id="608" r:id="rId18"/>
    <p:sldId id="609" r:id="rId19"/>
    <p:sldId id="610" r:id="rId20"/>
    <p:sldId id="611" r:id="rId21"/>
    <p:sldId id="651" r:id="rId22"/>
    <p:sldId id="612" r:id="rId23"/>
    <p:sldId id="613" r:id="rId24"/>
    <p:sldId id="614" r:id="rId25"/>
    <p:sldId id="615" r:id="rId26"/>
    <p:sldId id="616" r:id="rId27"/>
    <p:sldId id="617" r:id="rId28"/>
    <p:sldId id="618" r:id="rId29"/>
    <p:sldId id="619" r:id="rId30"/>
    <p:sldId id="620" r:id="rId31"/>
    <p:sldId id="621" r:id="rId32"/>
    <p:sldId id="650" r:id="rId33"/>
    <p:sldId id="622" r:id="rId34"/>
    <p:sldId id="623" r:id="rId35"/>
    <p:sldId id="624" r:id="rId36"/>
    <p:sldId id="625" r:id="rId37"/>
    <p:sldId id="626" r:id="rId38"/>
    <p:sldId id="649" r:id="rId39"/>
    <p:sldId id="627" r:id="rId40"/>
    <p:sldId id="628" r:id="rId41"/>
    <p:sldId id="629" r:id="rId42"/>
    <p:sldId id="630" r:id="rId43"/>
    <p:sldId id="631" r:id="rId44"/>
    <p:sldId id="632" r:id="rId45"/>
    <p:sldId id="633" r:id="rId46"/>
    <p:sldId id="634" r:id="rId47"/>
    <p:sldId id="635" r:id="rId48"/>
    <p:sldId id="636" r:id="rId49"/>
    <p:sldId id="637" r:id="rId50"/>
    <p:sldId id="638" r:id="rId51"/>
    <p:sldId id="639" r:id="rId52"/>
    <p:sldId id="648" r:id="rId53"/>
    <p:sldId id="640" r:id="rId54"/>
    <p:sldId id="647" r:id="rId55"/>
    <p:sldId id="641" r:id="rId56"/>
    <p:sldId id="642" r:id="rId57"/>
    <p:sldId id="643" r:id="rId58"/>
    <p:sldId id="644" r:id="rId59"/>
    <p:sldId id="645" r:id="rId60"/>
    <p:sldId id="646" r:id="rId61"/>
    <p:sldId id="260" r:id="rId62"/>
  </p:sldIdLst>
  <p:sldSz cx="9144000" cy="514477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C78"/>
    <a:srgbClr val="00468C"/>
    <a:srgbClr val="0050A0"/>
    <a:srgbClr val="C81E14"/>
    <a:srgbClr val="FAFAFA"/>
    <a:srgbClr val="002D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05" autoAdjust="0"/>
    <p:restoredTop sz="94379" autoAdjust="0"/>
  </p:normalViewPr>
  <p:slideViewPr>
    <p:cSldViewPr>
      <p:cViewPr>
        <p:scale>
          <a:sx n="125" d="100"/>
          <a:sy n="125" d="100"/>
        </p:scale>
        <p:origin x="1272" y="498"/>
      </p:cViewPr>
      <p:guideLst>
        <p:guide orient="horz" pos="1620"/>
        <p:guide pos="2880"/>
      </p:guideLst>
    </p:cSldViewPr>
  </p:slideViewPr>
  <p:notesTextViewPr>
    <p:cViewPr>
      <p:scale>
        <a:sx n="100" d="100"/>
        <a:sy n="100" d="100"/>
      </p:scale>
      <p:origin x="0" y="0"/>
    </p:cViewPr>
  </p:notesTextViewPr>
  <p:notesViewPr>
    <p:cSldViewPr>
      <p:cViewPr varScale="1">
        <p:scale>
          <a:sx n="88" d="100"/>
          <a:sy n="88" d="100"/>
        </p:scale>
        <p:origin x="3822"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6" Type="http://schemas.openxmlformats.org/officeDocument/2006/relationships/tableStyles" Target="tableStyles.xml"/><Relationship Id="rId65" Type="http://schemas.openxmlformats.org/officeDocument/2006/relationships/viewProps" Target="viewProps.xml"/><Relationship Id="rId64" Type="http://schemas.openxmlformats.org/officeDocument/2006/relationships/presProps" Target="presProps.xml"/><Relationship Id="rId63" Type="http://schemas.openxmlformats.org/officeDocument/2006/relationships/handoutMaster" Target="handoutMasters/handoutMaster1.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5F9583-A467-4700-90F9-3B9D1B9C1F91}"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A7F4C8-AC6F-4C26-A287-C00222D37508}"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5A617A-FB96-4385-B1CF-75CEFE4023E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133B7D-F21A-4641-B0B9-67E26F71FA6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042"/>
            <a:ext cx="8229600" cy="857515"/>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200521"/>
            <a:ext cx="8229600" cy="3395520"/>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457200" y="4768735"/>
            <a:ext cx="2133600" cy="273928"/>
          </a:xfrm>
          <a:prstGeom prst="rect">
            <a:avLst/>
          </a:prstGeom>
        </p:spPr>
        <p:txBody>
          <a:bodyPr/>
          <a:lstStyle/>
          <a:p>
            <a:fld id="{DFDDED51-FD3C-4634-96FE-53F4F525F4CB}" type="datetimeFigureOut">
              <a:rPr lang="zh-CN" altLang="en-US" smtClean="0"/>
            </a:fld>
            <a:endParaRPr lang="zh-CN" altLang="en-US"/>
          </a:p>
        </p:txBody>
      </p:sp>
      <p:sp>
        <p:nvSpPr>
          <p:cNvPr id="5" name="页脚占位符 4"/>
          <p:cNvSpPr>
            <a:spLocks noGrp="1"/>
          </p:cNvSpPr>
          <p:nvPr>
            <p:ph type="ftr" sz="quarter" idx="11"/>
          </p:nvPr>
        </p:nvSpPr>
        <p:spPr>
          <a:xfrm>
            <a:off x="3124200" y="4768735"/>
            <a:ext cx="2895600" cy="273928"/>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4768735"/>
            <a:ext cx="2133600" cy="273928"/>
          </a:xfrm>
          <a:prstGeom prst="rect">
            <a:avLst/>
          </a:prstGeom>
        </p:spPr>
        <p:txBody>
          <a:bodyPr/>
          <a:lstStyle/>
          <a:p>
            <a:fld id="{4283EF35-D7C0-4F1A-B396-B0AFDC7309ED}"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image" Target="../media/image1.png"/><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9" name="组合 18"/>
          <p:cNvGrpSpPr/>
          <p:nvPr userDrawn="1"/>
        </p:nvGrpSpPr>
        <p:grpSpPr>
          <a:xfrm>
            <a:off x="1" y="52264"/>
            <a:ext cx="504216" cy="360040"/>
            <a:chOff x="-4764" y="142875"/>
            <a:chExt cx="981293" cy="814388"/>
          </a:xfrm>
        </p:grpSpPr>
        <p:sp>
          <p:nvSpPr>
            <p:cNvPr id="20" name="矩形 19"/>
            <p:cNvSpPr/>
            <p:nvPr/>
          </p:nvSpPr>
          <p:spPr>
            <a:xfrm>
              <a:off x="819154" y="142875"/>
              <a:ext cx="157375" cy="8143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1" name="矩形 20"/>
            <p:cNvSpPr/>
            <p:nvPr/>
          </p:nvSpPr>
          <p:spPr>
            <a:xfrm>
              <a:off x="-4764" y="142875"/>
              <a:ext cx="704852" cy="8143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cxnSp>
        <p:nvCxnSpPr>
          <p:cNvPr id="24" name="直接连接符 23"/>
          <p:cNvCxnSpPr/>
          <p:nvPr userDrawn="1"/>
        </p:nvCxnSpPr>
        <p:spPr>
          <a:xfrm>
            <a:off x="0" y="417677"/>
            <a:ext cx="9144000" cy="0"/>
          </a:xfrm>
          <a:prstGeom prst="line">
            <a:avLst/>
          </a:prstGeom>
          <a:ln w="0">
            <a:solidFill>
              <a:srgbClr val="0070C0">
                <a:alpha val="5000"/>
              </a:srgbClr>
            </a:solidFill>
            <a:prstDash val="lgDash"/>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4804792"/>
            <a:ext cx="9144000" cy="31089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xml"/><Relationship Id="rId1" Type="http://schemas.openxmlformats.org/officeDocument/2006/relationships/tags" Target="../tags/tag10.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3.xml"/><Relationship Id="rId2" Type="http://schemas.openxmlformats.org/officeDocument/2006/relationships/image" Target="../media/image3.png"/><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4294967295"/>
          </p:nvPr>
        </p:nvSpPr>
        <p:spPr>
          <a:xfrm>
            <a:off x="685800" y="1598313"/>
            <a:ext cx="7772400" cy="1102859"/>
          </a:xfrm>
          <a:prstGeom prst="rect">
            <a:avLst/>
          </a:prstGeom>
        </p:spPr>
        <p:txBody>
          <a:bodyPr/>
          <a:lstStyle/>
          <a:p>
            <a:endParaRPr lang="zh-CN" altLang="en-US"/>
          </a:p>
        </p:txBody>
      </p:sp>
      <p:sp>
        <p:nvSpPr>
          <p:cNvPr id="3" name="副标题 2"/>
          <p:cNvSpPr>
            <a:spLocks noGrp="1"/>
          </p:cNvSpPr>
          <p:nvPr>
            <p:ph type="subTitle" idx="4294967295"/>
          </p:nvPr>
        </p:nvSpPr>
        <p:spPr>
          <a:xfrm>
            <a:off x="1371600" y="2915550"/>
            <a:ext cx="6400800" cy="1314856"/>
          </a:xfrm>
          <a:prstGeom prst="rect">
            <a:avLst/>
          </a:prstGeom>
        </p:spPr>
        <p:txBody>
          <a:bodyPr/>
          <a:lstStyle/>
          <a:p>
            <a:endParaRPr lang="zh-CN" altLang="en-US"/>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0"/>
            <a:ext cx="9144000" cy="5145088"/>
          </a:xfrm>
          <a:prstGeom prst="rect">
            <a:avLst/>
          </a:prstGeom>
        </p:spPr>
      </p:pic>
      <p:sp>
        <p:nvSpPr>
          <p:cNvPr id="6" name="矩形 5"/>
          <p:cNvSpPr/>
          <p:nvPr/>
        </p:nvSpPr>
        <p:spPr>
          <a:xfrm>
            <a:off x="-1" y="1276400"/>
            <a:ext cx="9144001" cy="2376264"/>
          </a:xfrm>
          <a:prstGeom prst="rect">
            <a:avLst/>
          </a:prstGeom>
          <a:solidFill>
            <a:srgbClr val="00468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7" name="Rectangle 3"/>
          <p:cNvSpPr txBox="1">
            <a:spLocks noChangeArrowheads="1"/>
          </p:cNvSpPr>
          <p:nvPr/>
        </p:nvSpPr>
        <p:spPr>
          <a:xfrm>
            <a:off x="899591" y="1999126"/>
            <a:ext cx="7092280" cy="116658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b="1" dirty="0">
                <a:solidFill>
                  <a:schemeClr val="bg1"/>
                </a:solidFill>
                <a:latin typeface="微软雅黑" panose="020B0503020204020204" pitchFamily="34" charset="-122"/>
                <a:ea typeface="微软雅黑" panose="020B0503020204020204" pitchFamily="34" charset="-122"/>
              </a:rPr>
              <a:t>危大工程安全管理专项培训</a:t>
            </a:r>
            <a:endParaRPr lang="zh-CN" altLang="en-US"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25361" y="681262"/>
            <a:ext cx="8323103" cy="4037131"/>
          </a:xfrm>
          <a:prstGeom prst="rect">
            <a:avLst/>
          </a:prstGeom>
        </p:spPr>
        <p:txBody>
          <a:bodyPr wrap="square">
            <a:spAutoFit/>
          </a:bodyPr>
          <a:lstStyle/>
          <a:p>
            <a:r>
              <a:rPr lang="zh-CN" altLang="en-US" sz="1350" b="1" dirty="0">
                <a:solidFill>
                  <a:schemeClr val="bg2">
                    <a:lumMod val="25000"/>
                  </a:schemeClr>
                </a:solidFill>
                <a:latin typeface="微软雅黑" panose="020B0503020204020204" pitchFamily="34" charset="-122"/>
                <a:ea typeface="微软雅黑" panose="020B0503020204020204" pitchFamily="34" charset="-122"/>
              </a:rPr>
              <a:t>第三章　专项施工方案</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第十条　施工单位应当在危大工程施工前组织工程技术人员编制专项施工方案。</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a:t>
            </a:r>
            <a:r>
              <a:rPr lang="zh-CN" altLang="en-US" sz="1350" b="1" dirty="0">
                <a:solidFill>
                  <a:srgbClr val="FF0000"/>
                </a:solidFill>
                <a:latin typeface="微软雅黑" panose="020B0503020204020204" pitchFamily="34" charset="-122"/>
                <a:ea typeface="微软雅黑" panose="020B0503020204020204" pitchFamily="34" charset="-122"/>
              </a:rPr>
              <a:t>实行施工总承包的，专项施工方案应当由施工总承包单位组织编制。危大工程实行分包的，专项施工方案可以由相关专业分包单位组织编制。</a:t>
            </a:r>
            <a:endParaRPr lang="zh-CN" altLang="en-US" sz="1350" b="1" dirty="0">
              <a:solidFill>
                <a:srgbClr val="FF0000"/>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第十一条　</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专项施工方案应当</a:t>
            </a:r>
            <a:r>
              <a:rPr lang="zh-CN" altLang="en-US" sz="1350" b="1" dirty="0">
                <a:solidFill>
                  <a:srgbClr val="FF0000"/>
                </a:solidFill>
                <a:latin typeface="微软雅黑" panose="020B0503020204020204" pitchFamily="34" charset="-122"/>
                <a:ea typeface="微软雅黑" panose="020B0503020204020204" pitchFamily="34" charset="-122"/>
              </a:rPr>
              <a:t>由施工单位技术负责人审核签字、加盖单位公章，</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并由总监理工程师审查签字、加盖执业印章后方可实施。</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危大工程实行分包并由分包单位编制专项施工方案的，专项施工方案应当由</a:t>
            </a:r>
            <a:r>
              <a:rPr lang="zh-CN" altLang="en-US" sz="1350" b="1" dirty="0">
                <a:solidFill>
                  <a:srgbClr val="FF0000"/>
                </a:solidFill>
                <a:latin typeface="微软雅黑" panose="020B0503020204020204" pitchFamily="34" charset="-122"/>
                <a:ea typeface="微软雅黑" panose="020B0503020204020204" pitchFamily="34" charset="-122"/>
              </a:rPr>
              <a:t>总承包单位技术负责人及分包单位技术负责人共同审核签字并加盖单位公章</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第十二条　对于超过一定规模的危大工程，施工单位应当组织召开专家论证会对专项施工方案进行论证。实行施工总承包的，由施工总承包单位组织召开专家论证会。</a:t>
            </a:r>
            <a:r>
              <a:rPr lang="zh-CN" altLang="en-US" sz="1350" b="1" dirty="0">
                <a:solidFill>
                  <a:srgbClr val="FF0000"/>
                </a:solidFill>
                <a:latin typeface="微软雅黑" panose="020B0503020204020204" pitchFamily="34" charset="-122"/>
                <a:ea typeface="微软雅黑" panose="020B0503020204020204" pitchFamily="34" charset="-122"/>
              </a:rPr>
              <a:t>专家论证前专项施工方案应当通过施工单位审核和总监理工程师审查。</a:t>
            </a:r>
            <a:endParaRPr lang="en-US" altLang="zh-CN" sz="1350" b="1" dirty="0">
              <a:solidFill>
                <a:srgbClr val="FF0000"/>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专家应当</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从地方人民政府住房城乡建设主管部门建立的专家库中选取</a:t>
            </a:r>
            <a:r>
              <a:rPr lang="zh-CN" altLang="en-US" sz="1350" dirty="0">
                <a:solidFill>
                  <a:schemeClr val="bg2">
                    <a:lumMod val="25000"/>
                  </a:schemeClr>
                </a:solidFill>
                <a:latin typeface="微软雅黑" panose="020B0503020204020204" pitchFamily="34" charset="-122"/>
                <a:ea typeface="微软雅黑" panose="020B0503020204020204" pitchFamily="34" charset="-122"/>
              </a:rPr>
              <a:t>，符合专业要求且</a:t>
            </a:r>
            <a:r>
              <a:rPr lang="zh-CN" altLang="en-US" sz="1350" b="1" dirty="0">
                <a:solidFill>
                  <a:srgbClr val="FF0000"/>
                </a:solidFill>
                <a:latin typeface="微软雅黑" panose="020B0503020204020204" pitchFamily="34" charset="-122"/>
                <a:ea typeface="微软雅黑" panose="020B0503020204020204" pitchFamily="34" charset="-122"/>
              </a:rPr>
              <a:t>人数不得少于</a:t>
            </a:r>
            <a:r>
              <a:rPr lang="en-US" altLang="zh-CN" sz="1350" b="1" dirty="0">
                <a:solidFill>
                  <a:srgbClr val="FF0000"/>
                </a:solidFill>
                <a:latin typeface="微软雅黑" panose="020B0503020204020204" pitchFamily="34" charset="-122"/>
                <a:ea typeface="微软雅黑" panose="020B0503020204020204" pitchFamily="34" charset="-122"/>
              </a:rPr>
              <a:t>5</a:t>
            </a:r>
            <a:r>
              <a:rPr lang="zh-CN" altLang="en-US" sz="1350" b="1" dirty="0">
                <a:solidFill>
                  <a:srgbClr val="FF0000"/>
                </a:solidFill>
                <a:latin typeface="微软雅黑" panose="020B0503020204020204" pitchFamily="34" charset="-122"/>
                <a:ea typeface="微软雅黑" panose="020B0503020204020204" pitchFamily="34" charset="-122"/>
              </a:rPr>
              <a:t>名</a:t>
            </a:r>
            <a:r>
              <a:rPr lang="zh-CN" altLang="en-US" sz="1350" dirty="0">
                <a:solidFill>
                  <a:schemeClr val="bg2">
                    <a:lumMod val="25000"/>
                  </a:schemeClr>
                </a:solidFill>
                <a:latin typeface="微软雅黑" panose="020B0503020204020204" pitchFamily="34" charset="-122"/>
                <a:ea typeface="微软雅黑" panose="020B0503020204020204" pitchFamily="34" charset="-122"/>
              </a:rPr>
              <a:t>。与本工程有利害关系的人员不得以专家身份参加专家论证会。</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10"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02</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1"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住建部</a:t>
            </a:r>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en-US" sz="1800" dirty="0">
                <a:solidFill>
                  <a:schemeClr val="tx2"/>
                </a:solidFill>
                <a:latin typeface="微软雅黑" panose="020B0503020204020204" pitchFamily="34" charset="-122"/>
                <a:ea typeface="微软雅黑" panose="020B0503020204020204" pitchFamily="34" charset="-122"/>
              </a:rPr>
              <a:t>号令文件内容介绍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95704" y="678814"/>
            <a:ext cx="8618675" cy="1960921"/>
          </a:xfrm>
          <a:prstGeom prst="rect">
            <a:avLst/>
          </a:prstGeom>
        </p:spPr>
        <p:txBody>
          <a:bodyPr wrap="square">
            <a:spAutoFit/>
          </a:bodyPr>
          <a:lstStyle/>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第三章　专项施工方案</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第十三条　</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专家论证会后，应当形成论证报告，对专项施工方案</a:t>
            </a:r>
            <a:r>
              <a:rPr lang="zh-CN" altLang="en-US" sz="1350" b="1" dirty="0">
                <a:solidFill>
                  <a:srgbClr val="FF0000"/>
                </a:solidFill>
                <a:latin typeface="微软雅黑" panose="020B0503020204020204" pitchFamily="34" charset="-122"/>
                <a:ea typeface="微软雅黑" panose="020B0503020204020204" pitchFamily="34" charset="-122"/>
              </a:rPr>
              <a:t>提出通过、修改后通过或者不通过的一致意见</a:t>
            </a:r>
            <a:r>
              <a:rPr lang="zh-CN" altLang="en-US" sz="1350" dirty="0">
                <a:solidFill>
                  <a:schemeClr val="bg2">
                    <a:lumMod val="25000"/>
                  </a:schemeClr>
                </a:solidFill>
                <a:latin typeface="微软雅黑" panose="020B0503020204020204" pitchFamily="34" charset="-122"/>
                <a:ea typeface="微软雅黑" panose="020B0503020204020204" pitchFamily="34" charset="-122"/>
              </a:rPr>
              <a:t>。</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专家对论证报告负责并签字确认。</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专项施工方案经论证需修改后</a:t>
            </a:r>
            <a:r>
              <a:rPr lang="zh-CN" altLang="en-US" sz="1350" b="1" dirty="0">
                <a:solidFill>
                  <a:srgbClr val="FF0000"/>
                </a:solidFill>
                <a:latin typeface="微软雅黑" panose="020B0503020204020204" pitchFamily="34" charset="-122"/>
                <a:ea typeface="微软雅黑" panose="020B0503020204020204" pitchFamily="34" charset="-122"/>
              </a:rPr>
              <a:t>通过</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的，施工单位应当</a:t>
            </a:r>
            <a:r>
              <a:rPr lang="zh-CN" altLang="en-US" sz="1350" b="1" dirty="0">
                <a:solidFill>
                  <a:srgbClr val="FF0000"/>
                </a:solidFill>
                <a:latin typeface="微软雅黑" panose="020B0503020204020204" pitchFamily="34" charset="-122"/>
                <a:ea typeface="微软雅黑" panose="020B0503020204020204" pitchFamily="34" charset="-122"/>
              </a:rPr>
              <a:t>根据论证报告修改完善后，重新履行本规定第十一条的程序</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　　专项施工方案经论证</a:t>
            </a:r>
            <a:r>
              <a:rPr lang="zh-CN" altLang="en-US" sz="1350" b="1" dirty="0">
                <a:solidFill>
                  <a:srgbClr val="FF0000"/>
                </a:solidFill>
                <a:latin typeface="微软雅黑" panose="020B0503020204020204" pitchFamily="34" charset="-122"/>
                <a:ea typeface="微软雅黑" panose="020B0503020204020204" pitchFamily="34" charset="-122"/>
              </a:rPr>
              <a:t>不通过</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的，施工单位</a:t>
            </a:r>
            <a:r>
              <a:rPr lang="zh-CN" altLang="en-US" sz="1350" b="1" dirty="0">
                <a:solidFill>
                  <a:srgbClr val="FF0000"/>
                </a:solidFill>
                <a:latin typeface="微软雅黑" panose="020B0503020204020204" pitchFamily="34" charset="-122"/>
                <a:ea typeface="微软雅黑" panose="020B0503020204020204" pitchFamily="34" charset="-122"/>
              </a:rPr>
              <a:t>修改后应当按照本规定的要求重新组织专家论证</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326103" y="2638049"/>
            <a:ext cx="8698560" cy="1960921"/>
          </a:xfrm>
          <a:prstGeom prst="rect">
            <a:avLst/>
          </a:prstGeom>
        </p:spPr>
        <p:txBody>
          <a:bodyPr wrap="square">
            <a:spAutoFit/>
          </a:bodyPr>
          <a:lstStyle/>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第四章　现场安全管理</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第十四条　施工单位应当</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在施工现场显著位置公告危大工程名称、施工时间和具体责任人员，并在危险区域设置安全警示标志。</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第十五条　</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专项施工方案实施前，编制人员或者项目技术负责人应当向施工现场管理人员进行方案交底。</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　　施工现场管理人员应当向作业人员进行安全技术交底，并由双方和项目专职安全生产管理人员共同签字确认。    </a:t>
            </a:r>
            <a:r>
              <a:rPr lang="zh-CN" altLang="en-US" sz="1350" dirty="0">
                <a:solidFill>
                  <a:schemeClr val="bg2">
                    <a:lumMod val="25000"/>
                  </a:schemeClr>
                </a:solidFill>
                <a:latin typeface="微软雅黑" panose="020B0503020204020204" pitchFamily="34" charset="-122"/>
                <a:ea typeface="微软雅黑" panose="020B0503020204020204" pitchFamily="34" charset="-122"/>
              </a:rPr>
              <a:t> </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12"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02</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3"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住建部</a:t>
            </a:r>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en-US" sz="1800" dirty="0">
                <a:solidFill>
                  <a:schemeClr val="tx2"/>
                </a:solidFill>
                <a:latin typeface="微软雅黑" panose="020B0503020204020204" pitchFamily="34" charset="-122"/>
                <a:ea typeface="微软雅黑" panose="020B0503020204020204" pitchFamily="34" charset="-122"/>
              </a:rPr>
              <a:t>号令文件内容介绍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4"/>
          <p:cNvSpPr txBox="1"/>
          <p:nvPr/>
        </p:nvSpPr>
        <p:spPr>
          <a:xfrm>
            <a:off x="496009" y="682371"/>
            <a:ext cx="2995871" cy="403765"/>
          </a:xfrm>
          <a:prstGeom prst="rect">
            <a:avLst/>
          </a:prstGeom>
          <a:noFill/>
        </p:spPr>
        <p:txBody>
          <a:bodyPr wrap="square" rtlCol="0">
            <a:spAutoFit/>
          </a:bodyPr>
          <a:lstStyle/>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第四章　现场安全管理</a:t>
            </a:r>
            <a:endParaRPr lang="zh-CN" altLang="en-US" sz="1350" dirty="0"/>
          </a:p>
        </p:txBody>
      </p:sp>
      <p:sp>
        <p:nvSpPr>
          <p:cNvPr id="13" name="文本框 2"/>
          <p:cNvSpPr txBox="1"/>
          <p:nvPr/>
        </p:nvSpPr>
        <p:spPr>
          <a:xfrm>
            <a:off x="435441" y="1168937"/>
            <a:ext cx="8169007" cy="3206647"/>
          </a:xfrm>
          <a:prstGeom prst="rect">
            <a:avLst/>
          </a:prstGeom>
          <a:noFill/>
        </p:spPr>
        <p:txBody>
          <a:bodyPr wrap="square" rtlCol="0">
            <a:spAutoFit/>
          </a:bodyPr>
          <a:lstStyle/>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第十六条　施工单位应当</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严格按照专项施工方案组织施工，不得擅自修改专项施工方案。</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因规划调整、设计变更等原因确需调整的，修改后的专项施工方案应当按照本规定重新审核和论证。涉及资金或者工期调整的，建设单位应当按照约定予以调整。  </a:t>
            </a:r>
            <a:endParaRPr lang="en-US" altLang="zh-CN"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第十七条　</a:t>
            </a:r>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施工单位应当对危大工程施工作业人员进行登记，项目负责人应当在施工现场履职。</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a:t>
            </a:r>
            <a:r>
              <a:rPr lang="zh-CN" altLang="en-US" sz="1350" b="1" dirty="0">
                <a:solidFill>
                  <a:srgbClr val="FF0000"/>
                </a:solidFill>
                <a:latin typeface="微软雅黑" panose="020B0503020204020204" pitchFamily="34" charset="-122"/>
                <a:ea typeface="微软雅黑" panose="020B0503020204020204" pitchFamily="34" charset="-122"/>
                <a:sym typeface="+mn-ea"/>
              </a:rPr>
              <a:t>项目专职安全生产管理人员应当对专项施工方案实施情况进行现场监督</a:t>
            </a:r>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对未按照专项施工方案施工的，应当要求立即整改，并及时报告项目负责人，项目负责人应当及时组织限期整改。</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a:t>
            </a:r>
            <a:r>
              <a:rPr lang="zh-CN" altLang="en-US" sz="1350" b="1" dirty="0">
                <a:solidFill>
                  <a:srgbClr val="FF0000"/>
                </a:solidFill>
                <a:latin typeface="微软雅黑" panose="020B0503020204020204" pitchFamily="34" charset="-122"/>
                <a:ea typeface="微软雅黑" panose="020B0503020204020204" pitchFamily="34" charset="-122"/>
                <a:sym typeface="+mn-ea"/>
              </a:rPr>
              <a:t>施工单位应当按照规定对危大工程进行施工监测和安全巡视</a:t>
            </a:r>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发现危及人身安全的紧急情况，应当立即组织作业人员撤离危险区域</a:t>
            </a:r>
            <a:r>
              <a:rPr lang="zh-CN" altLang="en-US" sz="1350" dirty="0" smtClean="0">
                <a:solidFill>
                  <a:schemeClr val="bg2">
                    <a:lumMod val="25000"/>
                  </a:schemeClr>
                </a:solidFill>
                <a:latin typeface="微软雅黑" panose="020B0503020204020204" pitchFamily="34" charset="-122"/>
                <a:ea typeface="微软雅黑" panose="020B0503020204020204" pitchFamily="34" charset="-122"/>
                <a:sym typeface="+mn-ea"/>
              </a:rPr>
              <a:t>。</a:t>
            </a:r>
            <a:endParaRPr lang="en-US" altLang="zh-CN" sz="1350" dirty="0" smtClean="0">
              <a:solidFill>
                <a:schemeClr val="bg2">
                  <a:lumMod val="25000"/>
                </a:schemeClr>
              </a:solidFill>
              <a:latin typeface="微软雅黑" panose="020B0503020204020204" pitchFamily="34" charset="-122"/>
              <a:ea typeface="微软雅黑" panose="020B0503020204020204" pitchFamily="34" charset="-122"/>
              <a:sym typeface="+mn-ea"/>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第十八条　监理单位应当结合危大工程专项施工方案编制监理实施细则，并对危大工程施工实施专项巡视检查</a:t>
            </a:r>
            <a:r>
              <a:rPr lang="zh-CN" altLang="en-US" sz="1350" dirty="0" smtClean="0">
                <a:solidFill>
                  <a:schemeClr val="bg2">
                    <a:lumMod val="25000"/>
                  </a:schemeClr>
                </a:solidFill>
                <a:latin typeface="微软雅黑" panose="020B0503020204020204" pitchFamily="34" charset="-122"/>
                <a:ea typeface="微软雅黑" panose="020B0503020204020204" pitchFamily="34" charset="-122"/>
                <a:sym typeface="+mn-ea"/>
              </a:rPr>
              <a:t>。</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10"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02</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5"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住建部</a:t>
            </a:r>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en-US" sz="1800" dirty="0">
                <a:solidFill>
                  <a:schemeClr val="tx2"/>
                </a:solidFill>
                <a:latin typeface="微软雅黑" panose="020B0503020204020204" pitchFamily="34" charset="-122"/>
                <a:ea typeface="微软雅黑" panose="020B0503020204020204" pitchFamily="34" charset="-122"/>
              </a:rPr>
              <a:t>号令文件内容介绍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2"/>
          <p:cNvSpPr txBox="1"/>
          <p:nvPr/>
        </p:nvSpPr>
        <p:spPr>
          <a:xfrm>
            <a:off x="272809" y="412304"/>
            <a:ext cx="8043607" cy="4452373"/>
          </a:xfrm>
          <a:prstGeom prst="rect">
            <a:avLst/>
          </a:prstGeom>
          <a:noFill/>
        </p:spPr>
        <p:txBody>
          <a:bodyPr wrap="square" rtlCol="0" anchor="t">
            <a:spAutoFit/>
          </a:bodyPr>
          <a:lstStyle/>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第四章　现场安全管理</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第十九条　监理单位发现施工单位未按照专项施工方案施工的，应当要求其进行整改；情节严重的，应当要求其暂停施工，并及时报告建设单位。施工单位拒不整改或者不停止施工的，监理单位应当及时报告建设单位和工程所在地住房城乡建设主管部门。 </a:t>
            </a:r>
            <a:endPar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第二十条　</a:t>
            </a:r>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对于按照规定需要进行第三方监测的危大工程，建设单位应当委托具有相应勘察资质的单位进行监测。</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　　监测单位应当编制监测方案。监测方案由监测单位技术负责人审核签字并加盖单位公章，报送监理单位后方可实施。</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监测单位应当按照监测方案开展监测，及时向建设单位报送监测成果，并对监测成果负责；发现异常时，及时向建设、设计、施工、监理单位报告，建设单位应当立即组织相关单位采取处置措施。</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第二十一条　</a:t>
            </a:r>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对于按照规定需要验收的危大工程，施工单位、监理单位应当组织相关人员进行验收。</a:t>
            </a:r>
            <a:r>
              <a:rPr lang="zh-CN" altLang="en-US" sz="1350" b="1" dirty="0">
                <a:solidFill>
                  <a:srgbClr val="FF0000"/>
                </a:solidFill>
                <a:latin typeface="微软雅黑" panose="020B0503020204020204" pitchFamily="34" charset="-122"/>
                <a:ea typeface="微软雅黑" panose="020B0503020204020204" pitchFamily="34" charset="-122"/>
                <a:sym typeface="+mn-ea"/>
              </a:rPr>
              <a:t>验收合格的，经施工单位项目技术负责人及总监理工程师签字确认</a:t>
            </a:r>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后，方可进入下一道工序。</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　　危大工程验收合格后，施工单位应当在施工现场明显位置设置验收标识牌，公示验收时间及责任人员。</a:t>
            </a:r>
            <a:endParaRPr lang="zh-CN" altLang="en-US" sz="1350" dirty="0"/>
          </a:p>
        </p:txBody>
      </p:sp>
      <p:sp>
        <p:nvSpPr>
          <p:cNvPr id="8"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02</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9"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住建部</a:t>
            </a:r>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en-US" sz="1800" dirty="0">
                <a:solidFill>
                  <a:schemeClr val="tx2"/>
                </a:solidFill>
                <a:latin typeface="微软雅黑" panose="020B0503020204020204" pitchFamily="34" charset="-122"/>
                <a:ea typeface="微软雅黑" panose="020B0503020204020204" pitchFamily="34" charset="-122"/>
              </a:rPr>
              <a:t>号令文件内容介绍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901026" y="780163"/>
            <a:ext cx="7287963" cy="3518079"/>
          </a:xfrm>
          <a:prstGeom prst="rect">
            <a:avLst/>
          </a:prstGeom>
        </p:spPr>
        <p:txBody>
          <a:bodyPr wrap="square">
            <a:spAutoFit/>
          </a:bodyPr>
          <a:lstStyle/>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第四章　现场安全管理</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第二十二条　</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危大工程发生险情或者事故时，施工单位应当立即采取应急处置措施，并报告工程所在地住房城乡建设主管部门。建设、勘察、设计、监理等单位应当配合施工单位开展应急抢险工作。</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第二十三条　</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危大工程应急抢险结束后，建设单位应当组织勘察、设计、施工、监理等单位制定工程恢复方案，并对应急抢险工作进行后评估。</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第二十四条　</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施工、监理单位应当建立危大工程安全管理档案。</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　　施工单位应当</a:t>
            </a:r>
            <a:r>
              <a:rPr lang="zh-CN" altLang="en-US" sz="1350" b="1" dirty="0">
                <a:solidFill>
                  <a:srgbClr val="FF0000"/>
                </a:solidFill>
                <a:latin typeface="微软雅黑" panose="020B0503020204020204" pitchFamily="34" charset="-122"/>
                <a:ea typeface="微软雅黑" panose="020B0503020204020204" pitchFamily="34" charset="-122"/>
              </a:rPr>
              <a:t>将专项施工方案及审核、专家论证、交底、现场检查、验收及整改等相关资料纳入档案管理</a:t>
            </a: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　　监理单位应当将监理实施细则、专项施工方案审查、专项巡视检查、验收及整改等相关资料纳入档案管理。</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8"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02</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9"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住建部</a:t>
            </a:r>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en-US" sz="1800" dirty="0">
                <a:solidFill>
                  <a:schemeClr val="tx2"/>
                </a:solidFill>
                <a:latin typeface="微软雅黑" panose="020B0503020204020204" pitchFamily="34" charset="-122"/>
                <a:ea typeface="微软雅黑" panose="020B0503020204020204" pitchFamily="34" charset="-122"/>
              </a:rPr>
              <a:t>号令文件内容介绍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409029" y="628328"/>
            <a:ext cx="8339435" cy="4140942"/>
          </a:xfrm>
          <a:prstGeom prst="rect">
            <a:avLst/>
          </a:prstGeom>
        </p:spPr>
        <p:txBody>
          <a:bodyPr wrap="square">
            <a:spAutoFit/>
          </a:bodyPr>
          <a:lstStyle/>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第五章　监督管理</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第二十五条　设区的市级以上地方人民政府住房城乡建设主管部门应当建立专家库，制定专家库管理制度，建立专家诚信档案，并向社会公布，接受社会监督。</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第二十六条　县级以上地方人民政府住房城乡建设主管部门或者所属施工安全监督机构，应当根据监督工作计划对危大工程进行抽查。</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县级以上地方人民政府住房城乡建设主管部门或者所属施工安全监督机构，可以通过政府购买技术服务方式，聘请具有专业技术能力的单位和人员对危大工程进行检查，所需费用向本级财政申请予以保障。</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第二十七条　县级以上地方人民政府住房城乡建设主管部门或者所属施工安全监督机构，在监督抽查中发现危大工程存在安全隐患的，应当责令施工单位整改；重大安全事故隐患排除前或者排除过程中无法保证安全的，责令从危险区域内撤出作业人员或者暂时停止施工；对依法应当给予行政处罚的行为，应当依法作出行政处罚决定。</a:t>
            </a:r>
            <a:endParaRPr lang="en-US"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第二十八条　县级以上地方人民政府住房城乡建设主管部门应当将单位和个人的处罚信息纳入建筑施工安全生产不良信用记录。</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8"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02</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9"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住建部</a:t>
            </a:r>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en-US" sz="1800" dirty="0">
                <a:solidFill>
                  <a:schemeClr val="tx2"/>
                </a:solidFill>
                <a:latin typeface="微软雅黑" panose="020B0503020204020204" pitchFamily="34" charset="-122"/>
                <a:ea typeface="微软雅黑" panose="020B0503020204020204" pitchFamily="34" charset="-122"/>
              </a:rPr>
              <a:t>号令文件内容介绍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a:off x="604109" y="926520"/>
            <a:ext cx="7881797" cy="3206647"/>
          </a:xfrm>
          <a:prstGeom prst="rect">
            <a:avLst/>
          </a:prstGeom>
        </p:spPr>
        <p:txBody>
          <a:bodyPr wrap="square">
            <a:spAutoFit/>
          </a:bodyPr>
          <a:lstStyle/>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第六章　法律责任</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a:t>
            </a:r>
            <a:r>
              <a:rPr lang="zh-CN" altLang="en-US" sz="1350" dirty="0">
                <a:solidFill>
                  <a:schemeClr val="tx2"/>
                </a:solidFill>
                <a:latin typeface="微软雅黑" panose="020B0503020204020204" pitchFamily="34" charset="-122"/>
                <a:ea typeface="微软雅黑" panose="020B0503020204020204" pitchFamily="34" charset="-122"/>
              </a:rPr>
              <a:t>　第三十二条　施工单位未按照本规定编制并审核危大工程专项施工方案的，依照</a:t>
            </a:r>
            <a:r>
              <a:rPr lang="en-US" altLang="zh-CN" sz="1350" dirty="0">
                <a:solidFill>
                  <a:schemeClr val="tx2"/>
                </a:solidFill>
                <a:latin typeface="微软雅黑" panose="020B0503020204020204" pitchFamily="34" charset="-122"/>
                <a:ea typeface="微软雅黑" panose="020B0503020204020204" pitchFamily="34" charset="-122"/>
              </a:rPr>
              <a:t>《</a:t>
            </a:r>
            <a:r>
              <a:rPr lang="zh-CN" altLang="en-US" sz="1350" dirty="0">
                <a:solidFill>
                  <a:schemeClr val="tx2"/>
                </a:solidFill>
                <a:latin typeface="微软雅黑" panose="020B0503020204020204" pitchFamily="34" charset="-122"/>
                <a:ea typeface="微软雅黑" panose="020B0503020204020204" pitchFamily="34" charset="-122"/>
              </a:rPr>
              <a:t>建设工程安全生产管理条例</a:t>
            </a:r>
            <a:r>
              <a:rPr lang="en-US" altLang="zh-CN" sz="1350" dirty="0">
                <a:solidFill>
                  <a:schemeClr val="tx2"/>
                </a:solidFill>
                <a:latin typeface="微软雅黑" panose="020B0503020204020204" pitchFamily="34" charset="-122"/>
                <a:ea typeface="微软雅黑" panose="020B0503020204020204" pitchFamily="34" charset="-122"/>
              </a:rPr>
              <a:t>》</a:t>
            </a:r>
            <a:r>
              <a:rPr lang="zh-CN" altLang="en-US" sz="1350" dirty="0">
                <a:solidFill>
                  <a:schemeClr val="tx2"/>
                </a:solidFill>
                <a:latin typeface="微软雅黑" panose="020B0503020204020204" pitchFamily="34" charset="-122"/>
                <a:ea typeface="微软雅黑" panose="020B0503020204020204" pitchFamily="34" charset="-122"/>
              </a:rPr>
              <a:t>对单位进行处罚，并暂扣安全生产许可证</a:t>
            </a:r>
            <a:r>
              <a:rPr lang="en-US" altLang="zh-CN" sz="1350" dirty="0">
                <a:solidFill>
                  <a:schemeClr val="tx2"/>
                </a:solidFill>
                <a:latin typeface="微软雅黑" panose="020B0503020204020204" pitchFamily="34" charset="-122"/>
                <a:ea typeface="微软雅黑" panose="020B0503020204020204" pitchFamily="34" charset="-122"/>
              </a:rPr>
              <a:t>30</a:t>
            </a:r>
            <a:r>
              <a:rPr lang="zh-CN" altLang="en-US" sz="1350" dirty="0">
                <a:solidFill>
                  <a:schemeClr val="tx2"/>
                </a:solidFill>
                <a:latin typeface="微软雅黑" panose="020B0503020204020204" pitchFamily="34" charset="-122"/>
                <a:ea typeface="微软雅黑" panose="020B0503020204020204" pitchFamily="34" charset="-122"/>
              </a:rPr>
              <a:t>日；对直接负责的主管人员和其他直接责任人员处</a:t>
            </a:r>
            <a:r>
              <a:rPr lang="en-US" altLang="zh-CN" sz="1350" dirty="0">
                <a:solidFill>
                  <a:schemeClr val="tx2"/>
                </a:solidFill>
                <a:latin typeface="微软雅黑" panose="020B0503020204020204" pitchFamily="34" charset="-122"/>
                <a:ea typeface="微软雅黑" panose="020B0503020204020204" pitchFamily="34" charset="-122"/>
              </a:rPr>
              <a:t>1000</a:t>
            </a:r>
            <a:r>
              <a:rPr lang="zh-CN" altLang="en-US" sz="1350" dirty="0">
                <a:solidFill>
                  <a:schemeClr val="tx2"/>
                </a:solidFill>
                <a:latin typeface="微软雅黑" panose="020B0503020204020204" pitchFamily="34" charset="-122"/>
                <a:ea typeface="微软雅黑" panose="020B0503020204020204" pitchFamily="34" charset="-122"/>
              </a:rPr>
              <a:t>元以上</a:t>
            </a:r>
            <a:r>
              <a:rPr lang="en-US" altLang="zh-CN" sz="1350" dirty="0">
                <a:solidFill>
                  <a:schemeClr val="tx2"/>
                </a:solidFill>
                <a:latin typeface="微软雅黑" panose="020B0503020204020204" pitchFamily="34" charset="-122"/>
                <a:ea typeface="微软雅黑" panose="020B0503020204020204" pitchFamily="34" charset="-122"/>
              </a:rPr>
              <a:t>5000</a:t>
            </a:r>
            <a:r>
              <a:rPr lang="zh-CN" altLang="en-US" sz="1350" dirty="0">
                <a:solidFill>
                  <a:schemeClr val="tx2"/>
                </a:solidFill>
                <a:latin typeface="微软雅黑" panose="020B0503020204020204" pitchFamily="34" charset="-122"/>
                <a:ea typeface="微软雅黑" panose="020B0503020204020204" pitchFamily="34" charset="-122"/>
              </a:rPr>
              <a:t>元以下的罚款。</a:t>
            </a:r>
            <a:endParaRPr lang="zh-CN" altLang="en-US" sz="1350" dirty="0">
              <a:solidFill>
                <a:schemeClr val="tx2"/>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tx2"/>
                </a:solidFill>
                <a:latin typeface="微软雅黑" panose="020B0503020204020204" pitchFamily="34" charset="-122"/>
                <a:ea typeface="微软雅黑" panose="020B0503020204020204" pitchFamily="34" charset="-122"/>
              </a:rPr>
              <a:t>　　第三十三条　施工单位有下列行为之一的，依照</a:t>
            </a:r>
            <a:r>
              <a:rPr lang="en-US" altLang="zh-CN" sz="1350" dirty="0">
                <a:solidFill>
                  <a:schemeClr val="tx2"/>
                </a:solidFill>
                <a:latin typeface="微软雅黑" panose="020B0503020204020204" pitchFamily="34" charset="-122"/>
                <a:ea typeface="微软雅黑" panose="020B0503020204020204" pitchFamily="34" charset="-122"/>
              </a:rPr>
              <a:t>《</a:t>
            </a:r>
            <a:r>
              <a:rPr lang="zh-CN" altLang="en-US" sz="1350" dirty="0">
                <a:solidFill>
                  <a:schemeClr val="tx2"/>
                </a:solidFill>
                <a:latin typeface="微软雅黑" panose="020B0503020204020204" pitchFamily="34" charset="-122"/>
                <a:ea typeface="微软雅黑" panose="020B0503020204020204" pitchFamily="34" charset="-122"/>
              </a:rPr>
              <a:t>中华人民共和国安全生产法</a:t>
            </a:r>
            <a:r>
              <a:rPr lang="en-US" altLang="zh-CN" sz="1350" dirty="0">
                <a:solidFill>
                  <a:schemeClr val="tx2"/>
                </a:solidFill>
                <a:latin typeface="微软雅黑" panose="020B0503020204020204" pitchFamily="34" charset="-122"/>
                <a:ea typeface="微软雅黑" panose="020B0503020204020204" pitchFamily="34" charset="-122"/>
              </a:rPr>
              <a:t>》《</a:t>
            </a:r>
            <a:r>
              <a:rPr lang="zh-CN" altLang="en-US" sz="1350" dirty="0">
                <a:solidFill>
                  <a:schemeClr val="tx2"/>
                </a:solidFill>
                <a:latin typeface="微软雅黑" panose="020B0503020204020204" pitchFamily="34" charset="-122"/>
                <a:ea typeface="微软雅黑" panose="020B0503020204020204" pitchFamily="34" charset="-122"/>
              </a:rPr>
              <a:t>建设工程安全生产管理条例</a:t>
            </a:r>
            <a:r>
              <a:rPr lang="en-US" altLang="zh-CN" sz="1350" dirty="0">
                <a:solidFill>
                  <a:schemeClr val="tx2"/>
                </a:solidFill>
                <a:latin typeface="微软雅黑" panose="020B0503020204020204" pitchFamily="34" charset="-122"/>
                <a:ea typeface="微软雅黑" panose="020B0503020204020204" pitchFamily="34" charset="-122"/>
              </a:rPr>
              <a:t>》</a:t>
            </a:r>
            <a:r>
              <a:rPr lang="zh-CN" altLang="en-US" sz="1350" dirty="0">
                <a:solidFill>
                  <a:schemeClr val="tx2"/>
                </a:solidFill>
                <a:latin typeface="微软雅黑" panose="020B0503020204020204" pitchFamily="34" charset="-122"/>
                <a:ea typeface="微软雅黑" panose="020B0503020204020204" pitchFamily="34" charset="-122"/>
              </a:rPr>
              <a:t>对单位和相关责任人员进行处罚：   </a:t>
            </a:r>
            <a:endParaRPr lang="zh-CN" altLang="en-US" sz="1350" dirty="0">
              <a:solidFill>
                <a:schemeClr val="tx2"/>
              </a:solidFill>
              <a:latin typeface="微软雅黑" panose="020B0503020204020204" pitchFamily="34" charset="-122"/>
              <a:ea typeface="微软雅黑" panose="020B0503020204020204" pitchFamily="34" charset="-122"/>
            </a:endParaRPr>
          </a:p>
          <a:p>
            <a:pPr>
              <a:lnSpc>
                <a:spcPct val="150000"/>
              </a:lnSpc>
            </a:pPr>
            <a:r>
              <a:rPr lang="zh-CN" altLang="en-US" sz="1350" b="1" dirty="0">
                <a:solidFill>
                  <a:schemeClr val="tx2"/>
                </a:solidFill>
                <a:latin typeface="微软雅黑" panose="020B0503020204020204" pitchFamily="34" charset="-122"/>
                <a:ea typeface="微软雅黑" panose="020B0503020204020204" pitchFamily="34" charset="-122"/>
              </a:rPr>
              <a:t>　　（一）未向施工现场管理人员和作业人员进行方案交底和安全技术交底的；</a:t>
            </a:r>
            <a:endParaRPr lang="en-US" altLang="zh-CN" sz="1350" b="1" dirty="0">
              <a:solidFill>
                <a:schemeClr val="tx2"/>
              </a:solidFill>
              <a:latin typeface="微软雅黑" panose="020B0503020204020204" pitchFamily="34" charset="-122"/>
              <a:ea typeface="微软雅黑" panose="020B0503020204020204" pitchFamily="34" charset="-122"/>
            </a:endParaRPr>
          </a:p>
          <a:p>
            <a:pPr>
              <a:lnSpc>
                <a:spcPct val="150000"/>
              </a:lnSpc>
            </a:pPr>
            <a:r>
              <a:rPr lang="zh-CN" altLang="en-US" sz="1350" b="1" dirty="0">
                <a:solidFill>
                  <a:schemeClr val="tx2"/>
                </a:solidFill>
                <a:latin typeface="微软雅黑" panose="020B0503020204020204" pitchFamily="34" charset="-122"/>
                <a:ea typeface="微软雅黑" panose="020B0503020204020204" pitchFamily="34" charset="-122"/>
              </a:rPr>
              <a:t>       （二）未在施工现场显著位置公告危大工程，并在危险区域设置安全警示标志的；</a:t>
            </a:r>
            <a:endParaRPr lang="zh-CN" altLang="en-US" sz="1350" b="1" dirty="0">
              <a:solidFill>
                <a:schemeClr val="tx2"/>
              </a:solidFill>
              <a:latin typeface="微软雅黑" panose="020B0503020204020204" pitchFamily="34" charset="-122"/>
              <a:ea typeface="微软雅黑" panose="020B0503020204020204" pitchFamily="34" charset="-122"/>
            </a:endParaRPr>
          </a:p>
          <a:p>
            <a:pPr>
              <a:lnSpc>
                <a:spcPct val="150000"/>
              </a:lnSpc>
            </a:pPr>
            <a:r>
              <a:rPr lang="zh-CN" altLang="en-US" sz="1350" b="1" dirty="0">
                <a:solidFill>
                  <a:schemeClr val="tx2"/>
                </a:solidFill>
                <a:latin typeface="微软雅黑" panose="020B0503020204020204" pitchFamily="34" charset="-122"/>
                <a:ea typeface="微软雅黑" panose="020B0503020204020204" pitchFamily="34" charset="-122"/>
              </a:rPr>
              <a:t>　　（三）项目专职安全生产管理人员未对专项施工方案实施情况进行现场监督的。</a:t>
            </a:r>
            <a:endParaRPr lang="zh-CN" altLang="en-US" sz="1350" b="1" dirty="0">
              <a:solidFill>
                <a:schemeClr val="tx2"/>
              </a:solidFill>
              <a:latin typeface="微软雅黑" panose="020B0503020204020204" pitchFamily="34" charset="-122"/>
              <a:ea typeface="微软雅黑" panose="020B0503020204020204" pitchFamily="34" charset="-122"/>
            </a:endParaRPr>
          </a:p>
          <a:p>
            <a:pPr>
              <a:lnSpc>
                <a:spcPct val="150000"/>
              </a:lnSpc>
            </a:pPr>
            <a:endParaRPr lang="zh-CN" altLang="en-US" sz="1350" dirty="0">
              <a:solidFill>
                <a:schemeClr val="tx2"/>
              </a:solidFill>
              <a:latin typeface="微软雅黑" panose="020B0503020204020204" pitchFamily="34" charset="-122"/>
              <a:ea typeface="微软雅黑" panose="020B0503020204020204" pitchFamily="34" charset="-122"/>
            </a:endParaRPr>
          </a:p>
        </p:txBody>
      </p:sp>
      <p:sp>
        <p:nvSpPr>
          <p:cNvPr id="8"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02</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9"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住建部</a:t>
            </a:r>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en-US" sz="1800" dirty="0">
                <a:solidFill>
                  <a:schemeClr val="tx2"/>
                </a:solidFill>
                <a:latin typeface="微软雅黑" panose="020B0503020204020204" pitchFamily="34" charset="-122"/>
                <a:ea typeface="微软雅黑" panose="020B0503020204020204" pitchFamily="34" charset="-122"/>
              </a:rPr>
              <a:t>号令文件内容介绍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820049" y="804968"/>
            <a:ext cx="7449918" cy="3783600"/>
          </a:xfrm>
          <a:prstGeom prst="rect">
            <a:avLst/>
          </a:prstGeom>
        </p:spPr>
        <p:txBody>
          <a:bodyPr wrap="square">
            <a:spAutoFit/>
          </a:bodyPr>
          <a:lstStyle/>
          <a:p>
            <a:pPr>
              <a:lnSpc>
                <a:spcPct val="200000"/>
              </a:lnSpc>
            </a:pPr>
            <a:r>
              <a:rPr lang="zh-CN" altLang="en-US" sz="1350" b="1" dirty="0">
                <a:solidFill>
                  <a:schemeClr val="tx2"/>
                </a:solidFill>
                <a:latin typeface="微软雅黑" panose="020B0503020204020204" pitchFamily="34" charset="-122"/>
                <a:ea typeface="微软雅黑" panose="020B0503020204020204" pitchFamily="34" charset="-122"/>
              </a:rPr>
              <a:t>第六章　法律责任</a:t>
            </a:r>
            <a:endParaRPr lang="zh-CN" altLang="en-US" sz="1350" dirty="0">
              <a:solidFill>
                <a:schemeClr val="tx2"/>
              </a:solidFill>
              <a:latin typeface="微软雅黑" panose="020B0503020204020204" pitchFamily="34" charset="-122"/>
              <a:ea typeface="微软雅黑" panose="020B0503020204020204" pitchFamily="34" charset="-122"/>
            </a:endParaRPr>
          </a:p>
          <a:p>
            <a:pPr>
              <a:lnSpc>
                <a:spcPct val="200000"/>
              </a:lnSpc>
            </a:pPr>
            <a:r>
              <a:rPr lang="zh-CN" altLang="en-US" sz="1350" dirty="0">
                <a:solidFill>
                  <a:schemeClr val="tx2"/>
                </a:solidFill>
                <a:latin typeface="微软雅黑" panose="020B0503020204020204" pitchFamily="34" charset="-122"/>
                <a:ea typeface="微软雅黑" panose="020B0503020204020204" pitchFamily="34" charset="-122"/>
              </a:rPr>
              <a:t>　　第三十四条　施工单位有下列行为之一的，责令限期改正，处</a:t>
            </a:r>
            <a:r>
              <a:rPr lang="en-US" altLang="zh-CN" sz="1350" dirty="0">
                <a:solidFill>
                  <a:schemeClr val="tx2"/>
                </a:solidFill>
                <a:latin typeface="微软雅黑" panose="020B0503020204020204" pitchFamily="34" charset="-122"/>
                <a:ea typeface="微软雅黑" panose="020B0503020204020204" pitchFamily="34" charset="-122"/>
              </a:rPr>
              <a:t>1</a:t>
            </a:r>
            <a:r>
              <a:rPr lang="zh-CN" altLang="en-US" sz="1350" dirty="0">
                <a:solidFill>
                  <a:schemeClr val="tx2"/>
                </a:solidFill>
                <a:latin typeface="微软雅黑" panose="020B0503020204020204" pitchFamily="34" charset="-122"/>
                <a:ea typeface="微软雅黑" panose="020B0503020204020204" pitchFamily="34" charset="-122"/>
              </a:rPr>
              <a:t>万元以上</a:t>
            </a:r>
            <a:r>
              <a:rPr lang="en-US" altLang="zh-CN" sz="1350" dirty="0">
                <a:solidFill>
                  <a:schemeClr val="tx2"/>
                </a:solidFill>
                <a:latin typeface="微软雅黑" panose="020B0503020204020204" pitchFamily="34" charset="-122"/>
                <a:ea typeface="微软雅黑" panose="020B0503020204020204" pitchFamily="34" charset="-122"/>
              </a:rPr>
              <a:t>3</a:t>
            </a:r>
            <a:r>
              <a:rPr lang="zh-CN" altLang="en-US" sz="1350" dirty="0">
                <a:solidFill>
                  <a:schemeClr val="tx2"/>
                </a:solidFill>
                <a:latin typeface="微软雅黑" panose="020B0503020204020204" pitchFamily="34" charset="-122"/>
                <a:ea typeface="微软雅黑" panose="020B0503020204020204" pitchFamily="34" charset="-122"/>
              </a:rPr>
              <a:t>万元以下的罚款，并暂扣安全生产许可证</a:t>
            </a:r>
            <a:r>
              <a:rPr lang="en-US" altLang="zh-CN" sz="1350" dirty="0">
                <a:solidFill>
                  <a:schemeClr val="tx2"/>
                </a:solidFill>
                <a:latin typeface="微软雅黑" panose="020B0503020204020204" pitchFamily="34" charset="-122"/>
                <a:ea typeface="微软雅黑" panose="020B0503020204020204" pitchFamily="34" charset="-122"/>
              </a:rPr>
              <a:t>30</a:t>
            </a:r>
            <a:r>
              <a:rPr lang="zh-CN" altLang="en-US" sz="1350" dirty="0">
                <a:solidFill>
                  <a:schemeClr val="tx2"/>
                </a:solidFill>
                <a:latin typeface="微软雅黑" panose="020B0503020204020204" pitchFamily="34" charset="-122"/>
                <a:ea typeface="微软雅黑" panose="020B0503020204020204" pitchFamily="34" charset="-122"/>
              </a:rPr>
              <a:t>日；对直接负责的主管人员和其他直接责任人员处</a:t>
            </a:r>
            <a:r>
              <a:rPr lang="en-US" altLang="zh-CN" sz="1350" dirty="0">
                <a:solidFill>
                  <a:schemeClr val="tx2"/>
                </a:solidFill>
                <a:latin typeface="微软雅黑" panose="020B0503020204020204" pitchFamily="34" charset="-122"/>
                <a:ea typeface="微软雅黑" panose="020B0503020204020204" pitchFamily="34" charset="-122"/>
              </a:rPr>
              <a:t>1000</a:t>
            </a:r>
            <a:r>
              <a:rPr lang="zh-CN" altLang="en-US" sz="1350" dirty="0">
                <a:solidFill>
                  <a:schemeClr val="tx2"/>
                </a:solidFill>
                <a:latin typeface="微软雅黑" panose="020B0503020204020204" pitchFamily="34" charset="-122"/>
                <a:ea typeface="微软雅黑" panose="020B0503020204020204" pitchFamily="34" charset="-122"/>
              </a:rPr>
              <a:t>元以上</a:t>
            </a:r>
            <a:r>
              <a:rPr lang="en-US" altLang="zh-CN" sz="1350" dirty="0">
                <a:solidFill>
                  <a:schemeClr val="tx2"/>
                </a:solidFill>
                <a:latin typeface="微软雅黑" panose="020B0503020204020204" pitchFamily="34" charset="-122"/>
                <a:ea typeface="微软雅黑" panose="020B0503020204020204" pitchFamily="34" charset="-122"/>
              </a:rPr>
              <a:t>5000</a:t>
            </a:r>
            <a:r>
              <a:rPr lang="zh-CN" altLang="en-US" sz="1350" dirty="0">
                <a:solidFill>
                  <a:schemeClr val="tx2"/>
                </a:solidFill>
                <a:latin typeface="微软雅黑" panose="020B0503020204020204" pitchFamily="34" charset="-122"/>
                <a:ea typeface="微软雅黑" panose="020B0503020204020204" pitchFamily="34" charset="-122"/>
              </a:rPr>
              <a:t>元以下的罚款：</a:t>
            </a:r>
            <a:endParaRPr lang="zh-CN" altLang="en-US" sz="1350" dirty="0">
              <a:solidFill>
                <a:schemeClr val="tx2"/>
              </a:solidFill>
              <a:latin typeface="微软雅黑" panose="020B0503020204020204" pitchFamily="34" charset="-122"/>
              <a:ea typeface="微软雅黑" panose="020B0503020204020204" pitchFamily="34" charset="-122"/>
            </a:endParaRPr>
          </a:p>
          <a:p>
            <a:pPr>
              <a:lnSpc>
                <a:spcPct val="200000"/>
              </a:lnSpc>
            </a:pPr>
            <a:r>
              <a:rPr lang="zh-CN" altLang="en-US" sz="1350" dirty="0">
                <a:solidFill>
                  <a:schemeClr val="tx2"/>
                </a:solidFill>
                <a:latin typeface="微软雅黑" panose="020B0503020204020204" pitchFamily="34" charset="-122"/>
                <a:ea typeface="微软雅黑" panose="020B0503020204020204" pitchFamily="34" charset="-122"/>
              </a:rPr>
              <a:t>　　（一）</a:t>
            </a:r>
            <a:r>
              <a:rPr lang="zh-CN" altLang="en-US" sz="1350" b="1" dirty="0">
                <a:solidFill>
                  <a:schemeClr val="tx2"/>
                </a:solidFill>
                <a:latin typeface="微软雅黑" panose="020B0503020204020204" pitchFamily="34" charset="-122"/>
                <a:ea typeface="微软雅黑" panose="020B0503020204020204" pitchFamily="34" charset="-122"/>
              </a:rPr>
              <a:t>未对超过一定规模的危大工程专项施工方案进行专家论证的；</a:t>
            </a:r>
            <a:endParaRPr lang="zh-CN" altLang="en-US" sz="1350" b="1" dirty="0">
              <a:solidFill>
                <a:schemeClr val="tx2"/>
              </a:solidFill>
              <a:latin typeface="微软雅黑" panose="020B0503020204020204" pitchFamily="34" charset="-122"/>
              <a:ea typeface="微软雅黑" panose="020B0503020204020204" pitchFamily="34" charset="-122"/>
            </a:endParaRPr>
          </a:p>
          <a:p>
            <a:pPr>
              <a:lnSpc>
                <a:spcPct val="200000"/>
              </a:lnSpc>
            </a:pPr>
            <a:r>
              <a:rPr lang="zh-CN" altLang="en-US" sz="1350" dirty="0">
                <a:solidFill>
                  <a:schemeClr val="tx2"/>
                </a:solidFill>
                <a:latin typeface="微软雅黑" panose="020B0503020204020204" pitchFamily="34" charset="-122"/>
                <a:ea typeface="微软雅黑" panose="020B0503020204020204" pitchFamily="34" charset="-122"/>
              </a:rPr>
              <a:t>　　（二）</a:t>
            </a:r>
            <a:r>
              <a:rPr lang="zh-CN" altLang="en-US" sz="1350" b="1" dirty="0">
                <a:solidFill>
                  <a:schemeClr val="tx2"/>
                </a:solidFill>
                <a:latin typeface="微软雅黑" panose="020B0503020204020204" pitchFamily="34" charset="-122"/>
                <a:ea typeface="微软雅黑" panose="020B0503020204020204" pitchFamily="34" charset="-122"/>
              </a:rPr>
              <a:t>未根据专家论证报告对超过一定规模的危大工程专项施工方案进行修改，或者未按照本规定重新组织专家论证的；</a:t>
            </a:r>
            <a:endParaRPr lang="zh-CN" altLang="en-US" sz="1350" b="1" dirty="0">
              <a:solidFill>
                <a:schemeClr val="tx2"/>
              </a:solidFill>
              <a:latin typeface="微软雅黑" panose="020B0503020204020204" pitchFamily="34" charset="-122"/>
              <a:ea typeface="微软雅黑" panose="020B0503020204020204" pitchFamily="34" charset="-122"/>
            </a:endParaRPr>
          </a:p>
          <a:p>
            <a:pPr>
              <a:lnSpc>
                <a:spcPct val="200000"/>
              </a:lnSpc>
            </a:pPr>
            <a:r>
              <a:rPr lang="zh-CN" altLang="en-US" sz="1350" dirty="0">
                <a:solidFill>
                  <a:schemeClr val="tx2"/>
                </a:solidFill>
                <a:latin typeface="微软雅黑" panose="020B0503020204020204" pitchFamily="34" charset="-122"/>
                <a:ea typeface="微软雅黑" panose="020B0503020204020204" pitchFamily="34" charset="-122"/>
              </a:rPr>
              <a:t>　　（三）</a:t>
            </a:r>
            <a:r>
              <a:rPr lang="zh-CN" altLang="en-US" sz="1350" b="1" dirty="0">
                <a:solidFill>
                  <a:schemeClr val="tx2"/>
                </a:solidFill>
                <a:latin typeface="微软雅黑" panose="020B0503020204020204" pitchFamily="34" charset="-122"/>
                <a:ea typeface="微软雅黑" panose="020B0503020204020204" pitchFamily="34" charset="-122"/>
              </a:rPr>
              <a:t>未严格按照专项施工方案组织施工，或者擅自修改专项施工方案的。</a:t>
            </a:r>
            <a:endParaRPr lang="zh-CN" altLang="en-US" sz="1350" b="1" dirty="0">
              <a:solidFill>
                <a:schemeClr val="tx2"/>
              </a:solidFill>
              <a:latin typeface="微软雅黑" panose="020B0503020204020204" pitchFamily="34" charset="-122"/>
              <a:ea typeface="微软雅黑" panose="020B0503020204020204" pitchFamily="34" charset="-122"/>
            </a:endParaRPr>
          </a:p>
          <a:p>
            <a:pPr>
              <a:lnSpc>
                <a:spcPct val="200000"/>
              </a:lnSpc>
            </a:pPr>
            <a:r>
              <a:rPr lang="zh-CN" altLang="en-US" sz="1200" dirty="0">
                <a:solidFill>
                  <a:schemeClr val="tx2"/>
                </a:solidFill>
                <a:latin typeface="微软雅黑" panose="020B0503020204020204" pitchFamily="34" charset="-122"/>
                <a:ea typeface="微软雅黑" panose="020B0503020204020204" pitchFamily="34" charset="-122"/>
              </a:rPr>
              <a:t>　</a:t>
            </a:r>
            <a:endParaRPr lang="zh-CN" altLang="en-US" sz="1200" b="1" dirty="0">
              <a:solidFill>
                <a:schemeClr val="tx2"/>
              </a:solidFill>
              <a:latin typeface="微软雅黑" panose="020B0503020204020204" pitchFamily="34" charset="-122"/>
              <a:ea typeface="微软雅黑" panose="020B0503020204020204" pitchFamily="34" charset="-122"/>
            </a:endParaRPr>
          </a:p>
        </p:txBody>
      </p:sp>
      <p:sp>
        <p:nvSpPr>
          <p:cNvPr id="8"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02</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9"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住建部</a:t>
            </a:r>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en-US" sz="1800" dirty="0">
                <a:solidFill>
                  <a:schemeClr val="tx2"/>
                </a:solidFill>
                <a:latin typeface="微软雅黑" panose="020B0503020204020204" pitchFamily="34" charset="-122"/>
                <a:ea typeface="微软雅黑" panose="020B0503020204020204" pitchFamily="34" charset="-122"/>
              </a:rPr>
              <a:t>号令文件内容介绍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872300" y="845027"/>
            <a:ext cx="7345415" cy="3414268"/>
          </a:xfrm>
          <a:prstGeom prst="rect">
            <a:avLst/>
          </a:prstGeom>
        </p:spPr>
        <p:txBody>
          <a:bodyPr wrap="square">
            <a:spAutoFit/>
          </a:bodyPr>
          <a:lstStyle/>
          <a:p>
            <a:pPr>
              <a:lnSpc>
                <a:spcPct val="200000"/>
              </a:lnSpc>
            </a:pPr>
            <a:r>
              <a:rPr lang="zh-CN" altLang="en-US" sz="1350" b="1" dirty="0">
                <a:solidFill>
                  <a:schemeClr val="tx2"/>
                </a:solidFill>
                <a:latin typeface="微软雅黑" panose="020B0503020204020204" pitchFamily="34" charset="-122"/>
                <a:ea typeface="微软雅黑" panose="020B0503020204020204" pitchFamily="34" charset="-122"/>
              </a:rPr>
              <a:t>第六章　法律责任</a:t>
            </a:r>
            <a:endParaRPr lang="zh-CN" altLang="en-US" sz="1350" dirty="0">
              <a:solidFill>
                <a:schemeClr val="tx2"/>
              </a:solidFill>
              <a:latin typeface="微软雅黑" panose="020B0503020204020204" pitchFamily="34" charset="-122"/>
              <a:ea typeface="微软雅黑" panose="020B0503020204020204" pitchFamily="34" charset="-122"/>
            </a:endParaRPr>
          </a:p>
          <a:p>
            <a:pPr>
              <a:lnSpc>
                <a:spcPct val="200000"/>
              </a:lnSpc>
            </a:pPr>
            <a:r>
              <a:rPr lang="zh-CN" altLang="en-US" sz="1350" dirty="0">
                <a:solidFill>
                  <a:schemeClr val="tx2"/>
                </a:solidFill>
                <a:latin typeface="微软雅黑" panose="020B0503020204020204" pitchFamily="34" charset="-122"/>
                <a:ea typeface="微软雅黑" panose="020B0503020204020204" pitchFamily="34" charset="-122"/>
              </a:rPr>
              <a:t>　　　第三十五条　施工单位有下列行为之一的，责令限期改正，并处</a:t>
            </a:r>
            <a:r>
              <a:rPr lang="en-US" altLang="zh-CN" sz="1350" dirty="0">
                <a:solidFill>
                  <a:schemeClr val="tx2"/>
                </a:solidFill>
                <a:latin typeface="微软雅黑" panose="020B0503020204020204" pitchFamily="34" charset="-122"/>
                <a:ea typeface="微软雅黑" panose="020B0503020204020204" pitchFamily="34" charset="-122"/>
              </a:rPr>
              <a:t>1</a:t>
            </a:r>
            <a:r>
              <a:rPr lang="zh-CN" altLang="en-US" sz="1350" dirty="0">
                <a:solidFill>
                  <a:schemeClr val="tx2"/>
                </a:solidFill>
                <a:latin typeface="微软雅黑" panose="020B0503020204020204" pitchFamily="34" charset="-122"/>
                <a:ea typeface="微软雅黑" panose="020B0503020204020204" pitchFamily="34" charset="-122"/>
              </a:rPr>
              <a:t>万元以上</a:t>
            </a:r>
            <a:r>
              <a:rPr lang="en-US" altLang="zh-CN" sz="1350" dirty="0">
                <a:solidFill>
                  <a:schemeClr val="tx2"/>
                </a:solidFill>
                <a:latin typeface="微软雅黑" panose="020B0503020204020204" pitchFamily="34" charset="-122"/>
                <a:ea typeface="微软雅黑" panose="020B0503020204020204" pitchFamily="34" charset="-122"/>
              </a:rPr>
              <a:t>3</a:t>
            </a:r>
            <a:r>
              <a:rPr lang="zh-CN" altLang="en-US" sz="1350" dirty="0">
                <a:solidFill>
                  <a:schemeClr val="tx2"/>
                </a:solidFill>
                <a:latin typeface="微软雅黑" panose="020B0503020204020204" pitchFamily="34" charset="-122"/>
                <a:ea typeface="微软雅黑" panose="020B0503020204020204" pitchFamily="34" charset="-122"/>
              </a:rPr>
              <a:t>万元以下的罚款；对直接负责的主管人员和其他直接责任人员处</a:t>
            </a:r>
            <a:r>
              <a:rPr lang="en-US" altLang="zh-CN" sz="1350" dirty="0">
                <a:solidFill>
                  <a:schemeClr val="tx2"/>
                </a:solidFill>
                <a:latin typeface="微软雅黑" panose="020B0503020204020204" pitchFamily="34" charset="-122"/>
                <a:ea typeface="微软雅黑" panose="020B0503020204020204" pitchFamily="34" charset="-122"/>
              </a:rPr>
              <a:t>1000</a:t>
            </a:r>
            <a:r>
              <a:rPr lang="zh-CN" altLang="en-US" sz="1350" dirty="0">
                <a:solidFill>
                  <a:schemeClr val="tx2"/>
                </a:solidFill>
                <a:latin typeface="微软雅黑" panose="020B0503020204020204" pitchFamily="34" charset="-122"/>
                <a:ea typeface="微软雅黑" panose="020B0503020204020204" pitchFamily="34" charset="-122"/>
              </a:rPr>
              <a:t>元以上</a:t>
            </a:r>
            <a:r>
              <a:rPr lang="en-US" altLang="zh-CN" sz="1350" dirty="0">
                <a:solidFill>
                  <a:schemeClr val="tx2"/>
                </a:solidFill>
                <a:latin typeface="微软雅黑" panose="020B0503020204020204" pitchFamily="34" charset="-122"/>
                <a:ea typeface="微软雅黑" panose="020B0503020204020204" pitchFamily="34" charset="-122"/>
              </a:rPr>
              <a:t>5000</a:t>
            </a:r>
            <a:r>
              <a:rPr lang="zh-CN" altLang="en-US" sz="1350" dirty="0">
                <a:solidFill>
                  <a:schemeClr val="tx2"/>
                </a:solidFill>
                <a:latin typeface="微软雅黑" panose="020B0503020204020204" pitchFamily="34" charset="-122"/>
                <a:ea typeface="微软雅黑" panose="020B0503020204020204" pitchFamily="34" charset="-122"/>
              </a:rPr>
              <a:t>元以下的罚款： </a:t>
            </a:r>
            <a:endParaRPr lang="zh-CN" altLang="en-US" sz="1350" dirty="0">
              <a:solidFill>
                <a:schemeClr val="tx2"/>
              </a:solidFill>
              <a:latin typeface="微软雅黑" panose="020B0503020204020204" pitchFamily="34" charset="-122"/>
              <a:ea typeface="微软雅黑" panose="020B0503020204020204" pitchFamily="34" charset="-122"/>
            </a:endParaRPr>
          </a:p>
          <a:p>
            <a:pPr>
              <a:lnSpc>
                <a:spcPct val="200000"/>
              </a:lnSpc>
            </a:pPr>
            <a:r>
              <a:rPr lang="zh-CN" altLang="en-US" sz="1350" dirty="0">
                <a:solidFill>
                  <a:schemeClr val="tx2"/>
                </a:solidFill>
                <a:latin typeface="微软雅黑" panose="020B0503020204020204" pitchFamily="34" charset="-122"/>
                <a:ea typeface="微软雅黑" panose="020B0503020204020204" pitchFamily="34" charset="-122"/>
              </a:rPr>
              <a:t>　　（一）</a:t>
            </a:r>
            <a:r>
              <a:rPr lang="zh-CN" altLang="en-US" sz="1350" b="1" dirty="0">
                <a:solidFill>
                  <a:schemeClr val="tx2"/>
                </a:solidFill>
                <a:latin typeface="微软雅黑" panose="020B0503020204020204" pitchFamily="34" charset="-122"/>
                <a:ea typeface="微软雅黑" panose="020B0503020204020204" pitchFamily="34" charset="-122"/>
              </a:rPr>
              <a:t>项目负责人未按照本规定现场履职或者组织限期整改的；</a:t>
            </a:r>
            <a:endParaRPr lang="zh-CN" altLang="en-US" sz="1350" b="1" dirty="0">
              <a:solidFill>
                <a:schemeClr val="tx2"/>
              </a:solidFill>
              <a:latin typeface="微软雅黑" panose="020B0503020204020204" pitchFamily="34" charset="-122"/>
              <a:ea typeface="微软雅黑" panose="020B0503020204020204" pitchFamily="34" charset="-122"/>
            </a:endParaRPr>
          </a:p>
          <a:p>
            <a:pPr>
              <a:lnSpc>
                <a:spcPct val="200000"/>
              </a:lnSpc>
            </a:pPr>
            <a:r>
              <a:rPr lang="zh-CN" altLang="en-US" sz="1350" dirty="0">
                <a:solidFill>
                  <a:schemeClr val="tx2"/>
                </a:solidFill>
                <a:latin typeface="微软雅黑" panose="020B0503020204020204" pitchFamily="34" charset="-122"/>
                <a:ea typeface="微软雅黑" panose="020B0503020204020204" pitchFamily="34" charset="-122"/>
              </a:rPr>
              <a:t>　　（二）</a:t>
            </a:r>
            <a:r>
              <a:rPr lang="zh-CN" altLang="en-US" sz="1350" b="1" dirty="0">
                <a:solidFill>
                  <a:schemeClr val="tx2"/>
                </a:solidFill>
                <a:latin typeface="微软雅黑" panose="020B0503020204020204" pitchFamily="34" charset="-122"/>
                <a:ea typeface="微软雅黑" panose="020B0503020204020204" pitchFamily="34" charset="-122"/>
              </a:rPr>
              <a:t>施工单位未按照本规定进行施工监测和安全巡视的；</a:t>
            </a:r>
            <a:endParaRPr lang="zh-CN" altLang="en-US" sz="1350" b="1" dirty="0">
              <a:solidFill>
                <a:schemeClr val="tx2"/>
              </a:solidFill>
              <a:latin typeface="微软雅黑" panose="020B0503020204020204" pitchFamily="34" charset="-122"/>
              <a:ea typeface="微软雅黑" panose="020B0503020204020204" pitchFamily="34" charset="-122"/>
            </a:endParaRPr>
          </a:p>
          <a:p>
            <a:pPr>
              <a:lnSpc>
                <a:spcPct val="200000"/>
              </a:lnSpc>
            </a:pPr>
            <a:r>
              <a:rPr lang="zh-CN" altLang="en-US" sz="1350" dirty="0">
                <a:solidFill>
                  <a:schemeClr val="tx2"/>
                </a:solidFill>
                <a:latin typeface="微软雅黑" panose="020B0503020204020204" pitchFamily="34" charset="-122"/>
                <a:ea typeface="微软雅黑" panose="020B0503020204020204" pitchFamily="34" charset="-122"/>
              </a:rPr>
              <a:t>　　（三）</a:t>
            </a:r>
            <a:r>
              <a:rPr lang="zh-CN" altLang="en-US" sz="1350" b="1" dirty="0">
                <a:solidFill>
                  <a:schemeClr val="tx2"/>
                </a:solidFill>
                <a:latin typeface="微软雅黑" panose="020B0503020204020204" pitchFamily="34" charset="-122"/>
                <a:ea typeface="微软雅黑" panose="020B0503020204020204" pitchFamily="34" charset="-122"/>
              </a:rPr>
              <a:t>未按照本规定组织危大工程验收的；</a:t>
            </a:r>
            <a:endParaRPr lang="zh-CN" altLang="en-US" sz="1350" b="1" dirty="0">
              <a:solidFill>
                <a:schemeClr val="tx2"/>
              </a:solidFill>
              <a:latin typeface="微软雅黑" panose="020B0503020204020204" pitchFamily="34" charset="-122"/>
              <a:ea typeface="微软雅黑" panose="020B0503020204020204" pitchFamily="34" charset="-122"/>
            </a:endParaRPr>
          </a:p>
          <a:p>
            <a:pPr>
              <a:lnSpc>
                <a:spcPct val="200000"/>
              </a:lnSpc>
            </a:pPr>
            <a:r>
              <a:rPr lang="zh-CN" altLang="en-US" sz="1350" dirty="0">
                <a:solidFill>
                  <a:schemeClr val="tx2"/>
                </a:solidFill>
                <a:latin typeface="微软雅黑" panose="020B0503020204020204" pitchFamily="34" charset="-122"/>
                <a:ea typeface="微软雅黑" panose="020B0503020204020204" pitchFamily="34" charset="-122"/>
              </a:rPr>
              <a:t>　　（四）</a:t>
            </a:r>
            <a:r>
              <a:rPr lang="zh-CN" altLang="en-US" sz="1350" b="1" dirty="0">
                <a:solidFill>
                  <a:schemeClr val="tx2"/>
                </a:solidFill>
                <a:latin typeface="微软雅黑" panose="020B0503020204020204" pitchFamily="34" charset="-122"/>
                <a:ea typeface="微软雅黑" panose="020B0503020204020204" pitchFamily="34" charset="-122"/>
              </a:rPr>
              <a:t>发生险情或者事故时，未采取应急处置措施的；</a:t>
            </a:r>
            <a:endParaRPr lang="zh-CN" altLang="en-US" sz="1350" b="1" dirty="0">
              <a:solidFill>
                <a:schemeClr val="tx2"/>
              </a:solidFill>
              <a:latin typeface="微软雅黑" panose="020B0503020204020204" pitchFamily="34" charset="-122"/>
              <a:ea typeface="微软雅黑" panose="020B0503020204020204" pitchFamily="34" charset="-122"/>
            </a:endParaRPr>
          </a:p>
          <a:p>
            <a:pPr>
              <a:lnSpc>
                <a:spcPct val="200000"/>
              </a:lnSpc>
            </a:pPr>
            <a:r>
              <a:rPr lang="zh-CN" altLang="en-US" sz="1350" dirty="0">
                <a:solidFill>
                  <a:schemeClr val="tx2"/>
                </a:solidFill>
                <a:latin typeface="微软雅黑" panose="020B0503020204020204" pitchFamily="34" charset="-122"/>
                <a:ea typeface="微软雅黑" panose="020B0503020204020204" pitchFamily="34" charset="-122"/>
              </a:rPr>
              <a:t>　　（五）</a:t>
            </a:r>
            <a:r>
              <a:rPr lang="zh-CN" altLang="en-US" sz="1350" b="1" dirty="0">
                <a:solidFill>
                  <a:schemeClr val="tx2"/>
                </a:solidFill>
                <a:latin typeface="微软雅黑" panose="020B0503020204020204" pitchFamily="34" charset="-122"/>
                <a:ea typeface="微软雅黑" panose="020B0503020204020204" pitchFamily="34" charset="-122"/>
              </a:rPr>
              <a:t>未按照本规定建立危大工程安全管理档案的。</a:t>
            </a:r>
            <a:endParaRPr lang="zh-CN" altLang="en-US" sz="1350" b="1" dirty="0">
              <a:solidFill>
                <a:schemeClr val="tx2"/>
              </a:solidFill>
              <a:latin typeface="微软雅黑" panose="020B0503020204020204" pitchFamily="34" charset="-122"/>
              <a:ea typeface="微软雅黑" panose="020B0503020204020204" pitchFamily="34" charset="-122"/>
            </a:endParaRPr>
          </a:p>
        </p:txBody>
      </p:sp>
      <p:sp>
        <p:nvSpPr>
          <p:cNvPr id="8"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02</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9"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住建部</a:t>
            </a:r>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en-US" sz="1800" dirty="0">
                <a:solidFill>
                  <a:schemeClr val="tx2"/>
                </a:solidFill>
                <a:latin typeface="微软雅黑" panose="020B0503020204020204" pitchFamily="34" charset="-122"/>
                <a:ea typeface="微软雅黑" panose="020B0503020204020204" pitchFamily="34" charset="-122"/>
              </a:rPr>
              <a:t>号令文件内容介绍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24" y="0"/>
            <a:ext cx="9144000" cy="5145088"/>
          </a:xfrm>
          <a:prstGeom prst="rect">
            <a:avLst/>
          </a:prstGeom>
        </p:spPr>
      </p:pic>
      <p:grpSp>
        <p:nvGrpSpPr>
          <p:cNvPr id="5" name="组合 41"/>
          <p:cNvGrpSpPr/>
          <p:nvPr/>
        </p:nvGrpSpPr>
        <p:grpSpPr>
          <a:xfrm>
            <a:off x="0" y="1651830"/>
            <a:ext cx="9144000" cy="1814777"/>
            <a:chOff x="170694" y="177982"/>
            <a:chExt cx="3936004" cy="781165"/>
          </a:xfrm>
        </p:grpSpPr>
        <p:sp>
          <p:nvSpPr>
            <p:cNvPr id="6" name="等腰三角形 5"/>
            <p:cNvSpPr/>
            <p:nvPr/>
          </p:nvSpPr>
          <p:spPr>
            <a:xfrm>
              <a:off x="1233863" y="177982"/>
              <a:ext cx="355284" cy="35651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7" name="等腰三角形 6"/>
            <p:cNvSpPr/>
            <p:nvPr/>
          </p:nvSpPr>
          <p:spPr>
            <a:xfrm flipV="1">
              <a:off x="200258" y="602633"/>
              <a:ext cx="355284" cy="35651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8" name="矩形 7"/>
            <p:cNvSpPr/>
            <p:nvPr/>
          </p:nvSpPr>
          <p:spPr>
            <a:xfrm>
              <a:off x="170694" y="261768"/>
              <a:ext cx="3936004" cy="611981"/>
            </a:xfrm>
            <a:prstGeom prst="rect">
              <a:avLst/>
            </a:prstGeom>
            <a:solidFill>
              <a:srgbClr val="00468C"/>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p>
          </p:txBody>
        </p:sp>
        <p:sp>
          <p:nvSpPr>
            <p:cNvPr id="9" name="平行四边形 8"/>
            <p:cNvSpPr/>
            <p:nvPr/>
          </p:nvSpPr>
          <p:spPr>
            <a:xfrm>
              <a:off x="376965" y="178257"/>
              <a:ext cx="1036076" cy="779005"/>
            </a:xfrm>
            <a:prstGeom prst="parallelogram">
              <a:avLst>
                <a:gd name="adj" fmla="val 48207"/>
              </a:avLst>
            </a:prstGeom>
            <a:solidFill>
              <a:srgbClr val="0050A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10" name="文本框 6"/>
            <p:cNvSpPr txBox="1"/>
            <p:nvPr/>
          </p:nvSpPr>
          <p:spPr>
            <a:xfrm>
              <a:off x="619912" y="284178"/>
              <a:ext cx="569115" cy="559734"/>
            </a:xfrm>
            <a:prstGeom prst="rect">
              <a:avLst/>
            </a:prstGeom>
            <a:noFill/>
          </p:spPr>
          <p:txBody>
            <a:bodyPr wrap="square" lIns="68580" tIns="34290" rIns="68580" bIns="34290" rtlCol="0">
              <a:spAutoFit/>
            </a:bodyPr>
            <a:lstStyle/>
            <a:p>
              <a:r>
                <a:rPr lang="en-US" altLang="zh-CN" sz="8000" dirty="0" smtClean="0">
                  <a:solidFill>
                    <a:schemeClr val="bg1">
                      <a:lumMod val="95000"/>
                    </a:schemeClr>
                  </a:solidFill>
                  <a:latin typeface="Impact" panose="020B0806030902050204" pitchFamily="34" charset="0"/>
                </a:rPr>
                <a:t>03</a:t>
              </a:r>
              <a:endParaRPr lang="zh-CN" altLang="en-US" sz="8000" dirty="0">
                <a:solidFill>
                  <a:schemeClr val="bg1">
                    <a:lumMod val="95000"/>
                  </a:schemeClr>
                </a:solidFill>
                <a:latin typeface="Impact" panose="020B0806030902050204" pitchFamily="34" charset="0"/>
              </a:endParaRPr>
            </a:p>
          </p:txBody>
        </p:sp>
      </p:grpSp>
      <p:sp>
        <p:nvSpPr>
          <p:cNvPr id="11" name="TextBox 10"/>
          <p:cNvSpPr txBox="1"/>
          <p:nvPr/>
        </p:nvSpPr>
        <p:spPr>
          <a:xfrm>
            <a:off x="2627784" y="2362457"/>
            <a:ext cx="6192687" cy="561694"/>
          </a:xfrm>
          <a:prstGeom prst="rect">
            <a:avLst/>
          </a:prstGeom>
          <a:noFill/>
        </p:spPr>
        <p:txBody>
          <a:bodyPr wrap="square" lIns="68584" tIns="34291" rIns="68584" bIns="34291" rtlCol="0">
            <a:spAutoFit/>
          </a:bodyPr>
          <a:lstStyle/>
          <a:p>
            <a:r>
              <a:rPr lang="zh-CN" altLang="en-US" sz="3200" b="1" dirty="0">
                <a:solidFill>
                  <a:schemeClr val="bg1"/>
                </a:solidFill>
                <a:latin typeface="微软雅黑" panose="020B0503020204020204" pitchFamily="34" charset="-122"/>
                <a:ea typeface="微软雅黑" panose="020B0503020204020204" pitchFamily="34" charset="-122"/>
              </a:rPr>
              <a:t>建办质</a:t>
            </a:r>
            <a:r>
              <a:rPr lang="en-US" altLang="zh-CN" sz="3200" b="1" dirty="0">
                <a:solidFill>
                  <a:schemeClr val="bg1"/>
                </a:solidFill>
                <a:latin typeface="微软雅黑" panose="020B0503020204020204" pitchFamily="34" charset="-122"/>
                <a:ea typeface="微软雅黑" panose="020B0503020204020204" pitchFamily="34" charset="-122"/>
              </a:rPr>
              <a:t>【2018】31</a:t>
            </a:r>
            <a:r>
              <a:rPr lang="zh-CN" altLang="en-US" sz="3200" b="1" dirty="0">
                <a:solidFill>
                  <a:schemeClr val="bg1"/>
                </a:solidFill>
                <a:latin typeface="微软雅黑" panose="020B0503020204020204" pitchFamily="34" charset="-122"/>
                <a:ea typeface="微软雅黑" panose="020B0503020204020204" pitchFamily="34" charset="-122"/>
              </a:rPr>
              <a:t>文件内容介绍</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图片 10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24" y="0"/>
            <a:ext cx="9144000" cy="5145088"/>
          </a:xfrm>
          <a:prstGeom prst="rect">
            <a:avLst/>
          </a:prstGeom>
        </p:spPr>
      </p:pic>
      <p:grpSp>
        <p:nvGrpSpPr>
          <p:cNvPr id="2" name="组合 38"/>
          <p:cNvGrpSpPr/>
          <p:nvPr/>
        </p:nvGrpSpPr>
        <p:grpSpPr>
          <a:xfrm>
            <a:off x="3779912" y="1225658"/>
            <a:ext cx="3965497" cy="432048"/>
            <a:chOff x="4062887" y="4228728"/>
            <a:chExt cx="3965497" cy="432048"/>
          </a:xfrm>
        </p:grpSpPr>
        <p:sp>
          <p:nvSpPr>
            <p:cNvPr id="40" name="圆角矩形 39"/>
            <p:cNvSpPr/>
            <p:nvPr/>
          </p:nvSpPr>
          <p:spPr>
            <a:xfrm>
              <a:off x="4062887" y="4228728"/>
              <a:ext cx="3965497" cy="432048"/>
            </a:xfrm>
            <a:prstGeom prst="roundRect">
              <a:avLst>
                <a:gd name="adj" fmla="val 18431"/>
              </a:avLst>
            </a:prstGeom>
            <a:solidFill>
              <a:srgbClr val="004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smtClean="0">
                  <a:latin typeface="黑体" panose="02010609060101010101" pitchFamily="49" charset="-122"/>
                  <a:ea typeface="黑体" panose="02010609060101010101" pitchFamily="49" charset="-122"/>
                </a:rPr>
                <a:t>02</a:t>
              </a:r>
              <a:r>
                <a:rPr lang="en-US" altLang="zh-CN" dirty="0" smtClean="0"/>
                <a:t> </a:t>
              </a:r>
              <a:endParaRPr lang="zh-CN" altLang="en-US" dirty="0"/>
            </a:p>
          </p:txBody>
        </p:sp>
        <p:sp>
          <p:nvSpPr>
            <p:cNvPr id="41" name="TextBox 40"/>
            <p:cNvSpPr txBox="1"/>
            <p:nvPr/>
          </p:nvSpPr>
          <p:spPr>
            <a:xfrm>
              <a:off x="4788024" y="4289713"/>
              <a:ext cx="3096344" cy="307777"/>
            </a:xfrm>
            <a:prstGeom prst="rect">
              <a:avLst/>
            </a:prstGeom>
            <a:noFill/>
          </p:spPr>
          <p:txBody>
            <a:bodyPr wrap="square" rtlCol="0">
              <a:spAutoFit/>
            </a:bodyPr>
            <a:lstStyle/>
            <a:p>
              <a:r>
                <a:rPr lang="zh-CN" altLang="en-US" sz="1400" b="1" dirty="0">
                  <a:solidFill>
                    <a:schemeClr val="bg1"/>
                  </a:solidFill>
                  <a:latin typeface="微软雅黑" panose="020B0503020204020204" pitchFamily="34" charset="-122"/>
                  <a:ea typeface="微软雅黑" panose="020B0503020204020204" pitchFamily="34" charset="-122"/>
                </a:rPr>
                <a:t>住建部</a:t>
              </a:r>
              <a:r>
                <a:rPr lang="en-US" altLang="zh-CN" sz="1400" b="1" dirty="0">
                  <a:solidFill>
                    <a:schemeClr val="bg1"/>
                  </a:solidFill>
                  <a:latin typeface="微软雅黑" panose="020B0503020204020204" pitchFamily="34" charset="-122"/>
                  <a:ea typeface="微软雅黑" panose="020B0503020204020204" pitchFamily="34" charset="-122"/>
                </a:rPr>
                <a:t>37</a:t>
              </a:r>
              <a:r>
                <a:rPr lang="zh-CN" altLang="en-US" sz="1400" b="1" dirty="0">
                  <a:solidFill>
                    <a:schemeClr val="bg1"/>
                  </a:solidFill>
                  <a:latin typeface="微软雅黑" panose="020B0503020204020204" pitchFamily="34" charset="-122"/>
                  <a:ea typeface="微软雅黑" panose="020B0503020204020204" pitchFamily="34" charset="-122"/>
                </a:rPr>
                <a:t>号令文件内容介绍</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grpSp>
        <p:nvGrpSpPr>
          <p:cNvPr id="3" name="组合 41"/>
          <p:cNvGrpSpPr/>
          <p:nvPr/>
        </p:nvGrpSpPr>
        <p:grpSpPr>
          <a:xfrm>
            <a:off x="3779912" y="1801722"/>
            <a:ext cx="3965497" cy="432048"/>
            <a:chOff x="4062887" y="4228728"/>
            <a:chExt cx="3965497" cy="432048"/>
          </a:xfrm>
        </p:grpSpPr>
        <p:sp>
          <p:nvSpPr>
            <p:cNvPr id="43" name="圆角矩形 42"/>
            <p:cNvSpPr/>
            <p:nvPr/>
          </p:nvSpPr>
          <p:spPr>
            <a:xfrm>
              <a:off x="4062887" y="4228728"/>
              <a:ext cx="3965497" cy="432048"/>
            </a:xfrm>
            <a:prstGeom prst="roundRect">
              <a:avLst>
                <a:gd name="adj" fmla="val 18431"/>
              </a:avLst>
            </a:prstGeom>
            <a:solidFill>
              <a:srgbClr val="004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smtClean="0">
                  <a:latin typeface="黑体" panose="02010609060101010101" pitchFamily="49" charset="-122"/>
                  <a:ea typeface="黑体" panose="02010609060101010101" pitchFamily="49" charset="-122"/>
                </a:rPr>
                <a:t>03</a:t>
              </a:r>
              <a:r>
                <a:rPr lang="en-US" altLang="zh-CN" dirty="0" smtClean="0"/>
                <a:t> </a:t>
              </a:r>
              <a:endParaRPr lang="zh-CN" altLang="en-US" dirty="0"/>
            </a:p>
          </p:txBody>
        </p:sp>
        <p:sp>
          <p:nvSpPr>
            <p:cNvPr id="44" name="TextBox 43"/>
            <p:cNvSpPr txBox="1"/>
            <p:nvPr/>
          </p:nvSpPr>
          <p:spPr>
            <a:xfrm>
              <a:off x="4788024" y="4309458"/>
              <a:ext cx="3096344" cy="307777"/>
            </a:xfrm>
            <a:prstGeom prst="rect">
              <a:avLst/>
            </a:prstGeom>
            <a:noFill/>
          </p:spPr>
          <p:txBody>
            <a:bodyPr wrap="square" rtlCol="0">
              <a:spAutoFit/>
            </a:bodyPr>
            <a:lstStyle/>
            <a:p>
              <a:r>
                <a:rPr lang="zh-CN" altLang="en-US" sz="1400" b="1" dirty="0">
                  <a:solidFill>
                    <a:schemeClr val="bg1"/>
                  </a:solidFill>
                  <a:latin typeface="微软雅黑" panose="020B0503020204020204" pitchFamily="34" charset="-122"/>
                  <a:ea typeface="微软雅黑" panose="020B0503020204020204" pitchFamily="34" charset="-122"/>
                </a:rPr>
                <a:t>建办质</a:t>
              </a:r>
              <a:r>
                <a:rPr lang="en-US" altLang="zh-CN" sz="1400" b="1" dirty="0">
                  <a:solidFill>
                    <a:schemeClr val="bg1"/>
                  </a:solidFill>
                  <a:latin typeface="微软雅黑" panose="020B0503020204020204" pitchFamily="34" charset="-122"/>
                  <a:ea typeface="微软雅黑" panose="020B0503020204020204" pitchFamily="34" charset="-122"/>
                </a:rPr>
                <a:t>【2018】31</a:t>
              </a:r>
              <a:r>
                <a:rPr lang="zh-CN" altLang="en-US" sz="1400" b="1" dirty="0">
                  <a:solidFill>
                    <a:schemeClr val="bg1"/>
                  </a:solidFill>
                  <a:latin typeface="微软雅黑" panose="020B0503020204020204" pitchFamily="34" charset="-122"/>
                  <a:ea typeface="微软雅黑" panose="020B0503020204020204" pitchFamily="34" charset="-122"/>
                </a:rPr>
                <a:t>号文件内容</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grpSp>
        <p:nvGrpSpPr>
          <p:cNvPr id="4" name="组合 44"/>
          <p:cNvGrpSpPr/>
          <p:nvPr/>
        </p:nvGrpSpPr>
        <p:grpSpPr>
          <a:xfrm>
            <a:off x="3789529" y="2377786"/>
            <a:ext cx="3965497" cy="432048"/>
            <a:chOff x="4062887" y="4228728"/>
            <a:chExt cx="3965497" cy="432048"/>
          </a:xfrm>
        </p:grpSpPr>
        <p:sp>
          <p:nvSpPr>
            <p:cNvPr id="46" name="圆角矩形 45"/>
            <p:cNvSpPr/>
            <p:nvPr/>
          </p:nvSpPr>
          <p:spPr>
            <a:xfrm>
              <a:off x="4062887" y="4228728"/>
              <a:ext cx="3965497" cy="432048"/>
            </a:xfrm>
            <a:prstGeom prst="roundRect">
              <a:avLst>
                <a:gd name="adj" fmla="val 18431"/>
              </a:avLst>
            </a:prstGeom>
            <a:solidFill>
              <a:srgbClr val="004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smtClean="0">
                  <a:latin typeface="黑体" panose="02010609060101010101" pitchFamily="49" charset="-122"/>
                  <a:ea typeface="黑体" panose="02010609060101010101" pitchFamily="49" charset="-122"/>
                </a:rPr>
                <a:t>04</a:t>
              </a:r>
              <a:r>
                <a:rPr lang="en-US" altLang="zh-CN" dirty="0" smtClean="0"/>
                <a:t> </a:t>
              </a:r>
              <a:endParaRPr lang="zh-CN" altLang="en-US" dirty="0"/>
            </a:p>
          </p:txBody>
        </p:sp>
        <p:sp>
          <p:nvSpPr>
            <p:cNvPr id="47" name="TextBox 46"/>
            <p:cNvSpPr txBox="1"/>
            <p:nvPr/>
          </p:nvSpPr>
          <p:spPr>
            <a:xfrm>
              <a:off x="4788024" y="4289713"/>
              <a:ext cx="3096344" cy="307777"/>
            </a:xfrm>
            <a:prstGeom prst="rect">
              <a:avLst/>
            </a:prstGeom>
            <a:noFill/>
          </p:spPr>
          <p:txBody>
            <a:bodyPr wrap="square" rtlCol="0">
              <a:spAutoFit/>
            </a:bodyPr>
            <a:lstStyle/>
            <a:p>
              <a:r>
                <a:rPr lang="en-US" altLang="zh-CN" sz="1400" b="1" dirty="0">
                  <a:solidFill>
                    <a:schemeClr val="bg1"/>
                  </a:solidFill>
                  <a:latin typeface="微软雅黑" panose="020B0503020204020204" pitchFamily="34" charset="-122"/>
                  <a:ea typeface="微软雅黑" panose="020B0503020204020204" pitchFamily="34" charset="-122"/>
                </a:rPr>
                <a:t>37</a:t>
              </a:r>
              <a:r>
                <a:rPr lang="zh-CN" altLang="en-US" sz="1400" b="1" dirty="0">
                  <a:solidFill>
                    <a:schemeClr val="bg1"/>
                  </a:solidFill>
                  <a:latin typeface="微软雅黑" panose="020B0503020204020204" pitchFamily="34" charset="-122"/>
                  <a:ea typeface="微软雅黑" panose="020B0503020204020204" pitchFamily="34" charset="-122"/>
                </a:rPr>
                <a:t>号令与原</a:t>
              </a:r>
              <a:r>
                <a:rPr lang="en-US" altLang="zh-CN" sz="1400" b="1" dirty="0">
                  <a:solidFill>
                    <a:schemeClr val="bg1"/>
                  </a:solidFill>
                  <a:latin typeface="微软雅黑" panose="020B0503020204020204" pitchFamily="34" charset="-122"/>
                  <a:ea typeface="微软雅黑" panose="020B0503020204020204" pitchFamily="34" charset="-122"/>
                </a:rPr>
                <a:t>87</a:t>
              </a:r>
              <a:r>
                <a:rPr lang="zh-CN" altLang="en-US" sz="1400" b="1" dirty="0">
                  <a:solidFill>
                    <a:schemeClr val="bg1"/>
                  </a:solidFill>
                  <a:latin typeface="微软雅黑" panose="020B0503020204020204" pitchFamily="34" charset="-122"/>
                  <a:ea typeface="微软雅黑" panose="020B0503020204020204" pitchFamily="34" charset="-122"/>
                </a:rPr>
                <a:t>号文的十大变化</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grpSp>
        <p:nvGrpSpPr>
          <p:cNvPr id="5" name="组合 6"/>
          <p:cNvGrpSpPr/>
          <p:nvPr/>
        </p:nvGrpSpPr>
        <p:grpSpPr>
          <a:xfrm>
            <a:off x="899592" y="1743578"/>
            <a:ext cx="2136776" cy="1872208"/>
            <a:chOff x="899592" y="1743578"/>
            <a:chExt cx="2136776" cy="1872208"/>
          </a:xfrm>
        </p:grpSpPr>
        <p:sp>
          <p:nvSpPr>
            <p:cNvPr id="6" name="椭圆 5"/>
            <p:cNvSpPr/>
            <p:nvPr/>
          </p:nvSpPr>
          <p:spPr>
            <a:xfrm>
              <a:off x="1046704" y="1743578"/>
              <a:ext cx="1872208" cy="1872208"/>
            </a:xfrm>
            <a:prstGeom prst="ellipse">
              <a:avLst/>
            </a:prstGeom>
            <a:solidFill>
              <a:srgbClr val="004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文本框 52"/>
            <p:cNvSpPr>
              <a:spLocks noChangeArrowheads="1"/>
            </p:cNvSpPr>
            <p:nvPr/>
          </p:nvSpPr>
          <p:spPr bwMode="auto">
            <a:xfrm>
              <a:off x="899593" y="1972240"/>
              <a:ext cx="2136775" cy="768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296" tIns="41148" rIns="82296" bIns="41148">
              <a:spAutoFit/>
            </a:bodyPr>
            <a:lstStyle>
              <a:lvl1pPr algn="l" defTabSz="822325">
                <a:defRPr>
                  <a:solidFill>
                    <a:schemeClr val="tx1"/>
                  </a:solidFill>
                  <a:latin typeface="Arial" panose="020B0604020202020204" pitchFamily="34" charset="0"/>
                  <a:ea typeface="宋体" panose="02010600030101010101" pitchFamily="2" charset="-122"/>
                </a:defRPr>
              </a:lvl1pPr>
              <a:lvl2pPr marL="668655" indent="-257175" algn="l" defTabSz="822325">
                <a:defRPr>
                  <a:solidFill>
                    <a:schemeClr val="tx1"/>
                  </a:solidFill>
                  <a:latin typeface="Arial" panose="020B0604020202020204" pitchFamily="34" charset="0"/>
                  <a:ea typeface="宋体" panose="02010600030101010101" pitchFamily="2" charset="-122"/>
                </a:defRPr>
              </a:lvl2pPr>
              <a:lvl3pPr marL="1028700" indent="-206375" algn="l" defTabSz="822325">
                <a:defRPr>
                  <a:solidFill>
                    <a:schemeClr val="tx1"/>
                  </a:solidFill>
                  <a:latin typeface="Arial" panose="020B0604020202020204" pitchFamily="34" charset="0"/>
                  <a:ea typeface="宋体" panose="02010600030101010101" pitchFamily="2" charset="-122"/>
                </a:defRPr>
              </a:lvl3pPr>
              <a:lvl4pPr marL="1440180" indent="-205105" algn="l" defTabSz="822325">
                <a:defRPr>
                  <a:solidFill>
                    <a:schemeClr val="tx1"/>
                  </a:solidFill>
                  <a:latin typeface="Arial" panose="020B0604020202020204" pitchFamily="34" charset="0"/>
                  <a:ea typeface="宋体" panose="02010600030101010101" pitchFamily="2" charset="-122"/>
                </a:defRPr>
              </a:lvl4pPr>
              <a:lvl5pPr marL="1851025" indent="-205105" algn="l" defTabSz="822325">
                <a:defRPr>
                  <a:solidFill>
                    <a:schemeClr val="tx1"/>
                  </a:solidFill>
                  <a:latin typeface="Arial" panose="020B0604020202020204" pitchFamily="34" charset="0"/>
                  <a:ea typeface="宋体" panose="02010600030101010101" pitchFamily="2" charset="-122"/>
                </a:defRPr>
              </a:lvl5pPr>
              <a:lvl6pPr marL="2308225" indent="-205105" defTabSz="8223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765425" indent="-205105" defTabSz="8223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222625" indent="-205105" defTabSz="8223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679825" indent="-205105" defTabSz="8223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 typeface="Arial" panose="020B0604020202020204" pitchFamily="34" charset="0"/>
                <a:buNone/>
              </a:pPr>
              <a:r>
                <a:rPr lang="zh-CN" altLang="en-US" sz="4500" b="1" dirty="0">
                  <a:solidFill>
                    <a:schemeClr val="bg1"/>
                  </a:solidFill>
                  <a:ea typeface="微软雅黑" panose="020B0503020204020204" pitchFamily="34" charset="-122"/>
                  <a:sym typeface="Arial" panose="020B0604020202020204" pitchFamily="34" charset="0"/>
                </a:rPr>
                <a:t>目录</a:t>
              </a:r>
              <a:endParaRPr lang="zh-CN" altLang="en-US" sz="1600" dirty="0">
                <a:sym typeface="Arial" panose="020B0604020202020204" pitchFamily="34" charset="0"/>
              </a:endParaRPr>
            </a:p>
          </p:txBody>
        </p:sp>
        <p:sp>
          <p:nvSpPr>
            <p:cNvPr id="63" name="TextBox 15"/>
            <p:cNvSpPr>
              <a:spLocks noChangeArrowheads="1"/>
            </p:cNvSpPr>
            <p:nvPr/>
          </p:nvSpPr>
          <p:spPr bwMode="auto">
            <a:xfrm>
              <a:off x="899592" y="2792111"/>
              <a:ext cx="21367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296" tIns="41148" rIns="82296" bIns="41148">
              <a:spAutoFit/>
            </a:bodyPr>
            <a:lstStyle>
              <a:lvl1pPr algn="l" defTabSz="822325">
                <a:defRPr>
                  <a:solidFill>
                    <a:schemeClr val="tx1"/>
                  </a:solidFill>
                  <a:latin typeface="Arial" panose="020B0604020202020204" pitchFamily="34" charset="0"/>
                  <a:ea typeface="宋体" panose="02010600030101010101" pitchFamily="2" charset="-122"/>
                </a:defRPr>
              </a:lvl1pPr>
              <a:lvl2pPr marL="668655" indent="-257175" algn="l" defTabSz="822325">
                <a:defRPr>
                  <a:solidFill>
                    <a:schemeClr val="tx1"/>
                  </a:solidFill>
                  <a:latin typeface="Arial" panose="020B0604020202020204" pitchFamily="34" charset="0"/>
                  <a:ea typeface="宋体" panose="02010600030101010101" pitchFamily="2" charset="-122"/>
                </a:defRPr>
              </a:lvl2pPr>
              <a:lvl3pPr marL="1028700" indent="-206375" algn="l" defTabSz="822325">
                <a:defRPr>
                  <a:solidFill>
                    <a:schemeClr val="tx1"/>
                  </a:solidFill>
                  <a:latin typeface="Arial" panose="020B0604020202020204" pitchFamily="34" charset="0"/>
                  <a:ea typeface="宋体" panose="02010600030101010101" pitchFamily="2" charset="-122"/>
                </a:defRPr>
              </a:lvl3pPr>
              <a:lvl4pPr marL="1440180" indent="-205105" algn="l" defTabSz="822325">
                <a:defRPr>
                  <a:solidFill>
                    <a:schemeClr val="tx1"/>
                  </a:solidFill>
                  <a:latin typeface="Arial" panose="020B0604020202020204" pitchFamily="34" charset="0"/>
                  <a:ea typeface="宋体" panose="02010600030101010101" pitchFamily="2" charset="-122"/>
                </a:defRPr>
              </a:lvl4pPr>
              <a:lvl5pPr marL="1851025" indent="-205105" algn="l" defTabSz="822325">
                <a:defRPr>
                  <a:solidFill>
                    <a:schemeClr val="tx1"/>
                  </a:solidFill>
                  <a:latin typeface="Arial" panose="020B0604020202020204" pitchFamily="34" charset="0"/>
                  <a:ea typeface="宋体" panose="02010600030101010101" pitchFamily="2" charset="-122"/>
                </a:defRPr>
              </a:lvl5pPr>
              <a:lvl6pPr marL="2308225" indent="-205105" defTabSz="8223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765425" indent="-205105" defTabSz="8223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222625" indent="-205105" defTabSz="8223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679825" indent="-205105" defTabSz="8223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 typeface="Arial" panose="020B0604020202020204" pitchFamily="34" charset="0"/>
                <a:buNone/>
              </a:pPr>
              <a:r>
                <a:rPr lang="en-US" altLang="zh-CN" sz="2900" dirty="0">
                  <a:solidFill>
                    <a:schemeClr val="bg1"/>
                  </a:solidFill>
                  <a:latin typeface="Agency FB" panose="020B0503020202020204" pitchFamily="34" charset="0"/>
                  <a:sym typeface="Agency FB" panose="020B0503020202020204" pitchFamily="34" charset="0"/>
                </a:rPr>
                <a:t>Contents</a:t>
              </a:r>
              <a:endParaRPr lang="zh-CN" altLang="en-US" sz="2900" dirty="0">
                <a:solidFill>
                  <a:schemeClr val="bg1"/>
                </a:solidFill>
                <a:latin typeface="Agency FB" panose="020B0503020202020204" pitchFamily="34" charset="0"/>
                <a:sym typeface="Agency FB" panose="020B0503020202020204" pitchFamily="34" charset="0"/>
              </a:endParaRPr>
            </a:p>
          </p:txBody>
        </p:sp>
      </p:grpSp>
      <p:grpSp>
        <p:nvGrpSpPr>
          <p:cNvPr id="16" name="组合 44"/>
          <p:cNvGrpSpPr/>
          <p:nvPr/>
        </p:nvGrpSpPr>
        <p:grpSpPr>
          <a:xfrm>
            <a:off x="3789529" y="3529914"/>
            <a:ext cx="3965497" cy="432048"/>
            <a:chOff x="4062887" y="4157290"/>
            <a:chExt cx="3965497" cy="432048"/>
          </a:xfrm>
        </p:grpSpPr>
        <p:sp>
          <p:nvSpPr>
            <p:cNvPr id="17" name="圆角矩形 16"/>
            <p:cNvSpPr/>
            <p:nvPr/>
          </p:nvSpPr>
          <p:spPr>
            <a:xfrm>
              <a:off x="4062887" y="4157290"/>
              <a:ext cx="3965497" cy="432048"/>
            </a:xfrm>
            <a:prstGeom prst="roundRect">
              <a:avLst>
                <a:gd name="adj" fmla="val 18431"/>
              </a:avLst>
            </a:prstGeom>
            <a:solidFill>
              <a:srgbClr val="004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smtClean="0">
                  <a:latin typeface="黑体" panose="02010609060101010101" pitchFamily="49" charset="-122"/>
                  <a:ea typeface="黑体" panose="02010609060101010101" pitchFamily="49" charset="-122"/>
                </a:rPr>
                <a:t>06</a:t>
              </a:r>
              <a:r>
                <a:rPr lang="en-US" altLang="zh-CN" dirty="0" smtClean="0"/>
                <a:t> </a:t>
              </a:r>
              <a:endParaRPr lang="zh-CN" altLang="en-US" dirty="0"/>
            </a:p>
          </p:txBody>
        </p:sp>
        <p:sp>
          <p:nvSpPr>
            <p:cNvPr id="18" name="TextBox 17"/>
            <p:cNvSpPr txBox="1"/>
            <p:nvPr/>
          </p:nvSpPr>
          <p:spPr>
            <a:xfrm>
              <a:off x="4788024" y="4228728"/>
              <a:ext cx="3096344" cy="307777"/>
            </a:xfrm>
            <a:prstGeom prst="rect">
              <a:avLst/>
            </a:prstGeom>
            <a:noFill/>
          </p:spPr>
          <p:txBody>
            <a:bodyPr wrap="square" rtlCol="0">
              <a:spAutoFit/>
            </a:bodyPr>
            <a:lstStyle/>
            <a:p>
              <a:r>
                <a:rPr lang="zh-CN" altLang="en-US" sz="1400" b="1" dirty="0">
                  <a:solidFill>
                    <a:schemeClr val="bg1"/>
                  </a:solidFill>
                  <a:latin typeface="微软雅黑" panose="020B0503020204020204" pitchFamily="34" charset="-122"/>
                  <a:ea typeface="微软雅黑" panose="020B0503020204020204" pitchFamily="34" charset="-122"/>
                </a:rPr>
                <a:t>危大工程安全管理档案</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grpSp>
        <p:nvGrpSpPr>
          <p:cNvPr id="20" name="组合 44"/>
          <p:cNvGrpSpPr/>
          <p:nvPr/>
        </p:nvGrpSpPr>
        <p:grpSpPr>
          <a:xfrm>
            <a:off x="3793324" y="2953850"/>
            <a:ext cx="3965497" cy="432048"/>
            <a:chOff x="4062887" y="4228728"/>
            <a:chExt cx="3965497" cy="432048"/>
          </a:xfrm>
        </p:grpSpPr>
        <p:sp>
          <p:nvSpPr>
            <p:cNvPr id="21" name="圆角矩形 20"/>
            <p:cNvSpPr/>
            <p:nvPr/>
          </p:nvSpPr>
          <p:spPr>
            <a:xfrm>
              <a:off x="4062887" y="4228728"/>
              <a:ext cx="3965497" cy="432048"/>
            </a:xfrm>
            <a:prstGeom prst="roundRect">
              <a:avLst>
                <a:gd name="adj" fmla="val 18431"/>
              </a:avLst>
            </a:prstGeom>
            <a:solidFill>
              <a:srgbClr val="004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smtClean="0">
                  <a:latin typeface="黑体" panose="02010609060101010101" pitchFamily="49" charset="-122"/>
                  <a:ea typeface="黑体" panose="02010609060101010101" pitchFamily="49" charset="-122"/>
                </a:rPr>
                <a:t>05</a:t>
              </a:r>
              <a:r>
                <a:rPr lang="en-US" altLang="zh-CN" dirty="0" smtClean="0"/>
                <a:t> </a:t>
              </a:r>
              <a:endParaRPr lang="zh-CN" altLang="en-US" dirty="0"/>
            </a:p>
          </p:txBody>
        </p:sp>
        <p:sp>
          <p:nvSpPr>
            <p:cNvPr id="22" name="TextBox 46"/>
            <p:cNvSpPr txBox="1"/>
            <p:nvPr/>
          </p:nvSpPr>
          <p:spPr>
            <a:xfrm>
              <a:off x="4788024" y="4289713"/>
              <a:ext cx="3096344" cy="307777"/>
            </a:xfrm>
            <a:prstGeom prst="rect">
              <a:avLst/>
            </a:prstGeom>
            <a:noFill/>
          </p:spPr>
          <p:txBody>
            <a:bodyPr wrap="square" rtlCol="0">
              <a:spAutoFit/>
            </a:bodyPr>
            <a:lstStyle/>
            <a:p>
              <a:r>
                <a:rPr lang="en-US" altLang="zh-CN" sz="1400" b="1" dirty="0">
                  <a:solidFill>
                    <a:schemeClr val="bg1"/>
                  </a:solidFill>
                  <a:latin typeface="微软雅黑" panose="020B0503020204020204" pitchFamily="34" charset="-122"/>
                  <a:ea typeface="微软雅黑" panose="020B0503020204020204" pitchFamily="34" charset="-122"/>
                </a:rPr>
                <a:t>31</a:t>
              </a:r>
              <a:r>
                <a:rPr lang="zh-CN" altLang="en-US" sz="1400" b="1" dirty="0">
                  <a:solidFill>
                    <a:schemeClr val="bg1"/>
                  </a:solidFill>
                  <a:latin typeface="微软雅黑" panose="020B0503020204020204" pitchFamily="34" charset="-122"/>
                  <a:ea typeface="微软雅黑" panose="020B0503020204020204" pitchFamily="34" charset="-122"/>
                </a:rPr>
                <a:t>号文与原</a:t>
              </a:r>
              <a:r>
                <a:rPr lang="en-US" altLang="zh-CN" sz="1400" b="1" dirty="0">
                  <a:solidFill>
                    <a:schemeClr val="bg1"/>
                  </a:solidFill>
                  <a:latin typeface="微软雅黑" panose="020B0503020204020204" pitchFamily="34" charset="-122"/>
                  <a:ea typeface="微软雅黑" panose="020B0503020204020204" pitchFamily="34" charset="-122"/>
                </a:rPr>
                <a:t>87</a:t>
              </a:r>
              <a:r>
                <a:rPr lang="zh-CN" altLang="en-US" sz="1400" b="1" dirty="0">
                  <a:solidFill>
                    <a:schemeClr val="bg1"/>
                  </a:solidFill>
                  <a:latin typeface="微软雅黑" panose="020B0503020204020204" pitchFamily="34" charset="-122"/>
                  <a:ea typeface="微软雅黑" panose="020B0503020204020204" pitchFamily="34" charset="-122"/>
                </a:rPr>
                <a:t>号文的对比详解</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grpSp>
        <p:nvGrpSpPr>
          <p:cNvPr id="23" name="组合 38"/>
          <p:cNvGrpSpPr/>
          <p:nvPr/>
        </p:nvGrpSpPr>
        <p:grpSpPr>
          <a:xfrm>
            <a:off x="3789529" y="4084712"/>
            <a:ext cx="3965497" cy="432048"/>
            <a:chOff x="4062887" y="4228728"/>
            <a:chExt cx="3965497" cy="432048"/>
          </a:xfrm>
        </p:grpSpPr>
        <p:sp>
          <p:nvSpPr>
            <p:cNvPr id="24" name="圆角矩形 23"/>
            <p:cNvSpPr/>
            <p:nvPr/>
          </p:nvSpPr>
          <p:spPr>
            <a:xfrm>
              <a:off x="4062887" y="4228728"/>
              <a:ext cx="3965497" cy="432048"/>
            </a:xfrm>
            <a:prstGeom prst="roundRect">
              <a:avLst>
                <a:gd name="adj" fmla="val 18431"/>
              </a:avLst>
            </a:prstGeom>
            <a:solidFill>
              <a:srgbClr val="004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smtClean="0">
                  <a:latin typeface="黑体" panose="02010609060101010101" pitchFamily="49" charset="-122"/>
                  <a:ea typeface="黑体" panose="02010609060101010101" pitchFamily="49" charset="-122"/>
                </a:rPr>
                <a:t>07</a:t>
              </a:r>
              <a:r>
                <a:rPr lang="en-US" altLang="zh-CN" dirty="0" smtClean="0"/>
                <a:t> </a:t>
              </a:r>
              <a:endParaRPr lang="zh-CN" altLang="en-US" dirty="0"/>
            </a:p>
          </p:txBody>
        </p:sp>
        <p:sp>
          <p:nvSpPr>
            <p:cNvPr id="25" name="TextBox 40"/>
            <p:cNvSpPr txBox="1"/>
            <p:nvPr/>
          </p:nvSpPr>
          <p:spPr>
            <a:xfrm>
              <a:off x="4788024" y="4289713"/>
              <a:ext cx="3096344" cy="307777"/>
            </a:xfrm>
            <a:prstGeom prst="rect">
              <a:avLst/>
            </a:prstGeom>
            <a:noFill/>
          </p:spPr>
          <p:txBody>
            <a:bodyPr wrap="square" rtlCol="0">
              <a:spAutoFit/>
            </a:bodyPr>
            <a:lstStyle/>
            <a:p>
              <a:r>
                <a:rPr lang="zh-CN" altLang="en-US" sz="1400" b="1" dirty="0">
                  <a:solidFill>
                    <a:schemeClr val="bg1"/>
                  </a:solidFill>
                  <a:latin typeface="微软雅黑" panose="020B0503020204020204" pitchFamily="34" charset="-122"/>
                  <a:ea typeface="微软雅黑" panose="020B0503020204020204" pitchFamily="34" charset="-122"/>
                </a:rPr>
                <a:t> 危大工程施工管控措施</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grpSp>
        <p:nvGrpSpPr>
          <p:cNvPr id="26" name="组合 38"/>
          <p:cNvGrpSpPr/>
          <p:nvPr/>
        </p:nvGrpSpPr>
        <p:grpSpPr>
          <a:xfrm>
            <a:off x="3779887" y="648072"/>
            <a:ext cx="3965497" cy="432048"/>
            <a:chOff x="4062887" y="4228728"/>
            <a:chExt cx="3965497" cy="432048"/>
          </a:xfrm>
        </p:grpSpPr>
        <p:sp>
          <p:nvSpPr>
            <p:cNvPr id="27" name="圆角矩形 26"/>
            <p:cNvSpPr/>
            <p:nvPr/>
          </p:nvSpPr>
          <p:spPr>
            <a:xfrm>
              <a:off x="4062887" y="4228728"/>
              <a:ext cx="3965497" cy="432048"/>
            </a:xfrm>
            <a:prstGeom prst="roundRect">
              <a:avLst>
                <a:gd name="adj" fmla="val 18431"/>
              </a:avLst>
            </a:prstGeom>
            <a:solidFill>
              <a:srgbClr val="004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smtClean="0">
                  <a:latin typeface="黑体" panose="02010609060101010101" pitchFamily="49" charset="-122"/>
                  <a:ea typeface="黑体" panose="02010609060101010101" pitchFamily="49" charset="-122"/>
                </a:rPr>
                <a:t>01</a:t>
              </a:r>
              <a:r>
                <a:rPr lang="en-US" altLang="zh-CN" dirty="0" smtClean="0"/>
                <a:t> </a:t>
              </a:r>
              <a:endParaRPr lang="zh-CN" altLang="en-US" dirty="0"/>
            </a:p>
          </p:txBody>
        </p:sp>
        <p:sp>
          <p:nvSpPr>
            <p:cNvPr id="28" name="TextBox 40"/>
            <p:cNvSpPr txBox="1"/>
            <p:nvPr/>
          </p:nvSpPr>
          <p:spPr>
            <a:xfrm>
              <a:off x="4788024" y="4289713"/>
              <a:ext cx="3096344" cy="307777"/>
            </a:xfrm>
            <a:prstGeom prst="rect">
              <a:avLst/>
            </a:prstGeom>
            <a:noFill/>
          </p:spPr>
          <p:txBody>
            <a:bodyPr wrap="square" rtlCol="0">
              <a:spAutoFit/>
            </a:bodyPr>
            <a:lstStyle/>
            <a:p>
              <a:r>
                <a:rPr lang="zh-CN" altLang="en-US" sz="1400" b="1" dirty="0">
                  <a:solidFill>
                    <a:schemeClr val="bg1"/>
                  </a:solidFill>
                  <a:latin typeface="微软雅黑" panose="020B0503020204020204" pitchFamily="34" charset="-122"/>
                  <a:ea typeface="微软雅黑" panose="020B0503020204020204" pitchFamily="34" charset="-122"/>
                </a:rPr>
                <a:t>住建部</a:t>
              </a:r>
              <a:r>
                <a:rPr lang="en-US" altLang="zh-CN" sz="1400" b="1" dirty="0">
                  <a:solidFill>
                    <a:schemeClr val="bg1"/>
                  </a:solidFill>
                  <a:latin typeface="微软雅黑" panose="020B0503020204020204" pitchFamily="34" charset="-122"/>
                  <a:ea typeface="微软雅黑" panose="020B0503020204020204" pitchFamily="34" charset="-122"/>
                </a:rPr>
                <a:t>37</a:t>
              </a:r>
              <a:r>
                <a:rPr lang="zh-CN" altLang="en-US" sz="1400" b="1" dirty="0">
                  <a:solidFill>
                    <a:schemeClr val="bg1"/>
                  </a:solidFill>
                  <a:latin typeface="微软雅黑" panose="020B0503020204020204" pitchFamily="34" charset="-122"/>
                  <a:ea typeface="微软雅黑" panose="020B0503020204020204" pitchFamily="34" charset="-122"/>
                </a:rPr>
                <a:t>号令、</a:t>
              </a:r>
              <a:r>
                <a:rPr lang="en-US" altLang="zh-CN" sz="1400" b="1" dirty="0">
                  <a:solidFill>
                    <a:schemeClr val="bg1"/>
                  </a:solidFill>
                  <a:latin typeface="微软雅黑" panose="020B0503020204020204" pitchFamily="34" charset="-122"/>
                  <a:ea typeface="微软雅黑" panose="020B0503020204020204" pitchFamily="34" charset="-122"/>
                </a:rPr>
                <a:t>31</a:t>
              </a:r>
              <a:r>
                <a:rPr lang="zh-CN" altLang="en-US" sz="1400" b="1" dirty="0">
                  <a:solidFill>
                    <a:schemeClr val="bg1"/>
                  </a:solidFill>
                  <a:latin typeface="微软雅黑" panose="020B0503020204020204" pitchFamily="34" charset="-122"/>
                  <a:ea typeface="微软雅黑" panose="020B0503020204020204" pitchFamily="34" charset="-122"/>
                </a:rPr>
                <a:t>号文背景介绍</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369578" y="1114952"/>
            <a:ext cx="3721147" cy="2860783"/>
          </a:xfrm>
          <a:prstGeom prst="rect">
            <a:avLst/>
          </a:prstGeom>
        </p:spPr>
        <p:txBody>
          <a:bodyPr wrap="square">
            <a:spAutoFit/>
          </a:bodyPr>
          <a:lstStyle/>
          <a:p>
            <a:pPr marL="213995" indent="-213995">
              <a:lnSpc>
                <a:spcPct val="150000"/>
              </a:lnSpc>
              <a:buFont typeface="Wingdings" panose="05000000000000000000" pitchFamily="2" charset="2"/>
              <a:buChar char="n"/>
            </a:pPr>
            <a:r>
              <a:rPr lang="en-US" altLang="zh-CN" sz="1500" dirty="0">
                <a:solidFill>
                  <a:schemeClr val="tx2"/>
                </a:solidFill>
                <a:latin typeface="微软雅黑" panose="020B0503020204020204" pitchFamily="34" charset="-122"/>
                <a:ea typeface="微软雅黑" panose="020B0503020204020204" pitchFamily="34" charset="-122"/>
              </a:rPr>
              <a:t>2018</a:t>
            </a:r>
            <a:r>
              <a:rPr lang="zh-CN" altLang="zh-CN" sz="1500" dirty="0">
                <a:solidFill>
                  <a:schemeClr val="tx2"/>
                </a:solidFill>
                <a:latin typeface="微软雅黑" panose="020B0503020204020204" pitchFamily="34" charset="-122"/>
                <a:ea typeface="微软雅黑" panose="020B0503020204020204" pitchFamily="34" charset="-122"/>
              </a:rPr>
              <a:t>年</a:t>
            </a:r>
            <a:r>
              <a:rPr lang="en-US" altLang="zh-CN" sz="1500" dirty="0">
                <a:solidFill>
                  <a:schemeClr val="tx2"/>
                </a:solidFill>
                <a:latin typeface="微软雅黑" panose="020B0503020204020204" pitchFamily="34" charset="-122"/>
                <a:ea typeface="微软雅黑" panose="020B0503020204020204" pitchFamily="34" charset="-122"/>
              </a:rPr>
              <a:t>5</a:t>
            </a:r>
            <a:r>
              <a:rPr lang="zh-CN" altLang="zh-CN" sz="1500" dirty="0">
                <a:solidFill>
                  <a:schemeClr val="tx2"/>
                </a:solidFill>
                <a:latin typeface="微软雅黑" panose="020B0503020204020204" pitchFamily="34" charset="-122"/>
                <a:ea typeface="微软雅黑" panose="020B0503020204020204" pitchFamily="34" charset="-122"/>
              </a:rPr>
              <a:t>月</a:t>
            </a:r>
            <a:r>
              <a:rPr lang="en-US" altLang="zh-CN" sz="1500" dirty="0">
                <a:solidFill>
                  <a:schemeClr val="tx2"/>
                </a:solidFill>
                <a:latin typeface="微软雅黑" panose="020B0503020204020204" pitchFamily="34" charset="-122"/>
                <a:ea typeface="微软雅黑" panose="020B0503020204020204" pitchFamily="34" charset="-122"/>
              </a:rPr>
              <a:t>22</a:t>
            </a:r>
            <a:r>
              <a:rPr lang="zh-CN" altLang="zh-CN" sz="1500" dirty="0">
                <a:solidFill>
                  <a:schemeClr val="tx2"/>
                </a:solidFill>
                <a:latin typeface="微软雅黑" panose="020B0503020204020204" pitchFamily="34" charset="-122"/>
                <a:ea typeface="微软雅黑" panose="020B0503020204020204" pitchFamily="34" charset="-122"/>
              </a:rPr>
              <a:t>日中华人民共和国住房和城乡建设部办公厅下发关于实施《危险性较大的分部分项工程安全管理规定》有关问题的通知（建办质【</a:t>
            </a:r>
            <a:r>
              <a:rPr lang="en-US" altLang="zh-CN" sz="1500" dirty="0">
                <a:solidFill>
                  <a:schemeClr val="tx2"/>
                </a:solidFill>
                <a:latin typeface="微软雅黑" panose="020B0503020204020204" pitchFamily="34" charset="-122"/>
                <a:ea typeface="微软雅黑" panose="020B0503020204020204" pitchFamily="34" charset="-122"/>
              </a:rPr>
              <a:t>2018</a:t>
            </a:r>
            <a:r>
              <a:rPr lang="zh-CN" altLang="zh-CN" sz="1500" dirty="0">
                <a:solidFill>
                  <a:schemeClr val="tx2"/>
                </a:solidFill>
                <a:latin typeface="微软雅黑" panose="020B0503020204020204" pitchFamily="34" charset="-122"/>
                <a:ea typeface="微软雅黑" panose="020B0503020204020204" pitchFamily="34" charset="-122"/>
              </a:rPr>
              <a:t>】</a:t>
            </a:r>
            <a:r>
              <a:rPr lang="en-US" altLang="zh-CN" sz="1500" dirty="0">
                <a:solidFill>
                  <a:schemeClr val="tx2"/>
                </a:solidFill>
                <a:latin typeface="微软雅黑" panose="020B0503020204020204" pitchFamily="34" charset="-122"/>
                <a:ea typeface="微软雅黑" panose="020B0503020204020204" pitchFamily="34" charset="-122"/>
              </a:rPr>
              <a:t>31</a:t>
            </a:r>
            <a:r>
              <a:rPr lang="zh-CN" altLang="zh-CN" sz="1500" dirty="0">
                <a:solidFill>
                  <a:schemeClr val="tx2"/>
                </a:solidFill>
                <a:latin typeface="微软雅黑" panose="020B0503020204020204" pitchFamily="34" charset="-122"/>
                <a:ea typeface="微软雅黑" panose="020B0503020204020204" pitchFamily="34" charset="-122"/>
              </a:rPr>
              <a:t>号）</a:t>
            </a:r>
            <a:r>
              <a:rPr lang="zh-CN" altLang="en-US" sz="1500" dirty="0">
                <a:solidFill>
                  <a:schemeClr val="tx2"/>
                </a:solidFill>
                <a:latin typeface="微软雅黑" panose="020B0503020204020204" pitchFamily="34" charset="-122"/>
                <a:ea typeface="微软雅黑" panose="020B0503020204020204" pitchFamily="34" charset="-122"/>
              </a:rPr>
              <a:t>。</a:t>
            </a:r>
            <a:endParaRPr lang="en-US" altLang="zh-CN" sz="1500" dirty="0">
              <a:solidFill>
                <a:schemeClr val="tx2"/>
              </a:solidFill>
              <a:latin typeface="微软雅黑" panose="020B0503020204020204" pitchFamily="34" charset="-122"/>
              <a:ea typeface="微软雅黑" panose="020B0503020204020204" pitchFamily="34" charset="-122"/>
            </a:endParaRPr>
          </a:p>
          <a:p>
            <a:pPr marL="213995" indent="-213995">
              <a:lnSpc>
                <a:spcPct val="150000"/>
              </a:lnSpc>
              <a:buFont typeface="Wingdings" panose="05000000000000000000" pitchFamily="2" charset="2"/>
              <a:buChar char="n"/>
            </a:pPr>
            <a:r>
              <a:rPr lang="zh-CN" altLang="en-US" sz="1500" dirty="0">
                <a:solidFill>
                  <a:schemeClr val="tx2"/>
                </a:solidFill>
                <a:latin typeface="微软雅黑" panose="020B0503020204020204" pitchFamily="34" charset="-122"/>
                <a:ea typeface="微软雅黑" panose="020B0503020204020204" pitchFamily="34" charset="-122"/>
              </a:rPr>
              <a:t>该文件自发布日期开始实施。</a:t>
            </a:r>
            <a:endParaRPr lang="en-US" altLang="zh-CN" sz="1500" dirty="0">
              <a:solidFill>
                <a:schemeClr val="tx2"/>
              </a:solidFill>
              <a:latin typeface="微软雅黑" panose="020B0503020204020204" pitchFamily="34" charset="-122"/>
              <a:ea typeface="微软雅黑" panose="020B0503020204020204" pitchFamily="34" charset="-122"/>
            </a:endParaRPr>
          </a:p>
          <a:p>
            <a:pPr marL="213995" indent="-213995">
              <a:lnSpc>
                <a:spcPct val="150000"/>
              </a:lnSpc>
              <a:buFont typeface="Wingdings" panose="05000000000000000000" pitchFamily="2" charset="2"/>
              <a:buChar char="n"/>
            </a:pPr>
            <a:r>
              <a:rPr lang="zh-CN" altLang="en-US" sz="1500" dirty="0">
                <a:solidFill>
                  <a:schemeClr val="tx2"/>
                </a:solidFill>
                <a:latin typeface="微软雅黑" panose="020B0503020204020204" pitchFamily="34" charset="-122"/>
                <a:ea typeface="微软雅黑" panose="020B0503020204020204" pitchFamily="34" charset="-122"/>
              </a:rPr>
              <a:t>对危大工程的范围和专项施工方案的内容予以明确。</a:t>
            </a:r>
            <a:endParaRPr lang="zh-CN" altLang="en-US" sz="1500" dirty="0">
              <a:solidFill>
                <a:schemeClr val="tx2"/>
              </a:solidFill>
              <a:latin typeface="微软雅黑" panose="020B0503020204020204" pitchFamily="34" charset="-122"/>
              <a:ea typeface="微软雅黑" panose="020B0503020204020204" pitchFamily="34" charset="-122"/>
            </a:endParaRPr>
          </a:p>
        </p:txBody>
      </p:sp>
      <p:pic>
        <p:nvPicPr>
          <p:cNvPr id="14" name="图片 13" descr="Q)`F~[78CS0$$)I)1CC42W7"/>
          <p:cNvPicPr>
            <a:picLocks noChangeAspect="1"/>
          </p:cNvPicPr>
          <p:nvPr/>
        </p:nvPicPr>
        <p:blipFill>
          <a:blip r:embed="rId1"/>
          <a:stretch>
            <a:fillRect/>
          </a:stretch>
        </p:blipFill>
        <p:spPr>
          <a:xfrm>
            <a:off x="4194105" y="940047"/>
            <a:ext cx="4480748" cy="3496287"/>
          </a:xfrm>
          <a:prstGeom prst="rect">
            <a:avLst/>
          </a:prstGeom>
        </p:spPr>
      </p:pic>
      <p:sp>
        <p:nvSpPr>
          <p:cNvPr id="9"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03</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0"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建办质</a:t>
            </a:r>
            <a:r>
              <a:rPr lang="en-US" altLang="zh-CN" sz="1800" dirty="0">
                <a:solidFill>
                  <a:schemeClr val="tx2"/>
                </a:solidFill>
                <a:latin typeface="微软雅黑" panose="020B0503020204020204" pitchFamily="34" charset="-122"/>
                <a:ea typeface="微软雅黑" panose="020B0503020204020204" pitchFamily="34" charset="-122"/>
              </a:rPr>
              <a:t>【2018】31</a:t>
            </a:r>
            <a:r>
              <a:rPr lang="zh-CN" altLang="en-US" sz="1800" dirty="0">
                <a:solidFill>
                  <a:schemeClr val="tx2"/>
                </a:solidFill>
                <a:latin typeface="微软雅黑" panose="020B0503020204020204" pitchFamily="34" charset="-122"/>
                <a:ea typeface="微软雅黑" panose="020B0503020204020204" pitchFamily="34" charset="-122"/>
              </a:rPr>
              <a:t>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338312" y="845027"/>
            <a:ext cx="8510897" cy="3139064"/>
          </a:xfrm>
          <a:prstGeom prst="rect">
            <a:avLst/>
          </a:prstGeom>
        </p:spPr>
        <p:txBody>
          <a:bodyPr wrap="square">
            <a:spAutoFit/>
          </a:bodyPr>
          <a:lstStyle/>
          <a:p>
            <a:r>
              <a:rPr lang="zh-CN" altLang="en-US" sz="1800" b="1" dirty="0">
                <a:solidFill>
                  <a:schemeClr val="bg2">
                    <a:lumMod val="25000"/>
                  </a:schemeClr>
                </a:solidFill>
                <a:latin typeface="微软雅黑" panose="020B0503020204020204" pitchFamily="34" charset="-122"/>
                <a:ea typeface="微软雅黑" panose="020B0503020204020204" pitchFamily="34" charset="-122"/>
              </a:rPr>
              <a:t>危大工程专项施工方案的主要内容应当包括：</a:t>
            </a:r>
            <a:endParaRPr lang="zh-CN" altLang="en-US" sz="1800" b="1" dirty="0">
              <a:solidFill>
                <a:schemeClr val="bg2">
                  <a:lumMod val="25000"/>
                </a:schemeClr>
              </a:solidFill>
              <a:latin typeface="微软雅黑" panose="020B0503020204020204" pitchFamily="34" charset="-122"/>
              <a:ea typeface="微软雅黑" panose="020B0503020204020204" pitchFamily="34" charset="-122"/>
            </a:endParaRPr>
          </a:p>
          <a:p>
            <a:endParaRPr lang="zh-CN" altLang="en-US" sz="1500" dirty="0">
              <a:solidFill>
                <a:schemeClr val="bg2">
                  <a:lumMod val="25000"/>
                </a:schemeClr>
              </a:solidFill>
              <a:latin typeface="微软雅黑" panose="020B0503020204020204" pitchFamily="34" charset="-122"/>
              <a:ea typeface="微软雅黑" panose="020B0503020204020204" pitchFamily="34" charset="-122"/>
            </a:endParaRPr>
          </a:p>
          <a:p>
            <a:pPr>
              <a:lnSpc>
                <a:spcPts val="1125"/>
              </a:lnSpc>
            </a:pPr>
            <a:r>
              <a:rPr lang="zh-CN" altLang="en-US" sz="1500" dirty="0">
                <a:solidFill>
                  <a:schemeClr val="bg2">
                    <a:lumMod val="25000"/>
                  </a:schemeClr>
                </a:solidFill>
                <a:latin typeface="微软雅黑" panose="020B0503020204020204" pitchFamily="34" charset="-122"/>
                <a:ea typeface="微软雅黑" panose="020B0503020204020204" pitchFamily="34" charset="-122"/>
              </a:rPr>
              <a:t>　　（一）工程概况：危大工程概况和特点、施工平面布置、施工要求和技术保证条件；</a:t>
            </a:r>
            <a:endParaRPr lang="zh-CN" altLang="en-US" sz="1500" dirty="0">
              <a:solidFill>
                <a:schemeClr val="bg2">
                  <a:lumMod val="25000"/>
                </a:schemeClr>
              </a:solidFill>
              <a:latin typeface="微软雅黑" panose="020B0503020204020204" pitchFamily="34" charset="-122"/>
              <a:ea typeface="微软雅黑" panose="020B0503020204020204" pitchFamily="34" charset="-122"/>
            </a:endParaRPr>
          </a:p>
          <a:p>
            <a:pPr>
              <a:lnSpc>
                <a:spcPts val="1125"/>
              </a:lnSpc>
            </a:pPr>
            <a:endParaRPr lang="zh-CN" altLang="en-US" sz="1500" dirty="0">
              <a:solidFill>
                <a:schemeClr val="bg2">
                  <a:lumMod val="25000"/>
                </a:schemeClr>
              </a:solidFill>
              <a:latin typeface="微软雅黑" panose="020B0503020204020204" pitchFamily="34" charset="-122"/>
              <a:ea typeface="微软雅黑" panose="020B0503020204020204" pitchFamily="34" charset="-122"/>
            </a:endParaRPr>
          </a:p>
          <a:p>
            <a:pPr>
              <a:lnSpc>
                <a:spcPts val="1125"/>
              </a:lnSpc>
            </a:pPr>
            <a:r>
              <a:rPr lang="zh-CN" altLang="en-US" sz="1500" dirty="0">
                <a:solidFill>
                  <a:schemeClr val="bg2">
                    <a:lumMod val="25000"/>
                  </a:schemeClr>
                </a:solidFill>
                <a:latin typeface="微软雅黑" panose="020B0503020204020204" pitchFamily="34" charset="-122"/>
                <a:ea typeface="微软雅黑" panose="020B0503020204020204" pitchFamily="34" charset="-122"/>
              </a:rPr>
              <a:t>　　（二）编制依据：相关法律、法规、规范性文件、标准、规范及施工图设计文件、施工组织设计等；</a:t>
            </a:r>
            <a:endParaRPr lang="zh-CN" altLang="en-US" sz="1500" dirty="0">
              <a:solidFill>
                <a:schemeClr val="bg2">
                  <a:lumMod val="25000"/>
                </a:schemeClr>
              </a:solidFill>
              <a:latin typeface="微软雅黑" panose="020B0503020204020204" pitchFamily="34" charset="-122"/>
              <a:ea typeface="微软雅黑" panose="020B0503020204020204" pitchFamily="34" charset="-122"/>
            </a:endParaRPr>
          </a:p>
          <a:p>
            <a:pPr>
              <a:lnSpc>
                <a:spcPts val="1125"/>
              </a:lnSpc>
            </a:pPr>
            <a:endParaRPr lang="zh-CN" altLang="en-US" sz="1500" dirty="0">
              <a:solidFill>
                <a:schemeClr val="bg2">
                  <a:lumMod val="25000"/>
                </a:schemeClr>
              </a:solidFill>
              <a:latin typeface="微软雅黑" panose="020B0503020204020204" pitchFamily="34" charset="-122"/>
              <a:ea typeface="微软雅黑" panose="020B0503020204020204" pitchFamily="34" charset="-122"/>
            </a:endParaRPr>
          </a:p>
          <a:p>
            <a:pPr>
              <a:lnSpc>
                <a:spcPts val="1125"/>
              </a:lnSpc>
            </a:pPr>
            <a:r>
              <a:rPr lang="zh-CN" altLang="en-US" sz="1500" dirty="0">
                <a:solidFill>
                  <a:schemeClr val="bg2">
                    <a:lumMod val="25000"/>
                  </a:schemeClr>
                </a:solidFill>
                <a:latin typeface="微软雅黑" panose="020B0503020204020204" pitchFamily="34" charset="-122"/>
                <a:ea typeface="微软雅黑" panose="020B0503020204020204" pitchFamily="34" charset="-122"/>
              </a:rPr>
              <a:t>　　（三）施工计划：包括施工进度计划、材料与设备计划；</a:t>
            </a:r>
            <a:endParaRPr lang="zh-CN" altLang="en-US" sz="1500" dirty="0">
              <a:solidFill>
                <a:schemeClr val="bg2">
                  <a:lumMod val="25000"/>
                </a:schemeClr>
              </a:solidFill>
              <a:latin typeface="微软雅黑" panose="020B0503020204020204" pitchFamily="34" charset="-122"/>
              <a:ea typeface="微软雅黑" panose="020B0503020204020204" pitchFamily="34" charset="-122"/>
            </a:endParaRPr>
          </a:p>
          <a:p>
            <a:pPr>
              <a:lnSpc>
                <a:spcPts val="1125"/>
              </a:lnSpc>
            </a:pPr>
            <a:endParaRPr lang="zh-CN" altLang="en-US" sz="1500" dirty="0">
              <a:solidFill>
                <a:schemeClr val="bg2">
                  <a:lumMod val="25000"/>
                </a:schemeClr>
              </a:solidFill>
              <a:latin typeface="微软雅黑" panose="020B0503020204020204" pitchFamily="34" charset="-122"/>
              <a:ea typeface="微软雅黑" panose="020B0503020204020204" pitchFamily="34" charset="-122"/>
            </a:endParaRPr>
          </a:p>
          <a:p>
            <a:pPr>
              <a:lnSpc>
                <a:spcPts val="1125"/>
              </a:lnSpc>
            </a:pPr>
            <a:r>
              <a:rPr lang="zh-CN" altLang="en-US" sz="1500" dirty="0">
                <a:solidFill>
                  <a:schemeClr val="bg2">
                    <a:lumMod val="25000"/>
                  </a:schemeClr>
                </a:solidFill>
                <a:latin typeface="微软雅黑" panose="020B0503020204020204" pitchFamily="34" charset="-122"/>
                <a:ea typeface="微软雅黑" panose="020B0503020204020204" pitchFamily="34" charset="-122"/>
              </a:rPr>
              <a:t>　　（四）施工工艺技术：技术参数、工艺流程、施工方法、操作要求、检查要求等；</a:t>
            </a:r>
            <a:endParaRPr lang="zh-CN" altLang="en-US" sz="1500" dirty="0">
              <a:solidFill>
                <a:schemeClr val="bg2">
                  <a:lumMod val="25000"/>
                </a:schemeClr>
              </a:solidFill>
              <a:latin typeface="微软雅黑" panose="020B0503020204020204" pitchFamily="34" charset="-122"/>
              <a:ea typeface="微软雅黑" panose="020B0503020204020204" pitchFamily="34" charset="-122"/>
            </a:endParaRPr>
          </a:p>
          <a:p>
            <a:pPr>
              <a:lnSpc>
                <a:spcPts val="1125"/>
              </a:lnSpc>
            </a:pPr>
            <a:endParaRPr lang="zh-CN" altLang="en-US" sz="1500" dirty="0">
              <a:solidFill>
                <a:schemeClr val="bg2">
                  <a:lumMod val="25000"/>
                </a:schemeClr>
              </a:solidFill>
              <a:latin typeface="微软雅黑" panose="020B0503020204020204" pitchFamily="34" charset="-122"/>
              <a:ea typeface="微软雅黑" panose="020B0503020204020204" pitchFamily="34" charset="-122"/>
            </a:endParaRPr>
          </a:p>
          <a:p>
            <a:pPr>
              <a:lnSpc>
                <a:spcPts val="1125"/>
              </a:lnSpc>
            </a:pPr>
            <a:r>
              <a:rPr lang="zh-CN" altLang="en-US" sz="1500" dirty="0">
                <a:solidFill>
                  <a:schemeClr val="bg2">
                    <a:lumMod val="25000"/>
                  </a:schemeClr>
                </a:solidFill>
                <a:latin typeface="微软雅黑" panose="020B0503020204020204" pitchFamily="34" charset="-122"/>
                <a:ea typeface="微软雅黑" panose="020B0503020204020204" pitchFamily="34" charset="-122"/>
              </a:rPr>
              <a:t>　　（五）施工安全保证措施：组织保障措施、技术措施、监测监控措施等；</a:t>
            </a:r>
            <a:endParaRPr lang="zh-CN" altLang="en-US" sz="1500" dirty="0">
              <a:solidFill>
                <a:schemeClr val="bg2">
                  <a:lumMod val="25000"/>
                </a:schemeClr>
              </a:solidFill>
              <a:latin typeface="微软雅黑" panose="020B0503020204020204" pitchFamily="34" charset="-122"/>
              <a:ea typeface="微软雅黑" panose="020B0503020204020204" pitchFamily="34" charset="-122"/>
            </a:endParaRPr>
          </a:p>
          <a:p>
            <a:pPr>
              <a:lnSpc>
                <a:spcPts val="1125"/>
              </a:lnSpc>
            </a:pPr>
            <a:endParaRPr lang="zh-CN" altLang="en-US" sz="1500" dirty="0">
              <a:solidFill>
                <a:schemeClr val="bg2">
                  <a:lumMod val="25000"/>
                </a:schemeClr>
              </a:solidFill>
              <a:latin typeface="微软雅黑" panose="020B0503020204020204" pitchFamily="34" charset="-122"/>
              <a:ea typeface="微软雅黑" panose="020B0503020204020204" pitchFamily="34" charset="-122"/>
            </a:endParaRPr>
          </a:p>
          <a:p>
            <a:pPr>
              <a:lnSpc>
                <a:spcPts val="1125"/>
              </a:lnSpc>
            </a:pPr>
            <a:r>
              <a:rPr lang="zh-CN" altLang="en-US" sz="1500" dirty="0">
                <a:solidFill>
                  <a:schemeClr val="bg2">
                    <a:lumMod val="25000"/>
                  </a:schemeClr>
                </a:solidFill>
                <a:latin typeface="微软雅黑" panose="020B0503020204020204" pitchFamily="34" charset="-122"/>
                <a:ea typeface="微软雅黑" panose="020B0503020204020204" pitchFamily="34" charset="-122"/>
              </a:rPr>
              <a:t>　　（六）施工管理及作业人员配备和分工：施工管理人员、专职安全生产管理人员、特种作业人</a:t>
            </a:r>
            <a:endParaRPr lang="en-US" altLang="zh-CN" sz="1500" dirty="0">
              <a:solidFill>
                <a:schemeClr val="bg2">
                  <a:lumMod val="25000"/>
                </a:schemeClr>
              </a:solidFill>
              <a:latin typeface="微软雅黑" panose="020B0503020204020204" pitchFamily="34" charset="-122"/>
              <a:ea typeface="微软雅黑" panose="020B0503020204020204" pitchFamily="34" charset="-122"/>
            </a:endParaRPr>
          </a:p>
          <a:p>
            <a:pPr>
              <a:lnSpc>
                <a:spcPts val="1125"/>
              </a:lnSpc>
            </a:pPr>
            <a:endParaRPr lang="en-US" altLang="zh-CN" sz="1500" dirty="0">
              <a:solidFill>
                <a:schemeClr val="bg2">
                  <a:lumMod val="25000"/>
                </a:schemeClr>
              </a:solidFill>
              <a:latin typeface="微软雅黑" panose="020B0503020204020204" pitchFamily="34" charset="-122"/>
              <a:ea typeface="微软雅黑" panose="020B0503020204020204" pitchFamily="34" charset="-122"/>
            </a:endParaRPr>
          </a:p>
          <a:p>
            <a:pPr>
              <a:lnSpc>
                <a:spcPts val="1125"/>
              </a:lnSpc>
            </a:pPr>
            <a:r>
              <a:rPr lang="zh-CN" altLang="en-US" sz="1500" dirty="0">
                <a:solidFill>
                  <a:schemeClr val="bg2">
                    <a:lumMod val="25000"/>
                  </a:schemeClr>
                </a:solidFill>
                <a:latin typeface="微软雅黑" panose="020B0503020204020204" pitchFamily="34" charset="-122"/>
                <a:ea typeface="微软雅黑" panose="020B0503020204020204" pitchFamily="34" charset="-122"/>
              </a:rPr>
              <a:t>员、其他作业人员等；</a:t>
            </a:r>
            <a:endParaRPr lang="zh-CN" altLang="en-US" sz="1500" dirty="0">
              <a:solidFill>
                <a:schemeClr val="bg2">
                  <a:lumMod val="25000"/>
                </a:schemeClr>
              </a:solidFill>
              <a:latin typeface="微软雅黑" panose="020B0503020204020204" pitchFamily="34" charset="-122"/>
              <a:ea typeface="微软雅黑" panose="020B0503020204020204" pitchFamily="34" charset="-122"/>
            </a:endParaRPr>
          </a:p>
          <a:p>
            <a:pPr>
              <a:lnSpc>
                <a:spcPts val="1125"/>
              </a:lnSpc>
            </a:pPr>
            <a:endParaRPr lang="zh-CN" altLang="en-US" sz="1500" dirty="0">
              <a:solidFill>
                <a:schemeClr val="bg2">
                  <a:lumMod val="25000"/>
                </a:schemeClr>
              </a:solidFill>
              <a:latin typeface="微软雅黑" panose="020B0503020204020204" pitchFamily="34" charset="-122"/>
              <a:ea typeface="微软雅黑" panose="020B0503020204020204" pitchFamily="34" charset="-122"/>
            </a:endParaRPr>
          </a:p>
          <a:p>
            <a:pPr>
              <a:lnSpc>
                <a:spcPts val="1125"/>
              </a:lnSpc>
            </a:pPr>
            <a:r>
              <a:rPr lang="zh-CN" altLang="en-US" sz="1500" dirty="0">
                <a:solidFill>
                  <a:schemeClr val="bg2">
                    <a:lumMod val="25000"/>
                  </a:schemeClr>
                </a:solidFill>
                <a:latin typeface="微软雅黑" panose="020B0503020204020204" pitchFamily="34" charset="-122"/>
                <a:ea typeface="微软雅黑" panose="020B0503020204020204" pitchFamily="34" charset="-122"/>
              </a:rPr>
              <a:t>　　（七）验收要求：验收标准、验收程序、验收内容、验收人员等；</a:t>
            </a:r>
            <a:endParaRPr lang="zh-CN" altLang="en-US" sz="1500" dirty="0">
              <a:solidFill>
                <a:schemeClr val="bg2">
                  <a:lumMod val="25000"/>
                </a:schemeClr>
              </a:solidFill>
              <a:latin typeface="微软雅黑" panose="020B0503020204020204" pitchFamily="34" charset="-122"/>
              <a:ea typeface="微软雅黑" panose="020B0503020204020204" pitchFamily="34" charset="-122"/>
            </a:endParaRPr>
          </a:p>
          <a:p>
            <a:pPr>
              <a:lnSpc>
                <a:spcPts val="1125"/>
              </a:lnSpc>
            </a:pPr>
            <a:endParaRPr lang="zh-CN" altLang="en-US" sz="1500" dirty="0">
              <a:solidFill>
                <a:schemeClr val="bg2">
                  <a:lumMod val="25000"/>
                </a:schemeClr>
              </a:solidFill>
              <a:latin typeface="微软雅黑" panose="020B0503020204020204" pitchFamily="34" charset="-122"/>
              <a:ea typeface="微软雅黑" panose="020B0503020204020204" pitchFamily="34" charset="-122"/>
            </a:endParaRPr>
          </a:p>
          <a:p>
            <a:pPr>
              <a:lnSpc>
                <a:spcPts val="1125"/>
              </a:lnSpc>
            </a:pPr>
            <a:r>
              <a:rPr lang="zh-CN" altLang="en-US" sz="1500" dirty="0">
                <a:solidFill>
                  <a:schemeClr val="bg2">
                    <a:lumMod val="25000"/>
                  </a:schemeClr>
                </a:solidFill>
                <a:latin typeface="微软雅黑" panose="020B0503020204020204" pitchFamily="34" charset="-122"/>
                <a:ea typeface="微软雅黑" panose="020B0503020204020204" pitchFamily="34" charset="-122"/>
              </a:rPr>
              <a:t>　　（八）应急处置措施；</a:t>
            </a:r>
            <a:endParaRPr lang="zh-CN" altLang="en-US" sz="15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8"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03</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9"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建办质</a:t>
            </a:r>
            <a:r>
              <a:rPr lang="en-US" altLang="zh-CN" sz="1800" dirty="0">
                <a:solidFill>
                  <a:schemeClr val="tx2"/>
                </a:solidFill>
                <a:latin typeface="微软雅黑" panose="020B0503020204020204" pitchFamily="34" charset="-122"/>
                <a:ea typeface="微软雅黑" panose="020B0503020204020204" pitchFamily="34" charset="-122"/>
              </a:rPr>
              <a:t>【2018】31</a:t>
            </a:r>
            <a:r>
              <a:rPr lang="zh-CN" altLang="en-US" sz="1800" dirty="0">
                <a:solidFill>
                  <a:schemeClr val="tx2"/>
                </a:solidFill>
                <a:latin typeface="微软雅黑" panose="020B0503020204020204" pitchFamily="34" charset="-122"/>
                <a:ea typeface="微软雅黑" panose="020B0503020204020204" pitchFamily="34" charset="-122"/>
              </a:rPr>
              <a:t>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2"/>
          <p:cNvSpPr txBox="1"/>
          <p:nvPr/>
        </p:nvSpPr>
        <p:spPr>
          <a:xfrm>
            <a:off x="286591" y="737057"/>
            <a:ext cx="7902398" cy="2259593"/>
          </a:xfrm>
          <a:prstGeom prst="rect">
            <a:avLst/>
          </a:prstGeom>
          <a:noFill/>
        </p:spPr>
        <p:txBody>
          <a:bodyPr wrap="square" rtlCol="0" anchor="t">
            <a:spAutoFit/>
          </a:bodyPr>
          <a:lstStyle/>
          <a:p>
            <a:pPr marL="213995" indent="-213995">
              <a:lnSpc>
                <a:spcPts val="1275"/>
              </a:lnSpc>
              <a:buFont typeface="Wingdings" panose="05000000000000000000" pitchFamily="2" charset="2"/>
              <a:buChar char="n"/>
            </a:pPr>
            <a:r>
              <a:rPr lang="zh-CN" altLang="en-US" sz="1800" b="1" dirty="0">
                <a:solidFill>
                  <a:schemeClr val="bg2">
                    <a:lumMod val="25000"/>
                  </a:schemeClr>
                </a:solidFill>
                <a:latin typeface="微软雅黑" panose="020B0503020204020204" pitchFamily="34" charset="-122"/>
                <a:ea typeface="微软雅黑" panose="020B0503020204020204" pitchFamily="34" charset="-122"/>
                <a:sym typeface="+mn-ea"/>
              </a:rPr>
              <a:t>超过一定规模的危大工程专项施工方案专家论证会的参会人员应当包括：</a:t>
            </a:r>
            <a:endParaRPr lang="zh-CN" altLang="en-US" sz="1800" dirty="0">
              <a:solidFill>
                <a:schemeClr val="bg2">
                  <a:lumMod val="25000"/>
                </a:schemeClr>
              </a:solidFill>
              <a:latin typeface="微软雅黑" panose="020B0503020204020204" pitchFamily="34" charset="-122"/>
              <a:ea typeface="微软雅黑" panose="020B0503020204020204" pitchFamily="34" charset="-122"/>
            </a:endParaRPr>
          </a:p>
          <a:p>
            <a:pPr>
              <a:lnSpc>
                <a:spcPts val="1275"/>
              </a:lnSpc>
            </a:pP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ts val="1275"/>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（一）专家；</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ts val="1275"/>
              </a:lnSpc>
            </a:pP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ts val="1275"/>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（二）建设单位项目负责人；</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ts val="1275"/>
              </a:lnSpc>
            </a:pP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ts val="1275"/>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（三）有关勘察、设计单位项目技术负责人及相关人员；</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ts val="1275"/>
              </a:lnSpc>
            </a:pP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ts val="1275"/>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（四）总承包单位和分包单位技术负责人或授权委派的专业技术人员、项目负责人、项目技术负责</a:t>
            </a:r>
            <a:endPar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endParaRPr>
          </a:p>
          <a:p>
            <a:pPr>
              <a:lnSpc>
                <a:spcPts val="1275"/>
              </a:lnSpc>
            </a:pPr>
            <a:endPar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endParaRPr>
          </a:p>
          <a:p>
            <a:pPr>
              <a:lnSpc>
                <a:spcPts val="1275"/>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人、专项施工方案编制人员、项目专职安全生产管理人员及相关人员；</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ts val="1275"/>
              </a:lnSpc>
            </a:pP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ts val="1275"/>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（五）监理单位项目总监理工程师及专业监理工程师。</a:t>
            </a:r>
            <a:endParaRPr lang="zh-CN" altLang="en-US" sz="1350" dirty="0"/>
          </a:p>
        </p:txBody>
      </p:sp>
      <p:sp>
        <p:nvSpPr>
          <p:cNvPr id="15" name="文本框 2"/>
          <p:cNvSpPr txBox="1"/>
          <p:nvPr/>
        </p:nvSpPr>
        <p:spPr>
          <a:xfrm>
            <a:off x="341432" y="2981855"/>
            <a:ext cx="7018039" cy="1671483"/>
          </a:xfrm>
          <a:prstGeom prst="rect">
            <a:avLst/>
          </a:prstGeom>
          <a:noFill/>
        </p:spPr>
        <p:txBody>
          <a:bodyPr wrap="square" rtlCol="0" anchor="t">
            <a:spAutoFit/>
          </a:bodyPr>
          <a:lstStyle/>
          <a:p>
            <a:pPr marL="213995" indent="-213995">
              <a:lnSpc>
                <a:spcPts val="1275"/>
              </a:lnSpc>
              <a:buFont typeface="Wingdings" panose="05000000000000000000" pitchFamily="2" charset="2"/>
              <a:buChar char="n"/>
            </a:pPr>
            <a:r>
              <a:rPr lang="zh-CN" altLang="en-US" sz="1800" b="1" dirty="0">
                <a:solidFill>
                  <a:schemeClr val="bg2">
                    <a:lumMod val="25000"/>
                  </a:schemeClr>
                </a:solidFill>
                <a:latin typeface="微软雅黑" panose="020B0503020204020204" pitchFamily="34" charset="-122"/>
                <a:ea typeface="微软雅黑" panose="020B0503020204020204" pitchFamily="34" charset="-122"/>
                <a:sym typeface="+mn-ea"/>
              </a:rPr>
              <a:t>关于专家论证内容</a:t>
            </a:r>
            <a:endParaRPr lang="zh-CN" altLang="en-US" sz="1800" b="1" dirty="0">
              <a:solidFill>
                <a:schemeClr val="bg2">
                  <a:lumMod val="25000"/>
                </a:schemeClr>
              </a:solidFill>
              <a:latin typeface="微软雅黑" panose="020B0503020204020204" pitchFamily="34" charset="-122"/>
              <a:ea typeface="微软雅黑" panose="020B0503020204020204" pitchFamily="34" charset="-122"/>
            </a:endParaRPr>
          </a:p>
          <a:p>
            <a:pPr>
              <a:lnSpc>
                <a:spcPts val="1275"/>
              </a:lnSpc>
            </a:pP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fontAlgn="auto">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对于超过一定规模的危大工程专项施工方案，专家论证的主要内容应当包括：</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fontAlgn="auto">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（一）专项施工方案内容是否完整、可行；</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fontAlgn="auto">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（二）专项施工方案计算书和验算依据、施工图是否符合有关标准规范；</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fontAlgn="auto">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（三）专项施工方案是否满足现场实际情况，并能够确保施工安全。</a:t>
            </a:r>
            <a:endParaRPr lang="zh-CN" altLang="en-US" sz="1350" dirty="0"/>
          </a:p>
        </p:txBody>
      </p:sp>
      <p:sp>
        <p:nvSpPr>
          <p:cNvPr id="9"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03</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0"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建办质</a:t>
            </a:r>
            <a:r>
              <a:rPr lang="en-US" altLang="zh-CN" sz="1800" dirty="0">
                <a:solidFill>
                  <a:schemeClr val="tx2"/>
                </a:solidFill>
                <a:latin typeface="微软雅黑" panose="020B0503020204020204" pitchFamily="34" charset="-122"/>
                <a:ea typeface="微软雅黑" panose="020B0503020204020204" pitchFamily="34" charset="-122"/>
              </a:rPr>
              <a:t>【2018】31</a:t>
            </a:r>
            <a:r>
              <a:rPr lang="zh-CN" altLang="en-US" sz="1800" dirty="0">
                <a:solidFill>
                  <a:schemeClr val="tx2"/>
                </a:solidFill>
                <a:latin typeface="微软雅黑" panose="020B0503020204020204" pitchFamily="34" charset="-122"/>
                <a:ea typeface="微软雅黑" panose="020B0503020204020204" pitchFamily="34" charset="-122"/>
              </a:rPr>
              <a:t>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3"/>
          <p:cNvSpPr txBox="1"/>
          <p:nvPr/>
        </p:nvSpPr>
        <p:spPr>
          <a:xfrm>
            <a:off x="469147" y="809943"/>
            <a:ext cx="8097737" cy="1753365"/>
          </a:xfrm>
          <a:prstGeom prst="rect">
            <a:avLst/>
          </a:prstGeom>
          <a:noFill/>
        </p:spPr>
        <p:txBody>
          <a:bodyPr wrap="square" rtlCol="0" anchor="t">
            <a:spAutoFit/>
          </a:bodyPr>
          <a:lstStyle/>
          <a:p>
            <a:pPr marL="213995" indent="-213995">
              <a:lnSpc>
                <a:spcPct val="150000"/>
              </a:lnSpc>
              <a:buFont typeface="Wingdings" panose="05000000000000000000" pitchFamily="2" charset="2"/>
              <a:buChar char="n"/>
            </a:pPr>
            <a:r>
              <a:rPr lang="zh-CN" altLang="en-US" sz="1800" b="1" dirty="0">
                <a:solidFill>
                  <a:schemeClr val="bg2">
                    <a:lumMod val="25000"/>
                  </a:schemeClr>
                </a:solidFill>
                <a:latin typeface="微软雅黑" panose="020B0503020204020204" pitchFamily="34" charset="-122"/>
                <a:ea typeface="微软雅黑" panose="020B0503020204020204" pitchFamily="34" charset="-122"/>
                <a:sym typeface="+mn-ea"/>
              </a:rPr>
              <a:t>危大工程验收人员应当包括：</a:t>
            </a:r>
            <a:endParaRPr lang="zh-CN" altLang="en-US" sz="180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（一）总承包单位和分包单位技术负责人或授权委派的专业技术人员、项目负责人、项目技术负责人、专项施工方案编制人员、项目专职安全生产管理人员及相关人员；</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（二）监理单位项目总监理工程师及专业监理工程师；</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（三）有关勘察、设计和监测单位项目技术负责人。</a:t>
            </a:r>
            <a:endParaRPr lang="zh-CN" altLang="en-US" sz="1350" dirty="0"/>
          </a:p>
        </p:txBody>
      </p:sp>
      <p:sp>
        <p:nvSpPr>
          <p:cNvPr id="8"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03</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9"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建办质</a:t>
            </a:r>
            <a:r>
              <a:rPr lang="en-US" altLang="zh-CN" sz="1800" dirty="0">
                <a:solidFill>
                  <a:schemeClr val="tx2"/>
                </a:solidFill>
                <a:latin typeface="微软雅黑" panose="020B0503020204020204" pitchFamily="34" charset="-122"/>
                <a:ea typeface="微软雅黑" panose="020B0503020204020204" pitchFamily="34" charset="-122"/>
              </a:rPr>
              <a:t>【2018】31</a:t>
            </a:r>
            <a:r>
              <a:rPr lang="zh-CN" altLang="en-US" sz="1800" dirty="0">
                <a:solidFill>
                  <a:schemeClr val="tx2"/>
                </a:solidFill>
                <a:latin typeface="微软雅黑" panose="020B0503020204020204" pitchFamily="34" charset="-122"/>
                <a:ea typeface="微软雅黑" panose="020B0503020204020204" pitchFamily="34" charset="-122"/>
              </a:rPr>
              <a:t>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0"/>
          <p:cNvSpPr txBox="1"/>
          <p:nvPr/>
        </p:nvSpPr>
        <p:spPr>
          <a:xfrm>
            <a:off x="631102" y="662303"/>
            <a:ext cx="2685351" cy="323037"/>
          </a:xfrm>
          <a:prstGeom prst="rect">
            <a:avLst/>
          </a:prstGeom>
          <a:noFill/>
        </p:spPr>
        <p:txBody>
          <a:bodyPr wrap="none" rtlCol="0">
            <a:spAutoFit/>
          </a:bodyPr>
          <a:lstStyle/>
          <a:p>
            <a:r>
              <a:rPr lang="zh-CN" altLang="en-US" sz="1500" b="1" dirty="0">
                <a:solidFill>
                  <a:srgbClr val="CC0000"/>
                </a:solidFill>
                <a:latin typeface="微软雅黑" panose="020B0503020204020204" pitchFamily="34" charset="-122"/>
                <a:ea typeface="微软雅黑" panose="020B0503020204020204" pitchFamily="34" charset="-122"/>
                <a:cs typeface="+mn-ea"/>
              </a:rPr>
              <a:t>危险性较大分部分项工程范围</a:t>
            </a:r>
            <a:endParaRPr lang="zh-CN" altLang="en-US" sz="1500" b="1" dirty="0">
              <a:solidFill>
                <a:srgbClr val="CC0000"/>
              </a:solidFill>
              <a:latin typeface="微软雅黑" panose="020B0503020204020204" pitchFamily="34" charset="-122"/>
              <a:ea typeface="微软雅黑" panose="020B0503020204020204" pitchFamily="34" charset="-122"/>
              <a:cs typeface="+mn-ea"/>
            </a:endParaRPr>
          </a:p>
        </p:txBody>
      </p:sp>
      <p:sp>
        <p:nvSpPr>
          <p:cNvPr id="15" name="文本框 2"/>
          <p:cNvSpPr txBox="1"/>
          <p:nvPr/>
        </p:nvSpPr>
        <p:spPr>
          <a:xfrm>
            <a:off x="521160" y="1037238"/>
            <a:ext cx="8047695" cy="3206647"/>
          </a:xfrm>
          <a:prstGeom prst="rect">
            <a:avLst/>
          </a:prstGeom>
          <a:noFill/>
        </p:spPr>
        <p:txBody>
          <a:bodyPr wrap="square" rtlCol="0" anchor="t">
            <a:spAutoFit/>
          </a:bodyPr>
          <a:lstStyle/>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一</a:t>
            </a:r>
            <a:r>
              <a:rPr lang="zh-CN" altLang="zh-CN" sz="1350" dirty="0">
                <a:solidFill>
                  <a:schemeClr val="bg2">
                    <a:lumMod val="25000"/>
                  </a:schemeClr>
                </a:solidFill>
                <a:latin typeface="微软雅黑" panose="020B0503020204020204" pitchFamily="34" charset="-122"/>
                <a:ea typeface="微软雅黑" panose="020B0503020204020204" pitchFamily="34" charset="-122"/>
                <a:sym typeface="+mn-ea"/>
              </a:rPr>
              <a:t>、基坑工程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sym typeface="+mn-ea"/>
              </a:rPr>
              <a:t>（一）开挖深度超过</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3m</a:t>
            </a:r>
            <a:r>
              <a:rPr lang="zh-CN" altLang="zh-CN" sz="1350" dirty="0">
                <a:solidFill>
                  <a:schemeClr val="bg2">
                    <a:lumMod val="25000"/>
                  </a:schemeClr>
                </a:solidFill>
                <a:latin typeface="微软雅黑" panose="020B0503020204020204" pitchFamily="34" charset="-122"/>
                <a:ea typeface="微软雅黑" panose="020B0503020204020204" pitchFamily="34" charset="-122"/>
                <a:sym typeface="+mn-ea"/>
              </a:rPr>
              <a:t>（含</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3m</a:t>
            </a:r>
            <a:r>
              <a:rPr lang="zh-CN" altLang="zh-CN" sz="1350" dirty="0">
                <a:solidFill>
                  <a:schemeClr val="bg2">
                    <a:lumMod val="25000"/>
                  </a:schemeClr>
                </a:solidFill>
                <a:latin typeface="微软雅黑" panose="020B0503020204020204" pitchFamily="34" charset="-122"/>
                <a:ea typeface="微软雅黑" panose="020B0503020204020204" pitchFamily="34" charset="-122"/>
                <a:sym typeface="+mn-ea"/>
              </a:rPr>
              <a:t>）的基坑（槽）的土方开挖、支护、降水工程。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sym typeface="+mn-ea"/>
              </a:rPr>
              <a:t>（二）开挖深度虽未超过</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3m</a:t>
            </a:r>
            <a:r>
              <a:rPr lang="zh-CN" altLang="zh-CN" sz="1350" dirty="0">
                <a:solidFill>
                  <a:schemeClr val="bg2">
                    <a:lumMod val="25000"/>
                  </a:schemeClr>
                </a:solidFill>
                <a:latin typeface="微软雅黑" panose="020B0503020204020204" pitchFamily="34" charset="-122"/>
                <a:ea typeface="微软雅黑" panose="020B0503020204020204" pitchFamily="34" charset="-122"/>
                <a:sym typeface="+mn-ea"/>
              </a:rPr>
              <a:t>，但地质条件、周围环境和地下管线复杂，或影响毗邻建、构筑物安全的基坑（槽）的土方开挖、支护、降水工程。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二</a:t>
            </a:r>
            <a:r>
              <a:rPr lang="zh-CN" altLang="zh-CN" sz="1350" dirty="0">
                <a:solidFill>
                  <a:schemeClr val="bg2">
                    <a:lumMod val="25000"/>
                  </a:schemeClr>
                </a:solidFill>
                <a:latin typeface="微软雅黑" panose="020B0503020204020204" pitchFamily="34" charset="-122"/>
                <a:ea typeface="微软雅黑" panose="020B0503020204020204" pitchFamily="34" charset="-122"/>
                <a:sym typeface="+mn-ea"/>
              </a:rPr>
              <a:t>、模板工程及支撑体系</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sym typeface="+mn-ea"/>
              </a:rPr>
              <a:t>（一）各类工具式模板工程：包括滑模、爬模、飞模、隧道模等工程。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sym typeface="+mn-ea"/>
              </a:rPr>
              <a:t>（二）混凝土模板支撑工程：搭设高度</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5m</a:t>
            </a:r>
            <a:r>
              <a:rPr lang="zh-CN" altLang="zh-CN" sz="1350" dirty="0">
                <a:solidFill>
                  <a:schemeClr val="bg2">
                    <a:lumMod val="25000"/>
                  </a:schemeClr>
                </a:solidFill>
                <a:latin typeface="微软雅黑" panose="020B0503020204020204" pitchFamily="34" charset="-122"/>
                <a:ea typeface="微软雅黑" panose="020B0503020204020204" pitchFamily="34" charset="-122"/>
                <a:sym typeface="+mn-ea"/>
              </a:rPr>
              <a:t>及以上，或搭设跨度</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10m</a:t>
            </a:r>
            <a:r>
              <a:rPr lang="zh-CN" altLang="zh-CN" sz="1350" dirty="0">
                <a:solidFill>
                  <a:schemeClr val="bg2">
                    <a:lumMod val="25000"/>
                  </a:schemeClr>
                </a:solidFill>
                <a:latin typeface="微软雅黑" panose="020B0503020204020204" pitchFamily="34" charset="-122"/>
                <a:ea typeface="微软雅黑" panose="020B0503020204020204" pitchFamily="34" charset="-122"/>
                <a:sym typeface="+mn-ea"/>
              </a:rPr>
              <a:t>及以上，或施工总荷载（荷载效应基本组合的设计值，以下简称设计值）</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10kN/m2</a:t>
            </a:r>
            <a:r>
              <a:rPr lang="zh-CN" altLang="zh-CN" sz="1350" dirty="0">
                <a:solidFill>
                  <a:schemeClr val="bg2">
                    <a:lumMod val="25000"/>
                  </a:schemeClr>
                </a:solidFill>
                <a:latin typeface="微软雅黑" panose="020B0503020204020204" pitchFamily="34" charset="-122"/>
                <a:ea typeface="微软雅黑" panose="020B0503020204020204" pitchFamily="34" charset="-122"/>
                <a:sym typeface="+mn-ea"/>
              </a:rPr>
              <a:t>及以上，或集中线荷载（设计值）</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15kN/m</a:t>
            </a:r>
            <a:r>
              <a:rPr lang="zh-CN" altLang="zh-CN" sz="1350" dirty="0">
                <a:solidFill>
                  <a:schemeClr val="bg2">
                    <a:lumMod val="25000"/>
                  </a:schemeClr>
                </a:solidFill>
                <a:latin typeface="微软雅黑" panose="020B0503020204020204" pitchFamily="34" charset="-122"/>
                <a:ea typeface="微软雅黑" panose="020B0503020204020204" pitchFamily="34" charset="-122"/>
                <a:sym typeface="+mn-ea"/>
              </a:rPr>
              <a:t>及以上，或高度大于支撑水平投影宽度且相对独立无联系构件的混凝土模板支撑工程。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sym typeface="+mn-ea"/>
              </a:rPr>
              <a:t>（三）承重支撑体系：用于钢结构安装等满堂支撑体系。</a:t>
            </a:r>
            <a:endParaRPr lang="zh-CN" altLang="en-US" sz="1350" dirty="0"/>
          </a:p>
        </p:txBody>
      </p:sp>
      <p:sp>
        <p:nvSpPr>
          <p:cNvPr id="9"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03</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0"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建办质</a:t>
            </a:r>
            <a:r>
              <a:rPr lang="en-US" altLang="zh-CN" sz="1800" dirty="0">
                <a:solidFill>
                  <a:schemeClr val="tx2"/>
                </a:solidFill>
                <a:latin typeface="微软雅黑" panose="020B0503020204020204" pitchFamily="34" charset="-122"/>
                <a:ea typeface="微软雅黑" panose="020B0503020204020204" pitchFamily="34" charset="-122"/>
              </a:rPr>
              <a:t>【2018】31</a:t>
            </a:r>
            <a:r>
              <a:rPr lang="zh-CN" altLang="en-US" sz="1800" dirty="0">
                <a:solidFill>
                  <a:schemeClr val="tx2"/>
                </a:solidFill>
                <a:latin typeface="微软雅黑" panose="020B0503020204020204" pitchFamily="34" charset="-122"/>
                <a:ea typeface="微软雅黑" panose="020B0503020204020204" pitchFamily="34" charset="-122"/>
              </a:rPr>
              <a:t>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0"/>
          <p:cNvSpPr txBox="1"/>
          <p:nvPr/>
        </p:nvSpPr>
        <p:spPr>
          <a:xfrm>
            <a:off x="523132" y="780255"/>
            <a:ext cx="2685351" cy="323037"/>
          </a:xfrm>
          <a:prstGeom prst="rect">
            <a:avLst/>
          </a:prstGeom>
          <a:noFill/>
        </p:spPr>
        <p:txBody>
          <a:bodyPr wrap="none" rtlCol="0">
            <a:spAutoFit/>
          </a:bodyPr>
          <a:lstStyle/>
          <a:p>
            <a:r>
              <a:rPr lang="zh-CN" altLang="en-US" sz="1500" b="1" dirty="0">
                <a:solidFill>
                  <a:srgbClr val="CC0000"/>
                </a:solidFill>
                <a:latin typeface="微软雅黑" panose="020B0503020204020204" pitchFamily="34" charset="-122"/>
                <a:ea typeface="微软雅黑" panose="020B0503020204020204" pitchFamily="34" charset="-122"/>
                <a:cs typeface="+mn-ea"/>
              </a:rPr>
              <a:t>危险性较大分部分项工程范围</a:t>
            </a:r>
            <a:endParaRPr lang="zh-CN" altLang="en-US" sz="1500" b="1" dirty="0">
              <a:solidFill>
                <a:srgbClr val="CC0000"/>
              </a:solidFill>
              <a:latin typeface="微软雅黑" panose="020B0503020204020204" pitchFamily="34" charset="-122"/>
              <a:ea typeface="微软雅黑" panose="020B0503020204020204" pitchFamily="34" charset="-122"/>
              <a:cs typeface="+mn-ea"/>
            </a:endParaRPr>
          </a:p>
        </p:txBody>
      </p:sp>
      <p:sp>
        <p:nvSpPr>
          <p:cNvPr id="15" name="文本框 2"/>
          <p:cNvSpPr txBox="1"/>
          <p:nvPr/>
        </p:nvSpPr>
        <p:spPr>
          <a:xfrm>
            <a:off x="698587" y="1222922"/>
            <a:ext cx="7692841" cy="1338059"/>
          </a:xfrm>
          <a:prstGeom prst="rect">
            <a:avLst/>
          </a:prstGeom>
          <a:noFill/>
        </p:spPr>
        <p:txBody>
          <a:bodyPr wrap="square" rtlCol="0" anchor="t">
            <a:spAutoFit/>
          </a:bodyPr>
          <a:lstStyle/>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三</a:t>
            </a:r>
            <a:r>
              <a:rPr lang="zh-CN" altLang="zh-CN" sz="1350" dirty="0">
                <a:solidFill>
                  <a:schemeClr val="bg2">
                    <a:lumMod val="25000"/>
                  </a:schemeClr>
                </a:solidFill>
                <a:latin typeface="微软雅黑" panose="020B0503020204020204" pitchFamily="34" charset="-122"/>
                <a:ea typeface="微软雅黑" panose="020B0503020204020204" pitchFamily="34" charset="-122"/>
                <a:sym typeface="+mn-ea"/>
              </a:rPr>
              <a:t>、起重吊装及起重机械安装拆卸工程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sym typeface="+mn-ea"/>
              </a:rPr>
              <a:t>（一）采用非常规起重设备、方法，且单件起吊重量在</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10kN</a:t>
            </a:r>
            <a:r>
              <a:rPr lang="zh-CN" altLang="zh-CN" sz="1350" dirty="0">
                <a:solidFill>
                  <a:schemeClr val="bg2">
                    <a:lumMod val="25000"/>
                  </a:schemeClr>
                </a:solidFill>
                <a:latin typeface="微软雅黑" panose="020B0503020204020204" pitchFamily="34" charset="-122"/>
                <a:ea typeface="微软雅黑" panose="020B0503020204020204" pitchFamily="34" charset="-122"/>
                <a:sym typeface="+mn-ea"/>
              </a:rPr>
              <a:t>及以上的起重吊装工程。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sym typeface="+mn-ea"/>
              </a:rPr>
              <a:t>（二）采用起重机械进行安装的工程。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sym typeface="+mn-ea"/>
              </a:rPr>
              <a:t>（三）起重机械安装和拆卸工程。</a:t>
            </a:r>
            <a:endParaRPr lang="zh-CN" altLang="en-US" sz="1350" dirty="0"/>
          </a:p>
        </p:txBody>
      </p:sp>
      <p:sp>
        <p:nvSpPr>
          <p:cNvPr id="3" name="矩形 2"/>
          <p:cNvSpPr/>
          <p:nvPr/>
        </p:nvSpPr>
        <p:spPr>
          <a:xfrm>
            <a:off x="698587" y="2374234"/>
            <a:ext cx="7490401" cy="2272353"/>
          </a:xfrm>
          <a:prstGeom prst="rect">
            <a:avLst/>
          </a:prstGeom>
        </p:spPr>
        <p:txBody>
          <a:bodyPr wrap="square">
            <a:spAutoFit/>
          </a:bodyPr>
          <a:lstStyle/>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四</a:t>
            </a:r>
            <a:r>
              <a:rPr lang="zh-CN" altLang="zh-CN" sz="1350" dirty="0">
                <a:solidFill>
                  <a:schemeClr val="bg2">
                    <a:lumMod val="25000"/>
                  </a:schemeClr>
                </a:solidFill>
                <a:latin typeface="微软雅黑" panose="020B0503020204020204" pitchFamily="34" charset="-122"/>
                <a:ea typeface="微软雅黑" panose="020B0503020204020204" pitchFamily="34" charset="-122"/>
              </a:rPr>
              <a:t>、脚手架工程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rPr>
              <a:t>（一）搭设高度</a:t>
            </a:r>
            <a:r>
              <a:rPr lang="en-US" altLang="zh-CN" sz="1350" dirty="0">
                <a:solidFill>
                  <a:schemeClr val="bg2">
                    <a:lumMod val="25000"/>
                  </a:schemeClr>
                </a:solidFill>
                <a:latin typeface="微软雅黑" panose="020B0503020204020204" pitchFamily="34" charset="-122"/>
                <a:ea typeface="微软雅黑" panose="020B0503020204020204" pitchFamily="34" charset="-122"/>
              </a:rPr>
              <a:t>24m</a:t>
            </a:r>
            <a:r>
              <a:rPr lang="zh-CN" altLang="zh-CN" sz="1350" dirty="0">
                <a:solidFill>
                  <a:schemeClr val="bg2">
                    <a:lumMod val="25000"/>
                  </a:schemeClr>
                </a:solidFill>
                <a:latin typeface="微软雅黑" panose="020B0503020204020204" pitchFamily="34" charset="-122"/>
                <a:ea typeface="微软雅黑" panose="020B0503020204020204" pitchFamily="34" charset="-122"/>
              </a:rPr>
              <a:t>及以上的落地式钢管脚手架工程（包括采光井、电梯井脚手架）。</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rPr>
              <a:t>（二）附着式升降脚手架工程。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rPr>
              <a:t>（三）悬挑式脚手架工程。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rPr>
              <a:t>（四）高处作业吊篮。</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rPr>
              <a:t>（五）卸料平台、操作平台工程。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rPr>
              <a:t>（六）异型脚手架工程。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10"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03</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1"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建办质</a:t>
            </a:r>
            <a:r>
              <a:rPr lang="en-US" altLang="zh-CN" sz="1800" dirty="0">
                <a:solidFill>
                  <a:schemeClr val="tx2"/>
                </a:solidFill>
                <a:latin typeface="微软雅黑" panose="020B0503020204020204" pitchFamily="34" charset="-122"/>
                <a:ea typeface="微软雅黑" panose="020B0503020204020204" pitchFamily="34" charset="-122"/>
              </a:rPr>
              <a:t>【2018】31</a:t>
            </a:r>
            <a:r>
              <a:rPr lang="zh-CN" altLang="en-US" sz="1800" dirty="0">
                <a:solidFill>
                  <a:schemeClr val="tx2"/>
                </a:solidFill>
                <a:latin typeface="微软雅黑" panose="020B0503020204020204" pitchFamily="34" charset="-122"/>
                <a:ea typeface="微软雅黑" panose="020B0503020204020204" pitchFamily="34" charset="-122"/>
              </a:rPr>
              <a:t>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0"/>
          <p:cNvSpPr txBox="1"/>
          <p:nvPr/>
        </p:nvSpPr>
        <p:spPr>
          <a:xfrm>
            <a:off x="415162" y="931286"/>
            <a:ext cx="7935782" cy="1338059"/>
          </a:xfrm>
          <a:prstGeom prst="rect">
            <a:avLst/>
          </a:prstGeom>
          <a:noFill/>
        </p:spPr>
        <p:txBody>
          <a:bodyPr wrap="square" rtlCol="0">
            <a:spAutoFit/>
          </a:bodyPr>
          <a:lstStyle/>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五</a:t>
            </a:r>
            <a:r>
              <a:rPr lang="zh-CN" altLang="zh-CN" sz="1350" dirty="0">
                <a:solidFill>
                  <a:schemeClr val="bg2">
                    <a:lumMod val="25000"/>
                  </a:schemeClr>
                </a:solidFill>
                <a:latin typeface="微软雅黑" panose="020B0503020204020204" pitchFamily="34" charset="-122"/>
                <a:ea typeface="微软雅黑" panose="020B0503020204020204" pitchFamily="34" charset="-122"/>
              </a:rPr>
              <a:t>、拆除工程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rPr>
              <a:t>可能影响行人、交通、电力设施、通讯设施或其它建、构筑物安全的拆除工程。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六</a:t>
            </a:r>
            <a:r>
              <a:rPr lang="zh-CN" altLang="zh-CN" sz="1350" dirty="0">
                <a:solidFill>
                  <a:schemeClr val="bg2">
                    <a:lumMod val="25000"/>
                  </a:schemeClr>
                </a:solidFill>
                <a:latin typeface="微软雅黑" panose="020B0503020204020204" pitchFamily="34" charset="-122"/>
                <a:ea typeface="微软雅黑" panose="020B0503020204020204" pitchFamily="34" charset="-122"/>
              </a:rPr>
              <a:t>、暗挖工程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rPr>
              <a:t>采用矿山法、盾构法、顶管法施工的隧道、洞室工程。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19" name="文本框 10"/>
          <p:cNvSpPr txBox="1"/>
          <p:nvPr/>
        </p:nvSpPr>
        <p:spPr>
          <a:xfrm>
            <a:off x="531256" y="631608"/>
            <a:ext cx="2685351" cy="323037"/>
          </a:xfrm>
          <a:prstGeom prst="rect">
            <a:avLst/>
          </a:prstGeom>
          <a:noFill/>
        </p:spPr>
        <p:txBody>
          <a:bodyPr wrap="none" rtlCol="0">
            <a:spAutoFit/>
          </a:bodyPr>
          <a:lstStyle/>
          <a:p>
            <a:r>
              <a:rPr lang="zh-CN" altLang="en-US" sz="1500" b="1" dirty="0">
                <a:solidFill>
                  <a:srgbClr val="CC0000"/>
                </a:solidFill>
                <a:latin typeface="微软雅黑" panose="020B0503020204020204" pitchFamily="34" charset="-122"/>
                <a:ea typeface="微软雅黑" panose="020B0503020204020204" pitchFamily="34" charset="-122"/>
                <a:cs typeface="+mn-ea"/>
              </a:rPr>
              <a:t>危险性较大分部分项工程范围</a:t>
            </a:r>
            <a:endParaRPr lang="zh-CN" altLang="en-US" sz="1500" b="1" dirty="0">
              <a:solidFill>
                <a:srgbClr val="CC0000"/>
              </a:solidFill>
              <a:latin typeface="微软雅黑" panose="020B0503020204020204" pitchFamily="34" charset="-122"/>
              <a:ea typeface="微软雅黑" panose="020B0503020204020204" pitchFamily="34" charset="-122"/>
              <a:cs typeface="+mn-ea"/>
            </a:endParaRPr>
          </a:p>
        </p:txBody>
      </p:sp>
      <p:sp>
        <p:nvSpPr>
          <p:cNvPr id="21" name="矩形 20"/>
          <p:cNvSpPr/>
          <p:nvPr/>
        </p:nvSpPr>
        <p:spPr>
          <a:xfrm>
            <a:off x="326089" y="2086437"/>
            <a:ext cx="8510705" cy="2583784"/>
          </a:xfrm>
          <a:prstGeom prst="rect">
            <a:avLst/>
          </a:prstGeom>
        </p:spPr>
        <p:txBody>
          <a:bodyPr wrap="square">
            <a:spAutoFit/>
          </a:bodyPr>
          <a:lstStyle/>
          <a:p>
            <a:pPr marL="4445" lvl="1">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七</a:t>
            </a:r>
            <a:r>
              <a:rPr lang="zh-CN" altLang="zh-CN" sz="1350" dirty="0">
                <a:solidFill>
                  <a:schemeClr val="bg2">
                    <a:lumMod val="25000"/>
                  </a:schemeClr>
                </a:solidFill>
                <a:latin typeface="微软雅黑" panose="020B0503020204020204" pitchFamily="34" charset="-122"/>
                <a:ea typeface="微软雅黑" panose="020B0503020204020204" pitchFamily="34" charset="-122"/>
              </a:rPr>
              <a:t>、其它</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rPr>
              <a:t>（一）建筑幕墙安装工程。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rPr>
              <a:t>（二）钢结构、网架和索膜结构安装工程。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rPr>
              <a:t>（三）人工挖孔桩工程。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rPr>
              <a:t>（四）水下作业工程。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rPr>
              <a:t>（五）装配式建筑混凝土预制构件安装工程。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zh-CN" sz="1350" dirty="0">
                <a:solidFill>
                  <a:schemeClr val="bg2">
                    <a:lumMod val="25000"/>
                  </a:schemeClr>
                </a:solidFill>
                <a:latin typeface="微软雅黑" panose="020B0503020204020204" pitchFamily="34" charset="-122"/>
                <a:ea typeface="微软雅黑" panose="020B0503020204020204" pitchFamily="34" charset="-122"/>
              </a:rPr>
              <a:t>（六）采用新技术、新工艺、新材料、新设备可能影响工程施工安全，尚无国家、行业及地方技术标准的分部分项工程。</a:t>
            </a:r>
            <a:endParaRPr lang="zh-CN" altLang="zh-CN" sz="135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10"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03</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1"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建办质</a:t>
            </a:r>
            <a:r>
              <a:rPr lang="en-US" altLang="zh-CN" sz="1800" dirty="0">
                <a:solidFill>
                  <a:schemeClr val="tx2"/>
                </a:solidFill>
                <a:latin typeface="微软雅黑" panose="020B0503020204020204" pitchFamily="34" charset="-122"/>
                <a:ea typeface="微软雅黑" panose="020B0503020204020204" pitchFamily="34" charset="-122"/>
              </a:rPr>
              <a:t>【2018】31</a:t>
            </a:r>
            <a:r>
              <a:rPr lang="zh-CN" altLang="en-US" sz="1800" dirty="0">
                <a:solidFill>
                  <a:schemeClr val="tx2"/>
                </a:solidFill>
                <a:latin typeface="微软雅黑" panose="020B0503020204020204" pitchFamily="34" charset="-122"/>
                <a:ea typeface="微软雅黑" panose="020B0503020204020204" pitchFamily="34" charset="-122"/>
              </a:rPr>
              <a:t>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0"/>
          <p:cNvSpPr txBox="1"/>
          <p:nvPr/>
        </p:nvSpPr>
        <p:spPr>
          <a:xfrm>
            <a:off x="523132" y="641840"/>
            <a:ext cx="3839513" cy="323037"/>
          </a:xfrm>
          <a:prstGeom prst="rect">
            <a:avLst/>
          </a:prstGeom>
          <a:noFill/>
        </p:spPr>
        <p:txBody>
          <a:bodyPr wrap="none" rtlCol="0">
            <a:spAutoFit/>
          </a:bodyPr>
          <a:lstStyle/>
          <a:p>
            <a:r>
              <a:rPr lang="zh-CN" altLang="en-US" sz="1500" b="1" dirty="0">
                <a:solidFill>
                  <a:srgbClr val="CC0000"/>
                </a:solidFill>
                <a:latin typeface="微软雅黑" panose="020B0503020204020204" pitchFamily="34" charset="-122"/>
                <a:ea typeface="微软雅黑" panose="020B0503020204020204" pitchFamily="34" charset="-122"/>
                <a:cs typeface="+mn-ea"/>
              </a:rPr>
              <a:t>超过一定规模危险性较大分部分项工程范围</a:t>
            </a:r>
            <a:endParaRPr lang="zh-CN" altLang="en-US" sz="1500" b="1" dirty="0">
              <a:solidFill>
                <a:srgbClr val="CC0000"/>
              </a:solidFill>
              <a:latin typeface="微软雅黑" panose="020B0503020204020204" pitchFamily="34" charset="-122"/>
              <a:ea typeface="微软雅黑" panose="020B0503020204020204" pitchFamily="34" charset="-122"/>
              <a:cs typeface="+mn-ea"/>
            </a:endParaRPr>
          </a:p>
        </p:txBody>
      </p:sp>
      <p:sp>
        <p:nvSpPr>
          <p:cNvPr id="18" name="文本框 2"/>
          <p:cNvSpPr txBox="1"/>
          <p:nvPr/>
        </p:nvSpPr>
        <p:spPr>
          <a:xfrm>
            <a:off x="415162" y="1070689"/>
            <a:ext cx="8122474" cy="3518079"/>
          </a:xfrm>
          <a:prstGeom prst="rect">
            <a:avLst/>
          </a:prstGeom>
          <a:noFill/>
        </p:spPr>
        <p:txBody>
          <a:bodyPr wrap="square" rtlCol="0" anchor="t">
            <a:spAutoFit/>
          </a:bodyPr>
          <a:lstStyle/>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一、深基坑工程</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开挖深度超过</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5m</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（含</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5m</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）的基坑（槽）的土方开挖、支护、降水工程</a:t>
            </a:r>
            <a:r>
              <a:rPr lang="zh-CN" altLang="en-US" sz="975" dirty="0">
                <a:solidFill>
                  <a:schemeClr val="bg2">
                    <a:lumMod val="25000"/>
                  </a:schemeClr>
                </a:solidFill>
                <a:latin typeface="微软雅黑" panose="020B0503020204020204" pitchFamily="34" charset="-122"/>
                <a:ea typeface="微软雅黑" panose="020B0503020204020204" pitchFamily="34" charset="-122"/>
                <a:sym typeface="+mn-ea"/>
              </a:rPr>
              <a:t>。</a:t>
            </a:r>
            <a:endParaRPr lang="zh-CN" altLang="en-US" sz="975"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二、模板工程及支撑体系</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975" dirty="0">
                <a:solidFill>
                  <a:schemeClr val="bg2">
                    <a:lumMod val="25000"/>
                  </a:schemeClr>
                </a:solidFill>
                <a:latin typeface="微软雅黑" panose="020B0503020204020204" pitchFamily="34" charset="-122"/>
                <a:ea typeface="微软雅黑" panose="020B0503020204020204" pitchFamily="34" charset="-122"/>
                <a:sym typeface="+mn-ea"/>
              </a:rPr>
              <a:t>　　（</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一）各类工具式模板工程：包括滑模、爬模、飞模、隧道模等工程。</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（二）混凝土模板支撑工程：搭设高度</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8m</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及以上，或搭设跨度</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18m</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及以上，或施工总荷载（设计值）</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15kN/m2</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及以上，或集中线荷载（设计值）</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20kN/m</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及以上。</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（三）承重支撑体系：用于钢结构安装等满堂支撑体系，承受单点集中荷载</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7kN</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及以上。</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三、起重吊装及起重机械安装拆卸工程</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975" dirty="0">
                <a:solidFill>
                  <a:schemeClr val="bg2">
                    <a:lumMod val="25000"/>
                  </a:schemeClr>
                </a:solidFill>
                <a:latin typeface="微软雅黑" panose="020B0503020204020204" pitchFamily="34" charset="-122"/>
                <a:ea typeface="微软雅黑" panose="020B0503020204020204" pitchFamily="34" charset="-122"/>
                <a:sym typeface="+mn-ea"/>
              </a:rPr>
              <a:t>　　</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（一）采用非常规起重设备、方法，且单件起吊重量在</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100kN</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及以上的起重吊装工程。</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（二）起重量</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300kN</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及以上，或搭设总高度</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200m</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及以上，或搭设基础标高在</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200m</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及以上的起重机械安装和拆卸工程</a:t>
            </a:r>
            <a:r>
              <a:rPr lang="zh-CN" altLang="en-US" sz="975" dirty="0">
                <a:solidFill>
                  <a:schemeClr val="bg2">
                    <a:lumMod val="25000"/>
                  </a:schemeClr>
                </a:solidFill>
                <a:latin typeface="微软雅黑" panose="020B0503020204020204" pitchFamily="34" charset="-122"/>
                <a:ea typeface="微软雅黑" panose="020B0503020204020204" pitchFamily="34" charset="-122"/>
                <a:sym typeface="+mn-ea"/>
              </a:rPr>
              <a:t>。</a:t>
            </a:r>
            <a:endParaRPr lang="zh-CN" altLang="en-US" sz="975" dirty="0"/>
          </a:p>
        </p:txBody>
      </p:sp>
      <p:sp>
        <p:nvSpPr>
          <p:cNvPr id="9"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03</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0"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建办质</a:t>
            </a:r>
            <a:r>
              <a:rPr lang="en-US" altLang="zh-CN" sz="1800" dirty="0">
                <a:solidFill>
                  <a:schemeClr val="tx2"/>
                </a:solidFill>
                <a:latin typeface="微软雅黑" panose="020B0503020204020204" pitchFamily="34" charset="-122"/>
                <a:ea typeface="微软雅黑" panose="020B0503020204020204" pitchFamily="34" charset="-122"/>
              </a:rPr>
              <a:t>【2018】31</a:t>
            </a:r>
            <a:r>
              <a:rPr lang="zh-CN" altLang="en-US" sz="1800" dirty="0">
                <a:solidFill>
                  <a:schemeClr val="tx2"/>
                </a:solidFill>
                <a:latin typeface="微软雅黑" panose="020B0503020204020204" pitchFamily="34" charset="-122"/>
                <a:ea typeface="微软雅黑" panose="020B0503020204020204" pitchFamily="34" charset="-122"/>
              </a:rPr>
              <a:t>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0"/>
          <p:cNvSpPr txBox="1"/>
          <p:nvPr/>
        </p:nvSpPr>
        <p:spPr>
          <a:xfrm>
            <a:off x="523132" y="641840"/>
            <a:ext cx="3839513" cy="323037"/>
          </a:xfrm>
          <a:prstGeom prst="rect">
            <a:avLst/>
          </a:prstGeom>
          <a:noFill/>
        </p:spPr>
        <p:txBody>
          <a:bodyPr wrap="none" rtlCol="0">
            <a:spAutoFit/>
          </a:bodyPr>
          <a:lstStyle/>
          <a:p>
            <a:r>
              <a:rPr lang="zh-CN" altLang="en-US" sz="1500" b="1" dirty="0">
                <a:solidFill>
                  <a:srgbClr val="CC0000"/>
                </a:solidFill>
                <a:latin typeface="微软雅黑" panose="020B0503020204020204" pitchFamily="34" charset="-122"/>
                <a:ea typeface="微软雅黑" panose="020B0503020204020204" pitchFamily="34" charset="-122"/>
                <a:cs typeface="+mn-ea"/>
              </a:rPr>
              <a:t>超过一定规模危险性较大分部分项工程范围</a:t>
            </a:r>
            <a:endParaRPr lang="zh-CN" altLang="en-US" sz="1500" b="1" dirty="0">
              <a:solidFill>
                <a:srgbClr val="CC0000"/>
              </a:solidFill>
              <a:latin typeface="微软雅黑" panose="020B0503020204020204" pitchFamily="34" charset="-122"/>
              <a:ea typeface="微软雅黑" panose="020B0503020204020204" pitchFamily="34" charset="-122"/>
              <a:cs typeface="+mn-ea"/>
            </a:endParaRPr>
          </a:p>
        </p:txBody>
      </p:sp>
      <p:sp>
        <p:nvSpPr>
          <p:cNvPr id="18" name="文本框 2"/>
          <p:cNvSpPr txBox="1"/>
          <p:nvPr/>
        </p:nvSpPr>
        <p:spPr>
          <a:xfrm>
            <a:off x="438422" y="1168937"/>
            <a:ext cx="8213171" cy="1338059"/>
          </a:xfrm>
          <a:prstGeom prst="rect">
            <a:avLst/>
          </a:prstGeom>
          <a:noFill/>
        </p:spPr>
        <p:txBody>
          <a:bodyPr wrap="square" rtlCol="0" anchor="t">
            <a:spAutoFit/>
          </a:bodyPr>
          <a:lstStyle/>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四、脚手架工程</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（一）搭设高度</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50m</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及以上的落地式钢管脚手架工程。</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（二）提升高度在</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150m</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及以上的附着式升降脚手架工程或附着式升降操作平台工程。</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（三）分段架体搭设高度</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20m</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及以上的悬挑式脚手架工程。</a:t>
            </a:r>
            <a:endParaRPr lang="zh-CN" altLang="en-US" sz="1350" dirty="0"/>
          </a:p>
        </p:txBody>
      </p:sp>
      <p:sp>
        <p:nvSpPr>
          <p:cNvPr id="19" name="文本框 4"/>
          <p:cNvSpPr txBox="1"/>
          <p:nvPr/>
        </p:nvSpPr>
        <p:spPr>
          <a:xfrm>
            <a:off x="415162" y="2682796"/>
            <a:ext cx="7665858" cy="1338059"/>
          </a:xfrm>
          <a:prstGeom prst="rect">
            <a:avLst/>
          </a:prstGeom>
          <a:noFill/>
        </p:spPr>
        <p:txBody>
          <a:bodyPr wrap="square" rtlCol="0" anchor="t">
            <a:spAutoFit/>
          </a:bodyPr>
          <a:lstStyle/>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五、拆除工程</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（一）码头、桥梁、高架、烟囱、水塔或拆除中容易引起有毒有害气（液）体或粉尘扩散、易燃易爆事故发生的特殊建、构筑物的拆除工程。</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（二）文物保护建筑、优秀历史建筑或历史文化风貌区影响范围内的拆除工程。</a:t>
            </a:r>
            <a:endParaRPr lang="zh-CN" altLang="en-US" sz="1350" dirty="0"/>
          </a:p>
        </p:txBody>
      </p:sp>
      <p:sp>
        <p:nvSpPr>
          <p:cNvPr id="10"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03</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1"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建办质</a:t>
            </a:r>
            <a:r>
              <a:rPr lang="en-US" altLang="zh-CN" sz="1800" dirty="0">
                <a:solidFill>
                  <a:schemeClr val="tx2"/>
                </a:solidFill>
                <a:latin typeface="微软雅黑" panose="020B0503020204020204" pitchFamily="34" charset="-122"/>
                <a:ea typeface="微软雅黑" panose="020B0503020204020204" pitchFamily="34" charset="-122"/>
              </a:rPr>
              <a:t>【2018】31</a:t>
            </a:r>
            <a:r>
              <a:rPr lang="zh-CN" altLang="en-US" sz="1800" dirty="0">
                <a:solidFill>
                  <a:schemeClr val="tx2"/>
                </a:solidFill>
                <a:latin typeface="微软雅黑" panose="020B0503020204020204" pitchFamily="34" charset="-122"/>
                <a:ea typeface="微软雅黑" panose="020B0503020204020204" pitchFamily="34" charset="-122"/>
              </a:rPr>
              <a:t>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0"/>
          <p:cNvSpPr txBox="1"/>
          <p:nvPr/>
        </p:nvSpPr>
        <p:spPr>
          <a:xfrm>
            <a:off x="523132" y="641840"/>
            <a:ext cx="3839513" cy="323037"/>
          </a:xfrm>
          <a:prstGeom prst="rect">
            <a:avLst/>
          </a:prstGeom>
          <a:noFill/>
        </p:spPr>
        <p:txBody>
          <a:bodyPr wrap="none" rtlCol="0">
            <a:spAutoFit/>
          </a:bodyPr>
          <a:lstStyle/>
          <a:p>
            <a:r>
              <a:rPr lang="zh-CN" altLang="en-US" sz="1500" b="1" dirty="0">
                <a:solidFill>
                  <a:srgbClr val="CC0000"/>
                </a:solidFill>
                <a:latin typeface="微软雅黑" panose="020B0503020204020204" pitchFamily="34" charset="-122"/>
                <a:ea typeface="微软雅黑" panose="020B0503020204020204" pitchFamily="34" charset="-122"/>
                <a:cs typeface="+mn-ea"/>
              </a:rPr>
              <a:t>超过一定规模危险性较大分部分项工程范围</a:t>
            </a:r>
            <a:endParaRPr lang="zh-CN" altLang="en-US" sz="1500" b="1" dirty="0">
              <a:solidFill>
                <a:srgbClr val="CC0000"/>
              </a:solidFill>
              <a:latin typeface="微软雅黑" panose="020B0503020204020204" pitchFamily="34" charset="-122"/>
              <a:ea typeface="微软雅黑" panose="020B0503020204020204" pitchFamily="34" charset="-122"/>
              <a:cs typeface="+mn-ea"/>
            </a:endParaRPr>
          </a:p>
        </p:txBody>
      </p:sp>
      <p:sp>
        <p:nvSpPr>
          <p:cNvPr id="15" name="文本框 2"/>
          <p:cNvSpPr txBox="1"/>
          <p:nvPr/>
        </p:nvSpPr>
        <p:spPr>
          <a:xfrm>
            <a:off x="399528" y="1031645"/>
            <a:ext cx="8290960" cy="3206647"/>
          </a:xfrm>
          <a:prstGeom prst="rect">
            <a:avLst/>
          </a:prstGeom>
          <a:noFill/>
        </p:spPr>
        <p:txBody>
          <a:bodyPr wrap="square" rtlCol="0" anchor="t">
            <a:spAutoFit/>
          </a:bodyPr>
          <a:lstStyle/>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六、暗挖工程</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采用矿山法、盾构法、顶管法施工的隧道、洞室工程。</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七、其它</a:t>
            </a:r>
            <a:endParaRPr lang="zh-CN" altLang="en-US" sz="1350" b="1"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（一）施工高度</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50m</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及以上的建筑幕墙安装工程。</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（二）跨度</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36m</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及以上的钢结构安装工程，或跨度</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60m</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及以上的网架和索膜结构安装工程。</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（三）开挖深度</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16m</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及以上的人工挖孔桩工程。</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（四）水下作业工程。</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（五）重量</a:t>
            </a:r>
            <a:r>
              <a:rPr lang="en-US" altLang="zh-CN" sz="1350" dirty="0">
                <a:solidFill>
                  <a:schemeClr val="bg2">
                    <a:lumMod val="25000"/>
                  </a:schemeClr>
                </a:solidFill>
                <a:latin typeface="微软雅黑" panose="020B0503020204020204" pitchFamily="34" charset="-122"/>
                <a:ea typeface="微软雅黑" panose="020B0503020204020204" pitchFamily="34" charset="-122"/>
                <a:sym typeface="+mn-ea"/>
              </a:rPr>
              <a:t>1000kN</a:t>
            </a: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及以上的大型结构整体顶升、平移、转体等施工工艺。</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sym typeface="+mn-ea"/>
              </a:rPr>
              <a:t>　　（六）采用新技术、新工艺、新材料、新设备可能影响工程施工安全，尚无国家、行业及地方技术标准的分部分项工程。</a:t>
            </a:r>
            <a:endParaRPr lang="zh-CN" altLang="en-US" sz="1350" dirty="0"/>
          </a:p>
        </p:txBody>
      </p:sp>
      <p:sp>
        <p:nvSpPr>
          <p:cNvPr id="9"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03</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0"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建办质</a:t>
            </a:r>
            <a:r>
              <a:rPr lang="en-US" altLang="zh-CN" sz="1800" dirty="0">
                <a:solidFill>
                  <a:schemeClr val="tx2"/>
                </a:solidFill>
                <a:latin typeface="微软雅黑" panose="020B0503020204020204" pitchFamily="34" charset="-122"/>
                <a:ea typeface="微软雅黑" panose="020B0503020204020204" pitchFamily="34" charset="-122"/>
              </a:rPr>
              <a:t>【2018】31</a:t>
            </a:r>
            <a:r>
              <a:rPr lang="zh-CN" altLang="en-US" sz="1800" dirty="0">
                <a:solidFill>
                  <a:schemeClr val="tx2"/>
                </a:solidFill>
                <a:latin typeface="微软雅黑" panose="020B0503020204020204" pitchFamily="34" charset="-122"/>
                <a:ea typeface="微软雅黑" panose="020B0503020204020204" pitchFamily="34" charset="-122"/>
              </a:rPr>
              <a:t>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24" y="0"/>
            <a:ext cx="9144000" cy="5145088"/>
          </a:xfrm>
          <a:prstGeom prst="rect">
            <a:avLst/>
          </a:prstGeom>
        </p:spPr>
      </p:pic>
      <p:grpSp>
        <p:nvGrpSpPr>
          <p:cNvPr id="5" name="组合 41"/>
          <p:cNvGrpSpPr/>
          <p:nvPr/>
        </p:nvGrpSpPr>
        <p:grpSpPr>
          <a:xfrm>
            <a:off x="0" y="1651830"/>
            <a:ext cx="9144000" cy="1814777"/>
            <a:chOff x="170694" y="177982"/>
            <a:chExt cx="3936004" cy="781165"/>
          </a:xfrm>
        </p:grpSpPr>
        <p:sp>
          <p:nvSpPr>
            <p:cNvPr id="6" name="等腰三角形 5"/>
            <p:cNvSpPr/>
            <p:nvPr/>
          </p:nvSpPr>
          <p:spPr>
            <a:xfrm>
              <a:off x="1233863" y="177982"/>
              <a:ext cx="355284" cy="35651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7" name="等腰三角形 6"/>
            <p:cNvSpPr/>
            <p:nvPr/>
          </p:nvSpPr>
          <p:spPr>
            <a:xfrm flipV="1">
              <a:off x="200258" y="602633"/>
              <a:ext cx="355284" cy="35651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8" name="矩形 7"/>
            <p:cNvSpPr/>
            <p:nvPr/>
          </p:nvSpPr>
          <p:spPr>
            <a:xfrm>
              <a:off x="170694" y="261768"/>
              <a:ext cx="3936004" cy="611981"/>
            </a:xfrm>
            <a:prstGeom prst="rect">
              <a:avLst/>
            </a:prstGeom>
            <a:solidFill>
              <a:srgbClr val="00468C"/>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p>
          </p:txBody>
        </p:sp>
        <p:sp>
          <p:nvSpPr>
            <p:cNvPr id="9" name="平行四边形 8"/>
            <p:cNvSpPr/>
            <p:nvPr/>
          </p:nvSpPr>
          <p:spPr>
            <a:xfrm>
              <a:off x="376965" y="178257"/>
              <a:ext cx="1036076" cy="779005"/>
            </a:xfrm>
            <a:prstGeom prst="parallelogram">
              <a:avLst>
                <a:gd name="adj" fmla="val 48207"/>
              </a:avLst>
            </a:prstGeom>
            <a:solidFill>
              <a:srgbClr val="0050A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10" name="文本框 6"/>
            <p:cNvSpPr txBox="1"/>
            <p:nvPr/>
          </p:nvSpPr>
          <p:spPr>
            <a:xfrm>
              <a:off x="619912" y="284178"/>
              <a:ext cx="569115" cy="559734"/>
            </a:xfrm>
            <a:prstGeom prst="rect">
              <a:avLst/>
            </a:prstGeom>
            <a:noFill/>
          </p:spPr>
          <p:txBody>
            <a:bodyPr wrap="square" lIns="68580" tIns="34290" rIns="68580" bIns="34290" rtlCol="0">
              <a:spAutoFit/>
            </a:bodyPr>
            <a:lstStyle/>
            <a:p>
              <a:r>
                <a:rPr lang="en-US" altLang="zh-CN" sz="8000" dirty="0" smtClean="0">
                  <a:solidFill>
                    <a:schemeClr val="bg1">
                      <a:lumMod val="95000"/>
                    </a:schemeClr>
                  </a:solidFill>
                  <a:latin typeface="Impact" panose="020B0806030902050204" pitchFamily="34" charset="0"/>
                </a:rPr>
                <a:t>01</a:t>
              </a:r>
              <a:endParaRPr lang="zh-CN" altLang="en-US" sz="8000" dirty="0">
                <a:solidFill>
                  <a:schemeClr val="bg1">
                    <a:lumMod val="95000"/>
                  </a:schemeClr>
                </a:solidFill>
                <a:latin typeface="Impact" panose="020B0806030902050204" pitchFamily="34" charset="0"/>
              </a:endParaRPr>
            </a:p>
          </p:txBody>
        </p:sp>
      </p:grpSp>
      <p:sp>
        <p:nvSpPr>
          <p:cNvPr id="11" name="TextBox 10"/>
          <p:cNvSpPr txBox="1"/>
          <p:nvPr/>
        </p:nvSpPr>
        <p:spPr>
          <a:xfrm>
            <a:off x="2699792" y="2362457"/>
            <a:ext cx="6696744" cy="561694"/>
          </a:xfrm>
          <a:prstGeom prst="rect">
            <a:avLst/>
          </a:prstGeom>
          <a:noFill/>
        </p:spPr>
        <p:txBody>
          <a:bodyPr wrap="square" lIns="68584" tIns="34291" rIns="68584" bIns="34291" rtlCol="0">
            <a:spAutoFit/>
          </a:bodyPr>
          <a:lstStyle/>
          <a:p>
            <a:r>
              <a:rPr lang="zh-CN" altLang="en-US" sz="3200" b="1" dirty="0">
                <a:solidFill>
                  <a:schemeClr val="bg1"/>
                </a:solidFill>
                <a:latin typeface="微软雅黑" panose="020B0503020204020204" pitchFamily="34" charset="-122"/>
                <a:ea typeface="微软雅黑" panose="020B0503020204020204" pitchFamily="34" charset="-122"/>
              </a:rPr>
              <a:t>住建部</a:t>
            </a:r>
            <a:r>
              <a:rPr lang="en-US" altLang="zh-CN" sz="3200" b="1" dirty="0">
                <a:solidFill>
                  <a:schemeClr val="bg1"/>
                </a:solidFill>
                <a:latin typeface="微软雅黑" panose="020B0503020204020204" pitchFamily="34" charset="-122"/>
                <a:ea typeface="微软雅黑" panose="020B0503020204020204" pitchFamily="34" charset="-122"/>
              </a:rPr>
              <a:t>37</a:t>
            </a:r>
            <a:r>
              <a:rPr lang="zh-CN" altLang="en-US" sz="3200" b="1" dirty="0">
                <a:solidFill>
                  <a:schemeClr val="bg1"/>
                </a:solidFill>
                <a:latin typeface="微软雅黑" panose="020B0503020204020204" pitchFamily="34" charset="-122"/>
                <a:ea typeface="微软雅黑" panose="020B0503020204020204" pitchFamily="34" charset="-122"/>
              </a:rPr>
              <a:t>号令、</a:t>
            </a:r>
            <a:r>
              <a:rPr lang="en-US" altLang="zh-CN" sz="3200" b="1" dirty="0">
                <a:solidFill>
                  <a:schemeClr val="bg1"/>
                </a:solidFill>
                <a:latin typeface="微软雅黑" panose="020B0503020204020204" pitchFamily="34" charset="-122"/>
                <a:ea typeface="微软雅黑" panose="020B0503020204020204" pitchFamily="34" charset="-122"/>
              </a:rPr>
              <a:t>31</a:t>
            </a:r>
            <a:r>
              <a:rPr lang="zh-CN" altLang="en-US" sz="3200" b="1" dirty="0">
                <a:solidFill>
                  <a:schemeClr val="bg1"/>
                </a:solidFill>
                <a:latin typeface="微软雅黑" panose="020B0503020204020204" pitchFamily="34" charset="-122"/>
                <a:ea typeface="微软雅黑" panose="020B0503020204020204" pitchFamily="34" charset="-122"/>
              </a:rPr>
              <a:t>号文背景介绍</a:t>
            </a:r>
            <a:endParaRPr lang="zh-CN" altLang="en-US" sz="3200" b="1" dirty="0" smtClean="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24" y="0"/>
            <a:ext cx="9144000" cy="5145088"/>
          </a:xfrm>
          <a:prstGeom prst="rect">
            <a:avLst/>
          </a:prstGeom>
        </p:spPr>
      </p:pic>
      <p:grpSp>
        <p:nvGrpSpPr>
          <p:cNvPr id="5" name="组合 41"/>
          <p:cNvGrpSpPr/>
          <p:nvPr/>
        </p:nvGrpSpPr>
        <p:grpSpPr>
          <a:xfrm>
            <a:off x="0" y="1651830"/>
            <a:ext cx="9144000" cy="1814777"/>
            <a:chOff x="170694" y="177982"/>
            <a:chExt cx="3936004" cy="781165"/>
          </a:xfrm>
        </p:grpSpPr>
        <p:sp>
          <p:nvSpPr>
            <p:cNvPr id="6" name="等腰三角形 5"/>
            <p:cNvSpPr/>
            <p:nvPr/>
          </p:nvSpPr>
          <p:spPr>
            <a:xfrm>
              <a:off x="1233863" y="177982"/>
              <a:ext cx="355284" cy="35651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7" name="等腰三角形 6"/>
            <p:cNvSpPr/>
            <p:nvPr/>
          </p:nvSpPr>
          <p:spPr>
            <a:xfrm flipV="1">
              <a:off x="200258" y="602633"/>
              <a:ext cx="355284" cy="35651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8" name="矩形 7"/>
            <p:cNvSpPr/>
            <p:nvPr/>
          </p:nvSpPr>
          <p:spPr>
            <a:xfrm>
              <a:off x="170694" y="261768"/>
              <a:ext cx="3936004" cy="611981"/>
            </a:xfrm>
            <a:prstGeom prst="rect">
              <a:avLst/>
            </a:prstGeom>
            <a:solidFill>
              <a:srgbClr val="00468C"/>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p>
          </p:txBody>
        </p:sp>
        <p:sp>
          <p:nvSpPr>
            <p:cNvPr id="9" name="平行四边形 8"/>
            <p:cNvSpPr/>
            <p:nvPr/>
          </p:nvSpPr>
          <p:spPr>
            <a:xfrm>
              <a:off x="376965" y="178257"/>
              <a:ext cx="1036076" cy="779005"/>
            </a:xfrm>
            <a:prstGeom prst="parallelogram">
              <a:avLst>
                <a:gd name="adj" fmla="val 48207"/>
              </a:avLst>
            </a:prstGeom>
            <a:solidFill>
              <a:srgbClr val="0050A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10" name="文本框 6"/>
            <p:cNvSpPr txBox="1"/>
            <p:nvPr/>
          </p:nvSpPr>
          <p:spPr>
            <a:xfrm>
              <a:off x="619912" y="284178"/>
              <a:ext cx="569115" cy="559734"/>
            </a:xfrm>
            <a:prstGeom prst="rect">
              <a:avLst/>
            </a:prstGeom>
            <a:noFill/>
          </p:spPr>
          <p:txBody>
            <a:bodyPr wrap="square" lIns="68580" tIns="34290" rIns="68580" bIns="34290" rtlCol="0">
              <a:spAutoFit/>
            </a:bodyPr>
            <a:lstStyle/>
            <a:p>
              <a:r>
                <a:rPr lang="en-US" altLang="zh-CN" sz="8000" dirty="0" smtClean="0">
                  <a:solidFill>
                    <a:schemeClr val="bg1">
                      <a:lumMod val="95000"/>
                    </a:schemeClr>
                  </a:solidFill>
                  <a:latin typeface="Impact" panose="020B0806030902050204" pitchFamily="34" charset="0"/>
                </a:rPr>
                <a:t>04</a:t>
              </a:r>
              <a:endParaRPr lang="zh-CN" altLang="en-US" sz="8000" dirty="0">
                <a:solidFill>
                  <a:schemeClr val="bg1">
                    <a:lumMod val="95000"/>
                  </a:schemeClr>
                </a:solidFill>
                <a:latin typeface="Impact" panose="020B0806030902050204" pitchFamily="34" charset="0"/>
              </a:endParaRPr>
            </a:p>
          </p:txBody>
        </p:sp>
      </p:grpSp>
      <p:sp>
        <p:nvSpPr>
          <p:cNvPr id="11" name="TextBox 10"/>
          <p:cNvSpPr txBox="1"/>
          <p:nvPr/>
        </p:nvSpPr>
        <p:spPr>
          <a:xfrm>
            <a:off x="2699792" y="2362457"/>
            <a:ext cx="6336704" cy="623250"/>
          </a:xfrm>
          <a:prstGeom prst="rect">
            <a:avLst/>
          </a:prstGeom>
          <a:noFill/>
        </p:spPr>
        <p:txBody>
          <a:bodyPr wrap="square" lIns="68584" tIns="34291" rIns="68584" bIns="34291" rtlCol="0">
            <a:spAutoFit/>
          </a:bodyPr>
          <a:lstStyle/>
          <a:p>
            <a:r>
              <a:rPr lang="en-US" altLang="zh-CN" sz="3600" b="1" dirty="0">
                <a:solidFill>
                  <a:schemeClr val="bg1"/>
                </a:solidFill>
                <a:latin typeface="微软雅黑" panose="020B0503020204020204" pitchFamily="34" charset="-122"/>
                <a:ea typeface="微软雅黑" panose="020B0503020204020204" pitchFamily="34" charset="-122"/>
              </a:rPr>
              <a:t>37</a:t>
            </a:r>
            <a:r>
              <a:rPr lang="zh-CN" altLang="en-US" sz="3600" b="1" dirty="0">
                <a:solidFill>
                  <a:schemeClr val="bg1"/>
                </a:solidFill>
                <a:latin typeface="微软雅黑" panose="020B0503020204020204" pitchFamily="34" charset="-122"/>
                <a:ea typeface="微软雅黑" panose="020B0503020204020204" pitchFamily="34" charset="-122"/>
              </a:rPr>
              <a:t>号令与原</a:t>
            </a:r>
            <a:r>
              <a:rPr lang="en-US" altLang="zh-CN" sz="3600" b="1" dirty="0">
                <a:solidFill>
                  <a:schemeClr val="bg1"/>
                </a:solidFill>
                <a:latin typeface="微软雅黑" panose="020B0503020204020204" pitchFamily="34" charset="-122"/>
                <a:ea typeface="微软雅黑" panose="020B0503020204020204" pitchFamily="34" charset="-122"/>
              </a:rPr>
              <a:t>87</a:t>
            </a:r>
            <a:r>
              <a:rPr lang="zh-CN" altLang="en-US" sz="3600" b="1" dirty="0">
                <a:solidFill>
                  <a:schemeClr val="bg1"/>
                </a:solidFill>
                <a:latin typeface="微软雅黑" panose="020B0503020204020204" pitchFamily="34" charset="-122"/>
                <a:ea typeface="微软雅黑" panose="020B0503020204020204" pitchFamily="34" charset="-122"/>
              </a:rPr>
              <a:t>号文的十大变化</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表格 20"/>
          <p:cNvGraphicFramePr>
            <a:graphicFrameLocks noGrp="1"/>
          </p:cNvGraphicFramePr>
          <p:nvPr>
            <p:custDataLst>
              <p:tags r:id="rId1"/>
            </p:custDataLst>
          </p:nvPr>
        </p:nvGraphicFramePr>
        <p:xfrm>
          <a:off x="349895" y="952997"/>
          <a:ext cx="8356821" cy="3563005"/>
        </p:xfrm>
        <a:graphic>
          <a:graphicData uri="http://schemas.openxmlformats.org/drawingml/2006/table">
            <a:tbl>
              <a:tblPr>
                <a:tableStyleId>{C083E6E3-FA7D-4D7B-A595-EF9225AFEA82}</a:tableStyleId>
              </a:tblPr>
              <a:tblGrid>
                <a:gridCol w="2785607"/>
                <a:gridCol w="2785607"/>
                <a:gridCol w="2785607"/>
              </a:tblGrid>
              <a:tr h="429677">
                <a:tc>
                  <a:txBody>
                    <a:bodyPr/>
                    <a:lstStyle/>
                    <a:p>
                      <a:pPr algn="ctr">
                        <a:lnSpc>
                          <a:spcPct val="150000"/>
                        </a:lnSpc>
                      </a:pPr>
                      <a:r>
                        <a:rPr lang="zh-CN" altLang="en-US" sz="1300" b="1" dirty="0">
                          <a:solidFill>
                            <a:schemeClr val="bg1"/>
                          </a:solidFill>
                          <a:effectLst/>
                          <a:latin typeface="微软雅黑" panose="020B0503020204020204" pitchFamily="34" charset="-122"/>
                          <a:ea typeface="微软雅黑" panose="020B0503020204020204" pitchFamily="34" charset="-122"/>
                        </a:rPr>
                        <a:t>变化说明</a:t>
                      </a:r>
                      <a:endParaRPr lang="zh-CN" altLang="en-US" sz="1300" b="1" dirty="0">
                        <a:solidFill>
                          <a:schemeClr val="bg1"/>
                        </a:solidFill>
                        <a:effectLst/>
                        <a:latin typeface="微软雅黑" panose="020B0503020204020204" pitchFamily="34" charset="-122"/>
                        <a:ea typeface="微软雅黑" panose="020B0503020204020204" pitchFamily="34" charset="-122"/>
                      </a:endParaRPr>
                    </a:p>
                  </a:txBody>
                  <a:tcPr marL="25659" marR="25659" marT="15395" marB="15395" anchor="ctr">
                    <a:solidFill>
                      <a:srgbClr val="003C78"/>
                    </a:solidFill>
                  </a:tcPr>
                </a:tc>
                <a:tc>
                  <a:txBody>
                    <a:bodyPr/>
                    <a:lstStyle/>
                    <a:p>
                      <a:pPr algn="ctr">
                        <a:lnSpc>
                          <a:spcPct val="150000"/>
                        </a:lnSpc>
                      </a:pPr>
                      <a:r>
                        <a:rPr lang="zh-CN" altLang="en-US" sz="1300" b="1" dirty="0">
                          <a:solidFill>
                            <a:schemeClr val="bg1"/>
                          </a:solidFill>
                          <a:effectLst/>
                          <a:latin typeface="微软雅黑" panose="020B0503020204020204" pitchFamily="34" charset="-122"/>
                          <a:ea typeface="微软雅黑" panose="020B0503020204020204" pitchFamily="34" charset="-122"/>
                        </a:rPr>
                        <a:t>建质</a:t>
                      </a:r>
                      <a:r>
                        <a:rPr lang="en-US" altLang="zh-CN" sz="1300" b="1" dirty="0">
                          <a:solidFill>
                            <a:schemeClr val="bg1"/>
                          </a:solidFill>
                          <a:effectLst/>
                          <a:latin typeface="微软雅黑" panose="020B0503020204020204" pitchFamily="34" charset="-122"/>
                          <a:ea typeface="微软雅黑" panose="020B0503020204020204" pitchFamily="34" charset="-122"/>
                        </a:rPr>
                        <a:t>[2009]</a:t>
                      </a:r>
                      <a:r>
                        <a:rPr lang="zh-CN" altLang="en-US" sz="1300" b="1" dirty="0">
                          <a:solidFill>
                            <a:schemeClr val="bg1"/>
                          </a:solidFill>
                          <a:effectLst/>
                          <a:latin typeface="微软雅黑" panose="020B0503020204020204" pitchFamily="34" charset="-122"/>
                          <a:ea typeface="微软雅黑" panose="020B0503020204020204" pitchFamily="34" charset="-122"/>
                        </a:rPr>
                        <a:t>第</a:t>
                      </a:r>
                      <a:r>
                        <a:rPr lang="en-US" altLang="zh-CN" sz="1300" b="1" dirty="0">
                          <a:solidFill>
                            <a:schemeClr val="bg1"/>
                          </a:solidFill>
                          <a:effectLst/>
                          <a:latin typeface="微软雅黑" panose="020B0503020204020204" pitchFamily="34" charset="-122"/>
                          <a:ea typeface="微软雅黑" panose="020B0503020204020204" pitchFamily="34" charset="-122"/>
                        </a:rPr>
                        <a:t>87</a:t>
                      </a:r>
                      <a:r>
                        <a:rPr lang="zh-CN" altLang="en-US" sz="1300" b="1" dirty="0">
                          <a:solidFill>
                            <a:schemeClr val="bg1"/>
                          </a:solidFill>
                          <a:effectLst/>
                          <a:latin typeface="微软雅黑" panose="020B0503020204020204" pitchFamily="34" charset="-122"/>
                          <a:ea typeface="微软雅黑" panose="020B0503020204020204" pitchFamily="34" charset="-122"/>
                        </a:rPr>
                        <a:t>号</a:t>
                      </a:r>
                      <a:endParaRPr lang="zh-CN" altLang="en-US" sz="1300" b="1" dirty="0">
                        <a:solidFill>
                          <a:schemeClr val="bg1"/>
                        </a:solidFill>
                        <a:effectLst/>
                        <a:latin typeface="微软雅黑" panose="020B0503020204020204" pitchFamily="34" charset="-122"/>
                        <a:ea typeface="微软雅黑" panose="020B0503020204020204" pitchFamily="34" charset="-122"/>
                      </a:endParaRPr>
                    </a:p>
                  </a:txBody>
                  <a:tcPr marL="25659" marR="25659" marT="15395" marB="15395" anchor="ctr">
                    <a:solidFill>
                      <a:srgbClr val="003C78"/>
                    </a:solidFill>
                  </a:tcPr>
                </a:tc>
                <a:tc>
                  <a:txBody>
                    <a:bodyPr/>
                    <a:lstStyle/>
                    <a:p>
                      <a:pPr algn="ctr">
                        <a:lnSpc>
                          <a:spcPct val="150000"/>
                        </a:lnSpc>
                      </a:pPr>
                      <a:r>
                        <a:rPr lang="zh-CN" altLang="en-US" sz="1300" b="1" dirty="0">
                          <a:solidFill>
                            <a:schemeClr val="bg1"/>
                          </a:solidFill>
                          <a:effectLst/>
                          <a:latin typeface="微软雅黑" panose="020B0503020204020204" pitchFamily="34" charset="-122"/>
                          <a:ea typeface="微软雅黑" panose="020B0503020204020204" pitchFamily="34" charset="-122"/>
                        </a:rPr>
                        <a:t>住建部令</a:t>
                      </a:r>
                      <a:r>
                        <a:rPr lang="en-US" altLang="zh-CN" sz="1300" b="1" dirty="0">
                          <a:solidFill>
                            <a:schemeClr val="bg1"/>
                          </a:solidFill>
                          <a:effectLst/>
                          <a:latin typeface="微软雅黑" panose="020B0503020204020204" pitchFamily="34" charset="-122"/>
                          <a:ea typeface="微软雅黑" panose="020B0503020204020204" pitchFamily="34" charset="-122"/>
                        </a:rPr>
                        <a:t>37</a:t>
                      </a:r>
                      <a:r>
                        <a:rPr lang="zh-CN" altLang="en-US" sz="1300" b="1" dirty="0">
                          <a:solidFill>
                            <a:schemeClr val="bg1"/>
                          </a:solidFill>
                          <a:effectLst/>
                          <a:latin typeface="微软雅黑" panose="020B0503020204020204" pitchFamily="34" charset="-122"/>
                          <a:ea typeface="微软雅黑" panose="020B0503020204020204" pitchFamily="34" charset="-122"/>
                        </a:rPr>
                        <a:t>号</a:t>
                      </a:r>
                      <a:endParaRPr lang="zh-CN" altLang="en-US" sz="1300" b="1" dirty="0">
                        <a:solidFill>
                          <a:schemeClr val="bg1"/>
                        </a:solidFill>
                        <a:effectLst/>
                        <a:latin typeface="微软雅黑" panose="020B0503020204020204" pitchFamily="34" charset="-122"/>
                        <a:ea typeface="微软雅黑" panose="020B0503020204020204" pitchFamily="34" charset="-122"/>
                      </a:endParaRPr>
                    </a:p>
                  </a:txBody>
                  <a:tcPr marL="25659" marR="25659" marT="15395" marB="15395" anchor="ctr">
                    <a:solidFill>
                      <a:srgbClr val="003C78"/>
                    </a:solidFill>
                  </a:tcPr>
                </a:tc>
              </a:tr>
              <a:tr h="1484843">
                <a:tc>
                  <a:txBody>
                    <a:bodyPr/>
                    <a:lstStyle/>
                    <a:p>
                      <a:pPr marL="0" indent="0">
                        <a:lnSpc>
                          <a:spcPct val="150000"/>
                        </a:lnSpc>
                      </a:pPr>
                      <a:r>
                        <a:rPr lang="zh-CN" altLang="en-US" sz="1200" b="1" dirty="0">
                          <a:solidFill>
                            <a:schemeClr val="tx2"/>
                          </a:solidFill>
                          <a:effectLst/>
                          <a:latin typeface="微软雅黑" panose="020B0503020204020204" pitchFamily="34" charset="-122"/>
                          <a:ea typeface="微软雅黑" panose="020B0503020204020204" pitchFamily="34" charset="-122"/>
                        </a:rPr>
                        <a:t>第一变化</a:t>
                      </a:r>
                      <a:r>
                        <a:rPr lang="en-US" altLang="zh-CN" sz="1200" dirty="0">
                          <a:solidFill>
                            <a:schemeClr val="tx2"/>
                          </a:solidFill>
                          <a:effectLst/>
                          <a:latin typeface="微软雅黑" panose="020B0503020204020204" pitchFamily="34" charset="-122"/>
                          <a:ea typeface="微软雅黑" panose="020B0503020204020204" pitchFamily="34" charset="-122"/>
                        </a:rPr>
                        <a:t>——</a:t>
                      </a:r>
                      <a:r>
                        <a:rPr lang="zh-CN" altLang="en-US" sz="1200" dirty="0">
                          <a:solidFill>
                            <a:schemeClr val="tx2"/>
                          </a:solidFill>
                          <a:effectLst/>
                          <a:latin typeface="微软雅黑" panose="020B0503020204020204" pitchFamily="34" charset="-122"/>
                          <a:ea typeface="微软雅黑" panose="020B0503020204020204" pitchFamily="34" charset="-122"/>
                        </a:rPr>
                        <a:t>将原有的“危大”定义中的“造成重大不良社会影响”改为“造成重大经济损失”。“危大”定义变化</a:t>
                      </a:r>
                      <a:endParaRPr lang="zh-CN" altLang="en-US" sz="1200" dirty="0">
                        <a:solidFill>
                          <a:schemeClr val="tx2"/>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c>
                  <a:txBody>
                    <a:bodyPr/>
                    <a:lstStyle/>
                    <a:p>
                      <a:pPr>
                        <a:lnSpc>
                          <a:spcPct val="150000"/>
                        </a:lnSpc>
                      </a:pPr>
                      <a:r>
                        <a:rPr lang="zh-CN" altLang="en-US" sz="1200" dirty="0">
                          <a:solidFill>
                            <a:schemeClr val="tx2"/>
                          </a:solidFill>
                          <a:effectLst/>
                          <a:latin typeface="微软雅黑" panose="020B0503020204020204" pitchFamily="34" charset="-122"/>
                          <a:ea typeface="微软雅黑" panose="020B0503020204020204" pitchFamily="34" charset="-122"/>
                        </a:rPr>
                        <a:t>原</a:t>
                      </a:r>
                      <a:r>
                        <a:rPr lang="en-US" altLang="zh-CN" sz="1200" dirty="0">
                          <a:solidFill>
                            <a:schemeClr val="tx2"/>
                          </a:solidFill>
                          <a:effectLst/>
                          <a:latin typeface="微软雅黑" panose="020B0503020204020204" pitchFamily="34" charset="-122"/>
                          <a:ea typeface="微软雅黑" panose="020B0503020204020204" pitchFamily="34" charset="-122"/>
                        </a:rPr>
                        <a:t>87</a:t>
                      </a:r>
                      <a:r>
                        <a:rPr lang="zh-CN" altLang="en-US" sz="1200" dirty="0">
                          <a:solidFill>
                            <a:schemeClr val="tx2"/>
                          </a:solidFill>
                          <a:effectLst/>
                          <a:latin typeface="微软雅黑" panose="020B0503020204020204" pitchFamily="34" charset="-122"/>
                          <a:ea typeface="微软雅黑" panose="020B0503020204020204" pitchFamily="34" charset="-122"/>
                        </a:rPr>
                        <a:t>号文定义危险性较大的分部分项工程是指建筑工程在施工过程中存在的、可能导致作业人员群死群伤或</a:t>
                      </a:r>
                      <a:r>
                        <a:rPr lang="zh-CN" altLang="en-US" sz="1200" b="1" dirty="0">
                          <a:solidFill>
                            <a:schemeClr val="tx2"/>
                          </a:solidFill>
                          <a:effectLst/>
                          <a:latin typeface="微软雅黑" panose="020B0503020204020204" pitchFamily="34" charset="-122"/>
                          <a:ea typeface="微软雅黑" panose="020B0503020204020204" pitchFamily="34" charset="-122"/>
                        </a:rPr>
                        <a:t>造成重大不良社会影响</a:t>
                      </a:r>
                      <a:r>
                        <a:rPr lang="zh-CN" altLang="en-US" sz="1200" dirty="0">
                          <a:solidFill>
                            <a:schemeClr val="tx2"/>
                          </a:solidFill>
                          <a:effectLst/>
                          <a:latin typeface="微软雅黑" panose="020B0503020204020204" pitchFamily="34" charset="-122"/>
                          <a:ea typeface="微软雅黑" panose="020B0503020204020204" pitchFamily="34" charset="-122"/>
                        </a:rPr>
                        <a:t>的分部分项工程。</a:t>
                      </a:r>
                      <a:endParaRPr lang="zh-CN" altLang="en-US" sz="1200" dirty="0">
                        <a:solidFill>
                          <a:schemeClr val="tx2"/>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c>
                  <a:txBody>
                    <a:bodyPr/>
                    <a:lstStyle/>
                    <a:p>
                      <a:pPr>
                        <a:lnSpc>
                          <a:spcPct val="150000"/>
                        </a:lnSpc>
                      </a:pPr>
                      <a:r>
                        <a:rPr lang="en-US" altLang="zh-CN" sz="1200" dirty="0">
                          <a:solidFill>
                            <a:schemeClr val="tx2"/>
                          </a:solidFill>
                          <a:effectLst/>
                          <a:latin typeface="微软雅黑" panose="020B0503020204020204" pitchFamily="34" charset="-122"/>
                          <a:ea typeface="微软雅黑" panose="020B0503020204020204" pitchFamily="34" charset="-122"/>
                        </a:rPr>
                        <a:t>37</a:t>
                      </a:r>
                      <a:r>
                        <a:rPr lang="zh-CN" altLang="en-US" sz="1200" dirty="0">
                          <a:solidFill>
                            <a:schemeClr val="tx2"/>
                          </a:solidFill>
                          <a:effectLst/>
                          <a:latin typeface="微软雅黑" panose="020B0503020204020204" pitchFamily="34" charset="-122"/>
                          <a:ea typeface="微软雅黑" panose="020B0503020204020204" pitchFamily="34" charset="-122"/>
                        </a:rPr>
                        <a:t>号令定义危险性较大的分部分项工程是指房屋建筑和市政基础设施工程在施工过程中，容易导致人员群死群伤或者</a:t>
                      </a:r>
                      <a:r>
                        <a:rPr lang="zh-CN" altLang="en-US" sz="1200" b="1" dirty="0">
                          <a:solidFill>
                            <a:schemeClr val="tx2"/>
                          </a:solidFill>
                          <a:effectLst/>
                          <a:latin typeface="微软雅黑" panose="020B0503020204020204" pitchFamily="34" charset="-122"/>
                          <a:ea typeface="微软雅黑" panose="020B0503020204020204" pitchFamily="34" charset="-122"/>
                        </a:rPr>
                        <a:t>造成重大经济损失</a:t>
                      </a:r>
                      <a:r>
                        <a:rPr lang="zh-CN" altLang="en-US" sz="1200" dirty="0">
                          <a:solidFill>
                            <a:schemeClr val="tx2"/>
                          </a:solidFill>
                          <a:effectLst/>
                          <a:latin typeface="微软雅黑" panose="020B0503020204020204" pitchFamily="34" charset="-122"/>
                          <a:ea typeface="微软雅黑" panose="020B0503020204020204" pitchFamily="34" charset="-122"/>
                        </a:rPr>
                        <a:t>的分部分项工程。</a:t>
                      </a:r>
                      <a:endParaRPr lang="zh-CN" altLang="en-US" sz="1200" dirty="0">
                        <a:solidFill>
                          <a:schemeClr val="tx2"/>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r>
              <a:tr h="1648485">
                <a:tc>
                  <a:txBody>
                    <a:bodyPr/>
                    <a:lstStyle/>
                    <a:p>
                      <a:pPr>
                        <a:lnSpc>
                          <a:spcPct val="150000"/>
                        </a:lnSpc>
                      </a:pPr>
                      <a:r>
                        <a:rPr lang="zh-CN" altLang="en-US" sz="1200" b="1" dirty="0">
                          <a:solidFill>
                            <a:schemeClr val="tx2"/>
                          </a:solidFill>
                          <a:effectLst/>
                          <a:latin typeface="微软雅黑" panose="020B0503020204020204" pitchFamily="34" charset="-122"/>
                          <a:ea typeface="微软雅黑" panose="020B0503020204020204" pitchFamily="34" charset="-122"/>
                        </a:rPr>
                        <a:t>第二变化</a:t>
                      </a:r>
                      <a:r>
                        <a:rPr lang="en-US" altLang="zh-CN" sz="1200" dirty="0">
                          <a:solidFill>
                            <a:schemeClr val="tx2"/>
                          </a:solidFill>
                          <a:effectLst/>
                          <a:latin typeface="微软雅黑" panose="020B0503020204020204" pitchFamily="34" charset="-122"/>
                          <a:ea typeface="微软雅黑" panose="020B0503020204020204" pitchFamily="34" charset="-122"/>
                        </a:rPr>
                        <a:t>——</a:t>
                      </a:r>
                      <a:r>
                        <a:rPr lang="zh-CN" altLang="en-US" sz="1200" dirty="0">
                          <a:solidFill>
                            <a:schemeClr val="tx2"/>
                          </a:solidFill>
                          <a:effectLst/>
                          <a:latin typeface="微软雅黑" panose="020B0503020204020204" pitchFamily="34" charset="-122"/>
                          <a:ea typeface="微软雅黑" panose="020B0503020204020204" pitchFamily="34" charset="-122"/>
                        </a:rPr>
                        <a:t>增加了相应责任主体的法律责任和勘察单位、设计单位相应职责的部分条款。</a:t>
                      </a:r>
                      <a:endParaRPr lang="zh-CN" altLang="en-US" sz="1200" dirty="0">
                        <a:solidFill>
                          <a:schemeClr val="tx2"/>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c>
                  <a:txBody>
                    <a:bodyPr/>
                    <a:lstStyle/>
                    <a:p>
                      <a:pPr>
                        <a:lnSpc>
                          <a:spcPct val="150000"/>
                        </a:lnSpc>
                      </a:pPr>
                      <a:r>
                        <a:rPr lang="zh-CN" altLang="en-US" sz="1200" dirty="0">
                          <a:solidFill>
                            <a:schemeClr val="tx2"/>
                          </a:solidFill>
                          <a:effectLst/>
                          <a:latin typeface="微软雅黑" panose="020B0503020204020204" pitchFamily="34" charset="-122"/>
                          <a:ea typeface="微软雅黑" panose="020B0503020204020204" pitchFamily="34" charset="-122"/>
                        </a:rPr>
                        <a:t>原</a:t>
                      </a:r>
                      <a:r>
                        <a:rPr lang="en-US" altLang="zh-CN" sz="1200" dirty="0">
                          <a:solidFill>
                            <a:schemeClr val="tx2"/>
                          </a:solidFill>
                          <a:effectLst/>
                          <a:latin typeface="微软雅黑" panose="020B0503020204020204" pitchFamily="34" charset="-122"/>
                          <a:ea typeface="微软雅黑" panose="020B0503020204020204" pitchFamily="34" charset="-122"/>
                        </a:rPr>
                        <a:t>87</a:t>
                      </a:r>
                      <a:r>
                        <a:rPr lang="zh-CN" altLang="en-US" sz="1200" dirty="0">
                          <a:solidFill>
                            <a:schemeClr val="tx2"/>
                          </a:solidFill>
                          <a:effectLst/>
                          <a:latin typeface="微软雅黑" panose="020B0503020204020204" pitchFamily="34" charset="-122"/>
                          <a:ea typeface="微软雅黑" panose="020B0503020204020204" pitchFamily="34" charset="-122"/>
                        </a:rPr>
                        <a:t>号文没有相应责任主体的法律责任和勘察单位、设计单位相应职责的部分条款。</a:t>
                      </a:r>
                      <a:endParaRPr lang="zh-CN" altLang="en-US" sz="1200" dirty="0">
                        <a:solidFill>
                          <a:schemeClr val="tx2"/>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c>
                  <a:txBody>
                    <a:bodyPr/>
                    <a:lstStyle/>
                    <a:p>
                      <a:pPr>
                        <a:lnSpc>
                          <a:spcPct val="150000"/>
                        </a:lnSpc>
                      </a:pPr>
                      <a:r>
                        <a:rPr lang="en-US" altLang="zh-CN" sz="1200" dirty="0">
                          <a:solidFill>
                            <a:schemeClr val="tx2"/>
                          </a:solidFill>
                          <a:effectLst/>
                          <a:latin typeface="微软雅黑" panose="020B0503020204020204" pitchFamily="34" charset="-122"/>
                          <a:ea typeface="微软雅黑" panose="020B0503020204020204" pitchFamily="34" charset="-122"/>
                        </a:rPr>
                        <a:t>37</a:t>
                      </a:r>
                      <a:r>
                        <a:rPr lang="zh-CN" altLang="en-US" sz="1200" dirty="0">
                          <a:solidFill>
                            <a:schemeClr val="tx2"/>
                          </a:solidFill>
                          <a:effectLst/>
                          <a:latin typeface="微软雅黑" panose="020B0503020204020204" pitchFamily="34" charset="-122"/>
                          <a:ea typeface="微软雅黑" panose="020B0503020204020204" pitchFamily="34" charset="-122"/>
                        </a:rPr>
                        <a:t>号令增加了</a:t>
                      </a:r>
                      <a:r>
                        <a:rPr lang="zh-CN" altLang="en-US" sz="1200" b="1" dirty="0">
                          <a:solidFill>
                            <a:schemeClr val="tx2"/>
                          </a:solidFill>
                          <a:effectLst/>
                          <a:latin typeface="微软雅黑" panose="020B0503020204020204" pitchFamily="34" charset="-122"/>
                          <a:ea typeface="微软雅黑" panose="020B0503020204020204" pitchFamily="34" charset="-122"/>
                        </a:rPr>
                        <a:t>相应责任主体的法律责任和勘察单位、设计单位相应职责的部分条款</a:t>
                      </a:r>
                      <a:r>
                        <a:rPr lang="zh-CN" altLang="en-US" sz="1200" dirty="0">
                          <a:solidFill>
                            <a:schemeClr val="tx2"/>
                          </a:solidFill>
                          <a:effectLst/>
                          <a:latin typeface="微软雅黑" panose="020B0503020204020204" pitchFamily="34" charset="-122"/>
                          <a:ea typeface="微软雅黑" panose="020B0503020204020204" pitchFamily="34" charset="-122"/>
                        </a:rPr>
                        <a:t>，但与</a:t>
                      </a:r>
                      <a:r>
                        <a:rPr lang="en-US" altLang="zh-CN" sz="1200" dirty="0">
                          <a:solidFill>
                            <a:schemeClr val="tx2"/>
                          </a:solidFill>
                          <a:effectLst/>
                          <a:latin typeface="微软雅黑" panose="020B0503020204020204" pitchFamily="34" charset="-122"/>
                          <a:ea typeface="微软雅黑" panose="020B0503020204020204" pitchFamily="34" charset="-122"/>
                        </a:rPr>
                        <a:t>《</a:t>
                      </a:r>
                      <a:r>
                        <a:rPr lang="zh-CN" altLang="en-US" sz="1200" dirty="0">
                          <a:solidFill>
                            <a:schemeClr val="tx2"/>
                          </a:solidFill>
                          <a:effectLst/>
                          <a:latin typeface="微软雅黑" panose="020B0503020204020204" pitchFamily="34" charset="-122"/>
                          <a:ea typeface="微软雅黑" panose="020B0503020204020204" pitchFamily="34" charset="-122"/>
                        </a:rPr>
                        <a:t>安全生产法</a:t>
                      </a:r>
                      <a:r>
                        <a:rPr lang="en-US" altLang="zh-CN" sz="1200" dirty="0">
                          <a:solidFill>
                            <a:schemeClr val="tx2"/>
                          </a:solidFill>
                          <a:effectLst/>
                          <a:latin typeface="微软雅黑" panose="020B0503020204020204" pitchFamily="34" charset="-122"/>
                          <a:ea typeface="微软雅黑" panose="020B0503020204020204" pitchFamily="34" charset="-122"/>
                        </a:rPr>
                        <a:t>》</a:t>
                      </a:r>
                      <a:r>
                        <a:rPr lang="zh-CN" altLang="en-US" sz="1200" dirty="0">
                          <a:solidFill>
                            <a:schemeClr val="tx2"/>
                          </a:solidFill>
                          <a:effectLst/>
                          <a:latin typeface="微软雅黑" panose="020B0503020204020204" pitchFamily="34" charset="-122"/>
                          <a:ea typeface="微软雅黑" panose="020B0503020204020204" pitchFamily="34" charset="-122"/>
                        </a:rPr>
                        <a:t>等有关规定相差较大，如规定中的相应处罚较之</a:t>
                      </a:r>
                      <a:r>
                        <a:rPr lang="en-US" altLang="zh-CN" sz="1200" dirty="0">
                          <a:solidFill>
                            <a:schemeClr val="tx2"/>
                          </a:solidFill>
                          <a:effectLst/>
                          <a:latin typeface="微软雅黑" panose="020B0503020204020204" pitchFamily="34" charset="-122"/>
                          <a:ea typeface="微软雅黑" panose="020B0503020204020204" pitchFamily="34" charset="-122"/>
                        </a:rPr>
                        <a:t>《</a:t>
                      </a:r>
                      <a:r>
                        <a:rPr lang="zh-CN" altLang="en-US" sz="1200" dirty="0">
                          <a:solidFill>
                            <a:schemeClr val="tx2"/>
                          </a:solidFill>
                          <a:effectLst/>
                          <a:latin typeface="微软雅黑" panose="020B0503020204020204" pitchFamily="34" charset="-122"/>
                          <a:ea typeface="微软雅黑" panose="020B0503020204020204" pitchFamily="34" charset="-122"/>
                        </a:rPr>
                        <a:t>安全生产法</a:t>
                      </a:r>
                      <a:r>
                        <a:rPr lang="en-US" altLang="zh-CN" sz="1200" dirty="0">
                          <a:solidFill>
                            <a:schemeClr val="tx2"/>
                          </a:solidFill>
                          <a:effectLst/>
                          <a:latin typeface="微软雅黑" panose="020B0503020204020204" pitchFamily="34" charset="-122"/>
                          <a:ea typeface="微软雅黑" panose="020B0503020204020204" pitchFamily="34" charset="-122"/>
                        </a:rPr>
                        <a:t>》</a:t>
                      </a:r>
                      <a:r>
                        <a:rPr lang="zh-CN" altLang="en-US" sz="1200" dirty="0">
                          <a:solidFill>
                            <a:schemeClr val="tx2"/>
                          </a:solidFill>
                          <a:effectLst/>
                          <a:latin typeface="微软雅黑" panose="020B0503020204020204" pitchFamily="34" charset="-122"/>
                          <a:ea typeface="微软雅黑" panose="020B0503020204020204" pitchFamily="34" charset="-122"/>
                        </a:rPr>
                        <a:t>显得较轻。</a:t>
                      </a:r>
                      <a:endParaRPr lang="zh-CN" altLang="en-US" sz="1200" dirty="0">
                        <a:solidFill>
                          <a:schemeClr val="tx2"/>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r>
            </a:tbl>
          </a:graphicData>
        </a:graphic>
      </p:graphicFrame>
      <p:sp>
        <p:nvSpPr>
          <p:cNvPr id="8"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04</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9"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en-US" sz="1800" dirty="0">
                <a:solidFill>
                  <a:schemeClr val="tx2"/>
                </a:solidFill>
                <a:latin typeface="微软雅黑" panose="020B0503020204020204" pitchFamily="34" charset="-122"/>
                <a:ea typeface="微软雅黑" panose="020B0503020204020204" pitchFamily="34" charset="-122"/>
              </a:rPr>
              <a:t>号令与原</a:t>
            </a:r>
            <a:r>
              <a:rPr lang="en-US" altLang="zh-CN" sz="1800" dirty="0">
                <a:solidFill>
                  <a:schemeClr val="tx2"/>
                </a:solidFill>
                <a:latin typeface="微软雅黑" panose="020B0503020204020204" pitchFamily="34" charset="-122"/>
                <a:ea typeface="微软雅黑" panose="020B0503020204020204" pitchFamily="34" charset="-122"/>
              </a:rPr>
              <a:t>87</a:t>
            </a:r>
            <a:r>
              <a:rPr lang="zh-CN" altLang="en-US" sz="1800" dirty="0">
                <a:solidFill>
                  <a:schemeClr val="tx2"/>
                </a:solidFill>
                <a:latin typeface="微软雅黑" panose="020B0503020204020204" pitchFamily="34" charset="-122"/>
                <a:ea typeface="微软雅黑" panose="020B0503020204020204" pitchFamily="34" charset="-122"/>
              </a:rPr>
              <a:t>号文的十大变化</a:t>
            </a:r>
            <a:endParaRPr lang="zh-CN" altLang="en-US"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4" name="直接连接符 103"/>
          <p:cNvCxnSpPr/>
          <p:nvPr/>
        </p:nvCxnSpPr>
        <p:spPr>
          <a:xfrm>
            <a:off x="901026" y="4623971"/>
            <a:ext cx="7287963" cy="0"/>
          </a:xfrm>
          <a:prstGeom prst="line">
            <a:avLst/>
          </a:prstGeom>
          <a:ln w="28575">
            <a:solidFill>
              <a:srgbClr val="0070C0"/>
            </a:solidFill>
          </a:ln>
          <a:effectLst>
            <a:outerShdw blurRad="76200" dist="76200" dir="8100000" algn="tr" rotWithShape="0">
              <a:prstClr val="black">
                <a:alpha val="91000"/>
              </a:prstClr>
            </a:outerShdw>
          </a:effectLst>
        </p:spPr>
        <p:style>
          <a:lnRef idx="1">
            <a:schemeClr val="accent1"/>
          </a:lnRef>
          <a:fillRef idx="0">
            <a:schemeClr val="accent1"/>
          </a:fillRef>
          <a:effectRef idx="0">
            <a:schemeClr val="accent1"/>
          </a:effectRef>
          <a:fontRef idx="minor">
            <a:schemeClr val="tx1"/>
          </a:fontRef>
        </p:style>
      </p:cxnSp>
      <p:graphicFrame>
        <p:nvGraphicFramePr>
          <p:cNvPr id="10" name="表格 9"/>
          <p:cNvGraphicFramePr>
            <a:graphicFrameLocks noGrp="1"/>
          </p:cNvGraphicFramePr>
          <p:nvPr>
            <p:custDataLst>
              <p:tags r:id="rId1"/>
            </p:custDataLst>
          </p:nvPr>
        </p:nvGraphicFramePr>
        <p:xfrm>
          <a:off x="266596" y="1168937"/>
          <a:ext cx="8516228" cy="3288526"/>
        </p:xfrm>
        <a:graphic>
          <a:graphicData uri="http://schemas.openxmlformats.org/drawingml/2006/table">
            <a:tbl>
              <a:tblPr>
                <a:tableStyleId>{C083E6E3-FA7D-4D7B-A595-EF9225AFEA82}</a:tableStyleId>
              </a:tblPr>
              <a:tblGrid>
                <a:gridCol w="2553271"/>
                <a:gridCol w="2605319"/>
                <a:gridCol w="3357638"/>
              </a:tblGrid>
              <a:tr h="372218">
                <a:tc>
                  <a:txBody>
                    <a:bodyPr/>
                    <a:lstStyle/>
                    <a:p>
                      <a:pPr algn="ctr">
                        <a:lnSpc>
                          <a:spcPct val="150000"/>
                        </a:lnSpc>
                      </a:pPr>
                      <a:r>
                        <a:rPr lang="zh-CN" altLang="en-US" sz="1200" b="1" dirty="0">
                          <a:solidFill>
                            <a:schemeClr val="bg1"/>
                          </a:solidFill>
                          <a:effectLst/>
                          <a:latin typeface="微软雅黑" panose="020B0503020204020204" pitchFamily="34" charset="-122"/>
                          <a:ea typeface="微软雅黑" panose="020B0503020204020204" pitchFamily="34" charset="-122"/>
                        </a:rPr>
                        <a:t>变化说明</a:t>
                      </a:r>
                      <a:endParaRPr lang="zh-CN" altLang="en-US" sz="1200" b="1" dirty="0">
                        <a:solidFill>
                          <a:schemeClr val="bg1"/>
                        </a:solidFill>
                        <a:effectLst/>
                        <a:latin typeface="微软雅黑" panose="020B0503020204020204" pitchFamily="34" charset="-122"/>
                        <a:ea typeface="微软雅黑" panose="020B0503020204020204" pitchFamily="34" charset="-122"/>
                      </a:endParaRPr>
                    </a:p>
                  </a:txBody>
                  <a:tcPr marL="25659" marR="25659" marT="15395" marB="15395" anchor="ctr">
                    <a:solidFill>
                      <a:srgbClr val="003C78"/>
                    </a:solidFill>
                  </a:tcPr>
                </a:tc>
                <a:tc>
                  <a:txBody>
                    <a:bodyPr/>
                    <a:lstStyle/>
                    <a:p>
                      <a:pPr algn="ctr">
                        <a:lnSpc>
                          <a:spcPct val="150000"/>
                        </a:lnSpc>
                      </a:pPr>
                      <a:r>
                        <a:rPr lang="zh-CN" altLang="en-US" sz="1200" b="1" dirty="0">
                          <a:solidFill>
                            <a:schemeClr val="bg1"/>
                          </a:solidFill>
                          <a:effectLst/>
                          <a:latin typeface="微软雅黑" panose="020B0503020204020204" pitchFamily="34" charset="-122"/>
                          <a:ea typeface="微软雅黑" panose="020B0503020204020204" pitchFamily="34" charset="-122"/>
                        </a:rPr>
                        <a:t>建质</a:t>
                      </a:r>
                      <a:r>
                        <a:rPr lang="en-US" altLang="zh-CN" sz="1200" b="1" dirty="0">
                          <a:solidFill>
                            <a:schemeClr val="bg1"/>
                          </a:solidFill>
                          <a:effectLst/>
                          <a:latin typeface="微软雅黑" panose="020B0503020204020204" pitchFamily="34" charset="-122"/>
                          <a:ea typeface="微软雅黑" panose="020B0503020204020204" pitchFamily="34" charset="-122"/>
                        </a:rPr>
                        <a:t>[2009]</a:t>
                      </a:r>
                      <a:r>
                        <a:rPr lang="zh-CN" altLang="en-US" sz="1200" b="1" dirty="0">
                          <a:solidFill>
                            <a:schemeClr val="bg1"/>
                          </a:solidFill>
                          <a:effectLst/>
                          <a:latin typeface="微软雅黑" panose="020B0503020204020204" pitchFamily="34" charset="-122"/>
                          <a:ea typeface="微软雅黑" panose="020B0503020204020204" pitchFamily="34" charset="-122"/>
                        </a:rPr>
                        <a:t>第</a:t>
                      </a:r>
                      <a:r>
                        <a:rPr lang="en-US" altLang="zh-CN" sz="1200" b="1" dirty="0">
                          <a:solidFill>
                            <a:schemeClr val="bg1"/>
                          </a:solidFill>
                          <a:effectLst/>
                          <a:latin typeface="微软雅黑" panose="020B0503020204020204" pitchFamily="34" charset="-122"/>
                          <a:ea typeface="微软雅黑" panose="020B0503020204020204" pitchFamily="34" charset="-122"/>
                        </a:rPr>
                        <a:t>87</a:t>
                      </a:r>
                      <a:r>
                        <a:rPr lang="zh-CN" altLang="en-US" sz="1200" b="1" dirty="0">
                          <a:solidFill>
                            <a:schemeClr val="bg1"/>
                          </a:solidFill>
                          <a:effectLst/>
                          <a:latin typeface="微软雅黑" panose="020B0503020204020204" pitchFamily="34" charset="-122"/>
                          <a:ea typeface="微软雅黑" panose="020B0503020204020204" pitchFamily="34" charset="-122"/>
                        </a:rPr>
                        <a:t>号</a:t>
                      </a:r>
                      <a:endParaRPr lang="zh-CN" altLang="en-US" sz="1200" b="1" dirty="0">
                        <a:solidFill>
                          <a:schemeClr val="bg1"/>
                        </a:solidFill>
                        <a:effectLst/>
                        <a:latin typeface="微软雅黑" panose="020B0503020204020204" pitchFamily="34" charset="-122"/>
                        <a:ea typeface="微软雅黑" panose="020B0503020204020204" pitchFamily="34" charset="-122"/>
                      </a:endParaRPr>
                    </a:p>
                  </a:txBody>
                  <a:tcPr marL="25659" marR="25659" marT="15395" marB="15395" anchor="ctr">
                    <a:solidFill>
                      <a:srgbClr val="003C78"/>
                    </a:solidFill>
                  </a:tcPr>
                </a:tc>
                <a:tc>
                  <a:txBody>
                    <a:bodyPr/>
                    <a:lstStyle/>
                    <a:p>
                      <a:pPr algn="ctr">
                        <a:lnSpc>
                          <a:spcPct val="150000"/>
                        </a:lnSpc>
                      </a:pPr>
                      <a:r>
                        <a:rPr lang="zh-CN" altLang="en-US" sz="1200" b="1" dirty="0">
                          <a:solidFill>
                            <a:schemeClr val="bg1"/>
                          </a:solidFill>
                          <a:effectLst/>
                          <a:latin typeface="微软雅黑" panose="020B0503020204020204" pitchFamily="34" charset="-122"/>
                          <a:ea typeface="微软雅黑" panose="020B0503020204020204" pitchFamily="34" charset="-122"/>
                        </a:rPr>
                        <a:t>住建部令</a:t>
                      </a:r>
                      <a:r>
                        <a:rPr lang="en-US" altLang="zh-CN" sz="1200" b="1" dirty="0">
                          <a:solidFill>
                            <a:schemeClr val="bg1"/>
                          </a:solidFill>
                          <a:effectLst/>
                          <a:latin typeface="微软雅黑" panose="020B0503020204020204" pitchFamily="34" charset="-122"/>
                          <a:ea typeface="微软雅黑" panose="020B0503020204020204" pitchFamily="34" charset="-122"/>
                        </a:rPr>
                        <a:t>37</a:t>
                      </a:r>
                      <a:r>
                        <a:rPr lang="zh-CN" altLang="en-US" sz="1200" b="1" dirty="0">
                          <a:solidFill>
                            <a:schemeClr val="bg1"/>
                          </a:solidFill>
                          <a:effectLst/>
                          <a:latin typeface="微软雅黑" panose="020B0503020204020204" pitchFamily="34" charset="-122"/>
                          <a:ea typeface="微软雅黑" panose="020B0503020204020204" pitchFamily="34" charset="-122"/>
                        </a:rPr>
                        <a:t>号</a:t>
                      </a:r>
                      <a:endParaRPr lang="zh-CN" altLang="en-US" sz="1200" b="1" dirty="0">
                        <a:solidFill>
                          <a:schemeClr val="bg1"/>
                        </a:solidFill>
                        <a:effectLst/>
                        <a:latin typeface="微软雅黑" panose="020B0503020204020204" pitchFamily="34" charset="-122"/>
                        <a:ea typeface="微软雅黑" panose="020B0503020204020204" pitchFamily="34" charset="-122"/>
                      </a:endParaRPr>
                    </a:p>
                  </a:txBody>
                  <a:tcPr marL="25659" marR="25659" marT="15395" marB="15395" anchor="ctr">
                    <a:solidFill>
                      <a:srgbClr val="003C78"/>
                    </a:solidFill>
                  </a:tcPr>
                </a:tc>
              </a:tr>
              <a:tr h="1335081">
                <a:tc>
                  <a:txBody>
                    <a:bodyPr/>
                    <a:lstStyle/>
                    <a:p>
                      <a:pPr>
                        <a:lnSpc>
                          <a:spcPct val="150000"/>
                        </a:lnSpc>
                      </a:pPr>
                      <a:r>
                        <a:rPr lang="zh-CN" altLang="en-US" sz="1000" b="1" dirty="0">
                          <a:solidFill>
                            <a:schemeClr val="tx2"/>
                          </a:solidFill>
                          <a:effectLst/>
                          <a:latin typeface="微软雅黑" panose="020B0503020204020204" pitchFamily="34" charset="-122"/>
                          <a:ea typeface="微软雅黑" panose="020B0503020204020204" pitchFamily="34" charset="-122"/>
                        </a:rPr>
                        <a:t>第三变化</a:t>
                      </a:r>
                      <a:r>
                        <a:rPr lang="en-US" altLang="zh-CN" sz="1000" dirty="0">
                          <a:solidFill>
                            <a:schemeClr val="tx2"/>
                          </a:solidFill>
                          <a:effectLst/>
                          <a:latin typeface="微软雅黑" panose="020B0503020204020204" pitchFamily="34" charset="-122"/>
                          <a:ea typeface="微软雅黑" panose="020B0503020204020204" pitchFamily="34" charset="-122"/>
                        </a:rPr>
                        <a:t>——</a:t>
                      </a:r>
                      <a:r>
                        <a:rPr lang="zh-CN" altLang="en-US" sz="1000" dirty="0">
                          <a:solidFill>
                            <a:schemeClr val="tx2"/>
                          </a:solidFill>
                          <a:effectLst/>
                          <a:latin typeface="微软雅黑" panose="020B0503020204020204" pitchFamily="34" charset="-122"/>
                          <a:ea typeface="微软雅黑" panose="020B0503020204020204" pitchFamily="34" charset="-122"/>
                        </a:rPr>
                        <a:t>原有建设单位项目负责人须在专项施工方案签字有关规定未有再提。</a:t>
                      </a:r>
                      <a:endParaRPr lang="zh-CN" altLang="en-US" sz="1000" dirty="0">
                        <a:solidFill>
                          <a:schemeClr val="tx2"/>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c>
                  <a:txBody>
                    <a:bodyPr/>
                    <a:lstStyle/>
                    <a:p>
                      <a:pPr>
                        <a:lnSpc>
                          <a:spcPct val="150000"/>
                        </a:lnSpc>
                      </a:pPr>
                      <a:r>
                        <a:rPr lang="zh-CN" altLang="en-US" sz="1000" dirty="0">
                          <a:solidFill>
                            <a:schemeClr val="tx2"/>
                          </a:solidFill>
                          <a:effectLst/>
                          <a:latin typeface="微软雅黑" panose="020B0503020204020204" pitchFamily="34" charset="-122"/>
                          <a:ea typeface="微软雅黑" panose="020B0503020204020204" pitchFamily="34" charset="-122"/>
                        </a:rPr>
                        <a:t>原</a:t>
                      </a:r>
                      <a:r>
                        <a:rPr lang="en-US" altLang="zh-CN" sz="1000" dirty="0">
                          <a:solidFill>
                            <a:schemeClr val="tx2"/>
                          </a:solidFill>
                          <a:effectLst/>
                          <a:latin typeface="微软雅黑" panose="020B0503020204020204" pitchFamily="34" charset="-122"/>
                          <a:ea typeface="微软雅黑" panose="020B0503020204020204" pitchFamily="34" charset="-122"/>
                        </a:rPr>
                        <a:t>87</a:t>
                      </a:r>
                      <a:r>
                        <a:rPr lang="zh-CN" altLang="en-US" sz="1000" dirty="0">
                          <a:solidFill>
                            <a:schemeClr val="tx2"/>
                          </a:solidFill>
                          <a:effectLst/>
                          <a:latin typeface="微软雅黑" panose="020B0503020204020204" pitchFamily="34" charset="-122"/>
                          <a:ea typeface="微软雅黑" panose="020B0503020204020204" pitchFamily="34" charset="-122"/>
                        </a:rPr>
                        <a:t>号文规定建设单位项目负责人须在专项施工方案签字。</a:t>
                      </a:r>
                      <a:endParaRPr lang="zh-CN" altLang="en-US" sz="1000" dirty="0">
                        <a:solidFill>
                          <a:schemeClr val="tx2"/>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c>
                  <a:txBody>
                    <a:bodyPr/>
                    <a:lstStyle/>
                    <a:p>
                      <a:pPr>
                        <a:lnSpc>
                          <a:spcPct val="150000"/>
                        </a:lnSpc>
                      </a:pPr>
                      <a:r>
                        <a:rPr lang="en-US" altLang="zh-CN" sz="1000" dirty="0">
                          <a:solidFill>
                            <a:schemeClr val="tx2"/>
                          </a:solidFill>
                          <a:effectLst/>
                          <a:latin typeface="微软雅黑" panose="020B0503020204020204" pitchFamily="34" charset="-122"/>
                          <a:ea typeface="微软雅黑" panose="020B0503020204020204" pitchFamily="34" charset="-122"/>
                        </a:rPr>
                        <a:t>37</a:t>
                      </a:r>
                      <a:r>
                        <a:rPr lang="zh-CN" altLang="en-US" sz="1000" dirty="0">
                          <a:solidFill>
                            <a:schemeClr val="tx2"/>
                          </a:solidFill>
                          <a:effectLst/>
                          <a:latin typeface="微软雅黑" panose="020B0503020204020204" pitchFamily="34" charset="-122"/>
                          <a:ea typeface="微软雅黑" panose="020B0503020204020204" pitchFamily="34" charset="-122"/>
                        </a:rPr>
                        <a:t>号令未提及建设单位项目负责人须在专项施工方案签字有关规定，但规定了</a:t>
                      </a:r>
                      <a:r>
                        <a:rPr lang="zh-CN" altLang="en-US" sz="1000" b="1" dirty="0">
                          <a:solidFill>
                            <a:schemeClr val="tx2"/>
                          </a:solidFill>
                          <a:effectLst/>
                          <a:latin typeface="微软雅黑" panose="020B0503020204020204" pitchFamily="34" charset="-122"/>
                          <a:ea typeface="微软雅黑" panose="020B0503020204020204" pitchFamily="34" charset="-122"/>
                        </a:rPr>
                        <a:t>施工单位技术负责人、总监理工程师、总承包单位技术负责人及分包单位技术负责人审查签字、加盖单位公章和加盖执业印章</a:t>
                      </a:r>
                      <a:r>
                        <a:rPr lang="zh-CN" altLang="en-US" sz="1000" dirty="0">
                          <a:solidFill>
                            <a:schemeClr val="tx2"/>
                          </a:solidFill>
                          <a:effectLst/>
                          <a:latin typeface="微软雅黑" panose="020B0503020204020204" pitchFamily="34" charset="-122"/>
                          <a:ea typeface="微软雅黑" panose="020B0503020204020204" pitchFamily="34" charset="-122"/>
                        </a:rPr>
                        <a:t>等规定。</a:t>
                      </a:r>
                      <a:endParaRPr lang="zh-CN" altLang="en-US" sz="1000" dirty="0">
                        <a:solidFill>
                          <a:schemeClr val="tx2"/>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r>
              <a:tr h="790707">
                <a:tc>
                  <a:txBody>
                    <a:bodyPr/>
                    <a:lstStyle/>
                    <a:p>
                      <a:pPr>
                        <a:lnSpc>
                          <a:spcPct val="150000"/>
                        </a:lnSpc>
                      </a:pPr>
                      <a:r>
                        <a:rPr lang="zh-CN" altLang="en-US" sz="1000" b="1" dirty="0">
                          <a:solidFill>
                            <a:schemeClr val="tx2"/>
                          </a:solidFill>
                          <a:effectLst/>
                          <a:latin typeface="微软雅黑" panose="020B0503020204020204" pitchFamily="34" charset="-122"/>
                          <a:ea typeface="微软雅黑" panose="020B0503020204020204" pitchFamily="34" charset="-122"/>
                        </a:rPr>
                        <a:t>第四变化</a:t>
                      </a:r>
                      <a:r>
                        <a:rPr lang="en-US" altLang="zh-CN" sz="1000" dirty="0">
                          <a:solidFill>
                            <a:schemeClr val="tx2"/>
                          </a:solidFill>
                          <a:effectLst/>
                          <a:latin typeface="微软雅黑" panose="020B0503020204020204" pitchFamily="34" charset="-122"/>
                          <a:ea typeface="微软雅黑" panose="020B0503020204020204" pitchFamily="34" charset="-122"/>
                        </a:rPr>
                        <a:t>——</a:t>
                      </a:r>
                      <a:r>
                        <a:rPr lang="zh-CN" altLang="en-US" sz="1000" dirty="0">
                          <a:solidFill>
                            <a:schemeClr val="tx2"/>
                          </a:solidFill>
                          <a:effectLst/>
                          <a:latin typeface="微软雅黑" panose="020B0503020204020204" pitchFamily="34" charset="-122"/>
                          <a:ea typeface="微软雅黑" panose="020B0503020204020204" pitchFamily="34" charset="-122"/>
                        </a:rPr>
                        <a:t>增加了“</a:t>
                      </a:r>
                      <a:r>
                        <a:rPr lang="zh-CN" altLang="en-US" sz="1000" b="1" dirty="0">
                          <a:solidFill>
                            <a:schemeClr val="tx2"/>
                          </a:solidFill>
                          <a:effectLst/>
                          <a:latin typeface="微软雅黑" panose="020B0503020204020204" pitchFamily="34" charset="-122"/>
                          <a:ea typeface="微软雅黑" panose="020B0503020204020204" pitchFamily="34" charset="-122"/>
                        </a:rPr>
                        <a:t>专家论证前专项施工方案应当通过施工单位审核和总监理工程师审查</a:t>
                      </a:r>
                      <a:r>
                        <a:rPr lang="zh-CN" altLang="en-US" sz="1000" dirty="0">
                          <a:solidFill>
                            <a:schemeClr val="tx2"/>
                          </a:solidFill>
                          <a:effectLst/>
                          <a:latin typeface="微软雅黑" panose="020B0503020204020204" pitchFamily="34" charset="-122"/>
                          <a:ea typeface="微软雅黑" panose="020B0503020204020204" pitchFamily="34" charset="-122"/>
                        </a:rPr>
                        <a:t>”的规定。</a:t>
                      </a:r>
                      <a:endParaRPr lang="zh-CN" altLang="en-US" sz="1000" dirty="0">
                        <a:solidFill>
                          <a:schemeClr val="tx2"/>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c>
                  <a:txBody>
                    <a:bodyPr/>
                    <a:lstStyle/>
                    <a:p>
                      <a:pPr>
                        <a:lnSpc>
                          <a:spcPct val="150000"/>
                        </a:lnSpc>
                      </a:pPr>
                      <a:r>
                        <a:rPr lang="zh-CN" altLang="en-US" sz="1000" dirty="0">
                          <a:solidFill>
                            <a:schemeClr val="tx2"/>
                          </a:solidFill>
                          <a:effectLst/>
                          <a:latin typeface="微软雅黑" panose="020B0503020204020204" pitchFamily="34" charset="-122"/>
                          <a:ea typeface="微软雅黑" panose="020B0503020204020204" pitchFamily="34" charset="-122"/>
                        </a:rPr>
                        <a:t>原</a:t>
                      </a:r>
                      <a:r>
                        <a:rPr lang="en-US" altLang="zh-CN" sz="1000" dirty="0">
                          <a:solidFill>
                            <a:schemeClr val="tx2"/>
                          </a:solidFill>
                          <a:effectLst/>
                          <a:latin typeface="微软雅黑" panose="020B0503020204020204" pitchFamily="34" charset="-122"/>
                          <a:ea typeface="微软雅黑" panose="020B0503020204020204" pitchFamily="34" charset="-122"/>
                        </a:rPr>
                        <a:t>87</a:t>
                      </a:r>
                      <a:r>
                        <a:rPr lang="zh-CN" altLang="en-US" sz="1000" dirty="0">
                          <a:solidFill>
                            <a:schemeClr val="tx2"/>
                          </a:solidFill>
                          <a:effectLst/>
                          <a:latin typeface="微软雅黑" panose="020B0503020204020204" pitchFamily="34" charset="-122"/>
                          <a:ea typeface="微软雅黑" panose="020B0503020204020204" pitchFamily="34" charset="-122"/>
                        </a:rPr>
                        <a:t>号文没有关于“专家论证前专项施工方案应当通过施工单位审核和总监理工程师审查”的规定。</a:t>
                      </a:r>
                      <a:endParaRPr lang="zh-CN" altLang="en-US" sz="1000" dirty="0">
                        <a:solidFill>
                          <a:schemeClr val="tx2"/>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c>
                  <a:txBody>
                    <a:bodyPr/>
                    <a:lstStyle/>
                    <a:p>
                      <a:pPr>
                        <a:lnSpc>
                          <a:spcPct val="150000"/>
                        </a:lnSpc>
                      </a:pPr>
                      <a:r>
                        <a:rPr lang="en-US" altLang="zh-CN" sz="1000" dirty="0">
                          <a:solidFill>
                            <a:schemeClr val="tx2"/>
                          </a:solidFill>
                          <a:effectLst/>
                          <a:latin typeface="微软雅黑" panose="020B0503020204020204" pitchFamily="34" charset="-122"/>
                          <a:ea typeface="微软雅黑" panose="020B0503020204020204" pitchFamily="34" charset="-122"/>
                        </a:rPr>
                        <a:t>37</a:t>
                      </a:r>
                      <a:r>
                        <a:rPr lang="zh-CN" altLang="en-US" sz="1000" dirty="0">
                          <a:solidFill>
                            <a:schemeClr val="tx2"/>
                          </a:solidFill>
                          <a:effectLst/>
                          <a:latin typeface="微软雅黑" panose="020B0503020204020204" pitchFamily="34" charset="-122"/>
                          <a:ea typeface="微软雅黑" panose="020B0503020204020204" pitchFamily="34" charset="-122"/>
                        </a:rPr>
                        <a:t>号令新</a:t>
                      </a:r>
                      <a:r>
                        <a:rPr lang="zh-CN" altLang="en-US" sz="1000" b="1" dirty="0">
                          <a:solidFill>
                            <a:schemeClr val="tx2"/>
                          </a:solidFill>
                          <a:effectLst/>
                          <a:latin typeface="微软雅黑" panose="020B0503020204020204" pitchFamily="34" charset="-122"/>
                          <a:ea typeface="微软雅黑" panose="020B0503020204020204" pitchFamily="34" charset="-122"/>
                        </a:rPr>
                        <a:t>增加了“专家论证前专项施工方案应当通过施工单位审核和总监理工程师审查”</a:t>
                      </a:r>
                      <a:r>
                        <a:rPr lang="zh-CN" altLang="en-US" sz="1000" dirty="0">
                          <a:solidFill>
                            <a:schemeClr val="tx2"/>
                          </a:solidFill>
                          <a:effectLst/>
                          <a:latin typeface="微软雅黑" panose="020B0503020204020204" pitchFamily="34" charset="-122"/>
                          <a:ea typeface="微软雅黑" panose="020B0503020204020204" pitchFamily="34" charset="-122"/>
                        </a:rPr>
                        <a:t>的规定。</a:t>
                      </a:r>
                      <a:endParaRPr lang="zh-CN" altLang="en-US" sz="1000" dirty="0">
                        <a:solidFill>
                          <a:schemeClr val="tx2"/>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r>
              <a:tr h="790520">
                <a:tc>
                  <a:txBody>
                    <a:bodyPr/>
                    <a:lstStyle/>
                    <a:p>
                      <a:pPr>
                        <a:lnSpc>
                          <a:spcPct val="150000"/>
                        </a:lnSpc>
                      </a:pPr>
                      <a:r>
                        <a:rPr lang="zh-CN" altLang="en-US" sz="1000" b="1" dirty="0">
                          <a:solidFill>
                            <a:schemeClr val="tx2"/>
                          </a:solidFill>
                          <a:effectLst/>
                          <a:latin typeface="微软雅黑" panose="020B0503020204020204" pitchFamily="34" charset="-122"/>
                          <a:ea typeface="微软雅黑" panose="020B0503020204020204" pitchFamily="34" charset="-122"/>
                        </a:rPr>
                        <a:t>第五变化</a:t>
                      </a:r>
                      <a:r>
                        <a:rPr lang="en-US" altLang="zh-CN" sz="1000" dirty="0">
                          <a:solidFill>
                            <a:schemeClr val="tx2"/>
                          </a:solidFill>
                          <a:effectLst/>
                          <a:latin typeface="微软雅黑" panose="020B0503020204020204" pitchFamily="34" charset="-122"/>
                          <a:ea typeface="微软雅黑" panose="020B0503020204020204" pitchFamily="34" charset="-122"/>
                        </a:rPr>
                        <a:t>——</a:t>
                      </a:r>
                      <a:r>
                        <a:rPr lang="zh-CN" altLang="en-US" sz="1000" dirty="0">
                          <a:solidFill>
                            <a:schemeClr val="tx2"/>
                          </a:solidFill>
                          <a:effectLst/>
                          <a:latin typeface="微软雅黑" panose="020B0503020204020204" pitchFamily="34" charset="-122"/>
                          <a:ea typeface="微软雅黑" panose="020B0503020204020204" pitchFamily="34" charset="-122"/>
                        </a:rPr>
                        <a:t>增加了</a:t>
                      </a:r>
                      <a:r>
                        <a:rPr lang="zh-CN" altLang="en-US" sz="1000" b="1" dirty="0">
                          <a:solidFill>
                            <a:schemeClr val="tx2"/>
                          </a:solidFill>
                          <a:effectLst/>
                          <a:latin typeface="微软雅黑" panose="020B0503020204020204" pitchFamily="34" charset="-122"/>
                          <a:ea typeface="微软雅黑" panose="020B0503020204020204" pitchFamily="34" charset="-122"/>
                        </a:rPr>
                        <a:t>专家论证报告需提出对专项施工方案论证的“一致意见”</a:t>
                      </a:r>
                      <a:r>
                        <a:rPr lang="zh-CN" altLang="en-US" sz="1000" dirty="0">
                          <a:solidFill>
                            <a:schemeClr val="tx2"/>
                          </a:solidFill>
                          <a:effectLst/>
                          <a:latin typeface="微软雅黑" panose="020B0503020204020204" pitchFamily="34" charset="-122"/>
                          <a:ea typeface="微软雅黑" panose="020B0503020204020204" pitchFamily="34" charset="-122"/>
                        </a:rPr>
                        <a:t>。</a:t>
                      </a:r>
                      <a:endParaRPr lang="zh-CN" altLang="en-US" sz="1000" dirty="0">
                        <a:solidFill>
                          <a:schemeClr val="tx2"/>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c>
                  <a:txBody>
                    <a:bodyPr/>
                    <a:lstStyle/>
                    <a:p>
                      <a:pPr>
                        <a:lnSpc>
                          <a:spcPct val="150000"/>
                        </a:lnSpc>
                      </a:pPr>
                      <a:r>
                        <a:rPr lang="zh-CN" altLang="en-US" sz="1000" dirty="0">
                          <a:solidFill>
                            <a:schemeClr val="tx2"/>
                          </a:solidFill>
                          <a:effectLst/>
                          <a:latin typeface="微软雅黑" panose="020B0503020204020204" pitchFamily="34" charset="-122"/>
                          <a:ea typeface="微软雅黑" panose="020B0503020204020204" pitchFamily="34" charset="-122"/>
                        </a:rPr>
                        <a:t>原</a:t>
                      </a:r>
                      <a:r>
                        <a:rPr lang="en-US" altLang="zh-CN" sz="1000" dirty="0">
                          <a:solidFill>
                            <a:schemeClr val="tx2"/>
                          </a:solidFill>
                          <a:effectLst/>
                          <a:latin typeface="微软雅黑" panose="020B0503020204020204" pitchFamily="34" charset="-122"/>
                          <a:ea typeface="微软雅黑" panose="020B0503020204020204" pitchFamily="34" charset="-122"/>
                        </a:rPr>
                        <a:t>87</a:t>
                      </a:r>
                      <a:r>
                        <a:rPr lang="zh-CN" altLang="en-US" sz="1000" dirty="0">
                          <a:solidFill>
                            <a:schemeClr val="tx2"/>
                          </a:solidFill>
                          <a:effectLst/>
                          <a:latin typeface="微软雅黑" panose="020B0503020204020204" pitchFamily="34" charset="-122"/>
                          <a:ea typeface="微软雅黑" panose="020B0503020204020204" pitchFamily="34" charset="-122"/>
                        </a:rPr>
                        <a:t>号文没有提出专家论证报告需提出对专项施工方案论证的“</a:t>
                      </a:r>
                      <a:r>
                        <a:rPr lang="zh-CN" altLang="en-US" sz="1000" b="1" dirty="0">
                          <a:solidFill>
                            <a:schemeClr val="tx2"/>
                          </a:solidFill>
                          <a:effectLst/>
                          <a:latin typeface="微软雅黑" panose="020B0503020204020204" pitchFamily="34" charset="-122"/>
                          <a:ea typeface="微软雅黑" panose="020B0503020204020204" pitchFamily="34" charset="-122"/>
                        </a:rPr>
                        <a:t>一致意见</a:t>
                      </a:r>
                      <a:r>
                        <a:rPr lang="zh-CN" altLang="en-US" sz="1000" dirty="0">
                          <a:solidFill>
                            <a:schemeClr val="tx2"/>
                          </a:solidFill>
                          <a:effectLst/>
                          <a:latin typeface="微软雅黑" panose="020B0503020204020204" pitchFamily="34" charset="-122"/>
                          <a:ea typeface="微软雅黑" panose="020B0503020204020204" pitchFamily="34" charset="-122"/>
                        </a:rPr>
                        <a:t>”。</a:t>
                      </a:r>
                      <a:endParaRPr lang="zh-CN" altLang="en-US" sz="1000" dirty="0">
                        <a:solidFill>
                          <a:schemeClr val="tx2"/>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c>
                  <a:txBody>
                    <a:bodyPr/>
                    <a:lstStyle/>
                    <a:p>
                      <a:pPr>
                        <a:lnSpc>
                          <a:spcPct val="150000"/>
                        </a:lnSpc>
                      </a:pPr>
                      <a:r>
                        <a:rPr lang="en-US" altLang="zh-CN" sz="1000" dirty="0">
                          <a:solidFill>
                            <a:schemeClr val="tx2"/>
                          </a:solidFill>
                          <a:effectLst/>
                          <a:latin typeface="微软雅黑" panose="020B0503020204020204" pitchFamily="34" charset="-122"/>
                          <a:ea typeface="微软雅黑" panose="020B0503020204020204" pitchFamily="34" charset="-122"/>
                        </a:rPr>
                        <a:t>37</a:t>
                      </a:r>
                      <a:r>
                        <a:rPr lang="zh-CN" altLang="en-US" sz="1000" dirty="0">
                          <a:solidFill>
                            <a:schemeClr val="tx2"/>
                          </a:solidFill>
                          <a:effectLst/>
                          <a:latin typeface="微软雅黑" panose="020B0503020204020204" pitchFamily="34" charset="-122"/>
                          <a:ea typeface="微软雅黑" panose="020B0503020204020204" pitchFamily="34" charset="-122"/>
                        </a:rPr>
                        <a:t>号令专家论证会后，应当形成论证报告，对专项施工方案</a:t>
                      </a:r>
                      <a:r>
                        <a:rPr lang="zh-CN" altLang="en-US" sz="1000" b="1" dirty="0">
                          <a:solidFill>
                            <a:schemeClr val="tx2"/>
                          </a:solidFill>
                          <a:effectLst/>
                          <a:latin typeface="微软雅黑" panose="020B0503020204020204" pitchFamily="34" charset="-122"/>
                          <a:ea typeface="微软雅黑" panose="020B0503020204020204" pitchFamily="34" charset="-122"/>
                        </a:rPr>
                        <a:t>提出通过、修改后通过或者不通过的“一致意见”</a:t>
                      </a:r>
                      <a:r>
                        <a:rPr lang="zh-CN" altLang="en-US" sz="1000" dirty="0">
                          <a:solidFill>
                            <a:schemeClr val="tx2"/>
                          </a:solidFill>
                          <a:effectLst/>
                          <a:latin typeface="微软雅黑" panose="020B0503020204020204" pitchFamily="34" charset="-122"/>
                          <a:ea typeface="微软雅黑" panose="020B0503020204020204" pitchFamily="34" charset="-122"/>
                        </a:rPr>
                        <a:t>。</a:t>
                      </a:r>
                      <a:endParaRPr lang="zh-CN" altLang="en-US" sz="1000" dirty="0">
                        <a:solidFill>
                          <a:schemeClr val="tx2"/>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r>
            </a:tbl>
          </a:graphicData>
        </a:graphic>
      </p:graphicFrame>
      <p:sp>
        <p:nvSpPr>
          <p:cNvPr id="8"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04</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1"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en-US" sz="1800" dirty="0">
                <a:solidFill>
                  <a:schemeClr val="tx2"/>
                </a:solidFill>
                <a:latin typeface="微软雅黑" panose="020B0503020204020204" pitchFamily="34" charset="-122"/>
                <a:ea typeface="微软雅黑" panose="020B0503020204020204" pitchFamily="34" charset="-122"/>
              </a:rPr>
              <a:t>号令与原</a:t>
            </a:r>
            <a:r>
              <a:rPr lang="en-US" altLang="zh-CN" sz="1800" dirty="0">
                <a:solidFill>
                  <a:schemeClr val="tx2"/>
                </a:solidFill>
                <a:latin typeface="微软雅黑" panose="020B0503020204020204" pitchFamily="34" charset="-122"/>
                <a:ea typeface="微软雅黑" panose="020B0503020204020204" pitchFamily="34" charset="-122"/>
              </a:rPr>
              <a:t>87</a:t>
            </a:r>
            <a:r>
              <a:rPr lang="zh-CN" altLang="en-US" sz="1800" dirty="0">
                <a:solidFill>
                  <a:schemeClr val="tx2"/>
                </a:solidFill>
                <a:latin typeface="微软雅黑" panose="020B0503020204020204" pitchFamily="34" charset="-122"/>
                <a:ea typeface="微软雅黑" panose="020B0503020204020204" pitchFamily="34" charset="-122"/>
              </a:rPr>
              <a:t>号文的十大变化</a:t>
            </a:r>
            <a:endParaRPr lang="zh-CN" altLang="en-US"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格 9"/>
          <p:cNvGraphicFramePr>
            <a:graphicFrameLocks noGrp="1"/>
          </p:cNvGraphicFramePr>
          <p:nvPr>
            <p:custDataLst>
              <p:tags r:id="rId1"/>
            </p:custDataLst>
          </p:nvPr>
        </p:nvGraphicFramePr>
        <p:xfrm>
          <a:off x="312771" y="845027"/>
          <a:ext cx="8470053" cy="3620978"/>
        </p:xfrm>
        <a:graphic>
          <a:graphicData uri="http://schemas.openxmlformats.org/drawingml/2006/table">
            <a:tbl>
              <a:tblPr>
                <a:tableStyleId>{C083E6E3-FA7D-4D7B-A595-EF9225AFEA82}</a:tableStyleId>
              </a:tblPr>
              <a:tblGrid>
                <a:gridCol w="2477727"/>
                <a:gridCol w="2969170"/>
                <a:gridCol w="3023156"/>
              </a:tblGrid>
              <a:tr h="444021">
                <a:tc>
                  <a:txBody>
                    <a:bodyPr/>
                    <a:lstStyle/>
                    <a:p>
                      <a:pPr algn="ctr">
                        <a:lnSpc>
                          <a:spcPct val="150000"/>
                        </a:lnSpc>
                      </a:pPr>
                      <a:r>
                        <a:rPr lang="zh-CN" altLang="en-US" sz="1200" b="1" dirty="0">
                          <a:solidFill>
                            <a:schemeClr val="bg1"/>
                          </a:solidFill>
                          <a:effectLst/>
                          <a:latin typeface="微软雅黑" panose="020B0503020204020204" pitchFamily="34" charset="-122"/>
                          <a:ea typeface="微软雅黑" panose="020B0503020204020204" pitchFamily="34" charset="-122"/>
                        </a:rPr>
                        <a:t>变化说明</a:t>
                      </a:r>
                      <a:endParaRPr lang="zh-CN" altLang="en-US" sz="1200" b="1" dirty="0">
                        <a:solidFill>
                          <a:schemeClr val="bg1"/>
                        </a:solidFill>
                        <a:effectLst/>
                        <a:latin typeface="微软雅黑" panose="020B0503020204020204" pitchFamily="34" charset="-122"/>
                        <a:ea typeface="微软雅黑" panose="020B0503020204020204" pitchFamily="34" charset="-122"/>
                      </a:endParaRPr>
                    </a:p>
                  </a:txBody>
                  <a:tcPr marL="25659" marR="25659" marT="15395" marB="15395" anchor="ctr">
                    <a:solidFill>
                      <a:srgbClr val="003C78"/>
                    </a:solidFill>
                  </a:tcPr>
                </a:tc>
                <a:tc>
                  <a:txBody>
                    <a:bodyPr/>
                    <a:lstStyle/>
                    <a:p>
                      <a:pPr algn="ctr">
                        <a:lnSpc>
                          <a:spcPct val="150000"/>
                        </a:lnSpc>
                      </a:pPr>
                      <a:r>
                        <a:rPr lang="zh-CN" altLang="en-US" sz="1200" b="1" dirty="0">
                          <a:solidFill>
                            <a:schemeClr val="bg1"/>
                          </a:solidFill>
                          <a:effectLst/>
                          <a:latin typeface="微软雅黑" panose="020B0503020204020204" pitchFamily="34" charset="-122"/>
                          <a:ea typeface="微软雅黑" panose="020B0503020204020204" pitchFamily="34" charset="-122"/>
                        </a:rPr>
                        <a:t>建质</a:t>
                      </a:r>
                      <a:r>
                        <a:rPr lang="en-US" altLang="zh-CN" sz="1200" b="1" dirty="0">
                          <a:solidFill>
                            <a:schemeClr val="bg1"/>
                          </a:solidFill>
                          <a:effectLst/>
                          <a:latin typeface="微软雅黑" panose="020B0503020204020204" pitchFamily="34" charset="-122"/>
                          <a:ea typeface="微软雅黑" panose="020B0503020204020204" pitchFamily="34" charset="-122"/>
                        </a:rPr>
                        <a:t>[2009]</a:t>
                      </a:r>
                      <a:r>
                        <a:rPr lang="zh-CN" altLang="en-US" sz="1200" b="1" dirty="0">
                          <a:solidFill>
                            <a:schemeClr val="bg1"/>
                          </a:solidFill>
                          <a:effectLst/>
                          <a:latin typeface="微软雅黑" panose="020B0503020204020204" pitchFamily="34" charset="-122"/>
                          <a:ea typeface="微软雅黑" panose="020B0503020204020204" pitchFamily="34" charset="-122"/>
                        </a:rPr>
                        <a:t>第</a:t>
                      </a:r>
                      <a:r>
                        <a:rPr lang="en-US" altLang="zh-CN" sz="1200" b="1" dirty="0">
                          <a:solidFill>
                            <a:schemeClr val="bg1"/>
                          </a:solidFill>
                          <a:effectLst/>
                          <a:latin typeface="微软雅黑" panose="020B0503020204020204" pitchFamily="34" charset="-122"/>
                          <a:ea typeface="微软雅黑" panose="020B0503020204020204" pitchFamily="34" charset="-122"/>
                        </a:rPr>
                        <a:t>87</a:t>
                      </a:r>
                      <a:r>
                        <a:rPr lang="zh-CN" altLang="en-US" sz="1200" b="1" dirty="0">
                          <a:solidFill>
                            <a:schemeClr val="bg1"/>
                          </a:solidFill>
                          <a:effectLst/>
                          <a:latin typeface="微软雅黑" panose="020B0503020204020204" pitchFamily="34" charset="-122"/>
                          <a:ea typeface="微软雅黑" panose="020B0503020204020204" pitchFamily="34" charset="-122"/>
                        </a:rPr>
                        <a:t>号</a:t>
                      </a:r>
                      <a:endParaRPr lang="zh-CN" altLang="en-US" sz="1200" b="1" dirty="0">
                        <a:solidFill>
                          <a:schemeClr val="bg1"/>
                        </a:solidFill>
                        <a:effectLst/>
                        <a:latin typeface="微软雅黑" panose="020B0503020204020204" pitchFamily="34" charset="-122"/>
                        <a:ea typeface="微软雅黑" panose="020B0503020204020204" pitchFamily="34" charset="-122"/>
                      </a:endParaRPr>
                    </a:p>
                  </a:txBody>
                  <a:tcPr marL="25659" marR="25659" marT="15395" marB="15395" anchor="ctr">
                    <a:solidFill>
                      <a:srgbClr val="003C78"/>
                    </a:solidFill>
                  </a:tcPr>
                </a:tc>
                <a:tc>
                  <a:txBody>
                    <a:bodyPr/>
                    <a:lstStyle/>
                    <a:p>
                      <a:pPr algn="ctr">
                        <a:lnSpc>
                          <a:spcPct val="150000"/>
                        </a:lnSpc>
                      </a:pPr>
                      <a:r>
                        <a:rPr lang="zh-CN" altLang="en-US" sz="1200" b="1" dirty="0">
                          <a:solidFill>
                            <a:schemeClr val="bg1"/>
                          </a:solidFill>
                          <a:effectLst/>
                          <a:latin typeface="微软雅黑" panose="020B0503020204020204" pitchFamily="34" charset="-122"/>
                          <a:ea typeface="微软雅黑" panose="020B0503020204020204" pitchFamily="34" charset="-122"/>
                        </a:rPr>
                        <a:t>住建部令</a:t>
                      </a:r>
                      <a:r>
                        <a:rPr lang="en-US" altLang="zh-CN" sz="1200" b="1" dirty="0">
                          <a:solidFill>
                            <a:schemeClr val="bg1"/>
                          </a:solidFill>
                          <a:effectLst/>
                          <a:latin typeface="微软雅黑" panose="020B0503020204020204" pitchFamily="34" charset="-122"/>
                          <a:ea typeface="微软雅黑" panose="020B0503020204020204" pitchFamily="34" charset="-122"/>
                        </a:rPr>
                        <a:t>37</a:t>
                      </a:r>
                      <a:r>
                        <a:rPr lang="zh-CN" altLang="en-US" sz="1200" b="1" dirty="0">
                          <a:solidFill>
                            <a:schemeClr val="bg1"/>
                          </a:solidFill>
                          <a:effectLst/>
                          <a:latin typeface="微软雅黑" panose="020B0503020204020204" pitchFamily="34" charset="-122"/>
                          <a:ea typeface="微软雅黑" panose="020B0503020204020204" pitchFamily="34" charset="-122"/>
                        </a:rPr>
                        <a:t>号</a:t>
                      </a:r>
                      <a:endParaRPr lang="zh-CN" altLang="en-US" sz="1200" b="1" dirty="0">
                        <a:solidFill>
                          <a:schemeClr val="bg1"/>
                        </a:solidFill>
                        <a:effectLst/>
                        <a:latin typeface="微软雅黑" panose="020B0503020204020204" pitchFamily="34" charset="-122"/>
                        <a:ea typeface="微软雅黑" panose="020B0503020204020204" pitchFamily="34" charset="-122"/>
                      </a:endParaRPr>
                    </a:p>
                  </a:txBody>
                  <a:tcPr marL="25659" marR="25659" marT="15395" marB="15395" anchor="ctr">
                    <a:solidFill>
                      <a:srgbClr val="003C78"/>
                    </a:solidFill>
                  </a:tcPr>
                </a:tc>
              </a:tr>
              <a:tr h="643619">
                <a:tc>
                  <a:txBody>
                    <a:bodyPr/>
                    <a:lstStyle/>
                    <a:p>
                      <a:pPr>
                        <a:lnSpc>
                          <a:spcPct val="150000"/>
                        </a:lnSpc>
                      </a:pPr>
                      <a:r>
                        <a:rPr lang="zh-CN" altLang="en-US" sz="1000" b="1" dirty="0">
                          <a:effectLst/>
                          <a:latin typeface="微软雅黑" panose="020B0503020204020204" pitchFamily="34" charset="-122"/>
                          <a:ea typeface="微软雅黑" panose="020B0503020204020204" pitchFamily="34" charset="-122"/>
                        </a:rPr>
                        <a:t>第六变化</a:t>
                      </a:r>
                      <a:r>
                        <a:rPr lang="en-US" altLang="zh-CN" sz="1000" dirty="0">
                          <a:effectLst/>
                          <a:latin typeface="微软雅黑" panose="020B0503020204020204" pitchFamily="34" charset="-122"/>
                          <a:ea typeface="微软雅黑" panose="020B0503020204020204" pitchFamily="34" charset="-122"/>
                        </a:rPr>
                        <a:t>——</a:t>
                      </a:r>
                      <a:r>
                        <a:rPr lang="zh-CN" altLang="en-US" sz="1000" b="1" dirty="0">
                          <a:effectLst/>
                          <a:latin typeface="微软雅黑" panose="020B0503020204020204" pitchFamily="34" charset="-122"/>
                          <a:ea typeface="微软雅黑" panose="020B0503020204020204" pitchFamily="34" charset="-122"/>
                        </a:rPr>
                        <a:t>增加了“专家对论证报告负责”的要求</a:t>
                      </a:r>
                      <a:r>
                        <a:rPr lang="zh-CN" altLang="en-US" sz="1000" dirty="0">
                          <a:effectLst/>
                          <a:latin typeface="微软雅黑" panose="020B0503020204020204" pitchFamily="34" charset="-122"/>
                          <a:ea typeface="微软雅黑" panose="020B0503020204020204" pitchFamily="34" charset="-122"/>
                        </a:rPr>
                        <a:t>。</a:t>
                      </a:r>
                      <a:endParaRPr lang="zh-CN" altLang="en-US" sz="1000" dirty="0">
                        <a:solidFill>
                          <a:srgbClr val="191919"/>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c>
                  <a:txBody>
                    <a:bodyPr/>
                    <a:lstStyle/>
                    <a:p>
                      <a:pPr>
                        <a:lnSpc>
                          <a:spcPct val="150000"/>
                        </a:lnSpc>
                      </a:pPr>
                      <a:r>
                        <a:rPr lang="zh-CN" altLang="en-US" sz="1000" dirty="0">
                          <a:effectLst/>
                          <a:latin typeface="微软雅黑" panose="020B0503020204020204" pitchFamily="34" charset="-122"/>
                          <a:ea typeface="微软雅黑" panose="020B0503020204020204" pitchFamily="34" charset="-122"/>
                        </a:rPr>
                        <a:t>原</a:t>
                      </a:r>
                      <a:r>
                        <a:rPr lang="en-US" altLang="zh-CN" sz="1000" dirty="0">
                          <a:effectLst/>
                          <a:latin typeface="微软雅黑" panose="020B0503020204020204" pitchFamily="34" charset="-122"/>
                          <a:ea typeface="微软雅黑" panose="020B0503020204020204" pitchFamily="34" charset="-122"/>
                        </a:rPr>
                        <a:t>87</a:t>
                      </a:r>
                      <a:r>
                        <a:rPr lang="zh-CN" altLang="en-US" sz="1000" dirty="0">
                          <a:effectLst/>
                          <a:latin typeface="微软雅黑" panose="020B0503020204020204" pitchFamily="34" charset="-122"/>
                          <a:ea typeface="微软雅黑" panose="020B0503020204020204" pitchFamily="34" charset="-122"/>
                        </a:rPr>
                        <a:t>号文没有提出“专家对论证报告负责”的要求。</a:t>
                      </a:r>
                      <a:endParaRPr lang="zh-CN" altLang="en-US" sz="1000" dirty="0">
                        <a:solidFill>
                          <a:srgbClr val="191919"/>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c>
                  <a:txBody>
                    <a:bodyPr/>
                    <a:lstStyle/>
                    <a:p>
                      <a:pPr>
                        <a:lnSpc>
                          <a:spcPct val="150000"/>
                        </a:lnSpc>
                      </a:pPr>
                      <a:r>
                        <a:rPr lang="en-US" altLang="zh-CN" sz="1000" dirty="0">
                          <a:effectLst/>
                          <a:latin typeface="微软雅黑" panose="020B0503020204020204" pitchFamily="34" charset="-122"/>
                          <a:ea typeface="微软雅黑" panose="020B0503020204020204" pitchFamily="34" charset="-122"/>
                        </a:rPr>
                        <a:t>37</a:t>
                      </a:r>
                      <a:r>
                        <a:rPr lang="zh-CN" altLang="en-US" sz="1000" dirty="0">
                          <a:effectLst/>
                          <a:latin typeface="微软雅黑" panose="020B0503020204020204" pitchFamily="34" charset="-122"/>
                          <a:ea typeface="微软雅黑" panose="020B0503020204020204" pitchFamily="34" charset="-122"/>
                        </a:rPr>
                        <a:t>号令</a:t>
                      </a:r>
                      <a:r>
                        <a:rPr lang="zh-CN" altLang="en-US" sz="1000" b="1" dirty="0">
                          <a:effectLst/>
                          <a:latin typeface="微软雅黑" panose="020B0503020204020204" pitchFamily="34" charset="-122"/>
                          <a:ea typeface="微软雅黑" panose="020B0503020204020204" pitchFamily="34" charset="-122"/>
                        </a:rPr>
                        <a:t>提出“专家对论证报告负责”的要求。</a:t>
                      </a:r>
                      <a:endParaRPr lang="zh-CN" altLang="en-US" sz="1000" b="1" dirty="0">
                        <a:solidFill>
                          <a:srgbClr val="191919"/>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r>
              <a:tr h="2533338">
                <a:tc>
                  <a:txBody>
                    <a:bodyPr/>
                    <a:lstStyle/>
                    <a:p>
                      <a:pPr>
                        <a:lnSpc>
                          <a:spcPct val="150000"/>
                        </a:lnSpc>
                      </a:pPr>
                      <a:r>
                        <a:rPr lang="zh-CN" altLang="en-US" sz="1000" b="1" dirty="0">
                          <a:effectLst/>
                          <a:latin typeface="微软雅黑" panose="020B0503020204020204" pitchFamily="34" charset="-122"/>
                          <a:ea typeface="微软雅黑" panose="020B0503020204020204" pitchFamily="34" charset="-122"/>
                        </a:rPr>
                        <a:t>第七变化</a:t>
                      </a:r>
                      <a:r>
                        <a:rPr lang="en-US" altLang="zh-CN" sz="1000" dirty="0">
                          <a:effectLst/>
                          <a:latin typeface="微软雅黑" panose="020B0503020204020204" pitchFamily="34" charset="-122"/>
                          <a:ea typeface="微软雅黑" panose="020B0503020204020204" pitchFamily="34" charset="-122"/>
                        </a:rPr>
                        <a:t>——</a:t>
                      </a:r>
                      <a:r>
                        <a:rPr lang="zh-CN" altLang="en-US" sz="1000" b="1" dirty="0">
                          <a:effectLst/>
                          <a:latin typeface="微软雅黑" panose="020B0503020204020204" pitchFamily="34" charset="-122"/>
                          <a:ea typeface="微软雅黑" panose="020B0503020204020204" pitchFamily="34" charset="-122"/>
                        </a:rPr>
                        <a:t>项目专职安全生产管理人员提出了专门的要求</a:t>
                      </a:r>
                      <a:r>
                        <a:rPr lang="zh-CN" altLang="en-US" sz="1000" dirty="0">
                          <a:effectLst/>
                          <a:latin typeface="微软雅黑" panose="020B0503020204020204" pitchFamily="34" charset="-122"/>
                          <a:ea typeface="微软雅黑" panose="020B0503020204020204" pitchFamily="34" charset="-122"/>
                        </a:rPr>
                        <a:t>。</a:t>
                      </a:r>
                      <a:endParaRPr lang="zh-CN" altLang="en-US" sz="1000" dirty="0">
                        <a:solidFill>
                          <a:srgbClr val="191919"/>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c>
                  <a:txBody>
                    <a:bodyPr/>
                    <a:lstStyle/>
                    <a:p>
                      <a:pPr>
                        <a:lnSpc>
                          <a:spcPct val="150000"/>
                        </a:lnSpc>
                      </a:pPr>
                      <a:r>
                        <a:rPr lang="zh-CN" altLang="en-US" sz="1000" dirty="0">
                          <a:effectLst/>
                          <a:latin typeface="微软雅黑" panose="020B0503020204020204" pitchFamily="34" charset="-122"/>
                          <a:ea typeface="微软雅黑" panose="020B0503020204020204" pitchFamily="34" charset="-122"/>
                        </a:rPr>
                        <a:t>原</a:t>
                      </a:r>
                      <a:r>
                        <a:rPr lang="en-US" altLang="zh-CN" sz="1000" dirty="0">
                          <a:effectLst/>
                          <a:latin typeface="微软雅黑" panose="020B0503020204020204" pitchFamily="34" charset="-122"/>
                          <a:ea typeface="微软雅黑" panose="020B0503020204020204" pitchFamily="34" charset="-122"/>
                        </a:rPr>
                        <a:t>87</a:t>
                      </a:r>
                      <a:r>
                        <a:rPr lang="zh-CN" altLang="en-US" sz="1000" dirty="0">
                          <a:effectLst/>
                          <a:latin typeface="微软雅黑" panose="020B0503020204020204" pitchFamily="34" charset="-122"/>
                          <a:ea typeface="微软雅黑" panose="020B0503020204020204" pitchFamily="34" charset="-122"/>
                        </a:rPr>
                        <a:t>号文没有提出“危大”安全技术交底应由双方和项目专职安全生产管理人员共同签字确认，但对施工单位应当指定专人对专项方案实施情况进行现场监督和按规定进行监测等提出了要求。</a:t>
                      </a:r>
                      <a:endParaRPr lang="zh-CN" altLang="en-US" sz="1000" dirty="0">
                        <a:solidFill>
                          <a:srgbClr val="191919"/>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c>
                  <a:txBody>
                    <a:bodyPr/>
                    <a:lstStyle/>
                    <a:p>
                      <a:pPr>
                        <a:lnSpc>
                          <a:spcPct val="150000"/>
                        </a:lnSpc>
                      </a:pPr>
                      <a:r>
                        <a:rPr lang="en-US" altLang="zh-CN" sz="1000" dirty="0">
                          <a:effectLst/>
                          <a:latin typeface="微软雅黑" panose="020B0503020204020204" pitchFamily="34" charset="-122"/>
                          <a:ea typeface="微软雅黑" panose="020B0503020204020204" pitchFamily="34" charset="-122"/>
                        </a:rPr>
                        <a:t>37</a:t>
                      </a:r>
                      <a:r>
                        <a:rPr lang="zh-CN" altLang="en-US" sz="1000" dirty="0">
                          <a:effectLst/>
                          <a:latin typeface="微软雅黑" panose="020B0503020204020204" pitchFamily="34" charset="-122"/>
                          <a:ea typeface="微软雅黑" panose="020B0503020204020204" pitchFamily="34" charset="-122"/>
                        </a:rPr>
                        <a:t>号令提出</a:t>
                      </a:r>
                      <a:r>
                        <a:rPr lang="zh-CN" altLang="en-US" sz="1000" b="1" dirty="0">
                          <a:effectLst/>
                          <a:latin typeface="微软雅黑" panose="020B0503020204020204" pitchFamily="34" charset="-122"/>
                          <a:ea typeface="微软雅黑" panose="020B0503020204020204" pitchFamily="34" charset="-122"/>
                        </a:rPr>
                        <a:t>施工现场管理人员应当向作业人员进行安全技术交底，并由双方和项目专职安全生产管理人员共同签字确认</a:t>
                      </a:r>
                      <a:r>
                        <a:rPr lang="zh-CN" altLang="en-US" sz="1000" dirty="0">
                          <a:effectLst/>
                          <a:latin typeface="微软雅黑" panose="020B0503020204020204" pitchFamily="34" charset="-122"/>
                          <a:ea typeface="微软雅黑" panose="020B0503020204020204" pitchFamily="34" charset="-122"/>
                        </a:rPr>
                        <a:t>，并对</a:t>
                      </a:r>
                      <a:r>
                        <a:rPr lang="zh-CN" altLang="en-US" sz="1000" b="1" dirty="0">
                          <a:effectLst/>
                          <a:latin typeface="微软雅黑" panose="020B0503020204020204" pitchFamily="34" charset="-122"/>
                          <a:ea typeface="微软雅黑" panose="020B0503020204020204" pitchFamily="34" charset="-122"/>
                        </a:rPr>
                        <a:t>项目专职安全生产管理人员应当对专项施工方案实施情况进行现场监督提出要求</a:t>
                      </a:r>
                      <a:r>
                        <a:rPr lang="zh-CN" altLang="en-US" sz="1000" dirty="0">
                          <a:effectLst/>
                          <a:latin typeface="微软雅黑" panose="020B0503020204020204" pitchFamily="34" charset="-122"/>
                          <a:ea typeface="微软雅黑" panose="020B0503020204020204" pitchFamily="34" charset="-122"/>
                        </a:rPr>
                        <a:t>，未提及施工单位应当指定专人对专项方案实施情况进行现场监督和按规定进行监测等要求。</a:t>
                      </a:r>
                      <a:endParaRPr lang="zh-CN" altLang="en-US" sz="1000" dirty="0">
                        <a:solidFill>
                          <a:srgbClr val="191919"/>
                        </a:solidFill>
                        <a:effectLst/>
                        <a:latin typeface="微软雅黑" panose="020B0503020204020204" pitchFamily="34" charset="-122"/>
                        <a:ea typeface="微软雅黑" panose="020B0503020204020204" pitchFamily="34" charset="-122"/>
                      </a:endParaRPr>
                    </a:p>
                  </a:txBody>
                  <a:tcPr marL="25659" marR="25659" marT="15395" marB="15395" anchor="ctr">
                    <a:solidFill>
                      <a:schemeClr val="accent1">
                        <a:lumMod val="20000"/>
                        <a:lumOff val="80000"/>
                      </a:schemeClr>
                    </a:solidFill>
                  </a:tcPr>
                </a:tc>
              </a:tr>
            </a:tbl>
          </a:graphicData>
        </a:graphic>
      </p:graphicFrame>
      <p:sp>
        <p:nvSpPr>
          <p:cNvPr id="8"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04</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1"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en-US" sz="1800" dirty="0">
                <a:solidFill>
                  <a:schemeClr val="tx2"/>
                </a:solidFill>
                <a:latin typeface="微软雅黑" panose="020B0503020204020204" pitchFamily="34" charset="-122"/>
                <a:ea typeface="微软雅黑" panose="020B0503020204020204" pitchFamily="34" charset="-122"/>
              </a:rPr>
              <a:t>号令与原</a:t>
            </a:r>
            <a:r>
              <a:rPr lang="en-US" altLang="zh-CN" sz="1800" dirty="0">
                <a:solidFill>
                  <a:schemeClr val="tx2"/>
                </a:solidFill>
                <a:latin typeface="微软雅黑" panose="020B0503020204020204" pitchFamily="34" charset="-122"/>
                <a:ea typeface="微软雅黑" panose="020B0503020204020204" pitchFamily="34" charset="-122"/>
              </a:rPr>
              <a:t>87</a:t>
            </a:r>
            <a:r>
              <a:rPr lang="zh-CN" altLang="en-US" sz="1800" dirty="0">
                <a:solidFill>
                  <a:schemeClr val="tx2"/>
                </a:solidFill>
                <a:latin typeface="微软雅黑" panose="020B0503020204020204" pitchFamily="34" charset="-122"/>
                <a:ea typeface="微软雅黑" panose="020B0503020204020204" pitchFamily="34" charset="-122"/>
              </a:rPr>
              <a:t>号文的十大变化</a:t>
            </a:r>
            <a:endParaRPr lang="zh-CN" altLang="en-US"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表格 11"/>
          <p:cNvGraphicFramePr>
            <a:graphicFrameLocks noGrp="1"/>
          </p:cNvGraphicFramePr>
          <p:nvPr>
            <p:custDataLst>
              <p:tags r:id="rId1"/>
            </p:custDataLst>
          </p:nvPr>
        </p:nvGraphicFramePr>
        <p:xfrm>
          <a:off x="347084" y="1114952"/>
          <a:ext cx="8435740" cy="3393040"/>
        </p:xfrm>
        <a:graphic>
          <a:graphicData uri="http://schemas.openxmlformats.org/drawingml/2006/table">
            <a:tbl>
              <a:tblPr/>
              <a:tblGrid>
                <a:gridCol w="2137054"/>
                <a:gridCol w="3128254"/>
                <a:gridCol w="3170432"/>
              </a:tblGrid>
              <a:tr h="488442">
                <a:tc>
                  <a:txBody>
                    <a:bodyPr/>
                    <a:lstStyle/>
                    <a:p>
                      <a:pPr algn="ctr">
                        <a:lnSpc>
                          <a:spcPct val="150000"/>
                        </a:lnSpc>
                      </a:pPr>
                      <a:r>
                        <a:rPr lang="zh-CN" altLang="en-US" sz="1200" b="1" dirty="0">
                          <a:solidFill>
                            <a:schemeClr val="bg1"/>
                          </a:solidFill>
                          <a:effectLst/>
                          <a:latin typeface="微软雅黑" panose="020B0503020204020204" pitchFamily="34" charset="-122"/>
                          <a:ea typeface="微软雅黑" panose="020B0503020204020204" pitchFamily="34" charset="-122"/>
                        </a:rPr>
                        <a:t>变化说明</a:t>
                      </a:r>
                      <a:endParaRPr lang="zh-CN" altLang="en-US" sz="1200" b="1" dirty="0">
                        <a:solidFill>
                          <a:schemeClr val="bg1"/>
                        </a:solidFill>
                        <a:effectLst/>
                        <a:latin typeface="微软雅黑" panose="020B0503020204020204" pitchFamily="34" charset="-122"/>
                        <a:ea typeface="微软雅黑" panose="020B0503020204020204" pitchFamily="34" charset="-122"/>
                      </a:endParaRPr>
                    </a:p>
                  </a:txBody>
                  <a:tcPr marL="25659" marR="25659" marT="15395" marB="15395" anchor="ctr">
                    <a:lnL>
                      <a:noFill/>
                    </a:lnL>
                    <a:lnR>
                      <a:noFill/>
                    </a:lnR>
                    <a:lnT w="28575" cap="flat" cmpd="sng" algn="ctr">
                      <a:solidFill>
                        <a:schemeClr val="bg2">
                          <a:lumMod val="75000"/>
                        </a:schemeClr>
                      </a:solidFill>
                      <a:prstDash val="solid"/>
                      <a:round/>
                      <a:headEnd type="none" w="med" len="med"/>
                      <a:tailEnd type="none" w="med" len="med"/>
                    </a:lnT>
                    <a:lnB>
                      <a:noFill/>
                    </a:lnB>
                    <a:lnTlToBr w="12700" cmpd="sng">
                      <a:noFill/>
                      <a:prstDash val="solid"/>
                    </a:lnTlToBr>
                    <a:lnBlToTr w="12700" cmpd="sng">
                      <a:noFill/>
                      <a:prstDash val="solid"/>
                    </a:lnBlToTr>
                    <a:solidFill>
                      <a:srgbClr val="003C78"/>
                    </a:solidFill>
                  </a:tcPr>
                </a:tc>
                <a:tc>
                  <a:txBody>
                    <a:bodyPr/>
                    <a:lstStyle/>
                    <a:p>
                      <a:pPr algn="ctr">
                        <a:lnSpc>
                          <a:spcPct val="150000"/>
                        </a:lnSpc>
                      </a:pPr>
                      <a:r>
                        <a:rPr lang="zh-CN" altLang="en-US" sz="1200" b="1" dirty="0">
                          <a:solidFill>
                            <a:schemeClr val="bg1"/>
                          </a:solidFill>
                          <a:effectLst/>
                          <a:latin typeface="微软雅黑" panose="020B0503020204020204" pitchFamily="34" charset="-122"/>
                          <a:ea typeface="微软雅黑" panose="020B0503020204020204" pitchFamily="34" charset="-122"/>
                        </a:rPr>
                        <a:t>建质</a:t>
                      </a:r>
                      <a:r>
                        <a:rPr lang="en-US" altLang="zh-CN" sz="1200" b="1" dirty="0">
                          <a:solidFill>
                            <a:schemeClr val="bg1"/>
                          </a:solidFill>
                          <a:effectLst/>
                          <a:latin typeface="微软雅黑" panose="020B0503020204020204" pitchFamily="34" charset="-122"/>
                          <a:ea typeface="微软雅黑" panose="020B0503020204020204" pitchFamily="34" charset="-122"/>
                        </a:rPr>
                        <a:t>[2009]</a:t>
                      </a:r>
                      <a:r>
                        <a:rPr lang="zh-CN" altLang="en-US" sz="1200" b="1" dirty="0">
                          <a:solidFill>
                            <a:schemeClr val="bg1"/>
                          </a:solidFill>
                          <a:effectLst/>
                          <a:latin typeface="微软雅黑" panose="020B0503020204020204" pitchFamily="34" charset="-122"/>
                          <a:ea typeface="微软雅黑" panose="020B0503020204020204" pitchFamily="34" charset="-122"/>
                        </a:rPr>
                        <a:t>第</a:t>
                      </a:r>
                      <a:r>
                        <a:rPr lang="en-US" altLang="zh-CN" sz="1200" b="1" dirty="0">
                          <a:solidFill>
                            <a:schemeClr val="bg1"/>
                          </a:solidFill>
                          <a:effectLst/>
                          <a:latin typeface="微软雅黑" panose="020B0503020204020204" pitchFamily="34" charset="-122"/>
                          <a:ea typeface="微软雅黑" panose="020B0503020204020204" pitchFamily="34" charset="-122"/>
                        </a:rPr>
                        <a:t>87</a:t>
                      </a:r>
                      <a:r>
                        <a:rPr lang="zh-CN" altLang="en-US" sz="1200" b="1" dirty="0">
                          <a:solidFill>
                            <a:schemeClr val="bg1"/>
                          </a:solidFill>
                          <a:effectLst/>
                          <a:latin typeface="微软雅黑" panose="020B0503020204020204" pitchFamily="34" charset="-122"/>
                          <a:ea typeface="微软雅黑" panose="020B0503020204020204" pitchFamily="34" charset="-122"/>
                        </a:rPr>
                        <a:t>号</a:t>
                      </a:r>
                      <a:endParaRPr lang="zh-CN" altLang="en-US" sz="1200" b="1" dirty="0">
                        <a:solidFill>
                          <a:schemeClr val="bg1"/>
                        </a:solidFill>
                        <a:effectLst/>
                        <a:latin typeface="微软雅黑" panose="020B0503020204020204" pitchFamily="34" charset="-122"/>
                        <a:ea typeface="微软雅黑" panose="020B0503020204020204" pitchFamily="34" charset="-122"/>
                      </a:endParaRPr>
                    </a:p>
                  </a:txBody>
                  <a:tcPr marL="25659" marR="25659" marT="15395" marB="15395" anchor="ctr">
                    <a:lnL>
                      <a:noFill/>
                    </a:lnL>
                    <a:lnR>
                      <a:noFill/>
                    </a:lnR>
                    <a:lnT w="28575" cap="flat" cmpd="sng" algn="ctr">
                      <a:solidFill>
                        <a:schemeClr val="bg2">
                          <a:lumMod val="75000"/>
                        </a:schemeClr>
                      </a:solidFill>
                      <a:prstDash val="solid"/>
                      <a:round/>
                      <a:headEnd type="none" w="med" len="med"/>
                      <a:tailEnd type="none" w="med" len="med"/>
                    </a:lnT>
                    <a:lnB>
                      <a:noFill/>
                    </a:lnB>
                    <a:lnTlToBr w="12700" cmpd="sng">
                      <a:noFill/>
                      <a:prstDash val="solid"/>
                    </a:lnTlToBr>
                    <a:lnBlToTr w="12700" cmpd="sng">
                      <a:noFill/>
                      <a:prstDash val="solid"/>
                    </a:lnBlToTr>
                    <a:solidFill>
                      <a:srgbClr val="003C78"/>
                    </a:solidFill>
                  </a:tcPr>
                </a:tc>
                <a:tc>
                  <a:txBody>
                    <a:bodyPr/>
                    <a:lstStyle/>
                    <a:p>
                      <a:pPr algn="ctr">
                        <a:lnSpc>
                          <a:spcPct val="150000"/>
                        </a:lnSpc>
                      </a:pPr>
                      <a:r>
                        <a:rPr lang="zh-CN" altLang="en-US" sz="1200" b="1" dirty="0">
                          <a:solidFill>
                            <a:schemeClr val="bg1"/>
                          </a:solidFill>
                          <a:effectLst/>
                          <a:latin typeface="微软雅黑" panose="020B0503020204020204" pitchFamily="34" charset="-122"/>
                          <a:ea typeface="微软雅黑" panose="020B0503020204020204" pitchFamily="34" charset="-122"/>
                        </a:rPr>
                        <a:t>住建部令</a:t>
                      </a:r>
                      <a:r>
                        <a:rPr lang="en-US" altLang="zh-CN" sz="1200" b="1" dirty="0">
                          <a:solidFill>
                            <a:schemeClr val="bg1"/>
                          </a:solidFill>
                          <a:effectLst/>
                          <a:latin typeface="微软雅黑" panose="020B0503020204020204" pitchFamily="34" charset="-122"/>
                          <a:ea typeface="微软雅黑" panose="020B0503020204020204" pitchFamily="34" charset="-122"/>
                        </a:rPr>
                        <a:t>37</a:t>
                      </a:r>
                      <a:r>
                        <a:rPr lang="zh-CN" altLang="en-US" sz="1200" b="1" dirty="0">
                          <a:solidFill>
                            <a:schemeClr val="bg1"/>
                          </a:solidFill>
                          <a:effectLst/>
                          <a:latin typeface="微软雅黑" panose="020B0503020204020204" pitchFamily="34" charset="-122"/>
                          <a:ea typeface="微软雅黑" panose="020B0503020204020204" pitchFamily="34" charset="-122"/>
                        </a:rPr>
                        <a:t>号</a:t>
                      </a:r>
                      <a:endParaRPr lang="zh-CN" altLang="en-US" sz="1200" b="1" dirty="0">
                        <a:solidFill>
                          <a:schemeClr val="bg1"/>
                        </a:solidFill>
                        <a:effectLst/>
                        <a:latin typeface="微软雅黑" panose="020B0503020204020204" pitchFamily="34" charset="-122"/>
                        <a:ea typeface="微软雅黑" panose="020B0503020204020204" pitchFamily="34" charset="-122"/>
                      </a:endParaRPr>
                    </a:p>
                  </a:txBody>
                  <a:tcPr marL="25659" marR="25659" marT="15395" marB="15395" anchor="ctr">
                    <a:lnL>
                      <a:noFill/>
                    </a:lnL>
                    <a:lnR>
                      <a:noFill/>
                    </a:lnR>
                    <a:lnT w="28575" cap="flat" cmpd="sng" algn="ctr">
                      <a:solidFill>
                        <a:schemeClr val="bg2">
                          <a:lumMod val="75000"/>
                        </a:schemeClr>
                      </a:solidFill>
                      <a:prstDash val="solid"/>
                      <a:round/>
                      <a:headEnd type="none" w="med" len="med"/>
                      <a:tailEnd type="none" w="med" len="med"/>
                    </a:lnT>
                    <a:lnB>
                      <a:noFill/>
                    </a:lnB>
                    <a:lnTlToBr w="12700" cmpd="sng">
                      <a:noFill/>
                      <a:prstDash val="solid"/>
                    </a:lnTlToBr>
                    <a:lnBlToTr w="12700" cmpd="sng">
                      <a:noFill/>
                      <a:prstDash val="solid"/>
                    </a:lnBlToTr>
                    <a:solidFill>
                      <a:srgbClr val="003C78"/>
                    </a:solidFill>
                  </a:tcPr>
                </a:tc>
              </a:tr>
              <a:tr h="1230472">
                <a:tc>
                  <a:txBody>
                    <a:bodyPr/>
                    <a:lstStyle/>
                    <a:p>
                      <a:pPr>
                        <a:lnSpc>
                          <a:spcPct val="150000"/>
                        </a:lnSpc>
                      </a:pPr>
                      <a:r>
                        <a:rPr lang="zh-CN" altLang="en-US" sz="1000" b="1" dirty="0">
                          <a:solidFill>
                            <a:srgbClr val="191919"/>
                          </a:solidFill>
                          <a:effectLst/>
                          <a:latin typeface="微软雅黑" panose="020B0503020204020204" pitchFamily="34" charset="-122"/>
                          <a:ea typeface="微软雅黑" panose="020B0503020204020204" pitchFamily="34" charset="-122"/>
                        </a:rPr>
                        <a:t>第八变化</a:t>
                      </a:r>
                      <a:r>
                        <a:rPr lang="en-US" altLang="zh-CN" sz="1000" dirty="0">
                          <a:solidFill>
                            <a:srgbClr val="191919"/>
                          </a:solidFill>
                          <a:effectLst/>
                          <a:latin typeface="微软雅黑" panose="020B0503020204020204" pitchFamily="34" charset="-122"/>
                          <a:ea typeface="微软雅黑" panose="020B0503020204020204" pitchFamily="34" charset="-122"/>
                        </a:rPr>
                        <a:t>——</a:t>
                      </a:r>
                      <a:r>
                        <a:rPr lang="zh-CN" altLang="en-US" sz="1000" dirty="0">
                          <a:solidFill>
                            <a:srgbClr val="191919"/>
                          </a:solidFill>
                          <a:effectLst/>
                          <a:latin typeface="微软雅黑" panose="020B0503020204020204" pitchFamily="34" charset="-122"/>
                          <a:ea typeface="微软雅黑" panose="020B0503020204020204" pitchFamily="34" charset="-122"/>
                        </a:rPr>
                        <a:t>将监理对“危大”的监督检查方式确定为</a:t>
                      </a:r>
                      <a:r>
                        <a:rPr lang="zh-CN" altLang="en-US" sz="1000" b="1" dirty="0">
                          <a:solidFill>
                            <a:srgbClr val="191919"/>
                          </a:solidFill>
                          <a:effectLst/>
                          <a:latin typeface="微软雅黑" panose="020B0503020204020204" pitchFamily="34" charset="-122"/>
                          <a:ea typeface="微软雅黑" panose="020B0503020204020204" pitchFamily="34" charset="-122"/>
                        </a:rPr>
                        <a:t>巡视检查</a:t>
                      </a:r>
                      <a:r>
                        <a:rPr lang="zh-CN" altLang="en-US" sz="1000" dirty="0">
                          <a:solidFill>
                            <a:srgbClr val="191919"/>
                          </a:solidFill>
                          <a:effectLst/>
                          <a:latin typeface="微软雅黑" panose="020B0503020204020204" pitchFamily="34" charset="-122"/>
                          <a:ea typeface="微软雅黑" panose="020B0503020204020204" pitchFamily="34" charset="-122"/>
                        </a:rPr>
                        <a:t>，未提及监理单位应当将危险性较大的分部分项工程列入</a:t>
                      </a:r>
                      <a:r>
                        <a:rPr lang="zh-CN" altLang="en-US" sz="1000" b="1" dirty="0">
                          <a:solidFill>
                            <a:srgbClr val="191919"/>
                          </a:solidFill>
                          <a:effectLst/>
                          <a:latin typeface="微软雅黑" panose="020B0503020204020204" pitchFamily="34" charset="-122"/>
                          <a:ea typeface="微软雅黑" panose="020B0503020204020204" pitchFamily="34" charset="-122"/>
                        </a:rPr>
                        <a:t>监理规划</a:t>
                      </a:r>
                      <a:r>
                        <a:rPr lang="zh-CN" altLang="en-US" sz="1000" dirty="0">
                          <a:solidFill>
                            <a:srgbClr val="191919"/>
                          </a:solidFill>
                          <a:effectLst/>
                          <a:latin typeface="微软雅黑" panose="020B0503020204020204" pitchFamily="34" charset="-122"/>
                          <a:ea typeface="微软雅黑" panose="020B0503020204020204" pitchFamily="34" charset="-122"/>
                        </a:rPr>
                        <a:t>的要求。</a:t>
                      </a:r>
                      <a:endParaRPr lang="zh-CN" altLang="en-US" sz="1000" dirty="0">
                        <a:solidFill>
                          <a:srgbClr val="191919"/>
                        </a:solidFill>
                        <a:effectLst/>
                        <a:latin typeface="微软雅黑" panose="020B0503020204020204" pitchFamily="34" charset="-122"/>
                        <a:ea typeface="微软雅黑" panose="020B0503020204020204" pitchFamily="34" charset="-122"/>
                      </a:endParaRPr>
                    </a:p>
                  </a:txBody>
                  <a:tcPr marL="25659" marR="25659" marT="15395" marB="15395" anchor="ctr">
                    <a:lnL>
                      <a:noFill/>
                    </a:lnL>
                    <a:lnR>
                      <a:noFill/>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50000"/>
                        </a:lnSpc>
                      </a:pPr>
                      <a:r>
                        <a:rPr lang="zh-CN" altLang="en-US" sz="1000" dirty="0">
                          <a:solidFill>
                            <a:srgbClr val="191919"/>
                          </a:solidFill>
                          <a:effectLst/>
                          <a:latin typeface="微软雅黑" panose="020B0503020204020204" pitchFamily="34" charset="-122"/>
                          <a:ea typeface="微软雅黑" panose="020B0503020204020204" pitchFamily="34" charset="-122"/>
                        </a:rPr>
                        <a:t>原</a:t>
                      </a:r>
                      <a:r>
                        <a:rPr lang="en-US" altLang="zh-CN" sz="1000" dirty="0">
                          <a:solidFill>
                            <a:srgbClr val="191919"/>
                          </a:solidFill>
                          <a:effectLst/>
                          <a:latin typeface="微软雅黑" panose="020B0503020204020204" pitchFamily="34" charset="-122"/>
                          <a:ea typeface="微软雅黑" panose="020B0503020204020204" pitchFamily="34" charset="-122"/>
                        </a:rPr>
                        <a:t>87</a:t>
                      </a:r>
                      <a:r>
                        <a:rPr lang="zh-CN" altLang="en-US" sz="1000" dirty="0">
                          <a:solidFill>
                            <a:srgbClr val="191919"/>
                          </a:solidFill>
                          <a:effectLst/>
                          <a:latin typeface="微软雅黑" panose="020B0503020204020204" pitchFamily="34" charset="-122"/>
                          <a:ea typeface="微软雅黑" panose="020B0503020204020204" pitchFamily="34" charset="-122"/>
                        </a:rPr>
                        <a:t>号文第十八条规定监理单位应当将危险性较大的分部分项工程列入</a:t>
                      </a:r>
                      <a:r>
                        <a:rPr lang="zh-CN" altLang="en-US" sz="1000" b="1" dirty="0">
                          <a:solidFill>
                            <a:srgbClr val="191919"/>
                          </a:solidFill>
                          <a:effectLst/>
                          <a:latin typeface="微软雅黑" panose="020B0503020204020204" pitchFamily="34" charset="-122"/>
                          <a:ea typeface="微软雅黑" panose="020B0503020204020204" pitchFamily="34" charset="-122"/>
                        </a:rPr>
                        <a:t>监理规划</a:t>
                      </a:r>
                      <a:r>
                        <a:rPr lang="zh-CN" altLang="en-US" sz="1000" dirty="0">
                          <a:solidFill>
                            <a:srgbClr val="191919"/>
                          </a:solidFill>
                          <a:effectLst/>
                          <a:latin typeface="微软雅黑" panose="020B0503020204020204" pitchFamily="34" charset="-122"/>
                          <a:ea typeface="微软雅黑" panose="020B0503020204020204" pitchFamily="34" charset="-122"/>
                        </a:rPr>
                        <a:t>和监理实施细则，应当针对工程特点、周边环境和施工工艺等，制定安全监理工作流程、方法和措施。</a:t>
                      </a:r>
                      <a:endParaRPr lang="zh-CN" altLang="en-US" sz="1000" dirty="0">
                        <a:solidFill>
                          <a:srgbClr val="191919"/>
                        </a:solidFill>
                        <a:effectLst/>
                        <a:latin typeface="微软雅黑" panose="020B0503020204020204" pitchFamily="34" charset="-122"/>
                        <a:ea typeface="微软雅黑" panose="020B0503020204020204" pitchFamily="34" charset="-122"/>
                      </a:endParaRPr>
                    </a:p>
                  </a:txBody>
                  <a:tcPr marL="25659" marR="25659" marT="15395" marB="15395" anchor="ctr">
                    <a:lnL>
                      <a:noFill/>
                    </a:lnL>
                    <a:lnR>
                      <a:noFill/>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50000"/>
                        </a:lnSpc>
                      </a:pPr>
                      <a:r>
                        <a:rPr lang="en-US" altLang="zh-CN" sz="1000" dirty="0">
                          <a:solidFill>
                            <a:srgbClr val="191919"/>
                          </a:solidFill>
                          <a:effectLst/>
                          <a:latin typeface="微软雅黑" panose="020B0503020204020204" pitchFamily="34" charset="-122"/>
                          <a:ea typeface="微软雅黑" panose="020B0503020204020204" pitchFamily="34" charset="-122"/>
                        </a:rPr>
                        <a:t>37</a:t>
                      </a:r>
                      <a:r>
                        <a:rPr lang="zh-CN" altLang="en-US" sz="1000" dirty="0">
                          <a:solidFill>
                            <a:srgbClr val="191919"/>
                          </a:solidFill>
                          <a:effectLst/>
                          <a:latin typeface="微软雅黑" panose="020B0503020204020204" pitchFamily="34" charset="-122"/>
                          <a:ea typeface="微软雅黑" panose="020B0503020204020204" pitchFamily="34" charset="-122"/>
                        </a:rPr>
                        <a:t>号令第十八条只提监理单位应当结合危大工程专项施工方案编制监理实施细则，未提“监理单位应当将危险性较大的分部分项工程列入</a:t>
                      </a:r>
                      <a:r>
                        <a:rPr lang="zh-CN" altLang="en-US" sz="1000" b="1" dirty="0">
                          <a:solidFill>
                            <a:srgbClr val="191919"/>
                          </a:solidFill>
                          <a:effectLst/>
                          <a:latin typeface="微软雅黑" panose="020B0503020204020204" pitchFamily="34" charset="-122"/>
                          <a:ea typeface="微软雅黑" panose="020B0503020204020204" pitchFamily="34" charset="-122"/>
                        </a:rPr>
                        <a:t>监理规划</a:t>
                      </a:r>
                      <a:r>
                        <a:rPr lang="zh-CN" altLang="en-US" sz="1000" dirty="0">
                          <a:solidFill>
                            <a:srgbClr val="191919"/>
                          </a:solidFill>
                          <a:effectLst/>
                          <a:latin typeface="微软雅黑" panose="020B0503020204020204" pitchFamily="34" charset="-122"/>
                          <a:ea typeface="微软雅黑" panose="020B0503020204020204" pitchFamily="34" charset="-122"/>
                        </a:rPr>
                        <a:t>”，并提出监理单位对危大工程施工实施专项“</a:t>
                      </a:r>
                      <a:r>
                        <a:rPr lang="zh-CN" altLang="en-US" sz="1000" b="1" dirty="0">
                          <a:solidFill>
                            <a:srgbClr val="191919"/>
                          </a:solidFill>
                          <a:effectLst/>
                          <a:latin typeface="微软雅黑" panose="020B0503020204020204" pitchFamily="34" charset="-122"/>
                          <a:ea typeface="微软雅黑" panose="020B0503020204020204" pitchFamily="34" charset="-122"/>
                        </a:rPr>
                        <a:t>巡视检查</a:t>
                      </a:r>
                      <a:r>
                        <a:rPr lang="zh-CN" altLang="en-US" sz="1000" dirty="0">
                          <a:solidFill>
                            <a:srgbClr val="191919"/>
                          </a:solidFill>
                          <a:effectLst/>
                          <a:latin typeface="微软雅黑" panose="020B0503020204020204" pitchFamily="34" charset="-122"/>
                          <a:ea typeface="微软雅黑" panose="020B0503020204020204" pitchFamily="34" charset="-122"/>
                        </a:rPr>
                        <a:t>”新提法。</a:t>
                      </a:r>
                      <a:endParaRPr lang="zh-CN" altLang="en-US" sz="1000" dirty="0">
                        <a:solidFill>
                          <a:srgbClr val="191919"/>
                        </a:solidFill>
                        <a:effectLst/>
                        <a:latin typeface="微软雅黑" panose="020B0503020204020204" pitchFamily="34" charset="-122"/>
                        <a:ea typeface="微软雅黑" panose="020B0503020204020204" pitchFamily="34" charset="-122"/>
                      </a:endParaRPr>
                    </a:p>
                  </a:txBody>
                  <a:tcPr marL="25659" marR="25659" marT="15395" marB="15395" anchor="ctr">
                    <a:lnL>
                      <a:noFill/>
                    </a:lnL>
                    <a:lnR>
                      <a:noFill/>
                    </a:lnR>
                    <a:lnT>
                      <a:noFill/>
                    </a:lnT>
                    <a:lnB>
                      <a:noFill/>
                    </a:lnB>
                    <a:lnTlToBr w="12700" cmpd="sng">
                      <a:noFill/>
                      <a:prstDash val="solid"/>
                    </a:lnTlToBr>
                    <a:lnBlToTr w="12700" cmpd="sng">
                      <a:noFill/>
                      <a:prstDash val="solid"/>
                    </a:lnBlToTr>
                    <a:solidFill>
                      <a:schemeClr val="accent1">
                        <a:lumMod val="20000"/>
                        <a:lumOff val="80000"/>
                      </a:schemeClr>
                    </a:solidFill>
                  </a:tcPr>
                </a:tc>
              </a:tr>
              <a:tr h="1674126">
                <a:tc>
                  <a:txBody>
                    <a:bodyPr/>
                    <a:lstStyle/>
                    <a:p>
                      <a:pPr>
                        <a:lnSpc>
                          <a:spcPct val="150000"/>
                        </a:lnSpc>
                      </a:pPr>
                      <a:r>
                        <a:rPr lang="zh-CN" altLang="en-US" sz="1000" b="1" dirty="0">
                          <a:solidFill>
                            <a:srgbClr val="191919"/>
                          </a:solidFill>
                          <a:effectLst/>
                          <a:latin typeface="微软雅黑" panose="020B0503020204020204" pitchFamily="34" charset="-122"/>
                          <a:ea typeface="微软雅黑" panose="020B0503020204020204" pitchFamily="34" charset="-122"/>
                        </a:rPr>
                        <a:t>第九变化</a:t>
                      </a:r>
                      <a:r>
                        <a:rPr lang="en-US" altLang="zh-CN" sz="1000" dirty="0">
                          <a:solidFill>
                            <a:srgbClr val="191919"/>
                          </a:solidFill>
                          <a:effectLst/>
                          <a:latin typeface="微软雅黑" panose="020B0503020204020204" pitchFamily="34" charset="-122"/>
                          <a:ea typeface="微软雅黑" panose="020B0503020204020204" pitchFamily="34" charset="-122"/>
                        </a:rPr>
                        <a:t>——</a:t>
                      </a:r>
                      <a:r>
                        <a:rPr lang="zh-CN" altLang="en-US" sz="1000" dirty="0">
                          <a:solidFill>
                            <a:srgbClr val="191919"/>
                          </a:solidFill>
                          <a:effectLst/>
                          <a:latin typeface="微软雅黑" panose="020B0503020204020204" pitchFamily="34" charset="-122"/>
                          <a:ea typeface="微软雅黑" panose="020B0503020204020204" pitchFamily="34" charset="-122"/>
                        </a:rPr>
                        <a:t>将原“</a:t>
                      </a:r>
                      <a:r>
                        <a:rPr lang="zh-CN" altLang="en-US" sz="1000" b="1" dirty="0">
                          <a:solidFill>
                            <a:srgbClr val="191919"/>
                          </a:solidFill>
                          <a:effectLst/>
                          <a:latin typeface="微软雅黑" panose="020B0503020204020204" pitchFamily="34" charset="-122"/>
                          <a:ea typeface="微软雅黑" panose="020B0503020204020204" pitchFamily="34" charset="-122"/>
                        </a:rPr>
                        <a:t>建设单位应当及时向住房城乡建设主管部门报告</a:t>
                      </a:r>
                      <a:r>
                        <a:rPr lang="zh-CN" altLang="en-US" sz="1000" dirty="0">
                          <a:solidFill>
                            <a:srgbClr val="191919"/>
                          </a:solidFill>
                          <a:effectLst/>
                          <a:latin typeface="微软雅黑" panose="020B0503020204020204" pitchFamily="34" charset="-122"/>
                          <a:ea typeface="微软雅黑" panose="020B0503020204020204" pitchFamily="34" charset="-122"/>
                        </a:rPr>
                        <a:t>”改为“</a:t>
                      </a:r>
                      <a:r>
                        <a:rPr lang="zh-CN" altLang="en-US" sz="1000" b="1" dirty="0">
                          <a:solidFill>
                            <a:srgbClr val="191919"/>
                          </a:solidFill>
                          <a:effectLst/>
                          <a:latin typeface="微软雅黑" panose="020B0503020204020204" pitchFamily="34" charset="-122"/>
                          <a:ea typeface="微软雅黑" panose="020B0503020204020204" pitchFamily="34" charset="-122"/>
                        </a:rPr>
                        <a:t>监理单位应当及时报告</a:t>
                      </a:r>
                      <a:r>
                        <a:rPr lang="zh-CN" altLang="en-US" sz="1000" dirty="0">
                          <a:solidFill>
                            <a:srgbClr val="191919"/>
                          </a:solidFill>
                          <a:effectLst/>
                          <a:latin typeface="微软雅黑" panose="020B0503020204020204" pitchFamily="34" charset="-122"/>
                          <a:ea typeface="微软雅黑" panose="020B0503020204020204" pitchFamily="34" charset="-122"/>
                        </a:rPr>
                        <a:t>建设单位和</a:t>
                      </a:r>
                      <a:r>
                        <a:rPr lang="zh-CN" altLang="en-US" sz="1000" b="1" dirty="0">
                          <a:solidFill>
                            <a:srgbClr val="191919"/>
                          </a:solidFill>
                          <a:effectLst/>
                          <a:latin typeface="微软雅黑" panose="020B0503020204020204" pitchFamily="34" charset="-122"/>
                          <a:ea typeface="微软雅黑" panose="020B0503020204020204" pitchFamily="34" charset="-122"/>
                        </a:rPr>
                        <a:t>工程所在地住房城乡建设主管部门</a:t>
                      </a:r>
                      <a:r>
                        <a:rPr lang="zh-CN" altLang="en-US" sz="1000" dirty="0">
                          <a:solidFill>
                            <a:srgbClr val="191919"/>
                          </a:solidFill>
                          <a:effectLst/>
                          <a:latin typeface="微软雅黑" panose="020B0503020204020204" pitchFamily="34" charset="-122"/>
                          <a:ea typeface="微软雅黑" panose="020B0503020204020204" pitchFamily="34" charset="-122"/>
                        </a:rPr>
                        <a:t>”。</a:t>
                      </a:r>
                      <a:endParaRPr lang="zh-CN" altLang="en-US" sz="1000" dirty="0">
                        <a:solidFill>
                          <a:srgbClr val="191919"/>
                        </a:solidFill>
                        <a:effectLst/>
                        <a:latin typeface="微软雅黑" panose="020B0503020204020204" pitchFamily="34" charset="-122"/>
                        <a:ea typeface="微软雅黑" panose="020B0503020204020204" pitchFamily="34" charset="-122"/>
                      </a:endParaRPr>
                    </a:p>
                  </a:txBody>
                  <a:tcPr marL="25659" marR="25659" marT="15395" marB="15395" anchor="ctr">
                    <a:lnL>
                      <a:noFill/>
                    </a:lnL>
                    <a:lnR>
                      <a:noFill/>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50000"/>
                        </a:lnSpc>
                      </a:pPr>
                      <a:r>
                        <a:rPr lang="zh-CN" altLang="en-US" sz="1000" dirty="0">
                          <a:solidFill>
                            <a:srgbClr val="191919"/>
                          </a:solidFill>
                          <a:effectLst/>
                          <a:latin typeface="微软雅黑" panose="020B0503020204020204" pitchFamily="34" charset="-122"/>
                          <a:ea typeface="微软雅黑" panose="020B0503020204020204" pitchFamily="34" charset="-122"/>
                        </a:rPr>
                        <a:t>原</a:t>
                      </a:r>
                      <a:r>
                        <a:rPr lang="en-US" altLang="zh-CN" sz="1000" dirty="0">
                          <a:solidFill>
                            <a:srgbClr val="191919"/>
                          </a:solidFill>
                          <a:effectLst/>
                          <a:latin typeface="微软雅黑" panose="020B0503020204020204" pitchFamily="34" charset="-122"/>
                          <a:ea typeface="微软雅黑" panose="020B0503020204020204" pitchFamily="34" charset="-122"/>
                        </a:rPr>
                        <a:t>87</a:t>
                      </a:r>
                      <a:r>
                        <a:rPr lang="zh-CN" altLang="en-US" sz="1000" dirty="0">
                          <a:solidFill>
                            <a:srgbClr val="191919"/>
                          </a:solidFill>
                          <a:effectLst/>
                          <a:latin typeface="微软雅黑" panose="020B0503020204020204" pitchFamily="34" charset="-122"/>
                          <a:ea typeface="微软雅黑" panose="020B0503020204020204" pitchFamily="34" charset="-122"/>
                        </a:rPr>
                        <a:t>号第十九条提法是“监理单位应当对专项方案实施情况进行现场监理；对不按专项方案实施的，应当责令整改，施工单位拒不整改的，应当及时向建设单位报告；建设单位接到监理单位报告后，应当立即责令施工单位停工整改；施工单位仍不停工整改的，</a:t>
                      </a:r>
                      <a:r>
                        <a:rPr lang="zh-CN" altLang="en-US" sz="1000" b="1" dirty="0">
                          <a:solidFill>
                            <a:srgbClr val="191919"/>
                          </a:solidFill>
                          <a:effectLst/>
                          <a:latin typeface="微软雅黑" panose="020B0503020204020204" pitchFamily="34" charset="-122"/>
                          <a:ea typeface="微软雅黑" panose="020B0503020204020204" pitchFamily="34" charset="-122"/>
                        </a:rPr>
                        <a:t>建设单位应当及时向住房城乡建设主管部门报告</a:t>
                      </a:r>
                      <a:r>
                        <a:rPr lang="zh-CN" altLang="en-US" sz="1000" dirty="0">
                          <a:solidFill>
                            <a:srgbClr val="191919"/>
                          </a:solidFill>
                          <a:effectLst/>
                          <a:latin typeface="微软雅黑" panose="020B0503020204020204" pitchFamily="34" charset="-122"/>
                          <a:ea typeface="微软雅黑" panose="020B0503020204020204" pitchFamily="34" charset="-122"/>
                        </a:rPr>
                        <a:t>。”</a:t>
                      </a:r>
                      <a:endParaRPr lang="zh-CN" altLang="en-US" sz="1000" dirty="0">
                        <a:solidFill>
                          <a:srgbClr val="191919"/>
                        </a:solidFill>
                        <a:effectLst/>
                        <a:latin typeface="微软雅黑" panose="020B0503020204020204" pitchFamily="34" charset="-122"/>
                        <a:ea typeface="微软雅黑" panose="020B0503020204020204" pitchFamily="34" charset="-122"/>
                      </a:endParaRPr>
                    </a:p>
                  </a:txBody>
                  <a:tcPr marL="25659" marR="25659" marT="15395" marB="15395" anchor="ctr">
                    <a:lnL>
                      <a:noFill/>
                    </a:lnL>
                    <a:lnR>
                      <a:noFill/>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50000"/>
                        </a:lnSpc>
                      </a:pPr>
                      <a:r>
                        <a:rPr lang="en-US" altLang="zh-CN" sz="1000" dirty="0">
                          <a:solidFill>
                            <a:srgbClr val="191919"/>
                          </a:solidFill>
                          <a:effectLst/>
                          <a:latin typeface="微软雅黑" panose="020B0503020204020204" pitchFamily="34" charset="-122"/>
                          <a:ea typeface="微软雅黑" panose="020B0503020204020204" pitchFamily="34" charset="-122"/>
                        </a:rPr>
                        <a:t>37</a:t>
                      </a:r>
                      <a:r>
                        <a:rPr lang="zh-CN" altLang="en-US" sz="1000" dirty="0">
                          <a:solidFill>
                            <a:srgbClr val="191919"/>
                          </a:solidFill>
                          <a:effectLst/>
                          <a:latin typeface="微软雅黑" panose="020B0503020204020204" pitchFamily="34" charset="-122"/>
                          <a:ea typeface="微软雅黑" panose="020B0503020204020204" pitchFamily="34" charset="-122"/>
                        </a:rPr>
                        <a:t>号令第十九条规定是“监理单位发现施工单位未按照专项施工方案施工的，应当要求其进行整改；情节严重的，应当要求其暂停施工，并及时报告建设单位。施工单位拒不整改或者不停止施工的，</a:t>
                      </a:r>
                      <a:r>
                        <a:rPr lang="zh-CN" altLang="en-US" sz="1000" b="1" dirty="0">
                          <a:solidFill>
                            <a:srgbClr val="191919"/>
                          </a:solidFill>
                          <a:effectLst/>
                          <a:latin typeface="微软雅黑" panose="020B0503020204020204" pitchFamily="34" charset="-122"/>
                          <a:ea typeface="微软雅黑" panose="020B0503020204020204" pitchFamily="34" charset="-122"/>
                        </a:rPr>
                        <a:t>监理单位应当及时报告</a:t>
                      </a:r>
                      <a:r>
                        <a:rPr lang="zh-CN" altLang="en-US" sz="1000" dirty="0">
                          <a:solidFill>
                            <a:srgbClr val="191919"/>
                          </a:solidFill>
                          <a:effectLst/>
                          <a:latin typeface="微软雅黑" panose="020B0503020204020204" pitchFamily="34" charset="-122"/>
                          <a:ea typeface="微软雅黑" panose="020B0503020204020204" pitchFamily="34" charset="-122"/>
                        </a:rPr>
                        <a:t>建设单位和</a:t>
                      </a:r>
                      <a:r>
                        <a:rPr lang="zh-CN" altLang="en-US" sz="1000" b="1" dirty="0">
                          <a:solidFill>
                            <a:srgbClr val="191919"/>
                          </a:solidFill>
                          <a:effectLst/>
                          <a:latin typeface="微软雅黑" panose="020B0503020204020204" pitchFamily="34" charset="-122"/>
                          <a:ea typeface="微软雅黑" panose="020B0503020204020204" pitchFamily="34" charset="-122"/>
                        </a:rPr>
                        <a:t>工程所在地住房城乡建设主管部门</a:t>
                      </a:r>
                      <a:r>
                        <a:rPr lang="zh-CN" altLang="en-US" sz="1000" dirty="0">
                          <a:solidFill>
                            <a:srgbClr val="191919"/>
                          </a:solidFill>
                          <a:effectLst/>
                          <a:latin typeface="微软雅黑" panose="020B0503020204020204" pitchFamily="34" charset="-122"/>
                          <a:ea typeface="微软雅黑" panose="020B0503020204020204" pitchFamily="34" charset="-122"/>
                        </a:rPr>
                        <a:t>。”</a:t>
                      </a:r>
                      <a:endParaRPr lang="zh-CN" altLang="en-US" sz="1000" dirty="0">
                        <a:solidFill>
                          <a:srgbClr val="191919"/>
                        </a:solidFill>
                        <a:effectLst/>
                        <a:latin typeface="微软雅黑" panose="020B0503020204020204" pitchFamily="34" charset="-122"/>
                        <a:ea typeface="微软雅黑" panose="020B0503020204020204" pitchFamily="34" charset="-122"/>
                      </a:endParaRPr>
                    </a:p>
                  </a:txBody>
                  <a:tcPr marL="25659" marR="25659" marT="15395" marB="15395" anchor="ctr">
                    <a:lnL>
                      <a:noFill/>
                    </a:lnL>
                    <a:lnR>
                      <a:noFill/>
                    </a:lnR>
                    <a:lnT>
                      <a:noFill/>
                    </a:lnT>
                    <a:lnB>
                      <a:noFill/>
                    </a:lnB>
                    <a:lnTlToBr w="12700" cmpd="sng">
                      <a:noFill/>
                      <a:prstDash val="solid"/>
                    </a:lnTlToBr>
                    <a:lnBlToTr w="12700" cmpd="sng">
                      <a:noFill/>
                      <a:prstDash val="solid"/>
                    </a:lnBlToTr>
                    <a:solidFill>
                      <a:schemeClr val="accent1">
                        <a:lumMod val="20000"/>
                        <a:lumOff val="80000"/>
                      </a:schemeClr>
                    </a:solidFill>
                  </a:tcPr>
                </a:tc>
              </a:tr>
            </a:tbl>
          </a:graphicData>
        </a:graphic>
      </p:graphicFrame>
      <p:sp>
        <p:nvSpPr>
          <p:cNvPr id="8"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04</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9"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en-US" sz="1800" dirty="0">
                <a:solidFill>
                  <a:schemeClr val="tx2"/>
                </a:solidFill>
                <a:latin typeface="微软雅黑" panose="020B0503020204020204" pitchFamily="34" charset="-122"/>
                <a:ea typeface="微软雅黑" panose="020B0503020204020204" pitchFamily="34" charset="-122"/>
              </a:rPr>
              <a:t>号令与原</a:t>
            </a:r>
            <a:r>
              <a:rPr lang="en-US" altLang="zh-CN" sz="1800" dirty="0">
                <a:solidFill>
                  <a:schemeClr val="tx2"/>
                </a:solidFill>
                <a:latin typeface="微软雅黑" panose="020B0503020204020204" pitchFamily="34" charset="-122"/>
                <a:ea typeface="微软雅黑" panose="020B0503020204020204" pitchFamily="34" charset="-122"/>
              </a:rPr>
              <a:t>87</a:t>
            </a:r>
            <a:r>
              <a:rPr lang="zh-CN" altLang="en-US" sz="1800" dirty="0">
                <a:solidFill>
                  <a:schemeClr val="tx2"/>
                </a:solidFill>
                <a:latin typeface="微软雅黑" panose="020B0503020204020204" pitchFamily="34" charset="-122"/>
                <a:ea typeface="微软雅黑" panose="020B0503020204020204" pitchFamily="34" charset="-122"/>
              </a:rPr>
              <a:t>号文的十大变化</a:t>
            </a:r>
            <a:endParaRPr lang="zh-CN" altLang="en-US"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格 9"/>
          <p:cNvGraphicFramePr>
            <a:graphicFrameLocks noGrp="1"/>
          </p:cNvGraphicFramePr>
          <p:nvPr>
            <p:custDataLst>
              <p:tags r:id="rId1"/>
            </p:custDataLst>
          </p:nvPr>
        </p:nvGraphicFramePr>
        <p:xfrm>
          <a:off x="451324" y="977090"/>
          <a:ext cx="8187366" cy="3360417"/>
        </p:xfrm>
        <a:graphic>
          <a:graphicData uri="http://schemas.openxmlformats.org/drawingml/2006/table">
            <a:tbl>
              <a:tblPr/>
              <a:tblGrid>
                <a:gridCol w="2729122"/>
                <a:gridCol w="2729122"/>
                <a:gridCol w="2729122"/>
              </a:tblGrid>
              <a:tr h="517366">
                <a:tc>
                  <a:txBody>
                    <a:bodyPr/>
                    <a:lstStyle/>
                    <a:p>
                      <a:pPr algn="ctr">
                        <a:lnSpc>
                          <a:spcPct val="150000"/>
                        </a:lnSpc>
                      </a:pPr>
                      <a:r>
                        <a:rPr lang="zh-CN" altLang="en-US" sz="1200" b="1" dirty="0">
                          <a:solidFill>
                            <a:schemeClr val="bg1"/>
                          </a:solidFill>
                          <a:effectLst/>
                          <a:latin typeface="微软雅黑" panose="020B0503020204020204" pitchFamily="34" charset="-122"/>
                          <a:ea typeface="微软雅黑" panose="020B0503020204020204" pitchFamily="34" charset="-122"/>
                        </a:rPr>
                        <a:t>变化说明</a:t>
                      </a:r>
                      <a:endParaRPr lang="zh-CN" altLang="en-US" sz="1200" b="1" dirty="0">
                        <a:solidFill>
                          <a:schemeClr val="bg1"/>
                        </a:solidFill>
                        <a:effectLst/>
                        <a:latin typeface="微软雅黑" panose="020B0503020204020204" pitchFamily="34" charset="-122"/>
                        <a:ea typeface="微软雅黑" panose="020B0503020204020204" pitchFamily="34" charset="-122"/>
                      </a:endParaRPr>
                    </a:p>
                  </a:txBody>
                  <a:tcPr marL="25659" marR="25659" marT="15395" marB="15395" anchor="ctr">
                    <a:lnL>
                      <a:noFill/>
                    </a:lnL>
                    <a:lnR>
                      <a:noFill/>
                    </a:lnR>
                    <a:lnT w="28575" cap="flat" cmpd="sng" algn="ctr">
                      <a:solidFill>
                        <a:schemeClr val="bg2">
                          <a:lumMod val="75000"/>
                        </a:schemeClr>
                      </a:solidFill>
                      <a:prstDash val="solid"/>
                      <a:round/>
                      <a:headEnd type="none" w="med" len="med"/>
                      <a:tailEnd type="none" w="med" len="med"/>
                    </a:lnT>
                    <a:lnB>
                      <a:noFill/>
                    </a:lnB>
                    <a:lnTlToBr w="12700" cmpd="sng">
                      <a:noFill/>
                      <a:prstDash val="solid"/>
                    </a:lnTlToBr>
                    <a:lnBlToTr w="12700" cmpd="sng">
                      <a:noFill/>
                      <a:prstDash val="solid"/>
                    </a:lnBlToTr>
                    <a:solidFill>
                      <a:srgbClr val="003C78"/>
                    </a:solidFill>
                  </a:tcPr>
                </a:tc>
                <a:tc>
                  <a:txBody>
                    <a:bodyPr/>
                    <a:lstStyle/>
                    <a:p>
                      <a:pPr algn="ctr">
                        <a:lnSpc>
                          <a:spcPct val="150000"/>
                        </a:lnSpc>
                      </a:pPr>
                      <a:r>
                        <a:rPr lang="zh-CN" altLang="en-US" sz="1200" b="1" dirty="0">
                          <a:solidFill>
                            <a:schemeClr val="bg1"/>
                          </a:solidFill>
                          <a:effectLst/>
                          <a:latin typeface="微软雅黑" panose="020B0503020204020204" pitchFamily="34" charset="-122"/>
                          <a:ea typeface="微软雅黑" panose="020B0503020204020204" pitchFamily="34" charset="-122"/>
                        </a:rPr>
                        <a:t>建质</a:t>
                      </a:r>
                      <a:r>
                        <a:rPr lang="en-US" altLang="zh-CN" sz="1200" b="1" dirty="0">
                          <a:solidFill>
                            <a:schemeClr val="bg1"/>
                          </a:solidFill>
                          <a:effectLst/>
                          <a:latin typeface="微软雅黑" panose="020B0503020204020204" pitchFamily="34" charset="-122"/>
                          <a:ea typeface="微软雅黑" panose="020B0503020204020204" pitchFamily="34" charset="-122"/>
                        </a:rPr>
                        <a:t>[2009]</a:t>
                      </a:r>
                      <a:r>
                        <a:rPr lang="zh-CN" altLang="en-US" sz="1200" b="1" dirty="0">
                          <a:solidFill>
                            <a:schemeClr val="bg1"/>
                          </a:solidFill>
                          <a:effectLst/>
                          <a:latin typeface="微软雅黑" panose="020B0503020204020204" pitchFamily="34" charset="-122"/>
                          <a:ea typeface="微软雅黑" panose="020B0503020204020204" pitchFamily="34" charset="-122"/>
                        </a:rPr>
                        <a:t>第</a:t>
                      </a:r>
                      <a:r>
                        <a:rPr lang="en-US" altLang="zh-CN" sz="1200" b="1" dirty="0">
                          <a:solidFill>
                            <a:schemeClr val="bg1"/>
                          </a:solidFill>
                          <a:effectLst/>
                          <a:latin typeface="微软雅黑" panose="020B0503020204020204" pitchFamily="34" charset="-122"/>
                          <a:ea typeface="微软雅黑" panose="020B0503020204020204" pitchFamily="34" charset="-122"/>
                        </a:rPr>
                        <a:t>87</a:t>
                      </a:r>
                      <a:r>
                        <a:rPr lang="zh-CN" altLang="en-US" sz="1200" b="1" dirty="0">
                          <a:solidFill>
                            <a:schemeClr val="bg1"/>
                          </a:solidFill>
                          <a:effectLst/>
                          <a:latin typeface="微软雅黑" panose="020B0503020204020204" pitchFamily="34" charset="-122"/>
                          <a:ea typeface="微软雅黑" panose="020B0503020204020204" pitchFamily="34" charset="-122"/>
                        </a:rPr>
                        <a:t>号</a:t>
                      </a:r>
                      <a:endParaRPr lang="zh-CN" altLang="en-US" sz="1200" b="1" dirty="0">
                        <a:solidFill>
                          <a:schemeClr val="bg1"/>
                        </a:solidFill>
                        <a:effectLst/>
                        <a:latin typeface="微软雅黑" panose="020B0503020204020204" pitchFamily="34" charset="-122"/>
                        <a:ea typeface="微软雅黑" panose="020B0503020204020204" pitchFamily="34" charset="-122"/>
                      </a:endParaRPr>
                    </a:p>
                  </a:txBody>
                  <a:tcPr marL="25659" marR="25659" marT="15395" marB="15395" anchor="ctr">
                    <a:lnL>
                      <a:noFill/>
                    </a:lnL>
                    <a:lnR>
                      <a:noFill/>
                    </a:lnR>
                    <a:lnT w="28575" cap="flat" cmpd="sng" algn="ctr">
                      <a:solidFill>
                        <a:schemeClr val="bg2">
                          <a:lumMod val="75000"/>
                        </a:schemeClr>
                      </a:solidFill>
                      <a:prstDash val="solid"/>
                      <a:round/>
                      <a:headEnd type="none" w="med" len="med"/>
                      <a:tailEnd type="none" w="med" len="med"/>
                    </a:lnT>
                    <a:lnB>
                      <a:noFill/>
                    </a:lnB>
                    <a:lnTlToBr w="12700" cmpd="sng">
                      <a:noFill/>
                      <a:prstDash val="solid"/>
                    </a:lnTlToBr>
                    <a:lnBlToTr w="12700" cmpd="sng">
                      <a:noFill/>
                      <a:prstDash val="solid"/>
                    </a:lnBlToTr>
                    <a:solidFill>
                      <a:srgbClr val="003C78"/>
                    </a:solidFill>
                  </a:tcPr>
                </a:tc>
                <a:tc>
                  <a:txBody>
                    <a:bodyPr/>
                    <a:lstStyle/>
                    <a:p>
                      <a:pPr algn="ctr">
                        <a:lnSpc>
                          <a:spcPct val="150000"/>
                        </a:lnSpc>
                      </a:pPr>
                      <a:r>
                        <a:rPr lang="zh-CN" altLang="en-US" sz="1200" b="1" dirty="0">
                          <a:solidFill>
                            <a:schemeClr val="bg1"/>
                          </a:solidFill>
                          <a:effectLst/>
                          <a:latin typeface="微软雅黑" panose="020B0503020204020204" pitchFamily="34" charset="-122"/>
                          <a:ea typeface="微软雅黑" panose="020B0503020204020204" pitchFamily="34" charset="-122"/>
                        </a:rPr>
                        <a:t>住建部令</a:t>
                      </a:r>
                      <a:r>
                        <a:rPr lang="en-US" altLang="zh-CN" sz="1200" b="1" dirty="0">
                          <a:solidFill>
                            <a:schemeClr val="bg1"/>
                          </a:solidFill>
                          <a:effectLst/>
                          <a:latin typeface="微软雅黑" panose="020B0503020204020204" pitchFamily="34" charset="-122"/>
                          <a:ea typeface="微软雅黑" panose="020B0503020204020204" pitchFamily="34" charset="-122"/>
                        </a:rPr>
                        <a:t>37</a:t>
                      </a:r>
                      <a:r>
                        <a:rPr lang="zh-CN" altLang="en-US" sz="1200" b="1" dirty="0">
                          <a:solidFill>
                            <a:schemeClr val="bg1"/>
                          </a:solidFill>
                          <a:effectLst/>
                          <a:latin typeface="微软雅黑" panose="020B0503020204020204" pitchFamily="34" charset="-122"/>
                          <a:ea typeface="微软雅黑" panose="020B0503020204020204" pitchFamily="34" charset="-122"/>
                        </a:rPr>
                        <a:t>号</a:t>
                      </a:r>
                      <a:endParaRPr lang="zh-CN" altLang="en-US" sz="1200" b="1" dirty="0">
                        <a:solidFill>
                          <a:schemeClr val="bg1"/>
                        </a:solidFill>
                        <a:effectLst/>
                        <a:latin typeface="微软雅黑" panose="020B0503020204020204" pitchFamily="34" charset="-122"/>
                        <a:ea typeface="微软雅黑" panose="020B0503020204020204" pitchFamily="34" charset="-122"/>
                      </a:endParaRPr>
                    </a:p>
                  </a:txBody>
                  <a:tcPr marL="25659" marR="25659" marT="15395" marB="15395" anchor="ctr">
                    <a:lnL>
                      <a:noFill/>
                    </a:lnL>
                    <a:lnR>
                      <a:noFill/>
                    </a:lnR>
                    <a:lnT w="28575" cap="flat" cmpd="sng" algn="ctr">
                      <a:solidFill>
                        <a:schemeClr val="bg2">
                          <a:lumMod val="75000"/>
                        </a:schemeClr>
                      </a:solidFill>
                      <a:prstDash val="solid"/>
                      <a:round/>
                      <a:headEnd type="none" w="med" len="med"/>
                      <a:tailEnd type="none" w="med" len="med"/>
                    </a:lnT>
                    <a:lnB>
                      <a:noFill/>
                    </a:lnB>
                    <a:lnTlToBr w="12700" cmpd="sng">
                      <a:noFill/>
                      <a:prstDash val="solid"/>
                    </a:lnTlToBr>
                    <a:lnBlToTr w="12700" cmpd="sng">
                      <a:noFill/>
                      <a:prstDash val="solid"/>
                    </a:lnBlToTr>
                    <a:solidFill>
                      <a:srgbClr val="003C78"/>
                    </a:solidFill>
                  </a:tcPr>
                </a:tc>
              </a:tr>
              <a:tr h="2843051">
                <a:tc>
                  <a:txBody>
                    <a:bodyPr/>
                    <a:lstStyle/>
                    <a:p>
                      <a:pPr>
                        <a:lnSpc>
                          <a:spcPct val="150000"/>
                        </a:lnSpc>
                      </a:pPr>
                      <a:r>
                        <a:rPr lang="zh-CN" altLang="en-US" sz="1200" b="1" dirty="0">
                          <a:solidFill>
                            <a:srgbClr val="191919"/>
                          </a:solidFill>
                          <a:effectLst/>
                          <a:latin typeface="微软雅黑" panose="020B0503020204020204" pitchFamily="34" charset="-122"/>
                          <a:ea typeface="微软雅黑" panose="020B0503020204020204" pitchFamily="34" charset="-122"/>
                        </a:rPr>
                        <a:t>第十变化</a:t>
                      </a:r>
                      <a:r>
                        <a:rPr lang="en-US" altLang="zh-CN" sz="1200" dirty="0">
                          <a:solidFill>
                            <a:srgbClr val="191919"/>
                          </a:solidFill>
                          <a:effectLst/>
                          <a:latin typeface="微软雅黑" panose="020B0503020204020204" pitchFamily="34" charset="-122"/>
                          <a:ea typeface="微软雅黑" panose="020B0503020204020204" pitchFamily="34" charset="-122"/>
                        </a:rPr>
                        <a:t>——</a:t>
                      </a:r>
                      <a:r>
                        <a:rPr lang="zh-CN" altLang="en-US" sz="1200" dirty="0">
                          <a:solidFill>
                            <a:srgbClr val="191919"/>
                          </a:solidFill>
                          <a:effectLst/>
                          <a:latin typeface="微软雅黑" panose="020B0503020204020204" pitchFamily="34" charset="-122"/>
                          <a:ea typeface="微软雅黑" panose="020B0503020204020204" pitchFamily="34" charset="-122"/>
                        </a:rPr>
                        <a:t>增加了两项</a:t>
                      </a:r>
                      <a:r>
                        <a:rPr lang="zh-CN" altLang="en-US" sz="1200" b="1" dirty="0">
                          <a:solidFill>
                            <a:srgbClr val="191919"/>
                          </a:solidFill>
                          <a:effectLst/>
                          <a:latin typeface="微软雅黑" panose="020B0503020204020204" pitchFamily="34" charset="-122"/>
                          <a:ea typeface="微软雅黑" panose="020B0503020204020204" pitchFamily="34" charset="-122"/>
                        </a:rPr>
                        <a:t>设置公示牌</a:t>
                      </a:r>
                      <a:r>
                        <a:rPr lang="zh-CN" altLang="en-US" sz="1200" dirty="0">
                          <a:solidFill>
                            <a:srgbClr val="191919"/>
                          </a:solidFill>
                          <a:effectLst/>
                          <a:latin typeface="微软雅黑" panose="020B0503020204020204" pitchFamily="34" charset="-122"/>
                          <a:ea typeface="微软雅黑" panose="020B0503020204020204" pitchFamily="34" charset="-122"/>
                        </a:rPr>
                        <a:t>的要求。</a:t>
                      </a:r>
                      <a:endParaRPr lang="zh-CN" altLang="en-US" sz="1200" dirty="0">
                        <a:solidFill>
                          <a:srgbClr val="191919"/>
                        </a:solidFill>
                        <a:effectLst/>
                        <a:latin typeface="微软雅黑" panose="020B0503020204020204" pitchFamily="34" charset="-122"/>
                        <a:ea typeface="微软雅黑" panose="020B0503020204020204" pitchFamily="34" charset="-122"/>
                      </a:endParaRPr>
                    </a:p>
                  </a:txBody>
                  <a:tcPr marL="25659" marR="25659" marT="15395" marB="15395"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50000"/>
                        </a:lnSpc>
                      </a:pPr>
                      <a:r>
                        <a:rPr lang="zh-CN" altLang="en-US" sz="1200" dirty="0">
                          <a:solidFill>
                            <a:srgbClr val="191919"/>
                          </a:solidFill>
                          <a:effectLst/>
                          <a:latin typeface="微软雅黑" panose="020B0503020204020204" pitchFamily="34" charset="-122"/>
                          <a:ea typeface="微软雅黑" panose="020B0503020204020204" pitchFamily="34" charset="-122"/>
                        </a:rPr>
                        <a:t>原</a:t>
                      </a:r>
                      <a:r>
                        <a:rPr lang="en-US" altLang="zh-CN" sz="1200" dirty="0">
                          <a:solidFill>
                            <a:srgbClr val="191919"/>
                          </a:solidFill>
                          <a:effectLst/>
                          <a:latin typeface="微软雅黑" panose="020B0503020204020204" pitchFamily="34" charset="-122"/>
                          <a:ea typeface="微软雅黑" panose="020B0503020204020204" pitchFamily="34" charset="-122"/>
                        </a:rPr>
                        <a:t>87</a:t>
                      </a:r>
                      <a:r>
                        <a:rPr lang="zh-CN" altLang="en-US" sz="1200" dirty="0">
                          <a:solidFill>
                            <a:srgbClr val="191919"/>
                          </a:solidFill>
                          <a:effectLst/>
                          <a:latin typeface="微软雅黑" panose="020B0503020204020204" pitchFamily="34" charset="-122"/>
                          <a:ea typeface="微软雅黑" panose="020B0503020204020204" pitchFamily="34" charset="-122"/>
                        </a:rPr>
                        <a:t>号文未提及危险性较大工程公示牌之事，且</a:t>
                      </a:r>
                      <a:r>
                        <a:rPr lang="en-US" altLang="zh-CN" sz="1200" dirty="0">
                          <a:solidFill>
                            <a:srgbClr val="191919"/>
                          </a:solidFill>
                          <a:effectLst/>
                          <a:latin typeface="微软雅黑" panose="020B0503020204020204" pitchFamily="34" charset="-122"/>
                          <a:ea typeface="微软雅黑" panose="020B0503020204020204" pitchFamily="34" charset="-122"/>
                        </a:rPr>
                        <a:t>《</a:t>
                      </a:r>
                      <a:r>
                        <a:rPr lang="zh-CN" altLang="en-US" sz="1200" dirty="0">
                          <a:solidFill>
                            <a:srgbClr val="191919"/>
                          </a:solidFill>
                          <a:effectLst/>
                          <a:latin typeface="微软雅黑" panose="020B0503020204020204" pitchFamily="34" charset="-122"/>
                          <a:ea typeface="微软雅黑" panose="020B0503020204020204" pitchFamily="34" charset="-122"/>
                        </a:rPr>
                        <a:t>建设工程安全生产管理条例</a:t>
                      </a:r>
                      <a:r>
                        <a:rPr lang="en-US" altLang="zh-CN" sz="1200" dirty="0">
                          <a:solidFill>
                            <a:srgbClr val="191919"/>
                          </a:solidFill>
                          <a:effectLst/>
                          <a:latin typeface="微软雅黑" panose="020B0503020204020204" pitchFamily="34" charset="-122"/>
                          <a:ea typeface="微软雅黑" panose="020B0503020204020204" pitchFamily="34" charset="-122"/>
                        </a:rPr>
                        <a:t>》</a:t>
                      </a:r>
                      <a:r>
                        <a:rPr lang="zh-CN" altLang="en-US" sz="1200" dirty="0">
                          <a:solidFill>
                            <a:srgbClr val="191919"/>
                          </a:solidFill>
                          <a:effectLst/>
                          <a:latin typeface="微软雅黑" panose="020B0503020204020204" pitchFamily="34" charset="-122"/>
                          <a:ea typeface="微软雅黑" panose="020B0503020204020204" pitchFamily="34" charset="-122"/>
                        </a:rPr>
                        <a:t>等上位法也未做要求。只是有警示牌的要求。</a:t>
                      </a:r>
                      <a:endParaRPr lang="zh-CN" altLang="en-US" sz="1200" dirty="0">
                        <a:solidFill>
                          <a:srgbClr val="191919"/>
                        </a:solidFill>
                        <a:effectLst/>
                        <a:latin typeface="微软雅黑" panose="020B0503020204020204" pitchFamily="34" charset="-122"/>
                        <a:ea typeface="微软雅黑" panose="020B0503020204020204" pitchFamily="34" charset="-122"/>
                      </a:endParaRPr>
                    </a:p>
                  </a:txBody>
                  <a:tcPr marL="25659" marR="25659" marT="15395" marB="15395"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50000"/>
                        </a:lnSpc>
                      </a:pPr>
                      <a:r>
                        <a:rPr lang="en-US" altLang="zh-CN" sz="1200" dirty="0">
                          <a:solidFill>
                            <a:srgbClr val="191919"/>
                          </a:solidFill>
                          <a:effectLst/>
                          <a:latin typeface="微软雅黑" panose="020B0503020204020204" pitchFamily="34" charset="-122"/>
                          <a:ea typeface="微软雅黑" panose="020B0503020204020204" pitchFamily="34" charset="-122"/>
                        </a:rPr>
                        <a:t>37</a:t>
                      </a:r>
                      <a:r>
                        <a:rPr lang="zh-CN" altLang="en-US" sz="1200" dirty="0">
                          <a:solidFill>
                            <a:srgbClr val="191919"/>
                          </a:solidFill>
                          <a:effectLst/>
                          <a:latin typeface="微软雅黑" panose="020B0503020204020204" pitchFamily="34" charset="-122"/>
                          <a:ea typeface="微软雅黑" panose="020B0503020204020204" pitchFamily="34" charset="-122"/>
                        </a:rPr>
                        <a:t>号令第十四条规定施工单位应当在施工现场显著位置设置危大工程</a:t>
                      </a:r>
                      <a:r>
                        <a:rPr lang="zh-CN" altLang="en-US" sz="1200" b="1" dirty="0">
                          <a:solidFill>
                            <a:srgbClr val="191919"/>
                          </a:solidFill>
                          <a:effectLst/>
                          <a:latin typeface="微软雅黑" panose="020B0503020204020204" pitchFamily="34" charset="-122"/>
                          <a:ea typeface="微软雅黑" panose="020B0503020204020204" pitchFamily="34" charset="-122"/>
                        </a:rPr>
                        <a:t>公告牌</a:t>
                      </a:r>
                      <a:r>
                        <a:rPr lang="zh-CN" altLang="en-US" sz="1200" dirty="0">
                          <a:solidFill>
                            <a:srgbClr val="191919"/>
                          </a:solidFill>
                          <a:effectLst/>
                          <a:latin typeface="微软雅黑" panose="020B0503020204020204" pitchFamily="34" charset="-122"/>
                          <a:ea typeface="微软雅黑" panose="020B0503020204020204" pitchFamily="34" charset="-122"/>
                        </a:rPr>
                        <a:t>以及第二十一条规定危大工程验收合格后施工单位应当在设置危大工程验收</a:t>
                      </a:r>
                      <a:r>
                        <a:rPr lang="zh-CN" altLang="en-US" sz="1200" b="1" dirty="0">
                          <a:solidFill>
                            <a:srgbClr val="191919"/>
                          </a:solidFill>
                          <a:effectLst/>
                          <a:latin typeface="微软雅黑" panose="020B0503020204020204" pitchFamily="34" charset="-122"/>
                          <a:ea typeface="微软雅黑" panose="020B0503020204020204" pitchFamily="34" charset="-122"/>
                        </a:rPr>
                        <a:t>公示标识牌</a:t>
                      </a:r>
                      <a:r>
                        <a:rPr lang="zh-CN" altLang="en-US" sz="1200" dirty="0">
                          <a:solidFill>
                            <a:srgbClr val="191919"/>
                          </a:solidFill>
                          <a:effectLst/>
                          <a:latin typeface="微软雅黑" panose="020B0503020204020204" pitchFamily="34" charset="-122"/>
                          <a:ea typeface="微软雅黑" panose="020B0503020204020204" pitchFamily="34" charset="-122"/>
                        </a:rPr>
                        <a:t>。</a:t>
                      </a:r>
                      <a:endParaRPr lang="zh-CN" altLang="en-US" sz="1200" dirty="0">
                        <a:solidFill>
                          <a:srgbClr val="191919"/>
                        </a:solidFill>
                        <a:effectLst/>
                        <a:latin typeface="微软雅黑" panose="020B0503020204020204" pitchFamily="34" charset="-122"/>
                        <a:ea typeface="微软雅黑" panose="020B0503020204020204" pitchFamily="34" charset="-122"/>
                      </a:endParaRPr>
                    </a:p>
                  </a:txBody>
                  <a:tcPr marL="25659" marR="25659" marT="15395" marB="15395"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bl>
          </a:graphicData>
        </a:graphic>
      </p:graphicFrame>
      <p:sp>
        <p:nvSpPr>
          <p:cNvPr id="8"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04</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1"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en-US" sz="1800" dirty="0">
                <a:solidFill>
                  <a:schemeClr val="tx2"/>
                </a:solidFill>
                <a:latin typeface="微软雅黑" panose="020B0503020204020204" pitchFamily="34" charset="-122"/>
                <a:ea typeface="微软雅黑" panose="020B0503020204020204" pitchFamily="34" charset="-122"/>
              </a:rPr>
              <a:t>号令与原</a:t>
            </a:r>
            <a:r>
              <a:rPr lang="en-US" altLang="zh-CN" sz="1800" dirty="0">
                <a:solidFill>
                  <a:schemeClr val="tx2"/>
                </a:solidFill>
                <a:latin typeface="微软雅黑" panose="020B0503020204020204" pitchFamily="34" charset="-122"/>
                <a:ea typeface="微软雅黑" panose="020B0503020204020204" pitchFamily="34" charset="-122"/>
              </a:rPr>
              <a:t>87</a:t>
            </a:r>
            <a:r>
              <a:rPr lang="zh-CN" altLang="en-US" sz="1800" dirty="0">
                <a:solidFill>
                  <a:schemeClr val="tx2"/>
                </a:solidFill>
                <a:latin typeface="微软雅黑" panose="020B0503020204020204" pitchFamily="34" charset="-122"/>
                <a:ea typeface="微软雅黑" panose="020B0503020204020204" pitchFamily="34" charset="-122"/>
              </a:rPr>
              <a:t>号文的十大变化</a:t>
            </a:r>
            <a:endParaRPr lang="zh-CN" altLang="en-US"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24" y="0"/>
            <a:ext cx="9144000" cy="5145088"/>
          </a:xfrm>
          <a:prstGeom prst="rect">
            <a:avLst/>
          </a:prstGeom>
        </p:spPr>
      </p:pic>
      <p:grpSp>
        <p:nvGrpSpPr>
          <p:cNvPr id="5" name="组合 41"/>
          <p:cNvGrpSpPr/>
          <p:nvPr/>
        </p:nvGrpSpPr>
        <p:grpSpPr>
          <a:xfrm>
            <a:off x="0" y="1651830"/>
            <a:ext cx="9144000" cy="1814777"/>
            <a:chOff x="170694" y="177982"/>
            <a:chExt cx="3936004" cy="781165"/>
          </a:xfrm>
        </p:grpSpPr>
        <p:sp>
          <p:nvSpPr>
            <p:cNvPr id="6" name="等腰三角形 5"/>
            <p:cNvSpPr/>
            <p:nvPr/>
          </p:nvSpPr>
          <p:spPr>
            <a:xfrm>
              <a:off x="1233863" y="177982"/>
              <a:ext cx="355284" cy="35651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7" name="等腰三角形 6"/>
            <p:cNvSpPr/>
            <p:nvPr/>
          </p:nvSpPr>
          <p:spPr>
            <a:xfrm flipV="1">
              <a:off x="200258" y="602633"/>
              <a:ext cx="355284" cy="35651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8" name="矩形 7"/>
            <p:cNvSpPr/>
            <p:nvPr/>
          </p:nvSpPr>
          <p:spPr>
            <a:xfrm>
              <a:off x="170694" y="261768"/>
              <a:ext cx="3936004" cy="611981"/>
            </a:xfrm>
            <a:prstGeom prst="rect">
              <a:avLst/>
            </a:prstGeom>
            <a:solidFill>
              <a:srgbClr val="00468C"/>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p>
          </p:txBody>
        </p:sp>
        <p:sp>
          <p:nvSpPr>
            <p:cNvPr id="9" name="平行四边形 8"/>
            <p:cNvSpPr/>
            <p:nvPr/>
          </p:nvSpPr>
          <p:spPr>
            <a:xfrm>
              <a:off x="376965" y="178257"/>
              <a:ext cx="1036076" cy="779005"/>
            </a:xfrm>
            <a:prstGeom prst="parallelogram">
              <a:avLst>
                <a:gd name="adj" fmla="val 48207"/>
              </a:avLst>
            </a:prstGeom>
            <a:solidFill>
              <a:srgbClr val="0050A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10" name="文本框 6"/>
            <p:cNvSpPr txBox="1"/>
            <p:nvPr/>
          </p:nvSpPr>
          <p:spPr>
            <a:xfrm>
              <a:off x="619912" y="284178"/>
              <a:ext cx="569115" cy="559734"/>
            </a:xfrm>
            <a:prstGeom prst="rect">
              <a:avLst/>
            </a:prstGeom>
            <a:noFill/>
          </p:spPr>
          <p:txBody>
            <a:bodyPr wrap="square" lIns="68580" tIns="34290" rIns="68580" bIns="34290" rtlCol="0">
              <a:spAutoFit/>
            </a:bodyPr>
            <a:lstStyle/>
            <a:p>
              <a:r>
                <a:rPr lang="en-US" altLang="zh-CN" sz="8000" dirty="0" smtClean="0">
                  <a:solidFill>
                    <a:schemeClr val="bg1">
                      <a:lumMod val="95000"/>
                    </a:schemeClr>
                  </a:solidFill>
                  <a:latin typeface="Impact" panose="020B0806030902050204" pitchFamily="34" charset="0"/>
                </a:rPr>
                <a:t>05</a:t>
              </a:r>
              <a:endParaRPr lang="zh-CN" altLang="en-US" sz="8000" dirty="0">
                <a:solidFill>
                  <a:schemeClr val="bg1">
                    <a:lumMod val="95000"/>
                  </a:schemeClr>
                </a:solidFill>
                <a:latin typeface="Impact" panose="020B0806030902050204" pitchFamily="34" charset="0"/>
              </a:endParaRPr>
            </a:p>
          </p:txBody>
        </p:sp>
      </p:grpSp>
      <p:sp>
        <p:nvSpPr>
          <p:cNvPr id="11" name="TextBox 10"/>
          <p:cNvSpPr txBox="1"/>
          <p:nvPr/>
        </p:nvSpPr>
        <p:spPr>
          <a:xfrm>
            <a:off x="2771800" y="2362457"/>
            <a:ext cx="6048671" cy="623250"/>
          </a:xfrm>
          <a:prstGeom prst="rect">
            <a:avLst/>
          </a:prstGeom>
          <a:noFill/>
        </p:spPr>
        <p:txBody>
          <a:bodyPr wrap="square" lIns="68584" tIns="34291" rIns="68584" bIns="34291" rtlCol="0">
            <a:spAutoFit/>
          </a:bodyPr>
          <a:lstStyle/>
          <a:p>
            <a:r>
              <a:rPr lang="en-US" altLang="zh-CN" sz="3600" b="1" dirty="0">
                <a:solidFill>
                  <a:schemeClr val="bg1"/>
                </a:solidFill>
                <a:latin typeface="微软雅黑" panose="020B0503020204020204" pitchFamily="34" charset="-122"/>
                <a:ea typeface="微软雅黑" panose="020B0503020204020204" pitchFamily="34" charset="-122"/>
              </a:rPr>
              <a:t>31</a:t>
            </a:r>
            <a:r>
              <a:rPr lang="zh-CN" altLang="en-US" sz="3600" b="1" dirty="0">
                <a:solidFill>
                  <a:schemeClr val="bg1"/>
                </a:solidFill>
                <a:latin typeface="微软雅黑" panose="020B0503020204020204" pitchFamily="34" charset="-122"/>
                <a:ea typeface="微软雅黑" panose="020B0503020204020204" pitchFamily="34" charset="-122"/>
              </a:rPr>
              <a:t>号文与原</a:t>
            </a:r>
            <a:r>
              <a:rPr lang="en-US" altLang="zh-CN" sz="3600" b="1" dirty="0">
                <a:solidFill>
                  <a:schemeClr val="bg1"/>
                </a:solidFill>
                <a:latin typeface="微软雅黑" panose="020B0503020204020204" pitchFamily="34" charset="-122"/>
                <a:ea typeface="微软雅黑" panose="020B0503020204020204" pitchFamily="34" charset="-122"/>
              </a:rPr>
              <a:t>87</a:t>
            </a:r>
            <a:r>
              <a:rPr lang="zh-CN" altLang="en-US" sz="3600" b="1" dirty="0">
                <a:solidFill>
                  <a:schemeClr val="bg1"/>
                </a:solidFill>
                <a:latin typeface="微软雅黑" panose="020B0503020204020204" pitchFamily="34" charset="-122"/>
                <a:ea typeface="微软雅黑" panose="020B0503020204020204" pitchFamily="34" charset="-122"/>
              </a:rPr>
              <a:t>号文对比详情</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表格 10"/>
          <p:cNvGraphicFramePr>
            <a:graphicFrameLocks noGrp="1"/>
          </p:cNvGraphicFramePr>
          <p:nvPr>
            <p:custDataLst>
              <p:tags r:id="rId1"/>
            </p:custDataLst>
          </p:nvPr>
        </p:nvGraphicFramePr>
        <p:xfrm>
          <a:off x="438998" y="737057"/>
          <a:ext cx="8212019" cy="3616988"/>
        </p:xfrm>
        <a:graphic>
          <a:graphicData uri="http://schemas.openxmlformats.org/drawingml/2006/table">
            <a:tbl>
              <a:tblPr firstRow="1" bandRow="1">
                <a:tableStyleId>{F5AB1C69-6EDB-4FF4-983F-18BD219EF322}</a:tableStyleId>
              </a:tblPr>
              <a:tblGrid>
                <a:gridCol w="487622"/>
                <a:gridCol w="737422"/>
                <a:gridCol w="3936340"/>
                <a:gridCol w="3050635"/>
              </a:tblGrid>
              <a:tr h="283572">
                <a:tc>
                  <a:txBody>
                    <a:bodyPr/>
                    <a:lstStyle/>
                    <a:p>
                      <a:pPr algn="ctr">
                        <a:buClrTx/>
                        <a:buSzTx/>
                        <a:buFontTx/>
                      </a:pPr>
                      <a:r>
                        <a:rPr lang="zh-CN" altLang="en-US" sz="1000" dirty="0" smtClean="0">
                          <a:solidFill>
                            <a:schemeClr val="bg1"/>
                          </a:solidFill>
                          <a:latin typeface="微软雅黑" panose="020B0503020204020204" pitchFamily="34" charset="-122"/>
                          <a:ea typeface="微软雅黑" panose="020B0503020204020204" pitchFamily="34" charset="-122"/>
                        </a:rPr>
                        <a:t>序号</a:t>
                      </a:r>
                      <a:endParaRPr lang="zh-CN" altLang="en-US" sz="10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zh-CN" altLang="en-US" sz="1000" dirty="0" smtClean="0">
                          <a:solidFill>
                            <a:schemeClr val="bg1"/>
                          </a:solidFill>
                          <a:latin typeface="微软雅黑" panose="020B0503020204020204" pitchFamily="34" charset="-122"/>
                          <a:ea typeface="微软雅黑" panose="020B0503020204020204" pitchFamily="34" charset="-122"/>
                        </a:rPr>
                        <a:t>名称</a:t>
                      </a:r>
                      <a:endParaRPr lang="zh-CN" altLang="en-US" sz="10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000" dirty="0" smtClean="0">
                          <a:solidFill>
                            <a:schemeClr val="bg1"/>
                          </a:solidFill>
                          <a:latin typeface="微软雅黑" panose="020B0503020204020204" pitchFamily="34" charset="-122"/>
                          <a:ea typeface="微软雅黑" panose="020B0503020204020204" pitchFamily="34" charset="-122"/>
                        </a:rPr>
                        <a:t>31</a:t>
                      </a:r>
                      <a:r>
                        <a:rPr lang="zh-CN" altLang="en-US" sz="1000" dirty="0" smtClean="0">
                          <a:solidFill>
                            <a:schemeClr val="bg1"/>
                          </a:solidFill>
                          <a:latin typeface="微软雅黑" panose="020B0503020204020204" pitchFamily="34" charset="-122"/>
                          <a:ea typeface="微软雅黑" panose="020B0503020204020204" pitchFamily="34" charset="-122"/>
                        </a:rPr>
                        <a:t>号文</a:t>
                      </a:r>
                      <a:endParaRPr lang="zh-CN" altLang="en-US" sz="10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000" dirty="0" smtClean="0">
                          <a:solidFill>
                            <a:schemeClr val="bg1"/>
                          </a:solidFill>
                          <a:latin typeface="微软雅黑" panose="020B0503020204020204" pitchFamily="34" charset="-122"/>
                          <a:ea typeface="微软雅黑" panose="020B0503020204020204" pitchFamily="34" charset="-122"/>
                        </a:rPr>
                        <a:t>87</a:t>
                      </a:r>
                      <a:r>
                        <a:rPr lang="zh-CN" altLang="en-US" sz="1000" dirty="0" smtClean="0">
                          <a:solidFill>
                            <a:schemeClr val="bg1"/>
                          </a:solidFill>
                          <a:latin typeface="微软雅黑" panose="020B0503020204020204" pitchFamily="34" charset="-122"/>
                          <a:ea typeface="微软雅黑" panose="020B0503020204020204" pitchFamily="34" charset="-122"/>
                        </a:rPr>
                        <a:t>号文</a:t>
                      </a:r>
                      <a:endParaRPr lang="zh-CN" altLang="en-US" sz="10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r>
              <a:tr h="277784">
                <a:tc>
                  <a:txBody>
                    <a:bodyPr/>
                    <a:lstStyle/>
                    <a:p>
                      <a:pPr algn="ctr"/>
                      <a:r>
                        <a:rPr lang="en-US" altLang="zh-CN" sz="1000" dirty="0" smtClean="0">
                          <a:solidFill>
                            <a:schemeClr val="tx2"/>
                          </a:solidFill>
                          <a:latin typeface="微软雅黑" panose="020B0503020204020204" pitchFamily="34" charset="-122"/>
                          <a:ea typeface="微软雅黑" panose="020B0503020204020204" pitchFamily="34" charset="-122"/>
                        </a:rPr>
                        <a:t>1</a:t>
                      </a:r>
                      <a:endParaRPr lang="en-US" altLang="zh-CN" sz="10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000" dirty="0" smtClean="0">
                          <a:solidFill>
                            <a:schemeClr val="tx2"/>
                          </a:solidFill>
                          <a:latin typeface="微软雅黑" panose="020B0503020204020204" pitchFamily="34" charset="-122"/>
                          <a:ea typeface="微软雅黑" panose="020B0503020204020204" pitchFamily="34" charset="-122"/>
                        </a:rPr>
                        <a:t>施行时间</a:t>
                      </a:r>
                      <a:endParaRPr lang="zh-CN" altLang="en-US" sz="10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en-US" altLang="zh-CN" sz="1000" dirty="0" smtClean="0">
                          <a:solidFill>
                            <a:schemeClr val="tx2"/>
                          </a:solidFill>
                          <a:latin typeface="微软雅黑" panose="020B0503020204020204" pitchFamily="34" charset="-122"/>
                          <a:ea typeface="微软雅黑" panose="020B0503020204020204" pitchFamily="34" charset="-122"/>
                        </a:rPr>
                        <a:t>2018</a:t>
                      </a:r>
                      <a:r>
                        <a:rPr lang="zh-CN" altLang="en-US" sz="1000" dirty="0" smtClean="0">
                          <a:solidFill>
                            <a:schemeClr val="tx2"/>
                          </a:solidFill>
                          <a:latin typeface="微软雅黑" panose="020B0503020204020204" pitchFamily="34" charset="-122"/>
                          <a:ea typeface="微软雅黑" panose="020B0503020204020204" pitchFamily="34" charset="-122"/>
                        </a:rPr>
                        <a:t>年</a:t>
                      </a:r>
                      <a:r>
                        <a:rPr lang="en-US" altLang="zh-CN" sz="1000" dirty="0" smtClean="0">
                          <a:solidFill>
                            <a:schemeClr val="tx2"/>
                          </a:solidFill>
                          <a:latin typeface="微软雅黑" panose="020B0503020204020204" pitchFamily="34" charset="-122"/>
                          <a:ea typeface="微软雅黑" panose="020B0503020204020204" pitchFamily="34" charset="-122"/>
                        </a:rPr>
                        <a:t>6</a:t>
                      </a:r>
                      <a:r>
                        <a:rPr lang="zh-CN" altLang="en-US" sz="1000" dirty="0" smtClean="0">
                          <a:solidFill>
                            <a:schemeClr val="tx2"/>
                          </a:solidFill>
                          <a:latin typeface="微软雅黑" panose="020B0503020204020204" pitchFamily="34" charset="-122"/>
                          <a:ea typeface="微软雅黑" panose="020B0503020204020204" pitchFamily="34" charset="-122"/>
                        </a:rPr>
                        <a:t>月</a:t>
                      </a:r>
                      <a:r>
                        <a:rPr lang="en-US" altLang="zh-CN" sz="1000" dirty="0" smtClean="0">
                          <a:solidFill>
                            <a:schemeClr val="tx2"/>
                          </a:solidFill>
                          <a:latin typeface="微软雅黑" panose="020B0503020204020204" pitchFamily="34" charset="-122"/>
                          <a:ea typeface="微软雅黑" panose="020B0503020204020204" pitchFamily="34" charset="-122"/>
                        </a:rPr>
                        <a:t>1</a:t>
                      </a:r>
                      <a:r>
                        <a:rPr lang="zh-CN" altLang="en-US" sz="1000" dirty="0" smtClean="0">
                          <a:solidFill>
                            <a:schemeClr val="tx2"/>
                          </a:solidFill>
                          <a:latin typeface="微软雅黑" panose="020B0503020204020204" pitchFamily="34" charset="-122"/>
                          <a:ea typeface="微软雅黑" panose="020B0503020204020204" pitchFamily="34" charset="-122"/>
                        </a:rPr>
                        <a:t>日</a:t>
                      </a:r>
                      <a:endParaRPr lang="zh-CN" altLang="en-US" sz="10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en-US" altLang="zh-CN" sz="1000" dirty="0" smtClean="0">
                          <a:solidFill>
                            <a:schemeClr val="tx2"/>
                          </a:solidFill>
                          <a:latin typeface="微软雅黑" panose="020B0503020204020204" pitchFamily="34" charset="-122"/>
                          <a:ea typeface="微软雅黑" panose="020B0503020204020204" pitchFamily="34" charset="-122"/>
                        </a:rPr>
                        <a:t>2009</a:t>
                      </a:r>
                      <a:r>
                        <a:rPr lang="zh-CN" altLang="en-US" sz="1000" dirty="0" smtClean="0">
                          <a:solidFill>
                            <a:schemeClr val="tx2"/>
                          </a:solidFill>
                          <a:latin typeface="微软雅黑" panose="020B0503020204020204" pitchFamily="34" charset="-122"/>
                          <a:ea typeface="微软雅黑" panose="020B0503020204020204" pitchFamily="34" charset="-122"/>
                        </a:rPr>
                        <a:t>年</a:t>
                      </a:r>
                      <a:r>
                        <a:rPr lang="en-US" altLang="zh-CN" sz="1000" dirty="0" smtClean="0">
                          <a:solidFill>
                            <a:schemeClr val="tx2"/>
                          </a:solidFill>
                          <a:latin typeface="微软雅黑" panose="020B0503020204020204" pitchFamily="34" charset="-122"/>
                          <a:ea typeface="微软雅黑" panose="020B0503020204020204" pitchFamily="34" charset="-122"/>
                        </a:rPr>
                        <a:t>5</a:t>
                      </a:r>
                      <a:r>
                        <a:rPr lang="zh-CN" altLang="en-US" sz="1000" dirty="0" smtClean="0">
                          <a:solidFill>
                            <a:schemeClr val="tx2"/>
                          </a:solidFill>
                          <a:latin typeface="微软雅黑" panose="020B0503020204020204" pitchFamily="34" charset="-122"/>
                          <a:ea typeface="微软雅黑" panose="020B0503020204020204" pitchFamily="34" charset="-122"/>
                        </a:rPr>
                        <a:t>月</a:t>
                      </a:r>
                      <a:r>
                        <a:rPr lang="en-US" altLang="zh-CN" sz="1000" dirty="0" smtClean="0">
                          <a:solidFill>
                            <a:schemeClr val="tx2"/>
                          </a:solidFill>
                          <a:latin typeface="微软雅黑" panose="020B0503020204020204" pitchFamily="34" charset="-122"/>
                          <a:ea typeface="微软雅黑" panose="020B0503020204020204" pitchFamily="34" charset="-122"/>
                        </a:rPr>
                        <a:t>13</a:t>
                      </a:r>
                      <a:r>
                        <a:rPr lang="zh-CN" altLang="en-US" sz="1000" dirty="0" smtClean="0">
                          <a:solidFill>
                            <a:schemeClr val="tx2"/>
                          </a:solidFill>
                          <a:latin typeface="微软雅黑" panose="020B0503020204020204" pitchFamily="34" charset="-122"/>
                          <a:ea typeface="微软雅黑" panose="020B0503020204020204" pitchFamily="34" charset="-122"/>
                        </a:rPr>
                        <a:t>日</a:t>
                      </a:r>
                      <a:r>
                        <a:rPr lang="en-US" altLang="zh-CN" sz="1000" dirty="0" smtClean="0">
                          <a:solidFill>
                            <a:schemeClr val="tx2"/>
                          </a:solidFill>
                          <a:latin typeface="微软雅黑" panose="020B0503020204020204" pitchFamily="34" charset="-122"/>
                          <a:ea typeface="微软雅黑" panose="020B0503020204020204" pitchFamily="34" charset="-122"/>
                        </a:rPr>
                        <a:t>-2018</a:t>
                      </a:r>
                      <a:r>
                        <a:rPr lang="zh-CN" altLang="en-US" sz="1000" dirty="0" smtClean="0">
                          <a:solidFill>
                            <a:schemeClr val="tx2"/>
                          </a:solidFill>
                          <a:latin typeface="微软雅黑" panose="020B0503020204020204" pitchFamily="34" charset="-122"/>
                          <a:ea typeface="微软雅黑" panose="020B0503020204020204" pitchFamily="34" charset="-122"/>
                        </a:rPr>
                        <a:t>年</a:t>
                      </a:r>
                      <a:r>
                        <a:rPr lang="en-US" altLang="zh-CN" sz="1000" dirty="0" smtClean="0">
                          <a:solidFill>
                            <a:schemeClr val="tx2"/>
                          </a:solidFill>
                          <a:latin typeface="微软雅黑" panose="020B0503020204020204" pitchFamily="34" charset="-122"/>
                          <a:ea typeface="微软雅黑" panose="020B0503020204020204" pitchFamily="34" charset="-122"/>
                        </a:rPr>
                        <a:t>5</a:t>
                      </a:r>
                      <a:r>
                        <a:rPr lang="zh-CN" altLang="en-US" sz="1000" dirty="0" smtClean="0">
                          <a:solidFill>
                            <a:schemeClr val="tx2"/>
                          </a:solidFill>
                          <a:latin typeface="微软雅黑" panose="020B0503020204020204" pitchFamily="34" charset="-122"/>
                          <a:ea typeface="微软雅黑" panose="020B0503020204020204" pitchFamily="34" charset="-122"/>
                        </a:rPr>
                        <a:t>月</a:t>
                      </a:r>
                      <a:r>
                        <a:rPr lang="en-US" altLang="zh-CN" sz="1000" dirty="0" smtClean="0">
                          <a:solidFill>
                            <a:schemeClr val="tx2"/>
                          </a:solidFill>
                          <a:latin typeface="微软雅黑" panose="020B0503020204020204" pitchFamily="34" charset="-122"/>
                          <a:ea typeface="微软雅黑" panose="020B0503020204020204" pitchFamily="34" charset="-122"/>
                        </a:rPr>
                        <a:t>31</a:t>
                      </a:r>
                      <a:r>
                        <a:rPr lang="zh-CN" altLang="en-US" sz="1000" dirty="0" smtClean="0">
                          <a:solidFill>
                            <a:schemeClr val="tx2"/>
                          </a:solidFill>
                          <a:latin typeface="微软雅黑" panose="020B0503020204020204" pitchFamily="34" charset="-122"/>
                          <a:ea typeface="微软雅黑" panose="020B0503020204020204" pitchFamily="34" charset="-122"/>
                        </a:rPr>
                        <a:t>日</a:t>
                      </a:r>
                      <a:endParaRPr lang="zh-CN" altLang="en-US" sz="10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r>
              <a:tr h="3055632">
                <a:tc>
                  <a:txBody>
                    <a:bodyPr/>
                    <a:lstStyle/>
                    <a:p>
                      <a:pPr algn="ctr"/>
                      <a:r>
                        <a:rPr lang="en-US" altLang="zh-CN" sz="1000" dirty="0" smtClean="0">
                          <a:solidFill>
                            <a:schemeClr val="tx2"/>
                          </a:solidFill>
                          <a:latin typeface="微软雅黑" panose="020B0503020204020204" pitchFamily="34" charset="-122"/>
                          <a:ea typeface="微软雅黑" panose="020B0503020204020204" pitchFamily="34" charset="-122"/>
                        </a:rPr>
                        <a:t>2</a:t>
                      </a:r>
                      <a:endParaRPr lang="en-US" altLang="zh-CN" sz="10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000" dirty="0" smtClean="0">
                          <a:solidFill>
                            <a:schemeClr val="tx2"/>
                          </a:solidFill>
                          <a:latin typeface="微软雅黑" panose="020B0503020204020204" pitchFamily="34" charset="-122"/>
                          <a:ea typeface="微软雅黑" panose="020B0503020204020204" pitchFamily="34" charset="-122"/>
                        </a:rPr>
                        <a:t>施工方案内容</a:t>
                      </a:r>
                      <a:endParaRPr lang="zh-CN" altLang="en-US" sz="10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000" dirty="0" smtClean="0">
                          <a:solidFill>
                            <a:schemeClr val="tx2"/>
                          </a:solidFill>
                          <a:effectLst/>
                          <a:latin typeface="微软雅黑" panose="020B0503020204020204" pitchFamily="34" charset="-122"/>
                          <a:ea typeface="微软雅黑" panose="020B0503020204020204" pitchFamily="34" charset="-122"/>
                        </a:rPr>
                        <a:t>（一）工程概况：危大工程概况和</a:t>
                      </a:r>
                      <a:r>
                        <a:rPr lang="zh-CN" altLang="en-US" sz="1000" b="1" dirty="0" smtClean="0">
                          <a:solidFill>
                            <a:schemeClr val="tx2"/>
                          </a:solidFill>
                          <a:effectLst/>
                          <a:latin typeface="微软雅黑" panose="020B0503020204020204" pitchFamily="34" charset="-122"/>
                          <a:ea typeface="微软雅黑" panose="020B0503020204020204" pitchFamily="34" charset="-122"/>
                        </a:rPr>
                        <a:t>特点</a:t>
                      </a:r>
                      <a:r>
                        <a:rPr lang="zh-CN" altLang="en-US" sz="1000" dirty="0" smtClean="0">
                          <a:solidFill>
                            <a:schemeClr val="tx2"/>
                          </a:solidFill>
                          <a:effectLst/>
                          <a:latin typeface="微软雅黑" panose="020B0503020204020204" pitchFamily="34" charset="-122"/>
                          <a:ea typeface="微软雅黑" panose="020B0503020204020204" pitchFamily="34" charset="-122"/>
                        </a:rPr>
                        <a:t>、施工平面布置、施工要求和技术保证条件</a:t>
                      </a:r>
                      <a:r>
                        <a:rPr lang="zh-CN" altLang="en-US" sz="1000" dirty="0" smtClean="0">
                          <a:effectLst/>
                          <a:latin typeface="微软雅黑" panose="020B0503020204020204" pitchFamily="34" charset="-122"/>
                          <a:ea typeface="微软雅黑" panose="020B0503020204020204" pitchFamily="34" charset="-122"/>
                        </a:rPr>
                        <a:t>；</a:t>
                      </a:r>
                      <a:endParaRPr lang="zh-CN" altLang="en-US" sz="1000" dirty="0" smtClean="0">
                        <a:effectLst/>
                        <a:latin typeface="微软雅黑" panose="020B0503020204020204" pitchFamily="34" charset="-122"/>
                        <a:ea typeface="微软雅黑" panose="020B0503020204020204" pitchFamily="34" charset="-122"/>
                      </a:endParaRPr>
                    </a:p>
                    <a:p>
                      <a:r>
                        <a:rPr lang="zh-CN" altLang="en-US" sz="1000" dirty="0" smtClean="0">
                          <a:solidFill>
                            <a:schemeClr val="tx2"/>
                          </a:solidFill>
                          <a:effectLst/>
                          <a:latin typeface="微软雅黑" panose="020B0503020204020204" pitchFamily="34" charset="-122"/>
                          <a:ea typeface="微软雅黑" panose="020B0503020204020204" pitchFamily="34" charset="-122"/>
                        </a:rPr>
                        <a:t>（二）编制依据：相关法律、法规、规范性文件、标准、规范及</a:t>
                      </a:r>
                      <a:r>
                        <a:rPr lang="zh-CN" altLang="en-US" sz="1000" b="1" dirty="0" smtClean="0">
                          <a:solidFill>
                            <a:srgbClr val="FF0000"/>
                          </a:solidFill>
                          <a:effectLst/>
                          <a:latin typeface="微软雅黑" panose="020B0503020204020204" pitchFamily="34" charset="-122"/>
                          <a:ea typeface="微软雅黑" panose="020B0503020204020204" pitchFamily="34" charset="-122"/>
                        </a:rPr>
                        <a:t>施工图设计文件</a:t>
                      </a:r>
                      <a:r>
                        <a:rPr lang="zh-CN" altLang="en-US" sz="1000" dirty="0" smtClean="0">
                          <a:effectLst/>
                          <a:latin typeface="微软雅黑" panose="020B0503020204020204" pitchFamily="34" charset="-122"/>
                          <a:ea typeface="微软雅黑" panose="020B0503020204020204" pitchFamily="34" charset="-122"/>
                        </a:rPr>
                        <a:t>、</a:t>
                      </a:r>
                      <a:r>
                        <a:rPr lang="zh-CN" altLang="en-US" sz="1000" dirty="0" smtClean="0">
                          <a:solidFill>
                            <a:schemeClr val="tx2"/>
                          </a:solidFill>
                          <a:effectLst/>
                          <a:latin typeface="微软雅黑" panose="020B0503020204020204" pitchFamily="34" charset="-122"/>
                          <a:ea typeface="微软雅黑" panose="020B0503020204020204" pitchFamily="34" charset="-122"/>
                        </a:rPr>
                        <a:t>施工组织设计等；</a:t>
                      </a:r>
                      <a:endParaRPr lang="zh-CN" altLang="en-US" sz="1000" dirty="0" smtClean="0">
                        <a:solidFill>
                          <a:schemeClr val="tx2"/>
                        </a:solidFill>
                        <a:effectLst/>
                        <a:latin typeface="微软雅黑" panose="020B0503020204020204" pitchFamily="34" charset="-122"/>
                        <a:ea typeface="微软雅黑" panose="020B0503020204020204" pitchFamily="34" charset="-122"/>
                      </a:endParaRPr>
                    </a:p>
                    <a:p>
                      <a:r>
                        <a:rPr lang="zh-CN" altLang="en-US" sz="1000" dirty="0" smtClean="0">
                          <a:effectLst/>
                          <a:latin typeface="微软雅黑" panose="020B0503020204020204" pitchFamily="34" charset="-122"/>
                          <a:ea typeface="微软雅黑" panose="020B0503020204020204" pitchFamily="34" charset="-122"/>
                        </a:rPr>
                        <a:t>（三）</a:t>
                      </a:r>
                      <a:r>
                        <a:rPr lang="zh-CN" altLang="en-US" sz="1000" dirty="0" smtClean="0">
                          <a:solidFill>
                            <a:schemeClr val="tx2"/>
                          </a:solidFill>
                          <a:effectLst/>
                          <a:latin typeface="微软雅黑" panose="020B0503020204020204" pitchFamily="34" charset="-122"/>
                          <a:ea typeface="微软雅黑" panose="020B0503020204020204" pitchFamily="34" charset="-122"/>
                        </a:rPr>
                        <a:t>施工计划：包括施工进度计划、材料与设备计划；</a:t>
                      </a:r>
                      <a:endParaRPr lang="zh-CN" altLang="en-US" sz="1000" dirty="0" smtClean="0">
                        <a:solidFill>
                          <a:schemeClr val="tx2"/>
                        </a:solidFill>
                        <a:effectLst/>
                        <a:latin typeface="微软雅黑" panose="020B0503020204020204" pitchFamily="34" charset="-122"/>
                        <a:ea typeface="微软雅黑" panose="020B0503020204020204" pitchFamily="34" charset="-122"/>
                      </a:endParaRPr>
                    </a:p>
                    <a:p>
                      <a:r>
                        <a:rPr lang="zh-CN" altLang="en-US" sz="1000" dirty="0" smtClean="0">
                          <a:solidFill>
                            <a:schemeClr val="tx2"/>
                          </a:solidFill>
                          <a:effectLst/>
                          <a:latin typeface="微软雅黑" panose="020B0503020204020204" pitchFamily="34" charset="-122"/>
                          <a:ea typeface="微软雅黑" panose="020B0503020204020204" pitchFamily="34" charset="-122"/>
                        </a:rPr>
                        <a:t>（四）施工工艺技术：技术参数、工艺流程、施工方法、</a:t>
                      </a:r>
                      <a:r>
                        <a:rPr lang="zh-CN" altLang="en-US" sz="1000" b="1" dirty="0" smtClean="0">
                          <a:solidFill>
                            <a:srgbClr val="FF0000"/>
                          </a:solidFill>
                          <a:effectLst/>
                          <a:latin typeface="微软雅黑" panose="020B0503020204020204" pitchFamily="34" charset="-122"/>
                          <a:ea typeface="微软雅黑" panose="020B0503020204020204" pitchFamily="34" charset="-122"/>
                        </a:rPr>
                        <a:t>操作要求、检查要求</a:t>
                      </a:r>
                      <a:r>
                        <a:rPr lang="zh-CN" altLang="en-US" sz="1000" dirty="0" smtClean="0">
                          <a:solidFill>
                            <a:schemeClr val="tx2"/>
                          </a:solidFill>
                          <a:effectLst/>
                          <a:latin typeface="微软雅黑" panose="020B0503020204020204" pitchFamily="34" charset="-122"/>
                          <a:ea typeface="微软雅黑" panose="020B0503020204020204" pitchFamily="34" charset="-122"/>
                        </a:rPr>
                        <a:t>等；</a:t>
                      </a:r>
                      <a:endParaRPr lang="zh-CN" altLang="en-US" sz="1000" dirty="0" smtClean="0">
                        <a:solidFill>
                          <a:schemeClr val="tx2"/>
                        </a:solidFill>
                        <a:effectLst/>
                        <a:latin typeface="微软雅黑" panose="020B0503020204020204" pitchFamily="34" charset="-122"/>
                        <a:ea typeface="微软雅黑" panose="020B0503020204020204" pitchFamily="34" charset="-122"/>
                      </a:endParaRPr>
                    </a:p>
                    <a:p>
                      <a:r>
                        <a:rPr lang="zh-CN" altLang="en-US" sz="1000" dirty="0" smtClean="0">
                          <a:effectLst/>
                          <a:latin typeface="微软雅黑" panose="020B0503020204020204" pitchFamily="34" charset="-122"/>
                          <a:ea typeface="微软雅黑" panose="020B0503020204020204" pitchFamily="34" charset="-122"/>
                        </a:rPr>
                        <a:t>（五）</a:t>
                      </a:r>
                      <a:r>
                        <a:rPr lang="zh-CN" altLang="en-US" sz="1000" dirty="0" smtClean="0">
                          <a:solidFill>
                            <a:schemeClr val="tx2"/>
                          </a:solidFill>
                          <a:effectLst/>
                          <a:latin typeface="微软雅黑" panose="020B0503020204020204" pitchFamily="34" charset="-122"/>
                          <a:ea typeface="微软雅黑" panose="020B0503020204020204" pitchFamily="34" charset="-122"/>
                        </a:rPr>
                        <a:t>施工安全保证措施：组织保障措施、技术措施、</a:t>
                      </a:r>
                      <a:r>
                        <a:rPr lang="zh-CN" altLang="en-US" sz="1000" b="1" dirty="0" smtClean="0">
                          <a:solidFill>
                            <a:srgbClr val="FF0000"/>
                          </a:solidFill>
                          <a:effectLst/>
                          <a:latin typeface="微软雅黑" panose="020B0503020204020204" pitchFamily="34" charset="-122"/>
                          <a:ea typeface="微软雅黑" panose="020B0503020204020204" pitchFamily="34" charset="-122"/>
                        </a:rPr>
                        <a:t>监测监控措施</a:t>
                      </a:r>
                      <a:r>
                        <a:rPr lang="zh-CN" altLang="en-US" sz="1000" dirty="0" smtClean="0">
                          <a:solidFill>
                            <a:schemeClr val="tx2"/>
                          </a:solidFill>
                          <a:effectLst/>
                          <a:latin typeface="微软雅黑" panose="020B0503020204020204" pitchFamily="34" charset="-122"/>
                          <a:ea typeface="微软雅黑" panose="020B0503020204020204" pitchFamily="34" charset="-122"/>
                        </a:rPr>
                        <a:t>等；</a:t>
                      </a:r>
                      <a:endParaRPr lang="zh-CN" altLang="en-US" sz="1000" dirty="0" smtClean="0">
                        <a:solidFill>
                          <a:schemeClr val="tx2"/>
                        </a:solidFill>
                        <a:effectLst/>
                        <a:latin typeface="微软雅黑" panose="020B0503020204020204" pitchFamily="34" charset="-122"/>
                        <a:ea typeface="微软雅黑" panose="020B0503020204020204" pitchFamily="34" charset="-122"/>
                      </a:endParaRPr>
                    </a:p>
                    <a:p>
                      <a:r>
                        <a:rPr lang="zh-CN" altLang="en-US" sz="1000" dirty="0" smtClean="0">
                          <a:effectLst/>
                          <a:latin typeface="微软雅黑" panose="020B0503020204020204" pitchFamily="34" charset="-122"/>
                          <a:ea typeface="微软雅黑" panose="020B0503020204020204" pitchFamily="34" charset="-122"/>
                        </a:rPr>
                        <a:t>（六）</a:t>
                      </a:r>
                      <a:r>
                        <a:rPr lang="zh-CN" altLang="en-US" sz="1000" b="1" dirty="0" smtClean="0">
                          <a:solidFill>
                            <a:srgbClr val="FF0000"/>
                          </a:solidFill>
                          <a:effectLst/>
                          <a:latin typeface="微软雅黑" panose="020B0503020204020204" pitchFamily="34" charset="-122"/>
                          <a:ea typeface="微软雅黑" panose="020B0503020204020204" pitchFamily="34" charset="-122"/>
                        </a:rPr>
                        <a:t>施工管理及作业人员配备和分工：施工管理人员、专职安全生产管理人员、特种作业人员、其他作业人员等；</a:t>
                      </a:r>
                      <a:endParaRPr lang="zh-CN" altLang="en-US" sz="1000" b="1" dirty="0" smtClean="0">
                        <a:solidFill>
                          <a:srgbClr val="FF0000"/>
                        </a:solidFill>
                        <a:effectLst/>
                        <a:latin typeface="微软雅黑" panose="020B0503020204020204" pitchFamily="34" charset="-122"/>
                        <a:ea typeface="微软雅黑" panose="020B0503020204020204" pitchFamily="34" charset="-122"/>
                      </a:endParaRPr>
                    </a:p>
                    <a:p>
                      <a:r>
                        <a:rPr lang="zh-CN" altLang="en-US" sz="1000" dirty="0" smtClean="0">
                          <a:effectLst/>
                          <a:latin typeface="微软雅黑" panose="020B0503020204020204" pitchFamily="34" charset="-122"/>
                          <a:ea typeface="微软雅黑" panose="020B0503020204020204" pitchFamily="34" charset="-122"/>
                        </a:rPr>
                        <a:t>（七）</a:t>
                      </a:r>
                      <a:r>
                        <a:rPr lang="zh-CN" altLang="en-US" sz="1000" b="1" dirty="0" smtClean="0">
                          <a:solidFill>
                            <a:srgbClr val="FF0000"/>
                          </a:solidFill>
                          <a:effectLst/>
                          <a:latin typeface="微软雅黑" panose="020B0503020204020204" pitchFamily="34" charset="-122"/>
                          <a:ea typeface="微软雅黑" panose="020B0503020204020204" pitchFamily="34" charset="-122"/>
                        </a:rPr>
                        <a:t>验收要求：验收标准、验收程序、验收内容、验收人员等；</a:t>
                      </a:r>
                      <a:endParaRPr lang="zh-CN" altLang="en-US" sz="1000" b="1" dirty="0" smtClean="0">
                        <a:solidFill>
                          <a:srgbClr val="FF0000"/>
                        </a:solidFill>
                        <a:effectLst/>
                        <a:latin typeface="微软雅黑" panose="020B0503020204020204" pitchFamily="34" charset="-122"/>
                        <a:ea typeface="微软雅黑" panose="020B0503020204020204" pitchFamily="34" charset="-122"/>
                      </a:endParaRPr>
                    </a:p>
                    <a:p>
                      <a:r>
                        <a:rPr lang="zh-CN" altLang="en-US" sz="1000" b="1" dirty="0" smtClean="0">
                          <a:solidFill>
                            <a:srgbClr val="FF0000"/>
                          </a:solidFill>
                          <a:effectLst/>
                          <a:latin typeface="微软雅黑" panose="020B0503020204020204" pitchFamily="34" charset="-122"/>
                          <a:ea typeface="微软雅黑" panose="020B0503020204020204" pitchFamily="34" charset="-122"/>
                        </a:rPr>
                        <a:t>（八）应急处置措施；</a:t>
                      </a:r>
                      <a:endParaRPr lang="zh-CN" altLang="en-US" sz="1000" b="1" dirty="0" smtClean="0">
                        <a:solidFill>
                          <a:srgbClr val="FF0000"/>
                        </a:solidFill>
                        <a:effectLst/>
                        <a:latin typeface="微软雅黑" panose="020B0503020204020204" pitchFamily="34" charset="-122"/>
                        <a:ea typeface="微软雅黑" panose="020B0503020204020204" pitchFamily="34" charset="-122"/>
                      </a:endParaRPr>
                    </a:p>
                    <a:p>
                      <a:r>
                        <a:rPr lang="zh-CN" altLang="en-US" sz="1000" dirty="0" smtClean="0">
                          <a:solidFill>
                            <a:schemeClr val="tx2"/>
                          </a:solidFill>
                          <a:effectLst/>
                          <a:latin typeface="微软雅黑" panose="020B0503020204020204" pitchFamily="34" charset="-122"/>
                          <a:ea typeface="微软雅黑" panose="020B0503020204020204" pitchFamily="34" charset="-122"/>
                        </a:rPr>
                        <a:t>（九）计算书及相关施工图纸。</a:t>
                      </a:r>
                      <a:endParaRPr lang="zh-CN" altLang="en-US" sz="1000" dirty="0" smtClean="0">
                        <a:solidFill>
                          <a:schemeClr val="tx2"/>
                        </a:solidFill>
                        <a:effectLst/>
                        <a:latin typeface="微软雅黑" panose="020B0503020204020204" pitchFamily="34" charset="-122"/>
                        <a:ea typeface="微软雅黑" panose="020B0503020204020204" pitchFamily="34" charset="-122"/>
                      </a:endParaRPr>
                    </a:p>
                    <a:p>
                      <a:endParaRPr lang="zh-CN" altLang="en-US" sz="1000" dirty="0" smtClean="0">
                        <a:effectLst/>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000" dirty="0" smtClean="0">
                          <a:solidFill>
                            <a:schemeClr val="tx2"/>
                          </a:solidFill>
                          <a:effectLst/>
                          <a:latin typeface="微软雅黑" panose="020B0503020204020204" pitchFamily="34" charset="-122"/>
                          <a:ea typeface="微软雅黑" panose="020B0503020204020204" pitchFamily="34" charset="-122"/>
                        </a:rPr>
                        <a:t>（一）工程概况：危险性较大的分部分项工程概况、施工平面布置、施工要求和技术保证条件。</a:t>
                      </a:r>
                      <a:br>
                        <a:rPr lang="zh-CN" altLang="en-US" sz="1000" dirty="0" smtClean="0">
                          <a:solidFill>
                            <a:schemeClr val="tx2"/>
                          </a:solidFill>
                          <a:effectLst/>
                          <a:latin typeface="微软雅黑" panose="020B0503020204020204" pitchFamily="34" charset="-122"/>
                          <a:ea typeface="微软雅黑" panose="020B0503020204020204" pitchFamily="34" charset="-122"/>
                        </a:rPr>
                      </a:br>
                      <a:r>
                        <a:rPr lang="zh-CN" altLang="en-US" sz="1000" dirty="0" smtClean="0">
                          <a:solidFill>
                            <a:schemeClr val="tx2"/>
                          </a:solidFill>
                          <a:effectLst/>
                          <a:latin typeface="微软雅黑" panose="020B0503020204020204" pitchFamily="34" charset="-122"/>
                          <a:ea typeface="微软雅黑" panose="020B0503020204020204" pitchFamily="34" charset="-122"/>
                        </a:rPr>
                        <a:t>（二）编制依据：相关法律、法规、规范性文件、标准、规范及</a:t>
                      </a:r>
                      <a:r>
                        <a:rPr lang="zh-CN" altLang="en-US" sz="1000" b="1" dirty="0" smtClean="0">
                          <a:solidFill>
                            <a:srgbClr val="FF0000"/>
                          </a:solidFill>
                          <a:effectLst/>
                          <a:latin typeface="微软雅黑" panose="020B0503020204020204" pitchFamily="34" charset="-122"/>
                          <a:ea typeface="微软雅黑" panose="020B0503020204020204" pitchFamily="34" charset="-122"/>
                        </a:rPr>
                        <a:t>图纸（国标图集）</a:t>
                      </a:r>
                      <a:r>
                        <a:rPr lang="zh-CN" altLang="en-US" sz="1000" dirty="0" smtClean="0">
                          <a:effectLst/>
                          <a:latin typeface="微软雅黑" panose="020B0503020204020204" pitchFamily="34" charset="-122"/>
                          <a:ea typeface="微软雅黑" panose="020B0503020204020204" pitchFamily="34" charset="-122"/>
                        </a:rPr>
                        <a:t>、</a:t>
                      </a:r>
                      <a:r>
                        <a:rPr lang="zh-CN" altLang="en-US" sz="1000" dirty="0" smtClean="0">
                          <a:solidFill>
                            <a:schemeClr val="tx2"/>
                          </a:solidFill>
                          <a:effectLst/>
                          <a:latin typeface="微软雅黑" panose="020B0503020204020204" pitchFamily="34" charset="-122"/>
                          <a:ea typeface="微软雅黑" panose="020B0503020204020204" pitchFamily="34" charset="-122"/>
                        </a:rPr>
                        <a:t>施工组织设计等。</a:t>
                      </a:r>
                      <a:br>
                        <a:rPr lang="zh-CN" altLang="en-US" sz="1000" dirty="0" smtClean="0">
                          <a:solidFill>
                            <a:schemeClr val="tx2"/>
                          </a:solidFill>
                          <a:effectLst/>
                          <a:latin typeface="微软雅黑" panose="020B0503020204020204" pitchFamily="34" charset="-122"/>
                          <a:ea typeface="微软雅黑" panose="020B0503020204020204" pitchFamily="34" charset="-122"/>
                        </a:rPr>
                      </a:br>
                      <a:r>
                        <a:rPr lang="zh-CN" altLang="en-US" sz="1000" dirty="0" smtClean="0">
                          <a:solidFill>
                            <a:schemeClr val="tx2"/>
                          </a:solidFill>
                          <a:effectLst/>
                          <a:latin typeface="微软雅黑" panose="020B0503020204020204" pitchFamily="34" charset="-122"/>
                          <a:ea typeface="微软雅黑" panose="020B0503020204020204" pitchFamily="34" charset="-122"/>
                        </a:rPr>
                        <a:t>（三）施工计划：包括施工进度计划、材料与设备计划。</a:t>
                      </a:r>
                      <a:br>
                        <a:rPr lang="zh-CN" altLang="en-US" sz="1000" dirty="0" smtClean="0">
                          <a:solidFill>
                            <a:schemeClr val="tx2"/>
                          </a:solidFill>
                          <a:effectLst/>
                          <a:latin typeface="微软雅黑" panose="020B0503020204020204" pitchFamily="34" charset="-122"/>
                          <a:ea typeface="微软雅黑" panose="020B0503020204020204" pitchFamily="34" charset="-122"/>
                        </a:rPr>
                      </a:br>
                      <a:r>
                        <a:rPr lang="zh-CN" altLang="en-US" sz="1000" dirty="0" smtClean="0">
                          <a:solidFill>
                            <a:schemeClr val="tx2"/>
                          </a:solidFill>
                          <a:effectLst/>
                          <a:latin typeface="微软雅黑" panose="020B0503020204020204" pitchFamily="34" charset="-122"/>
                          <a:ea typeface="微软雅黑" panose="020B0503020204020204" pitchFamily="34" charset="-122"/>
                        </a:rPr>
                        <a:t>（四）施工工艺技术：技术参数、工艺流程、施工方法、</a:t>
                      </a:r>
                      <a:r>
                        <a:rPr lang="zh-CN" altLang="en-US" sz="1000" b="1" dirty="0" smtClean="0">
                          <a:solidFill>
                            <a:srgbClr val="FF0000"/>
                          </a:solidFill>
                          <a:effectLst/>
                          <a:latin typeface="微软雅黑" panose="020B0503020204020204" pitchFamily="34" charset="-122"/>
                          <a:ea typeface="微软雅黑" panose="020B0503020204020204" pitchFamily="34" charset="-122"/>
                        </a:rPr>
                        <a:t>检查验收</a:t>
                      </a:r>
                      <a:r>
                        <a:rPr lang="zh-CN" altLang="en-US" sz="1000" dirty="0" smtClean="0">
                          <a:effectLst/>
                          <a:latin typeface="微软雅黑" panose="020B0503020204020204" pitchFamily="34" charset="-122"/>
                          <a:ea typeface="微软雅黑" panose="020B0503020204020204" pitchFamily="34" charset="-122"/>
                        </a:rPr>
                        <a:t>等。 </a:t>
                      </a:r>
                      <a:br>
                        <a:rPr lang="zh-CN" altLang="en-US" sz="1000" dirty="0" smtClean="0">
                          <a:effectLst/>
                          <a:latin typeface="微软雅黑" panose="020B0503020204020204" pitchFamily="34" charset="-122"/>
                          <a:ea typeface="微软雅黑" panose="020B0503020204020204" pitchFamily="34" charset="-122"/>
                        </a:rPr>
                      </a:br>
                      <a:r>
                        <a:rPr lang="zh-CN" altLang="en-US" sz="1000" dirty="0" smtClean="0">
                          <a:solidFill>
                            <a:schemeClr val="tx2"/>
                          </a:solidFill>
                          <a:effectLst/>
                          <a:latin typeface="微软雅黑" panose="020B0503020204020204" pitchFamily="34" charset="-122"/>
                          <a:ea typeface="微软雅黑" panose="020B0503020204020204" pitchFamily="34" charset="-122"/>
                        </a:rPr>
                        <a:t>（五）施工安全保证措施：组织保障、技术措施、</a:t>
                      </a:r>
                      <a:r>
                        <a:rPr lang="zh-CN" altLang="en-US" sz="1000" b="1" dirty="0" smtClean="0">
                          <a:solidFill>
                            <a:srgbClr val="FF0000"/>
                          </a:solidFill>
                          <a:effectLst/>
                          <a:latin typeface="微软雅黑" panose="020B0503020204020204" pitchFamily="34" charset="-122"/>
                          <a:ea typeface="微软雅黑" panose="020B0503020204020204" pitchFamily="34" charset="-122"/>
                        </a:rPr>
                        <a:t>应急预案、监测监控</a:t>
                      </a:r>
                      <a:r>
                        <a:rPr lang="zh-CN" altLang="en-US" sz="1000" dirty="0" smtClean="0">
                          <a:effectLst/>
                          <a:latin typeface="微软雅黑" panose="020B0503020204020204" pitchFamily="34" charset="-122"/>
                          <a:ea typeface="微软雅黑" panose="020B0503020204020204" pitchFamily="34" charset="-122"/>
                        </a:rPr>
                        <a:t>等。</a:t>
                      </a:r>
                      <a:br>
                        <a:rPr lang="zh-CN" altLang="en-US" sz="1000" dirty="0" smtClean="0">
                          <a:effectLst/>
                          <a:latin typeface="微软雅黑" panose="020B0503020204020204" pitchFamily="34" charset="-122"/>
                          <a:ea typeface="微软雅黑" panose="020B0503020204020204" pitchFamily="34" charset="-122"/>
                        </a:rPr>
                      </a:br>
                      <a:r>
                        <a:rPr lang="zh-CN" altLang="en-US" sz="1000" dirty="0" smtClean="0">
                          <a:effectLst/>
                          <a:latin typeface="微软雅黑" panose="020B0503020204020204" pitchFamily="34" charset="-122"/>
                          <a:ea typeface="微软雅黑" panose="020B0503020204020204" pitchFamily="34" charset="-122"/>
                        </a:rPr>
                        <a:t>（六）</a:t>
                      </a:r>
                      <a:r>
                        <a:rPr lang="zh-CN" altLang="en-US" sz="1000" b="1" dirty="0" smtClean="0">
                          <a:solidFill>
                            <a:srgbClr val="FF0000"/>
                          </a:solidFill>
                          <a:effectLst/>
                          <a:latin typeface="微软雅黑" panose="020B0503020204020204" pitchFamily="34" charset="-122"/>
                          <a:ea typeface="微软雅黑" panose="020B0503020204020204" pitchFamily="34" charset="-122"/>
                        </a:rPr>
                        <a:t>劳动力计划：专职安全生产管理人员、特种作业人员等。</a:t>
                      </a:r>
                      <a:br>
                        <a:rPr lang="zh-CN" altLang="en-US" sz="1000" b="1" dirty="0" smtClean="0">
                          <a:solidFill>
                            <a:srgbClr val="FF0000"/>
                          </a:solidFill>
                          <a:effectLst/>
                          <a:latin typeface="微软雅黑" panose="020B0503020204020204" pitchFamily="34" charset="-122"/>
                          <a:ea typeface="微软雅黑" panose="020B0503020204020204" pitchFamily="34" charset="-122"/>
                        </a:rPr>
                      </a:br>
                      <a:r>
                        <a:rPr lang="zh-CN" altLang="en-US" sz="1000" dirty="0" smtClean="0">
                          <a:solidFill>
                            <a:schemeClr val="tx2"/>
                          </a:solidFill>
                          <a:effectLst/>
                          <a:latin typeface="微软雅黑" panose="020B0503020204020204" pitchFamily="34" charset="-122"/>
                          <a:ea typeface="微软雅黑" panose="020B0503020204020204" pitchFamily="34" charset="-122"/>
                        </a:rPr>
                        <a:t>（七）计算书及相关图纸。</a:t>
                      </a:r>
                      <a:br>
                        <a:rPr lang="zh-CN" altLang="en-US" sz="1000" dirty="0" smtClean="0">
                          <a:solidFill>
                            <a:schemeClr val="tx2"/>
                          </a:solidFill>
                          <a:effectLst/>
                          <a:latin typeface="微软雅黑" panose="020B0503020204020204" pitchFamily="34" charset="-122"/>
                          <a:ea typeface="微软雅黑" panose="020B0503020204020204" pitchFamily="34" charset="-122"/>
                        </a:rPr>
                      </a:br>
                      <a:br>
                        <a:rPr lang="zh-CN" altLang="en-US" sz="1000" dirty="0" smtClean="0">
                          <a:effectLst/>
                          <a:latin typeface="微软雅黑" panose="020B0503020204020204" pitchFamily="34" charset="-122"/>
                          <a:ea typeface="微软雅黑" panose="020B0503020204020204" pitchFamily="34" charset="-122"/>
                        </a:rPr>
                      </a:br>
                      <a:endParaRPr lang="zh-CN" altLang="en-US" sz="1000" dirty="0" smtClean="0">
                        <a:effectLst/>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r>
            </a:tbl>
          </a:graphicData>
        </a:graphic>
      </p:graphicFrame>
      <p:sp>
        <p:nvSpPr>
          <p:cNvPr id="8"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05</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9"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en-US" altLang="zh-CN" sz="1800" dirty="0">
                <a:solidFill>
                  <a:schemeClr val="tx2"/>
                </a:solidFill>
                <a:latin typeface="微软雅黑" panose="020B0503020204020204" pitchFamily="34" charset="-122"/>
                <a:ea typeface="微软雅黑" panose="020B0503020204020204" pitchFamily="34" charset="-122"/>
              </a:rPr>
              <a:t>31</a:t>
            </a:r>
            <a:r>
              <a:rPr lang="zh-CN" altLang="en-US" sz="1800" dirty="0">
                <a:solidFill>
                  <a:schemeClr val="tx2"/>
                </a:solidFill>
                <a:latin typeface="微软雅黑" panose="020B0503020204020204" pitchFamily="34" charset="-122"/>
                <a:ea typeface="微软雅黑" panose="020B0503020204020204" pitchFamily="34" charset="-122"/>
              </a:rPr>
              <a:t>号文与原</a:t>
            </a:r>
            <a:r>
              <a:rPr lang="en-US" altLang="zh-CN" sz="1800" dirty="0">
                <a:solidFill>
                  <a:schemeClr val="tx2"/>
                </a:solidFill>
                <a:latin typeface="微软雅黑" panose="020B0503020204020204" pitchFamily="34" charset="-122"/>
                <a:ea typeface="微软雅黑" panose="020B0503020204020204" pitchFamily="34" charset="-122"/>
              </a:rPr>
              <a:t>87</a:t>
            </a:r>
            <a:r>
              <a:rPr lang="zh-CN" altLang="en-US" sz="1800" dirty="0">
                <a:solidFill>
                  <a:schemeClr val="tx2"/>
                </a:solidFill>
                <a:latin typeface="微软雅黑" panose="020B0503020204020204" pitchFamily="34" charset="-122"/>
                <a:ea typeface="微软雅黑" panose="020B0503020204020204" pitchFamily="34" charset="-122"/>
              </a:rPr>
              <a:t>号文对比详情</a:t>
            </a:r>
            <a:endParaRPr lang="zh-CN" altLang="en-US"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格 14"/>
          <p:cNvGraphicFramePr>
            <a:graphicFrameLocks noGrp="1"/>
          </p:cNvGraphicFramePr>
          <p:nvPr>
            <p:custDataLst>
              <p:tags r:id="rId1"/>
            </p:custDataLst>
          </p:nvPr>
        </p:nvGraphicFramePr>
        <p:xfrm>
          <a:off x="326104" y="737057"/>
          <a:ext cx="8402736" cy="3756157"/>
        </p:xfrm>
        <a:graphic>
          <a:graphicData uri="http://schemas.openxmlformats.org/drawingml/2006/table">
            <a:tbl>
              <a:tblPr firstRow="1" bandRow="1">
                <a:tableStyleId>{F5AB1C69-6EDB-4FF4-983F-18BD219EF322}</a:tableStyleId>
              </a:tblPr>
              <a:tblGrid>
                <a:gridCol w="529256"/>
                <a:gridCol w="678054"/>
                <a:gridCol w="3760808"/>
                <a:gridCol w="3434618"/>
              </a:tblGrid>
              <a:tr h="316596">
                <a:tc>
                  <a:txBody>
                    <a:bodyPr/>
                    <a:lstStyle/>
                    <a:p>
                      <a:pPr algn="ctr"/>
                      <a:r>
                        <a:rPr lang="zh-CN" altLang="en-US" sz="1000" b="1" dirty="0" smtClean="0">
                          <a:solidFill>
                            <a:schemeClr val="bg1"/>
                          </a:solidFill>
                          <a:latin typeface="微软雅黑" panose="020B0503020204020204" pitchFamily="34" charset="-122"/>
                          <a:ea typeface="微软雅黑" panose="020B0503020204020204" pitchFamily="34" charset="-122"/>
                        </a:rPr>
                        <a:t>序号</a:t>
                      </a:r>
                      <a:endParaRPr lang="zh-CN" altLang="en-US" sz="1000" b="1"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zh-CN" altLang="en-US" sz="1000" b="1" dirty="0" smtClean="0">
                          <a:solidFill>
                            <a:schemeClr val="bg1"/>
                          </a:solidFill>
                          <a:latin typeface="微软雅黑" panose="020B0503020204020204" pitchFamily="34" charset="-122"/>
                          <a:ea typeface="微软雅黑" panose="020B0503020204020204" pitchFamily="34" charset="-122"/>
                        </a:rPr>
                        <a:t>名称</a:t>
                      </a:r>
                      <a:endParaRPr lang="zh-CN" altLang="en-US" sz="1000" b="1"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000" b="1" dirty="0" smtClean="0">
                          <a:solidFill>
                            <a:schemeClr val="bg1"/>
                          </a:solidFill>
                          <a:latin typeface="微软雅黑" panose="020B0503020204020204" pitchFamily="34" charset="-122"/>
                          <a:ea typeface="微软雅黑" panose="020B0503020204020204" pitchFamily="34" charset="-122"/>
                        </a:rPr>
                        <a:t>31</a:t>
                      </a:r>
                      <a:r>
                        <a:rPr lang="zh-CN" altLang="en-US" sz="1000" b="1" dirty="0" smtClean="0">
                          <a:solidFill>
                            <a:schemeClr val="bg1"/>
                          </a:solidFill>
                          <a:latin typeface="微软雅黑" panose="020B0503020204020204" pitchFamily="34" charset="-122"/>
                          <a:ea typeface="微软雅黑" panose="020B0503020204020204" pitchFamily="34" charset="-122"/>
                        </a:rPr>
                        <a:t>号文</a:t>
                      </a:r>
                      <a:endParaRPr lang="zh-CN" altLang="en-US" sz="1000" b="1"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000" b="1" dirty="0" smtClean="0">
                          <a:solidFill>
                            <a:schemeClr val="bg1"/>
                          </a:solidFill>
                          <a:latin typeface="微软雅黑" panose="020B0503020204020204" pitchFamily="34" charset="-122"/>
                          <a:ea typeface="微软雅黑" panose="020B0503020204020204" pitchFamily="34" charset="-122"/>
                        </a:rPr>
                        <a:t>87</a:t>
                      </a:r>
                      <a:r>
                        <a:rPr lang="zh-CN" altLang="en-US" sz="1000" b="1" dirty="0" smtClean="0">
                          <a:solidFill>
                            <a:schemeClr val="bg1"/>
                          </a:solidFill>
                          <a:latin typeface="微软雅黑" panose="020B0503020204020204" pitchFamily="34" charset="-122"/>
                          <a:ea typeface="微软雅黑" panose="020B0503020204020204" pitchFamily="34" charset="-122"/>
                        </a:rPr>
                        <a:t>号文</a:t>
                      </a:r>
                      <a:endParaRPr lang="zh-CN" altLang="en-US" sz="1000" b="1"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r>
              <a:tr h="1923027">
                <a:tc>
                  <a:txBody>
                    <a:bodyPr/>
                    <a:lstStyle/>
                    <a:p>
                      <a:pPr algn="ctr"/>
                      <a:r>
                        <a:rPr lang="en-US" altLang="zh-CN" sz="1200" dirty="0" smtClean="0">
                          <a:solidFill>
                            <a:schemeClr val="tx2"/>
                          </a:solidFill>
                          <a:latin typeface="微软雅黑" panose="020B0503020204020204" pitchFamily="34" charset="-122"/>
                          <a:ea typeface="微软雅黑" panose="020B0503020204020204" pitchFamily="34" charset="-122"/>
                        </a:rPr>
                        <a:t>3</a:t>
                      </a:r>
                      <a:endParaRPr lang="en-US" altLang="zh-CN" sz="12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200" dirty="0" smtClean="0">
                          <a:solidFill>
                            <a:schemeClr val="tx2"/>
                          </a:solidFill>
                          <a:latin typeface="微软雅黑" panose="020B0503020204020204" pitchFamily="34" charset="-122"/>
                          <a:ea typeface="微软雅黑" panose="020B0503020204020204" pitchFamily="34" charset="-122"/>
                        </a:rPr>
                        <a:t>专家论证参加人员</a:t>
                      </a:r>
                      <a:endParaRPr lang="zh-CN" altLang="en-US" sz="12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200" dirty="0" smtClean="0">
                          <a:solidFill>
                            <a:schemeClr val="tx2"/>
                          </a:solidFill>
                          <a:latin typeface="微软雅黑" panose="020B0503020204020204" pitchFamily="34" charset="-122"/>
                          <a:ea typeface="微软雅黑" panose="020B0503020204020204" pitchFamily="34" charset="-122"/>
                        </a:rPr>
                        <a:t>（一）专家；</a:t>
                      </a:r>
                      <a:endParaRPr lang="zh-CN" altLang="en-US" sz="1200" dirty="0" smtClean="0">
                        <a:solidFill>
                          <a:schemeClr val="tx2"/>
                        </a:solidFill>
                        <a:latin typeface="微软雅黑" panose="020B0503020204020204" pitchFamily="34" charset="-122"/>
                        <a:ea typeface="微软雅黑" panose="020B0503020204020204" pitchFamily="34" charset="-122"/>
                      </a:endParaRPr>
                    </a:p>
                    <a:p>
                      <a:r>
                        <a:rPr lang="zh-CN" altLang="en-US" sz="1200" dirty="0" smtClean="0">
                          <a:latin typeface="微软雅黑" panose="020B0503020204020204" pitchFamily="34" charset="-122"/>
                          <a:ea typeface="微软雅黑" panose="020B0503020204020204" pitchFamily="34" charset="-122"/>
                        </a:rPr>
                        <a:t>（二）</a:t>
                      </a:r>
                      <a:r>
                        <a:rPr lang="zh-CN" altLang="en-US" sz="1200" b="1" dirty="0" smtClean="0">
                          <a:solidFill>
                            <a:srgbClr val="FF0000"/>
                          </a:solidFill>
                          <a:latin typeface="微软雅黑" panose="020B0503020204020204" pitchFamily="34" charset="-122"/>
                          <a:ea typeface="微软雅黑" panose="020B0503020204020204" pitchFamily="34" charset="-122"/>
                        </a:rPr>
                        <a:t>建设单位项目负责人；</a:t>
                      </a:r>
                      <a:endParaRPr lang="zh-CN" altLang="en-US" sz="1200" b="1" dirty="0" smtClean="0">
                        <a:solidFill>
                          <a:srgbClr val="FF0000"/>
                        </a:solidFill>
                        <a:latin typeface="微软雅黑" panose="020B0503020204020204" pitchFamily="34" charset="-122"/>
                        <a:ea typeface="微软雅黑" panose="020B0503020204020204" pitchFamily="34" charset="-122"/>
                      </a:endParaRPr>
                    </a:p>
                    <a:p>
                      <a:r>
                        <a:rPr lang="zh-CN" altLang="en-US" sz="1200" dirty="0" smtClean="0">
                          <a:solidFill>
                            <a:schemeClr val="tx2"/>
                          </a:solidFill>
                          <a:latin typeface="微软雅黑" panose="020B0503020204020204" pitchFamily="34" charset="-122"/>
                          <a:ea typeface="微软雅黑" panose="020B0503020204020204" pitchFamily="34" charset="-122"/>
                        </a:rPr>
                        <a:t>（三）有关勘察、设计单位项目技术负责人及相关人员；</a:t>
                      </a:r>
                      <a:endParaRPr lang="zh-CN" altLang="en-US" sz="1200" dirty="0" smtClean="0">
                        <a:solidFill>
                          <a:schemeClr val="tx2"/>
                        </a:solidFill>
                        <a:latin typeface="微软雅黑" panose="020B0503020204020204" pitchFamily="34" charset="-122"/>
                        <a:ea typeface="微软雅黑" panose="020B0503020204020204" pitchFamily="34" charset="-122"/>
                      </a:endParaRPr>
                    </a:p>
                    <a:p>
                      <a:r>
                        <a:rPr lang="zh-CN" altLang="en-US" sz="1200" dirty="0" smtClean="0">
                          <a:solidFill>
                            <a:schemeClr val="tx2"/>
                          </a:solidFill>
                          <a:latin typeface="微软雅黑" panose="020B0503020204020204" pitchFamily="34" charset="-122"/>
                          <a:ea typeface="微软雅黑" panose="020B0503020204020204" pitchFamily="34" charset="-122"/>
                        </a:rPr>
                        <a:t>（四）</a:t>
                      </a:r>
                      <a:r>
                        <a:rPr lang="zh-CN" altLang="en-US" sz="1200" b="1" dirty="0" smtClean="0">
                          <a:solidFill>
                            <a:srgbClr val="FF0000"/>
                          </a:solidFill>
                          <a:latin typeface="微软雅黑" panose="020B0503020204020204" pitchFamily="34" charset="-122"/>
                          <a:ea typeface="微软雅黑" panose="020B0503020204020204" pitchFamily="34" charset="-122"/>
                        </a:rPr>
                        <a:t>总承包单位和分包单位技术负责人或授权委派的专业技术人员、</a:t>
                      </a:r>
                      <a:r>
                        <a:rPr lang="zh-CN" altLang="en-US" sz="1200" dirty="0" smtClean="0">
                          <a:solidFill>
                            <a:schemeClr val="tx2"/>
                          </a:solidFill>
                          <a:latin typeface="微软雅黑" panose="020B0503020204020204" pitchFamily="34" charset="-122"/>
                          <a:ea typeface="微软雅黑" panose="020B0503020204020204" pitchFamily="34" charset="-122"/>
                        </a:rPr>
                        <a:t>项目负责人、项目技术负责人、专项施工方案编制人员、项目专职安全生产管理人员</a:t>
                      </a:r>
                      <a:r>
                        <a:rPr lang="zh-CN" altLang="en-US" sz="1200" b="1" dirty="0" smtClean="0">
                          <a:solidFill>
                            <a:srgbClr val="FF0000"/>
                          </a:solidFill>
                          <a:latin typeface="微软雅黑" panose="020B0503020204020204" pitchFamily="34" charset="-122"/>
                          <a:ea typeface="微软雅黑" panose="020B0503020204020204" pitchFamily="34" charset="-122"/>
                        </a:rPr>
                        <a:t>及相关人员；</a:t>
                      </a:r>
                      <a:endParaRPr lang="zh-CN" altLang="en-US" sz="1200" b="1" dirty="0" smtClean="0">
                        <a:solidFill>
                          <a:srgbClr val="FF0000"/>
                        </a:solidFill>
                        <a:latin typeface="微软雅黑" panose="020B0503020204020204" pitchFamily="34" charset="-122"/>
                        <a:ea typeface="微软雅黑" panose="020B0503020204020204" pitchFamily="34" charset="-122"/>
                      </a:endParaRPr>
                    </a:p>
                    <a:p>
                      <a:r>
                        <a:rPr lang="zh-CN" altLang="en-US" sz="1200" dirty="0" smtClean="0">
                          <a:solidFill>
                            <a:schemeClr val="tx2"/>
                          </a:solidFill>
                          <a:latin typeface="微软雅黑" panose="020B0503020204020204" pitchFamily="34" charset="-122"/>
                          <a:ea typeface="微软雅黑" panose="020B0503020204020204" pitchFamily="34" charset="-122"/>
                        </a:rPr>
                        <a:t>（五）监理单位项目总监理工程师</a:t>
                      </a:r>
                      <a:r>
                        <a:rPr lang="zh-CN" altLang="en-US" sz="1200" b="1" dirty="0" smtClean="0">
                          <a:solidFill>
                            <a:srgbClr val="FF0000"/>
                          </a:solidFill>
                          <a:latin typeface="微软雅黑" panose="020B0503020204020204" pitchFamily="34" charset="-122"/>
                          <a:ea typeface="微软雅黑" panose="020B0503020204020204" pitchFamily="34" charset="-122"/>
                        </a:rPr>
                        <a:t>及专业监理工程师。</a:t>
                      </a:r>
                      <a:endParaRPr lang="zh-CN" altLang="en-US" sz="1200" b="1" dirty="0" smtClean="0">
                        <a:solidFill>
                          <a:srgbClr val="FF0000"/>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200" dirty="0" smtClean="0">
                          <a:solidFill>
                            <a:schemeClr val="tx2"/>
                          </a:solidFill>
                          <a:latin typeface="微软雅黑" panose="020B0503020204020204" pitchFamily="34" charset="-122"/>
                          <a:ea typeface="微软雅黑" panose="020B0503020204020204" pitchFamily="34" charset="-122"/>
                        </a:rPr>
                        <a:t>（一）专家组成员；</a:t>
                      </a:r>
                      <a:endParaRPr lang="zh-CN" altLang="en-US" sz="1200" dirty="0" smtClean="0">
                        <a:solidFill>
                          <a:schemeClr val="tx2"/>
                        </a:solidFill>
                        <a:latin typeface="微软雅黑" panose="020B0503020204020204" pitchFamily="34" charset="-122"/>
                        <a:ea typeface="微软雅黑" panose="020B0503020204020204" pitchFamily="34" charset="-122"/>
                      </a:endParaRPr>
                    </a:p>
                    <a:p>
                      <a:r>
                        <a:rPr lang="zh-CN" altLang="en-US" sz="1200" dirty="0" smtClean="0">
                          <a:solidFill>
                            <a:schemeClr val="tx2"/>
                          </a:solidFill>
                          <a:latin typeface="微软雅黑" panose="020B0503020204020204" pitchFamily="34" charset="-122"/>
                          <a:ea typeface="微软雅黑" panose="020B0503020204020204" pitchFamily="34" charset="-122"/>
                        </a:rPr>
                        <a:t>（二）</a:t>
                      </a:r>
                      <a:r>
                        <a:rPr lang="zh-CN" altLang="en-US" sz="1200" b="1" dirty="0" smtClean="0">
                          <a:solidFill>
                            <a:srgbClr val="FF0000"/>
                          </a:solidFill>
                          <a:latin typeface="微软雅黑" panose="020B0503020204020204" pitchFamily="34" charset="-122"/>
                          <a:ea typeface="微软雅黑" panose="020B0503020204020204" pitchFamily="34" charset="-122"/>
                        </a:rPr>
                        <a:t>建设单位项目负责人或技术负责人；</a:t>
                      </a:r>
                      <a:endParaRPr lang="zh-CN" altLang="en-US" sz="1200" b="1" dirty="0" smtClean="0">
                        <a:solidFill>
                          <a:srgbClr val="FF0000"/>
                        </a:solidFill>
                        <a:latin typeface="微软雅黑" panose="020B0503020204020204" pitchFamily="34" charset="-122"/>
                        <a:ea typeface="微软雅黑" panose="020B0503020204020204" pitchFamily="34" charset="-122"/>
                      </a:endParaRPr>
                    </a:p>
                    <a:p>
                      <a:r>
                        <a:rPr lang="zh-CN" altLang="en-US" sz="1200" dirty="0" smtClean="0">
                          <a:solidFill>
                            <a:schemeClr val="tx2"/>
                          </a:solidFill>
                          <a:latin typeface="微软雅黑" panose="020B0503020204020204" pitchFamily="34" charset="-122"/>
                          <a:ea typeface="微软雅黑" panose="020B0503020204020204" pitchFamily="34" charset="-122"/>
                        </a:rPr>
                        <a:t>（三）监理单位项目总监理工程师及相关人员；</a:t>
                      </a:r>
                      <a:r>
                        <a:rPr lang="zh-CN" altLang="en-US" sz="1200" dirty="0" smtClean="0">
                          <a:latin typeface="微软雅黑" panose="020B0503020204020204" pitchFamily="34" charset="-122"/>
                          <a:ea typeface="微软雅黑" panose="020B0503020204020204" pitchFamily="34" charset="-122"/>
                        </a:rPr>
                        <a:t> </a:t>
                      </a:r>
                      <a:endParaRPr lang="zh-CN" altLang="en-US" sz="1200" dirty="0" smtClean="0">
                        <a:latin typeface="微软雅黑" panose="020B0503020204020204" pitchFamily="34" charset="-122"/>
                        <a:ea typeface="微软雅黑" panose="020B0503020204020204" pitchFamily="34" charset="-122"/>
                      </a:endParaRPr>
                    </a:p>
                    <a:p>
                      <a:r>
                        <a:rPr lang="zh-CN" altLang="en-US" sz="1200" dirty="0" smtClean="0">
                          <a:solidFill>
                            <a:schemeClr val="tx2"/>
                          </a:solidFill>
                          <a:latin typeface="微软雅黑" panose="020B0503020204020204" pitchFamily="34" charset="-122"/>
                          <a:ea typeface="微软雅黑" panose="020B0503020204020204" pitchFamily="34" charset="-122"/>
                        </a:rPr>
                        <a:t>（四）</a:t>
                      </a:r>
                      <a:r>
                        <a:rPr lang="zh-CN" altLang="en-US" sz="1200" b="1" dirty="0" smtClean="0">
                          <a:solidFill>
                            <a:srgbClr val="FF0000"/>
                          </a:solidFill>
                          <a:latin typeface="微软雅黑" panose="020B0503020204020204" pitchFamily="34" charset="-122"/>
                          <a:ea typeface="微软雅黑" panose="020B0503020204020204" pitchFamily="34" charset="-122"/>
                        </a:rPr>
                        <a:t>施工单位分管安全的负责人、技术负责人、</a:t>
                      </a:r>
                      <a:r>
                        <a:rPr lang="zh-CN" altLang="en-US" sz="1200" dirty="0" smtClean="0">
                          <a:solidFill>
                            <a:schemeClr val="tx2"/>
                          </a:solidFill>
                          <a:latin typeface="微软雅黑" panose="020B0503020204020204" pitchFamily="34" charset="-122"/>
                          <a:ea typeface="微软雅黑" panose="020B0503020204020204" pitchFamily="34" charset="-122"/>
                        </a:rPr>
                        <a:t>项目负责人、项目技术负责人、专项方案编制人员、项目专职安全生产管理人员；</a:t>
                      </a:r>
                      <a:endParaRPr lang="zh-CN" altLang="en-US" sz="1200" dirty="0" smtClean="0">
                        <a:solidFill>
                          <a:schemeClr val="tx2"/>
                        </a:solidFill>
                        <a:latin typeface="微软雅黑" panose="020B0503020204020204" pitchFamily="34" charset="-122"/>
                        <a:ea typeface="微软雅黑" panose="020B0503020204020204" pitchFamily="34" charset="-122"/>
                      </a:endParaRPr>
                    </a:p>
                    <a:p>
                      <a:r>
                        <a:rPr lang="zh-CN" altLang="en-US" sz="1200" dirty="0" smtClean="0">
                          <a:solidFill>
                            <a:schemeClr val="tx2"/>
                          </a:solidFill>
                          <a:latin typeface="微软雅黑" panose="020B0503020204020204" pitchFamily="34" charset="-122"/>
                          <a:ea typeface="微软雅黑" panose="020B0503020204020204" pitchFamily="34" charset="-122"/>
                        </a:rPr>
                        <a:t>（五）勘察、设计单位项目技术负责人及相关人员。</a:t>
                      </a:r>
                      <a:endParaRPr lang="zh-CN" altLang="en-US" sz="12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r>
              <a:tr h="1516534">
                <a:tc>
                  <a:txBody>
                    <a:bodyPr/>
                    <a:lstStyle/>
                    <a:p>
                      <a:pPr algn="ctr"/>
                      <a:r>
                        <a:rPr lang="en-US" altLang="zh-CN" sz="1200" dirty="0" smtClean="0">
                          <a:solidFill>
                            <a:schemeClr val="tx2"/>
                          </a:solidFill>
                          <a:latin typeface="微软雅黑" panose="020B0503020204020204" pitchFamily="34" charset="-122"/>
                          <a:ea typeface="微软雅黑" panose="020B0503020204020204" pitchFamily="34" charset="-122"/>
                        </a:rPr>
                        <a:t>4</a:t>
                      </a:r>
                      <a:endParaRPr lang="en-US" altLang="zh-CN" sz="12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200" dirty="0" smtClean="0">
                          <a:solidFill>
                            <a:schemeClr val="tx2"/>
                          </a:solidFill>
                          <a:latin typeface="微软雅黑" panose="020B0503020204020204" pitchFamily="34" charset="-122"/>
                          <a:ea typeface="微软雅黑" panose="020B0503020204020204" pitchFamily="34" charset="-122"/>
                        </a:rPr>
                        <a:t>专家论证内容</a:t>
                      </a:r>
                      <a:endParaRPr lang="zh-CN" altLang="en-US" sz="12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200" dirty="0" smtClean="0">
                          <a:solidFill>
                            <a:schemeClr val="tx2"/>
                          </a:solidFill>
                          <a:effectLst/>
                          <a:latin typeface="微软雅黑" panose="020B0503020204020204" pitchFamily="34" charset="-122"/>
                          <a:ea typeface="微软雅黑" panose="020B0503020204020204" pitchFamily="34" charset="-122"/>
                        </a:rPr>
                        <a:t>（一）专项施工方案内容是否完整、可行；</a:t>
                      </a:r>
                      <a:endParaRPr lang="zh-CN" altLang="en-US" sz="1200" dirty="0" smtClean="0">
                        <a:solidFill>
                          <a:schemeClr val="tx2"/>
                        </a:solidFill>
                        <a:effectLst/>
                        <a:latin typeface="微软雅黑" panose="020B0503020204020204" pitchFamily="34" charset="-122"/>
                        <a:ea typeface="微软雅黑" panose="020B0503020204020204" pitchFamily="34" charset="-122"/>
                      </a:endParaRPr>
                    </a:p>
                    <a:p>
                      <a:r>
                        <a:rPr lang="zh-CN" altLang="en-US" sz="1200" dirty="0" smtClean="0">
                          <a:solidFill>
                            <a:schemeClr val="tx2"/>
                          </a:solidFill>
                          <a:effectLst/>
                          <a:latin typeface="微软雅黑" panose="020B0503020204020204" pitchFamily="34" charset="-122"/>
                          <a:ea typeface="微软雅黑" panose="020B0503020204020204" pitchFamily="34" charset="-122"/>
                        </a:rPr>
                        <a:t>（二）专项施工方案计算书和验算依据、</a:t>
                      </a:r>
                      <a:r>
                        <a:rPr lang="zh-CN" altLang="en-US" sz="1200" b="1" dirty="0" smtClean="0">
                          <a:solidFill>
                            <a:srgbClr val="FF0000"/>
                          </a:solidFill>
                          <a:effectLst/>
                          <a:latin typeface="微软雅黑" panose="020B0503020204020204" pitchFamily="34" charset="-122"/>
                          <a:ea typeface="微软雅黑" panose="020B0503020204020204" pitchFamily="34" charset="-122"/>
                        </a:rPr>
                        <a:t>施工图</a:t>
                      </a:r>
                      <a:r>
                        <a:rPr lang="zh-CN" altLang="en-US" sz="1200" dirty="0" smtClean="0">
                          <a:solidFill>
                            <a:schemeClr val="tx2"/>
                          </a:solidFill>
                          <a:effectLst/>
                          <a:latin typeface="微软雅黑" panose="020B0503020204020204" pitchFamily="34" charset="-122"/>
                          <a:ea typeface="微软雅黑" panose="020B0503020204020204" pitchFamily="34" charset="-122"/>
                        </a:rPr>
                        <a:t>是否符合有关标准规范；</a:t>
                      </a:r>
                      <a:endParaRPr lang="zh-CN" altLang="en-US" sz="1200" dirty="0" smtClean="0">
                        <a:solidFill>
                          <a:schemeClr val="tx2"/>
                        </a:solidFill>
                        <a:effectLst/>
                        <a:latin typeface="微软雅黑" panose="020B0503020204020204" pitchFamily="34" charset="-122"/>
                        <a:ea typeface="微软雅黑" panose="020B0503020204020204" pitchFamily="34" charset="-122"/>
                      </a:endParaRPr>
                    </a:p>
                    <a:p>
                      <a:r>
                        <a:rPr lang="zh-CN" altLang="en-US" sz="1200" dirty="0" smtClean="0">
                          <a:effectLst/>
                          <a:latin typeface="微软雅黑" panose="020B0503020204020204" pitchFamily="34" charset="-122"/>
                          <a:ea typeface="微软雅黑" panose="020B0503020204020204" pitchFamily="34" charset="-122"/>
                        </a:rPr>
                        <a:t>（三）</a:t>
                      </a:r>
                      <a:r>
                        <a:rPr lang="zh-CN" altLang="en-US" sz="1200" b="1" dirty="0" smtClean="0">
                          <a:solidFill>
                            <a:srgbClr val="FF0000"/>
                          </a:solidFill>
                          <a:effectLst/>
                          <a:latin typeface="微软雅黑" panose="020B0503020204020204" pitchFamily="34" charset="-122"/>
                          <a:ea typeface="微软雅黑" panose="020B0503020204020204" pitchFamily="34" charset="-122"/>
                        </a:rPr>
                        <a:t>专项施工方案是否满足现场实际情况，并能够确保施工安全。</a:t>
                      </a:r>
                      <a:endParaRPr lang="zh-CN" altLang="en-US" sz="1200" b="1" dirty="0" smtClean="0">
                        <a:solidFill>
                          <a:srgbClr val="FF0000"/>
                        </a:solidFill>
                        <a:effectLst/>
                        <a:latin typeface="微软雅黑" panose="020B0503020204020204" pitchFamily="34" charset="-122"/>
                        <a:ea typeface="微软雅黑" panose="020B0503020204020204" pitchFamily="34" charset="-122"/>
                      </a:endParaRPr>
                    </a:p>
                    <a:p>
                      <a:endParaRPr lang="zh-CN" altLang="en-US" sz="1200" dirty="0" smtClean="0">
                        <a:effectLst/>
                        <a:latin typeface="微软雅黑" panose="020B0503020204020204" pitchFamily="34" charset="-122"/>
                        <a:ea typeface="微软雅黑" panose="020B0503020204020204" pitchFamily="34" charset="-122"/>
                      </a:endParaRPr>
                    </a:p>
                    <a:p>
                      <a:endParaRPr lang="zh-CN" altLang="en-US" sz="1200" dirty="0" smtClean="0">
                        <a:effectLst/>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200" dirty="0" smtClean="0">
                          <a:solidFill>
                            <a:schemeClr val="tx2"/>
                          </a:solidFill>
                          <a:effectLst/>
                          <a:latin typeface="微软雅黑" panose="020B0503020204020204" pitchFamily="34" charset="-122"/>
                          <a:ea typeface="微软雅黑" panose="020B0503020204020204" pitchFamily="34" charset="-122"/>
                        </a:rPr>
                        <a:t>（一）专项方案内容是否完整、可行；</a:t>
                      </a:r>
                      <a:endParaRPr lang="zh-CN" altLang="en-US" sz="1200" dirty="0" smtClean="0">
                        <a:solidFill>
                          <a:schemeClr val="tx2"/>
                        </a:solidFill>
                        <a:effectLst/>
                        <a:latin typeface="微软雅黑" panose="020B0503020204020204" pitchFamily="34" charset="-122"/>
                        <a:ea typeface="微软雅黑" panose="020B0503020204020204" pitchFamily="34" charset="-122"/>
                      </a:endParaRPr>
                    </a:p>
                    <a:p>
                      <a:r>
                        <a:rPr lang="zh-CN" altLang="en-US" sz="1200" dirty="0" smtClean="0">
                          <a:solidFill>
                            <a:schemeClr val="tx2"/>
                          </a:solidFill>
                          <a:effectLst/>
                          <a:latin typeface="微软雅黑" panose="020B0503020204020204" pitchFamily="34" charset="-122"/>
                          <a:ea typeface="微软雅黑" panose="020B0503020204020204" pitchFamily="34" charset="-122"/>
                        </a:rPr>
                        <a:t>（二）专项方案计算书和验算依据是否符合有关标准规范；</a:t>
                      </a:r>
                      <a:endParaRPr lang="zh-CN" altLang="en-US" sz="1200" dirty="0" smtClean="0">
                        <a:solidFill>
                          <a:schemeClr val="tx2"/>
                        </a:solidFill>
                        <a:effectLst/>
                        <a:latin typeface="微软雅黑" panose="020B0503020204020204" pitchFamily="34" charset="-122"/>
                        <a:ea typeface="微软雅黑" panose="020B0503020204020204" pitchFamily="34" charset="-122"/>
                      </a:endParaRPr>
                    </a:p>
                    <a:p>
                      <a:r>
                        <a:rPr lang="zh-CN" altLang="en-US" sz="1200" dirty="0" smtClean="0">
                          <a:solidFill>
                            <a:schemeClr val="tx2"/>
                          </a:solidFill>
                          <a:effectLst/>
                          <a:latin typeface="微软雅黑" panose="020B0503020204020204" pitchFamily="34" charset="-122"/>
                          <a:ea typeface="微软雅黑" panose="020B0503020204020204" pitchFamily="34" charset="-122"/>
                        </a:rPr>
                        <a:t>（三）</a:t>
                      </a:r>
                      <a:r>
                        <a:rPr lang="zh-CN" altLang="en-US" sz="1200" b="1" dirty="0" smtClean="0">
                          <a:solidFill>
                            <a:srgbClr val="FF0000"/>
                          </a:solidFill>
                          <a:effectLst/>
                          <a:latin typeface="微软雅黑" panose="020B0503020204020204" pitchFamily="34" charset="-122"/>
                          <a:ea typeface="微软雅黑" panose="020B0503020204020204" pitchFamily="34" charset="-122"/>
                        </a:rPr>
                        <a:t>安全施工的基本条件</a:t>
                      </a:r>
                      <a:r>
                        <a:rPr lang="zh-CN" altLang="en-US" sz="1200" dirty="0" smtClean="0">
                          <a:solidFill>
                            <a:schemeClr val="tx2"/>
                          </a:solidFill>
                          <a:effectLst/>
                          <a:latin typeface="微软雅黑" panose="020B0503020204020204" pitchFamily="34" charset="-122"/>
                          <a:ea typeface="微软雅黑" panose="020B0503020204020204" pitchFamily="34" charset="-122"/>
                        </a:rPr>
                        <a:t>是否满足现场实际情况。</a:t>
                      </a:r>
                      <a:endParaRPr lang="zh-CN" altLang="en-US" sz="1200" dirty="0" smtClean="0">
                        <a:solidFill>
                          <a:schemeClr val="tx2"/>
                        </a:solidFill>
                        <a:effectLst/>
                        <a:latin typeface="微软雅黑" panose="020B0503020204020204" pitchFamily="34" charset="-122"/>
                        <a:ea typeface="微软雅黑" panose="020B0503020204020204" pitchFamily="34" charset="-122"/>
                      </a:endParaRPr>
                    </a:p>
                    <a:p>
                      <a:br>
                        <a:rPr lang="zh-CN" altLang="en-US" sz="1200" dirty="0" smtClean="0">
                          <a:effectLst/>
                          <a:latin typeface="微软雅黑" panose="020B0503020204020204" pitchFamily="34" charset="-122"/>
                          <a:ea typeface="微软雅黑" panose="020B0503020204020204" pitchFamily="34" charset="-122"/>
                        </a:rPr>
                      </a:br>
                      <a:endParaRPr lang="zh-CN" altLang="en-US" sz="1200" dirty="0" smtClean="0">
                        <a:effectLst/>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r>
            </a:tbl>
          </a:graphicData>
        </a:graphic>
      </p:graphicFrame>
      <p:sp>
        <p:nvSpPr>
          <p:cNvPr id="8"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05</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9"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en-US" altLang="zh-CN" sz="1800" dirty="0">
                <a:solidFill>
                  <a:schemeClr val="tx2"/>
                </a:solidFill>
                <a:latin typeface="微软雅黑" panose="020B0503020204020204" pitchFamily="34" charset="-122"/>
                <a:ea typeface="微软雅黑" panose="020B0503020204020204" pitchFamily="34" charset="-122"/>
              </a:rPr>
              <a:t>31</a:t>
            </a:r>
            <a:r>
              <a:rPr lang="zh-CN" altLang="en-US" sz="1800" dirty="0">
                <a:solidFill>
                  <a:schemeClr val="tx2"/>
                </a:solidFill>
                <a:latin typeface="微软雅黑" panose="020B0503020204020204" pitchFamily="34" charset="-122"/>
                <a:ea typeface="微软雅黑" panose="020B0503020204020204" pitchFamily="34" charset="-122"/>
              </a:rPr>
              <a:t>号文与原</a:t>
            </a:r>
            <a:r>
              <a:rPr lang="en-US" altLang="zh-CN" sz="1800" dirty="0">
                <a:solidFill>
                  <a:schemeClr val="tx2"/>
                </a:solidFill>
                <a:latin typeface="微软雅黑" panose="020B0503020204020204" pitchFamily="34" charset="-122"/>
                <a:ea typeface="微软雅黑" panose="020B0503020204020204" pitchFamily="34" charset="-122"/>
              </a:rPr>
              <a:t>87</a:t>
            </a:r>
            <a:r>
              <a:rPr lang="zh-CN" altLang="en-US" sz="1800" dirty="0">
                <a:solidFill>
                  <a:schemeClr val="tx2"/>
                </a:solidFill>
                <a:latin typeface="微软雅黑" panose="020B0503020204020204" pitchFamily="34" charset="-122"/>
                <a:ea typeface="微软雅黑" panose="020B0503020204020204" pitchFamily="34" charset="-122"/>
              </a:rPr>
              <a:t>号文对比详情</a:t>
            </a:r>
            <a:endParaRPr lang="zh-CN" altLang="en-US"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格 12"/>
          <p:cNvGraphicFramePr>
            <a:graphicFrameLocks noGrp="1"/>
          </p:cNvGraphicFramePr>
          <p:nvPr>
            <p:custDataLst>
              <p:tags r:id="rId1"/>
            </p:custDataLst>
          </p:nvPr>
        </p:nvGraphicFramePr>
        <p:xfrm>
          <a:off x="326104" y="791042"/>
          <a:ext cx="8555549" cy="3347064"/>
        </p:xfrm>
        <a:graphic>
          <a:graphicData uri="http://schemas.openxmlformats.org/drawingml/2006/table">
            <a:tbl>
              <a:tblPr firstRow="1" bandRow="1">
                <a:tableStyleId>{F5AB1C69-6EDB-4FF4-983F-18BD219EF322}</a:tableStyleId>
              </a:tblPr>
              <a:tblGrid>
                <a:gridCol w="521021"/>
                <a:gridCol w="707566"/>
                <a:gridCol w="3829530"/>
                <a:gridCol w="3497432"/>
              </a:tblGrid>
              <a:tr h="258299">
                <a:tc>
                  <a:txBody>
                    <a:bodyPr/>
                    <a:lstStyle/>
                    <a:p>
                      <a:pPr algn="ctr"/>
                      <a:r>
                        <a:rPr lang="zh-CN" altLang="en-US" sz="900" dirty="0" smtClean="0">
                          <a:solidFill>
                            <a:schemeClr val="bg1"/>
                          </a:solidFill>
                          <a:latin typeface="微软雅黑" panose="020B0503020204020204" pitchFamily="34" charset="-122"/>
                          <a:ea typeface="微软雅黑" panose="020B0503020204020204" pitchFamily="34" charset="-122"/>
                        </a:rPr>
                        <a:t>序号</a:t>
                      </a:r>
                      <a:endParaRPr lang="zh-CN" altLang="en-US" sz="9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zh-CN" altLang="en-US" sz="900" dirty="0" smtClean="0">
                          <a:solidFill>
                            <a:schemeClr val="bg1"/>
                          </a:solidFill>
                          <a:latin typeface="微软雅黑" panose="020B0503020204020204" pitchFamily="34" charset="-122"/>
                          <a:ea typeface="微软雅黑" panose="020B0503020204020204" pitchFamily="34" charset="-122"/>
                        </a:rPr>
                        <a:t>名称</a:t>
                      </a:r>
                      <a:endParaRPr lang="zh-CN" altLang="en-US" sz="9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900" dirty="0" smtClean="0">
                          <a:solidFill>
                            <a:schemeClr val="bg1"/>
                          </a:solidFill>
                          <a:latin typeface="微软雅黑" panose="020B0503020204020204" pitchFamily="34" charset="-122"/>
                          <a:ea typeface="微软雅黑" panose="020B0503020204020204" pitchFamily="34" charset="-122"/>
                        </a:rPr>
                        <a:t>31</a:t>
                      </a:r>
                      <a:r>
                        <a:rPr lang="zh-CN" altLang="en-US" sz="900" dirty="0" smtClean="0">
                          <a:solidFill>
                            <a:schemeClr val="bg1"/>
                          </a:solidFill>
                          <a:latin typeface="微软雅黑" panose="020B0503020204020204" pitchFamily="34" charset="-122"/>
                          <a:ea typeface="微软雅黑" panose="020B0503020204020204" pitchFamily="34" charset="-122"/>
                        </a:rPr>
                        <a:t>号文</a:t>
                      </a:r>
                      <a:endParaRPr lang="zh-CN" altLang="en-US" sz="9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900" dirty="0" smtClean="0">
                          <a:solidFill>
                            <a:schemeClr val="bg1"/>
                          </a:solidFill>
                          <a:latin typeface="微软雅黑" panose="020B0503020204020204" pitchFamily="34" charset="-122"/>
                          <a:ea typeface="微软雅黑" panose="020B0503020204020204" pitchFamily="34" charset="-122"/>
                        </a:rPr>
                        <a:t>87</a:t>
                      </a:r>
                      <a:r>
                        <a:rPr lang="zh-CN" altLang="en-US" sz="900" dirty="0" smtClean="0">
                          <a:solidFill>
                            <a:schemeClr val="bg1"/>
                          </a:solidFill>
                          <a:latin typeface="微软雅黑" panose="020B0503020204020204" pitchFamily="34" charset="-122"/>
                          <a:ea typeface="微软雅黑" panose="020B0503020204020204" pitchFamily="34" charset="-122"/>
                        </a:rPr>
                        <a:t>号文</a:t>
                      </a:r>
                      <a:endParaRPr lang="zh-CN" altLang="en-US" sz="9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r>
              <a:tr h="1145309">
                <a:tc>
                  <a:txBody>
                    <a:bodyPr/>
                    <a:lstStyle/>
                    <a:p>
                      <a:pPr algn="ctr"/>
                      <a:r>
                        <a:rPr lang="en-US" altLang="zh-CN" sz="900" dirty="0" smtClean="0">
                          <a:solidFill>
                            <a:schemeClr val="tx2"/>
                          </a:solidFill>
                          <a:latin typeface="微软雅黑" panose="020B0503020204020204" pitchFamily="34" charset="-122"/>
                          <a:ea typeface="微软雅黑" panose="020B0503020204020204" pitchFamily="34" charset="-122"/>
                        </a:rPr>
                        <a:t>5</a:t>
                      </a:r>
                      <a:endParaRPr lang="en-US" altLang="zh-CN" sz="9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900" dirty="0" smtClean="0">
                          <a:solidFill>
                            <a:schemeClr val="tx2"/>
                          </a:solidFill>
                          <a:latin typeface="微软雅黑" panose="020B0503020204020204" pitchFamily="34" charset="-122"/>
                          <a:ea typeface="微软雅黑" panose="020B0503020204020204" pitchFamily="34" charset="-122"/>
                        </a:rPr>
                        <a:t>专项施工方案修改</a:t>
                      </a:r>
                      <a:endParaRPr lang="zh-CN" altLang="en-US" sz="9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000" b="1" dirty="0" smtClean="0">
                          <a:solidFill>
                            <a:srgbClr val="FF0000"/>
                          </a:solidFill>
                          <a:latin typeface="微软雅黑" panose="020B0503020204020204" pitchFamily="34" charset="-122"/>
                          <a:ea typeface="微软雅黑" panose="020B0503020204020204" pitchFamily="34" charset="-122"/>
                        </a:rPr>
                        <a:t>超过一定规模的危大工程专项施工方案经专家论证后结论为“通过”的，施工单位可参考专家意见自行修改完善；结论为“修改后通过”的，专家意见要明确具体修改内容，施工单位应当按照专家意见进行修改，并履行有关审核和审查手续后方可实施，修改情况应及时告知专家。</a:t>
                      </a:r>
                      <a:endParaRPr lang="zh-CN" altLang="en-US" sz="1000" b="1" dirty="0" smtClean="0">
                        <a:solidFill>
                          <a:srgbClr val="FF0000"/>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000" dirty="0" smtClean="0">
                          <a:solidFill>
                            <a:schemeClr val="tx2"/>
                          </a:solidFill>
                          <a:latin typeface="微软雅黑" panose="020B0503020204020204" pitchFamily="34" charset="-122"/>
                          <a:ea typeface="微软雅黑" panose="020B0503020204020204" pitchFamily="34" charset="-122"/>
                        </a:rPr>
                        <a:t>施工单位应当</a:t>
                      </a:r>
                      <a:r>
                        <a:rPr lang="zh-CN" altLang="en-US" sz="1000" b="1" dirty="0" smtClean="0">
                          <a:solidFill>
                            <a:srgbClr val="FF0000"/>
                          </a:solidFill>
                          <a:latin typeface="微软雅黑" panose="020B0503020204020204" pitchFamily="34" charset="-122"/>
                          <a:ea typeface="微软雅黑" panose="020B0503020204020204" pitchFamily="34" charset="-122"/>
                        </a:rPr>
                        <a:t>根据论证报告修改完善专项方案</a:t>
                      </a:r>
                      <a:r>
                        <a:rPr lang="zh-CN" altLang="en-US" sz="1000" dirty="0" smtClean="0">
                          <a:solidFill>
                            <a:schemeClr val="tx2"/>
                          </a:solidFill>
                          <a:latin typeface="微软雅黑" panose="020B0503020204020204" pitchFamily="34" charset="-122"/>
                          <a:ea typeface="微软雅黑" panose="020B0503020204020204" pitchFamily="34" charset="-122"/>
                        </a:rPr>
                        <a:t>，并经施工单位技术负责人、项目总监理工程师、建设单位项目负责人签字后，方可组织实施。</a:t>
                      </a:r>
                      <a:endParaRPr lang="zh-CN" altLang="en-US" sz="1000" dirty="0" smtClean="0">
                        <a:solidFill>
                          <a:schemeClr val="tx2"/>
                        </a:solidFill>
                        <a:latin typeface="微软雅黑" panose="020B0503020204020204" pitchFamily="34" charset="-122"/>
                        <a:ea typeface="微软雅黑" panose="020B0503020204020204" pitchFamily="34" charset="-122"/>
                      </a:endParaRPr>
                    </a:p>
                    <a:p>
                      <a:r>
                        <a:rPr lang="zh-CN" altLang="en-US" sz="1000" dirty="0" smtClean="0">
                          <a:solidFill>
                            <a:schemeClr val="tx2"/>
                          </a:solidFill>
                          <a:latin typeface="微软雅黑" panose="020B0503020204020204" pitchFamily="34" charset="-122"/>
                          <a:ea typeface="微软雅黑" panose="020B0503020204020204" pitchFamily="34" charset="-122"/>
                        </a:rPr>
                        <a:t>专项方案经论证后</a:t>
                      </a:r>
                      <a:r>
                        <a:rPr lang="zh-CN" altLang="en-US" sz="1000" b="1" dirty="0" smtClean="0">
                          <a:solidFill>
                            <a:srgbClr val="FF0000"/>
                          </a:solidFill>
                          <a:latin typeface="微软雅黑" panose="020B0503020204020204" pitchFamily="34" charset="-122"/>
                          <a:ea typeface="微软雅黑" panose="020B0503020204020204" pitchFamily="34" charset="-122"/>
                        </a:rPr>
                        <a:t>需做重大修改</a:t>
                      </a:r>
                      <a:r>
                        <a:rPr lang="zh-CN" altLang="en-US" sz="1000" dirty="0" smtClean="0">
                          <a:solidFill>
                            <a:schemeClr val="tx2"/>
                          </a:solidFill>
                          <a:latin typeface="微软雅黑" panose="020B0503020204020204" pitchFamily="34" charset="-122"/>
                          <a:ea typeface="微软雅黑" panose="020B0503020204020204" pitchFamily="34" charset="-122"/>
                        </a:rPr>
                        <a:t>的，施工单位应当按照论证报告修改，</a:t>
                      </a:r>
                      <a:r>
                        <a:rPr lang="zh-CN" altLang="en-US" sz="1000" b="1" dirty="0" smtClean="0">
                          <a:solidFill>
                            <a:srgbClr val="FF0000"/>
                          </a:solidFill>
                          <a:latin typeface="微软雅黑" panose="020B0503020204020204" pitchFamily="34" charset="-122"/>
                          <a:ea typeface="微软雅黑" panose="020B0503020204020204" pitchFamily="34" charset="-122"/>
                        </a:rPr>
                        <a:t>并重新组织专家进行论证</a:t>
                      </a:r>
                      <a:r>
                        <a:rPr lang="zh-CN" altLang="en-US" sz="1000" dirty="0" smtClean="0">
                          <a:latin typeface="微软雅黑" panose="020B0503020204020204" pitchFamily="34" charset="-122"/>
                          <a:ea typeface="微软雅黑" panose="020B0503020204020204" pitchFamily="34" charset="-122"/>
                        </a:rPr>
                        <a:t>。</a:t>
                      </a:r>
                      <a:endParaRPr lang="zh-CN" altLang="en-US" sz="1000" dirty="0" smtClean="0">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r>
              <a:tr h="971728">
                <a:tc>
                  <a:txBody>
                    <a:bodyPr/>
                    <a:lstStyle/>
                    <a:p>
                      <a:pPr algn="ctr"/>
                      <a:r>
                        <a:rPr lang="en-US" altLang="zh-CN" sz="900" dirty="0" smtClean="0">
                          <a:solidFill>
                            <a:schemeClr val="tx2"/>
                          </a:solidFill>
                          <a:latin typeface="微软雅黑" panose="020B0503020204020204" pitchFamily="34" charset="-122"/>
                          <a:ea typeface="微软雅黑" panose="020B0503020204020204" pitchFamily="34" charset="-122"/>
                        </a:rPr>
                        <a:t>6</a:t>
                      </a:r>
                      <a:endParaRPr lang="en-US" altLang="zh-CN" sz="9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900" dirty="0" smtClean="0">
                          <a:solidFill>
                            <a:schemeClr val="tx2"/>
                          </a:solidFill>
                          <a:latin typeface="微软雅黑" panose="020B0503020204020204" pitchFamily="34" charset="-122"/>
                          <a:ea typeface="微软雅黑" panose="020B0503020204020204" pitchFamily="34" charset="-122"/>
                        </a:rPr>
                        <a:t>监测方案内容</a:t>
                      </a:r>
                      <a:endParaRPr lang="zh-CN" altLang="en-US" sz="9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000" dirty="0" smtClean="0">
                          <a:solidFill>
                            <a:schemeClr val="tx2"/>
                          </a:solidFill>
                          <a:effectLst/>
                          <a:latin typeface="微软雅黑" panose="020B0503020204020204" pitchFamily="34" charset="-122"/>
                          <a:ea typeface="微软雅黑" panose="020B0503020204020204" pitchFamily="34" charset="-122"/>
                        </a:rPr>
                        <a:t>进行第三方监测的危大工程</a:t>
                      </a:r>
                      <a:r>
                        <a:rPr lang="zh-CN" altLang="en-US" sz="1000" b="1" dirty="0" smtClean="0">
                          <a:solidFill>
                            <a:srgbClr val="FF0000"/>
                          </a:solidFill>
                          <a:effectLst/>
                          <a:latin typeface="微软雅黑" panose="020B0503020204020204" pitchFamily="34" charset="-122"/>
                          <a:ea typeface="微软雅黑" panose="020B0503020204020204" pitchFamily="34" charset="-122"/>
                        </a:rPr>
                        <a:t>监测方案的主要内容应当包括工程概况、监测依据、监测内容、监测方法、人员及设备、测点布置与保护、监测频次、预警标准及监测成果报送等。</a:t>
                      </a:r>
                      <a:endParaRPr lang="zh-CN" altLang="en-US" sz="1000" b="1" dirty="0" smtClean="0">
                        <a:solidFill>
                          <a:srgbClr val="FF0000"/>
                        </a:solidFill>
                        <a:effectLst/>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000" dirty="0" smtClean="0">
                          <a:solidFill>
                            <a:schemeClr val="tx2"/>
                          </a:solidFill>
                          <a:latin typeface="微软雅黑" panose="020B0503020204020204" pitchFamily="34" charset="-122"/>
                          <a:ea typeface="微软雅黑" panose="020B0503020204020204" pitchFamily="34" charset="-122"/>
                        </a:rPr>
                        <a:t>施工单位应当指定专人对专项方案实施情况进行现场监督和按规定进行监测。</a:t>
                      </a:r>
                      <a:endParaRPr lang="en-US" altLang="zh-CN" sz="1000" dirty="0" smtClean="0">
                        <a:solidFill>
                          <a:schemeClr val="tx2"/>
                        </a:solidFill>
                        <a:latin typeface="微软雅黑" panose="020B0503020204020204" pitchFamily="34" charset="-122"/>
                        <a:ea typeface="微软雅黑" panose="020B0503020204020204" pitchFamily="34" charset="-122"/>
                      </a:endParaRPr>
                    </a:p>
                    <a:p>
                      <a:r>
                        <a:rPr lang="zh-CN" altLang="en-US" sz="1000" b="1" dirty="0" smtClean="0">
                          <a:latin typeface="微软雅黑" panose="020B0503020204020204" pitchFamily="34" charset="-122"/>
                          <a:ea typeface="微软雅黑" panose="020B0503020204020204" pitchFamily="34" charset="-122"/>
                        </a:rPr>
                        <a:t>（未明确监测方案具体内容）</a:t>
                      </a:r>
                      <a:endParaRPr lang="zh-CN" altLang="en-US" sz="1000" b="1" dirty="0" smtClean="0">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r>
              <a:tr h="971728">
                <a:tc>
                  <a:txBody>
                    <a:bodyPr/>
                    <a:lstStyle/>
                    <a:p>
                      <a:pPr algn="ctr"/>
                      <a:r>
                        <a:rPr lang="en-US" altLang="zh-CN" sz="900" dirty="0" smtClean="0">
                          <a:solidFill>
                            <a:schemeClr val="tx2"/>
                          </a:solidFill>
                          <a:latin typeface="微软雅黑" panose="020B0503020204020204" pitchFamily="34" charset="-122"/>
                          <a:ea typeface="微软雅黑" panose="020B0503020204020204" pitchFamily="34" charset="-122"/>
                        </a:rPr>
                        <a:t>7</a:t>
                      </a:r>
                      <a:endParaRPr lang="en-US" altLang="zh-CN" sz="9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marL="0" algn="ctr" defTabSz="914400" rtl="0" eaLnBrk="1" latinLnBrk="0" hangingPunct="1"/>
                      <a:r>
                        <a:rPr lang="zh-CN" altLang="en-US" sz="900" kern="1200" dirty="0" smtClean="0">
                          <a:solidFill>
                            <a:schemeClr val="tx2"/>
                          </a:solidFill>
                          <a:latin typeface="微软雅黑" panose="020B0503020204020204" pitchFamily="34" charset="-122"/>
                          <a:ea typeface="微软雅黑" panose="020B0503020204020204" pitchFamily="34" charset="-122"/>
                          <a:cs typeface="+mn-cs"/>
                        </a:rPr>
                        <a:t>关于验收人员</a:t>
                      </a:r>
                      <a:endParaRPr lang="zh-CN" altLang="en-US" sz="900" kern="1200" dirty="0" smtClean="0">
                        <a:solidFill>
                          <a:schemeClr val="tx2"/>
                        </a:solidFill>
                        <a:latin typeface="微软雅黑" panose="020B0503020204020204" pitchFamily="34" charset="-122"/>
                        <a:ea typeface="微软雅黑" panose="020B0503020204020204" pitchFamily="34" charset="-122"/>
                        <a:cs typeface="+mn-cs"/>
                      </a:endParaRPr>
                    </a:p>
                  </a:txBody>
                  <a:tcPr marL="68553" marR="68553" marT="34277" marB="34277">
                    <a:solidFill>
                      <a:schemeClr val="accent1">
                        <a:lumMod val="20000"/>
                        <a:lumOff val="80000"/>
                      </a:schemeClr>
                    </a:solidFill>
                  </a:tcPr>
                </a:tc>
                <a:tc>
                  <a:txBody>
                    <a:bodyPr/>
                    <a:lstStyle/>
                    <a:p>
                      <a:pPr marL="0" algn="l" defTabSz="914400" rtl="0" eaLnBrk="1" latinLnBrk="0" hangingPunct="1"/>
                      <a:r>
                        <a:rPr lang="zh-CN" altLang="en-US" sz="1000" b="1" kern="1200" dirty="0" smtClean="0">
                          <a:solidFill>
                            <a:schemeClr val="tx2"/>
                          </a:solidFill>
                          <a:latin typeface="微软雅黑" panose="020B0503020204020204" pitchFamily="34" charset="-122"/>
                          <a:ea typeface="微软雅黑" panose="020B0503020204020204" pitchFamily="34" charset="-122"/>
                          <a:cs typeface="+mn-cs"/>
                        </a:rPr>
                        <a:t>（一）总承包单位和分包单位技术负责人或授权委派的专业技术人员、项目负责人、项目技术负责人、专项施工方案编制人员、项目专职安全生产管理人员及相关人员；</a:t>
                      </a:r>
                      <a:endParaRPr lang="zh-CN" altLang="en-US" sz="1000" b="1"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000" b="1" kern="1200" dirty="0" smtClean="0">
                          <a:solidFill>
                            <a:schemeClr val="tx2"/>
                          </a:solidFill>
                          <a:latin typeface="微软雅黑" panose="020B0503020204020204" pitchFamily="34" charset="-122"/>
                          <a:ea typeface="微软雅黑" panose="020B0503020204020204" pitchFamily="34" charset="-122"/>
                          <a:cs typeface="+mn-cs"/>
                        </a:rPr>
                        <a:t>（二）监理单位项目总监理工程师及专业监理工程师；</a:t>
                      </a:r>
                      <a:endParaRPr lang="zh-CN" altLang="en-US" sz="1000" b="1"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000" b="1" kern="1200" dirty="0" smtClean="0">
                          <a:solidFill>
                            <a:schemeClr val="tx2"/>
                          </a:solidFill>
                          <a:latin typeface="微软雅黑" panose="020B0503020204020204" pitchFamily="34" charset="-122"/>
                          <a:ea typeface="微软雅黑" panose="020B0503020204020204" pitchFamily="34" charset="-122"/>
                          <a:cs typeface="+mn-cs"/>
                        </a:rPr>
                        <a:t>（三）有关勘察、设计和监测单位项目技术负责人。</a:t>
                      </a:r>
                      <a:endParaRPr lang="zh-CN" altLang="en-US" sz="1000" b="1" kern="1200" dirty="0" smtClean="0">
                        <a:solidFill>
                          <a:schemeClr val="tx2"/>
                        </a:solidFill>
                        <a:latin typeface="微软雅黑" panose="020B0503020204020204" pitchFamily="34" charset="-122"/>
                        <a:ea typeface="微软雅黑" panose="020B0503020204020204" pitchFamily="34" charset="-122"/>
                        <a:cs typeface="+mn-cs"/>
                      </a:endParaRPr>
                    </a:p>
                  </a:txBody>
                  <a:tcPr marL="68553" marR="68553" marT="34277" marB="34277">
                    <a:solidFill>
                      <a:schemeClr val="accent1">
                        <a:lumMod val="20000"/>
                        <a:lumOff val="80000"/>
                      </a:schemeClr>
                    </a:solidFill>
                  </a:tcPr>
                </a:tc>
                <a:tc>
                  <a:txBody>
                    <a:bodyPr/>
                    <a:lstStyle/>
                    <a:p>
                      <a:r>
                        <a:rPr lang="zh-CN" altLang="en-US" sz="1000" b="1" dirty="0" smtClean="0">
                          <a:solidFill>
                            <a:schemeClr val="tx2"/>
                          </a:solidFill>
                          <a:latin typeface="微软雅黑" panose="020B0503020204020204" pitchFamily="34" charset="-122"/>
                          <a:ea typeface="微软雅黑" panose="020B0503020204020204" pitchFamily="34" charset="-122"/>
                        </a:rPr>
                        <a:t>对于按规定需要验收的危险性较大的分部分项工程，施工单位、监理单位应当组织有关人员进行验收。验收合格的，经施工单位项目技术负责人及项目总监理工程师签字后，方可进入下一道工序。</a:t>
                      </a:r>
                      <a:endParaRPr lang="zh-CN" altLang="en-US" sz="1000" b="1" dirty="0" smtClean="0">
                        <a:solidFill>
                          <a:schemeClr val="tx2"/>
                        </a:solidFill>
                        <a:latin typeface="微软雅黑" panose="020B0503020204020204" pitchFamily="34" charset="-122"/>
                        <a:ea typeface="微软雅黑" panose="020B0503020204020204" pitchFamily="34" charset="-122"/>
                      </a:endParaRPr>
                    </a:p>
                    <a:p>
                      <a:r>
                        <a:rPr lang="zh-CN" altLang="en-US" sz="1000" b="1" dirty="0" smtClean="0">
                          <a:solidFill>
                            <a:schemeClr val="tx2"/>
                          </a:solidFill>
                          <a:latin typeface="微软雅黑" panose="020B0503020204020204" pitchFamily="34" charset="-122"/>
                          <a:ea typeface="微软雅黑" panose="020B0503020204020204" pitchFamily="34" charset="-122"/>
                        </a:rPr>
                        <a:t>（未明确具体参与验收人员）</a:t>
                      </a:r>
                      <a:endParaRPr lang="zh-CN" altLang="en-US" sz="1000" b="1"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r>
            </a:tbl>
          </a:graphicData>
        </a:graphic>
      </p:graphicFrame>
      <p:sp>
        <p:nvSpPr>
          <p:cNvPr id="9"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05</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0"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en-US" altLang="zh-CN" sz="1800" dirty="0">
                <a:solidFill>
                  <a:schemeClr val="tx2"/>
                </a:solidFill>
                <a:latin typeface="微软雅黑" panose="020B0503020204020204" pitchFamily="34" charset="-122"/>
                <a:ea typeface="微软雅黑" panose="020B0503020204020204" pitchFamily="34" charset="-122"/>
              </a:rPr>
              <a:t>31</a:t>
            </a:r>
            <a:r>
              <a:rPr lang="zh-CN" altLang="en-US" sz="1800" dirty="0">
                <a:solidFill>
                  <a:schemeClr val="tx2"/>
                </a:solidFill>
                <a:latin typeface="微软雅黑" panose="020B0503020204020204" pitchFamily="34" charset="-122"/>
                <a:ea typeface="微软雅黑" panose="020B0503020204020204" pitchFamily="34" charset="-122"/>
              </a:rPr>
              <a:t>号文与原</a:t>
            </a:r>
            <a:r>
              <a:rPr lang="en-US" altLang="zh-CN" sz="1800" dirty="0">
                <a:solidFill>
                  <a:schemeClr val="tx2"/>
                </a:solidFill>
                <a:latin typeface="微软雅黑" panose="020B0503020204020204" pitchFamily="34" charset="-122"/>
                <a:ea typeface="微软雅黑" panose="020B0503020204020204" pitchFamily="34" charset="-122"/>
              </a:rPr>
              <a:t>87</a:t>
            </a:r>
            <a:r>
              <a:rPr lang="zh-CN" altLang="en-US" sz="1800" dirty="0">
                <a:solidFill>
                  <a:schemeClr val="tx2"/>
                </a:solidFill>
                <a:latin typeface="微软雅黑" panose="020B0503020204020204" pitchFamily="34" charset="-122"/>
                <a:ea typeface="微软雅黑" panose="020B0503020204020204" pitchFamily="34" charset="-122"/>
              </a:rPr>
              <a:t>号文对比详情</a:t>
            </a:r>
            <a:endParaRPr lang="zh-CN" altLang="en-US"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2"/>
          <p:cNvSpPr txBox="1">
            <a:spLocks noChangeArrowheads="1"/>
          </p:cNvSpPr>
          <p:nvPr/>
        </p:nvSpPr>
        <p:spPr bwMode="auto">
          <a:xfrm>
            <a:off x="344460" y="699264"/>
            <a:ext cx="8323756" cy="32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r>
              <a:rPr lang="zh-CN" altLang="en-US" sz="1500" b="1" dirty="0">
                <a:solidFill>
                  <a:srgbClr val="4B4A6A"/>
                </a:solidFill>
                <a:latin typeface="微软雅黑" panose="020B0503020204020204" pitchFamily="34" charset="-122"/>
                <a:ea typeface="微软雅黑" panose="020B0503020204020204" pitchFamily="34" charset="-122"/>
              </a:rPr>
              <a:t>为什么要发布</a:t>
            </a:r>
            <a:r>
              <a:rPr lang="en-US" altLang="zh-CN" sz="1500" b="1" dirty="0">
                <a:solidFill>
                  <a:srgbClr val="4B4A6A"/>
                </a:solidFill>
                <a:latin typeface="微软雅黑" panose="020B0503020204020204" pitchFamily="34" charset="-122"/>
                <a:ea typeface="微软雅黑" panose="020B0503020204020204" pitchFamily="34" charset="-122"/>
              </a:rPr>
              <a:t>37</a:t>
            </a:r>
            <a:r>
              <a:rPr lang="zh-CN" altLang="en-US" sz="1500" b="1" dirty="0">
                <a:solidFill>
                  <a:srgbClr val="4B4A6A"/>
                </a:solidFill>
                <a:latin typeface="微软雅黑" panose="020B0503020204020204" pitchFamily="34" charset="-122"/>
                <a:ea typeface="微软雅黑" panose="020B0503020204020204" pitchFamily="34" charset="-122"/>
              </a:rPr>
              <a:t>号令和</a:t>
            </a:r>
            <a:r>
              <a:rPr lang="en-US" altLang="zh-CN" sz="1500" b="1" dirty="0">
                <a:solidFill>
                  <a:srgbClr val="4B4A6A"/>
                </a:solidFill>
                <a:latin typeface="微软雅黑" panose="020B0503020204020204" pitchFamily="34" charset="-122"/>
                <a:ea typeface="微软雅黑" panose="020B0503020204020204" pitchFamily="34" charset="-122"/>
              </a:rPr>
              <a:t>31</a:t>
            </a:r>
            <a:r>
              <a:rPr lang="zh-CN" altLang="en-US" sz="1500" b="1" dirty="0">
                <a:solidFill>
                  <a:srgbClr val="4B4A6A"/>
                </a:solidFill>
                <a:latin typeface="微软雅黑" panose="020B0503020204020204" pitchFamily="34" charset="-122"/>
                <a:ea typeface="微软雅黑" panose="020B0503020204020204" pitchFamily="34" charset="-122"/>
              </a:rPr>
              <a:t>号文？</a:t>
            </a:r>
            <a:endParaRPr lang="zh-CN" altLang="en-US" sz="1500" b="1" dirty="0">
              <a:solidFill>
                <a:srgbClr val="4B4A6A"/>
              </a:solidFill>
              <a:latin typeface="微软雅黑" panose="020B0503020204020204" pitchFamily="34" charset="-122"/>
              <a:ea typeface="微软雅黑" panose="020B0503020204020204" pitchFamily="34" charset="-122"/>
            </a:endParaRPr>
          </a:p>
        </p:txBody>
      </p:sp>
      <p:sp>
        <p:nvSpPr>
          <p:cNvPr id="8" name="文本框 4"/>
          <p:cNvSpPr txBox="1"/>
          <p:nvPr/>
        </p:nvSpPr>
        <p:spPr>
          <a:xfrm>
            <a:off x="387587" y="1022301"/>
            <a:ext cx="8179087" cy="3785652"/>
          </a:xfrm>
          <a:prstGeom prst="rect">
            <a:avLst/>
          </a:prstGeom>
          <a:noFill/>
        </p:spPr>
        <p:txBody>
          <a:bodyPr wrap="square" rtlCol="0">
            <a:spAutoFit/>
          </a:bodyPr>
          <a:lstStyle/>
          <a:p>
            <a:pPr>
              <a:lnSpc>
                <a:spcPts val="2175"/>
              </a:lnSpc>
            </a:pPr>
            <a:r>
              <a:rPr lang="en-US" altLang="zh-CN" sz="1400" b="1" dirty="0">
                <a:sym typeface="+mn-ea"/>
              </a:rPr>
              <a:t>1</a:t>
            </a:r>
            <a:r>
              <a:rPr lang="zh-CN" altLang="zh-CN" sz="1400" b="1" dirty="0">
                <a:sym typeface="+mn-ea"/>
              </a:rPr>
              <a:t>、关于</a:t>
            </a:r>
            <a:r>
              <a:rPr lang="en-US" altLang="zh-CN" sz="1400" b="1" dirty="0">
                <a:sym typeface="+mn-ea"/>
              </a:rPr>
              <a:t>37</a:t>
            </a:r>
            <a:r>
              <a:rPr lang="zh-CN" altLang="zh-CN" sz="1400" b="1" dirty="0">
                <a:sym typeface="+mn-ea"/>
              </a:rPr>
              <a:t>号令的权威人士解释：</a:t>
            </a:r>
            <a:r>
              <a:rPr lang="zh-CN" altLang="zh-CN" sz="1400" dirty="0">
                <a:sym typeface="+mn-ea"/>
              </a:rPr>
              <a:t>为规范和加强危大工程安全管理，我部先后印发了《危险性较大工程安全专项施工方案编制及专家论证审查办法》和《危险性较大的分部分项工程安全管理办法》，确立了危大工程安全管理基本制度，有效促进了安全管理和技术水平的提升，对遏制危大工程安全事故起到了重要作用。《管理规定》是在上述两个文件基础上，针对近年来危大工程安全管理面临的新问题、新形势而制订的，重点要解决</a:t>
            </a:r>
            <a:r>
              <a:rPr lang="en-US" altLang="zh-CN" sz="1400" dirty="0">
                <a:sym typeface="+mn-ea"/>
              </a:rPr>
              <a:t>3</a:t>
            </a:r>
            <a:r>
              <a:rPr lang="zh-CN" altLang="zh-CN" sz="1400" dirty="0">
                <a:sym typeface="+mn-ea"/>
              </a:rPr>
              <a:t>个方面问题</a:t>
            </a:r>
            <a:r>
              <a:rPr lang="zh-CN" altLang="zh-CN" sz="1400" dirty="0" smtClean="0">
                <a:sym typeface="+mn-ea"/>
              </a:rPr>
              <a:t>。</a:t>
            </a:r>
            <a:endParaRPr lang="en-US" altLang="zh-CN" sz="1400" dirty="0" smtClean="0">
              <a:sym typeface="+mn-ea"/>
            </a:endParaRPr>
          </a:p>
          <a:p>
            <a:pPr>
              <a:lnSpc>
                <a:spcPts val="2625"/>
              </a:lnSpc>
            </a:pPr>
            <a:r>
              <a:rPr lang="en-US" altLang="zh-CN" sz="1400" dirty="0">
                <a:sym typeface="+mn-ea"/>
              </a:rPr>
              <a:t>1</a:t>
            </a:r>
            <a:r>
              <a:rPr lang="zh-CN" altLang="en-US" sz="1400" dirty="0">
                <a:sym typeface="+mn-ea"/>
              </a:rPr>
              <a:t>）危大工程安全管理体系不健全的问题。部分工程参建主体职责不明确，建设、勘察、设计等单位责任缺失，危大工程安全管理的系统性和整体性不够。</a:t>
            </a:r>
            <a:endParaRPr lang="zh-CN" altLang="en-US" sz="1400" dirty="0"/>
          </a:p>
          <a:p>
            <a:pPr>
              <a:lnSpc>
                <a:spcPts val="2625"/>
              </a:lnSpc>
            </a:pPr>
            <a:r>
              <a:rPr lang="en-US" altLang="zh-CN" sz="1400" dirty="0">
                <a:sym typeface="+mn-ea"/>
              </a:rPr>
              <a:t>2</a:t>
            </a:r>
            <a:r>
              <a:rPr lang="zh-CN" altLang="en-US" sz="1400" dirty="0">
                <a:sym typeface="+mn-ea"/>
              </a:rPr>
              <a:t>）危大工程安全管理责任不落实的问题。如施工单位不按规定编制危大工程专项施工方案，或者不按方案施工等现象屡见不鲜。</a:t>
            </a:r>
            <a:endParaRPr lang="zh-CN" altLang="en-US" sz="1400" dirty="0"/>
          </a:p>
          <a:p>
            <a:pPr>
              <a:lnSpc>
                <a:spcPts val="2625"/>
              </a:lnSpc>
            </a:pPr>
            <a:r>
              <a:rPr lang="en-US" altLang="zh-CN" sz="1400" dirty="0">
                <a:sym typeface="+mn-ea"/>
              </a:rPr>
              <a:t>3</a:t>
            </a:r>
            <a:r>
              <a:rPr lang="zh-CN" altLang="en-US" sz="1400" dirty="0">
                <a:sym typeface="+mn-ea"/>
              </a:rPr>
              <a:t>）法律责任和处罚措施不完善的问题。现有规定对危大工程违法违规行为缺乏具体、量化的处罚措施，监管执法难。</a:t>
            </a:r>
            <a:endParaRPr lang="zh-CN" altLang="en-US" sz="1400" dirty="0">
              <a:latin typeface="+mn-ea"/>
              <a:sym typeface="+mn-ea"/>
            </a:endParaRPr>
          </a:p>
          <a:p>
            <a:pPr>
              <a:lnSpc>
                <a:spcPts val="2175"/>
              </a:lnSpc>
            </a:pPr>
            <a:endParaRPr sz="1400" dirty="0">
              <a:latin typeface="+mn-ea"/>
              <a:sym typeface="+mn-ea"/>
            </a:endParaRPr>
          </a:p>
        </p:txBody>
      </p:sp>
      <p:sp>
        <p:nvSpPr>
          <p:cNvPr id="6"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01</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0"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住建部</a:t>
            </a:r>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en-US" sz="1800" dirty="0">
                <a:solidFill>
                  <a:schemeClr val="tx2"/>
                </a:solidFill>
                <a:latin typeface="微软雅黑" panose="020B0503020204020204" pitchFamily="34" charset="-122"/>
                <a:ea typeface="微软雅黑" panose="020B0503020204020204" pitchFamily="34" charset="-122"/>
              </a:rPr>
              <a:t>号令、</a:t>
            </a:r>
            <a:r>
              <a:rPr lang="en-US" altLang="zh-CN" sz="1800" dirty="0">
                <a:solidFill>
                  <a:schemeClr val="tx2"/>
                </a:solidFill>
                <a:latin typeface="微软雅黑" panose="020B0503020204020204" pitchFamily="34" charset="-122"/>
                <a:ea typeface="微软雅黑" panose="020B0503020204020204" pitchFamily="34" charset="-122"/>
              </a:rPr>
              <a:t>31</a:t>
            </a:r>
            <a:r>
              <a:rPr lang="zh-CN" altLang="en-US" sz="1800" dirty="0">
                <a:solidFill>
                  <a:schemeClr val="tx2"/>
                </a:solidFill>
                <a:latin typeface="微软雅黑" panose="020B0503020204020204" pitchFamily="34" charset="-122"/>
                <a:ea typeface="微软雅黑" panose="020B0503020204020204" pitchFamily="34" charset="-122"/>
              </a:rPr>
              <a:t>号文背景介绍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push/>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表格 17"/>
          <p:cNvGraphicFramePr>
            <a:graphicFrameLocks noGrp="1"/>
          </p:cNvGraphicFramePr>
          <p:nvPr>
            <p:custDataLst>
              <p:tags r:id="rId1"/>
            </p:custDataLst>
          </p:nvPr>
        </p:nvGraphicFramePr>
        <p:xfrm>
          <a:off x="577117" y="845027"/>
          <a:ext cx="7827813" cy="3454213"/>
        </p:xfrm>
        <a:graphic>
          <a:graphicData uri="http://schemas.openxmlformats.org/drawingml/2006/table">
            <a:tbl>
              <a:tblPr firstRow="1" bandRow="1">
                <a:tableStyleId>{F5AB1C69-6EDB-4FF4-983F-18BD219EF322}</a:tableStyleId>
              </a:tblPr>
              <a:tblGrid>
                <a:gridCol w="409301"/>
                <a:gridCol w="714782"/>
                <a:gridCol w="3503790"/>
                <a:gridCol w="3199940"/>
              </a:tblGrid>
              <a:tr h="466786">
                <a:tc>
                  <a:txBody>
                    <a:bodyPr/>
                    <a:lstStyle/>
                    <a:p>
                      <a:pPr algn="ctr"/>
                      <a:r>
                        <a:rPr lang="zh-CN" altLang="en-US" sz="1000" dirty="0" smtClean="0">
                          <a:latin typeface="微软雅黑" panose="020B0503020204020204" pitchFamily="34" charset="-122"/>
                          <a:ea typeface="微软雅黑" panose="020B0503020204020204" pitchFamily="34" charset="-122"/>
                        </a:rPr>
                        <a:t>序号</a:t>
                      </a:r>
                      <a:endParaRPr lang="zh-CN" altLang="en-US" sz="1000" dirty="0" smtClean="0">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zh-CN" altLang="en-US" sz="1000" dirty="0" smtClean="0">
                          <a:latin typeface="微软雅黑" panose="020B0503020204020204" pitchFamily="34" charset="-122"/>
                          <a:ea typeface="微软雅黑" panose="020B0503020204020204" pitchFamily="34" charset="-122"/>
                        </a:rPr>
                        <a:t>名称</a:t>
                      </a:r>
                      <a:endParaRPr lang="zh-CN" altLang="en-US" sz="1000" dirty="0" smtClean="0">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000" dirty="0" smtClean="0">
                          <a:latin typeface="微软雅黑" panose="020B0503020204020204" pitchFamily="34" charset="-122"/>
                          <a:ea typeface="微软雅黑" panose="020B0503020204020204" pitchFamily="34" charset="-122"/>
                        </a:rPr>
                        <a:t>31</a:t>
                      </a:r>
                      <a:r>
                        <a:rPr lang="zh-CN" altLang="en-US" sz="1000" dirty="0" smtClean="0">
                          <a:latin typeface="微软雅黑" panose="020B0503020204020204" pitchFamily="34" charset="-122"/>
                          <a:ea typeface="微软雅黑" panose="020B0503020204020204" pitchFamily="34" charset="-122"/>
                        </a:rPr>
                        <a:t>号文</a:t>
                      </a:r>
                      <a:endParaRPr lang="zh-CN" altLang="en-US" sz="1000" dirty="0" smtClean="0">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000" dirty="0" smtClean="0">
                          <a:latin typeface="微软雅黑" panose="020B0503020204020204" pitchFamily="34" charset="-122"/>
                          <a:ea typeface="微软雅黑" panose="020B0503020204020204" pitchFamily="34" charset="-122"/>
                        </a:rPr>
                        <a:t>87</a:t>
                      </a:r>
                      <a:r>
                        <a:rPr lang="zh-CN" altLang="en-US" sz="1000" dirty="0" smtClean="0">
                          <a:latin typeface="微软雅黑" panose="020B0503020204020204" pitchFamily="34" charset="-122"/>
                          <a:ea typeface="微软雅黑" panose="020B0503020204020204" pitchFamily="34" charset="-122"/>
                        </a:rPr>
                        <a:t>号文</a:t>
                      </a:r>
                      <a:endParaRPr lang="zh-CN" altLang="en-US" sz="1000" dirty="0" smtClean="0">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r>
              <a:tr h="1400356">
                <a:tc>
                  <a:txBody>
                    <a:bodyPr/>
                    <a:lstStyle/>
                    <a:p>
                      <a:pPr algn="ctr"/>
                      <a:r>
                        <a:rPr lang="en-US" altLang="zh-CN" sz="1000" dirty="0" smtClean="0">
                          <a:solidFill>
                            <a:schemeClr val="tx2"/>
                          </a:solidFill>
                          <a:latin typeface="微软雅黑" panose="020B0503020204020204" pitchFamily="34" charset="-122"/>
                          <a:ea typeface="微软雅黑" panose="020B0503020204020204" pitchFamily="34" charset="-122"/>
                        </a:rPr>
                        <a:t>8</a:t>
                      </a:r>
                      <a:endParaRPr lang="en-US" altLang="zh-CN" sz="10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000" dirty="0" smtClean="0">
                          <a:solidFill>
                            <a:schemeClr val="tx2"/>
                          </a:solidFill>
                          <a:latin typeface="微软雅黑" panose="020B0503020204020204" pitchFamily="34" charset="-122"/>
                          <a:ea typeface="微软雅黑" panose="020B0503020204020204" pitchFamily="34" charset="-122"/>
                        </a:rPr>
                        <a:t>专家条件</a:t>
                      </a:r>
                      <a:endParaRPr lang="zh-CN" altLang="en-US" sz="10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000" b="1" kern="1200" dirty="0" smtClean="0">
                          <a:solidFill>
                            <a:srgbClr val="FF0000"/>
                          </a:solidFill>
                          <a:latin typeface="微软雅黑" panose="020B0503020204020204" pitchFamily="34" charset="-122"/>
                          <a:ea typeface="微软雅黑" panose="020B0503020204020204" pitchFamily="34" charset="-122"/>
                          <a:cs typeface="+mn-cs"/>
                        </a:rPr>
                        <a:t>设区的市级以上地方人民政府住房城乡建设主管部门建立的专家库</a:t>
                      </a:r>
                      <a:r>
                        <a:rPr lang="zh-CN" altLang="en-US" sz="1000" kern="1200" dirty="0" smtClean="0">
                          <a:solidFill>
                            <a:schemeClr val="tx2"/>
                          </a:solidFill>
                          <a:latin typeface="微软雅黑" panose="020B0503020204020204" pitchFamily="34" charset="-122"/>
                          <a:ea typeface="微软雅黑" panose="020B0503020204020204" pitchFamily="34" charset="-122"/>
                          <a:cs typeface="+mn-cs"/>
                        </a:rPr>
                        <a:t>专家应当具备以下基本条件：</a:t>
                      </a:r>
                      <a:endParaRPr lang="zh-CN" altLang="en-US" sz="1000" kern="1200" dirty="0" smtClean="0">
                        <a:solidFill>
                          <a:schemeClr val="tx2"/>
                        </a:solidFill>
                        <a:latin typeface="微软雅黑" panose="020B0503020204020204" pitchFamily="34" charset="-122"/>
                        <a:ea typeface="微软雅黑" panose="020B0503020204020204" pitchFamily="34" charset="-122"/>
                        <a:cs typeface="+mn-cs"/>
                      </a:endParaRPr>
                    </a:p>
                    <a:p>
                      <a:r>
                        <a:rPr lang="zh-CN" altLang="en-US" sz="1000" kern="1200" dirty="0" smtClean="0">
                          <a:solidFill>
                            <a:schemeClr val="tx2"/>
                          </a:solidFill>
                          <a:latin typeface="微软雅黑" panose="020B0503020204020204" pitchFamily="34" charset="-122"/>
                          <a:ea typeface="微软雅黑" panose="020B0503020204020204" pitchFamily="34" charset="-122"/>
                          <a:cs typeface="+mn-cs"/>
                        </a:rPr>
                        <a:t>（一）诚实守信、作风正派、学术严谨；</a:t>
                      </a:r>
                      <a:endParaRPr lang="zh-CN" altLang="en-US" sz="1000" kern="1200" dirty="0" smtClean="0">
                        <a:solidFill>
                          <a:schemeClr val="tx2"/>
                        </a:solidFill>
                        <a:latin typeface="微软雅黑" panose="020B0503020204020204" pitchFamily="34" charset="-122"/>
                        <a:ea typeface="微软雅黑" panose="020B0503020204020204" pitchFamily="34" charset="-122"/>
                        <a:cs typeface="+mn-cs"/>
                      </a:endParaRPr>
                    </a:p>
                    <a:p>
                      <a:r>
                        <a:rPr lang="zh-CN" altLang="en-US" sz="1000" kern="1200" dirty="0" smtClean="0">
                          <a:solidFill>
                            <a:schemeClr val="tx2"/>
                          </a:solidFill>
                          <a:latin typeface="微软雅黑" panose="020B0503020204020204" pitchFamily="34" charset="-122"/>
                          <a:ea typeface="微软雅黑" panose="020B0503020204020204" pitchFamily="34" charset="-122"/>
                          <a:cs typeface="+mn-cs"/>
                        </a:rPr>
                        <a:t>（二）</a:t>
                      </a:r>
                      <a:r>
                        <a:rPr lang="zh-CN" altLang="en-US" sz="1000" kern="1200" dirty="0" smtClean="0">
                          <a:solidFill>
                            <a:schemeClr val="dk1"/>
                          </a:solidFill>
                          <a:latin typeface="微软雅黑" panose="020B0503020204020204" pitchFamily="34" charset="-122"/>
                          <a:ea typeface="微软雅黑" panose="020B0503020204020204" pitchFamily="34" charset="-122"/>
                          <a:cs typeface="+mn-cs"/>
                        </a:rPr>
                        <a:t>从事</a:t>
                      </a:r>
                      <a:r>
                        <a:rPr lang="zh-CN" altLang="en-US" sz="1000" b="1" kern="1200" dirty="0" smtClean="0">
                          <a:solidFill>
                            <a:srgbClr val="FF0000"/>
                          </a:solidFill>
                          <a:latin typeface="微软雅黑" panose="020B0503020204020204" pitchFamily="34" charset="-122"/>
                          <a:ea typeface="微软雅黑" panose="020B0503020204020204" pitchFamily="34" charset="-122"/>
                          <a:cs typeface="+mn-cs"/>
                        </a:rPr>
                        <a:t>相关专业工作</a:t>
                      </a:r>
                      <a:r>
                        <a:rPr lang="en-US" altLang="zh-CN" sz="1000" kern="1200" dirty="0" smtClean="0">
                          <a:solidFill>
                            <a:schemeClr val="tx2"/>
                          </a:solidFill>
                          <a:latin typeface="微软雅黑" panose="020B0503020204020204" pitchFamily="34" charset="-122"/>
                          <a:ea typeface="微软雅黑" panose="020B0503020204020204" pitchFamily="34" charset="-122"/>
                          <a:cs typeface="+mn-cs"/>
                        </a:rPr>
                        <a:t>15</a:t>
                      </a:r>
                      <a:r>
                        <a:rPr lang="zh-CN" altLang="en-US" sz="1000" kern="1200" dirty="0" smtClean="0">
                          <a:solidFill>
                            <a:schemeClr val="tx2"/>
                          </a:solidFill>
                          <a:latin typeface="微软雅黑" panose="020B0503020204020204" pitchFamily="34" charset="-122"/>
                          <a:ea typeface="微软雅黑" panose="020B0503020204020204" pitchFamily="34" charset="-122"/>
                          <a:cs typeface="+mn-cs"/>
                        </a:rPr>
                        <a:t>年以上或具有丰富的专业经验；</a:t>
                      </a:r>
                      <a:endParaRPr lang="zh-CN" altLang="en-US" sz="1000" kern="1200" dirty="0" smtClean="0">
                        <a:solidFill>
                          <a:schemeClr val="tx2"/>
                        </a:solidFill>
                        <a:latin typeface="微软雅黑" panose="020B0503020204020204" pitchFamily="34" charset="-122"/>
                        <a:ea typeface="微软雅黑" panose="020B0503020204020204" pitchFamily="34" charset="-122"/>
                        <a:cs typeface="+mn-cs"/>
                      </a:endParaRPr>
                    </a:p>
                    <a:p>
                      <a:r>
                        <a:rPr lang="zh-CN" altLang="en-US" sz="1000" kern="1200" dirty="0" smtClean="0">
                          <a:solidFill>
                            <a:schemeClr val="tx2"/>
                          </a:solidFill>
                          <a:latin typeface="微软雅黑" panose="020B0503020204020204" pitchFamily="34" charset="-122"/>
                          <a:ea typeface="微软雅黑" panose="020B0503020204020204" pitchFamily="34" charset="-122"/>
                          <a:cs typeface="+mn-cs"/>
                        </a:rPr>
                        <a:t>（三）具有高级专业技术职称</a:t>
                      </a:r>
                      <a:r>
                        <a:rPr lang="zh-CN" altLang="en-US" sz="1000" kern="1200" dirty="0" smtClean="0">
                          <a:solidFill>
                            <a:schemeClr val="dk1"/>
                          </a:solidFill>
                          <a:latin typeface="微软雅黑" panose="020B0503020204020204" pitchFamily="34" charset="-122"/>
                          <a:ea typeface="微软雅黑" panose="020B0503020204020204" pitchFamily="34" charset="-122"/>
                          <a:cs typeface="+mn-cs"/>
                        </a:rPr>
                        <a:t>。</a:t>
                      </a:r>
                      <a:endParaRPr lang="zh-CN" altLang="en-US" sz="1000" kern="1200" dirty="0" smtClean="0">
                        <a:solidFill>
                          <a:schemeClr val="dk1"/>
                        </a:solidFill>
                        <a:latin typeface="微软雅黑" panose="020B0503020204020204" pitchFamily="34" charset="-122"/>
                        <a:ea typeface="微软雅黑" panose="020B0503020204020204" pitchFamily="34" charset="-122"/>
                        <a:cs typeface="+mn-cs"/>
                      </a:endParaRPr>
                    </a:p>
                    <a:p>
                      <a:endParaRPr lang="zh-CN" altLang="en-US" sz="1000" b="1" dirty="0" smtClean="0">
                        <a:solidFill>
                          <a:srgbClr val="FF0000"/>
                        </a:solidFill>
                        <a:latin typeface="微软雅黑" panose="020B0503020204020204" pitchFamily="34" charset="-122"/>
                        <a:ea typeface="微软雅黑" panose="020B0503020204020204" pitchFamily="34" charset="-122"/>
                      </a:endParaRPr>
                    </a:p>
                    <a:p>
                      <a:endParaRPr lang="zh-CN" altLang="en-US" sz="1000" b="1" dirty="0" smtClean="0">
                        <a:solidFill>
                          <a:srgbClr val="FF0000"/>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000" b="1" dirty="0" smtClean="0">
                          <a:solidFill>
                            <a:srgbClr val="FF0000"/>
                          </a:solidFill>
                          <a:latin typeface="微软雅黑" panose="020B0503020204020204" pitchFamily="34" charset="-122"/>
                          <a:ea typeface="微软雅黑" panose="020B0503020204020204" pitchFamily="34" charset="-122"/>
                        </a:rPr>
                        <a:t>专家库</a:t>
                      </a:r>
                      <a:r>
                        <a:rPr lang="zh-CN" altLang="en-US" sz="1000" dirty="0" smtClean="0">
                          <a:solidFill>
                            <a:schemeClr val="tx2"/>
                          </a:solidFill>
                          <a:latin typeface="微软雅黑" panose="020B0503020204020204" pitchFamily="34" charset="-122"/>
                          <a:ea typeface="微软雅黑" panose="020B0503020204020204" pitchFamily="34" charset="-122"/>
                        </a:rPr>
                        <a:t>的专家应当具备以下基本条件：</a:t>
                      </a:r>
                      <a:endParaRPr lang="zh-CN" altLang="en-US" sz="1000" dirty="0" smtClean="0">
                        <a:solidFill>
                          <a:schemeClr val="tx2"/>
                        </a:solidFill>
                        <a:latin typeface="微软雅黑" panose="020B0503020204020204" pitchFamily="34" charset="-122"/>
                        <a:ea typeface="微软雅黑" panose="020B0503020204020204" pitchFamily="34" charset="-122"/>
                      </a:endParaRPr>
                    </a:p>
                    <a:p>
                      <a:r>
                        <a:rPr lang="zh-CN" altLang="en-US" sz="1000" dirty="0" smtClean="0">
                          <a:solidFill>
                            <a:schemeClr val="tx2"/>
                          </a:solidFill>
                          <a:latin typeface="微软雅黑" panose="020B0503020204020204" pitchFamily="34" charset="-122"/>
                          <a:ea typeface="微软雅黑" panose="020B0503020204020204" pitchFamily="34" charset="-122"/>
                        </a:rPr>
                        <a:t>（一）诚实守信、作风正派、学术严谨；</a:t>
                      </a:r>
                      <a:endParaRPr lang="zh-CN" altLang="en-US" sz="1000" dirty="0" smtClean="0">
                        <a:solidFill>
                          <a:schemeClr val="tx2"/>
                        </a:solidFill>
                        <a:latin typeface="微软雅黑" panose="020B0503020204020204" pitchFamily="34" charset="-122"/>
                        <a:ea typeface="微软雅黑" panose="020B0503020204020204" pitchFamily="34" charset="-122"/>
                      </a:endParaRPr>
                    </a:p>
                    <a:p>
                      <a:r>
                        <a:rPr lang="zh-CN" altLang="en-US" sz="1000" dirty="0" smtClean="0">
                          <a:solidFill>
                            <a:schemeClr val="tx2"/>
                          </a:solidFill>
                          <a:latin typeface="微软雅黑" panose="020B0503020204020204" pitchFamily="34" charset="-122"/>
                          <a:ea typeface="微软雅黑" panose="020B0503020204020204" pitchFamily="34" charset="-122"/>
                        </a:rPr>
                        <a:t>（二）从事</a:t>
                      </a:r>
                      <a:r>
                        <a:rPr lang="zh-CN" altLang="en-US" sz="1000" b="1" dirty="0" smtClean="0">
                          <a:solidFill>
                            <a:srgbClr val="FF0000"/>
                          </a:solidFill>
                          <a:latin typeface="微软雅黑" panose="020B0503020204020204" pitchFamily="34" charset="-122"/>
                          <a:ea typeface="微软雅黑" panose="020B0503020204020204" pitchFamily="34" charset="-122"/>
                        </a:rPr>
                        <a:t>专业工作</a:t>
                      </a:r>
                      <a:r>
                        <a:rPr lang="en-US" altLang="zh-CN" sz="1000" dirty="0" smtClean="0">
                          <a:solidFill>
                            <a:schemeClr val="tx2"/>
                          </a:solidFill>
                          <a:latin typeface="微软雅黑" panose="020B0503020204020204" pitchFamily="34" charset="-122"/>
                          <a:ea typeface="微软雅黑" panose="020B0503020204020204" pitchFamily="34" charset="-122"/>
                        </a:rPr>
                        <a:t>15</a:t>
                      </a:r>
                      <a:r>
                        <a:rPr lang="zh-CN" altLang="en-US" sz="1000" dirty="0" smtClean="0">
                          <a:solidFill>
                            <a:schemeClr val="tx2"/>
                          </a:solidFill>
                          <a:latin typeface="微软雅黑" panose="020B0503020204020204" pitchFamily="34" charset="-122"/>
                          <a:ea typeface="微软雅黑" panose="020B0503020204020204" pitchFamily="34" charset="-122"/>
                        </a:rPr>
                        <a:t>年以上或具有丰富的专业经验；</a:t>
                      </a:r>
                      <a:endParaRPr lang="zh-CN" altLang="en-US" sz="1000" dirty="0" smtClean="0">
                        <a:solidFill>
                          <a:schemeClr val="tx2"/>
                        </a:solidFill>
                        <a:latin typeface="微软雅黑" panose="020B0503020204020204" pitchFamily="34" charset="-122"/>
                        <a:ea typeface="微软雅黑" panose="020B0503020204020204" pitchFamily="34" charset="-122"/>
                      </a:endParaRPr>
                    </a:p>
                    <a:p>
                      <a:r>
                        <a:rPr lang="zh-CN" altLang="en-US" sz="1000" dirty="0" smtClean="0">
                          <a:solidFill>
                            <a:schemeClr val="tx2"/>
                          </a:solidFill>
                          <a:latin typeface="微软雅黑" panose="020B0503020204020204" pitchFamily="34" charset="-122"/>
                          <a:ea typeface="微软雅黑" panose="020B0503020204020204" pitchFamily="34" charset="-122"/>
                        </a:rPr>
                        <a:t>（三）具有高级专业技术职称。</a:t>
                      </a:r>
                      <a:endParaRPr lang="zh-CN" altLang="en-US" sz="1000" dirty="0" smtClean="0">
                        <a:solidFill>
                          <a:schemeClr val="tx2"/>
                        </a:solidFill>
                        <a:latin typeface="微软雅黑" panose="020B0503020204020204" pitchFamily="34" charset="-122"/>
                        <a:ea typeface="微软雅黑" panose="020B0503020204020204" pitchFamily="34" charset="-122"/>
                      </a:endParaRPr>
                    </a:p>
                    <a:p>
                      <a:endParaRPr lang="zh-CN" altLang="en-US" sz="1000" dirty="0" smtClean="0">
                        <a:latin typeface="微软雅黑" panose="020B0503020204020204" pitchFamily="34" charset="-122"/>
                        <a:ea typeface="微软雅黑" panose="020B0503020204020204" pitchFamily="34" charset="-122"/>
                      </a:endParaRPr>
                    </a:p>
                    <a:p>
                      <a:endParaRPr lang="zh-CN" altLang="en-US" sz="1000" dirty="0" smtClean="0">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r>
              <a:tr h="1587071">
                <a:tc>
                  <a:txBody>
                    <a:bodyPr/>
                    <a:lstStyle/>
                    <a:p>
                      <a:pPr algn="ctr"/>
                      <a:r>
                        <a:rPr lang="en-US" altLang="zh-CN" sz="1000" dirty="0" smtClean="0">
                          <a:solidFill>
                            <a:schemeClr val="tx2"/>
                          </a:solidFill>
                          <a:latin typeface="微软雅黑" panose="020B0503020204020204" pitchFamily="34" charset="-122"/>
                          <a:ea typeface="微软雅黑" panose="020B0503020204020204" pitchFamily="34" charset="-122"/>
                        </a:rPr>
                        <a:t>9</a:t>
                      </a:r>
                      <a:endParaRPr lang="en-US" altLang="zh-CN" sz="10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000" dirty="0" smtClean="0">
                          <a:solidFill>
                            <a:schemeClr val="tx2"/>
                          </a:solidFill>
                          <a:latin typeface="微软雅黑" panose="020B0503020204020204" pitchFamily="34" charset="-122"/>
                          <a:ea typeface="微软雅黑" panose="020B0503020204020204" pitchFamily="34" charset="-122"/>
                        </a:rPr>
                        <a:t>专家库管理</a:t>
                      </a:r>
                      <a:endParaRPr lang="zh-CN" altLang="en-US" sz="10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marL="0" algn="l" defTabSz="914400" rtl="0" eaLnBrk="1" latinLnBrk="0" hangingPunct="1"/>
                      <a:r>
                        <a:rPr lang="zh-CN" altLang="en-US" sz="1000" b="1" kern="1200" dirty="0" smtClean="0">
                          <a:solidFill>
                            <a:srgbClr val="FF0000"/>
                          </a:solidFill>
                          <a:latin typeface="微软雅黑" panose="020B0503020204020204" pitchFamily="34" charset="-122"/>
                          <a:ea typeface="微软雅黑" panose="020B0503020204020204" pitchFamily="34" charset="-122"/>
                          <a:cs typeface="+mn-cs"/>
                        </a:rPr>
                        <a:t>设区的市级以上地方人民政府</a:t>
                      </a:r>
                      <a:r>
                        <a:rPr lang="zh-CN" altLang="en-US" sz="1000" kern="1200" dirty="0" smtClean="0">
                          <a:solidFill>
                            <a:schemeClr val="tx2"/>
                          </a:solidFill>
                          <a:latin typeface="微软雅黑" panose="020B0503020204020204" pitchFamily="34" charset="-122"/>
                          <a:ea typeface="微软雅黑" panose="020B0503020204020204" pitchFamily="34" charset="-122"/>
                          <a:cs typeface="+mn-cs"/>
                        </a:rPr>
                        <a:t>住房城乡建设主管部门应当加强对专家库专家的管理，</a:t>
                      </a:r>
                      <a:r>
                        <a:rPr lang="zh-CN" altLang="en-US" sz="1000" b="1" kern="1200" dirty="0" smtClean="0">
                          <a:solidFill>
                            <a:srgbClr val="FF0000"/>
                          </a:solidFill>
                          <a:latin typeface="微软雅黑" panose="020B0503020204020204" pitchFamily="34" charset="-122"/>
                          <a:ea typeface="微软雅黑" panose="020B0503020204020204" pitchFamily="34" charset="-122"/>
                          <a:cs typeface="+mn-cs"/>
                        </a:rPr>
                        <a:t>定期向社会公布专家业绩，对于专家不认真履行论证职责、工作失职等行为，记入不良信用记录，情节严重的，取消专家资格。</a:t>
                      </a:r>
                      <a:endParaRPr lang="zh-CN" altLang="en-US" sz="1000" b="1" kern="1200" dirty="0" smtClean="0">
                        <a:solidFill>
                          <a:srgbClr val="FF0000"/>
                        </a:solidFill>
                        <a:latin typeface="微软雅黑" panose="020B0503020204020204" pitchFamily="34" charset="-122"/>
                        <a:ea typeface="微软雅黑" panose="020B0503020204020204" pitchFamily="34" charset="-122"/>
                        <a:cs typeface="+mn-cs"/>
                      </a:endParaRPr>
                    </a:p>
                  </a:txBody>
                  <a:tcPr marL="68553" marR="68553" marT="34277" marB="34277">
                    <a:solidFill>
                      <a:schemeClr val="accent1">
                        <a:lumMod val="20000"/>
                        <a:lumOff val="80000"/>
                      </a:schemeClr>
                    </a:solidFill>
                  </a:tcPr>
                </a:tc>
                <a:tc>
                  <a:txBody>
                    <a:bodyPr/>
                    <a:lstStyle/>
                    <a:p>
                      <a:pPr marL="0" algn="l" defTabSz="914400" rtl="0" eaLnBrk="1" latinLnBrk="0" hangingPunct="1"/>
                      <a:r>
                        <a:rPr lang="zh-CN" altLang="en-US" sz="1000" b="1" kern="1200" dirty="0" smtClean="0">
                          <a:solidFill>
                            <a:srgbClr val="FF0000"/>
                          </a:solidFill>
                          <a:latin typeface="微软雅黑" panose="020B0503020204020204" pitchFamily="34" charset="-122"/>
                          <a:ea typeface="微软雅黑" panose="020B0503020204020204" pitchFamily="34" charset="-122"/>
                          <a:cs typeface="+mn-cs"/>
                        </a:rPr>
                        <a:t>各地</a:t>
                      </a:r>
                      <a:r>
                        <a:rPr lang="zh-CN" altLang="en-US" sz="1000" kern="1200" dirty="0" smtClean="0">
                          <a:solidFill>
                            <a:schemeClr val="tx2"/>
                          </a:solidFill>
                          <a:latin typeface="微软雅黑" panose="020B0503020204020204" pitchFamily="34" charset="-122"/>
                          <a:ea typeface="微软雅黑" panose="020B0503020204020204" pitchFamily="34" charset="-122"/>
                          <a:cs typeface="+mn-cs"/>
                        </a:rPr>
                        <a:t>住房城乡建设主管部门应当</a:t>
                      </a:r>
                      <a:r>
                        <a:rPr lang="zh-CN" altLang="en-US" sz="1000" b="1" kern="1200" dirty="0" smtClean="0">
                          <a:solidFill>
                            <a:srgbClr val="FF0000"/>
                          </a:solidFill>
                          <a:latin typeface="微软雅黑" panose="020B0503020204020204" pitchFamily="34" charset="-122"/>
                          <a:ea typeface="微软雅黑" panose="020B0503020204020204" pitchFamily="34" charset="-122"/>
                          <a:cs typeface="+mn-cs"/>
                        </a:rPr>
                        <a:t>按专业类别建立专家库。</a:t>
                      </a:r>
                      <a:r>
                        <a:rPr lang="zh-CN" altLang="en-US" sz="1000" kern="1200" dirty="0" smtClean="0">
                          <a:solidFill>
                            <a:schemeClr val="tx2"/>
                          </a:solidFill>
                          <a:latin typeface="微软雅黑" panose="020B0503020204020204" pitchFamily="34" charset="-122"/>
                          <a:ea typeface="微软雅黑" panose="020B0503020204020204" pitchFamily="34" charset="-122"/>
                          <a:cs typeface="+mn-cs"/>
                        </a:rPr>
                        <a:t>专家库的专业类别及专家数量应根据本地实际情况设置。</a:t>
                      </a:r>
                      <a:endParaRPr lang="zh-CN" altLang="en-US" sz="100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000" kern="1200" dirty="0" smtClean="0">
                          <a:solidFill>
                            <a:schemeClr val="tx2"/>
                          </a:solidFill>
                          <a:latin typeface="微软雅黑" panose="020B0503020204020204" pitchFamily="34" charset="-122"/>
                          <a:ea typeface="微软雅黑" panose="020B0503020204020204" pitchFamily="34" charset="-122"/>
                          <a:cs typeface="+mn-cs"/>
                        </a:rPr>
                        <a:t>专家名单应当予以公示。</a:t>
                      </a:r>
                      <a:endParaRPr lang="zh-CN" altLang="en-US" sz="1000" b="1"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000" b="1" kern="1200" dirty="0" smtClean="0">
                          <a:solidFill>
                            <a:srgbClr val="FF0000"/>
                          </a:solidFill>
                          <a:latin typeface="微软雅黑" panose="020B0503020204020204" pitchFamily="34" charset="-122"/>
                          <a:ea typeface="微软雅黑" panose="020B0503020204020204" pitchFamily="34" charset="-122"/>
                          <a:cs typeface="+mn-cs"/>
                        </a:rPr>
                        <a:t>各地</a:t>
                      </a:r>
                      <a:r>
                        <a:rPr lang="zh-CN" altLang="en-US" sz="1000" kern="1200" dirty="0" smtClean="0">
                          <a:solidFill>
                            <a:schemeClr val="tx2"/>
                          </a:solidFill>
                          <a:latin typeface="微软雅黑" panose="020B0503020204020204" pitchFamily="34" charset="-122"/>
                          <a:ea typeface="微软雅黑" panose="020B0503020204020204" pitchFamily="34" charset="-122"/>
                          <a:cs typeface="+mn-cs"/>
                        </a:rPr>
                        <a:t>住房城乡建设主管部门应当根据本地区实际情况，</a:t>
                      </a:r>
                      <a:r>
                        <a:rPr lang="zh-CN" altLang="en-US" sz="1000" b="1" kern="1200" dirty="0" smtClean="0">
                          <a:solidFill>
                            <a:srgbClr val="FF0000"/>
                          </a:solidFill>
                          <a:latin typeface="微软雅黑" panose="020B0503020204020204" pitchFamily="34" charset="-122"/>
                          <a:ea typeface="微软雅黑" panose="020B0503020204020204" pitchFamily="34" charset="-122"/>
                          <a:cs typeface="+mn-cs"/>
                        </a:rPr>
                        <a:t>制定专家资格审查办法和管理制度并建立专家诚信档案，及时更新专家库。</a:t>
                      </a:r>
                      <a:endParaRPr lang="zh-CN" altLang="en-US" sz="1000" b="1" kern="1200" dirty="0" smtClean="0">
                        <a:solidFill>
                          <a:srgbClr val="FF0000"/>
                        </a:solidFill>
                        <a:latin typeface="微软雅黑" panose="020B0503020204020204" pitchFamily="34" charset="-122"/>
                        <a:ea typeface="微软雅黑" panose="020B0503020204020204" pitchFamily="34" charset="-122"/>
                        <a:cs typeface="+mn-cs"/>
                      </a:endParaRPr>
                    </a:p>
                    <a:p>
                      <a:pPr marL="0" algn="l" defTabSz="914400" rtl="0" eaLnBrk="1" latinLnBrk="0" hangingPunct="1"/>
                      <a:endParaRPr lang="zh-CN" altLang="en-US" sz="1000" kern="1200" dirty="0" smtClean="0">
                        <a:solidFill>
                          <a:schemeClr val="dk1"/>
                        </a:solidFill>
                        <a:latin typeface="微软雅黑" panose="020B0503020204020204" pitchFamily="34" charset="-122"/>
                        <a:ea typeface="微软雅黑" panose="020B0503020204020204" pitchFamily="34" charset="-122"/>
                        <a:cs typeface="+mn-cs"/>
                      </a:endParaRPr>
                    </a:p>
                  </a:txBody>
                  <a:tcPr marL="68553" marR="68553" marT="34277" marB="34277">
                    <a:solidFill>
                      <a:schemeClr val="accent1">
                        <a:lumMod val="20000"/>
                        <a:lumOff val="80000"/>
                      </a:schemeClr>
                    </a:solidFill>
                  </a:tcPr>
                </a:tc>
              </a:tr>
            </a:tbl>
          </a:graphicData>
        </a:graphic>
      </p:graphicFrame>
      <p:sp>
        <p:nvSpPr>
          <p:cNvPr id="8"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05</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9"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en-US" altLang="zh-CN" sz="1800" dirty="0">
                <a:solidFill>
                  <a:schemeClr val="tx2"/>
                </a:solidFill>
                <a:latin typeface="微软雅黑" panose="020B0503020204020204" pitchFamily="34" charset="-122"/>
                <a:ea typeface="微软雅黑" panose="020B0503020204020204" pitchFamily="34" charset="-122"/>
              </a:rPr>
              <a:t>31</a:t>
            </a:r>
            <a:r>
              <a:rPr lang="zh-CN" altLang="en-US" sz="1800" dirty="0">
                <a:solidFill>
                  <a:schemeClr val="tx2"/>
                </a:solidFill>
                <a:latin typeface="微软雅黑" panose="020B0503020204020204" pitchFamily="34" charset="-122"/>
                <a:ea typeface="微软雅黑" panose="020B0503020204020204" pitchFamily="34" charset="-122"/>
              </a:rPr>
              <a:t>号文与原</a:t>
            </a:r>
            <a:r>
              <a:rPr lang="en-US" altLang="zh-CN" sz="1800" dirty="0">
                <a:solidFill>
                  <a:schemeClr val="tx2"/>
                </a:solidFill>
                <a:latin typeface="微软雅黑" panose="020B0503020204020204" pitchFamily="34" charset="-122"/>
                <a:ea typeface="微软雅黑" panose="020B0503020204020204" pitchFamily="34" charset="-122"/>
              </a:rPr>
              <a:t>87</a:t>
            </a:r>
            <a:r>
              <a:rPr lang="zh-CN" altLang="en-US" sz="1800" dirty="0">
                <a:solidFill>
                  <a:schemeClr val="tx2"/>
                </a:solidFill>
                <a:latin typeface="微软雅黑" panose="020B0503020204020204" pitchFamily="34" charset="-122"/>
                <a:ea typeface="微软雅黑" panose="020B0503020204020204" pitchFamily="34" charset="-122"/>
              </a:rPr>
              <a:t>号文对比详情</a:t>
            </a:r>
            <a:endParaRPr lang="zh-CN" altLang="en-US"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表格 18"/>
          <p:cNvGraphicFramePr>
            <a:graphicFrameLocks noGrp="1"/>
          </p:cNvGraphicFramePr>
          <p:nvPr>
            <p:custDataLst>
              <p:tags r:id="rId1"/>
            </p:custDataLst>
          </p:nvPr>
        </p:nvGraphicFramePr>
        <p:xfrm>
          <a:off x="533881" y="1438861"/>
          <a:ext cx="7935783" cy="2230786"/>
        </p:xfrm>
        <a:graphic>
          <a:graphicData uri="http://schemas.openxmlformats.org/drawingml/2006/table">
            <a:tbl>
              <a:tblPr firstRow="1" bandRow="1">
                <a:tableStyleId>{F5AB1C69-6EDB-4FF4-983F-18BD219EF322}</a:tableStyleId>
              </a:tblPr>
              <a:tblGrid>
                <a:gridCol w="539849"/>
                <a:gridCol w="565650"/>
                <a:gridCol w="3071258"/>
                <a:gridCol w="687217"/>
                <a:gridCol w="3071809"/>
              </a:tblGrid>
              <a:tr h="395299">
                <a:tc>
                  <a:txBody>
                    <a:bodyPr/>
                    <a:lstStyle/>
                    <a:p>
                      <a:pPr algn="ctr"/>
                      <a:r>
                        <a:rPr lang="zh-CN" altLang="en-US" sz="1200" dirty="0" smtClean="0">
                          <a:solidFill>
                            <a:schemeClr val="bg1"/>
                          </a:solidFill>
                          <a:latin typeface="微软雅黑" panose="020B0503020204020204" pitchFamily="34" charset="-122"/>
                          <a:ea typeface="微软雅黑" panose="020B0503020204020204" pitchFamily="34" charset="-122"/>
                        </a:rPr>
                        <a:t>序号</a:t>
                      </a:r>
                      <a:endParaRPr lang="zh-CN" altLang="en-US" sz="1200" dirty="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zh-CN" altLang="en-US" sz="1200" dirty="0" smtClean="0">
                          <a:solidFill>
                            <a:schemeClr val="bg1"/>
                          </a:solidFill>
                          <a:latin typeface="微软雅黑" panose="020B0503020204020204" pitchFamily="34" charset="-122"/>
                          <a:ea typeface="微软雅黑" panose="020B0503020204020204" pitchFamily="34" charset="-122"/>
                        </a:rPr>
                        <a:t>名称</a:t>
                      </a:r>
                      <a:endParaRPr lang="zh-CN" altLang="en-US" sz="1200" dirty="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200" dirty="0" smtClean="0">
                          <a:solidFill>
                            <a:schemeClr val="bg1"/>
                          </a:solidFill>
                          <a:latin typeface="微软雅黑" panose="020B0503020204020204" pitchFamily="34" charset="-122"/>
                          <a:ea typeface="微软雅黑" panose="020B0503020204020204" pitchFamily="34" charset="-122"/>
                        </a:rPr>
                        <a:t>31</a:t>
                      </a:r>
                      <a:r>
                        <a:rPr lang="zh-CN" altLang="en-US" sz="1200" dirty="0" smtClean="0">
                          <a:solidFill>
                            <a:schemeClr val="bg1"/>
                          </a:solidFill>
                          <a:latin typeface="微软雅黑" panose="020B0503020204020204" pitchFamily="34" charset="-122"/>
                          <a:ea typeface="微软雅黑" panose="020B0503020204020204" pitchFamily="34" charset="-122"/>
                        </a:rPr>
                        <a:t>号文</a:t>
                      </a:r>
                      <a:endParaRPr lang="zh-CN" altLang="en-US" sz="1200" dirty="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zh-CN" altLang="en-US" sz="1200" dirty="0" smtClean="0">
                          <a:solidFill>
                            <a:schemeClr val="bg1"/>
                          </a:solidFill>
                          <a:latin typeface="微软雅黑" panose="020B0503020204020204" pitchFamily="34" charset="-122"/>
                          <a:ea typeface="微软雅黑" panose="020B0503020204020204" pitchFamily="34" charset="-122"/>
                        </a:rPr>
                        <a:t>名称</a:t>
                      </a:r>
                      <a:endParaRPr lang="zh-CN" altLang="en-US" sz="1200" dirty="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200" dirty="0" smtClean="0">
                          <a:solidFill>
                            <a:schemeClr val="bg1"/>
                          </a:solidFill>
                          <a:latin typeface="微软雅黑" panose="020B0503020204020204" pitchFamily="34" charset="-122"/>
                          <a:ea typeface="微软雅黑" panose="020B0503020204020204" pitchFamily="34" charset="-122"/>
                        </a:rPr>
                        <a:t>87</a:t>
                      </a:r>
                      <a:r>
                        <a:rPr lang="zh-CN" altLang="en-US" sz="1200" dirty="0" smtClean="0">
                          <a:solidFill>
                            <a:schemeClr val="bg1"/>
                          </a:solidFill>
                          <a:latin typeface="微软雅黑" panose="020B0503020204020204" pitchFamily="34" charset="-122"/>
                          <a:ea typeface="微软雅黑" panose="020B0503020204020204" pitchFamily="34" charset="-122"/>
                        </a:rPr>
                        <a:t>号文</a:t>
                      </a:r>
                      <a:endParaRPr lang="zh-CN" altLang="en-US" sz="1200" dirty="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r>
              <a:tr h="1835487">
                <a:tc>
                  <a:txBody>
                    <a:bodyPr/>
                    <a:lstStyle/>
                    <a:p>
                      <a:pPr algn="ctr"/>
                      <a:r>
                        <a:rPr lang="en-US" altLang="zh-CN" sz="1200" dirty="0" smtClean="0">
                          <a:solidFill>
                            <a:schemeClr val="tx2"/>
                          </a:solidFill>
                          <a:latin typeface="微软雅黑" panose="020B0503020204020204" pitchFamily="34" charset="-122"/>
                          <a:ea typeface="微软雅黑" panose="020B0503020204020204" pitchFamily="34" charset="-122"/>
                        </a:rPr>
                        <a:t>1</a:t>
                      </a:r>
                      <a:endParaRPr lang="zh-CN" altLang="en-US" sz="1200" dirty="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200" dirty="0" smtClean="0">
                          <a:solidFill>
                            <a:schemeClr val="tx2"/>
                          </a:solidFill>
                          <a:latin typeface="微软雅黑" panose="020B0503020204020204" pitchFamily="34" charset="-122"/>
                          <a:ea typeface="微软雅黑" panose="020B0503020204020204" pitchFamily="34" charset="-122"/>
                        </a:rPr>
                        <a:t>一、</a:t>
                      </a:r>
                      <a:r>
                        <a:rPr lang="zh-CN" altLang="en-US" sz="1200" b="1" dirty="0" smtClean="0">
                          <a:solidFill>
                            <a:schemeClr val="tx2"/>
                          </a:solidFill>
                          <a:latin typeface="微软雅黑" panose="020B0503020204020204" pitchFamily="34" charset="-122"/>
                          <a:ea typeface="微软雅黑" panose="020B0503020204020204" pitchFamily="34" charset="-122"/>
                        </a:rPr>
                        <a:t>基坑工程</a:t>
                      </a:r>
                      <a:endParaRPr lang="zh-CN" altLang="en-US" sz="1200" b="1" dirty="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200" b="0" dirty="0" smtClean="0">
                          <a:solidFill>
                            <a:schemeClr val="tx2"/>
                          </a:solidFill>
                          <a:latin typeface="微软雅黑" panose="020B0503020204020204" pitchFamily="34" charset="-122"/>
                          <a:ea typeface="微软雅黑" panose="020B0503020204020204" pitchFamily="34" charset="-122"/>
                        </a:rPr>
                        <a:t>（一）开挖深度超过</a:t>
                      </a:r>
                      <a:r>
                        <a:rPr lang="en-US" altLang="zh-CN" sz="1200" b="0" dirty="0" smtClean="0">
                          <a:solidFill>
                            <a:schemeClr val="tx2"/>
                          </a:solidFill>
                          <a:latin typeface="微软雅黑" panose="020B0503020204020204" pitchFamily="34" charset="-122"/>
                          <a:ea typeface="微软雅黑" panose="020B0503020204020204" pitchFamily="34" charset="-122"/>
                        </a:rPr>
                        <a:t>3m</a:t>
                      </a:r>
                      <a:r>
                        <a:rPr lang="zh-CN" altLang="en-US" sz="1200" b="0" dirty="0" smtClean="0">
                          <a:solidFill>
                            <a:schemeClr val="tx2"/>
                          </a:solidFill>
                          <a:latin typeface="微软雅黑" panose="020B0503020204020204" pitchFamily="34" charset="-122"/>
                          <a:ea typeface="微软雅黑" panose="020B0503020204020204" pitchFamily="34" charset="-122"/>
                        </a:rPr>
                        <a:t>（含</a:t>
                      </a:r>
                      <a:r>
                        <a:rPr lang="en-US" altLang="zh-CN" sz="1200" b="0" dirty="0" smtClean="0">
                          <a:solidFill>
                            <a:schemeClr val="tx2"/>
                          </a:solidFill>
                          <a:latin typeface="微软雅黑" panose="020B0503020204020204" pitchFamily="34" charset="-122"/>
                          <a:ea typeface="微软雅黑" panose="020B0503020204020204" pitchFamily="34" charset="-122"/>
                        </a:rPr>
                        <a:t>3m</a:t>
                      </a:r>
                      <a:r>
                        <a:rPr lang="zh-CN" altLang="en-US" sz="1200" b="0" dirty="0" smtClean="0">
                          <a:solidFill>
                            <a:schemeClr val="tx2"/>
                          </a:solidFill>
                          <a:latin typeface="微软雅黑" panose="020B0503020204020204" pitchFamily="34" charset="-122"/>
                          <a:ea typeface="微软雅黑" panose="020B0503020204020204" pitchFamily="34" charset="-122"/>
                        </a:rPr>
                        <a:t>）的基坑（槽）的</a:t>
                      </a:r>
                      <a:r>
                        <a:rPr lang="zh-CN" altLang="en-US" sz="1200" b="1" dirty="0" smtClean="0">
                          <a:solidFill>
                            <a:srgbClr val="FF0000"/>
                          </a:solidFill>
                          <a:latin typeface="微软雅黑" panose="020B0503020204020204" pitchFamily="34" charset="-122"/>
                          <a:ea typeface="微软雅黑" panose="020B0503020204020204" pitchFamily="34" charset="-122"/>
                        </a:rPr>
                        <a:t>土方开挖、支护、降水工程</a:t>
                      </a:r>
                      <a:r>
                        <a:rPr lang="zh-CN" altLang="en-US" sz="1200" b="0" dirty="0" smtClean="0">
                          <a:solidFill>
                            <a:schemeClr val="bg2">
                              <a:lumMod val="25000"/>
                            </a:schemeClr>
                          </a:solidFill>
                          <a:latin typeface="微软雅黑" panose="020B0503020204020204" pitchFamily="34" charset="-122"/>
                          <a:ea typeface="微软雅黑" panose="020B0503020204020204" pitchFamily="34" charset="-122"/>
                        </a:rPr>
                        <a:t>。</a:t>
                      </a:r>
                      <a:endParaRPr lang="zh-CN" altLang="en-US" sz="1200" b="0" dirty="0" smtClean="0">
                        <a:solidFill>
                          <a:schemeClr val="bg2">
                            <a:lumMod val="25000"/>
                          </a:schemeClr>
                        </a:solidFill>
                        <a:latin typeface="微软雅黑" panose="020B0503020204020204" pitchFamily="34" charset="-122"/>
                        <a:ea typeface="微软雅黑" panose="020B0503020204020204" pitchFamily="34" charset="-122"/>
                      </a:endParaRPr>
                    </a:p>
                    <a:p>
                      <a:r>
                        <a:rPr lang="zh-CN" altLang="en-US" sz="1200" b="0" dirty="0" smtClean="0">
                          <a:solidFill>
                            <a:schemeClr val="bg2">
                              <a:lumMod val="25000"/>
                            </a:schemeClr>
                          </a:solidFill>
                          <a:latin typeface="微软雅黑" panose="020B0503020204020204" pitchFamily="34" charset="-122"/>
                          <a:ea typeface="微软雅黑" panose="020B0503020204020204" pitchFamily="34" charset="-122"/>
                        </a:rPr>
                        <a:t>（二）开挖深度虽未超过</a:t>
                      </a:r>
                      <a:r>
                        <a:rPr lang="en-US" altLang="zh-CN" sz="1200" b="0" dirty="0" smtClean="0">
                          <a:solidFill>
                            <a:schemeClr val="bg2">
                              <a:lumMod val="25000"/>
                            </a:schemeClr>
                          </a:solidFill>
                          <a:latin typeface="微软雅黑" panose="020B0503020204020204" pitchFamily="34" charset="-122"/>
                          <a:ea typeface="微软雅黑" panose="020B0503020204020204" pitchFamily="34" charset="-122"/>
                        </a:rPr>
                        <a:t>3m</a:t>
                      </a:r>
                      <a:r>
                        <a:rPr lang="zh-CN" altLang="en-US" sz="1200" b="0" dirty="0" smtClean="0">
                          <a:solidFill>
                            <a:schemeClr val="bg2">
                              <a:lumMod val="25000"/>
                            </a:schemeClr>
                          </a:solidFill>
                          <a:latin typeface="微软雅黑" panose="020B0503020204020204" pitchFamily="34" charset="-122"/>
                          <a:ea typeface="微软雅黑" panose="020B0503020204020204" pitchFamily="34" charset="-122"/>
                        </a:rPr>
                        <a:t>，但地质条件、周围环境和</a:t>
                      </a:r>
                      <a:r>
                        <a:rPr lang="zh-CN" altLang="en-US" sz="1200" b="1" dirty="0" smtClean="0">
                          <a:solidFill>
                            <a:srgbClr val="FF0000"/>
                          </a:solidFill>
                          <a:latin typeface="微软雅黑" panose="020B0503020204020204" pitchFamily="34" charset="-122"/>
                          <a:ea typeface="微软雅黑" panose="020B0503020204020204" pitchFamily="34" charset="-122"/>
                        </a:rPr>
                        <a:t>地下管线复杂，或影响毗邻建、构筑物安全的</a:t>
                      </a:r>
                      <a:r>
                        <a:rPr lang="zh-CN" altLang="en-US" sz="1200" b="0" dirty="0" smtClean="0">
                          <a:solidFill>
                            <a:schemeClr val="bg2">
                              <a:lumMod val="25000"/>
                            </a:schemeClr>
                          </a:solidFill>
                          <a:latin typeface="微软雅黑" panose="020B0503020204020204" pitchFamily="34" charset="-122"/>
                          <a:ea typeface="微软雅黑" panose="020B0503020204020204" pitchFamily="34" charset="-122"/>
                        </a:rPr>
                        <a:t>基坑（槽）的</a:t>
                      </a:r>
                      <a:r>
                        <a:rPr lang="zh-CN" altLang="en-US" sz="1200" b="1" dirty="0" smtClean="0">
                          <a:solidFill>
                            <a:srgbClr val="FF0000"/>
                          </a:solidFill>
                          <a:latin typeface="微软雅黑" panose="020B0503020204020204" pitchFamily="34" charset="-122"/>
                          <a:ea typeface="微软雅黑" panose="020B0503020204020204" pitchFamily="34" charset="-122"/>
                        </a:rPr>
                        <a:t>土方开挖、支护、降水工程</a:t>
                      </a:r>
                      <a:r>
                        <a:rPr lang="zh-CN" altLang="en-US" sz="1200" b="0" dirty="0" smtClean="0">
                          <a:solidFill>
                            <a:schemeClr val="bg2">
                              <a:lumMod val="25000"/>
                            </a:schemeClr>
                          </a:solidFill>
                          <a:latin typeface="微软雅黑" panose="020B0503020204020204" pitchFamily="34" charset="-122"/>
                          <a:ea typeface="微软雅黑" panose="020B0503020204020204" pitchFamily="34" charset="-122"/>
                        </a:rPr>
                        <a:t>。</a:t>
                      </a:r>
                      <a:endParaRPr lang="zh-CN" altLang="en-US" sz="1200" b="0" dirty="0" smtClean="0">
                        <a:solidFill>
                          <a:schemeClr val="bg2">
                            <a:lumMod val="25000"/>
                          </a:schemeClr>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200" b="1" dirty="0" smtClean="0">
                          <a:solidFill>
                            <a:schemeClr val="tx2"/>
                          </a:solidFill>
                          <a:latin typeface="微软雅黑" panose="020B0503020204020204" pitchFamily="34" charset="-122"/>
                          <a:ea typeface="微软雅黑" panose="020B0503020204020204" pitchFamily="34" charset="-122"/>
                        </a:rPr>
                        <a:t>一、基坑支护、降水工程</a:t>
                      </a:r>
                      <a:endParaRPr lang="en-US" altLang="zh-CN" sz="1200" b="1" dirty="0" smtClean="0">
                        <a:solidFill>
                          <a:schemeClr val="tx2"/>
                        </a:solidFill>
                        <a:latin typeface="微软雅黑" panose="020B0503020204020204" pitchFamily="34" charset="-122"/>
                        <a:ea typeface="微软雅黑" panose="020B0503020204020204" pitchFamily="34" charset="-122"/>
                      </a:endParaRPr>
                    </a:p>
                    <a:p>
                      <a:r>
                        <a:rPr lang="zh-CN" altLang="en-US" sz="1200" b="1" dirty="0" smtClean="0">
                          <a:solidFill>
                            <a:schemeClr val="tx2"/>
                          </a:solidFill>
                          <a:latin typeface="微软雅黑" panose="020B0503020204020204" pitchFamily="34" charset="-122"/>
                          <a:ea typeface="微软雅黑" panose="020B0503020204020204" pitchFamily="34" charset="-122"/>
                        </a:rPr>
                        <a:t>二、土方开挖工程</a:t>
                      </a:r>
                      <a:endParaRPr lang="zh-CN" altLang="en-US" sz="1200" b="1"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200" dirty="0" smtClean="0">
                          <a:latin typeface="微软雅黑" panose="020B0503020204020204" pitchFamily="34" charset="-122"/>
                          <a:ea typeface="微软雅黑" panose="020B0503020204020204" pitchFamily="34" charset="-122"/>
                        </a:rPr>
                        <a:t>　</a:t>
                      </a:r>
                      <a:r>
                        <a:rPr lang="zh-CN" altLang="en-US" sz="1200" dirty="0" smtClean="0">
                          <a:solidFill>
                            <a:schemeClr val="tx2"/>
                          </a:solidFill>
                          <a:latin typeface="微软雅黑" panose="020B0503020204020204" pitchFamily="34" charset="-122"/>
                          <a:ea typeface="微软雅黑" panose="020B0503020204020204" pitchFamily="34" charset="-122"/>
                        </a:rPr>
                        <a:t>一、基坑支护、降水工程</a:t>
                      </a:r>
                      <a:endParaRPr lang="zh-CN" altLang="en-US" sz="1200" dirty="0" smtClean="0">
                        <a:solidFill>
                          <a:schemeClr val="tx2"/>
                        </a:solidFill>
                        <a:latin typeface="微软雅黑" panose="020B0503020204020204" pitchFamily="34" charset="-122"/>
                        <a:ea typeface="微软雅黑" panose="020B0503020204020204" pitchFamily="34" charset="-122"/>
                      </a:endParaRPr>
                    </a:p>
                    <a:p>
                      <a:r>
                        <a:rPr lang="zh-CN" altLang="en-US" sz="1200" dirty="0" smtClean="0">
                          <a:solidFill>
                            <a:schemeClr val="tx2"/>
                          </a:solidFill>
                          <a:latin typeface="微软雅黑" panose="020B0503020204020204" pitchFamily="34" charset="-122"/>
                          <a:ea typeface="微软雅黑" panose="020B0503020204020204" pitchFamily="34" charset="-122"/>
                        </a:rPr>
                        <a:t>　　开挖深度超过</a:t>
                      </a:r>
                      <a:r>
                        <a:rPr lang="en-US" altLang="zh-CN" sz="1200" dirty="0" smtClean="0">
                          <a:solidFill>
                            <a:schemeClr val="tx2"/>
                          </a:solidFill>
                          <a:latin typeface="微软雅黑" panose="020B0503020204020204" pitchFamily="34" charset="-122"/>
                          <a:ea typeface="微软雅黑" panose="020B0503020204020204" pitchFamily="34" charset="-122"/>
                        </a:rPr>
                        <a:t>3m</a:t>
                      </a:r>
                      <a:r>
                        <a:rPr lang="zh-CN" altLang="en-US" sz="1200" dirty="0" smtClean="0">
                          <a:solidFill>
                            <a:schemeClr val="tx2"/>
                          </a:solidFill>
                          <a:latin typeface="微软雅黑" panose="020B0503020204020204" pitchFamily="34" charset="-122"/>
                          <a:ea typeface="微软雅黑" panose="020B0503020204020204" pitchFamily="34" charset="-122"/>
                        </a:rPr>
                        <a:t>（含</a:t>
                      </a:r>
                      <a:r>
                        <a:rPr lang="en-US" altLang="zh-CN" sz="1200" dirty="0" smtClean="0">
                          <a:solidFill>
                            <a:schemeClr val="tx2"/>
                          </a:solidFill>
                          <a:latin typeface="微软雅黑" panose="020B0503020204020204" pitchFamily="34" charset="-122"/>
                          <a:ea typeface="微软雅黑" panose="020B0503020204020204" pitchFamily="34" charset="-122"/>
                        </a:rPr>
                        <a:t>3m</a:t>
                      </a:r>
                      <a:r>
                        <a:rPr lang="zh-CN" altLang="en-US" sz="1200" dirty="0" smtClean="0">
                          <a:solidFill>
                            <a:schemeClr val="tx2"/>
                          </a:solidFill>
                          <a:latin typeface="微软雅黑" panose="020B0503020204020204" pitchFamily="34" charset="-122"/>
                          <a:ea typeface="微软雅黑" panose="020B0503020204020204" pitchFamily="34" charset="-122"/>
                        </a:rPr>
                        <a:t>）或虽未超过</a:t>
                      </a:r>
                      <a:r>
                        <a:rPr lang="en-US" altLang="zh-CN" sz="1200" dirty="0" smtClean="0">
                          <a:solidFill>
                            <a:schemeClr val="tx2"/>
                          </a:solidFill>
                          <a:latin typeface="微软雅黑" panose="020B0503020204020204" pitchFamily="34" charset="-122"/>
                          <a:ea typeface="微软雅黑" panose="020B0503020204020204" pitchFamily="34" charset="-122"/>
                        </a:rPr>
                        <a:t>3m</a:t>
                      </a:r>
                      <a:r>
                        <a:rPr lang="zh-CN" altLang="en-US" sz="1200" dirty="0" smtClean="0">
                          <a:solidFill>
                            <a:schemeClr val="tx2"/>
                          </a:solidFill>
                          <a:latin typeface="微软雅黑" panose="020B0503020204020204" pitchFamily="34" charset="-122"/>
                          <a:ea typeface="微软雅黑" panose="020B0503020204020204" pitchFamily="34" charset="-122"/>
                        </a:rPr>
                        <a:t>但地质条件和周边环境复杂的基坑（槽）支护、降水工程。</a:t>
                      </a:r>
                      <a:endParaRPr lang="zh-CN" altLang="en-US" sz="1200" dirty="0" smtClean="0">
                        <a:solidFill>
                          <a:schemeClr val="tx2"/>
                        </a:solidFill>
                        <a:latin typeface="微软雅黑" panose="020B0503020204020204" pitchFamily="34" charset="-122"/>
                        <a:ea typeface="微软雅黑" panose="020B0503020204020204" pitchFamily="34" charset="-122"/>
                      </a:endParaRPr>
                    </a:p>
                    <a:p>
                      <a:r>
                        <a:rPr lang="zh-CN" altLang="en-US" sz="1200" dirty="0" smtClean="0">
                          <a:solidFill>
                            <a:schemeClr val="tx2"/>
                          </a:solidFill>
                          <a:latin typeface="微软雅黑" panose="020B0503020204020204" pitchFamily="34" charset="-122"/>
                          <a:ea typeface="微软雅黑" panose="020B0503020204020204" pitchFamily="34" charset="-122"/>
                        </a:rPr>
                        <a:t>　　二、土方开挖工程</a:t>
                      </a:r>
                      <a:endParaRPr lang="zh-CN" altLang="en-US" sz="1200" dirty="0" smtClean="0">
                        <a:solidFill>
                          <a:schemeClr val="tx2"/>
                        </a:solidFill>
                        <a:latin typeface="微软雅黑" panose="020B0503020204020204" pitchFamily="34" charset="-122"/>
                        <a:ea typeface="微软雅黑" panose="020B0503020204020204" pitchFamily="34" charset="-122"/>
                      </a:endParaRPr>
                    </a:p>
                    <a:p>
                      <a:r>
                        <a:rPr lang="zh-CN" altLang="en-US" sz="1200" dirty="0" smtClean="0">
                          <a:solidFill>
                            <a:schemeClr val="tx2"/>
                          </a:solidFill>
                          <a:latin typeface="微软雅黑" panose="020B0503020204020204" pitchFamily="34" charset="-122"/>
                          <a:ea typeface="微软雅黑" panose="020B0503020204020204" pitchFamily="34" charset="-122"/>
                        </a:rPr>
                        <a:t>　　开挖深度超过</a:t>
                      </a:r>
                      <a:r>
                        <a:rPr lang="en-US" altLang="zh-CN" sz="1200" dirty="0" smtClean="0">
                          <a:solidFill>
                            <a:schemeClr val="tx2"/>
                          </a:solidFill>
                          <a:latin typeface="微软雅黑" panose="020B0503020204020204" pitchFamily="34" charset="-122"/>
                          <a:ea typeface="微软雅黑" panose="020B0503020204020204" pitchFamily="34" charset="-122"/>
                        </a:rPr>
                        <a:t>3m</a:t>
                      </a:r>
                      <a:r>
                        <a:rPr lang="zh-CN" altLang="en-US" sz="1200" dirty="0" smtClean="0">
                          <a:solidFill>
                            <a:schemeClr val="tx2"/>
                          </a:solidFill>
                          <a:latin typeface="微软雅黑" panose="020B0503020204020204" pitchFamily="34" charset="-122"/>
                          <a:ea typeface="微软雅黑" panose="020B0503020204020204" pitchFamily="34" charset="-122"/>
                        </a:rPr>
                        <a:t>（含</a:t>
                      </a:r>
                      <a:r>
                        <a:rPr lang="en-US" altLang="zh-CN" sz="1200" dirty="0" smtClean="0">
                          <a:solidFill>
                            <a:schemeClr val="tx2"/>
                          </a:solidFill>
                          <a:latin typeface="微软雅黑" panose="020B0503020204020204" pitchFamily="34" charset="-122"/>
                          <a:ea typeface="微软雅黑" panose="020B0503020204020204" pitchFamily="34" charset="-122"/>
                        </a:rPr>
                        <a:t>3m</a:t>
                      </a:r>
                      <a:r>
                        <a:rPr lang="zh-CN" altLang="en-US" sz="1200" dirty="0" smtClean="0">
                          <a:solidFill>
                            <a:schemeClr val="tx2"/>
                          </a:solidFill>
                          <a:latin typeface="微软雅黑" panose="020B0503020204020204" pitchFamily="34" charset="-122"/>
                          <a:ea typeface="微软雅黑" panose="020B0503020204020204" pitchFamily="34" charset="-122"/>
                        </a:rPr>
                        <a:t>）的基坑（槽）的土方开挖工程。</a:t>
                      </a:r>
                      <a:endParaRPr lang="zh-CN" altLang="en-US" sz="12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r>
            </a:tbl>
          </a:graphicData>
        </a:graphic>
      </p:graphicFrame>
      <p:sp>
        <p:nvSpPr>
          <p:cNvPr id="20" name="文本框 10"/>
          <p:cNvSpPr txBox="1"/>
          <p:nvPr/>
        </p:nvSpPr>
        <p:spPr>
          <a:xfrm>
            <a:off x="326088" y="735981"/>
            <a:ext cx="3262432" cy="323037"/>
          </a:xfrm>
          <a:prstGeom prst="rect">
            <a:avLst/>
          </a:prstGeom>
          <a:noFill/>
        </p:spPr>
        <p:txBody>
          <a:bodyPr wrap="none" rtlCol="0">
            <a:spAutoFit/>
          </a:bodyPr>
          <a:lstStyle/>
          <a:p>
            <a:r>
              <a:rPr lang="zh-CN" altLang="en-US" sz="1500" b="1" dirty="0">
                <a:solidFill>
                  <a:srgbClr val="CC0000"/>
                </a:solidFill>
                <a:latin typeface="微软雅黑" panose="020B0503020204020204" pitchFamily="34" charset="-122"/>
                <a:ea typeface="微软雅黑" panose="020B0503020204020204" pitchFamily="34" charset="-122"/>
                <a:cs typeface="+mn-ea"/>
              </a:rPr>
              <a:t>危险性较大的分部分项工程范围变化</a:t>
            </a:r>
            <a:endParaRPr lang="zh-CN" altLang="en-US" sz="1500" b="1" dirty="0">
              <a:solidFill>
                <a:srgbClr val="CC0000"/>
              </a:solidFill>
              <a:latin typeface="微软雅黑" panose="020B0503020204020204" pitchFamily="34" charset="-122"/>
              <a:ea typeface="微软雅黑" panose="020B0503020204020204" pitchFamily="34" charset="-122"/>
              <a:cs typeface="+mn-ea"/>
            </a:endParaRPr>
          </a:p>
        </p:txBody>
      </p:sp>
      <p:sp>
        <p:nvSpPr>
          <p:cNvPr id="9"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05</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0"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en-US" altLang="zh-CN" sz="1800" dirty="0">
                <a:solidFill>
                  <a:schemeClr val="tx2"/>
                </a:solidFill>
                <a:latin typeface="微软雅黑" panose="020B0503020204020204" pitchFamily="34" charset="-122"/>
                <a:ea typeface="微软雅黑" panose="020B0503020204020204" pitchFamily="34" charset="-122"/>
              </a:rPr>
              <a:t>31</a:t>
            </a:r>
            <a:r>
              <a:rPr lang="zh-CN" altLang="en-US" sz="1800" dirty="0">
                <a:solidFill>
                  <a:schemeClr val="tx2"/>
                </a:solidFill>
                <a:latin typeface="微软雅黑" panose="020B0503020204020204" pitchFamily="34" charset="-122"/>
                <a:ea typeface="微软雅黑" panose="020B0503020204020204" pitchFamily="34" charset="-122"/>
              </a:rPr>
              <a:t>号文与原</a:t>
            </a:r>
            <a:r>
              <a:rPr lang="en-US" altLang="zh-CN" sz="1800" dirty="0">
                <a:solidFill>
                  <a:schemeClr val="tx2"/>
                </a:solidFill>
                <a:latin typeface="微软雅黑" panose="020B0503020204020204" pitchFamily="34" charset="-122"/>
                <a:ea typeface="微软雅黑" panose="020B0503020204020204" pitchFamily="34" charset="-122"/>
              </a:rPr>
              <a:t>87</a:t>
            </a:r>
            <a:r>
              <a:rPr lang="zh-CN" altLang="en-US" sz="1800" dirty="0">
                <a:solidFill>
                  <a:schemeClr val="tx2"/>
                </a:solidFill>
                <a:latin typeface="微软雅黑" panose="020B0503020204020204" pitchFamily="34" charset="-122"/>
                <a:ea typeface="微软雅黑" panose="020B0503020204020204" pitchFamily="34" charset="-122"/>
              </a:rPr>
              <a:t>号文对比详情</a:t>
            </a:r>
            <a:endParaRPr lang="zh-CN" altLang="en-US"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10"/>
          <p:cNvSpPr txBox="1"/>
          <p:nvPr/>
        </p:nvSpPr>
        <p:spPr>
          <a:xfrm>
            <a:off x="332494" y="731226"/>
            <a:ext cx="3262432" cy="323037"/>
          </a:xfrm>
          <a:prstGeom prst="rect">
            <a:avLst/>
          </a:prstGeom>
          <a:noFill/>
        </p:spPr>
        <p:txBody>
          <a:bodyPr wrap="none" rtlCol="0">
            <a:spAutoFit/>
          </a:bodyPr>
          <a:lstStyle/>
          <a:p>
            <a:r>
              <a:rPr lang="zh-CN" altLang="en-US" sz="1500" b="1" dirty="0">
                <a:solidFill>
                  <a:srgbClr val="CC0000"/>
                </a:solidFill>
                <a:latin typeface="微软雅黑" panose="020B0503020204020204" pitchFamily="34" charset="-122"/>
                <a:ea typeface="微软雅黑" panose="020B0503020204020204" pitchFamily="34" charset="-122"/>
                <a:cs typeface="+mn-ea"/>
              </a:rPr>
              <a:t>危险性较大的分部分项工程范围变化</a:t>
            </a:r>
            <a:endParaRPr lang="zh-CN" altLang="en-US" sz="1500" b="1" dirty="0">
              <a:solidFill>
                <a:srgbClr val="CC0000"/>
              </a:solidFill>
              <a:latin typeface="微软雅黑" panose="020B0503020204020204" pitchFamily="34" charset="-122"/>
              <a:ea typeface="微软雅黑" panose="020B0503020204020204" pitchFamily="34" charset="-122"/>
              <a:cs typeface="+mn-ea"/>
            </a:endParaRPr>
          </a:p>
        </p:txBody>
      </p:sp>
      <p:graphicFrame>
        <p:nvGraphicFramePr>
          <p:cNvPr id="11" name="表格 10"/>
          <p:cNvGraphicFramePr>
            <a:graphicFrameLocks noGrp="1"/>
          </p:cNvGraphicFramePr>
          <p:nvPr>
            <p:custDataLst>
              <p:tags r:id="rId1"/>
            </p:custDataLst>
          </p:nvPr>
        </p:nvGraphicFramePr>
        <p:xfrm>
          <a:off x="570993" y="1168937"/>
          <a:ext cx="8112078" cy="3302105"/>
        </p:xfrm>
        <a:graphic>
          <a:graphicData uri="http://schemas.openxmlformats.org/drawingml/2006/table">
            <a:tbl>
              <a:tblPr firstRow="1" bandRow="1">
                <a:tableStyleId>{F5AB1C69-6EDB-4FF4-983F-18BD219EF322}</a:tableStyleId>
              </a:tblPr>
              <a:tblGrid>
                <a:gridCol w="524469"/>
                <a:gridCol w="605589"/>
                <a:gridCol w="3138923"/>
                <a:gridCol w="703610"/>
                <a:gridCol w="3139487"/>
              </a:tblGrid>
              <a:tr h="312574">
                <a:tc>
                  <a:txBody>
                    <a:bodyPr/>
                    <a:lstStyle/>
                    <a:p>
                      <a:pPr algn="ctr"/>
                      <a:r>
                        <a:rPr lang="zh-CN" altLang="en-US" sz="1300" dirty="0" smtClean="0">
                          <a:solidFill>
                            <a:schemeClr val="bg1"/>
                          </a:solidFill>
                          <a:latin typeface="微软雅黑" panose="020B0503020204020204" pitchFamily="34" charset="-122"/>
                          <a:ea typeface="微软雅黑" panose="020B0503020204020204" pitchFamily="34" charset="-122"/>
                        </a:rPr>
                        <a:t>序号</a:t>
                      </a:r>
                      <a:endParaRPr lang="zh-CN" altLang="en-US" sz="1300" dirty="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zh-CN" altLang="en-US" sz="1300" dirty="0" smtClean="0">
                          <a:solidFill>
                            <a:schemeClr val="bg1"/>
                          </a:solidFill>
                          <a:latin typeface="微软雅黑" panose="020B0503020204020204" pitchFamily="34" charset="-122"/>
                          <a:ea typeface="微软雅黑" panose="020B0503020204020204" pitchFamily="34" charset="-122"/>
                        </a:rPr>
                        <a:t>名称</a:t>
                      </a:r>
                      <a:endParaRPr lang="zh-CN" altLang="en-US" sz="1300" dirty="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300" dirty="0" smtClean="0">
                          <a:solidFill>
                            <a:schemeClr val="bg1"/>
                          </a:solidFill>
                          <a:latin typeface="微软雅黑" panose="020B0503020204020204" pitchFamily="34" charset="-122"/>
                          <a:ea typeface="微软雅黑" panose="020B0503020204020204" pitchFamily="34" charset="-122"/>
                        </a:rPr>
                        <a:t>31</a:t>
                      </a:r>
                      <a:r>
                        <a:rPr lang="zh-CN" altLang="en-US" sz="1300" dirty="0" smtClean="0">
                          <a:solidFill>
                            <a:schemeClr val="bg1"/>
                          </a:solidFill>
                          <a:latin typeface="微软雅黑" panose="020B0503020204020204" pitchFamily="34" charset="-122"/>
                          <a:ea typeface="微软雅黑" panose="020B0503020204020204" pitchFamily="34" charset="-122"/>
                        </a:rPr>
                        <a:t>号文</a:t>
                      </a:r>
                      <a:endParaRPr lang="zh-CN" altLang="en-US" sz="1300" dirty="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zh-CN" altLang="en-US" sz="1300" dirty="0" smtClean="0">
                          <a:solidFill>
                            <a:schemeClr val="bg1"/>
                          </a:solidFill>
                          <a:latin typeface="微软雅黑" panose="020B0503020204020204" pitchFamily="34" charset="-122"/>
                          <a:ea typeface="微软雅黑" panose="020B0503020204020204" pitchFamily="34" charset="-122"/>
                        </a:rPr>
                        <a:t>名称</a:t>
                      </a:r>
                      <a:endParaRPr lang="zh-CN" altLang="en-US" sz="1300" dirty="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300" dirty="0" smtClean="0">
                          <a:solidFill>
                            <a:schemeClr val="bg1"/>
                          </a:solidFill>
                          <a:latin typeface="微软雅黑" panose="020B0503020204020204" pitchFamily="34" charset="-122"/>
                          <a:ea typeface="微软雅黑" panose="020B0503020204020204" pitchFamily="34" charset="-122"/>
                        </a:rPr>
                        <a:t>87</a:t>
                      </a:r>
                      <a:r>
                        <a:rPr lang="zh-CN" altLang="en-US" sz="1300" dirty="0" smtClean="0">
                          <a:solidFill>
                            <a:schemeClr val="bg1"/>
                          </a:solidFill>
                          <a:latin typeface="微软雅黑" panose="020B0503020204020204" pitchFamily="34" charset="-122"/>
                          <a:ea typeface="微软雅黑" panose="020B0503020204020204" pitchFamily="34" charset="-122"/>
                        </a:rPr>
                        <a:t>号文</a:t>
                      </a:r>
                      <a:endParaRPr lang="zh-CN" altLang="en-US" sz="1300" dirty="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r>
              <a:tr h="2989531">
                <a:tc>
                  <a:txBody>
                    <a:bodyPr/>
                    <a:lstStyle/>
                    <a:p>
                      <a:pPr algn="ctr"/>
                      <a:r>
                        <a:rPr lang="en-US" altLang="zh-CN" sz="1300" dirty="0" smtClean="0">
                          <a:solidFill>
                            <a:schemeClr val="tx2"/>
                          </a:solidFill>
                          <a:latin typeface="微软雅黑" panose="020B0503020204020204" pitchFamily="34" charset="-122"/>
                          <a:ea typeface="微软雅黑" panose="020B0503020204020204" pitchFamily="34" charset="-122"/>
                        </a:rPr>
                        <a:t>2</a:t>
                      </a:r>
                      <a:endParaRPr lang="zh-CN" altLang="en-US" sz="1300" dirty="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300" dirty="0" smtClean="0">
                          <a:solidFill>
                            <a:schemeClr val="tx2"/>
                          </a:solidFill>
                          <a:latin typeface="微软雅黑" panose="020B0503020204020204" pitchFamily="34" charset="-122"/>
                          <a:ea typeface="微软雅黑" panose="020B0503020204020204" pitchFamily="34" charset="-122"/>
                        </a:rPr>
                        <a:t>二、模板工程及支撑体系</a:t>
                      </a:r>
                      <a:endParaRPr lang="zh-CN" altLang="en-US" sz="1300" dirty="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（一）各类工具式模板工程：包括滑模、爬模、飞模、</a:t>
                      </a:r>
                      <a:r>
                        <a:rPr lang="zh-CN" altLang="en-US" sz="1300" b="1" kern="1200" dirty="0" smtClean="0">
                          <a:solidFill>
                            <a:srgbClr val="FF0000"/>
                          </a:solidFill>
                          <a:latin typeface="微软雅黑" panose="020B0503020204020204" pitchFamily="34" charset="-122"/>
                          <a:ea typeface="微软雅黑" panose="020B0503020204020204" pitchFamily="34" charset="-122"/>
                          <a:cs typeface="+mn-cs"/>
                        </a:rPr>
                        <a:t>隧道模</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等工程。</a:t>
                      </a:r>
                      <a:endParaRPr lang="zh-CN" altLang="en-US" sz="130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（二）混凝土模板支撑工程：搭设高度</a:t>
                      </a:r>
                      <a:r>
                        <a:rPr lang="en-US" altLang="zh-CN" sz="1300" kern="1200" dirty="0" smtClean="0">
                          <a:solidFill>
                            <a:schemeClr val="tx2"/>
                          </a:solidFill>
                          <a:latin typeface="微软雅黑" panose="020B0503020204020204" pitchFamily="34" charset="-122"/>
                          <a:ea typeface="微软雅黑" panose="020B0503020204020204" pitchFamily="34" charset="-122"/>
                          <a:cs typeface="+mn-cs"/>
                        </a:rPr>
                        <a:t>5m</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及以上，</a:t>
                      </a:r>
                      <a:r>
                        <a:rPr lang="zh-CN" altLang="en-US" sz="1300" b="1" kern="1200" dirty="0" smtClean="0">
                          <a:solidFill>
                            <a:srgbClr val="FF0000"/>
                          </a:solidFill>
                          <a:latin typeface="微软雅黑" panose="020B0503020204020204" pitchFamily="34" charset="-122"/>
                          <a:ea typeface="微软雅黑" panose="020B0503020204020204" pitchFamily="34" charset="-122"/>
                          <a:cs typeface="+mn-cs"/>
                        </a:rPr>
                        <a:t>或</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搭设跨度</a:t>
                      </a:r>
                      <a:r>
                        <a:rPr lang="en-US" altLang="zh-CN" sz="1300" kern="1200" dirty="0" smtClean="0">
                          <a:solidFill>
                            <a:schemeClr val="tx2"/>
                          </a:solidFill>
                          <a:latin typeface="微软雅黑" panose="020B0503020204020204" pitchFamily="34" charset="-122"/>
                          <a:ea typeface="微软雅黑" panose="020B0503020204020204" pitchFamily="34" charset="-122"/>
                          <a:cs typeface="+mn-cs"/>
                        </a:rPr>
                        <a:t>10m</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及以上，</a:t>
                      </a:r>
                      <a:r>
                        <a:rPr lang="zh-CN" altLang="en-US" sz="1300" b="1" kern="1200" dirty="0" smtClean="0">
                          <a:solidFill>
                            <a:srgbClr val="FF0000"/>
                          </a:solidFill>
                          <a:latin typeface="微软雅黑" panose="020B0503020204020204" pitchFamily="34" charset="-122"/>
                          <a:ea typeface="微软雅黑" panose="020B0503020204020204" pitchFamily="34" charset="-122"/>
                          <a:cs typeface="+mn-cs"/>
                        </a:rPr>
                        <a:t>或</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施工总荷载</a:t>
                      </a:r>
                      <a:r>
                        <a:rPr lang="zh-CN" altLang="en-US" sz="1300" b="1" kern="1200" dirty="0" smtClean="0">
                          <a:solidFill>
                            <a:srgbClr val="FF0000"/>
                          </a:solidFill>
                          <a:latin typeface="微软雅黑" panose="020B0503020204020204" pitchFamily="34" charset="-122"/>
                          <a:ea typeface="微软雅黑" panose="020B0503020204020204" pitchFamily="34" charset="-122"/>
                          <a:cs typeface="+mn-cs"/>
                        </a:rPr>
                        <a:t>（荷载效应基本组合的设计值，以下简称设计值）</a:t>
                      </a:r>
                      <a:r>
                        <a:rPr lang="en-US" altLang="zh-CN" sz="1300" kern="1200" dirty="0" smtClean="0">
                          <a:solidFill>
                            <a:schemeClr val="tx2"/>
                          </a:solidFill>
                          <a:latin typeface="微软雅黑" panose="020B0503020204020204" pitchFamily="34" charset="-122"/>
                          <a:ea typeface="微软雅黑" panose="020B0503020204020204" pitchFamily="34" charset="-122"/>
                          <a:cs typeface="+mn-cs"/>
                        </a:rPr>
                        <a:t>10kN/m2</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及以上，</a:t>
                      </a:r>
                      <a:r>
                        <a:rPr lang="zh-CN" altLang="en-US" sz="1300" b="1" kern="1200" dirty="0" smtClean="0">
                          <a:solidFill>
                            <a:srgbClr val="FF0000"/>
                          </a:solidFill>
                          <a:latin typeface="微软雅黑" panose="020B0503020204020204" pitchFamily="34" charset="-122"/>
                          <a:ea typeface="微软雅黑" panose="020B0503020204020204" pitchFamily="34" charset="-122"/>
                          <a:cs typeface="+mn-cs"/>
                        </a:rPr>
                        <a:t>或</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集中线荷载</a:t>
                      </a:r>
                      <a:r>
                        <a:rPr lang="zh-CN" altLang="en-US" sz="1300" b="1" kern="1200" dirty="0" smtClean="0">
                          <a:solidFill>
                            <a:srgbClr val="FF0000"/>
                          </a:solidFill>
                          <a:latin typeface="微软雅黑" panose="020B0503020204020204" pitchFamily="34" charset="-122"/>
                          <a:ea typeface="微软雅黑" panose="020B0503020204020204" pitchFamily="34" charset="-122"/>
                          <a:cs typeface="+mn-cs"/>
                        </a:rPr>
                        <a:t>（设计值）</a:t>
                      </a:r>
                      <a:r>
                        <a:rPr lang="en-US" altLang="zh-CN" sz="1300" kern="1200" dirty="0" smtClean="0">
                          <a:solidFill>
                            <a:schemeClr val="tx2"/>
                          </a:solidFill>
                          <a:latin typeface="微软雅黑" panose="020B0503020204020204" pitchFamily="34" charset="-122"/>
                          <a:ea typeface="微软雅黑" panose="020B0503020204020204" pitchFamily="34" charset="-122"/>
                          <a:cs typeface="+mn-cs"/>
                        </a:rPr>
                        <a:t>15kN/m</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及以上，</a:t>
                      </a:r>
                      <a:r>
                        <a:rPr lang="zh-CN" altLang="en-US" sz="1300" b="1" kern="1200" dirty="0" smtClean="0">
                          <a:solidFill>
                            <a:schemeClr val="tx2"/>
                          </a:solidFill>
                          <a:latin typeface="微软雅黑" panose="020B0503020204020204" pitchFamily="34" charset="-122"/>
                          <a:ea typeface="微软雅黑" panose="020B0503020204020204" pitchFamily="34" charset="-122"/>
                          <a:cs typeface="+mn-cs"/>
                        </a:rPr>
                        <a:t>或</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高度大于支撑水平投影宽度且相对独立无联系构件的混凝土模板支撑工程。</a:t>
                      </a:r>
                      <a:endParaRPr lang="zh-CN" altLang="en-US" sz="130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（三）承重支撑体系：用于钢结构安装等满堂支撑体系。</a:t>
                      </a:r>
                      <a:endParaRPr lang="zh-CN" altLang="en-US" sz="1300" kern="1200" dirty="0" smtClean="0">
                        <a:solidFill>
                          <a:schemeClr val="tx2"/>
                        </a:solidFill>
                        <a:latin typeface="微软雅黑" panose="020B0503020204020204" pitchFamily="34" charset="-122"/>
                        <a:ea typeface="微软雅黑" panose="020B0503020204020204" pitchFamily="34" charset="-122"/>
                        <a:cs typeface="+mn-cs"/>
                      </a:endParaRPr>
                    </a:p>
                  </a:txBody>
                  <a:tcPr marL="68553" marR="68553" marT="34277" marB="34277">
                    <a:solidFill>
                      <a:schemeClr val="accent1">
                        <a:lumMod val="20000"/>
                        <a:lumOff val="80000"/>
                      </a:schemeClr>
                    </a:solidFill>
                  </a:tcPr>
                </a:tc>
                <a:tc>
                  <a:txBody>
                    <a:bodyPr/>
                    <a:lstStyle/>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三、模板工程及支撑体系</a:t>
                      </a:r>
                      <a:endParaRPr lang="zh-CN" altLang="en-US" sz="1300" kern="1200" dirty="0" smtClean="0">
                        <a:solidFill>
                          <a:schemeClr val="tx2"/>
                        </a:solidFill>
                        <a:latin typeface="微软雅黑" panose="020B0503020204020204" pitchFamily="34" charset="-122"/>
                        <a:ea typeface="微软雅黑" panose="020B0503020204020204" pitchFamily="34" charset="-122"/>
                        <a:cs typeface="+mn-cs"/>
                      </a:endParaRPr>
                    </a:p>
                  </a:txBody>
                  <a:tcPr marL="68553" marR="68553" marT="34277" marB="34277">
                    <a:solidFill>
                      <a:schemeClr val="accent1">
                        <a:lumMod val="20000"/>
                        <a:lumOff val="80000"/>
                      </a:schemeClr>
                    </a:solidFill>
                  </a:tcPr>
                </a:tc>
                <a:tc>
                  <a:txBody>
                    <a:bodyPr/>
                    <a:lstStyle/>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（一）各类工具式模板工程：包括</a:t>
                      </a:r>
                      <a:r>
                        <a:rPr lang="zh-CN" altLang="en-US" sz="1300" b="1" kern="1200" dirty="0" smtClean="0">
                          <a:solidFill>
                            <a:schemeClr val="tx2"/>
                          </a:solidFill>
                          <a:latin typeface="微软雅黑" panose="020B0503020204020204" pitchFamily="34" charset="-122"/>
                          <a:ea typeface="微软雅黑" panose="020B0503020204020204" pitchFamily="34" charset="-122"/>
                          <a:cs typeface="+mn-cs"/>
                        </a:rPr>
                        <a:t>大模板</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、滑模、爬模、飞模等工程。</a:t>
                      </a:r>
                      <a:endParaRPr lang="zh-CN" altLang="en-US" sz="130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（二）混凝土模板支撑工程：搭设高度</a:t>
                      </a:r>
                      <a:r>
                        <a:rPr lang="en-US" altLang="zh-CN" sz="1300" kern="1200" dirty="0" smtClean="0">
                          <a:solidFill>
                            <a:schemeClr val="tx2"/>
                          </a:solidFill>
                          <a:latin typeface="微软雅黑" panose="020B0503020204020204" pitchFamily="34" charset="-122"/>
                          <a:ea typeface="微软雅黑" panose="020B0503020204020204" pitchFamily="34" charset="-122"/>
                          <a:cs typeface="+mn-cs"/>
                        </a:rPr>
                        <a:t>5m</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及以上；搭设跨度</a:t>
                      </a:r>
                      <a:r>
                        <a:rPr lang="en-US" altLang="zh-CN" sz="1300" kern="1200" dirty="0" smtClean="0">
                          <a:solidFill>
                            <a:schemeClr val="tx2"/>
                          </a:solidFill>
                          <a:latin typeface="微软雅黑" panose="020B0503020204020204" pitchFamily="34" charset="-122"/>
                          <a:ea typeface="微软雅黑" panose="020B0503020204020204" pitchFamily="34" charset="-122"/>
                          <a:cs typeface="+mn-cs"/>
                        </a:rPr>
                        <a:t>10m</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及以上；施工总荷载</a:t>
                      </a:r>
                      <a:r>
                        <a:rPr lang="en-US" altLang="zh-CN" sz="1300" kern="1200" dirty="0" smtClean="0">
                          <a:solidFill>
                            <a:schemeClr val="tx2"/>
                          </a:solidFill>
                          <a:latin typeface="微软雅黑" panose="020B0503020204020204" pitchFamily="34" charset="-122"/>
                          <a:ea typeface="微软雅黑" panose="020B0503020204020204" pitchFamily="34" charset="-122"/>
                          <a:cs typeface="+mn-cs"/>
                        </a:rPr>
                        <a:t>10kN/m2</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及以上；集中线荷载</a:t>
                      </a:r>
                      <a:r>
                        <a:rPr lang="en-US" altLang="zh-CN" sz="1300" kern="1200" dirty="0" smtClean="0">
                          <a:solidFill>
                            <a:schemeClr val="tx2"/>
                          </a:solidFill>
                          <a:latin typeface="微软雅黑" panose="020B0503020204020204" pitchFamily="34" charset="-122"/>
                          <a:ea typeface="微软雅黑" panose="020B0503020204020204" pitchFamily="34" charset="-122"/>
                          <a:cs typeface="+mn-cs"/>
                        </a:rPr>
                        <a:t>15kN/m</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及以上；高度大于支撑水平投影宽度且相对独立无联系构件的混凝土模板支撑工程。</a:t>
                      </a:r>
                      <a:endParaRPr lang="zh-CN" altLang="en-US" sz="130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（三）承重支撑体系：用于钢结构安装等满堂支撑体系。</a:t>
                      </a:r>
                      <a:endParaRPr lang="zh-CN" altLang="en-US" sz="1300" kern="1200" dirty="0" smtClean="0">
                        <a:solidFill>
                          <a:schemeClr val="tx2"/>
                        </a:solidFill>
                        <a:latin typeface="微软雅黑" panose="020B0503020204020204" pitchFamily="34" charset="-122"/>
                        <a:ea typeface="微软雅黑" panose="020B0503020204020204" pitchFamily="34" charset="-122"/>
                        <a:cs typeface="+mn-cs"/>
                      </a:endParaRPr>
                    </a:p>
                  </a:txBody>
                  <a:tcPr marL="68553" marR="68553" marT="34277" marB="34277">
                    <a:solidFill>
                      <a:schemeClr val="accent1">
                        <a:lumMod val="20000"/>
                        <a:lumOff val="80000"/>
                      </a:schemeClr>
                    </a:solidFill>
                  </a:tcPr>
                </a:tc>
              </a:tr>
            </a:tbl>
          </a:graphicData>
        </a:graphic>
      </p:graphicFrame>
      <p:sp>
        <p:nvSpPr>
          <p:cNvPr id="9"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05</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2"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en-US" altLang="zh-CN" sz="1800" dirty="0">
                <a:solidFill>
                  <a:schemeClr val="tx2"/>
                </a:solidFill>
                <a:latin typeface="微软雅黑" panose="020B0503020204020204" pitchFamily="34" charset="-122"/>
                <a:ea typeface="微软雅黑" panose="020B0503020204020204" pitchFamily="34" charset="-122"/>
              </a:rPr>
              <a:t>31</a:t>
            </a:r>
            <a:r>
              <a:rPr lang="zh-CN" altLang="en-US" sz="1800" dirty="0">
                <a:solidFill>
                  <a:schemeClr val="tx2"/>
                </a:solidFill>
                <a:latin typeface="微软雅黑" panose="020B0503020204020204" pitchFamily="34" charset="-122"/>
                <a:ea typeface="微软雅黑" panose="020B0503020204020204" pitchFamily="34" charset="-122"/>
              </a:rPr>
              <a:t>号文与原</a:t>
            </a:r>
            <a:r>
              <a:rPr lang="en-US" altLang="zh-CN" sz="1800" dirty="0">
                <a:solidFill>
                  <a:schemeClr val="tx2"/>
                </a:solidFill>
                <a:latin typeface="微软雅黑" panose="020B0503020204020204" pitchFamily="34" charset="-122"/>
                <a:ea typeface="微软雅黑" panose="020B0503020204020204" pitchFamily="34" charset="-122"/>
              </a:rPr>
              <a:t>87</a:t>
            </a:r>
            <a:r>
              <a:rPr lang="zh-CN" altLang="en-US" sz="1800" dirty="0">
                <a:solidFill>
                  <a:schemeClr val="tx2"/>
                </a:solidFill>
                <a:latin typeface="微软雅黑" panose="020B0503020204020204" pitchFamily="34" charset="-122"/>
                <a:ea typeface="微软雅黑" panose="020B0503020204020204" pitchFamily="34" charset="-122"/>
              </a:rPr>
              <a:t>号文对比详情</a:t>
            </a:r>
            <a:endParaRPr lang="zh-CN" altLang="en-US"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10"/>
          <p:cNvSpPr txBox="1"/>
          <p:nvPr/>
        </p:nvSpPr>
        <p:spPr>
          <a:xfrm>
            <a:off x="332494" y="731226"/>
            <a:ext cx="3262432" cy="323037"/>
          </a:xfrm>
          <a:prstGeom prst="rect">
            <a:avLst/>
          </a:prstGeom>
          <a:noFill/>
        </p:spPr>
        <p:txBody>
          <a:bodyPr wrap="none" rtlCol="0">
            <a:spAutoFit/>
          </a:bodyPr>
          <a:lstStyle/>
          <a:p>
            <a:r>
              <a:rPr lang="zh-CN" altLang="en-US" sz="1500" b="1" dirty="0">
                <a:solidFill>
                  <a:srgbClr val="CC0000"/>
                </a:solidFill>
                <a:latin typeface="微软雅黑" panose="020B0503020204020204" pitchFamily="34" charset="-122"/>
                <a:ea typeface="微软雅黑" panose="020B0503020204020204" pitchFamily="34" charset="-122"/>
                <a:cs typeface="+mn-ea"/>
              </a:rPr>
              <a:t>危险性较大的分部分项工程范围变化</a:t>
            </a:r>
            <a:endParaRPr lang="zh-CN" altLang="en-US" sz="1500" b="1" dirty="0">
              <a:solidFill>
                <a:srgbClr val="CC0000"/>
              </a:solidFill>
              <a:latin typeface="微软雅黑" panose="020B0503020204020204" pitchFamily="34" charset="-122"/>
              <a:ea typeface="微软雅黑" panose="020B0503020204020204" pitchFamily="34" charset="-122"/>
              <a:cs typeface="+mn-ea"/>
            </a:endParaRPr>
          </a:p>
        </p:txBody>
      </p:sp>
      <p:graphicFrame>
        <p:nvGraphicFramePr>
          <p:cNvPr id="11" name="表格 10"/>
          <p:cNvGraphicFramePr>
            <a:graphicFrameLocks noGrp="1"/>
          </p:cNvGraphicFramePr>
          <p:nvPr>
            <p:custDataLst>
              <p:tags r:id="rId1"/>
            </p:custDataLst>
          </p:nvPr>
        </p:nvGraphicFramePr>
        <p:xfrm>
          <a:off x="326089" y="1074657"/>
          <a:ext cx="8393056" cy="3455358"/>
        </p:xfrm>
        <a:graphic>
          <a:graphicData uri="http://schemas.openxmlformats.org/drawingml/2006/table">
            <a:tbl>
              <a:tblPr firstRow="1" bandRow="1">
                <a:tableStyleId>{F5AB1C69-6EDB-4FF4-983F-18BD219EF322}</a:tableStyleId>
              </a:tblPr>
              <a:tblGrid>
                <a:gridCol w="502637"/>
                <a:gridCol w="774104"/>
                <a:gridCol w="2978457"/>
                <a:gridCol w="701124"/>
                <a:gridCol w="3436734"/>
              </a:tblGrid>
              <a:tr h="336424">
                <a:tc>
                  <a:txBody>
                    <a:bodyPr/>
                    <a:lstStyle/>
                    <a:p>
                      <a:pPr algn="ctr"/>
                      <a:r>
                        <a:rPr lang="zh-CN" altLang="en-US" sz="1300" dirty="0" smtClean="0">
                          <a:solidFill>
                            <a:schemeClr val="bg1"/>
                          </a:solidFill>
                          <a:latin typeface="微软雅黑" panose="020B0503020204020204" pitchFamily="34" charset="-122"/>
                          <a:ea typeface="微软雅黑" panose="020B0503020204020204" pitchFamily="34" charset="-122"/>
                        </a:rPr>
                        <a:t>序号</a:t>
                      </a:r>
                      <a:endParaRPr lang="zh-CN" altLang="en-US" sz="13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zh-CN" altLang="en-US" sz="1300" dirty="0" smtClean="0">
                          <a:solidFill>
                            <a:schemeClr val="bg1"/>
                          </a:solidFill>
                          <a:latin typeface="微软雅黑" panose="020B0503020204020204" pitchFamily="34" charset="-122"/>
                          <a:ea typeface="微软雅黑" panose="020B0503020204020204" pitchFamily="34" charset="-122"/>
                        </a:rPr>
                        <a:t>名称</a:t>
                      </a:r>
                      <a:endParaRPr lang="zh-CN" altLang="en-US" sz="13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300" dirty="0" smtClean="0">
                          <a:solidFill>
                            <a:schemeClr val="bg1"/>
                          </a:solidFill>
                          <a:latin typeface="微软雅黑" panose="020B0503020204020204" pitchFamily="34" charset="-122"/>
                          <a:ea typeface="微软雅黑" panose="020B0503020204020204" pitchFamily="34" charset="-122"/>
                        </a:rPr>
                        <a:t>31</a:t>
                      </a:r>
                      <a:r>
                        <a:rPr lang="zh-CN" altLang="en-US" sz="1300" dirty="0" smtClean="0">
                          <a:solidFill>
                            <a:schemeClr val="bg1"/>
                          </a:solidFill>
                          <a:latin typeface="微软雅黑" panose="020B0503020204020204" pitchFamily="34" charset="-122"/>
                          <a:ea typeface="微软雅黑" panose="020B0503020204020204" pitchFamily="34" charset="-122"/>
                        </a:rPr>
                        <a:t>号文</a:t>
                      </a:r>
                      <a:endParaRPr lang="zh-CN" altLang="en-US" sz="13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zh-CN" altLang="en-US" sz="1300" dirty="0" smtClean="0">
                          <a:solidFill>
                            <a:schemeClr val="bg1"/>
                          </a:solidFill>
                          <a:latin typeface="微软雅黑" panose="020B0503020204020204" pitchFamily="34" charset="-122"/>
                          <a:ea typeface="微软雅黑" panose="020B0503020204020204" pitchFamily="34" charset="-122"/>
                        </a:rPr>
                        <a:t>名称</a:t>
                      </a:r>
                      <a:endParaRPr lang="zh-CN" altLang="en-US" sz="13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300" dirty="0" smtClean="0">
                          <a:solidFill>
                            <a:schemeClr val="bg1"/>
                          </a:solidFill>
                          <a:latin typeface="微软雅黑" panose="020B0503020204020204" pitchFamily="34" charset="-122"/>
                          <a:ea typeface="微软雅黑" panose="020B0503020204020204" pitchFamily="34" charset="-122"/>
                        </a:rPr>
                        <a:t>87</a:t>
                      </a:r>
                      <a:r>
                        <a:rPr lang="zh-CN" altLang="en-US" sz="1300" dirty="0" smtClean="0">
                          <a:solidFill>
                            <a:schemeClr val="bg1"/>
                          </a:solidFill>
                          <a:latin typeface="微软雅黑" panose="020B0503020204020204" pitchFamily="34" charset="-122"/>
                          <a:ea typeface="微软雅黑" panose="020B0503020204020204" pitchFamily="34" charset="-122"/>
                        </a:rPr>
                        <a:t>号文</a:t>
                      </a:r>
                      <a:endParaRPr lang="zh-CN" altLang="en-US" sz="13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r>
              <a:tr h="1405103">
                <a:tc>
                  <a:txBody>
                    <a:bodyPr/>
                    <a:lstStyle/>
                    <a:p>
                      <a:pPr algn="ctr"/>
                      <a:r>
                        <a:rPr lang="en-US" altLang="zh-CN" sz="1300" dirty="0" smtClean="0">
                          <a:solidFill>
                            <a:schemeClr val="tx2"/>
                          </a:solidFill>
                          <a:latin typeface="微软雅黑" panose="020B0503020204020204" pitchFamily="34" charset="-122"/>
                          <a:ea typeface="微软雅黑" panose="020B0503020204020204" pitchFamily="34" charset="-122"/>
                        </a:rPr>
                        <a:t>3</a:t>
                      </a:r>
                      <a:endParaRPr lang="en-US" altLang="zh-CN" sz="13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300" dirty="0" smtClean="0">
                          <a:solidFill>
                            <a:schemeClr val="tx2"/>
                          </a:solidFill>
                          <a:latin typeface="微软雅黑" panose="020B0503020204020204" pitchFamily="34" charset="-122"/>
                          <a:ea typeface="微软雅黑" panose="020B0503020204020204" pitchFamily="34" charset="-122"/>
                        </a:rPr>
                        <a:t>三、</a:t>
                      </a:r>
                      <a:r>
                        <a:rPr lang="zh-CN" altLang="en-US" sz="1300" b="0" dirty="0" smtClean="0">
                          <a:solidFill>
                            <a:schemeClr val="tx2"/>
                          </a:solidFill>
                          <a:latin typeface="微软雅黑" panose="020B0503020204020204" pitchFamily="34" charset="-122"/>
                          <a:ea typeface="微软雅黑" panose="020B0503020204020204" pitchFamily="34" charset="-122"/>
                        </a:rPr>
                        <a:t>起重吊装及</a:t>
                      </a:r>
                      <a:r>
                        <a:rPr lang="zh-CN" altLang="en-US" sz="1300" b="1" dirty="0" smtClean="0">
                          <a:solidFill>
                            <a:srgbClr val="FF0000"/>
                          </a:solidFill>
                          <a:latin typeface="微软雅黑" panose="020B0503020204020204" pitchFamily="34" charset="-122"/>
                          <a:ea typeface="微软雅黑" panose="020B0503020204020204" pitchFamily="34" charset="-122"/>
                        </a:rPr>
                        <a:t>起重机械</a:t>
                      </a:r>
                      <a:r>
                        <a:rPr lang="zh-CN" altLang="en-US" sz="1300" b="0" dirty="0" smtClean="0">
                          <a:solidFill>
                            <a:schemeClr val="tx2"/>
                          </a:solidFill>
                          <a:latin typeface="微软雅黑" panose="020B0503020204020204" pitchFamily="34" charset="-122"/>
                          <a:ea typeface="微软雅黑" panose="020B0503020204020204" pitchFamily="34" charset="-122"/>
                        </a:rPr>
                        <a:t>安装拆卸工程</a:t>
                      </a:r>
                      <a:endParaRPr lang="zh-CN" altLang="en-US" sz="13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300" b="0" dirty="0" smtClean="0">
                          <a:solidFill>
                            <a:schemeClr val="bg2">
                              <a:lumMod val="25000"/>
                            </a:schemeClr>
                          </a:solidFill>
                          <a:latin typeface="微软雅黑" panose="020B0503020204020204" pitchFamily="34" charset="-122"/>
                          <a:ea typeface="微软雅黑" panose="020B0503020204020204" pitchFamily="34" charset="-122"/>
                        </a:rPr>
                        <a:t>（一）采用非常规起重设备、方法，且单件起吊重量在</a:t>
                      </a:r>
                      <a:r>
                        <a:rPr lang="en-US" altLang="zh-CN" sz="1300" b="0" dirty="0" smtClean="0">
                          <a:solidFill>
                            <a:schemeClr val="bg2">
                              <a:lumMod val="25000"/>
                            </a:schemeClr>
                          </a:solidFill>
                          <a:latin typeface="微软雅黑" panose="020B0503020204020204" pitchFamily="34" charset="-122"/>
                          <a:ea typeface="微软雅黑" panose="020B0503020204020204" pitchFamily="34" charset="-122"/>
                        </a:rPr>
                        <a:t>10kN</a:t>
                      </a:r>
                      <a:r>
                        <a:rPr lang="zh-CN" altLang="en-US" sz="1300" b="0" dirty="0" smtClean="0">
                          <a:solidFill>
                            <a:schemeClr val="bg2">
                              <a:lumMod val="25000"/>
                            </a:schemeClr>
                          </a:solidFill>
                          <a:latin typeface="微软雅黑" panose="020B0503020204020204" pitchFamily="34" charset="-122"/>
                          <a:ea typeface="微软雅黑" panose="020B0503020204020204" pitchFamily="34" charset="-122"/>
                        </a:rPr>
                        <a:t>及以上的起重吊装工程。</a:t>
                      </a:r>
                      <a:endParaRPr lang="zh-CN" altLang="en-US" sz="1300" b="0" dirty="0" smtClean="0">
                        <a:solidFill>
                          <a:schemeClr val="bg2">
                            <a:lumMod val="25000"/>
                          </a:schemeClr>
                        </a:solidFill>
                        <a:latin typeface="微软雅黑" panose="020B0503020204020204" pitchFamily="34" charset="-122"/>
                        <a:ea typeface="微软雅黑" panose="020B0503020204020204" pitchFamily="34" charset="-122"/>
                      </a:endParaRPr>
                    </a:p>
                    <a:p>
                      <a:r>
                        <a:rPr lang="zh-CN" altLang="en-US" sz="1300" b="0" dirty="0" smtClean="0">
                          <a:solidFill>
                            <a:schemeClr val="bg2">
                              <a:lumMod val="25000"/>
                            </a:schemeClr>
                          </a:solidFill>
                          <a:latin typeface="微软雅黑" panose="020B0503020204020204" pitchFamily="34" charset="-122"/>
                          <a:ea typeface="微软雅黑" panose="020B0503020204020204" pitchFamily="34" charset="-122"/>
                        </a:rPr>
                        <a:t>（二）采用起重机械进行安装的工程。</a:t>
                      </a:r>
                      <a:endParaRPr lang="zh-CN" altLang="en-US" sz="1300" b="0" dirty="0" smtClean="0">
                        <a:solidFill>
                          <a:schemeClr val="bg2">
                            <a:lumMod val="25000"/>
                          </a:schemeClr>
                        </a:solidFill>
                        <a:latin typeface="微软雅黑" panose="020B0503020204020204" pitchFamily="34" charset="-122"/>
                        <a:ea typeface="微软雅黑" panose="020B0503020204020204" pitchFamily="34" charset="-122"/>
                      </a:endParaRPr>
                    </a:p>
                    <a:p>
                      <a:r>
                        <a:rPr lang="zh-CN" altLang="en-US" sz="1300" b="0" dirty="0" smtClean="0">
                          <a:solidFill>
                            <a:schemeClr val="bg2">
                              <a:lumMod val="25000"/>
                            </a:schemeClr>
                          </a:solidFill>
                          <a:latin typeface="微软雅黑" panose="020B0503020204020204" pitchFamily="34" charset="-122"/>
                          <a:ea typeface="微软雅黑" panose="020B0503020204020204" pitchFamily="34" charset="-122"/>
                        </a:rPr>
                        <a:t>（三）</a:t>
                      </a:r>
                      <a:r>
                        <a:rPr lang="zh-CN" altLang="en-US" sz="1300" b="1" dirty="0" smtClean="0">
                          <a:solidFill>
                            <a:srgbClr val="FF0000"/>
                          </a:solidFill>
                          <a:latin typeface="微软雅黑" panose="020B0503020204020204" pitchFamily="34" charset="-122"/>
                          <a:ea typeface="微软雅黑" panose="020B0503020204020204" pitchFamily="34" charset="-122"/>
                        </a:rPr>
                        <a:t>起重机械</a:t>
                      </a:r>
                      <a:r>
                        <a:rPr lang="zh-CN" altLang="en-US" sz="1300" b="0" dirty="0" smtClean="0">
                          <a:solidFill>
                            <a:schemeClr val="tx2"/>
                          </a:solidFill>
                          <a:latin typeface="微软雅黑" panose="020B0503020204020204" pitchFamily="34" charset="-122"/>
                          <a:ea typeface="微软雅黑" panose="020B0503020204020204" pitchFamily="34" charset="-122"/>
                        </a:rPr>
                        <a:t>安装和拆卸工程。</a:t>
                      </a:r>
                      <a:endParaRPr lang="zh-CN" altLang="en-US" sz="13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300" b="0" dirty="0" smtClean="0">
                          <a:solidFill>
                            <a:schemeClr val="tx2"/>
                          </a:solidFill>
                          <a:latin typeface="微软雅黑" panose="020B0503020204020204" pitchFamily="34" charset="-122"/>
                          <a:ea typeface="微软雅黑" panose="020B0503020204020204" pitchFamily="34" charset="-122"/>
                        </a:rPr>
                        <a:t>四、起重吊装及安装拆卸工程</a:t>
                      </a:r>
                      <a:endParaRPr lang="zh-CN" altLang="en-US" sz="13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300" dirty="0" smtClean="0">
                          <a:solidFill>
                            <a:schemeClr val="tx2"/>
                          </a:solidFill>
                          <a:latin typeface="微软雅黑" panose="020B0503020204020204" pitchFamily="34" charset="-122"/>
                          <a:ea typeface="微软雅黑" panose="020B0503020204020204" pitchFamily="34" charset="-122"/>
                        </a:rPr>
                        <a:t>（一）采用非常规起重设备、方法，且单件起吊重量在</a:t>
                      </a:r>
                      <a:r>
                        <a:rPr lang="en-US" altLang="zh-CN" sz="1300" dirty="0" smtClean="0">
                          <a:solidFill>
                            <a:schemeClr val="tx2"/>
                          </a:solidFill>
                          <a:latin typeface="微软雅黑" panose="020B0503020204020204" pitchFamily="34" charset="-122"/>
                          <a:ea typeface="微软雅黑" panose="020B0503020204020204" pitchFamily="34" charset="-122"/>
                        </a:rPr>
                        <a:t>10KN</a:t>
                      </a:r>
                      <a:r>
                        <a:rPr lang="zh-CN" altLang="en-US" sz="1300" dirty="0" smtClean="0">
                          <a:solidFill>
                            <a:schemeClr val="tx2"/>
                          </a:solidFill>
                          <a:latin typeface="微软雅黑" panose="020B0503020204020204" pitchFamily="34" charset="-122"/>
                          <a:ea typeface="微软雅黑" panose="020B0503020204020204" pitchFamily="34" charset="-122"/>
                        </a:rPr>
                        <a:t>及以上的起重吊装工程。</a:t>
                      </a:r>
                      <a:endParaRPr lang="zh-CN" altLang="en-US" sz="1300" dirty="0" smtClean="0">
                        <a:solidFill>
                          <a:schemeClr val="tx2"/>
                        </a:solidFill>
                        <a:latin typeface="微软雅黑" panose="020B0503020204020204" pitchFamily="34" charset="-122"/>
                        <a:ea typeface="微软雅黑" panose="020B0503020204020204" pitchFamily="34" charset="-122"/>
                      </a:endParaRPr>
                    </a:p>
                    <a:p>
                      <a:r>
                        <a:rPr lang="zh-CN" altLang="en-US" sz="1300" dirty="0" smtClean="0">
                          <a:solidFill>
                            <a:schemeClr val="tx2"/>
                          </a:solidFill>
                          <a:latin typeface="微软雅黑" panose="020B0503020204020204" pitchFamily="34" charset="-122"/>
                          <a:ea typeface="微软雅黑" panose="020B0503020204020204" pitchFamily="34" charset="-122"/>
                        </a:rPr>
                        <a:t>（二）采用起重机械进行安装的工程。</a:t>
                      </a:r>
                      <a:endParaRPr lang="zh-CN" altLang="en-US" sz="1300" dirty="0" smtClean="0">
                        <a:solidFill>
                          <a:schemeClr val="tx2"/>
                        </a:solidFill>
                        <a:latin typeface="微软雅黑" panose="020B0503020204020204" pitchFamily="34" charset="-122"/>
                        <a:ea typeface="微软雅黑" panose="020B0503020204020204" pitchFamily="34" charset="-122"/>
                      </a:endParaRPr>
                    </a:p>
                    <a:p>
                      <a:r>
                        <a:rPr lang="zh-CN" altLang="en-US" sz="1300" dirty="0" smtClean="0">
                          <a:solidFill>
                            <a:schemeClr val="tx2"/>
                          </a:solidFill>
                          <a:latin typeface="微软雅黑" panose="020B0503020204020204" pitchFamily="34" charset="-122"/>
                          <a:ea typeface="微软雅黑" panose="020B0503020204020204" pitchFamily="34" charset="-122"/>
                        </a:rPr>
                        <a:t>（三）</a:t>
                      </a:r>
                      <a:r>
                        <a:rPr lang="zh-CN" altLang="en-US" sz="1300" b="1" dirty="0" smtClean="0">
                          <a:solidFill>
                            <a:srgbClr val="FF0000"/>
                          </a:solidFill>
                          <a:latin typeface="微软雅黑" panose="020B0503020204020204" pitchFamily="34" charset="-122"/>
                          <a:ea typeface="微软雅黑" panose="020B0503020204020204" pitchFamily="34" charset="-122"/>
                        </a:rPr>
                        <a:t>起重机械设备自身</a:t>
                      </a:r>
                      <a:r>
                        <a:rPr lang="zh-CN" altLang="en-US" sz="1300" dirty="0" smtClean="0">
                          <a:solidFill>
                            <a:schemeClr val="tx2"/>
                          </a:solidFill>
                          <a:latin typeface="微软雅黑" panose="020B0503020204020204" pitchFamily="34" charset="-122"/>
                          <a:ea typeface="微软雅黑" panose="020B0503020204020204" pitchFamily="34" charset="-122"/>
                        </a:rPr>
                        <a:t>的安装、拆卸。</a:t>
                      </a:r>
                      <a:endParaRPr lang="zh-CN" altLang="en-US" sz="13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r>
              <a:tr h="1713831">
                <a:tc>
                  <a:txBody>
                    <a:bodyPr/>
                    <a:lstStyle/>
                    <a:p>
                      <a:pPr algn="ctr"/>
                      <a:r>
                        <a:rPr lang="en-US" altLang="zh-CN" sz="1300" dirty="0" smtClean="0">
                          <a:solidFill>
                            <a:schemeClr val="tx2"/>
                          </a:solidFill>
                          <a:latin typeface="微软雅黑" panose="020B0503020204020204" pitchFamily="34" charset="-122"/>
                          <a:ea typeface="微软雅黑" panose="020B0503020204020204" pitchFamily="34" charset="-122"/>
                        </a:rPr>
                        <a:t>4</a:t>
                      </a:r>
                      <a:endParaRPr lang="en-US" altLang="zh-CN" sz="13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300" dirty="0" smtClean="0">
                          <a:solidFill>
                            <a:schemeClr val="tx2"/>
                          </a:solidFill>
                          <a:latin typeface="微软雅黑" panose="020B0503020204020204" pitchFamily="34" charset="-122"/>
                          <a:ea typeface="微软雅黑" panose="020B0503020204020204" pitchFamily="34" charset="-122"/>
                        </a:rPr>
                        <a:t>四、脚手架工程</a:t>
                      </a:r>
                      <a:endParaRPr lang="zh-CN" altLang="en-US" sz="13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（一）搭设高度</a:t>
                      </a:r>
                      <a:r>
                        <a:rPr lang="en-US" altLang="zh-CN" sz="1300" kern="1200" dirty="0" smtClean="0">
                          <a:solidFill>
                            <a:schemeClr val="tx2"/>
                          </a:solidFill>
                          <a:latin typeface="微软雅黑" panose="020B0503020204020204" pitchFamily="34" charset="-122"/>
                          <a:ea typeface="微软雅黑" panose="020B0503020204020204" pitchFamily="34" charset="-122"/>
                          <a:cs typeface="+mn-cs"/>
                        </a:rPr>
                        <a:t>24m</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及以上的落地式钢管脚手架工程</a:t>
                      </a:r>
                      <a:r>
                        <a:rPr lang="zh-CN" altLang="en-US" sz="1300" b="1" kern="1200" dirty="0" smtClean="0">
                          <a:solidFill>
                            <a:schemeClr val="tx2"/>
                          </a:solidFill>
                          <a:latin typeface="微软雅黑" panose="020B0503020204020204" pitchFamily="34" charset="-122"/>
                          <a:ea typeface="微软雅黑" panose="020B0503020204020204" pitchFamily="34" charset="-122"/>
                          <a:cs typeface="+mn-cs"/>
                        </a:rPr>
                        <a:t>（</a:t>
                      </a:r>
                      <a:r>
                        <a:rPr lang="zh-CN" altLang="en-US" sz="1300" b="1" kern="1200" dirty="0" smtClean="0">
                          <a:solidFill>
                            <a:srgbClr val="FF0000"/>
                          </a:solidFill>
                          <a:latin typeface="微软雅黑" panose="020B0503020204020204" pitchFamily="34" charset="-122"/>
                          <a:ea typeface="微软雅黑" panose="020B0503020204020204" pitchFamily="34" charset="-122"/>
                          <a:cs typeface="+mn-cs"/>
                        </a:rPr>
                        <a:t>包括采光井、电梯井脚手架）</a:t>
                      </a:r>
                      <a:r>
                        <a:rPr lang="zh-CN" altLang="en-US" sz="1300" kern="1200" dirty="0" smtClean="0">
                          <a:solidFill>
                            <a:schemeClr val="dk1"/>
                          </a:solidFill>
                          <a:latin typeface="微软雅黑" panose="020B0503020204020204" pitchFamily="34" charset="-122"/>
                          <a:ea typeface="微软雅黑" panose="020B0503020204020204" pitchFamily="34" charset="-122"/>
                          <a:cs typeface="+mn-cs"/>
                        </a:rPr>
                        <a:t>。</a:t>
                      </a:r>
                      <a:endParaRPr lang="zh-CN" altLang="en-US" sz="1300" kern="1200" dirty="0" smtClean="0">
                        <a:solidFill>
                          <a:schemeClr val="dk1"/>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（二）附着式</a:t>
                      </a:r>
                      <a:r>
                        <a:rPr lang="zh-CN" altLang="en-US" sz="1300" b="1" kern="1200" dirty="0" smtClean="0">
                          <a:solidFill>
                            <a:srgbClr val="FF0000"/>
                          </a:solidFill>
                          <a:latin typeface="微软雅黑" panose="020B0503020204020204" pitchFamily="34" charset="-122"/>
                          <a:ea typeface="微软雅黑" panose="020B0503020204020204" pitchFamily="34" charset="-122"/>
                          <a:cs typeface="+mn-cs"/>
                        </a:rPr>
                        <a:t>升降</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脚手架工程。</a:t>
                      </a:r>
                      <a:endParaRPr lang="zh-CN" altLang="en-US" sz="130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（三）悬挑式脚手架工程。</a:t>
                      </a:r>
                      <a:endParaRPr lang="zh-CN" altLang="en-US" sz="130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（四）</a:t>
                      </a:r>
                      <a:r>
                        <a:rPr lang="zh-CN" altLang="en-US" sz="1300" b="1" kern="1200" dirty="0" smtClean="0">
                          <a:solidFill>
                            <a:srgbClr val="FF0000"/>
                          </a:solidFill>
                          <a:latin typeface="微软雅黑" panose="020B0503020204020204" pitchFamily="34" charset="-122"/>
                          <a:ea typeface="微软雅黑" panose="020B0503020204020204" pitchFamily="34" charset="-122"/>
                          <a:cs typeface="+mn-cs"/>
                        </a:rPr>
                        <a:t>高处作业吊篮</a:t>
                      </a:r>
                      <a:r>
                        <a:rPr lang="zh-CN" altLang="en-US" sz="1300" kern="1200" dirty="0" smtClean="0">
                          <a:solidFill>
                            <a:schemeClr val="dk1"/>
                          </a:solidFill>
                          <a:latin typeface="微软雅黑" panose="020B0503020204020204" pitchFamily="34" charset="-122"/>
                          <a:ea typeface="微软雅黑" panose="020B0503020204020204" pitchFamily="34" charset="-122"/>
                          <a:cs typeface="+mn-cs"/>
                        </a:rPr>
                        <a:t>。</a:t>
                      </a:r>
                      <a:endParaRPr lang="zh-CN" altLang="en-US" sz="1300" kern="1200" dirty="0" smtClean="0">
                        <a:solidFill>
                          <a:schemeClr val="dk1"/>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（五）</a:t>
                      </a:r>
                      <a:r>
                        <a:rPr lang="zh-CN" altLang="en-US" sz="1300" b="1" kern="1200" dirty="0" smtClean="0">
                          <a:solidFill>
                            <a:srgbClr val="FF0000"/>
                          </a:solidFill>
                          <a:latin typeface="微软雅黑" panose="020B0503020204020204" pitchFamily="34" charset="-122"/>
                          <a:ea typeface="微软雅黑" panose="020B0503020204020204" pitchFamily="34" charset="-122"/>
                          <a:cs typeface="+mn-cs"/>
                        </a:rPr>
                        <a:t>卸料平台、操作平台工程</a:t>
                      </a:r>
                      <a:r>
                        <a:rPr lang="zh-CN" altLang="en-US" sz="1300" kern="1200" dirty="0" smtClean="0">
                          <a:solidFill>
                            <a:schemeClr val="dk1"/>
                          </a:solidFill>
                          <a:latin typeface="微软雅黑" panose="020B0503020204020204" pitchFamily="34" charset="-122"/>
                          <a:ea typeface="微软雅黑" panose="020B0503020204020204" pitchFamily="34" charset="-122"/>
                          <a:cs typeface="+mn-cs"/>
                        </a:rPr>
                        <a:t>。</a:t>
                      </a:r>
                      <a:endParaRPr lang="zh-CN" altLang="en-US" sz="1300" kern="1200" dirty="0" smtClean="0">
                        <a:solidFill>
                          <a:schemeClr val="dk1"/>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（六）异型脚手架工程。</a:t>
                      </a:r>
                      <a:endParaRPr lang="zh-CN" altLang="en-US" sz="1300" kern="1200" dirty="0" smtClean="0">
                        <a:solidFill>
                          <a:schemeClr val="tx2"/>
                        </a:solidFill>
                        <a:latin typeface="微软雅黑" panose="020B0503020204020204" pitchFamily="34" charset="-122"/>
                        <a:ea typeface="微软雅黑" panose="020B0503020204020204" pitchFamily="34" charset="-122"/>
                        <a:cs typeface="+mn-cs"/>
                      </a:endParaRPr>
                    </a:p>
                  </a:txBody>
                  <a:tcPr marL="68553" marR="68553" marT="34277" marB="34277">
                    <a:solidFill>
                      <a:schemeClr val="accent1">
                        <a:lumMod val="20000"/>
                        <a:lumOff val="80000"/>
                      </a:schemeClr>
                    </a:solidFill>
                  </a:tcPr>
                </a:tc>
                <a:tc>
                  <a:txBody>
                    <a:bodyPr/>
                    <a:lstStyle/>
                    <a:p>
                      <a:pPr marL="0" algn="l" defTabSz="914400" rtl="0" eaLnBrk="1" latinLnBrk="0" hangingPunct="1"/>
                      <a:r>
                        <a:rPr lang="zh-CN" altLang="en-US" sz="1300" kern="1200" dirty="0" smtClean="0">
                          <a:solidFill>
                            <a:schemeClr val="dk1"/>
                          </a:solidFill>
                          <a:latin typeface="微软雅黑" panose="020B0503020204020204" pitchFamily="34" charset="-122"/>
                          <a:ea typeface="微软雅黑" panose="020B0503020204020204" pitchFamily="34" charset="-122"/>
                          <a:cs typeface="+mn-cs"/>
                        </a:rPr>
                        <a:t>五、脚手架工程</a:t>
                      </a:r>
                      <a:endParaRPr lang="zh-CN" altLang="en-US" sz="1300" kern="1200" dirty="0" smtClean="0">
                        <a:solidFill>
                          <a:schemeClr val="dk1"/>
                        </a:solidFill>
                        <a:latin typeface="微软雅黑" panose="020B0503020204020204" pitchFamily="34" charset="-122"/>
                        <a:ea typeface="微软雅黑" panose="020B0503020204020204" pitchFamily="34" charset="-122"/>
                        <a:cs typeface="+mn-cs"/>
                      </a:endParaRPr>
                    </a:p>
                  </a:txBody>
                  <a:tcPr marL="68553" marR="68553" marT="34277" marB="34277">
                    <a:solidFill>
                      <a:schemeClr val="accent1">
                        <a:lumMod val="20000"/>
                        <a:lumOff val="80000"/>
                      </a:schemeClr>
                    </a:solidFill>
                  </a:tcPr>
                </a:tc>
                <a:tc>
                  <a:txBody>
                    <a:bodyPr/>
                    <a:lstStyle/>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（一）搭设高度</a:t>
                      </a:r>
                      <a:r>
                        <a:rPr lang="en-US" altLang="zh-CN" sz="1300" kern="1200" dirty="0" smtClean="0">
                          <a:solidFill>
                            <a:schemeClr val="tx2"/>
                          </a:solidFill>
                          <a:latin typeface="微软雅黑" panose="020B0503020204020204" pitchFamily="34" charset="-122"/>
                          <a:ea typeface="微软雅黑" panose="020B0503020204020204" pitchFamily="34" charset="-122"/>
                          <a:cs typeface="+mn-cs"/>
                        </a:rPr>
                        <a:t>24m</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及以上的落地式钢管脚手架工程。</a:t>
                      </a:r>
                      <a:endParaRPr lang="zh-CN" altLang="en-US" sz="130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（二）附着式</a:t>
                      </a:r>
                      <a:r>
                        <a:rPr lang="zh-CN" altLang="en-US" sz="1300" b="1" kern="1200" dirty="0" smtClean="0">
                          <a:solidFill>
                            <a:srgbClr val="FF0000"/>
                          </a:solidFill>
                          <a:latin typeface="微软雅黑" panose="020B0503020204020204" pitchFamily="34" charset="-122"/>
                          <a:ea typeface="微软雅黑" panose="020B0503020204020204" pitchFamily="34" charset="-122"/>
                          <a:cs typeface="+mn-cs"/>
                        </a:rPr>
                        <a:t>整体和分片提升</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脚手架工程。</a:t>
                      </a:r>
                      <a:endParaRPr lang="zh-CN" altLang="en-US" sz="130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（三）悬挑式脚手架工程。</a:t>
                      </a:r>
                      <a:endParaRPr lang="zh-CN" altLang="en-US" sz="130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（四）</a:t>
                      </a:r>
                      <a:r>
                        <a:rPr lang="zh-CN" altLang="en-US" sz="1300" b="1" kern="1200" dirty="0" smtClean="0">
                          <a:solidFill>
                            <a:srgbClr val="FF0000"/>
                          </a:solidFill>
                          <a:latin typeface="微软雅黑" panose="020B0503020204020204" pitchFamily="34" charset="-122"/>
                          <a:ea typeface="微软雅黑" panose="020B0503020204020204" pitchFamily="34" charset="-122"/>
                          <a:cs typeface="+mn-cs"/>
                        </a:rPr>
                        <a:t>吊篮脚手架工程</a:t>
                      </a:r>
                      <a:r>
                        <a:rPr lang="zh-CN" altLang="en-US" sz="1300" kern="1200" dirty="0" smtClean="0">
                          <a:solidFill>
                            <a:schemeClr val="dk1"/>
                          </a:solidFill>
                          <a:latin typeface="微软雅黑" panose="020B0503020204020204" pitchFamily="34" charset="-122"/>
                          <a:ea typeface="微软雅黑" panose="020B0503020204020204" pitchFamily="34" charset="-122"/>
                          <a:cs typeface="+mn-cs"/>
                        </a:rPr>
                        <a:t>。</a:t>
                      </a:r>
                      <a:endParaRPr lang="zh-CN" altLang="en-US" sz="1300" kern="1200" dirty="0" smtClean="0">
                        <a:solidFill>
                          <a:schemeClr val="dk1"/>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（五）</a:t>
                      </a:r>
                      <a:r>
                        <a:rPr lang="zh-CN" altLang="en-US" sz="1300" b="1" kern="1200" dirty="0" smtClean="0">
                          <a:solidFill>
                            <a:srgbClr val="FF0000"/>
                          </a:solidFill>
                          <a:latin typeface="微软雅黑" panose="020B0503020204020204" pitchFamily="34" charset="-122"/>
                          <a:ea typeface="微软雅黑" panose="020B0503020204020204" pitchFamily="34" charset="-122"/>
                          <a:cs typeface="+mn-cs"/>
                        </a:rPr>
                        <a:t>自制</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卸料平台、</a:t>
                      </a:r>
                      <a:r>
                        <a:rPr lang="zh-CN" altLang="en-US" sz="1300" b="1" kern="1200" dirty="0" smtClean="0">
                          <a:solidFill>
                            <a:srgbClr val="FF0000"/>
                          </a:solidFill>
                          <a:latin typeface="微软雅黑" panose="020B0503020204020204" pitchFamily="34" charset="-122"/>
                          <a:ea typeface="微软雅黑" panose="020B0503020204020204" pitchFamily="34" charset="-122"/>
                          <a:cs typeface="+mn-cs"/>
                        </a:rPr>
                        <a:t>移动</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操作平台工程。</a:t>
                      </a:r>
                      <a:endParaRPr lang="zh-CN" altLang="en-US" sz="130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（六）新型及异型脚手架工程。</a:t>
                      </a:r>
                      <a:endParaRPr lang="zh-CN" altLang="en-US" sz="1300" kern="1200" dirty="0" smtClean="0">
                        <a:solidFill>
                          <a:schemeClr val="tx2"/>
                        </a:solidFill>
                        <a:latin typeface="微软雅黑" panose="020B0503020204020204" pitchFamily="34" charset="-122"/>
                        <a:ea typeface="微软雅黑" panose="020B0503020204020204" pitchFamily="34" charset="-122"/>
                        <a:cs typeface="+mn-cs"/>
                      </a:endParaRPr>
                    </a:p>
                  </a:txBody>
                  <a:tcPr marL="68553" marR="68553" marT="34277" marB="34277">
                    <a:solidFill>
                      <a:schemeClr val="accent1">
                        <a:lumMod val="20000"/>
                        <a:lumOff val="80000"/>
                      </a:schemeClr>
                    </a:solidFill>
                  </a:tcPr>
                </a:tc>
              </a:tr>
            </a:tbl>
          </a:graphicData>
        </a:graphic>
      </p:graphicFrame>
      <p:sp>
        <p:nvSpPr>
          <p:cNvPr id="12"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05</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3"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en-US" altLang="zh-CN" sz="1800" dirty="0">
                <a:solidFill>
                  <a:schemeClr val="tx2"/>
                </a:solidFill>
                <a:latin typeface="微软雅黑" panose="020B0503020204020204" pitchFamily="34" charset="-122"/>
                <a:ea typeface="微软雅黑" panose="020B0503020204020204" pitchFamily="34" charset="-122"/>
              </a:rPr>
              <a:t>31</a:t>
            </a:r>
            <a:r>
              <a:rPr lang="zh-CN" altLang="en-US" sz="1800" dirty="0">
                <a:solidFill>
                  <a:schemeClr val="tx2"/>
                </a:solidFill>
                <a:latin typeface="微软雅黑" panose="020B0503020204020204" pitchFamily="34" charset="-122"/>
                <a:ea typeface="微软雅黑" panose="020B0503020204020204" pitchFamily="34" charset="-122"/>
              </a:rPr>
              <a:t>号文与原</a:t>
            </a:r>
            <a:r>
              <a:rPr lang="en-US" altLang="zh-CN" sz="1800" dirty="0">
                <a:solidFill>
                  <a:schemeClr val="tx2"/>
                </a:solidFill>
                <a:latin typeface="微软雅黑" panose="020B0503020204020204" pitchFamily="34" charset="-122"/>
                <a:ea typeface="微软雅黑" panose="020B0503020204020204" pitchFamily="34" charset="-122"/>
              </a:rPr>
              <a:t>87</a:t>
            </a:r>
            <a:r>
              <a:rPr lang="zh-CN" altLang="en-US" sz="1800" dirty="0">
                <a:solidFill>
                  <a:schemeClr val="tx2"/>
                </a:solidFill>
                <a:latin typeface="微软雅黑" panose="020B0503020204020204" pitchFamily="34" charset="-122"/>
                <a:ea typeface="微软雅黑" panose="020B0503020204020204" pitchFamily="34" charset="-122"/>
              </a:rPr>
              <a:t>号文对比详情</a:t>
            </a:r>
            <a:endParaRPr lang="zh-CN" altLang="en-US"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10"/>
          <p:cNvSpPr txBox="1"/>
          <p:nvPr/>
        </p:nvSpPr>
        <p:spPr>
          <a:xfrm>
            <a:off x="332494" y="731226"/>
            <a:ext cx="3262432" cy="323037"/>
          </a:xfrm>
          <a:prstGeom prst="rect">
            <a:avLst/>
          </a:prstGeom>
          <a:noFill/>
        </p:spPr>
        <p:txBody>
          <a:bodyPr wrap="none" rtlCol="0">
            <a:spAutoFit/>
          </a:bodyPr>
          <a:lstStyle/>
          <a:p>
            <a:r>
              <a:rPr lang="zh-CN" altLang="en-US" sz="1500" b="1" dirty="0">
                <a:solidFill>
                  <a:srgbClr val="CC0000"/>
                </a:solidFill>
                <a:latin typeface="微软雅黑" panose="020B0503020204020204" pitchFamily="34" charset="-122"/>
                <a:ea typeface="微软雅黑" panose="020B0503020204020204" pitchFamily="34" charset="-122"/>
                <a:cs typeface="+mn-ea"/>
              </a:rPr>
              <a:t>危险性较大的分部分项工程范围变化</a:t>
            </a:r>
            <a:endParaRPr lang="zh-CN" altLang="en-US" sz="1500" b="1" dirty="0">
              <a:solidFill>
                <a:srgbClr val="CC0000"/>
              </a:solidFill>
              <a:latin typeface="微软雅黑" panose="020B0503020204020204" pitchFamily="34" charset="-122"/>
              <a:ea typeface="微软雅黑" panose="020B0503020204020204" pitchFamily="34" charset="-122"/>
              <a:cs typeface="+mn-ea"/>
            </a:endParaRPr>
          </a:p>
        </p:txBody>
      </p:sp>
      <p:graphicFrame>
        <p:nvGraphicFramePr>
          <p:cNvPr id="11" name="表格 10"/>
          <p:cNvGraphicFramePr>
            <a:graphicFrameLocks noGrp="1"/>
          </p:cNvGraphicFramePr>
          <p:nvPr>
            <p:custDataLst>
              <p:tags r:id="rId1"/>
            </p:custDataLst>
          </p:nvPr>
        </p:nvGraphicFramePr>
        <p:xfrm>
          <a:off x="631102" y="1330891"/>
          <a:ext cx="7719841" cy="3023155"/>
        </p:xfrm>
        <a:graphic>
          <a:graphicData uri="http://schemas.openxmlformats.org/drawingml/2006/table">
            <a:tbl>
              <a:tblPr firstRow="1" bandRow="1">
                <a:tableStyleId>{F5AB1C69-6EDB-4FF4-983F-18BD219EF322}</a:tableStyleId>
              </a:tblPr>
              <a:tblGrid>
                <a:gridCol w="622099"/>
                <a:gridCol w="619553"/>
                <a:gridCol w="2821797"/>
                <a:gridCol w="668739"/>
                <a:gridCol w="2987653"/>
              </a:tblGrid>
              <a:tr h="613039">
                <a:tc>
                  <a:txBody>
                    <a:bodyPr/>
                    <a:lstStyle/>
                    <a:p>
                      <a:pPr algn="ctr"/>
                      <a:r>
                        <a:rPr lang="zh-CN" altLang="en-US" sz="1300" dirty="0" smtClean="0">
                          <a:solidFill>
                            <a:schemeClr val="bg1"/>
                          </a:solidFill>
                          <a:latin typeface="微软雅黑" panose="020B0503020204020204" pitchFamily="34" charset="-122"/>
                          <a:ea typeface="微软雅黑" panose="020B0503020204020204" pitchFamily="34" charset="-122"/>
                        </a:rPr>
                        <a:t>序号</a:t>
                      </a:r>
                      <a:endParaRPr lang="zh-CN" altLang="en-US" sz="1300" dirty="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zh-CN" altLang="en-US" sz="1300" dirty="0" smtClean="0">
                          <a:solidFill>
                            <a:schemeClr val="bg1"/>
                          </a:solidFill>
                          <a:latin typeface="微软雅黑" panose="020B0503020204020204" pitchFamily="34" charset="-122"/>
                          <a:ea typeface="微软雅黑" panose="020B0503020204020204" pitchFamily="34" charset="-122"/>
                        </a:rPr>
                        <a:t>名称</a:t>
                      </a:r>
                      <a:endParaRPr lang="zh-CN" altLang="en-US" sz="1300" dirty="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300" dirty="0" smtClean="0">
                          <a:solidFill>
                            <a:schemeClr val="bg1"/>
                          </a:solidFill>
                          <a:latin typeface="微软雅黑" panose="020B0503020204020204" pitchFamily="34" charset="-122"/>
                          <a:ea typeface="微软雅黑" panose="020B0503020204020204" pitchFamily="34" charset="-122"/>
                        </a:rPr>
                        <a:t>31</a:t>
                      </a:r>
                      <a:r>
                        <a:rPr lang="zh-CN" altLang="en-US" sz="1300" dirty="0" smtClean="0">
                          <a:solidFill>
                            <a:schemeClr val="bg1"/>
                          </a:solidFill>
                          <a:latin typeface="微软雅黑" panose="020B0503020204020204" pitchFamily="34" charset="-122"/>
                          <a:ea typeface="微软雅黑" panose="020B0503020204020204" pitchFamily="34" charset="-122"/>
                        </a:rPr>
                        <a:t>号文</a:t>
                      </a:r>
                      <a:endParaRPr lang="zh-CN" altLang="en-US" sz="1300" dirty="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zh-CN" altLang="en-US" sz="1300" dirty="0" smtClean="0">
                          <a:solidFill>
                            <a:schemeClr val="bg1"/>
                          </a:solidFill>
                          <a:latin typeface="微软雅黑" panose="020B0503020204020204" pitchFamily="34" charset="-122"/>
                          <a:ea typeface="微软雅黑" panose="020B0503020204020204" pitchFamily="34" charset="-122"/>
                        </a:rPr>
                        <a:t>名称</a:t>
                      </a:r>
                      <a:endParaRPr lang="zh-CN" altLang="en-US" sz="1300" dirty="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300" dirty="0" smtClean="0">
                          <a:solidFill>
                            <a:schemeClr val="bg1"/>
                          </a:solidFill>
                          <a:latin typeface="微软雅黑" panose="020B0503020204020204" pitchFamily="34" charset="-122"/>
                          <a:ea typeface="微软雅黑" panose="020B0503020204020204" pitchFamily="34" charset="-122"/>
                        </a:rPr>
                        <a:t>87</a:t>
                      </a:r>
                      <a:r>
                        <a:rPr lang="zh-CN" altLang="en-US" sz="1300" dirty="0" smtClean="0">
                          <a:solidFill>
                            <a:schemeClr val="bg1"/>
                          </a:solidFill>
                          <a:latin typeface="微软雅黑" panose="020B0503020204020204" pitchFamily="34" charset="-122"/>
                          <a:ea typeface="微软雅黑" panose="020B0503020204020204" pitchFamily="34" charset="-122"/>
                        </a:rPr>
                        <a:t>号文</a:t>
                      </a:r>
                      <a:endParaRPr lang="zh-CN" altLang="en-US" sz="1300" dirty="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r>
              <a:tr h="1205058">
                <a:tc>
                  <a:txBody>
                    <a:bodyPr/>
                    <a:lstStyle/>
                    <a:p>
                      <a:pPr algn="ctr"/>
                      <a:r>
                        <a:rPr lang="en-US" altLang="zh-CN" sz="1300" dirty="0" smtClean="0">
                          <a:solidFill>
                            <a:schemeClr val="tx2"/>
                          </a:solidFill>
                          <a:latin typeface="微软雅黑" panose="020B0503020204020204" pitchFamily="34" charset="-122"/>
                          <a:ea typeface="微软雅黑" panose="020B0503020204020204" pitchFamily="34" charset="-122"/>
                        </a:rPr>
                        <a:t>5</a:t>
                      </a:r>
                      <a:endParaRPr lang="zh-CN" altLang="en-US" sz="1300" dirty="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300" dirty="0" smtClean="0">
                          <a:solidFill>
                            <a:schemeClr val="tx2"/>
                          </a:solidFill>
                          <a:latin typeface="微软雅黑" panose="020B0503020204020204" pitchFamily="34" charset="-122"/>
                          <a:ea typeface="微软雅黑" panose="020B0503020204020204" pitchFamily="34" charset="-122"/>
                        </a:rPr>
                        <a:t>五、拆除工程</a:t>
                      </a:r>
                      <a:endParaRPr lang="zh-CN" altLang="en-US" sz="1300" dirty="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marL="0" algn="l" defTabSz="914400" rtl="0" eaLnBrk="1" latinLnBrk="0" hangingPunct="1"/>
                      <a:r>
                        <a:rPr lang="zh-CN" altLang="en-US" sz="1300" b="1" kern="1200" dirty="0" smtClean="0">
                          <a:solidFill>
                            <a:srgbClr val="FF0000"/>
                          </a:solidFill>
                          <a:latin typeface="微软雅黑" panose="020B0503020204020204" pitchFamily="34" charset="-122"/>
                          <a:ea typeface="微软雅黑" panose="020B0503020204020204" pitchFamily="34" charset="-122"/>
                          <a:cs typeface="+mn-cs"/>
                        </a:rPr>
                        <a:t>可能影响行人、交通、电力设施、通讯设施或其它建、构筑物安全的拆除工程。</a:t>
                      </a:r>
                      <a:endParaRPr lang="zh-CN" altLang="en-US" sz="1300" b="1" kern="1200" dirty="0" smtClean="0">
                        <a:solidFill>
                          <a:srgbClr val="FF0000"/>
                        </a:solidFill>
                        <a:latin typeface="微软雅黑" panose="020B0503020204020204" pitchFamily="34" charset="-122"/>
                        <a:ea typeface="微软雅黑" panose="020B0503020204020204" pitchFamily="34" charset="-122"/>
                        <a:cs typeface="+mn-cs"/>
                      </a:endParaRPr>
                    </a:p>
                  </a:txBody>
                  <a:tcPr marL="68553" marR="68553" marT="34277" marB="34277">
                    <a:solidFill>
                      <a:schemeClr val="accent1">
                        <a:lumMod val="20000"/>
                        <a:lumOff val="80000"/>
                      </a:schemeClr>
                    </a:solidFill>
                  </a:tcPr>
                </a:tc>
                <a:tc>
                  <a:txBody>
                    <a:bodyPr/>
                    <a:lstStyle/>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六、拆除、爆破工程</a:t>
                      </a:r>
                      <a:endParaRPr lang="zh-CN" altLang="en-US" sz="1300" kern="1200" dirty="0" smtClean="0">
                        <a:solidFill>
                          <a:schemeClr val="tx2"/>
                        </a:solidFill>
                        <a:latin typeface="微软雅黑" panose="020B0503020204020204" pitchFamily="34" charset="-122"/>
                        <a:ea typeface="微软雅黑" panose="020B0503020204020204" pitchFamily="34" charset="-122"/>
                        <a:cs typeface="+mn-cs"/>
                      </a:endParaRPr>
                    </a:p>
                  </a:txBody>
                  <a:tcPr marL="68553" marR="68553" marT="34277" marB="34277">
                    <a:solidFill>
                      <a:schemeClr val="accent1">
                        <a:lumMod val="20000"/>
                        <a:lumOff val="80000"/>
                      </a:schemeClr>
                    </a:solidFill>
                  </a:tcPr>
                </a:tc>
                <a:tc>
                  <a:txBody>
                    <a:bodyPr/>
                    <a:lstStyle/>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（一）</a:t>
                      </a:r>
                      <a:r>
                        <a:rPr lang="zh-CN" altLang="en-US" sz="1300" b="1" kern="1200" dirty="0" smtClean="0">
                          <a:solidFill>
                            <a:srgbClr val="FF0000"/>
                          </a:solidFill>
                          <a:latin typeface="微软雅黑" panose="020B0503020204020204" pitchFamily="34" charset="-122"/>
                          <a:ea typeface="微软雅黑" panose="020B0503020204020204" pitchFamily="34" charset="-122"/>
                          <a:cs typeface="+mn-cs"/>
                        </a:rPr>
                        <a:t>建筑物、构筑物拆除</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工程。</a:t>
                      </a:r>
                      <a:endParaRPr lang="zh-CN" altLang="en-US" sz="130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（二）</a:t>
                      </a:r>
                      <a:r>
                        <a:rPr lang="zh-CN" altLang="en-US" sz="1300" b="1" kern="1200" dirty="0" smtClean="0">
                          <a:solidFill>
                            <a:srgbClr val="FF0000"/>
                          </a:solidFill>
                          <a:latin typeface="微软雅黑" panose="020B0503020204020204" pitchFamily="34" charset="-122"/>
                          <a:ea typeface="微软雅黑" panose="020B0503020204020204" pitchFamily="34" charset="-122"/>
                          <a:cs typeface="+mn-cs"/>
                        </a:rPr>
                        <a:t>采用爆破拆除</a:t>
                      </a:r>
                      <a:r>
                        <a:rPr lang="zh-CN" altLang="en-US" sz="1300" kern="1200" dirty="0" smtClean="0">
                          <a:solidFill>
                            <a:schemeClr val="tx2"/>
                          </a:solidFill>
                          <a:latin typeface="微软雅黑" panose="020B0503020204020204" pitchFamily="34" charset="-122"/>
                          <a:ea typeface="微软雅黑" panose="020B0503020204020204" pitchFamily="34" charset="-122"/>
                          <a:cs typeface="+mn-cs"/>
                        </a:rPr>
                        <a:t>的工程。</a:t>
                      </a:r>
                      <a:endParaRPr lang="zh-CN" altLang="en-US" sz="1300" kern="1200" dirty="0" smtClean="0">
                        <a:solidFill>
                          <a:schemeClr val="tx2"/>
                        </a:solidFill>
                        <a:latin typeface="微软雅黑" panose="020B0503020204020204" pitchFamily="34" charset="-122"/>
                        <a:ea typeface="微软雅黑" panose="020B0503020204020204" pitchFamily="34" charset="-122"/>
                        <a:cs typeface="+mn-cs"/>
                      </a:endParaRPr>
                    </a:p>
                  </a:txBody>
                  <a:tcPr marL="68553" marR="68553" marT="34277" marB="34277">
                    <a:solidFill>
                      <a:schemeClr val="accent1">
                        <a:lumMod val="20000"/>
                        <a:lumOff val="80000"/>
                      </a:schemeClr>
                    </a:solidFill>
                  </a:tcPr>
                </a:tc>
              </a:tr>
              <a:tr h="1205058">
                <a:tc>
                  <a:txBody>
                    <a:bodyPr/>
                    <a:lstStyle/>
                    <a:p>
                      <a:pPr algn="ctr"/>
                      <a:r>
                        <a:rPr lang="en-US" altLang="zh-CN" sz="1300" dirty="0" smtClean="0">
                          <a:solidFill>
                            <a:schemeClr val="tx2"/>
                          </a:solidFill>
                          <a:latin typeface="微软雅黑" panose="020B0503020204020204" pitchFamily="34" charset="-122"/>
                          <a:ea typeface="微软雅黑" panose="020B0503020204020204" pitchFamily="34" charset="-122"/>
                        </a:rPr>
                        <a:t>6</a:t>
                      </a:r>
                      <a:endParaRPr lang="zh-CN" altLang="en-US" sz="1300" dirty="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300" dirty="0" smtClean="0">
                          <a:solidFill>
                            <a:schemeClr val="tx2"/>
                          </a:solidFill>
                          <a:latin typeface="微软雅黑" panose="020B0503020204020204" pitchFamily="34" charset="-122"/>
                          <a:ea typeface="微软雅黑" panose="020B0503020204020204" pitchFamily="34" charset="-122"/>
                        </a:rPr>
                        <a:t>六、暗挖工程</a:t>
                      </a:r>
                      <a:endParaRPr lang="zh-CN" altLang="en-US" sz="1300" dirty="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marL="0" algn="l" defTabSz="914400" rtl="0" eaLnBrk="1" latinLnBrk="0" hangingPunct="1"/>
                      <a:r>
                        <a:rPr lang="zh-CN" altLang="en-US" sz="1300" b="1" kern="1200" dirty="0" smtClean="0">
                          <a:solidFill>
                            <a:srgbClr val="FF0000"/>
                          </a:solidFill>
                          <a:latin typeface="微软雅黑" panose="020B0503020204020204" pitchFamily="34" charset="-122"/>
                          <a:ea typeface="微软雅黑" panose="020B0503020204020204" pitchFamily="34" charset="-122"/>
                          <a:cs typeface="+mn-cs"/>
                        </a:rPr>
                        <a:t>采用矿山法、盾构法、顶管法施工的隧道、洞室工程。</a:t>
                      </a:r>
                      <a:endParaRPr lang="zh-CN" altLang="en-US" sz="1300" b="1" kern="1200" dirty="0" smtClean="0">
                        <a:solidFill>
                          <a:srgbClr val="FF0000"/>
                        </a:solidFill>
                        <a:latin typeface="微软雅黑" panose="020B0503020204020204" pitchFamily="34" charset="-122"/>
                        <a:ea typeface="微软雅黑" panose="020B0503020204020204" pitchFamily="34" charset="-122"/>
                        <a:cs typeface="+mn-cs"/>
                      </a:endParaRPr>
                    </a:p>
                    <a:p>
                      <a:pPr marL="0" algn="l" defTabSz="914400" rtl="0" eaLnBrk="1" latinLnBrk="0" hangingPunct="1"/>
                      <a:endParaRPr lang="zh-CN" altLang="en-US" sz="1300" b="1" kern="1200" dirty="0" smtClean="0">
                        <a:solidFill>
                          <a:srgbClr val="FF0000"/>
                        </a:solidFill>
                        <a:latin typeface="微软雅黑" panose="020B0503020204020204" pitchFamily="34" charset="-122"/>
                        <a:ea typeface="微软雅黑" panose="020B0503020204020204" pitchFamily="34" charset="-122"/>
                        <a:cs typeface="+mn-cs"/>
                      </a:endParaRPr>
                    </a:p>
                  </a:txBody>
                  <a:tcPr marL="68553" marR="68553" marT="34277" marB="34277">
                    <a:solidFill>
                      <a:schemeClr val="accent1">
                        <a:lumMod val="20000"/>
                        <a:lumOff val="80000"/>
                      </a:schemeClr>
                    </a:solidFill>
                  </a:tcPr>
                </a:tc>
                <a:tc>
                  <a:txBody>
                    <a:bodyPr/>
                    <a:lstStyle/>
                    <a:p>
                      <a:pPr marL="0" algn="l" defTabSz="914400" rtl="0" eaLnBrk="1" latinLnBrk="0" hangingPunct="1"/>
                      <a:endParaRPr lang="zh-CN" altLang="en-US" sz="1300" kern="1200" dirty="0" smtClean="0">
                        <a:solidFill>
                          <a:schemeClr val="dk1"/>
                        </a:solidFill>
                        <a:latin typeface="微软雅黑" panose="020B0503020204020204" pitchFamily="34" charset="-122"/>
                        <a:ea typeface="微软雅黑" panose="020B0503020204020204" pitchFamily="34" charset="-122"/>
                        <a:cs typeface="+mn-cs"/>
                      </a:endParaRPr>
                    </a:p>
                  </a:txBody>
                  <a:tcPr marL="68553" marR="68553" marT="34277" marB="34277">
                    <a:solidFill>
                      <a:schemeClr val="accent1">
                        <a:lumMod val="20000"/>
                        <a:lumOff val="80000"/>
                      </a:schemeClr>
                    </a:solidFill>
                  </a:tcPr>
                </a:tc>
                <a:tc>
                  <a:txBody>
                    <a:bodyPr/>
                    <a:lstStyle/>
                    <a:p>
                      <a:pPr marL="0" algn="l" defTabSz="914400" rtl="0" eaLnBrk="1" latinLnBrk="0" hangingPunct="1"/>
                      <a:endParaRPr lang="zh-CN" altLang="en-US" sz="1300" kern="1200" dirty="0" smtClean="0">
                        <a:solidFill>
                          <a:schemeClr val="dk1"/>
                        </a:solidFill>
                        <a:latin typeface="微软雅黑" panose="020B0503020204020204" pitchFamily="34" charset="-122"/>
                        <a:ea typeface="微软雅黑" panose="020B0503020204020204" pitchFamily="34" charset="-122"/>
                        <a:cs typeface="+mn-cs"/>
                      </a:endParaRPr>
                    </a:p>
                  </a:txBody>
                  <a:tcPr marL="68553" marR="68553" marT="34277" marB="34277">
                    <a:solidFill>
                      <a:schemeClr val="accent1">
                        <a:lumMod val="20000"/>
                        <a:lumOff val="80000"/>
                      </a:schemeClr>
                    </a:solidFill>
                  </a:tcPr>
                </a:tc>
              </a:tr>
            </a:tbl>
          </a:graphicData>
        </a:graphic>
      </p:graphicFrame>
      <p:sp>
        <p:nvSpPr>
          <p:cNvPr id="12"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05</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3"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en-US" altLang="zh-CN" sz="1800" dirty="0">
                <a:solidFill>
                  <a:schemeClr val="tx2"/>
                </a:solidFill>
                <a:latin typeface="微软雅黑" panose="020B0503020204020204" pitchFamily="34" charset="-122"/>
                <a:ea typeface="微软雅黑" panose="020B0503020204020204" pitchFamily="34" charset="-122"/>
              </a:rPr>
              <a:t>31</a:t>
            </a:r>
            <a:r>
              <a:rPr lang="zh-CN" altLang="en-US" sz="1800" dirty="0">
                <a:solidFill>
                  <a:schemeClr val="tx2"/>
                </a:solidFill>
                <a:latin typeface="微软雅黑" panose="020B0503020204020204" pitchFamily="34" charset="-122"/>
                <a:ea typeface="微软雅黑" panose="020B0503020204020204" pitchFamily="34" charset="-122"/>
              </a:rPr>
              <a:t>号文与原</a:t>
            </a:r>
            <a:r>
              <a:rPr lang="en-US" altLang="zh-CN" sz="1800" dirty="0">
                <a:solidFill>
                  <a:schemeClr val="tx2"/>
                </a:solidFill>
                <a:latin typeface="微软雅黑" panose="020B0503020204020204" pitchFamily="34" charset="-122"/>
                <a:ea typeface="微软雅黑" panose="020B0503020204020204" pitchFamily="34" charset="-122"/>
              </a:rPr>
              <a:t>87</a:t>
            </a:r>
            <a:r>
              <a:rPr lang="zh-CN" altLang="en-US" sz="1800" dirty="0">
                <a:solidFill>
                  <a:schemeClr val="tx2"/>
                </a:solidFill>
                <a:latin typeface="微软雅黑" panose="020B0503020204020204" pitchFamily="34" charset="-122"/>
                <a:ea typeface="微软雅黑" panose="020B0503020204020204" pitchFamily="34" charset="-122"/>
              </a:rPr>
              <a:t>号文对比详情</a:t>
            </a:r>
            <a:endParaRPr lang="zh-CN" altLang="en-US"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4" name="直接连接符 103"/>
          <p:cNvCxnSpPr/>
          <p:nvPr/>
        </p:nvCxnSpPr>
        <p:spPr>
          <a:xfrm>
            <a:off x="901026" y="4623971"/>
            <a:ext cx="7287963" cy="0"/>
          </a:xfrm>
          <a:prstGeom prst="line">
            <a:avLst/>
          </a:prstGeom>
          <a:ln w="28575">
            <a:solidFill>
              <a:srgbClr val="0070C0"/>
            </a:solidFill>
          </a:ln>
          <a:effectLst>
            <a:outerShdw blurRad="76200" dist="76200" dir="8100000" algn="tr" rotWithShape="0">
              <a:prstClr val="black">
                <a:alpha val="91000"/>
              </a:prstClr>
            </a:outerShdw>
          </a:effectLst>
        </p:spPr>
        <p:style>
          <a:lnRef idx="1">
            <a:schemeClr val="accent1"/>
          </a:lnRef>
          <a:fillRef idx="0">
            <a:schemeClr val="accent1"/>
          </a:fillRef>
          <a:effectRef idx="0">
            <a:schemeClr val="accent1"/>
          </a:effectRef>
          <a:fontRef idx="minor">
            <a:schemeClr val="tx1"/>
          </a:fontRef>
        </p:style>
      </p:cxnSp>
      <p:sp>
        <p:nvSpPr>
          <p:cNvPr id="7" name="文本框 10"/>
          <p:cNvSpPr txBox="1"/>
          <p:nvPr/>
        </p:nvSpPr>
        <p:spPr>
          <a:xfrm>
            <a:off x="332494" y="731226"/>
            <a:ext cx="3262432" cy="323037"/>
          </a:xfrm>
          <a:prstGeom prst="rect">
            <a:avLst/>
          </a:prstGeom>
          <a:noFill/>
        </p:spPr>
        <p:txBody>
          <a:bodyPr wrap="none" rtlCol="0">
            <a:spAutoFit/>
          </a:bodyPr>
          <a:lstStyle/>
          <a:p>
            <a:r>
              <a:rPr lang="zh-CN" altLang="en-US" sz="1500" b="1" dirty="0">
                <a:solidFill>
                  <a:srgbClr val="CC0000"/>
                </a:solidFill>
                <a:latin typeface="微软雅黑" panose="020B0503020204020204" pitchFamily="34" charset="-122"/>
                <a:ea typeface="微软雅黑" panose="020B0503020204020204" pitchFamily="34" charset="-122"/>
                <a:cs typeface="+mn-ea"/>
              </a:rPr>
              <a:t>危险性较大的分部分项工程范围变化</a:t>
            </a:r>
            <a:endParaRPr lang="zh-CN" altLang="en-US" sz="1500" b="1" dirty="0">
              <a:solidFill>
                <a:srgbClr val="CC0000"/>
              </a:solidFill>
              <a:latin typeface="微软雅黑" panose="020B0503020204020204" pitchFamily="34" charset="-122"/>
              <a:ea typeface="微软雅黑" panose="020B0503020204020204" pitchFamily="34" charset="-122"/>
              <a:cs typeface="+mn-ea"/>
            </a:endParaRPr>
          </a:p>
        </p:txBody>
      </p:sp>
      <p:graphicFrame>
        <p:nvGraphicFramePr>
          <p:cNvPr id="8" name="表格 7"/>
          <p:cNvGraphicFramePr>
            <a:graphicFrameLocks noGrp="1"/>
          </p:cNvGraphicFramePr>
          <p:nvPr>
            <p:custDataLst>
              <p:tags r:id="rId1"/>
            </p:custDataLst>
          </p:nvPr>
        </p:nvGraphicFramePr>
        <p:xfrm>
          <a:off x="577117" y="1267384"/>
          <a:ext cx="7935782" cy="3438332"/>
        </p:xfrm>
        <a:graphic>
          <a:graphicData uri="http://schemas.openxmlformats.org/drawingml/2006/table">
            <a:tbl>
              <a:tblPr firstRow="1" bandRow="1">
                <a:tableStyleId>{F5AB1C69-6EDB-4FF4-983F-18BD219EF322}</a:tableStyleId>
              </a:tblPr>
              <a:tblGrid>
                <a:gridCol w="431879"/>
                <a:gridCol w="611201"/>
                <a:gridCol w="2898362"/>
                <a:gridCol w="649101"/>
                <a:gridCol w="3345239"/>
              </a:tblGrid>
              <a:tr h="443698">
                <a:tc>
                  <a:txBody>
                    <a:bodyPr/>
                    <a:lstStyle/>
                    <a:p>
                      <a:pPr algn="ctr"/>
                      <a:r>
                        <a:rPr lang="zh-CN" altLang="en-US" sz="1000" dirty="0" smtClean="0">
                          <a:solidFill>
                            <a:schemeClr val="bg1"/>
                          </a:solidFill>
                          <a:latin typeface="微软雅黑" panose="020B0503020204020204" pitchFamily="34" charset="-122"/>
                          <a:ea typeface="微软雅黑" panose="020B0503020204020204" pitchFamily="34" charset="-122"/>
                        </a:rPr>
                        <a:t>序号</a:t>
                      </a:r>
                      <a:endParaRPr lang="zh-CN" altLang="en-US" sz="10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zh-CN" altLang="en-US" sz="1000" dirty="0" smtClean="0">
                          <a:solidFill>
                            <a:schemeClr val="bg1"/>
                          </a:solidFill>
                          <a:latin typeface="微软雅黑" panose="020B0503020204020204" pitchFamily="34" charset="-122"/>
                          <a:ea typeface="微软雅黑" panose="020B0503020204020204" pitchFamily="34" charset="-122"/>
                        </a:rPr>
                        <a:t>名称</a:t>
                      </a:r>
                      <a:endParaRPr lang="zh-CN" altLang="en-US" sz="10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200" dirty="0" smtClean="0">
                          <a:solidFill>
                            <a:schemeClr val="bg1"/>
                          </a:solidFill>
                          <a:latin typeface="微软雅黑" panose="020B0503020204020204" pitchFamily="34" charset="-122"/>
                          <a:ea typeface="微软雅黑" panose="020B0503020204020204" pitchFamily="34" charset="-122"/>
                        </a:rPr>
                        <a:t>31</a:t>
                      </a:r>
                      <a:r>
                        <a:rPr lang="zh-CN" altLang="en-US" sz="1200" dirty="0" smtClean="0">
                          <a:solidFill>
                            <a:schemeClr val="bg1"/>
                          </a:solidFill>
                          <a:latin typeface="微软雅黑" panose="020B0503020204020204" pitchFamily="34" charset="-122"/>
                          <a:ea typeface="微软雅黑" panose="020B0503020204020204" pitchFamily="34" charset="-122"/>
                        </a:rPr>
                        <a:t>号文</a:t>
                      </a:r>
                      <a:endParaRPr lang="zh-CN" altLang="en-US" sz="12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zh-CN" altLang="en-US" sz="1200" dirty="0" smtClean="0">
                          <a:solidFill>
                            <a:schemeClr val="bg1"/>
                          </a:solidFill>
                          <a:latin typeface="微软雅黑" panose="020B0503020204020204" pitchFamily="34" charset="-122"/>
                          <a:ea typeface="微软雅黑" panose="020B0503020204020204" pitchFamily="34" charset="-122"/>
                        </a:rPr>
                        <a:t>名称</a:t>
                      </a:r>
                      <a:endParaRPr lang="zh-CN" altLang="en-US" sz="12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200" dirty="0" smtClean="0">
                          <a:solidFill>
                            <a:schemeClr val="bg1"/>
                          </a:solidFill>
                          <a:latin typeface="微软雅黑" panose="020B0503020204020204" pitchFamily="34" charset="-122"/>
                          <a:ea typeface="微软雅黑" panose="020B0503020204020204" pitchFamily="34" charset="-122"/>
                        </a:rPr>
                        <a:t>87</a:t>
                      </a:r>
                      <a:r>
                        <a:rPr lang="zh-CN" altLang="en-US" sz="1200" dirty="0" smtClean="0">
                          <a:solidFill>
                            <a:schemeClr val="bg1"/>
                          </a:solidFill>
                          <a:latin typeface="微软雅黑" panose="020B0503020204020204" pitchFamily="34" charset="-122"/>
                          <a:ea typeface="微软雅黑" panose="020B0503020204020204" pitchFamily="34" charset="-122"/>
                        </a:rPr>
                        <a:t>号文</a:t>
                      </a:r>
                      <a:endParaRPr lang="zh-CN" altLang="en-US" sz="12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r>
              <a:tr h="2993491">
                <a:tc>
                  <a:txBody>
                    <a:bodyPr/>
                    <a:lstStyle/>
                    <a:p>
                      <a:pPr algn="ctr"/>
                      <a:r>
                        <a:rPr lang="en-US" altLang="zh-CN" sz="1200" dirty="0" smtClean="0">
                          <a:solidFill>
                            <a:schemeClr val="tx2"/>
                          </a:solidFill>
                          <a:latin typeface="微软雅黑" panose="020B0503020204020204" pitchFamily="34" charset="-122"/>
                          <a:ea typeface="微软雅黑" panose="020B0503020204020204" pitchFamily="34" charset="-122"/>
                        </a:rPr>
                        <a:t>7</a:t>
                      </a:r>
                      <a:endParaRPr lang="en-US" altLang="zh-CN" sz="12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200" b="0" dirty="0" smtClean="0">
                          <a:solidFill>
                            <a:schemeClr val="tx2"/>
                          </a:solidFill>
                          <a:latin typeface="微软雅黑" panose="020B0503020204020204" pitchFamily="34" charset="-122"/>
                          <a:ea typeface="微软雅黑" panose="020B0503020204020204" pitchFamily="34" charset="-122"/>
                        </a:rPr>
                        <a:t>七、其他</a:t>
                      </a:r>
                      <a:endParaRPr lang="zh-CN" altLang="en-US" sz="12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200" b="0" dirty="0" smtClean="0">
                          <a:solidFill>
                            <a:schemeClr val="tx2"/>
                          </a:solidFill>
                          <a:latin typeface="微软雅黑" panose="020B0503020204020204" pitchFamily="34" charset="-122"/>
                          <a:ea typeface="微软雅黑" panose="020B0503020204020204" pitchFamily="34" charset="-122"/>
                        </a:rPr>
                        <a:t>（一）建筑幕墙安装工程。</a:t>
                      </a:r>
                      <a:endParaRPr lang="zh-CN" altLang="en-US" sz="1200" b="0" dirty="0" smtClean="0">
                        <a:solidFill>
                          <a:schemeClr val="tx2"/>
                        </a:solidFill>
                        <a:latin typeface="微软雅黑" panose="020B0503020204020204" pitchFamily="34" charset="-122"/>
                        <a:ea typeface="微软雅黑" panose="020B0503020204020204" pitchFamily="34" charset="-122"/>
                      </a:endParaRPr>
                    </a:p>
                    <a:p>
                      <a:endParaRPr lang="zh-CN" altLang="en-US" sz="1200" b="0" dirty="0" smtClean="0">
                        <a:solidFill>
                          <a:schemeClr val="tx2"/>
                        </a:solidFill>
                        <a:latin typeface="微软雅黑" panose="020B0503020204020204" pitchFamily="34" charset="-122"/>
                        <a:ea typeface="微软雅黑" panose="020B0503020204020204" pitchFamily="34" charset="-122"/>
                      </a:endParaRPr>
                    </a:p>
                    <a:p>
                      <a:r>
                        <a:rPr lang="zh-CN" altLang="en-US" sz="1200" b="0" dirty="0" smtClean="0">
                          <a:solidFill>
                            <a:schemeClr val="tx2"/>
                          </a:solidFill>
                          <a:latin typeface="微软雅黑" panose="020B0503020204020204" pitchFamily="34" charset="-122"/>
                          <a:ea typeface="微软雅黑" panose="020B0503020204020204" pitchFamily="34" charset="-122"/>
                        </a:rPr>
                        <a:t>（二）钢结构、网架和索膜结构安装工程。</a:t>
                      </a:r>
                      <a:endParaRPr lang="zh-CN" altLang="en-US" sz="1200" b="0" dirty="0" smtClean="0">
                        <a:solidFill>
                          <a:schemeClr val="tx2"/>
                        </a:solidFill>
                        <a:latin typeface="微软雅黑" panose="020B0503020204020204" pitchFamily="34" charset="-122"/>
                        <a:ea typeface="微软雅黑" panose="020B0503020204020204" pitchFamily="34" charset="-122"/>
                      </a:endParaRPr>
                    </a:p>
                    <a:p>
                      <a:endParaRPr lang="zh-CN" altLang="en-US" sz="1200" b="0" dirty="0" smtClean="0">
                        <a:solidFill>
                          <a:schemeClr val="tx2"/>
                        </a:solidFill>
                        <a:latin typeface="微软雅黑" panose="020B0503020204020204" pitchFamily="34" charset="-122"/>
                        <a:ea typeface="微软雅黑" panose="020B0503020204020204" pitchFamily="34" charset="-122"/>
                      </a:endParaRPr>
                    </a:p>
                    <a:p>
                      <a:r>
                        <a:rPr lang="zh-CN" altLang="en-US" sz="1200" b="0" dirty="0" smtClean="0">
                          <a:solidFill>
                            <a:schemeClr val="tx2"/>
                          </a:solidFill>
                          <a:latin typeface="微软雅黑" panose="020B0503020204020204" pitchFamily="34" charset="-122"/>
                          <a:ea typeface="微软雅黑" panose="020B0503020204020204" pitchFamily="34" charset="-122"/>
                        </a:rPr>
                        <a:t>（三）人工挖孔桩工程。</a:t>
                      </a:r>
                      <a:endParaRPr lang="zh-CN" altLang="en-US" sz="1200" b="0" dirty="0" smtClean="0">
                        <a:solidFill>
                          <a:schemeClr val="tx2"/>
                        </a:solidFill>
                        <a:latin typeface="微软雅黑" panose="020B0503020204020204" pitchFamily="34" charset="-122"/>
                        <a:ea typeface="微软雅黑" panose="020B0503020204020204" pitchFamily="34" charset="-122"/>
                      </a:endParaRPr>
                    </a:p>
                    <a:p>
                      <a:endParaRPr lang="zh-CN" altLang="en-US" sz="1200" b="0" dirty="0" smtClean="0">
                        <a:solidFill>
                          <a:schemeClr val="tx1"/>
                        </a:solidFill>
                        <a:latin typeface="微软雅黑" panose="020B0503020204020204" pitchFamily="34" charset="-122"/>
                        <a:ea typeface="微软雅黑" panose="020B0503020204020204" pitchFamily="34" charset="-122"/>
                      </a:endParaRPr>
                    </a:p>
                    <a:p>
                      <a:r>
                        <a:rPr lang="zh-CN" altLang="en-US" sz="1200" b="0" dirty="0" smtClean="0">
                          <a:solidFill>
                            <a:schemeClr val="tx2"/>
                          </a:solidFill>
                          <a:latin typeface="微软雅黑" panose="020B0503020204020204" pitchFamily="34" charset="-122"/>
                          <a:ea typeface="微软雅黑" panose="020B0503020204020204" pitchFamily="34" charset="-122"/>
                        </a:rPr>
                        <a:t>（四）</a:t>
                      </a:r>
                      <a:r>
                        <a:rPr lang="zh-CN" altLang="en-US" sz="1200" b="1" dirty="0" smtClean="0">
                          <a:solidFill>
                            <a:srgbClr val="FF0000"/>
                          </a:solidFill>
                          <a:latin typeface="微软雅黑" panose="020B0503020204020204" pitchFamily="34" charset="-122"/>
                          <a:ea typeface="微软雅黑" panose="020B0503020204020204" pitchFamily="34" charset="-122"/>
                        </a:rPr>
                        <a:t>水下作业工程</a:t>
                      </a:r>
                      <a:r>
                        <a:rPr lang="zh-CN" altLang="en-US" sz="1200" b="0" dirty="0" smtClean="0">
                          <a:solidFill>
                            <a:schemeClr val="tx1"/>
                          </a:solidFill>
                          <a:latin typeface="微软雅黑" panose="020B0503020204020204" pitchFamily="34" charset="-122"/>
                          <a:ea typeface="微软雅黑" panose="020B0503020204020204" pitchFamily="34" charset="-122"/>
                        </a:rPr>
                        <a:t>。</a:t>
                      </a:r>
                      <a:endParaRPr lang="zh-CN" altLang="en-US" sz="1200" b="0" dirty="0" smtClean="0">
                        <a:solidFill>
                          <a:schemeClr val="tx1"/>
                        </a:solidFill>
                        <a:latin typeface="微软雅黑" panose="020B0503020204020204" pitchFamily="34" charset="-122"/>
                        <a:ea typeface="微软雅黑" panose="020B0503020204020204" pitchFamily="34" charset="-122"/>
                      </a:endParaRPr>
                    </a:p>
                    <a:p>
                      <a:endParaRPr lang="zh-CN" altLang="en-US" sz="1200" b="0" dirty="0" smtClean="0">
                        <a:solidFill>
                          <a:schemeClr val="tx1"/>
                        </a:solidFill>
                        <a:latin typeface="微软雅黑" panose="020B0503020204020204" pitchFamily="34" charset="-122"/>
                        <a:ea typeface="微软雅黑" panose="020B0503020204020204" pitchFamily="34" charset="-122"/>
                      </a:endParaRPr>
                    </a:p>
                    <a:p>
                      <a:r>
                        <a:rPr lang="zh-CN" altLang="en-US" sz="1200" b="0" dirty="0" smtClean="0">
                          <a:solidFill>
                            <a:schemeClr val="tx2"/>
                          </a:solidFill>
                          <a:latin typeface="微软雅黑" panose="020B0503020204020204" pitchFamily="34" charset="-122"/>
                          <a:ea typeface="微软雅黑" panose="020B0503020204020204" pitchFamily="34" charset="-122"/>
                        </a:rPr>
                        <a:t>（五）</a:t>
                      </a:r>
                      <a:r>
                        <a:rPr lang="zh-CN" altLang="en-US" sz="1200" b="1" dirty="0" smtClean="0">
                          <a:solidFill>
                            <a:srgbClr val="FF0000"/>
                          </a:solidFill>
                          <a:latin typeface="微软雅黑" panose="020B0503020204020204" pitchFamily="34" charset="-122"/>
                          <a:ea typeface="微软雅黑" panose="020B0503020204020204" pitchFamily="34" charset="-122"/>
                        </a:rPr>
                        <a:t>装配式建筑混凝土预制构件安装工程</a:t>
                      </a:r>
                      <a:r>
                        <a:rPr lang="zh-CN" altLang="en-US" sz="1200" b="0" dirty="0" smtClean="0">
                          <a:solidFill>
                            <a:schemeClr val="tx1"/>
                          </a:solidFill>
                          <a:latin typeface="微软雅黑" panose="020B0503020204020204" pitchFamily="34" charset="-122"/>
                          <a:ea typeface="微软雅黑" panose="020B0503020204020204" pitchFamily="34" charset="-122"/>
                        </a:rPr>
                        <a:t>。</a:t>
                      </a:r>
                      <a:endParaRPr lang="zh-CN" altLang="en-US" sz="1200" b="0" dirty="0" smtClean="0">
                        <a:solidFill>
                          <a:schemeClr val="tx1"/>
                        </a:solidFill>
                        <a:latin typeface="微软雅黑" panose="020B0503020204020204" pitchFamily="34" charset="-122"/>
                        <a:ea typeface="微软雅黑" panose="020B0503020204020204" pitchFamily="34" charset="-122"/>
                      </a:endParaRPr>
                    </a:p>
                    <a:p>
                      <a:endParaRPr lang="zh-CN" altLang="en-US" sz="1200" b="0" dirty="0" smtClean="0">
                        <a:solidFill>
                          <a:schemeClr val="tx1"/>
                        </a:solidFill>
                        <a:latin typeface="微软雅黑" panose="020B0503020204020204" pitchFamily="34" charset="-122"/>
                        <a:ea typeface="微软雅黑" panose="020B0503020204020204" pitchFamily="34" charset="-122"/>
                      </a:endParaRPr>
                    </a:p>
                    <a:p>
                      <a:r>
                        <a:rPr lang="zh-CN" altLang="en-US" sz="1200" b="0" dirty="0" smtClean="0">
                          <a:solidFill>
                            <a:schemeClr val="tx2"/>
                          </a:solidFill>
                          <a:latin typeface="微软雅黑" panose="020B0503020204020204" pitchFamily="34" charset="-122"/>
                          <a:ea typeface="微软雅黑" panose="020B0503020204020204" pitchFamily="34" charset="-122"/>
                        </a:rPr>
                        <a:t>（六）采用新技术、新工艺、新材料、新设备</a:t>
                      </a:r>
                      <a:r>
                        <a:rPr lang="zh-CN" altLang="en-US" sz="1200" b="1" dirty="0" smtClean="0">
                          <a:solidFill>
                            <a:srgbClr val="FF0000"/>
                          </a:solidFill>
                          <a:latin typeface="微软雅黑" panose="020B0503020204020204" pitchFamily="34" charset="-122"/>
                          <a:ea typeface="微软雅黑" panose="020B0503020204020204" pitchFamily="34" charset="-122"/>
                        </a:rPr>
                        <a:t>可能影响工程施工安全，尚无国家、行业及地方技术标准</a:t>
                      </a:r>
                      <a:r>
                        <a:rPr lang="zh-CN" altLang="en-US" sz="1200" b="0" dirty="0" smtClean="0">
                          <a:solidFill>
                            <a:schemeClr val="tx2"/>
                          </a:solidFill>
                          <a:latin typeface="微软雅黑" panose="020B0503020204020204" pitchFamily="34" charset="-122"/>
                          <a:ea typeface="微软雅黑" panose="020B0503020204020204" pitchFamily="34" charset="-122"/>
                        </a:rPr>
                        <a:t>的分部分项工程。</a:t>
                      </a:r>
                      <a:endParaRPr lang="zh-CN" altLang="en-US" sz="1200" b="0" dirty="0" smtClean="0">
                        <a:solidFill>
                          <a:schemeClr val="tx2"/>
                        </a:solidFill>
                        <a:latin typeface="微软雅黑" panose="020B0503020204020204" pitchFamily="34" charset="-122"/>
                        <a:ea typeface="微软雅黑" panose="020B0503020204020204" pitchFamily="34" charset="-122"/>
                      </a:endParaRPr>
                    </a:p>
                    <a:p>
                      <a:endParaRPr lang="zh-CN" altLang="en-US" sz="1200" b="0" dirty="0" smtClean="0">
                        <a:solidFill>
                          <a:schemeClr val="tx2"/>
                        </a:solidFill>
                        <a:latin typeface="微软雅黑" panose="020B0503020204020204" pitchFamily="34" charset="-122"/>
                        <a:ea typeface="微软雅黑" panose="020B0503020204020204" pitchFamily="34" charset="-122"/>
                      </a:endParaRPr>
                    </a:p>
                    <a:p>
                      <a:endParaRPr lang="zh-CN" altLang="en-US" sz="1200" b="0" dirty="0" smtClean="0">
                        <a:solidFill>
                          <a:schemeClr val="tx1"/>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200" b="0" dirty="0" smtClean="0">
                          <a:solidFill>
                            <a:schemeClr val="tx2"/>
                          </a:solidFill>
                          <a:latin typeface="微软雅黑" panose="020B0503020204020204" pitchFamily="34" charset="-122"/>
                          <a:ea typeface="微软雅黑" panose="020B0503020204020204" pitchFamily="34" charset="-122"/>
                        </a:rPr>
                        <a:t>七、其他</a:t>
                      </a:r>
                      <a:endParaRPr lang="zh-CN" altLang="en-US" sz="12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200" dirty="0" smtClean="0">
                          <a:solidFill>
                            <a:schemeClr val="tx2"/>
                          </a:solidFill>
                          <a:latin typeface="微软雅黑" panose="020B0503020204020204" pitchFamily="34" charset="-122"/>
                          <a:ea typeface="微软雅黑" panose="020B0503020204020204" pitchFamily="34" charset="-122"/>
                        </a:rPr>
                        <a:t>（一）建筑幕墙安装工程。</a:t>
                      </a:r>
                      <a:endParaRPr lang="zh-CN" altLang="en-US" sz="1200" dirty="0" smtClean="0">
                        <a:solidFill>
                          <a:schemeClr val="tx2"/>
                        </a:solidFill>
                        <a:latin typeface="微软雅黑" panose="020B0503020204020204" pitchFamily="34" charset="-122"/>
                        <a:ea typeface="微软雅黑" panose="020B0503020204020204" pitchFamily="34" charset="-122"/>
                      </a:endParaRPr>
                    </a:p>
                    <a:p>
                      <a:endParaRPr lang="zh-CN" altLang="en-US" sz="1200" dirty="0" smtClean="0">
                        <a:solidFill>
                          <a:schemeClr val="tx2"/>
                        </a:solidFill>
                        <a:latin typeface="微软雅黑" panose="020B0503020204020204" pitchFamily="34" charset="-122"/>
                        <a:ea typeface="微软雅黑" panose="020B0503020204020204" pitchFamily="34" charset="-122"/>
                      </a:endParaRPr>
                    </a:p>
                    <a:p>
                      <a:r>
                        <a:rPr lang="zh-CN" altLang="en-US" sz="1200" dirty="0" smtClean="0">
                          <a:solidFill>
                            <a:schemeClr val="tx2"/>
                          </a:solidFill>
                          <a:latin typeface="微软雅黑" panose="020B0503020204020204" pitchFamily="34" charset="-122"/>
                          <a:ea typeface="微软雅黑" panose="020B0503020204020204" pitchFamily="34" charset="-122"/>
                        </a:rPr>
                        <a:t>（二）钢结构、网架和索膜结构安装工程。</a:t>
                      </a:r>
                      <a:endParaRPr lang="zh-CN" altLang="en-US" sz="1200" dirty="0" smtClean="0">
                        <a:solidFill>
                          <a:schemeClr val="tx2"/>
                        </a:solidFill>
                        <a:latin typeface="微软雅黑" panose="020B0503020204020204" pitchFamily="34" charset="-122"/>
                        <a:ea typeface="微软雅黑" panose="020B0503020204020204" pitchFamily="34" charset="-122"/>
                      </a:endParaRPr>
                    </a:p>
                    <a:p>
                      <a:endParaRPr lang="zh-CN" altLang="en-US" sz="1200" dirty="0" smtClean="0">
                        <a:solidFill>
                          <a:schemeClr val="tx2"/>
                        </a:solidFill>
                        <a:latin typeface="微软雅黑" panose="020B0503020204020204" pitchFamily="34" charset="-122"/>
                        <a:ea typeface="微软雅黑" panose="020B0503020204020204" pitchFamily="34" charset="-122"/>
                      </a:endParaRPr>
                    </a:p>
                    <a:p>
                      <a:r>
                        <a:rPr lang="zh-CN" altLang="en-US" sz="1200" dirty="0" smtClean="0">
                          <a:solidFill>
                            <a:schemeClr val="tx2"/>
                          </a:solidFill>
                          <a:latin typeface="微软雅黑" panose="020B0503020204020204" pitchFamily="34" charset="-122"/>
                          <a:ea typeface="微软雅黑" panose="020B0503020204020204" pitchFamily="34" charset="-122"/>
                        </a:rPr>
                        <a:t>（三）人工挖扩孔桩工程。</a:t>
                      </a:r>
                      <a:endParaRPr lang="zh-CN" altLang="en-US" sz="1200" dirty="0" smtClean="0">
                        <a:solidFill>
                          <a:schemeClr val="tx2"/>
                        </a:solidFill>
                        <a:latin typeface="微软雅黑" panose="020B0503020204020204" pitchFamily="34" charset="-122"/>
                        <a:ea typeface="微软雅黑" panose="020B0503020204020204" pitchFamily="34" charset="-122"/>
                      </a:endParaRPr>
                    </a:p>
                    <a:p>
                      <a:endParaRPr lang="zh-CN" altLang="en-US" sz="1200" dirty="0" smtClean="0">
                        <a:solidFill>
                          <a:schemeClr val="tx2"/>
                        </a:solidFill>
                        <a:latin typeface="微软雅黑" panose="020B0503020204020204" pitchFamily="34" charset="-122"/>
                        <a:ea typeface="微软雅黑" panose="020B0503020204020204" pitchFamily="34" charset="-122"/>
                      </a:endParaRPr>
                    </a:p>
                    <a:p>
                      <a:r>
                        <a:rPr lang="zh-CN" altLang="en-US" sz="1200" dirty="0" smtClean="0">
                          <a:solidFill>
                            <a:schemeClr val="tx2"/>
                          </a:solidFill>
                          <a:latin typeface="微软雅黑" panose="020B0503020204020204" pitchFamily="34" charset="-122"/>
                          <a:ea typeface="微软雅黑" panose="020B0503020204020204" pitchFamily="34" charset="-122"/>
                        </a:rPr>
                        <a:t>（四）</a:t>
                      </a:r>
                      <a:r>
                        <a:rPr lang="zh-CN" altLang="en-US" sz="1200" b="1" dirty="0" smtClean="0">
                          <a:solidFill>
                            <a:srgbClr val="FF0000"/>
                          </a:solidFill>
                          <a:latin typeface="微软雅黑" panose="020B0503020204020204" pitchFamily="34" charset="-122"/>
                          <a:ea typeface="微软雅黑" panose="020B0503020204020204" pitchFamily="34" charset="-122"/>
                        </a:rPr>
                        <a:t>地下暗挖、顶管及水下作业工程</a:t>
                      </a:r>
                      <a:r>
                        <a:rPr lang="zh-CN" altLang="en-US" sz="1200" dirty="0" smtClean="0">
                          <a:latin typeface="微软雅黑" panose="020B0503020204020204" pitchFamily="34" charset="-122"/>
                          <a:ea typeface="微软雅黑" panose="020B0503020204020204" pitchFamily="34" charset="-122"/>
                        </a:rPr>
                        <a:t>。</a:t>
                      </a:r>
                      <a:endParaRPr lang="zh-CN" altLang="en-US" sz="1200" dirty="0" smtClean="0">
                        <a:latin typeface="微软雅黑" panose="020B0503020204020204" pitchFamily="34" charset="-122"/>
                        <a:ea typeface="微软雅黑" panose="020B0503020204020204" pitchFamily="34" charset="-122"/>
                      </a:endParaRPr>
                    </a:p>
                    <a:p>
                      <a:endParaRPr lang="zh-CN" altLang="en-US" sz="1200" dirty="0" smtClean="0">
                        <a:latin typeface="微软雅黑" panose="020B0503020204020204" pitchFamily="34" charset="-122"/>
                        <a:ea typeface="微软雅黑" panose="020B0503020204020204" pitchFamily="34" charset="-122"/>
                      </a:endParaRPr>
                    </a:p>
                    <a:p>
                      <a:r>
                        <a:rPr lang="zh-CN" altLang="en-US" sz="1200" dirty="0" smtClean="0">
                          <a:solidFill>
                            <a:schemeClr val="tx2"/>
                          </a:solidFill>
                          <a:latin typeface="微软雅黑" panose="020B0503020204020204" pitchFamily="34" charset="-122"/>
                          <a:ea typeface="微软雅黑" panose="020B0503020204020204" pitchFamily="34" charset="-122"/>
                        </a:rPr>
                        <a:t>（五）</a:t>
                      </a:r>
                      <a:r>
                        <a:rPr lang="zh-CN" altLang="en-US" sz="1200" b="1" dirty="0" smtClean="0">
                          <a:solidFill>
                            <a:srgbClr val="FF0000"/>
                          </a:solidFill>
                          <a:latin typeface="微软雅黑" panose="020B0503020204020204" pitchFamily="34" charset="-122"/>
                          <a:ea typeface="微软雅黑" panose="020B0503020204020204" pitchFamily="34" charset="-122"/>
                        </a:rPr>
                        <a:t>预应力工程</a:t>
                      </a:r>
                      <a:r>
                        <a:rPr lang="zh-CN" altLang="en-US" sz="1200" dirty="0" smtClean="0">
                          <a:latin typeface="微软雅黑" panose="020B0503020204020204" pitchFamily="34" charset="-122"/>
                          <a:ea typeface="微软雅黑" panose="020B0503020204020204" pitchFamily="34" charset="-122"/>
                        </a:rPr>
                        <a:t>。</a:t>
                      </a:r>
                      <a:endParaRPr lang="zh-CN" altLang="en-US" sz="1200" dirty="0" smtClean="0">
                        <a:latin typeface="微软雅黑" panose="020B0503020204020204" pitchFamily="34" charset="-122"/>
                        <a:ea typeface="微软雅黑" panose="020B0503020204020204" pitchFamily="34" charset="-122"/>
                      </a:endParaRPr>
                    </a:p>
                    <a:p>
                      <a:endParaRPr lang="zh-CN" altLang="en-US" sz="1200" dirty="0" smtClean="0">
                        <a:latin typeface="微软雅黑" panose="020B0503020204020204" pitchFamily="34" charset="-122"/>
                        <a:ea typeface="微软雅黑" panose="020B0503020204020204" pitchFamily="34" charset="-122"/>
                      </a:endParaRPr>
                    </a:p>
                    <a:p>
                      <a:r>
                        <a:rPr lang="zh-CN" altLang="en-US" sz="1200" dirty="0" smtClean="0">
                          <a:solidFill>
                            <a:schemeClr val="tx2"/>
                          </a:solidFill>
                          <a:latin typeface="微软雅黑" panose="020B0503020204020204" pitchFamily="34" charset="-122"/>
                          <a:ea typeface="微软雅黑" panose="020B0503020204020204" pitchFamily="34" charset="-122"/>
                        </a:rPr>
                        <a:t>（六）采用新技术、新工艺、新材料、新设备及</a:t>
                      </a:r>
                      <a:r>
                        <a:rPr lang="zh-CN" altLang="en-US" sz="1200" b="1" dirty="0" smtClean="0">
                          <a:solidFill>
                            <a:srgbClr val="FF0000"/>
                          </a:solidFill>
                          <a:latin typeface="微软雅黑" panose="020B0503020204020204" pitchFamily="34" charset="-122"/>
                          <a:ea typeface="微软雅黑" panose="020B0503020204020204" pitchFamily="34" charset="-122"/>
                        </a:rPr>
                        <a:t>尚无相关技术标准</a:t>
                      </a:r>
                      <a:r>
                        <a:rPr lang="zh-CN" altLang="en-US" sz="1200" dirty="0" smtClean="0">
                          <a:solidFill>
                            <a:schemeClr val="tx2"/>
                          </a:solidFill>
                          <a:latin typeface="微软雅黑" panose="020B0503020204020204" pitchFamily="34" charset="-122"/>
                          <a:ea typeface="微软雅黑" panose="020B0503020204020204" pitchFamily="34" charset="-122"/>
                        </a:rPr>
                        <a:t>的危险性较大的分部分项工程</a:t>
                      </a:r>
                      <a:r>
                        <a:rPr lang="zh-CN" altLang="en-US" sz="1200" dirty="0" smtClean="0">
                          <a:latin typeface="微软雅黑" panose="020B0503020204020204" pitchFamily="34" charset="-122"/>
                          <a:ea typeface="微软雅黑" panose="020B0503020204020204" pitchFamily="34" charset="-122"/>
                        </a:rPr>
                        <a:t>。</a:t>
                      </a:r>
                      <a:endParaRPr lang="zh-CN" altLang="en-US" sz="1200" dirty="0" smtClean="0">
                        <a:latin typeface="微软雅黑" panose="020B0503020204020204" pitchFamily="34" charset="-122"/>
                        <a:ea typeface="微软雅黑" panose="020B0503020204020204" pitchFamily="34" charset="-122"/>
                      </a:endParaRPr>
                    </a:p>
                    <a:p>
                      <a:endParaRPr lang="zh-CN" altLang="en-US" sz="1200" dirty="0" smtClean="0">
                        <a:latin typeface="微软雅黑" panose="020B0503020204020204" pitchFamily="34" charset="-122"/>
                        <a:ea typeface="微软雅黑" panose="020B0503020204020204" pitchFamily="34" charset="-122"/>
                      </a:endParaRPr>
                    </a:p>
                    <a:p>
                      <a:endParaRPr lang="zh-CN" altLang="en-US" sz="1200" dirty="0" smtClean="0">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r>
            </a:tbl>
          </a:graphicData>
        </a:graphic>
      </p:graphicFrame>
      <p:sp>
        <p:nvSpPr>
          <p:cNvPr id="10"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05</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1"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en-US" altLang="zh-CN" sz="1800" dirty="0">
                <a:solidFill>
                  <a:schemeClr val="tx2"/>
                </a:solidFill>
                <a:latin typeface="微软雅黑" panose="020B0503020204020204" pitchFamily="34" charset="-122"/>
                <a:ea typeface="微软雅黑" panose="020B0503020204020204" pitchFamily="34" charset="-122"/>
              </a:rPr>
              <a:t>31</a:t>
            </a:r>
            <a:r>
              <a:rPr lang="zh-CN" altLang="en-US" sz="1800" dirty="0">
                <a:solidFill>
                  <a:schemeClr val="tx2"/>
                </a:solidFill>
                <a:latin typeface="微软雅黑" panose="020B0503020204020204" pitchFamily="34" charset="-122"/>
                <a:ea typeface="微软雅黑" panose="020B0503020204020204" pitchFamily="34" charset="-122"/>
              </a:rPr>
              <a:t>号文与原</a:t>
            </a:r>
            <a:r>
              <a:rPr lang="en-US" altLang="zh-CN" sz="1800" dirty="0">
                <a:solidFill>
                  <a:schemeClr val="tx2"/>
                </a:solidFill>
                <a:latin typeface="微软雅黑" panose="020B0503020204020204" pitchFamily="34" charset="-122"/>
                <a:ea typeface="微软雅黑" panose="020B0503020204020204" pitchFamily="34" charset="-122"/>
              </a:rPr>
              <a:t>87</a:t>
            </a:r>
            <a:r>
              <a:rPr lang="zh-CN" altLang="en-US" sz="1800" dirty="0">
                <a:solidFill>
                  <a:schemeClr val="tx2"/>
                </a:solidFill>
                <a:latin typeface="微软雅黑" panose="020B0503020204020204" pitchFamily="34" charset="-122"/>
                <a:ea typeface="微软雅黑" panose="020B0503020204020204" pitchFamily="34" charset="-122"/>
              </a:rPr>
              <a:t>号文对比详情</a:t>
            </a:r>
            <a:endParaRPr lang="zh-CN" altLang="en-US"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10"/>
          <p:cNvSpPr txBox="1"/>
          <p:nvPr/>
        </p:nvSpPr>
        <p:spPr>
          <a:xfrm>
            <a:off x="326088" y="581742"/>
            <a:ext cx="4608954" cy="323037"/>
          </a:xfrm>
          <a:prstGeom prst="rect">
            <a:avLst/>
          </a:prstGeom>
          <a:noFill/>
        </p:spPr>
        <p:txBody>
          <a:bodyPr wrap="none" rtlCol="0">
            <a:spAutoFit/>
          </a:bodyPr>
          <a:lstStyle/>
          <a:p>
            <a:r>
              <a:rPr lang="zh-CN" altLang="en-US" sz="1500" b="1" dirty="0">
                <a:solidFill>
                  <a:srgbClr val="CC0000"/>
                </a:solidFill>
                <a:latin typeface="微软雅黑" panose="020B0503020204020204" pitchFamily="34" charset="-122"/>
                <a:ea typeface="微软雅黑" panose="020B0503020204020204" pitchFamily="34" charset="-122"/>
                <a:cs typeface="+mn-ea"/>
              </a:rPr>
              <a:t>超过一定规模的危险性较大的分部分项工程范围变化</a:t>
            </a:r>
            <a:endParaRPr lang="zh-CN" altLang="en-US" sz="1500" b="1" dirty="0">
              <a:solidFill>
                <a:srgbClr val="CC0000"/>
              </a:solidFill>
              <a:latin typeface="微软雅黑" panose="020B0503020204020204" pitchFamily="34" charset="-122"/>
              <a:ea typeface="微软雅黑" panose="020B0503020204020204" pitchFamily="34" charset="-122"/>
              <a:cs typeface="+mn-ea"/>
            </a:endParaRPr>
          </a:p>
        </p:txBody>
      </p:sp>
      <p:graphicFrame>
        <p:nvGraphicFramePr>
          <p:cNvPr id="11" name="表格 10"/>
          <p:cNvGraphicFramePr>
            <a:graphicFrameLocks noGrp="1"/>
          </p:cNvGraphicFramePr>
          <p:nvPr>
            <p:custDataLst>
              <p:tags r:id="rId1"/>
            </p:custDataLst>
          </p:nvPr>
        </p:nvGraphicFramePr>
        <p:xfrm>
          <a:off x="624212" y="1060967"/>
          <a:ext cx="8050641" cy="3376953"/>
        </p:xfrm>
        <a:graphic>
          <a:graphicData uri="http://schemas.openxmlformats.org/drawingml/2006/table">
            <a:tbl>
              <a:tblPr firstRow="1" bandRow="1">
                <a:tableStyleId>{F5AB1C69-6EDB-4FF4-983F-18BD219EF322}</a:tableStyleId>
              </a:tblPr>
              <a:tblGrid>
                <a:gridCol w="438769"/>
                <a:gridCol w="504261"/>
                <a:gridCol w="2620268"/>
                <a:gridCol w="586811"/>
                <a:gridCol w="3900532"/>
              </a:tblGrid>
              <a:tr h="434170">
                <a:tc>
                  <a:txBody>
                    <a:bodyPr/>
                    <a:lstStyle/>
                    <a:p>
                      <a:pPr algn="ctr"/>
                      <a:r>
                        <a:rPr lang="zh-CN" altLang="en-US" sz="1200" dirty="0" smtClean="0">
                          <a:solidFill>
                            <a:schemeClr val="bg1"/>
                          </a:solidFill>
                          <a:latin typeface="微软雅黑" panose="020B0503020204020204" pitchFamily="34" charset="-122"/>
                          <a:ea typeface="微软雅黑" panose="020B0503020204020204" pitchFamily="34" charset="-122"/>
                        </a:rPr>
                        <a:t>序号</a:t>
                      </a:r>
                      <a:endParaRPr lang="zh-CN" altLang="en-US" sz="12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zh-CN" altLang="en-US" sz="1200" dirty="0" smtClean="0">
                          <a:solidFill>
                            <a:schemeClr val="bg1"/>
                          </a:solidFill>
                          <a:latin typeface="微软雅黑" panose="020B0503020204020204" pitchFamily="34" charset="-122"/>
                          <a:ea typeface="微软雅黑" panose="020B0503020204020204" pitchFamily="34" charset="-122"/>
                        </a:rPr>
                        <a:t>名称</a:t>
                      </a:r>
                      <a:endParaRPr lang="zh-CN" altLang="en-US" sz="12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200" dirty="0" smtClean="0">
                          <a:solidFill>
                            <a:schemeClr val="bg1"/>
                          </a:solidFill>
                          <a:latin typeface="微软雅黑" panose="020B0503020204020204" pitchFamily="34" charset="-122"/>
                          <a:ea typeface="微软雅黑" panose="020B0503020204020204" pitchFamily="34" charset="-122"/>
                        </a:rPr>
                        <a:t>31</a:t>
                      </a:r>
                      <a:r>
                        <a:rPr lang="zh-CN" altLang="en-US" sz="1200" dirty="0" smtClean="0">
                          <a:solidFill>
                            <a:schemeClr val="bg1"/>
                          </a:solidFill>
                          <a:latin typeface="微软雅黑" panose="020B0503020204020204" pitchFamily="34" charset="-122"/>
                          <a:ea typeface="微软雅黑" panose="020B0503020204020204" pitchFamily="34" charset="-122"/>
                        </a:rPr>
                        <a:t>号文</a:t>
                      </a:r>
                      <a:endParaRPr lang="zh-CN" altLang="en-US" sz="12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zh-CN" altLang="en-US" sz="1200" dirty="0" smtClean="0">
                          <a:solidFill>
                            <a:schemeClr val="bg1"/>
                          </a:solidFill>
                          <a:latin typeface="微软雅黑" panose="020B0503020204020204" pitchFamily="34" charset="-122"/>
                          <a:ea typeface="微软雅黑" panose="020B0503020204020204" pitchFamily="34" charset="-122"/>
                        </a:rPr>
                        <a:t>名称</a:t>
                      </a:r>
                      <a:endParaRPr lang="zh-CN" altLang="en-US" sz="12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200" dirty="0" smtClean="0">
                          <a:solidFill>
                            <a:schemeClr val="bg1"/>
                          </a:solidFill>
                          <a:latin typeface="微软雅黑" panose="020B0503020204020204" pitchFamily="34" charset="-122"/>
                          <a:ea typeface="微软雅黑" panose="020B0503020204020204" pitchFamily="34" charset="-122"/>
                        </a:rPr>
                        <a:t>87</a:t>
                      </a:r>
                      <a:r>
                        <a:rPr lang="zh-CN" altLang="en-US" sz="1200" dirty="0" smtClean="0">
                          <a:solidFill>
                            <a:schemeClr val="bg1"/>
                          </a:solidFill>
                          <a:latin typeface="微软雅黑" panose="020B0503020204020204" pitchFamily="34" charset="-122"/>
                          <a:ea typeface="微软雅黑" panose="020B0503020204020204" pitchFamily="34" charset="-122"/>
                        </a:rPr>
                        <a:t>号文</a:t>
                      </a:r>
                      <a:endParaRPr lang="zh-CN" altLang="en-US" sz="12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r>
              <a:tr h="1125127">
                <a:tc>
                  <a:txBody>
                    <a:bodyPr/>
                    <a:lstStyle/>
                    <a:p>
                      <a:pPr algn="ctr"/>
                      <a:r>
                        <a:rPr lang="en-US" altLang="zh-CN" sz="1000" dirty="0" smtClean="0">
                          <a:solidFill>
                            <a:schemeClr val="tx2"/>
                          </a:solidFill>
                          <a:latin typeface="微软雅黑" panose="020B0503020204020204" pitchFamily="34" charset="-122"/>
                          <a:ea typeface="微软雅黑" panose="020B0503020204020204" pitchFamily="34" charset="-122"/>
                        </a:rPr>
                        <a:t>1</a:t>
                      </a:r>
                      <a:endParaRPr lang="en-US" altLang="zh-CN" sz="10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000" b="0" dirty="0" smtClean="0">
                          <a:solidFill>
                            <a:schemeClr val="tx2"/>
                          </a:solidFill>
                          <a:latin typeface="微软雅黑" panose="020B0503020204020204" pitchFamily="34" charset="-122"/>
                          <a:ea typeface="微软雅黑" panose="020B0503020204020204" pitchFamily="34" charset="-122"/>
                        </a:rPr>
                        <a:t>一、深基坑工程</a:t>
                      </a:r>
                      <a:endParaRPr lang="zh-CN" altLang="en-US" sz="10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000" b="0" dirty="0" smtClean="0">
                          <a:solidFill>
                            <a:schemeClr val="tx2"/>
                          </a:solidFill>
                          <a:latin typeface="微软雅黑" panose="020B0503020204020204" pitchFamily="34" charset="-122"/>
                          <a:ea typeface="微软雅黑" panose="020B0503020204020204" pitchFamily="34" charset="-122"/>
                        </a:rPr>
                        <a:t>　开挖深度超过</a:t>
                      </a:r>
                      <a:r>
                        <a:rPr lang="en-US" altLang="zh-CN" sz="1000" b="0" dirty="0" smtClean="0">
                          <a:solidFill>
                            <a:schemeClr val="tx2"/>
                          </a:solidFill>
                          <a:latin typeface="微软雅黑" panose="020B0503020204020204" pitchFamily="34" charset="-122"/>
                          <a:ea typeface="微软雅黑" panose="020B0503020204020204" pitchFamily="34" charset="-122"/>
                        </a:rPr>
                        <a:t>5m</a:t>
                      </a:r>
                      <a:r>
                        <a:rPr lang="zh-CN" altLang="en-US" sz="1000" b="0" dirty="0" smtClean="0">
                          <a:solidFill>
                            <a:schemeClr val="tx2"/>
                          </a:solidFill>
                          <a:latin typeface="微软雅黑" panose="020B0503020204020204" pitchFamily="34" charset="-122"/>
                          <a:ea typeface="微软雅黑" panose="020B0503020204020204" pitchFamily="34" charset="-122"/>
                        </a:rPr>
                        <a:t>（含</a:t>
                      </a:r>
                      <a:r>
                        <a:rPr lang="en-US" altLang="zh-CN" sz="1000" b="0" dirty="0" smtClean="0">
                          <a:solidFill>
                            <a:schemeClr val="tx2"/>
                          </a:solidFill>
                          <a:latin typeface="微软雅黑" panose="020B0503020204020204" pitchFamily="34" charset="-122"/>
                          <a:ea typeface="微软雅黑" panose="020B0503020204020204" pitchFamily="34" charset="-122"/>
                        </a:rPr>
                        <a:t>5m</a:t>
                      </a:r>
                      <a:r>
                        <a:rPr lang="zh-CN" altLang="en-US" sz="1000" b="0" dirty="0" smtClean="0">
                          <a:solidFill>
                            <a:schemeClr val="tx2"/>
                          </a:solidFill>
                          <a:latin typeface="微软雅黑" panose="020B0503020204020204" pitchFamily="34" charset="-122"/>
                          <a:ea typeface="微软雅黑" panose="020B0503020204020204" pitchFamily="34" charset="-122"/>
                        </a:rPr>
                        <a:t>）的基坑（槽）的土方开挖、支护、降水工程。</a:t>
                      </a:r>
                      <a:endParaRPr lang="zh-CN" altLang="en-US" sz="1000" b="0" dirty="0" smtClean="0">
                        <a:solidFill>
                          <a:schemeClr val="tx2"/>
                        </a:solidFill>
                        <a:latin typeface="微软雅黑" panose="020B0503020204020204" pitchFamily="34" charset="-122"/>
                        <a:ea typeface="微软雅黑" panose="020B0503020204020204" pitchFamily="34" charset="-122"/>
                      </a:endParaRPr>
                    </a:p>
                    <a:p>
                      <a:endParaRPr lang="zh-CN" altLang="en-US" sz="10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000" b="0" dirty="0" smtClean="0">
                          <a:solidFill>
                            <a:schemeClr val="tx2"/>
                          </a:solidFill>
                          <a:latin typeface="微软雅黑" panose="020B0503020204020204" pitchFamily="34" charset="-122"/>
                          <a:ea typeface="微软雅黑" panose="020B0503020204020204" pitchFamily="34" charset="-122"/>
                        </a:rPr>
                        <a:t>一、深基坑工程</a:t>
                      </a:r>
                      <a:endParaRPr lang="en-US" altLang="zh-CN" sz="1000" b="0" dirty="0" smtClean="0">
                        <a:solidFill>
                          <a:schemeClr val="tx2"/>
                        </a:solidFill>
                        <a:latin typeface="微软雅黑" panose="020B0503020204020204" pitchFamily="34" charset="-122"/>
                        <a:ea typeface="微软雅黑" panose="020B0503020204020204" pitchFamily="34" charset="-122"/>
                      </a:endParaRPr>
                    </a:p>
                    <a:p>
                      <a:endParaRPr lang="zh-CN" altLang="en-US" sz="1000" b="0" dirty="0" smtClean="0">
                        <a:solidFill>
                          <a:schemeClr val="tx1"/>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000" dirty="0" smtClean="0">
                          <a:solidFill>
                            <a:schemeClr val="tx2"/>
                          </a:solidFill>
                          <a:latin typeface="微软雅黑" panose="020B0503020204020204" pitchFamily="34" charset="-122"/>
                          <a:ea typeface="微软雅黑" panose="020B0503020204020204" pitchFamily="34" charset="-122"/>
                        </a:rPr>
                        <a:t>（一）开挖深度超过</a:t>
                      </a:r>
                      <a:r>
                        <a:rPr lang="en-US" altLang="zh-CN" sz="1000" dirty="0" smtClean="0">
                          <a:solidFill>
                            <a:schemeClr val="tx2"/>
                          </a:solidFill>
                          <a:latin typeface="微软雅黑" panose="020B0503020204020204" pitchFamily="34" charset="-122"/>
                          <a:ea typeface="微软雅黑" panose="020B0503020204020204" pitchFamily="34" charset="-122"/>
                        </a:rPr>
                        <a:t>5m</a:t>
                      </a:r>
                      <a:r>
                        <a:rPr lang="zh-CN" altLang="en-US" sz="1000" dirty="0" smtClean="0">
                          <a:solidFill>
                            <a:schemeClr val="tx2"/>
                          </a:solidFill>
                          <a:latin typeface="微软雅黑" panose="020B0503020204020204" pitchFamily="34" charset="-122"/>
                          <a:ea typeface="微软雅黑" panose="020B0503020204020204" pitchFamily="34" charset="-122"/>
                        </a:rPr>
                        <a:t>（含</a:t>
                      </a:r>
                      <a:r>
                        <a:rPr lang="en-US" altLang="zh-CN" sz="1000" dirty="0" smtClean="0">
                          <a:solidFill>
                            <a:schemeClr val="tx2"/>
                          </a:solidFill>
                          <a:latin typeface="微软雅黑" panose="020B0503020204020204" pitchFamily="34" charset="-122"/>
                          <a:ea typeface="微软雅黑" panose="020B0503020204020204" pitchFamily="34" charset="-122"/>
                        </a:rPr>
                        <a:t>5m</a:t>
                      </a:r>
                      <a:r>
                        <a:rPr lang="zh-CN" altLang="en-US" sz="1000" dirty="0" smtClean="0">
                          <a:solidFill>
                            <a:schemeClr val="tx2"/>
                          </a:solidFill>
                          <a:latin typeface="微软雅黑" panose="020B0503020204020204" pitchFamily="34" charset="-122"/>
                          <a:ea typeface="微软雅黑" panose="020B0503020204020204" pitchFamily="34" charset="-122"/>
                        </a:rPr>
                        <a:t>）的基坑（槽）的土方开挖、支护、降水工程。</a:t>
                      </a:r>
                      <a:endParaRPr lang="zh-CN" altLang="en-US" sz="1000" dirty="0" smtClean="0">
                        <a:solidFill>
                          <a:schemeClr val="tx2"/>
                        </a:solidFill>
                        <a:latin typeface="微软雅黑" panose="020B0503020204020204" pitchFamily="34" charset="-122"/>
                        <a:ea typeface="微软雅黑" panose="020B0503020204020204" pitchFamily="34" charset="-122"/>
                      </a:endParaRPr>
                    </a:p>
                    <a:p>
                      <a:r>
                        <a:rPr lang="zh-CN" altLang="en-US" sz="1000" dirty="0" smtClean="0">
                          <a:latin typeface="微软雅黑" panose="020B0503020204020204" pitchFamily="34" charset="-122"/>
                          <a:ea typeface="微软雅黑" panose="020B0503020204020204" pitchFamily="34" charset="-122"/>
                        </a:rPr>
                        <a:t>（二）</a:t>
                      </a:r>
                      <a:r>
                        <a:rPr lang="zh-CN" altLang="en-US" sz="1000" b="1" dirty="0" smtClean="0">
                          <a:solidFill>
                            <a:srgbClr val="FF0000"/>
                          </a:solidFill>
                          <a:latin typeface="微软雅黑" panose="020B0503020204020204" pitchFamily="34" charset="-122"/>
                          <a:ea typeface="微软雅黑" panose="020B0503020204020204" pitchFamily="34" charset="-122"/>
                        </a:rPr>
                        <a:t>开挖深度虽未超过</a:t>
                      </a:r>
                      <a:r>
                        <a:rPr lang="en-US" altLang="zh-CN" sz="1000" b="1" dirty="0" smtClean="0">
                          <a:solidFill>
                            <a:srgbClr val="FF0000"/>
                          </a:solidFill>
                          <a:latin typeface="微软雅黑" panose="020B0503020204020204" pitchFamily="34" charset="-122"/>
                          <a:ea typeface="微软雅黑" panose="020B0503020204020204" pitchFamily="34" charset="-122"/>
                        </a:rPr>
                        <a:t>5m</a:t>
                      </a:r>
                      <a:r>
                        <a:rPr lang="zh-CN" altLang="en-US" sz="1000" b="1" dirty="0" smtClean="0">
                          <a:solidFill>
                            <a:srgbClr val="FF0000"/>
                          </a:solidFill>
                          <a:latin typeface="微软雅黑" panose="020B0503020204020204" pitchFamily="34" charset="-122"/>
                          <a:ea typeface="微软雅黑" panose="020B0503020204020204" pitchFamily="34" charset="-122"/>
                        </a:rPr>
                        <a:t>，但地质条件、周围环境和地下管线复杂，或影响毗邻建筑（构筑）物安全的基坑（槽）的土方开挖、支护、降水工程。</a:t>
                      </a:r>
                      <a:endParaRPr lang="zh-CN" altLang="en-US" sz="1000" b="1" dirty="0" smtClean="0">
                        <a:solidFill>
                          <a:srgbClr val="FF0000"/>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r>
              <a:tr h="1817512">
                <a:tc>
                  <a:txBody>
                    <a:bodyPr/>
                    <a:lstStyle/>
                    <a:p>
                      <a:pPr algn="ctr"/>
                      <a:r>
                        <a:rPr lang="en-US" altLang="zh-CN" sz="1000" dirty="0" smtClean="0">
                          <a:solidFill>
                            <a:schemeClr val="tx2"/>
                          </a:solidFill>
                          <a:latin typeface="微软雅黑" panose="020B0503020204020204" pitchFamily="34" charset="-122"/>
                          <a:ea typeface="微软雅黑" panose="020B0503020204020204" pitchFamily="34" charset="-122"/>
                        </a:rPr>
                        <a:t>2</a:t>
                      </a:r>
                      <a:endParaRPr lang="en-US" altLang="zh-CN" sz="10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000" b="0" dirty="0" smtClean="0">
                          <a:solidFill>
                            <a:schemeClr val="tx2"/>
                          </a:solidFill>
                          <a:latin typeface="微软雅黑" panose="020B0503020204020204" pitchFamily="34" charset="-122"/>
                          <a:ea typeface="微软雅黑" panose="020B0503020204020204" pitchFamily="34" charset="-122"/>
                        </a:rPr>
                        <a:t>二、模板工程及支撑体系</a:t>
                      </a:r>
                      <a:endParaRPr lang="zh-CN" altLang="en-US" sz="10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000" b="0" dirty="0" smtClean="0">
                          <a:solidFill>
                            <a:schemeClr val="tx2"/>
                          </a:solidFill>
                          <a:latin typeface="微软雅黑" panose="020B0503020204020204" pitchFamily="34" charset="-122"/>
                          <a:ea typeface="微软雅黑" panose="020B0503020204020204" pitchFamily="34" charset="-122"/>
                        </a:rPr>
                        <a:t>（一）</a:t>
                      </a:r>
                      <a:r>
                        <a:rPr lang="zh-CN" altLang="en-US" sz="1000" b="1" dirty="0" smtClean="0">
                          <a:solidFill>
                            <a:schemeClr val="tx2"/>
                          </a:solidFill>
                          <a:latin typeface="微软雅黑" panose="020B0503020204020204" pitchFamily="34" charset="-122"/>
                          <a:ea typeface="微软雅黑" panose="020B0503020204020204" pitchFamily="34" charset="-122"/>
                        </a:rPr>
                        <a:t>各类</a:t>
                      </a:r>
                      <a:r>
                        <a:rPr lang="zh-CN" altLang="en-US" sz="1000" b="0" dirty="0" smtClean="0">
                          <a:solidFill>
                            <a:schemeClr val="tx2"/>
                          </a:solidFill>
                          <a:latin typeface="微软雅黑" panose="020B0503020204020204" pitchFamily="34" charset="-122"/>
                          <a:ea typeface="微软雅黑" panose="020B0503020204020204" pitchFamily="34" charset="-122"/>
                        </a:rPr>
                        <a:t>工具式模板工程：包括滑模、爬模、飞模、</a:t>
                      </a:r>
                      <a:r>
                        <a:rPr lang="zh-CN" altLang="en-US" sz="1000" b="1" dirty="0" smtClean="0">
                          <a:solidFill>
                            <a:srgbClr val="FF0000"/>
                          </a:solidFill>
                          <a:latin typeface="微软雅黑" panose="020B0503020204020204" pitchFamily="34" charset="-122"/>
                          <a:ea typeface="微软雅黑" panose="020B0503020204020204" pitchFamily="34" charset="-122"/>
                        </a:rPr>
                        <a:t>隧道模</a:t>
                      </a:r>
                      <a:r>
                        <a:rPr lang="zh-CN" altLang="en-US" sz="1000" b="0" dirty="0" smtClean="0">
                          <a:solidFill>
                            <a:schemeClr val="tx2"/>
                          </a:solidFill>
                          <a:latin typeface="微软雅黑" panose="020B0503020204020204" pitchFamily="34" charset="-122"/>
                          <a:ea typeface="微软雅黑" panose="020B0503020204020204" pitchFamily="34" charset="-122"/>
                        </a:rPr>
                        <a:t>等工程。</a:t>
                      </a:r>
                      <a:endParaRPr lang="zh-CN" altLang="en-US" sz="1000" b="0" dirty="0" smtClean="0">
                        <a:solidFill>
                          <a:schemeClr val="tx2"/>
                        </a:solidFill>
                        <a:latin typeface="微软雅黑" panose="020B0503020204020204" pitchFamily="34" charset="-122"/>
                        <a:ea typeface="微软雅黑" panose="020B0503020204020204" pitchFamily="34" charset="-122"/>
                      </a:endParaRPr>
                    </a:p>
                    <a:p>
                      <a:r>
                        <a:rPr lang="zh-CN" altLang="en-US" sz="1000" b="0" dirty="0" smtClean="0">
                          <a:solidFill>
                            <a:schemeClr val="tx2"/>
                          </a:solidFill>
                          <a:latin typeface="微软雅黑" panose="020B0503020204020204" pitchFamily="34" charset="-122"/>
                          <a:ea typeface="微软雅黑" panose="020B0503020204020204" pitchFamily="34" charset="-122"/>
                        </a:rPr>
                        <a:t>（二）混凝土模板支撑工程：搭设高度</a:t>
                      </a:r>
                      <a:r>
                        <a:rPr lang="en-US" altLang="zh-CN" sz="1000" b="0" dirty="0" smtClean="0">
                          <a:solidFill>
                            <a:schemeClr val="tx2"/>
                          </a:solidFill>
                          <a:latin typeface="微软雅黑" panose="020B0503020204020204" pitchFamily="34" charset="-122"/>
                          <a:ea typeface="微软雅黑" panose="020B0503020204020204" pitchFamily="34" charset="-122"/>
                        </a:rPr>
                        <a:t>8m</a:t>
                      </a:r>
                      <a:r>
                        <a:rPr lang="zh-CN" altLang="en-US" sz="1000" b="0" dirty="0" smtClean="0">
                          <a:solidFill>
                            <a:schemeClr val="tx2"/>
                          </a:solidFill>
                          <a:latin typeface="微软雅黑" panose="020B0503020204020204" pitchFamily="34" charset="-122"/>
                          <a:ea typeface="微软雅黑" panose="020B0503020204020204" pitchFamily="34" charset="-122"/>
                        </a:rPr>
                        <a:t>及以上，或搭设跨度</a:t>
                      </a:r>
                      <a:r>
                        <a:rPr lang="en-US" altLang="zh-CN" sz="1000" b="0" dirty="0" smtClean="0">
                          <a:solidFill>
                            <a:schemeClr val="tx2"/>
                          </a:solidFill>
                          <a:latin typeface="微软雅黑" panose="020B0503020204020204" pitchFamily="34" charset="-122"/>
                          <a:ea typeface="微软雅黑" panose="020B0503020204020204" pitchFamily="34" charset="-122"/>
                        </a:rPr>
                        <a:t>18m</a:t>
                      </a:r>
                      <a:r>
                        <a:rPr lang="zh-CN" altLang="en-US" sz="1000" b="0" dirty="0" smtClean="0">
                          <a:solidFill>
                            <a:schemeClr val="tx2"/>
                          </a:solidFill>
                          <a:latin typeface="微软雅黑" panose="020B0503020204020204" pitchFamily="34" charset="-122"/>
                          <a:ea typeface="微软雅黑" panose="020B0503020204020204" pitchFamily="34" charset="-122"/>
                        </a:rPr>
                        <a:t>及以上，或施工总荷载</a:t>
                      </a:r>
                      <a:r>
                        <a:rPr lang="zh-CN" altLang="en-US" sz="1000" b="1" dirty="0" smtClean="0">
                          <a:solidFill>
                            <a:srgbClr val="FF0000"/>
                          </a:solidFill>
                          <a:latin typeface="微软雅黑" panose="020B0503020204020204" pitchFamily="34" charset="-122"/>
                          <a:ea typeface="微软雅黑" panose="020B0503020204020204" pitchFamily="34" charset="-122"/>
                        </a:rPr>
                        <a:t>（设计值）</a:t>
                      </a:r>
                      <a:r>
                        <a:rPr lang="en-US" altLang="zh-CN" sz="1000" b="0" dirty="0" smtClean="0">
                          <a:solidFill>
                            <a:schemeClr val="tx2"/>
                          </a:solidFill>
                          <a:latin typeface="微软雅黑" panose="020B0503020204020204" pitchFamily="34" charset="-122"/>
                          <a:ea typeface="微软雅黑" panose="020B0503020204020204" pitchFamily="34" charset="-122"/>
                        </a:rPr>
                        <a:t>15kN/m2</a:t>
                      </a:r>
                      <a:r>
                        <a:rPr lang="zh-CN" altLang="en-US" sz="1000" b="0" dirty="0" smtClean="0">
                          <a:solidFill>
                            <a:schemeClr val="tx2"/>
                          </a:solidFill>
                          <a:latin typeface="微软雅黑" panose="020B0503020204020204" pitchFamily="34" charset="-122"/>
                          <a:ea typeface="微软雅黑" panose="020B0503020204020204" pitchFamily="34" charset="-122"/>
                        </a:rPr>
                        <a:t>及以上，或集中线荷载</a:t>
                      </a:r>
                      <a:r>
                        <a:rPr lang="zh-CN" altLang="en-US" sz="1000" b="1" dirty="0" smtClean="0">
                          <a:solidFill>
                            <a:srgbClr val="FF0000"/>
                          </a:solidFill>
                          <a:latin typeface="微软雅黑" panose="020B0503020204020204" pitchFamily="34" charset="-122"/>
                          <a:ea typeface="微软雅黑" panose="020B0503020204020204" pitchFamily="34" charset="-122"/>
                        </a:rPr>
                        <a:t>（设计值）</a:t>
                      </a:r>
                      <a:r>
                        <a:rPr lang="en-US" altLang="zh-CN" sz="1000" b="0" dirty="0" smtClean="0">
                          <a:solidFill>
                            <a:schemeClr val="tx1"/>
                          </a:solidFill>
                          <a:latin typeface="微软雅黑" panose="020B0503020204020204" pitchFamily="34" charset="-122"/>
                          <a:ea typeface="微软雅黑" panose="020B0503020204020204" pitchFamily="34" charset="-122"/>
                        </a:rPr>
                        <a:t>20kN/m</a:t>
                      </a:r>
                      <a:r>
                        <a:rPr lang="zh-CN" altLang="en-US" sz="1000" b="0" dirty="0" smtClean="0">
                          <a:solidFill>
                            <a:schemeClr val="tx1"/>
                          </a:solidFill>
                          <a:latin typeface="微软雅黑" panose="020B0503020204020204" pitchFamily="34" charset="-122"/>
                          <a:ea typeface="微软雅黑" panose="020B0503020204020204" pitchFamily="34" charset="-122"/>
                        </a:rPr>
                        <a:t>及以上。</a:t>
                      </a:r>
                      <a:endParaRPr lang="zh-CN" altLang="en-US" sz="1000" b="0" dirty="0" smtClean="0">
                        <a:solidFill>
                          <a:schemeClr val="tx1"/>
                        </a:solidFill>
                        <a:latin typeface="微软雅黑" panose="020B0503020204020204" pitchFamily="34" charset="-122"/>
                        <a:ea typeface="微软雅黑" panose="020B0503020204020204" pitchFamily="34" charset="-122"/>
                      </a:endParaRPr>
                    </a:p>
                    <a:p>
                      <a:r>
                        <a:rPr lang="zh-CN" altLang="en-US" sz="1000" b="0" dirty="0" smtClean="0">
                          <a:solidFill>
                            <a:schemeClr val="tx1"/>
                          </a:solidFill>
                          <a:latin typeface="微软雅黑" panose="020B0503020204020204" pitchFamily="34" charset="-122"/>
                          <a:ea typeface="微软雅黑" panose="020B0503020204020204" pitchFamily="34" charset="-122"/>
                        </a:rPr>
                        <a:t>（三）承重支撑体系：用于钢结构安装等满堂支撑体系，承受单点集中荷载</a:t>
                      </a:r>
                      <a:r>
                        <a:rPr lang="en-US" altLang="zh-CN" sz="1000" b="1" dirty="0" smtClean="0">
                          <a:solidFill>
                            <a:srgbClr val="FF0000"/>
                          </a:solidFill>
                          <a:latin typeface="微软雅黑" panose="020B0503020204020204" pitchFamily="34" charset="-122"/>
                          <a:ea typeface="微软雅黑" panose="020B0503020204020204" pitchFamily="34" charset="-122"/>
                        </a:rPr>
                        <a:t>7kN</a:t>
                      </a:r>
                      <a:r>
                        <a:rPr lang="zh-CN" altLang="en-US" sz="1000" b="0" dirty="0" smtClean="0">
                          <a:solidFill>
                            <a:schemeClr val="tx2"/>
                          </a:solidFill>
                          <a:latin typeface="微软雅黑" panose="020B0503020204020204" pitchFamily="34" charset="-122"/>
                          <a:ea typeface="微软雅黑" panose="020B0503020204020204" pitchFamily="34" charset="-122"/>
                        </a:rPr>
                        <a:t>及以上。</a:t>
                      </a:r>
                      <a:endParaRPr lang="zh-CN" altLang="en-US" sz="10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000" b="0" dirty="0" smtClean="0">
                          <a:solidFill>
                            <a:schemeClr val="tx1"/>
                          </a:solidFill>
                          <a:latin typeface="微软雅黑" panose="020B0503020204020204" pitchFamily="34" charset="-122"/>
                          <a:ea typeface="微软雅黑" panose="020B0503020204020204" pitchFamily="34" charset="-122"/>
                        </a:rPr>
                        <a:t>二、模板工程及支撑体系</a:t>
                      </a:r>
                      <a:endParaRPr lang="zh-CN" altLang="en-US" sz="1000" b="0" dirty="0" smtClean="0">
                        <a:solidFill>
                          <a:schemeClr val="tx1"/>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000" dirty="0" smtClean="0">
                          <a:solidFill>
                            <a:schemeClr val="tx2"/>
                          </a:solidFill>
                          <a:latin typeface="微软雅黑" panose="020B0503020204020204" pitchFamily="34" charset="-122"/>
                          <a:ea typeface="微软雅黑" panose="020B0503020204020204" pitchFamily="34" charset="-122"/>
                        </a:rPr>
                        <a:t>（一）工具式模板工程：包括滑模、爬模、飞模工程。</a:t>
                      </a:r>
                      <a:endParaRPr lang="zh-CN" altLang="en-US" sz="1000" dirty="0" smtClean="0">
                        <a:solidFill>
                          <a:schemeClr val="tx2"/>
                        </a:solidFill>
                        <a:latin typeface="微软雅黑" panose="020B0503020204020204" pitchFamily="34" charset="-122"/>
                        <a:ea typeface="微软雅黑" panose="020B0503020204020204" pitchFamily="34" charset="-122"/>
                      </a:endParaRPr>
                    </a:p>
                    <a:p>
                      <a:r>
                        <a:rPr lang="zh-CN" altLang="en-US" sz="1000" dirty="0" smtClean="0">
                          <a:solidFill>
                            <a:schemeClr val="tx2"/>
                          </a:solidFill>
                          <a:latin typeface="微软雅黑" panose="020B0503020204020204" pitchFamily="34" charset="-122"/>
                          <a:ea typeface="微软雅黑" panose="020B0503020204020204" pitchFamily="34" charset="-122"/>
                        </a:rPr>
                        <a:t>（二）混凝土模板支撑工程：搭设高度</a:t>
                      </a:r>
                      <a:r>
                        <a:rPr lang="en-US" altLang="zh-CN" sz="1000" dirty="0" smtClean="0">
                          <a:solidFill>
                            <a:schemeClr val="tx2"/>
                          </a:solidFill>
                          <a:latin typeface="微软雅黑" panose="020B0503020204020204" pitchFamily="34" charset="-122"/>
                          <a:ea typeface="微软雅黑" panose="020B0503020204020204" pitchFamily="34" charset="-122"/>
                        </a:rPr>
                        <a:t>8m</a:t>
                      </a:r>
                      <a:r>
                        <a:rPr lang="zh-CN" altLang="en-US" sz="1000" dirty="0" smtClean="0">
                          <a:solidFill>
                            <a:schemeClr val="tx2"/>
                          </a:solidFill>
                          <a:latin typeface="微软雅黑" panose="020B0503020204020204" pitchFamily="34" charset="-122"/>
                          <a:ea typeface="微软雅黑" panose="020B0503020204020204" pitchFamily="34" charset="-122"/>
                        </a:rPr>
                        <a:t>及以上；搭设跨度</a:t>
                      </a:r>
                      <a:r>
                        <a:rPr lang="en-US" altLang="zh-CN" sz="1000" dirty="0" smtClean="0">
                          <a:solidFill>
                            <a:schemeClr val="tx2"/>
                          </a:solidFill>
                          <a:latin typeface="微软雅黑" panose="020B0503020204020204" pitchFamily="34" charset="-122"/>
                          <a:ea typeface="微软雅黑" panose="020B0503020204020204" pitchFamily="34" charset="-122"/>
                        </a:rPr>
                        <a:t>18m</a:t>
                      </a:r>
                      <a:r>
                        <a:rPr lang="zh-CN" altLang="en-US" sz="1000" dirty="0" smtClean="0">
                          <a:solidFill>
                            <a:schemeClr val="tx2"/>
                          </a:solidFill>
                          <a:latin typeface="微软雅黑" panose="020B0503020204020204" pitchFamily="34" charset="-122"/>
                          <a:ea typeface="微软雅黑" panose="020B0503020204020204" pitchFamily="34" charset="-122"/>
                        </a:rPr>
                        <a:t>及以上；施工总荷载</a:t>
                      </a:r>
                      <a:r>
                        <a:rPr lang="en-US" altLang="zh-CN" sz="1000" dirty="0" smtClean="0">
                          <a:solidFill>
                            <a:schemeClr val="tx2"/>
                          </a:solidFill>
                          <a:latin typeface="微软雅黑" panose="020B0503020204020204" pitchFamily="34" charset="-122"/>
                          <a:ea typeface="微软雅黑" panose="020B0503020204020204" pitchFamily="34" charset="-122"/>
                        </a:rPr>
                        <a:t>15kN/m2</a:t>
                      </a:r>
                      <a:r>
                        <a:rPr lang="zh-CN" altLang="en-US" sz="1000" dirty="0" smtClean="0">
                          <a:solidFill>
                            <a:schemeClr val="tx2"/>
                          </a:solidFill>
                          <a:latin typeface="微软雅黑" panose="020B0503020204020204" pitchFamily="34" charset="-122"/>
                          <a:ea typeface="微软雅黑" panose="020B0503020204020204" pitchFamily="34" charset="-122"/>
                        </a:rPr>
                        <a:t>及以上；集中线荷载</a:t>
                      </a:r>
                      <a:r>
                        <a:rPr lang="en-US" altLang="zh-CN" sz="1000" dirty="0" smtClean="0">
                          <a:solidFill>
                            <a:schemeClr val="tx2"/>
                          </a:solidFill>
                          <a:latin typeface="微软雅黑" panose="020B0503020204020204" pitchFamily="34" charset="-122"/>
                          <a:ea typeface="微软雅黑" panose="020B0503020204020204" pitchFamily="34" charset="-122"/>
                        </a:rPr>
                        <a:t>20kN/m</a:t>
                      </a:r>
                      <a:r>
                        <a:rPr lang="zh-CN" altLang="en-US" sz="1000" dirty="0" smtClean="0">
                          <a:solidFill>
                            <a:schemeClr val="tx2"/>
                          </a:solidFill>
                          <a:latin typeface="微软雅黑" panose="020B0503020204020204" pitchFamily="34" charset="-122"/>
                          <a:ea typeface="微软雅黑" panose="020B0503020204020204" pitchFamily="34" charset="-122"/>
                        </a:rPr>
                        <a:t>及以上。</a:t>
                      </a:r>
                      <a:endParaRPr lang="zh-CN" altLang="en-US" sz="1000" dirty="0" smtClean="0">
                        <a:solidFill>
                          <a:schemeClr val="tx2"/>
                        </a:solidFill>
                        <a:latin typeface="微软雅黑" panose="020B0503020204020204" pitchFamily="34" charset="-122"/>
                        <a:ea typeface="微软雅黑" panose="020B0503020204020204" pitchFamily="34" charset="-122"/>
                      </a:endParaRPr>
                    </a:p>
                    <a:p>
                      <a:r>
                        <a:rPr lang="zh-CN" altLang="en-US" sz="1000" dirty="0" smtClean="0">
                          <a:solidFill>
                            <a:schemeClr val="tx2"/>
                          </a:solidFill>
                          <a:latin typeface="微软雅黑" panose="020B0503020204020204" pitchFamily="34" charset="-122"/>
                          <a:ea typeface="微软雅黑" panose="020B0503020204020204" pitchFamily="34" charset="-122"/>
                        </a:rPr>
                        <a:t>（三）承重支撑体系：用于钢结构安装等满堂支撑体系，承受单点集中荷载</a:t>
                      </a:r>
                      <a:r>
                        <a:rPr lang="en-US" altLang="zh-CN" sz="1000" b="1" dirty="0" smtClean="0">
                          <a:solidFill>
                            <a:srgbClr val="FF0000"/>
                          </a:solidFill>
                          <a:latin typeface="微软雅黑" panose="020B0503020204020204" pitchFamily="34" charset="-122"/>
                          <a:ea typeface="微软雅黑" panose="020B0503020204020204" pitchFamily="34" charset="-122"/>
                        </a:rPr>
                        <a:t>700Kg</a:t>
                      </a:r>
                      <a:r>
                        <a:rPr lang="zh-CN" altLang="en-US" sz="1000" dirty="0" smtClean="0">
                          <a:solidFill>
                            <a:schemeClr val="tx2"/>
                          </a:solidFill>
                          <a:latin typeface="微软雅黑" panose="020B0503020204020204" pitchFamily="34" charset="-122"/>
                          <a:ea typeface="微软雅黑" panose="020B0503020204020204" pitchFamily="34" charset="-122"/>
                        </a:rPr>
                        <a:t>以上。</a:t>
                      </a:r>
                      <a:endParaRPr lang="zh-CN" altLang="en-US" sz="1000" dirty="0" smtClean="0">
                        <a:solidFill>
                          <a:schemeClr val="tx2"/>
                        </a:solidFill>
                        <a:latin typeface="微软雅黑" panose="020B0503020204020204" pitchFamily="34" charset="-122"/>
                        <a:ea typeface="微软雅黑" panose="020B0503020204020204" pitchFamily="34" charset="-122"/>
                      </a:endParaRPr>
                    </a:p>
                    <a:p>
                      <a:endParaRPr lang="zh-CN" altLang="en-US" sz="1000" dirty="0" smtClean="0">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r>
            </a:tbl>
          </a:graphicData>
        </a:graphic>
      </p:graphicFrame>
      <p:sp>
        <p:nvSpPr>
          <p:cNvPr id="12"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05</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3"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en-US" altLang="zh-CN" sz="1800" dirty="0">
                <a:solidFill>
                  <a:schemeClr val="tx2"/>
                </a:solidFill>
                <a:latin typeface="微软雅黑" panose="020B0503020204020204" pitchFamily="34" charset="-122"/>
                <a:ea typeface="微软雅黑" panose="020B0503020204020204" pitchFamily="34" charset="-122"/>
              </a:rPr>
              <a:t>31</a:t>
            </a:r>
            <a:r>
              <a:rPr lang="zh-CN" altLang="en-US" sz="1800" dirty="0">
                <a:solidFill>
                  <a:schemeClr val="tx2"/>
                </a:solidFill>
                <a:latin typeface="微软雅黑" panose="020B0503020204020204" pitchFamily="34" charset="-122"/>
                <a:ea typeface="微软雅黑" panose="020B0503020204020204" pitchFamily="34" charset="-122"/>
              </a:rPr>
              <a:t>号文与原</a:t>
            </a:r>
            <a:r>
              <a:rPr lang="en-US" altLang="zh-CN" sz="1800" dirty="0">
                <a:solidFill>
                  <a:schemeClr val="tx2"/>
                </a:solidFill>
                <a:latin typeface="微软雅黑" panose="020B0503020204020204" pitchFamily="34" charset="-122"/>
                <a:ea typeface="微软雅黑" panose="020B0503020204020204" pitchFamily="34" charset="-122"/>
              </a:rPr>
              <a:t>87</a:t>
            </a:r>
            <a:r>
              <a:rPr lang="zh-CN" altLang="en-US" sz="1800" dirty="0">
                <a:solidFill>
                  <a:schemeClr val="tx2"/>
                </a:solidFill>
                <a:latin typeface="微软雅黑" panose="020B0503020204020204" pitchFamily="34" charset="-122"/>
                <a:ea typeface="微软雅黑" panose="020B0503020204020204" pitchFamily="34" charset="-122"/>
              </a:rPr>
              <a:t>号文对比详情</a:t>
            </a:r>
            <a:endParaRPr lang="zh-CN" altLang="en-US"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10"/>
          <p:cNvSpPr txBox="1"/>
          <p:nvPr/>
        </p:nvSpPr>
        <p:spPr>
          <a:xfrm>
            <a:off x="326088" y="581742"/>
            <a:ext cx="4608954" cy="323037"/>
          </a:xfrm>
          <a:prstGeom prst="rect">
            <a:avLst/>
          </a:prstGeom>
          <a:noFill/>
        </p:spPr>
        <p:txBody>
          <a:bodyPr wrap="none" rtlCol="0">
            <a:spAutoFit/>
          </a:bodyPr>
          <a:lstStyle/>
          <a:p>
            <a:r>
              <a:rPr lang="zh-CN" altLang="en-US" sz="1500" b="1" dirty="0">
                <a:solidFill>
                  <a:srgbClr val="CC0000"/>
                </a:solidFill>
                <a:latin typeface="微软雅黑" panose="020B0503020204020204" pitchFamily="34" charset="-122"/>
                <a:ea typeface="微软雅黑" panose="020B0503020204020204" pitchFamily="34" charset="-122"/>
                <a:cs typeface="+mn-ea"/>
              </a:rPr>
              <a:t>超过一定规模的危险性较大的分部分项工程范围变化</a:t>
            </a:r>
            <a:endParaRPr lang="zh-CN" altLang="en-US" sz="1500" b="1" dirty="0">
              <a:solidFill>
                <a:srgbClr val="CC0000"/>
              </a:solidFill>
              <a:latin typeface="微软雅黑" panose="020B0503020204020204" pitchFamily="34" charset="-122"/>
              <a:ea typeface="微软雅黑" panose="020B0503020204020204" pitchFamily="34" charset="-122"/>
              <a:cs typeface="+mn-ea"/>
            </a:endParaRPr>
          </a:p>
        </p:txBody>
      </p:sp>
      <p:graphicFrame>
        <p:nvGraphicFramePr>
          <p:cNvPr id="8" name="表格 7"/>
          <p:cNvGraphicFramePr>
            <a:graphicFrameLocks noGrp="1"/>
          </p:cNvGraphicFramePr>
          <p:nvPr>
            <p:custDataLst>
              <p:tags r:id="rId1"/>
            </p:custDataLst>
          </p:nvPr>
        </p:nvGraphicFramePr>
        <p:xfrm>
          <a:off x="326088" y="952997"/>
          <a:ext cx="8402749" cy="1676124"/>
        </p:xfrm>
        <a:graphic>
          <a:graphicData uri="http://schemas.openxmlformats.org/drawingml/2006/table">
            <a:tbl>
              <a:tblPr firstRow="1" bandRow="1">
                <a:tableStyleId>{F5AB1C69-6EDB-4FF4-983F-18BD219EF322}</a:tableStyleId>
              </a:tblPr>
              <a:tblGrid>
                <a:gridCol w="546734"/>
                <a:gridCol w="730007"/>
                <a:gridCol w="2788388"/>
                <a:gridCol w="1003418"/>
                <a:gridCol w="3334202"/>
              </a:tblGrid>
              <a:tr h="236611">
                <a:tc>
                  <a:txBody>
                    <a:bodyPr/>
                    <a:lstStyle/>
                    <a:p>
                      <a:pPr algn="ctr"/>
                      <a:r>
                        <a:rPr lang="zh-CN" altLang="en-US" sz="1000" dirty="0" smtClean="0">
                          <a:solidFill>
                            <a:schemeClr val="bg1"/>
                          </a:solidFill>
                          <a:latin typeface="微软雅黑" panose="020B0503020204020204" pitchFamily="34" charset="-122"/>
                          <a:ea typeface="微软雅黑" panose="020B0503020204020204" pitchFamily="34" charset="-122"/>
                        </a:rPr>
                        <a:t>序号</a:t>
                      </a:r>
                      <a:endParaRPr lang="zh-CN" altLang="en-US" sz="10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chemeClr val="tx2"/>
                    </a:solidFill>
                  </a:tcPr>
                </a:tc>
                <a:tc>
                  <a:txBody>
                    <a:bodyPr/>
                    <a:lstStyle/>
                    <a:p>
                      <a:pPr algn="ctr"/>
                      <a:r>
                        <a:rPr lang="zh-CN" altLang="en-US" sz="1000" dirty="0" smtClean="0">
                          <a:solidFill>
                            <a:schemeClr val="bg1"/>
                          </a:solidFill>
                          <a:latin typeface="微软雅黑" panose="020B0503020204020204" pitchFamily="34" charset="-122"/>
                          <a:ea typeface="微软雅黑" panose="020B0503020204020204" pitchFamily="34" charset="-122"/>
                        </a:rPr>
                        <a:t>名称</a:t>
                      </a:r>
                      <a:endParaRPr lang="zh-CN" altLang="en-US" sz="10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chemeClr val="tx2"/>
                    </a:solidFill>
                  </a:tcPr>
                </a:tc>
                <a:tc>
                  <a:txBody>
                    <a:bodyPr/>
                    <a:lstStyle/>
                    <a:p>
                      <a:pPr algn="ctr"/>
                      <a:r>
                        <a:rPr lang="en-US" altLang="zh-CN" sz="1000" dirty="0" smtClean="0">
                          <a:solidFill>
                            <a:schemeClr val="bg1"/>
                          </a:solidFill>
                          <a:latin typeface="微软雅黑" panose="020B0503020204020204" pitchFamily="34" charset="-122"/>
                          <a:ea typeface="微软雅黑" panose="020B0503020204020204" pitchFamily="34" charset="-122"/>
                        </a:rPr>
                        <a:t>31</a:t>
                      </a:r>
                      <a:r>
                        <a:rPr lang="zh-CN" altLang="en-US" sz="1000" dirty="0" smtClean="0">
                          <a:solidFill>
                            <a:schemeClr val="bg1"/>
                          </a:solidFill>
                          <a:latin typeface="微软雅黑" panose="020B0503020204020204" pitchFamily="34" charset="-122"/>
                          <a:ea typeface="微软雅黑" panose="020B0503020204020204" pitchFamily="34" charset="-122"/>
                        </a:rPr>
                        <a:t>号文</a:t>
                      </a:r>
                      <a:endParaRPr lang="zh-CN" altLang="en-US" sz="10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chemeClr val="tx2"/>
                    </a:solidFill>
                  </a:tcPr>
                </a:tc>
                <a:tc>
                  <a:txBody>
                    <a:bodyPr/>
                    <a:lstStyle/>
                    <a:p>
                      <a:pPr algn="ctr"/>
                      <a:r>
                        <a:rPr lang="zh-CN" altLang="en-US" sz="1000" dirty="0" smtClean="0">
                          <a:solidFill>
                            <a:schemeClr val="bg1"/>
                          </a:solidFill>
                          <a:latin typeface="微软雅黑" panose="020B0503020204020204" pitchFamily="34" charset="-122"/>
                          <a:ea typeface="微软雅黑" panose="020B0503020204020204" pitchFamily="34" charset="-122"/>
                        </a:rPr>
                        <a:t>名称</a:t>
                      </a:r>
                      <a:endParaRPr lang="zh-CN" altLang="en-US" sz="10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chemeClr val="tx2"/>
                    </a:solidFill>
                  </a:tcPr>
                </a:tc>
                <a:tc>
                  <a:txBody>
                    <a:bodyPr/>
                    <a:lstStyle/>
                    <a:p>
                      <a:pPr algn="ctr"/>
                      <a:r>
                        <a:rPr lang="en-US" altLang="zh-CN" sz="1000" dirty="0" smtClean="0">
                          <a:solidFill>
                            <a:schemeClr val="bg1"/>
                          </a:solidFill>
                          <a:latin typeface="微软雅黑" panose="020B0503020204020204" pitchFamily="34" charset="-122"/>
                          <a:ea typeface="微软雅黑" panose="020B0503020204020204" pitchFamily="34" charset="-122"/>
                        </a:rPr>
                        <a:t>87</a:t>
                      </a:r>
                      <a:r>
                        <a:rPr lang="zh-CN" altLang="en-US" sz="1000" dirty="0" smtClean="0">
                          <a:solidFill>
                            <a:schemeClr val="bg1"/>
                          </a:solidFill>
                          <a:latin typeface="微软雅黑" panose="020B0503020204020204" pitchFamily="34" charset="-122"/>
                          <a:ea typeface="微软雅黑" panose="020B0503020204020204" pitchFamily="34" charset="-122"/>
                        </a:rPr>
                        <a:t>号文</a:t>
                      </a:r>
                      <a:endParaRPr lang="zh-CN" altLang="en-US" sz="10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chemeClr val="tx2"/>
                    </a:solidFill>
                  </a:tcPr>
                </a:tc>
              </a:tr>
              <a:tr h="1439513">
                <a:tc>
                  <a:txBody>
                    <a:bodyPr/>
                    <a:lstStyle/>
                    <a:p>
                      <a:pPr algn="ctr"/>
                      <a:r>
                        <a:rPr lang="en-US" altLang="zh-CN" sz="1200" dirty="0" smtClean="0">
                          <a:solidFill>
                            <a:schemeClr val="tx2"/>
                          </a:solidFill>
                          <a:latin typeface="微软雅黑" panose="020B0503020204020204" pitchFamily="34" charset="-122"/>
                          <a:ea typeface="微软雅黑" panose="020B0503020204020204" pitchFamily="34" charset="-122"/>
                        </a:rPr>
                        <a:t>3</a:t>
                      </a:r>
                      <a:endParaRPr lang="en-US" altLang="zh-CN" sz="12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200" b="0" dirty="0" smtClean="0">
                          <a:solidFill>
                            <a:schemeClr val="tx2"/>
                          </a:solidFill>
                          <a:latin typeface="微软雅黑" panose="020B0503020204020204" pitchFamily="34" charset="-122"/>
                          <a:ea typeface="微软雅黑" panose="020B0503020204020204" pitchFamily="34" charset="-122"/>
                        </a:rPr>
                        <a:t>三、起重吊装及起重机械安装拆卸工程</a:t>
                      </a:r>
                      <a:endParaRPr lang="zh-CN" altLang="en-US" sz="12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200" b="0" dirty="0" smtClean="0">
                          <a:solidFill>
                            <a:schemeClr val="tx2"/>
                          </a:solidFill>
                          <a:latin typeface="微软雅黑" panose="020B0503020204020204" pitchFamily="34" charset="-122"/>
                          <a:ea typeface="微软雅黑" panose="020B0503020204020204" pitchFamily="34" charset="-122"/>
                        </a:rPr>
                        <a:t>（一）采用非常规起重设备、方法，且单件起吊重量在</a:t>
                      </a:r>
                      <a:r>
                        <a:rPr lang="en-US" altLang="zh-CN" sz="1200" b="0" dirty="0" smtClean="0">
                          <a:solidFill>
                            <a:schemeClr val="tx2"/>
                          </a:solidFill>
                          <a:latin typeface="微软雅黑" panose="020B0503020204020204" pitchFamily="34" charset="-122"/>
                          <a:ea typeface="微软雅黑" panose="020B0503020204020204" pitchFamily="34" charset="-122"/>
                        </a:rPr>
                        <a:t>100kN</a:t>
                      </a:r>
                      <a:r>
                        <a:rPr lang="zh-CN" altLang="en-US" sz="1200" b="0" dirty="0" smtClean="0">
                          <a:solidFill>
                            <a:schemeClr val="tx2"/>
                          </a:solidFill>
                          <a:latin typeface="微软雅黑" panose="020B0503020204020204" pitchFamily="34" charset="-122"/>
                          <a:ea typeface="微软雅黑" panose="020B0503020204020204" pitchFamily="34" charset="-122"/>
                        </a:rPr>
                        <a:t>及以上的起重吊装工程</a:t>
                      </a:r>
                      <a:r>
                        <a:rPr lang="zh-CN" altLang="en-US" sz="1200" b="0" dirty="0" smtClean="0">
                          <a:solidFill>
                            <a:schemeClr val="tx1"/>
                          </a:solidFill>
                          <a:latin typeface="微软雅黑" panose="020B0503020204020204" pitchFamily="34" charset="-122"/>
                          <a:ea typeface="微软雅黑" panose="020B0503020204020204" pitchFamily="34" charset="-122"/>
                        </a:rPr>
                        <a:t>。</a:t>
                      </a:r>
                      <a:endParaRPr lang="zh-CN" altLang="en-US" sz="1200" b="0" dirty="0" smtClean="0">
                        <a:solidFill>
                          <a:schemeClr val="tx1"/>
                        </a:solidFill>
                        <a:latin typeface="微软雅黑" panose="020B0503020204020204" pitchFamily="34" charset="-122"/>
                        <a:ea typeface="微软雅黑" panose="020B0503020204020204" pitchFamily="34" charset="-122"/>
                      </a:endParaRPr>
                    </a:p>
                    <a:p>
                      <a:r>
                        <a:rPr lang="zh-CN" altLang="en-US" sz="1200" b="0" dirty="0" smtClean="0">
                          <a:solidFill>
                            <a:schemeClr val="tx2"/>
                          </a:solidFill>
                          <a:latin typeface="微软雅黑" panose="020B0503020204020204" pitchFamily="34" charset="-122"/>
                          <a:ea typeface="微软雅黑" panose="020B0503020204020204" pitchFamily="34" charset="-122"/>
                        </a:rPr>
                        <a:t>（二）起重量</a:t>
                      </a:r>
                      <a:r>
                        <a:rPr lang="en-US" altLang="zh-CN" sz="1200" b="0" dirty="0" smtClean="0">
                          <a:solidFill>
                            <a:schemeClr val="tx2"/>
                          </a:solidFill>
                          <a:latin typeface="微软雅黑" panose="020B0503020204020204" pitchFamily="34" charset="-122"/>
                          <a:ea typeface="微软雅黑" panose="020B0503020204020204" pitchFamily="34" charset="-122"/>
                        </a:rPr>
                        <a:t>300kN</a:t>
                      </a:r>
                      <a:r>
                        <a:rPr lang="zh-CN" altLang="en-US" sz="1200" b="0" dirty="0" smtClean="0">
                          <a:solidFill>
                            <a:schemeClr val="tx2"/>
                          </a:solidFill>
                          <a:latin typeface="微软雅黑" panose="020B0503020204020204" pitchFamily="34" charset="-122"/>
                          <a:ea typeface="微软雅黑" panose="020B0503020204020204" pitchFamily="34" charset="-122"/>
                        </a:rPr>
                        <a:t>及以上</a:t>
                      </a:r>
                      <a:r>
                        <a:rPr lang="zh-CN" altLang="en-US" sz="1200" b="0" dirty="0" smtClean="0">
                          <a:solidFill>
                            <a:schemeClr val="tx1"/>
                          </a:solidFill>
                          <a:latin typeface="微软雅黑" panose="020B0503020204020204" pitchFamily="34" charset="-122"/>
                          <a:ea typeface="微软雅黑" panose="020B0503020204020204" pitchFamily="34" charset="-122"/>
                        </a:rPr>
                        <a:t>，</a:t>
                      </a:r>
                      <a:r>
                        <a:rPr lang="zh-CN" altLang="en-US" sz="1200" b="1" dirty="0" smtClean="0">
                          <a:solidFill>
                            <a:srgbClr val="FF0000"/>
                          </a:solidFill>
                          <a:latin typeface="微软雅黑" panose="020B0503020204020204" pitchFamily="34" charset="-122"/>
                          <a:ea typeface="微软雅黑" panose="020B0503020204020204" pitchFamily="34" charset="-122"/>
                        </a:rPr>
                        <a:t>或搭设总高度</a:t>
                      </a:r>
                      <a:r>
                        <a:rPr lang="en-US" altLang="zh-CN" sz="1200" b="1" dirty="0" smtClean="0">
                          <a:solidFill>
                            <a:srgbClr val="FF0000"/>
                          </a:solidFill>
                          <a:latin typeface="微软雅黑" panose="020B0503020204020204" pitchFamily="34" charset="-122"/>
                          <a:ea typeface="微软雅黑" panose="020B0503020204020204" pitchFamily="34" charset="-122"/>
                        </a:rPr>
                        <a:t>200m</a:t>
                      </a:r>
                      <a:r>
                        <a:rPr lang="zh-CN" altLang="en-US" sz="1200" b="1" dirty="0" smtClean="0">
                          <a:solidFill>
                            <a:srgbClr val="FF0000"/>
                          </a:solidFill>
                          <a:latin typeface="微软雅黑" panose="020B0503020204020204" pitchFamily="34" charset="-122"/>
                          <a:ea typeface="微软雅黑" panose="020B0503020204020204" pitchFamily="34" charset="-122"/>
                        </a:rPr>
                        <a:t>及以上，或搭设基础标高在</a:t>
                      </a:r>
                      <a:r>
                        <a:rPr lang="en-US" altLang="zh-CN" sz="1200" b="1" dirty="0" smtClean="0">
                          <a:solidFill>
                            <a:srgbClr val="FF0000"/>
                          </a:solidFill>
                          <a:latin typeface="微软雅黑" panose="020B0503020204020204" pitchFamily="34" charset="-122"/>
                          <a:ea typeface="微软雅黑" panose="020B0503020204020204" pitchFamily="34" charset="-122"/>
                        </a:rPr>
                        <a:t>200m</a:t>
                      </a:r>
                      <a:r>
                        <a:rPr lang="zh-CN" altLang="en-US" sz="1200" b="1" dirty="0" smtClean="0">
                          <a:solidFill>
                            <a:srgbClr val="FF0000"/>
                          </a:solidFill>
                          <a:latin typeface="微软雅黑" panose="020B0503020204020204" pitchFamily="34" charset="-122"/>
                          <a:ea typeface="微软雅黑" panose="020B0503020204020204" pitchFamily="34" charset="-122"/>
                        </a:rPr>
                        <a:t>及以上的</a:t>
                      </a:r>
                      <a:r>
                        <a:rPr lang="zh-CN" altLang="en-US" sz="1200" b="0" dirty="0" smtClean="0">
                          <a:solidFill>
                            <a:schemeClr val="tx2"/>
                          </a:solidFill>
                          <a:latin typeface="微软雅黑" panose="020B0503020204020204" pitchFamily="34" charset="-122"/>
                          <a:ea typeface="微软雅黑" panose="020B0503020204020204" pitchFamily="34" charset="-122"/>
                        </a:rPr>
                        <a:t>起重机械安装和拆卸工程。</a:t>
                      </a:r>
                      <a:endParaRPr lang="zh-CN" altLang="en-US" sz="12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200" b="0" dirty="0" smtClean="0">
                          <a:solidFill>
                            <a:schemeClr val="tx2"/>
                          </a:solidFill>
                          <a:latin typeface="微软雅黑" panose="020B0503020204020204" pitchFamily="34" charset="-122"/>
                          <a:ea typeface="微软雅黑" panose="020B0503020204020204" pitchFamily="34" charset="-122"/>
                        </a:rPr>
                        <a:t>三、起重吊装及安装拆卸工程</a:t>
                      </a:r>
                      <a:endParaRPr lang="zh-CN" altLang="en-US" sz="12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200" dirty="0" smtClean="0">
                          <a:solidFill>
                            <a:schemeClr val="tx2"/>
                          </a:solidFill>
                          <a:latin typeface="微软雅黑" panose="020B0503020204020204" pitchFamily="34" charset="-122"/>
                          <a:ea typeface="微软雅黑" panose="020B0503020204020204" pitchFamily="34" charset="-122"/>
                        </a:rPr>
                        <a:t>（一）采用非常规起重设备、方法，且单件起吊重量在</a:t>
                      </a:r>
                      <a:r>
                        <a:rPr lang="en-US" altLang="zh-CN" sz="1200" dirty="0" smtClean="0">
                          <a:solidFill>
                            <a:schemeClr val="tx2"/>
                          </a:solidFill>
                          <a:latin typeface="微软雅黑" panose="020B0503020204020204" pitchFamily="34" charset="-122"/>
                          <a:ea typeface="微软雅黑" panose="020B0503020204020204" pitchFamily="34" charset="-122"/>
                        </a:rPr>
                        <a:t>100kN</a:t>
                      </a:r>
                      <a:r>
                        <a:rPr lang="zh-CN" altLang="en-US" sz="1200" dirty="0" smtClean="0">
                          <a:solidFill>
                            <a:schemeClr val="tx2"/>
                          </a:solidFill>
                          <a:latin typeface="微软雅黑" panose="020B0503020204020204" pitchFamily="34" charset="-122"/>
                          <a:ea typeface="微软雅黑" panose="020B0503020204020204" pitchFamily="34" charset="-122"/>
                        </a:rPr>
                        <a:t>及以上的起重吊装工程。</a:t>
                      </a:r>
                      <a:endParaRPr lang="zh-CN" altLang="en-US" sz="1200" dirty="0" smtClean="0">
                        <a:solidFill>
                          <a:schemeClr val="tx2"/>
                        </a:solidFill>
                        <a:latin typeface="微软雅黑" panose="020B0503020204020204" pitchFamily="34" charset="-122"/>
                        <a:ea typeface="微软雅黑" panose="020B0503020204020204" pitchFamily="34" charset="-122"/>
                      </a:endParaRPr>
                    </a:p>
                    <a:p>
                      <a:r>
                        <a:rPr lang="zh-CN" altLang="en-US" sz="1200" dirty="0" smtClean="0">
                          <a:solidFill>
                            <a:schemeClr val="tx2"/>
                          </a:solidFill>
                          <a:latin typeface="微软雅黑" panose="020B0503020204020204" pitchFamily="34" charset="-122"/>
                          <a:ea typeface="微软雅黑" panose="020B0503020204020204" pitchFamily="34" charset="-122"/>
                        </a:rPr>
                        <a:t>（二）起重量</a:t>
                      </a:r>
                      <a:r>
                        <a:rPr lang="en-US" altLang="zh-CN" sz="1200" dirty="0" smtClean="0">
                          <a:solidFill>
                            <a:schemeClr val="tx2"/>
                          </a:solidFill>
                          <a:latin typeface="微软雅黑" panose="020B0503020204020204" pitchFamily="34" charset="-122"/>
                          <a:ea typeface="微软雅黑" panose="020B0503020204020204" pitchFamily="34" charset="-122"/>
                        </a:rPr>
                        <a:t>300kN</a:t>
                      </a:r>
                      <a:r>
                        <a:rPr lang="zh-CN" altLang="en-US" sz="1200" dirty="0" smtClean="0">
                          <a:solidFill>
                            <a:schemeClr val="tx2"/>
                          </a:solidFill>
                          <a:latin typeface="微软雅黑" panose="020B0503020204020204" pitchFamily="34" charset="-122"/>
                          <a:ea typeface="微软雅黑" panose="020B0503020204020204" pitchFamily="34" charset="-122"/>
                        </a:rPr>
                        <a:t>及以上的起重设备安装工程；</a:t>
                      </a:r>
                      <a:r>
                        <a:rPr lang="zh-CN" altLang="en-US" sz="1200" b="1" dirty="0" smtClean="0">
                          <a:solidFill>
                            <a:srgbClr val="FF0000"/>
                          </a:solidFill>
                          <a:latin typeface="微软雅黑" panose="020B0503020204020204" pitchFamily="34" charset="-122"/>
                          <a:ea typeface="微软雅黑" panose="020B0503020204020204" pitchFamily="34" charset="-122"/>
                        </a:rPr>
                        <a:t>高度</a:t>
                      </a:r>
                      <a:r>
                        <a:rPr lang="en-US" altLang="zh-CN" sz="1200" b="1" dirty="0" smtClean="0">
                          <a:solidFill>
                            <a:srgbClr val="FF0000"/>
                          </a:solidFill>
                          <a:latin typeface="微软雅黑" panose="020B0503020204020204" pitchFamily="34" charset="-122"/>
                          <a:ea typeface="微软雅黑" panose="020B0503020204020204" pitchFamily="34" charset="-122"/>
                        </a:rPr>
                        <a:t>200m</a:t>
                      </a:r>
                      <a:r>
                        <a:rPr lang="zh-CN" altLang="en-US" sz="1200" b="1" dirty="0" smtClean="0">
                          <a:solidFill>
                            <a:srgbClr val="FF0000"/>
                          </a:solidFill>
                          <a:latin typeface="微软雅黑" panose="020B0503020204020204" pitchFamily="34" charset="-122"/>
                          <a:ea typeface="微软雅黑" panose="020B0503020204020204" pitchFamily="34" charset="-122"/>
                        </a:rPr>
                        <a:t>及以上内爬起重设备</a:t>
                      </a:r>
                      <a:r>
                        <a:rPr lang="zh-CN" altLang="en-US" sz="1200" dirty="0" smtClean="0">
                          <a:latin typeface="微软雅黑" panose="020B0503020204020204" pitchFamily="34" charset="-122"/>
                          <a:ea typeface="微软雅黑" panose="020B0503020204020204" pitchFamily="34" charset="-122"/>
                        </a:rPr>
                        <a:t>的拆除工程。</a:t>
                      </a:r>
                      <a:endParaRPr lang="zh-CN" altLang="en-US" sz="1200" dirty="0" smtClean="0">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r>
            </a:tbl>
          </a:graphicData>
        </a:graphic>
      </p:graphicFrame>
      <p:graphicFrame>
        <p:nvGraphicFramePr>
          <p:cNvPr id="10" name="表格 9"/>
          <p:cNvGraphicFramePr>
            <a:graphicFrameLocks noGrp="1"/>
          </p:cNvGraphicFramePr>
          <p:nvPr/>
        </p:nvGraphicFramePr>
        <p:xfrm>
          <a:off x="327303" y="2626529"/>
          <a:ext cx="8401535" cy="1781502"/>
        </p:xfrm>
        <a:graphic>
          <a:graphicData uri="http://schemas.openxmlformats.org/drawingml/2006/table">
            <a:tbl>
              <a:tblPr firstRow="1" bandRow="1">
                <a:tableStyleId>{F5AB1C69-6EDB-4FF4-983F-18BD219EF322}</a:tableStyleId>
              </a:tblPr>
              <a:tblGrid>
                <a:gridCol w="537301"/>
                <a:gridCol w="738226"/>
                <a:gridCol w="2801878"/>
                <a:gridCol w="982810"/>
                <a:gridCol w="3341320"/>
              </a:tblGrid>
              <a:tr h="1781502">
                <a:tc>
                  <a:txBody>
                    <a:bodyPr/>
                    <a:lstStyle/>
                    <a:p>
                      <a:pPr algn="ctr"/>
                      <a:r>
                        <a:rPr lang="en-US" altLang="zh-CN" sz="1200" dirty="0" smtClean="0">
                          <a:solidFill>
                            <a:schemeClr val="tx2"/>
                          </a:solidFill>
                          <a:latin typeface="微软雅黑" panose="020B0503020204020204" pitchFamily="34" charset="-122"/>
                          <a:ea typeface="微软雅黑" panose="020B0503020204020204" pitchFamily="34" charset="-122"/>
                        </a:rPr>
                        <a:t>4</a:t>
                      </a:r>
                      <a:endParaRPr lang="en-US" altLang="zh-CN" sz="12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200" b="0" dirty="0" smtClean="0">
                          <a:solidFill>
                            <a:schemeClr val="tx2"/>
                          </a:solidFill>
                          <a:latin typeface="微软雅黑" panose="020B0503020204020204" pitchFamily="34" charset="-122"/>
                          <a:ea typeface="微软雅黑" panose="020B0503020204020204" pitchFamily="34" charset="-122"/>
                        </a:rPr>
                        <a:t>四、脚手架工程</a:t>
                      </a:r>
                      <a:endParaRPr lang="zh-CN" altLang="en-US" sz="12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200" b="0" dirty="0" smtClean="0">
                          <a:solidFill>
                            <a:schemeClr val="tx2"/>
                          </a:solidFill>
                          <a:latin typeface="微软雅黑" panose="020B0503020204020204" pitchFamily="34" charset="-122"/>
                          <a:ea typeface="微软雅黑" panose="020B0503020204020204" pitchFamily="34" charset="-122"/>
                        </a:rPr>
                        <a:t>（一）搭设高度</a:t>
                      </a:r>
                      <a:r>
                        <a:rPr lang="en-US" altLang="zh-CN" sz="1200" b="0" dirty="0" smtClean="0">
                          <a:solidFill>
                            <a:schemeClr val="tx2"/>
                          </a:solidFill>
                          <a:latin typeface="微软雅黑" panose="020B0503020204020204" pitchFamily="34" charset="-122"/>
                          <a:ea typeface="微软雅黑" panose="020B0503020204020204" pitchFamily="34" charset="-122"/>
                        </a:rPr>
                        <a:t>50m</a:t>
                      </a:r>
                      <a:r>
                        <a:rPr lang="zh-CN" altLang="en-US" sz="1200" b="0" dirty="0" smtClean="0">
                          <a:solidFill>
                            <a:schemeClr val="tx2"/>
                          </a:solidFill>
                          <a:latin typeface="微软雅黑" panose="020B0503020204020204" pitchFamily="34" charset="-122"/>
                          <a:ea typeface="微软雅黑" panose="020B0503020204020204" pitchFamily="34" charset="-122"/>
                        </a:rPr>
                        <a:t>及以上的落地式钢管脚手架工程。</a:t>
                      </a:r>
                      <a:endParaRPr lang="zh-CN" altLang="en-US" sz="1200" b="0" dirty="0" smtClean="0">
                        <a:solidFill>
                          <a:schemeClr val="tx2"/>
                        </a:solidFill>
                        <a:latin typeface="微软雅黑" panose="020B0503020204020204" pitchFamily="34" charset="-122"/>
                        <a:ea typeface="微软雅黑" panose="020B0503020204020204" pitchFamily="34" charset="-122"/>
                      </a:endParaRPr>
                    </a:p>
                    <a:p>
                      <a:r>
                        <a:rPr lang="zh-CN" altLang="en-US" sz="1200" b="0" dirty="0" smtClean="0">
                          <a:solidFill>
                            <a:schemeClr val="tx2"/>
                          </a:solidFill>
                          <a:latin typeface="微软雅黑" panose="020B0503020204020204" pitchFamily="34" charset="-122"/>
                          <a:ea typeface="微软雅黑" panose="020B0503020204020204" pitchFamily="34" charset="-122"/>
                        </a:rPr>
                        <a:t>（二）提升高度在</a:t>
                      </a:r>
                      <a:r>
                        <a:rPr lang="en-US" altLang="zh-CN" sz="1200" b="0" dirty="0" smtClean="0">
                          <a:solidFill>
                            <a:schemeClr val="tx2"/>
                          </a:solidFill>
                          <a:latin typeface="微软雅黑" panose="020B0503020204020204" pitchFamily="34" charset="-122"/>
                          <a:ea typeface="微软雅黑" panose="020B0503020204020204" pitchFamily="34" charset="-122"/>
                        </a:rPr>
                        <a:t>150m</a:t>
                      </a:r>
                      <a:r>
                        <a:rPr lang="zh-CN" altLang="en-US" sz="1200" b="0" dirty="0" smtClean="0">
                          <a:solidFill>
                            <a:schemeClr val="tx2"/>
                          </a:solidFill>
                          <a:latin typeface="微软雅黑" panose="020B0503020204020204" pitchFamily="34" charset="-122"/>
                          <a:ea typeface="微软雅黑" panose="020B0503020204020204" pitchFamily="34" charset="-122"/>
                        </a:rPr>
                        <a:t>及以上的附着式</a:t>
                      </a:r>
                      <a:r>
                        <a:rPr lang="zh-CN" altLang="en-US" sz="1200" b="1" dirty="0" smtClean="0">
                          <a:solidFill>
                            <a:srgbClr val="FF0000"/>
                          </a:solidFill>
                          <a:latin typeface="微软雅黑" panose="020B0503020204020204" pitchFamily="34" charset="-122"/>
                          <a:ea typeface="微软雅黑" panose="020B0503020204020204" pitchFamily="34" charset="-122"/>
                        </a:rPr>
                        <a:t>升降</a:t>
                      </a:r>
                      <a:r>
                        <a:rPr lang="zh-CN" altLang="en-US" sz="1200" b="0" dirty="0" smtClean="0">
                          <a:solidFill>
                            <a:schemeClr val="tx2"/>
                          </a:solidFill>
                          <a:latin typeface="微软雅黑" panose="020B0503020204020204" pitchFamily="34" charset="-122"/>
                          <a:ea typeface="微软雅黑" panose="020B0503020204020204" pitchFamily="34" charset="-122"/>
                        </a:rPr>
                        <a:t>脚手架工程</a:t>
                      </a:r>
                      <a:r>
                        <a:rPr lang="zh-CN" altLang="en-US" sz="1200" b="1" dirty="0" smtClean="0">
                          <a:solidFill>
                            <a:srgbClr val="FF0000"/>
                          </a:solidFill>
                          <a:latin typeface="微软雅黑" panose="020B0503020204020204" pitchFamily="34" charset="-122"/>
                          <a:ea typeface="微软雅黑" panose="020B0503020204020204" pitchFamily="34" charset="-122"/>
                        </a:rPr>
                        <a:t>或附着式升降操作平台工程</a:t>
                      </a:r>
                      <a:r>
                        <a:rPr lang="zh-CN" altLang="en-US" sz="1200" b="0" dirty="0" smtClean="0">
                          <a:solidFill>
                            <a:schemeClr val="tx1"/>
                          </a:solidFill>
                          <a:latin typeface="微软雅黑" panose="020B0503020204020204" pitchFamily="34" charset="-122"/>
                          <a:ea typeface="微软雅黑" panose="020B0503020204020204" pitchFamily="34" charset="-122"/>
                        </a:rPr>
                        <a:t>。</a:t>
                      </a:r>
                      <a:endParaRPr lang="zh-CN" altLang="en-US" sz="1200" b="0" dirty="0" smtClean="0">
                        <a:solidFill>
                          <a:schemeClr val="tx1"/>
                        </a:solidFill>
                        <a:latin typeface="微软雅黑" panose="020B0503020204020204" pitchFamily="34" charset="-122"/>
                        <a:ea typeface="微软雅黑" panose="020B0503020204020204" pitchFamily="34" charset="-122"/>
                      </a:endParaRPr>
                    </a:p>
                    <a:p>
                      <a:r>
                        <a:rPr lang="zh-CN" altLang="en-US" sz="1200" b="0" dirty="0" smtClean="0">
                          <a:solidFill>
                            <a:schemeClr val="tx1"/>
                          </a:solidFill>
                          <a:latin typeface="微软雅黑" panose="020B0503020204020204" pitchFamily="34" charset="-122"/>
                          <a:ea typeface="微软雅黑" panose="020B0503020204020204" pitchFamily="34" charset="-122"/>
                        </a:rPr>
                        <a:t>（三）</a:t>
                      </a:r>
                      <a:r>
                        <a:rPr lang="zh-CN" altLang="en-US" sz="1200" b="1" dirty="0" smtClean="0">
                          <a:solidFill>
                            <a:srgbClr val="FF0000"/>
                          </a:solidFill>
                          <a:latin typeface="微软雅黑" panose="020B0503020204020204" pitchFamily="34" charset="-122"/>
                          <a:ea typeface="微软雅黑" panose="020B0503020204020204" pitchFamily="34" charset="-122"/>
                        </a:rPr>
                        <a:t>分段架体搭设高度</a:t>
                      </a:r>
                      <a:r>
                        <a:rPr lang="en-US" altLang="zh-CN" sz="1200" b="0" dirty="0" smtClean="0">
                          <a:solidFill>
                            <a:schemeClr val="tx2"/>
                          </a:solidFill>
                          <a:latin typeface="微软雅黑" panose="020B0503020204020204" pitchFamily="34" charset="-122"/>
                          <a:ea typeface="微软雅黑" panose="020B0503020204020204" pitchFamily="34" charset="-122"/>
                        </a:rPr>
                        <a:t>20m</a:t>
                      </a:r>
                      <a:r>
                        <a:rPr lang="zh-CN" altLang="en-US" sz="1200" b="0" dirty="0" smtClean="0">
                          <a:solidFill>
                            <a:schemeClr val="tx2"/>
                          </a:solidFill>
                          <a:latin typeface="微软雅黑" panose="020B0503020204020204" pitchFamily="34" charset="-122"/>
                          <a:ea typeface="微软雅黑" panose="020B0503020204020204" pitchFamily="34" charset="-122"/>
                        </a:rPr>
                        <a:t>及以上的悬挑式脚手架工程。</a:t>
                      </a:r>
                      <a:endParaRPr lang="zh-CN" altLang="en-US" sz="12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200" b="0" dirty="0" smtClean="0">
                          <a:solidFill>
                            <a:schemeClr val="tx2"/>
                          </a:solidFill>
                          <a:latin typeface="微软雅黑" panose="020B0503020204020204" pitchFamily="34" charset="-122"/>
                          <a:ea typeface="微软雅黑" panose="020B0503020204020204" pitchFamily="34" charset="-122"/>
                        </a:rPr>
                        <a:t>四、脚手架工程</a:t>
                      </a:r>
                      <a:endParaRPr lang="en-US" altLang="zh-CN" sz="1200" b="0" dirty="0" smtClean="0">
                        <a:solidFill>
                          <a:schemeClr val="tx2"/>
                        </a:solidFill>
                        <a:latin typeface="微软雅黑" panose="020B0503020204020204" pitchFamily="34" charset="-122"/>
                        <a:ea typeface="微软雅黑" panose="020B0503020204020204" pitchFamily="34" charset="-122"/>
                      </a:endParaRPr>
                    </a:p>
                    <a:p>
                      <a:endParaRPr lang="zh-CN" altLang="en-US" sz="1200" b="0" dirty="0" smtClean="0">
                        <a:solidFill>
                          <a:schemeClr val="tx1"/>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marL="0" algn="l" defTabSz="914400" rtl="0" eaLnBrk="1" latinLnBrk="0" hangingPunct="1"/>
                      <a:r>
                        <a:rPr lang="zh-CN" altLang="en-US" sz="1200" b="0" kern="1200" dirty="0" smtClean="0">
                          <a:solidFill>
                            <a:schemeClr val="tx2"/>
                          </a:solidFill>
                          <a:latin typeface="微软雅黑" panose="020B0503020204020204" pitchFamily="34" charset="-122"/>
                          <a:ea typeface="微软雅黑" panose="020B0503020204020204" pitchFamily="34" charset="-122"/>
                          <a:cs typeface="+mn-cs"/>
                        </a:rPr>
                        <a:t>（一）搭设高度</a:t>
                      </a:r>
                      <a:r>
                        <a:rPr lang="en-US" altLang="zh-CN" sz="1200" b="0" kern="1200" dirty="0" smtClean="0">
                          <a:solidFill>
                            <a:schemeClr val="tx2"/>
                          </a:solidFill>
                          <a:latin typeface="微软雅黑" panose="020B0503020204020204" pitchFamily="34" charset="-122"/>
                          <a:ea typeface="微软雅黑" panose="020B0503020204020204" pitchFamily="34" charset="-122"/>
                          <a:cs typeface="+mn-cs"/>
                        </a:rPr>
                        <a:t>50m</a:t>
                      </a:r>
                      <a:r>
                        <a:rPr lang="zh-CN" altLang="en-US" sz="1200" b="0" kern="1200" dirty="0" smtClean="0">
                          <a:solidFill>
                            <a:schemeClr val="tx2"/>
                          </a:solidFill>
                          <a:latin typeface="微软雅黑" panose="020B0503020204020204" pitchFamily="34" charset="-122"/>
                          <a:ea typeface="微软雅黑" panose="020B0503020204020204" pitchFamily="34" charset="-122"/>
                          <a:cs typeface="+mn-cs"/>
                        </a:rPr>
                        <a:t>及以上落地式钢管脚手架工程。</a:t>
                      </a:r>
                      <a:endParaRPr lang="zh-CN" altLang="en-US" sz="1200" b="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200" b="0" kern="1200" dirty="0" smtClean="0">
                          <a:solidFill>
                            <a:schemeClr val="tx2"/>
                          </a:solidFill>
                          <a:latin typeface="微软雅黑" panose="020B0503020204020204" pitchFamily="34" charset="-122"/>
                          <a:ea typeface="微软雅黑" panose="020B0503020204020204" pitchFamily="34" charset="-122"/>
                          <a:cs typeface="+mn-cs"/>
                        </a:rPr>
                        <a:t>（二）提升高度</a:t>
                      </a:r>
                      <a:r>
                        <a:rPr lang="en-US" altLang="zh-CN" sz="1200" b="0" kern="1200" dirty="0" smtClean="0">
                          <a:solidFill>
                            <a:schemeClr val="tx2"/>
                          </a:solidFill>
                          <a:latin typeface="微软雅黑" panose="020B0503020204020204" pitchFamily="34" charset="-122"/>
                          <a:ea typeface="微软雅黑" panose="020B0503020204020204" pitchFamily="34" charset="-122"/>
                          <a:cs typeface="+mn-cs"/>
                        </a:rPr>
                        <a:t>150m</a:t>
                      </a:r>
                      <a:r>
                        <a:rPr lang="zh-CN" altLang="en-US" sz="1200" b="0" kern="1200" dirty="0" smtClean="0">
                          <a:solidFill>
                            <a:schemeClr val="tx2"/>
                          </a:solidFill>
                          <a:latin typeface="微软雅黑" panose="020B0503020204020204" pitchFamily="34" charset="-122"/>
                          <a:ea typeface="微软雅黑" panose="020B0503020204020204" pitchFamily="34" charset="-122"/>
                          <a:cs typeface="+mn-cs"/>
                        </a:rPr>
                        <a:t>及以上附着式整体和分片提升脚手架工程。</a:t>
                      </a:r>
                      <a:endParaRPr lang="zh-CN" altLang="en-US" sz="1200" b="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200" b="0" kern="1200" dirty="0" smtClean="0">
                          <a:solidFill>
                            <a:schemeClr val="tx1"/>
                          </a:solidFill>
                          <a:latin typeface="微软雅黑" panose="020B0503020204020204" pitchFamily="34" charset="-122"/>
                          <a:ea typeface="微软雅黑" panose="020B0503020204020204" pitchFamily="34" charset="-122"/>
                          <a:cs typeface="+mn-cs"/>
                        </a:rPr>
                        <a:t>（三）</a:t>
                      </a:r>
                      <a:r>
                        <a:rPr lang="zh-CN" altLang="en-US" sz="1200" b="1" kern="1200" dirty="0" smtClean="0">
                          <a:solidFill>
                            <a:srgbClr val="FF0000"/>
                          </a:solidFill>
                          <a:latin typeface="微软雅黑" panose="020B0503020204020204" pitchFamily="34" charset="-122"/>
                          <a:ea typeface="微软雅黑" panose="020B0503020204020204" pitchFamily="34" charset="-122"/>
                          <a:cs typeface="+mn-cs"/>
                        </a:rPr>
                        <a:t>架体高度</a:t>
                      </a:r>
                      <a:r>
                        <a:rPr lang="en-US" altLang="zh-CN" sz="1200" b="0" kern="1200" dirty="0" smtClean="0">
                          <a:solidFill>
                            <a:schemeClr val="tx2"/>
                          </a:solidFill>
                          <a:latin typeface="微软雅黑" panose="020B0503020204020204" pitchFamily="34" charset="-122"/>
                          <a:ea typeface="微软雅黑" panose="020B0503020204020204" pitchFamily="34" charset="-122"/>
                          <a:cs typeface="+mn-cs"/>
                        </a:rPr>
                        <a:t>20m</a:t>
                      </a:r>
                      <a:r>
                        <a:rPr lang="zh-CN" altLang="en-US" sz="1200" b="0" kern="1200" dirty="0" smtClean="0">
                          <a:solidFill>
                            <a:schemeClr val="tx2"/>
                          </a:solidFill>
                          <a:latin typeface="微软雅黑" panose="020B0503020204020204" pitchFamily="34" charset="-122"/>
                          <a:ea typeface="微软雅黑" panose="020B0503020204020204" pitchFamily="34" charset="-122"/>
                          <a:cs typeface="+mn-cs"/>
                        </a:rPr>
                        <a:t>及以上悬挑式脚手架工程。</a:t>
                      </a:r>
                      <a:endParaRPr lang="zh-CN" altLang="en-US" sz="1200" b="0" kern="1200" dirty="0" smtClean="0">
                        <a:solidFill>
                          <a:schemeClr val="tx2"/>
                        </a:solidFill>
                        <a:latin typeface="微软雅黑" panose="020B0503020204020204" pitchFamily="34" charset="-122"/>
                        <a:ea typeface="微软雅黑" panose="020B0503020204020204" pitchFamily="34" charset="-122"/>
                        <a:cs typeface="+mn-cs"/>
                      </a:endParaRPr>
                    </a:p>
                    <a:p>
                      <a:endParaRPr lang="zh-CN" altLang="en-US" sz="1200" b="1" kern="1200" dirty="0" smtClean="0">
                        <a:solidFill>
                          <a:srgbClr val="FF0000"/>
                        </a:solidFill>
                        <a:latin typeface="微软雅黑" panose="020B0503020204020204" pitchFamily="34" charset="-122"/>
                        <a:ea typeface="微软雅黑" panose="020B0503020204020204" pitchFamily="34" charset="-122"/>
                        <a:cs typeface="+mn-cs"/>
                      </a:endParaRPr>
                    </a:p>
                  </a:txBody>
                  <a:tcPr marL="68553" marR="68553" marT="34277" marB="34277">
                    <a:solidFill>
                      <a:schemeClr val="accent1">
                        <a:lumMod val="20000"/>
                        <a:lumOff val="80000"/>
                      </a:schemeClr>
                    </a:solidFill>
                  </a:tcPr>
                </a:tc>
              </a:tr>
            </a:tbl>
          </a:graphicData>
        </a:graphic>
      </p:graphicFrame>
      <p:sp>
        <p:nvSpPr>
          <p:cNvPr id="11"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05</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2"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en-US" altLang="zh-CN" sz="1800" dirty="0">
                <a:solidFill>
                  <a:schemeClr val="tx2"/>
                </a:solidFill>
                <a:latin typeface="微软雅黑" panose="020B0503020204020204" pitchFamily="34" charset="-122"/>
                <a:ea typeface="微软雅黑" panose="020B0503020204020204" pitchFamily="34" charset="-122"/>
              </a:rPr>
              <a:t>31</a:t>
            </a:r>
            <a:r>
              <a:rPr lang="zh-CN" altLang="en-US" sz="1800" dirty="0">
                <a:solidFill>
                  <a:schemeClr val="tx2"/>
                </a:solidFill>
                <a:latin typeface="微软雅黑" panose="020B0503020204020204" pitchFamily="34" charset="-122"/>
                <a:ea typeface="微软雅黑" panose="020B0503020204020204" pitchFamily="34" charset="-122"/>
              </a:rPr>
              <a:t>号文与原</a:t>
            </a:r>
            <a:r>
              <a:rPr lang="en-US" altLang="zh-CN" sz="1800" dirty="0">
                <a:solidFill>
                  <a:schemeClr val="tx2"/>
                </a:solidFill>
                <a:latin typeface="微软雅黑" panose="020B0503020204020204" pitchFamily="34" charset="-122"/>
                <a:ea typeface="微软雅黑" panose="020B0503020204020204" pitchFamily="34" charset="-122"/>
              </a:rPr>
              <a:t>87</a:t>
            </a:r>
            <a:r>
              <a:rPr lang="zh-CN" altLang="en-US" sz="1800" dirty="0">
                <a:solidFill>
                  <a:schemeClr val="tx2"/>
                </a:solidFill>
                <a:latin typeface="微软雅黑" panose="020B0503020204020204" pitchFamily="34" charset="-122"/>
                <a:ea typeface="微软雅黑" panose="020B0503020204020204" pitchFamily="34" charset="-122"/>
              </a:rPr>
              <a:t>号文对比详情</a:t>
            </a:r>
            <a:endParaRPr lang="zh-CN" altLang="en-US"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10"/>
          <p:cNvSpPr txBox="1"/>
          <p:nvPr/>
        </p:nvSpPr>
        <p:spPr>
          <a:xfrm>
            <a:off x="326088" y="581742"/>
            <a:ext cx="4608954" cy="323037"/>
          </a:xfrm>
          <a:prstGeom prst="rect">
            <a:avLst/>
          </a:prstGeom>
          <a:noFill/>
        </p:spPr>
        <p:txBody>
          <a:bodyPr wrap="none" rtlCol="0">
            <a:spAutoFit/>
          </a:bodyPr>
          <a:lstStyle/>
          <a:p>
            <a:r>
              <a:rPr lang="zh-CN" altLang="en-US" sz="1500" b="1" dirty="0">
                <a:solidFill>
                  <a:srgbClr val="CC0000"/>
                </a:solidFill>
                <a:latin typeface="微软雅黑" panose="020B0503020204020204" pitchFamily="34" charset="-122"/>
                <a:ea typeface="微软雅黑" panose="020B0503020204020204" pitchFamily="34" charset="-122"/>
                <a:cs typeface="+mn-ea"/>
              </a:rPr>
              <a:t>超过一定规模的危险性较大的分部分项工程范围变化</a:t>
            </a:r>
            <a:endParaRPr lang="zh-CN" altLang="en-US" sz="1500" b="1" dirty="0">
              <a:solidFill>
                <a:srgbClr val="CC0000"/>
              </a:solidFill>
              <a:latin typeface="微软雅黑" panose="020B0503020204020204" pitchFamily="34" charset="-122"/>
              <a:ea typeface="微软雅黑" panose="020B0503020204020204" pitchFamily="34" charset="-122"/>
              <a:cs typeface="+mn-ea"/>
            </a:endParaRPr>
          </a:p>
        </p:txBody>
      </p:sp>
      <p:graphicFrame>
        <p:nvGraphicFramePr>
          <p:cNvPr id="11" name="表格 10"/>
          <p:cNvGraphicFramePr>
            <a:graphicFrameLocks noGrp="1"/>
          </p:cNvGraphicFramePr>
          <p:nvPr>
            <p:custDataLst>
              <p:tags r:id="rId1"/>
            </p:custDataLst>
          </p:nvPr>
        </p:nvGraphicFramePr>
        <p:xfrm>
          <a:off x="326103" y="1053288"/>
          <a:ext cx="8294764" cy="3190689"/>
        </p:xfrm>
        <a:graphic>
          <a:graphicData uri="http://schemas.openxmlformats.org/drawingml/2006/table">
            <a:tbl>
              <a:tblPr firstRow="1" bandRow="1">
                <a:tableStyleId>{F5AB1C69-6EDB-4FF4-983F-18BD219EF322}</a:tableStyleId>
              </a:tblPr>
              <a:tblGrid>
                <a:gridCol w="436627"/>
                <a:gridCol w="718880"/>
                <a:gridCol w="3209613"/>
                <a:gridCol w="720031"/>
                <a:gridCol w="3209613"/>
              </a:tblGrid>
              <a:tr h="385573">
                <a:tc>
                  <a:txBody>
                    <a:bodyPr/>
                    <a:lstStyle/>
                    <a:p>
                      <a:pPr algn="ctr"/>
                      <a:r>
                        <a:rPr lang="zh-CN" altLang="en-US" sz="1000" dirty="0" smtClean="0">
                          <a:solidFill>
                            <a:schemeClr val="bg1"/>
                          </a:solidFill>
                          <a:latin typeface="微软雅黑" panose="020B0503020204020204" pitchFamily="34" charset="-122"/>
                          <a:ea typeface="微软雅黑" panose="020B0503020204020204" pitchFamily="34" charset="-122"/>
                        </a:rPr>
                        <a:t>序号</a:t>
                      </a:r>
                      <a:endParaRPr lang="zh-CN" altLang="en-US" sz="10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chemeClr val="tx2"/>
                    </a:solidFill>
                  </a:tcPr>
                </a:tc>
                <a:tc>
                  <a:txBody>
                    <a:bodyPr/>
                    <a:lstStyle/>
                    <a:p>
                      <a:pPr algn="ctr"/>
                      <a:r>
                        <a:rPr lang="zh-CN" altLang="en-US" sz="1000" dirty="0" smtClean="0">
                          <a:solidFill>
                            <a:schemeClr val="bg1"/>
                          </a:solidFill>
                          <a:latin typeface="微软雅黑" panose="020B0503020204020204" pitchFamily="34" charset="-122"/>
                          <a:ea typeface="微软雅黑" panose="020B0503020204020204" pitchFamily="34" charset="-122"/>
                        </a:rPr>
                        <a:t>名称</a:t>
                      </a:r>
                      <a:endParaRPr lang="zh-CN" altLang="en-US" sz="10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chemeClr val="tx2"/>
                    </a:solidFill>
                  </a:tcPr>
                </a:tc>
                <a:tc>
                  <a:txBody>
                    <a:bodyPr/>
                    <a:lstStyle/>
                    <a:p>
                      <a:pPr algn="ctr"/>
                      <a:r>
                        <a:rPr lang="en-US" altLang="zh-CN" sz="1000" dirty="0" smtClean="0">
                          <a:solidFill>
                            <a:schemeClr val="bg1"/>
                          </a:solidFill>
                          <a:latin typeface="微软雅黑" panose="020B0503020204020204" pitchFamily="34" charset="-122"/>
                          <a:ea typeface="微软雅黑" panose="020B0503020204020204" pitchFamily="34" charset="-122"/>
                        </a:rPr>
                        <a:t>31</a:t>
                      </a:r>
                      <a:r>
                        <a:rPr lang="zh-CN" altLang="en-US" sz="1000" dirty="0" smtClean="0">
                          <a:solidFill>
                            <a:schemeClr val="bg1"/>
                          </a:solidFill>
                          <a:latin typeface="微软雅黑" panose="020B0503020204020204" pitchFamily="34" charset="-122"/>
                          <a:ea typeface="微软雅黑" panose="020B0503020204020204" pitchFamily="34" charset="-122"/>
                        </a:rPr>
                        <a:t>号文</a:t>
                      </a:r>
                      <a:endParaRPr lang="zh-CN" altLang="en-US" sz="10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chemeClr val="tx2"/>
                    </a:solidFill>
                  </a:tcPr>
                </a:tc>
                <a:tc>
                  <a:txBody>
                    <a:bodyPr/>
                    <a:lstStyle/>
                    <a:p>
                      <a:pPr algn="ctr"/>
                      <a:r>
                        <a:rPr lang="zh-CN" altLang="en-US" sz="1000" dirty="0" smtClean="0">
                          <a:solidFill>
                            <a:schemeClr val="bg1"/>
                          </a:solidFill>
                          <a:latin typeface="微软雅黑" panose="020B0503020204020204" pitchFamily="34" charset="-122"/>
                          <a:ea typeface="微软雅黑" panose="020B0503020204020204" pitchFamily="34" charset="-122"/>
                        </a:rPr>
                        <a:t>名称</a:t>
                      </a:r>
                      <a:endParaRPr lang="zh-CN" altLang="en-US" sz="10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chemeClr val="tx2"/>
                    </a:solidFill>
                  </a:tcPr>
                </a:tc>
                <a:tc>
                  <a:txBody>
                    <a:bodyPr/>
                    <a:lstStyle/>
                    <a:p>
                      <a:pPr algn="ctr"/>
                      <a:r>
                        <a:rPr lang="en-US" altLang="zh-CN" sz="1000" dirty="0" smtClean="0">
                          <a:solidFill>
                            <a:schemeClr val="bg1"/>
                          </a:solidFill>
                          <a:latin typeface="微软雅黑" panose="020B0503020204020204" pitchFamily="34" charset="-122"/>
                          <a:ea typeface="微软雅黑" panose="020B0503020204020204" pitchFamily="34" charset="-122"/>
                        </a:rPr>
                        <a:t>87</a:t>
                      </a:r>
                      <a:r>
                        <a:rPr lang="zh-CN" altLang="en-US" sz="1000" dirty="0" smtClean="0">
                          <a:solidFill>
                            <a:schemeClr val="bg1"/>
                          </a:solidFill>
                          <a:latin typeface="微软雅黑" panose="020B0503020204020204" pitchFamily="34" charset="-122"/>
                          <a:ea typeface="微软雅黑" panose="020B0503020204020204" pitchFamily="34" charset="-122"/>
                        </a:rPr>
                        <a:t>号文</a:t>
                      </a:r>
                      <a:endParaRPr lang="zh-CN" altLang="en-US" sz="10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chemeClr val="tx2"/>
                    </a:solidFill>
                  </a:tcPr>
                </a:tc>
              </a:tr>
              <a:tr h="2110963">
                <a:tc>
                  <a:txBody>
                    <a:bodyPr/>
                    <a:lstStyle/>
                    <a:p>
                      <a:pPr algn="ctr"/>
                      <a:r>
                        <a:rPr lang="en-US" altLang="zh-CN" sz="1200" dirty="0" smtClean="0">
                          <a:solidFill>
                            <a:schemeClr val="tx2"/>
                          </a:solidFill>
                          <a:latin typeface="微软雅黑" panose="020B0503020204020204" pitchFamily="34" charset="-122"/>
                          <a:ea typeface="微软雅黑" panose="020B0503020204020204" pitchFamily="34" charset="-122"/>
                        </a:rPr>
                        <a:t>5</a:t>
                      </a:r>
                      <a:endParaRPr lang="en-US" altLang="zh-CN" sz="12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200" b="0" dirty="0" smtClean="0">
                          <a:solidFill>
                            <a:schemeClr val="tx2"/>
                          </a:solidFill>
                          <a:latin typeface="微软雅黑" panose="020B0503020204020204" pitchFamily="34" charset="-122"/>
                          <a:ea typeface="微软雅黑" panose="020B0503020204020204" pitchFamily="34" charset="-122"/>
                        </a:rPr>
                        <a:t>五、拆除工程</a:t>
                      </a:r>
                      <a:endParaRPr lang="zh-CN" altLang="en-US" sz="12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200" b="0" dirty="0" smtClean="0">
                          <a:solidFill>
                            <a:schemeClr val="tx2"/>
                          </a:solidFill>
                          <a:latin typeface="微软雅黑" panose="020B0503020204020204" pitchFamily="34" charset="-122"/>
                          <a:ea typeface="微软雅黑" panose="020B0503020204020204" pitchFamily="34" charset="-122"/>
                        </a:rPr>
                        <a:t>（一）码头、桥梁、高架、烟囱、水塔或拆除中容易引起有毒有害气（液）体或粉尘扩散、易燃易爆事故发生的特殊建、构筑物的拆除工程。</a:t>
                      </a:r>
                      <a:endParaRPr lang="zh-CN" altLang="en-US" sz="1200" b="0" dirty="0" smtClean="0">
                        <a:solidFill>
                          <a:schemeClr val="tx2"/>
                        </a:solidFill>
                        <a:latin typeface="微软雅黑" panose="020B0503020204020204" pitchFamily="34" charset="-122"/>
                        <a:ea typeface="微软雅黑" panose="020B0503020204020204" pitchFamily="34" charset="-122"/>
                      </a:endParaRPr>
                    </a:p>
                    <a:p>
                      <a:r>
                        <a:rPr lang="zh-CN" altLang="en-US" sz="1200" b="0" dirty="0" smtClean="0">
                          <a:solidFill>
                            <a:schemeClr val="tx2"/>
                          </a:solidFill>
                          <a:latin typeface="微软雅黑" panose="020B0503020204020204" pitchFamily="34" charset="-122"/>
                          <a:ea typeface="微软雅黑" panose="020B0503020204020204" pitchFamily="34" charset="-122"/>
                        </a:rPr>
                        <a:t>（二）文物保护建筑、优秀历史建筑或历史文化风貌区影响范围内的拆除工程。</a:t>
                      </a:r>
                      <a:endParaRPr lang="zh-CN" altLang="en-US" sz="1200" b="0" dirty="0" smtClean="0">
                        <a:solidFill>
                          <a:schemeClr val="tx2"/>
                        </a:solidFill>
                        <a:latin typeface="微软雅黑" panose="020B0503020204020204" pitchFamily="34" charset="-122"/>
                        <a:ea typeface="微软雅黑" panose="020B0503020204020204" pitchFamily="34" charset="-122"/>
                      </a:endParaRPr>
                    </a:p>
                    <a:p>
                      <a:endParaRPr lang="zh-CN" altLang="en-US" sz="1200" b="0" dirty="0" smtClean="0">
                        <a:solidFill>
                          <a:schemeClr val="tx2"/>
                        </a:solidFill>
                        <a:latin typeface="微软雅黑" panose="020B0503020204020204" pitchFamily="34" charset="-122"/>
                        <a:ea typeface="微软雅黑" panose="020B0503020204020204" pitchFamily="34" charset="-122"/>
                      </a:endParaRPr>
                    </a:p>
                    <a:p>
                      <a:endParaRPr lang="zh-CN" altLang="en-US" sz="12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200" b="0" dirty="0" smtClean="0">
                          <a:solidFill>
                            <a:schemeClr val="tx2"/>
                          </a:solidFill>
                          <a:latin typeface="微软雅黑" panose="020B0503020204020204" pitchFamily="34" charset="-122"/>
                          <a:ea typeface="微软雅黑" panose="020B0503020204020204" pitchFamily="34" charset="-122"/>
                        </a:rPr>
                        <a:t>五、拆除、</a:t>
                      </a:r>
                      <a:r>
                        <a:rPr lang="zh-CN" altLang="en-US" sz="1200" b="1" dirty="0" smtClean="0">
                          <a:solidFill>
                            <a:srgbClr val="FF0000"/>
                          </a:solidFill>
                          <a:latin typeface="微软雅黑" panose="020B0503020204020204" pitchFamily="34" charset="-122"/>
                          <a:ea typeface="微软雅黑" panose="020B0503020204020204" pitchFamily="34" charset="-122"/>
                        </a:rPr>
                        <a:t>爆破</a:t>
                      </a:r>
                      <a:r>
                        <a:rPr lang="zh-CN" altLang="en-US" sz="1200" b="0" dirty="0" smtClean="0">
                          <a:solidFill>
                            <a:schemeClr val="tx2"/>
                          </a:solidFill>
                          <a:latin typeface="微软雅黑" panose="020B0503020204020204" pitchFamily="34" charset="-122"/>
                          <a:ea typeface="微软雅黑" panose="020B0503020204020204" pitchFamily="34" charset="-122"/>
                        </a:rPr>
                        <a:t>工程</a:t>
                      </a:r>
                      <a:endParaRPr lang="zh-CN" altLang="en-US" sz="12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200" dirty="0" smtClean="0">
                          <a:solidFill>
                            <a:schemeClr val="tx2"/>
                          </a:solidFill>
                          <a:latin typeface="微软雅黑" panose="020B0503020204020204" pitchFamily="34" charset="-122"/>
                          <a:ea typeface="微软雅黑" panose="020B0503020204020204" pitchFamily="34" charset="-122"/>
                        </a:rPr>
                        <a:t>（一）</a:t>
                      </a:r>
                      <a:r>
                        <a:rPr lang="zh-CN" altLang="en-US" sz="1200" b="1" dirty="0" smtClean="0">
                          <a:solidFill>
                            <a:srgbClr val="FF0000"/>
                          </a:solidFill>
                          <a:latin typeface="微软雅黑" panose="020B0503020204020204" pitchFamily="34" charset="-122"/>
                          <a:ea typeface="微软雅黑" panose="020B0503020204020204" pitchFamily="34" charset="-122"/>
                        </a:rPr>
                        <a:t>采用爆破拆除的工程</a:t>
                      </a:r>
                      <a:r>
                        <a:rPr lang="zh-CN" altLang="en-US" sz="1200" dirty="0" smtClean="0">
                          <a:latin typeface="微软雅黑" panose="020B0503020204020204" pitchFamily="34" charset="-122"/>
                          <a:ea typeface="微软雅黑" panose="020B0503020204020204" pitchFamily="34" charset="-122"/>
                        </a:rPr>
                        <a:t>。</a:t>
                      </a:r>
                      <a:endParaRPr lang="zh-CN" altLang="en-US" sz="1200" dirty="0" smtClean="0">
                        <a:latin typeface="微软雅黑" panose="020B0503020204020204" pitchFamily="34" charset="-122"/>
                        <a:ea typeface="微软雅黑" panose="020B0503020204020204" pitchFamily="34" charset="-122"/>
                      </a:endParaRPr>
                    </a:p>
                    <a:p>
                      <a:r>
                        <a:rPr lang="zh-CN" altLang="en-US" sz="1200" dirty="0" smtClean="0">
                          <a:solidFill>
                            <a:schemeClr val="tx2"/>
                          </a:solidFill>
                          <a:latin typeface="微软雅黑" panose="020B0503020204020204" pitchFamily="34" charset="-122"/>
                          <a:ea typeface="微软雅黑" panose="020B0503020204020204" pitchFamily="34" charset="-122"/>
                        </a:rPr>
                        <a:t>（二）码头、桥梁、高架、烟囱、水塔或拆除中容易引起有毒有害气（液）体或粉尘扩散、易燃易爆事故发生的特殊建、构筑物的拆除工程。</a:t>
                      </a:r>
                      <a:endParaRPr lang="zh-CN" altLang="en-US" sz="1200" dirty="0" smtClean="0">
                        <a:solidFill>
                          <a:schemeClr val="tx2"/>
                        </a:solidFill>
                        <a:latin typeface="微软雅黑" panose="020B0503020204020204" pitchFamily="34" charset="-122"/>
                        <a:ea typeface="微软雅黑" panose="020B0503020204020204" pitchFamily="34" charset="-122"/>
                      </a:endParaRPr>
                    </a:p>
                    <a:p>
                      <a:r>
                        <a:rPr lang="zh-CN" altLang="en-US" sz="1200" dirty="0" smtClean="0">
                          <a:solidFill>
                            <a:schemeClr val="tx2"/>
                          </a:solidFill>
                          <a:latin typeface="微软雅黑" panose="020B0503020204020204" pitchFamily="34" charset="-122"/>
                          <a:ea typeface="微软雅黑" panose="020B0503020204020204" pitchFamily="34" charset="-122"/>
                        </a:rPr>
                        <a:t>（三）</a:t>
                      </a:r>
                      <a:r>
                        <a:rPr lang="zh-CN" altLang="en-US" sz="1200" b="1" dirty="0" smtClean="0">
                          <a:solidFill>
                            <a:srgbClr val="FF0000"/>
                          </a:solidFill>
                          <a:latin typeface="微软雅黑" panose="020B0503020204020204" pitchFamily="34" charset="-122"/>
                          <a:ea typeface="微软雅黑" panose="020B0503020204020204" pitchFamily="34" charset="-122"/>
                        </a:rPr>
                        <a:t>可能影响行人、交通、电力设施、通讯设施或其它建、构筑物安全的拆除工程。</a:t>
                      </a:r>
                      <a:endParaRPr lang="zh-CN" altLang="en-US" sz="1200" b="1" dirty="0" smtClean="0">
                        <a:solidFill>
                          <a:srgbClr val="FF0000"/>
                        </a:solidFill>
                        <a:latin typeface="微软雅黑" panose="020B0503020204020204" pitchFamily="34" charset="-122"/>
                        <a:ea typeface="微软雅黑" panose="020B0503020204020204" pitchFamily="34" charset="-122"/>
                      </a:endParaRPr>
                    </a:p>
                    <a:p>
                      <a:r>
                        <a:rPr lang="zh-CN" altLang="en-US" sz="1200" dirty="0" smtClean="0">
                          <a:solidFill>
                            <a:schemeClr val="tx2"/>
                          </a:solidFill>
                          <a:latin typeface="微软雅黑" panose="020B0503020204020204" pitchFamily="34" charset="-122"/>
                          <a:ea typeface="微软雅黑" panose="020B0503020204020204" pitchFamily="34" charset="-122"/>
                        </a:rPr>
                        <a:t>（四）文物保护建筑、优秀历史建筑或历史文化风貌区控制范围的拆除工程。</a:t>
                      </a:r>
                      <a:endParaRPr lang="zh-CN" altLang="en-US" sz="12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r>
              <a:tr h="694153">
                <a:tc>
                  <a:txBody>
                    <a:bodyPr/>
                    <a:lstStyle/>
                    <a:p>
                      <a:pPr algn="ctr"/>
                      <a:r>
                        <a:rPr lang="en-US" altLang="zh-CN" sz="1200" dirty="0" smtClean="0">
                          <a:solidFill>
                            <a:schemeClr val="tx2"/>
                          </a:solidFill>
                          <a:latin typeface="微软雅黑" panose="020B0503020204020204" pitchFamily="34" charset="-122"/>
                          <a:ea typeface="微软雅黑" panose="020B0503020204020204" pitchFamily="34" charset="-122"/>
                        </a:rPr>
                        <a:t>6</a:t>
                      </a:r>
                      <a:endParaRPr lang="en-US" altLang="zh-CN" sz="12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200" b="0" dirty="0" smtClean="0">
                          <a:solidFill>
                            <a:schemeClr val="tx2"/>
                          </a:solidFill>
                          <a:latin typeface="微软雅黑" panose="020B0503020204020204" pitchFamily="34" charset="-122"/>
                          <a:ea typeface="微软雅黑" panose="020B0503020204020204" pitchFamily="34" charset="-122"/>
                        </a:rPr>
                        <a:t>六、暗挖工程</a:t>
                      </a:r>
                      <a:endParaRPr lang="zh-CN" altLang="en-US" sz="12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200" b="0" dirty="0" smtClean="0">
                          <a:solidFill>
                            <a:schemeClr val="tx2"/>
                          </a:solidFill>
                          <a:latin typeface="微软雅黑" panose="020B0503020204020204" pitchFamily="34" charset="-122"/>
                          <a:ea typeface="微软雅黑" panose="020B0503020204020204" pitchFamily="34" charset="-122"/>
                        </a:rPr>
                        <a:t>采用矿山法、盾构法、顶管法施工的隧道、洞室工程。</a:t>
                      </a:r>
                      <a:endParaRPr lang="zh-CN" altLang="en-US" sz="12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sz="1200" b="0" dirty="0" smtClean="0">
                        <a:solidFill>
                          <a:schemeClr val="tx1"/>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endParaRPr lang="zh-CN" altLang="en-US" sz="1200" dirty="0" smtClean="0">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r>
            </a:tbl>
          </a:graphicData>
        </a:graphic>
      </p:graphicFrame>
      <p:sp>
        <p:nvSpPr>
          <p:cNvPr id="12"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05</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3"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en-US" altLang="zh-CN" sz="1800" dirty="0">
                <a:solidFill>
                  <a:schemeClr val="tx2"/>
                </a:solidFill>
                <a:latin typeface="微软雅黑" panose="020B0503020204020204" pitchFamily="34" charset="-122"/>
                <a:ea typeface="微软雅黑" panose="020B0503020204020204" pitchFamily="34" charset="-122"/>
              </a:rPr>
              <a:t>31</a:t>
            </a:r>
            <a:r>
              <a:rPr lang="zh-CN" altLang="en-US" sz="1800" dirty="0">
                <a:solidFill>
                  <a:schemeClr val="tx2"/>
                </a:solidFill>
                <a:latin typeface="微软雅黑" panose="020B0503020204020204" pitchFamily="34" charset="-122"/>
                <a:ea typeface="微软雅黑" panose="020B0503020204020204" pitchFamily="34" charset="-122"/>
              </a:rPr>
              <a:t>号文与原</a:t>
            </a:r>
            <a:r>
              <a:rPr lang="en-US" altLang="zh-CN" sz="1800" dirty="0">
                <a:solidFill>
                  <a:schemeClr val="tx2"/>
                </a:solidFill>
                <a:latin typeface="微软雅黑" panose="020B0503020204020204" pitchFamily="34" charset="-122"/>
                <a:ea typeface="微软雅黑" panose="020B0503020204020204" pitchFamily="34" charset="-122"/>
              </a:rPr>
              <a:t>87</a:t>
            </a:r>
            <a:r>
              <a:rPr lang="zh-CN" altLang="en-US" sz="1800" dirty="0">
                <a:solidFill>
                  <a:schemeClr val="tx2"/>
                </a:solidFill>
                <a:latin typeface="微软雅黑" panose="020B0503020204020204" pitchFamily="34" charset="-122"/>
                <a:ea typeface="微软雅黑" panose="020B0503020204020204" pitchFamily="34" charset="-122"/>
              </a:rPr>
              <a:t>号文对比详情</a:t>
            </a:r>
            <a:endParaRPr lang="zh-CN" altLang="en-US"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10"/>
          <p:cNvSpPr txBox="1"/>
          <p:nvPr/>
        </p:nvSpPr>
        <p:spPr>
          <a:xfrm>
            <a:off x="326088" y="581742"/>
            <a:ext cx="4608954" cy="323037"/>
          </a:xfrm>
          <a:prstGeom prst="rect">
            <a:avLst/>
          </a:prstGeom>
          <a:noFill/>
        </p:spPr>
        <p:txBody>
          <a:bodyPr wrap="none" rtlCol="0">
            <a:spAutoFit/>
          </a:bodyPr>
          <a:lstStyle/>
          <a:p>
            <a:r>
              <a:rPr lang="zh-CN" altLang="en-US" sz="1500" b="1" dirty="0">
                <a:solidFill>
                  <a:srgbClr val="CC0000"/>
                </a:solidFill>
                <a:latin typeface="微软雅黑" panose="020B0503020204020204" pitchFamily="34" charset="-122"/>
                <a:ea typeface="微软雅黑" panose="020B0503020204020204" pitchFamily="34" charset="-122"/>
                <a:cs typeface="+mn-ea"/>
              </a:rPr>
              <a:t>超过一定规模的危险性较大的分部分项工程范围变化</a:t>
            </a:r>
            <a:endParaRPr lang="zh-CN" altLang="en-US" sz="1500" b="1" dirty="0">
              <a:solidFill>
                <a:srgbClr val="CC0000"/>
              </a:solidFill>
              <a:latin typeface="微软雅黑" panose="020B0503020204020204" pitchFamily="34" charset="-122"/>
              <a:ea typeface="微软雅黑" panose="020B0503020204020204" pitchFamily="34" charset="-122"/>
              <a:cs typeface="+mn-ea"/>
            </a:endParaRPr>
          </a:p>
        </p:txBody>
      </p:sp>
      <p:graphicFrame>
        <p:nvGraphicFramePr>
          <p:cNvPr id="8" name="表格 7"/>
          <p:cNvGraphicFramePr>
            <a:graphicFrameLocks noGrp="1"/>
          </p:cNvGraphicFramePr>
          <p:nvPr>
            <p:custDataLst>
              <p:tags r:id="rId1"/>
            </p:custDataLst>
          </p:nvPr>
        </p:nvGraphicFramePr>
        <p:xfrm>
          <a:off x="415162" y="1060967"/>
          <a:ext cx="8095954" cy="3284055"/>
        </p:xfrm>
        <a:graphic>
          <a:graphicData uri="http://schemas.openxmlformats.org/drawingml/2006/table">
            <a:tbl>
              <a:tblPr firstRow="1" bandRow="1">
                <a:tableStyleId>{F5AB1C69-6EDB-4FF4-983F-18BD219EF322}</a:tableStyleId>
              </a:tblPr>
              <a:tblGrid>
                <a:gridCol w="521703"/>
                <a:gridCol w="605468"/>
                <a:gridCol w="3133591"/>
                <a:gridCol w="701601"/>
                <a:gridCol w="3133591"/>
              </a:tblGrid>
              <a:tr h="301990">
                <a:tc>
                  <a:txBody>
                    <a:bodyPr/>
                    <a:lstStyle/>
                    <a:p>
                      <a:pPr algn="ctr"/>
                      <a:r>
                        <a:rPr lang="zh-CN" altLang="en-US" sz="1200" dirty="0" smtClean="0">
                          <a:solidFill>
                            <a:schemeClr val="bg1"/>
                          </a:solidFill>
                          <a:latin typeface="微软雅黑" panose="020B0503020204020204" pitchFamily="34" charset="-122"/>
                          <a:ea typeface="微软雅黑" panose="020B0503020204020204" pitchFamily="34" charset="-122"/>
                        </a:rPr>
                        <a:t>序号</a:t>
                      </a:r>
                      <a:endParaRPr lang="zh-CN" altLang="en-US" sz="12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zh-CN" altLang="en-US" sz="1200" dirty="0" smtClean="0">
                          <a:solidFill>
                            <a:schemeClr val="bg1"/>
                          </a:solidFill>
                          <a:latin typeface="微软雅黑" panose="020B0503020204020204" pitchFamily="34" charset="-122"/>
                          <a:ea typeface="微软雅黑" panose="020B0503020204020204" pitchFamily="34" charset="-122"/>
                        </a:rPr>
                        <a:t>名称</a:t>
                      </a:r>
                      <a:endParaRPr lang="zh-CN" altLang="en-US" sz="12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200" dirty="0" smtClean="0">
                          <a:solidFill>
                            <a:schemeClr val="bg1"/>
                          </a:solidFill>
                          <a:latin typeface="微软雅黑" panose="020B0503020204020204" pitchFamily="34" charset="-122"/>
                          <a:ea typeface="微软雅黑" panose="020B0503020204020204" pitchFamily="34" charset="-122"/>
                        </a:rPr>
                        <a:t>31</a:t>
                      </a:r>
                      <a:r>
                        <a:rPr lang="zh-CN" altLang="en-US" sz="1200" dirty="0" smtClean="0">
                          <a:solidFill>
                            <a:schemeClr val="bg1"/>
                          </a:solidFill>
                          <a:latin typeface="微软雅黑" panose="020B0503020204020204" pitchFamily="34" charset="-122"/>
                          <a:ea typeface="微软雅黑" panose="020B0503020204020204" pitchFamily="34" charset="-122"/>
                        </a:rPr>
                        <a:t>号文</a:t>
                      </a:r>
                      <a:endParaRPr lang="zh-CN" altLang="en-US" sz="12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zh-CN" altLang="en-US" sz="1200" dirty="0" smtClean="0">
                          <a:solidFill>
                            <a:schemeClr val="bg1"/>
                          </a:solidFill>
                          <a:latin typeface="微软雅黑" panose="020B0503020204020204" pitchFamily="34" charset="-122"/>
                          <a:ea typeface="微软雅黑" panose="020B0503020204020204" pitchFamily="34" charset="-122"/>
                        </a:rPr>
                        <a:t>名称</a:t>
                      </a:r>
                      <a:endParaRPr lang="zh-CN" altLang="en-US" sz="12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c>
                  <a:txBody>
                    <a:bodyPr/>
                    <a:lstStyle/>
                    <a:p>
                      <a:pPr algn="ctr"/>
                      <a:r>
                        <a:rPr lang="en-US" altLang="zh-CN" sz="1200" dirty="0" smtClean="0">
                          <a:solidFill>
                            <a:schemeClr val="bg1"/>
                          </a:solidFill>
                          <a:latin typeface="微软雅黑" panose="020B0503020204020204" pitchFamily="34" charset="-122"/>
                          <a:ea typeface="微软雅黑" panose="020B0503020204020204" pitchFamily="34" charset="-122"/>
                        </a:rPr>
                        <a:t>87</a:t>
                      </a:r>
                      <a:r>
                        <a:rPr lang="zh-CN" altLang="en-US" sz="1200" dirty="0" smtClean="0">
                          <a:solidFill>
                            <a:schemeClr val="bg1"/>
                          </a:solidFill>
                          <a:latin typeface="微软雅黑" panose="020B0503020204020204" pitchFamily="34" charset="-122"/>
                          <a:ea typeface="微软雅黑" panose="020B0503020204020204" pitchFamily="34" charset="-122"/>
                        </a:rPr>
                        <a:t>号文</a:t>
                      </a:r>
                      <a:endParaRPr lang="zh-CN" altLang="en-US" sz="1200" dirty="0" smtClean="0">
                        <a:solidFill>
                          <a:schemeClr val="bg1"/>
                        </a:solidFill>
                        <a:latin typeface="微软雅黑" panose="020B0503020204020204" pitchFamily="34" charset="-122"/>
                        <a:ea typeface="微软雅黑" panose="020B0503020204020204" pitchFamily="34" charset="-122"/>
                      </a:endParaRPr>
                    </a:p>
                  </a:txBody>
                  <a:tcPr marL="68553" marR="68553" marT="34277" marB="34277">
                    <a:solidFill>
                      <a:srgbClr val="003C78"/>
                    </a:solidFill>
                  </a:tcPr>
                </a:tc>
              </a:tr>
              <a:tr h="2982065">
                <a:tc>
                  <a:txBody>
                    <a:bodyPr/>
                    <a:lstStyle/>
                    <a:p>
                      <a:pPr algn="ctr"/>
                      <a:r>
                        <a:rPr lang="en-US" altLang="zh-CN" sz="1100" dirty="0" smtClean="0">
                          <a:solidFill>
                            <a:schemeClr val="tx2"/>
                          </a:solidFill>
                          <a:latin typeface="微软雅黑" panose="020B0503020204020204" pitchFamily="34" charset="-122"/>
                          <a:ea typeface="微软雅黑" panose="020B0503020204020204" pitchFamily="34" charset="-122"/>
                        </a:rPr>
                        <a:t>7</a:t>
                      </a:r>
                      <a:endParaRPr lang="en-US" altLang="zh-CN" sz="110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algn="ctr"/>
                      <a:r>
                        <a:rPr lang="zh-CN" altLang="en-US" sz="1100" b="0" dirty="0" smtClean="0">
                          <a:solidFill>
                            <a:schemeClr val="tx2"/>
                          </a:solidFill>
                          <a:latin typeface="微软雅黑" panose="020B0503020204020204" pitchFamily="34" charset="-122"/>
                          <a:ea typeface="微软雅黑" panose="020B0503020204020204" pitchFamily="34" charset="-122"/>
                        </a:rPr>
                        <a:t>七、其他</a:t>
                      </a:r>
                      <a:endParaRPr lang="zh-CN" altLang="en-US" sz="11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100" b="0" dirty="0" smtClean="0">
                          <a:solidFill>
                            <a:schemeClr val="tx2"/>
                          </a:solidFill>
                          <a:latin typeface="微软雅黑" panose="020B0503020204020204" pitchFamily="34" charset="-122"/>
                          <a:ea typeface="微软雅黑" panose="020B0503020204020204" pitchFamily="34" charset="-122"/>
                        </a:rPr>
                        <a:t>（一）施工高度</a:t>
                      </a:r>
                      <a:r>
                        <a:rPr lang="en-US" altLang="zh-CN" sz="1100" b="0" dirty="0" smtClean="0">
                          <a:solidFill>
                            <a:schemeClr val="tx2"/>
                          </a:solidFill>
                          <a:latin typeface="微软雅黑" panose="020B0503020204020204" pitchFamily="34" charset="-122"/>
                          <a:ea typeface="微软雅黑" panose="020B0503020204020204" pitchFamily="34" charset="-122"/>
                        </a:rPr>
                        <a:t>50m</a:t>
                      </a:r>
                      <a:r>
                        <a:rPr lang="zh-CN" altLang="en-US" sz="1100" b="0" dirty="0" smtClean="0">
                          <a:solidFill>
                            <a:schemeClr val="tx2"/>
                          </a:solidFill>
                          <a:latin typeface="微软雅黑" panose="020B0503020204020204" pitchFamily="34" charset="-122"/>
                          <a:ea typeface="微软雅黑" panose="020B0503020204020204" pitchFamily="34" charset="-122"/>
                        </a:rPr>
                        <a:t>及以上的建筑幕墙安装工程。</a:t>
                      </a:r>
                      <a:endParaRPr lang="zh-CN" altLang="en-US" sz="1100" b="0" dirty="0" smtClean="0">
                        <a:solidFill>
                          <a:schemeClr val="tx2"/>
                        </a:solidFill>
                        <a:latin typeface="微软雅黑" panose="020B0503020204020204" pitchFamily="34" charset="-122"/>
                        <a:ea typeface="微软雅黑" panose="020B0503020204020204" pitchFamily="34" charset="-122"/>
                      </a:endParaRPr>
                    </a:p>
                    <a:p>
                      <a:endParaRPr lang="zh-CN" altLang="en-US" sz="1100" b="0" dirty="0" smtClean="0">
                        <a:solidFill>
                          <a:schemeClr val="tx2"/>
                        </a:solidFill>
                        <a:latin typeface="微软雅黑" panose="020B0503020204020204" pitchFamily="34" charset="-122"/>
                        <a:ea typeface="微软雅黑" panose="020B0503020204020204" pitchFamily="34" charset="-122"/>
                      </a:endParaRPr>
                    </a:p>
                    <a:p>
                      <a:r>
                        <a:rPr lang="zh-CN" altLang="en-US" sz="1100" b="0" dirty="0" smtClean="0">
                          <a:solidFill>
                            <a:schemeClr val="tx2"/>
                          </a:solidFill>
                          <a:latin typeface="微软雅黑" panose="020B0503020204020204" pitchFamily="34" charset="-122"/>
                          <a:ea typeface="微软雅黑" panose="020B0503020204020204" pitchFamily="34" charset="-122"/>
                        </a:rPr>
                        <a:t>（二）跨度</a:t>
                      </a:r>
                      <a:r>
                        <a:rPr lang="en-US" altLang="zh-CN" sz="1100" b="0" dirty="0" smtClean="0">
                          <a:solidFill>
                            <a:schemeClr val="tx2"/>
                          </a:solidFill>
                          <a:latin typeface="微软雅黑" panose="020B0503020204020204" pitchFamily="34" charset="-122"/>
                          <a:ea typeface="微软雅黑" panose="020B0503020204020204" pitchFamily="34" charset="-122"/>
                        </a:rPr>
                        <a:t>36m</a:t>
                      </a:r>
                      <a:r>
                        <a:rPr lang="zh-CN" altLang="en-US" sz="1100" b="0" dirty="0" smtClean="0">
                          <a:solidFill>
                            <a:schemeClr val="tx2"/>
                          </a:solidFill>
                          <a:latin typeface="微软雅黑" panose="020B0503020204020204" pitchFamily="34" charset="-122"/>
                          <a:ea typeface="微软雅黑" panose="020B0503020204020204" pitchFamily="34" charset="-122"/>
                        </a:rPr>
                        <a:t>及以上的钢结构安装工程，或跨度</a:t>
                      </a:r>
                      <a:r>
                        <a:rPr lang="en-US" altLang="zh-CN" sz="1100" b="0" dirty="0" smtClean="0">
                          <a:solidFill>
                            <a:schemeClr val="tx2"/>
                          </a:solidFill>
                          <a:latin typeface="微软雅黑" panose="020B0503020204020204" pitchFamily="34" charset="-122"/>
                          <a:ea typeface="微软雅黑" panose="020B0503020204020204" pitchFamily="34" charset="-122"/>
                        </a:rPr>
                        <a:t>60m</a:t>
                      </a:r>
                      <a:r>
                        <a:rPr lang="zh-CN" altLang="en-US" sz="1100" b="0" dirty="0" smtClean="0">
                          <a:solidFill>
                            <a:schemeClr val="tx2"/>
                          </a:solidFill>
                          <a:latin typeface="微软雅黑" panose="020B0503020204020204" pitchFamily="34" charset="-122"/>
                          <a:ea typeface="微软雅黑" panose="020B0503020204020204" pitchFamily="34" charset="-122"/>
                        </a:rPr>
                        <a:t>及以上的网架和索膜结构安装工程。</a:t>
                      </a:r>
                      <a:endParaRPr lang="zh-CN" altLang="en-US" sz="1100" b="0" dirty="0" smtClean="0">
                        <a:solidFill>
                          <a:schemeClr val="tx2"/>
                        </a:solidFill>
                        <a:latin typeface="微软雅黑" panose="020B0503020204020204" pitchFamily="34" charset="-122"/>
                        <a:ea typeface="微软雅黑" panose="020B0503020204020204" pitchFamily="34" charset="-122"/>
                      </a:endParaRPr>
                    </a:p>
                    <a:p>
                      <a:endParaRPr lang="zh-CN" altLang="en-US" sz="1100" b="0" dirty="0" smtClean="0">
                        <a:solidFill>
                          <a:schemeClr val="tx2"/>
                        </a:solidFill>
                        <a:latin typeface="微软雅黑" panose="020B0503020204020204" pitchFamily="34" charset="-122"/>
                        <a:ea typeface="微软雅黑" panose="020B0503020204020204" pitchFamily="34" charset="-122"/>
                      </a:endParaRPr>
                    </a:p>
                    <a:p>
                      <a:r>
                        <a:rPr lang="zh-CN" altLang="en-US" sz="1100" b="0" dirty="0" smtClean="0">
                          <a:solidFill>
                            <a:schemeClr val="tx2"/>
                          </a:solidFill>
                          <a:latin typeface="微软雅黑" panose="020B0503020204020204" pitchFamily="34" charset="-122"/>
                          <a:ea typeface="微软雅黑" panose="020B0503020204020204" pitchFamily="34" charset="-122"/>
                        </a:rPr>
                        <a:t>（三）开挖深度</a:t>
                      </a:r>
                      <a:r>
                        <a:rPr lang="en-US" altLang="zh-CN" sz="1100" b="0" dirty="0" smtClean="0">
                          <a:solidFill>
                            <a:schemeClr val="tx2"/>
                          </a:solidFill>
                          <a:latin typeface="微软雅黑" panose="020B0503020204020204" pitchFamily="34" charset="-122"/>
                          <a:ea typeface="微软雅黑" panose="020B0503020204020204" pitchFamily="34" charset="-122"/>
                        </a:rPr>
                        <a:t>16m</a:t>
                      </a:r>
                      <a:r>
                        <a:rPr lang="zh-CN" altLang="en-US" sz="1100" b="0" dirty="0" smtClean="0">
                          <a:solidFill>
                            <a:schemeClr val="tx2"/>
                          </a:solidFill>
                          <a:latin typeface="微软雅黑" panose="020B0503020204020204" pitchFamily="34" charset="-122"/>
                          <a:ea typeface="微软雅黑" panose="020B0503020204020204" pitchFamily="34" charset="-122"/>
                        </a:rPr>
                        <a:t>及以上的人工挖孔桩工程。</a:t>
                      </a:r>
                      <a:endParaRPr lang="zh-CN" altLang="en-US" sz="1100" b="0" dirty="0" smtClean="0">
                        <a:solidFill>
                          <a:schemeClr val="tx2"/>
                        </a:solidFill>
                        <a:latin typeface="微软雅黑" panose="020B0503020204020204" pitchFamily="34" charset="-122"/>
                        <a:ea typeface="微软雅黑" panose="020B0503020204020204" pitchFamily="34" charset="-122"/>
                      </a:endParaRPr>
                    </a:p>
                    <a:p>
                      <a:endParaRPr lang="zh-CN" altLang="en-US" sz="1100" b="0" dirty="0" smtClean="0">
                        <a:solidFill>
                          <a:schemeClr val="tx1"/>
                        </a:solidFill>
                        <a:latin typeface="微软雅黑" panose="020B0503020204020204" pitchFamily="34" charset="-122"/>
                        <a:ea typeface="微软雅黑" panose="020B0503020204020204" pitchFamily="34" charset="-122"/>
                      </a:endParaRPr>
                    </a:p>
                    <a:p>
                      <a:r>
                        <a:rPr lang="zh-CN" altLang="en-US" sz="1100" b="0" dirty="0" smtClean="0">
                          <a:solidFill>
                            <a:schemeClr val="tx2"/>
                          </a:solidFill>
                          <a:latin typeface="微软雅黑" panose="020B0503020204020204" pitchFamily="34" charset="-122"/>
                          <a:ea typeface="微软雅黑" panose="020B0503020204020204" pitchFamily="34" charset="-122"/>
                        </a:rPr>
                        <a:t>（四）</a:t>
                      </a:r>
                      <a:r>
                        <a:rPr lang="zh-CN" altLang="en-US" sz="1100" b="1" dirty="0" smtClean="0">
                          <a:solidFill>
                            <a:srgbClr val="FF0000"/>
                          </a:solidFill>
                          <a:latin typeface="微软雅黑" panose="020B0503020204020204" pitchFamily="34" charset="-122"/>
                          <a:ea typeface="微软雅黑" panose="020B0503020204020204" pitchFamily="34" charset="-122"/>
                        </a:rPr>
                        <a:t>水下作业工程。</a:t>
                      </a:r>
                      <a:endParaRPr lang="zh-CN" altLang="en-US" sz="1100" b="1" dirty="0" smtClean="0">
                        <a:solidFill>
                          <a:srgbClr val="FF0000"/>
                        </a:solidFill>
                        <a:latin typeface="微软雅黑" panose="020B0503020204020204" pitchFamily="34" charset="-122"/>
                        <a:ea typeface="微软雅黑" panose="020B0503020204020204" pitchFamily="34" charset="-122"/>
                      </a:endParaRPr>
                    </a:p>
                    <a:p>
                      <a:endParaRPr lang="zh-CN" altLang="en-US" sz="1100" b="0" dirty="0" smtClean="0">
                        <a:solidFill>
                          <a:schemeClr val="tx1"/>
                        </a:solidFill>
                        <a:latin typeface="微软雅黑" panose="020B0503020204020204" pitchFamily="34" charset="-122"/>
                        <a:ea typeface="微软雅黑" panose="020B0503020204020204" pitchFamily="34" charset="-122"/>
                      </a:endParaRPr>
                    </a:p>
                    <a:p>
                      <a:r>
                        <a:rPr lang="zh-CN" altLang="en-US" sz="1100" b="0" dirty="0" smtClean="0">
                          <a:solidFill>
                            <a:schemeClr val="tx2"/>
                          </a:solidFill>
                          <a:latin typeface="微软雅黑" panose="020B0503020204020204" pitchFamily="34" charset="-122"/>
                          <a:ea typeface="微软雅黑" panose="020B0503020204020204" pitchFamily="34" charset="-122"/>
                        </a:rPr>
                        <a:t>（五）</a:t>
                      </a:r>
                      <a:r>
                        <a:rPr lang="zh-CN" altLang="en-US" sz="1100" b="1" dirty="0" smtClean="0">
                          <a:solidFill>
                            <a:srgbClr val="FF0000"/>
                          </a:solidFill>
                          <a:latin typeface="微软雅黑" panose="020B0503020204020204" pitchFamily="34" charset="-122"/>
                          <a:ea typeface="微软雅黑" panose="020B0503020204020204" pitchFamily="34" charset="-122"/>
                        </a:rPr>
                        <a:t>重量</a:t>
                      </a:r>
                      <a:r>
                        <a:rPr lang="en-US" altLang="zh-CN" sz="1100" b="1" dirty="0" smtClean="0">
                          <a:solidFill>
                            <a:srgbClr val="FF0000"/>
                          </a:solidFill>
                          <a:latin typeface="微软雅黑" panose="020B0503020204020204" pitchFamily="34" charset="-122"/>
                          <a:ea typeface="微软雅黑" panose="020B0503020204020204" pitchFamily="34" charset="-122"/>
                        </a:rPr>
                        <a:t>1000kN</a:t>
                      </a:r>
                      <a:r>
                        <a:rPr lang="zh-CN" altLang="en-US" sz="1100" b="1" dirty="0" smtClean="0">
                          <a:solidFill>
                            <a:srgbClr val="FF0000"/>
                          </a:solidFill>
                          <a:latin typeface="微软雅黑" panose="020B0503020204020204" pitchFamily="34" charset="-122"/>
                          <a:ea typeface="微软雅黑" panose="020B0503020204020204" pitchFamily="34" charset="-122"/>
                        </a:rPr>
                        <a:t>及以上的大型结构整体顶升、平移、转体等施工工艺。</a:t>
                      </a:r>
                      <a:endParaRPr lang="zh-CN" altLang="en-US" sz="1100" b="1" dirty="0" smtClean="0">
                        <a:solidFill>
                          <a:srgbClr val="FF0000"/>
                        </a:solidFill>
                        <a:latin typeface="微软雅黑" panose="020B0503020204020204" pitchFamily="34" charset="-122"/>
                        <a:ea typeface="微软雅黑" panose="020B0503020204020204" pitchFamily="34" charset="-122"/>
                      </a:endParaRPr>
                    </a:p>
                    <a:p>
                      <a:endParaRPr lang="zh-CN" altLang="en-US" sz="1100" b="0" dirty="0" smtClean="0">
                        <a:solidFill>
                          <a:schemeClr val="tx1"/>
                        </a:solidFill>
                        <a:latin typeface="微软雅黑" panose="020B0503020204020204" pitchFamily="34" charset="-122"/>
                        <a:ea typeface="微软雅黑" panose="020B0503020204020204" pitchFamily="34" charset="-122"/>
                      </a:endParaRPr>
                    </a:p>
                    <a:p>
                      <a:r>
                        <a:rPr lang="zh-CN" altLang="en-US" sz="1100" b="0" dirty="0" smtClean="0">
                          <a:solidFill>
                            <a:schemeClr val="tx2"/>
                          </a:solidFill>
                          <a:latin typeface="微软雅黑" panose="020B0503020204020204" pitchFamily="34" charset="-122"/>
                          <a:ea typeface="微软雅黑" panose="020B0503020204020204" pitchFamily="34" charset="-122"/>
                        </a:rPr>
                        <a:t>（六）采用新技术、新工艺、新材料、新设备</a:t>
                      </a:r>
                      <a:r>
                        <a:rPr lang="zh-CN" altLang="en-US" sz="1100" b="1" dirty="0" smtClean="0">
                          <a:solidFill>
                            <a:srgbClr val="FF0000"/>
                          </a:solidFill>
                          <a:latin typeface="微软雅黑" panose="020B0503020204020204" pitchFamily="34" charset="-122"/>
                          <a:ea typeface="微软雅黑" panose="020B0503020204020204" pitchFamily="34" charset="-122"/>
                        </a:rPr>
                        <a:t>可能影响工程施工安全，尚无国家、行业及地方技术标准</a:t>
                      </a:r>
                      <a:r>
                        <a:rPr lang="zh-CN" altLang="en-US" sz="1100" b="0" dirty="0" smtClean="0">
                          <a:solidFill>
                            <a:schemeClr val="tx2"/>
                          </a:solidFill>
                          <a:latin typeface="微软雅黑" panose="020B0503020204020204" pitchFamily="34" charset="-122"/>
                          <a:ea typeface="微软雅黑" panose="020B0503020204020204" pitchFamily="34" charset="-122"/>
                        </a:rPr>
                        <a:t>的分部分项工程。</a:t>
                      </a:r>
                      <a:endParaRPr lang="zh-CN" altLang="en-US" sz="1100" b="0" dirty="0" smtClean="0">
                        <a:solidFill>
                          <a:schemeClr val="tx2"/>
                        </a:solidFill>
                        <a:latin typeface="微软雅黑" panose="020B0503020204020204" pitchFamily="34" charset="-122"/>
                        <a:ea typeface="微软雅黑" panose="020B0503020204020204" pitchFamily="34" charset="-122"/>
                      </a:endParaRPr>
                    </a:p>
                    <a:p>
                      <a:endParaRPr lang="zh-CN" altLang="en-US" sz="1100" b="0" dirty="0" smtClean="0">
                        <a:solidFill>
                          <a:schemeClr val="tx1"/>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r>
                        <a:rPr lang="zh-CN" altLang="en-US" sz="1100" b="0" dirty="0" smtClean="0">
                          <a:solidFill>
                            <a:schemeClr val="tx2"/>
                          </a:solidFill>
                          <a:latin typeface="微软雅黑" panose="020B0503020204020204" pitchFamily="34" charset="-122"/>
                          <a:ea typeface="微软雅黑" panose="020B0503020204020204" pitchFamily="34" charset="-122"/>
                        </a:rPr>
                        <a:t>七、其他</a:t>
                      </a:r>
                      <a:endParaRPr lang="zh-CN" altLang="en-US" sz="1100" b="0" dirty="0" smtClean="0">
                        <a:solidFill>
                          <a:schemeClr val="tx2"/>
                        </a:solidFill>
                        <a:latin typeface="微软雅黑" panose="020B0503020204020204" pitchFamily="34" charset="-122"/>
                        <a:ea typeface="微软雅黑" panose="020B0503020204020204" pitchFamily="34" charset="-122"/>
                      </a:endParaRPr>
                    </a:p>
                  </a:txBody>
                  <a:tcPr marL="68553" marR="68553" marT="34277" marB="34277">
                    <a:solidFill>
                      <a:schemeClr val="accent1">
                        <a:lumMod val="20000"/>
                        <a:lumOff val="80000"/>
                      </a:schemeClr>
                    </a:solidFill>
                  </a:tcPr>
                </a:tc>
                <a:tc>
                  <a:txBody>
                    <a:bodyPr/>
                    <a:lstStyle/>
                    <a:p>
                      <a:pPr marL="0" algn="l" defTabSz="914400" rtl="0" eaLnBrk="1" latinLnBrk="0" hangingPunct="1"/>
                      <a:r>
                        <a:rPr lang="zh-CN" altLang="en-US" sz="1100" b="0" kern="1200" dirty="0" smtClean="0">
                          <a:solidFill>
                            <a:schemeClr val="tx2"/>
                          </a:solidFill>
                          <a:latin typeface="微软雅黑" panose="020B0503020204020204" pitchFamily="34" charset="-122"/>
                          <a:ea typeface="微软雅黑" panose="020B0503020204020204" pitchFamily="34" charset="-122"/>
                          <a:cs typeface="+mn-cs"/>
                        </a:rPr>
                        <a:t>（一）施工高度</a:t>
                      </a:r>
                      <a:r>
                        <a:rPr lang="en-US" altLang="zh-CN" sz="1100" b="0" kern="1200" dirty="0" smtClean="0">
                          <a:solidFill>
                            <a:schemeClr val="tx2"/>
                          </a:solidFill>
                          <a:latin typeface="微软雅黑" panose="020B0503020204020204" pitchFamily="34" charset="-122"/>
                          <a:ea typeface="微软雅黑" panose="020B0503020204020204" pitchFamily="34" charset="-122"/>
                          <a:cs typeface="+mn-cs"/>
                        </a:rPr>
                        <a:t>50m</a:t>
                      </a:r>
                      <a:r>
                        <a:rPr lang="zh-CN" altLang="en-US" sz="1100" b="0" kern="1200" dirty="0" smtClean="0">
                          <a:solidFill>
                            <a:schemeClr val="tx2"/>
                          </a:solidFill>
                          <a:latin typeface="微软雅黑" panose="020B0503020204020204" pitchFamily="34" charset="-122"/>
                          <a:ea typeface="微软雅黑" panose="020B0503020204020204" pitchFamily="34" charset="-122"/>
                          <a:cs typeface="+mn-cs"/>
                        </a:rPr>
                        <a:t>及以上的建筑幕墙安装工程。</a:t>
                      </a:r>
                      <a:endParaRPr lang="zh-CN" altLang="en-US" sz="1100" b="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endParaRPr lang="zh-CN" altLang="en-US" sz="1100" b="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100" b="0" kern="1200" dirty="0" smtClean="0">
                          <a:solidFill>
                            <a:schemeClr val="tx2"/>
                          </a:solidFill>
                          <a:latin typeface="微软雅黑" panose="020B0503020204020204" pitchFamily="34" charset="-122"/>
                          <a:ea typeface="微软雅黑" panose="020B0503020204020204" pitchFamily="34" charset="-122"/>
                          <a:cs typeface="+mn-cs"/>
                        </a:rPr>
                        <a:t>（二）跨度大于</a:t>
                      </a:r>
                      <a:r>
                        <a:rPr lang="en-US" altLang="zh-CN" sz="1100" b="0" kern="1200" dirty="0" smtClean="0">
                          <a:solidFill>
                            <a:schemeClr val="tx2"/>
                          </a:solidFill>
                          <a:latin typeface="微软雅黑" panose="020B0503020204020204" pitchFamily="34" charset="-122"/>
                          <a:ea typeface="微软雅黑" panose="020B0503020204020204" pitchFamily="34" charset="-122"/>
                          <a:cs typeface="+mn-cs"/>
                        </a:rPr>
                        <a:t>36m</a:t>
                      </a:r>
                      <a:r>
                        <a:rPr lang="zh-CN" altLang="en-US" sz="1100" b="0" kern="1200" dirty="0" smtClean="0">
                          <a:solidFill>
                            <a:schemeClr val="tx2"/>
                          </a:solidFill>
                          <a:latin typeface="微软雅黑" panose="020B0503020204020204" pitchFamily="34" charset="-122"/>
                          <a:ea typeface="微软雅黑" panose="020B0503020204020204" pitchFamily="34" charset="-122"/>
                          <a:cs typeface="+mn-cs"/>
                        </a:rPr>
                        <a:t>及以上的钢结构安装工程；跨度大于</a:t>
                      </a:r>
                      <a:r>
                        <a:rPr lang="en-US" altLang="zh-CN" sz="1100" b="0" kern="1200" dirty="0" smtClean="0">
                          <a:solidFill>
                            <a:schemeClr val="tx2"/>
                          </a:solidFill>
                          <a:latin typeface="微软雅黑" panose="020B0503020204020204" pitchFamily="34" charset="-122"/>
                          <a:ea typeface="微软雅黑" panose="020B0503020204020204" pitchFamily="34" charset="-122"/>
                          <a:cs typeface="+mn-cs"/>
                        </a:rPr>
                        <a:t>60m</a:t>
                      </a:r>
                      <a:r>
                        <a:rPr lang="zh-CN" altLang="en-US" sz="1100" b="0" kern="1200" dirty="0" smtClean="0">
                          <a:solidFill>
                            <a:schemeClr val="tx2"/>
                          </a:solidFill>
                          <a:latin typeface="微软雅黑" panose="020B0503020204020204" pitchFamily="34" charset="-122"/>
                          <a:ea typeface="微软雅黑" panose="020B0503020204020204" pitchFamily="34" charset="-122"/>
                          <a:cs typeface="+mn-cs"/>
                        </a:rPr>
                        <a:t>及以上的网架和索膜结构安装工程。</a:t>
                      </a:r>
                      <a:endParaRPr lang="zh-CN" altLang="en-US" sz="1100" b="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endParaRPr lang="zh-CN" altLang="en-US" sz="1100" b="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100" b="0" kern="1200" dirty="0" smtClean="0">
                          <a:solidFill>
                            <a:schemeClr val="tx2"/>
                          </a:solidFill>
                          <a:latin typeface="微软雅黑" panose="020B0503020204020204" pitchFamily="34" charset="-122"/>
                          <a:ea typeface="微软雅黑" panose="020B0503020204020204" pitchFamily="34" charset="-122"/>
                          <a:cs typeface="+mn-cs"/>
                        </a:rPr>
                        <a:t>（三）开挖深度超过</a:t>
                      </a:r>
                      <a:r>
                        <a:rPr lang="en-US" altLang="zh-CN" sz="1100" b="0" kern="1200" dirty="0" smtClean="0">
                          <a:solidFill>
                            <a:schemeClr val="tx2"/>
                          </a:solidFill>
                          <a:latin typeface="微软雅黑" panose="020B0503020204020204" pitchFamily="34" charset="-122"/>
                          <a:ea typeface="微软雅黑" panose="020B0503020204020204" pitchFamily="34" charset="-122"/>
                          <a:cs typeface="+mn-cs"/>
                        </a:rPr>
                        <a:t>16m</a:t>
                      </a:r>
                      <a:r>
                        <a:rPr lang="zh-CN" altLang="en-US" sz="1100" b="0" kern="1200" dirty="0" smtClean="0">
                          <a:solidFill>
                            <a:schemeClr val="tx2"/>
                          </a:solidFill>
                          <a:latin typeface="微软雅黑" panose="020B0503020204020204" pitchFamily="34" charset="-122"/>
                          <a:ea typeface="微软雅黑" panose="020B0503020204020204" pitchFamily="34" charset="-122"/>
                          <a:cs typeface="+mn-cs"/>
                        </a:rPr>
                        <a:t>的人工挖孔桩工程。</a:t>
                      </a:r>
                      <a:endParaRPr lang="zh-CN" altLang="en-US" sz="1100" b="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endParaRPr lang="zh-CN" altLang="en-US" sz="1100" b="0" kern="1200" dirty="0" smtClean="0">
                        <a:solidFill>
                          <a:schemeClr val="tx1"/>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100" b="0" kern="1200" dirty="0" smtClean="0">
                          <a:solidFill>
                            <a:schemeClr val="tx2"/>
                          </a:solidFill>
                          <a:latin typeface="微软雅黑" panose="020B0503020204020204" pitchFamily="34" charset="-122"/>
                          <a:ea typeface="微软雅黑" panose="020B0503020204020204" pitchFamily="34" charset="-122"/>
                          <a:cs typeface="+mn-cs"/>
                        </a:rPr>
                        <a:t>（四）</a:t>
                      </a:r>
                      <a:r>
                        <a:rPr lang="zh-CN" altLang="en-US" sz="1100" b="1" kern="1200" dirty="0" smtClean="0">
                          <a:solidFill>
                            <a:srgbClr val="FF0000"/>
                          </a:solidFill>
                          <a:latin typeface="微软雅黑" panose="020B0503020204020204" pitchFamily="34" charset="-122"/>
                          <a:ea typeface="微软雅黑" panose="020B0503020204020204" pitchFamily="34" charset="-122"/>
                          <a:cs typeface="+mn-cs"/>
                        </a:rPr>
                        <a:t>地下暗挖工程、顶管工程、</a:t>
                      </a:r>
                      <a:r>
                        <a:rPr lang="zh-CN" altLang="en-US" sz="1100" b="0" kern="1200" dirty="0" smtClean="0">
                          <a:solidFill>
                            <a:schemeClr val="tx2"/>
                          </a:solidFill>
                          <a:latin typeface="微软雅黑" panose="020B0503020204020204" pitchFamily="34" charset="-122"/>
                          <a:ea typeface="微软雅黑" panose="020B0503020204020204" pitchFamily="34" charset="-122"/>
                          <a:cs typeface="+mn-cs"/>
                        </a:rPr>
                        <a:t>水下作业工程。</a:t>
                      </a:r>
                      <a:endParaRPr lang="zh-CN" altLang="en-US" sz="1100" b="0" kern="1200" dirty="0" smtClean="0">
                        <a:solidFill>
                          <a:schemeClr val="tx2"/>
                        </a:solidFill>
                        <a:latin typeface="微软雅黑" panose="020B0503020204020204" pitchFamily="34" charset="-122"/>
                        <a:ea typeface="微软雅黑" panose="020B0503020204020204" pitchFamily="34" charset="-122"/>
                        <a:cs typeface="+mn-cs"/>
                      </a:endParaRPr>
                    </a:p>
                    <a:p>
                      <a:pPr marL="0" algn="l" defTabSz="914400" rtl="0" eaLnBrk="1" latinLnBrk="0" hangingPunct="1"/>
                      <a:endParaRPr lang="zh-CN" altLang="en-US" sz="1100" b="0" kern="1200" dirty="0" smtClean="0">
                        <a:solidFill>
                          <a:schemeClr val="tx1"/>
                        </a:solidFill>
                        <a:latin typeface="微软雅黑" panose="020B0503020204020204" pitchFamily="34" charset="-122"/>
                        <a:ea typeface="微软雅黑" panose="020B0503020204020204" pitchFamily="34" charset="-122"/>
                        <a:cs typeface="+mn-cs"/>
                      </a:endParaRPr>
                    </a:p>
                    <a:p>
                      <a:pPr marL="0" algn="l" defTabSz="914400" rtl="0" eaLnBrk="1" latinLnBrk="0" hangingPunct="1"/>
                      <a:r>
                        <a:rPr lang="zh-CN" altLang="en-US" sz="1100" b="0" kern="1200" dirty="0" smtClean="0">
                          <a:solidFill>
                            <a:schemeClr val="tx2"/>
                          </a:solidFill>
                          <a:latin typeface="微软雅黑" panose="020B0503020204020204" pitchFamily="34" charset="-122"/>
                          <a:ea typeface="微软雅黑" panose="020B0503020204020204" pitchFamily="34" charset="-122"/>
                          <a:cs typeface="+mn-cs"/>
                        </a:rPr>
                        <a:t>（五）采用新技术、新工艺、新材料、新设备及</a:t>
                      </a:r>
                      <a:r>
                        <a:rPr lang="zh-CN" altLang="en-US" sz="1100" b="1" kern="1200" dirty="0" smtClean="0">
                          <a:solidFill>
                            <a:srgbClr val="FF0000"/>
                          </a:solidFill>
                          <a:latin typeface="微软雅黑" panose="020B0503020204020204" pitchFamily="34" charset="-122"/>
                          <a:ea typeface="微软雅黑" panose="020B0503020204020204" pitchFamily="34" charset="-122"/>
                          <a:cs typeface="+mn-cs"/>
                        </a:rPr>
                        <a:t>尚无相关技术标准</a:t>
                      </a:r>
                      <a:r>
                        <a:rPr lang="zh-CN" altLang="en-US" sz="1100" b="0" kern="1200" dirty="0" smtClean="0">
                          <a:solidFill>
                            <a:schemeClr val="tx2"/>
                          </a:solidFill>
                          <a:latin typeface="微软雅黑" panose="020B0503020204020204" pitchFamily="34" charset="-122"/>
                          <a:ea typeface="微软雅黑" panose="020B0503020204020204" pitchFamily="34" charset="-122"/>
                          <a:cs typeface="+mn-cs"/>
                        </a:rPr>
                        <a:t>的危险性较大的分部分项工程。</a:t>
                      </a:r>
                      <a:endParaRPr lang="zh-CN" altLang="en-US" sz="1100" b="0" kern="1200" dirty="0" smtClean="0">
                        <a:solidFill>
                          <a:schemeClr val="tx2"/>
                        </a:solidFill>
                        <a:latin typeface="微软雅黑" panose="020B0503020204020204" pitchFamily="34" charset="-122"/>
                        <a:ea typeface="微软雅黑" panose="020B0503020204020204" pitchFamily="34" charset="-122"/>
                        <a:cs typeface="+mn-cs"/>
                      </a:endParaRPr>
                    </a:p>
                  </a:txBody>
                  <a:tcPr marL="68553" marR="68553" marT="34277" marB="34277">
                    <a:solidFill>
                      <a:schemeClr val="accent1">
                        <a:lumMod val="20000"/>
                        <a:lumOff val="80000"/>
                      </a:schemeClr>
                    </a:solidFill>
                  </a:tcPr>
                </a:tc>
              </a:tr>
            </a:tbl>
          </a:graphicData>
        </a:graphic>
      </p:graphicFrame>
      <p:sp>
        <p:nvSpPr>
          <p:cNvPr id="12"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05</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3"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en-US" altLang="zh-CN" sz="1800" dirty="0">
                <a:solidFill>
                  <a:schemeClr val="tx2"/>
                </a:solidFill>
                <a:latin typeface="微软雅黑" panose="020B0503020204020204" pitchFamily="34" charset="-122"/>
                <a:ea typeface="微软雅黑" panose="020B0503020204020204" pitchFamily="34" charset="-122"/>
              </a:rPr>
              <a:t>31</a:t>
            </a:r>
            <a:r>
              <a:rPr lang="zh-CN" altLang="en-US" sz="1800" dirty="0">
                <a:solidFill>
                  <a:schemeClr val="tx2"/>
                </a:solidFill>
                <a:latin typeface="微软雅黑" panose="020B0503020204020204" pitchFamily="34" charset="-122"/>
                <a:ea typeface="微软雅黑" panose="020B0503020204020204" pitchFamily="34" charset="-122"/>
              </a:rPr>
              <a:t>号文与原</a:t>
            </a:r>
            <a:r>
              <a:rPr lang="en-US" altLang="zh-CN" sz="1800" dirty="0">
                <a:solidFill>
                  <a:schemeClr val="tx2"/>
                </a:solidFill>
                <a:latin typeface="微软雅黑" panose="020B0503020204020204" pitchFamily="34" charset="-122"/>
                <a:ea typeface="微软雅黑" panose="020B0503020204020204" pitchFamily="34" charset="-122"/>
              </a:rPr>
              <a:t>87</a:t>
            </a:r>
            <a:r>
              <a:rPr lang="zh-CN" altLang="en-US" sz="1800" dirty="0">
                <a:solidFill>
                  <a:schemeClr val="tx2"/>
                </a:solidFill>
                <a:latin typeface="微软雅黑" panose="020B0503020204020204" pitchFamily="34" charset="-122"/>
                <a:ea typeface="微软雅黑" panose="020B0503020204020204" pitchFamily="34" charset="-122"/>
              </a:rPr>
              <a:t>号文对比详情</a:t>
            </a:r>
            <a:endParaRPr lang="zh-CN" altLang="en-US"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599197" y="1114952"/>
            <a:ext cx="7848220" cy="2869517"/>
          </a:xfrm>
          <a:prstGeom prst="rect">
            <a:avLst/>
          </a:prstGeom>
          <a:noFill/>
          <a:ln>
            <a:noFill/>
          </a:ln>
        </p:spPr>
        <p:style>
          <a:lnRef idx="1">
            <a:schemeClr val="accent5"/>
          </a:lnRef>
          <a:fillRef idx="3">
            <a:schemeClr val="accent5"/>
          </a:fillRef>
          <a:effectRef idx="2">
            <a:schemeClr val="accent5"/>
          </a:effectRef>
          <a:fontRef idx="minor">
            <a:schemeClr val="lt1"/>
          </a:fontRef>
        </p:style>
        <p:txBody>
          <a:bodyPr anchor="ctr"/>
          <a:lstStyle>
            <a:lvl1pPr indent="457200">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fontAlgn="base" latinLnBrk="1">
              <a:lnSpc>
                <a:spcPct val="130000"/>
              </a:lnSpc>
            </a:pPr>
            <a:r>
              <a:rPr lang="en-US" altLang="zh-CN" sz="2100" b="1" dirty="0">
                <a:sym typeface="+mn-ea"/>
              </a:rPr>
              <a:t>2</a:t>
            </a:r>
            <a:r>
              <a:rPr lang="zh-CN" altLang="zh-CN" sz="2100" b="1" dirty="0">
                <a:sym typeface="+mn-ea"/>
              </a:rPr>
              <a:t>、关于</a:t>
            </a:r>
            <a:r>
              <a:rPr lang="en-US" altLang="zh-CN" sz="2100" b="1" dirty="0">
                <a:sym typeface="+mn-ea"/>
              </a:rPr>
              <a:t>31</a:t>
            </a:r>
            <a:r>
              <a:rPr lang="zh-CN" altLang="zh-CN" sz="2100" b="1" dirty="0">
                <a:sym typeface="+mn-ea"/>
              </a:rPr>
              <a:t>号文的非权威人士解释：</a:t>
            </a:r>
            <a:r>
              <a:rPr lang="en-US" altLang="zh-CN" sz="2100" dirty="0">
                <a:sym typeface="+mn-ea"/>
              </a:rPr>
              <a:t>31</a:t>
            </a:r>
            <a:r>
              <a:rPr lang="zh-CN" altLang="zh-CN" sz="2100" dirty="0">
                <a:sym typeface="+mn-ea"/>
              </a:rPr>
              <a:t>号文共</a:t>
            </a:r>
            <a:r>
              <a:rPr lang="en-US" altLang="zh-CN" sz="2100" dirty="0">
                <a:sym typeface="+mn-ea"/>
              </a:rPr>
              <a:t>9</a:t>
            </a:r>
            <a:r>
              <a:rPr lang="zh-CN" altLang="zh-CN" sz="2100" dirty="0">
                <a:sym typeface="+mn-ea"/>
              </a:rPr>
              <a:t>条，其中</a:t>
            </a:r>
            <a:r>
              <a:rPr lang="en-US" altLang="zh-CN" sz="2100" dirty="0">
                <a:sym typeface="+mn-ea"/>
              </a:rPr>
              <a:t>5</a:t>
            </a:r>
            <a:r>
              <a:rPr lang="zh-CN" altLang="zh-CN" sz="2100" dirty="0">
                <a:sym typeface="+mn-ea"/>
              </a:rPr>
              <a:t>条是原</a:t>
            </a:r>
            <a:r>
              <a:rPr lang="en-US" altLang="zh-CN" sz="2100" dirty="0">
                <a:sym typeface="+mn-ea"/>
              </a:rPr>
              <a:t>87</a:t>
            </a:r>
            <a:r>
              <a:rPr lang="zh-CN" altLang="zh-CN" sz="2100" dirty="0">
                <a:sym typeface="+mn-ea"/>
              </a:rPr>
              <a:t>号文的内容，</a:t>
            </a:r>
            <a:r>
              <a:rPr lang="en-US" altLang="zh-CN" sz="2100" dirty="0">
                <a:sym typeface="+mn-ea"/>
              </a:rPr>
              <a:t>4</a:t>
            </a:r>
            <a:r>
              <a:rPr lang="zh-CN" altLang="zh-CN" sz="2100" dirty="0">
                <a:sym typeface="+mn-ea"/>
              </a:rPr>
              <a:t>条新增内容：验收人员、第三方监测方案内容、“修改后通过”处理和专家库管理。</a:t>
            </a:r>
            <a:r>
              <a:rPr lang="en-US" altLang="zh-CN" sz="2100" dirty="0">
                <a:sym typeface="+mn-ea"/>
              </a:rPr>
              <a:t>31</a:t>
            </a:r>
            <a:r>
              <a:rPr lang="zh-CN" altLang="zh-CN" sz="2100" dirty="0">
                <a:sym typeface="+mn-ea"/>
              </a:rPr>
              <a:t>号文既不能没有又不能与</a:t>
            </a:r>
            <a:r>
              <a:rPr lang="en-US" altLang="zh-CN" sz="2100" dirty="0">
                <a:sym typeface="+mn-ea"/>
              </a:rPr>
              <a:t>37</a:t>
            </a:r>
            <a:r>
              <a:rPr lang="zh-CN" altLang="zh-CN" sz="2100" dirty="0">
                <a:sym typeface="+mn-ea"/>
              </a:rPr>
              <a:t>号令合一起，如果没有，</a:t>
            </a:r>
            <a:r>
              <a:rPr lang="en-US" altLang="zh-CN" sz="2100" dirty="0">
                <a:sym typeface="+mn-ea"/>
              </a:rPr>
              <a:t>37</a:t>
            </a:r>
            <a:r>
              <a:rPr lang="zh-CN" altLang="zh-CN" sz="2100" dirty="0">
                <a:sym typeface="+mn-ea"/>
              </a:rPr>
              <a:t>号令可操作性差；如果合一起，则限制技术发展，也有损政府令的权威性。</a:t>
            </a:r>
            <a:endParaRPr lang="zh-CN" altLang="en-US" sz="2100" dirty="0">
              <a:solidFill>
                <a:schemeClr val="bg1"/>
              </a:solidFill>
              <a:latin typeface="微软雅黑" panose="020B0503020204020204" pitchFamily="34" charset="-122"/>
              <a:ea typeface="微软雅黑" panose="020B0503020204020204" pitchFamily="34" charset="-122"/>
            </a:endParaRPr>
          </a:p>
        </p:txBody>
      </p:sp>
      <p:sp>
        <p:nvSpPr>
          <p:cNvPr id="8"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住建部</a:t>
            </a:r>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en-US" sz="1800" dirty="0">
                <a:solidFill>
                  <a:schemeClr val="tx2"/>
                </a:solidFill>
                <a:latin typeface="微软雅黑" panose="020B0503020204020204" pitchFamily="34" charset="-122"/>
                <a:ea typeface="微软雅黑" panose="020B0503020204020204" pitchFamily="34" charset="-122"/>
              </a:rPr>
              <a:t>号令、</a:t>
            </a:r>
            <a:r>
              <a:rPr lang="en-US" altLang="zh-CN" sz="1800" dirty="0">
                <a:solidFill>
                  <a:schemeClr val="tx2"/>
                </a:solidFill>
                <a:latin typeface="微软雅黑" panose="020B0503020204020204" pitchFamily="34" charset="-122"/>
                <a:ea typeface="微软雅黑" panose="020B0503020204020204" pitchFamily="34" charset="-122"/>
              </a:rPr>
              <a:t>31</a:t>
            </a:r>
            <a:r>
              <a:rPr lang="zh-CN" altLang="en-US" sz="1800" dirty="0">
                <a:solidFill>
                  <a:schemeClr val="tx2"/>
                </a:solidFill>
                <a:latin typeface="微软雅黑" panose="020B0503020204020204" pitchFamily="34" charset="-122"/>
                <a:ea typeface="微软雅黑" panose="020B0503020204020204" pitchFamily="34" charset="-122"/>
              </a:rPr>
              <a:t>号文背景介绍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
        <p:nvSpPr>
          <p:cNvPr id="9"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01</a:t>
            </a:r>
            <a:endParaRPr lang="zh-CN" altLang="en-US" sz="1800" b="1" dirty="0">
              <a:solidFill>
                <a:schemeClr val="bg1"/>
              </a:solidFill>
              <a:latin typeface="黑体" panose="02010609060101010101" pitchFamily="49" charset="-122"/>
              <a:ea typeface="黑体" panose="02010609060101010101" pitchFamily="49"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ldLvl="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24" y="0"/>
            <a:ext cx="9144000" cy="5145088"/>
          </a:xfrm>
          <a:prstGeom prst="rect">
            <a:avLst/>
          </a:prstGeom>
        </p:spPr>
      </p:pic>
      <p:grpSp>
        <p:nvGrpSpPr>
          <p:cNvPr id="5" name="组合 41"/>
          <p:cNvGrpSpPr/>
          <p:nvPr/>
        </p:nvGrpSpPr>
        <p:grpSpPr>
          <a:xfrm>
            <a:off x="0" y="1651830"/>
            <a:ext cx="9144000" cy="1814777"/>
            <a:chOff x="170694" y="177982"/>
            <a:chExt cx="3936004" cy="781165"/>
          </a:xfrm>
        </p:grpSpPr>
        <p:sp>
          <p:nvSpPr>
            <p:cNvPr id="6" name="等腰三角形 5"/>
            <p:cNvSpPr/>
            <p:nvPr/>
          </p:nvSpPr>
          <p:spPr>
            <a:xfrm>
              <a:off x="1233863" y="177982"/>
              <a:ext cx="355284" cy="35651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7" name="等腰三角形 6"/>
            <p:cNvSpPr/>
            <p:nvPr/>
          </p:nvSpPr>
          <p:spPr>
            <a:xfrm flipV="1">
              <a:off x="200258" y="602633"/>
              <a:ext cx="355284" cy="35651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8" name="矩形 7"/>
            <p:cNvSpPr/>
            <p:nvPr/>
          </p:nvSpPr>
          <p:spPr>
            <a:xfrm>
              <a:off x="170694" y="261768"/>
              <a:ext cx="3936004" cy="611981"/>
            </a:xfrm>
            <a:prstGeom prst="rect">
              <a:avLst/>
            </a:prstGeom>
            <a:solidFill>
              <a:srgbClr val="00468C"/>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p>
          </p:txBody>
        </p:sp>
        <p:sp>
          <p:nvSpPr>
            <p:cNvPr id="9" name="平行四边形 8"/>
            <p:cNvSpPr/>
            <p:nvPr/>
          </p:nvSpPr>
          <p:spPr>
            <a:xfrm>
              <a:off x="376965" y="178257"/>
              <a:ext cx="1036076" cy="779005"/>
            </a:xfrm>
            <a:prstGeom prst="parallelogram">
              <a:avLst>
                <a:gd name="adj" fmla="val 48207"/>
              </a:avLst>
            </a:prstGeom>
            <a:solidFill>
              <a:srgbClr val="0050A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10" name="文本框 6"/>
            <p:cNvSpPr txBox="1"/>
            <p:nvPr/>
          </p:nvSpPr>
          <p:spPr>
            <a:xfrm>
              <a:off x="619912" y="284178"/>
              <a:ext cx="569115" cy="559734"/>
            </a:xfrm>
            <a:prstGeom prst="rect">
              <a:avLst/>
            </a:prstGeom>
            <a:noFill/>
          </p:spPr>
          <p:txBody>
            <a:bodyPr wrap="square" lIns="68580" tIns="34290" rIns="68580" bIns="34290" rtlCol="0">
              <a:spAutoFit/>
            </a:bodyPr>
            <a:lstStyle/>
            <a:p>
              <a:r>
                <a:rPr lang="en-US" altLang="zh-CN" sz="8000" dirty="0" smtClean="0">
                  <a:solidFill>
                    <a:schemeClr val="bg1">
                      <a:lumMod val="95000"/>
                    </a:schemeClr>
                  </a:solidFill>
                  <a:latin typeface="Impact" panose="020B0806030902050204" pitchFamily="34" charset="0"/>
                </a:rPr>
                <a:t>06</a:t>
              </a:r>
              <a:endParaRPr lang="zh-CN" altLang="en-US" sz="8000" dirty="0">
                <a:solidFill>
                  <a:schemeClr val="bg1">
                    <a:lumMod val="95000"/>
                  </a:schemeClr>
                </a:solidFill>
                <a:latin typeface="Impact" panose="020B0806030902050204" pitchFamily="34" charset="0"/>
              </a:endParaRPr>
            </a:p>
          </p:txBody>
        </p:sp>
      </p:grpSp>
      <p:sp>
        <p:nvSpPr>
          <p:cNvPr id="11" name="TextBox 10"/>
          <p:cNvSpPr txBox="1"/>
          <p:nvPr/>
        </p:nvSpPr>
        <p:spPr>
          <a:xfrm>
            <a:off x="2990343" y="2362457"/>
            <a:ext cx="5472608" cy="623250"/>
          </a:xfrm>
          <a:prstGeom prst="rect">
            <a:avLst/>
          </a:prstGeom>
          <a:noFill/>
        </p:spPr>
        <p:txBody>
          <a:bodyPr wrap="square" lIns="68584" tIns="34291" rIns="68584" bIns="34291" rtlCol="0">
            <a:spAutoFit/>
          </a:bodyPr>
          <a:lstStyle/>
          <a:p>
            <a:r>
              <a:rPr lang="zh-CN" altLang="en-US" sz="3600" b="1" dirty="0">
                <a:solidFill>
                  <a:schemeClr val="bg1"/>
                </a:solidFill>
                <a:latin typeface="微软雅黑" panose="020B0503020204020204" pitchFamily="34" charset="-122"/>
                <a:ea typeface="微软雅黑" panose="020B0503020204020204" pitchFamily="34" charset="-122"/>
              </a:rPr>
              <a:t>危大工程安全管理档案</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10"/>
          <p:cNvSpPr txBox="1"/>
          <p:nvPr/>
        </p:nvSpPr>
        <p:spPr>
          <a:xfrm>
            <a:off x="489139" y="688783"/>
            <a:ext cx="2492990" cy="323037"/>
          </a:xfrm>
          <a:prstGeom prst="rect">
            <a:avLst/>
          </a:prstGeom>
          <a:noFill/>
        </p:spPr>
        <p:txBody>
          <a:bodyPr wrap="none" rtlCol="0">
            <a:spAutoFit/>
          </a:bodyPr>
          <a:lstStyle/>
          <a:p>
            <a:r>
              <a:rPr lang="zh-CN" altLang="en-US" sz="1500" b="1" dirty="0">
                <a:solidFill>
                  <a:srgbClr val="CC0000"/>
                </a:solidFill>
                <a:latin typeface="微软雅黑" panose="020B0503020204020204" pitchFamily="34" charset="-122"/>
                <a:ea typeface="微软雅黑" panose="020B0503020204020204" pitchFamily="34" charset="-122"/>
                <a:cs typeface="+mn-ea"/>
              </a:rPr>
              <a:t>危大工程管理档案应包括：</a:t>
            </a:r>
            <a:endParaRPr lang="zh-CN" altLang="en-US" sz="1500" b="1" dirty="0">
              <a:solidFill>
                <a:srgbClr val="CC0000"/>
              </a:solidFill>
              <a:latin typeface="微软雅黑" panose="020B0503020204020204" pitchFamily="34" charset="-122"/>
              <a:ea typeface="微软雅黑" panose="020B0503020204020204" pitchFamily="34" charset="-122"/>
              <a:cs typeface="+mn-ea"/>
            </a:endParaRPr>
          </a:p>
        </p:txBody>
      </p:sp>
      <p:sp>
        <p:nvSpPr>
          <p:cNvPr id="8" name="文本框 3"/>
          <p:cNvSpPr txBox="1"/>
          <p:nvPr/>
        </p:nvSpPr>
        <p:spPr>
          <a:xfrm>
            <a:off x="833725" y="996713"/>
            <a:ext cx="4517848" cy="276999"/>
          </a:xfrm>
          <a:prstGeom prst="rect">
            <a:avLst/>
          </a:prstGeom>
          <a:noFill/>
        </p:spPr>
        <p:txBody>
          <a:bodyPr wrap="square" rtlCol="0">
            <a:spAutoFit/>
          </a:bodyPr>
          <a:lstStyle/>
          <a:p>
            <a:r>
              <a:rPr lang="zh-CN" altLang="en-US" sz="1200" dirty="0">
                <a:solidFill>
                  <a:schemeClr val="tx2"/>
                </a:solidFill>
              </a:rPr>
              <a:t>危险性较大的分部分项工程清单</a:t>
            </a:r>
            <a:endParaRPr lang="zh-CN" altLang="en-US" sz="1200" dirty="0">
              <a:solidFill>
                <a:schemeClr val="tx2"/>
              </a:solidFill>
            </a:endParaRPr>
          </a:p>
        </p:txBody>
      </p:sp>
      <p:sp>
        <p:nvSpPr>
          <p:cNvPr id="10" name="文本框 6"/>
          <p:cNvSpPr txBox="1"/>
          <p:nvPr/>
        </p:nvSpPr>
        <p:spPr>
          <a:xfrm>
            <a:off x="850939" y="1318356"/>
            <a:ext cx="2492990" cy="276999"/>
          </a:xfrm>
          <a:prstGeom prst="rect">
            <a:avLst/>
          </a:prstGeom>
          <a:noFill/>
        </p:spPr>
        <p:txBody>
          <a:bodyPr wrap="none" rtlCol="0" anchor="t">
            <a:spAutoFit/>
          </a:bodyPr>
          <a:lstStyle/>
          <a:p>
            <a:r>
              <a:rPr lang="zh-CN" altLang="en-US" sz="1200" dirty="0">
                <a:solidFill>
                  <a:schemeClr val="tx2"/>
                </a:solidFill>
                <a:sym typeface="+mn-ea"/>
              </a:rPr>
              <a:t>危险性较大的分部分项工程汇总表</a:t>
            </a:r>
            <a:endParaRPr lang="zh-CN" altLang="en-US" sz="1200" dirty="0">
              <a:solidFill>
                <a:schemeClr val="tx2"/>
              </a:solidFill>
              <a:sym typeface="+mn-ea"/>
            </a:endParaRPr>
          </a:p>
        </p:txBody>
      </p:sp>
      <p:sp>
        <p:nvSpPr>
          <p:cNvPr id="11" name="文本框 7"/>
          <p:cNvSpPr txBox="1"/>
          <p:nvPr/>
        </p:nvSpPr>
        <p:spPr>
          <a:xfrm>
            <a:off x="836619" y="1666256"/>
            <a:ext cx="5790415" cy="276999"/>
          </a:xfrm>
          <a:prstGeom prst="rect">
            <a:avLst/>
          </a:prstGeom>
          <a:noFill/>
        </p:spPr>
        <p:txBody>
          <a:bodyPr wrap="square" rtlCol="0">
            <a:spAutoFit/>
          </a:bodyPr>
          <a:lstStyle/>
          <a:p>
            <a:r>
              <a:rPr lang="zh-CN" altLang="en-US" sz="1200" dirty="0">
                <a:solidFill>
                  <a:schemeClr val="tx2"/>
                </a:solidFill>
              </a:rPr>
              <a:t>危险性较大的分部分项工程专项施工方案（图纸、计算书、审核单、专家论证等）</a:t>
            </a:r>
            <a:endParaRPr lang="zh-CN" altLang="en-US" sz="1200" dirty="0">
              <a:solidFill>
                <a:schemeClr val="tx2"/>
              </a:solidFill>
            </a:endParaRPr>
          </a:p>
        </p:txBody>
      </p:sp>
      <p:sp>
        <p:nvSpPr>
          <p:cNvPr id="12" name="文本框 8"/>
          <p:cNvSpPr txBox="1"/>
          <p:nvPr/>
        </p:nvSpPr>
        <p:spPr>
          <a:xfrm>
            <a:off x="817142" y="2021927"/>
            <a:ext cx="6114324" cy="276999"/>
          </a:xfrm>
          <a:prstGeom prst="rect">
            <a:avLst/>
          </a:prstGeom>
          <a:noFill/>
        </p:spPr>
        <p:txBody>
          <a:bodyPr wrap="square" rtlCol="0">
            <a:spAutoFit/>
          </a:bodyPr>
          <a:lstStyle/>
          <a:p>
            <a:r>
              <a:rPr lang="zh-CN" altLang="en-US" sz="1200" dirty="0">
                <a:solidFill>
                  <a:schemeClr val="tx2"/>
                </a:solidFill>
              </a:rPr>
              <a:t>危险性较大的分部分项工程专项施工方案培训及交底（管理人员、施工作业人员）</a:t>
            </a:r>
            <a:endParaRPr lang="zh-CN" altLang="en-US" sz="1200" dirty="0">
              <a:solidFill>
                <a:schemeClr val="tx2"/>
              </a:solidFill>
            </a:endParaRPr>
          </a:p>
        </p:txBody>
      </p:sp>
      <p:sp>
        <p:nvSpPr>
          <p:cNvPr id="13" name="文本框 9"/>
          <p:cNvSpPr txBox="1"/>
          <p:nvPr/>
        </p:nvSpPr>
        <p:spPr>
          <a:xfrm>
            <a:off x="817142" y="2385289"/>
            <a:ext cx="4926656" cy="276999"/>
          </a:xfrm>
          <a:prstGeom prst="rect">
            <a:avLst/>
          </a:prstGeom>
          <a:noFill/>
        </p:spPr>
        <p:txBody>
          <a:bodyPr wrap="square" rtlCol="0">
            <a:spAutoFit/>
          </a:bodyPr>
          <a:lstStyle/>
          <a:p>
            <a:r>
              <a:rPr lang="zh-CN" altLang="en-US" sz="1200" dirty="0">
                <a:solidFill>
                  <a:schemeClr val="tx2"/>
                </a:solidFill>
              </a:rPr>
              <a:t>危险性较大的分部分项工程专项施工应急预案及现场应急处置措施</a:t>
            </a:r>
            <a:endParaRPr lang="zh-CN" altLang="en-US" sz="1200" dirty="0">
              <a:solidFill>
                <a:schemeClr val="tx2"/>
              </a:solidFill>
            </a:endParaRPr>
          </a:p>
        </p:txBody>
      </p:sp>
      <p:sp>
        <p:nvSpPr>
          <p:cNvPr id="14" name="文本框 10"/>
          <p:cNvSpPr txBox="1"/>
          <p:nvPr/>
        </p:nvSpPr>
        <p:spPr>
          <a:xfrm>
            <a:off x="850939" y="2747700"/>
            <a:ext cx="4818686" cy="276999"/>
          </a:xfrm>
          <a:prstGeom prst="rect">
            <a:avLst/>
          </a:prstGeom>
          <a:noFill/>
        </p:spPr>
        <p:txBody>
          <a:bodyPr wrap="square" rtlCol="0">
            <a:spAutoFit/>
          </a:bodyPr>
          <a:lstStyle/>
          <a:p>
            <a:r>
              <a:rPr lang="zh-CN" altLang="en-US" sz="1200" dirty="0">
                <a:solidFill>
                  <a:schemeClr val="tx2"/>
                </a:solidFill>
              </a:rPr>
              <a:t>危险性较大的分部分项工程专项施工专项检查、整改、巡视记录</a:t>
            </a:r>
            <a:endParaRPr lang="zh-CN" altLang="en-US" sz="1200" dirty="0">
              <a:solidFill>
                <a:schemeClr val="tx2"/>
              </a:solidFill>
            </a:endParaRPr>
          </a:p>
        </p:txBody>
      </p:sp>
      <p:sp>
        <p:nvSpPr>
          <p:cNvPr id="15" name="文本框 12"/>
          <p:cNvSpPr txBox="1"/>
          <p:nvPr/>
        </p:nvSpPr>
        <p:spPr>
          <a:xfrm>
            <a:off x="833725" y="3123899"/>
            <a:ext cx="5779465" cy="276999"/>
          </a:xfrm>
          <a:prstGeom prst="rect">
            <a:avLst/>
          </a:prstGeom>
          <a:noFill/>
        </p:spPr>
        <p:txBody>
          <a:bodyPr wrap="square" rtlCol="0">
            <a:spAutoFit/>
          </a:bodyPr>
          <a:lstStyle/>
          <a:p>
            <a:r>
              <a:rPr lang="zh-CN" altLang="en-US" sz="1200" dirty="0">
                <a:solidFill>
                  <a:schemeClr val="tx2"/>
                </a:solidFill>
              </a:rPr>
              <a:t>危险性较大的分部分项工程专项施工应急演练及应急知识、技能培训</a:t>
            </a:r>
            <a:endParaRPr lang="zh-CN" altLang="en-US" sz="1200" dirty="0">
              <a:solidFill>
                <a:schemeClr val="tx2"/>
              </a:solidFill>
            </a:endParaRPr>
          </a:p>
        </p:txBody>
      </p:sp>
      <p:sp>
        <p:nvSpPr>
          <p:cNvPr id="16" name="文本框 11"/>
          <p:cNvSpPr txBox="1"/>
          <p:nvPr/>
        </p:nvSpPr>
        <p:spPr>
          <a:xfrm>
            <a:off x="850939" y="3494179"/>
            <a:ext cx="4062730" cy="276999"/>
          </a:xfrm>
          <a:prstGeom prst="rect">
            <a:avLst/>
          </a:prstGeom>
          <a:noFill/>
        </p:spPr>
        <p:txBody>
          <a:bodyPr wrap="square" rtlCol="0">
            <a:spAutoFit/>
          </a:bodyPr>
          <a:lstStyle/>
          <a:p>
            <a:r>
              <a:rPr lang="zh-CN" altLang="en-US" sz="1200" dirty="0">
                <a:solidFill>
                  <a:schemeClr val="tx2"/>
                </a:solidFill>
              </a:rPr>
              <a:t>危险性较大的分部分项工程专项施工第三方监测记录</a:t>
            </a:r>
            <a:endParaRPr lang="zh-CN" altLang="en-US" sz="1200" dirty="0">
              <a:solidFill>
                <a:schemeClr val="tx2"/>
              </a:solidFill>
            </a:endParaRPr>
          </a:p>
        </p:txBody>
      </p:sp>
      <p:sp>
        <p:nvSpPr>
          <p:cNvPr id="17" name="文本框 13"/>
          <p:cNvSpPr txBox="1"/>
          <p:nvPr/>
        </p:nvSpPr>
        <p:spPr>
          <a:xfrm>
            <a:off x="850939" y="3885875"/>
            <a:ext cx="5147413" cy="276999"/>
          </a:xfrm>
          <a:prstGeom prst="rect">
            <a:avLst/>
          </a:prstGeom>
          <a:noFill/>
        </p:spPr>
        <p:txBody>
          <a:bodyPr wrap="square" rtlCol="0">
            <a:spAutoFit/>
          </a:bodyPr>
          <a:lstStyle/>
          <a:p>
            <a:r>
              <a:rPr lang="zh-CN" altLang="en-US" sz="1200" dirty="0">
                <a:solidFill>
                  <a:schemeClr val="tx2"/>
                </a:solidFill>
              </a:rPr>
              <a:t>危险性较大的分部分项工程专项施工初步验收和最终验收记录</a:t>
            </a:r>
            <a:endParaRPr lang="zh-CN" altLang="en-US" sz="1200" dirty="0">
              <a:solidFill>
                <a:schemeClr val="tx2"/>
              </a:solidFill>
            </a:endParaRPr>
          </a:p>
        </p:txBody>
      </p:sp>
      <p:sp>
        <p:nvSpPr>
          <p:cNvPr id="18" name="文本框 14"/>
          <p:cNvSpPr txBox="1"/>
          <p:nvPr/>
        </p:nvSpPr>
        <p:spPr>
          <a:xfrm>
            <a:off x="814109" y="4262015"/>
            <a:ext cx="4818686" cy="276999"/>
          </a:xfrm>
          <a:prstGeom prst="rect">
            <a:avLst/>
          </a:prstGeom>
          <a:noFill/>
        </p:spPr>
        <p:txBody>
          <a:bodyPr wrap="square" rtlCol="0">
            <a:spAutoFit/>
          </a:bodyPr>
          <a:lstStyle/>
          <a:p>
            <a:r>
              <a:rPr lang="zh-CN" altLang="en-US" sz="1200" dirty="0">
                <a:solidFill>
                  <a:schemeClr val="tx2"/>
                </a:solidFill>
              </a:rPr>
              <a:t>危险性较大的分部分项工程专项施工过程中项目负责人现场带班记录</a:t>
            </a:r>
            <a:endParaRPr lang="zh-CN" altLang="en-US" sz="1200" dirty="0">
              <a:solidFill>
                <a:schemeClr val="tx2"/>
              </a:solidFill>
            </a:endParaRPr>
          </a:p>
        </p:txBody>
      </p:sp>
      <p:sp>
        <p:nvSpPr>
          <p:cNvPr id="19"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危大工程安全管理档案</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
        <p:nvSpPr>
          <p:cNvPr id="20"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06</a:t>
            </a:r>
            <a:endParaRPr lang="zh-CN" altLang="en-US" sz="1800" b="1" dirty="0">
              <a:solidFill>
                <a:schemeClr val="bg1"/>
              </a:solidFill>
              <a:latin typeface="黑体" panose="02010609060101010101" pitchFamily="49" charset="-122"/>
              <a:ea typeface="黑体" panose="02010609060101010101" pitchFamily="49" charset="-122"/>
            </a:endParaRPr>
          </a:p>
        </p:txBody>
      </p:sp>
    </p:spTree>
  </p:cSld>
  <p:clrMapOvr>
    <a:masterClrMapping/>
  </p:clrMapOvr>
  <p:transition spd="slow">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24" y="0"/>
            <a:ext cx="9144000" cy="5145088"/>
          </a:xfrm>
          <a:prstGeom prst="rect">
            <a:avLst/>
          </a:prstGeom>
        </p:spPr>
      </p:pic>
      <p:grpSp>
        <p:nvGrpSpPr>
          <p:cNvPr id="5" name="组合 41"/>
          <p:cNvGrpSpPr/>
          <p:nvPr/>
        </p:nvGrpSpPr>
        <p:grpSpPr>
          <a:xfrm>
            <a:off x="0" y="1651830"/>
            <a:ext cx="9144000" cy="1814777"/>
            <a:chOff x="170694" y="177982"/>
            <a:chExt cx="3936004" cy="781165"/>
          </a:xfrm>
        </p:grpSpPr>
        <p:sp>
          <p:nvSpPr>
            <p:cNvPr id="6" name="等腰三角形 5"/>
            <p:cNvSpPr/>
            <p:nvPr/>
          </p:nvSpPr>
          <p:spPr>
            <a:xfrm>
              <a:off x="1233863" y="177982"/>
              <a:ext cx="355284" cy="35651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7" name="等腰三角形 6"/>
            <p:cNvSpPr/>
            <p:nvPr/>
          </p:nvSpPr>
          <p:spPr>
            <a:xfrm flipV="1">
              <a:off x="200258" y="602633"/>
              <a:ext cx="355284" cy="35651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8" name="矩形 7"/>
            <p:cNvSpPr/>
            <p:nvPr/>
          </p:nvSpPr>
          <p:spPr>
            <a:xfrm>
              <a:off x="170694" y="261768"/>
              <a:ext cx="3936004" cy="611981"/>
            </a:xfrm>
            <a:prstGeom prst="rect">
              <a:avLst/>
            </a:prstGeom>
            <a:solidFill>
              <a:srgbClr val="00468C"/>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p>
          </p:txBody>
        </p:sp>
        <p:sp>
          <p:nvSpPr>
            <p:cNvPr id="9" name="平行四边形 8"/>
            <p:cNvSpPr/>
            <p:nvPr/>
          </p:nvSpPr>
          <p:spPr>
            <a:xfrm>
              <a:off x="376965" y="178257"/>
              <a:ext cx="1036076" cy="779005"/>
            </a:xfrm>
            <a:prstGeom prst="parallelogram">
              <a:avLst>
                <a:gd name="adj" fmla="val 48207"/>
              </a:avLst>
            </a:prstGeom>
            <a:solidFill>
              <a:srgbClr val="0050A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10" name="文本框 6"/>
            <p:cNvSpPr txBox="1"/>
            <p:nvPr/>
          </p:nvSpPr>
          <p:spPr>
            <a:xfrm>
              <a:off x="619912" y="284178"/>
              <a:ext cx="569115" cy="559734"/>
            </a:xfrm>
            <a:prstGeom prst="rect">
              <a:avLst/>
            </a:prstGeom>
            <a:noFill/>
          </p:spPr>
          <p:txBody>
            <a:bodyPr wrap="square" lIns="68580" tIns="34290" rIns="68580" bIns="34290" rtlCol="0">
              <a:spAutoFit/>
            </a:bodyPr>
            <a:lstStyle/>
            <a:p>
              <a:r>
                <a:rPr lang="en-US" altLang="zh-CN" sz="8000" dirty="0" smtClean="0">
                  <a:solidFill>
                    <a:schemeClr val="bg1">
                      <a:lumMod val="95000"/>
                    </a:schemeClr>
                  </a:solidFill>
                  <a:latin typeface="Impact" panose="020B0806030902050204" pitchFamily="34" charset="0"/>
                </a:rPr>
                <a:t>07</a:t>
              </a:r>
              <a:endParaRPr lang="zh-CN" altLang="en-US" sz="8000" dirty="0">
                <a:solidFill>
                  <a:schemeClr val="bg1">
                    <a:lumMod val="95000"/>
                  </a:schemeClr>
                </a:solidFill>
                <a:latin typeface="Impact" panose="020B0806030902050204" pitchFamily="34" charset="0"/>
              </a:endParaRPr>
            </a:p>
          </p:txBody>
        </p:sp>
      </p:grpSp>
      <p:sp>
        <p:nvSpPr>
          <p:cNvPr id="11" name="TextBox 10"/>
          <p:cNvSpPr txBox="1"/>
          <p:nvPr/>
        </p:nvSpPr>
        <p:spPr>
          <a:xfrm>
            <a:off x="2990343" y="2362457"/>
            <a:ext cx="5472608" cy="623250"/>
          </a:xfrm>
          <a:prstGeom prst="rect">
            <a:avLst/>
          </a:prstGeom>
          <a:noFill/>
        </p:spPr>
        <p:txBody>
          <a:bodyPr wrap="square" lIns="68584" tIns="34291" rIns="68584" bIns="34291" rtlCol="0">
            <a:spAutoFit/>
          </a:bodyPr>
          <a:lstStyle/>
          <a:p>
            <a:r>
              <a:rPr lang="zh-CN" altLang="en-US" sz="3600" b="1" dirty="0">
                <a:solidFill>
                  <a:schemeClr val="bg1"/>
                </a:solidFill>
                <a:latin typeface="微软雅黑" panose="020B0503020204020204" pitchFamily="34" charset="-122"/>
                <a:ea typeface="微软雅黑" panose="020B0503020204020204" pitchFamily="34" charset="-122"/>
              </a:rPr>
              <a:t>危大工程施工管理措施</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10"/>
          <p:cNvSpPr txBox="1"/>
          <p:nvPr/>
        </p:nvSpPr>
        <p:spPr>
          <a:xfrm>
            <a:off x="326089" y="581742"/>
            <a:ext cx="8240795" cy="553741"/>
          </a:xfrm>
          <a:prstGeom prst="rect">
            <a:avLst/>
          </a:prstGeom>
          <a:noFill/>
        </p:spPr>
        <p:txBody>
          <a:bodyPr wrap="square" rtlCol="0">
            <a:spAutoFit/>
          </a:bodyPr>
          <a:lstStyle/>
          <a:p>
            <a:r>
              <a:rPr lang="zh-CN" altLang="en-US" sz="1500" b="1" dirty="0">
                <a:solidFill>
                  <a:srgbClr val="CC0000"/>
                </a:solidFill>
                <a:latin typeface="微软雅黑" panose="020B0503020204020204" pitchFamily="34" charset="-122"/>
                <a:ea typeface="微软雅黑" panose="020B0503020204020204" pitchFamily="34" charset="-122"/>
                <a:cs typeface="+mn-ea"/>
              </a:rPr>
              <a:t>危大工程施工管理措施从人、材、机、环境、管理等五个方面进行管控，以保障危大工程施工的顺利进行</a:t>
            </a:r>
            <a:endParaRPr lang="zh-CN" altLang="en-US" sz="1500" b="1" dirty="0">
              <a:solidFill>
                <a:srgbClr val="CC0000"/>
              </a:solidFill>
              <a:latin typeface="微软雅黑" panose="020B0503020204020204" pitchFamily="34" charset="-122"/>
              <a:ea typeface="微软雅黑" panose="020B0503020204020204" pitchFamily="34" charset="-122"/>
              <a:cs typeface="+mn-ea"/>
            </a:endParaRPr>
          </a:p>
        </p:txBody>
      </p:sp>
      <p:sp>
        <p:nvSpPr>
          <p:cNvPr id="8" name="文本框 13"/>
          <p:cNvSpPr txBox="1"/>
          <p:nvPr/>
        </p:nvSpPr>
        <p:spPr>
          <a:xfrm>
            <a:off x="620969" y="1172777"/>
            <a:ext cx="3416712" cy="299954"/>
          </a:xfrm>
          <a:prstGeom prst="rect">
            <a:avLst/>
          </a:prstGeom>
          <a:noFill/>
        </p:spPr>
        <p:txBody>
          <a:bodyPr wrap="square" rtlCol="0">
            <a:spAutoFit/>
          </a:bodyPr>
          <a:lstStyle/>
          <a:p>
            <a:r>
              <a:rPr lang="zh-CN" altLang="en-US" sz="1350" b="1" dirty="0">
                <a:solidFill>
                  <a:schemeClr val="tx2"/>
                </a:solidFill>
              </a:rPr>
              <a:t>人员方面：</a:t>
            </a:r>
            <a:endParaRPr lang="zh-CN" altLang="en-US" sz="1350" b="1" dirty="0">
              <a:solidFill>
                <a:schemeClr val="tx2"/>
              </a:solidFill>
            </a:endParaRPr>
          </a:p>
        </p:txBody>
      </p:sp>
      <p:sp>
        <p:nvSpPr>
          <p:cNvPr id="10" name="文本框 2"/>
          <p:cNvSpPr txBox="1"/>
          <p:nvPr/>
        </p:nvSpPr>
        <p:spPr>
          <a:xfrm>
            <a:off x="882460" y="1439187"/>
            <a:ext cx="2447887" cy="299954"/>
          </a:xfrm>
          <a:prstGeom prst="rect">
            <a:avLst/>
          </a:prstGeom>
          <a:noFill/>
        </p:spPr>
        <p:txBody>
          <a:bodyPr wrap="square" rtlCol="0" anchor="t">
            <a:spAutoFit/>
          </a:bodyPr>
          <a:lstStyle/>
          <a:p>
            <a:pPr algn="l"/>
            <a:r>
              <a:rPr lang="zh-CN" altLang="en-US" sz="1350" dirty="0">
                <a:solidFill>
                  <a:schemeClr val="tx2"/>
                </a:solidFill>
              </a:rPr>
              <a:t>建立健全的人员教育培训制度</a:t>
            </a:r>
            <a:endParaRPr lang="zh-CN" altLang="en-US" sz="1350" dirty="0">
              <a:solidFill>
                <a:schemeClr val="tx2"/>
              </a:solidFill>
            </a:endParaRPr>
          </a:p>
        </p:txBody>
      </p:sp>
      <p:sp>
        <p:nvSpPr>
          <p:cNvPr id="11" name="文本框 7"/>
          <p:cNvSpPr txBox="1"/>
          <p:nvPr/>
        </p:nvSpPr>
        <p:spPr>
          <a:xfrm>
            <a:off x="837220" y="1750946"/>
            <a:ext cx="5894177" cy="299954"/>
          </a:xfrm>
          <a:prstGeom prst="rect">
            <a:avLst/>
          </a:prstGeom>
          <a:noFill/>
        </p:spPr>
        <p:txBody>
          <a:bodyPr wrap="square" rtlCol="0" anchor="t">
            <a:spAutoFit/>
          </a:bodyPr>
          <a:lstStyle/>
          <a:p>
            <a:pPr algn="l"/>
            <a:r>
              <a:rPr lang="zh-CN" altLang="en-US" sz="1350" dirty="0">
                <a:solidFill>
                  <a:schemeClr val="tx2"/>
                </a:solidFill>
              </a:rPr>
              <a:t>加强对施工作业人员进场的管控（年龄、体检、身体是否健全、三级教育等）</a:t>
            </a:r>
            <a:endParaRPr lang="zh-CN" altLang="en-US" sz="1350" dirty="0">
              <a:solidFill>
                <a:schemeClr val="tx2"/>
              </a:solidFill>
            </a:endParaRPr>
          </a:p>
        </p:txBody>
      </p:sp>
      <p:sp>
        <p:nvSpPr>
          <p:cNvPr id="12" name="文本框 3"/>
          <p:cNvSpPr txBox="1"/>
          <p:nvPr/>
        </p:nvSpPr>
        <p:spPr>
          <a:xfrm>
            <a:off x="845064" y="2110925"/>
            <a:ext cx="5304503" cy="507575"/>
          </a:xfrm>
          <a:prstGeom prst="rect">
            <a:avLst/>
          </a:prstGeom>
          <a:noFill/>
        </p:spPr>
        <p:txBody>
          <a:bodyPr wrap="square" rtlCol="0" anchor="t">
            <a:spAutoFit/>
          </a:bodyPr>
          <a:lstStyle/>
          <a:p>
            <a:pPr algn="l"/>
            <a:r>
              <a:rPr lang="zh-CN" altLang="en-US" sz="1350" dirty="0">
                <a:solidFill>
                  <a:schemeClr val="tx2"/>
                </a:solidFill>
              </a:rPr>
              <a:t>积极开展有针对性的应急演练，以加强施工作业人员的应急处置能力</a:t>
            </a:r>
            <a:endParaRPr lang="zh-CN" altLang="en-US" sz="1350" dirty="0">
              <a:solidFill>
                <a:schemeClr val="tx2"/>
              </a:solidFill>
            </a:endParaRPr>
          </a:p>
        </p:txBody>
      </p:sp>
      <p:sp>
        <p:nvSpPr>
          <p:cNvPr id="13" name="文本框 12"/>
          <p:cNvSpPr txBox="1"/>
          <p:nvPr/>
        </p:nvSpPr>
        <p:spPr>
          <a:xfrm>
            <a:off x="813841" y="2464574"/>
            <a:ext cx="6889283" cy="299954"/>
          </a:xfrm>
          <a:prstGeom prst="rect">
            <a:avLst/>
          </a:prstGeom>
          <a:noFill/>
        </p:spPr>
        <p:txBody>
          <a:bodyPr wrap="square" rtlCol="0" anchor="t">
            <a:spAutoFit/>
          </a:bodyPr>
          <a:lstStyle/>
          <a:p>
            <a:pPr algn="l"/>
            <a:r>
              <a:rPr lang="zh-CN" altLang="en-US" sz="1350" dirty="0">
                <a:solidFill>
                  <a:schemeClr val="tx2"/>
                </a:solidFill>
              </a:rPr>
              <a:t>积极开展安全知识、技能与风险识别的培训，以加强施工作业人员的安全防范意识与技能</a:t>
            </a:r>
            <a:endParaRPr lang="zh-CN" altLang="en-US" sz="1350" dirty="0">
              <a:solidFill>
                <a:schemeClr val="tx2"/>
              </a:solidFill>
            </a:endParaRPr>
          </a:p>
        </p:txBody>
      </p:sp>
      <p:sp>
        <p:nvSpPr>
          <p:cNvPr id="14" name="文本框 1"/>
          <p:cNvSpPr txBox="1"/>
          <p:nvPr/>
        </p:nvSpPr>
        <p:spPr>
          <a:xfrm>
            <a:off x="813841" y="2824092"/>
            <a:ext cx="4621917" cy="507575"/>
          </a:xfrm>
          <a:prstGeom prst="rect">
            <a:avLst/>
          </a:prstGeom>
          <a:noFill/>
        </p:spPr>
        <p:txBody>
          <a:bodyPr wrap="square" rtlCol="0" anchor="t">
            <a:spAutoFit/>
          </a:bodyPr>
          <a:lstStyle/>
          <a:p>
            <a:pPr algn="l"/>
            <a:r>
              <a:rPr lang="zh-CN" altLang="en-US" sz="1350" dirty="0">
                <a:solidFill>
                  <a:schemeClr val="tx2"/>
                </a:solidFill>
              </a:rPr>
              <a:t>加强特种作业人员的管理，严禁无证人员进行特种作业施工</a:t>
            </a:r>
            <a:endParaRPr lang="zh-CN" altLang="en-US" sz="1350" dirty="0">
              <a:solidFill>
                <a:schemeClr val="tx2"/>
              </a:solidFill>
            </a:endParaRPr>
          </a:p>
        </p:txBody>
      </p:sp>
      <p:sp>
        <p:nvSpPr>
          <p:cNvPr id="15" name="文本框 4"/>
          <p:cNvSpPr txBox="1"/>
          <p:nvPr/>
        </p:nvSpPr>
        <p:spPr>
          <a:xfrm>
            <a:off x="824103" y="3153440"/>
            <a:ext cx="3622382" cy="299954"/>
          </a:xfrm>
          <a:prstGeom prst="rect">
            <a:avLst/>
          </a:prstGeom>
          <a:noFill/>
        </p:spPr>
        <p:txBody>
          <a:bodyPr wrap="square" rtlCol="0" anchor="t">
            <a:spAutoFit/>
          </a:bodyPr>
          <a:lstStyle/>
          <a:p>
            <a:pPr algn="l"/>
            <a:r>
              <a:rPr lang="zh-CN" altLang="en-US" sz="1350" dirty="0">
                <a:solidFill>
                  <a:schemeClr val="tx2"/>
                </a:solidFill>
              </a:rPr>
              <a:t>加强施工现场外来人员、与临时人员的管控</a:t>
            </a:r>
            <a:endParaRPr lang="zh-CN" altLang="en-US" sz="1350" dirty="0">
              <a:solidFill>
                <a:schemeClr val="tx2"/>
              </a:solidFill>
            </a:endParaRPr>
          </a:p>
        </p:txBody>
      </p:sp>
      <p:sp>
        <p:nvSpPr>
          <p:cNvPr id="16" name="文本框 1"/>
          <p:cNvSpPr txBox="1"/>
          <p:nvPr/>
        </p:nvSpPr>
        <p:spPr>
          <a:xfrm>
            <a:off x="802503" y="3436302"/>
            <a:ext cx="4859022" cy="299954"/>
          </a:xfrm>
          <a:prstGeom prst="rect">
            <a:avLst/>
          </a:prstGeom>
          <a:noFill/>
        </p:spPr>
        <p:txBody>
          <a:bodyPr wrap="none" rtlCol="0" anchor="t">
            <a:spAutoFit/>
          </a:bodyPr>
          <a:lstStyle/>
          <a:p>
            <a:pPr algn="l"/>
            <a:r>
              <a:rPr lang="zh-CN" altLang="en-US" sz="1350" dirty="0">
                <a:solidFill>
                  <a:schemeClr val="tx2"/>
                </a:solidFill>
              </a:rPr>
              <a:t>加强危大工程施工过程中各阶段一线作业人员的专项安全培训</a:t>
            </a:r>
            <a:endParaRPr lang="zh-CN" altLang="en-US" sz="1350" dirty="0">
              <a:solidFill>
                <a:schemeClr val="tx2"/>
              </a:solidFill>
            </a:endParaRPr>
          </a:p>
        </p:txBody>
      </p:sp>
      <p:sp>
        <p:nvSpPr>
          <p:cNvPr id="17"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smtClean="0">
                <a:solidFill>
                  <a:schemeClr val="tx2"/>
                </a:solidFill>
                <a:latin typeface="微软雅黑" panose="020B0503020204020204" pitchFamily="34" charset="-122"/>
                <a:ea typeface="微软雅黑" panose="020B0503020204020204" pitchFamily="34" charset="-122"/>
              </a:rPr>
              <a:t>危大</a:t>
            </a:r>
            <a:r>
              <a:rPr lang="zh-CN" altLang="en-US" sz="1800" dirty="0">
                <a:solidFill>
                  <a:schemeClr val="tx2"/>
                </a:solidFill>
                <a:latin typeface="微软雅黑" panose="020B0503020204020204" pitchFamily="34" charset="-122"/>
                <a:ea typeface="微软雅黑" panose="020B0503020204020204" pitchFamily="34" charset="-122"/>
              </a:rPr>
              <a:t>工程施工管理措施</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
        <p:nvSpPr>
          <p:cNvPr id="18"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07</a:t>
            </a:r>
            <a:endParaRPr lang="zh-CN" altLang="en-US" sz="1800" b="1" dirty="0">
              <a:solidFill>
                <a:schemeClr val="bg1"/>
              </a:solidFill>
              <a:latin typeface="黑体" panose="02010609060101010101" pitchFamily="49" charset="-122"/>
              <a:ea typeface="黑体" panose="02010609060101010101" pitchFamily="49" charset="-122"/>
            </a:endParaRPr>
          </a:p>
        </p:txBody>
      </p:sp>
    </p:spTree>
  </p:cSld>
  <p:clrMapOvr>
    <a:masterClrMapping/>
  </p:clrMapOvr>
  <p:transition spd="slow">
    <p:wip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6"/>
          <p:cNvSpPr txBox="1"/>
          <p:nvPr/>
        </p:nvSpPr>
        <p:spPr>
          <a:xfrm>
            <a:off x="577117" y="1060089"/>
            <a:ext cx="1050288" cy="299954"/>
          </a:xfrm>
          <a:prstGeom prst="rect">
            <a:avLst/>
          </a:prstGeom>
          <a:noFill/>
        </p:spPr>
        <p:txBody>
          <a:bodyPr wrap="none" rtlCol="0" anchor="t">
            <a:spAutoFit/>
          </a:bodyPr>
          <a:lstStyle/>
          <a:p>
            <a:pPr algn="l"/>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材料方面：</a:t>
            </a:r>
            <a:endParaRPr lang="zh-CN" altLang="en-US" sz="1350" dirty="0"/>
          </a:p>
        </p:txBody>
      </p:sp>
      <p:sp>
        <p:nvSpPr>
          <p:cNvPr id="11" name="文本框 9"/>
          <p:cNvSpPr txBox="1"/>
          <p:nvPr/>
        </p:nvSpPr>
        <p:spPr>
          <a:xfrm>
            <a:off x="901026" y="1435962"/>
            <a:ext cx="2068765" cy="507575"/>
          </a:xfrm>
          <a:prstGeom prst="rect">
            <a:avLst/>
          </a:prstGeom>
          <a:noFill/>
        </p:spPr>
        <p:txBody>
          <a:bodyPr wrap="square" rtlCol="0" anchor="t">
            <a:spAutoFit/>
          </a:bodyPr>
          <a:lstStyle/>
          <a:p>
            <a:pPr algn="l"/>
            <a:r>
              <a:rPr lang="zh-CN" altLang="en-US" sz="1350" dirty="0">
                <a:solidFill>
                  <a:schemeClr val="tx2"/>
                </a:solidFill>
              </a:rPr>
              <a:t>建立健全的材料管理制度</a:t>
            </a:r>
            <a:endParaRPr lang="zh-CN" altLang="en-US" sz="1350" dirty="0">
              <a:solidFill>
                <a:schemeClr val="tx2"/>
              </a:solidFill>
            </a:endParaRPr>
          </a:p>
        </p:txBody>
      </p:sp>
      <p:sp>
        <p:nvSpPr>
          <p:cNvPr id="12" name="文本框 3"/>
          <p:cNvSpPr txBox="1"/>
          <p:nvPr/>
        </p:nvSpPr>
        <p:spPr>
          <a:xfrm>
            <a:off x="910610" y="1783834"/>
            <a:ext cx="3391465" cy="299954"/>
          </a:xfrm>
          <a:prstGeom prst="rect">
            <a:avLst/>
          </a:prstGeom>
          <a:noFill/>
        </p:spPr>
        <p:txBody>
          <a:bodyPr wrap="square" rtlCol="0" anchor="t">
            <a:spAutoFit/>
          </a:bodyPr>
          <a:lstStyle/>
          <a:p>
            <a:pPr algn="l"/>
            <a:r>
              <a:rPr lang="zh-CN" altLang="en-US" sz="1350" dirty="0">
                <a:solidFill>
                  <a:schemeClr val="tx2"/>
                </a:solidFill>
              </a:rPr>
              <a:t>对进场的施工材料按规范进行存放与倒运</a:t>
            </a:r>
            <a:endParaRPr lang="zh-CN" altLang="en-US" sz="1350" dirty="0">
              <a:solidFill>
                <a:schemeClr val="tx2"/>
              </a:solidFill>
            </a:endParaRPr>
          </a:p>
        </p:txBody>
      </p:sp>
      <p:sp>
        <p:nvSpPr>
          <p:cNvPr id="13" name="文本框 7"/>
          <p:cNvSpPr txBox="1"/>
          <p:nvPr/>
        </p:nvSpPr>
        <p:spPr>
          <a:xfrm>
            <a:off x="901026" y="2124315"/>
            <a:ext cx="4588718" cy="299954"/>
          </a:xfrm>
          <a:prstGeom prst="rect">
            <a:avLst/>
          </a:prstGeom>
          <a:noFill/>
        </p:spPr>
        <p:txBody>
          <a:bodyPr wrap="square" rtlCol="0" anchor="t">
            <a:spAutoFit/>
          </a:bodyPr>
          <a:lstStyle/>
          <a:p>
            <a:pPr algn="l"/>
            <a:r>
              <a:rPr lang="zh-CN" altLang="en-US" sz="1350" dirty="0">
                <a:solidFill>
                  <a:schemeClr val="tx2"/>
                </a:solidFill>
              </a:rPr>
              <a:t>对进场材料进行严格把控，严禁不合格材料流入施工现场</a:t>
            </a:r>
            <a:endParaRPr lang="zh-CN" altLang="en-US" sz="1350" dirty="0">
              <a:solidFill>
                <a:schemeClr val="tx2"/>
              </a:solidFill>
            </a:endParaRPr>
          </a:p>
        </p:txBody>
      </p:sp>
      <p:sp>
        <p:nvSpPr>
          <p:cNvPr id="14" name="文本框 10"/>
          <p:cNvSpPr txBox="1"/>
          <p:nvPr/>
        </p:nvSpPr>
        <p:spPr>
          <a:xfrm>
            <a:off x="957804" y="2519075"/>
            <a:ext cx="3884121" cy="299954"/>
          </a:xfrm>
          <a:prstGeom prst="rect">
            <a:avLst/>
          </a:prstGeom>
          <a:noFill/>
        </p:spPr>
        <p:txBody>
          <a:bodyPr wrap="square" rtlCol="0" anchor="t">
            <a:spAutoFit/>
          </a:bodyPr>
          <a:lstStyle/>
          <a:p>
            <a:pPr algn="l"/>
            <a:r>
              <a:rPr lang="zh-CN" altLang="en-US" sz="1350" dirty="0">
                <a:solidFill>
                  <a:schemeClr val="tx2"/>
                </a:solidFill>
              </a:rPr>
              <a:t>材料应分开存放，零散材料堆码高度不应大于</a:t>
            </a:r>
            <a:r>
              <a:rPr lang="en-US" altLang="zh-CN" sz="1350" dirty="0">
                <a:solidFill>
                  <a:schemeClr val="tx2"/>
                </a:solidFill>
              </a:rPr>
              <a:t>2m</a:t>
            </a:r>
            <a:endParaRPr lang="zh-CN" altLang="en-US" sz="1350" dirty="0">
              <a:solidFill>
                <a:schemeClr val="tx2"/>
              </a:solidFill>
            </a:endParaRPr>
          </a:p>
        </p:txBody>
      </p:sp>
      <p:sp>
        <p:nvSpPr>
          <p:cNvPr id="15" name="文本框 10"/>
          <p:cNvSpPr txBox="1"/>
          <p:nvPr/>
        </p:nvSpPr>
        <p:spPr>
          <a:xfrm>
            <a:off x="966895" y="2847174"/>
            <a:ext cx="3227210" cy="299954"/>
          </a:xfrm>
          <a:prstGeom prst="rect">
            <a:avLst/>
          </a:prstGeom>
          <a:noFill/>
        </p:spPr>
        <p:txBody>
          <a:bodyPr wrap="square" rtlCol="0" anchor="t">
            <a:spAutoFit/>
          </a:bodyPr>
          <a:lstStyle/>
          <a:p>
            <a:pPr algn="l"/>
            <a:r>
              <a:rPr lang="zh-CN" altLang="en-US" sz="1350" dirty="0">
                <a:solidFill>
                  <a:schemeClr val="tx2"/>
                </a:solidFill>
              </a:rPr>
              <a:t>易燃材料做好防火措施</a:t>
            </a:r>
            <a:endParaRPr lang="zh-CN" altLang="en-US" sz="1350" dirty="0">
              <a:solidFill>
                <a:schemeClr val="tx2"/>
              </a:solidFill>
            </a:endParaRPr>
          </a:p>
        </p:txBody>
      </p:sp>
      <p:sp>
        <p:nvSpPr>
          <p:cNvPr id="16"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smtClean="0">
                <a:solidFill>
                  <a:schemeClr val="tx2"/>
                </a:solidFill>
                <a:latin typeface="微软雅黑" panose="020B0503020204020204" pitchFamily="34" charset="-122"/>
                <a:ea typeface="微软雅黑" panose="020B0503020204020204" pitchFamily="34" charset="-122"/>
              </a:rPr>
              <a:t>危大</a:t>
            </a:r>
            <a:r>
              <a:rPr lang="zh-CN" altLang="en-US" sz="1800" dirty="0">
                <a:solidFill>
                  <a:schemeClr val="tx2"/>
                </a:solidFill>
                <a:latin typeface="微软雅黑" panose="020B0503020204020204" pitchFamily="34" charset="-122"/>
                <a:ea typeface="微软雅黑" panose="020B0503020204020204" pitchFamily="34" charset="-122"/>
              </a:rPr>
              <a:t>工程施工管理措施</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
        <p:nvSpPr>
          <p:cNvPr id="17"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07</a:t>
            </a:r>
            <a:endParaRPr lang="zh-CN" altLang="en-US" sz="1800" b="1" dirty="0">
              <a:solidFill>
                <a:schemeClr val="bg1"/>
              </a:solidFill>
              <a:latin typeface="黑体" panose="02010609060101010101" pitchFamily="49" charset="-122"/>
              <a:ea typeface="黑体" panose="02010609060101010101" pitchFamily="49" charset="-122"/>
            </a:endParaRPr>
          </a:p>
        </p:txBody>
      </p:sp>
    </p:spTree>
  </p:cSld>
  <p:clrMapOvr>
    <a:masterClrMapping/>
  </p:clrMapOvr>
  <p:transition spd="slow">
    <p:wip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6"/>
          <p:cNvSpPr txBox="1"/>
          <p:nvPr/>
        </p:nvSpPr>
        <p:spPr>
          <a:xfrm>
            <a:off x="519862" y="830150"/>
            <a:ext cx="1396536" cy="299954"/>
          </a:xfrm>
          <a:prstGeom prst="rect">
            <a:avLst/>
          </a:prstGeom>
          <a:noFill/>
        </p:spPr>
        <p:txBody>
          <a:bodyPr wrap="none" rtlCol="0" anchor="t">
            <a:spAutoFit/>
          </a:bodyPr>
          <a:lstStyle/>
          <a:p>
            <a:pPr algn="l"/>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机械设备方面：</a:t>
            </a:r>
            <a:endParaRPr lang="zh-CN" altLang="en-US" sz="1350" dirty="0"/>
          </a:p>
        </p:txBody>
      </p:sp>
      <p:sp>
        <p:nvSpPr>
          <p:cNvPr id="11" name="文本框 1"/>
          <p:cNvSpPr txBox="1"/>
          <p:nvPr/>
        </p:nvSpPr>
        <p:spPr>
          <a:xfrm>
            <a:off x="909186" y="1288603"/>
            <a:ext cx="3380055" cy="299954"/>
          </a:xfrm>
          <a:prstGeom prst="rect">
            <a:avLst/>
          </a:prstGeom>
          <a:noFill/>
        </p:spPr>
        <p:txBody>
          <a:bodyPr wrap="square" rtlCol="0">
            <a:spAutoFit/>
          </a:bodyPr>
          <a:lstStyle/>
          <a:p>
            <a:r>
              <a:rPr lang="zh-CN" altLang="en-US" sz="1350" dirty="0">
                <a:solidFill>
                  <a:schemeClr val="tx2"/>
                </a:solidFill>
              </a:rPr>
              <a:t>建立健全的机械设备管理制度</a:t>
            </a:r>
            <a:endParaRPr lang="zh-CN" altLang="en-US" sz="1350" dirty="0">
              <a:solidFill>
                <a:schemeClr val="tx2"/>
              </a:solidFill>
            </a:endParaRPr>
          </a:p>
        </p:txBody>
      </p:sp>
      <p:sp>
        <p:nvSpPr>
          <p:cNvPr id="12" name="文本框 2"/>
          <p:cNvSpPr txBox="1"/>
          <p:nvPr/>
        </p:nvSpPr>
        <p:spPr>
          <a:xfrm>
            <a:off x="901026" y="1552264"/>
            <a:ext cx="4480508" cy="299954"/>
          </a:xfrm>
          <a:prstGeom prst="rect">
            <a:avLst/>
          </a:prstGeom>
          <a:noFill/>
        </p:spPr>
        <p:txBody>
          <a:bodyPr wrap="square" rtlCol="0">
            <a:spAutoFit/>
          </a:bodyPr>
          <a:lstStyle/>
          <a:p>
            <a:r>
              <a:rPr lang="zh-CN" altLang="en-US" sz="1350" dirty="0">
                <a:solidFill>
                  <a:schemeClr val="tx2"/>
                </a:solidFill>
              </a:rPr>
              <a:t>机械设备的操作运转严格遵守相应的安全技术操作规程</a:t>
            </a:r>
            <a:endParaRPr lang="zh-CN" altLang="en-US" sz="1350" dirty="0">
              <a:solidFill>
                <a:schemeClr val="tx2"/>
              </a:solidFill>
            </a:endParaRPr>
          </a:p>
        </p:txBody>
      </p:sp>
      <p:sp>
        <p:nvSpPr>
          <p:cNvPr id="13" name="文本框 4"/>
          <p:cNvSpPr txBox="1"/>
          <p:nvPr/>
        </p:nvSpPr>
        <p:spPr>
          <a:xfrm>
            <a:off x="918396" y="1878520"/>
            <a:ext cx="3380055" cy="299954"/>
          </a:xfrm>
          <a:prstGeom prst="rect">
            <a:avLst/>
          </a:prstGeom>
          <a:noFill/>
        </p:spPr>
        <p:txBody>
          <a:bodyPr wrap="square" rtlCol="0">
            <a:spAutoFit/>
          </a:bodyPr>
          <a:lstStyle/>
          <a:p>
            <a:r>
              <a:rPr lang="zh-CN" altLang="en-US" sz="1350" dirty="0">
                <a:solidFill>
                  <a:schemeClr val="tx2"/>
                </a:solidFill>
              </a:rPr>
              <a:t>机械设备要采取防雨、防淹等措施</a:t>
            </a:r>
            <a:endParaRPr lang="zh-CN" altLang="en-US" sz="1350" dirty="0">
              <a:solidFill>
                <a:schemeClr val="tx2"/>
              </a:solidFill>
            </a:endParaRPr>
          </a:p>
        </p:txBody>
      </p:sp>
      <p:sp>
        <p:nvSpPr>
          <p:cNvPr id="14" name="文本框 5"/>
          <p:cNvSpPr txBox="1"/>
          <p:nvPr/>
        </p:nvSpPr>
        <p:spPr>
          <a:xfrm>
            <a:off x="918396" y="2204288"/>
            <a:ext cx="4199289" cy="299954"/>
          </a:xfrm>
          <a:prstGeom prst="rect">
            <a:avLst/>
          </a:prstGeom>
          <a:noFill/>
        </p:spPr>
        <p:txBody>
          <a:bodyPr wrap="square" rtlCol="0">
            <a:spAutoFit/>
          </a:bodyPr>
          <a:lstStyle/>
          <a:p>
            <a:r>
              <a:rPr lang="zh-CN" altLang="en-US" sz="1350" dirty="0">
                <a:solidFill>
                  <a:schemeClr val="tx2"/>
                </a:solidFill>
              </a:rPr>
              <a:t>定期对机械设备进行维修养护，并形成养护记录</a:t>
            </a:r>
            <a:endParaRPr lang="zh-CN" altLang="en-US" sz="1350" dirty="0">
              <a:solidFill>
                <a:schemeClr val="tx2"/>
              </a:solidFill>
            </a:endParaRPr>
          </a:p>
        </p:txBody>
      </p:sp>
      <p:sp>
        <p:nvSpPr>
          <p:cNvPr id="15" name="文本框 7"/>
          <p:cNvSpPr txBox="1"/>
          <p:nvPr/>
        </p:nvSpPr>
        <p:spPr>
          <a:xfrm>
            <a:off x="901026" y="2481179"/>
            <a:ext cx="3832929" cy="299954"/>
          </a:xfrm>
          <a:prstGeom prst="rect">
            <a:avLst/>
          </a:prstGeom>
          <a:noFill/>
        </p:spPr>
        <p:txBody>
          <a:bodyPr wrap="square" rtlCol="0">
            <a:spAutoFit/>
          </a:bodyPr>
          <a:lstStyle/>
          <a:p>
            <a:r>
              <a:rPr lang="zh-CN" altLang="en-US" sz="1350" dirty="0">
                <a:solidFill>
                  <a:schemeClr val="tx2"/>
                </a:solidFill>
              </a:rPr>
              <a:t>用电设备按相应规定做好接地、接零保护装置</a:t>
            </a:r>
            <a:endParaRPr lang="zh-CN" altLang="en-US" sz="1350" dirty="0">
              <a:solidFill>
                <a:schemeClr val="tx2"/>
              </a:solidFill>
            </a:endParaRPr>
          </a:p>
        </p:txBody>
      </p:sp>
      <p:sp>
        <p:nvSpPr>
          <p:cNvPr id="16" name="文本框 8"/>
          <p:cNvSpPr txBox="1"/>
          <p:nvPr/>
        </p:nvSpPr>
        <p:spPr>
          <a:xfrm>
            <a:off x="919891" y="2845155"/>
            <a:ext cx="3380055" cy="299954"/>
          </a:xfrm>
          <a:prstGeom prst="rect">
            <a:avLst/>
          </a:prstGeom>
          <a:noFill/>
        </p:spPr>
        <p:txBody>
          <a:bodyPr wrap="square" rtlCol="0">
            <a:spAutoFit/>
          </a:bodyPr>
          <a:lstStyle/>
          <a:p>
            <a:r>
              <a:rPr lang="zh-CN" altLang="en-US" sz="1350" dirty="0">
                <a:solidFill>
                  <a:schemeClr val="tx2"/>
                </a:solidFill>
              </a:rPr>
              <a:t>指定专人进行设备的统一管理</a:t>
            </a:r>
            <a:endParaRPr lang="zh-CN" altLang="en-US" sz="1350" dirty="0">
              <a:solidFill>
                <a:schemeClr val="tx2"/>
              </a:solidFill>
            </a:endParaRPr>
          </a:p>
        </p:txBody>
      </p:sp>
      <p:sp>
        <p:nvSpPr>
          <p:cNvPr id="17" name="文本框 9"/>
          <p:cNvSpPr txBox="1"/>
          <p:nvPr/>
        </p:nvSpPr>
        <p:spPr>
          <a:xfrm>
            <a:off x="929779" y="3128438"/>
            <a:ext cx="5747633" cy="299954"/>
          </a:xfrm>
          <a:prstGeom prst="rect">
            <a:avLst/>
          </a:prstGeom>
          <a:noFill/>
        </p:spPr>
        <p:txBody>
          <a:bodyPr wrap="square" rtlCol="0">
            <a:spAutoFit/>
          </a:bodyPr>
          <a:lstStyle/>
          <a:p>
            <a:r>
              <a:rPr lang="zh-CN" altLang="en-US" sz="1350" dirty="0">
                <a:solidFill>
                  <a:schemeClr val="tx2"/>
                </a:solidFill>
              </a:rPr>
              <a:t>特种设备严格执行进场报验手续，做好使用前相关安全检查工作</a:t>
            </a:r>
            <a:endParaRPr lang="zh-CN" altLang="en-US" sz="1350" dirty="0">
              <a:solidFill>
                <a:schemeClr val="tx2"/>
              </a:solidFill>
            </a:endParaRPr>
          </a:p>
        </p:txBody>
      </p:sp>
      <p:sp>
        <p:nvSpPr>
          <p:cNvPr id="18" name="文本框 3"/>
          <p:cNvSpPr txBox="1"/>
          <p:nvPr/>
        </p:nvSpPr>
        <p:spPr>
          <a:xfrm>
            <a:off x="929779" y="3440565"/>
            <a:ext cx="3380055" cy="299954"/>
          </a:xfrm>
          <a:prstGeom prst="rect">
            <a:avLst/>
          </a:prstGeom>
          <a:noFill/>
        </p:spPr>
        <p:txBody>
          <a:bodyPr wrap="square" rtlCol="0">
            <a:spAutoFit/>
          </a:bodyPr>
          <a:lstStyle/>
          <a:p>
            <a:r>
              <a:rPr lang="zh-CN" altLang="en-US" sz="1350" dirty="0">
                <a:solidFill>
                  <a:schemeClr val="tx2"/>
                </a:solidFill>
              </a:rPr>
              <a:t>机械设备无人操作时应断电上锁</a:t>
            </a:r>
            <a:endParaRPr lang="zh-CN" altLang="en-US" sz="1350" dirty="0">
              <a:solidFill>
                <a:schemeClr val="tx2"/>
              </a:solidFill>
            </a:endParaRPr>
          </a:p>
        </p:txBody>
      </p:sp>
      <p:sp>
        <p:nvSpPr>
          <p:cNvPr id="19"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smtClean="0">
                <a:solidFill>
                  <a:schemeClr val="tx2"/>
                </a:solidFill>
                <a:latin typeface="微软雅黑" panose="020B0503020204020204" pitchFamily="34" charset="-122"/>
                <a:ea typeface="微软雅黑" panose="020B0503020204020204" pitchFamily="34" charset="-122"/>
              </a:rPr>
              <a:t>危大</a:t>
            </a:r>
            <a:r>
              <a:rPr lang="zh-CN" altLang="en-US" sz="1800" dirty="0">
                <a:solidFill>
                  <a:schemeClr val="tx2"/>
                </a:solidFill>
                <a:latin typeface="微软雅黑" panose="020B0503020204020204" pitchFamily="34" charset="-122"/>
                <a:ea typeface="微软雅黑" panose="020B0503020204020204" pitchFamily="34" charset="-122"/>
              </a:rPr>
              <a:t>工程施工管理措施</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
        <p:nvSpPr>
          <p:cNvPr id="20"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07</a:t>
            </a:r>
            <a:endParaRPr lang="zh-CN" altLang="en-US" sz="1800" b="1" dirty="0">
              <a:solidFill>
                <a:schemeClr val="bg1"/>
              </a:solidFill>
              <a:latin typeface="黑体" panose="02010609060101010101" pitchFamily="49" charset="-122"/>
              <a:ea typeface="黑体" panose="02010609060101010101" pitchFamily="49" charset="-122"/>
            </a:endParaRPr>
          </a:p>
        </p:txBody>
      </p:sp>
    </p:spTree>
  </p:cSld>
  <p:clrMapOvr>
    <a:masterClrMapping/>
  </p:clrMapOvr>
  <p:transition spd="slow">
    <p:wip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6"/>
          <p:cNvSpPr txBox="1"/>
          <p:nvPr/>
        </p:nvSpPr>
        <p:spPr>
          <a:xfrm>
            <a:off x="519862" y="830150"/>
            <a:ext cx="1050288" cy="299954"/>
          </a:xfrm>
          <a:prstGeom prst="rect">
            <a:avLst/>
          </a:prstGeom>
          <a:noFill/>
        </p:spPr>
        <p:txBody>
          <a:bodyPr wrap="none" rtlCol="0" anchor="t">
            <a:spAutoFit/>
          </a:bodyPr>
          <a:lstStyle/>
          <a:p>
            <a:pPr algn="l"/>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环境方面：</a:t>
            </a:r>
            <a:endParaRPr lang="zh-CN" altLang="en-US" sz="1350" dirty="0"/>
          </a:p>
        </p:txBody>
      </p:sp>
      <p:sp>
        <p:nvSpPr>
          <p:cNvPr id="11" name="TextBox 10"/>
          <p:cNvSpPr txBox="1"/>
          <p:nvPr/>
        </p:nvSpPr>
        <p:spPr>
          <a:xfrm>
            <a:off x="519862" y="1301616"/>
            <a:ext cx="3724725" cy="299954"/>
          </a:xfrm>
          <a:prstGeom prst="rect">
            <a:avLst/>
          </a:prstGeom>
          <a:noFill/>
        </p:spPr>
        <p:txBody>
          <a:bodyPr wrap="square" rtlCol="0">
            <a:spAutoFit/>
          </a:bodyPr>
          <a:lstStyle/>
          <a:p>
            <a:r>
              <a:rPr lang="zh-CN" altLang="en-US" sz="1350" dirty="0">
                <a:solidFill>
                  <a:schemeClr val="tx2"/>
                </a:solidFill>
              </a:rPr>
              <a:t>施工现场施工材料堆码整齐、牢靠</a:t>
            </a:r>
            <a:endParaRPr lang="zh-CN" altLang="en-US" sz="1350" dirty="0">
              <a:solidFill>
                <a:schemeClr val="tx2"/>
              </a:solidFill>
            </a:endParaRPr>
          </a:p>
        </p:txBody>
      </p:sp>
      <p:sp>
        <p:nvSpPr>
          <p:cNvPr id="12" name="TextBox 11"/>
          <p:cNvSpPr txBox="1"/>
          <p:nvPr/>
        </p:nvSpPr>
        <p:spPr>
          <a:xfrm>
            <a:off x="477177" y="1635189"/>
            <a:ext cx="3724725" cy="299954"/>
          </a:xfrm>
          <a:prstGeom prst="rect">
            <a:avLst/>
          </a:prstGeom>
          <a:noFill/>
        </p:spPr>
        <p:txBody>
          <a:bodyPr wrap="square" rtlCol="0">
            <a:spAutoFit/>
          </a:bodyPr>
          <a:lstStyle/>
          <a:p>
            <a:r>
              <a:rPr lang="zh-CN" altLang="en-US" sz="1350" dirty="0">
                <a:solidFill>
                  <a:schemeClr val="tx2"/>
                </a:solidFill>
              </a:rPr>
              <a:t>设置符合规范要求的施工便道</a:t>
            </a:r>
            <a:endParaRPr lang="zh-CN" altLang="en-US" sz="1350" dirty="0">
              <a:solidFill>
                <a:schemeClr val="tx2"/>
              </a:solidFill>
            </a:endParaRPr>
          </a:p>
        </p:txBody>
      </p:sp>
      <p:sp>
        <p:nvSpPr>
          <p:cNvPr id="13" name="TextBox 12"/>
          <p:cNvSpPr txBox="1"/>
          <p:nvPr/>
        </p:nvSpPr>
        <p:spPr>
          <a:xfrm>
            <a:off x="493487" y="2006788"/>
            <a:ext cx="3724725" cy="299954"/>
          </a:xfrm>
          <a:prstGeom prst="rect">
            <a:avLst/>
          </a:prstGeom>
          <a:noFill/>
        </p:spPr>
        <p:txBody>
          <a:bodyPr wrap="square" rtlCol="0">
            <a:spAutoFit/>
          </a:bodyPr>
          <a:lstStyle/>
          <a:p>
            <a:r>
              <a:rPr lang="zh-CN" altLang="en-US" sz="1350" dirty="0">
                <a:solidFill>
                  <a:schemeClr val="tx2"/>
                </a:solidFill>
              </a:rPr>
              <a:t>施工现场做好雨水积水的棑疏，做好场地硬化</a:t>
            </a:r>
            <a:endParaRPr lang="zh-CN" altLang="en-US" sz="1350" dirty="0">
              <a:solidFill>
                <a:schemeClr val="tx2"/>
              </a:solidFill>
            </a:endParaRPr>
          </a:p>
        </p:txBody>
      </p:sp>
      <p:sp>
        <p:nvSpPr>
          <p:cNvPr id="14" name="TextBox 13"/>
          <p:cNvSpPr txBox="1"/>
          <p:nvPr/>
        </p:nvSpPr>
        <p:spPr>
          <a:xfrm>
            <a:off x="519862" y="2352042"/>
            <a:ext cx="3724725" cy="299954"/>
          </a:xfrm>
          <a:prstGeom prst="rect">
            <a:avLst/>
          </a:prstGeom>
          <a:noFill/>
        </p:spPr>
        <p:txBody>
          <a:bodyPr wrap="square" rtlCol="0">
            <a:spAutoFit/>
          </a:bodyPr>
          <a:lstStyle/>
          <a:p>
            <a:r>
              <a:rPr lang="zh-CN" altLang="en-US" sz="1350" dirty="0">
                <a:solidFill>
                  <a:schemeClr val="tx2"/>
                </a:solidFill>
              </a:rPr>
              <a:t>积极营造安全文明的施工环境</a:t>
            </a:r>
            <a:endParaRPr lang="zh-CN" altLang="en-US" sz="1350" dirty="0">
              <a:solidFill>
                <a:schemeClr val="tx2"/>
              </a:solidFill>
            </a:endParaRPr>
          </a:p>
        </p:txBody>
      </p:sp>
      <p:sp>
        <p:nvSpPr>
          <p:cNvPr id="15"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smtClean="0">
                <a:solidFill>
                  <a:schemeClr val="tx2"/>
                </a:solidFill>
                <a:latin typeface="微软雅黑" panose="020B0503020204020204" pitchFamily="34" charset="-122"/>
                <a:ea typeface="微软雅黑" panose="020B0503020204020204" pitchFamily="34" charset="-122"/>
              </a:rPr>
              <a:t>危大</a:t>
            </a:r>
            <a:r>
              <a:rPr lang="zh-CN" altLang="en-US" sz="1800" dirty="0">
                <a:solidFill>
                  <a:schemeClr val="tx2"/>
                </a:solidFill>
                <a:latin typeface="微软雅黑" panose="020B0503020204020204" pitchFamily="34" charset="-122"/>
                <a:ea typeface="微软雅黑" panose="020B0503020204020204" pitchFamily="34" charset="-122"/>
              </a:rPr>
              <a:t>工程施工管理措施</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
        <p:nvSpPr>
          <p:cNvPr id="16"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07</a:t>
            </a:r>
            <a:endParaRPr lang="zh-CN" altLang="en-US" sz="1800" b="1" dirty="0">
              <a:solidFill>
                <a:schemeClr val="bg1"/>
              </a:solidFill>
              <a:latin typeface="黑体" panose="02010609060101010101" pitchFamily="49" charset="-122"/>
              <a:ea typeface="黑体" panose="02010609060101010101" pitchFamily="49" charset="-122"/>
            </a:endParaRPr>
          </a:p>
        </p:txBody>
      </p:sp>
    </p:spTree>
  </p:cSld>
  <p:clrMapOvr>
    <a:masterClrMapping/>
  </p:clrMapOvr>
  <p:transition spd="slow">
    <p:wip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6"/>
          <p:cNvSpPr txBox="1"/>
          <p:nvPr/>
        </p:nvSpPr>
        <p:spPr>
          <a:xfrm>
            <a:off x="519862" y="830149"/>
            <a:ext cx="1050288" cy="299954"/>
          </a:xfrm>
          <a:prstGeom prst="rect">
            <a:avLst/>
          </a:prstGeom>
          <a:noFill/>
        </p:spPr>
        <p:txBody>
          <a:bodyPr wrap="none" rtlCol="0" anchor="t">
            <a:spAutoFit/>
          </a:bodyPr>
          <a:lstStyle/>
          <a:p>
            <a:pPr algn="l"/>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管理方面：</a:t>
            </a:r>
            <a:endParaRPr lang="zh-CN" altLang="en-US" sz="1350" dirty="0"/>
          </a:p>
        </p:txBody>
      </p:sp>
      <p:sp>
        <p:nvSpPr>
          <p:cNvPr id="11" name="TextBox 10"/>
          <p:cNvSpPr txBox="1"/>
          <p:nvPr/>
        </p:nvSpPr>
        <p:spPr>
          <a:xfrm>
            <a:off x="501483" y="1301616"/>
            <a:ext cx="3724725" cy="299954"/>
          </a:xfrm>
          <a:prstGeom prst="rect">
            <a:avLst/>
          </a:prstGeom>
          <a:noFill/>
        </p:spPr>
        <p:txBody>
          <a:bodyPr wrap="square" rtlCol="0">
            <a:spAutoFit/>
          </a:bodyPr>
          <a:lstStyle/>
          <a:p>
            <a:r>
              <a:rPr lang="zh-CN" altLang="en-US" sz="1350" dirty="0">
                <a:solidFill>
                  <a:schemeClr val="tx2"/>
                </a:solidFill>
              </a:rPr>
              <a:t>建立健全安全管理制度</a:t>
            </a:r>
            <a:endParaRPr lang="zh-CN" altLang="en-US" sz="1350" dirty="0">
              <a:solidFill>
                <a:schemeClr val="tx2"/>
              </a:solidFill>
            </a:endParaRPr>
          </a:p>
        </p:txBody>
      </p:sp>
      <p:sp>
        <p:nvSpPr>
          <p:cNvPr id="12" name="TextBox 11"/>
          <p:cNvSpPr txBox="1"/>
          <p:nvPr/>
        </p:nvSpPr>
        <p:spPr>
          <a:xfrm>
            <a:off x="494757" y="1578507"/>
            <a:ext cx="3724725" cy="299954"/>
          </a:xfrm>
          <a:prstGeom prst="rect">
            <a:avLst/>
          </a:prstGeom>
          <a:noFill/>
        </p:spPr>
        <p:txBody>
          <a:bodyPr wrap="square" rtlCol="0">
            <a:spAutoFit/>
          </a:bodyPr>
          <a:lstStyle/>
          <a:p>
            <a:r>
              <a:rPr lang="zh-CN" altLang="en-US" sz="1350" dirty="0">
                <a:solidFill>
                  <a:schemeClr val="tx2"/>
                </a:solidFill>
              </a:rPr>
              <a:t>深化施工现场隐患排查治理</a:t>
            </a:r>
            <a:endParaRPr lang="zh-CN" altLang="en-US" sz="1350" dirty="0">
              <a:solidFill>
                <a:schemeClr val="tx2"/>
              </a:solidFill>
            </a:endParaRPr>
          </a:p>
        </p:txBody>
      </p:sp>
      <p:sp>
        <p:nvSpPr>
          <p:cNvPr id="13" name="TextBox 12"/>
          <p:cNvSpPr txBox="1"/>
          <p:nvPr/>
        </p:nvSpPr>
        <p:spPr>
          <a:xfrm>
            <a:off x="501483" y="1878127"/>
            <a:ext cx="3724725" cy="299954"/>
          </a:xfrm>
          <a:prstGeom prst="rect">
            <a:avLst/>
          </a:prstGeom>
          <a:noFill/>
        </p:spPr>
        <p:txBody>
          <a:bodyPr wrap="square" rtlCol="0">
            <a:spAutoFit/>
          </a:bodyPr>
          <a:lstStyle/>
          <a:p>
            <a:r>
              <a:rPr lang="zh-CN" altLang="en-US" sz="1350" dirty="0">
                <a:solidFill>
                  <a:schemeClr val="tx2"/>
                </a:solidFill>
              </a:rPr>
              <a:t>建立动态危险源清单（清单样板见附表）</a:t>
            </a:r>
            <a:endParaRPr lang="zh-CN" altLang="en-US" sz="1350" dirty="0">
              <a:solidFill>
                <a:schemeClr val="tx2"/>
              </a:solidFill>
            </a:endParaRPr>
          </a:p>
        </p:txBody>
      </p:sp>
      <p:sp>
        <p:nvSpPr>
          <p:cNvPr id="14" name="TextBox 13"/>
          <p:cNvSpPr txBox="1"/>
          <p:nvPr/>
        </p:nvSpPr>
        <p:spPr>
          <a:xfrm>
            <a:off x="436250" y="2490488"/>
            <a:ext cx="3724725" cy="299954"/>
          </a:xfrm>
          <a:prstGeom prst="rect">
            <a:avLst/>
          </a:prstGeom>
          <a:noFill/>
        </p:spPr>
        <p:txBody>
          <a:bodyPr wrap="square" rtlCol="0">
            <a:spAutoFit/>
          </a:bodyPr>
          <a:lstStyle/>
          <a:p>
            <a:endParaRPr lang="zh-CN" altLang="en-US" sz="1350" dirty="0"/>
          </a:p>
        </p:txBody>
      </p:sp>
      <p:sp>
        <p:nvSpPr>
          <p:cNvPr id="3" name="TextBox 2"/>
          <p:cNvSpPr txBox="1"/>
          <p:nvPr/>
        </p:nvSpPr>
        <p:spPr>
          <a:xfrm>
            <a:off x="515532" y="2213597"/>
            <a:ext cx="4376047" cy="299954"/>
          </a:xfrm>
          <a:prstGeom prst="rect">
            <a:avLst/>
          </a:prstGeom>
          <a:noFill/>
        </p:spPr>
        <p:txBody>
          <a:bodyPr wrap="square" rtlCol="0">
            <a:spAutoFit/>
          </a:bodyPr>
          <a:lstStyle/>
          <a:p>
            <a:r>
              <a:rPr lang="zh-CN" altLang="en-US" sz="1350" dirty="0">
                <a:solidFill>
                  <a:schemeClr val="tx2"/>
                </a:solidFill>
              </a:rPr>
              <a:t>加强项目双重预防机制的构建与完善</a:t>
            </a:r>
            <a:endParaRPr lang="zh-CN" altLang="en-US" sz="1350" dirty="0">
              <a:solidFill>
                <a:schemeClr val="tx2"/>
              </a:solidFill>
            </a:endParaRPr>
          </a:p>
        </p:txBody>
      </p:sp>
      <p:sp>
        <p:nvSpPr>
          <p:cNvPr id="15" name="TextBox 14"/>
          <p:cNvSpPr txBox="1"/>
          <p:nvPr/>
        </p:nvSpPr>
        <p:spPr>
          <a:xfrm>
            <a:off x="526714" y="2526830"/>
            <a:ext cx="5178969" cy="299954"/>
          </a:xfrm>
          <a:prstGeom prst="rect">
            <a:avLst/>
          </a:prstGeom>
          <a:noFill/>
        </p:spPr>
        <p:txBody>
          <a:bodyPr wrap="square" rtlCol="0">
            <a:spAutoFit/>
          </a:bodyPr>
          <a:lstStyle/>
          <a:p>
            <a:r>
              <a:rPr lang="zh-CN" altLang="en-US" sz="1350" dirty="0">
                <a:solidFill>
                  <a:schemeClr val="tx2"/>
                </a:solidFill>
              </a:rPr>
              <a:t>加大危大工程安全资金的投入，加强危大工程安全施工监督力度</a:t>
            </a:r>
            <a:endParaRPr lang="zh-CN" altLang="en-US" sz="1350" dirty="0">
              <a:solidFill>
                <a:schemeClr val="tx2"/>
              </a:solidFill>
            </a:endParaRPr>
          </a:p>
        </p:txBody>
      </p:sp>
      <p:sp>
        <p:nvSpPr>
          <p:cNvPr id="4" name="TextBox 3"/>
          <p:cNvSpPr txBox="1"/>
          <p:nvPr/>
        </p:nvSpPr>
        <p:spPr>
          <a:xfrm>
            <a:off x="547487" y="2803721"/>
            <a:ext cx="4344091" cy="299954"/>
          </a:xfrm>
          <a:prstGeom prst="rect">
            <a:avLst/>
          </a:prstGeom>
          <a:noFill/>
        </p:spPr>
        <p:txBody>
          <a:bodyPr wrap="square" rtlCol="0">
            <a:spAutoFit/>
          </a:bodyPr>
          <a:lstStyle/>
          <a:p>
            <a:r>
              <a:rPr lang="zh-CN" altLang="en-US" sz="1350" dirty="0">
                <a:solidFill>
                  <a:schemeClr val="tx2"/>
                </a:solidFill>
              </a:rPr>
              <a:t>加强对劳务队伍的安全管理与沟通</a:t>
            </a:r>
            <a:endParaRPr lang="zh-CN" altLang="en-US" sz="1350" dirty="0">
              <a:solidFill>
                <a:schemeClr val="tx2"/>
              </a:solidFill>
            </a:endParaRPr>
          </a:p>
        </p:txBody>
      </p:sp>
      <p:sp>
        <p:nvSpPr>
          <p:cNvPr id="5" name="TextBox 4"/>
          <p:cNvSpPr txBox="1"/>
          <p:nvPr/>
        </p:nvSpPr>
        <p:spPr>
          <a:xfrm>
            <a:off x="526714" y="3086375"/>
            <a:ext cx="5086766" cy="299954"/>
          </a:xfrm>
          <a:prstGeom prst="rect">
            <a:avLst/>
          </a:prstGeom>
          <a:noFill/>
        </p:spPr>
        <p:txBody>
          <a:bodyPr wrap="square" rtlCol="0">
            <a:spAutoFit/>
          </a:bodyPr>
          <a:lstStyle/>
          <a:p>
            <a:r>
              <a:rPr lang="zh-CN" altLang="en-US" sz="1350" dirty="0">
                <a:solidFill>
                  <a:schemeClr val="tx2"/>
                </a:solidFill>
              </a:rPr>
              <a:t>发挥项目部主体作用，规范现场施工，严格落实专项方案及交底</a:t>
            </a:r>
            <a:endParaRPr lang="zh-CN" altLang="en-US" sz="1350" dirty="0">
              <a:solidFill>
                <a:schemeClr val="tx2"/>
              </a:solidFill>
            </a:endParaRPr>
          </a:p>
        </p:txBody>
      </p:sp>
      <p:sp>
        <p:nvSpPr>
          <p:cNvPr id="6" name="TextBox 5"/>
          <p:cNvSpPr txBox="1"/>
          <p:nvPr/>
        </p:nvSpPr>
        <p:spPr>
          <a:xfrm>
            <a:off x="538441" y="3400219"/>
            <a:ext cx="5236536" cy="299954"/>
          </a:xfrm>
          <a:prstGeom prst="rect">
            <a:avLst/>
          </a:prstGeom>
          <a:noFill/>
        </p:spPr>
        <p:txBody>
          <a:bodyPr wrap="square" rtlCol="0">
            <a:spAutoFit/>
          </a:bodyPr>
          <a:lstStyle/>
          <a:p>
            <a:r>
              <a:rPr lang="zh-CN" altLang="en-US" sz="1350" dirty="0">
                <a:solidFill>
                  <a:schemeClr val="tx2"/>
                </a:solidFill>
              </a:rPr>
              <a:t>全面落实安全生产责任制，强化各项措施落实</a:t>
            </a:r>
            <a:endParaRPr lang="zh-CN" altLang="en-US" sz="1350" dirty="0">
              <a:solidFill>
                <a:schemeClr val="tx2"/>
              </a:solidFill>
            </a:endParaRPr>
          </a:p>
        </p:txBody>
      </p:sp>
      <p:sp>
        <p:nvSpPr>
          <p:cNvPr id="7" name="TextBox 6"/>
          <p:cNvSpPr txBox="1"/>
          <p:nvPr/>
        </p:nvSpPr>
        <p:spPr>
          <a:xfrm>
            <a:off x="526714" y="3692144"/>
            <a:ext cx="5474030" cy="299954"/>
          </a:xfrm>
          <a:prstGeom prst="rect">
            <a:avLst/>
          </a:prstGeom>
          <a:noFill/>
        </p:spPr>
        <p:txBody>
          <a:bodyPr wrap="square" rtlCol="0">
            <a:spAutoFit/>
          </a:bodyPr>
          <a:lstStyle/>
          <a:p>
            <a:r>
              <a:rPr lang="zh-CN" altLang="en-US" sz="1350" dirty="0">
                <a:solidFill>
                  <a:schemeClr val="tx2"/>
                </a:solidFill>
              </a:rPr>
              <a:t>贯彻落实“预防为主，以人为主”的安全管理方针</a:t>
            </a:r>
            <a:endParaRPr lang="zh-CN" altLang="en-US" sz="1350" dirty="0">
              <a:solidFill>
                <a:schemeClr val="tx2"/>
              </a:solidFill>
            </a:endParaRPr>
          </a:p>
        </p:txBody>
      </p:sp>
      <p:sp>
        <p:nvSpPr>
          <p:cNvPr id="9" name="TextBox 8"/>
          <p:cNvSpPr txBox="1"/>
          <p:nvPr/>
        </p:nvSpPr>
        <p:spPr>
          <a:xfrm>
            <a:off x="526714" y="4084121"/>
            <a:ext cx="5610849" cy="299954"/>
          </a:xfrm>
          <a:prstGeom prst="rect">
            <a:avLst/>
          </a:prstGeom>
          <a:noFill/>
        </p:spPr>
        <p:txBody>
          <a:bodyPr wrap="square" rtlCol="0">
            <a:spAutoFit/>
          </a:bodyPr>
          <a:lstStyle/>
          <a:p>
            <a:r>
              <a:rPr lang="zh-CN" altLang="en-US" sz="1350" dirty="0">
                <a:solidFill>
                  <a:schemeClr val="tx2"/>
                </a:solidFill>
              </a:rPr>
              <a:t>更新理念，抓积极因素，总结工作抓整改提高</a:t>
            </a:r>
            <a:endParaRPr lang="zh-CN" altLang="en-US" sz="1350" dirty="0">
              <a:solidFill>
                <a:schemeClr val="tx2"/>
              </a:solidFill>
            </a:endParaRPr>
          </a:p>
        </p:txBody>
      </p:sp>
      <p:sp>
        <p:nvSpPr>
          <p:cNvPr id="19"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smtClean="0">
                <a:solidFill>
                  <a:schemeClr val="tx2"/>
                </a:solidFill>
                <a:latin typeface="微软雅黑" panose="020B0503020204020204" pitchFamily="34" charset="-122"/>
                <a:ea typeface="微软雅黑" panose="020B0503020204020204" pitchFamily="34" charset="-122"/>
              </a:rPr>
              <a:t>危大</a:t>
            </a:r>
            <a:r>
              <a:rPr lang="zh-CN" altLang="en-US" sz="1800" dirty="0">
                <a:solidFill>
                  <a:schemeClr val="tx2"/>
                </a:solidFill>
                <a:latin typeface="微软雅黑" panose="020B0503020204020204" pitchFamily="34" charset="-122"/>
                <a:ea typeface="微软雅黑" panose="020B0503020204020204" pitchFamily="34" charset="-122"/>
              </a:rPr>
              <a:t>工程施工管理措施</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
        <p:nvSpPr>
          <p:cNvPr id="20"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07</a:t>
            </a:r>
            <a:endParaRPr lang="zh-CN" altLang="en-US" sz="1800" b="1" dirty="0">
              <a:solidFill>
                <a:schemeClr val="bg1"/>
              </a:solidFill>
              <a:latin typeface="黑体" panose="02010609060101010101" pitchFamily="49" charset="-122"/>
              <a:ea typeface="黑体" panose="02010609060101010101" pitchFamily="49" charset="-122"/>
            </a:endParaRPr>
          </a:p>
        </p:txBody>
      </p:sp>
    </p:spTree>
  </p:cSld>
  <p:clrMapOvr>
    <a:masterClrMapping/>
  </p:clrMapOvr>
  <p:transition spd="slow">
    <p:wip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smtClean="0">
                <a:solidFill>
                  <a:schemeClr val="tx2"/>
                </a:solidFill>
                <a:latin typeface="微软雅黑" panose="020B0503020204020204" pitchFamily="34" charset="-122"/>
                <a:ea typeface="微软雅黑" panose="020B0503020204020204" pitchFamily="34" charset="-122"/>
              </a:rPr>
              <a:t>危大</a:t>
            </a:r>
            <a:r>
              <a:rPr lang="zh-CN" altLang="en-US" sz="1800" dirty="0">
                <a:solidFill>
                  <a:schemeClr val="tx2"/>
                </a:solidFill>
                <a:latin typeface="微软雅黑" panose="020B0503020204020204" pitchFamily="34" charset="-122"/>
                <a:ea typeface="微软雅黑" panose="020B0503020204020204" pitchFamily="34" charset="-122"/>
              </a:rPr>
              <a:t>工程施工管理措施</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
        <p:nvSpPr>
          <p:cNvPr id="15" name="文本框 1"/>
          <p:cNvSpPr txBox="1"/>
          <p:nvPr/>
        </p:nvSpPr>
        <p:spPr>
          <a:xfrm>
            <a:off x="186617" y="571171"/>
            <a:ext cx="2783174" cy="403765"/>
          </a:xfrm>
          <a:prstGeom prst="rect">
            <a:avLst/>
          </a:prstGeom>
          <a:noFill/>
        </p:spPr>
        <p:txBody>
          <a:bodyPr wrap="square" rtlCol="0" anchor="t">
            <a:spAutoFit/>
          </a:bodyPr>
          <a:lstStyle/>
          <a:p>
            <a:pPr marL="213995" indent="-213995">
              <a:lnSpc>
                <a:spcPct val="150000"/>
              </a:lnSpc>
              <a:buFont typeface="Wingdings" panose="05000000000000000000" pitchFamily="2" charset="2"/>
              <a:buChar char="n"/>
            </a:pPr>
            <a:r>
              <a:rPr lang="zh-CN" altLang="en-US" sz="1350" b="1" dirty="0">
                <a:solidFill>
                  <a:schemeClr val="bg2">
                    <a:lumMod val="25000"/>
                  </a:schemeClr>
                </a:solidFill>
                <a:latin typeface="微软雅黑" panose="020B0503020204020204" pitchFamily="34" charset="-122"/>
                <a:ea typeface="微软雅黑" panose="020B0503020204020204" pitchFamily="34" charset="-122"/>
                <a:sym typeface="+mn-ea"/>
              </a:rPr>
              <a:t>项目危大工程清单：（模板）</a:t>
            </a:r>
            <a:endParaRPr lang="zh-CN" altLang="en-US" sz="1350" dirty="0"/>
          </a:p>
        </p:txBody>
      </p:sp>
      <p:graphicFrame>
        <p:nvGraphicFramePr>
          <p:cNvPr id="16" name="表格 15"/>
          <p:cNvGraphicFramePr/>
          <p:nvPr>
            <p:custDataLst>
              <p:tags r:id="rId1"/>
            </p:custDataLst>
          </p:nvPr>
        </p:nvGraphicFramePr>
        <p:xfrm>
          <a:off x="259931" y="923458"/>
          <a:ext cx="8414917" cy="1884907"/>
        </p:xfrm>
        <a:graphic>
          <a:graphicData uri="http://schemas.openxmlformats.org/drawingml/2006/table">
            <a:tbl>
              <a:tblPr firstRow="1" bandRow="1">
                <a:tableStyleId>{5C22544A-7EE6-4342-B048-85BDC9FD1C3A}</a:tableStyleId>
              </a:tblPr>
              <a:tblGrid>
                <a:gridCol w="1202131"/>
                <a:gridCol w="1202131"/>
                <a:gridCol w="1202131"/>
                <a:gridCol w="1202131"/>
                <a:gridCol w="1202131"/>
                <a:gridCol w="1202131"/>
                <a:gridCol w="1202131"/>
              </a:tblGrid>
              <a:tr h="407433">
                <a:tc gridSpan="7">
                  <a:txBody>
                    <a:bodyPr/>
                    <a:lstStyle/>
                    <a:p>
                      <a:pPr algn="ctr">
                        <a:buNone/>
                      </a:pPr>
                      <a:r>
                        <a:rPr lang="zh-CN" altLang="en-US" sz="1800" dirty="0">
                          <a:solidFill>
                            <a:schemeClr val="tx2"/>
                          </a:solidFill>
                        </a:rPr>
                        <a:t>危险性较大的分部分项工程清单</a:t>
                      </a:r>
                      <a:endParaRPr lang="zh-CN" altLang="en-US" sz="1800" dirty="0">
                        <a:solidFill>
                          <a:schemeClr val="tx2"/>
                        </a:solidFill>
                      </a:endParaRPr>
                    </a:p>
                  </a:txBody>
                  <a:tcPr marL="68553" marR="68553" marT="34277" marB="34277"/>
                </a:tc>
                <a:tc hMerge="1">
                  <a:tcPr>
                    <a:solidFill>
                      <a:schemeClr val="accent2">
                        <a:lumMod val="20000"/>
                        <a:lumOff val="80000"/>
                      </a:schemeClr>
                    </a:solidFill>
                  </a:tcPr>
                </a:tc>
                <a:tc hMerge="1">
                  <a:tcPr>
                    <a:solidFill>
                      <a:schemeClr val="accent2">
                        <a:lumMod val="20000"/>
                        <a:lumOff val="80000"/>
                      </a:schemeClr>
                    </a:solidFill>
                  </a:tcPr>
                </a:tc>
                <a:tc hMerge="1">
                  <a:tcPr/>
                </a:tc>
                <a:tc hMerge="1">
                  <a:tcPr/>
                </a:tc>
                <a:tc hMerge="1">
                  <a:tcPr/>
                </a:tc>
                <a:tc hMerge="1">
                  <a:tcPr/>
                </a:tc>
              </a:tr>
              <a:tr h="434170">
                <a:tc>
                  <a:txBody>
                    <a:bodyPr/>
                    <a:lstStyle/>
                    <a:p>
                      <a:pPr algn="ctr">
                        <a:buNone/>
                      </a:pPr>
                      <a:r>
                        <a:rPr lang="zh-CN" altLang="en-US" sz="1200">
                          <a:solidFill>
                            <a:schemeClr val="tx2"/>
                          </a:solidFill>
                        </a:rPr>
                        <a:t>单位工程名称</a:t>
                      </a:r>
                      <a:endParaRPr lang="zh-CN" altLang="en-US" sz="1200">
                        <a:solidFill>
                          <a:schemeClr val="tx2"/>
                        </a:solidFill>
                      </a:endParaRPr>
                    </a:p>
                  </a:txBody>
                  <a:tcPr marL="68553" marR="68553" marT="34277" marB="34277"/>
                </a:tc>
                <a:tc>
                  <a:txBody>
                    <a:bodyPr/>
                    <a:lstStyle/>
                    <a:p>
                      <a:pPr algn="ctr">
                        <a:buNone/>
                      </a:pPr>
                      <a:r>
                        <a:rPr lang="zh-CN" altLang="en-US" sz="1200">
                          <a:solidFill>
                            <a:schemeClr val="tx2"/>
                          </a:solidFill>
                        </a:rPr>
                        <a:t>分部分项工程名称</a:t>
                      </a:r>
                      <a:endParaRPr lang="zh-CN" altLang="en-US" sz="1200">
                        <a:solidFill>
                          <a:schemeClr val="tx2"/>
                        </a:solidFill>
                      </a:endParaRPr>
                    </a:p>
                  </a:txBody>
                  <a:tcPr marL="68553" marR="68553" marT="34277" marB="34277"/>
                </a:tc>
                <a:tc>
                  <a:txBody>
                    <a:bodyPr/>
                    <a:lstStyle/>
                    <a:p>
                      <a:pPr algn="ctr">
                        <a:buNone/>
                      </a:pPr>
                      <a:r>
                        <a:rPr lang="zh-CN" altLang="en-US" sz="1200">
                          <a:solidFill>
                            <a:schemeClr val="tx2"/>
                          </a:solidFill>
                        </a:rPr>
                        <a:t>危大类型</a:t>
                      </a:r>
                      <a:endParaRPr lang="zh-CN" altLang="en-US" sz="1200">
                        <a:solidFill>
                          <a:schemeClr val="tx2"/>
                        </a:solidFill>
                      </a:endParaRPr>
                    </a:p>
                  </a:txBody>
                  <a:tcPr marL="68553" marR="68553" marT="34277" marB="34277"/>
                </a:tc>
                <a:tc>
                  <a:txBody>
                    <a:bodyPr/>
                    <a:lstStyle/>
                    <a:p>
                      <a:pPr algn="ctr">
                        <a:buNone/>
                      </a:pPr>
                      <a:r>
                        <a:rPr lang="zh-CN" altLang="en-US" sz="1200">
                          <a:solidFill>
                            <a:schemeClr val="tx2"/>
                          </a:solidFill>
                        </a:rPr>
                        <a:t>危大工程情况描述</a:t>
                      </a:r>
                      <a:endParaRPr lang="zh-CN" altLang="en-US" sz="1200">
                        <a:solidFill>
                          <a:schemeClr val="tx2"/>
                        </a:solidFill>
                      </a:endParaRPr>
                    </a:p>
                  </a:txBody>
                  <a:tcPr marL="68553" marR="68553" marT="34277" marB="34277"/>
                </a:tc>
                <a:tc>
                  <a:txBody>
                    <a:bodyPr/>
                    <a:lstStyle/>
                    <a:p>
                      <a:pPr algn="ctr">
                        <a:buNone/>
                      </a:pPr>
                      <a:r>
                        <a:rPr lang="zh-CN" altLang="en-US" sz="1200">
                          <a:solidFill>
                            <a:schemeClr val="tx2"/>
                          </a:solidFill>
                        </a:rPr>
                        <a:t>设计措施</a:t>
                      </a:r>
                      <a:endParaRPr lang="zh-CN" altLang="en-US" sz="1200">
                        <a:solidFill>
                          <a:schemeClr val="tx2"/>
                        </a:solidFill>
                      </a:endParaRPr>
                    </a:p>
                  </a:txBody>
                  <a:tcPr marL="68553" marR="68553" marT="34277" marB="34277"/>
                </a:tc>
                <a:tc>
                  <a:txBody>
                    <a:bodyPr/>
                    <a:lstStyle/>
                    <a:p>
                      <a:pPr algn="ctr">
                        <a:buNone/>
                      </a:pPr>
                      <a:r>
                        <a:rPr lang="zh-CN" altLang="en-US" sz="1200">
                          <a:solidFill>
                            <a:schemeClr val="tx2"/>
                          </a:solidFill>
                        </a:rPr>
                        <a:t>施工措施</a:t>
                      </a:r>
                      <a:endParaRPr lang="zh-CN" altLang="en-US" sz="1200">
                        <a:solidFill>
                          <a:schemeClr val="tx2"/>
                        </a:solidFill>
                      </a:endParaRPr>
                    </a:p>
                  </a:txBody>
                  <a:tcPr marL="68553" marR="68553" marT="34277" marB="34277"/>
                </a:tc>
                <a:tc>
                  <a:txBody>
                    <a:bodyPr/>
                    <a:lstStyle/>
                    <a:p>
                      <a:pPr algn="ctr">
                        <a:buNone/>
                      </a:pPr>
                      <a:r>
                        <a:rPr lang="zh-CN" altLang="en-US" sz="1200" dirty="0">
                          <a:solidFill>
                            <a:schemeClr val="tx2"/>
                          </a:solidFill>
                        </a:rPr>
                        <a:t>备注</a:t>
                      </a:r>
                      <a:endParaRPr lang="zh-CN" altLang="en-US" sz="1200" dirty="0">
                        <a:solidFill>
                          <a:schemeClr val="tx2"/>
                        </a:solidFill>
                      </a:endParaRPr>
                    </a:p>
                  </a:txBody>
                  <a:tcPr marL="68553" marR="68553" marT="34277" marB="34277"/>
                </a:tc>
              </a:tr>
              <a:tr h="521580">
                <a:tc>
                  <a:txBody>
                    <a:bodyPr/>
                    <a:lstStyle/>
                    <a:p>
                      <a:pPr>
                        <a:buNone/>
                      </a:pPr>
                      <a:endParaRPr lang="zh-CN" altLang="en-US" sz="1300"/>
                    </a:p>
                  </a:txBody>
                  <a:tcPr marL="68553" marR="68553" marT="34277" marB="34277"/>
                </a:tc>
                <a:tc>
                  <a:txBody>
                    <a:bodyPr/>
                    <a:lstStyle/>
                    <a:p>
                      <a:pPr>
                        <a:buNone/>
                      </a:pPr>
                      <a:endParaRPr lang="zh-CN" altLang="en-US" sz="1300"/>
                    </a:p>
                  </a:txBody>
                  <a:tcPr marL="68553" marR="68553" marT="34277" marB="34277"/>
                </a:tc>
                <a:tc>
                  <a:txBody>
                    <a:bodyPr/>
                    <a:lstStyle/>
                    <a:p>
                      <a:pPr>
                        <a:buNone/>
                      </a:pPr>
                      <a:endParaRPr lang="zh-CN" altLang="en-US" sz="1300"/>
                    </a:p>
                  </a:txBody>
                  <a:tcPr marL="68553" marR="68553" marT="34277" marB="34277"/>
                </a:tc>
                <a:tc>
                  <a:txBody>
                    <a:bodyPr/>
                    <a:lstStyle/>
                    <a:p>
                      <a:pPr>
                        <a:buNone/>
                      </a:pPr>
                      <a:endParaRPr lang="zh-CN" altLang="en-US" sz="1300"/>
                    </a:p>
                  </a:txBody>
                  <a:tcPr marL="68553" marR="68553" marT="34277" marB="34277"/>
                </a:tc>
                <a:tc>
                  <a:txBody>
                    <a:bodyPr/>
                    <a:lstStyle/>
                    <a:p>
                      <a:pPr>
                        <a:buNone/>
                      </a:pPr>
                      <a:endParaRPr lang="zh-CN" altLang="en-US" sz="1300"/>
                    </a:p>
                  </a:txBody>
                  <a:tcPr marL="68553" marR="68553" marT="34277" marB="34277"/>
                </a:tc>
                <a:tc>
                  <a:txBody>
                    <a:bodyPr/>
                    <a:lstStyle/>
                    <a:p>
                      <a:pPr>
                        <a:buNone/>
                      </a:pPr>
                      <a:endParaRPr lang="zh-CN" altLang="en-US" sz="1300"/>
                    </a:p>
                  </a:txBody>
                  <a:tcPr marL="68553" marR="68553" marT="34277" marB="34277"/>
                </a:tc>
                <a:tc>
                  <a:txBody>
                    <a:bodyPr/>
                    <a:lstStyle/>
                    <a:p>
                      <a:pPr>
                        <a:buNone/>
                      </a:pPr>
                      <a:endParaRPr lang="zh-CN" altLang="en-US" sz="1300"/>
                    </a:p>
                  </a:txBody>
                  <a:tcPr marL="68553" marR="68553" marT="34277" marB="34277"/>
                </a:tc>
              </a:tr>
              <a:tr h="521580">
                <a:tc>
                  <a:txBody>
                    <a:bodyPr/>
                    <a:lstStyle/>
                    <a:p>
                      <a:pPr>
                        <a:buNone/>
                      </a:pPr>
                      <a:endParaRPr lang="zh-CN" altLang="en-US" sz="1300"/>
                    </a:p>
                  </a:txBody>
                  <a:tcPr marL="68553" marR="68553" marT="34277" marB="34277"/>
                </a:tc>
                <a:tc>
                  <a:txBody>
                    <a:bodyPr/>
                    <a:lstStyle/>
                    <a:p>
                      <a:pPr>
                        <a:buNone/>
                      </a:pPr>
                      <a:endParaRPr lang="zh-CN" altLang="en-US" sz="1300"/>
                    </a:p>
                  </a:txBody>
                  <a:tcPr marL="68553" marR="68553" marT="34277" marB="34277"/>
                </a:tc>
                <a:tc>
                  <a:txBody>
                    <a:bodyPr/>
                    <a:lstStyle/>
                    <a:p>
                      <a:pPr>
                        <a:buNone/>
                      </a:pPr>
                      <a:endParaRPr lang="zh-CN" altLang="en-US" sz="1300"/>
                    </a:p>
                  </a:txBody>
                  <a:tcPr marL="68553" marR="68553" marT="34277" marB="34277"/>
                </a:tc>
                <a:tc>
                  <a:txBody>
                    <a:bodyPr/>
                    <a:lstStyle/>
                    <a:p>
                      <a:pPr>
                        <a:buNone/>
                      </a:pPr>
                      <a:endParaRPr lang="zh-CN" altLang="en-US" sz="1300"/>
                    </a:p>
                  </a:txBody>
                  <a:tcPr marL="68553" marR="68553" marT="34277" marB="34277"/>
                </a:tc>
                <a:tc>
                  <a:txBody>
                    <a:bodyPr/>
                    <a:lstStyle/>
                    <a:p>
                      <a:pPr>
                        <a:buNone/>
                      </a:pPr>
                      <a:endParaRPr lang="zh-CN" altLang="en-US" sz="1300" dirty="0"/>
                    </a:p>
                  </a:txBody>
                  <a:tcPr marL="68553" marR="68553" marT="34277" marB="34277"/>
                </a:tc>
                <a:tc>
                  <a:txBody>
                    <a:bodyPr/>
                    <a:lstStyle/>
                    <a:p>
                      <a:pPr>
                        <a:buNone/>
                      </a:pPr>
                      <a:endParaRPr lang="zh-CN" altLang="en-US" sz="1300"/>
                    </a:p>
                  </a:txBody>
                  <a:tcPr marL="68553" marR="68553" marT="34277" marB="34277"/>
                </a:tc>
                <a:tc>
                  <a:txBody>
                    <a:bodyPr/>
                    <a:lstStyle/>
                    <a:p>
                      <a:pPr>
                        <a:buNone/>
                      </a:pPr>
                      <a:endParaRPr lang="zh-CN" altLang="en-US" sz="1300" dirty="0"/>
                    </a:p>
                  </a:txBody>
                  <a:tcPr marL="68553" marR="68553" marT="34277" marB="34277"/>
                </a:tc>
              </a:tr>
            </a:tbl>
          </a:graphicData>
        </a:graphic>
      </p:graphicFrame>
      <p:sp>
        <p:nvSpPr>
          <p:cNvPr id="9"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07</a:t>
            </a:r>
            <a:endParaRPr lang="zh-CN" altLang="en-US" sz="1800" b="1" dirty="0">
              <a:solidFill>
                <a:schemeClr val="bg1"/>
              </a:solidFill>
              <a:latin typeface="黑体" panose="02010609060101010101" pitchFamily="49" charset="-122"/>
              <a:ea typeface="黑体" panose="02010609060101010101" pitchFamily="49" charset="-122"/>
            </a:endParaRPr>
          </a:p>
        </p:txBody>
      </p:sp>
    </p:spTree>
  </p:cSld>
  <p:clrMapOvr>
    <a:masterClrMapping/>
  </p:clrMapOvr>
  <p:transition spd="slow">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21332"/>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矩形 11"/>
          <p:cNvSpPr/>
          <p:nvPr/>
        </p:nvSpPr>
        <p:spPr>
          <a:xfrm>
            <a:off x="-1" y="1276400"/>
            <a:ext cx="9144001" cy="2376264"/>
          </a:xfrm>
          <a:prstGeom prst="rect">
            <a:avLst/>
          </a:prstGeom>
          <a:solidFill>
            <a:srgbClr val="003C7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6" name="Rectangle 3"/>
          <p:cNvSpPr txBox="1">
            <a:spLocks noChangeArrowheads="1"/>
          </p:cNvSpPr>
          <p:nvPr/>
        </p:nvSpPr>
        <p:spPr>
          <a:xfrm>
            <a:off x="1763688" y="2139702"/>
            <a:ext cx="5671494" cy="50244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4000" b="1" dirty="0" smtClean="0">
                <a:solidFill>
                  <a:schemeClr val="bg1"/>
                </a:solidFill>
                <a:latin typeface="微软雅黑" panose="020B0503020204020204" pitchFamily="34" charset="-122"/>
                <a:ea typeface="微软雅黑" panose="020B0503020204020204" pitchFamily="34" charset="-122"/>
              </a:rPr>
              <a:t>THANKS</a:t>
            </a:r>
            <a:r>
              <a:rPr lang="zh-CN" altLang="en-US" sz="4000" b="1" dirty="0" smtClean="0">
                <a:solidFill>
                  <a:schemeClr val="bg1"/>
                </a:solidFill>
                <a:latin typeface="微软雅黑" panose="020B0503020204020204" pitchFamily="34" charset="-122"/>
                <a:ea typeface="微软雅黑" panose="020B0503020204020204" pitchFamily="34" charset="-122"/>
              </a:rPr>
              <a:t>！</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3" name="矩形 2"/>
          <p:cNvSpPr/>
          <p:nvPr/>
        </p:nvSpPr>
        <p:spPr>
          <a:xfrm>
            <a:off x="2210058" y="340048"/>
            <a:ext cx="4778872" cy="707886"/>
          </a:xfrm>
          <a:prstGeom prst="rect">
            <a:avLst/>
          </a:prstGeom>
        </p:spPr>
        <p:txBody>
          <a:bodyPr wrap="none">
            <a:spAutoFit/>
          </a:bodyPr>
          <a:lstStyle/>
          <a:p>
            <a:r>
              <a:rPr lang="zh-CN" altLang="en-US" sz="4000" dirty="0" smtClean="0">
                <a:solidFill>
                  <a:srgbClr val="003C78"/>
                </a:solidFill>
                <a:latin typeface="方正正大黑简体" panose="02000500000000000000" pitchFamily="2" charset="-122"/>
                <a:ea typeface="方正正大黑简体" panose="02000500000000000000" pitchFamily="2" charset="-122"/>
              </a:rPr>
              <a:t>团结 务实 </a:t>
            </a:r>
            <a:r>
              <a:rPr lang="zh-CN" altLang="en-US" sz="4000" dirty="0">
                <a:solidFill>
                  <a:srgbClr val="003C78"/>
                </a:solidFill>
                <a:latin typeface="方正正大黑简体" panose="02000500000000000000" pitchFamily="2" charset="-122"/>
                <a:ea typeface="方正正大黑简体" panose="02000500000000000000" pitchFamily="2" charset="-122"/>
              </a:rPr>
              <a:t>高效 协作</a:t>
            </a:r>
            <a:endParaRPr lang="zh-CN" altLang="en-US" sz="4000" dirty="0">
              <a:solidFill>
                <a:srgbClr val="003C78"/>
              </a:solidFill>
              <a:latin typeface="方正正大黑简体" panose="02000500000000000000" pitchFamily="2" charset="-122"/>
              <a:ea typeface="方正正大黑简体" panose="02000500000000000000" pitchFamily="2"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24" y="0"/>
            <a:ext cx="9144000" cy="5145088"/>
          </a:xfrm>
          <a:prstGeom prst="rect">
            <a:avLst/>
          </a:prstGeom>
        </p:spPr>
      </p:pic>
      <p:grpSp>
        <p:nvGrpSpPr>
          <p:cNvPr id="5" name="组合 41"/>
          <p:cNvGrpSpPr/>
          <p:nvPr/>
        </p:nvGrpSpPr>
        <p:grpSpPr>
          <a:xfrm>
            <a:off x="0" y="1651830"/>
            <a:ext cx="9144000" cy="1814777"/>
            <a:chOff x="170694" y="177982"/>
            <a:chExt cx="3936004" cy="781165"/>
          </a:xfrm>
        </p:grpSpPr>
        <p:sp>
          <p:nvSpPr>
            <p:cNvPr id="6" name="等腰三角形 5"/>
            <p:cNvSpPr/>
            <p:nvPr/>
          </p:nvSpPr>
          <p:spPr>
            <a:xfrm>
              <a:off x="1233863" y="177982"/>
              <a:ext cx="355284" cy="35651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7" name="等腰三角形 6"/>
            <p:cNvSpPr/>
            <p:nvPr/>
          </p:nvSpPr>
          <p:spPr>
            <a:xfrm flipV="1">
              <a:off x="200258" y="602633"/>
              <a:ext cx="355284" cy="35651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8" name="矩形 7"/>
            <p:cNvSpPr/>
            <p:nvPr/>
          </p:nvSpPr>
          <p:spPr>
            <a:xfrm>
              <a:off x="170694" y="261768"/>
              <a:ext cx="3936004" cy="611981"/>
            </a:xfrm>
            <a:prstGeom prst="rect">
              <a:avLst/>
            </a:prstGeom>
            <a:solidFill>
              <a:srgbClr val="00468C"/>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p>
          </p:txBody>
        </p:sp>
        <p:sp>
          <p:nvSpPr>
            <p:cNvPr id="9" name="平行四边形 8"/>
            <p:cNvSpPr/>
            <p:nvPr/>
          </p:nvSpPr>
          <p:spPr>
            <a:xfrm>
              <a:off x="376965" y="178257"/>
              <a:ext cx="1036076" cy="779005"/>
            </a:xfrm>
            <a:prstGeom prst="parallelogram">
              <a:avLst>
                <a:gd name="adj" fmla="val 48207"/>
              </a:avLst>
            </a:prstGeom>
            <a:solidFill>
              <a:srgbClr val="0050A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10" name="文本框 6"/>
            <p:cNvSpPr txBox="1"/>
            <p:nvPr/>
          </p:nvSpPr>
          <p:spPr>
            <a:xfrm>
              <a:off x="619912" y="284178"/>
              <a:ext cx="569115" cy="559734"/>
            </a:xfrm>
            <a:prstGeom prst="rect">
              <a:avLst/>
            </a:prstGeom>
            <a:noFill/>
          </p:spPr>
          <p:txBody>
            <a:bodyPr wrap="square" lIns="68580" tIns="34290" rIns="68580" bIns="34290" rtlCol="0">
              <a:spAutoFit/>
            </a:bodyPr>
            <a:lstStyle/>
            <a:p>
              <a:r>
                <a:rPr lang="en-US" altLang="zh-CN" sz="8000" dirty="0" smtClean="0">
                  <a:solidFill>
                    <a:schemeClr val="bg1">
                      <a:lumMod val="95000"/>
                    </a:schemeClr>
                  </a:solidFill>
                  <a:latin typeface="Impact" panose="020B0806030902050204" pitchFamily="34" charset="0"/>
                </a:rPr>
                <a:t>02</a:t>
              </a:r>
              <a:endParaRPr lang="zh-CN" altLang="en-US" sz="8000" dirty="0">
                <a:solidFill>
                  <a:schemeClr val="bg1">
                    <a:lumMod val="95000"/>
                  </a:schemeClr>
                </a:solidFill>
                <a:latin typeface="Impact" panose="020B0806030902050204" pitchFamily="34" charset="0"/>
              </a:endParaRPr>
            </a:p>
          </p:txBody>
        </p:sp>
      </p:grpSp>
      <p:sp>
        <p:nvSpPr>
          <p:cNvPr id="11" name="TextBox 10"/>
          <p:cNvSpPr txBox="1"/>
          <p:nvPr/>
        </p:nvSpPr>
        <p:spPr>
          <a:xfrm>
            <a:off x="2771800" y="2362457"/>
            <a:ext cx="6048671" cy="623250"/>
          </a:xfrm>
          <a:prstGeom prst="rect">
            <a:avLst/>
          </a:prstGeom>
          <a:noFill/>
        </p:spPr>
        <p:txBody>
          <a:bodyPr wrap="square" lIns="68584" tIns="34291" rIns="68584" bIns="34291" rtlCol="0">
            <a:spAutoFit/>
          </a:bodyPr>
          <a:lstStyle/>
          <a:p>
            <a:r>
              <a:rPr lang="zh-CN" altLang="en-US" sz="3600" b="1" dirty="0">
                <a:solidFill>
                  <a:schemeClr val="bg1"/>
                </a:solidFill>
                <a:latin typeface="微软雅黑" panose="020B0503020204020204" pitchFamily="34" charset="-122"/>
                <a:ea typeface="微软雅黑" panose="020B0503020204020204" pitchFamily="34" charset="-122"/>
              </a:rPr>
              <a:t>住建部</a:t>
            </a:r>
            <a:r>
              <a:rPr lang="en-US" altLang="zh-CN" sz="3600" b="1" dirty="0">
                <a:solidFill>
                  <a:schemeClr val="bg1"/>
                </a:solidFill>
                <a:latin typeface="微软雅黑" panose="020B0503020204020204" pitchFamily="34" charset="-122"/>
                <a:ea typeface="微软雅黑" panose="020B0503020204020204" pitchFamily="34" charset="-122"/>
              </a:rPr>
              <a:t>37</a:t>
            </a:r>
            <a:r>
              <a:rPr lang="zh-CN" altLang="en-US" sz="3600" b="1" dirty="0">
                <a:solidFill>
                  <a:schemeClr val="bg1"/>
                </a:solidFill>
                <a:latin typeface="微软雅黑" panose="020B0503020204020204" pitchFamily="34" charset="-122"/>
                <a:ea typeface="微软雅黑" panose="020B0503020204020204" pitchFamily="34" charset="-122"/>
              </a:rPr>
              <a:t>号令文件内容介绍</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49"/>
          <p:cNvSpPr txBox="1"/>
          <p:nvPr/>
        </p:nvSpPr>
        <p:spPr>
          <a:xfrm>
            <a:off x="415162" y="861016"/>
            <a:ext cx="2797828" cy="374953"/>
          </a:xfrm>
          <a:prstGeom prst="rect">
            <a:avLst/>
          </a:prstGeom>
          <a:noFill/>
        </p:spPr>
        <p:txBody>
          <a:bodyPr wrap="square" lIns="51415" tIns="25707" rIns="51415" bIns="25707" rtlCol="0">
            <a:spAutoFit/>
          </a:bodyPr>
          <a:lstStyle/>
          <a:p>
            <a:pPr algn="l"/>
            <a:r>
              <a:rPr lang="zh-CN" altLang="en-US" sz="2100" b="1" dirty="0">
                <a:solidFill>
                  <a:srgbClr val="FF0000"/>
                </a:solidFill>
                <a:latin typeface="微软雅黑" panose="020B0503020204020204" pitchFamily="34" charset="-122"/>
                <a:ea typeface="微软雅黑" panose="020B0503020204020204" pitchFamily="34" charset="-122"/>
              </a:rPr>
              <a:t>住建部</a:t>
            </a:r>
            <a:r>
              <a:rPr lang="en-US" altLang="zh-CN" sz="2100" b="1" dirty="0">
                <a:solidFill>
                  <a:srgbClr val="FF0000"/>
                </a:solidFill>
                <a:latin typeface="微软雅黑" panose="020B0503020204020204" pitchFamily="34" charset="-122"/>
                <a:ea typeface="微软雅黑" panose="020B0503020204020204" pitchFamily="34" charset="-122"/>
              </a:rPr>
              <a:t>37</a:t>
            </a:r>
            <a:r>
              <a:rPr lang="zh-CN" altLang="en-US" sz="2100" b="1" dirty="0">
                <a:solidFill>
                  <a:srgbClr val="FF0000"/>
                </a:solidFill>
                <a:latin typeface="微软雅黑" panose="020B0503020204020204" pitchFamily="34" charset="-122"/>
                <a:ea typeface="微软雅黑" panose="020B0503020204020204" pitchFamily="34" charset="-122"/>
              </a:rPr>
              <a:t>号令</a:t>
            </a:r>
            <a:endParaRPr lang="zh-CN" altLang="en-US" sz="2100" b="1" dirty="0">
              <a:solidFill>
                <a:srgbClr val="FF0000"/>
              </a:solidFill>
              <a:latin typeface="微软雅黑" panose="020B0503020204020204" pitchFamily="34" charset="-122"/>
              <a:ea typeface="微软雅黑" panose="020B0503020204020204" pitchFamily="34" charset="-122"/>
            </a:endParaRPr>
          </a:p>
        </p:txBody>
      </p:sp>
      <p:sp>
        <p:nvSpPr>
          <p:cNvPr id="10" name="矩形 9"/>
          <p:cNvSpPr/>
          <p:nvPr/>
        </p:nvSpPr>
        <p:spPr>
          <a:xfrm>
            <a:off x="415162" y="1600816"/>
            <a:ext cx="3077140" cy="2584169"/>
          </a:xfrm>
          <a:prstGeom prst="rect">
            <a:avLst/>
          </a:prstGeom>
        </p:spPr>
        <p:txBody>
          <a:bodyPr wrap="square">
            <a:spAutoFit/>
          </a:bodyPr>
          <a:lstStyle/>
          <a:p>
            <a:pPr marL="213995" indent="-213995">
              <a:lnSpc>
                <a:spcPct val="150000"/>
              </a:lnSpc>
              <a:buFont typeface="Wingdings" panose="05000000000000000000" pitchFamily="2" charset="2"/>
              <a:buChar char="n"/>
            </a:pPr>
            <a:r>
              <a:rPr lang="en-US" altLang="zh-CN" sz="1800" dirty="0">
                <a:solidFill>
                  <a:schemeClr val="tx2"/>
                </a:solidFill>
                <a:latin typeface="微软雅黑" panose="020B0503020204020204" pitchFamily="34" charset="-122"/>
                <a:ea typeface="微软雅黑" panose="020B0503020204020204" pitchFamily="34" charset="-122"/>
              </a:rPr>
              <a:t>2018</a:t>
            </a:r>
            <a:r>
              <a:rPr lang="zh-CN" altLang="zh-CN" sz="1800" dirty="0">
                <a:solidFill>
                  <a:schemeClr val="tx2"/>
                </a:solidFill>
                <a:latin typeface="微软雅黑" panose="020B0503020204020204" pitchFamily="34" charset="-122"/>
                <a:ea typeface="微软雅黑" panose="020B0503020204020204" pitchFamily="34" charset="-122"/>
              </a:rPr>
              <a:t>年</a:t>
            </a:r>
            <a:r>
              <a:rPr lang="en-US" altLang="zh-CN" sz="1800" dirty="0">
                <a:solidFill>
                  <a:schemeClr val="tx2"/>
                </a:solidFill>
                <a:latin typeface="微软雅黑" panose="020B0503020204020204" pitchFamily="34" charset="-122"/>
                <a:ea typeface="微软雅黑" panose="020B0503020204020204" pitchFamily="34" charset="-122"/>
              </a:rPr>
              <a:t>3</a:t>
            </a:r>
            <a:r>
              <a:rPr lang="zh-CN" altLang="zh-CN" sz="1800" dirty="0">
                <a:solidFill>
                  <a:schemeClr val="tx2"/>
                </a:solidFill>
                <a:latin typeface="微软雅黑" panose="020B0503020204020204" pitchFamily="34" charset="-122"/>
                <a:ea typeface="微软雅黑" panose="020B0503020204020204" pitchFamily="34" charset="-122"/>
              </a:rPr>
              <a:t>月</a:t>
            </a:r>
            <a:r>
              <a:rPr lang="en-US" altLang="zh-CN" sz="1800" dirty="0">
                <a:solidFill>
                  <a:schemeClr val="tx2"/>
                </a:solidFill>
                <a:latin typeface="微软雅黑" panose="020B0503020204020204" pitchFamily="34" charset="-122"/>
                <a:ea typeface="微软雅黑" panose="020B0503020204020204" pitchFamily="34" charset="-122"/>
              </a:rPr>
              <a:t>8</a:t>
            </a:r>
            <a:r>
              <a:rPr lang="zh-CN" altLang="zh-CN" sz="1800" dirty="0">
                <a:solidFill>
                  <a:schemeClr val="tx2"/>
                </a:solidFill>
                <a:latin typeface="微软雅黑" panose="020B0503020204020204" pitchFamily="34" charset="-122"/>
                <a:ea typeface="微软雅黑" panose="020B0503020204020204" pitchFamily="34" charset="-122"/>
              </a:rPr>
              <a:t>日住建部下发</a:t>
            </a:r>
            <a:r>
              <a:rPr lang="en-US" altLang="zh-CN" sz="1800" dirty="0">
                <a:solidFill>
                  <a:schemeClr val="tx2"/>
                </a:solidFill>
                <a:latin typeface="微软雅黑" panose="020B0503020204020204" pitchFamily="34" charset="-122"/>
                <a:ea typeface="微软雅黑" panose="020B0503020204020204" pitchFamily="34" charset="-122"/>
              </a:rPr>
              <a:t>《</a:t>
            </a:r>
            <a:r>
              <a:rPr lang="zh-CN" altLang="zh-CN" sz="1800" dirty="0">
                <a:solidFill>
                  <a:schemeClr val="tx2"/>
                </a:solidFill>
                <a:latin typeface="微软雅黑" panose="020B0503020204020204" pitchFamily="34" charset="-122"/>
                <a:ea typeface="微软雅黑" panose="020B0503020204020204" pitchFamily="34" charset="-122"/>
              </a:rPr>
              <a:t>危险性较大的分部分项工程安全管理规定</a:t>
            </a:r>
            <a:r>
              <a:rPr lang="en-US" altLang="zh-CN" sz="1800" dirty="0">
                <a:solidFill>
                  <a:schemeClr val="tx2"/>
                </a:solidFill>
                <a:latin typeface="微软雅黑" panose="020B0503020204020204" pitchFamily="34" charset="-122"/>
                <a:ea typeface="微软雅黑" panose="020B0503020204020204" pitchFamily="34" charset="-122"/>
              </a:rPr>
              <a:t>》</a:t>
            </a:r>
            <a:r>
              <a:rPr lang="zh-CN" altLang="zh-CN" sz="1800" dirty="0">
                <a:solidFill>
                  <a:schemeClr val="tx2"/>
                </a:solidFill>
                <a:latin typeface="微软雅黑" panose="020B0503020204020204" pitchFamily="34" charset="-122"/>
                <a:ea typeface="微软雅黑" panose="020B0503020204020204" pitchFamily="34" charset="-122"/>
              </a:rPr>
              <a:t>（建设部</a:t>
            </a:r>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zh-CN" sz="1800" dirty="0">
                <a:solidFill>
                  <a:schemeClr val="tx2"/>
                </a:solidFill>
                <a:latin typeface="微软雅黑" panose="020B0503020204020204" pitchFamily="34" charset="-122"/>
                <a:ea typeface="微软雅黑" panose="020B0503020204020204" pitchFamily="34" charset="-122"/>
              </a:rPr>
              <a:t>号令）</a:t>
            </a:r>
            <a:r>
              <a:rPr lang="zh-CN" altLang="en-US" sz="1800" dirty="0">
                <a:solidFill>
                  <a:schemeClr val="tx2"/>
                </a:solidFill>
                <a:latin typeface="微软雅黑" panose="020B0503020204020204" pitchFamily="34" charset="-122"/>
                <a:ea typeface="微软雅黑" panose="020B0503020204020204" pitchFamily="34" charset="-122"/>
              </a:rPr>
              <a:t>。</a:t>
            </a:r>
            <a:endParaRPr lang="en-US" altLang="zh-CN" sz="1800" dirty="0">
              <a:solidFill>
                <a:schemeClr val="tx2"/>
              </a:solidFill>
              <a:latin typeface="微软雅黑" panose="020B0503020204020204" pitchFamily="34" charset="-122"/>
              <a:ea typeface="微软雅黑" panose="020B0503020204020204" pitchFamily="34" charset="-122"/>
            </a:endParaRPr>
          </a:p>
          <a:p>
            <a:pPr marL="213995" indent="-213995">
              <a:lnSpc>
                <a:spcPct val="150000"/>
              </a:lnSpc>
              <a:buFont typeface="Wingdings" panose="05000000000000000000" pitchFamily="2" charset="2"/>
              <a:buChar char="n"/>
            </a:pPr>
            <a:r>
              <a:rPr lang="zh-CN" altLang="en-US" sz="1800" dirty="0">
                <a:solidFill>
                  <a:schemeClr val="tx2"/>
                </a:solidFill>
                <a:latin typeface="微软雅黑" panose="020B0503020204020204" pitchFamily="34" charset="-122"/>
                <a:ea typeface="微软雅黑" panose="020B0503020204020204" pitchFamily="34" charset="-122"/>
              </a:rPr>
              <a:t>该文件自</a:t>
            </a:r>
            <a:r>
              <a:rPr lang="en-US" altLang="zh-CN" sz="1800" dirty="0">
                <a:solidFill>
                  <a:schemeClr val="tx2"/>
                </a:solidFill>
                <a:latin typeface="微软雅黑" panose="020B0503020204020204" pitchFamily="34" charset="-122"/>
                <a:ea typeface="微软雅黑" panose="020B0503020204020204" pitchFamily="34" charset="-122"/>
              </a:rPr>
              <a:t>2018</a:t>
            </a:r>
            <a:r>
              <a:rPr lang="zh-CN" altLang="en-US" sz="1800" dirty="0">
                <a:solidFill>
                  <a:schemeClr val="tx2"/>
                </a:solidFill>
                <a:latin typeface="微软雅黑" panose="020B0503020204020204" pitchFamily="34" charset="-122"/>
                <a:ea typeface="微软雅黑" panose="020B0503020204020204" pitchFamily="34" charset="-122"/>
              </a:rPr>
              <a:t>年</a:t>
            </a:r>
            <a:r>
              <a:rPr lang="en-US" altLang="zh-CN" sz="1800" dirty="0">
                <a:solidFill>
                  <a:schemeClr val="tx2"/>
                </a:solidFill>
                <a:latin typeface="微软雅黑" panose="020B0503020204020204" pitchFamily="34" charset="-122"/>
                <a:ea typeface="微软雅黑" panose="020B0503020204020204" pitchFamily="34" charset="-122"/>
              </a:rPr>
              <a:t>6</a:t>
            </a:r>
            <a:r>
              <a:rPr lang="zh-CN" altLang="en-US" sz="1800" dirty="0">
                <a:solidFill>
                  <a:schemeClr val="tx2"/>
                </a:solidFill>
                <a:latin typeface="微软雅黑" panose="020B0503020204020204" pitchFamily="34" charset="-122"/>
                <a:ea typeface="微软雅黑" panose="020B0503020204020204" pitchFamily="34" charset="-122"/>
              </a:rPr>
              <a:t>月</a:t>
            </a:r>
            <a:r>
              <a:rPr lang="en-US" altLang="zh-CN" sz="1800" dirty="0">
                <a:solidFill>
                  <a:schemeClr val="tx2"/>
                </a:solidFill>
                <a:latin typeface="微软雅黑" panose="020B0503020204020204" pitchFamily="34" charset="-122"/>
                <a:ea typeface="微软雅黑" panose="020B0503020204020204" pitchFamily="34" charset="-122"/>
              </a:rPr>
              <a:t>1</a:t>
            </a:r>
            <a:r>
              <a:rPr lang="zh-CN" altLang="en-US" sz="1800" dirty="0">
                <a:solidFill>
                  <a:schemeClr val="tx2"/>
                </a:solidFill>
                <a:latin typeface="微软雅黑" panose="020B0503020204020204" pitchFamily="34" charset="-122"/>
                <a:ea typeface="微软雅黑" panose="020B0503020204020204" pitchFamily="34" charset="-122"/>
              </a:rPr>
              <a:t>日期开始实施。</a:t>
            </a:r>
            <a:endParaRPr lang="zh-CN" altLang="en-US" sz="1800" dirty="0">
              <a:solidFill>
                <a:schemeClr val="tx2"/>
              </a:solidFill>
              <a:latin typeface="微软雅黑" panose="020B0503020204020204" pitchFamily="34" charset="-122"/>
              <a:ea typeface="微软雅黑" panose="020B0503020204020204" pitchFamily="34" charset="-122"/>
            </a:endParaRPr>
          </a:p>
        </p:txBody>
      </p:sp>
      <p:pic>
        <p:nvPicPr>
          <p:cNvPr id="11" name="图片 10" descr="~8]}DYY7~CS7HO(C{SSMR00"/>
          <p:cNvPicPr>
            <a:picLocks noChangeAspect="1"/>
          </p:cNvPicPr>
          <p:nvPr>
            <p:custDataLst>
              <p:tags r:id="rId1"/>
            </p:custDataLst>
          </p:nvPr>
        </p:nvPicPr>
        <p:blipFill>
          <a:blip r:embed="rId2"/>
          <a:stretch>
            <a:fillRect/>
          </a:stretch>
        </p:blipFill>
        <p:spPr>
          <a:xfrm>
            <a:off x="3654256" y="952997"/>
            <a:ext cx="5083192" cy="3338064"/>
          </a:xfrm>
          <a:prstGeom prst="rect">
            <a:avLst/>
          </a:prstGeom>
        </p:spPr>
      </p:pic>
      <p:sp>
        <p:nvSpPr>
          <p:cNvPr id="12"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02</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3"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住建部</a:t>
            </a:r>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en-US" sz="1800" dirty="0">
                <a:solidFill>
                  <a:schemeClr val="tx2"/>
                </a:solidFill>
                <a:latin typeface="微软雅黑" panose="020B0503020204020204" pitchFamily="34" charset="-122"/>
                <a:ea typeface="微软雅黑" panose="020B0503020204020204" pitchFamily="34" charset="-122"/>
              </a:rPr>
              <a:t>号令文件内容介绍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0"/>
                                  </p:stCondLst>
                                  <p:iterate type="lt">
                                    <p:tmPct val="50000"/>
                                  </p:iterate>
                                  <p:childTnLst>
                                    <p:set>
                                      <p:cBhvr>
                                        <p:cTn id="6" dur="1" fill="hold">
                                          <p:stCondLst>
                                            <p:cond delay="0"/>
                                          </p:stCondLst>
                                        </p:cTn>
                                        <p:tgtEl>
                                          <p:spTgt spid="9"/>
                                        </p:tgtEl>
                                        <p:attrNameLst>
                                          <p:attrName>style.visibility</p:attrName>
                                        </p:attrNameLst>
                                      </p:cBhvr>
                                      <p:to>
                                        <p:strVal val="visible"/>
                                      </p:to>
                                    </p:set>
                                    <p:set>
                                      <p:cBhvr>
                                        <p:cTn id="7" dur="68" fill="hold">
                                          <p:stCondLst>
                                            <p:cond delay="0"/>
                                          </p:stCondLst>
                                        </p:cTn>
                                        <p:tgtEl>
                                          <p:spTgt spid="9"/>
                                        </p:tgtEl>
                                        <p:attrNameLst>
                                          <p:attrName>style.rotation</p:attrName>
                                        </p:attrNameLst>
                                      </p:cBhvr>
                                      <p:to>
                                        <p:strVal val="-45.0"/>
                                      </p:to>
                                    </p:set>
                                    <p:anim calcmode="lin" valueType="num">
                                      <p:cBhvr>
                                        <p:cTn id="8" dur="68" fill="hold">
                                          <p:stCondLst>
                                            <p:cond delay="68"/>
                                          </p:stCondLst>
                                        </p:cTn>
                                        <p:tgtEl>
                                          <p:spTgt spid="9"/>
                                        </p:tgtEl>
                                        <p:attrNameLst>
                                          <p:attrName>style.rotation</p:attrName>
                                        </p:attrNameLst>
                                      </p:cBhvr>
                                      <p:tavLst>
                                        <p:tav tm="0">
                                          <p:val>
                                            <p:fltVal val="-45"/>
                                          </p:val>
                                        </p:tav>
                                        <p:tav tm="69900">
                                          <p:val>
                                            <p:fltVal val="45"/>
                                          </p:val>
                                        </p:tav>
                                        <p:tav tm="100000">
                                          <p:val>
                                            <p:fltVal val="0"/>
                                          </p:val>
                                        </p:tav>
                                      </p:tavLst>
                                    </p:anim>
                                    <p:anim calcmode="lin" valueType="num">
                                      <p:cBhvr>
                                        <p:cTn id="9" dur="68" fill="hold">
                                          <p:stCondLst>
                                            <p:cond delay="0"/>
                                          </p:stCondLst>
                                        </p:cTn>
                                        <p:tgtEl>
                                          <p:spTgt spid="9"/>
                                        </p:tgtEl>
                                        <p:attrNameLst>
                                          <p:attrName>ppt_y</p:attrName>
                                        </p:attrNameLst>
                                      </p:cBhvr>
                                      <p:tavLst>
                                        <p:tav tm="0">
                                          <p:val>
                                            <p:strVal val="#ppt_y-1"/>
                                          </p:val>
                                        </p:tav>
                                        <p:tav tm="100000">
                                          <p:val>
                                            <p:strVal val="#ppt_y-(0.354*#ppt_w-0.172*#ppt_h)"/>
                                          </p:val>
                                        </p:tav>
                                      </p:tavLst>
                                    </p:anim>
                                    <p:anim calcmode="lin" valueType="num">
                                      <p:cBhvr>
                                        <p:cTn id="10" dur="23" decel="50000" autoRev="1" fill="hold">
                                          <p:stCondLst>
                                            <p:cond delay="68"/>
                                          </p:stCondLst>
                                        </p:cTn>
                                        <p:tgtEl>
                                          <p:spTgt spid="9"/>
                                        </p:tgtEl>
                                        <p:attrNameLst>
                                          <p:attrName>ppt_y</p:attrName>
                                        </p:attrNameLst>
                                      </p:cBhvr>
                                      <p:tavLst>
                                        <p:tav tm="0">
                                          <p:val>
                                            <p:strVal val="#ppt_y-(0.354*#ppt_w-0.172*#ppt_h)"/>
                                          </p:val>
                                        </p:tav>
                                        <p:tav tm="100000">
                                          <p:val>
                                            <p:strVal val="#ppt_y-(0.354*#ppt_w-0.172*#ppt_h)-#ppt_h/2"/>
                                          </p:val>
                                        </p:tav>
                                      </p:tavLst>
                                    </p:anim>
                                    <p:anim calcmode="lin" valueType="num">
                                      <p:cBhvr>
                                        <p:cTn id="11" dur="20" fill="hold">
                                          <p:stCondLst>
                                            <p:cond delay="130"/>
                                          </p:stCondLst>
                                        </p:cTn>
                                        <p:tgtEl>
                                          <p:spTgt spid="9"/>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50513" y="839015"/>
            <a:ext cx="8188989" cy="3518079"/>
          </a:xfrm>
          <a:prstGeom prst="rect">
            <a:avLst/>
          </a:prstGeom>
        </p:spPr>
        <p:txBody>
          <a:bodyPr wrap="square">
            <a:spAutoFit/>
          </a:bodyPr>
          <a:lstStyle/>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第一章　总则</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200" dirty="0">
                <a:solidFill>
                  <a:schemeClr val="bg2">
                    <a:lumMod val="25000"/>
                  </a:schemeClr>
                </a:solidFill>
                <a:latin typeface="微软雅黑" panose="020B0503020204020204" pitchFamily="34" charset="-122"/>
                <a:ea typeface="微软雅黑" panose="020B0503020204020204" pitchFamily="34" charset="-122"/>
              </a:rPr>
              <a:t>　　</a:t>
            </a:r>
            <a:r>
              <a:rPr lang="zh-CN" altLang="en-US" sz="1350" dirty="0">
                <a:solidFill>
                  <a:schemeClr val="bg2">
                    <a:lumMod val="25000"/>
                  </a:schemeClr>
                </a:solidFill>
                <a:latin typeface="微软雅黑" panose="020B0503020204020204" pitchFamily="34" charset="-122"/>
                <a:ea typeface="微软雅黑" panose="020B0503020204020204" pitchFamily="34" charset="-122"/>
              </a:rPr>
              <a:t>第一条　为加强对房屋建筑和市政基础设施工程中危险性较大的分部分项工程安全管理，有效防范生产安全事故，依据</a:t>
            </a:r>
            <a:r>
              <a:rPr lang="en-US" altLang="zh-CN" sz="1350" dirty="0">
                <a:solidFill>
                  <a:schemeClr val="bg2">
                    <a:lumMod val="25000"/>
                  </a:schemeClr>
                </a:solidFill>
                <a:latin typeface="微软雅黑" panose="020B0503020204020204" pitchFamily="34" charset="-122"/>
                <a:ea typeface="微软雅黑" panose="020B0503020204020204" pitchFamily="34" charset="-122"/>
              </a:rPr>
              <a:t>《</a:t>
            </a:r>
            <a:r>
              <a:rPr lang="zh-CN" altLang="en-US" sz="1350" dirty="0">
                <a:solidFill>
                  <a:schemeClr val="bg2">
                    <a:lumMod val="25000"/>
                  </a:schemeClr>
                </a:solidFill>
                <a:latin typeface="微软雅黑" panose="020B0503020204020204" pitchFamily="34" charset="-122"/>
                <a:ea typeface="微软雅黑" panose="020B0503020204020204" pitchFamily="34" charset="-122"/>
              </a:rPr>
              <a:t>中华人民共和国建筑法</a:t>
            </a:r>
            <a:r>
              <a:rPr lang="en-US" altLang="zh-CN" sz="1350" dirty="0">
                <a:solidFill>
                  <a:schemeClr val="bg2">
                    <a:lumMod val="25000"/>
                  </a:schemeClr>
                </a:solidFill>
                <a:latin typeface="微软雅黑" panose="020B0503020204020204" pitchFamily="34" charset="-122"/>
                <a:ea typeface="微软雅黑" panose="020B0503020204020204" pitchFamily="34" charset="-122"/>
              </a:rPr>
              <a:t>》《</a:t>
            </a:r>
            <a:r>
              <a:rPr lang="zh-CN" altLang="en-US" sz="1350" dirty="0">
                <a:solidFill>
                  <a:schemeClr val="bg2">
                    <a:lumMod val="25000"/>
                  </a:schemeClr>
                </a:solidFill>
                <a:latin typeface="微软雅黑" panose="020B0503020204020204" pitchFamily="34" charset="-122"/>
                <a:ea typeface="微软雅黑" panose="020B0503020204020204" pitchFamily="34" charset="-122"/>
              </a:rPr>
              <a:t>中华人民共和国安全生产法</a:t>
            </a:r>
            <a:r>
              <a:rPr lang="en-US" altLang="zh-CN" sz="1350" dirty="0">
                <a:solidFill>
                  <a:schemeClr val="bg2">
                    <a:lumMod val="25000"/>
                  </a:schemeClr>
                </a:solidFill>
                <a:latin typeface="微软雅黑" panose="020B0503020204020204" pitchFamily="34" charset="-122"/>
                <a:ea typeface="微软雅黑" panose="020B0503020204020204" pitchFamily="34" charset="-122"/>
              </a:rPr>
              <a:t>》《</a:t>
            </a:r>
            <a:r>
              <a:rPr lang="zh-CN" altLang="en-US" sz="1350" dirty="0">
                <a:solidFill>
                  <a:schemeClr val="bg2">
                    <a:lumMod val="25000"/>
                  </a:schemeClr>
                </a:solidFill>
                <a:latin typeface="微软雅黑" panose="020B0503020204020204" pitchFamily="34" charset="-122"/>
                <a:ea typeface="微软雅黑" panose="020B0503020204020204" pitchFamily="34" charset="-122"/>
              </a:rPr>
              <a:t>建设工程安全生产管理条例</a:t>
            </a:r>
            <a:r>
              <a:rPr lang="en-US" altLang="zh-CN" sz="1350" dirty="0">
                <a:solidFill>
                  <a:schemeClr val="bg2">
                    <a:lumMod val="25000"/>
                  </a:schemeClr>
                </a:solidFill>
                <a:latin typeface="微软雅黑" panose="020B0503020204020204" pitchFamily="34" charset="-122"/>
                <a:ea typeface="微软雅黑" panose="020B0503020204020204" pitchFamily="34" charset="-122"/>
              </a:rPr>
              <a:t>》</a:t>
            </a:r>
            <a:r>
              <a:rPr lang="zh-CN" altLang="en-US" sz="1350" dirty="0">
                <a:solidFill>
                  <a:schemeClr val="bg2">
                    <a:lumMod val="25000"/>
                  </a:schemeClr>
                </a:solidFill>
                <a:latin typeface="微软雅黑" panose="020B0503020204020204" pitchFamily="34" charset="-122"/>
                <a:ea typeface="微软雅黑" panose="020B0503020204020204" pitchFamily="34" charset="-122"/>
              </a:rPr>
              <a:t>等法律法规，制定本规定。</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第二条　本规定适用于房屋建筑和市政基础设施工程中危险性较大的分部分项工程安全管理。</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第三条　本规定所称危险性较大的分部分项工程（以下简称“危大工程”），是指房屋建筑和市政基础设施工程在施工过程中，容易导致人员群死群伤或者造成重大经济损失的分部分项工程。</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危大工程及超过一定规模的危大工程范围由国务院住房城乡建设主管部门制定。</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省级住房城乡建设主管部门可以结合本地区实际情况，补充本地区危大工程范围。</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第四条　国务院住房城乡建设主管部门负责全国危大工程安全管理的指导监督。</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县级以上地方人民政府住房城乡建设主管部门负责本行政区域内危大工程的安全监督管</a:t>
            </a:r>
            <a:r>
              <a:rPr lang="zh-CN" altLang="en-US" sz="1200" dirty="0">
                <a:solidFill>
                  <a:schemeClr val="bg2">
                    <a:lumMod val="25000"/>
                  </a:schemeClr>
                </a:solidFill>
                <a:latin typeface="微软雅黑" panose="020B0503020204020204" pitchFamily="34" charset="-122"/>
                <a:ea typeface="微软雅黑" panose="020B0503020204020204" pitchFamily="34" charset="-122"/>
              </a:rPr>
              <a:t>理。</a:t>
            </a:r>
            <a:endParaRPr lang="zh-CN" altLang="en-US" sz="12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10"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02</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11"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住建部</a:t>
            </a:r>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en-US" sz="1800" dirty="0">
                <a:solidFill>
                  <a:schemeClr val="tx2"/>
                </a:solidFill>
                <a:latin typeface="微软雅黑" panose="020B0503020204020204" pitchFamily="34" charset="-122"/>
                <a:ea typeface="微软雅黑" panose="020B0503020204020204" pitchFamily="34" charset="-122"/>
              </a:rPr>
              <a:t>号令文件内容介绍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450513" y="872327"/>
            <a:ext cx="8188989" cy="3518079"/>
          </a:xfrm>
          <a:prstGeom prst="rect">
            <a:avLst/>
          </a:prstGeom>
        </p:spPr>
        <p:txBody>
          <a:bodyPr wrap="square">
            <a:spAutoFit/>
          </a:bodyPr>
          <a:lstStyle/>
          <a:p>
            <a:pPr>
              <a:lnSpc>
                <a:spcPct val="150000"/>
              </a:lnSpc>
            </a:pPr>
            <a:r>
              <a:rPr lang="zh-CN" altLang="en-US" sz="1350" b="1" dirty="0">
                <a:solidFill>
                  <a:schemeClr val="bg2">
                    <a:lumMod val="25000"/>
                  </a:schemeClr>
                </a:solidFill>
                <a:latin typeface="微软雅黑" panose="020B0503020204020204" pitchFamily="34" charset="-122"/>
                <a:ea typeface="微软雅黑" panose="020B0503020204020204" pitchFamily="34" charset="-122"/>
              </a:rPr>
              <a:t>第二章　前期保障</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200" dirty="0">
                <a:solidFill>
                  <a:schemeClr val="bg2">
                    <a:lumMod val="25000"/>
                  </a:schemeClr>
                </a:solidFill>
                <a:latin typeface="微软雅黑" panose="020B0503020204020204" pitchFamily="34" charset="-122"/>
                <a:ea typeface="微软雅黑" panose="020B0503020204020204" pitchFamily="34" charset="-122"/>
              </a:rPr>
              <a:t>　　</a:t>
            </a:r>
            <a:r>
              <a:rPr lang="zh-CN" altLang="en-US" sz="1350" dirty="0">
                <a:solidFill>
                  <a:schemeClr val="bg2">
                    <a:lumMod val="25000"/>
                  </a:schemeClr>
                </a:solidFill>
                <a:latin typeface="微软雅黑" panose="020B0503020204020204" pitchFamily="34" charset="-122"/>
                <a:ea typeface="微软雅黑" panose="020B0503020204020204" pitchFamily="34" charset="-122"/>
              </a:rPr>
              <a:t>第五条　建设单位应当依法提供真实、准确、完整的工程地质、水文地质和工程周边环境等资料。</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第六条　勘察单位应当根据工程实际及工程周边环境资料，在勘察文件中说明地质条件可能造成的工程风险。</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设计单位应当在设计文件中注明涉及危大工程的重点部位和环节，提出保障工程周边环境安全和工程施工安全的意见，必要时进行专项设计。</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第七条　建设单位应当组织勘察、设计等单位在施工招标文件中列出危大工程清单，要求施工单位在投标时补充完善危大工程清单并明确相应的安全管理措施。</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第八条　建设单位应当按照施工合同约定及时支付危大工程施工技术措施费以及相应的安全防护文明施工措施费，保障危大工程施工安全。</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a:p>
            <a:pPr>
              <a:lnSpc>
                <a:spcPct val="150000"/>
              </a:lnSpc>
            </a:pPr>
            <a:r>
              <a:rPr lang="zh-CN" altLang="en-US" sz="1350" dirty="0">
                <a:solidFill>
                  <a:schemeClr val="bg2">
                    <a:lumMod val="25000"/>
                  </a:schemeClr>
                </a:solidFill>
                <a:latin typeface="微软雅黑" panose="020B0503020204020204" pitchFamily="34" charset="-122"/>
                <a:ea typeface="微软雅黑" panose="020B0503020204020204" pitchFamily="34" charset="-122"/>
              </a:rPr>
              <a:t>　　第九条　建设单位在申请办理安全监督手续时，应当提交危大工程清单及其安全管理措施等资料。</a:t>
            </a:r>
            <a:endParaRPr lang="zh-CN" altLang="en-US" sz="135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8" name="标题 1"/>
          <p:cNvSpPr txBox="1"/>
          <p:nvPr/>
        </p:nvSpPr>
        <p:spPr>
          <a:xfrm>
            <a:off x="-36512" y="52264"/>
            <a:ext cx="478226" cy="36004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800" b="1" dirty="0" smtClean="0">
                <a:solidFill>
                  <a:schemeClr val="bg1"/>
                </a:solidFill>
                <a:latin typeface="黑体" panose="02010609060101010101" pitchFamily="49" charset="-122"/>
                <a:ea typeface="黑体" panose="02010609060101010101" pitchFamily="49" charset="-122"/>
              </a:rPr>
              <a:t>02</a:t>
            </a:r>
            <a:endParaRPr lang="zh-CN" altLang="en-US" sz="1800" b="1" dirty="0">
              <a:solidFill>
                <a:schemeClr val="bg1"/>
              </a:solidFill>
              <a:latin typeface="黑体" panose="02010609060101010101" pitchFamily="49" charset="-122"/>
              <a:ea typeface="黑体" panose="02010609060101010101" pitchFamily="49" charset="-122"/>
            </a:endParaRPr>
          </a:p>
        </p:txBody>
      </p:sp>
      <p:sp>
        <p:nvSpPr>
          <p:cNvPr id="9" name="TextBox 23"/>
          <p:cNvSpPr txBox="1"/>
          <p:nvPr/>
        </p:nvSpPr>
        <p:spPr>
          <a:xfrm>
            <a:off x="467544" y="46838"/>
            <a:ext cx="5287376" cy="346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53" tIns="34277" rIns="68553" bIns="34277" numCol="1" rtlCol="0" anchor="ctr" anchorCtr="0" compatLnSpc="1">
            <a:spAutoFit/>
          </a:bodyPr>
          <a:lstStyle>
            <a:lvl1pPr>
              <a:defRPr sz="2800" b="1">
                <a:solidFill>
                  <a:schemeClr val="accent1"/>
                </a:solidFill>
                <a:latin typeface="+mn-ea"/>
                <a:ea typeface="+mn-ea"/>
              </a:defRPr>
            </a:lvl1pPr>
            <a:lvl2pPr>
              <a:defRPr sz="2400">
                <a:solidFill>
                  <a:schemeClr val="tx2"/>
                </a:solidFill>
                <a:ea typeface="微软雅黑" panose="020B0503020204020204" pitchFamily="34" charset="-122"/>
              </a:defRPr>
            </a:lvl2pPr>
            <a:lvl3pPr>
              <a:defRPr sz="2400">
                <a:solidFill>
                  <a:schemeClr val="tx2"/>
                </a:solidFill>
                <a:ea typeface="微软雅黑" panose="020B0503020204020204" pitchFamily="34" charset="-122"/>
              </a:defRPr>
            </a:lvl3pPr>
            <a:lvl4pPr>
              <a:defRPr sz="2400">
                <a:solidFill>
                  <a:schemeClr val="tx2"/>
                </a:solidFill>
                <a:ea typeface="微软雅黑" panose="020B0503020204020204" pitchFamily="34" charset="-122"/>
              </a:defRPr>
            </a:lvl4pPr>
            <a:lvl5pPr>
              <a:defRPr sz="2400">
                <a:solidFill>
                  <a:schemeClr val="tx2"/>
                </a:solidFill>
                <a:ea typeface="微软雅黑" panose="020B0503020204020204" pitchFamily="34" charset="-122"/>
              </a:defRPr>
            </a:lvl5pPr>
            <a:lvl6pPr marL="457200" fontAlgn="base">
              <a:spcBef>
                <a:spcPct val="0"/>
              </a:spcBef>
              <a:spcAft>
                <a:spcPct val="0"/>
              </a:spcAft>
              <a:defRPr sz="2400">
                <a:solidFill>
                  <a:schemeClr val="tx2"/>
                </a:solidFill>
                <a:ea typeface="微软雅黑" panose="020B0503020204020204" pitchFamily="34" charset="-122"/>
              </a:defRPr>
            </a:lvl6pPr>
            <a:lvl7pPr marL="914400" fontAlgn="base">
              <a:spcBef>
                <a:spcPct val="0"/>
              </a:spcBef>
              <a:spcAft>
                <a:spcPct val="0"/>
              </a:spcAft>
              <a:defRPr sz="2400">
                <a:solidFill>
                  <a:schemeClr val="tx2"/>
                </a:solidFill>
                <a:ea typeface="微软雅黑" panose="020B0503020204020204" pitchFamily="34" charset="-122"/>
              </a:defRPr>
            </a:lvl7pPr>
            <a:lvl8pPr marL="1371600" fontAlgn="base">
              <a:spcBef>
                <a:spcPct val="0"/>
              </a:spcBef>
              <a:spcAft>
                <a:spcPct val="0"/>
              </a:spcAft>
              <a:defRPr sz="2400">
                <a:solidFill>
                  <a:schemeClr val="tx2"/>
                </a:solidFill>
                <a:ea typeface="微软雅黑" panose="020B0503020204020204" pitchFamily="34" charset="-122"/>
              </a:defRPr>
            </a:lvl8pPr>
            <a:lvl9pPr marL="1828800" fontAlgn="base">
              <a:spcBef>
                <a:spcPct val="0"/>
              </a:spcBef>
              <a:spcAft>
                <a:spcPct val="0"/>
              </a:spcAft>
              <a:defRPr sz="2400">
                <a:solidFill>
                  <a:schemeClr val="tx2"/>
                </a:solidFill>
                <a:ea typeface="微软雅黑" panose="020B0503020204020204" pitchFamily="34" charset="-122"/>
              </a:defRPr>
            </a:lvl9pPr>
          </a:lstStyle>
          <a:p>
            <a:r>
              <a:rPr lang="zh-CN" altLang="en-US" sz="1800" dirty="0">
                <a:solidFill>
                  <a:schemeClr val="tx2"/>
                </a:solidFill>
                <a:latin typeface="微软雅黑" panose="020B0503020204020204" pitchFamily="34" charset="-122"/>
                <a:ea typeface="微软雅黑" panose="020B0503020204020204" pitchFamily="34" charset="-122"/>
              </a:rPr>
              <a:t>住建部</a:t>
            </a:r>
            <a:r>
              <a:rPr lang="en-US" altLang="zh-CN" sz="1800" dirty="0">
                <a:solidFill>
                  <a:schemeClr val="tx2"/>
                </a:solidFill>
                <a:latin typeface="微软雅黑" panose="020B0503020204020204" pitchFamily="34" charset="-122"/>
                <a:ea typeface="微软雅黑" panose="020B0503020204020204" pitchFamily="34" charset="-122"/>
              </a:rPr>
              <a:t>37</a:t>
            </a:r>
            <a:r>
              <a:rPr lang="zh-CN" altLang="en-US" sz="1800" dirty="0">
                <a:solidFill>
                  <a:schemeClr val="tx2"/>
                </a:solidFill>
                <a:latin typeface="微软雅黑" panose="020B0503020204020204" pitchFamily="34" charset="-122"/>
                <a:ea typeface="微软雅黑" panose="020B0503020204020204" pitchFamily="34" charset="-122"/>
              </a:rPr>
              <a:t>号令文件内容介绍</a:t>
            </a:r>
            <a:endParaRPr lang="en-US" altLang="zh-CN" sz="18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id="1" dur="indefinite" restart="never" nodeType="tmRoot"/>
      </p:par>
    </p:tnLst>
  </p:timing>
</p:sld>
</file>

<file path=ppt/tags/tag1.xml><?xml version="1.0" encoding="utf-8"?>
<p:tagLst xmlns:p="http://schemas.openxmlformats.org/presentationml/2006/main">
  <p:tag name="KSO_WM_UNIT_PLACING_PICTURE_USER_VIEWPORT" val="{&quot;height&quot;:8100,&quot;width&quot;:9742}"/>
</p:tagLst>
</file>

<file path=ppt/tags/tag10.xml><?xml version="1.0" encoding="utf-8"?>
<p:tagLst xmlns:p="http://schemas.openxmlformats.org/presentationml/2006/main">
  <p:tag name="KSO_WM_UNIT_TABLE_BEAUTIFY" val="smartTable{0741b4d9-a4ff-4a77-9939-eca16b7c1279}"/>
</p:tagLst>
</file>

<file path=ppt/tags/tag11.xml><?xml version="1.0" encoding="utf-8"?>
<p:tagLst xmlns:p="http://schemas.openxmlformats.org/presentationml/2006/main">
  <p:tag name="KSO_WM_UNIT_TABLE_BEAUTIFY" val="smartTable{9b9cddf1-3964-48ed-9dae-8d80e8214014}"/>
</p:tagLst>
</file>

<file path=ppt/tags/tag12.xml><?xml version="1.0" encoding="utf-8"?>
<p:tagLst xmlns:p="http://schemas.openxmlformats.org/presentationml/2006/main">
  <p:tag name="KSO_WM_UNIT_TABLE_BEAUTIFY" val="smartTable{416f402e-f8c5-4724-bc7e-53dede406d03}"/>
</p:tagLst>
</file>

<file path=ppt/tags/tag13.xml><?xml version="1.0" encoding="utf-8"?>
<p:tagLst xmlns:p="http://schemas.openxmlformats.org/presentationml/2006/main">
  <p:tag name="KSO_WM_UNIT_TABLE_BEAUTIFY" val="smartTable{7f590b99-c887-434a-8738-266ea0729e52}"/>
</p:tagLst>
</file>

<file path=ppt/tags/tag14.xml><?xml version="1.0" encoding="utf-8"?>
<p:tagLst xmlns:p="http://schemas.openxmlformats.org/presentationml/2006/main">
  <p:tag name="KSO_WM_UNIT_TABLE_BEAUTIFY" val="smartTable{3ef0cf15-92ac-4c52-a932-835d6a309aa3}"/>
</p:tagLst>
</file>

<file path=ppt/tags/tag15.xml><?xml version="1.0" encoding="utf-8"?>
<p:tagLst xmlns:p="http://schemas.openxmlformats.org/presentationml/2006/main">
  <p:tag name="KSO_WM_UNIT_TABLE_BEAUTIFY" val="smartTable{2c94a624-0231-4b38-9613-21e9f2d7dde0}"/>
</p:tagLst>
</file>

<file path=ppt/tags/tag16.xml><?xml version="1.0" encoding="utf-8"?>
<p:tagLst xmlns:p="http://schemas.openxmlformats.org/presentationml/2006/main">
  <p:tag name="KSO_WM_UNIT_TABLE_BEAUTIFY" val="smartTable{c18e06a2-cf21-41b9-8a1c-d3f0373d6a88}"/>
</p:tagLst>
</file>

<file path=ppt/tags/tag17.xml><?xml version="1.0" encoding="utf-8"?>
<p:tagLst xmlns:p="http://schemas.openxmlformats.org/presentationml/2006/main">
  <p:tag name="KSO_WM_UNIT_TABLE_BEAUTIFY" val="smartTable{d37b5a06-fb67-4c91-ab96-ceaedf33448f}"/>
</p:tagLst>
</file>

<file path=ppt/tags/tag18.xml><?xml version="1.0" encoding="utf-8"?>
<p:tagLst xmlns:p="http://schemas.openxmlformats.org/presentationml/2006/main">
  <p:tag name="KSO_WM_UNIT_TABLE_BEAUTIFY" val="smartTable{d7074f79-ea36-482b-9f1b-5f2cecd7381b}"/>
</p:tagLst>
</file>

<file path=ppt/tags/tag19.xml><?xml version="1.0" encoding="utf-8"?>
<p:tagLst xmlns:p="http://schemas.openxmlformats.org/presentationml/2006/main">
  <p:tag name="KSO_WM_UNIT_TABLE_BEAUTIFY" val="smartTable{9f18ca23-88c3-44af-baa5-48f1a7eb07af}"/>
</p:tagLst>
</file>

<file path=ppt/tags/tag2.xml><?xml version="1.0" encoding="utf-8"?>
<p:tagLst xmlns:p="http://schemas.openxmlformats.org/presentationml/2006/main">
  <p:tag name="KSO_WM_UNIT_TABLE_BEAUTIFY" val="smartTable{c31b82f4-0752-4025-b2c9-b87ea4fcc8b3}"/>
</p:tagLst>
</file>

<file path=ppt/tags/tag20.xml><?xml version="1.0" encoding="utf-8"?>
<p:tagLst xmlns:p="http://schemas.openxmlformats.org/presentationml/2006/main">
  <p:tag name="KSO_WM_UNIT_TABLE_BEAUTIFY" val="smartTable{5430f42e-ec6d-4ae9-8f4c-7caca2fb4205}"/>
</p:tagLst>
</file>

<file path=ppt/tags/tag3.xml><?xml version="1.0" encoding="utf-8"?>
<p:tagLst xmlns:p="http://schemas.openxmlformats.org/presentationml/2006/main">
  <p:tag name="KSO_WM_UNIT_TABLE_BEAUTIFY" val="smartTable{57326d02-f71c-47fc-b3bd-dd6f918310d2}"/>
</p:tagLst>
</file>

<file path=ppt/tags/tag4.xml><?xml version="1.0" encoding="utf-8"?>
<p:tagLst xmlns:p="http://schemas.openxmlformats.org/presentationml/2006/main">
  <p:tag name="KSO_WM_UNIT_TABLE_BEAUTIFY" val="smartTable{015ad5b3-95df-49f9-ab54-5b0d447bf47c}"/>
</p:tagLst>
</file>

<file path=ppt/tags/tag5.xml><?xml version="1.0" encoding="utf-8"?>
<p:tagLst xmlns:p="http://schemas.openxmlformats.org/presentationml/2006/main">
  <p:tag name="KSO_WM_UNIT_TABLE_BEAUTIFY" val="smartTable{102c3527-b03d-476b-b760-7acfd86cb44b}"/>
</p:tagLst>
</file>

<file path=ppt/tags/tag6.xml><?xml version="1.0" encoding="utf-8"?>
<p:tagLst xmlns:p="http://schemas.openxmlformats.org/presentationml/2006/main">
  <p:tag name="KSO_WM_UNIT_TABLE_BEAUTIFY" val="smartTable{017f8dc6-550c-4186-8e27-df83ebc4b0f5}"/>
</p:tagLst>
</file>

<file path=ppt/tags/tag7.xml><?xml version="1.0" encoding="utf-8"?>
<p:tagLst xmlns:p="http://schemas.openxmlformats.org/presentationml/2006/main">
  <p:tag name="KSO_WM_UNIT_TABLE_BEAUTIFY" val="smartTable{7448fd89-08fc-4d5b-8e05-8d4ead019911}"/>
</p:tagLst>
</file>

<file path=ppt/tags/tag8.xml><?xml version="1.0" encoding="utf-8"?>
<p:tagLst xmlns:p="http://schemas.openxmlformats.org/presentationml/2006/main">
  <p:tag name="KSO_WM_UNIT_TABLE_BEAUTIFY" val="smartTable{6129a88b-2f93-4059-8dcd-0370854810a4}"/>
</p:tagLst>
</file>

<file path=ppt/tags/tag9.xml><?xml version="1.0" encoding="utf-8"?>
<p:tagLst xmlns:p="http://schemas.openxmlformats.org/presentationml/2006/main">
  <p:tag name="KSO_WM_UNIT_TABLE_BEAUTIFY" val="smartTable{2c22dcce-732e-43ea-acbe-0f33d1d9d82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5875"/>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16091</Words>
  <Application>WPS 演示</Application>
  <PresentationFormat>自定义</PresentationFormat>
  <Paragraphs>1189</Paragraphs>
  <Slides>59</Slides>
  <Notes>49</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59</vt:i4>
      </vt:variant>
    </vt:vector>
  </HeadingPairs>
  <TitlesOfParts>
    <vt:vector size="72" baseType="lpstr">
      <vt:lpstr>Arial</vt:lpstr>
      <vt:lpstr>宋体</vt:lpstr>
      <vt:lpstr>Wingdings</vt:lpstr>
      <vt:lpstr>微软雅黑</vt:lpstr>
      <vt:lpstr>华文中宋</vt:lpstr>
      <vt:lpstr>黑体</vt:lpstr>
      <vt:lpstr>Agency FB</vt:lpstr>
      <vt:lpstr>Impact</vt:lpstr>
      <vt:lpstr>等线</vt:lpstr>
      <vt:lpstr>Calibri</vt:lpstr>
      <vt:lpstr>Arial Unicode MS</vt:lpstr>
      <vt:lpstr>方正正大黑简体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孙建基</dc:creator>
  <cp:keywords>浙江永拓建设有限公司</cp:keywords>
  <cp:lastModifiedBy>A呀土豆baby</cp:lastModifiedBy>
  <cp:revision>351</cp:revision>
  <dcterms:created xsi:type="dcterms:W3CDTF">2020-07-24T06:46:00Z</dcterms:created>
  <dcterms:modified xsi:type="dcterms:W3CDTF">2021-08-03T14:21:40Z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2052-11.1.0.10667</vt:lpwstr>
  </property>
  <property fmtid="{D5CDD505-2E9C-101B-9397-08002B2CF9AE}" pid="3" name="ICV">
    <vt:lpwstr>CAA13934085B48EC80D01762B88B4B0A</vt:lpwstr>
  </property>
</Properties>
</file>