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53"/>
  </p:notesMasterIdLst>
  <p:sldIdLst>
    <p:sldId id="256" r:id="rId3"/>
    <p:sldId id="317" r:id="rId4"/>
    <p:sldId id="319" r:id="rId5"/>
    <p:sldId id="318" r:id="rId6"/>
    <p:sldId id="371" r:id="rId7"/>
    <p:sldId id="361" r:id="rId8"/>
    <p:sldId id="362" r:id="rId9"/>
    <p:sldId id="363" r:id="rId10"/>
    <p:sldId id="364" r:id="rId11"/>
    <p:sldId id="365" r:id="rId12"/>
    <p:sldId id="328" r:id="rId13"/>
    <p:sldId id="329" r:id="rId14"/>
    <p:sldId id="330" r:id="rId15"/>
    <p:sldId id="366" r:id="rId16"/>
    <p:sldId id="367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24" r:id="rId26"/>
    <p:sldId id="368" r:id="rId27"/>
    <p:sldId id="341" r:id="rId28"/>
    <p:sldId id="342" r:id="rId29"/>
    <p:sldId id="343" r:id="rId30"/>
    <p:sldId id="344" r:id="rId31"/>
    <p:sldId id="345" r:id="rId32"/>
    <p:sldId id="346" r:id="rId33"/>
    <p:sldId id="369" r:id="rId34"/>
    <p:sldId id="347" r:id="rId35"/>
    <p:sldId id="348" r:id="rId36"/>
    <p:sldId id="370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25" r:id="rId49"/>
    <p:sldId id="294" r:id="rId50"/>
    <p:sldId id="360" r:id="rId51"/>
    <p:sldId id="315" r:id="rId5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200">
          <p15:clr>
            <a:srgbClr val="A4A3A4"/>
          </p15:clr>
        </p15:guide>
        <p15:guide id="3" orient="horz" pos="3162">
          <p15:clr>
            <a:srgbClr val="A4A3A4"/>
          </p15:clr>
        </p15:guide>
        <p15:guide id="4" orient="horz" pos="350">
          <p15:clr>
            <a:srgbClr val="A4A3A4"/>
          </p15:clr>
        </p15:guide>
        <p15:guide id="5" pos="1020">
          <p15:clr>
            <a:srgbClr val="A4A3A4"/>
          </p15:clr>
        </p15:guide>
        <p15:guide id="6" orient="horz" pos="2436">
          <p15:clr>
            <a:srgbClr val="A4A3A4"/>
          </p15:clr>
        </p15:guide>
        <p15:guide id="7" pos="5193">
          <p15:clr>
            <a:srgbClr val="A4A3A4"/>
          </p15:clr>
        </p15:guide>
        <p15:guide id="8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E09"/>
    <a:srgbClr val="64D0DA"/>
    <a:srgbClr val="F9E761"/>
    <a:srgbClr val="C8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200"/>
        <p:guide orient="horz" pos="3162"/>
        <p:guide orient="horz" pos="350"/>
        <p:guide pos="1020"/>
        <p:guide orient="horz" pos="2436"/>
        <p:guide pos="519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D0E31-9B8E-4391-8D62-6222DEEE37C5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2B7EC-5352-448B-930A-3A43B76C11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47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charset="-122"/>
              </a:defRPr>
            </a:lvl9pPr>
          </a:lstStyle>
          <a:p>
            <a:pPr eaLnBrk="1" hangingPunct="1"/>
            <a:fld id="{38143C6F-436E-44CB-9EA1-E27745C78F0A}" type="slidenum">
              <a:rPr lang="en-US" altLang="zh-CN" b="0" smtClean="0">
                <a:latin typeface="Arial" charset="0"/>
                <a:ea typeface="华文细黑" pitchFamily="2" charset="-122"/>
              </a:rPr>
              <a:t>48</a:t>
            </a:fld>
            <a:endParaRPr lang="en-US" altLang="zh-CN" b="0">
              <a:latin typeface="Arial" charset="0"/>
              <a:ea typeface="华文细黑" pitchFamily="2" charset="-122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charset="-122"/>
              </a:defRPr>
            </a:lvl9pPr>
          </a:lstStyle>
          <a:p>
            <a:pPr eaLnBrk="1" hangingPunct="1"/>
            <a:fld id="{38143C6F-436E-44CB-9EA1-E27745C78F0A}" type="slidenum">
              <a:rPr lang="en-US" altLang="zh-CN" b="0" smtClean="0">
                <a:latin typeface="Arial" charset="0"/>
                <a:ea typeface="华文细黑" pitchFamily="2" charset="-122"/>
              </a:rPr>
              <a:t>49</a:t>
            </a:fld>
            <a:endParaRPr lang="en-US" altLang="zh-CN" b="0">
              <a:latin typeface="Arial" charset="0"/>
              <a:ea typeface="华文细黑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50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2C70-8F45-48EE-A751-A059B994B3EF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5E12-7683-450B-A51E-C84CE7EDAC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2C70-8F45-48EE-A751-A059B994B3EF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5E12-7683-450B-A51E-C84CE7EDAC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[获取资料咨询微信：ansyingsj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2C70-8F45-48EE-A751-A059B994B3EF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5E12-7683-450B-A51E-C84CE7EDAC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获取资料咨询微信：ansyingsj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D2C70-8F45-48EE-A751-A059B994B3EF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35E12-7683-450B-A51E-C84CE7EDAC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5"/>
          <p:cNvSpPr txBox="1"/>
          <p:nvPr userDrawn="1"/>
        </p:nvSpPr>
        <p:spPr>
          <a:xfrm>
            <a:off x="1" y="1912022"/>
            <a:ext cx="9143999" cy="438582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ea"/>
                <a:sym typeface="Arial" charset="0"/>
              </a:rPr>
              <a:t>更多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ea"/>
                <a:sym typeface="Arial" charset="0"/>
              </a:rPr>
              <a:t>EHS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ea"/>
                <a:sym typeface="Arial" charset="0"/>
              </a:rPr>
              <a:t>独家精品资料，请咨询“安应管家”微信号：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ea"/>
                <a:sym typeface="Arial" charset="0"/>
              </a:rPr>
              <a:t>ansyingsj1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BFBFB"/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  <a:sym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36359" y="1533737"/>
            <a:ext cx="3877985" cy="1865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48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安全环保健康</a:t>
            </a:r>
            <a:endParaRPr lang="en-US" altLang="zh-CN" sz="4800" b="1" dirty="0">
              <a:solidFill>
                <a:schemeClr val="bg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4800" b="1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培训管理</a:t>
            </a:r>
            <a:endParaRPr lang="zh-CN" altLang="en-US" sz="4800" b="1" dirty="0">
              <a:solidFill>
                <a:schemeClr val="bg1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20425"/>
            <a:ext cx="51435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629">
        <p14:vortex dir="r"/>
      </p:transition>
    </mc:Choice>
    <mc:Fallback xmlns="">
      <p:transition spd="slow" advTm="8629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1251775"/>
            <a:ext cx="431626" cy="1512168"/>
          </a:xfrm>
          <a:prstGeom prst="rect">
            <a:avLst/>
          </a:prstGeom>
          <a:solidFill>
            <a:srgbClr val="64D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210" y="1251775"/>
            <a:ext cx="7128694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56157" y="2931790"/>
            <a:ext cx="431626" cy="1512168"/>
          </a:xfrm>
          <a:prstGeom prst="rect">
            <a:avLst/>
          </a:prstGeom>
          <a:solidFill>
            <a:srgbClr val="64D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7584" y="2931790"/>
            <a:ext cx="7128694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6542" y="1687242"/>
            <a:ext cx="432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第七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955115" y="3345360"/>
            <a:ext cx="432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第八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39181" y="1338445"/>
            <a:ext cx="67687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建立培训师培训机制，鼓励管理层，各类专业管理人员与资深员工成为某一个或数个专项的兼职培训师，员工以能成为合格的兼职培训师为荣。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51686" y="2992795"/>
            <a:ext cx="666067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直线组织对培训的有效性负最终责任，其他职能部门提供专业支持；培训效果的评价的准绳就是员工的岗位胜任能力，即风险控制能力的提高。 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1583668" y="489383"/>
            <a:ext cx="5965435" cy="630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2693097" y="201351"/>
            <a:ext cx="3757805" cy="576064"/>
          </a:xfrm>
          <a:prstGeom prst="roundRect">
            <a:avLst>
              <a:gd name="adj" fmla="val 190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843808" y="249506"/>
            <a:ext cx="350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r>
              <a:rPr lang="en-US" altLang="zh-CN" dirty="0">
                <a:latin typeface="Arial" charset="0"/>
                <a:ea typeface="微软雅黑" pitchFamily="34" charset="-122"/>
                <a:sym typeface="Arial" charset="0"/>
              </a:rPr>
              <a:t>2.1 </a:t>
            </a: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改进培训管理方式</a:t>
            </a:r>
          </a:p>
        </p:txBody>
      </p:sp>
      <p:sp>
        <p:nvSpPr>
          <p:cNvPr id="17" name="椭圆 16"/>
          <p:cNvSpPr/>
          <p:nvPr/>
        </p:nvSpPr>
        <p:spPr>
          <a:xfrm>
            <a:off x="1439668" y="40833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524328" y="436874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/>
          <p:cNvCxnSpPr>
            <a:stCxn id="88" idx="6"/>
          </p:cNvCxnSpPr>
          <p:nvPr/>
        </p:nvCxnSpPr>
        <p:spPr>
          <a:xfrm flipV="1">
            <a:off x="1583668" y="479192"/>
            <a:ext cx="5961748" cy="114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2693097" y="201351"/>
            <a:ext cx="3757805" cy="576064"/>
          </a:xfrm>
          <a:prstGeom prst="roundRect">
            <a:avLst>
              <a:gd name="adj" fmla="val 178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832492" y="253032"/>
            <a:ext cx="350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r>
              <a:rPr lang="en-US" altLang="zh-CN" dirty="0">
                <a:latin typeface="Arial" charset="0"/>
                <a:ea typeface="微软雅黑" pitchFamily="34" charset="-122"/>
                <a:sym typeface="Arial" charset="0"/>
              </a:rPr>
              <a:t>2.2 </a:t>
            </a: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培训总体思路</a:t>
            </a:r>
          </a:p>
        </p:txBody>
      </p:sp>
      <p:sp>
        <p:nvSpPr>
          <p:cNvPr id="88" name="椭圆 87"/>
          <p:cNvSpPr/>
          <p:nvPr/>
        </p:nvSpPr>
        <p:spPr>
          <a:xfrm>
            <a:off x="1439668" y="40833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7513085" y="417383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4" name="矩形 43"/>
          <p:cNvSpPr/>
          <p:nvPr/>
        </p:nvSpPr>
        <p:spPr bwMode="auto">
          <a:xfrm>
            <a:off x="1078745" y="1237110"/>
            <a:ext cx="164874" cy="164874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12" tIns="45706" rIns="91412" bIns="45706" numCol="1" rtlCol="0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00" b="1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cxnSp>
        <p:nvCxnSpPr>
          <p:cNvPr id="45" name="直接连接符 44"/>
          <p:cNvCxnSpPr/>
          <p:nvPr/>
        </p:nvCxnSpPr>
        <p:spPr bwMode="auto">
          <a:xfrm>
            <a:off x="1020948" y="1473969"/>
            <a:ext cx="73373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7"/>
          <p:cNvSpPr txBox="1"/>
          <p:nvPr/>
        </p:nvSpPr>
        <p:spPr>
          <a:xfrm>
            <a:off x="1243619" y="1113208"/>
            <a:ext cx="486030" cy="441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en-US" altLang="zh-CN" sz="2000" dirty="0">
                <a:latin typeface="Arial" charset="0"/>
                <a:ea typeface="微软雅黑" pitchFamily="34" charset="-122"/>
                <a:sym typeface="Arial" charset="0"/>
              </a:rPr>
              <a:t>01</a:t>
            </a:r>
            <a:endParaRPr lang="zh-CN" altLang="en-US" sz="2000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1091878" y="2391274"/>
            <a:ext cx="164874" cy="164874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12" tIns="45706" rIns="91412" bIns="45706" numCol="1" rtlCol="0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00" b="1" dirty="0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cxnSp>
        <p:nvCxnSpPr>
          <p:cNvPr id="48" name="直接连接符 47"/>
          <p:cNvCxnSpPr/>
          <p:nvPr/>
        </p:nvCxnSpPr>
        <p:spPr bwMode="auto">
          <a:xfrm>
            <a:off x="1034081" y="2628133"/>
            <a:ext cx="72060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21"/>
          <p:cNvSpPr txBox="1"/>
          <p:nvPr/>
        </p:nvSpPr>
        <p:spPr>
          <a:xfrm>
            <a:off x="1250157" y="2273725"/>
            <a:ext cx="486030" cy="441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en-US" altLang="zh-CN" sz="2000" dirty="0">
                <a:latin typeface="Arial" charset="0"/>
                <a:ea typeface="微软雅黑" pitchFamily="34" charset="-122"/>
                <a:sym typeface="Arial" charset="0"/>
              </a:rPr>
              <a:t>02</a:t>
            </a:r>
            <a:endParaRPr lang="zh-CN" altLang="en-US" sz="2000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1094075" y="3308861"/>
            <a:ext cx="164874" cy="164874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12" tIns="45706" rIns="91412" bIns="45706" numCol="1" rtlCol="0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00" b="1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cxnSp>
        <p:nvCxnSpPr>
          <p:cNvPr id="51" name="直接连接符 50"/>
          <p:cNvCxnSpPr/>
          <p:nvPr/>
        </p:nvCxnSpPr>
        <p:spPr bwMode="auto">
          <a:xfrm>
            <a:off x="1036279" y="3545720"/>
            <a:ext cx="79941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25"/>
          <p:cNvSpPr txBox="1"/>
          <p:nvPr/>
        </p:nvSpPr>
        <p:spPr>
          <a:xfrm>
            <a:off x="1271452" y="3189752"/>
            <a:ext cx="486030" cy="441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en-US" altLang="zh-CN" sz="2000" dirty="0">
                <a:latin typeface="Arial" charset="0"/>
                <a:ea typeface="微软雅黑" pitchFamily="34" charset="-122"/>
                <a:sym typeface="Arial" charset="0"/>
              </a:rPr>
              <a:t>03</a:t>
            </a:r>
            <a:endParaRPr lang="zh-CN" altLang="en-US" sz="2000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59" name="TextBox 20"/>
          <p:cNvSpPr txBox="1"/>
          <p:nvPr/>
        </p:nvSpPr>
        <p:spPr bwMode="auto">
          <a:xfrm>
            <a:off x="984272" y="1508940"/>
            <a:ext cx="3953225" cy="757102"/>
          </a:xfrm>
          <a:prstGeom prst="rect">
            <a:avLst/>
          </a:prstGeom>
          <a:noFill/>
        </p:spPr>
        <p:txBody>
          <a:bodyPr vert="horz" wrap="square" lIns="91412" tIns="45706" rIns="91412" bIns="45706" numCol="1" anchor="t" anchorCtr="0" compatLnSpc="1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 err="1">
                <a:latin typeface="Arial" charset="0"/>
                <a:sym typeface="Arial" charset="0"/>
              </a:rPr>
              <a:t>建立培训矩阵，定义不同培训对象和培训课程</a:t>
            </a:r>
            <a:r>
              <a:rPr lang="en-US" altLang="zh-CN" dirty="0">
                <a:latin typeface="Arial" charset="0"/>
                <a:sym typeface="Arial" charset="0"/>
              </a:rPr>
              <a:t> </a:t>
            </a:r>
            <a:endParaRPr lang="zh-CN" altLang="en-US" dirty="0">
              <a:latin typeface="Arial" charset="0"/>
              <a:sym typeface="Arial" charset="0"/>
            </a:endParaRPr>
          </a:p>
        </p:txBody>
      </p:sp>
      <p:sp>
        <p:nvSpPr>
          <p:cNvPr id="60" name="TextBox 20"/>
          <p:cNvSpPr txBox="1"/>
          <p:nvPr/>
        </p:nvSpPr>
        <p:spPr bwMode="auto">
          <a:xfrm>
            <a:off x="992751" y="2662129"/>
            <a:ext cx="2850146" cy="396555"/>
          </a:xfrm>
          <a:prstGeom prst="rect">
            <a:avLst/>
          </a:prstGeom>
          <a:noFill/>
        </p:spPr>
        <p:txBody>
          <a:bodyPr vert="horz" wrap="square" lIns="91412" tIns="45706" rIns="91412" bIns="45706" numCol="1" anchor="t" anchorCtr="0" compatLnSpc="1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>
                <a:latin typeface="Arial" charset="0"/>
                <a:sym typeface="Arial" charset="0"/>
              </a:rPr>
              <a:t>持续开发标准培训课件</a:t>
            </a:r>
          </a:p>
        </p:txBody>
      </p:sp>
      <p:sp>
        <p:nvSpPr>
          <p:cNvPr id="61" name="TextBox 20"/>
          <p:cNvSpPr txBox="1"/>
          <p:nvPr/>
        </p:nvSpPr>
        <p:spPr bwMode="auto">
          <a:xfrm>
            <a:off x="992751" y="3578112"/>
            <a:ext cx="2850146" cy="396555"/>
          </a:xfrm>
          <a:prstGeom prst="rect">
            <a:avLst/>
          </a:prstGeom>
          <a:noFill/>
        </p:spPr>
        <p:txBody>
          <a:bodyPr vert="horz" wrap="square" lIns="91412" tIns="45706" rIns="91412" bIns="45706" numCol="1" anchor="t" anchorCtr="0" compatLnSpc="1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>
                <a:latin typeface="Arial" charset="0"/>
                <a:sym typeface="Arial" charset="0"/>
              </a:rPr>
              <a:t>建立培训讲师机制 </a:t>
            </a:r>
            <a:endParaRPr lang="zh-CN" altLang="en-US" dirty="0">
              <a:latin typeface="Arial" charset="0"/>
              <a:sym typeface="Arial" charset="0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84626" y="2212115"/>
            <a:ext cx="1509449" cy="1418453"/>
          </a:xfrm>
          <a:prstGeom prst="rect">
            <a:avLst/>
          </a:prstGeom>
        </p:spPr>
      </p:pic>
      <p:sp>
        <p:nvSpPr>
          <p:cNvPr id="40" name="环形箭头 39"/>
          <p:cNvSpPr/>
          <p:nvPr/>
        </p:nvSpPr>
        <p:spPr bwMode="auto">
          <a:xfrm rot="3050053">
            <a:off x="7442062" y="1676334"/>
            <a:ext cx="921153" cy="735655"/>
          </a:xfrm>
          <a:prstGeom prst="circularArrow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12" tIns="45706" rIns="91412" bIns="45706" numCol="1" rtlCol="0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00" b="1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1" name="环形箭头 40"/>
          <p:cNvSpPr/>
          <p:nvPr/>
        </p:nvSpPr>
        <p:spPr bwMode="auto">
          <a:xfrm rot="8553411">
            <a:off x="7481434" y="3334275"/>
            <a:ext cx="921153" cy="735655"/>
          </a:xfrm>
          <a:prstGeom prst="circularArrow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12" tIns="45706" rIns="91412" bIns="45706" numCol="1" rtlCol="0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00" b="1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2" name="环形箭头 41"/>
          <p:cNvSpPr/>
          <p:nvPr/>
        </p:nvSpPr>
        <p:spPr bwMode="auto">
          <a:xfrm rot="19097331">
            <a:off x="5729721" y="1690529"/>
            <a:ext cx="921153" cy="735655"/>
          </a:xfrm>
          <a:prstGeom prst="circularArrow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12" tIns="45706" rIns="91412" bIns="45706" numCol="1" rtlCol="0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00" b="1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3" name="环形箭头 42"/>
          <p:cNvSpPr/>
          <p:nvPr/>
        </p:nvSpPr>
        <p:spPr bwMode="auto">
          <a:xfrm rot="13343569">
            <a:off x="5682176" y="3341401"/>
            <a:ext cx="921153" cy="735655"/>
          </a:xfrm>
          <a:prstGeom prst="circularArrow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12" tIns="45706" rIns="91412" bIns="45706" numCol="1" rtlCol="0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00" b="1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57854" y="1054918"/>
            <a:ext cx="1509449" cy="1418453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6682265" y="1520256"/>
            <a:ext cx="582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latin typeface="Arial" charset="0"/>
                <a:ea typeface="微软雅黑" pitchFamily="34" charset="-122"/>
                <a:sym typeface="Arial" charset="0"/>
              </a:rPr>
              <a:t>01</a:t>
            </a:r>
            <a:endParaRPr lang="zh-CN" altLang="en-US" sz="2000" b="1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448060" y="2703804"/>
            <a:ext cx="582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latin typeface="Arial" charset="0"/>
                <a:ea typeface="微软雅黑" pitchFamily="34" charset="-122"/>
                <a:sym typeface="Arial" charset="0"/>
              </a:rPr>
              <a:t>04</a:t>
            </a:r>
            <a:endParaRPr lang="zh-CN" altLang="en-US" sz="2000" b="1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28976" y="2181078"/>
            <a:ext cx="1783582" cy="1337686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59251" y="3372992"/>
            <a:ext cx="1509449" cy="1418453"/>
          </a:xfrm>
          <a:prstGeom prst="rect">
            <a:avLst/>
          </a:prstGeom>
          <a:effectLst/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58638" y="2238930"/>
            <a:ext cx="1509449" cy="1418453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>
            <a:off x="7912559" y="2713037"/>
            <a:ext cx="582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latin typeface="Arial" charset="0"/>
                <a:ea typeface="微软雅黑" pitchFamily="34" charset="-122"/>
                <a:sym typeface="Arial" charset="0"/>
              </a:rPr>
              <a:t>02</a:t>
            </a:r>
            <a:endParaRPr lang="zh-CN" altLang="en-US" sz="2000" b="1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839592" y="3869590"/>
            <a:ext cx="582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latin typeface="Arial" charset="0"/>
                <a:ea typeface="微软雅黑" pitchFamily="34" charset="-122"/>
                <a:sym typeface="Arial" charset="0"/>
              </a:rPr>
              <a:t>03</a:t>
            </a:r>
            <a:endParaRPr lang="zh-CN" altLang="en-US" sz="2000" b="1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7" name="矩形 66"/>
          <p:cNvSpPr/>
          <p:nvPr/>
        </p:nvSpPr>
        <p:spPr bwMode="auto">
          <a:xfrm>
            <a:off x="1056650" y="4076227"/>
            <a:ext cx="164874" cy="164874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12" tIns="45706" rIns="91412" bIns="45706" numCol="1" rtlCol="0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00" b="1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cxnSp>
        <p:nvCxnSpPr>
          <p:cNvPr id="68" name="直接连接符 67"/>
          <p:cNvCxnSpPr/>
          <p:nvPr/>
        </p:nvCxnSpPr>
        <p:spPr bwMode="auto">
          <a:xfrm>
            <a:off x="998854" y="4313086"/>
            <a:ext cx="75582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25"/>
          <p:cNvSpPr txBox="1"/>
          <p:nvPr/>
        </p:nvSpPr>
        <p:spPr>
          <a:xfrm>
            <a:off x="1268653" y="3983999"/>
            <a:ext cx="48603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charset="0"/>
                <a:ea typeface="微软雅黑" pitchFamily="34" charset="-122"/>
                <a:sym typeface="Arial" charset="0"/>
              </a:rPr>
              <a:t>04</a:t>
            </a:r>
            <a:endParaRPr lang="zh-CN" altLang="en-US" sz="2000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70" name="TextBox 20"/>
          <p:cNvSpPr txBox="1"/>
          <p:nvPr/>
        </p:nvSpPr>
        <p:spPr bwMode="auto">
          <a:xfrm>
            <a:off x="984272" y="4339135"/>
            <a:ext cx="4112508" cy="396555"/>
          </a:xfrm>
          <a:prstGeom prst="rect">
            <a:avLst/>
          </a:prstGeom>
          <a:noFill/>
        </p:spPr>
        <p:txBody>
          <a:bodyPr vert="horz" wrap="square" lIns="91412" tIns="45706" rIns="91412" bIns="45706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每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年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每人的培训课时纳入部门绩效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256579" y="1600233"/>
            <a:ext cx="673382" cy="264512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5" tIns="20955" rIns="20955" bIns="20955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300">
              <a:latin typeface="Arial" charset="0"/>
              <a:ea typeface="微软雅黑" pitchFamily="34" charset="-122"/>
              <a:sym typeface="Arial" charset="0"/>
            </a:endParaRPr>
          </a:p>
        </p:txBody>
      </p:sp>
      <p:cxnSp>
        <p:nvCxnSpPr>
          <p:cNvPr id="21" name="直接连接符 20"/>
          <p:cNvCxnSpPr>
            <a:stCxn id="88" idx="2"/>
            <a:endCxn id="89" idx="6"/>
          </p:cNvCxnSpPr>
          <p:nvPr/>
        </p:nvCxnSpPr>
        <p:spPr>
          <a:xfrm>
            <a:off x="516599" y="481359"/>
            <a:ext cx="815970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955633" y="214128"/>
            <a:ext cx="7288775" cy="576064"/>
          </a:xfrm>
          <a:prstGeom prst="roundRect">
            <a:avLst>
              <a:gd name="adj" fmla="val 178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10803" y="255130"/>
            <a:ext cx="7122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r>
              <a:rPr lang="en-US" altLang="zh-CN" dirty="0">
                <a:latin typeface="Arial" charset="0"/>
                <a:ea typeface="微软雅黑" pitchFamily="34" charset="-122"/>
                <a:sym typeface="Arial" charset="0"/>
              </a:rPr>
              <a:t>2.3 </a:t>
            </a: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开发 “菜单式（模块式）、自主式”培训课程</a:t>
            </a:r>
          </a:p>
        </p:txBody>
      </p:sp>
      <p:sp>
        <p:nvSpPr>
          <p:cNvPr id="88" name="椭圆 87"/>
          <p:cNvSpPr/>
          <p:nvPr/>
        </p:nvSpPr>
        <p:spPr>
          <a:xfrm>
            <a:off x="516599" y="40935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8532306" y="40935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3351379" y="1546418"/>
            <a:ext cx="811353" cy="546413"/>
          </a:xfrm>
          <a:custGeom>
            <a:avLst/>
            <a:gdLst>
              <a:gd name="connsiteX0" fmla="*/ 0 w 1791518"/>
              <a:gd name="connsiteY0" fmla="*/ 0 h 546413"/>
              <a:gd name="connsiteX1" fmla="*/ 1791518 w 1791518"/>
              <a:gd name="connsiteY1" fmla="*/ 0 h 546413"/>
              <a:gd name="connsiteX2" fmla="*/ 1791518 w 1791518"/>
              <a:gd name="connsiteY2" fmla="*/ 546413 h 546413"/>
              <a:gd name="connsiteX3" fmla="*/ 0 w 1791518"/>
              <a:gd name="connsiteY3" fmla="*/ 546413 h 546413"/>
              <a:gd name="connsiteX4" fmla="*/ 0 w 1791518"/>
              <a:gd name="connsiteY4" fmla="*/ 0 h 5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1518" h="546413">
                <a:moveTo>
                  <a:pt x="0" y="0"/>
                </a:moveTo>
                <a:lnTo>
                  <a:pt x="1791518" y="0"/>
                </a:lnTo>
                <a:lnTo>
                  <a:pt x="1791518" y="546413"/>
                </a:lnTo>
                <a:lnTo>
                  <a:pt x="0" y="5464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5" tIns="20955" rIns="2095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3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7" name="左大括号 16"/>
          <p:cNvSpPr/>
          <p:nvPr/>
        </p:nvSpPr>
        <p:spPr>
          <a:xfrm>
            <a:off x="2923884" y="1707417"/>
            <a:ext cx="374941" cy="23041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258459" y="1806464"/>
            <a:ext cx="6710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安</a:t>
            </a:r>
            <a:endParaRPr lang="en-US" altLang="zh-CN" dirty="0">
              <a:solidFill>
                <a:schemeClr val="bg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全</a:t>
            </a:r>
            <a:endParaRPr lang="en-US" altLang="zh-CN" dirty="0">
              <a:solidFill>
                <a:schemeClr val="bg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环</a:t>
            </a:r>
            <a:endParaRPr lang="en-US" altLang="zh-CN" dirty="0">
              <a:solidFill>
                <a:schemeClr val="bg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保</a:t>
            </a:r>
            <a:endParaRPr lang="en-US" altLang="zh-CN" dirty="0">
              <a:solidFill>
                <a:schemeClr val="bg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健</a:t>
            </a:r>
            <a:endParaRPr lang="en-US" altLang="zh-CN" dirty="0">
              <a:solidFill>
                <a:schemeClr val="bg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康</a:t>
            </a:r>
            <a:endParaRPr lang="en-US" altLang="zh-CN" dirty="0">
              <a:solidFill>
                <a:schemeClr val="bg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课</a:t>
            </a:r>
            <a:endParaRPr lang="en-US" altLang="zh-CN" dirty="0">
              <a:solidFill>
                <a:schemeClr val="bg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件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398575" y="163762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安全</a:t>
            </a:r>
          </a:p>
        </p:txBody>
      </p:sp>
      <p:sp>
        <p:nvSpPr>
          <p:cNvPr id="119" name="任意多边形 118"/>
          <p:cNvSpPr/>
          <p:nvPr/>
        </p:nvSpPr>
        <p:spPr>
          <a:xfrm>
            <a:off x="3347864" y="2575850"/>
            <a:ext cx="811353" cy="546413"/>
          </a:xfrm>
          <a:custGeom>
            <a:avLst/>
            <a:gdLst>
              <a:gd name="connsiteX0" fmla="*/ 0 w 1791518"/>
              <a:gd name="connsiteY0" fmla="*/ 0 h 546413"/>
              <a:gd name="connsiteX1" fmla="*/ 1791518 w 1791518"/>
              <a:gd name="connsiteY1" fmla="*/ 0 h 546413"/>
              <a:gd name="connsiteX2" fmla="*/ 1791518 w 1791518"/>
              <a:gd name="connsiteY2" fmla="*/ 546413 h 546413"/>
              <a:gd name="connsiteX3" fmla="*/ 0 w 1791518"/>
              <a:gd name="connsiteY3" fmla="*/ 546413 h 546413"/>
              <a:gd name="connsiteX4" fmla="*/ 0 w 1791518"/>
              <a:gd name="connsiteY4" fmla="*/ 0 h 5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1518" h="546413">
                <a:moveTo>
                  <a:pt x="0" y="0"/>
                </a:moveTo>
                <a:lnTo>
                  <a:pt x="1791518" y="0"/>
                </a:lnTo>
                <a:lnTo>
                  <a:pt x="1791518" y="546413"/>
                </a:lnTo>
                <a:lnTo>
                  <a:pt x="0" y="5464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5" tIns="20955" rIns="2095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3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3377682" y="2646503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环保</a:t>
            </a:r>
          </a:p>
        </p:txBody>
      </p:sp>
      <p:sp>
        <p:nvSpPr>
          <p:cNvPr id="121" name="任意多边形 120"/>
          <p:cNvSpPr/>
          <p:nvPr/>
        </p:nvSpPr>
        <p:spPr>
          <a:xfrm>
            <a:off x="3347864" y="3605282"/>
            <a:ext cx="811353" cy="546413"/>
          </a:xfrm>
          <a:custGeom>
            <a:avLst/>
            <a:gdLst>
              <a:gd name="connsiteX0" fmla="*/ 0 w 1791518"/>
              <a:gd name="connsiteY0" fmla="*/ 0 h 546413"/>
              <a:gd name="connsiteX1" fmla="*/ 1791518 w 1791518"/>
              <a:gd name="connsiteY1" fmla="*/ 0 h 546413"/>
              <a:gd name="connsiteX2" fmla="*/ 1791518 w 1791518"/>
              <a:gd name="connsiteY2" fmla="*/ 546413 h 546413"/>
              <a:gd name="connsiteX3" fmla="*/ 0 w 1791518"/>
              <a:gd name="connsiteY3" fmla="*/ 546413 h 546413"/>
              <a:gd name="connsiteX4" fmla="*/ 0 w 1791518"/>
              <a:gd name="connsiteY4" fmla="*/ 0 h 5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1518" h="546413">
                <a:moveTo>
                  <a:pt x="0" y="0"/>
                </a:moveTo>
                <a:lnTo>
                  <a:pt x="1791518" y="0"/>
                </a:lnTo>
                <a:lnTo>
                  <a:pt x="1791518" y="546413"/>
                </a:lnTo>
                <a:lnTo>
                  <a:pt x="0" y="5464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5" tIns="20955" rIns="2095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3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3377682" y="3675935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健康</a:t>
            </a:r>
          </a:p>
        </p:txBody>
      </p:sp>
      <p:sp>
        <p:nvSpPr>
          <p:cNvPr id="123" name="左大括号 122"/>
          <p:cNvSpPr/>
          <p:nvPr/>
        </p:nvSpPr>
        <p:spPr>
          <a:xfrm>
            <a:off x="4180110" y="1143565"/>
            <a:ext cx="289390" cy="13471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24" name="任意多边形 123"/>
          <p:cNvSpPr/>
          <p:nvPr/>
        </p:nvSpPr>
        <p:spPr>
          <a:xfrm>
            <a:off x="4561122" y="1003359"/>
            <a:ext cx="811353" cy="546413"/>
          </a:xfrm>
          <a:custGeom>
            <a:avLst/>
            <a:gdLst>
              <a:gd name="connsiteX0" fmla="*/ 0 w 1791518"/>
              <a:gd name="connsiteY0" fmla="*/ 0 h 546413"/>
              <a:gd name="connsiteX1" fmla="*/ 1791518 w 1791518"/>
              <a:gd name="connsiteY1" fmla="*/ 0 h 546413"/>
              <a:gd name="connsiteX2" fmla="*/ 1791518 w 1791518"/>
              <a:gd name="connsiteY2" fmla="*/ 546413 h 546413"/>
              <a:gd name="connsiteX3" fmla="*/ 0 w 1791518"/>
              <a:gd name="connsiteY3" fmla="*/ 546413 h 546413"/>
              <a:gd name="connsiteX4" fmla="*/ 0 w 1791518"/>
              <a:gd name="connsiteY4" fmla="*/ 0 h 5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1518" h="546413">
                <a:moveTo>
                  <a:pt x="0" y="0"/>
                </a:moveTo>
                <a:lnTo>
                  <a:pt x="1791518" y="0"/>
                </a:lnTo>
                <a:lnTo>
                  <a:pt x="1791518" y="546413"/>
                </a:lnTo>
                <a:lnTo>
                  <a:pt x="0" y="5464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5" tIns="20955" rIns="2095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3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4590940" y="107401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交通</a:t>
            </a:r>
          </a:p>
        </p:txBody>
      </p:sp>
      <p:sp>
        <p:nvSpPr>
          <p:cNvPr id="126" name="任意多边形 125"/>
          <p:cNvSpPr/>
          <p:nvPr/>
        </p:nvSpPr>
        <p:spPr>
          <a:xfrm>
            <a:off x="4578825" y="1692286"/>
            <a:ext cx="811353" cy="546413"/>
          </a:xfrm>
          <a:custGeom>
            <a:avLst/>
            <a:gdLst>
              <a:gd name="connsiteX0" fmla="*/ 0 w 1791518"/>
              <a:gd name="connsiteY0" fmla="*/ 0 h 546413"/>
              <a:gd name="connsiteX1" fmla="*/ 1791518 w 1791518"/>
              <a:gd name="connsiteY1" fmla="*/ 0 h 546413"/>
              <a:gd name="connsiteX2" fmla="*/ 1791518 w 1791518"/>
              <a:gd name="connsiteY2" fmla="*/ 546413 h 546413"/>
              <a:gd name="connsiteX3" fmla="*/ 0 w 1791518"/>
              <a:gd name="connsiteY3" fmla="*/ 546413 h 546413"/>
              <a:gd name="connsiteX4" fmla="*/ 0 w 1791518"/>
              <a:gd name="connsiteY4" fmla="*/ 0 h 5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1518" h="546413">
                <a:moveTo>
                  <a:pt x="0" y="0"/>
                </a:moveTo>
                <a:lnTo>
                  <a:pt x="1791518" y="0"/>
                </a:lnTo>
                <a:lnTo>
                  <a:pt x="1791518" y="546413"/>
                </a:lnTo>
                <a:lnTo>
                  <a:pt x="0" y="5464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5" tIns="20955" rIns="2095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3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4608643" y="1762939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消防</a:t>
            </a:r>
          </a:p>
        </p:txBody>
      </p:sp>
      <p:sp>
        <p:nvSpPr>
          <p:cNvPr id="128" name="任意多边形 127"/>
          <p:cNvSpPr/>
          <p:nvPr/>
        </p:nvSpPr>
        <p:spPr>
          <a:xfrm>
            <a:off x="4578825" y="2376384"/>
            <a:ext cx="811353" cy="546413"/>
          </a:xfrm>
          <a:custGeom>
            <a:avLst/>
            <a:gdLst>
              <a:gd name="connsiteX0" fmla="*/ 0 w 1791518"/>
              <a:gd name="connsiteY0" fmla="*/ 0 h 546413"/>
              <a:gd name="connsiteX1" fmla="*/ 1791518 w 1791518"/>
              <a:gd name="connsiteY1" fmla="*/ 0 h 546413"/>
              <a:gd name="connsiteX2" fmla="*/ 1791518 w 1791518"/>
              <a:gd name="connsiteY2" fmla="*/ 546413 h 546413"/>
              <a:gd name="connsiteX3" fmla="*/ 0 w 1791518"/>
              <a:gd name="connsiteY3" fmla="*/ 546413 h 546413"/>
              <a:gd name="connsiteX4" fmla="*/ 0 w 1791518"/>
              <a:gd name="connsiteY4" fmla="*/ 0 h 5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1518" h="546413">
                <a:moveTo>
                  <a:pt x="0" y="0"/>
                </a:moveTo>
                <a:lnTo>
                  <a:pt x="1791518" y="0"/>
                </a:lnTo>
                <a:lnTo>
                  <a:pt x="1791518" y="546413"/>
                </a:lnTo>
                <a:lnTo>
                  <a:pt x="0" y="5464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5" tIns="20955" rIns="2095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3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4608643" y="2447037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生产</a:t>
            </a:r>
          </a:p>
        </p:txBody>
      </p:sp>
      <p:sp>
        <p:nvSpPr>
          <p:cNvPr id="130" name="左大括号 129"/>
          <p:cNvSpPr/>
          <p:nvPr/>
        </p:nvSpPr>
        <p:spPr>
          <a:xfrm>
            <a:off x="5425633" y="1480690"/>
            <a:ext cx="313002" cy="22431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31" name="任意多边形 130"/>
          <p:cNvSpPr/>
          <p:nvPr/>
        </p:nvSpPr>
        <p:spPr>
          <a:xfrm>
            <a:off x="5817793" y="1299805"/>
            <a:ext cx="811353" cy="546413"/>
          </a:xfrm>
          <a:custGeom>
            <a:avLst/>
            <a:gdLst>
              <a:gd name="connsiteX0" fmla="*/ 0 w 1791518"/>
              <a:gd name="connsiteY0" fmla="*/ 0 h 546413"/>
              <a:gd name="connsiteX1" fmla="*/ 1791518 w 1791518"/>
              <a:gd name="connsiteY1" fmla="*/ 0 h 546413"/>
              <a:gd name="connsiteX2" fmla="*/ 1791518 w 1791518"/>
              <a:gd name="connsiteY2" fmla="*/ 546413 h 546413"/>
              <a:gd name="connsiteX3" fmla="*/ 0 w 1791518"/>
              <a:gd name="connsiteY3" fmla="*/ 546413 h 546413"/>
              <a:gd name="connsiteX4" fmla="*/ 0 w 1791518"/>
              <a:gd name="connsiteY4" fmla="*/ 0 h 5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1518" h="546413">
                <a:moveTo>
                  <a:pt x="0" y="0"/>
                </a:moveTo>
                <a:lnTo>
                  <a:pt x="1791518" y="0"/>
                </a:lnTo>
                <a:lnTo>
                  <a:pt x="1791518" y="546413"/>
                </a:lnTo>
                <a:lnTo>
                  <a:pt x="0" y="5464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5" tIns="20955" rIns="2095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3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5847611" y="137045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技能</a:t>
            </a:r>
          </a:p>
        </p:txBody>
      </p:sp>
      <p:sp>
        <p:nvSpPr>
          <p:cNvPr id="133" name="任意多边形 132"/>
          <p:cNvSpPr/>
          <p:nvPr/>
        </p:nvSpPr>
        <p:spPr>
          <a:xfrm>
            <a:off x="5817793" y="1997606"/>
            <a:ext cx="811353" cy="546413"/>
          </a:xfrm>
          <a:custGeom>
            <a:avLst/>
            <a:gdLst>
              <a:gd name="connsiteX0" fmla="*/ 0 w 1791518"/>
              <a:gd name="connsiteY0" fmla="*/ 0 h 546413"/>
              <a:gd name="connsiteX1" fmla="*/ 1791518 w 1791518"/>
              <a:gd name="connsiteY1" fmla="*/ 0 h 546413"/>
              <a:gd name="connsiteX2" fmla="*/ 1791518 w 1791518"/>
              <a:gd name="connsiteY2" fmla="*/ 546413 h 546413"/>
              <a:gd name="connsiteX3" fmla="*/ 0 w 1791518"/>
              <a:gd name="connsiteY3" fmla="*/ 546413 h 546413"/>
              <a:gd name="connsiteX4" fmla="*/ 0 w 1791518"/>
              <a:gd name="connsiteY4" fmla="*/ 0 h 5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1518" h="546413">
                <a:moveTo>
                  <a:pt x="0" y="0"/>
                </a:moveTo>
                <a:lnTo>
                  <a:pt x="1791518" y="0"/>
                </a:lnTo>
                <a:lnTo>
                  <a:pt x="1791518" y="546413"/>
                </a:lnTo>
                <a:lnTo>
                  <a:pt x="0" y="5464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5" tIns="20955" rIns="2095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3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5847611" y="2068259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通用</a:t>
            </a:r>
          </a:p>
        </p:txBody>
      </p:sp>
      <p:sp>
        <p:nvSpPr>
          <p:cNvPr id="135" name="任意多边形 134"/>
          <p:cNvSpPr/>
          <p:nvPr/>
        </p:nvSpPr>
        <p:spPr>
          <a:xfrm>
            <a:off x="5835496" y="2636503"/>
            <a:ext cx="811353" cy="546413"/>
          </a:xfrm>
          <a:custGeom>
            <a:avLst/>
            <a:gdLst>
              <a:gd name="connsiteX0" fmla="*/ 0 w 1791518"/>
              <a:gd name="connsiteY0" fmla="*/ 0 h 546413"/>
              <a:gd name="connsiteX1" fmla="*/ 1791518 w 1791518"/>
              <a:gd name="connsiteY1" fmla="*/ 0 h 546413"/>
              <a:gd name="connsiteX2" fmla="*/ 1791518 w 1791518"/>
              <a:gd name="connsiteY2" fmla="*/ 546413 h 546413"/>
              <a:gd name="connsiteX3" fmla="*/ 0 w 1791518"/>
              <a:gd name="connsiteY3" fmla="*/ 546413 h 546413"/>
              <a:gd name="connsiteX4" fmla="*/ 0 w 1791518"/>
              <a:gd name="connsiteY4" fmla="*/ 0 h 5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1518" h="546413">
                <a:moveTo>
                  <a:pt x="0" y="0"/>
                </a:moveTo>
                <a:lnTo>
                  <a:pt x="1791518" y="0"/>
                </a:lnTo>
                <a:lnTo>
                  <a:pt x="1791518" y="546413"/>
                </a:lnTo>
                <a:lnTo>
                  <a:pt x="0" y="5464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5" tIns="20955" rIns="2095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3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36" name="文本框 135"/>
          <p:cNvSpPr txBox="1"/>
          <p:nvPr/>
        </p:nvSpPr>
        <p:spPr>
          <a:xfrm>
            <a:off x="5865314" y="270715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体系</a:t>
            </a:r>
          </a:p>
        </p:txBody>
      </p:sp>
      <p:sp>
        <p:nvSpPr>
          <p:cNvPr id="137" name="任意多边形 136"/>
          <p:cNvSpPr/>
          <p:nvPr/>
        </p:nvSpPr>
        <p:spPr>
          <a:xfrm>
            <a:off x="5848879" y="3321481"/>
            <a:ext cx="811353" cy="546413"/>
          </a:xfrm>
          <a:custGeom>
            <a:avLst/>
            <a:gdLst>
              <a:gd name="connsiteX0" fmla="*/ 0 w 1791518"/>
              <a:gd name="connsiteY0" fmla="*/ 0 h 546413"/>
              <a:gd name="connsiteX1" fmla="*/ 1791518 w 1791518"/>
              <a:gd name="connsiteY1" fmla="*/ 0 h 546413"/>
              <a:gd name="connsiteX2" fmla="*/ 1791518 w 1791518"/>
              <a:gd name="connsiteY2" fmla="*/ 546413 h 546413"/>
              <a:gd name="connsiteX3" fmla="*/ 0 w 1791518"/>
              <a:gd name="connsiteY3" fmla="*/ 546413 h 546413"/>
              <a:gd name="connsiteX4" fmla="*/ 0 w 1791518"/>
              <a:gd name="connsiteY4" fmla="*/ 0 h 5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1518" h="546413">
                <a:moveTo>
                  <a:pt x="0" y="0"/>
                </a:moveTo>
                <a:lnTo>
                  <a:pt x="1791518" y="0"/>
                </a:lnTo>
                <a:lnTo>
                  <a:pt x="1791518" y="546413"/>
                </a:lnTo>
                <a:lnTo>
                  <a:pt x="0" y="5464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5" tIns="20955" rIns="2095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3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38" name="文本框 137"/>
          <p:cNvSpPr txBox="1"/>
          <p:nvPr/>
        </p:nvSpPr>
        <p:spPr>
          <a:xfrm>
            <a:off x="5878697" y="3392134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程序</a:t>
            </a:r>
          </a:p>
        </p:txBody>
      </p:sp>
      <p:sp>
        <p:nvSpPr>
          <p:cNvPr id="139" name="左大括号 138"/>
          <p:cNvSpPr/>
          <p:nvPr/>
        </p:nvSpPr>
        <p:spPr>
          <a:xfrm>
            <a:off x="6660232" y="1751558"/>
            <a:ext cx="313002" cy="22431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40" name="任意多边形 139"/>
          <p:cNvSpPr/>
          <p:nvPr/>
        </p:nvSpPr>
        <p:spPr>
          <a:xfrm>
            <a:off x="7061261" y="1563638"/>
            <a:ext cx="811353" cy="546413"/>
          </a:xfrm>
          <a:custGeom>
            <a:avLst/>
            <a:gdLst>
              <a:gd name="connsiteX0" fmla="*/ 0 w 1791518"/>
              <a:gd name="connsiteY0" fmla="*/ 0 h 546413"/>
              <a:gd name="connsiteX1" fmla="*/ 1791518 w 1791518"/>
              <a:gd name="connsiteY1" fmla="*/ 0 h 546413"/>
              <a:gd name="connsiteX2" fmla="*/ 1791518 w 1791518"/>
              <a:gd name="connsiteY2" fmla="*/ 546413 h 546413"/>
              <a:gd name="connsiteX3" fmla="*/ 0 w 1791518"/>
              <a:gd name="connsiteY3" fmla="*/ 546413 h 546413"/>
              <a:gd name="connsiteX4" fmla="*/ 0 w 1791518"/>
              <a:gd name="connsiteY4" fmla="*/ 0 h 5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1518" h="546413">
                <a:moveTo>
                  <a:pt x="0" y="0"/>
                </a:moveTo>
                <a:lnTo>
                  <a:pt x="1791518" y="0"/>
                </a:lnTo>
                <a:lnTo>
                  <a:pt x="1791518" y="546413"/>
                </a:lnTo>
                <a:lnTo>
                  <a:pt x="0" y="5464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5" tIns="20955" rIns="2095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3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41" name="文本框 140"/>
          <p:cNvSpPr txBox="1"/>
          <p:nvPr/>
        </p:nvSpPr>
        <p:spPr>
          <a:xfrm>
            <a:off x="7091079" y="1634291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理念</a:t>
            </a:r>
          </a:p>
        </p:txBody>
      </p:sp>
      <p:sp>
        <p:nvSpPr>
          <p:cNvPr id="142" name="任意多边形 141"/>
          <p:cNvSpPr/>
          <p:nvPr/>
        </p:nvSpPr>
        <p:spPr>
          <a:xfrm>
            <a:off x="7061261" y="2261439"/>
            <a:ext cx="811353" cy="546413"/>
          </a:xfrm>
          <a:custGeom>
            <a:avLst/>
            <a:gdLst>
              <a:gd name="connsiteX0" fmla="*/ 0 w 1791518"/>
              <a:gd name="connsiteY0" fmla="*/ 0 h 546413"/>
              <a:gd name="connsiteX1" fmla="*/ 1791518 w 1791518"/>
              <a:gd name="connsiteY1" fmla="*/ 0 h 546413"/>
              <a:gd name="connsiteX2" fmla="*/ 1791518 w 1791518"/>
              <a:gd name="connsiteY2" fmla="*/ 546413 h 546413"/>
              <a:gd name="connsiteX3" fmla="*/ 0 w 1791518"/>
              <a:gd name="connsiteY3" fmla="*/ 546413 h 546413"/>
              <a:gd name="connsiteX4" fmla="*/ 0 w 1791518"/>
              <a:gd name="connsiteY4" fmla="*/ 0 h 5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1518" h="546413">
                <a:moveTo>
                  <a:pt x="0" y="0"/>
                </a:moveTo>
                <a:lnTo>
                  <a:pt x="1791518" y="0"/>
                </a:lnTo>
                <a:lnTo>
                  <a:pt x="1791518" y="546413"/>
                </a:lnTo>
                <a:lnTo>
                  <a:pt x="0" y="5464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5" tIns="20955" rIns="2095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3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43" name="文本框 142"/>
          <p:cNvSpPr txBox="1"/>
          <p:nvPr/>
        </p:nvSpPr>
        <p:spPr>
          <a:xfrm>
            <a:off x="7091079" y="233209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法规</a:t>
            </a:r>
          </a:p>
        </p:txBody>
      </p:sp>
      <p:sp>
        <p:nvSpPr>
          <p:cNvPr id="144" name="任意多边形 143"/>
          <p:cNvSpPr/>
          <p:nvPr/>
        </p:nvSpPr>
        <p:spPr>
          <a:xfrm>
            <a:off x="7078964" y="2900336"/>
            <a:ext cx="811353" cy="546413"/>
          </a:xfrm>
          <a:custGeom>
            <a:avLst/>
            <a:gdLst>
              <a:gd name="connsiteX0" fmla="*/ 0 w 1791518"/>
              <a:gd name="connsiteY0" fmla="*/ 0 h 546413"/>
              <a:gd name="connsiteX1" fmla="*/ 1791518 w 1791518"/>
              <a:gd name="connsiteY1" fmla="*/ 0 h 546413"/>
              <a:gd name="connsiteX2" fmla="*/ 1791518 w 1791518"/>
              <a:gd name="connsiteY2" fmla="*/ 546413 h 546413"/>
              <a:gd name="connsiteX3" fmla="*/ 0 w 1791518"/>
              <a:gd name="connsiteY3" fmla="*/ 546413 h 546413"/>
              <a:gd name="connsiteX4" fmla="*/ 0 w 1791518"/>
              <a:gd name="connsiteY4" fmla="*/ 0 h 5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1518" h="546413">
                <a:moveTo>
                  <a:pt x="0" y="0"/>
                </a:moveTo>
                <a:lnTo>
                  <a:pt x="1791518" y="0"/>
                </a:lnTo>
                <a:lnTo>
                  <a:pt x="1791518" y="546413"/>
                </a:lnTo>
                <a:lnTo>
                  <a:pt x="0" y="5464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5" tIns="20955" rIns="2095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3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45" name="文本框 144"/>
          <p:cNvSpPr txBox="1"/>
          <p:nvPr/>
        </p:nvSpPr>
        <p:spPr>
          <a:xfrm>
            <a:off x="7108782" y="2970989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责任</a:t>
            </a:r>
          </a:p>
        </p:txBody>
      </p:sp>
      <p:sp>
        <p:nvSpPr>
          <p:cNvPr id="146" name="任意多边形 145"/>
          <p:cNvSpPr/>
          <p:nvPr/>
        </p:nvSpPr>
        <p:spPr>
          <a:xfrm>
            <a:off x="7092347" y="3585314"/>
            <a:ext cx="811353" cy="546413"/>
          </a:xfrm>
          <a:custGeom>
            <a:avLst/>
            <a:gdLst>
              <a:gd name="connsiteX0" fmla="*/ 0 w 1791518"/>
              <a:gd name="connsiteY0" fmla="*/ 0 h 546413"/>
              <a:gd name="connsiteX1" fmla="*/ 1791518 w 1791518"/>
              <a:gd name="connsiteY1" fmla="*/ 0 h 546413"/>
              <a:gd name="connsiteX2" fmla="*/ 1791518 w 1791518"/>
              <a:gd name="connsiteY2" fmla="*/ 546413 h 546413"/>
              <a:gd name="connsiteX3" fmla="*/ 0 w 1791518"/>
              <a:gd name="connsiteY3" fmla="*/ 546413 h 546413"/>
              <a:gd name="connsiteX4" fmla="*/ 0 w 1791518"/>
              <a:gd name="connsiteY4" fmla="*/ 0 h 5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1518" h="546413">
                <a:moveTo>
                  <a:pt x="0" y="0"/>
                </a:moveTo>
                <a:lnTo>
                  <a:pt x="1791518" y="0"/>
                </a:lnTo>
                <a:lnTo>
                  <a:pt x="1791518" y="546413"/>
                </a:lnTo>
                <a:lnTo>
                  <a:pt x="0" y="5464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5" tIns="20955" rIns="2095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3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47" name="文本框 146"/>
          <p:cNvSpPr txBox="1"/>
          <p:nvPr/>
        </p:nvSpPr>
        <p:spPr>
          <a:xfrm>
            <a:off x="7122165" y="3655967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评价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947162" y="4643463"/>
            <a:ext cx="12521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一级目录</a:t>
            </a:r>
          </a:p>
        </p:txBody>
      </p:sp>
      <p:sp>
        <p:nvSpPr>
          <p:cNvPr id="148" name="文本框 147"/>
          <p:cNvSpPr txBox="1"/>
          <p:nvPr/>
        </p:nvSpPr>
        <p:spPr>
          <a:xfrm>
            <a:off x="4442885" y="4616002"/>
            <a:ext cx="12472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二级目录</a:t>
            </a:r>
          </a:p>
        </p:txBody>
      </p:sp>
      <p:sp>
        <p:nvSpPr>
          <p:cNvPr id="149" name="文本框 148"/>
          <p:cNvSpPr txBox="1"/>
          <p:nvPr/>
        </p:nvSpPr>
        <p:spPr>
          <a:xfrm>
            <a:off x="5843814" y="4632518"/>
            <a:ext cx="12472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三级目录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54956" y="1091346"/>
            <a:ext cx="2134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Arial" charset="0"/>
                <a:ea typeface="微软雅黑" pitchFamily="34" charset="-122"/>
                <a:sym typeface="Arial" charset="0"/>
              </a:rPr>
              <a:t>课程开发框架</a:t>
            </a:r>
          </a:p>
        </p:txBody>
      </p:sp>
      <p:sp>
        <p:nvSpPr>
          <p:cNvPr id="26" name="矩形 25"/>
          <p:cNvSpPr/>
          <p:nvPr/>
        </p:nvSpPr>
        <p:spPr>
          <a:xfrm>
            <a:off x="2915816" y="4619912"/>
            <a:ext cx="1314820" cy="400110"/>
          </a:xfrm>
          <a:prstGeom prst="rect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51" name="矩形 150"/>
          <p:cNvSpPr/>
          <p:nvPr/>
        </p:nvSpPr>
        <p:spPr>
          <a:xfrm>
            <a:off x="4375330" y="4609670"/>
            <a:ext cx="1314820" cy="400110"/>
          </a:xfrm>
          <a:prstGeom prst="rect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5834844" y="4616002"/>
            <a:ext cx="1314820" cy="400110"/>
          </a:xfrm>
          <a:prstGeom prst="rect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>
            <a:off x="3635375" y="4191974"/>
            <a:ext cx="1" cy="396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箭头连接符 153"/>
          <p:cNvCxnSpPr/>
          <p:nvPr/>
        </p:nvCxnSpPr>
        <p:spPr>
          <a:xfrm>
            <a:off x="4999903" y="2967974"/>
            <a:ext cx="3897" cy="162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箭头连接符 156"/>
          <p:cNvCxnSpPr/>
          <p:nvPr/>
        </p:nvCxnSpPr>
        <p:spPr>
          <a:xfrm>
            <a:off x="6254410" y="3884410"/>
            <a:ext cx="291" cy="68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/>
          <p:cNvCxnSpPr>
            <a:stCxn id="88" idx="2"/>
            <a:endCxn id="89" idx="6"/>
          </p:cNvCxnSpPr>
          <p:nvPr/>
        </p:nvCxnSpPr>
        <p:spPr>
          <a:xfrm>
            <a:off x="516599" y="481359"/>
            <a:ext cx="8159707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1295636" y="216178"/>
            <a:ext cx="6552728" cy="576064"/>
          </a:xfrm>
          <a:prstGeom prst="roundRect">
            <a:avLst>
              <a:gd name="adj" fmla="val 343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22014" y="269150"/>
            <a:ext cx="6928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r>
              <a:rPr lang="en-US" altLang="zh-CN" dirty="0">
                <a:latin typeface="Arial" charset="0"/>
                <a:ea typeface="微软雅黑" pitchFamily="34" charset="-122"/>
                <a:sym typeface="Arial" charset="0"/>
              </a:rPr>
              <a:t>2.4 </a:t>
            </a: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“菜单式（模块式）、自主式”培训优势</a:t>
            </a:r>
          </a:p>
        </p:txBody>
      </p:sp>
      <p:sp>
        <p:nvSpPr>
          <p:cNvPr id="88" name="椭圆 87"/>
          <p:cNvSpPr/>
          <p:nvPr/>
        </p:nvSpPr>
        <p:spPr>
          <a:xfrm>
            <a:off x="516599" y="40935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8532306" y="40935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4168192" y="2483038"/>
            <a:ext cx="1068585" cy="1068585"/>
          </a:xfrm>
          <a:custGeom>
            <a:avLst/>
            <a:gdLst>
              <a:gd name="connsiteX0" fmla="*/ 0 w 1068585"/>
              <a:gd name="connsiteY0" fmla="*/ 534293 h 1068585"/>
              <a:gd name="connsiteX1" fmla="*/ 534293 w 1068585"/>
              <a:gd name="connsiteY1" fmla="*/ 0 h 1068585"/>
              <a:gd name="connsiteX2" fmla="*/ 1068586 w 1068585"/>
              <a:gd name="connsiteY2" fmla="*/ 534293 h 1068585"/>
              <a:gd name="connsiteX3" fmla="*/ 534293 w 1068585"/>
              <a:gd name="connsiteY3" fmla="*/ 1068586 h 1068585"/>
              <a:gd name="connsiteX4" fmla="*/ 0 w 1068585"/>
              <a:gd name="connsiteY4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239211"/>
                  <a:pt x="239211" y="0"/>
                  <a:pt x="534293" y="0"/>
                </a:cubicBezTo>
                <a:cubicBezTo>
                  <a:pt x="829375" y="0"/>
                  <a:pt x="1068586" y="239211"/>
                  <a:pt x="1068586" y="534293"/>
                </a:cubicBezTo>
                <a:cubicBezTo>
                  <a:pt x="1068586" y="829375"/>
                  <a:pt x="829375" y="1068586"/>
                  <a:pt x="534293" y="1068586"/>
                </a:cubicBezTo>
                <a:cubicBezTo>
                  <a:pt x="239211" y="1068586"/>
                  <a:pt x="0" y="829375"/>
                  <a:pt x="0" y="534293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701" tIns="185701" rIns="185701" bIns="18570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3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7" name="任意多边形 6"/>
          <p:cNvSpPr/>
          <p:nvPr/>
        </p:nvSpPr>
        <p:spPr>
          <a:xfrm rot="16200000">
            <a:off x="4589362" y="2094342"/>
            <a:ext cx="226245" cy="363319"/>
          </a:xfrm>
          <a:custGeom>
            <a:avLst/>
            <a:gdLst>
              <a:gd name="connsiteX0" fmla="*/ 0 w 226245"/>
              <a:gd name="connsiteY0" fmla="*/ 72664 h 363319"/>
              <a:gd name="connsiteX1" fmla="*/ 113123 w 226245"/>
              <a:gd name="connsiteY1" fmla="*/ 72664 h 363319"/>
              <a:gd name="connsiteX2" fmla="*/ 113123 w 226245"/>
              <a:gd name="connsiteY2" fmla="*/ 0 h 363319"/>
              <a:gd name="connsiteX3" fmla="*/ 226245 w 226245"/>
              <a:gd name="connsiteY3" fmla="*/ 181660 h 363319"/>
              <a:gd name="connsiteX4" fmla="*/ 113123 w 226245"/>
              <a:gd name="connsiteY4" fmla="*/ 363319 h 363319"/>
              <a:gd name="connsiteX5" fmla="*/ 113123 w 226245"/>
              <a:gd name="connsiteY5" fmla="*/ 290655 h 363319"/>
              <a:gd name="connsiteX6" fmla="*/ 0 w 226245"/>
              <a:gd name="connsiteY6" fmla="*/ 290655 h 363319"/>
              <a:gd name="connsiteX7" fmla="*/ 0 w 226245"/>
              <a:gd name="connsiteY7" fmla="*/ 72664 h 36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245" h="363319">
                <a:moveTo>
                  <a:pt x="0" y="72664"/>
                </a:moveTo>
                <a:lnTo>
                  <a:pt x="113123" y="72664"/>
                </a:lnTo>
                <a:lnTo>
                  <a:pt x="113123" y="0"/>
                </a:lnTo>
                <a:lnTo>
                  <a:pt x="226245" y="181660"/>
                </a:lnTo>
                <a:lnTo>
                  <a:pt x="113123" y="363319"/>
                </a:lnTo>
                <a:lnTo>
                  <a:pt x="113123" y="290655"/>
                </a:lnTo>
                <a:lnTo>
                  <a:pt x="0" y="290655"/>
                </a:lnTo>
                <a:lnTo>
                  <a:pt x="0" y="7266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2" tIns="72664" rIns="67874" bIns="7266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5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168192" y="987574"/>
            <a:ext cx="1068585" cy="1068585"/>
          </a:xfrm>
          <a:custGeom>
            <a:avLst/>
            <a:gdLst>
              <a:gd name="connsiteX0" fmla="*/ 0 w 1068585"/>
              <a:gd name="connsiteY0" fmla="*/ 534293 h 1068585"/>
              <a:gd name="connsiteX1" fmla="*/ 534293 w 1068585"/>
              <a:gd name="connsiteY1" fmla="*/ 0 h 1068585"/>
              <a:gd name="connsiteX2" fmla="*/ 1068586 w 1068585"/>
              <a:gd name="connsiteY2" fmla="*/ 534293 h 1068585"/>
              <a:gd name="connsiteX3" fmla="*/ 534293 w 1068585"/>
              <a:gd name="connsiteY3" fmla="*/ 1068586 h 1068585"/>
              <a:gd name="connsiteX4" fmla="*/ 0 w 1068585"/>
              <a:gd name="connsiteY4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239211"/>
                  <a:pt x="239211" y="0"/>
                  <a:pt x="534293" y="0"/>
                </a:cubicBezTo>
                <a:cubicBezTo>
                  <a:pt x="829375" y="0"/>
                  <a:pt x="1068586" y="239211"/>
                  <a:pt x="1068586" y="534293"/>
                </a:cubicBezTo>
                <a:cubicBezTo>
                  <a:pt x="1068586" y="829375"/>
                  <a:pt x="829375" y="1068586"/>
                  <a:pt x="534293" y="1068586"/>
                </a:cubicBezTo>
                <a:cubicBezTo>
                  <a:pt x="239211" y="1068586"/>
                  <a:pt x="0" y="829375"/>
                  <a:pt x="0" y="534293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701" tIns="185701" rIns="185701" bIns="18570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3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5330691" y="2835671"/>
            <a:ext cx="226245" cy="363319"/>
          </a:xfrm>
          <a:custGeom>
            <a:avLst/>
            <a:gdLst>
              <a:gd name="connsiteX0" fmla="*/ 0 w 226245"/>
              <a:gd name="connsiteY0" fmla="*/ 72664 h 363319"/>
              <a:gd name="connsiteX1" fmla="*/ 113123 w 226245"/>
              <a:gd name="connsiteY1" fmla="*/ 72664 h 363319"/>
              <a:gd name="connsiteX2" fmla="*/ 113123 w 226245"/>
              <a:gd name="connsiteY2" fmla="*/ 0 h 363319"/>
              <a:gd name="connsiteX3" fmla="*/ 226245 w 226245"/>
              <a:gd name="connsiteY3" fmla="*/ 181660 h 363319"/>
              <a:gd name="connsiteX4" fmla="*/ 113123 w 226245"/>
              <a:gd name="connsiteY4" fmla="*/ 363319 h 363319"/>
              <a:gd name="connsiteX5" fmla="*/ 113123 w 226245"/>
              <a:gd name="connsiteY5" fmla="*/ 290655 h 363319"/>
              <a:gd name="connsiteX6" fmla="*/ 0 w 226245"/>
              <a:gd name="connsiteY6" fmla="*/ 290655 h 363319"/>
              <a:gd name="connsiteX7" fmla="*/ 0 w 226245"/>
              <a:gd name="connsiteY7" fmla="*/ 72664 h 36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245" h="363319">
                <a:moveTo>
                  <a:pt x="0" y="72664"/>
                </a:moveTo>
                <a:lnTo>
                  <a:pt x="113123" y="72664"/>
                </a:lnTo>
                <a:lnTo>
                  <a:pt x="113123" y="0"/>
                </a:lnTo>
                <a:lnTo>
                  <a:pt x="226245" y="181660"/>
                </a:lnTo>
                <a:lnTo>
                  <a:pt x="113123" y="363319"/>
                </a:lnTo>
                <a:lnTo>
                  <a:pt x="113123" y="290655"/>
                </a:lnTo>
                <a:lnTo>
                  <a:pt x="0" y="290655"/>
                </a:lnTo>
                <a:lnTo>
                  <a:pt x="0" y="7266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2664" rIns="67873" bIns="72664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5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5663655" y="2483038"/>
            <a:ext cx="1068585" cy="1068585"/>
          </a:xfrm>
          <a:custGeom>
            <a:avLst/>
            <a:gdLst>
              <a:gd name="connsiteX0" fmla="*/ 0 w 1068585"/>
              <a:gd name="connsiteY0" fmla="*/ 534293 h 1068585"/>
              <a:gd name="connsiteX1" fmla="*/ 534293 w 1068585"/>
              <a:gd name="connsiteY1" fmla="*/ 0 h 1068585"/>
              <a:gd name="connsiteX2" fmla="*/ 1068586 w 1068585"/>
              <a:gd name="connsiteY2" fmla="*/ 534293 h 1068585"/>
              <a:gd name="connsiteX3" fmla="*/ 534293 w 1068585"/>
              <a:gd name="connsiteY3" fmla="*/ 1068586 h 1068585"/>
              <a:gd name="connsiteX4" fmla="*/ 0 w 1068585"/>
              <a:gd name="connsiteY4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239211"/>
                  <a:pt x="239211" y="0"/>
                  <a:pt x="534293" y="0"/>
                </a:cubicBezTo>
                <a:cubicBezTo>
                  <a:pt x="829375" y="0"/>
                  <a:pt x="1068586" y="239211"/>
                  <a:pt x="1068586" y="534293"/>
                </a:cubicBezTo>
                <a:cubicBezTo>
                  <a:pt x="1068586" y="829375"/>
                  <a:pt x="829375" y="1068586"/>
                  <a:pt x="534293" y="1068586"/>
                </a:cubicBezTo>
                <a:cubicBezTo>
                  <a:pt x="239211" y="1068586"/>
                  <a:pt x="0" y="829375"/>
                  <a:pt x="0" y="534293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701" tIns="185701" rIns="185701" bIns="185701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3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1" name="任意多边形 10"/>
          <p:cNvSpPr/>
          <p:nvPr/>
        </p:nvSpPr>
        <p:spPr>
          <a:xfrm rot="5400000">
            <a:off x="4589362" y="3577000"/>
            <a:ext cx="226245" cy="363319"/>
          </a:xfrm>
          <a:custGeom>
            <a:avLst/>
            <a:gdLst>
              <a:gd name="connsiteX0" fmla="*/ 0 w 226245"/>
              <a:gd name="connsiteY0" fmla="*/ 72664 h 363319"/>
              <a:gd name="connsiteX1" fmla="*/ 113123 w 226245"/>
              <a:gd name="connsiteY1" fmla="*/ 72664 h 363319"/>
              <a:gd name="connsiteX2" fmla="*/ 113123 w 226245"/>
              <a:gd name="connsiteY2" fmla="*/ 0 h 363319"/>
              <a:gd name="connsiteX3" fmla="*/ 226245 w 226245"/>
              <a:gd name="connsiteY3" fmla="*/ 181660 h 363319"/>
              <a:gd name="connsiteX4" fmla="*/ 113123 w 226245"/>
              <a:gd name="connsiteY4" fmla="*/ 363319 h 363319"/>
              <a:gd name="connsiteX5" fmla="*/ 113123 w 226245"/>
              <a:gd name="connsiteY5" fmla="*/ 290655 h 363319"/>
              <a:gd name="connsiteX6" fmla="*/ 0 w 226245"/>
              <a:gd name="connsiteY6" fmla="*/ 290655 h 363319"/>
              <a:gd name="connsiteX7" fmla="*/ 0 w 226245"/>
              <a:gd name="connsiteY7" fmla="*/ 72664 h 36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245" h="363319">
                <a:moveTo>
                  <a:pt x="0" y="72664"/>
                </a:moveTo>
                <a:lnTo>
                  <a:pt x="113123" y="72664"/>
                </a:lnTo>
                <a:lnTo>
                  <a:pt x="113123" y="0"/>
                </a:lnTo>
                <a:lnTo>
                  <a:pt x="226245" y="181660"/>
                </a:lnTo>
                <a:lnTo>
                  <a:pt x="113123" y="363319"/>
                </a:lnTo>
                <a:lnTo>
                  <a:pt x="113123" y="290655"/>
                </a:lnTo>
                <a:lnTo>
                  <a:pt x="0" y="290655"/>
                </a:lnTo>
                <a:lnTo>
                  <a:pt x="0" y="7266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2662" rIns="67872" bIns="7266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5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4168192" y="3978501"/>
            <a:ext cx="1068585" cy="1068585"/>
          </a:xfrm>
          <a:custGeom>
            <a:avLst/>
            <a:gdLst>
              <a:gd name="connsiteX0" fmla="*/ 0 w 1068585"/>
              <a:gd name="connsiteY0" fmla="*/ 534293 h 1068585"/>
              <a:gd name="connsiteX1" fmla="*/ 534293 w 1068585"/>
              <a:gd name="connsiteY1" fmla="*/ 0 h 1068585"/>
              <a:gd name="connsiteX2" fmla="*/ 1068586 w 1068585"/>
              <a:gd name="connsiteY2" fmla="*/ 534293 h 1068585"/>
              <a:gd name="connsiteX3" fmla="*/ 534293 w 1068585"/>
              <a:gd name="connsiteY3" fmla="*/ 1068586 h 1068585"/>
              <a:gd name="connsiteX4" fmla="*/ 0 w 1068585"/>
              <a:gd name="connsiteY4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239211"/>
                  <a:pt x="239211" y="0"/>
                  <a:pt x="534293" y="0"/>
                </a:cubicBezTo>
                <a:cubicBezTo>
                  <a:pt x="829375" y="0"/>
                  <a:pt x="1068586" y="239211"/>
                  <a:pt x="1068586" y="534293"/>
                </a:cubicBezTo>
                <a:cubicBezTo>
                  <a:pt x="1068586" y="829375"/>
                  <a:pt x="829375" y="1068586"/>
                  <a:pt x="534293" y="1068586"/>
                </a:cubicBezTo>
                <a:cubicBezTo>
                  <a:pt x="239211" y="1068586"/>
                  <a:pt x="0" y="829375"/>
                  <a:pt x="0" y="534293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701" tIns="185701" rIns="185701" bIns="185701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3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3848033" y="2835670"/>
            <a:ext cx="226246" cy="363320"/>
          </a:xfrm>
          <a:custGeom>
            <a:avLst/>
            <a:gdLst>
              <a:gd name="connsiteX0" fmla="*/ 0 w 226245"/>
              <a:gd name="connsiteY0" fmla="*/ 72664 h 363319"/>
              <a:gd name="connsiteX1" fmla="*/ 113123 w 226245"/>
              <a:gd name="connsiteY1" fmla="*/ 72664 h 363319"/>
              <a:gd name="connsiteX2" fmla="*/ 113123 w 226245"/>
              <a:gd name="connsiteY2" fmla="*/ 0 h 363319"/>
              <a:gd name="connsiteX3" fmla="*/ 226245 w 226245"/>
              <a:gd name="connsiteY3" fmla="*/ 181660 h 363319"/>
              <a:gd name="connsiteX4" fmla="*/ 113123 w 226245"/>
              <a:gd name="connsiteY4" fmla="*/ 363319 h 363319"/>
              <a:gd name="connsiteX5" fmla="*/ 113123 w 226245"/>
              <a:gd name="connsiteY5" fmla="*/ 290655 h 363319"/>
              <a:gd name="connsiteX6" fmla="*/ 0 w 226245"/>
              <a:gd name="connsiteY6" fmla="*/ 290655 h 363319"/>
              <a:gd name="connsiteX7" fmla="*/ 0 w 226245"/>
              <a:gd name="connsiteY7" fmla="*/ 72664 h 36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245" h="363319">
                <a:moveTo>
                  <a:pt x="226244" y="290655"/>
                </a:moveTo>
                <a:lnTo>
                  <a:pt x="113122" y="290655"/>
                </a:lnTo>
                <a:lnTo>
                  <a:pt x="113122" y="363319"/>
                </a:lnTo>
                <a:lnTo>
                  <a:pt x="1" y="181659"/>
                </a:lnTo>
                <a:lnTo>
                  <a:pt x="113122" y="0"/>
                </a:lnTo>
                <a:lnTo>
                  <a:pt x="113122" y="72664"/>
                </a:lnTo>
                <a:lnTo>
                  <a:pt x="226244" y="72664"/>
                </a:lnTo>
                <a:lnTo>
                  <a:pt x="226244" y="29065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873" tIns="72665" rIns="1" bIns="72664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5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2672728" y="2483038"/>
            <a:ext cx="1068585" cy="1068585"/>
          </a:xfrm>
          <a:custGeom>
            <a:avLst/>
            <a:gdLst>
              <a:gd name="connsiteX0" fmla="*/ 0 w 1068585"/>
              <a:gd name="connsiteY0" fmla="*/ 534293 h 1068585"/>
              <a:gd name="connsiteX1" fmla="*/ 534293 w 1068585"/>
              <a:gd name="connsiteY1" fmla="*/ 0 h 1068585"/>
              <a:gd name="connsiteX2" fmla="*/ 1068586 w 1068585"/>
              <a:gd name="connsiteY2" fmla="*/ 534293 h 1068585"/>
              <a:gd name="connsiteX3" fmla="*/ 534293 w 1068585"/>
              <a:gd name="connsiteY3" fmla="*/ 1068586 h 1068585"/>
              <a:gd name="connsiteX4" fmla="*/ 0 w 1068585"/>
              <a:gd name="connsiteY4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239211"/>
                  <a:pt x="239211" y="0"/>
                  <a:pt x="534293" y="0"/>
                </a:cubicBezTo>
                <a:cubicBezTo>
                  <a:pt x="829375" y="0"/>
                  <a:pt x="1068586" y="239211"/>
                  <a:pt x="1068586" y="534293"/>
                </a:cubicBezTo>
                <a:cubicBezTo>
                  <a:pt x="1068586" y="829375"/>
                  <a:pt x="829375" y="1068586"/>
                  <a:pt x="534293" y="1068586"/>
                </a:cubicBezTo>
                <a:cubicBezTo>
                  <a:pt x="239211" y="1068586"/>
                  <a:pt x="0" y="829375"/>
                  <a:pt x="0" y="534293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701" tIns="185701" rIns="185701" bIns="185701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3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68192" y="1139065"/>
            <a:ext cx="1068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000">
                <a:solidFill>
                  <a:schemeClr val="bg1"/>
                </a:solidFill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一键</a:t>
            </a:r>
            <a:endParaRPr lang="en-US" altLang="zh-CN" dirty="0">
              <a:latin typeface="Arial" charset="0"/>
              <a:sym typeface="Arial" charset="0"/>
            </a:endParaRPr>
          </a:p>
          <a:p>
            <a:r>
              <a:rPr lang="zh-CN" altLang="en-US" dirty="0">
                <a:latin typeface="Arial" charset="0"/>
                <a:sym typeface="Arial" charset="0"/>
              </a:rPr>
              <a:t>搞定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663655" y="2663387"/>
            <a:ext cx="1068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000">
                <a:solidFill>
                  <a:schemeClr val="bg1"/>
                </a:solidFill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海量</a:t>
            </a:r>
            <a:endParaRPr lang="en-US" altLang="zh-CN" dirty="0">
              <a:latin typeface="Arial" charset="0"/>
              <a:sym typeface="Arial" charset="0"/>
            </a:endParaRPr>
          </a:p>
          <a:p>
            <a:r>
              <a:rPr lang="zh-CN" altLang="en-US" dirty="0">
                <a:latin typeface="Arial" charset="0"/>
                <a:sym typeface="Arial" charset="0"/>
              </a:rPr>
              <a:t>内容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168192" y="4158850"/>
            <a:ext cx="1068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2000">
                <a:solidFill>
                  <a:schemeClr val="bg1"/>
                </a:solidFill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精细</a:t>
            </a:r>
            <a:endParaRPr lang="en-US" altLang="zh-CN" dirty="0">
              <a:latin typeface="Arial" charset="0"/>
              <a:sym typeface="Arial" charset="0"/>
            </a:endParaRPr>
          </a:p>
          <a:p>
            <a:r>
              <a:rPr lang="zh-CN" altLang="en-US" dirty="0">
                <a:latin typeface="Arial" charset="0"/>
                <a:sym typeface="Arial" charset="0"/>
              </a:rPr>
              <a:t>模块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672727" y="2663387"/>
            <a:ext cx="1068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zh-CN" altLang="en-US" sz="2000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个性</a:t>
            </a:r>
            <a:endParaRPr lang="en-US" altLang="zh-CN" sz="2000" dirty="0">
              <a:solidFill>
                <a:schemeClr val="bg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zh-CN" altLang="en-US" sz="2000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定制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168192" y="2835670"/>
            <a:ext cx="106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Arial" charset="0"/>
                <a:ea typeface="微软雅黑" pitchFamily="34" charset="-122"/>
                <a:sym typeface="Arial" charset="0"/>
              </a:rPr>
              <a:t>特点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544899" y="2139702"/>
            <a:ext cx="828000" cy="828000"/>
          </a:xfrm>
          <a:custGeom>
            <a:avLst/>
            <a:gdLst>
              <a:gd name="connsiteX0" fmla="*/ 0 w 580719"/>
              <a:gd name="connsiteY0" fmla="*/ 290360 h 580719"/>
              <a:gd name="connsiteX1" fmla="*/ 290360 w 580719"/>
              <a:gd name="connsiteY1" fmla="*/ 0 h 580719"/>
              <a:gd name="connsiteX2" fmla="*/ 580720 w 580719"/>
              <a:gd name="connsiteY2" fmla="*/ 290360 h 580719"/>
              <a:gd name="connsiteX3" fmla="*/ 290360 w 580719"/>
              <a:gd name="connsiteY3" fmla="*/ 580720 h 580719"/>
              <a:gd name="connsiteX4" fmla="*/ 0 w 580719"/>
              <a:gd name="connsiteY4" fmla="*/ 290360 h 5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19" h="580719">
                <a:moveTo>
                  <a:pt x="0" y="290360"/>
                </a:moveTo>
                <a:cubicBezTo>
                  <a:pt x="0" y="129999"/>
                  <a:pt x="129999" y="0"/>
                  <a:pt x="290360" y="0"/>
                </a:cubicBezTo>
                <a:cubicBezTo>
                  <a:pt x="450721" y="0"/>
                  <a:pt x="580720" y="129999"/>
                  <a:pt x="580720" y="290360"/>
                </a:cubicBezTo>
                <a:cubicBezTo>
                  <a:pt x="580720" y="450721"/>
                  <a:pt x="450721" y="580720"/>
                  <a:pt x="290360" y="580720"/>
                </a:cubicBezTo>
                <a:cubicBezTo>
                  <a:pt x="129999" y="580720"/>
                  <a:pt x="0" y="450721"/>
                  <a:pt x="0" y="29036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24" tIns="115524" rIns="115524" bIns="1155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1749266" y="2139702"/>
            <a:ext cx="828000" cy="828000"/>
          </a:xfrm>
          <a:custGeom>
            <a:avLst/>
            <a:gdLst>
              <a:gd name="connsiteX0" fmla="*/ 0 w 580719"/>
              <a:gd name="connsiteY0" fmla="*/ 290360 h 580719"/>
              <a:gd name="connsiteX1" fmla="*/ 290360 w 580719"/>
              <a:gd name="connsiteY1" fmla="*/ 0 h 580719"/>
              <a:gd name="connsiteX2" fmla="*/ 580720 w 580719"/>
              <a:gd name="connsiteY2" fmla="*/ 290360 h 580719"/>
              <a:gd name="connsiteX3" fmla="*/ 290360 w 580719"/>
              <a:gd name="connsiteY3" fmla="*/ 580720 h 580719"/>
              <a:gd name="connsiteX4" fmla="*/ 0 w 580719"/>
              <a:gd name="connsiteY4" fmla="*/ 290360 h 5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19" h="580719">
                <a:moveTo>
                  <a:pt x="0" y="290360"/>
                </a:moveTo>
                <a:cubicBezTo>
                  <a:pt x="0" y="129999"/>
                  <a:pt x="129999" y="0"/>
                  <a:pt x="290360" y="0"/>
                </a:cubicBezTo>
                <a:cubicBezTo>
                  <a:pt x="450721" y="0"/>
                  <a:pt x="580720" y="129999"/>
                  <a:pt x="580720" y="290360"/>
                </a:cubicBezTo>
                <a:cubicBezTo>
                  <a:pt x="580720" y="450721"/>
                  <a:pt x="450721" y="580720"/>
                  <a:pt x="290360" y="580720"/>
                </a:cubicBezTo>
                <a:cubicBezTo>
                  <a:pt x="129999" y="580720"/>
                  <a:pt x="0" y="450721"/>
                  <a:pt x="0" y="29036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24" tIns="115524" rIns="115524" bIns="1155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2953633" y="2139702"/>
            <a:ext cx="828000" cy="828000"/>
          </a:xfrm>
          <a:custGeom>
            <a:avLst/>
            <a:gdLst>
              <a:gd name="connsiteX0" fmla="*/ 0 w 580719"/>
              <a:gd name="connsiteY0" fmla="*/ 290360 h 580719"/>
              <a:gd name="connsiteX1" fmla="*/ 290360 w 580719"/>
              <a:gd name="connsiteY1" fmla="*/ 0 h 580719"/>
              <a:gd name="connsiteX2" fmla="*/ 580720 w 580719"/>
              <a:gd name="connsiteY2" fmla="*/ 290360 h 580719"/>
              <a:gd name="connsiteX3" fmla="*/ 290360 w 580719"/>
              <a:gd name="connsiteY3" fmla="*/ 580720 h 580719"/>
              <a:gd name="connsiteX4" fmla="*/ 0 w 580719"/>
              <a:gd name="connsiteY4" fmla="*/ 290360 h 5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19" h="580719">
                <a:moveTo>
                  <a:pt x="0" y="290360"/>
                </a:moveTo>
                <a:cubicBezTo>
                  <a:pt x="0" y="129999"/>
                  <a:pt x="129999" y="0"/>
                  <a:pt x="290360" y="0"/>
                </a:cubicBezTo>
                <a:cubicBezTo>
                  <a:pt x="450721" y="0"/>
                  <a:pt x="580720" y="129999"/>
                  <a:pt x="580720" y="290360"/>
                </a:cubicBezTo>
                <a:cubicBezTo>
                  <a:pt x="580720" y="450721"/>
                  <a:pt x="450721" y="580720"/>
                  <a:pt x="290360" y="580720"/>
                </a:cubicBezTo>
                <a:cubicBezTo>
                  <a:pt x="129999" y="580720"/>
                  <a:pt x="0" y="450721"/>
                  <a:pt x="0" y="29036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24" tIns="115524" rIns="115524" bIns="1155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4158000" y="2139702"/>
            <a:ext cx="828000" cy="828000"/>
          </a:xfrm>
          <a:custGeom>
            <a:avLst/>
            <a:gdLst>
              <a:gd name="connsiteX0" fmla="*/ 0 w 580719"/>
              <a:gd name="connsiteY0" fmla="*/ 290360 h 580719"/>
              <a:gd name="connsiteX1" fmla="*/ 290360 w 580719"/>
              <a:gd name="connsiteY1" fmla="*/ 0 h 580719"/>
              <a:gd name="connsiteX2" fmla="*/ 580720 w 580719"/>
              <a:gd name="connsiteY2" fmla="*/ 290360 h 580719"/>
              <a:gd name="connsiteX3" fmla="*/ 290360 w 580719"/>
              <a:gd name="connsiteY3" fmla="*/ 580720 h 580719"/>
              <a:gd name="connsiteX4" fmla="*/ 0 w 580719"/>
              <a:gd name="connsiteY4" fmla="*/ 290360 h 5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19" h="580719">
                <a:moveTo>
                  <a:pt x="0" y="290360"/>
                </a:moveTo>
                <a:cubicBezTo>
                  <a:pt x="0" y="129999"/>
                  <a:pt x="129999" y="0"/>
                  <a:pt x="290360" y="0"/>
                </a:cubicBezTo>
                <a:cubicBezTo>
                  <a:pt x="450721" y="0"/>
                  <a:pt x="580720" y="129999"/>
                  <a:pt x="580720" y="290360"/>
                </a:cubicBezTo>
                <a:cubicBezTo>
                  <a:pt x="580720" y="450721"/>
                  <a:pt x="450721" y="580720"/>
                  <a:pt x="290360" y="580720"/>
                </a:cubicBezTo>
                <a:cubicBezTo>
                  <a:pt x="129999" y="580720"/>
                  <a:pt x="0" y="450721"/>
                  <a:pt x="0" y="29036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24" tIns="115524" rIns="115524" bIns="1155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5362367" y="2139702"/>
            <a:ext cx="828000" cy="828000"/>
          </a:xfrm>
          <a:custGeom>
            <a:avLst/>
            <a:gdLst>
              <a:gd name="connsiteX0" fmla="*/ 0 w 580719"/>
              <a:gd name="connsiteY0" fmla="*/ 290360 h 580719"/>
              <a:gd name="connsiteX1" fmla="*/ 290360 w 580719"/>
              <a:gd name="connsiteY1" fmla="*/ 0 h 580719"/>
              <a:gd name="connsiteX2" fmla="*/ 580720 w 580719"/>
              <a:gd name="connsiteY2" fmla="*/ 290360 h 580719"/>
              <a:gd name="connsiteX3" fmla="*/ 290360 w 580719"/>
              <a:gd name="connsiteY3" fmla="*/ 580720 h 580719"/>
              <a:gd name="connsiteX4" fmla="*/ 0 w 580719"/>
              <a:gd name="connsiteY4" fmla="*/ 290360 h 5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19" h="580719">
                <a:moveTo>
                  <a:pt x="0" y="290360"/>
                </a:moveTo>
                <a:cubicBezTo>
                  <a:pt x="0" y="129999"/>
                  <a:pt x="129999" y="0"/>
                  <a:pt x="290360" y="0"/>
                </a:cubicBezTo>
                <a:cubicBezTo>
                  <a:pt x="450721" y="0"/>
                  <a:pt x="580720" y="129999"/>
                  <a:pt x="580720" y="290360"/>
                </a:cubicBezTo>
                <a:cubicBezTo>
                  <a:pt x="580720" y="450721"/>
                  <a:pt x="450721" y="580720"/>
                  <a:pt x="290360" y="580720"/>
                </a:cubicBezTo>
                <a:cubicBezTo>
                  <a:pt x="129999" y="580720"/>
                  <a:pt x="0" y="450721"/>
                  <a:pt x="0" y="29036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24" tIns="115524" rIns="115524" bIns="1155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6566734" y="2139702"/>
            <a:ext cx="828000" cy="828000"/>
          </a:xfrm>
          <a:custGeom>
            <a:avLst/>
            <a:gdLst>
              <a:gd name="connsiteX0" fmla="*/ 0 w 580719"/>
              <a:gd name="connsiteY0" fmla="*/ 290360 h 580719"/>
              <a:gd name="connsiteX1" fmla="*/ 290360 w 580719"/>
              <a:gd name="connsiteY1" fmla="*/ 0 h 580719"/>
              <a:gd name="connsiteX2" fmla="*/ 580720 w 580719"/>
              <a:gd name="connsiteY2" fmla="*/ 290360 h 580719"/>
              <a:gd name="connsiteX3" fmla="*/ 290360 w 580719"/>
              <a:gd name="connsiteY3" fmla="*/ 580720 h 580719"/>
              <a:gd name="connsiteX4" fmla="*/ 0 w 580719"/>
              <a:gd name="connsiteY4" fmla="*/ 290360 h 5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19" h="580719">
                <a:moveTo>
                  <a:pt x="0" y="290360"/>
                </a:moveTo>
                <a:cubicBezTo>
                  <a:pt x="0" y="129999"/>
                  <a:pt x="129999" y="0"/>
                  <a:pt x="290360" y="0"/>
                </a:cubicBezTo>
                <a:cubicBezTo>
                  <a:pt x="450721" y="0"/>
                  <a:pt x="580720" y="129999"/>
                  <a:pt x="580720" y="290360"/>
                </a:cubicBezTo>
                <a:cubicBezTo>
                  <a:pt x="580720" y="450721"/>
                  <a:pt x="450721" y="580720"/>
                  <a:pt x="290360" y="580720"/>
                </a:cubicBezTo>
                <a:cubicBezTo>
                  <a:pt x="129999" y="580720"/>
                  <a:pt x="0" y="450721"/>
                  <a:pt x="0" y="29036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24" tIns="115524" rIns="115524" bIns="1155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7771099" y="2139702"/>
            <a:ext cx="828000" cy="828000"/>
          </a:xfrm>
          <a:custGeom>
            <a:avLst/>
            <a:gdLst>
              <a:gd name="connsiteX0" fmla="*/ 0 w 580719"/>
              <a:gd name="connsiteY0" fmla="*/ 290360 h 580719"/>
              <a:gd name="connsiteX1" fmla="*/ 290360 w 580719"/>
              <a:gd name="connsiteY1" fmla="*/ 0 h 580719"/>
              <a:gd name="connsiteX2" fmla="*/ 580720 w 580719"/>
              <a:gd name="connsiteY2" fmla="*/ 290360 h 580719"/>
              <a:gd name="connsiteX3" fmla="*/ 290360 w 580719"/>
              <a:gd name="connsiteY3" fmla="*/ 580720 h 580719"/>
              <a:gd name="connsiteX4" fmla="*/ 0 w 580719"/>
              <a:gd name="connsiteY4" fmla="*/ 290360 h 5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19" h="580719">
                <a:moveTo>
                  <a:pt x="0" y="290360"/>
                </a:moveTo>
                <a:cubicBezTo>
                  <a:pt x="0" y="129999"/>
                  <a:pt x="129999" y="0"/>
                  <a:pt x="290360" y="0"/>
                </a:cubicBezTo>
                <a:cubicBezTo>
                  <a:pt x="450721" y="0"/>
                  <a:pt x="580720" y="129999"/>
                  <a:pt x="580720" y="290360"/>
                </a:cubicBezTo>
                <a:cubicBezTo>
                  <a:pt x="580720" y="450721"/>
                  <a:pt x="450721" y="580720"/>
                  <a:pt x="290360" y="580720"/>
                </a:cubicBezTo>
                <a:cubicBezTo>
                  <a:pt x="129999" y="580720"/>
                  <a:pt x="0" y="450721"/>
                  <a:pt x="0" y="29036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24" tIns="115524" rIns="115524" bIns="1155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469458" y="2445690"/>
            <a:ext cx="222222" cy="216024"/>
            <a:chOff x="1469458" y="2229666"/>
            <a:chExt cx="222222" cy="216024"/>
          </a:xfrm>
        </p:grpSpPr>
        <p:sp>
          <p:nvSpPr>
            <p:cNvPr id="9" name="燕尾形 8"/>
            <p:cNvSpPr/>
            <p:nvPr/>
          </p:nvSpPr>
          <p:spPr>
            <a:xfrm>
              <a:off x="1469458" y="2229666"/>
              <a:ext cx="113267" cy="216024"/>
            </a:xfrm>
            <a:prstGeom prst="chevr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1578413" y="2229666"/>
              <a:ext cx="113267" cy="216024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654337" y="2445690"/>
            <a:ext cx="222222" cy="216024"/>
            <a:chOff x="1469458" y="2229666"/>
            <a:chExt cx="222222" cy="216024"/>
          </a:xfrm>
        </p:grpSpPr>
        <p:sp>
          <p:nvSpPr>
            <p:cNvPr id="13" name="燕尾形 12"/>
            <p:cNvSpPr/>
            <p:nvPr/>
          </p:nvSpPr>
          <p:spPr>
            <a:xfrm>
              <a:off x="1469458" y="2229666"/>
              <a:ext cx="113267" cy="216024"/>
            </a:xfrm>
            <a:prstGeom prst="chevr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4" name="燕尾形 13"/>
            <p:cNvSpPr/>
            <p:nvPr/>
          </p:nvSpPr>
          <p:spPr>
            <a:xfrm>
              <a:off x="1578413" y="2229666"/>
              <a:ext cx="113267" cy="216024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858704" y="2451648"/>
            <a:ext cx="222222" cy="216024"/>
            <a:chOff x="1469458" y="2229666"/>
            <a:chExt cx="222222" cy="216024"/>
          </a:xfrm>
        </p:grpSpPr>
        <p:sp>
          <p:nvSpPr>
            <p:cNvPr id="16" name="燕尾形 15"/>
            <p:cNvSpPr/>
            <p:nvPr/>
          </p:nvSpPr>
          <p:spPr>
            <a:xfrm>
              <a:off x="1469458" y="2229666"/>
              <a:ext cx="113267" cy="216024"/>
            </a:xfrm>
            <a:prstGeom prst="chevr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7" name="燕尾形 16"/>
            <p:cNvSpPr/>
            <p:nvPr/>
          </p:nvSpPr>
          <p:spPr>
            <a:xfrm>
              <a:off x="1578413" y="2229666"/>
              <a:ext cx="113267" cy="216024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063071" y="2445690"/>
            <a:ext cx="222222" cy="216024"/>
            <a:chOff x="1469458" y="2229666"/>
            <a:chExt cx="222222" cy="216024"/>
          </a:xfrm>
        </p:grpSpPr>
        <p:sp>
          <p:nvSpPr>
            <p:cNvPr id="19" name="燕尾形 18"/>
            <p:cNvSpPr/>
            <p:nvPr/>
          </p:nvSpPr>
          <p:spPr>
            <a:xfrm>
              <a:off x="1469458" y="2229666"/>
              <a:ext cx="113267" cy="216024"/>
            </a:xfrm>
            <a:prstGeom prst="chevr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20" name="燕尾形 19"/>
            <p:cNvSpPr/>
            <p:nvPr/>
          </p:nvSpPr>
          <p:spPr>
            <a:xfrm>
              <a:off x="1578413" y="2229666"/>
              <a:ext cx="113267" cy="216024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267438" y="2445690"/>
            <a:ext cx="222222" cy="216024"/>
            <a:chOff x="1469458" y="2229666"/>
            <a:chExt cx="222222" cy="216024"/>
          </a:xfrm>
        </p:grpSpPr>
        <p:sp>
          <p:nvSpPr>
            <p:cNvPr id="22" name="燕尾形 21"/>
            <p:cNvSpPr/>
            <p:nvPr/>
          </p:nvSpPr>
          <p:spPr>
            <a:xfrm>
              <a:off x="1469458" y="2229666"/>
              <a:ext cx="113267" cy="216024"/>
            </a:xfrm>
            <a:prstGeom prst="chevr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23" name="燕尾形 22"/>
            <p:cNvSpPr/>
            <p:nvPr/>
          </p:nvSpPr>
          <p:spPr>
            <a:xfrm>
              <a:off x="1578413" y="2229666"/>
              <a:ext cx="113267" cy="216024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471805" y="2445690"/>
            <a:ext cx="222222" cy="216024"/>
            <a:chOff x="1469458" y="2229666"/>
            <a:chExt cx="222222" cy="216024"/>
          </a:xfrm>
        </p:grpSpPr>
        <p:sp>
          <p:nvSpPr>
            <p:cNvPr id="25" name="燕尾形 24"/>
            <p:cNvSpPr/>
            <p:nvPr/>
          </p:nvSpPr>
          <p:spPr>
            <a:xfrm>
              <a:off x="1469458" y="2229666"/>
              <a:ext cx="113267" cy="216024"/>
            </a:xfrm>
            <a:prstGeom prst="chevr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26" name="燕尾形 25"/>
            <p:cNvSpPr/>
            <p:nvPr/>
          </p:nvSpPr>
          <p:spPr>
            <a:xfrm>
              <a:off x="1578413" y="2229666"/>
              <a:ext cx="113267" cy="216024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sp>
        <p:nvSpPr>
          <p:cNvPr id="27" name="任意多边形 26"/>
          <p:cNvSpPr/>
          <p:nvPr/>
        </p:nvSpPr>
        <p:spPr>
          <a:xfrm>
            <a:off x="7771099" y="3395732"/>
            <a:ext cx="828000" cy="828000"/>
          </a:xfrm>
          <a:custGeom>
            <a:avLst/>
            <a:gdLst>
              <a:gd name="connsiteX0" fmla="*/ 0 w 580719"/>
              <a:gd name="connsiteY0" fmla="*/ 290360 h 580719"/>
              <a:gd name="connsiteX1" fmla="*/ 290360 w 580719"/>
              <a:gd name="connsiteY1" fmla="*/ 0 h 580719"/>
              <a:gd name="connsiteX2" fmla="*/ 580720 w 580719"/>
              <a:gd name="connsiteY2" fmla="*/ 290360 h 580719"/>
              <a:gd name="connsiteX3" fmla="*/ 290360 w 580719"/>
              <a:gd name="connsiteY3" fmla="*/ 580720 h 580719"/>
              <a:gd name="connsiteX4" fmla="*/ 0 w 580719"/>
              <a:gd name="connsiteY4" fmla="*/ 290360 h 5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19" h="580719">
                <a:moveTo>
                  <a:pt x="0" y="290360"/>
                </a:moveTo>
                <a:cubicBezTo>
                  <a:pt x="0" y="129999"/>
                  <a:pt x="129999" y="0"/>
                  <a:pt x="290360" y="0"/>
                </a:cubicBezTo>
                <a:cubicBezTo>
                  <a:pt x="450721" y="0"/>
                  <a:pt x="580720" y="129999"/>
                  <a:pt x="580720" y="290360"/>
                </a:cubicBezTo>
                <a:cubicBezTo>
                  <a:pt x="580720" y="450721"/>
                  <a:pt x="450721" y="580720"/>
                  <a:pt x="290360" y="580720"/>
                </a:cubicBezTo>
                <a:cubicBezTo>
                  <a:pt x="129999" y="580720"/>
                  <a:pt x="0" y="450721"/>
                  <a:pt x="0" y="29036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24" tIns="115524" rIns="115524" bIns="1155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6566734" y="3399934"/>
            <a:ext cx="828000" cy="828000"/>
          </a:xfrm>
          <a:custGeom>
            <a:avLst/>
            <a:gdLst>
              <a:gd name="connsiteX0" fmla="*/ 0 w 580719"/>
              <a:gd name="connsiteY0" fmla="*/ 290360 h 580719"/>
              <a:gd name="connsiteX1" fmla="*/ 290360 w 580719"/>
              <a:gd name="connsiteY1" fmla="*/ 0 h 580719"/>
              <a:gd name="connsiteX2" fmla="*/ 580720 w 580719"/>
              <a:gd name="connsiteY2" fmla="*/ 290360 h 580719"/>
              <a:gd name="connsiteX3" fmla="*/ 290360 w 580719"/>
              <a:gd name="connsiteY3" fmla="*/ 580720 h 580719"/>
              <a:gd name="connsiteX4" fmla="*/ 0 w 580719"/>
              <a:gd name="connsiteY4" fmla="*/ 290360 h 5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19" h="580719">
                <a:moveTo>
                  <a:pt x="0" y="290360"/>
                </a:moveTo>
                <a:cubicBezTo>
                  <a:pt x="0" y="129999"/>
                  <a:pt x="129999" y="0"/>
                  <a:pt x="290360" y="0"/>
                </a:cubicBezTo>
                <a:cubicBezTo>
                  <a:pt x="450721" y="0"/>
                  <a:pt x="580720" y="129999"/>
                  <a:pt x="580720" y="290360"/>
                </a:cubicBezTo>
                <a:cubicBezTo>
                  <a:pt x="580720" y="450721"/>
                  <a:pt x="450721" y="580720"/>
                  <a:pt x="290360" y="580720"/>
                </a:cubicBezTo>
                <a:cubicBezTo>
                  <a:pt x="129999" y="580720"/>
                  <a:pt x="0" y="450721"/>
                  <a:pt x="0" y="29036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24" tIns="115524" rIns="115524" bIns="1155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5361150" y="3399934"/>
            <a:ext cx="828000" cy="828000"/>
          </a:xfrm>
          <a:custGeom>
            <a:avLst/>
            <a:gdLst>
              <a:gd name="connsiteX0" fmla="*/ 0 w 580719"/>
              <a:gd name="connsiteY0" fmla="*/ 290360 h 580719"/>
              <a:gd name="connsiteX1" fmla="*/ 290360 w 580719"/>
              <a:gd name="connsiteY1" fmla="*/ 0 h 580719"/>
              <a:gd name="connsiteX2" fmla="*/ 580720 w 580719"/>
              <a:gd name="connsiteY2" fmla="*/ 290360 h 580719"/>
              <a:gd name="connsiteX3" fmla="*/ 290360 w 580719"/>
              <a:gd name="connsiteY3" fmla="*/ 580720 h 580719"/>
              <a:gd name="connsiteX4" fmla="*/ 0 w 580719"/>
              <a:gd name="connsiteY4" fmla="*/ 290360 h 5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19" h="580719">
                <a:moveTo>
                  <a:pt x="0" y="290360"/>
                </a:moveTo>
                <a:cubicBezTo>
                  <a:pt x="0" y="129999"/>
                  <a:pt x="129999" y="0"/>
                  <a:pt x="290360" y="0"/>
                </a:cubicBezTo>
                <a:cubicBezTo>
                  <a:pt x="450721" y="0"/>
                  <a:pt x="580720" y="129999"/>
                  <a:pt x="580720" y="290360"/>
                </a:cubicBezTo>
                <a:cubicBezTo>
                  <a:pt x="580720" y="450721"/>
                  <a:pt x="450721" y="580720"/>
                  <a:pt x="290360" y="580720"/>
                </a:cubicBezTo>
                <a:cubicBezTo>
                  <a:pt x="129999" y="580720"/>
                  <a:pt x="0" y="450721"/>
                  <a:pt x="0" y="29036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24" tIns="115524" rIns="115524" bIns="1155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4158000" y="3399934"/>
            <a:ext cx="828000" cy="828000"/>
          </a:xfrm>
          <a:custGeom>
            <a:avLst/>
            <a:gdLst>
              <a:gd name="connsiteX0" fmla="*/ 0 w 580719"/>
              <a:gd name="connsiteY0" fmla="*/ 290360 h 580719"/>
              <a:gd name="connsiteX1" fmla="*/ 290360 w 580719"/>
              <a:gd name="connsiteY1" fmla="*/ 0 h 580719"/>
              <a:gd name="connsiteX2" fmla="*/ 580720 w 580719"/>
              <a:gd name="connsiteY2" fmla="*/ 290360 h 580719"/>
              <a:gd name="connsiteX3" fmla="*/ 290360 w 580719"/>
              <a:gd name="connsiteY3" fmla="*/ 580720 h 580719"/>
              <a:gd name="connsiteX4" fmla="*/ 0 w 580719"/>
              <a:gd name="connsiteY4" fmla="*/ 290360 h 5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19" h="580719">
                <a:moveTo>
                  <a:pt x="0" y="290360"/>
                </a:moveTo>
                <a:cubicBezTo>
                  <a:pt x="0" y="129999"/>
                  <a:pt x="129999" y="0"/>
                  <a:pt x="290360" y="0"/>
                </a:cubicBezTo>
                <a:cubicBezTo>
                  <a:pt x="450721" y="0"/>
                  <a:pt x="580720" y="129999"/>
                  <a:pt x="580720" y="290360"/>
                </a:cubicBezTo>
                <a:cubicBezTo>
                  <a:pt x="580720" y="450721"/>
                  <a:pt x="450721" y="580720"/>
                  <a:pt x="290360" y="580720"/>
                </a:cubicBezTo>
                <a:cubicBezTo>
                  <a:pt x="129999" y="580720"/>
                  <a:pt x="0" y="450721"/>
                  <a:pt x="0" y="29036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24" tIns="115524" rIns="115524" bIns="1155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2953633" y="3395732"/>
            <a:ext cx="828000" cy="828000"/>
          </a:xfrm>
          <a:custGeom>
            <a:avLst/>
            <a:gdLst>
              <a:gd name="connsiteX0" fmla="*/ 0 w 580719"/>
              <a:gd name="connsiteY0" fmla="*/ 290360 h 580719"/>
              <a:gd name="connsiteX1" fmla="*/ 290360 w 580719"/>
              <a:gd name="connsiteY1" fmla="*/ 0 h 580719"/>
              <a:gd name="connsiteX2" fmla="*/ 580720 w 580719"/>
              <a:gd name="connsiteY2" fmla="*/ 290360 h 580719"/>
              <a:gd name="connsiteX3" fmla="*/ 290360 w 580719"/>
              <a:gd name="connsiteY3" fmla="*/ 580720 h 580719"/>
              <a:gd name="connsiteX4" fmla="*/ 0 w 580719"/>
              <a:gd name="connsiteY4" fmla="*/ 290360 h 5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19" h="580719">
                <a:moveTo>
                  <a:pt x="0" y="290360"/>
                </a:moveTo>
                <a:cubicBezTo>
                  <a:pt x="0" y="129999"/>
                  <a:pt x="129999" y="0"/>
                  <a:pt x="290360" y="0"/>
                </a:cubicBezTo>
                <a:cubicBezTo>
                  <a:pt x="450721" y="0"/>
                  <a:pt x="580720" y="129999"/>
                  <a:pt x="580720" y="290360"/>
                </a:cubicBezTo>
                <a:cubicBezTo>
                  <a:pt x="580720" y="450721"/>
                  <a:pt x="450721" y="580720"/>
                  <a:pt x="290360" y="580720"/>
                </a:cubicBezTo>
                <a:cubicBezTo>
                  <a:pt x="129999" y="580720"/>
                  <a:pt x="0" y="450721"/>
                  <a:pt x="0" y="29036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24" tIns="115524" rIns="115524" bIns="1155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1748049" y="3395732"/>
            <a:ext cx="828000" cy="828000"/>
          </a:xfrm>
          <a:custGeom>
            <a:avLst/>
            <a:gdLst>
              <a:gd name="connsiteX0" fmla="*/ 0 w 580719"/>
              <a:gd name="connsiteY0" fmla="*/ 290360 h 580719"/>
              <a:gd name="connsiteX1" fmla="*/ 290360 w 580719"/>
              <a:gd name="connsiteY1" fmla="*/ 0 h 580719"/>
              <a:gd name="connsiteX2" fmla="*/ 580720 w 580719"/>
              <a:gd name="connsiteY2" fmla="*/ 290360 h 580719"/>
              <a:gd name="connsiteX3" fmla="*/ 290360 w 580719"/>
              <a:gd name="connsiteY3" fmla="*/ 580720 h 580719"/>
              <a:gd name="connsiteX4" fmla="*/ 0 w 580719"/>
              <a:gd name="connsiteY4" fmla="*/ 290360 h 5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19" h="580719">
                <a:moveTo>
                  <a:pt x="0" y="290360"/>
                </a:moveTo>
                <a:cubicBezTo>
                  <a:pt x="0" y="129999"/>
                  <a:pt x="129999" y="0"/>
                  <a:pt x="290360" y="0"/>
                </a:cubicBezTo>
                <a:cubicBezTo>
                  <a:pt x="450721" y="0"/>
                  <a:pt x="580720" y="129999"/>
                  <a:pt x="580720" y="290360"/>
                </a:cubicBezTo>
                <a:cubicBezTo>
                  <a:pt x="580720" y="450721"/>
                  <a:pt x="450721" y="580720"/>
                  <a:pt x="290360" y="580720"/>
                </a:cubicBezTo>
                <a:cubicBezTo>
                  <a:pt x="129999" y="580720"/>
                  <a:pt x="0" y="450721"/>
                  <a:pt x="0" y="29036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24" tIns="115524" rIns="115524" bIns="1155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542465" y="3395732"/>
            <a:ext cx="828000" cy="828000"/>
          </a:xfrm>
          <a:custGeom>
            <a:avLst/>
            <a:gdLst>
              <a:gd name="connsiteX0" fmla="*/ 0 w 580719"/>
              <a:gd name="connsiteY0" fmla="*/ 290360 h 580719"/>
              <a:gd name="connsiteX1" fmla="*/ 290360 w 580719"/>
              <a:gd name="connsiteY1" fmla="*/ 0 h 580719"/>
              <a:gd name="connsiteX2" fmla="*/ 580720 w 580719"/>
              <a:gd name="connsiteY2" fmla="*/ 290360 h 580719"/>
              <a:gd name="connsiteX3" fmla="*/ 290360 w 580719"/>
              <a:gd name="connsiteY3" fmla="*/ 580720 h 580719"/>
              <a:gd name="connsiteX4" fmla="*/ 0 w 580719"/>
              <a:gd name="connsiteY4" fmla="*/ 290360 h 5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19" h="580719">
                <a:moveTo>
                  <a:pt x="0" y="290360"/>
                </a:moveTo>
                <a:cubicBezTo>
                  <a:pt x="0" y="129999"/>
                  <a:pt x="129999" y="0"/>
                  <a:pt x="290360" y="0"/>
                </a:cubicBezTo>
                <a:cubicBezTo>
                  <a:pt x="450721" y="0"/>
                  <a:pt x="580720" y="129999"/>
                  <a:pt x="580720" y="290360"/>
                </a:cubicBezTo>
                <a:cubicBezTo>
                  <a:pt x="580720" y="450721"/>
                  <a:pt x="450721" y="580720"/>
                  <a:pt x="290360" y="580720"/>
                </a:cubicBezTo>
                <a:cubicBezTo>
                  <a:pt x="129999" y="580720"/>
                  <a:pt x="0" y="450721"/>
                  <a:pt x="0" y="29036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24" tIns="115524" rIns="115524" bIns="1155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 rot="5400000" flipV="1">
            <a:off x="8073988" y="3090264"/>
            <a:ext cx="222222" cy="216024"/>
            <a:chOff x="1469458" y="2229666"/>
            <a:chExt cx="222222" cy="216024"/>
          </a:xfrm>
        </p:grpSpPr>
        <p:sp>
          <p:nvSpPr>
            <p:cNvPr id="39" name="燕尾形 38"/>
            <p:cNvSpPr/>
            <p:nvPr/>
          </p:nvSpPr>
          <p:spPr>
            <a:xfrm>
              <a:off x="1469458" y="2229666"/>
              <a:ext cx="113267" cy="216024"/>
            </a:xfrm>
            <a:prstGeom prst="chevr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40" name="燕尾形 39"/>
            <p:cNvSpPr/>
            <p:nvPr/>
          </p:nvSpPr>
          <p:spPr>
            <a:xfrm>
              <a:off x="1578413" y="2229666"/>
              <a:ext cx="113267" cy="216024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flipH="1">
            <a:off x="7471805" y="3701720"/>
            <a:ext cx="222222" cy="216024"/>
            <a:chOff x="1469458" y="2229666"/>
            <a:chExt cx="222222" cy="216024"/>
          </a:xfrm>
        </p:grpSpPr>
        <p:sp>
          <p:nvSpPr>
            <p:cNvPr id="42" name="燕尾形 41"/>
            <p:cNvSpPr/>
            <p:nvPr/>
          </p:nvSpPr>
          <p:spPr>
            <a:xfrm>
              <a:off x="1469458" y="2229666"/>
              <a:ext cx="113267" cy="216024"/>
            </a:xfrm>
            <a:prstGeom prst="chevr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43" name="燕尾形 42"/>
            <p:cNvSpPr/>
            <p:nvPr/>
          </p:nvSpPr>
          <p:spPr>
            <a:xfrm>
              <a:off x="1578413" y="2229666"/>
              <a:ext cx="113267" cy="216024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6267438" y="3701720"/>
            <a:ext cx="222222" cy="216024"/>
            <a:chOff x="1469458" y="2229666"/>
            <a:chExt cx="222222" cy="216024"/>
          </a:xfrm>
        </p:grpSpPr>
        <p:sp>
          <p:nvSpPr>
            <p:cNvPr id="45" name="燕尾形 44"/>
            <p:cNvSpPr/>
            <p:nvPr/>
          </p:nvSpPr>
          <p:spPr>
            <a:xfrm>
              <a:off x="1469458" y="2229666"/>
              <a:ext cx="113267" cy="216024"/>
            </a:xfrm>
            <a:prstGeom prst="chevr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46" name="燕尾形 45"/>
            <p:cNvSpPr/>
            <p:nvPr/>
          </p:nvSpPr>
          <p:spPr>
            <a:xfrm>
              <a:off x="1578413" y="2229666"/>
              <a:ext cx="113267" cy="216024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5060915" y="3701720"/>
            <a:ext cx="222222" cy="216024"/>
            <a:chOff x="1469458" y="2229666"/>
            <a:chExt cx="222222" cy="216024"/>
          </a:xfrm>
        </p:grpSpPr>
        <p:sp>
          <p:nvSpPr>
            <p:cNvPr id="48" name="燕尾形 47"/>
            <p:cNvSpPr/>
            <p:nvPr/>
          </p:nvSpPr>
          <p:spPr>
            <a:xfrm>
              <a:off x="1469458" y="2229666"/>
              <a:ext cx="113267" cy="216024"/>
            </a:xfrm>
            <a:prstGeom prst="chevr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49" name="燕尾形 48"/>
            <p:cNvSpPr/>
            <p:nvPr/>
          </p:nvSpPr>
          <p:spPr>
            <a:xfrm>
              <a:off x="1578413" y="2229666"/>
              <a:ext cx="113267" cy="216024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3881301" y="3701720"/>
            <a:ext cx="222222" cy="216024"/>
            <a:chOff x="1469458" y="2229666"/>
            <a:chExt cx="222222" cy="216024"/>
          </a:xfrm>
        </p:grpSpPr>
        <p:sp>
          <p:nvSpPr>
            <p:cNvPr id="51" name="燕尾形 50"/>
            <p:cNvSpPr/>
            <p:nvPr/>
          </p:nvSpPr>
          <p:spPr>
            <a:xfrm>
              <a:off x="1469458" y="2229666"/>
              <a:ext cx="113267" cy="216024"/>
            </a:xfrm>
            <a:prstGeom prst="chevr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52" name="燕尾形 51"/>
            <p:cNvSpPr/>
            <p:nvPr/>
          </p:nvSpPr>
          <p:spPr>
            <a:xfrm>
              <a:off x="1578413" y="2229666"/>
              <a:ext cx="113267" cy="216024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flipH="1">
            <a:off x="2650964" y="3701720"/>
            <a:ext cx="222222" cy="216024"/>
            <a:chOff x="1469458" y="2229666"/>
            <a:chExt cx="222222" cy="216024"/>
          </a:xfrm>
        </p:grpSpPr>
        <p:sp>
          <p:nvSpPr>
            <p:cNvPr id="54" name="燕尾形 53"/>
            <p:cNvSpPr/>
            <p:nvPr/>
          </p:nvSpPr>
          <p:spPr>
            <a:xfrm>
              <a:off x="1469458" y="2229666"/>
              <a:ext cx="113267" cy="216024"/>
            </a:xfrm>
            <a:prstGeom prst="chevr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55" name="燕尾形 54"/>
            <p:cNvSpPr/>
            <p:nvPr/>
          </p:nvSpPr>
          <p:spPr>
            <a:xfrm>
              <a:off x="1578413" y="2229666"/>
              <a:ext cx="113267" cy="216024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 flipH="1">
            <a:off x="1467302" y="3701720"/>
            <a:ext cx="222222" cy="216024"/>
            <a:chOff x="1469458" y="2229666"/>
            <a:chExt cx="222222" cy="216024"/>
          </a:xfrm>
        </p:grpSpPr>
        <p:sp>
          <p:nvSpPr>
            <p:cNvPr id="57" name="燕尾形 56"/>
            <p:cNvSpPr/>
            <p:nvPr/>
          </p:nvSpPr>
          <p:spPr>
            <a:xfrm>
              <a:off x="1469458" y="2229666"/>
              <a:ext cx="113267" cy="216024"/>
            </a:xfrm>
            <a:prstGeom prst="chevr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58" name="燕尾形 57"/>
            <p:cNvSpPr/>
            <p:nvPr/>
          </p:nvSpPr>
          <p:spPr>
            <a:xfrm>
              <a:off x="1578413" y="2229666"/>
              <a:ext cx="113267" cy="216024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2923043" y="1348269"/>
            <a:ext cx="3326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安全宣教云平台</a:t>
            </a:r>
          </a:p>
        </p:txBody>
      </p:sp>
      <p:cxnSp>
        <p:nvCxnSpPr>
          <p:cNvPr id="60" name="直接连接符 59"/>
          <p:cNvCxnSpPr>
            <a:stCxn id="63" idx="2"/>
            <a:endCxn id="64" idx="6"/>
          </p:cNvCxnSpPr>
          <p:nvPr/>
        </p:nvCxnSpPr>
        <p:spPr>
          <a:xfrm>
            <a:off x="516599" y="481359"/>
            <a:ext cx="8159707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圆角矩形 60"/>
          <p:cNvSpPr/>
          <p:nvPr/>
        </p:nvSpPr>
        <p:spPr>
          <a:xfrm>
            <a:off x="1295636" y="216178"/>
            <a:ext cx="6552728" cy="576064"/>
          </a:xfrm>
          <a:prstGeom prst="roundRect">
            <a:avLst>
              <a:gd name="adj" fmla="val 36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122014" y="269150"/>
            <a:ext cx="6928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r>
              <a:rPr lang="en-US" altLang="zh-CN" dirty="0">
                <a:latin typeface="Arial" charset="0"/>
                <a:ea typeface="微软雅黑" pitchFamily="34" charset="-122"/>
                <a:sym typeface="Arial" charset="0"/>
              </a:rPr>
              <a:t>2.4 </a:t>
            </a: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“菜单式（模块式）、自主式”培训优势</a:t>
            </a:r>
          </a:p>
        </p:txBody>
      </p:sp>
      <p:sp>
        <p:nvSpPr>
          <p:cNvPr id="63" name="椭圆 62"/>
          <p:cNvSpPr/>
          <p:nvPr/>
        </p:nvSpPr>
        <p:spPr>
          <a:xfrm>
            <a:off x="516599" y="40935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8532306" y="40935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02420" y="2261314"/>
            <a:ext cx="70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noProof="1">
                <a:solidFill>
                  <a:schemeClr val="bg1"/>
                </a:solidFill>
                <a:latin typeface="Arial" charset="0"/>
                <a:ea typeface="微软雅黑" pitchFamily="34" charset="-122"/>
                <a:cs typeface="+mn-ea"/>
                <a:sym typeface="Arial" charset="0"/>
              </a:rPr>
              <a:t>公司领导</a:t>
            </a:r>
            <a:endParaRPr lang="zh-CN" altLang="en-US" sz="1600" b="1" noProof="1">
              <a:solidFill>
                <a:schemeClr val="bg1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1808004" y="2279362"/>
            <a:ext cx="70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noProof="1">
                <a:latin typeface="Arial" charset="0"/>
                <a:sym typeface="Arial" charset="0"/>
              </a:rPr>
              <a:t>科级干部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3012209" y="2267801"/>
            <a:ext cx="70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noProof="1">
                <a:latin typeface="Arial" charset="0"/>
                <a:sym typeface="Arial" charset="0"/>
              </a:rPr>
              <a:t>安管人员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4230436" y="2279361"/>
            <a:ext cx="70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noProof="1">
                <a:latin typeface="Arial" charset="0"/>
                <a:sym typeface="Arial" charset="0"/>
              </a:rPr>
              <a:t>复工人员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5345857" y="2367844"/>
            <a:ext cx="906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noProof="1">
                <a:latin typeface="Arial" charset="0"/>
                <a:sym typeface="Arial" charset="0"/>
              </a:rPr>
              <a:t>新员工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6492295" y="2367844"/>
            <a:ext cx="1003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noProof="1">
                <a:latin typeface="Arial" charset="0"/>
                <a:sym typeface="Arial" charset="0"/>
              </a:rPr>
              <a:t>工班长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7850916" y="2273642"/>
            <a:ext cx="70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noProof="1">
                <a:latin typeface="Arial" charset="0"/>
                <a:sym typeface="Arial" charset="0"/>
              </a:rPr>
              <a:t>转岗人员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7850916" y="3520835"/>
            <a:ext cx="70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noProof="1">
                <a:latin typeface="Arial" charset="0"/>
                <a:sym typeface="Arial" charset="0"/>
              </a:rPr>
              <a:t>特种作业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6639944" y="3523168"/>
            <a:ext cx="70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noProof="1">
                <a:latin typeface="Arial" charset="0"/>
                <a:sym typeface="Arial" charset="0"/>
              </a:rPr>
              <a:t>四新人员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5463157" y="3517344"/>
            <a:ext cx="70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noProof="1">
                <a:latin typeface="Arial" charset="0"/>
                <a:sym typeface="Arial" charset="0"/>
              </a:rPr>
              <a:t>其他人员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4230436" y="3517343"/>
            <a:ext cx="70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noProof="1">
                <a:latin typeface="Arial" charset="0"/>
                <a:sym typeface="Arial" charset="0"/>
              </a:rPr>
              <a:t>劳务人员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3019717" y="3508227"/>
            <a:ext cx="70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noProof="1">
                <a:latin typeface="Arial" charset="0"/>
                <a:sym typeface="Arial" charset="0"/>
              </a:rPr>
              <a:t>违章人员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1794033" y="3517343"/>
            <a:ext cx="70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noProof="1">
                <a:latin typeface="Arial" charset="0"/>
                <a:sym typeface="Arial" charset="0"/>
              </a:rPr>
              <a:t>日常宣教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591673" y="3508227"/>
            <a:ext cx="70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noProof="1">
                <a:latin typeface="Arial" charset="0"/>
                <a:sym typeface="Arial" charset="0"/>
              </a:rPr>
              <a:t>经常宣教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 rot="5400000">
            <a:off x="8128004" y="2832487"/>
            <a:ext cx="791568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5536" y="3489806"/>
            <a:ext cx="8352928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5536" y="2211710"/>
            <a:ext cx="8352928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179512" y="1859816"/>
            <a:ext cx="828000" cy="828000"/>
          </a:xfrm>
          <a:custGeom>
            <a:avLst/>
            <a:gdLst>
              <a:gd name="connsiteX0" fmla="*/ 0 w 580719"/>
              <a:gd name="connsiteY0" fmla="*/ 290360 h 580719"/>
              <a:gd name="connsiteX1" fmla="*/ 290360 w 580719"/>
              <a:gd name="connsiteY1" fmla="*/ 0 h 580719"/>
              <a:gd name="connsiteX2" fmla="*/ 580720 w 580719"/>
              <a:gd name="connsiteY2" fmla="*/ 290360 h 580719"/>
              <a:gd name="connsiteX3" fmla="*/ 290360 w 580719"/>
              <a:gd name="connsiteY3" fmla="*/ 580720 h 580719"/>
              <a:gd name="connsiteX4" fmla="*/ 0 w 580719"/>
              <a:gd name="connsiteY4" fmla="*/ 290360 h 5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19" h="580719">
                <a:moveTo>
                  <a:pt x="0" y="290360"/>
                </a:moveTo>
                <a:cubicBezTo>
                  <a:pt x="0" y="129999"/>
                  <a:pt x="129999" y="0"/>
                  <a:pt x="290360" y="0"/>
                </a:cubicBezTo>
                <a:cubicBezTo>
                  <a:pt x="450721" y="0"/>
                  <a:pt x="580720" y="129999"/>
                  <a:pt x="580720" y="290360"/>
                </a:cubicBezTo>
                <a:cubicBezTo>
                  <a:pt x="580720" y="450721"/>
                  <a:pt x="450721" y="580720"/>
                  <a:pt x="290360" y="580720"/>
                </a:cubicBezTo>
                <a:cubicBezTo>
                  <a:pt x="129999" y="580720"/>
                  <a:pt x="0" y="450721"/>
                  <a:pt x="0" y="29036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24" tIns="115524" rIns="115524" bIns="1155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1312409" y="1859816"/>
            <a:ext cx="828000" cy="828000"/>
          </a:xfrm>
          <a:custGeom>
            <a:avLst/>
            <a:gdLst>
              <a:gd name="connsiteX0" fmla="*/ 0 w 580719"/>
              <a:gd name="connsiteY0" fmla="*/ 290360 h 580719"/>
              <a:gd name="connsiteX1" fmla="*/ 290360 w 580719"/>
              <a:gd name="connsiteY1" fmla="*/ 0 h 580719"/>
              <a:gd name="connsiteX2" fmla="*/ 580720 w 580719"/>
              <a:gd name="connsiteY2" fmla="*/ 290360 h 580719"/>
              <a:gd name="connsiteX3" fmla="*/ 290360 w 580719"/>
              <a:gd name="connsiteY3" fmla="*/ 580720 h 580719"/>
              <a:gd name="connsiteX4" fmla="*/ 0 w 580719"/>
              <a:gd name="connsiteY4" fmla="*/ 290360 h 5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19" h="580719">
                <a:moveTo>
                  <a:pt x="0" y="290360"/>
                </a:moveTo>
                <a:cubicBezTo>
                  <a:pt x="0" y="129999"/>
                  <a:pt x="129999" y="0"/>
                  <a:pt x="290360" y="0"/>
                </a:cubicBezTo>
                <a:cubicBezTo>
                  <a:pt x="450721" y="0"/>
                  <a:pt x="580720" y="129999"/>
                  <a:pt x="580720" y="290360"/>
                </a:cubicBezTo>
                <a:cubicBezTo>
                  <a:pt x="580720" y="450721"/>
                  <a:pt x="450721" y="580720"/>
                  <a:pt x="290360" y="580720"/>
                </a:cubicBezTo>
                <a:cubicBezTo>
                  <a:pt x="129999" y="580720"/>
                  <a:pt x="0" y="450721"/>
                  <a:pt x="0" y="29036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24" tIns="115524" rIns="115524" bIns="1155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2445306" y="1859816"/>
            <a:ext cx="828000" cy="828000"/>
          </a:xfrm>
          <a:custGeom>
            <a:avLst/>
            <a:gdLst>
              <a:gd name="connsiteX0" fmla="*/ 0 w 580719"/>
              <a:gd name="connsiteY0" fmla="*/ 290360 h 580719"/>
              <a:gd name="connsiteX1" fmla="*/ 290360 w 580719"/>
              <a:gd name="connsiteY1" fmla="*/ 0 h 580719"/>
              <a:gd name="connsiteX2" fmla="*/ 580720 w 580719"/>
              <a:gd name="connsiteY2" fmla="*/ 290360 h 580719"/>
              <a:gd name="connsiteX3" fmla="*/ 290360 w 580719"/>
              <a:gd name="connsiteY3" fmla="*/ 580720 h 580719"/>
              <a:gd name="connsiteX4" fmla="*/ 0 w 580719"/>
              <a:gd name="connsiteY4" fmla="*/ 290360 h 5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19" h="580719">
                <a:moveTo>
                  <a:pt x="0" y="290360"/>
                </a:moveTo>
                <a:cubicBezTo>
                  <a:pt x="0" y="129999"/>
                  <a:pt x="129999" y="0"/>
                  <a:pt x="290360" y="0"/>
                </a:cubicBezTo>
                <a:cubicBezTo>
                  <a:pt x="450721" y="0"/>
                  <a:pt x="580720" y="129999"/>
                  <a:pt x="580720" y="290360"/>
                </a:cubicBezTo>
                <a:cubicBezTo>
                  <a:pt x="580720" y="450721"/>
                  <a:pt x="450721" y="580720"/>
                  <a:pt x="290360" y="580720"/>
                </a:cubicBezTo>
                <a:cubicBezTo>
                  <a:pt x="129999" y="580720"/>
                  <a:pt x="0" y="450721"/>
                  <a:pt x="0" y="29036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24" tIns="115524" rIns="115524" bIns="1155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578203" y="1859816"/>
            <a:ext cx="828000" cy="828000"/>
          </a:xfrm>
          <a:custGeom>
            <a:avLst/>
            <a:gdLst>
              <a:gd name="connsiteX0" fmla="*/ 0 w 580719"/>
              <a:gd name="connsiteY0" fmla="*/ 290360 h 580719"/>
              <a:gd name="connsiteX1" fmla="*/ 290360 w 580719"/>
              <a:gd name="connsiteY1" fmla="*/ 0 h 580719"/>
              <a:gd name="connsiteX2" fmla="*/ 580720 w 580719"/>
              <a:gd name="connsiteY2" fmla="*/ 290360 h 580719"/>
              <a:gd name="connsiteX3" fmla="*/ 290360 w 580719"/>
              <a:gd name="connsiteY3" fmla="*/ 580720 h 580719"/>
              <a:gd name="connsiteX4" fmla="*/ 0 w 580719"/>
              <a:gd name="connsiteY4" fmla="*/ 290360 h 5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19" h="580719">
                <a:moveTo>
                  <a:pt x="0" y="290360"/>
                </a:moveTo>
                <a:cubicBezTo>
                  <a:pt x="0" y="129999"/>
                  <a:pt x="129999" y="0"/>
                  <a:pt x="290360" y="0"/>
                </a:cubicBezTo>
                <a:cubicBezTo>
                  <a:pt x="450721" y="0"/>
                  <a:pt x="580720" y="129999"/>
                  <a:pt x="580720" y="290360"/>
                </a:cubicBezTo>
                <a:cubicBezTo>
                  <a:pt x="580720" y="450721"/>
                  <a:pt x="450721" y="580720"/>
                  <a:pt x="290360" y="580720"/>
                </a:cubicBezTo>
                <a:cubicBezTo>
                  <a:pt x="129999" y="580720"/>
                  <a:pt x="0" y="450721"/>
                  <a:pt x="0" y="29036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24" tIns="115524" rIns="115524" bIns="1155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4711100" y="1859816"/>
            <a:ext cx="828000" cy="828000"/>
          </a:xfrm>
          <a:custGeom>
            <a:avLst/>
            <a:gdLst>
              <a:gd name="connsiteX0" fmla="*/ 0 w 580719"/>
              <a:gd name="connsiteY0" fmla="*/ 290360 h 580719"/>
              <a:gd name="connsiteX1" fmla="*/ 290360 w 580719"/>
              <a:gd name="connsiteY1" fmla="*/ 0 h 580719"/>
              <a:gd name="connsiteX2" fmla="*/ 580720 w 580719"/>
              <a:gd name="connsiteY2" fmla="*/ 290360 h 580719"/>
              <a:gd name="connsiteX3" fmla="*/ 290360 w 580719"/>
              <a:gd name="connsiteY3" fmla="*/ 580720 h 580719"/>
              <a:gd name="connsiteX4" fmla="*/ 0 w 580719"/>
              <a:gd name="connsiteY4" fmla="*/ 290360 h 5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19" h="580719">
                <a:moveTo>
                  <a:pt x="0" y="290360"/>
                </a:moveTo>
                <a:cubicBezTo>
                  <a:pt x="0" y="129999"/>
                  <a:pt x="129999" y="0"/>
                  <a:pt x="290360" y="0"/>
                </a:cubicBezTo>
                <a:cubicBezTo>
                  <a:pt x="450721" y="0"/>
                  <a:pt x="580720" y="129999"/>
                  <a:pt x="580720" y="290360"/>
                </a:cubicBezTo>
                <a:cubicBezTo>
                  <a:pt x="580720" y="450721"/>
                  <a:pt x="450721" y="580720"/>
                  <a:pt x="290360" y="580720"/>
                </a:cubicBezTo>
                <a:cubicBezTo>
                  <a:pt x="129999" y="580720"/>
                  <a:pt x="0" y="450721"/>
                  <a:pt x="0" y="29036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24" tIns="115524" rIns="115524" bIns="1155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5843997" y="1859816"/>
            <a:ext cx="828000" cy="828000"/>
          </a:xfrm>
          <a:custGeom>
            <a:avLst/>
            <a:gdLst>
              <a:gd name="connsiteX0" fmla="*/ 0 w 580719"/>
              <a:gd name="connsiteY0" fmla="*/ 290360 h 580719"/>
              <a:gd name="connsiteX1" fmla="*/ 290360 w 580719"/>
              <a:gd name="connsiteY1" fmla="*/ 0 h 580719"/>
              <a:gd name="connsiteX2" fmla="*/ 580720 w 580719"/>
              <a:gd name="connsiteY2" fmla="*/ 290360 h 580719"/>
              <a:gd name="connsiteX3" fmla="*/ 290360 w 580719"/>
              <a:gd name="connsiteY3" fmla="*/ 580720 h 580719"/>
              <a:gd name="connsiteX4" fmla="*/ 0 w 580719"/>
              <a:gd name="connsiteY4" fmla="*/ 290360 h 5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19" h="580719">
                <a:moveTo>
                  <a:pt x="0" y="290360"/>
                </a:moveTo>
                <a:cubicBezTo>
                  <a:pt x="0" y="129999"/>
                  <a:pt x="129999" y="0"/>
                  <a:pt x="290360" y="0"/>
                </a:cubicBezTo>
                <a:cubicBezTo>
                  <a:pt x="450721" y="0"/>
                  <a:pt x="580720" y="129999"/>
                  <a:pt x="580720" y="290360"/>
                </a:cubicBezTo>
                <a:cubicBezTo>
                  <a:pt x="580720" y="450721"/>
                  <a:pt x="450721" y="580720"/>
                  <a:pt x="290360" y="580720"/>
                </a:cubicBezTo>
                <a:cubicBezTo>
                  <a:pt x="129999" y="580720"/>
                  <a:pt x="0" y="450721"/>
                  <a:pt x="0" y="29036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24" tIns="115524" rIns="115524" bIns="1155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6976894" y="1859816"/>
            <a:ext cx="828000" cy="828000"/>
          </a:xfrm>
          <a:custGeom>
            <a:avLst/>
            <a:gdLst>
              <a:gd name="connsiteX0" fmla="*/ 0 w 580719"/>
              <a:gd name="connsiteY0" fmla="*/ 290360 h 580719"/>
              <a:gd name="connsiteX1" fmla="*/ 290360 w 580719"/>
              <a:gd name="connsiteY1" fmla="*/ 0 h 580719"/>
              <a:gd name="connsiteX2" fmla="*/ 580720 w 580719"/>
              <a:gd name="connsiteY2" fmla="*/ 290360 h 580719"/>
              <a:gd name="connsiteX3" fmla="*/ 290360 w 580719"/>
              <a:gd name="connsiteY3" fmla="*/ 580720 h 580719"/>
              <a:gd name="connsiteX4" fmla="*/ 0 w 580719"/>
              <a:gd name="connsiteY4" fmla="*/ 290360 h 5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19" h="580719">
                <a:moveTo>
                  <a:pt x="0" y="290360"/>
                </a:moveTo>
                <a:cubicBezTo>
                  <a:pt x="0" y="129999"/>
                  <a:pt x="129999" y="0"/>
                  <a:pt x="290360" y="0"/>
                </a:cubicBezTo>
                <a:cubicBezTo>
                  <a:pt x="450721" y="0"/>
                  <a:pt x="580720" y="129999"/>
                  <a:pt x="580720" y="290360"/>
                </a:cubicBezTo>
                <a:cubicBezTo>
                  <a:pt x="580720" y="450721"/>
                  <a:pt x="450721" y="580720"/>
                  <a:pt x="290360" y="580720"/>
                </a:cubicBezTo>
                <a:cubicBezTo>
                  <a:pt x="129999" y="580720"/>
                  <a:pt x="0" y="450721"/>
                  <a:pt x="0" y="29036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24" tIns="115524" rIns="115524" bIns="1155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8109788" y="1859816"/>
            <a:ext cx="828000" cy="828000"/>
          </a:xfrm>
          <a:custGeom>
            <a:avLst/>
            <a:gdLst>
              <a:gd name="connsiteX0" fmla="*/ 0 w 580719"/>
              <a:gd name="connsiteY0" fmla="*/ 290360 h 580719"/>
              <a:gd name="connsiteX1" fmla="*/ 290360 w 580719"/>
              <a:gd name="connsiteY1" fmla="*/ 0 h 580719"/>
              <a:gd name="connsiteX2" fmla="*/ 580720 w 580719"/>
              <a:gd name="connsiteY2" fmla="*/ 290360 h 580719"/>
              <a:gd name="connsiteX3" fmla="*/ 290360 w 580719"/>
              <a:gd name="connsiteY3" fmla="*/ 580720 h 580719"/>
              <a:gd name="connsiteX4" fmla="*/ 0 w 580719"/>
              <a:gd name="connsiteY4" fmla="*/ 290360 h 5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19" h="580719">
                <a:moveTo>
                  <a:pt x="0" y="290360"/>
                </a:moveTo>
                <a:cubicBezTo>
                  <a:pt x="0" y="129999"/>
                  <a:pt x="129999" y="0"/>
                  <a:pt x="290360" y="0"/>
                </a:cubicBezTo>
                <a:cubicBezTo>
                  <a:pt x="450721" y="0"/>
                  <a:pt x="580720" y="129999"/>
                  <a:pt x="580720" y="290360"/>
                </a:cubicBezTo>
                <a:cubicBezTo>
                  <a:pt x="580720" y="450721"/>
                  <a:pt x="450721" y="580720"/>
                  <a:pt x="290360" y="580720"/>
                </a:cubicBezTo>
                <a:cubicBezTo>
                  <a:pt x="129999" y="580720"/>
                  <a:pt x="0" y="450721"/>
                  <a:pt x="0" y="29036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24" tIns="115524" rIns="115524" bIns="1155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179512" y="3147814"/>
            <a:ext cx="828000" cy="828000"/>
          </a:xfrm>
          <a:custGeom>
            <a:avLst/>
            <a:gdLst>
              <a:gd name="connsiteX0" fmla="*/ 0 w 580719"/>
              <a:gd name="connsiteY0" fmla="*/ 290360 h 580719"/>
              <a:gd name="connsiteX1" fmla="*/ 290360 w 580719"/>
              <a:gd name="connsiteY1" fmla="*/ 0 h 580719"/>
              <a:gd name="connsiteX2" fmla="*/ 580720 w 580719"/>
              <a:gd name="connsiteY2" fmla="*/ 290360 h 580719"/>
              <a:gd name="connsiteX3" fmla="*/ 290360 w 580719"/>
              <a:gd name="connsiteY3" fmla="*/ 580720 h 580719"/>
              <a:gd name="connsiteX4" fmla="*/ 0 w 580719"/>
              <a:gd name="connsiteY4" fmla="*/ 290360 h 5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19" h="580719">
                <a:moveTo>
                  <a:pt x="0" y="290360"/>
                </a:moveTo>
                <a:cubicBezTo>
                  <a:pt x="0" y="129999"/>
                  <a:pt x="129999" y="0"/>
                  <a:pt x="290360" y="0"/>
                </a:cubicBezTo>
                <a:cubicBezTo>
                  <a:pt x="450721" y="0"/>
                  <a:pt x="580720" y="129999"/>
                  <a:pt x="580720" y="290360"/>
                </a:cubicBezTo>
                <a:cubicBezTo>
                  <a:pt x="580720" y="450721"/>
                  <a:pt x="450721" y="580720"/>
                  <a:pt x="290360" y="580720"/>
                </a:cubicBezTo>
                <a:cubicBezTo>
                  <a:pt x="129999" y="580720"/>
                  <a:pt x="0" y="450721"/>
                  <a:pt x="0" y="29036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24" tIns="115524" rIns="115524" bIns="1155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1312409" y="3147814"/>
            <a:ext cx="828000" cy="828000"/>
          </a:xfrm>
          <a:custGeom>
            <a:avLst/>
            <a:gdLst>
              <a:gd name="connsiteX0" fmla="*/ 0 w 580719"/>
              <a:gd name="connsiteY0" fmla="*/ 290360 h 580719"/>
              <a:gd name="connsiteX1" fmla="*/ 290360 w 580719"/>
              <a:gd name="connsiteY1" fmla="*/ 0 h 580719"/>
              <a:gd name="connsiteX2" fmla="*/ 580720 w 580719"/>
              <a:gd name="connsiteY2" fmla="*/ 290360 h 580719"/>
              <a:gd name="connsiteX3" fmla="*/ 290360 w 580719"/>
              <a:gd name="connsiteY3" fmla="*/ 580720 h 580719"/>
              <a:gd name="connsiteX4" fmla="*/ 0 w 580719"/>
              <a:gd name="connsiteY4" fmla="*/ 290360 h 5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19" h="580719">
                <a:moveTo>
                  <a:pt x="0" y="290360"/>
                </a:moveTo>
                <a:cubicBezTo>
                  <a:pt x="0" y="129999"/>
                  <a:pt x="129999" y="0"/>
                  <a:pt x="290360" y="0"/>
                </a:cubicBezTo>
                <a:cubicBezTo>
                  <a:pt x="450721" y="0"/>
                  <a:pt x="580720" y="129999"/>
                  <a:pt x="580720" y="290360"/>
                </a:cubicBezTo>
                <a:cubicBezTo>
                  <a:pt x="580720" y="450721"/>
                  <a:pt x="450721" y="580720"/>
                  <a:pt x="290360" y="580720"/>
                </a:cubicBezTo>
                <a:cubicBezTo>
                  <a:pt x="129999" y="580720"/>
                  <a:pt x="0" y="450721"/>
                  <a:pt x="0" y="29036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24" tIns="115524" rIns="115524" bIns="1155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2445306" y="3147814"/>
            <a:ext cx="828000" cy="828000"/>
          </a:xfrm>
          <a:custGeom>
            <a:avLst/>
            <a:gdLst>
              <a:gd name="connsiteX0" fmla="*/ 0 w 580719"/>
              <a:gd name="connsiteY0" fmla="*/ 290360 h 580719"/>
              <a:gd name="connsiteX1" fmla="*/ 290360 w 580719"/>
              <a:gd name="connsiteY1" fmla="*/ 0 h 580719"/>
              <a:gd name="connsiteX2" fmla="*/ 580720 w 580719"/>
              <a:gd name="connsiteY2" fmla="*/ 290360 h 580719"/>
              <a:gd name="connsiteX3" fmla="*/ 290360 w 580719"/>
              <a:gd name="connsiteY3" fmla="*/ 580720 h 580719"/>
              <a:gd name="connsiteX4" fmla="*/ 0 w 580719"/>
              <a:gd name="connsiteY4" fmla="*/ 290360 h 5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19" h="580719">
                <a:moveTo>
                  <a:pt x="0" y="290360"/>
                </a:moveTo>
                <a:cubicBezTo>
                  <a:pt x="0" y="129999"/>
                  <a:pt x="129999" y="0"/>
                  <a:pt x="290360" y="0"/>
                </a:cubicBezTo>
                <a:cubicBezTo>
                  <a:pt x="450721" y="0"/>
                  <a:pt x="580720" y="129999"/>
                  <a:pt x="580720" y="290360"/>
                </a:cubicBezTo>
                <a:cubicBezTo>
                  <a:pt x="580720" y="450721"/>
                  <a:pt x="450721" y="580720"/>
                  <a:pt x="290360" y="580720"/>
                </a:cubicBezTo>
                <a:cubicBezTo>
                  <a:pt x="129999" y="580720"/>
                  <a:pt x="0" y="450721"/>
                  <a:pt x="0" y="29036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24" tIns="115524" rIns="115524" bIns="1155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3578203" y="3147814"/>
            <a:ext cx="828000" cy="828000"/>
          </a:xfrm>
          <a:custGeom>
            <a:avLst/>
            <a:gdLst>
              <a:gd name="connsiteX0" fmla="*/ 0 w 580719"/>
              <a:gd name="connsiteY0" fmla="*/ 290360 h 580719"/>
              <a:gd name="connsiteX1" fmla="*/ 290360 w 580719"/>
              <a:gd name="connsiteY1" fmla="*/ 0 h 580719"/>
              <a:gd name="connsiteX2" fmla="*/ 580720 w 580719"/>
              <a:gd name="connsiteY2" fmla="*/ 290360 h 580719"/>
              <a:gd name="connsiteX3" fmla="*/ 290360 w 580719"/>
              <a:gd name="connsiteY3" fmla="*/ 580720 h 580719"/>
              <a:gd name="connsiteX4" fmla="*/ 0 w 580719"/>
              <a:gd name="connsiteY4" fmla="*/ 290360 h 5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19" h="580719">
                <a:moveTo>
                  <a:pt x="0" y="290360"/>
                </a:moveTo>
                <a:cubicBezTo>
                  <a:pt x="0" y="129999"/>
                  <a:pt x="129999" y="0"/>
                  <a:pt x="290360" y="0"/>
                </a:cubicBezTo>
                <a:cubicBezTo>
                  <a:pt x="450721" y="0"/>
                  <a:pt x="580720" y="129999"/>
                  <a:pt x="580720" y="290360"/>
                </a:cubicBezTo>
                <a:cubicBezTo>
                  <a:pt x="580720" y="450721"/>
                  <a:pt x="450721" y="580720"/>
                  <a:pt x="290360" y="580720"/>
                </a:cubicBezTo>
                <a:cubicBezTo>
                  <a:pt x="129999" y="580720"/>
                  <a:pt x="0" y="450721"/>
                  <a:pt x="0" y="29036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24" tIns="115524" rIns="115524" bIns="1155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711100" y="3147814"/>
            <a:ext cx="828000" cy="828000"/>
          </a:xfrm>
          <a:custGeom>
            <a:avLst/>
            <a:gdLst>
              <a:gd name="connsiteX0" fmla="*/ 0 w 580719"/>
              <a:gd name="connsiteY0" fmla="*/ 290360 h 580719"/>
              <a:gd name="connsiteX1" fmla="*/ 290360 w 580719"/>
              <a:gd name="connsiteY1" fmla="*/ 0 h 580719"/>
              <a:gd name="connsiteX2" fmla="*/ 580720 w 580719"/>
              <a:gd name="connsiteY2" fmla="*/ 290360 h 580719"/>
              <a:gd name="connsiteX3" fmla="*/ 290360 w 580719"/>
              <a:gd name="connsiteY3" fmla="*/ 580720 h 580719"/>
              <a:gd name="connsiteX4" fmla="*/ 0 w 580719"/>
              <a:gd name="connsiteY4" fmla="*/ 290360 h 5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19" h="580719">
                <a:moveTo>
                  <a:pt x="0" y="290360"/>
                </a:moveTo>
                <a:cubicBezTo>
                  <a:pt x="0" y="129999"/>
                  <a:pt x="129999" y="0"/>
                  <a:pt x="290360" y="0"/>
                </a:cubicBezTo>
                <a:cubicBezTo>
                  <a:pt x="450721" y="0"/>
                  <a:pt x="580720" y="129999"/>
                  <a:pt x="580720" y="290360"/>
                </a:cubicBezTo>
                <a:cubicBezTo>
                  <a:pt x="580720" y="450721"/>
                  <a:pt x="450721" y="580720"/>
                  <a:pt x="290360" y="580720"/>
                </a:cubicBezTo>
                <a:cubicBezTo>
                  <a:pt x="129999" y="580720"/>
                  <a:pt x="0" y="450721"/>
                  <a:pt x="0" y="29036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24" tIns="115524" rIns="115524" bIns="1155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5843997" y="3147814"/>
            <a:ext cx="828000" cy="828000"/>
          </a:xfrm>
          <a:custGeom>
            <a:avLst/>
            <a:gdLst>
              <a:gd name="connsiteX0" fmla="*/ 0 w 580719"/>
              <a:gd name="connsiteY0" fmla="*/ 290360 h 580719"/>
              <a:gd name="connsiteX1" fmla="*/ 290360 w 580719"/>
              <a:gd name="connsiteY1" fmla="*/ 0 h 580719"/>
              <a:gd name="connsiteX2" fmla="*/ 580720 w 580719"/>
              <a:gd name="connsiteY2" fmla="*/ 290360 h 580719"/>
              <a:gd name="connsiteX3" fmla="*/ 290360 w 580719"/>
              <a:gd name="connsiteY3" fmla="*/ 580720 h 580719"/>
              <a:gd name="connsiteX4" fmla="*/ 0 w 580719"/>
              <a:gd name="connsiteY4" fmla="*/ 290360 h 5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19" h="580719">
                <a:moveTo>
                  <a:pt x="0" y="290360"/>
                </a:moveTo>
                <a:cubicBezTo>
                  <a:pt x="0" y="129999"/>
                  <a:pt x="129999" y="0"/>
                  <a:pt x="290360" y="0"/>
                </a:cubicBezTo>
                <a:cubicBezTo>
                  <a:pt x="450721" y="0"/>
                  <a:pt x="580720" y="129999"/>
                  <a:pt x="580720" y="290360"/>
                </a:cubicBezTo>
                <a:cubicBezTo>
                  <a:pt x="580720" y="450721"/>
                  <a:pt x="450721" y="580720"/>
                  <a:pt x="290360" y="580720"/>
                </a:cubicBezTo>
                <a:cubicBezTo>
                  <a:pt x="129999" y="580720"/>
                  <a:pt x="0" y="450721"/>
                  <a:pt x="0" y="29036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24" tIns="115524" rIns="115524" bIns="1155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976894" y="3147814"/>
            <a:ext cx="828000" cy="828000"/>
          </a:xfrm>
          <a:custGeom>
            <a:avLst/>
            <a:gdLst>
              <a:gd name="connsiteX0" fmla="*/ 0 w 580719"/>
              <a:gd name="connsiteY0" fmla="*/ 290360 h 580719"/>
              <a:gd name="connsiteX1" fmla="*/ 290360 w 580719"/>
              <a:gd name="connsiteY1" fmla="*/ 0 h 580719"/>
              <a:gd name="connsiteX2" fmla="*/ 580720 w 580719"/>
              <a:gd name="connsiteY2" fmla="*/ 290360 h 580719"/>
              <a:gd name="connsiteX3" fmla="*/ 290360 w 580719"/>
              <a:gd name="connsiteY3" fmla="*/ 580720 h 580719"/>
              <a:gd name="connsiteX4" fmla="*/ 0 w 580719"/>
              <a:gd name="connsiteY4" fmla="*/ 290360 h 5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19" h="580719">
                <a:moveTo>
                  <a:pt x="0" y="290360"/>
                </a:moveTo>
                <a:cubicBezTo>
                  <a:pt x="0" y="129999"/>
                  <a:pt x="129999" y="0"/>
                  <a:pt x="290360" y="0"/>
                </a:cubicBezTo>
                <a:cubicBezTo>
                  <a:pt x="450721" y="0"/>
                  <a:pt x="580720" y="129999"/>
                  <a:pt x="580720" y="290360"/>
                </a:cubicBezTo>
                <a:cubicBezTo>
                  <a:pt x="580720" y="450721"/>
                  <a:pt x="450721" y="580720"/>
                  <a:pt x="290360" y="580720"/>
                </a:cubicBezTo>
                <a:cubicBezTo>
                  <a:pt x="129999" y="580720"/>
                  <a:pt x="0" y="450721"/>
                  <a:pt x="0" y="29036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24" tIns="115524" rIns="115524" bIns="1155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8109788" y="3147814"/>
            <a:ext cx="828000" cy="828000"/>
          </a:xfrm>
          <a:custGeom>
            <a:avLst/>
            <a:gdLst>
              <a:gd name="connsiteX0" fmla="*/ 0 w 580719"/>
              <a:gd name="connsiteY0" fmla="*/ 290360 h 580719"/>
              <a:gd name="connsiteX1" fmla="*/ 290360 w 580719"/>
              <a:gd name="connsiteY1" fmla="*/ 0 h 580719"/>
              <a:gd name="connsiteX2" fmla="*/ 580720 w 580719"/>
              <a:gd name="connsiteY2" fmla="*/ 290360 h 580719"/>
              <a:gd name="connsiteX3" fmla="*/ 290360 w 580719"/>
              <a:gd name="connsiteY3" fmla="*/ 580720 h 580719"/>
              <a:gd name="connsiteX4" fmla="*/ 0 w 580719"/>
              <a:gd name="connsiteY4" fmla="*/ 290360 h 5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19" h="580719">
                <a:moveTo>
                  <a:pt x="0" y="290360"/>
                </a:moveTo>
                <a:cubicBezTo>
                  <a:pt x="0" y="129999"/>
                  <a:pt x="129999" y="0"/>
                  <a:pt x="290360" y="0"/>
                </a:cubicBezTo>
                <a:cubicBezTo>
                  <a:pt x="450721" y="0"/>
                  <a:pt x="580720" y="129999"/>
                  <a:pt x="580720" y="290360"/>
                </a:cubicBezTo>
                <a:cubicBezTo>
                  <a:pt x="580720" y="450721"/>
                  <a:pt x="450721" y="580720"/>
                  <a:pt x="290360" y="580720"/>
                </a:cubicBezTo>
                <a:cubicBezTo>
                  <a:pt x="129999" y="580720"/>
                  <a:pt x="0" y="450721"/>
                  <a:pt x="0" y="29036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24" tIns="115524" rIns="115524" bIns="1155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107615" y="2234854"/>
            <a:ext cx="101286" cy="97725"/>
            <a:chOff x="1107615" y="2234854"/>
            <a:chExt cx="101286" cy="97725"/>
          </a:xfrm>
        </p:grpSpPr>
        <p:sp>
          <p:nvSpPr>
            <p:cNvPr id="21" name="燕尾形 20"/>
            <p:cNvSpPr/>
            <p:nvPr/>
          </p:nvSpPr>
          <p:spPr>
            <a:xfrm>
              <a:off x="1107615" y="2234854"/>
              <a:ext cx="45719" cy="97725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22" name="燕尾形 21"/>
            <p:cNvSpPr/>
            <p:nvPr/>
          </p:nvSpPr>
          <p:spPr>
            <a:xfrm>
              <a:off x="1163182" y="2234854"/>
              <a:ext cx="45719" cy="97725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236008" y="2234855"/>
            <a:ext cx="101286" cy="97725"/>
            <a:chOff x="1107615" y="2234854"/>
            <a:chExt cx="101286" cy="97725"/>
          </a:xfrm>
        </p:grpSpPr>
        <p:sp>
          <p:nvSpPr>
            <p:cNvPr id="25" name="燕尾形 24"/>
            <p:cNvSpPr/>
            <p:nvPr/>
          </p:nvSpPr>
          <p:spPr>
            <a:xfrm>
              <a:off x="1107615" y="2234854"/>
              <a:ext cx="45719" cy="97725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26" name="燕尾形 25"/>
            <p:cNvSpPr/>
            <p:nvPr/>
          </p:nvSpPr>
          <p:spPr>
            <a:xfrm>
              <a:off x="1163182" y="2234854"/>
              <a:ext cx="45719" cy="97725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375110" y="2234854"/>
            <a:ext cx="101286" cy="97725"/>
            <a:chOff x="1107615" y="2234854"/>
            <a:chExt cx="101286" cy="97725"/>
          </a:xfrm>
        </p:grpSpPr>
        <p:sp>
          <p:nvSpPr>
            <p:cNvPr id="28" name="燕尾形 27"/>
            <p:cNvSpPr/>
            <p:nvPr/>
          </p:nvSpPr>
          <p:spPr>
            <a:xfrm>
              <a:off x="1107615" y="2234854"/>
              <a:ext cx="45719" cy="97725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29" name="燕尾形 28"/>
            <p:cNvSpPr/>
            <p:nvPr/>
          </p:nvSpPr>
          <p:spPr>
            <a:xfrm>
              <a:off x="1163182" y="2234854"/>
              <a:ext cx="45719" cy="97725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508007" y="2234854"/>
            <a:ext cx="101286" cy="97725"/>
            <a:chOff x="1107615" y="2234854"/>
            <a:chExt cx="101286" cy="97725"/>
          </a:xfrm>
        </p:grpSpPr>
        <p:sp>
          <p:nvSpPr>
            <p:cNvPr id="31" name="燕尾形 30"/>
            <p:cNvSpPr/>
            <p:nvPr/>
          </p:nvSpPr>
          <p:spPr>
            <a:xfrm>
              <a:off x="1107615" y="2234854"/>
              <a:ext cx="45719" cy="97725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32" name="燕尾形 31"/>
            <p:cNvSpPr/>
            <p:nvPr/>
          </p:nvSpPr>
          <p:spPr>
            <a:xfrm>
              <a:off x="1163182" y="2234854"/>
              <a:ext cx="45719" cy="97725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645148" y="2234854"/>
            <a:ext cx="101286" cy="97725"/>
            <a:chOff x="1107615" y="2234854"/>
            <a:chExt cx="101286" cy="97725"/>
          </a:xfrm>
        </p:grpSpPr>
        <p:sp>
          <p:nvSpPr>
            <p:cNvPr id="42" name="燕尾形 41"/>
            <p:cNvSpPr/>
            <p:nvPr/>
          </p:nvSpPr>
          <p:spPr>
            <a:xfrm>
              <a:off x="1107615" y="2234854"/>
              <a:ext cx="45719" cy="97725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43" name="燕尾形 42"/>
            <p:cNvSpPr/>
            <p:nvPr/>
          </p:nvSpPr>
          <p:spPr>
            <a:xfrm>
              <a:off x="1163182" y="2234854"/>
              <a:ext cx="45719" cy="97725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767596" y="2241720"/>
            <a:ext cx="101286" cy="97725"/>
            <a:chOff x="1107615" y="2234854"/>
            <a:chExt cx="101286" cy="97725"/>
          </a:xfrm>
        </p:grpSpPr>
        <p:sp>
          <p:nvSpPr>
            <p:cNvPr id="45" name="燕尾形 44"/>
            <p:cNvSpPr/>
            <p:nvPr/>
          </p:nvSpPr>
          <p:spPr>
            <a:xfrm>
              <a:off x="1107615" y="2234854"/>
              <a:ext cx="45719" cy="97725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46" name="燕尾形 45"/>
            <p:cNvSpPr/>
            <p:nvPr/>
          </p:nvSpPr>
          <p:spPr>
            <a:xfrm>
              <a:off x="1163182" y="2234854"/>
              <a:ext cx="45719" cy="97725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906698" y="2234854"/>
            <a:ext cx="101286" cy="97725"/>
            <a:chOff x="1107615" y="2234854"/>
            <a:chExt cx="101286" cy="97725"/>
          </a:xfrm>
        </p:grpSpPr>
        <p:sp>
          <p:nvSpPr>
            <p:cNvPr id="48" name="燕尾形 47"/>
            <p:cNvSpPr/>
            <p:nvPr/>
          </p:nvSpPr>
          <p:spPr>
            <a:xfrm>
              <a:off x="1107615" y="2234854"/>
              <a:ext cx="45719" cy="97725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49" name="燕尾形 48"/>
            <p:cNvSpPr/>
            <p:nvPr/>
          </p:nvSpPr>
          <p:spPr>
            <a:xfrm>
              <a:off x="1163182" y="2234854"/>
              <a:ext cx="45719" cy="97725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7900490" y="3512951"/>
            <a:ext cx="101286" cy="97725"/>
            <a:chOff x="1107615" y="2234854"/>
            <a:chExt cx="101286" cy="97725"/>
          </a:xfrm>
        </p:grpSpPr>
        <p:sp>
          <p:nvSpPr>
            <p:cNvPr id="51" name="燕尾形 50"/>
            <p:cNvSpPr/>
            <p:nvPr/>
          </p:nvSpPr>
          <p:spPr>
            <a:xfrm>
              <a:off x="1107615" y="2234854"/>
              <a:ext cx="45719" cy="97725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52" name="燕尾形 51"/>
            <p:cNvSpPr/>
            <p:nvPr/>
          </p:nvSpPr>
          <p:spPr>
            <a:xfrm>
              <a:off x="1163182" y="2234854"/>
              <a:ext cx="45719" cy="97725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 flipH="1">
            <a:off x="6762672" y="3512951"/>
            <a:ext cx="101286" cy="97725"/>
            <a:chOff x="1107615" y="2234854"/>
            <a:chExt cx="101286" cy="97725"/>
          </a:xfrm>
        </p:grpSpPr>
        <p:sp>
          <p:nvSpPr>
            <p:cNvPr id="58" name="燕尾形 57"/>
            <p:cNvSpPr/>
            <p:nvPr/>
          </p:nvSpPr>
          <p:spPr>
            <a:xfrm>
              <a:off x="1107615" y="2234854"/>
              <a:ext cx="45719" cy="97725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59" name="燕尾形 58"/>
            <p:cNvSpPr/>
            <p:nvPr/>
          </p:nvSpPr>
          <p:spPr>
            <a:xfrm>
              <a:off x="1163182" y="2234854"/>
              <a:ext cx="45719" cy="97725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5636087" y="3512950"/>
            <a:ext cx="101286" cy="97725"/>
            <a:chOff x="1107615" y="2234854"/>
            <a:chExt cx="101286" cy="97725"/>
          </a:xfrm>
        </p:grpSpPr>
        <p:sp>
          <p:nvSpPr>
            <p:cNvPr id="65" name="燕尾形 64"/>
            <p:cNvSpPr/>
            <p:nvPr/>
          </p:nvSpPr>
          <p:spPr>
            <a:xfrm>
              <a:off x="1107615" y="2234854"/>
              <a:ext cx="45719" cy="97725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66" name="燕尾形 65"/>
            <p:cNvSpPr/>
            <p:nvPr/>
          </p:nvSpPr>
          <p:spPr>
            <a:xfrm>
              <a:off x="1163182" y="2234854"/>
              <a:ext cx="45719" cy="97725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 flipH="1">
            <a:off x="4508007" y="3508319"/>
            <a:ext cx="101286" cy="97725"/>
            <a:chOff x="1107615" y="2234854"/>
            <a:chExt cx="101286" cy="97725"/>
          </a:xfrm>
        </p:grpSpPr>
        <p:sp>
          <p:nvSpPr>
            <p:cNvPr id="68" name="燕尾形 67"/>
            <p:cNvSpPr/>
            <p:nvPr/>
          </p:nvSpPr>
          <p:spPr>
            <a:xfrm>
              <a:off x="1107615" y="2234854"/>
              <a:ext cx="45719" cy="97725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69" name="燕尾形 68"/>
            <p:cNvSpPr/>
            <p:nvPr/>
          </p:nvSpPr>
          <p:spPr>
            <a:xfrm>
              <a:off x="1163182" y="2234854"/>
              <a:ext cx="45719" cy="97725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 flipH="1">
            <a:off x="3363981" y="3513080"/>
            <a:ext cx="101286" cy="97725"/>
            <a:chOff x="1107615" y="2234854"/>
            <a:chExt cx="101286" cy="97725"/>
          </a:xfrm>
        </p:grpSpPr>
        <p:sp>
          <p:nvSpPr>
            <p:cNvPr id="71" name="燕尾形 70"/>
            <p:cNvSpPr/>
            <p:nvPr/>
          </p:nvSpPr>
          <p:spPr>
            <a:xfrm>
              <a:off x="1107615" y="2234854"/>
              <a:ext cx="45719" cy="97725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72" name="燕尾形 71"/>
            <p:cNvSpPr/>
            <p:nvPr/>
          </p:nvSpPr>
          <p:spPr>
            <a:xfrm>
              <a:off x="1163182" y="2234854"/>
              <a:ext cx="45719" cy="97725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 flipH="1">
            <a:off x="2230156" y="3508319"/>
            <a:ext cx="101286" cy="97725"/>
            <a:chOff x="1107615" y="2234854"/>
            <a:chExt cx="101286" cy="97725"/>
          </a:xfrm>
        </p:grpSpPr>
        <p:sp>
          <p:nvSpPr>
            <p:cNvPr id="74" name="燕尾形 73"/>
            <p:cNvSpPr/>
            <p:nvPr/>
          </p:nvSpPr>
          <p:spPr>
            <a:xfrm>
              <a:off x="1107615" y="2234854"/>
              <a:ext cx="45719" cy="97725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75" name="燕尾形 74"/>
            <p:cNvSpPr/>
            <p:nvPr/>
          </p:nvSpPr>
          <p:spPr>
            <a:xfrm>
              <a:off x="1163182" y="2234854"/>
              <a:ext cx="45719" cy="97725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1102691" y="3508319"/>
            <a:ext cx="101286" cy="97725"/>
            <a:chOff x="1107615" y="2234854"/>
            <a:chExt cx="101286" cy="97725"/>
          </a:xfrm>
        </p:grpSpPr>
        <p:sp>
          <p:nvSpPr>
            <p:cNvPr id="77" name="燕尾形 76"/>
            <p:cNvSpPr/>
            <p:nvPr/>
          </p:nvSpPr>
          <p:spPr>
            <a:xfrm>
              <a:off x="1107615" y="2234854"/>
              <a:ext cx="45719" cy="97725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78" name="燕尾形 77"/>
            <p:cNvSpPr/>
            <p:nvPr/>
          </p:nvSpPr>
          <p:spPr>
            <a:xfrm>
              <a:off x="1163182" y="2234854"/>
              <a:ext cx="45719" cy="97725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sp>
        <p:nvSpPr>
          <p:cNvPr id="79" name="文本框 78"/>
          <p:cNvSpPr txBox="1"/>
          <p:nvPr/>
        </p:nvSpPr>
        <p:spPr>
          <a:xfrm>
            <a:off x="245352" y="1981428"/>
            <a:ext cx="70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noProof="1">
                <a:latin typeface="Arial" charset="0"/>
                <a:sym typeface="Arial" charset="0"/>
              </a:rPr>
              <a:t>机械防护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1372364" y="1998194"/>
            <a:ext cx="70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noProof="1">
                <a:latin typeface="Arial" charset="0"/>
                <a:sym typeface="Arial" charset="0"/>
              </a:rPr>
              <a:t>职业健康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2528122" y="1981427"/>
            <a:ext cx="70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noProof="1">
                <a:latin typeface="Arial" charset="0"/>
                <a:sym typeface="Arial" charset="0"/>
              </a:rPr>
              <a:t>消防安全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3656705" y="1981426"/>
            <a:ext cx="70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noProof="1">
                <a:latin typeface="Arial" charset="0"/>
                <a:sym typeface="Arial" charset="0"/>
              </a:rPr>
              <a:t>事故案例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4788674" y="1981426"/>
            <a:ext cx="70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noProof="1">
                <a:latin typeface="Arial" charset="0"/>
                <a:sym typeface="Arial" charset="0"/>
              </a:rPr>
              <a:t>应急救援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5922178" y="1986975"/>
            <a:ext cx="70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noProof="1">
                <a:latin typeface="Arial" charset="0"/>
                <a:sym typeface="Arial" charset="0"/>
              </a:rPr>
              <a:t>交通安全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7055396" y="1981426"/>
            <a:ext cx="70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noProof="1">
                <a:latin typeface="Arial" charset="0"/>
                <a:sym typeface="Arial" charset="0"/>
              </a:rPr>
              <a:t>工具方法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8178588" y="1986975"/>
            <a:ext cx="70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noProof="1">
                <a:latin typeface="Arial" charset="0"/>
                <a:sym typeface="Arial" charset="0"/>
              </a:rPr>
              <a:t>测试题库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8173309" y="3264793"/>
            <a:ext cx="70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noProof="1">
                <a:latin typeface="Arial" charset="0"/>
                <a:sym typeface="Arial" charset="0"/>
              </a:rPr>
              <a:t>安管体系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035019" y="3265702"/>
            <a:ext cx="710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noProof="1">
                <a:latin typeface="Arial" charset="0"/>
                <a:sym typeface="Arial" charset="0"/>
              </a:rPr>
              <a:t>安全文化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5917479" y="3293448"/>
            <a:ext cx="70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noProof="1">
                <a:latin typeface="Arial" charset="0"/>
                <a:sym typeface="Arial" charset="0"/>
              </a:rPr>
              <a:t>理念意识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4771055" y="3272262"/>
            <a:ext cx="70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noProof="1">
                <a:latin typeface="Arial" charset="0"/>
                <a:sym typeface="Arial" charset="0"/>
              </a:rPr>
              <a:t>法规制度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3656705" y="3257776"/>
            <a:ext cx="70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noProof="1">
                <a:latin typeface="Arial" charset="0"/>
                <a:sym typeface="Arial" charset="0"/>
              </a:rPr>
              <a:t>安全责任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2516656" y="3252101"/>
            <a:ext cx="70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noProof="1">
                <a:latin typeface="Arial" charset="0"/>
                <a:sym typeface="Arial" charset="0"/>
              </a:rPr>
              <a:t>安全教育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1398446" y="3252101"/>
            <a:ext cx="70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noProof="1">
                <a:latin typeface="Arial" charset="0"/>
                <a:sym typeface="Arial" charset="0"/>
              </a:rPr>
              <a:t>隐患排查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252061" y="3252101"/>
            <a:ext cx="70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noProof="1">
                <a:latin typeface="Arial" charset="0"/>
                <a:sym typeface="Arial" charset="0"/>
              </a:rPr>
              <a:t>班组标准</a:t>
            </a:r>
          </a:p>
        </p:txBody>
      </p:sp>
      <p:cxnSp>
        <p:nvCxnSpPr>
          <p:cNvPr id="101" name="直接连接符 100"/>
          <p:cNvCxnSpPr>
            <a:stCxn id="104" idx="2"/>
            <a:endCxn id="105" idx="6"/>
          </p:cNvCxnSpPr>
          <p:nvPr/>
        </p:nvCxnSpPr>
        <p:spPr>
          <a:xfrm>
            <a:off x="516599" y="481359"/>
            <a:ext cx="8159707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圆角矩形 101"/>
          <p:cNvSpPr/>
          <p:nvPr/>
        </p:nvSpPr>
        <p:spPr>
          <a:xfrm>
            <a:off x="1295636" y="216178"/>
            <a:ext cx="6552728" cy="576064"/>
          </a:xfrm>
          <a:prstGeom prst="roundRect">
            <a:avLst>
              <a:gd name="adj" fmla="val 313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1122014" y="269150"/>
            <a:ext cx="6928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r>
              <a:rPr lang="en-US" altLang="zh-CN" dirty="0">
                <a:latin typeface="Arial" charset="0"/>
                <a:ea typeface="微软雅黑" pitchFamily="34" charset="-122"/>
                <a:sym typeface="Arial" charset="0"/>
              </a:rPr>
              <a:t>2.4 </a:t>
            </a: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“菜单式（模块式）、自主式”培训优势</a:t>
            </a:r>
          </a:p>
        </p:txBody>
      </p:sp>
      <p:sp>
        <p:nvSpPr>
          <p:cNvPr id="104" name="椭圆 103"/>
          <p:cNvSpPr/>
          <p:nvPr/>
        </p:nvSpPr>
        <p:spPr>
          <a:xfrm>
            <a:off x="516599" y="40935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05" name="椭圆 104"/>
          <p:cNvSpPr/>
          <p:nvPr/>
        </p:nvSpPr>
        <p:spPr>
          <a:xfrm>
            <a:off x="8532306" y="40935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2923043" y="1348269"/>
            <a:ext cx="3326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安全宣教云平台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矩形 113"/>
          <p:cNvSpPr/>
          <p:nvPr/>
        </p:nvSpPr>
        <p:spPr>
          <a:xfrm>
            <a:off x="7937399" y="4628258"/>
            <a:ext cx="1159003" cy="3400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6829998" y="4628606"/>
            <a:ext cx="1159003" cy="3400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5680757" y="4628606"/>
            <a:ext cx="1159003" cy="3400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4529510" y="4628258"/>
            <a:ext cx="1159003" cy="3400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3438782" y="4628258"/>
            <a:ext cx="1159003" cy="3400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2297268" y="4628258"/>
            <a:ext cx="1159003" cy="3400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1189560" y="4628606"/>
            <a:ext cx="1159003" cy="3400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0604" y="4628606"/>
            <a:ext cx="1159003" cy="3400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cxnSp>
        <p:nvCxnSpPr>
          <p:cNvPr id="25" name="直接连接符 24"/>
          <p:cNvCxnSpPr>
            <a:stCxn id="35" idx="1"/>
          </p:cNvCxnSpPr>
          <p:nvPr/>
        </p:nvCxnSpPr>
        <p:spPr>
          <a:xfrm>
            <a:off x="1934308" y="2790671"/>
            <a:ext cx="5667478" cy="3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917512" y="2154625"/>
            <a:ext cx="0" cy="1439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88" idx="2"/>
            <a:endCxn id="89" idx="6"/>
          </p:cNvCxnSpPr>
          <p:nvPr/>
        </p:nvCxnSpPr>
        <p:spPr>
          <a:xfrm>
            <a:off x="516599" y="481359"/>
            <a:ext cx="8159707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1295636" y="216178"/>
            <a:ext cx="6552728" cy="576064"/>
          </a:xfrm>
          <a:prstGeom prst="roundRect">
            <a:avLst>
              <a:gd name="adj" fmla="val 559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22014" y="269150"/>
            <a:ext cx="6928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r>
              <a:rPr lang="en-US" altLang="zh-CN" dirty="0">
                <a:latin typeface="Arial" charset="0"/>
                <a:ea typeface="微软雅黑" pitchFamily="34" charset="-122"/>
                <a:sym typeface="Arial" charset="0"/>
              </a:rPr>
              <a:t>2.4</a:t>
            </a: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“菜单式（模块式）、自主式”培训优势</a:t>
            </a:r>
          </a:p>
        </p:txBody>
      </p:sp>
      <p:sp>
        <p:nvSpPr>
          <p:cNvPr id="88" name="椭圆 87"/>
          <p:cNvSpPr/>
          <p:nvPr/>
        </p:nvSpPr>
        <p:spPr>
          <a:xfrm>
            <a:off x="516599" y="40935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8532306" y="40935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3231035" y="1263517"/>
            <a:ext cx="3421857" cy="891108"/>
          </a:xfrm>
          <a:custGeom>
            <a:avLst/>
            <a:gdLst>
              <a:gd name="connsiteX0" fmla="*/ 0 w 1782216"/>
              <a:gd name="connsiteY0" fmla="*/ 0 h 891108"/>
              <a:gd name="connsiteX1" fmla="*/ 1782216 w 1782216"/>
              <a:gd name="connsiteY1" fmla="*/ 0 h 891108"/>
              <a:gd name="connsiteX2" fmla="*/ 1782216 w 1782216"/>
              <a:gd name="connsiteY2" fmla="*/ 891108 h 891108"/>
              <a:gd name="connsiteX3" fmla="*/ 0 w 1782216"/>
              <a:gd name="connsiteY3" fmla="*/ 891108 h 891108"/>
              <a:gd name="connsiteX4" fmla="*/ 0 w 1782216"/>
              <a:gd name="connsiteY4" fmla="*/ 0 h 89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216" h="891108">
                <a:moveTo>
                  <a:pt x="0" y="0"/>
                </a:moveTo>
                <a:lnTo>
                  <a:pt x="1782216" y="0"/>
                </a:lnTo>
                <a:lnTo>
                  <a:pt x="1782216" y="891108"/>
                </a:lnTo>
                <a:lnTo>
                  <a:pt x="0" y="891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925" tIns="34925" rIns="34925" bIns="34925" numCol="1" spcCol="1270" anchor="ctr" anchorCtr="0">
            <a:noAutofit/>
          </a:bodyPr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5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4171701" y="2458289"/>
            <a:ext cx="1491622" cy="674292"/>
          </a:xfrm>
          <a:custGeom>
            <a:avLst/>
            <a:gdLst>
              <a:gd name="connsiteX0" fmla="*/ 0 w 1782216"/>
              <a:gd name="connsiteY0" fmla="*/ 0 h 891108"/>
              <a:gd name="connsiteX1" fmla="*/ 1782216 w 1782216"/>
              <a:gd name="connsiteY1" fmla="*/ 0 h 891108"/>
              <a:gd name="connsiteX2" fmla="*/ 1782216 w 1782216"/>
              <a:gd name="connsiteY2" fmla="*/ 891108 h 891108"/>
              <a:gd name="connsiteX3" fmla="*/ 0 w 1782216"/>
              <a:gd name="connsiteY3" fmla="*/ 891108 h 891108"/>
              <a:gd name="connsiteX4" fmla="*/ 0 w 1782216"/>
              <a:gd name="connsiteY4" fmla="*/ 0 h 89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216" h="891108">
                <a:moveTo>
                  <a:pt x="0" y="0"/>
                </a:moveTo>
                <a:lnTo>
                  <a:pt x="1782216" y="0"/>
                </a:lnTo>
                <a:lnTo>
                  <a:pt x="1782216" y="891108"/>
                </a:lnTo>
                <a:lnTo>
                  <a:pt x="0" y="891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925" tIns="34925" rIns="34925" bIns="34925" numCol="1" spcCol="1270" anchor="ctr" anchorCtr="0">
            <a:noAutofit/>
          </a:bodyPr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5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161509" y="1395210"/>
            <a:ext cx="3560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b="1" dirty="0">
                <a:latin typeface="Arial" charset="0"/>
                <a:sym typeface="Arial" charset="0"/>
              </a:rPr>
              <a:t>“菜单式（模块式）、自主式”</a:t>
            </a:r>
            <a:endParaRPr lang="en-US" altLang="zh-CN" b="1" dirty="0">
              <a:latin typeface="Arial" charset="0"/>
              <a:sym typeface="Arial" charset="0"/>
            </a:endParaRPr>
          </a:p>
          <a:p>
            <a:r>
              <a:rPr lang="zh-CN" altLang="en-US" b="1" dirty="0">
                <a:latin typeface="Arial" charset="0"/>
                <a:sym typeface="Arial" charset="0"/>
              </a:rPr>
              <a:t>安环健培训体系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171701" y="2606580"/>
            <a:ext cx="1491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电视</a:t>
            </a:r>
          </a:p>
        </p:txBody>
      </p:sp>
      <p:sp>
        <p:nvSpPr>
          <p:cNvPr id="71" name="任意多边形 70"/>
          <p:cNvSpPr/>
          <p:nvPr/>
        </p:nvSpPr>
        <p:spPr>
          <a:xfrm>
            <a:off x="6213656" y="2495746"/>
            <a:ext cx="1491622" cy="674292"/>
          </a:xfrm>
          <a:custGeom>
            <a:avLst/>
            <a:gdLst>
              <a:gd name="connsiteX0" fmla="*/ 0 w 1782216"/>
              <a:gd name="connsiteY0" fmla="*/ 0 h 891108"/>
              <a:gd name="connsiteX1" fmla="*/ 1782216 w 1782216"/>
              <a:gd name="connsiteY1" fmla="*/ 0 h 891108"/>
              <a:gd name="connsiteX2" fmla="*/ 1782216 w 1782216"/>
              <a:gd name="connsiteY2" fmla="*/ 891108 h 891108"/>
              <a:gd name="connsiteX3" fmla="*/ 0 w 1782216"/>
              <a:gd name="connsiteY3" fmla="*/ 891108 h 891108"/>
              <a:gd name="connsiteX4" fmla="*/ 0 w 1782216"/>
              <a:gd name="connsiteY4" fmla="*/ 0 h 89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216" h="891108">
                <a:moveTo>
                  <a:pt x="0" y="0"/>
                </a:moveTo>
                <a:lnTo>
                  <a:pt x="1782216" y="0"/>
                </a:lnTo>
                <a:lnTo>
                  <a:pt x="1782216" y="891108"/>
                </a:lnTo>
                <a:lnTo>
                  <a:pt x="0" y="891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925" tIns="34925" rIns="34925" bIns="34925" numCol="1" spcCol="1270" anchor="ctr" anchorCtr="0">
            <a:noAutofit/>
          </a:bodyPr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5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6283556" y="2482442"/>
            <a:ext cx="1491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易学、易懂、易记</a:t>
            </a:r>
          </a:p>
        </p:txBody>
      </p:sp>
      <p:sp>
        <p:nvSpPr>
          <p:cNvPr id="75" name="任意多边形 74"/>
          <p:cNvSpPr/>
          <p:nvPr/>
        </p:nvSpPr>
        <p:spPr>
          <a:xfrm>
            <a:off x="2213315" y="2458289"/>
            <a:ext cx="1491622" cy="674292"/>
          </a:xfrm>
          <a:custGeom>
            <a:avLst/>
            <a:gdLst>
              <a:gd name="connsiteX0" fmla="*/ 0 w 1782216"/>
              <a:gd name="connsiteY0" fmla="*/ 0 h 891108"/>
              <a:gd name="connsiteX1" fmla="*/ 1782216 w 1782216"/>
              <a:gd name="connsiteY1" fmla="*/ 0 h 891108"/>
              <a:gd name="connsiteX2" fmla="*/ 1782216 w 1782216"/>
              <a:gd name="connsiteY2" fmla="*/ 891108 h 891108"/>
              <a:gd name="connsiteX3" fmla="*/ 0 w 1782216"/>
              <a:gd name="connsiteY3" fmla="*/ 891108 h 891108"/>
              <a:gd name="connsiteX4" fmla="*/ 0 w 1782216"/>
              <a:gd name="connsiteY4" fmla="*/ 0 h 89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216" h="891108">
                <a:moveTo>
                  <a:pt x="0" y="0"/>
                </a:moveTo>
                <a:lnTo>
                  <a:pt x="1782216" y="0"/>
                </a:lnTo>
                <a:lnTo>
                  <a:pt x="1782216" y="891108"/>
                </a:lnTo>
                <a:lnTo>
                  <a:pt x="0" y="891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925" tIns="34925" rIns="34925" bIns="34925" numCol="1" spcCol="1270" anchor="ctr" anchorCtr="0">
            <a:noAutofit/>
          </a:bodyPr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5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2213315" y="2606580"/>
            <a:ext cx="1491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智能终端</a:t>
            </a:r>
          </a:p>
        </p:txBody>
      </p:sp>
      <p:sp>
        <p:nvSpPr>
          <p:cNvPr id="35" name="右大括号 34"/>
          <p:cNvSpPr/>
          <p:nvPr/>
        </p:nvSpPr>
        <p:spPr>
          <a:xfrm>
            <a:off x="1665347" y="1267082"/>
            <a:ext cx="268961" cy="3047177"/>
          </a:xfrm>
          <a:prstGeom prst="rightBrace">
            <a:avLst>
              <a:gd name="adj1" fmla="val 209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22673" y="1469582"/>
            <a:ext cx="16081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动漫</a:t>
            </a:r>
            <a:endParaRPr lang="en-US" altLang="zh-CN" dirty="0">
              <a:latin typeface="Arial" charset="0"/>
              <a:ea typeface="微软雅黑" pitchFamily="34" charset="-122"/>
              <a:sym typeface="Arial" charset="0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影像</a:t>
            </a:r>
            <a:endParaRPr lang="en-US" altLang="zh-CN" dirty="0">
              <a:latin typeface="Arial" charset="0"/>
              <a:ea typeface="微软雅黑" pitchFamily="34" charset="-122"/>
              <a:sym typeface="Arial" charset="0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真人讲解</a:t>
            </a:r>
            <a:endParaRPr lang="en-US" altLang="zh-CN" dirty="0">
              <a:latin typeface="Arial" charset="0"/>
              <a:ea typeface="微软雅黑" pitchFamily="34" charset="-122"/>
              <a:sym typeface="Arial" charset="0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示范操作</a:t>
            </a:r>
            <a:endParaRPr lang="en-US" altLang="zh-CN" dirty="0">
              <a:latin typeface="Arial" charset="0"/>
              <a:ea typeface="微软雅黑" pitchFamily="34" charset="-122"/>
              <a:sym typeface="Arial" charset="0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微电影</a:t>
            </a:r>
            <a:endParaRPr lang="en-US" altLang="zh-CN" dirty="0">
              <a:latin typeface="Arial" charset="0"/>
              <a:ea typeface="微软雅黑" pitchFamily="34" charset="-122"/>
              <a:sym typeface="Arial" charset="0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专题片</a:t>
            </a:r>
          </a:p>
        </p:txBody>
      </p:sp>
      <p:cxnSp>
        <p:nvCxnSpPr>
          <p:cNvPr id="98" name="直接连接符 97"/>
          <p:cNvCxnSpPr>
            <a:endCxn id="37" idx="1"/>
          </p:cNvCxnSpPr>
          <p:nvPr/>
        </p:nvCxnSpPr>
        <p:spPr>
          <a:xfrm>
            <a:off x="4917512" y="3194867"/>
            <a:ext cx="0" cy="1146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任意多边形 98"/>
          <p:cNvSpPr/>
          <p:nvPr/>
        </p:nvSpPr>
        <p:spPr>
          <a:xfrm>
            <a:off x="4171701" y="3498531"/>
            <a:ext cx="1491622" cy="674292"/>
          </a:xfrm>
          <a:custGeom>
            <a:avLst/>
            <a:gdLst>
              <a:gd name="connsiteX0" fmla="*/ 0 w 1782216"/>
              <a:gd name="connsiteY0" fmla="*/ 0 h 891108"/>
              <a:gd name="connsiteX1" fmla="*/ 1782216 w 1782216"/>
              <a:gd name="connsiteY1" fmla="*/ 0 h 891108"/>
              <a:gd name="connsiteX2" fmla="*/ 1782216 w 1782216"/>
              <a:gd name="connsiteY2" fmla="*/ 891108 h 891108"/>
              <a:gd name="connsiteX3" fmla="*/ 0 w 1782216"/>
              <a:gd name="connsiteY3" fmla="*/ 891108 h 891108"/>
              <a:gd name="connsiteX4" fmla="*/ 0 w 1782216"/>
              <a:gd name="connsiteY4" fmla="*/ 0 h 89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216" h="891108">
                <a:moveTo>
                  <a:pt x="0" y="0"/>
                </a:moveTo>
                <a:lnTo>
                  <a:pt x="1782216" y="0"/>
                </a:lnTo>
                <a:lnTo>
                  <a:pt x="1782216" y="891108"/>
                </a:lnTo>
                <a:lnTo>
                  <a:pt x="0" y="891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925" tIns="34925" rIns="34925" bIns="34925" numCol="1" spcCol="1270" anchor="ctr" anchorCtr="0">
            <a:noAutofit/>
          </a:bodyPr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5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171701" y="3456093"/>
            <a:ext cx="1491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丰富的知识内容</a:t>
            </a:r>
          </a:p>
        </p:txBody>
      </p:sp>
      <p:sp>
        <p:nvSpPr>
          <p:cNvPr id="37" name="左大括号 36"/>
          <p:cNvSpPr/>
          <p:nvPr/>
        </p:nvSpPr>
        <p:spPr>
          <a:xfrm rot="5400000">
            <a:off x="4858896" y="526020"/>
            <a:ext cx="117232" cy="77478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279621" y="4619912"/>
            <a:ext cx="123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操作技能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3420387" y="4621264"/>
            <a:ext cx="123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操作规范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4544135" y="4608221"/>
            <a:ext cx="123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应急逃生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5628768" y="4634307"/>
            <a:ext cx="123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三违危害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6780170" y="4590763"/>
            <a:ext cx="123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亲情叮嘱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1146080" y="4613593"/>
            <a:ext cx="123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法规标准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29947" y="4607097"/>
            <a:ext cx="123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事故案例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7914631" y="4626960"/>
            <a:ext cx="123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现身说法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7106879" y="1472755"/>
            <a:ext cx="1462991" cy="1755356"/>
          </a:xfrm>
          <a:prstGeom prst="roundRect">
            <a:avLst>
              <a:gd name="adj" fmla="val 3897"/>
            </a:avLst>
          </a:prstGeom>
          <a:solidFill>
            <a:srgbClr val="64D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076568" y="1473078"/>
            <a:ext cx="1440997" cy="1755356"/>
          </a:xfrm>
          <a:prstGeom prst="roundRect">
            <a:avLst>
              <a:gd name="adj" fmla="val 3897"/>
            </a:avLst>
          </a:prstGeom>
          <a:solidFill>
            <a:srgbClr val="64D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932466" y="1473078"/>
            <a:ext cx="1554788" cy="1755356"/>
          </a:xfrm>
          <a:prstGeom prst="roundRect">
            <a:avLst>
              <a:gd name="adj" fmla="val 3897"/>
            </a:avLst>
          </a:prstGeom>
          <a:solidFill>
            <a:srgbClr val="64D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71828" y="1473078"/>
            <a:ext cx="1471324" cy="1755356"/>
          </a:xfrm>
          <a:prstGeom prst="roundRect">
            <a:avLst>
              <a:gd name="adj" fmla="val 3897"/>
            </a:avLst>
          </a:prstGeom>
          <a:solidFill>
            <a:srgbClr val="64D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cxnSp>
        <p:nvCxnSpPr>
          <p:cNvPr id="21" name="直接连接符 20"/>
          <p:cNvCxnSpPr>
            <a:stCxn id="88" idx="2"/>
            <a:endCxn id="89" idx="6"/>
          </p:cNvCxnSpPr>
          <p:nvPr/>
        </p:nvCxnSpPr>
        <p:spPr>
          <a:xfrm>
            <a:off x="516599" y="481359"/>
            <a:ext cx="8159707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1295636" y="216178"/>
            <a:ext cx="6552728" cy="576064"/>
          </a:xfrm>
          <a:prstGeom prst="roundRect">
            <a:avLst>
              <a:gd name="adj" fmla="val 313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22014" y="269150"/>
            <a:ext cx="6928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r>
              <a:rPr lang="en-US" altLang="zh-CN" dirty="0">
                <a:latin typeface="Arial" charset="0"/>
                <a:ea typeface="微软雅黑" pitchFamily="34" charset="-122"/>
                <a:sym typeface="Arial" charset="0"/>
              </a:rPr>
              <a:t>2.4 </a:t>
            </a: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“菜单式（模块式）、自主式”培训优势</a:t>
            </a:r>
          </a:p>
        </p:txBody>
      </p:sp>
      <p:sp>
        <p:nvSpPr>
          <p:cNvPr id="88" name="椭圆 87"/>
          <p:cNvSpPr/>
          <p:nvPr/>
        </p:nvSpPr>
        <p:spPr>
          <a:xfrm>
            <a:off x="516599" y="40935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8532306" y="40935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9" name="TextBox 20"/>
          <p:cNvSpPr txBox="1"/>
          <p:nvPr/>
        </p:nvSpPr>
        <p:spPr bwMode="auto">
          <a:xfrm>
            <a:off x="814451" y="3538540"/>
            <a:ext cx="7911130" cy="1338800"/>
          </a:xfrm>
          <a:prstGeom prst="rect">
            <a:avLst/>
          </a:prstGeom>
          <a:noFill/>
        </p:spPr>
        <p:txBody>
          <a:bodyPr vert="horz" wrap="square" lIns="91412" tIns="45706" rIns="91412" bIns="45706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让安全教育培训落实到班组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车间；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丰富的安全生产知识内容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——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解决了班组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车间安全教育培训缺内容、缺师资、缺手段的难题。</a:t>
            </a:r>
          </a:p>
        </p:txBody>
      </p:sp>
      <p:sp>
        <p:nvSpPr>
          <p:cNvPr id="52" name="TextBox 19"/>
          <p:cNvSpPr txBox="1">
            <a:spLocks noChangeArrowheads="1"/>
          </p:cNvSpPr>
          <p:nvPr/>
        </p:nvSpPr>
        <p:spPr bwMode="auto">
          <a:xfrm>
            <a:off x="3063465" y="2842993"/>
            <a:ext cx="1292790" cy="3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06" rIns="91412" bIns="45706" numCol="1" anchor="t" anchorCtr="0" compatLnSpc="1">
            <a:spAutoFit/>
          </a:bodyPr>
          <a:lstStyle>
            <a:defPPr>
              <a:defRPr lang="zh-CN"/>
            </a:defPPr>
            <a:lvl1pPr algn="ctr" defTabSz="913765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宋体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安培教材</a:t>
            </a:r>
            <a:endParaRPr lang="zh-CN" altLang="zh-CN" dirty="0">
              <a:latin typeface="Arial" charset="0"/>
              <a:sym typeface="Arial" charset="0"/>
            </a:endParaRPr>
          </a:p>
        </p:txBody>
      </p:sp>
      <p:sp>
        <p:nvSpPr>
          <p:cNvPr id="56" name="TextBox 19"/>
          <p:cNvSpPr txBox="1">
            <a:spLocks noChangeArrowheads="1"/>
          </p:cNvSpPr>
          <p:nvPr/>
        </p:nvSpPr>
        <p:spPr bwMode="auto">
          <a:xfrm>
            <a:off x="7053145" y="2860760"/>
            <a:ext cx="1672436" cy="3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06" rIns="91412" bIns="45706" numCol="1" anchor="t" anchorCtr="0" compatLnSpc="1">
            <a:spAutoFit/>
          </a:bodyPr>
          <a:lstStyle>
            <a:defPPr>
              <a:defRPr lang="zh-CN"/>
            </a:defPPr>
            <a:lvl1pPr algn="ctr" defTabSz="913765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宋体" charset="-122"/>
              </a:defRPr>
            </a:lvl1pPr>
          </a:lstStyle>
          <a:p>
            <a:r>
              <a:rPr lang="en-US" altLang="zh-CN" dirty="0">
                <a:latin typeface="Arial" charset="0"/>
                <a:sym typeface="Arial" charset="0"/>
              </a:rPr>
              <a:t>PPT</a:t>
            </a:r>
            <a:endParaRPr lang="zh-CN" altLang="zh-CN" dirty="0">
              <a:latin typeface="Arial" charset="0"/>
              <a:sym typeface="Arial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27" y="1473256"/>
            <a:ext cx="1471324" cy="1353422"/>
          </a:xfrm>
          <a:prstGeom prst="roundRect">
            <a:avLst>
              <a:gd name="adj" fmla="val 296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4"/>
            </a:solidFill>
          </a:ln>
          <a:effectLst/>
        </p:spPr>
      </p:pic>
      <p:pic>
        <p:nvPicPr>
          <p:cNvPr id="3" name="图片 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937108" y="1473256"/>
            <a:ext cx="1550146" cy="1353600"/>
          </a:xfrm>
          <a:prstGeom prst="roundRect">
            <a:avLst>
              <a:gd name="adj" fmla="val 4372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4"/>
            </a:solidFill>
          </a:ln>
          <a:effectLst/>
        </p:spPr>
      </p:pic>
      <p:pic>
        <p:nvPicPr>
          <p:cNvPr id="4" name="图片 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076569" y="1473078"/>
            <a:ext cx="1440996" cy="1353600"/>
          </a:xfrm>
          <a:prstGeom prst="roundRect">
            <a:avLst>
              <a:gd name="adj" fmla="val 2261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4"/>
            </a:solidFill>
          </a:ln>
          <a:effectLst/>
        </p:spPr>
      </p:pic>
      <p:pic>
        <p:nvPicPr>
          <p:cNvPr id="5" name="图片 4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7106880" y="1473078"/>
            <a:ext cx="1462990" cy="1353600"/>
          </a:xfrm>
          <a:prstGeom prst="roundRect">
            <a:avLst>
              <a:gd name="adj" fmla="val 3668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4"/>
            </a:solidFill>
          </a:ln>
          <a:effectLst/>
        </p:spPr>
      </p:pic>
      <p:sp>
        <p:nvSpPr>
          <p:cNvPr id="50" name="TextBox 19"/>
          <p:cNvSpPr txBox="1">
            <a:spLocks noChangeArrowheads="1"/>
          </p:cNvSpPr>
          <p:nvPr/>
        </p:nvSpPr>
        <p:spPr bwMode="auto">
          <a:xfrm>
            <a:off x="1045153" y="2859130"/>
            <a:ext cx="1124672" cy="3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06" rIns="91412" bIns="45706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Arial" charset="0"/>
                <a:ea typeface="微软雅黑" pitchFamily="34" charset="-122"/>
                <a:cs typeface="宋体" charset="-122"/>
                <a:sym typeface="Arial" charset="0"/>
              </a:rPr>
              <a:t>宣传片</a:t>
            </a:r>
            <a:endParaRPr lang="zh-CN" altLang="zh-CN" b="1" dirty="0">
              <a:solidFill>
                <a:schemeClr val="bg1"/>
              </a:solidFill>
              <a:latin typeface="Arial" charset="0"/>
              <a:ea typeface="微软雅黑" pitchFamily="34" charset="-122"/>
              <a:cs typeface="宋体" charset="-122"/>
              <a:sym typeface="Arial" charset="0"/>
            </a:endParaRPr>
          </a:p>
        </p:txBody>
      </p:sp>
      <p:sp>
        <p:nvSpPr>
          <p:cNvPr id="54" name="TextBox 19"/>
          <p:cNvSpPr txBox="1">
            <a:spLocks noChangeArrowheads="1"/>
          </p:cNvSpPr>
          <p:nvPr/>
        </p:nvSpPr>
        <p:spPr bwMode="auto">
          <a:xfrm>
            <a:off x="5023248" y="2842904"/>
            <a:ext cx="1672436" cy="3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06" rIns="91412" bIns="45706" numCol="1" anchor="t" anchorCtr="0" compatLnSpc="1">
            <a:spAutoFit/>
          </a:bodyPr>
          <a:lstStyle>
            <a:defPPr>
              <a:defRPr lang="zh-CN"/>
            </a:defPPr>
            <a:lvl1pPr algn="ctr" defTabSz="913765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宋体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体感交互 </a:t>
            </a:r>
            <a:endParaRPr lang="zh-CN" altLang="zh-CN" dirty="0">
              <a:latin typeface="Arial" charset="0"/>
              <a:sym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/>
          <p:cNvCxnSpPr>
            <a:stCxn id="88" idx="2"/>
            <a:endCxn id="89" idx="6"/>
          </p:cNvCxnSpPr>
          <p:nvPr/>
        </p:nvCxnSpPr>
        <p:spPr>
          <a:xfrm>
            <a:off x="516599" y="481359"/>
            <a:ext cx="8159707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1295636" y="216178"/>
            <a:ext cx="6552728" cy="576064"/>
          </a:xfrm>
          <a:prstGeom prst="roundRect">
            <a:avLst>
              <a:gd name="adj" fmla="val 313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22014" y="269150"/>
            <a:ext cx="6928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r>
              <a:rPr lang="en-US" altLang="zh-CN" dirty="0">
                <a:latin typeface="Arial" charset="0"/>
                <a:ea typeface="微软雅黑" pitchFamily="34" charset="-122"/>
                <a:sym typeface="Arial" charset="0"/>
              </a:rPr>
              <a:t>2.4 </a:t>
            </a: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“菜单式（模块式）、自主式”培训优势</a:t>
            </a:r>
          </a:p>
        </p:txBody>
      </p:sp>
      <p:sp>
        <p:nvSpPr>
          <p:cNvPr id="88" name="椭圆 87"/>
          <p:cNvSpPr/>
          <p:nvPr/>
        </p:nvSpPr>
        <p:spPr>
          <a:xfrm>
            <a:off x="516599" y="40935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8532306" y="40935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3635084" y="1912325"/>
            <a:ext cx="2384151" cy="2384151"/>
          </a:xfrm>
          <a:custGeom>
            <a:avLst/>
            <a:gdLst>
              <a:gd name="connsiteX0" fmla="*/ 0 w 2384151"/>
              <a:gd name="connsiteY0" fmla="*/ 1192076 h 2384151"/>
              <a:gd name="connsiteX1" fmla="*/ 1192076 w 2384151"/>
              <a:gd name="connsiteY1" fmla="*/ 0 h 2384151"/>
              <a:gd name="connsiteX2" fmla="*/ 2384152 w 2384151"/>
              <a:gd name="connsiteY2" fmla="*/ 1192076 h 2384151"/>
              <a:gd name="connsiteX3" fmla="*/ 1192076 w 2384151"/>
              <a:gd name="connsiteY3" fmla="*/ 2384152 h 2384151"/>
              <a:gd name="connsiteX4" fmla="*/ 0 w 2384151"/>
              <a:gd name="connsiteY4" fmla="*/ 1192076 h 238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4151" h="2384151">
                <a:moveTo>
                  <a:pt x="0" y="1192076"/>
                </a:moveTo>
                <a:cubicBezTo>
                  <a:pt x="0" y="533711"/>
                  <a:pt x="533711" y="0"/>
                  <a:pt x="1192076" y="0"/>
                </a:cubicBezTo>
                <a:cubicBezTo>
                  <a:pt x="1850441" y="0"/>
                  <a:pt x="2384152" y="533711"/>
                  <a:pt x="2384152" y="1192076"/>
                </a:cubicBezTo>
                <a:cubicBezTo>
                  <a:pt x="2384152" y="1850441"/>
                  <a:pt x="1850441" y="2384152"/>
                  <a:pt x="1192076" y="2384152"/>
                </a:cubicBezTo>
                <a:cubicBezTo>
                  <a:pt x="533711" y="2384152"/>
                  <a:pt x="0" y="1850441"/>
                  <a:pt x="0" y="1192076"/>
                </a:cubicBezTo>
                <a:close/>
              </a:path>
            </a:pathLst>
          </a:custGeom>
          <a:solidFill>
            <a:srgbClr val="64D0D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15191" tIns="415191" rIns="415191" bIns="415191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2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216106" y="933210"/>
            <a:ext cx="1192075" cy="1192075"/>
          </a:xfrm>
          <a:custGeom>
            <a:avLst/>
            <a:gdLst>
              <a:gd name="connsiteX0" fmla="*/ 0 w 1192075"/>
              <a:gd name="connsiteY0" fmla="*/ 596038 h 1192075"/>
              <a:gd name="connsiteX1" fmla="*/ 596038 w 1192075"/>
              <a:gd name="connsiteY1" fmla="*/ 0 h 1192075"/>
              <a:gd name="connsiteX2" fmla="*/ 1192076 w 1192075"/>
              <a:gd name="connsiteY2" fmla="*/ 596038 h 1192075"/>
              <a:gd name="connsiteX3" fmla="*/ 596038 w 1192075"/>
              <a:gd name="connsiteY3" fmla="*/ 1192076 h 1192075"/>
              <a:gd name="connsiteX4" fmla="*/ 0 w 1192075"/>
              <a:gd name="connsiteY4" fmla="*/ 596038 h 11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075" h="1192075">
                <a:moveTo>
                  <a:pt x="0" y="596038"/>
                </a:moveTo>
                <a:cubicBezTo>
                  <a:pt x="0" y="266855"/>
                  <a:pt x="266855" y="0"/>
                  <a:pt x="596038" y="0"/>
                </a:cubicBezTo>
                <a:cubicBezTo>
                  <a:pt x="925221" y="0"/>
                  <a:pt x="1192076" y="266855"/>
                  <a:pt x="1192076" y="596038"/>
                </a:cubicBezTo>
                <a:cubicBezTo>
                  <a:pt x="1192076" y="925221"/>
                  <a:pt x="925221" y="1192076"/>
                  <a:pt x="596038" y="1192076"/>
                </a:cubicBezTo>
                <a:cubicBezTo>
                  <a:pt x="266855" y="1192076"/>
                  <a:pt x="0" y="925221"/>
                  <a:pt x="0" y="596038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07595" tIns="207595" rIns="207595" bIns="207595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6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5445702" y="1539767"/>
            <a:ext cx="1192075" cy="1192075"/>
          </a:xfrm>
          <a:custGeom>
            <a:avLst/>
            <a:gdLst>
              <a:gd name="connsiteX0" fmla="*/ 0 w 1192075"/>
              <a:gd name="connsiteY0" fmla="*/ 596038 h 1192075"/>
              <a:gd name="connsiteX1" fmla="*/ 596038 w 1192075"/>
              <a:gd name="connsiteY1" fmla="*/ 0 h 1192075"/>
              <a:gd name="connsiteX2" fmla="*/ 1192076 w 1192075"/>
              <a:gd name="connsiteY2" fmla="*/ 596038 h 1192075"/>
              <a:gd name="connsiteX3" fmla="*/ 596038 w 1192075"/>
              <a:gd name="connsiteY3" fmla="*/ 1192076 h 1192075"/>
              <a:gd name="connsiteX4" fmla="*/ 0 w 1192075"/>
              <a:gd name="connsiteY4" fmla="*/ 596038 h 11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075" h="1192075">
                <a:moveTo>
                  <a:pt x="0" y="596038"/>
                </a:moveTo>
                <a:cubicBezTo>
                  <a:pt x="0" y="266855"/>
                  <a:pt x="266855" y="0"/>
                  <a:pt x="596038" y="0"/>
                </a:cubicBezTo>
                <a:cubicBezTo>
                  <a:pt x="925221" y="0"/>
                  <a:pt x="1192076" y="266855"/>
                  <a:pt x="1192076" y="596038"/>
                </a:cubicBezTo>
                <a:cubicBezTo>
                  <a:pt x="1192076" y="925221"/>
                  <a:pt x="925221" y="1192076"/>
                  <a:pt x="596038" y="1192076"/>
                </a:cubicBezTo>
                <a:cubicBezTo>
                  <a:pt x="266855" y="1192076"/>
                  <a:pt x="0" y="925221"/>
                  <a:pt x="0" y="596038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07595" tIns="207595" rIns="207595" bIns="207595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6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5745679" y="2854051"/>
            <a:ext cx="1192075" cy="1192075"/>
          </a:xfrm>
          <a:custGeom>
            <a:avLst/>
            <a:gdLst>
              <a:gd name="connsiteX0" fmla="*/ 0 w 1192075"/>
              <a:gd name="connsiteY0" fmla="*/ 596038 h 1192075"/>
              <a:gd name="connsiteX1" fmla="*/ 596038 w 1192075"/>
              <a:gd name="connsiteY1" fmla="*/ 0 h 1192075"/>
              <a:gd name="connsiteX2" fmla="*/ 1192076 w 1192075"/>
              <a:gd name="connsiteY2" fmla="*/ 596038 h 1192075"/>
              <a:gd name="connsiteX3" fmla="*/ 596038 w 1192075"/>
              <a:gd name="connsiteY3" fmla="*/ 1192076 h 1192075"/>
              <a:gd name="connsiteX4" fmla="*/ 0 w 1192075"/>
              <a:gd name="connsiteY4" fmla="*/ 596038 h 11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075" h="1192075">
                <a:moveTo>
                  <a:pt x="0" y="596038"/>
                </a:moveTo>
                <a:cubicBezTo>
                  <a:pt x="0" y="266855"/>
                  <a:pt x="266855" y="0"/>
                  <a:pt x="596038" y="0"/>
                </a:cubicBezTo>
                <a:cubicBezTo>
                  <a:pt x="925221" y="0"/>
                  <a:pt x="1192076" y="266855"/>
                  <a:pt x="1192076" y="596038"/>
                </a:cubicBezTo>
                <a:cubicBezTo>
                  <a:pt x="1192076" y="925221"/>
                  <a:pt x="925221" y="1192076"/>
                  <a:pt x="596038" y="1192076"/>
                </a:cubicBezTo>
                <a:cubicBezTo>
                  <a:pt x="266855" y="1192076"/>
                  <a:pt x="0" y="925221"/>
                  <a:pt x="0" y="596038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07595" tIns="207595" rIns="207595" bIns="207595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6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4905163" y="3908025"/>
            <a:ext cx="1192075" cy="1192075"/>
          </a:xfrm>
          <a:custGeom>
            <a:avLst/>
            <a:gdLst>
              <a:gd name="connsiteX0" fmla="*/ 0 w 1192075"/>
              <a:gd name="connsiteY0" fmla="*/ 596038 h 1192075"/>
              <a:gd name="connsiteX1" fmla="*/ 596038 w 1192075"/>
              <a:gd name="connsiteY1" fmla="*/ 0 h 1192075"/>
              <a:gd name="connsiteX2" fmla="*/ 1192076 w 1192075"/>
              <a:gd name="connsiteY2" fmla="*/ 596038 h 1192075"/>
              <a:gd name="connsiteX3" fmla="*/ 596038 w 1192075"/>
              <a:gd name="connsiteY3" fmla="*/ 1192076 h 1192075"/>
              <a:gd name="connsiteX4" fmla="*/ 0 w 1192075"/>
              <a:gd name="connsiteY4" fmla="*/ 596038 h 11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075" h="1192075">
                <a:moveTo>
                  <a:pt x="0" y="596038"/>
                </a:moveTo>
                <a:cubicBezTo>
                  <a:pt x="0" y="266855"/>
                  <a:pt x="266855" y="0"/>
                  <a:pt x="596038" y="0"/>
                </a:cubicBezTo>
                <a:cubicBezTo>
                  <a:pt x="925221" y="0"/>
                  <a:pt x="1192076" y="266855"/>
                  <a:pt x="1192076" y="596038"/>
                </a:cubicBezTo>
                <a:cubicBezTo>
                  <a:pt x="1192076" y="925221"/>
                  <a:pt x="925221" y="1192076"/>
                  <a:pt x="596038" y="1192076"/>
                </a:cubicBezTo>
                <a:cubicBezTo>
                  <a:pt x="266855" y="1192076"/>
                  <a:pt x="0" y="925221"/>
                  <a:pt x="0" y="596038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07595" tIns="207595" rIns="207595" bIns="207595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6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3557080" y="3908025"/>
            <a:ext cx="1192075" cy="1192075"/>
          </a:xfrm>
          <a:custGeom>
            <a:avLst/>
            <a:gdLst>
              <a:gd name="connsiteX0" fmla="*/ 0 w 1192075"/>
              <a:gd name="connsiteY0" fmla="*/ 596038 h 1192075"/>
              <a:gd name="connsiteX1" fmla="*/ 596038 w 1192075"/>
              <a:gd name="connsiteY1" fmla="*/ 0 h 1192075"/>
              <a:gd name="connsiteX2" fmla="*/ 1192076 w 1192075"/>
              <a:gd name="connsiteY2" fmla="*/ 596038 h 1192075"/>
              <a:gd name="connsiteX3" fmla="*/ 596038 w 1192075"/>
              <a:gd name="connsiteY3" fmla="*/ 1192076 h 1192075"/>
              <a:gd name="connsiteX4" fmla="*/ 0 w 1192075"/>
              <a:gd name="connsiteY4" fmla="*/ 596038 h 11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075" h="1192075">
                <a:moveTo>
                  <a:pt x="0" y="596038"/>
                </a:moveTo>
                <a:cubicBezTo>
                  <a:pt x="0" y="266855"/>
                  <a:pt x="266855" y="0"/>
                  <a:pt x="596038" y="0"/>
                </a:cubicBezTo>
                <a:cubicBezTo>
                  <a:pt x="925221" y="0"/>
                  <a:pt x="1192076" y="266855"/>
                  <a:pt x="1192076" y="596038"/>
                </a:cubicBezTo>
                <a:cubicBezTo>
                  <a:pt x="1192076" y="925221"/>
                  <a:pt x="925221" y="1192076"/>
                  <a:pt x="596038" y="1192076"/>
                </a:cubicBezTo>
                <a:cubicBezTo>
                  <a:pt x="266855" y="1192076"/>
                  <a:pt x="0" y="925221"/>
                  <a:pt x="0" y="596038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07595" tIns="207595" rIns="207595" bIns="207595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6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2716564" y="2854051"/>
            <a:ext cx="1192075" cy="1192075"/>
          </a:xfrm>
          <a:custGeom>
            <a:avLst/>
            <a:gdLst>
              <a:gd name="connsiteX0" fmla="*/ 0 w 1192075"/>
              <a:gd name="connsiteY0" fmla="*/ 596038 h 1192075"/>
              <a:gd name="connsiteX1" fmla="*/ 596038 w 1192075"/>
              <a:gd name="connsiteY1" fmla="*/ 0 h 1192075"/>
              <a:gd name="connsiteX2" fmla="*/ 1192076 w 1192075"/>
              <a:gd name="connsiteY2" fmla="*/ 596038 h 1192075"/>
              <a:gd name="connsiteX3" fmla="*/ 596038 w 1192075"/>
              <a:gd name="connsiteY3" fmla="*/ 1192076 h 1192075"/>
              <a:gd name="connsiteX4" fmla="*/ 0 w 1192075"/>
              <a:gd name="connsiteY4" fmla="*/ 596038 h 11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075" h="1192075">
                <a:moveTo>
                  <a:pt x="0" y="596038"/>
                </a:moveTo>
                <a:cubicBezTo>
                  <a:pt x="0" y="266855"/>
                  <a:pt x="266855" y="0"/>
                  <a:pt x="596038" y="0"/>
                </a:cubicBezTo>
                <a:cubicBezTo>
                  <a:pt x="925221" y="0"/>
                  <a:pt x="1192076" y="266855"/>
                  <a:pt x="1192076" y="596038"/>
                </a:cubicBezTo>
                <a:cubicBezTo>
                  <a:pt x="1192076" y="925221"/>
                  <a:pt x="925221" y="1192076"/>
                  <a:pt x="596038" y="1192076"/>
                </a:cubicBezTo>
                <a:cubicBezTo>
                  <a:pt x="266855" y="1192076"/>
                  <a:pt x="0" y="925221"/>
                  <a:pt x="0" y="596038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07595" tIns="207595" rIns="207595" bIns="207595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6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3016541" y="1539767"/>
            <a:ext cx="1192075" cy="1192075"/>
          </a:xfrm>
          <a:custGeom>
            <a:avLst/>
            <a:gdLst>
              <a:gd name="connsiteX0" fmla="*/ 0 w 1192075"/>
              <a:gd name="connsiteY0" fmla="*/ 596038 h 1192075"/>
              <a:gd name="connsiteX1" fmla="*/ 596038 w 1192075"/>
              <a:gd name="connsiteY1" fmla="*/ 0 h 1192075"/>
              <a:gd name="connsiteX2" fmla="*/ 1192076 w 1192075"/>
              <a:gd name="connsiteY2" fmla="*/ 596038 h 1192075"/>
              <a:gd name="connsiteX3" fmla="*/ 596038 w 1192075"/>
              <a:gd name="connsiteY3" fmla="*/ 1192076 h 1192075"/>
              <a:gd name="connsiteX4" fmla="*/ 0 w 1192075"/>
              <a:gd name="connsiteY4" fmla="*/ 596038 h 11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075" h="1192075">
                <a:moveTo>
                  <a:pt x="0" y="596038"/>
                </a:moveTo>
                <a:cubicBezTo>
                  <a:pt x="0" y="266855"/>
                  <a:pt x="266855" y="0"/>
                  <a:pt x="596038" y="0"/>
                </a:cubicBezTo>
                <a:cubicBezTo>
                  <a:pt x="925221" y="0"/>
                  <a:pt x="1192076" y="266855"/>
                  <a:pt x="1192076" y="596038"/>
                </a:cubicBezTo>
                <a:cubicBezTo>
                  <a:pt x="1192076" y="925221"/>
                  <a:pt x="925221" y="1192076"/>
                  <a:pt x="596038" y="1192076"/>
                </a:cubicBezTo>
                <a:cubicBezTo>
                  <a:pt x="266855" y="1192076"/>
                  <a:pt x="0" y="925221"/>
                  <a:pt x="0" y="596038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07595" tIns="207595" rIns="207595" bIns="207595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6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81821" y="1113907"/>
            <a:ext cx="108107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主要</a:t>
            </a:r>
            <a:endParaRPr lang="en-US" altLang="zh-CN" dirty="0">
              <a:latin typeface="Arial" charset="0"/>
              <a:sym typeface="Arial" charset="0"/>
            </a:endParaRPr>
          </a:p>
          <a:p>
            <a:r>
              <a:rPr lang="zh-CN" altLang="en-US" dirty="0">
                <a:latin typeface="Arial" charset="0"/>
                <a:sym typeface="Arial" charset="0"/>
              </a:rPr>
              <a:t>负责人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501182" y="1784789"/>
            <a:ext cx="108107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安管</a:t>
            </a:r>
            <a:endParaRPr lang="en-US" altLang="zh-CN" dirty="0">
              <a:latin typeface="Arial" charset="0"/>
              <a:sym typeface="Arial" charset="0"/>
            </a:endParaRPr>
          </a:p>
          <a:p>
            <a:r>
              <a:rPr lang="zh-CN" altLang="en-US" dirty="0">
                <a:latin typeface="Arial" charset="0"/>
                <a:sym typeface="Arial" charset="0"/>
              </a:rPr>
              <a:t>人员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844612" y="3091657"/>
            <a:ext cx="108107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特殊作业人员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989535" y="4296503"/>
            <a:ext cx="1081079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班组长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586818" y="4137137"/>
            <a:ext cx="108107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从业</a:t>
            </a:r>
            <a:endParaRPr lang="en-US" altLang="zh-CN" dirty="0">
              <a:latin typeface="Arial" charset="0"/>
              <a:sym typeface="Arial" charset="0"/>
            </a:endParaRPr>
          </a:p>
          <a:p>
            <a:r>
              <a:rPr lang="zh-CN" altLang="en-US" dirty="0">
                <a:latin typeface="Arial" charset="0"/>
                <a:sym typeface="Arial" charset="0"/>
              </a:rPr>
              <a:t>人员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788172" y="3088996"/>
            <a:ext cx="108107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监管监察人员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078303" y="1787545"/>
            <a:ext cx="108107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专题专项培训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843861" y="2633293"/>
            <a:ext cx="1966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人员</a:t>
            </a:r>
            <a:endParaRPr lang="en-US" altLang="zh-CN" sz="2000" b="1" dirty="0">
              <a:solidFill>
                <a:schemeClr val="bg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全面覆盖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/>
          <p:cNvCxnSpPr>
            <a:stCxn id="88" idx="2"/>
            <a:endCxn id="89" idx="6"/>
          </p:cNvCxnSpPr>
          <p:nvPr/>
        </p:nvCxnSpPr>
        <p:spPr>
          <a:xfrm>
            <a:off x="516599" y="481359"/>
            <a:ext cx="8159707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1295636" y="216178"/>
            <a:ext cx="6552728" cy="576064"/>
          </a:xfrm>
          <a:prstGeom prst="roundRect">
            <a:avLst>
              <a:gd name="adj" fmla="val 436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22014" y="269150"/>
            <a:ext cx="6928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r>
              <a:rPr lang="en-US" altLang="zh-CN" dirty="0">
                <a:latin typeface="Arial" charset="0"/>
                <a:ea typeface="微软雅黑" pitchFamily="34" charset="-122"/>
                <a:sym typeface="Arial" charset="0"/>
              </a:rPr>
              <a:t>2.4</a:t>
            </a: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“菜单式（模块式）、自主式”培训优势</a:t>
            </a:r>
          </a:p>
        </p:txBody>
      </p:sp>
      <p:sp>
        <p:nvSpPr>
          <p:cNvPr id="88" name="椭圆 87"/>
          <p:cNvSpPr/>
          <p:nvPr/>
        </p:nvSpPr>
        <p:spPr>
          <a:xfrm>
            <a:off x="516599" y="40935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8532306" y="40935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空心弧 3"/>
          <p:cNvSpPr/>
          <p:nvPr/>
        </p:nvSpPr>
        <p:spPr>
          <a:xfrm>
            <a:off x="3104922" y="1318792"/>
            <a:ext cx="3326652" cy="3326652"/>
          </a:xfrm>
          <a:prstGeom prst="blockArc">
            <a:avLst>
              <a:gd name="adj1" fmla="val 10799622"/>
              <a:gd name="adj2" fmla="val 16240360"/>
              <a:gd name="adj3" fmla="val 464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5" name="空心弧 4"/>
          <p:cNvSpPr/>
          <p:nvPr/>
        </p:nvSpPr>
        <p:spPr>
          <a:xfrm>
            <a:off x="3104922" y="1318970"/>
            <a:ext cx="3326652" cy="3326652"/>
          </a:xfrm>
          <a:prstGeom prst="blockArc">
            <a:avLst>
              <a:gd name="adj1" fmla="val 5400000"/>
              <a:gd name="adj2" fmla="val 10800000"/>
              <a:gd name="adj3" fmla="val 464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" name="空心弧 5"/>
          <p:cNvSpPr/>
          <p:nvPr/>
        </p:nvSpPr>
        <p:spPr>
          <a:xfrm>
            <a:off x="3104922" y="1318970"/>
            <a:ext cx="3326652" cy="3326652"/>
          </a:xfrm>
          <a:prstGeom prst="blockArc">
            <a:avLst>
              <a:gd name="adj1" fmla="val 0"/>
              <a:gd name="adj2" fmla="val 5400000"/>
              <a:gd name="adj3" fmla="val 464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7" name="空心弧 6"/>
          <p:cNvSpPr/>
          <p:nvPr/>
        </p:nvSpPr>
        <p:spPr>
          <a:xfrm>
            <a:off x="3104922" y="1318792"/>
            <a:ext cx="3326652" cy="3326652"/>
          </a:xfrm>
          <a:prstGeom prst="blockArc">
            <a:avLst>
              <a:gd name="adj1" fmla="val 16240360"/>
              <a:gd name="adj2" fmla="val 378"/>
              <a:gd name="adj3" fmla="val 464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4002229" y="2216277"/>
            <a:ext cx="1532039" cy="1532039"/>
          </a:xfrm>
          <a:custGeom>
            <a:avLst/>
            <a:gdLst>
              <a:gd name="connsiteX0" fmla="*/ 0 w 1532039"/>
              <a:gd name="connsiteY0" fmla="*/ 766020 h 1532039"/>
              <a:gd name="connsiteX1" fmla="*/ 766020 w 1532039"/>
              <a:gd name="connsiteY1" fmla="*/ 0 h 1532039"/>
              <a:gd name="connsiteX2" fmla="*/ 1532040 w 1532039"/>
              <a:gd name="connsiteY2" fmla="*/ 766020 h 1532039"/>
              <a:gd name="connsiteX3" fmla="*/ 766020 w 1532039"/>
              <a:gd name="connsiteY3" fmla="*/ 1532040 h 1532039"/>
              <a:gd name="connsiteX4" fmla="*/ 0 w 1532039"/>
              <a:gd name="connsiteY4" fmla="*/ 766020 h 153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2039" h="1532039">
                <a:moveTo>
                  <a:pt x="0" y="766020"/>
                </a:moveTo>
                <a:cubicBezTo>
                  <a:pt x="0" y="342959"/>
                  <a:pt x="342959" y="0"/>
                  <a:pt x="766020" y="0"/>
                </a:cubicBezTo>
                <a:cubicBezTo>
                  <a:pt x="1189081" y="0"/>
                  <a:pt x="1532040" y="342959"/>
                  <a:pt x="1532040" y="766020"/>
                </a:cubicBezTo>
                <a:cubicBezTo>
                  <a:pt x="1532040" y="1189081"/>
                  <a:pt x="1189081" y="1532040"/>
                  <a:pt x="766020" y="1532040"/>
                </a:cubicBezTo>
                <a:cubicBezTo>
                  <a:pt x="342959" y="1532040"/>
                  <a:pt x="0" y="1189081"/>
                  <a:pt x="0" y="766020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542" tIns="267542" rIns="267542" bIns="267542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4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4251109" y="821297"/>
            <a:ext cx="1072427" cy="1072427"/>
          </a:xfrm>
          <a:custGeom>
            <a:avLst/>
            <a:gdLst>
              <a:gd name="connsiteX0" fmla="*/ 0 w 1072427"/>
              <a:gd name="connsiteY0" fmla="*/ 536214 h 1072427"/>
              <a:gd name="connsiteX1" fmla="*/ 536214 w 1072427"/>
              <a:gd name="connsiteY1" fmla="*/ 0 h 1072427"/>
              <a:gd name="connsiteX2" fmla="*/ 1072428 w 1072427"/>
              <a:gd name="connsiteY2" fmla="*/ 536214 h 1072427"/>
              <a:gd name="connsiteX3" fmla="*/ 536214 w 1072427"/>
              <a:gd name="connsiteY3" fmla="*/ 1072428 h 1072427"/>
              <a:gd name="connsiteX4" fmla="*/ 0 w 1072427"/>
              <a:gd name="connsiteY4" fmla="*/ 536214 h 107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427" h="1072427">
                <a:moveTo>
                  <a:pt x="0" y="536214"/>
                </a:moveTo>
                <a:cubicBezTo>
                  <a:pt x="0" y="240071"/>
                  <a:pt x="240071" y="0"/>
                  <a:pt x="536214" y="0"/>
                </a:cubicBezTo>
                <a:cubicBezTo>
                  <a:pt x="832357" y="0"/>
                  <a:pt x="1072428" y="240071"/>
                  <a:pt x="1072428" y="536214"/>
                </a:cubicBezTo>
                <a:cubicBezTo>
                  <a:pt x="1072428" y="832357"/>
                  <a:pt x="832357" y="1072428"/>
                  <a:pt x="536214" y="1072428"/>
                </a:cubicBezTo>
                <a:cubicBezTo>
                  <a:pt x="240071" y="1072428"/>
                  <a:pt x="0" y="832357"/>
                  <a:pt x="0" y="536214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263" tIns="186263" rIns="186263" bIns="186263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3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5856753" y="2446083"/>
            <a:ext cx="1072427" cy="1072427"/>
          </a:xfrm>
          <a:custGeom>
            <a:avLst/>
            <a:gdLst>
              <a:gd name="connsiteX0" fmla="*/ 0 w 1072427"/>
              <a:gd name="connsiteY0" fmla="*/ 536214 h 1072427"/>
              <a:gd name="connsiteX1" fmla="*/ 536214 w 1072427"/>
              <a:gd name="connsiteY1" fmla="*/ 0 h 1072427"/>
              <a:gd name="connsiteX2" fmla="*/ 1072428 w 1072427"/>
              <a:gd name="connsiteY2" fmla="*/ 536214 h 1072427"/>
              <a:gd name="connsiteX3" fmla="*/ 536214 w 1072427"/>
              <a:gd name="connsiteY3" fmla="*/ 1072428 h 1072427"/>
              <a:gd name="connsiteX4" fmla="*/ 0 w 1072427"/>
              <a:gd name="connsiteY4" fmla="*/ 536214 h 107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427" h="1072427">
                <a:moveTo>
                  <a:pt x="0" y="536214"/>
                </a:moveTo>
                <a:cubicBezTo>
                  <a:pt x="0" y="240071"/>
                  <a:pt x="240071" y="0"/>
                  <a:pt x="536214" y="0"/>
                </a:cubicBezTo>
                <a:cubicBezTo>
                  <a:pt x="832357" y="0"/>
                  <a:pt x="1072428" y="240071"/>
                  <a:pt x="1072428" y="536214"/>
                </a:cubicBezTo>
                <a:cubicBezTo>
                  <a:pt x="1072428" y="832357"/>
                  <a:pt x="832357" y="1072428"/>
                  <a:pt x="536214" y="1072428"/>
                </a:cubicBezTo>
                <a:cubicBezTo>
                  <a:pt x="240071" y="1072428"/>
                  <a:pt x="0" y="832357"/>
                  <a:pt x="0" y="536214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263" tIns="186263" rIns="186263" bIns="186263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3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4232035" y="4070801"/>
            <a:ext cx="1072427" cy="1072427"/>
          </a:xfrm>
          <a:custGeom>
            <a:avLst/>
            <a:gdLst>
              <a:gd name="connsiteX0" fmla="*/ 0 w 1072427"/>
              <a:gd name="connsiteY0" fmla="*/ 536214 h 1072427"/>
              <a:gd name="connsiteX1" fmla="*/ 536214 w 1072427"/>
              <a:gd name="connsiteY1" fmla="*/ 0 h 1072427"/>
              <a:gd name="connsiteX2" fmla="*/ 1072428 w 1072427"/>
              <a:gd name="connsiteY2" fmla="*/ 536214 h 1072427"/>
              <a:gd name="connsiteX3" fmla="*/ 536214 w 1072427"/>
              <a:gd name="connsiteY3" fmla="*/ 1072428 h 1072427"/>
              <a:gd name="connsiteX4" fmla="*/ 0 w 1072427"/>
              <a:gd name="connsiteY4" fmla="*/ 536214 h 107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427" h="1072427">
                <a:moveTo>
                  <a:pt x="0" y="536214"/>
                </a:moveTo>
                <a:cubicBezTo>
                  <a:pt x="0" y="240071"/>
                  <a:pt x="240071" y="0"/>
                  <a:pt x="536214" y="0"/>
                </a:cubicBezTo>
                <a:cubicBezTo>
                  <a:pt x="832357" y="0"/>
                  <a:pt x="1072428" y="240071"/>
                  <a:pt x="1072428" y="536214"/>
                </a:cubicBezTo>
                <a:cubicBezTo>
                  <a:pt x="1072428" y="832357"/>
                  <a:pt x="832357" y="1072428"/>
                  <a:pt x="536214" y="1072428"/>
                </a:cubicBezTo>
                <a:cubicBezTo>
                  <a:pt x="240071" y="1072428"/>
                  <a:pt x="0" y="832357"/>
                  <a:pt x="0" y="536214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263" tIns="186263" rIns="186263" bIns="186263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3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2607316" y="2446083"/>
            <a:ext cx="1072427" cy="1072427"/>
          </a:xfrm>
          <a:custGeom>
            <a:avLst/>
            <a:gdLst>
              <a:gd name="connsiteX0" fmla="*/ 0 w 1072427"/>
              <a:gd name="connsiteY0" fmla="*/ 536214 h 1072427"/>
              <a:gd name="connsiteX1" fmla="*/ 536214 w 1072427"/>
              <a:gd name="connsiteY1" fmla="*/ 0 h 1072427"/>
              <a:gd name="connsiteX2" fmla="*/ 1072428 w 1072427"/>
              <a:gd name="connsiteY2" fmla="*/ 536214 h 1072427"/>
              <a:gd name="connsiteX3" fmla="*/ 536214 w 1072427"/>
              <a:gd name="connsiteY3" fmla="*/ 1072428 h 1072427"/>
              <a:gd name="connsiteX4" fmla="*/ 0 w 1072427"/>
              <a:gd name="connsiteY4" fmla="*/ 536214 h 107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427" h="1072427">
                <a:moveTo>
                  <a:pt x="0" y="536214"/>
                </a:moveTo>
                <a:cubicBezTo>
                  <a:pt x="0" y="240071"/>
                  <a:pt x="240071" y="0"/>
                  <a:pt x="536214" y="0"/>
                </a:cubicBezTo>
                <a:cubicBezTo>
                  <a:pt x="832357" y="0"/>
                  <a:pt x="1072428" y="240071"/>
                  <a:pt x="1072428" y="536214"/>
                </a:cubicBezTo>
                <a:cubicBezTo>
                  <a:pt x="1072428" y="832357"/>
                  <a:pt x="832357" y="1072428"/>
                  <a:pt x="536214" y="1072428"/>
                </a:cubicBezTo>
                <a:cubicBezTo>
                  <a:pt x="240071" y="1072428"/>
                  <a:pt x="0" y="832357"/>
                  <a:pt x="0" y="536214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263" tIns="186263" rIns="186263" bIns="18626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3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385087" y="967918"/>
            <a:ext cx="80447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生产</a:t>
            </a:r>
            <a:endParaRPr lang="en-US" altLang="zh-CN" dirty="0">
              <a:latin typeface="Arial" charset="0"/>
              <a:sym typeface="Arial" charset="0"/>
            </a:endParaRPr>
          </a:p>
          <a:p>
            <a:r>
              <a:rPr lang="zh-CN" altLang="en-US" dirty="0">
                <a:latin typeface="Arial" charset="0"/>
                <a:sym typeface="Arial" charset="0"/>
              </a:rPr>
              <a:t>安全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029339" y="2571750"/>
            <a:ext cx="80447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环境保护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366013" y="4238947"/>
            <a:ext cx="80447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职业健康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2741294" y="2624919"/>
            <a:ext cx="80447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交通安全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160581" y="2540459"/>
            <a:ext cx="1242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专业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全面覆盖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5790"/>
            <a:ext cx="2339752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1779662"/>
            <a:ext cx="21602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Arial" charset="0"/>
                <a:ea typeface="微软雅黑" pitchFamily="34" charset="-122"/>
                <a:sym typeface="Arial" charset="0"/>
              </a:rPr>
              <a:t>目 录</a:t>
            </a:r>
            <a:endParaRPr lang="en-US" altLang="zh-CN" sz="2800" b="1" dirty="0"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endParaRPr lang="en-US" altLang="zh-CN" sz="2800" dirty="0"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r>
              <a:rPr lang="en-US" altLang="zh-CN" sz="2000" dirty="0">
                <a:latin typeface="Arial" charset="0"/>
                <a:ea typeface="微软雅黑" pitchFamily="34" charset="-122"/>
                <a:sym typeface="Arial" charset="0"/>
              </a:rPr>
              <a:t>CONTENTS</a:t>
            </a:r>
            <a:endParaRPr lang="zh-CN" altLang="en-US" sz="2000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078038" y="645988"/>
            <a:ext cx="540000" cy="54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67944" y="67707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目前培训现状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67944" y="1743943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培训管理思路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67944" y="278676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培训管理要求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67944" y="380070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典型经验做法</a:t>
            </a:r>
          </a:p>
        </p:txBody>
      </p:sp>
      <p:sp>
        <p:nvSpPr>
          <p:cNvPr id="11" name="椭圆 10"/>
          <p:cNvSpPr/>
          <p:nvPr/>
        </p:nvSpPr>
        <p:spPr>
          <a:xfrm>
            <a:off x="3131840" y="699590"/>
            <a:ext cx="432000" cy="43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96796" y="684757"/>
            <a:ext cx="70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charset="0"/>
                <a:ea typeface="微软雅黑" pitchFamily="34" charset="-122"/>
                <a:sym typeface="Arial" charset="0"/>
              </a:rPr>
              <a:t>01</a:t>
            </a:r>
            <a:endParaRPr lang="zh-CN" altLang="en-US" sz="2400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078038" y="1743943"/>
            <a:ext cx="540000" cy="54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131840" y="1797545"/>
            <a:ext cx="432000" cy="43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996796" y="1782712"/>
            <a:ext cx="70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charset="0"/>
                <a:ea typeface="微软雅黑" pitchFamily="34" charset="-122"/>
                <a:sym typeface="Arial" charset="0"/>
              </a:rPr>
              <a:t>02</a:t>
            </a:r>
            <a:endParaRPr lang="zh-CN" altLang="en-US" sz="2400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101724" y="2747991"/>
            <a:ext cx="540000" cy="54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155526" y="2801593"/>
            <a:ext cx="432000" cy="43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020482" y="2786760"/>
            <a:ext cx="70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charset="0"/>
                <a:ea typeface="微软雅黑" pitchFamily="34" charset="-122"/>
                <a:sym typeface="Arial" charset="0"/>
              </a:rPr>
              <a:t>03</a:t>
            </a:r>
            <a:endParaRPr lang="zh-CN" altLang="en-US" sz="2400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078236" y="3776772"/>
            <a:ext cx="540000" cy="54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132038" y="3830374"/>
            <a:ext cx="432000" cy="43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996994" y="3815541"/>
            <a:ext cx="70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charset="0"/>
                <a:ea typeface="微软雅黑" pitchFamily="34" charset="-122"/>
                <a:sym typeface="Arial" charset="0"/>
              </a:rPr>
              <a:t>04</a:t>
            </a:r>
            <a:endParaRPr lang="zh-CN" altLang="en-US" sz="2400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/>
          <p:cNvCxnSpPr>
            <a:stCxn id="88" idx="2"/>
            <a:endCxn id="89" idx="6"/>
          </p:cNvCxnSpPr>
          <p:nvPr/>
        </p:nvCxnSpPr>
        <p:spPr>
          <a:xfrm>
            <a:off x="516599" y="481359"/>
            <a:ext cx="8159707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1295636" y="216178"/>
            <a:ext cx="6552728" cy="576064"/>
          </a:xfrm>
          <a:prstGeom prst="roundRect">
            <a:avLst>
              <a:gd name="adj" fmla="val 436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22014" y="269150"/>
            <a:ext cx="6928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r>
              <a:rPr lang="en-US" altLang="zh-CN" dirty="0">
                <a:latin typeface="Arial" charset="0"/>
                <a:ea typeface="微软雅黑" pitchFamily="34" charset="-122"/>
                <a:sym typeface="Arial" charset="0"/>
              </a:rPr>
              <a:t>2.4 </a:t>
            </a: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“菜单式（模块式）、自主式”培训优势</a:t>
            </a:r>
          </a:p>
        </p:txBody>
      </p:sp>
      <p:sp>
        <p:nvSpPr>
          <p:cNvPr id="88" name="椭圆 87"/>
          <p:cNvSpPr/>
          <p:nvPr/>
        </p:nvSpPr>
        <p:spPr>
          <a:xfrm>
            <a:off x="516599" y="40935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8532306" y="40935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91112" y="824420"/>
            <a:ext cx="4449981" cy="4288234"/>
            <a:chOff x="2491112" y="824420"/>
            <a:chExt cx="4449981" cy="4288234"/>
          </a:xfrm>
        </p:grpSpPr>
        <p:sp>
          <p:nvSpPr>
            <p:cNvPr id="4" name="空心弧 3"/>
            <p:cNvSpPr/>
            <p:nvPr/>
          </p:nvSpPr>
          <p:spPr>
            <a:xfrm>
              <a:off x="2937465" y="1355807"/>
              <a:ext cx="3557274" cy="3557274"/>
            </a:xfrm>
            <a:prstGeom prst="blockArc">
              <a:avLst>
                <a:gd name="adj1" fmla="val 11880000"/>
                <a:gd name="adj2" fmla="val 16200000"/>
                <a:gd name="adj3" fmla="val 4636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5" name="空心弧 4"/>
            <p:cNvSpPr/>
            <p:nvPr/>
          </p:nvSpPr>
          <p:spPr>
            <a:xfrm>
              <a:off x="2937465" y="1355807"/>
              <a:ext cx="3557274" cy="3557274"/>
            </a:xfrm>
            <a:prstGeom prst="blockArc">
              <a:avLst>
                <a:gd name="adj1" fmla="val 7560000"/>
                <a:gd name="adj2" fmla="val 11880000"/>
                <a:gd name="adj3" fmla="val 4636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6" name="空心弧 5"/>
            <p:cNvSpPr/>
            <p:nvPr/>
          </p:nvSpPr>
          <p:spPr>
            <a:xfrm>
              <a:off x="2937465" y="1355807"/>
              <a:ext cx="3557274" cy="3557274"/>
            </a:xfrm>
            <a:prstGeom prst="blockArc">
              <a:avLst>
                <a:gd name="adj1" fmla="val 3240000"/>
                <a:gd name="adj2" fmla="val 7560000"/>
                <a:gd name="adj3" fmla="val 4636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7" name="空心弧 6"/>
            <p:cNvSpPr/>
            <p:nvPr/>
          </p:nvSpPr>
          <p:spPr>
            <a:xfrm>
              <a:off x="2937465" y="1355807"/>
              <a:ext cx="3557274" cy="3557274"/>
            </a:xfrm>
            <a:prstGeom prst="blockArc">
              <a:avLst>
                <a:gd name="adj1" fmla="val 20520000"/>
                <a:gd name="adj2" fmla="val 3240000"/>
                <a:gd name="adj3" fmla="val 4636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8" name="空心弧 7"/>
            <p:cNvSpPr/>
            <p:nvPr/>
          </p:nvSpPr>
          <p:spPr>
            <a:xfrm>
              <a:off x="2937465" y="1355807"/>
              <a:ext cx="3557274" cy="3557274"/>
            </a:xfrm>
            <a:prstGeom prst="blockArc">
              <a:avLst>
                <a:gd name="adj1" fmla="val 16200000"/>
                <a:gd name="adj2" fmla="val 20520000"/>
                <a:gd name="adj3" fmla="val 4636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898080" y="2316422"/>
              <a:ext cx="1636045" cy="1636045"/>
            </a:xfrm>
            <a:custGeom>
              <a:avLst/>
              <a:gdLst>
                <a:gd name="connsiteX0" fmla="*/ 0 w 1636045"/>
                <a:gd name="connsiteY0" fmla="*/ 818023 h 1636045"/>
                <a:gd name="connsiteX1" fmla="*/ 818023 w 1636045"/>
                <a:gd name="connsiteY1" fmla="*/ 0 h 1636045"/>
                <a:gd name="connsiteX2" fmla="*/ 1636046 w 1636045"/>
                <a:gd name="connsiteY2" fmla="*/ 818023 h 1636045"/>
                <a:gd name="connsiteX3" fmla="*/ 818023 w 1636045"/>
                <a:gd name="connsiteY3" fmla="*/ 1636046 h 1636045"/>
                <a:gd name="connsiteX4" fmla="*/ 0 w 1636045"/>
                <a:gd name="connsiteY4" fmla="*/ 818023 h 163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045" h="1636045">
                  <a:moveTo>
                    <a:pt x="0" y="818023"/>
                  </a:moveTo>
                  <a:cubicBezTo>
                    <a:pt x="0" y="366241"/>
                    <a:pt x="366241" y="0"/>
                    <a:pt x="818023" y="0"/>
                  </a:cubicBezTo>
                  <a:cubicBezTo>
                    <a:pt x="1269805" y="0"/>
                    <a:pt x="1636046" y="366241"/>
                    <a:pt x="1636046" y="818023"/>
                  </a:cubicBezTo>
                  <a:cubicBezTo>
                    <a:pt x="1636046" y="1269805"/>
                    <a:pt x="1269805" y="1636046"/>
                    <a:pt x="818023" y="1636046"/>
                  </a:cubicBezTo>
                  <a:cubicBezTo>
                    <a:pt x="366241" y="1636046"/>
                    <a:pt x="0" y="1269805"/>
                    <a:pt x="0" y="818023"/>
                  </a:cubicBez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313" tIns="285313" rIns="285313" bIns="285313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4143486" y="824420"/>
              <a:ext cx="1145232" cy="1145232"/>
            </a:xfrm>
            <a:custGeom>
              <a:avLst/>
              <a:gdLst>
                <a:gd name="connsiteX0" fmla="*/ 0 w 1145232"/>
                <a:gd name="connsiteY0" fmla="*/ 572616 h 1145232"/>
                <a:gd name="connsiteX1" fmla="*/ 572616 w 1145232"/>
                <a:gd name="connsiteY1" fmla="*/ 0 h 1145232"/>
                <a:gd name="connsiteX2" fmla="*/ 1145232 w 1145232"/>
                <a:gd name="connsiteY2" fmla="*/ 572616 h 1145232"/>
                <a:gd name="connsiteX3" fmla="*/ 572616 w 1145232"/>
                <a:gd name="connsiteY3" fmla="*/ 1145232 h 1145232"/>
                <a:gd name="connsiteX4" fmla="*/ 0 w 1145232"/>
                <a:gd name="connsiteY4" fmla="*/ 572616 h 114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32" h="1145232">
                  <a:moveTo>
                    <a:pt x="0" y="572616"/>
                  </a:moveTo>
                  <a:cubicBezTo>
                    <a:pt x="0" y="256369"/>
                    <a:pt x="256369" y="0"/>
                    <a:pt x="572616" y="0"/>
                  </a:cubicBezTo>
                  <a:cubicBezTo>
                    <a:pt x="888863" y="0"/>
                    <a:pt x="1145232" y="256369"/>
                    <a:pt x="1145232" y="572616"/>
                  </a:cubicBezTo>
                  <a:cubicBezTo>
                    <a:pt x="1145232" y="888863"/>
                    <a:pt x="888863" y="1145232"/>
                    <a:pt x="572616" y="1145232"/>
                  </a:cubicBezTo>
                  <a:cubicBezTo>
                    <a:pt x="256369" y="1145232"/>
                    <a:pt x="0" y="888863"/>
                    <a:pt x="0" y="572616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945" tIns="229945" rIns="229945" bIns="229945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900" kern="1200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795861" y="2024940"/>
              <a:ext cx="1145232" cy="1145232"/>
            </a:xfrm>
            <a:custGeom>
              <a:avLst/>
              <a:gdLst>
                <a:gd name="connsiteX0" fmla="*/ 0 w 1145232"/>
                <a:gd name="connsiteY0" fmla="*/ 572616 h 1145232"/>
                <a:gd name="connsiteX1" fmla="*/ 572616 w 1145232"/>
                <a:gd name="connsiteY1" fmla="*/ 0 h 1145232"/>
                <a:gd name="connsiteX2" fmla="*/ 1145232 w 1145232"/>
                <a:gd name="connsiteY2" fmla="*/ 572616 h 1145232"/>
                <a:gd name="connsiteX3" fmla="*/ 572616 w 1145232"/>
                <a:gd name="connsiteY3" fmla="*/ 1145232 h 1145232"/>
                <a:gd name="connsiteX4" fmla="*/ 0 w 1145232"/>
                <a:gd name="connsiteY4" fmla="*/ 572616 h 114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32" h="1145232">
                  <a:moveTo>
                    <a:pt x="0" y="572616"/>
                  </a:moveTo>
                  <a:cubicBezTo>
                    <a:pt x="0" y="256369"/>
                    <a:pt x="256369" y="0"/>
                    <a:pt x="572616" y="0"/>
                  </a:cubicBezTo>
                  <a:cubicBezTo>
                    <a:pt x="888863" y="0"/>
                    <a:pt x="1145232" y="256369"/>
                    <a:pt x="1145232" y="572616"/>
                  </a:cubicBezTo>
                  <a:cubicBezTo>
                    <a:pt x="1145232" y="888863"/>
                    <a:pt x="888863" y="1145232"/>
                    <a:pt x="572616" y="1145232"/>
                  </a:cubicBezTo>
                  <a:cubicBezTo>
                    <a:pt x="256369" y="1145232"/>
                    <a:pt x="0" y="888863"/>
                    <a:pt x="0" y="572616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945" tIns="229945" rIns="229945" bIns="229945" numCol="1" spcCol="1270" anchor="ctr" anchorCtr="0">
              <a:noAutofit/>
            </a:bodyPr>
            <a:lstStyle/>
            <a:p>
              <a:pPr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900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164710" y="3967422"/>
              <a:ext cx="1145232" cy="1145232"/>
            </a:xfrm>
            <a:custGeom>
              <a:avLst/>
              <a:gdLst>
                <a:gd name="connsiteX0" fmla="*/ 0 w 1145232"/>
                <a:gd name="connsiteY0" fmla="*/ 572616 h 1145232"/>
                <a:gd name="connsiteX1" fmla="*/ 572616 w 1145232"/>
                <a:gd name="connsiteY1" fmla="*/ 0 h 1145232"/>
                <a:gd name="connsiteX2" fmla="*/ 1145232 w 1145232"/>
                <a:gd name="connsiteY2" fmla="*/ 572616 h 1145232"/>
                <a:gd name="connsiteX3" fmla="*/ 572616 w 1145232"/>
                <a:gd name="connsiteY3" fmla="*/ 1145232 h 1145232"/>
                <a:gd name="connsiteX4" fmla="*/ 0 w 1145232"/>
                <a:gd name="connsiteY4" fmla="*/ 572616 h 114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32" h="1145232">
                  <a:moveTo>
                    <a:pt x="0" y="572616"/>
                  </a:moveTo>
                  <a:cubicBezTo>
                    <a:pt x="0" y="256369"/>
                    <a:pt x="256369" y="0"/>
                    <a:pt x="572616" y="0"/>
                  </a:cubicBezTo>
                  <a:cubicBezTo>
                    <a:pt x="888863" y="0"/>
                    <a:pt x="1145232" y="256369"/>
                    <a:pt x="1145232" y="572616"/>
                  </a:cubicBezTo>
                  <a:cubicBezTo>
                    <a:pt x="1145232" y="888863"/>
                    <a:pt x="888863" y="1145232"/>
                    <a:pt x="572616" y="1145232"/>
                  </a:cubicBezTo>
                  <a:cubicBezTo>
                    <a:pt x="256369" y="1145232"/>
                    <a:pt x="0" y="888863"/>
                    <a:pt x="0" y="572616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945" tIns="229945" rIns="229945" bIns="229945" numCol="1" spcCol="1270" anchor="ctr" anchorCtr="0">
              <a:noAutofit/>
            </a:bodyPr>
            <a:lstStyle/>
            <a:p>
              <a:pPr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900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3122263" y="3967422"/>
              <a:ext cx="1145232" cy="1145232"/>
            </a:xfrm>
            <a:custGeom>
              <a:avLst/>
              <a:gdLst>
                <a:gd name="connsiteX0" fmla="*/ 0 w 1145232"/>
                <a:gd name="connsiteY0" fmla="*/ 572616 h 1145232"/>
                <a:gd name="connsiteX1" fmla="*/ 572616 w 1145232"/>
                <a:gd name="connsiteY1" fmla="*/ 0 h 1145232"/>
                <a:gd name="connsiteX2" fmla="*/ 1145232 w 1145232"/>
                <a:gd name="connsiteY2" fmla="*/ 572616 h 1145232"/>
                <a:gd name="connsiteX3" fmla="*/ 572616 w 1145232"/>
                <a:gd name="connsiteY3" fmla="*/ 1145232 h 1145232"/>
                <a:gd name="connsiteX4" fmla="*/ 0 w 1145232"/>
                <a:gd name="connsiteY4" fmla="*/ 572616 h 114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32" h="1145232">
                  <a:moveTo>
                    <a:pt x="0" y="572616"/>
                  </a:moveTo>
                  <a:cubicBezTo>
                    <a:pt x="0" y="256369"/>
                    <a:pt x="256369" y="0"/>
                    <a:pt x="572616" y="0"/>
                  </a:cubicBezTo>
                  <a:cubicBezTo>
                    <a:pt x="888863" y="0"/>
                    <a:pt x="1145232" y="256369"/>
                    <a:pt x="1145232" y="572616"/>
                  </a:cubicBezTo>
                  <a:cubicBezTo>
                    <a:pt x="1145232" y="888863"/>
                    <a:pt x="888863" y="1145232"/>
                    <a:pt x="572616" y="1145232"/>
                  </a:cubicBezTo>
                  <a:cubicBezTo>
                    <a:pt x="256369" y="1145232"/>
                    <a:pt x="0" y="888863"/>
                    <a:pt x="0" y="572616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945" tIns="229945" rIns="229945" bIns="229945" numCol="1" spcCol="1270" anchor="ctr" anchorCtr="0">
              <a:noAutofit/>
            </a:bodyPr>
            <a:lstStyle/>
            <a:p>
              <a:pPr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900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2491112" y="2024940"/>
              <a:ext cx="1145232" cy="1145232"/>
            </a:xfrm>
            <a:custGeom>
              <a:avLst/>
              <a:gdLst>
                <a:gd name="connsiteX0" fmla="*/ 0 w 1145232"/>
                <a:gd name="connsiteY0" fmla="*/ 572616 h 1145232"/>
                <a:gd name="connsiteX1" fmla="*/ 572616 w 1145232"/>
                <a:gd name="connsiteY1" fmla="*/ 0 h 1145232"/>
                <a:gd name="connsiteX2" fmla="*/ 1145232 w 1145232"/>
                <a:gd name="connsiteY2" fmla="*/ 572616 h 1145232"/>
                <a:gd name="connsiteX3" fmla="*/ 572616 w 1145232"/>
                <a:gd name="connsiteY3" fmla="*/ 1145232 h 1145232"/>
                <a:gd name="connsiteX4" fmla="*/ 0 w 1145232"/>
                <a:gd name="connsiteY4" fmla="*/ 572616 h 114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32" h="1145232">
                  <a:moveTo>
                    <a:pt x="0" y="572616"/>
                  </a:moveTo>
                  <a:cubicBezTo>
                    <a:pt x="0" y="256369"/>
                    <a:pt x="256369" y="0"/>
                    <a:pt x="572616" y="0"/>
                  </a:cubicBezTo>
                  <a:cubicBezTo>
                    <a:pt x="888863" y="0"/>
                    <a:pt x="1145232" y="256369"/>
                    <a:pt x="1145232" y="572616"/>
                  </a:cubicBezTo>
                  <a:cubicBezTo>
                    <a:pt x="1145232" y="888863"/>
                    <a:pt x="888863" y="1145232"/>
                    <a:pt x="572616" y="1145232"/>
                  </a:cubicBezTo>
                  <a:cubicBezTo>
                    <a:pt x="256369" y="1145232"/>
                    <a:pt x="0" y="888863"/>
                    <a:pt x="0" y="572616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945" tIns="229945" rIns="229945" bIns="229945" numCol="1" spcCol="1270" anchor="ctr" anchorCtr="0">
              <a:noAutofit/>
            </a:bodyPr>
            <a:lstStyle/>
            <a:p>
              <a:pPr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900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857865" y="2233802"/>
            <a:ext cx="102122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风险</a:t>
            </a:r>
            <a:endParaRPr lang="en-US" altLang="zh-CN" dirty="0">
              <a:latin typeface="Arial" charset="0"/>
              <a:sym typeface="Arial" charset="0"/>
            </a:endParaRPr>
          </a:p>
          <a:p>
            <a:r>
              <a:rPr lang="zh-CN" altLang="en-US" dirty="0">
                <a:latin typeface="Arial" charset="0"/>
                <a:sym typeface="Arial" charset="0"/>
              </a:rPr>
              <a:t>评估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240985" y="4180580"/>
            <a:ext cx="102122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管理</a:t>
            </a:r>
            <a:endParaRPr lang="en-US" altLang="zh-CN" dirty="0">
              <a:latin typeface="Arial" charset="0"/>
              <a:sym typeface="Arial" charset="0"/>
            </a:endParaRPr>
          </a:p>
          <a:p>
            <a:r>
              <a:rPr lang="zh-CN" altLang="en-US" dirty="0">
                <a:latin typeface="Arial" charset="0"/>
                <a:sym typeface="Arial" charset="0"/>
              </a:rPr>
              <a:t>标准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198539" y="4180580"/>
            <a:ext cx="102122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管理</a:t>
            </a:r>
            <a:endParaRPr lang="en-US" altLang="zh-CN" dirty="0">
              <a:latin typeface="Arial" charset="0"/>
              <a:sym typeface="Arial" charset="0"/>
            </a:endParaRPr>
          </a:p>
          <a:p>
            <a:r>
              <a:rPr lang="zh-CN" altLang="en-US" dirty="0">
                <a:latin typeface="Arial" charset="0"/>
                <a:sym typeface="Arial" charset="0"/>
              </a:rPr>
              <a:t>措施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2575160" y="2233802"/>
            <a:ext cx="102122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管理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对象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219762" y="1044925"/>
            <a:ext cx="102122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危险源</a:t>
            </a:r>
            <a:endParaRPr lang="en-US" altLang="zh-CN" dirty="0">
              <a:latin typeface="Arial" charset="0"/>
              <a:sym typeface="Arial" charset="0"/>
            </a:endParaRPr>
          </a:p>
          <a:p>
            <a:r>
              <a:rPr lang="zh-CN" altLang="en-US" dirty="0">
                <a:latin typeface="Arial" charset="0"/>
                <a:sym typeface="Arial" charset="0"/>
              </a:rPr>
              <a:t>辨识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104606" y="2677476"/>
            <a:ext cx="1222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专业内容</a:t>
            </a:r>
            <a:endParaRPr lang="en-US" altLang="zh-CN" sz="2000" b="1" dirty="0">
              <a:solidFill>
                <a:schemeClr val="bg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全面覆盖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/>
          <p:cNvCxnSpPr/>
          <p:nvPr/>
        </p:nvCxnSpPr>
        <p:spPr>
          <a:xfrm>
            <a:off x="1583668" y="489383"/>
            <a:ext cx="5965435" cy="630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2693097" y="201351"/>
            <a:ext cx="3757805" cy="576064"/>
          </a:xfrm>
          <a:prstGeom prst="roundRect">
            <a:avLst>
              <a:gd name="adj" fmla="val 67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833442" y="277017"/>
            <a:ext cx="350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r>
              <a:rPr lang="en-US" altLang="zh-CN" dirty="0">
                <a:latin typeface="Arial" charset="0"/>
                <a:ea typeface="微软雅黑" pitchFamily="34" charset="-122"/>
                <a:sym typeface="Arial" charset="0"/>
              </a:rPr>
              <a:t>2.5 </a:t>
            </a: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建立标准化培训课件</a:t>
            </a:r>
          </a:p>
        </p:txBody>
      </p:sp>
      <p:sp>
        <p:nvSpPr>
          <p:cNvPr id="88" name="椭圆 87"/>
          <p:cNvSpPr/>
          <p:nvPr/>
        </p:nvSpPr>
        <p:spPr>
          <a:xfrm>
            <a:off x="1439668" y="40833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7523936" y="417383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graphicFrame>
        <p:nvGraphicFramePr>
          <p:cNvPr id="22" name="内容占位符 36865"/>
          <p:cNvGraphicFramePr/>
          <p:nvPr/>
        </p:nvGraphicFramePr>
        <p:xfrm>
          <a:off x="822945" y="1347614"/>
          <a:ext cx="7498109" cy="3094439"/>
        </p:xfrm>
        <a:graphic>
          <a:graphicData uri="http://schemas.openxmlformats.org/drawingml/2006/table">
            <a:tbl>
              <a:tblPr/>
              <a:tblGrid>
                <a:gridCol w="2187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1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458"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一级目录</a:t>
                      </a:r>
                    </a:p>
                  </a:txBody>
                  <a:tcPr marL="104927" marR="104927" marT="52468" marB="52468" anchor="ctr"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zh-CN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+mn-cs"/>
                          <a:sym typeface="Arial" charset="0"/>
                        </a:rPr>
                        <a:t>二级目录</a:t>
                      </a:r>
                    </a:p>
                  </a:txBody>
                  <a:tcPr marL="104927" marR="104927" marT="52468" marB="52468" anchor="ctr"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zh-CN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+mn-cs"/>
                          <a:sym typeface="Arial" charset="0"/>
                        </a:rPr>
                        <a:t>课件数量</a:t>
                      </a:r>
                    </a:p>
                  </a:txBody>
                  <a:tcPr marL="104927" marR="104927" marT="52468" marB="52468"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567">
                <a:tc rowSpan="7"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安全安全</a:t>
                      </a:r>
                    </a:p>
                  </a:txBody>
                  <a:tcPr marL="104927" marR="104927" marT="52468" marB="52468" anchor="ctr"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体系类</a:t>
                      </a:r>
                    </a:p>
                  </a:txBody>
                  <a:tcPr marL="104927" marR="104927" marT="52468" marB="52468" anchor="ctr"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4</a:t>
                      </a:r>
                    </a:p>
                  </a:txBody>
                  <a:tcPr marL="104927" marR="104927" marT="52468" marB="52468"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28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程序类</a:t>
                      </a:r>
                    </a:p>
                  </a:txBody>
                  <a:tcPr marL="104927" marR="104927" marT="52468" marB="52468" anchor="ctr"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6</a:t>
                      </a:r>
                    </a:p>
                  </a:txBody>
                  <a:tcPr marL="104927" marR="104927" marT="52468" marB="52468"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28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工具类</a:t>
                      </a:r>
                    </a:p>
                  </a:txBody>
                  <a:tcPr marL="104927" marR="104927" marT="52468" marB="52468" anchor="ctr"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10</a:t>
                      </a:r>
                    </a:p>
                  </a:txBody>
                  <a:tcPr marL="104927" marR="104927" marT="52468" marB="52468"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28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通用类</a:t>
                      </a:r>
                    </a:p>
                  </a:txBody>
                  <a:tcPr marL="104927" marR="104927" marT="52468" marB="52468" anchor="ctr"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13</a:t>
                      </a:r>
                    </a:p>
                  </a:txBody>
                  <a:tcPr marL="104927" marR="104927" marT="52468" marB="52468"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28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技能类</a:t>
                      </a:r>
                    </a:p>
                  </a:txBody>
                  <a:tcPr marL="104927" marR="104927" marT="52468" marB="52468" anchor="ctr"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20</a:t>
                      </a:r>
                    </a:p>
                  </a:txBody>
                  <a:tcPr marL="104927" marR="104927" marT="52468" marB="52468"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6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事故类</a:t>
                      </a:r>
                    </a:p>
                  </a:txBody>
                  <a:tcPr marL="104927" marR="104927" marT="52468" marB="52468"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2</a:t>
                      </a:r>
                    </a:p>
                  </a:txBody>
                  <a:tcPr marL="104927" marR="104927" marT="52468" marB="52468"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29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应急类</a:t>
                      </a:r>
                    </a:p>
                  </a:txBody>
                  <a:tcPr marL="104927" marR="104927" marT="52468" marB="52468"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2</a:t>
                      </a:r>
                    </a:p>
                  </a:txBody>
                  <a:tcPr marL="104927" marR="104927" marT="52468" marB="52468"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内容占位符 36865"/>
          <p:cNvGraphicFramePr/>
          <p:nvPr/>
        </p:nvGraphicFramePr>
        <p:xfrm>
          <a:off x="814669" y="1851670"/>
          <a:ext cx="7514662" cy="2448272"/>
        </p:xfrm>
        <a:graphic>
          <a:graphicData uri="http://schemas.openxmlformats.org/drawingml/2006/table">
            <a:tbl>
              <a:tblPr/>
              <a:tblGrid>
                <a:gridCol w="219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8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3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252"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zh-CN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+mn-cs"/>
                          <a:sym typeface="Arial" charset="0"/>
                        </a:rPr>
                        <a:t>一级目录</a:t>
                      </a:r>
                    </a:p>
                  </a:txBody>
                  <a:tcPr marL="104927" marR="104927" marT="52468" marB="52468" anchor="ctr"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zh-CN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+mn-cs"/>
                          <a:sym typeface="Arial" charset="0"/>
                        </a:rPr>
                        <a:t>二级目录</a:t>
                      </a:r>
                    </a:p>
                  </a:txBody>
                  <a:tcPr marL="104927" marR="104927" marT="52468" marB="52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zh-CN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+mn-cs"/>
                          <a:sym typeface="Arial" charset="0"/>
                        </a:rPr>
                        <a:t>课件数量</a:t>
                      </a:r>
                    </a:p>
                  </a:txBody>
                  <a:tcPr marL="104927" marR="104927" marT="52468" marB="52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05"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消防安全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104927" marR="104927" marT="52468" marB="52468"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消防类</a:t>
                      </a:r>
                    </a:p>
                  </a:txBody>
                  <a:tcPr marL="104927" marR="104927" marT="52468" marB="52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3</a:t>
                      </a:r>
                    </a:p>
                  </a:txBody>
                  <a:tcPr marL="104927" marR="104927" marT="52468" marB="52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205"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交通安全</a:t>
                      </a:r>
                    </a:p>
                  </a:txBody>
                  <a:tcPr marL="104927" marR="104927" marT="52468" marB="52468"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交通类</a:t>
                      </a:r>
                    </a:p>
                  </a:txBody>
                  <a:tcPr marL="104927" marR="104927" marT="52468" marB="52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1</a:t>
                      </a:r>
                    </a:p>
                  </a:txBody>
                  <a:tcPr marL="104927" marR="104927" marT="52468" marB="52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205"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环境保护</a:t>
                      </a:r>
                    </a:p>
                  </a:txBody>
                  <a:tcPr marL="104927" marR="104927" marT="52468" marB="52468"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环境类</a:t>
                      </a:r>
                    </a:p>
                  </a:txBody>
                  <a:tcPr marL="104927" marR="104927" marT="52468" marB="52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2</a:t>
                      </a:r>
                    </a:p>
                  </a:txBody>
                  <a:tcPr marL="104927" marR="104927" marT="52468" marB="52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205"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职业健康</a:t>
                      </a:r>
                    </a:p>
                  </a:txBody>
                  <a:tcPr marL="104927" marR="104927" marT="52468" marB="52468"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健康类</a:t>
                      </a:r>
                    </a:p>
                  </a:txBody>
                  <a:tcPr marL="104927" marR="104927" marT="52468" marB="52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3</a:t>
                      </a:r>
                    </a:p>
                  </a:txBody>
                  <a:tcPr marL="104927" marR="104927" marT="52468" marB="52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200"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共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5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类</a:t>
                      </a:r>
                    </a:p>
                  </a:txBody>
                  <a:tcPr marL="104927" marR="104927" marT="52468" marB="52468"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共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11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小类</a:t>
                      </a:r>
                    </a:p>
                  </a:txBody>
                  <a:tcPr marL="104927" marR="104927" marT="52468" marB="52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共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66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个课件</a:t>
                      </a:r>
                    </a:p>
                  </a:txBody>
                  <a:tcPr marL="104927" marR="104927" marT="52468" marB="52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3" name="直接连接符 12"/>
          <p:cNvCxnSpPr/>
          <p:nvPr/>
        </p:nvCxnSpPr>
        <p:spPr>
          <a:xfrm>
            <a:off x="1583668" y="489383"/>
            <a:ext cx="5965435" cy="630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>
          <a:xfrm>
            <a:off x="2693097" y="201351"/>
            <a:ext cx="3757805" cy="576064"/>
          </a:xfrm>
          <a:prstGeom prst="roundRect">
            <a:avLst>
              <a:gd name="adj" fmla="val 436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33442" y="277017"/>
            <a:ext cx="350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r>
              <a:rPr lang="en-US" altLang="zh-CN" dirty="0">
                <a:latin typeface="Arial" charset="0"/>
                <a:ea typeface="微软雅黑" pitchFamily="34" charset="-122"/>
                <a:sym typeface="Arial" charset="0"/>
              </a:rPr>
              <a:t>2.5 </a:t>
            </a: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建立标准化培训课件</a:t>
            </a:r>
          </a:p>
        </p:txBody>
      </p:sp>
      <p:sp>
        <p:nvSpPr>
          <p:cNvPr id="16" name="椭圆 15"/>
          <p:cNvSpPr/>
          <p:nvPr/>
        </p:nvSpPr>
        <p:spPr>
          <a:xfrm>
            <a:off x="1439668" y="40833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523936" y="417383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1583668" y="489383"/>
            <a:ext cx="5965435" cy="630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>
          <a:xfrm>
            <a:off x="2693097" y="201351"/>
            <a:ext cx="3757805" cy="576064"/>
          </a:xfrm>
          <a:prstGeom prst="roundRect">
            <a:avLst>
              <a:gd name="adj" fmla="val 559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33442" y="277017"/>
            <a:ext cx="350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r>
              <a:rPr lang="en-US" altLang="zh-CN" dirty="0">
                <a:latin typeface="Arial" charset="0"/>
                <a:ea typeface="微软雅黑" pitchFamily="34" charset="-122"/>
                <a:sym typeface="Arial" charset="0"/>
              </a:rPr>
              <a:t>2.6 </a:t>
            </a: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下一步培训工作思路</a:t>
            </a:r>
          </a:p>
        </p:txBody>
      </p:sp>
      <p:sp>
        <p:nvSpPr>
          <p:cNvPr id="16" name="椭圆 15"/>
          <p:cNvSpPr/>
          <p:nvPr/>
        </p:nvSpPr>
        <p:spPr>
          <a:xfrm>
            <a:off x="1439668" y="40833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523936" y="417383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8" name="文本框 5"/>
          <p:cNvSpPr txBox="1">
            <a:spLocks noChangeArrowheads="1"/>
          </p:cNvSpPr>
          <p:nvPr/>
        </p:nvSpPr>
        <p:spPr bwMode="auto">
          <a:xfrm>
            <a:off x="2987824" y="1707654"/>
            <a:ext cx="546010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charset="2"/>
              <a:buChar char=""/>
              <a:defRPr sz="2000">
                <a:solidFill>
                  <a:srgbClr val="6EAA2E"/>
                </a:solidFill>
                <a:latin typeface="Arial" charset="0"/>
                <a:ea typeface="宋体" charset="-122"/>
              </a:defRPr>
            </a:lvl1pPr>
            <a:lvl2pPr marL="742950" indent="-285750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Arial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加大培养内培师培训力度，做到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“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人人都是培训师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”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。</a:t>
            </a:r>
          </a:p>
          <a:p>
            <a:pPr algn="l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利用移动互联与大数据技术，开展远程安全培训“线上培训”。</a:t>
            </a:r>
          </a:p>
          <a:p>
            <a:pPr algn="l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建立体验式培训基地，结合生产现场，开展体验式培训。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96" y="917694"/>
            <a:ext cx="2797946" cy="422580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3347864" y="2236862"/>
            <a:ext cx="4619464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1608920" y="1336862"/>
            <a:ext cx="1800000" cy="18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051720" y="1779662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1720" y="199548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charset="0"/>
                <a:ea typeface="微软雅黑" pitchFamily="34" charset="-122"/>
                <a:sym typeface="Arial" charset="0"/>
              </a:rPr>
              <a:t>03</a:t>
            </a:r>
            <a:endParaRPr lang="zh-CN" altLang="en-US" sz="2400" b="1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963668" y="2164862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17369" y="1818085"/>
            <a:ext cx="425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latin typeface="Arial" charset="0"/>
                <a:ea typeface="微软雅黑" pitchFamily="34" charset="-122"/>
                <a:sym typeface="Arial" charset="0"/>
              </a:rPr>
              <a:t>培训管理要求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350500" y="2484877"/>
            <a:ext cx="1789248" cy="403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dirty="0">
                <a:latin typeface="Arial" charset="0"/>
                <a:ea typeface="微软雅黑" pitchFamily="34" charset="-122"/>
                <a:sym typeface="Arial" charset="0"/>
              </a:rPr>
              <a:t>3.1</a:t>
            </a: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管理职责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355976" y="2977636"/>
            <a:ext cx="230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dirty="0">
                <a:latin typeface="Arial" charset="0"/>
                <a:ea typeface="微软雅黑" pitchFamily="34" charset="-122"/>
                <a:sym typeface="Arial" charset="0"/>
              </a:rPr>
              <a:t>3.2</a:t>
            </a: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培训管理原则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442124" y="3466534"/>
            <a:ext cx="212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zh-CN" sz="2000" dirty="0">
                <a:latin typeface="Arial" charset="0"/>
                <a:ea typeface="微软雅黑" pitchFamily="34" charset="-122"/>
                <a:sym typeface="Arial" charset="0"/>
              </a:rPr>
              <a:t>3.3</a:t>
            </a: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培训管理流程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2608890" y="2555464"/>
            <a:ext cx="2383556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869946" y="1655464"/>
            <a:ext cx="1800000" cy="18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312746" y="2098264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12746" y="231409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charset="0"/>
                <a:ea typeface="微软雅黑" pitchFamily="34" charset="-122"/>
                <a:sym typeface="Arial" charset="0"/>
              </a:rPr>
              <a:t>03</a:t>
            </a:r>
            <a:endParaRPr lang="zh-CN" altLang="en-US" sz="2400" b="1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945406" y="2483464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左中括号 2"/>
          <p:cNvSpPr/>
          <p:nvPr/>
        </p:nvSpPr>
        <p:spPr>
          <a:xfrm>
            <a:off x="5022909" y="1655464"/>
            <a:ext cx="257921" cy="1799999"/>
          </a:xfrm>
          <a:prstGeom prst="leftBracket">
            <a:avLst>
              <a:gd name="adj" fmla="val 0"/>
            </a:avLst>
          </a:prstGeom>
          <a:ln>
            <a:solidFill>
              <a:srgbClr val="64D0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55620" y="2346865"/>
            <a:ext cx="2871518" cy="414510"/>
          </a:xfrm>
          <a:prstGeom prst="rect">
            <a:avLst/>
          </a:prstGeom>
          <a:solidFill>
            <a:srgbClr val="64D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80830" y="1419622"/>
            <a:ext cx="2871518" cy="414510"/>
          </a:xfrm>
          <a:prstGeom prst="rect">
            <a:avLst/>
          </a:prstGeom>
          <a:solidFill>
            <a:srgbClr val="64D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68225" y="3251031"/>
            <a:ext cx="2871518" cy="414510"/>
          </a:xfrm>
          <a:prstGeom prst="rect">
            <a:avLst/>
          </a:prstGeom>
          <a:solidFill>
            <a:srgbClr val="64D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5028350" y="2555464"/>
            <a:ext cx="288032" cy="0"/>
          </a:xfrm>
          <a:prstGeom prst="line">
            <a:avLst/>
          </a:prstGeom>
          <a:ln>
            <a:solidFill>
              <a:srgbClr val="64D0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5268225" y="1419622"/>
            <a:ext cx="1789248" cy="403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>
                <a:latin typeface="Arial" charset="0"/>
                <a:sym typeface="Arial" charset="0"/>
              </a:rPr>
              <a:t>3.1</a:t>
            </a:r>
            <a:r>
              <a:rPr lang="zh-CN" altLang="en-US" dirty="0">
                <a:latin typeface="Arial" charset="0"/>
                <a:sym typeface="Arial" charset="0"/>
              </a:rPr>
              <a:t>管理职责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267724" y="2346865"/>
            <a:ext cx="230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>
                <a:latin typeface="Arial" charset="0"/>
                <a:sym typeface="Arial" charset="0"/>
              </a:rPr>
              <a:t>3.2</a:t>
            </a:r>
            <a:r>
              <a:rPr lang="zh-CN" altLang="en-US" dirty="0">
                <a:latin typeface="Arial" charset="0"/>
                <a:sym typeface="Arial" charset="0"/>
              </a:rPr>
              <a:t>培训管理原则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249493" y="3258230"/>
            <a:ext cx="2128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>
                <a:latin typeface="Arial" charset="0"/>
                <a:sym typeface="Arial" charset="0"/>
              </a:rPr>
              <a:t>3.3</a:t>
            </a:r>
            <a:r>
              <a:rPr lang="zh-CN" altLang="en-US" dirty="0">
                <a:latin typeface="Arial" charset="0"/>
                <a:sym typeface="Arial" charset="0"/>
              </a:rPr>
              <a:t>培训管理流程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709382" y="2083257"/>
            <a:ext cx="2208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培训管理要求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/>
          <p:cNvCxnSpPr>
            <a:stCxn id="88" idx="6"/>
          </p:cNvCxnSpPr>
          <p:nvPr/>
        </p:nvCxnSpPr>
        <p:spPr>
          <a:xfrm flipV="1">
            <a:off x="1583668" y="479192"/>
            <a:ext cx="5961748" cy="114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2693097" y="201351"/>
            <a:ext cx="3757805" cy="576064"/>
          </a:xfrm>
          <a:prstGeom prst="roundRect">
            <a:avLst>
              <a:gd name="adj" fmla="val 559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832492" y="253032"/>
            <a:ext cx="350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r>
              <a:rPr lang="en-US" altLang="zh-CN" dirty="0">
                <a:latin typeface="Arial" charset="0"/>
                <a:ea typeface="微软雅黑" pitchFamily="34" charset="-122"/>
                <a:sym typeface="Arial" charset="0"/>
              </a:rPr>
              <a:t>3.1 </a:t>
            </a: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管理职责</a:t>
            </a:r>
          </a:p>
        </p:txBody>
      </p:sp>
      <p:sp>
        <p:nvSpPr>
          <p:cNvPr id="88" name="椭圆 87"/>
          <p:cNvSpPr/>
          <p:nvPr/>
        </p:nvSpPr>
        <p:spPr>
          <a:xfrm>
            <a:off x="1439668" y="40833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7513085" y="417383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8" name="矩形 46081"/>
          <p:cNvSpPr>
            <a:spLocks noChangeArrowheads="1"/>
          </p:cNvSpPr>
          <p:nvPr/>
        </p:nvSpPr>
        <p:spPr bwMode="auto">
          <a:xfrm>
            <a:off x="690756" y="1275606"/>
            <a:ext cx="7762488" cy="333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 anchor="ctr">
            <a:spAutoFit/>
          </a:bodyPr>
          <a:lstStyle>
            <a:lvl1pPr indent="408305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charset="2"/>
              <a:buChar char=""/>
              <a:defRPr sz="2000">
                <a:solidFill>
                  <a:srgbClr val="6EAA2E"/>
                </a:solidFill>
                <a:latin typeface="Arial" charset="0"/>
                <a:ea typeface="宋体" charset="-122"/>
              </a:defRPr>
            </a:lvl1pPr>
            <a:lvl2pPr marL="742950" indent="-285750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Arial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本规定由公司安全环保部归口管理；协助各单位开展培训需求识别，对培训的实施提供咨询、支持和审核。</a:t>
            </a:r>
          </a:p>
          <a:p>
            <a:pPr algn="l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公司综合办公室（培训管理）将安环健培训计划纳入总体培训计划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，协调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[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获取资料咨询微信：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ansyingsj1]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培训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资源，并协助各级领导（公司、部门、车间）实施培训计划。</a:t>
            </a:r>
          </a:p>
          <a:p>
            <a:pPr algn="l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各级领导负责下属员工培训需求的识别与维护、培训计划的编制与实施、培训效果的评价与跟踪。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/>
          <p:cNvCxnSpPr>
            <a:stCxn id="88" idx="6"/>
          </p:cNvCxnSpPr>
          <p:nvPr/>
        </p:nvCxnSpPr>
        <p:spPr>
          <a:xfrm flipV="1">
            <a:off x="1583668" y="479192"/>
            <a:ext cx="5961748" cy="114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2693097" y="201351"/>
            <a:ext cx="3757805" cy="576064"/>
          </a:xfrm>
          <a:prstGeom prst="roundRect">
            <a:avLst>
              <a:gd name="adj" fmla="val 190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832492" y="253032"/>
            <a:ext cx="350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r>
              <a:rPr lang="en-US" altLang="zh-CN" dirty="0">
                <a:latin typeface="Arial" charset="0"/>
                <a:ea typeface="微软雅黑" pitchFamily="34" charset="-122"/>
                <a:sym typeface="Arial" charset="0"/>
              </a:rPr>
              <a:t>3.1 </a:t>
            </a: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管理职责</a:t>
            </a:r>
          </a:p>
        </p:txBody>
      </p:sp>
      <p:sp>
        <p:nvSpPr>
          <p:cNvPr id="88" name="椭圆 87"/>
          <p:cNvSpPr/>
          <p:nvPr/>
        </p:nvSpPr>
        <p:spPr>
          <a:xfrm>
            <a:off x="1439668" y="40833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7513085" y="417383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8" name="矩形 46081"/>
          <p:cNvSpPr>
            <a:spLocks noChangeArrowheads="1"/>
          </p:cNvSpPr>
          <p:nvPr/>
        </p:nvSpPr>
        <p:spPr bwMode="auto">
          <a:xfrm>
            <a:off x="596107" y="1275606"/>
            <a:ext cx="7974222" cy="333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 anchor="ctr">
            <a:spAutoFit/>
          </a:bodyPr>
          <a:lstStyle/>
          <a:p>
            <a:pPr indent="408305" algn="just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各单位根据本规定负责组织实施本单位的安环健培训管理程序，       并组织培训、监督、考核。</a:t>
            </a:r>
          </a:p>
          <a:p>
            <a:pPr indent="408305" algn="just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各单位人力资源管理人员（综合管理员）将安环健培训计划纳入本单位总体培训计划，协调培训资源，并协助直线领导实施培训计划。</a:t>
            </a:r>
          </a:p>
          <a:p>
            <a:pPr indent="408305" algn="just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各单位安全管理员协助本单位领导开展培训需求识别，对培训的实施提供咨询、支持和审核。职工接受岗位安环健培训，并提出改进建议。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/>
          <p:cNvCxnSpPr>
            <a:stCxn id="88" idx="6"/>
          </p:cNvCxnSpPr>
          <p:nvPr/>
        </p:nvCxnSpPr>
        <p:spPr>
          <a:xfrm flipV="1">
            <a:off x="1583668" y="482363"/>
            <a:ext cx="5961748" cy="114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2693097" y="201351"/>
            <a:ext cx="3757805" cy="576064"/>
          </a:xfrm>
          <a:prstGeom prst="roundRect">
            <a:avLst>
              <a:gd name="adj" fmla="val 436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832492" y="253032"/>
            <a:ext cx="350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r>
              <a:rPr lang="en-US" altLang="zh-CN" dirty="0">
                <a:latin typeface="Arial" charset="0"/>
                <a:ea typeface="微软雅黑" pitchFamily="34" charset="-122"/>
                <a:sym typeface="Arial" charset="0"/>
              </a:rPr>
              <a:t>3.2 </a:t>
            </a: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培训管理原则</a:t>
            </a:r>
          </a:p>
        </p:txBody>
      </p:sp>
      <p:sp>
        <p:nvSpPr>
          <p:cNvPr id="88" name="椭圆 87"/>
          <p:cNvSpPr/>
          <p:nvPr/>
        </p:nvSpPr>
        <p:spPr>
          <a:xfrm>
            <a:off x="1439668" y="411510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7513085" y="417383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3" name="矩形 47118"/>
          <p:cNvSpPr>
            <a:spLocks noChangeArrowheads="1"/>
          </p:cNvSpPr>
          <p:nvPr/>
        </p:nvSpPr>
        <p:spPr bwMode="auto">
          <a:xfrm>
            <a:off x="1722915" y="3043224"/>
            <a:ext cx="5400600" cy="42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/>
          <a:p>
            <a:pPr>
              <a:lnSpc>
                <a:spcPct val="125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培训其下属是各级管理人员的职责之一</a:t>
            </a:r>
          </a:p>
        </p:txBody>
      </p:sp>
      <p:sp>
        <p:nvSpPr>
          <p:cNvPr id="44" name="矩形 47114"/>
          <p:cNvSpPr>
            <a:spLocks noChangeArrowheads="1"/>
          </p:cNvSpPr>
          <p:nvPr/>
        </p:nvSpPr>
        <p:spPr bwMode="auto">
          <a:xfrm>
            <a:off x="1040826" y="1161680"/>
            <a:ext cx="6326805" cy="45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charset="2"/>
              <a:buChar char=""/>
              <a:defRPr sz="2000">
                <a:solidFill>
                  <a:srgbClr val="6EAA2E"/>
                </a:solidFill>
                <a:latin typeface="Arial" charset="0"/>
                <a:ea typeface="宋体" charset="-122"/>
              </a:defRPr>
            </a:lvl1pPr>
            <a:lvl2pPr marL="742950" indent="-285750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Arial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员工必须接受与岗位相关的培训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,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并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应定期进行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再培训</a:t>
            </a:r>
          </a:p>
        </p:txBody>
      </p:sp>
      <p:sp>
        <p:nvSpPr>
          <p:cNvPr id="45" name="矩形 47119"/>
          <p:cNvSpPr>
            <a:spLocks noChangeArrowheads="1"/>
          </p:cNvSpPr>
          <p:nvPr/>
        </p:nvSpPr>
        <p:spPr bwMode="auto">
          <a:xfrm>
            <a:off x="1040826" y="4385833"/>
            <a:ext cx="4709467" cy="42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/>
          <a:p>
            <a:pPr>
              <a:lnSpc>
                <a:spcPct val="125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主管领导对其下属岗位胜任能力负责</a:t>
            </a:r>
          </a:p>
        </p:txBody>
      </p:sp>
      <p:sp>
        <p:nvSpPr>
          <p:cNvPr id="46" name="矩形 47115"/>
          <p:cNvSpPr>
            <a:spLocks noChangeArrowheads="1"/>
          </p:cNvSpPr>
          <p:nvPr/>
        </p:nvSpPr>
        <p:spPr bwMode="auto">
          <a:xfrm>
            <a:off x="1464377" y="1685446"/>
            <a:ext cx="5163969" cy="42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/>
          <a:p>
            <a:pPr>
              <a:lnSpc>
                <a:spcPct val="125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一切培训活动以满足岗位培训需求为核心</a:t>
            </a:r>
          </a:p>
        </p:txBody>
      </p:sp>
      <p:sp>
        <p:nvSpPr>
          <p:cNvPr id="47" name="矩形 47116"/>
          <p:cNvSpPr>
            <a:spLocks noChangeArrowheads="1"/>
          </p:cNvSpPr>
          <p:nvPr/>
        </p:nvSpPr>
        <p:spPr bwMode="auto">
          <a:xfrm>
            <a:off x="1722915" y="2378825"/>
            <a:ext cx="6624736" cy="42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/>
          <a:p>
            <a:pPr>
              <a:lnSpc>
                <a:spcPct val="125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培训方式以在岗培训、辅导为主，脱产培训、讲授为辅</a:t>
            </a:r>
          </a:p>
        </p:txBody>
      </p:sp>
      <p:sp>
        <p:nvSpPr>
          <p:cNvPr id="48" name="矩形 47117"/>
          <p:cNvSpPr>
            <a:spLocks noChangeArrowheads="1"/>
          </p:cNvSpPr>
          <p:nvPr/>
        </p:nvSpPr>
        <p:spPr bwMode="auto">
          <a:xfrm>
            <a:off x="1461565" y="3794059"/>
            <a:ext cx="5778004" cy="42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/>
          <a:p>
            <a:pPr>
              <a:lnSpc>
                <a:spcPct val="125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培训内容以管理规范、程序、操作规程为主</a:t>
            </a:r>
          </a:p>
        </p:txBody>
      </p:sp>
      <p:sp>
        <p:nvSpPr>
          <p:cNvPr id="5" name="饼形 4"/>
          <p:cNvSpPr/>
          <p:nvPr/>
        </p:nvSpPr>
        <p:spPr>
          <a:xfrm rot="16200000">
            <a:off x="-1834230" y="1538806"/>
            <a:ext cx="3668460" cy="2951344"/>
          </a:xfrm>
          <a:prstGeom prst="pie">
            <a:avLst>
              <a:gd name="adj1" fmla="val 0"/>
              <a:gd name="adj2" fmla="val 108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endParaRPr lang="en-US" altLang="zh-CN" dirty="0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endParaRPr lang="en-US" altLang="zh-CN" dirty="0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endParaRPr lang="en-US" altLang="zh-CN" dirty="0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endParaRPr lang="en-US" altLang="zh-CN" dirty="0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endParaRPr lang="en-US" altLang="zh-CN" dirty="0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endParaRPr lang="en-US" altLang="zh-CN" dirty="0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endParaRPr lang="en-US" altLang="zh-CN" dirty="0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endParaRPr lang="en-US" altLang="zh-CN" dirty="0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endParaRPr lang="en-US" altLang="zh-CN" dirty="0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endParaRPr lang="en-US" altLang="zh-CN" dirty="0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endParaRPr lang="en-US" altLang="zh-CN" dirty="0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endParaRPr lang="en-US" altLang="zh-CN" dirty="0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endParaRPr lang="en-US" altLang="zh-CN" dirty="0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endParaRPr lang="en-US" altLang="zh-CN" dirty="0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endParaRPr lang="en-US" altLang="zh-CN" dirty="0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endParaRPr lang="en-US" altLang="zh-CN" dirty="0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endParaRPr lang="en-US" altLang="zh-CN" dirty="0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endParaRPr lang="en-US" altLang="zh-CN" dirty="0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endParaRPr lang="en-US" altLang="zh-CN" dirty="0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endParaRPr lang="en-US" altLang="zh-CN" dirty="0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endParaRPr lang="en-US" altLang="zh-CN" dirty="0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endParaRPr lang="en-US" altLang="zh-CN" dirty="0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endParaRPr lang="en-US" altLang="zh-CN" dirty="0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endParaRPr lang="en-US" altLang="zh-CN" dirty="0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endParaRPr lang="en-US" altLang="zh-CN" dirty="0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endParaRPr lang="en-US" altLang="zh-CN" dirty="0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endParaRPr lang="en-US" altLang="zh-CN" dirty="0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endParaRPr lang="en-US" altLang="zh-CN" dirty="0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endParaRPr lang="en-US" altLang="zh-CN" dirty="0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endParaRPr lang="zh-CN" altLang="en-US" dirty="0">
              <a:solidFill>
                <a:schemeClr val="tx1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877" y="1891368"/>
            <a:ext cx="10080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训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管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理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原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则</a:t>
            </a:r>
          </a:p>
        </p:txBody>
      </p:sp>
      <p:sp>
        <p:nvSpPr>
          <p:cNvPr id="6" name="椭圆 5"/>
          <p:cNvSpPr/>
          <p:nvPr/>
        </p:nvSpPr>
        <p:spPr>
          <a:xfrm>
            <a:off x="555241" y="1200302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7896" y="1180247"/>
            <a:ext cx="314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1</a:t>
            </a:r>
            <a:endParaRPr lang="zh-CN" altLang="en-US" sz="2000" b="1" dirty="0">
              <a:solidFill>
                <a:schemeClr val="bg1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985418" y="1727709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008073" y="1707654"/>
            <a:ext cx="314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>
                <a:latin typeface="Arial" charset="0"/>
                <a:sym typeface="Arial" charset="0"/>
              </a:rPr>
              <a:t>2</a:t>
            </a:r>
            <a:endParaRPr lang="zh-CN" altLang="en-US" dirty="0">
              <a:latin typeface="Arial" charset="0"/>
              <a:sym typeface="Arial" charset="0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1259668" y="2399290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282323" y="2379235"/>
            <a:ext cx="314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>
                <a:latin typeface="Arial" charset="0"/>
                <a:sym typeface="Arial" charset="0"/>
              </a:rPr>
              <a:t>3</a:t>
            </a:r>
            <a:endParaRPr lang="zh-CN" altLang="en-US" dirty="0">
              <a:latin typeface="Arial" charset="0"/>
              <a:sym typeface="Arial" charset="0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1273016" y="3097747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282323" y="3077692"/>
            <a:ext cx="314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>
                <a:latin typeface="Arial" charset="0"/>
                <a:sym typeface="Arial" charset="0"/>
              </a:rPr>
              <a:t>4</a:t>
            </a:r>
            <a:endParaRPr lang="zh-CN" altLang="en-US" dirty="0">
              <a:latin typeface="Arial" charset="0"/>
              <a:sym typeface="Arial" charset="0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1057219" y="3813824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070983" y="3794059"/>
            <a:ext cx="314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>
                <a:latin typeface="Arial" charset="0"/>
                <a:sym typeface="Arial" charset="0"/>
              </a:rPr>
              <a:t>5</a:t>
            </a:r>
            <a:endParaRPr lang="zh-CN" altLang="en-US" dirty="0">
              <a:latin typeface="Arial" charset="0"/>
              <a:sym typeface="Arial" charset="0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635047" y="4369858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639494" y="4349803"/>
            <a:ext cx="314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>
                <a:latin typeface="Arial" charset="0"/>
                <a:sym typeface="Arial" charset="0"/>
              </a:rPr>
              <a:t>6</a:t>
            </a:r>
            <a:endParaRPr lang="zh-CN" altLang="en-US" dirty="0">
              <a:latin typeface="Arial" charset="0"/>
              <a:sym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/>
          <p:cNvCxnSpPr>
            <a:stCxn id="88" idx="6"/>
          </p:cNvCxnSpPr>
          <p:nvPr/>
        </p:nvCxnSpPr>
        <p:spPr>
          <a:xfrm flipV="1">
            <a:off x="1583668" y="482363"/>
            <a:ext cx="5961748" cy="114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2693097" y="201351"/>
            <a:ext cx="3757805" cy="576064"/>
          </a:xfrm>
          <a:prstGeom prst="roundRect">
            <a:avLst>
              <a:gd name="adj" fmla="val 436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832492" y="253032"/>
            <a:ext cx="350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r>
              <a:rPr lang="en-US" altLang="zh-CN" dirty="0">
                <a:latin typeface="Arial" charset="0"/>
                <a:ea typeface="微软雅黑" pitchFamily="34" charset="-122"/>
                <a:sym typeface="Arial" charset="0"/>
              </a:rPr>
              <a:t>3.3 </a:t>
            </a: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培训管理流程</a:t>
            </a:r>
          </a:p>
        </p:txBody>
      </p:sp>
      <p:sp>
        <p:nvSpPr>
          <p:cNvPr id="88" name="椭圆 87"/>
          <p:cNvSpPr/>
          <p:nvPr/>
        </p:nvSpPr>
        <p:spPr>
          <a:xfrm>
            <a:off x="1439668" y="411510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7513085" y="417383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7" name="矩形 49154"/>
          <p:cNvSpPr>
            <a:spLocks noChangeArrowheads="1"/>
          </p:cNvSpPr>
          <p:nvPr/>
        </p:nvSpPr>
        <p:spPr bwMode="auto">
          <a:xfrm>
            <a:off x="1086252" y="2092922"/>
            <a:ext cx="1021512" cy="16304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3" tIns="45717" rIns="91433" bIns="45717" anchor="ctr"/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charset="2"/>
              <a:buChar char=""/>
              <a:defRPr sz="2000">
                <a:solidFill>
                  <a:srgbClr val="6EAA2E"/>
                </a:solidFill>
                <a:latin typeface="Arial" charset="0"/>
                <a:ea typeface="宋体" charset="-122"/>
              </a:defRPr>
            </a:lvl1pPr>
            <a:lvl2pPr marL="742950" indent="-285750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Arial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lnSpc>
                <a:spcPct val="125000"/>
              </a:lnSpc>
              <a:spcBef>
                <a:spcPct val="0"/>
              </a:spcBef>
              <a:buClrTx/>
              <a:buSzTx/>
              <a:buNone/>
            </a:pPr>
            <a:endParaRPr lang="zh-CN" altLang="en-US" b="1" dirty="0">
              <a:solidFill>
                <a:srgbClr val="090909"/>
              </a:solidFill>
              <a:ea typeface="微软雅黑" pitchFamily="34" charset="-122"/>
              <a:sym typeface="Arial" charset="0"/>
            </a:endParaRPr>
          </a:p>
        </p:txBody>
      </p:sp>
      <p:sp>
        <p:nvSpPr>
          <p:cNvPr id="28" name="圆角矩形 49155"/>
          <p:cNvSpPr>
            <a:spLocks noChangeArrowheads="1"/>
          </p:cNvSpPr>
          <p:nvPr/>
        </p:nvSpPr>
        <p:spPr bwMode="auto">
          <a:xfrm>
            <a:off x="3154097" y="2139702"/>
            <a:ext cx="1783498" cy="1315104"/>
          </a:xfrm>
          <a:prstGeom prst="roundRect">
            <a:avLst>
              <a:gd name="adj" fmla="val 2181"/>
            </a:avLst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3" tIns="45717" rIns="91433" bIns="45717" anchor="ctr"/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charset="2"/>
              <a:buChar char=""/>
              <a:defRPr sz="2000">
                <a:solidFill>
                  <a:srgbClr val="6EAA2E"/>
                </a:solidFill>
                <a:latin typeface="Arial" charset="0"/>
                <a:ea typeface="宋体" charset="-122"/>
              </a:defRPr>
            </a:lvl1pPr>
            <a:lvl2pPr marL="742950" indent="-285750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Arial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None/>
            </a:pPr>
            <a:endParaRPr lang="en-US" altLang="zh-CN" dirty="0">
              <a:solidFill>
                <a:srgbClr val="FF0000"/>
              </a:solidFill>
              <a:ea typeface="微软雅黑" pitchFamily="34" charset="-122"/>
              <a:sym typeface="Arial" charset="0"/>
            </a:endParaRPr>
          </a:p>
        </p:txBody>
      </p:sp>
      <p:sp>
        <p:nvSpPr>
          <p:cNvPr id="29" name="圆角矩形 49156"/>
          <p:cNvSpPr>
            <a:spLocks noChangeArrowheads="1"/>
          </p:cNvSpPr>
          <p:nvPr/>
        </p:nvSpPr>
        <p:spPr bwMode="auto">
          <a:xfrm>
            <a:off x="3154097" y="1550976"/>
            <a:ext cx="1784350" cy="307975"/>
          </a:xfrm>
          <a:prstGeom prst="roundRect">
            <a:avLst>
              <a:gd name="adj" fmla="val 1203"/>
            </a:avLst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3" tIns="45717" rIns="91433" bIns="45717" anchor="ctr"/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charset="2"/>
              <a:buChar char=""/>
              <a:defRPr sz="2000">
                <a:solidFill>
                  <a:srgbClr val="6EAA2E"/>
                </a:solidFill>
                <a:latin typeface="Arial" charset="0"/>
                <a:ea typeface="宋体" charset="-122"/>
              </a:defRPr>
            </a:lvl1pPr>
            <a:lvl2pPr marL="742950" indent="-285750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Arial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en-US" dirty="0">
              <a:solidFill>
                <a:srgbClr val="090909"/>
              </a:solidFill>
              <a:ea typeface="微软雅黑" pitchFamily="34" charset="-122"/>
              <a:sym typeface="Arial" charset="0"/>
            </a:endParaRPr>
          </a:p>
        </p:txBody>
      </p:sp>
      <p:sp>
        <p:nvSpPr>
          <p:cNvPr id="30" name="圆角矩形 49157"/>
          <p:cNvSpPr>
            <a:spLocks noChangeArrowheads="1"/>
          </p:cNvSpPr>
          <p:nvPr/>
        </p:nvSpPr>
        <p:spPr bwMode="auto">
          <a:xfrm>
            <a:off x="3154097" y="1030395"/>
            <a:ext cx="1784350" cy="314325"/>
          </a:xfrm>
          <a:prstGeom prst="roundRect">
            <a:avLst>
              <a:gd name="adj" fmla="val 1516"/>
            </a:avLst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3" tIns="45717" rIns="91433" bIns="45717" anchor="ctr"/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charset="2"/>
              <a:buChar char=""/>
              <a:defRPr sz="2000">
                <a:solidFill>
                  <a:srgbClr val="6EAA2E"/>
                </a:solidFill>
                <a:latin typeface="Arial" charset="0"/>
                <a:ea typeface="宋体" charset="-122"/>
              </a:defRPr>
            </a:lvl1pPr>
            <a:lvl2pPr marL="742950" indent="-285750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Arial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</a:pPr>
            <a:endParaRPr lang="zh-CN" altLang="en-US" dirty="0">
              <a:solidFill>
                <a:srgbClr val="090909"/>
              </a:solidFill>
              <a:ea typeface="微软雅黑" pitchFamily="34" charset="-122"/>
              <a:sym typeface="Arial" charset="0"/>
            </a:endParaRPr>
          </a:p>
        </p:txBody>
      </p:sp>
      <p:sp>
        <p:nvSpPr>
          <p:cNvPr id="31" name="圆角矩形 49158"/>
          <p:cNvSpPr>
            <a:spLocks noChangeArrowheads="1"/>
          </p:cNvSpPr>
          <p:nvPr/>
        </p:nvSpPr>
        <p:spPr bwMode="auto">
          <a:xfrm>
            <a:off x="3208072" y="3688732"/>
            <a:ext cx="1785938" cy="315913"/>
          </a:xfrm>
          <a:prstGeom prst="roundRect">
            <a:avLst>
              <a:gd name="adj" fmla="val 6617"/>
            </a:avLst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3" tIns="45717" rIns="91433" bIns="45717" anchor="ctr"/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charset="2"/>
              <a:buChar char=""/>
              <a:defRPr sz="2000">
                <a:solidFill>
                  <a:srgbClr val="6EAA2E"/>
                </a:solidFill>
                <a:latin typeface="Arial" charset="0"/>
                <a:ea typeface="宋体" charset="-122"/>
              </a:defRPr>
            </a:lvl1pPr>
            <a:lvl2pPr marL="742950" indent="-285750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Arial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en-US" dirty="0">
              <a:solidFill>
                <a:srgbClr val="090909"/>
              </a:solidFill>
              <a:ea typeface="微软雅黑" pitchFamily="34" charset="-122"/>
              <a:sym typeface="Arial" charset="0"/>
            </a:endParaRPr>
          </a:p>
        </p:txBody>
      </p:sp>
      <p:sp>
        <p:nvSpPr>
          <p:cNvPr id="33" name="圆角矩形 49160"/>
          <p:cNvSpPr>
            <a:spLocks noChangeArrowheads="1"/>
          </p:cNvSpPr>
          <p:nvPr/>
        </p:nvSpPr>
        <p:spPr bwMode="auto">
          <a:xfrm>
            <a:off x="2989946" y="4659982"/>
            <a:ext cx="2160765" cy="317500"/>
          </a:xfrm>
          <a:prstGeom prst="roundRect">
            <a:avLst>
              <a:gd name="adj" fmla="val 667"/>
            </a:avLst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3" tIns="45717" rIns="91433" bIns="45717" anchor="ctr"/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charset="2"/>
              <a:buChar char=""/>
              <a:defRPr sz="2000">
                <a:solidFill>
                  <a:srgbClr val="6EAA2E"/>
                </a:solidFill>
                <a:latin typeface="Arial" charset="0"/>
                <a:ea typeface="宋体" charset="-122"/>
              </a:defRPr>
            </a:lvl1pPr>
            <a:lvl2pPr marL="742950" indent="-285750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Arial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</a:pPr>
            <a:endParaRPr lang="zh-CN" altLang="en-US" dirty="0">
              <a:solidFill>
                <a:srgbClr val="090909"/>
              </a:solidFill>
              <a:ea typeface="微软雅黑" pitchFamily="34" charset="-122"/>
              <a:sym typeface="Arial" charset="0"/>
            </a:endParaRPr>
          </a:p>
        </p:txBody>
      </p:sp>
      <p:sp>
        <p:nvSpPr>
          <p:cNvPr id="63" name="直接连接符 49174"/>
          <p:cNvSpPr>
            <a:spLocks noChangeShapeType="1"/>
          </p:cNvSpPr>
          <p:nvPr/>
        </p:nvSpPr>
        <p:spPr bwMode="auto">
          <a:xfrm>
            <a:off x="4067173" y="1344720"/>
            <a:ext cx="0" cy="210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4" name="直接连接符 49175"/>
          <p:cNvSpPr>
            <a:spLocks noChangeShapeType="1"/>
          </p:cNvSpPr>
          <p:nvPr/>
        </p:nvSpPr>
        <p:spPr bwMode="auto">
          <a:xfrm>
            <a:off x="4067944" y="1858951"/>
            <a:ext cx="0" cy="306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5" name="直接连接符 49176"/>
          <p:cNvSpPr>
            <a:spLocks noChangeShapeType="1"/>
          </p:cNvSpPr>
          <p:nvPr/>
        </p:nvSpPr>
        <p:spPr bwMode="auto">
          <a:xfrm>
            <a:off x="4067173" y="3454805"/>
            <a:ext cx="1" cy="248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6" name="直接连接符 49177"/>
          <p:cNvSpPr>
            <a:spLocks noChangeShapeType="1"/>
          </p:cNvSpPr>
          <p:nvPr/>
        </p:nvSpPr>
        <p:spPr bwMode="auto">
          <a:xfrm>
            <a:off x="4067944" y="4006232"/>
            <a:ext cx="0" cy="161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7" name="直接连接符 49178"/>
          <p:cNvSpPr>
            <a:spLocks noChangeShapeType="1"/>
          </p:cNvSpPr>
          <p:nvPr/>
        </p:nvSpPr>
        <p:spPr bwMode="auto">
          <a:xfrm>
            <a:off x="4067944" y="4500438"/>
            <a:ext cx="0" cy="161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8" name="直接连接符 49179"/>
          <p:cNvSpPr>
            <a:spLocks noChangeShapeType="1"/>
          </p:cNvSpPr>
          <p:nvPr/>
        </p:nvSpPr>
        <p:spPr bwMode="auto">
          <a:xfrm flipH="1">
            <a:off x="4938447" y="116692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9" name="直接连接符 49180"/>
          <p:cNvSpPr>
            <a:spLocks noChangeShapeType="1"/>
          </p:cNvSpPr>
          <p:nvPr/>
        </p:nvSpPr>
        <p:spPr bwMode="auto">
          <a:xfrm flipH="1">
            <a:off x="4938447" y="1716076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70" name="直接连接符 49181"/>
          <p:cNvSpPr>
            <a:spLocks noChangeShapeType="1"/>
          </p:cNvSpPr>
          <p:nvPr/>
        </p:nvSpPr>
        <p:spPr bwMode="auto">
          <a:xfrm>
            <a:off x="5278835" y="1166920"/>
            <a:ext cx="1660" cy="313874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71" name="直接连接符 49182"/>
          <p:cNvSpPr>
            <a:spLocks noChangeShapeType="1"/>
          </p:cNvSpPr>
          <p:nvPr/>
        </p:nvSpPr>
        <p:spPr bwMode="auto">
          <a:xfrm flipV="1">
            <a:off x="5137678" y="4305666"/>
            <a:ext cx="143667" cy="155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72" name="直接连接符 49183"/>
          <p:cNvSpPr>
            <a:spLocks noChangeShapeType="1"/>
          </p:cNvSpPr>
          <p:nvPr/>
        </p:nvSpPr>
        <p:spPr bwMode="auto">
          <a:xfrm flipH="1">
            <a:off x="4938447" y="2715766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73" name="右箭头 49184"/>
          <p:cNvSpPr>
            <a:spLocks noChangeArrowheads="1"/>
          </p:cNvSpPr>
          <p:nvPr/>
        </p:nvSpPr>
        <p:spPr bwMode="auto">
          <a:xfrm>
            <a:off x="2339752" y="2355726"/>
            <a:ext cx="593725" cy="158750"/>
          </a:xfrm>
          <a:prstGeom prst="rightArrow">
            <a:avLst>
              <a:gd name="adj1" fmla="val 50000"/>
              <a:gd name="adj2" fmla="val 93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charset="2"/>
              <a:buChar char=""/>
              <a:defRPr sz="2000">
                <a:solidFill>
                  <a:srgbClr val="6EAA2E"/>
                </a:solidFill>
                <a:latin typeface="Arial" charset="0"/>
                <a:ea typeface="宋体" charset="-122"/>
              </a:defRPr>
            </a:lvl1pPr>
            <a:lvl2pPr marL="742950" indent="-285750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Arial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</a:pPr>
            <a:endParaRPr lang="zh-CN" altLang="en-US" sz="3200">
              <a:solidFill>
                <a:schemeClr val="tx1"/>
              </a:solidFill>
              <a:ea typeface="微软雅黑" pitchFamily="34" charset="-122"/>
              <a:sym typeface="Arial" charset="0"/>
            </a:endParaRPr>
          </a:p>
        </p:txBody>
      </p:sp>
      <p:sp>
        <p:nvSpPr>
          <p:cNvPr id="74" name="右箭头 49185"/>
          <p:cNvSpPr>
            <a:spLocks noChangeArrowheads="1"/>
          </p:cNvSpPr>
          <p:nvPr/>
        </p:nvSpPr>
        <p:spPr bwMode="auto">
          <a:xfrm>
            <a:off x="2339752" y="2752601"/>
            <a:ext cx="593725" cy="158750"/>
          </a:xfrm>
          <a:prstGeom prst="rightArrow">
            <a:avLst>
              <a:gd name="adj1" fmla="val 50000"/>
              <a:gd name="adj2" fmla="val 93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charset="2"/>
              <a:buChar char=""/>
              <a:defRPr sz="2000">
                <a:solidFill>
                  <a:srgbClr val="6EAA2E"/>
                </a:solidFill>
                <a:latin typeface="Arial" charset="0"/>
                <a:ea typeface="宋体" charset="-122"/>
              </a:defRPr>
            </a:lvl1pPr>
            <a:lvl2pPr marL="742950" indent="-285750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Arial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</a:pPr>
            <a:endParaRPr lang="zh-CN" altLang="en-US" sz="3200">
              <a:solidFill>
                <a:schemeClr val="tx1"/>
              </a:solidFill>
              <a:ea typeface="微软雅黑" pitchFamily="34" charset="-122"/>
              <a:sym typeface="Arial" charset="0"/>
            </a:endParaRPr>
          </a:p>
        </p:txBody>
      </p:sp>
      <p:sp>
        <p:nvSpPr>
          <p:cNvPr id="75" name="右箭头 49186"/>
          <p:cNvSpPr>
            <a:spLocks noChangeArrowheads="1"/>
          </p:cNvSpPr>
          <p:nvPr/>
        </p:nvSpPr>
        <p:spPr bwMode="auto">
          <a:xfrm>
            <a:off x="2339752" y="3195514"/>
            <a:ext cx="593725" cy="157162"/>
          </a:xfrm>
          <a:prstGeom prst="rightArrow">
            <a:avLst>
              <a:gd name="adj1" fmla="val 50000"/>
              <a:gd name="adj2" fmla="val 944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charset="2"/>
              <a:buChar char=""/>
              <a:defRPr sz="2000">
                <a:solidFill>
                  <a:srgbClr val="6EAA2E"/>
                </a:solidFill>
                <a:latin typeface="Arial" charset="0"/>
                <a:ea typeface="宋体" charset="-122"/>
              </a:defRPr>
            </a:lvl1pPr>
            <a:lvl2pPr marL="742950" indent="-285750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Arial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</a:pPr>
            <a:endParaRPr lang="zh-CN" altLang="en-US" sz="3200">
              <a:solidFill>
                <a:schemeClr val="tx1"/>
              </a:solidFill>
              <a:ea typeface="微软雅黑" pitchFamily="34" charset="-122"/>
              <a:sym typeface="Arial" charset="0"/>
            </a:endParaRPr>
          </a:p>
        </p:txBody>
      </p:sp>
      <p:sp>
        <p:nvSpPr>
          <p:cNvPr id="78" name="文本框 49189"/>
          <p:cNvSpPr txBox="1">
            <a:spLocks noChangeArrowheads="1"/>
          </p:cNvSpPr>
          <p:nvPr/>
        </p:nvSpPr>
        <p:spPr bwMode="auto">
          <a:xfrm>
            <a:off x="5559098" y="1508792"/>
            <a:ext cx="3169127" cy="257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794" tIns="39597" rIns="82794" bIns="39597">
            <a:spAutoFit/>
          </a:bodyPr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charset="2"/>
              <a:buChar char=""/>
              <a:defRPr sz="2000">
                <a:solidFill>
                  <a:srgbClr val="6EAA2E"/>
                </a:solidFill>
                <a:latin typeface="Arial" charset="0"/>
                <a:ea typeface="宋体" charset="-122"/>
              </a:defRPr>
            </a:lvl1pPr>
            <a:lvl2pPr marL="742950" indent="-285750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Arial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indent="0" algn="l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M1: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课堂培训</a:t>
            </a:r>
          </a:p>
          <a:p>
            <a:pPr marL="0" indent="0" algn="l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M2: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课堂培训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+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针对性考试</a:t>
            </a:r>
          </a:p>
          <a:p>
            <a:pPr marL="0" indent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M3: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各种安环健会议</a:t>
            </a:r>
          </a:p>
          <a:p>
            <a:pPr marL="0" indent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M4: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部门主管主持学习讨论</a:t>
            </a:r>
          </a:p>
          <a:p>
            <a:pPr marL="0" indent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M5: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在岗实际练习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+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师傅带领</a:t>
            </a:r>
          </a:p>
          <a:p>
            <a:pPr marL="0" indent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M6: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网络培训</a:t>
            </a:r>
          </a:p>
        </p:txBody>
      </p:sp>
      <p:sp>
        <p:nvSpPr>
          <p:cNvPr id="84" name="圆角矩形 49158"/>
          <p:cNvSpPr>
            <a:spLocks noChangeArrowheads="1"/>
          </p:cNvSpPr>
          <p:nvPr/>
        </p:nvSpPr>
        <p:spPr bwMode="auto">
          <a:xfrm>
            <a:off x="2881578" y="4173546"/>
            <a:ext cx="2256100" cy="315913"/>
          </a:xfrm>
          <a:prstGeom prst="roundRect">
            <a:avLst>
              <a:gd name="adj" fmla="val 587"/>
            </a:avLst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3" tIns="45717" rIns="91433" bIns="45717" anchor="ctr"/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charset="2"/>
              <a:buChar char=""/>
              <a:defRPr sz="2000">
                <a:solidFill>
                  <a:srgbClr val="6EAA2E"/>
                </a:solidFill>
                <a:latin typeface="Arial" charset="0"/>
                <a:ea typeface="宋体" charset="-122"/>
              </a:defRPr>
            </a:lvl1pPr>
            <a:lvl2pPr marL="742950" indent="-285750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Arial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en-US" dirty="0">
              <a:solidFill>
                <a:srgbClr val="090909"/>
              </a:solidFill>
              <a:ea typeface="微软雅黑" pitchFamily="34" charset="-122"/>
              <a:sym typeface="Arial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62031" y="2217506"/>
            <a:ext cx="17810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Tx/>
              <a:buSzTx/>
              <a:buNone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培训实施</a:t>
            </a:r>
          </a:p>
          <a:p>
            <a:pPr algn="ctr">
              <a:spcBef>
                <a:spcPts val="0"/>
              </a:spcBef>
              <a:buClrTx/>
              <a:buSzTx/>
              <a:buNone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M1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、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M2</a:t>
            </a:r>
          </a:p>
          <a:p>
            <a:pPr algn="ctr">
              <a:spcBef>
                <a:spcPts val="0"/>
              </a:spcBef>
              <a:buClrTx/>
              <a:buSzTx/>
              <a:buNone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M3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、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M4</a:t>
            </a:r>
          </a:p>
          <a:p>
            <a:pPr algn="ctr">
              <a:spcBef>
                <a:spcPts val="0"/>
              </a:spcBef>
              <a:buClrTx/>
              <a:buSzTx/>
              <a:buNone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M5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、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M6</a:t>
            </a:r>
          </a:p>
        </p:txBody>
      </p:sp>
      <p:sp>
        <p:nvSpPr>
          <p:cNvPr id="4" name="矩形 3"/>
          <p:cNvSpPr/>
          <p:nvPr/>
        </p:nvSpPr>
        <p:spPr>
          <a:xfrm>
            <a:off x="3529097" y="153654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培训计划</a:t>
            </a:r>
          </a:p>
        </p:txBody>
      </p:sp>
      <p:sp>
        <p:nvSpPr>
          <p:cNvPr id="5" name="矩形 4"/>
          <p:cNvSpPr/>
          <p:nvPr/>
        </p:nvSpPr>
        <p:spPr>
          <a:xfrm>
            <a:off x="3261016" y="100569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培训需求分析</a:t>
            </a:r>
          </a:p>
        </p:txBody>
      </p:sp>
      <p:sp>
        <p:nvSpPr>
          <p:cNvPr id="6" name="矩形 5"/>
          <p:cNvSpPr/>
          <p:nvPr/>
        </p:nvSpPr>
        <p:spPr>
          <a:xfrm>
            <a:off x="3381163" y="367129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培训效果评估</a:t>
            </a:r>
          </a:p>
        </p:txBody>
      </p:sp>
      <p:sp>
        <p:nvSpPr>
          <p:cNvPr id="7" name="矩形 6"/>
          <p:cNvSpPr/>
          <p:nvPr/>
        </p:nvSpPr>
        <p:spPr>
          <a:xfrm>
            <a:off x="3115469" y="4159968"/>
            <a:ext cx="1903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效果满意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Yes/No</a:t>
            </a:r>
          </a:p>
        </p:txBody>
      </p:sp>
      <p:sp>
        <p:nvSpPr>
          <p:cNvPr id="8" name="矩形 7"/>
          <p:cNvSpPr/>
          <p:nvPr/>
        </p:nvSpPr>
        <p:spPr>
          <a:xfrm>
            <a:off x="3124368" y="4626821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下一个培训循环</a:t>
            </a:r>
          </a:p>
        </p:txBody>
      </p:sp>
      <p:sp>
        <p:nvSpPr>
          <p:cNvPr id="9" name="矩形 8"/>
          <p:cNvSpPr/>
          <p:nvPr/>
        </p:nvSpPr>
        <p:spPr>
          <a:xfrm>
            <a:off x="1093677" y="2182622"/>
            <a:ext cx="975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资源</a:t>
            </a:r>
          </a:p>
          <a:p>
            <a:pPr algn="ctr">
              <a:lnSpc>
                <a:spcPct val="125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培训师</a:t>
            </a:r>
          </a:p>
          <a:p>
            <a:pPr algn="ctr">
              <a:lnSpc>
                <a:spcPct val="125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设   施</a:t>
            </a:r>
          </a:p>
          <a:p>
            <a:pPr algn="ctr">
              <a:lnSpc>
                <a:spcPct val="125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教   材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2608890" y="2464942"/>
            <a:ext cx="2383556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869946" y="1564942"/>
            <a:ext cx="1800000" cy="18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312746" y="2007742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12746" y="222356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charset="0"/>
                <a:ea typeface="微软雅黑" pitchFamily="34" charset="-122"/>
                <a:sym typeface="Arial" charset="0"/>
              </a:rPr>
              <a:t>01</a:t>
            </a:r>
            <a:endParaRPr lang="zh-CN" altLang="en-US" sz="2400" b="1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945406" y="2392942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69946" y="2007742"/>
            <a:ext cx="235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Arial" charset="0"/>
                <a:ea typeface="微软雅黑" pitchFamily="34" charset="-122"/>
                <a:sym typeface="Arial" charset="0"/>
              </a:rPr>
              <a:t>目前培训现状</a:t>
            </a:r>
            <a:endParaRPr lang="zh-CN" altLang="en-US" sz="2400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左中括号 2"/>
          <p:cNvSpPr/>
          <p:nvPr/>
        </p:nvSpPr>
        <p:spPr>
          <a:xfrm>
            <a:off x="5022557" y="1673009"/>
            <a:ext cx="257921" cy="1562782"/>
          </a:xfrm>
          <a:prstGeom prst="leftBracket">
            <a:avLst>
              <a:gd name="adj" fmla="val 0"/>
            </a:avLst>
          </a:prstGeom>
          <a:ln>
            <a:solidFill>
              <a:srgbClr val="64D0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80478" y="1465754"/>
            <a:ext cx="2871518" cy="414510"/>
          </a:xfrm>
          <a:prstGeom prst="rect">
            <a:avLst/>
          </a:prstGeom>
          <a:solidFill>
            <a:srgbClr val="64D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80478" y="3010169"/>
            <a:ext cx="2871518" cy="414510"/>
          </a:xfrm>
          <a:prstGeom prst="rect">
            <a:avLst/>
          </a:prstGeom>
          <a:solidFill>
            <a:srgbClr val="64D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92080" y="1480593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1.1</a:t>
            </a:r>
            <a:r>
              <a:rPr lang="zh-CN" altLang="en-US" sz="20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目前培训好的做法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292080" y="303573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>
                <a:latin typeface="Arial" charset="0"/>
                <a:sym typeface="Arial" charset="0"/>
              </a:rPr>
              <a:t>1.2</a:t>
            </a:r>
            <a:r>
              <a:rPr lang="zh-CN" altLang="en-US" dirty="0">
                <a:latin typeface="Arial" charset="0"/>
                <a:sym typeface="Arial" charset="0"/>
              </a:rPr>
              <a:t>目前培训存在的问题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50178"/>
          <p:cNvSpPr>
            <a:spLocks noChangeArrowheads="1"/>
          </p:cNvSpPr>
          <p:nvPr/>
        </p:nvSpPr>
        <p:spPr bwMode="auto">
          <a:xfrm>
            <a:off x="3203848" y="267494"/>
            <a:ext cx="5769278" cy="395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927" tIns="52464" rIns="104927" bIns="52464"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charset="2"/>
              <a:buChar char=""/>
              <a:defRPr sz="2000">
                <a:solidFill>
                  <a:srgbClr val="6EAA2E"/>
                </a:solidFill>
                <a:latin typeface="Arial" charset="0"/>
                <a:ea typeface="宋体" charset="-122"/>
              </a:defRPr>
            </a:lvl1pPr>
            <a:lvl2pPr marL="447675" indent="-361950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Arial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1">
              <a:lnSpc>
                <a:spcPct val="150000"/>
              </a:lnSpc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Ø"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各级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领导负责下属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职工培训需求的识别与维护，与职工沟通，使其了解岗位要求的安环健能力及自己与岗位要求的差距。</a:t>
            </a:r>
          </a:p>
          <a:p>
            <a:pPr lvl="1">
              <a:lnSpc>
                <a:spcPct val="150000"/>
              </a:lnSpc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Ø"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公司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分层次编制岗位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安环健培训需求矩阵。培训需求矩阵包括岗位名称、培训内容、掌握程度、培训周期、培训方式等主要内容。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ea typeface="微软雅黑" pitchFamily="34" charset="-122"/>
              <a:sym typeface="Arial" charset="0"/>
            </a:endParaRPr>
          </a:p>
          <a:p>
            <a:pPr lvl="1">
              <a:lnSpc>
                <a:spcPct val="150000"/>
              </a:lnSpc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Ø"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每年对培训需求进行评估，及时更新培训需求矩阵，并与下属职工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沟通。</a:t>
            </a:r>
          </a:p>
          <a:p>
            <a:pPr lvl="1">
              <a:lnSpc>
                <a:spcPct val="150000"/>
              </a:lnSpc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Ø"/>
            </a:pP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当组织</a:t>
            </a:r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[</a:t>
            </a: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获取资料咨询微信：</a:t>
            </a:r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ansyingsj1]</a:t>
            </a: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结构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、经营规模、经营性质和岗位职责发生变化时，应及时评估岗位安环健培训需求，更新培训需求矩阵。</a:t>
            </a:r>
          </a:p>
          <a:p>
            <a:pPr lvl="1">
              <a:lnSpc>
                <a:spcPct val="150000"/>
              </a:lnSpc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Ø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ea typeface="微软雅黑" pitchFamily="34" charset="-122"/>
              <a:sym typeface="Arial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0"/>
            <a:ext cx="32038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229635"/>
            <a:ext cx="3203848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-32656" y="229635"/>
            <a:ext cx="3421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rial" charset="0"/>
                <a:ea typeface="微软雅黑" pitchFamily="34" charset="-122"/>
                <a:sym typeface="Arial" charset="0"/>
              </a:rPr>
              <a:t>一、培训需求的识别与维护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5400" y="980090"/>
            <a:ext cx="274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二、培训计划的编制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5400" y="168077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三、培训的实施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5400" y="238146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四、培训效果评估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5400" y="308215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五、培训师培训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5400" y="378284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幼圆" pitchFamily="49" charset="-122"/>
              <a:buNone/>
            </a:pP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六、培训档案管理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5400" y="448353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七、培训持续改进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2038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229635"/>
            <a:ext cx="3203848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32656" y="229635"/>
            <a:ext cx="3421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rial" charset="0"/>
                <a:ea typeface="微软雅黑" pitchFamily="34" charset="-122"/>
                <a:sym typeface="Arial" charset="0"/>
              </a:rPr>
              <a:t>一、培训需求的识别与维护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400" y="980090"/>
            <a:ext cx="274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二、培训计划的编制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400" y="168077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三、培训的实施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400" y="238146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四、培训效果评估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400" y="308215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五、培训师培训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400" y="378284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幼圆" pitchFamily="49" charset="-122"/>
              <a:buNone/>
            </a:pP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六、培训档案管理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400" y="448353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七、培训持续改进</a:t>
            </a:r>
          </a:p>
        </p:txBody>
      </p:sp>
      <p:sp>
        <p:nvSpPr>
          <p:cNvPr id="11" name="矩形 50178"/>
          <p:cNvSpPr>
            <a:spLocks noChangeArrowheads="1"/>
          </p:cNvSpPr>
          <p:nvPr/>
        </p:nvSpPr>
        <p:spPr bwMode="auto">
          <a:xfrm>
            <a:off x="3378366" y="1077276"/>
            <a:ext cx="2859135" cy="208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927" tIns="52464" rIns="104927" bIns="52464"/>
          <a:lstStyle/>
          <a:p>
            <a:pPr marL="342900" indent="-342900" algn="just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岗位基本技能要求；</a:t>
            </a:r>
          </a:p>
          <a:p>
            <a:pPr marL="342900" indent="-342900" algn="just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岗位风险；</a:t>
            </a:r>
          </a:p>
          <a:p>
            <a:pPr marL="342900" indent="-342900" algn="just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岗位操作规程；</a:t>
            </a:r>
          </a:p>
          <a:p>
            <a:pPr marL="342900" indent="-342900" algn="just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安环健审核的结果；</a:t>
            </a:r>
          </a:p>
          <a:p>
            <a:pPr marL="342900" indent="-342900" algn="just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业绩考核的结果；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" charset="2"/>
              <a:buChar char="Ø"/>
            </a:pP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" charset="2"/>
              <a:buChar char="Ø"/>
            </a:pP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marL="447675" lvl="1" indent="-361950">
              <a:lnSpc>
                <a:spcPct val="150000"/>
              </a:lnSpc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" charset="2"/>
              <a:buChar char="Ø"/>
            </a:pP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88660" y="3202283"/>
            <a:ext cx="4400836" cy="91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927" tIns="52464" rIns="104927" bIns="52464"/>
          <a:lstStyle>
            <a:defPPr>
              <a:defRPr lang="zh-CN"/>
            </a:defPPr>
            <a:lvl1pPr marL="342900" indent="-342900" algn="just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" charset="2"/>
              <a:buChar char="Ø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447675" lvl="1" indent="-361950">
              <a:lnSpc>
                <a:spcPct val="150000"/>
              </a:lnSpc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" charset="2"/>
              <a:buChar char="Ø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</a:lstStyle>
          <a:p>
            <a:r>
              <a:rPr lang="zh-CN" altLang="en-US" dirty="0">
                <a:latin typeface="Arial" charset="0"/>
                <a:sym typeface="Arial" charset="0"/>
              </a:rPr>
              <a:t>安环健管理规范、程序等；</a:t>
            </a:r>
          </a:p>
          <a:p>
            <a:r>
              <a:rPr lang="zh-CN" altLang="en-US" dirty="0">
                <a:latin typeface="Arial" charset="0"/>
                <a:sym typeface="Arial" charset="0"/>
              </a:rPr>
              <a:t>相关法律法规及其他要求；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2038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229635"/>
            <a:ext cx="3203848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32656" y="229635"/>
            <a:ext cx="3421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rial" charset="0"/>
                <a:ea typeface="微软雅黑" pitchFamily="34" charset="-122"/>
                <a:sym typeface="Arial" charset="0"/>
              </a:rPr>
              <a:t>一、培训需求的识别与维护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400" y="980090"/>
            <a:ext cx="274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二、培训计划的编制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400" y="168077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三、培训的实施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400" y="238146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四、培训效果评估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400" y="308215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五、培训师培训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400" y="378284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幼圆" pitchFamily="49" charset="-122"/>
              <a:buNone/>
            </a:pP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六、培训档案管理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400" y="448353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七、培训持续改进</a:t>
            </a:r>
          </a:p>
        </p:txBody>
      </p:sp>
      <p:sp>
        <p:nvSpPr>
          <p:cNvPr id="12" name="矩形 11"/>
          <p:cNvSpPr/>
          <p:nvPr/>
        </p:nvSpPr>
        <p:spPr>
          <a:xfrm>
            <a:off x="3388660" y="1213099"/>
            <a:ext cx="4711732" cy="293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927" tIns="52464" rIns="104927" bIns="52464"/>
          <a:lstStyle/>
          <a:p>
            <a:pPr marL="342900" indent="-342900" algn="just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人员、技术和设施变更；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应急演练与应急反应的总结；</a:t>
            </a:r>
          </a:p>
          <a:p>
            <a:pPr marL="342900" indent="-342900" algn="just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安环健表现分析与改进机会；</a:t>
            </a:r>
          </a:p>
          <a:p>
            <a:pPr marL="342900" indent="-342900" algn="just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本单位安环健方针、目标、指标</a:t>
            </a: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；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岗位能力评估的结果；</a:t>
            </a:r>
          </a:p>
          <a:p>
            <a:pPr marL="342900" indent="-342900" algn="just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事故和意外事件的教训；</a:t>
            </a:r>
          </a:p>
          <a:p>
            <a:pPr marL="342900" indent="-342900" algn="just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再培训。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2038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229635"/>
            <a:ext cx="3203848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77307" y="229635"/>
            <a:ext cx="3425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rial" charset="0"/>
                <a:ea typeface="微软雅黑" pitchFamily="34" charset="-122"/>
                <a:sym typeface="Arial" charset="0"/>
              </a:rPr>
              <a:t>一、培训需求的识别与维护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400" y="980090"/>
            <a:ext cx="274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二、培训计划的编制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400" y="168077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三、培训的实施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400" y="238146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四、培训效果评估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400" y="308215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五、培训师培训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400" y="378284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幼圆" pitchFamily="49" charset="-122"/>
              <a:buNone/>
            </a:pP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六、培训档案管理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400" y="448353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七、培训持续改进</a:t>
            </a:r>
          </a:p>
        </p:txBody>
      </p:sp>
      <p:sp>
        <p:nvSpPr>
          <p:cNvPr id="11" name="矩形 50178"/>
          <p:cNvSpPr>
            <a:spLocks noChangeArrowheads="1"/>
          </p:cNvSpPr>
          <p:nvPr/>
        </p:nvSpPr>
        <p:spPr bwMode="auto">
          <a:xfrm>
            <a:off x="3242101" y="776347"/>
            <a:ext cx="1238581" cy="55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927" tIns="52464" rIns="104927" bIns="52464"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charset="2"/>
              <a:buChar char=""/>
              <a:defRPr sz="2000">
                <a:solidFill>
                  <a:srgbClr val="6EAA2E"/>
                </a:solidFill>
                <a:latin typeface="Arial" charset="0"/>
                <a:ea typeface="宋体" charset="-122"/>
              </a:defRPr>
            </a:lvl1pPr>
            <a:lvl2pPr marL="447675" indent="-361950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Arial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fontAlgn="ctr">
              <a:lnSpc>
                <a:spcPct val="125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chemeClr val="tx1"/>
                </a:solidFill>
                <a:ea typeface="微软雅黑" pitchFamily="34" charset="-122"/>
                <a:sym typeface="Arial" charset="0"/>
              </a:rPr>
              <a:t>一线员工</a:t>
            </a:r>
          </a:p>
          <a:p>
            <a:pPr marL="85725" lvl="1" inden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None/>
            </a:pPr>
            <a:endParaRPr lang="zh-CN" altLang="en-US" sz="2400" dirty="0">
              <a:solidFill>
                <a:schemeClr val="tx2"/>
              </a:solidFill>
              <a:ea typeface="微软雅黑" pitchFamily="34" charset="-122"/>
              <a:sym typeface="Arial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53371" y="229635"/>
            <a:ext cx="474316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125000"/>
              </a:lnSpc>
              <a:spcBef>
                <a:spcPct val="0"/>
              </a:spcBef>
            </a:pP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知识：工艺设备原理</a:t>
            </a:r>
            <a:r>
              <a:rPr lang="en-US" altLang="zh-CN" sz="2000" dirty="0">
                <a:latin typeface="Arial" charset="0"/>
                <a:ea typeface="微软雅黑" pitchFamily="34" charset="-122"/>
                <a:sym typeface="Arial" charset="0"/>
              </a:rPr>
              <a:t>/</a:t>
            </a: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操作规程</a:t>
            </a:r>
            <a:endParaRPr lang="en-US" altLang="zh-CN" sz="2000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07535" y="2557180"/>
            <a:ext cx="7936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25000"/>
              </a:lnSpc>
              <a:spcBef>
                <a:spcPct val="0"/>
              </a:spcBef>
            </a:pP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中层</a:t>
            </a:r>
          </a:p>
        </p:txBody>
      </p:sp>
      <p:sp>
        <p:nvSpPr>
          <p:cNvPr id="14" name="矩形 13"/>
          <p:cNvSpPr/>
          <p:nvPr/>
        </p:nvSpPr>
        <p:spPr>
          <a:xfrm>
            <a:off x="4655658" y="648363"/>
            <a:ext cx="380477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125000"/>
              </a:lnSpc>
              <a:spcBef>
                <a:spcPct val="0"/>
              </a:spcBef>
            </a:pP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愿望：价值观的引领</a:t>
            </a:r>
            <a:endParaRPr lang="en-US" altLang="zh-CN" sz="2000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20209" y="1087051"/>
            <a:ext cx="434427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125000"/>
              </a:lnSpc>
              <a:spcBef>
                <a:spcPct val="0"/>
              </a:spcBef>
            </a:pP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技能：工作安全分析</a:t>
            </a:r>
            <a:r>
              <a:rPr lang="en-US" altLang="zh-CN" sz="2000" dirty="0">
                <a:latin typeface="Arial" charset="0"/>
                <a:ea typeface="微软雅黑" pitchFamily="34" charset="-122"/>
                <a:sym typeface="Arial" charset="0"/>
              </a:rPr>
              <a:t>/</a:t>
            </a: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工作循环检查</a:t>
            </a:r>
            <a:r>
              <a:rPr lang="en-US" altLang="zh-CN" sz="2000" dirty="0">
                <a:latin typeface="Arial" charset="0"/>
                <a:ea typeface="微软雅黑" pitchFamily="34" charset="-122"/>
                <a:sym typeface="Arial" charset="0"/>
              </a:rPr>
              <a:t>/</a:t>
            </a: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作业许可中的安全措施</a:t>
            </a:r>
            <a:r>
              <a:rPr lang="en-US" altLang="zh-CN" sz="2000" dirty="0">
                <a:latin typeface="Arial" charset="0"/>
                <a:ea typeface="微软雅黑" pitchFamily="34" charset="-122"/>
                <a:sym typeface="Arial" charset="0"/>
              </a:rPr>
              <a:t>/</a:t>
            </a: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基本技能</a:t>
            </a:r>
            <a:endParaRPr lang="en-US" altLang="zh-CN" sz="2000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42045" y="4108199"/>
            <a:ext cx="7936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25000"/>
              </a:lnSpc>
              <a:spcBef>
                <a:spcPct val="0"/>
              </a:spcBef>
            </a:pP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高层</a:t>
            </a:r>
          </a:p>
        </p:txBody>
      </p:sp>
      <p:sp>
        <p:nvSpPr>
          <p:cNvPr id="17" name="左大括号 16"/>
          <p:cNvSpPr/>
          <p:nvPr/>
        </p:nvSpPr>
        <p:spPr>
          <a:xfrm>
            <a:off x="4372005" y="429689"/>
            <a:ext cx="344458" cy="125108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8" name="左大括号 17"/>
          <p:cNvSpPr/>
          <p:nvPr/>
        </p:nvSpPr>
        <p:spPr>
          <a:xfrm>
            <a:off x="4380098" y="3755114"/>
            <a:ext cx="344458" cy="125108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9" name="左大括号 18"/>
          <p:cNvSpPr/>
          <p:nvPr/>
        </p:nvSpPr>
        <p:spPr>
          <a:xfrm>
            <a:off x="4380098" y="2170163"/>
            <a:ext cx="344458" cy="125108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69878" y="1926829"/>
            <a:ext cx="434427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125000"/>
              </a:lnSpc>
              <a:spcBef>
                <a:spcPct val="0"/>
              </a:spcBef>
            </a:pP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技能：工艺安全分析</a:t>
            </a:r>
            <a:r>
              <a:rPr lang="en-US" altLang="zh-CN" sz="2000" dirty="0">
                <a:latin typeface="Arial" charset="0"/>
                <a:ea typeface="微软雅黑" pitchFamily="34" charset="-122"/>
                <a:sym typeface="Arial" charset="0"/>
              </a:rPr>
              <a:t>/</a:t>
            </a: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观察与沟通</a:t>
            </a:r>
            <a:r>
              <a:rPr lang="en-US" altLang="zh-CN" sz="2000" dirty="0">
                <a:latin typeface="Arial" charset="0"/>
                <a:ea typeface="微软雅黑" pitchFamily="34" charset="-122"/>
                <a:sym typeface="Arial" charset="0"/>
              </a:rPr>
              <a:t>/</a:t>
            </a: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事故分析</a:t>
            </a:r>
            <a:endParaRPr lang="en-US" altLang="zh-CN" sz="2000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669878" y="2712957"/>
            <a:ext cx="412096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125000"/>
              </a:lnSpc>
              <a:spcBef>
                <a:spcPct val="0"/>
              </a:spcBef>
            </a:pP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知识：职责归位、安全系统的理解</a:t>
            </a:r>
            <a:endParaRPr lang="en-US" altLang="zh-CN" sz="2000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670502" y="3102808"/>
            <a:ext cx="223224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125000"/>
              </a:lnSpc>
              <a:spcBef>
                <a:spcPct val="0"/>
              </a:spcBef>
            </a:pP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愿望：职责考核</a:t>
            </a:r>
            <a:endParaRPr lang="en-US" altLang="zh-CN" sz="2000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38485" y="3560469"/>
            <a:ext cx="437405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125000"/>
              </a:lnSpc>
              <a:spcBef>
                <a:spcPct val="0"/>
              </a:spcBef>
            </a:pP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愿望：内在价值观的展示，有感领导</a:t>
            </a:r>
            <a:endParaRPr lang="en-US" altLang="zh-CN" sz="2000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608958" y="4052095"/>
            <a:ext cx="351223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125000"/>
              </a:lnSpc>
              <a:spcBef>
                <a:spcPct val="0"/>
              </a:spcBef>
            </a:pP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知识：先进的现代企业制度</a:t>
            </a:r>
            <a:endParaRPr lang="en-US" altLang="zh-CN" sz="2000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706723" y="4623202"/>
            <a:ext cx="264564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125000"/>
              </a:lnSpc>
              <a:spcBef>
                <a:spcPct val="0"/>
              </a:spcBef>
            </a:pP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技能：观察与沟通</a:t>
            </a:r>
            <a:endParaRPr lang="en-US" altLang="zh-CN" sz="2000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2038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992741"/>
            <a:ext cx="3203848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405477"/>
            <a:ext cx="3393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一、培训需求的识别与维护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400" y="980089"/>
            <a:ext cx="274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rial" charset="0"/>
                <a:ea typeface="微软雅黑" pitchFamily="34" charset="-122"/>
                <a:sym typeface="Arial" charset="0"/>
              </a:rPr>
              <a:t>二、培训计划的编制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400" y="168077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三、培训的实施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400" y="238146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四、培训效果评估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400" y="308215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五、培训师培训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400" y="378284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幼圆" pitchFamily="49" charset="-122"/>
              <a:buNone/>
            </a:pP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六、培训档案管理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400" y="448353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七、培训持续改进</a:t>
            </a:r>
          </a:p>
        </p:txBody>
      </p:sp>
      <p:sp>
        <p:nvSpPr>
          <p:cNvPr id="14" name="矩形 55299"/>
          <p:cNvSpPr>
            <a:spLocks noChangeArrowheads="1"/>
          </p:cNvSpPr>
          <p:nvPr/>
        </p:nvSpPr>
        <p:spPr bwMode="auto">
          <a:xfrm>
            <a:off x="3393595" y="1383960"/>
            <a:ext cx="5426877" cy="259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>
            <a:lvl1pPr marL="342900" indent="-342900" algn="just" defTabSz="103632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charset="2"/>
              <a:buChar char=""/>
              <a:defRPr sz="2000">
                <a:solidFill>
                  <a:srgbClr val="6EAA2E"/>
                </a:solidFill>
                <a:latin typeface="Arial" charset="0"/>
                <a:ea typeface="宋体" charset="-122"/>
              </a:defRPr>
            </a:lvl1pPr>
            <a:lvl2pPr marL="713105" defTabSz="1036320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Arial" charset="0"/>
                <a:ea typeface="宋体" charset="-122"/>
              </a:defRPr>
            </a:lvl2pPr>
            <a:lvl3pPr marL="1143000" indent="-228600" defTabSz="103632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103632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103632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342900" lvl="1" indent="-342900" algn="just">
              <a:lnSpc>
                <a:spcPct val="150000"/>
              </a:lnSpc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Ø"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各级领导负责组织制定下属职工的个人培训计划。</a:t>
            </a:r>
          </a:p>
          <a:p>
            <a:pPr marL="342900" lvl="1" indent="-342900" algn="just">
              <a:lnSpc>
                <a:spcPct val="150000"/>
              </a:lnSpc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Ø"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依据培训需求矩阵及各级领导对下属的期望，结合职工现有能力，制定职工个人培训计划。</a:t>
            </a:r>
          </a:p>
          <a:p>
            <a:pPr marL="342900" lvl="1" indent="-342900" algn="just">
              <a:lnSpc>
                <a:spcPct val="150000"/>
              </a:lnSpc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Ø"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在制定职工个人培训计划时各级领导应与其下属进行沟通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,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取得共识。还应与相关职能部门进行沟通，取得专业支持。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2038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992741"/>
            <a:ext cx="3203848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405477"/>
            <a:ext cx="3393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一、培训需求的识别与维护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400" y="980089"/>
            <a:ext cx="274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rial" charset="0"/>
                <a:ea typeface="微软雅黑" pitchFamily="34" charset="-122"/>
                <a:sym typeface="Arial" charset="0"/>
              </a:rPr>
              <a:t>二、培训计划的编制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400" y="168077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三、培训的实施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400" y="238146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四、培训效果评估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400" y="308215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五、培训师培训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400" y="378284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幼圆" pitchFamily="49" charset="-122"/>
              <a:buNone/>
            </a:pP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六、培训档案管理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400" y="448353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七、培训持续改进</a:t>
            </a:r>
          </a:p>
        </p:txBody>
      </p:sp>
      <p:sp>
        <p:nvSpPr>
          <p:cNvPr id="14" name="矩形 55299"/>
          <p:cNvSpPr>
            <a:spLocks noChangeArrowheads="1"/>
          </p:cNvSpPr>
          <p:nvPr/>
        </p:nvSpPr>
        <p:spPr bwMode="auto">
          <a:xfrm>
            <a:off x="3393595" y="1064529"/>
            <a:ext cx="5426877" cy="301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>
            <a:lvl1pPr marL="342900" indent="-342900" algn="just" defTabSz="103632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charset="2"/>
              <a:buChar char=""/>
              <a:defRPr sz="2000">
                <a:solidFill>
                  <a:srgbClr val="6EAA2E"/>
                </a:solidFill>
                <a:latin typeface="Arial" charset="0"/>
                <a:ea typeface="宋体" charset="-122"/>
              </a:defRPr>
            </a:lvl1pPr>
            <a:lvl2pPr marL="713105" defTabSz="1036320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Arial" charset="0"/>
                <a:ea typeface="宋体" charset="-122"/>
              </a:defRPr>
            </a:lvl2pPr>
            <a:lvl3pPr marL="1143000" indent="-228600" defTabSz="103632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103632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103632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342900" lvl="1" indent="-342900">
              <a:lnSpc>
                <a:spcPct val="150000"/>
              </a:lnSpc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Ø"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公司综合办公室（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培训管理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）对培训计划进行汇总，考虑培训资源的可利用性及公司安环健年度目标，编制公司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年度培训计划，并分发相关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单位。</a:t>
            </a:r>
          </a:p>
          <a:p>
            <a:pPr marL="342900" lvl="1" indent="-342900">
              <a:lnSpc>
                <a:spcPct val="150000"/>
              </a:lnSpc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Ø"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培训计划应优先考虑在岗培训，最大限度地利用和发挥各专业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领导，基层管理人员和专业人员及资深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职工在安环健培训中的作用。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ea typeface="微软雅黑" pitchFamily="34" charset="-122"/>
              <a:sym typeface="Arial" charset="0"/>
            </a:endParaRPr>
          </a:p>
          <a:p>
            <a:pPr marL="342900" lvl="1" indent="-342900">
              <a:lnSpc>
                <a:spcPct val="150000"/>
              </a:lnSpc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Ø"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培训计划还应包含安环健再培训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。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ea typeface="微软雅黑" pitchFamily="34" charset="-122"/>
              <a:sym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995936" y="605532"/>
            <a:ext cx="4536504" cy="36950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32038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24608" y="1694052"/>
            <a:ext cx="3228456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405477"/>
            <a:ext cx="3393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一、培训需求的识别与维护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400" y="980089"/>
            <a:ext cx="274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二、培训计划的编制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400" y="168077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rial" charset="0"/>
                <a:ea typeface="微软雅黑" pitchFamily="34" charset="-122"/>
                <a:sym typeface="Arial" charset="0"/>
              </a:rPr>
              <a:t>三、培训的实施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400" y="238146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四、培训效果评估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400" y="308215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五、培训师培训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400" y="378284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幼圆" pitchFamily="49" charset="-122"/>
              <a:buNone/>
            </a:pP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六、培训档案管理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400" y="448353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七、培训持续改进</a:t>
            </a:r>
          </a:p>
        </p:txBody>
      </p:sp>
      <p:sp>
        <p:nvSpPr>
          <p:cNvPr id="12" name="矩形 11"/>
          <p:cNvSpPr/>
          <p:nvPr/>
        </p:nvSpPr>
        <p:spPr>
          <a:xfrm>
            <a:off x="5328084" y="403840"/>
            <a:ext cx="1872208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36096" y="41922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培训实施者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040052" y="1064529"/>
            <a:ext cx="2448272" cy="301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>
            <a:defPPr>
              <a:defRPr lang="zh-CN"/>
            </a:defPPr>
            <a:lvl1pPr marL="342900" indent="-342900" algn="just" defTabSz="103632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charset="2"/>
              <a:buChar char=""/>
              <a:defRPr sz="2000">
                <a:solidFill>
                  <a:srgbClr val="6EAA2E"/>
                </a:solidFill>
                <a:latin typeface="Arial" charset="0"/>
                <a:ea typeface="宋体" charset="-122"/>
              </a:defRPr>
            </a:lvl1pPr>
            <a:lvl2pPr marL="342900" lvl="1" indent="-342900" defTabSz="1036320">
              <a:lnSpc>
                <a:spcPct val="150000"/>
              </a:lnSpc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Ø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defTabSz="103632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3pPr>
            <a:lvl4pPr marL="1600200" indent="-228600" defTabSz="103632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4pPr>
            <a:lvl5pPr marL="2057400" indent="-228600" defTabSz="103632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5pPr>
            <a:lvl6pPr marL="25146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6pPr>
            <a:lvl7pPr marL="29718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7pPr>
            <a:lvl8pPr marL="34290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8pPr>
            <a:lvl9pPr marL="38862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" charset="2"/>
              <a:buChar char="Ø"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公司领导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" charset="2"/>
              <a:buChar char="Ø"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中层领导、工班长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" charset="2"/>
              <a:buChar char="Ø"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安环健专职人员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" charset="2"/>
              <a:buChar char="Ø"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专业管理人员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" charset="2"/>
              <a:buChar char="Ø"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专业技术人员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" charset="2"/>
              <a:buChar char="Ø"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资深的职工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" charset="2"/>
              <a:buChar char="Ø"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聘请的外部专家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995936" y="605532"/>
            <a:ext cx="4536504" cy="36950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32038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24608" y="1694052"/>
            <a:ext cx="3228456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405477"/>
            <a:ext cx="3393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一、培训需求的识别与维护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400" y="980089"/>
            <a:ext cx="274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二、培训计划的编制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400" y="168077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rial" charset="0"/>
                <a:ea typeface="微软雅黑" pitchFamily="34" charset="-122"/>
                <a:sym typeface="Arial" charset="0"/>
              </a:rPr>
              <a:t>三、培训的实施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400" y="238146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四、培训效果评估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400" y="308215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五、培训师培训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400" y="378284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幼圆" pitchFamily="49" charset="-122"/>
              <a:buNone/>
            </a:pP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六、培训档案管理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400" y="448353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七、培训持续改进</a:t>
            </a:r>
          </a:p>
        </p:txBody>
      </p:sp>
      <p:sp>
        <p:nvSpPr>
          <p:cNvPr id="12" name="矩形 11"/>
          <p:cNvSpPr/>
          <p:nvPr/>
        </p:nvSpPr>
        <p:spPr>
          <a:xfrm>
            <a:off x="5328084" y="405477"/>
            <a:ext cx="1872208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36096" y="43625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培训方式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736207" y="1183592"/>
            <a:ext cx="3534321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>
            <a:defPPr>
              <a:defRPr lang="zh-CN"/>
            </a:defPPr>
            <a:lvl1pPr marL="342900" indent="-342900" algn="just" defTabSz="1036320">
              <a:lnSpc>
                <a:spcPct val="15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" charset="2"/>
              <a:buChar char="Ø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342900" lvl="1" indent="-342900" defTabSz="1036320">
              <a:lnSpc>
                <a:spcPct val="150000"/>
              </a:lnSpc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Ø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defTabSz="103632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3pPr>
            <a:lvl4pPr marL="1600200" indent="-228600" defTabSz="103632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4pPr>
            <a:lvl5pPr marL="2057400" indent="-228600" defTabSz="103632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5pPr>
            <a:lvl6pPr marL="25146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6pPr>
            <a:lvl7pPr marL="29718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7pPr>
            <a:lvl8pPr marL="34290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8pPr>
            <a:lvl9pPr marL="38862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9pPr>
          </a:lstStyle>
          <a:p>
            <a:r>
              <a:rPr lang="en-US" altLang="zh-CN" dirty="0">
                <a:latin typeface="Arial" charset="0"/>
                <a:sym typeface="Arial" charset="0"/>
              </a:rPr>
              <a:t>M1:</a:t>
            </a:r>
            <a:r>
              <a:rPr lang="zh-CN" altLang="en-US" dirty="0">
                <a:latin typeface="Arial" charset="0"/>
                <a:sym typeface="Arial" charset="0"/>
              </a:rPr>
              <a:t>课堂培训</a:t>
            </a:r>
          </a:p>
          <a:p>
            <a:r>
              <a:rPr lang="en-US" altLang="zh-CN" dirty="0">
                <a:latin typeface="Arial" charset="0"/>
                <a:sym typeface="Arial" charset="0"/>
              </a:rPr>
              <a:t>M2:</a:t>
            </a:r>
            <a:r>
              <a:rPr lang="zh-CN" altLang="en-US" dirty="0">
                <a:latin typeface="Arial" charset="0"/>
                <a:sym typeface="Arial" charset="0"/>
              </a:rPr>
              <a:t>课堂培训</a:t>
            </a:r>
            <a:r>
              <a:rPr lang="en-US" altLang="zh-CN" dirty="0">
                <a:latin typeface="Arial" charset="0"/>
                <a:sym typeface="Arial" charset="0"/>
              </a:rPr>
              <a:t>+</a:t>
            </a:r>
            <a:r>
              <a:rPr lang="zh-CN" altLang="en-US" dirty="0">
                <a:latin typeface="Arial" charset="0"/>
                <a:sym typeface="Arial" charset="0"/>
              </a:rPr>
              <a:t>针对性考试</a:t>
            </a:r>
          </a:p>
          <a:p>
            <a:r>
              <a:rPr lang="en-US" altLang="zh-CN" dirty="0">
                <a:latin typeface="Arial" charset="0"/>
                <a:sym typeface="Arial" charset="0"/>
              </a:rPr>
              <a:t>M3:</a:t>
            </a:r>
            <a:r>
              <a:rPr lang="zh-CN" altLang="en-US" dirty="0">
                <a:latin typeface="Arial" charset="0"/>
                <a:sym typeface="Arial" charset="0"/>
              </a:rPr>
              <a:t>各种安环健会议</a:t>
            </a:r>
          </a:p>
          <a:p>
            <a:r>
              <a:rPr lang="en-US" altLang="zh-CN" dirty="0">
                <a:latin typeface="Arial" charset="0"/>
                <a:sym typeface="Arial" charset="0"/>
              </a:rPr>
              <a:t>M4:</a:t>
            </a:r>
            <a:r>
              <a:rPr lang="zh-CN" altLang="en-US" dirty="0">
                <a:latin typeface="Arial" charset="0"/>
                <a:sym typeface="Arial" charset="0"/>
              </a:rPr>
              <a:t>部门主管主持学习讨论</a:t>
            </a:r>
          </a:p>
          <a:p>
            <a:r>
              <a:rPr lang="en-US" altLang="zh-CN" dirty="0">
                <a:latin typeface="Arial" charset="0"/>
                <a:sym typeface="Arial" charset="0"/>
              </a:rPr>
              <a:t>M5:</a:t>
            </a:r>
            <a:r>
              <a:rPr lang="zh-CN" altLang="en-US" dirty="0">
                <a:latin typeface="Arial" charset="0"/>
                <a:sym typeface="Arial" charset="0"/>
              </a:rPr>
              <a:t>在岗实际练习</a:t>
            </a:r>
            <a:r>
              <a:rPr lang="en-US" altLang="zh-CN" dirty="0">
                <a:latin typeface="Arial" charset="0"/>
                <a:sym typeface="Arial" charset="0"/>
              </a:rPr>
              <a:t>+</a:t>
            </a:r>
            <a:r>
              <a:rPr lang="zh-CN" altLang="en-US" dirty="0">
                <a:latin typeface="Arial" charset="0"/>
                <a:sym typeface="Arial" charset="0"/>
              </a:rPr>
              <a:t>师傅带领</a:t>
            </a:r>
          </a:p>
          <a:p>
            <a:r>
              <a:rPr lang="zh-CN" altLang="en-US" dirty="0">
                <a:latin typeface="Arial" charset="0"/>
                <a:sym typeface="Arial" charset="0"/>
              </a:rPr>
              <a:t>网络学习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2038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24608" y="1694052"/>
            <a:ext cx="3228456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405477"/>
            <a:ext cx="3393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一、培训需求的识别与维护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400" y="980089"/>
            <a:ext cx="274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二、培训计划的编制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400" y="168077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rial" charset="0"/>
                <a:ea typeface="微软雅黑" pitchFamily="34" charset="-122"/>
                <a:sym typeface="Arial" charset="0"/>
              </a:rPr>
              <a:t>三、培训的实施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400" y="238146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四、培训效果评估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400" y="308215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五、培训师培训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400" y="378284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幼圆" pitchFamily="49" charset="-122"/>
              <a:buNone/>
            </a:pP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六、培训档案管理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400" y="448353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七、培训持续改进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418325" y="866554"/>
            <a:ext cx="5374032" cy="342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>
            <a:defPPr>
              <a:defRPr lang="zh-CN"/>
            </a:defPPr>
            <a:lvl1pPr marL="342900" indent="-342900" algn="just" defTabSz="1036320">
              <a:lnSpc>
                <a:spcPct val="15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" charset="2"/>
              <a:buChar char="Ø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342900" lvl="1" indent="-342900" defTabSz="1036320">
              <a:lnSpc>
                <a:spcPct val="150000"/>
              </a:lnSpc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Ø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defTabSz="103632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3pPr>
            <a:lvl4pPr marL="1600200" indent="-228600" defTabSz="103632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4pPr>
            <a:lvl5pPr marL="2057400" indent="-228600" defTabSz="103632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5pPr>
            <a:lvl6pPr marL="25146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6pPr>
            <a:lvl7pPr marL="29718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7pPr>
            <a:lvl8pPr marL="34290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8pPr>
            <a:lvl9pPr marL="38862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9pPr>
          </a:lstStyle>
          <a:p>
            <a:pPr lvl="1"/>
            <a:r>
              <a:rPr lang="zh-CN" altLang="en-US" dirty="0">
                <a:latin typeface="Arial" charset="0"/>
                <a:sym typeface="Arial" charset="0"/>
              </a:rPr>
              <a:t>职工</a:t>
            </a:r>
            <a:r>
              <a:rPr lang="en-US" altLang="zh-CN" dirty="0">
                <a:latin typeface="Arial" charset="0"/>
                <a:sym typeface="Arial" charset="0"/>
              </a:rPr>
              <a:t>的</a:t>
            </a:r>
            <a:r>
              <a:rPr lang="zh-CN" altLang="en-US" dirty="0">
                <a:latin typeface="Arial" charset="0"/>
                <a:sym typeface="Arial" charset="0"/>
              </a:rPr>
              <a:t>安环健培训计划应严格执行，如果不能按原计划执行时，直线领导应与培训管理部门进行沟通协调，及时调整培训计划。</a:t>
            </a:r>
          </a:p>
          <a:p>
            <a:pPr lvl="1"/>
            <a:r>
              <a:rPr lang="zh-CN" altLang="en-US">
                <a:latin typeface="Arial" charset="0"/>
                <a:sym typeface="Arial" charset="0"/>
              </a:rPr>
              <a:t>各级</a:t>
            </a:r>
            <a:r>
              <a:rPr lang="en-US" altLang="zh-CN">
                <a:latin typeface="Arial" charset="0"/>
                <a:sym typeface="Arial" charset="0"/>
              </a:rPr>
              <a:t>领导[</a:t>
            </a:r>
            <a:r>
              <a:rPr lang="zh-CN" altLang="en-US">
                <a:latin typeface="Arial" charset="0"/>
                <a:sym typeface="Arial" charset="0"/>
              </a:rPr>
              <a:t>获取资料咨询微信：</a:t>
            </a:r>
            <a:r>
              <a:rPr lang="en-US" altLang="zh-CN">
                <a:latin typeface="Arial" charset="0"/>
                <a:sym typeface="Arial" charset="0"/>
              </a:rPr>
              <a:t>ansyingsj1]应保证培训时间</a:t>
            </a:r>
            <a:r>
              <a:rPr lang="en-US" altLang="zh-CN" dirty="0">
                <a:latin typeface="Arial" charset="0"/>
                <a:sym typeface="Arial" charset="0"/>
              </a:rPr>
              <a:t>，并提供培训后上岗的辅导。</a:t>
            </a:r>
          </a:p>
          <a:p>
            <a:pPr lvl="1"/>
            <a:r>
              <a:rPr lang="zh-CN" altLang="en-US" dirty="0">
                <a:latin typeface="Arial" charset="0"/>
                <a:sym typeface="Arial" charset="0"/>
              </a:rPr>
              <a:t>综合办公室（</a:t>
            </a:r>
            <a:r>
              <a:rPr lang="en-US" altLang="zh-CN" dirty="0">
                <a:latin typeface="Arial" charset="0"/>
                <a:sym typeface="Arial" charset="0"/>
              </a:rPr>
              <a:t>培训管理</a:t>
            </a:r>
            <a:r>
              <a:rPr lang="zh-CN" altLang="en-US" dirty="0">
                <a:latin typeface="Arial" charset="0"/>
                <a:sym typeface="Arial" charset="0"/>
              </a:rPr>
              <a:t>）应在培训资金、培训地点、培训设施、培训教材、培训师</a:t>
            </a:r>
            <a:r>
              <a:rPr lang="en-US" altLang="zh-CN" dirty="0">
                <a:latin typeface="Arial" charset="0"/>
                <a:sym typeface="Arial" charset="0"/>
              </a:rPr>
              <a:t>(</a:t>
            </a:r>
            <a:r>
              <a:rPr lang="zh-CN" altLang="en-US" dirty="0">
                <a:latin typeface="Arial" charset="0"/>
                <a:sym typeface="Arial" charset="0"/>
              </a:rPr>
              <a:t>需要时</a:t>
            </a:r>
            <a:r>
              <a:rPr lang="en-US" altLang="zh-CN" dirty="0">
                <a:latin typeface="Arial" charset="0"/>
                <a:sym typeface="Arial" charset="0"/>
              </a:rPr>
              <a:t>)</a:t>
            </a:r>
            <a:r>
              <a:rPr lang="zh-CN" altLang="en-US" dirty="0">
                <a:latin typeface="Arial" charset="0"/>
                <a:sym typeface="Arial" charset="0"/>
              </a:rPr>
              <a:t>等方面提供支持。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995936" y="605532"/>
            <a:ext cx="4536504" cy="36950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32038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24608" y="1694052"/>
            <a:ext cx="3228456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405477"/>
            <a:ext cx="3393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一、培训需求的识别与维护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400" y="980089"/>
            <a:ext cx="274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二、培训计划的编制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400" y="168077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rial" charset="0"/>
                <a:ea typeface="微软雅黑" pitchFamily="34" charset="-122"/>
                <a:sym typeface="Arial" charset="0"/>
              </a:rPr>
              <a:t>三、培训的实施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400" y="238146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四、培训效果评估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400" y="308215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五、培训师培训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400" y="378284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幼圆" pitchFamily="49" charset="-122"/>
              <a:buNone/>
            </a:pP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六、培训档案管理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400" y="448353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七、培训持续改进</a:t>
            </a:r>
          </a:p>
        </p:txBody>
      </p:sp>
      <p:sp>
        <p:nvSpPr>
          <p:cNvPr id="12" name="矩形 11"/>
          <p:cNvSpPr/>
          <p:nvPr/>
        </p:nvSpPr>
        <p:spPr>
          <a:xfrm>
            <a:off x="5328084" y="405477"/>
            <a:ext cx="1872208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36096" y="43625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培训考核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860032" y="1552788"/>
            <a:ext cx="3240360" cy="171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>
            <a:defPPr>
              <a:defRPr lang="zh-CN"/>
            </a:defPPr>
            <a:lvl1pPr marL="342900" indent="-342900" algn="just" defTabSz="1036320">
              <a:lnSpc>
                <a:spcPct val="15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" charset="2"/>
              <a:buChar char="Ø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342900" lvl="1" indent="-342900" defTabSz="1036320">
              <a:lnSpc>
                <a:spcPct val="150000"/>
              </a:lnSpc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Ø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defTabSz="103632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3pPr>
            <a:lvl4pPr marL="1600200" indent="-228600" defTabSz="103632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4pPr>
            <a:lvl5pPr marL="2057400" indent="-228600" defTabSz="103632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5pPr>
            <a:lvl6pPr marL="25146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6pPr>
            <a:lvl7pPr marL="29718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7pPr>
            <a:lvl8pPr marL="34290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8pPr>
            <a:lvl9pPr marL="38862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9pPr>
          </a:lstStyle>
          <a:p>
            <a:pPr lvl="1"/>
            <a:r>
              <a:rPr lang="en-US" altLang="zh-CN" dirty="0">
                <a:latin typeface="Arial" charset="0"/>
                <a:sym typeface="Arial" charset="0"/>
              </a:rPr>
              <a:t>面试或口头提问；</a:t>
            </a:r>
          </a:p>
          <a:p>
            <a:pPr lvl="1"/>
            <a:r>
              <a:rPr lang="en-US" altLang="zh-CN" dirty="0">
                <a:latin typeface="Arial" charset="0"/>
                <a:sym typeface="Arial" charset="0"/>
              </a:rPr>
              <a:t>笔试；</a:t>
            </a:r>
          </a:p>
          <a:p>
            <a:pPr lvl="1"/>
            <a:r>
              <a:rPr lang="en-US" altLang="zh-CN" dirty="0">
                <a:latin typeface="Arial" charset="0"/>
                <a:sym typeface="Arial" charset="0"/>
              </a:rPr>
              <a:t>技能演示：实际操作考核；</a:t>
            </a:r>
          </a:p>
          <a:p>
            <a:pPr lvl="1"/>
            <a:r>
              <a:rPr lang="en-US" altLang="zh-CN" dirty="0">
                <a:latin typeface="Arial" charset="0"/>
                <a:sym typeface="Arial" charset="0"/>
              </a:rPr>
              <a:t>网上答题</a:t>
            </a:r>
            <a:endParaRPr lang="zh-CN" altLang="en-US" dirty="0">
              <a:latin typeface="Arial" charset="0"/>
              <a:sym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/>
          <p:cNvCxnSpPr>
            <a:stCxn id="88" idx="6"/>
          </p:cNvCxnSpPr>
          <p:nvPr/>
        </p:nvCxnSpPr>
        <p:spPr>
          <a:xfrm flipV="1">
            <a:off x="1608443" y="483568"/>
            <a:ext cx="5905634" cy="896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2843808" y="220842"/>
            <a:ext cx="3474565" cy="576064"/>
          </a:xfrm>
          <a:prstGeom prst="roundRect">
            <a:avLst>
              <a:gd name="adj" fmla="val 13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915816" y="267537"/>
            <a:ext cx="3321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1.1  </a:t>
            </a:r>
            <a:r>
              <a:rPr lang="zh-CN" altLang="en-US" sz="24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目前培训好的做法</a:t>
            </a:r>
          </a:p>
        </p:txBody>
      </p:sp>
      <p:grpSp>
        <p:nvGrpSpPr>
          <p:cNvPr id="28" name="组合 304"/>
          <p:cNvGrpSpPr/>
          <p:nvPr/>
        </p:nvGrpSpPr>
        <p:grpSpPr bwMode="auto">
          <a:xfrm>
            <a:off x="5690715" y="2683973"/>
            <a:ext cx="862013" cy="614363"/>
            <a:chOff x="0" y="0"/>
            <a:chExt cx="861534" cy="614342"/>
          </a:xfrm>
        </p:grpSpPr>
        <p:sp>
          <p:nvSpPr>
            <p:cNvPr id="29" name="直接连接符 305"/>
            <p:cNvSpPr>
              <a:spLocks noChangeShapeType="1"/>
            </p:cNvSpPr>
            <p:nvPr/>
          </p:nvSpPr>
          <p:spPr bwMode="auto">
            <a:xfrm>
              <a:off x="861534" y="0"/>
              <a:ext cx="1" cy="61434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30" name="直接连接符 306"/>
            <p:cNvSpPr>
              <a:spLocks noChangeShapeType="1"/>
            </p:cNvSpPr>
            <p:nvPr/>
          </p:nvSpPr>
          <p:spPr bwMode="auto">
            <a:xfrm flipH="1">
              <a:off x="0" y="294129"/>
              <a:ext cx="861534" cy="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31" name="组合 307"/>
          <p:cNvGrpSpPr/>
          <p:nvPr/>
        </p:nvGrpSpPr>
        <p:grpSpPr bwMode="auto">
          <a:xfrm flipH="1">
            <a:off x="2738387" y="2683973"/>
            <a:ext cx="862013" cy="614363"/>
            <a:chOff x="0" y="0"/>
            <a:chExt cx="861534" cy="614342"/>
          </a:xfrm>
        </p:grpSpPr>
        <p:sp>
          <p:nvSpPr>
            <p:cNvPr id="32" name="直接连接符 308"/>
            <p:cNvSpPr>
              <a:spLocks noChangeShapeType="1"/>
            </p:cNvSpPr>
            <p:nvPr/>
          </p:nvSpPr>
          <p:spPr bwMode="auto">
            <a:xfrm>
              <a:off x="861534" y="0"/>
              <a:ext cx="1" cy="61434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33" name="直接连接符 309"/>
            <p:cNvSpPr>
              <a:spLocks noChangeShapeType="1"/>
            </p:cNvSpPr>
            <p:nvPr/>
          </p:nvSpPr>
          <p:spPr bwMode="auto">
            <a:xfrm flipH="1">
              <a:off x="0" y="294129"/>
              <a:ext cx="861534" cy="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34" name="组合 315"/>
          <p:cNvGrpSpPr/>
          <p:nvPr/>
        </p:nvGrpSpPr>
        <p:grpSpPr bwMode="auto">
          <a:xfrm>
            <a:off x="3099897" y="982574"/>
            <a:ext cx="3235882" cy="3893032"/>
            <a:chOff x="125560" y="40655"/>
            <a:chExt cx="4626484" cy="5341930"/>
          </a:xfrm>
        </p:grpSpPr>
        <p:grpSp>
          <p:nvGrpSpPr>
            <p:cNvPr id="36" name="组合 317"/>
            <p:cNvGrpSpPr/>
            <p:nvPr/>
          </p:nvGrpSpPr>
          <p:grpSpPr bwMode="auto">
            <a:xfrm>
              <a:off x="1143207" y="1524237"/>
              <a:ext cx="2615841" cy="2328200"/>
              <a:chOff x="19662" y="-13995"/>
              <a:chExt cx="3219450" cy="2865437"/>
            </a:xfrm>
          </p:grpSpPr>
          <p:sp>
            <p:nvSpPr>
              <p:cNvPr id="47" name="Freeform 6"/>
              <p:cNvSpPr>
                <a:spLocks noEditPoints="1" noChangeArrowheads="1"/>
              </p:cNvSpPr>
              <p:nvPr/>
            </p:nvSpPr>
            <p:spPr bwMode="auto">
              <a:xfrm>
                <a:off x="19662" y="-13995"/>
                <a:ext cx="3219450" cy="2865437"/>
              </a:xfrm>
              <a:custGeom>
                <a:avLst/>
                <a:gdLst>
                  <a:gd name="T0" fmla="*/ 2147483646 w 858"/>
                  <a:gd name="T1" fmla="*/ 2147483646 h 764"/>
                  <a:gd name="T2" fmla="*/ 2147483646 w 858"/>
                  <a:gd name="T3" fmla="*/ 2147483646 h 764"/>
                  <a:gd name="T4" fmla="*/ 2147483646 w 858"/>
                  <a:gd name="T5" fmla="*/ 2147483646 h 764"/>
                  <a:gd name="T6" fmla="*/ 2147483646 w 858"/>
                  <a:gd name="T7" fmla="*/ 2147483646 h 764"/>
                  <a:gd name="T8" fmla="*/ 2147483646 w 858"/>
                  <a:gd name="T9" fmla="*/ 2147483646 h 764"/>
                  <a:gd name="T10" fmla="*/ 2147483646 w 858"/>
                  <a:gd name="T11" fmla="*/ 2147483646 h 764"/>
                  <a:gd name="T12" fmla="*/ 2147483646 w 858"/>
                  <a:gd name="T13" fmla="*/ 2147483646 h 764"/>
                  <a:gd name="T14" fmla="*/ 2147483646 w 858"/>
                  <a:gd name="T15" fmla="*/ 2147483646 h 764"/>
                  <a:gd name="T16" fmla="*/ 2147483646 w 858"/>
                  <a:gd name="T17" fmla="*/ 2147483646 h 764"/>
                  <a:gd name="T18" fmla="*/ 2147483646 w 858"/>
                  <a:gd name="T19" fmla="*/ 2147483646 h 764"/>
                  <a:gd name="T20" fmla="*/ 2147483646 w 858"/>
                  <a:gd name="T21" fmla="*/ 2147483646 h 764"/>
                  <a:gd name="T22" fmla="*/ 2147483646 w 858"/>
                  <a:gd name="T23" fmla="*/ 2147483646 h 764"/>
                  <a:gd name="T24" fmla="*/ 2147483646 w 858"/>
                  <a:gd name="T25" fmla="*/ 2147483646 h 764"/>
                  <a:gd name="T26" fmla="*/ 2147483646 w 858"/>
                  <a:gd name="T27" fmla="*/ 0 h 764"/>
                  <a:gd name="T28" fmla="*/ 2147483646 w 858"/>
                  <a:gd name="T29" fmla="*/ 0 h 764"/>
                  <a:gd name="T30" fmla="*/ 2147483646 w 858"/>
                  <a:gd name="T31" fmla="*/ 2147483646 h 764"/>
                  <a:gd name="T32" fmla="*/ 2147483646 w 858"/>
                  <a:gd name="T33" fmla="*/ 2147483646 h 764"/>
                  <a:gd name="T34" fmla="*/ 2147483646 w 858"/>
                  <a:gd name="T35" fmla="*/ 2147483646 h 764"/>
                  <a:gd name="T36" fmla="*/ 2147483646 w 858"/>
                  <a:gd name="T37" fmla="*/ 2147483646 h 764"/>
                  <a:gd name="T38" fmla="*/ 2147483646 w 858"/>
                  <a:gd name="T39" fmla="*/ 2147483646 h 764"/>
                  <a:gd name="T40" fmla="*/ 2147483646 w 858"/>
                  <a:gd name="T41" fmla="*/ 2147483646 h 764"/>
                  <a:gd name="T42" fmla="*/ 2147483646 w 858"/>
                  <a:gd name="T43" fmla="*/ 2147483646 h 764"/>
                  <a:gd name="T44" fmla="*/ 2147483646 w 858"/>
                  <a:gd name="T45" fmla="*/ 2147483646 h 764"/>
                  <a:gd name="T46" fmla="*/ 2147483646 w 858"/>
                  <a:gd name="T47" fmla="*/ 2147483646 h 764"/>
                  <a:gd name="T48" fmla="*/ 2147483646 w 858"/>
                  <a:gd name="T49" fmla="*/ 2147483646 h 764"/>
                  <a:gd name="T50" fmla="*/ 2147483646 w 858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8"/>
                  <a:gd name="T79" fmla="*/ 0 h 764"/>
                  <a:gd name="T80" fmla="*/ 858 w 858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8" h="764">
                    <a:moveTo>
                      <a:pt x="298" y="707"/>
                    </a:moveTo>
                    <a:cubicBezTo>
                      <a:pt x="267" y="707"/>
                      <a:pt x="229" y="685"/>
                      <a:pt x="213" y="658"/>
                    </a:cubicBezTo>
                    <a:cubicBezTo>
                      <a:pt x="82" y="431"/>
                      <a:pt x="82" y="431"/>
                      <a:pt x="82" y="431"/>
                    </a:cubicBezTo>
                    <a:cubicBezTo>
                      <a:pt x="67" y="404"/>
                      <a:pt x="67" y="360"/>
                      <a:pt x="82" y="333"/>
                    </a:cubicBezTo>
                    <a:cubicBezTo>
                      <a:pt x="213" y="106"/>
                      <a:pt x="213" y="106"/>
                      <a:pt x="213" y="106"/>
                    </a:cubicBezTo>
                    <a:cubicBezTo>
                      <a:pt x="229" y="79"/>
                      <a:pt x="267" y="57"/>
                      <a:pt x="298" y="57"/>
                    </a:cubicBezTo>
                    <a:cubicBezTo>
                      <a:pt x="560" y="57"/>
                      <a:pt x="560" y="57"/>
                      <a:pt x="560" y="57"/>
                    </a:cubicBezTo>
                    <a:cubicBezTo>
                      <a:pt x="591" y="57"/>
                      <a:pt x="629" y="79"/>
                      <a:pt x="645" y="106"/>
                    </a:cubicBezTo>
                    <a:cubicBezTo>
                      <a:pt x="776" y="333"/>
                      <a:pt x="776" y="333"/>
                      <a:pt x="776" y="333"/>
                    </a:cubicBezTo>
                    <a:cubicBezTo>
                      <a:pt x="791" y="360"/>
                      <a:pt x="791" y="404"/>
                      <a:pt x="776" y="431"/>
                    </a:cubicBezTo>
                    <a:cubicBezTo>
                      <a:pt x="645" y="658"/>
                      <a:pt x="645" y="658"/>
                      <a:pt x="645" y="658"/>
                    </a:cubicBezTo>
                    <a:cubicBezTo>
                      <a:pt x="629" y="685"/>
                      <a:pt x="591" y="707"/>
                      <a:pt x="560" y="707"/>
                    </a:cubicBezTo>
                    <a:cubicBezTo>
                      <a:pt x="298" y="707"/>
                      <a:pt x="298" y="707"/>
                      <a:pt x="298" y="707"/>
                    </a:cubicBezTo>
                    <a:moveTo>
                      <a:pt x="593" y="0"/>
                    </a:moveTo>
                    <a:cubicBezTo>
                      <a:pt x="265" y="0"/>
                      <a:pt x="265" y="0"/>
                      <a:pt x="265" y="0"/>
                    </a:cubicBezTo>
                    <a:cubicBezTo>
                      <a:pt x="234" y="0"/>
                      <a:pt x="196" y="22"/>
                      <a:pt x="180" y="49"/>
                    </a:cubicBezTo>
                    <a:cubicBezTo>
                      <a:pt x="16" y="333"/>
                      <a:pt x="16" y="333"/>
                      <a:pt x="16" y="333"/>
                    </a:cubicBezTo>
                    <a:cubicBezTo>
                      <a:pt x="0" y="360"/>
                      <a:pt x="0" y="404"/>
                      <a:pt x="16" y="431"/>
                    </a:cubicBezTo>
                    <a:cubicBezTo>
                      <a:pt x="180" y="715"/>
                      <a:pt x="180" y="715"/>
                      <a:pt x="180" y="715"/>
                    </a:cubicBezTo>
                    <a:cubicBezTo>
                      <a:pt x="196" y="742"/>
                      <a:pt x="234" y="764"/>
                      <a:pt x="265" y="764"/>
                    </a:cubicBezTo>
                    <a:cubicBezTo>
                      <a:pt x="593" y="764"/>
                      <a:pt x="593" y="764"/>
                      <a:pt x="593" y="764"/>
                    </a:cubicBezTo>
                    <a:cubicBezTo>
                      <a:pt x="624" y="764"/>
                      <a:pt x="662" y="742"/>
                      <a:pt x="678" y="715"/>
                    </a:cubicBezTo>
                    <a:cubicBezTo>
                      <a:pt x="842" y="431"/>
                      <a:pt x="842" y="431"/>
                      <a:pt x="842" y="431"/>
                    </a:cubicBezTo>
                    <a:cubicBezTo>
                      <a:pt x="858" y="404"/>
                      <a:pt x="858" y="360"/>
                      <a:pt x="842" y="333"/>
                    </a:cubicBezTo>
                    <a:cubicBezTo>
                      <a:pt x="678" y="49"/>
                      <a:pt x="678" y="49"/>
                      <a:pt x="678" y="49"/>
                    </a:cubicBezTo>
                    <a:cubicBezTo>
                      <a:pt x="662" y="22"/>
                      <a:pt x="624" y="0"/>
                      <a:pt x="593" y="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charset="0"/>
                  <a:ea typeface="微软雅黑" pitchFamily="34" charset="-122"/>
                  <a:sym typeface="Arial" charset="0"/>
                </a:endParaRPr>
              </a:p>
            </p:txBody>
          </p:sp>
          <p:sp>
            <p:nvSpPr>
              <p:cNvPr id="48" name="Freeform 7"/>
              <p:cNvSpPr>
                <a:spLocks noEditPoints="1" noChangeArrowheads="1"/>
              </p:cNvSpPr>
              <p:nvPr/>
            </p:nvSpPr>
            <p:spPr bwMode="auto">
              <a:xfrm>
                <a:off x="252413" y="179009"/>
                <a:ext cx="2753953" cy="2472115"/>
              </a:xfrm>
              <a:custGeom>
                <a:avLst/>
                <a:gdLst>
                  <a:gd name="T0" fmla="*/ 2147483646 w 724"/>
                  <a:gd name="T1" fmla="*/ 2147483646 h 650"/>
                  <a:gd name="T2" fmla="*/ 2147483646 w 724"/>
                  <a:gd name="T3" fmla="*/ 2147483646 h 650"/>
                  <a:gd name="T4" fmla="*/ 2147483646 w 724"/>
                  <a:gd name="T5" fmla="*/ 2147483646 h 650"/>
                  <a:gd name="T6" fmla="*/ 2147483646 w 724"/>
                  <a:gd name="T7" fmla="*/ 2147483646 h 650"/>
                  <a:gd name="T8" fmla="*/ 2147483646 w 724"/>
                  <a:gd name="T9" fmla="*/ 2147483646 h 650"/>
                  <a:gd name="T10" fmla="*/ 2147483646 w 724"/>
                  <a:gd name="T11" fmla="*/ 2147483646 h 650"/>
                  <a:gd name="T12" fmla="*/ 2147483646 w 724"/>
                  <a:gd name="T13" fmla="*/ 2147483646 h 650"/>
                  <a:gd name="T14" fmla="*/ 2147483646 w 724"/>
                  <a:gd name="T15" fmla="*/ 2147483646 h 650"/>
                  <a:gd name="T16" fmla="*/ 2147483646 w 724"/>
                  <a:gd name="T17" fmla="*/ 2147483646 h 650"/>
                  <a:gd name="T18" fmla="*/ 2147483646 w 724"/>
                  <a:gd name="T19" fmla="*/ 2147483646 h 650"/>
                  <a:gd name="T20" fmla="*/ 2147483646 w 724"/>
                  <a:gd name="T21" fmla="*/ 2147483646 h 650"/>
                  <a:gd name="T22" fmla="*/ 2147483646 w 724"/>
                  <a:gd name="T23" fmla="*/ 2147483646 h 650"/>
                  <a:gd name="T24" fmla="*/ 2147483646 w 724"/>
                  <a:gd name="T25" fmla="*/ 2147483646 h 650"/>
                  <a:gd name="T26" fmla="*/ 2147483646 w 724"/>
                  <a:gd name="T27" fmla="*/ 0 h 650"/>
                  <a:gd name="T28" fmla="*/ 2147483646 w 724"/>
                  <a:gd name="T29" fmla="*/ 0 h 650"/>
                  <a:gd name="T30" fmla="*/ 2147483646 w 724"/>
                  <a:gd name="T31" fmla="*/ 2147483646 h 650"/>
                  <a:gd name="T32" fmla="*/ 2147483646 w 724"/>
                  <a:gd name="T33" fmla="*/ 2147483646 h 650"/>
                  <a:gd name="T34" fmla="*/ 2147483646 w 724"/>
                  <a:gd name="T35" fmla="*/ 2147483646 h 650"/>
                  <a:gd name="T36" fmla="*/ 2147483646 w 724"/>
                  <a:gd name="T37" fmla="*/ 2147483646 h 650"/>
                  <a:gd name="T38" fmla="*/ 2147483646 w 724"/>
                  <a:gd name="T39" fmla="*/ 2147483646 h 650"/>
                  <a:gd name="T40" fmla="*/ 2147483646 w 724"/>
                  <a:gd name="T41" fmla="*/ 2147483646 h 650"/>
                  <a:gd name="T42" fmla="*/ 2147483646 w 724"/>
                  <a:gd name="T43" fmla="*/ 2147483646 h 650"/>
                  <a:gd name="T44" fmla="*/ 2147483646 w 724"/>
                  <a:gd name="T45" fmla="*/ 2147483646 h 650"/>
                  <a:gd name="T46" fmla="*/ 2147483646 w 724"/>
                  <a:gd name="T47" fmla="*/ 2147483646 h 650"/>
                  <a:gd name="T48" fmla="*/ 2147483646 w 724"/>
                  <a:gd name="T49" fmla="*/ 2147483646 h 650"/>
                  <a:gd name="T50" fmla="*/ 2147483646 w 724"/>
                  <a:gd name="T51" fmla="*/ 0 h 6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4"/>
                  <a:gd name="T79" fmla="*/ 0 h 650"/>
                  <a:gd name="T80" fmla="*/ 724 w 724"/>
                  <a:gd name="T81" fmla="*/ 650 h 65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4" h="650">
                    <a:moveTo>
                      <a:pt x="264" y="592"/>
                    </a:moveTo>
                    <a:cubicBezTo>
                      <a:pt x="233" y="592"/>
                      <a:pt x="195" y="570"/>
                      <a:pt x="179" y="543"/>
                    </a:cubicBezTo>
                    <a:cubicBezTo>
                      <a:pt x="81" y="374"/>
                      <a:pt x="81" y="374"/>
                      <a:pt x="81" y="374"/>
                    </a:cubicBezTo>
                    <a:cubicBezTo>
                      <a:pt x="66" y="347"/>
                      <a:pt x="66" y="303"/>
                      <a:pt x="81" y="276"/>
                    </a:cubicBezTo>
                    <a:cubicBezTo>
                      <a:pt x="179" y="106"/>
                      <a:pt x="179" y="106"/>
                      <a:pt x="179" y="106"/>
                    </a:cubicBezTo>
                    <a:cubicBezTo>
                      <a:pt x="195" y="79"/>
                      <a:pt x="233" y="57"/>
                      <a:pt x="264" y="57"/>
                    </a:cubicBezTo>
                    <a:cubicBezTo>
                      <a:pt x="460" y="57"/>
                      <a:pt x="460" y="57"/>
                      <a:pt x="460" y="57"/>
                    </a:cubicBezTo>
                    <a:cubicBezTo>
                      <a:pt x="491" y="57"/>
                      <a:pt x="529" y="79"/>
                      <a:pt x="545" y="106"/>
                    </a:cubicBezTo>
                    <a:cubicBezTo>
                      <a:pt x="643" y="276"/>
                      <a:pt x="643" y="276"/>
                      <a:pt x="643" y="276"/>
                    </a:cubicBezTo>
                    <a:cubicBezTo>
                      <a:pt x="658" y="303"/>
                      <a:pt x="658" y="347"/>
                      <a:pt x="643" y="374"/>
                    </a:cubicBezTo>
                    <a:cubicBezTo>
                      <a:pt x="545" y="543"/>
                      <a:pt x="545" y="543"/>
                      <a:pt x="545" y="543"/>
                    </a:cubicBezTo>
                    <a:cubicBezTo>
                      <a:pt x="529" y="570"/>
                      <a:pt x="491" y="592"/>
                      <a:pt x="460" y="592"/>
                    </a:cubicBezTo>
                    <a:cubicBezTo>
                      <a:pt x="264" y="592"/>
                      <a:pt x="264" y="592"/>
                      <a:pt x="264" y="592"/>
                    </a:cubicBezTo>
                    <a:moveTo>
                      <a:pt x="493" y="0"/>
                    </a:moveTo>
                    <a:cubicBezTo>
                      <a:pt x="231" y="0"/>
                      <a:pt x="231" y="0"/>
                      <a:pt x="231" y="0"/>
                    </a:cubicBezTo>
                    <a:cubicBezTo>
                      <a:pt x="200" y="0"/>
                      <a:pt x="162" y="22"/>
                      <a:pt x="146" y="49"/>
                    </a:cubicBezTo>
                    <a:cubicBezTo>
                      <a:pt x="15" y="276"/>
                      <a:pt x="15" y="276"/>
                      <a:pt x="15" y="276"/>
                    </a:cubicBezTo>
                    <a:cubicBezTo>
                      <a:pt x="0" y="303"/>
                      <a:pt x="0" y="347"/>
                      <a:pt x="15" y="374"/>
                    </a:cubicBezTo>
                    <a:cubicBezTo>
                      <a:pt x="146" y="601"/>
                      <a:pt x="146" y="601"/>
                      <a:pt x="146" y="601"/>
                    </a:cubicBezTo>
                    <a:cubicBezTo>
                      <a:pt x="162" y="628"/>
                      <a:pt x="200" y="650"/>
                      <a:pt x="231" y="650"/>
                    </a:cubicBezTo>
                    <a:cubicBezTo>
                      <a:pt x="493" y="650"/>
                      <a:pt x="493" y="650"/>
                      <a:pt x="493" y="650"/>
                    </a:cubicBezTo>
                    <a:cubicBezTo>
                      <a:pt x="524" y="650"/>
                      <a:pt x="562" y="628"/>
                      <a:pt x="578" y="601"/>
                    </a:cubicBezTo>
                    <a:cubicBezTo>
                      <a:pt x="709" y="374"/>
                      <a:pt x="709" y="374"/>
                      <a:pt x="709" y="374"/>
                    </a:cubicBezTo>
                    <a:cubicBezTo>
                      <a:pt x="724" y="347"/>
                      <a:pt x="724" y="303"/>
                      <a:pt x="709" y="276"/>
                    </a:cubicBezTo>
                    <a:cubicBezTo>
                      <a:pt x="578" y="49"/>
                      <a:pt x="578" y="49"/>
                      <a:pt x="578" y="49"/>
                    </a:cubicBezTo>
                    <a:cubicBezTo>
                      <a:pt x="562" y="22"/>
                      <a:pt x="524" y="0"/>
                      <a:pt x="493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charset="0"/>
                  <a:ea typeface="微软雅黑" pitchFamily="34" charset="-122"/>
                  <a:sym typeface="Arial" charset="0"/>
                </a:endParaRPr>
              </a:p>
            </p:txBody>
          </p:sp>
        </p:grpSp>
        <p:grpSp>
          <p:nvGrpSpPr>
            <p:cNvPr id="37" name="组合 318"/>
            <p:cNvGrpSpPr/>
            <p:nvPr/>
          </p:nvGrpSpPr>
          <p:grpSpPr bwMode="auto">
            <a:xfrm>
              <a:off x="125560" y="40655"/>
              <a:ext cx="4626484" cy="5341930"/>
              <a:chOff x="0" y="46351"/>
              <a:chExt cx="5274679" cy="6090365"/>
            </a:xfrm>
          </p:grpSpPr>
          <p:grpSp>
            <p:nvGrpSpPr>
              <p:cNvPr id="39" name="组合 320"/>
              <p:cNvGrpSpPr/>
              <p:nvPr/>
            </p:nvGrpSpPr>
            <p:grpSpPr bwMode="auto">
              <a:xfrm>
                <a:off x="1870738" y="535100"/>
                <a:ext cx="3403941" cy="5601616"/>
                <a:chOff x="16501" y="0"/>
                <a:chExt cx="3403941" cy="5601616"/>
              </a:xfrm>
            </p:grpSpPr>
            <p:sp>
              <p:nvSpPr>
                <p:cNvPr id="44" name="Freeform 13"/>
                <p:cNvSpPr>
                  <a:spLocks noChangeArrowheads="1"/>
                </p:cNvSpPr>
                <p:nvPr/>
              </p:nvSpPr>
              <p:spPr bwMode="auto">
                <a:xfrm>
                  <a:off x="16501" y="0"/>
                  <a:ext cx="2944812" cy="1282700"/>
                </a:xfrm>
                <a:custGeom>
                  <a:avLst/>
                  <a:gdLst>
                    <a:gd name="T0" fmla="*/ 2147483646 w 1855"/>
                    <a:gd name="T1" fmla="*/ 2147483646 h 808"/>
                    <a:gd name="T2" fmla="*/ 2147483646 w 1855"/>
                    <a:gd name="T3" fmla="*/ 0 h 808"/>
                    <a:gd name="T4" fmla="*/ 0 w 1855"/>
                    <a:gd name="T5" fmla="*/ 2147483646 h 808"/>
                    <a:gd name="T6" fmla="*/ 2147483646 w 1855"/>
                    <a:gd name="T7" fmla="*/ 2147483646 h 80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55"/>
                    <a:gd name="T13" fmla="*/ 0 h 808"/>
                    <a:gd name="T14" fmla="*/ 1855 w 1855"/>
                    <a:gd name="T15" fmla="*/ 808 h 80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55" h="808">
                      <a:moveTo>
                        <a:pt x="1855" y="808"/>
                      </a:moveTo>
                      <a:lnTo>
                        <a:pt x="473" y="0"/>
                      </a:lnTo>
                      <a:lnTo>
                        <a:pt x="0" y="808"/>
                      </a:lnTo>
                      <a:lnTo>
                        <a:pt x="1855" y="808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45" name="Freeform 13"/>
                <p:cNvSpPr>
                  <a:spLocks noChangeArrowheads="1"/>
                </p:cNvSpPr>
                <p:nvPr/>
              </p:nvSpPr>
              <p:spPr bwMode="auto">
                <a:xfrm rot="3545172">
                  <a:off x="1306686" y="1576054"/>
                  <a:ext cx="2944812" cy="1282700"/>
                </a:xfrm>
                <a:custGeom>
                  <a:avLst/>
                  <a:gdLst>
                    <a:gd name="T0" fmla="*/ 2147483646 w 1855"/>
                    <a:gd name="T1" fmla="*/ 2147483646 h 808"/>
                    <a:gd name="T2" fmla="*/ 2147483646 w 1855"/>
                    <a:gd name="T3" fmla="*/ 0 h 808"/>
                    <a:gd name="T4" fmla="*/ 0 w 1855"/>
                    <a:gd name="T5" fmla="*/ 2147483646 h 808"/>
                    <a:gd name="T6" fmla="*/ 2147483646 w 1855"/>
                    <a:gd name="T7" fmla="*/ 2147483646 h 80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55"/>
                    <a:gd name="T13" fmla="*/ 0 h 808"/>
                    <a:gd name="T14" fmla="*/ 1855 w 1855"/>
                    <a:gd name="T15" fmla="*/ 808 h 80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55" h="808">
                      <a:moveTo>
                        <a:pt x="1855" y="808"/>
                      </a:moveTo>
                      <a:lnTo>
                        <a:pt x="473" y="0"/>
                      </a:lnTo>
                      <a:lnTo>
                        <a:pt x="0" y="808"/>
                      </a:lnTo>
                      <a:lnTo>
                        <a:pt x="1855" y="80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46" name="Freeform 13"/>
                <p:cNvSpPr>
                  <a:spLocks noChangeArrowheads="1"/>
                </p:cNvSpPr>
                <p:nvPr/>
              </p:nvSpPr>
              <p:spPr bwMode="auto">
                <a:xfrm rot="7109688">
                  <a:off x="613251" y="3487860"/>
                  <a:ext cx="2944812" cy="1282700"/>
                </a:xfrm>
                <a:custGeom>
                  <a:avLst/>
                  <a:gdLst>
                    <a:gd name="T0" fmla="*/ 2147483646 w 1855"/>
                    <a:gd name="T1" fmla="*/ 2147483646 h 808"/>
                    <a:gd name="T2" fmla="*/ 2147483646 w 1855"/>
                    <a:gd name="T3" fmla="*/ 0 h 808"/>
                    <a:gd name="T4" fmla="*/ 0 w 1855"/>
                    <a:gd name="T5" fmla="*/ 2147483646 h 808"/>
                    <a:gd name="T6" fmla="*/ 2147483646 w 1855"/>
                    <a:gd name="T7" fmla="*/ 2147483646 h 80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55"/>
                    <a:gd name="T13" fmla="*/ 0 h 808"/>
                    <a:gd name="T14" fmla="*/ 1855 w 1855"/>
                    <a:gd name="T15" fmla="*/ 808 h 80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55" h="808">
                      <a:moveTo>
                        <a:pt x="1855" y="808"/>
                      </a:moveTo>
                      <a:lnTo>
                        <a:pt x="473" y="0"/>
                      </a:lnTo>
                      <a:lnTo>
                        <a:pt x="0" y="808"/>
                      </a:lnTo>
                      <a:lnTo>
                        <a:pt x="1855" y="808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</p:grpSp>
          <p:grpSp>
            <p:nvGrpSpPr>
              <p:cNvPr id="40" name="组合 321"/>
              <p:cNvGrpSpPr/>
              <p:nvPr/>
            </p:nvGrpSpPr>
            <p:grpSpPr bwMode="auto">
              <a:xfrm rot="10800000">
                <a:off x="0" y="46351"/>
                <a:ext cx="3432048" cy="5600942"/>
                <a:chOff x="-11606" y="-52040"/>
                <a:chExt cx="3432048" cy="5600942"/>
              </a:xfrm>
            </p:grpSpPr>
            <p:sp>
              <p:nvSpPr>
                <p:cNvPr id="41" name="Freeform 13"/>
                <p:cNvSpPr>
                  <a:spLocks noChangeArrowheads="1"/>
                </p:cNvSpPr>
                <p:nvPr/>
              </p:nvSpPr>
              <p:spPr bwMode="auto">
                <a:xfrm>
                  <a:off x="-11606" y="-52040"/>
                  <a:ext cx="2944812" cy="1282700"/>
                </a:xfrm>
                <a:custGeom>
                  <a:avLst/>
                  <a:gdLst>
                    <a:gd name="T0" fmla="*/ 2147483646 w 1855"/>
                    <a:gd name="T1" fmla="*/ 2147483646 h 808"/>
                    <a:gd name="T2" fmla="*/ 2147483646 w 1855"/>
                    <a:gd name="T3" fmla="*/ 0 h 808"/>
                    <a:gd name="T4" fmla="*/ 0 w 1855"/>
                    <a:gd name="T5" fmla="*/ 2147483646 h 808"/>
                    <a:gd name="T6" fmla="*/ 2147483646 w 1855"/>
                    <a:gd name="T7" fmla="*/ 2147483646 h 80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55"/>
                    <a:gd name="T13" fmla="*/ 0 h 808"/>
                    <a:gd name="T14" fmla="*/ 1855 w 1855"/>
                    <a:gd name="T15" fmla="*/ 808 h 80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55" h="808">
                      <a:moveTo>
                        <a:pt x="1855" y="808"/>
                      </a:moveTo>
                      <a:lnTo>
                        <a:pt x="473" y="0"/>
                      </a:lnTo>
                      <a:lnTo>
                        <a:pt x="0" y="808"/>
                      </a:lnTo>
                      <a:lnTo>
                        <a:pt x="1855" y="80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42" name="Freeform 13"/>
                <p:cNvSpPr>
                  <a:spLocks noChangeArrowheads="1"/>
                </p:cNvSpPr>
                <p:nvPr/>
              </p:nvSpPr>
              <p:spPr bwMode="auto">
                <a:xfrm rot="3545172">
                  <a:off x="1306686" y="1514107"/>
                  <a:ext cx="2944812" cy="1282700"/>
                </a:xfrm>
                <a:custGeom>
                  <a:avLst/>
                  <a:gdLst>
                    <a:gd name="T0" fmla="*/ 2147483646 w 1855"/>
                    <a:gd name="T1" fmla="*/ 2147483646 h 808"/>
                    <a:gd name="T2" fmla="*/ 2147483646 w 1855"/>
                    <a:gd name="T3" fmla="*/ 0 h 808"/>
                    <a:gd name="T4" fmla="*/ 0 w 1855"/>
                    <a:gd name="T5" fmla="*/ 2147483646 h 808"/>
                    <a:gd name="T6" fmla="*/ 2147483646 w 1855"/>
                    <a:gd name="T7" fmla="*/ 2147483646 h 80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55"/>
                    <a:gd name="T13" fmla="*/ 0 h 808"/>
                    <a:gd name="T14" fmla="*/ 1855 w 1855"/>
                    <a:gd name="T15" fmla="*/ 808 h 80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55" h="808">
                      <a:moveTo>
                        <a:pt x="1855" y="808"/>
                      </a:moveTo>
                      <a:lnTo>
                        <a:pt x="473" y="0"/>
                      </a:lnTo>
                      <a:lnTo>
                        <a:pt x="0" y="808"/>
                      </a:lnTo>
                      <a:lnTo>
                        <a:pt x="1855" y="808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43" name="Freeform 13"/>
                <p:cNvSpPr>
                  <a:spLocks noChangeArrowheads="1"/>
                </p:cNvSpPr>
                <p:nvPr/>
              </p:nvSpPr>
              <p:spPr bwMode="auto">
                <a:xfrm rot="7154945">
                  <a:off x="644636" y="3435146"/>
                  <a:ext cx="2944812" cy="1282700"/>
                </a:xfrm>
                <a:custGeom>
                  <a:avLst/>
                  <a:gdLst>
                    <a:gd name="T0" fmla="*/ 2147483646 w 1855"/>
                    <a:gd name="T1" fmla="*/ 2147483646 h 808"/>
                    <a:gd name="T2" fmla="*/ 2147483646 w 1855"/>
                    <a:gd name="T3" fmla="*/ 0 h 808"/>
                    <a:gd name="T4" fmla="*/ 0 w 1855"/>
                    <a:gd name="T5" fmla="*/ 2147483646 h 808"/>
                    <a:gd name="T6" fmla="*/ 2147483646 w 1855"/>
                    <a:gd name="T7" fmla="*/ 2147483646 h 80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55"/>
                    <a:gd name="T13" fmla="*/ 0 h 808"/>
                    <a:gd name="T14" fmla="*/ 1855 w 1855"/>
                    <a:gd name="T15" fmla="*/ 808 h 80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55" h="808">
                      <a:moveTo>
                        <a:pt x="1855" y="808"/>
                      </a:moveTo>
                      <a:lnTo>
                        <a:pt x="473" y="0"/>
                      </a:lnTo>
                      <a:lnTo>
                        <a:pt x="0" y="808"/>
                      </a:lnTo>
                      <a:lnTo>
                        <a:pt x="1855" y="80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</p:grpSp>
        </p:grpSp>
        <p:sp>
          <p:nvSpPr>
            <p:cNvPr id="38" name="Freeform 19"/>
            <p:cNvSpPr>
              <a:spLocks noChangeArrowheads="1"/>
            </p:cNvSpPr>
            <p:nvPr/>
          </p:nvSpPr>
          <p:spPr bwMode="auto">
            <a:xfrm>
              <a:off x="4015449" y="47163"/>
              <a:ext cx="14287" cy="1"/>
            </a:xfrm>
            <a:custGeom>
              <a:avLst/>
              <a:gdLst>
                <a:gd name="T0" fmla="*/ 2147483646 w 4"/>
                <a:gd name="T1" fmla="*/ 0 h 1"/>
                <a:gd name="T2" fmla="*/ 0 w 4"/>
                <a:gd name="T3" fmla="*/ 0 h 1"/>
                <a:gd name="T4" fmla="*/ 2147483646 w 4"/>
                <a:gd name="T5" fmla="*/ 0 h 1"/>
                <a:gd name="T6" fmla="*/ 2147483646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"/>
                <a:gd name="T14" fmla="*/ 4 w 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A7A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sp>
        <p:nvSpPr>
          <p:cNvPr id="57" name="TextBox 338"/>
          <p:cNvSpPr>
            <a:spLocks noChangeArrowheads="1"/>
          </p:cNvSpPr>
          <p:nvPr/>
        </p:nvSpPr>
        <p:spPr bwMode="auto">
          <a:xfrm>
            <a:off x="4358461" y="2533522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charset="2"/>
              <a:buChar char=""/>
              <a:defRPr sz="2000">
                <a:solidFill>
                  <a:srgbClr val="6EAA2E"/>
                </a:solidFill>
                <a:latin typeface="Arial" charset="0"/>
                <a:ea typeface="宋体" charset="-122"/>
              </a:defRPr>
            </a:lvl1pPr>
            <a:lvl2pPr marL="742950" indent="-285750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Arial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zh-CN" altLang="en-US" b="1" dirty="0">
                <a:solidFill>
                  <a:schemeClr val="tx1"/>
                </a:solidFill>
                <a:ea typeface="微软雅黑" pitchFamily="34" charset="-122"/>
                <a:sym typeface="Arial" charset="0"/>
              </a:rPr>
              <a:t>好的</a:t>
            </a:r>
            <a:endParaRPr lang="en-US" altLang="zh-CN" b="1" dirty="0">
              <a:solidFill>
                <a:schemeClr val="tx1"/>
              </a:solidFill>
              <a:ea typeface="微软雅黑" pitchFamily="34" charset="-122"/>
              <a:sym typeface="Arial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zh-CN" altLang="en-US" b="1" dirty="0">
                <a:solidFill>
                  <a:schemeClr val="tx1"/>
                </a:solidFill>
                <a:ea typeface="微软雅黑" pitchFamily="34" charset="-122"/>
                <a:sym typeface="Arial" charset="0"/>
              </a:rPr>
              <a:t>做法</a:t>
            </a:r>
          </a:p>
        </p:txBody>
      </p:sp>
      <p:sp>
        <p:nvSpPr>
          <p:cNvPr id="58" name="TextBox 340"/>
          <p:cNvSpPr>
            <a:spLocks noChangeArrowheads="1"/>
          </p:cNvSpPr>
          <p:nvPr/>
        </p:nvSpPr>
        <p:spPr bwMode="auto">
          <a:xfrm>
            <a:off x="4522018" y="1595816"/>
            <a:ext cx="52770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charset="2"/>
              <a:buChar char=""/>
              <a:defRPr sz="2000">
                <a:solidFill>
                  <a:srgbClr val="6EAA2E"/>
                </a:solidFill>
                <a:latin typeface="Arial" charset="0"/>
                <a:ea typeface="宋体" charset="-122"/>
              </a:defRPr>
            </a:lvl1pPr>
            <a:lvl2pPr marL="742950" indent="-285750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Arial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zh-CN" sz="2400" b="0" dirty="0">
                <a:solidFill>
                  <a:schemeClr val="tx1"/>
                </a:solidFill>
                <a:ea typeface="微软雅黑" pitchFamily="34" charset="-122"/>
                <a:sym typeface="Arial" charset="0"/>
              </a:rPr>
              <a:t>01</a:t>
            </a:r>
            <a:endParaRPr lang="zh-CN" altLang="en-US" sz="2400" b="0" dirty="0">
              <a:solidFill>
                <a:schemeClr val="tx1"/>
              </a:solidFill>
              <a:ea typeface="微软雅黑" pitchFamily="34" charset="-122"/>
              <a:sym typeface="Arial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</a:pPr>
            <a:endParaRPr lang="zh-CN" altLang="en-US" sz="600" b="0" dirty="0">
              <a:solidFill>
                <a:schemeClr val="bg1"/>
              </a:solidFill>
              <a:ea typeface="微软雅黑" pitchFamily="34" charset="-122"/>
              <a:sym typeface="Arial" charset="0"/>
            </a:endParaRPr>
          </a:p>
        </p:txBody>
      </p:sp>
      <p:sp>
        <p:nvSpPr>
          <p:cNvPr id="59" name="TextBox 341"/>
          <p:cNvSpPr>
            <a:spLocks noChangeArrowheads="1"/>
          </p:cNvSpPr>
          <p:nvPr/>
        </p:nvSpPr>
        <p:spPr bwMode="auto">
          <a:xfrm rot="3710816">
            <a:off x="5342777" y="2233571"/>
            <a:ext cx="5277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charset="2"/>
              <a:buChar char=""/>
              <a:defRPr sz="2000">
                <a:solidFill>
                  <a:srgbClr val="6EAA2E"/>
                </a:solidFill>
                <a:latin typeface="Arial" charset="0"/>
                <a:ea typeface="宋体" charset="-122"/>
              </a:defRPr>
            </a:lvl1pPr>
            <a:lvl2pPr marL="742950" indent="-285750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Arial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zh-CN" sz="2400" b="0" dirty="0">
                <a:solidFill>
                  <a:schemeClr val="bg1"/>
                </a:solidFill>
                <a:ea typeface="微软雅黑" pitchFamily="34" charset="-122"/>
                <a:sym typeface="Arial" charset="0"/>
              </a:rPr>
              <a:t>02</a:t>
            </a:r>
            <a:endParaRPr lang="zh-CN" altLang="en-US" sz="2400" b="0" dirty="0">
              <a:solidFill>
                <a:schemeClr val="bg1"/>
              </a:solidFill>
              <a:ea typeface="微软雅黑" pitchFamily="34" charset="-122"/>
              <a:sym typeface="Arial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</a:pPr>
            <a:endParaRPr lang="en-US" altLang="zh-CN" sz="600" b="0" dirty="0">
              <a:solidFill>
                <a:schemeClr val="bg1"/>
              </a:solidFill>
              <a:ea typeface="微软雅黑" pitchFamily="34" charset="-122"/>
              <a:sym typeface="Arial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</a:pPr>
            <a:endParaRPr lang="zh-CN" altLang="en-US" sz="600" b="0" dirty="0">
              <a:solidFill>
                <a:schemeClr val="bg1"/>
              </a:solidFill>
              <a:ea typeface="微软雅黑" pitchFamily="34" charset="-122"/>
              <a:sym typeface="Arial" charset="0"/>
            </a:endParaRPr>
          </a:p>
        </p:txBody>
      </p:sp>
      <p:sp>
        <p:nvSpPr>
          <p:cNvPr id="60" name="TextBox 342"/>
          <p:cNvSpPr>
            <a:spLocks noChangeArrowheads="1"/>
          </p:cNvSpPr>
          <p:nvPr/>
        </p:nvSpPr>
        <p:spPr bwMode="auto">
          <a:xfrm rot="7144603">
            <a:off x="5192001" y="3435544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charset="2"/>
              <a:buChar char=""/>
              <a:defRPr sz="2000">
                <a:solidFill>
                  <a:srgbClr val="6EAA2E"/>
                </a:solidFill>
                <a:latin typeface="Arial" charset="0"/>
                <a:ea typeface="宋体" charset="-122"/>
              </a:defRPr>
            </a:lvl1pPr>
            <a:lvl2pPr marL="742950" indent="-285750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Arial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zh-CN" sz="2400" dirty="0">
                <a:solidFill>
                  <a:schemeClr val="tx1"/>
                </a:solidFill>
                <a:ea typeface="微软雅黑" pitchFamily="34" charset="-122"/>
                <a:sym typeface="Arial" charset="0"/>
              </a:rPr>
              <a:t>03</a:t>
            </a:r>
            <a:endParaRPr lang="zh-CN" altLang="en-US" sz="2400" dirty="0">
              <a:solidFill>
                <a:schemeClr val="tx1"/>
              </a:solidFill>
              <a:ea typeface="微软雅黑" pitchFamily="34" charset="-122"/>
              <a:sym typeface="Arial" charset="0"/>
            </a:endParaRPr>
          </a:p>
        </p:txBody>
      </p:sp>
      <p:sp>
        <p:nvSpPr>
          <p:cNvPr id="61" name="TextBox 343"/>
          <p:cNvSpPr>
            <a:spLocks noChangeArrowheads="1"/>
          </p:cNvSpPr>
          <p:nvPr/>
        </p:nvSpPr>
        <p:spPr bwMode="auto">
          <a:xfrm rot="10800000">
            <a:off x="4279893" y="3799043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charset="2"/>
              <a:buChar char=""/>
              <a:defRPr sz="2000">
                <a:solidFill>
                  <a:srgbClr val="6EAA2E"/>
                </a:solidFill>
                <a:latin typeface="Arial" charset="0"/>
                <a:ea typeface="宋体" charset="-122"/>
              </a:defRPr>
            </a:lvl1pPr>
            <a:lvl2pPr marL="742950" indent="-285750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Arial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zh-CN" sz="2400" b="0" dirty="0">
                <a:solidFill>
                  <a:schemeClr val="bg1"/>
                </a:solidFill>
                <a:ea typeface="微软雅黑" pitchFamily="34" charset="-122"/>
                <a:sym typeface="Arial" charset="0"/>
              </a:rPr>
              <a:t>04</a:t>
            </a:r>
            <a:endParaRPr lang="zh-CN" altLang="en-US" sz="2400" b="0" dirty="0">
              <a:solidFill>
                <a:schemeClr val="bg1"/>
              </a:solidFill>
              <a:ea typeface="微软雅黑" pitchFamily="34" charset="-122"/>
              <a:sym typeface="Arial" charset="0"/>
            </a:endParaRPr>
          </a:p>
        </p:txBody>
      </p:sp>
      <p:sp>
        <p:nvSpPr>
          <p:cNvPr id="62" name="TextBox 344"/>
          <p:cNvSpPr>
            <a:spLocks noChangeArrowheads="1"/>
          </p:cNvSpPr>
          <p:nvPr/>
        </p:nvSpPr>
        <p:spPr bwMode="auto">
          <a:xfrm rot="14334042">
            <a:off x="3396774" y="3077261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charset="2"/>
              <a:buChar char=""/>
              <a:defRPr sz="2000">
                <a:solidFill>
                  <a:srgbClr val="6EAA2E"/>
                </a:solidFill>
                <a:latin typeface="Arial" charset="0"/>
                <a:ea typeface="宋体" charset="-122"/>
              </a:defRPr>
            </a:lvl1pPr>
            <a:lvl2pPr marL="742950" indent="-285750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Arial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zh-CN" sz="2400" dirty="0">
                <a:solidFill>
                  <a:schemeClr val="tx1"/>
                </a:solidFill>
                <a:ea typeface="微软雅黑" pitchFamily="34" charset="-122"/>
                <a:sym typeface="Arial" charset="0"/>
              </a:rPr>
              <a:t>05</a:t>
            </a:r>
            <a:endParaRPr lang="zh-CN" altLang="en-US" sz="2400" dirty="0">
              <a:solidFill>
                <a:schemeClr val="tx1"/>
              </a:solidFill>
              <a:ea typeface="微软雅黑" pitchFamily="34" charset="-122"/>
              <a:sym typeface="Arial" charset="0"/>
            </a:endParaRPr>
          </a:p>
        </p:txBody>
      </p:sp>
      <p:sp>
        <p:nvSpPr>
          <p:cNvPr id="63" name="TextBox 345"/>
          <p:cNvSpPr>
            <a:spLocks noChangeArrowheads="1"/>
          </p:cNvSpPr>
          <p:nvPr/>
        </p:nvSpPr>
        <p:spPr bwMode="auto">
          <a:xfrm rot="17972012">
            <a:off x="3649041" y="1787849"/>
            <a:ext cx="52770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charset="2"/>
              <a:buChar char=""/>
              <a:defRPr sz="2000">
                <a:solidFill>
                  <a:srgbClr val="6EAA2E"/>
                </a:solidFill>
                <a:latin typeface="Arial" charset="0"/>
                <a:ea typeface="宋体" charset="-122"/>
              </a:defRPr>
            </a:lvl1pPr>
            <a:lvl2pPr marL="742950" indent="-285750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Arial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zh-CN" sz="2400" b="0" dirty="0">
                <a:solidFill>
                  <a:schemeClr val="bg1"/>
                </a:solidFill>
                <a:ea typeface="微软雅黑" pitchFamily="34" charset="-122"/>
                <a:sym typeface="Arial" charset="0"/>
              </a:rPr>
              <a:t>06</a:t>
            </a:r>
            <a:endParaRPr lang="zh-CN" altLang="en-US" sz="2400" b="0" dirty="0">
              <a:solidFill>
                <a:schemeClr val="bg1"/>
              </a:solidFill>
              <a:ea typeface="微软雅黑" pitchFamily="34" charset="-122"/>
              <a:sym typeface="Arial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</a:pPr>
            <a:endParaRPr lang="zh-CN" altLang="en-US" sz="600" b="0" dirty="0">
              <a:solidFill>
                <a:schemeClr val="bg1"/>
              </a:solidFill>
              <a:ea typeface="微软雅黑" pitchFamily="34" charset="-122"/>
              <a:sym typeface="Arial" charset="0"/>
            </a:endParaRPr>
          </a:p>
        </p:txBody>
      </p:sp>
      <p:sp>
        <p:nvSpPr>
          <p:cNvPr id="64" name="矩形 1"/>
          <p:cNvSpPr>
            <a:spLocks noChangeArrowheads="1"/>
          </p:cNvSpPr>
          <p:nvPr/>
        </p:nvSpPr>
        <p:spPr bwMode="auto">
          <a:xfrm>
            <a:off x="6552183" y="2594722"/>
            <a:ext cx="2401888" cy="7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0"/>
              </a:spcBef>
              <a:buFont typeface="Wingdings" charset="2"/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每年编制安环健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培训计划</a:t>
            </a:r>
          </a:p>
        </p:txBody>
      </p:sp>
      <p:sp>
        <p:nvSpPr>
          <p:cNvPr id="65" name="矩形 1"/>
          <p:cNvSpPr>
            <a:spLocks noChangeArrowheads="1"/>
          </p:cNvSpPr>
          <p:nvPr/>
        </p:nvSpPr>
        <p:spPr bwMode="auto">
          <a:xfrm>
            <a:off x="6550098" y="1163697"/>
            <a:ext cx="2446338" cy="7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0"/>
              </a:spcBef>
              <a:buFont typeface="Wingdings" charset="2"/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出台了公司安环健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培训管理办法</a:t>
            </a:r>
          </a:p>
        </p:txBody>
      </p:sp>
      <p:sp>
        <p:nvSpPr>
          <p:cNvPr id="66" name="矩形 1"/>
          <p:cNvSpPr>
            <a:spLocks noChangeArrowheads="1"/>
          </p:cNvSpPr>
          <p:nvPr/>
        </p:nvSpPr>
        <p:spPr bwMode="auto">
          <a:xfrm>
            <a:off x="6572268" y="3661570"/>
            <a:ext cx="2615316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0"/>
              </a:spcBef>
              <a:buFont typeface="Wingdings" charset="2"/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每年组织公司主要负责人、车间主要负责人和安全管理人员的培训</a:t>
            </a:r>
          </a:p>
        </p:txBody>
      </p:sp>
      <p:grpSp>
        <p:nvGrpSpPr>
          <p:cNvPr id="67" name="组合 349"/>
          <p:cNvGrpSpPr/>
          <p:nvPr/>
        </p:nvGrpSpPr>
        <p:grpSpPr bwMode="auto">
          <a:xfrm>
            <a:off x="5328592" y="1275861"/>
            <a:ext cx="1224138" cy="612775"/>
            <a:chOff x="-58191" y="0"/>
            <a:chExt cx="889343" cy="614342"/>
          </a:xfrm>
        </p:grpSpPr>
        <p:sp>
          <p:nvSpPr>
            <p:cNvPr id="68" name="直接连接符 350"/>
            <p:cNvSpPr>
              <a:spLocks noChangeShapeType="1"/>
            </p:cNvSpPr>
            <p:nvPr/>
          </p:nvSpPr>
          <p:spPr bwMode="auto">
            <a:xfrm>
              <a:off x="831151" y="0"/>
              <a:ext cx="1" cy="61434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69" name="直接连接符 351"/>
            <p:cNvSpPr>
              <a:spLocks noChangeShapeType="1"/>
            </p:cNvSpPr>
            <p:nvPr/>
          </p:nvSpPr>
          <p:spPr bwMode="auto">
            <a:xfrm flipH="1">
              <a:off x="-58191" y="294129"/>
              <a:ext cx="887431" cy="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70" name="组合 352"/>
          <p:cNvGrpSpPr/>
          <p:nvPr/>
        </p:nvGrpSpPr>
        <p:grpSpPr bwMode="auto">
          <a:xfrm>
            <a:off x="5366865" y="3945291"/>
            <a:ext cx="1185863" cy="614362"/>
            <a:chOff x="0" y="0"/>
            <a:chExt cx="861534" cy="614342"/>
          </a:xfrm>
        </p:grpSpPr>
        <p:sp>
          <p:nvSpPr>
            <p:cNvPr id="71" name="直接连接符 353"/>
            <p:cNvSpPr>
              <a:spLocks noChangeShapeType="1"/>
            </p:cNvSpPr>
            <p:nvPr/>
          </p:nvSpPr>
          <p:spPr bwMode="auto">
            <a:xfrm>
              <a:off x="861534" y="0"/>
              <a:ext cx="1" cy="61434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72" name="直接连接符 354"/>
            <p:cNvSpPr>
              <a:spLocks noChangeShapeType="1"/>
            </p:cNvSpPr>
            <p:nvPr/>
          </p:nvSpPr>
          <p:spPr bwMode="auto">
            <a:xfrm flipH="1">
              <a:off x="0" y="294129"/>
              <a:ext cx="861534" cy="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73" name="组合 355"/>
          <p:cNvGrpSpPr/>
          <p:nvPr/>
        </p:nvGrpSpPr>
        <p:grpSpPr bwMode="auto">
          <a:xfrm flipH="1">
            <a:off x="2736304" y="1316292"/>
            <a:ext cx="1273175" cy="612775"/>
            <a:chOff x="0" y="0"/>
            <a:chExt cx="861534" cy="614342"/>
          </a:xfrm>
        </p:grpSpPr>
        <p:sp>
          <p:nvSpPr>
            <p:cNvPr id="74" name="直接连接符 356"/>
            <p:cNvSpPr>
              <a:spLocks noChangeShapeType="1"/>
            </p:cNvSpPr>
            <p:nvPr/>
          </p:nvSpPr>
          <p:spPr bwMode="auto">
            <a:xfrm>
              <a:off x="861534" y="0"/>
              <a:ext cx="1" cy="61434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75" name="直接连接符 357"/>
            <p:cNvSpPr>
              <a:spLocks noChangeShapeType="1"/>
            </p:cNvSpPr>
            <p:nvPr/>
          </p:nvSpPr>
          <p:spPr bwMode="auto">
            <a:xfrm flipH="1">
              <a:off x="0" y="294129"/>
              <a:ext cx="861534" cy="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76" name="组合 358"/>
          <p:cNvGrpSpPr/>
          <p:nvPr/>
        </p:nvGrpSpPr>
        <p:grpSpPr bwMode="auto">
          <a:xfrm flipH="1">
            <a:off x="2759273" y="3945291"/>
            <a:ext cx="1273175" cy="614362"/>
            <a:chOff x="0" y="0"/>
            <a:chExt cx="861534" cy="614342"/>
          </a:xfrm>
        </p:grpSpPr>
        <p:sp>
          <p:nvSpPr>
            <p:cNvPr id="77" name="直接连接符 359"/>
            <p:cNvSpPr>
              <a:spLocks noChangeShapeType="1"/>
            </p:cNvSpPr>
            <p:nvPr/>
          </p:nvSpPr>
          <p:spPr bwMode="auto">
            <a:xfrm>
              <a:off x="861534" y="0"/>
              <a:ext cx="1" cy="61434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78" name="直接连接符 360"/>
            <p:cNvSpPr>
              <a:spLocks noChangeShapeType="1"/>
            </p:cNvSpPr>
            <p:nvPr/>
          </p:nvSpPr>
          <p:spPr bwMode="auto">
            <a:xfrm flipH="1">
              <a:off x="0" y="294129"/>
              <a:ext cx="861534" cy="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sp>
        <p:nvSpPr>
          <p:cNvPr id="79" name="矩形 1"/>
          <p:cNvSpPr>
            <a:spLocks noChangeArrowheads="1"/>
          </p:cNvSpPr>
          <p:nvPr/>
        </p:nvSpPr>
        <p:spPr bwMode="auto">
          <a:xfrm>
            <a:off x="38348" y="2574762"/>
            <a:ext cx="2737333" cy="7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charset="2"/>
              <a:buChar char=""/>
              <a:defRPr sz="2000">
                <a:solidFill>
                  <a:srgbClr val="6EAA2E"/>
                </a:solidFill>
                <a:latin typeface="Arial" charset="0"/>
                <a:ea typeface="宋体" charset="-122"/>
              </a:defRPr>
            </a:lvl1pPr>
            <a:lvl2pPr marL="742950" indent="-285750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Arial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>
              <a:lnSpc>
                <a:spcPct val="125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适时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组织新员工三级、转岗、复工人员的培训</a:t>
            </a:r>
          </a:p>
        </p:txBody>
      </p:sp>
      <p:sp>
        <p:nvSpPr>
          <p:cNvPr id="80" name="矩形 1"/>
          <p:cNvSpPr>
            <a:spLocks noChangeArrowheads="1"/>
          </p:cNvSpPr>
          <p:nvPr/>
        </p:nvSpPr>
        <p:spPr bwMode="auto">
          <a:xfrm>
            <a:off x="108520" y="1215536"/>
            <a:ext cx="2619111" cy="7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buFont typeface="Wingdings" charset="2"/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投入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资金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建立了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安环健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培训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室</a:t>
            </a:r>
          </a:p>
        </p:txBody>
      </p:sp>
      <p:sp>
        <p:nvSpPr>
          <p:cNvPr id="81" name="矩形 1"/>
          <p:cNvSpPr>
            <a:spLocks noChangeArrowheads="1"/>
          </p:cNvSpPr>
          <p:nvPr/>
        </p:nvSpPr>
        <p:spPr bwMode="auto">
          <a:xfrm>
            <a:off x="9516" y="3502297"/>
            <a:ext cx="272763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buFont typeface="Wingdings" charset="2"/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每年开展班组长管理方法、技能的培训和关键岗位危害识别、风险控制等为主要内容的培训</a:t>
            </a:r>
          </a:p>
        </p:txBody>
      </p:sp>
      <p:sp>
        <p:nvSpPr>
          <p:cNvPr id="88" name="椭圆 87"/>
          <p:cNvSpPr/>
          <p:nvPr/>
        </p:nvSpPr>
        <p:spPr>
          <a:xfrm>
            <a:off x="1464443" y="42053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7538592" y="415940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494383" y="627856"/>
            <a:ext cx="5333202" cy="3744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32038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24608" y="1694052"/>
            <a:ext cx="3228456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405477"/>
            <a:ext cx="3393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一、培训需求的识别与维护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400" y="980089"/>
            <a:ext cx="274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二、培训计划的编制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400" y="168077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rial" charset="0"/>
                <a:ea typeface="微软雅黑" pitchFamily="34" charset="-122"/>
                <a:sym typeface="Arial" charset="0"/>
              </a:rPr>
              <a:t>三、培训的实施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400" y="238146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四、培训效果评估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400" y="308215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五、培训师培训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400" y="378284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幼圆" pitchFamily="49" charset="-122"/>
              <a:buNone/>
            </a:pP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六、培训档案管理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400" y="448353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七、培训持续改进</a:t>
            </a:r>
          </a:p>
        </p:txBody>
      </p:sp>
      <p:sp>
        <p:nvSpPr>
          <p:cNvPr id="12" name="矩形 11"/>
          <p:cNvSpPr/>
          <p:nvPr/>
        </p:nvSpPr>
        <p:spPr>
          <a:xfrm>
            <a:off x="5224879" y="405477"/>
            <a:ext cx="1872208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78885" y="418065"/>
            <a:ext cx="17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实施中的跟踪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18346" y="1083252"/>
            <a:ext cx="5085275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>
            <a:defPPr>
              <a:defRPr lang="zh-CN"/>
            </a:defPPr>
            <a:lvl1pPr marL="342900" indent="-342900" algn="just" defTabSz="1036320">
              <a:lnSpc>
                <a:spcPct val="15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" charset="2"/>
              <a:buChar char="Ø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342900" lvl="1" indent="-342900" defTabSz="1036320">
              <a:lnSpc>
                <a:spcPct val="150000"/>
              </a:lnSpc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Ø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defTabSz="103632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3pPr>
            <a:lvl4pPr marL="1600200" indent="-228600" defTabSz="103632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4pPr>
            <a:lvl5pPr marL="2057400" indent="-228600" defTabSz="103632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5pPr>
            <a:lvl6pPr marL="25146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6pPr>
            <a:lvl7pPr marL="29718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7pPr>
            <a:lvl8pPr marL="34290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8pPr>
            <a:lvl9pPr marL="38862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latin typeface="Arial" charset="0"/>
                <a:ea typeface="宋体" charset="-122"/>
              </a:defRPr>
            </a:lvl9pPr>
          </a:lstStyle>
          <a:p>
            <a:pPr lvl="1"/>
            <a:r>
              <a:rPr lang="zh-CN" altLang="en-US" dirty="0">
                <a:latin typeface="Arial" charset="0"/>
                <a:sym typeface="Arial" charset="0"/>
              </a:rPr>
              <a:t>培训实施者应全过程跟踪培训的实施，及时获取培训效果的反馈，根据反馈的结果，提出适当的改进措施，如调整培训师、培训内容或培训方式。</a:t>
            </a:r>
          </a:p>
          <a:p>
            <a:pPr lvl="1"/>
            <a:r>
              <a:rPr lang="zh-CN" altLang="en-US" dirty="0">
                <a:latin typeface="Arial" charset="0"/>
                <a:sym typeface="Arial" charset="0"/>
              </a:rPr>
              <a:t>培训实施过程中，培训实施者应将职工的参与程度、考试成绩及时反馈给职工，鼓励职工积极完成培训课程。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2038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24608" y="2371695"/>
            <a:ext cx="3228456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405477"/>
            <a:ext cx="3393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一、培训需求的识别与维护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400" y="980089"/>
            <a:ext cx="274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二、培训计划的编制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400" y="168077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三、培训的实施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400" y="238146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rial" charset="0"/>
                <a:ea typeface="微软雅黑" pitchFamily="34" charset="-122"/>
                <a:sym typeface="Arial" charset="0"/>
              </a:rPr>
              <a:t>四、培训效果评估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400" y="308215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五、培训师培训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400" y="378284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幼圆" pitchFamily="49" charset="-122"/>
              <a:buNone/>
            </a:pP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六、培训档案管理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400" y="448353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七、培训持续改进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35896" y="1496611"/>
            <a:ext cx="533320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课堂评估：课堂满意度调查表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岗位评估：培训效果评估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（上级、下级、自己）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（各级领导负责对职工培训效果的评估、跟踪与反馈。各级领导在职工参加培训后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3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个月内，通过观察日常工作和沟通评估培训效果）。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2038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24608" y="2371695"/>
            <a:ext cx="3228456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405477"/>
            <a:ext cx="3393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一、培训需求的识别与维护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400" y="980089"/>
            <a:ext cx="274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二、培训计划的编制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400" y="168077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三、培训的实施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400" y="238146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rial" charset="0"/>
                <a:ea typeface="微软雅黑" pitchFamily="34" charset="-122"/>
                <a:sym typeface="Arial" charset="0"/>
              </a:rPr>
              <a:t>四、培训效果评估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400" y="308215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五、培训师培训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400" y="378284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幼圆" pitchFamily="49" charset="-122"/>
              <a:buNone/>
            </a:pP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六、培训档案管理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400" y="448353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七、培训持续改进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492500" y="1380199"/>
            <a:ext cx="5111948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buClr>
                <a:srgbClr val="FF0000"/>
              </a:buClr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岗位评估内容：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marL="447675" lvl="1" indent="-361950">
              <a:lnSpc>
                <a:spcPct val="125000"/>
              </a:lnSpc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职工的安环健意识和能力是否提高及提高的程度；</a:t>
            </a:r>
          </a:p>
          <a:p>
            <a:pPr marL="447675" lvl="1" indent="-361950">
              <a:lnSpc>
                <a:spcPct val="125000"/>
              </a:lnSpc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安环健管理规范、程序和操作规程是否得到有效执行；</a:t>
            </a:r>
          </a:p>
          <a:p>
            <a:pPr marL="447675" lvl="1" indent="-361950">
              <a:lnSpc>
                <a:spcPct val="125000"/>
              </a:lnSpc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培训课程的设置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(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包括培训方法、培训内容、培训师等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)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是否满足职工的实际需要。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2038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24608" y="2371695"/>
            <a:ext cx="3228456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405477"/>
            <a:ext cx="3393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一、培训需求的识别与维护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400" y="980089"/>
            <a:ext cx="274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二、培训计划的编制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400" y="168077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三、培训的实施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400" y="238146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rial" charset="0"/>
                <a:ea typeface="微软雅黑" pitchFamily="34" charset="-122"/>
                <a:sym typeface="Arial" charset="0"/>
              </a:rPr>
              <a:t>四、培训效果评估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400" y="308215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五、培训师培训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400" y="378284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幼圆" pitchFamily="49" charset="-122"/>
              <a:buNone/>
            </a:pP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六、培训档案管理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400" y="448353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七、培训持续改进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393595" y="980089"/>
            <a:ext cx="50771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各级领导应定期对在岗职工进行安环健能力评估。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安环健能力评估可考虑以下方面的建议：</a:t>
            </a:r>
          </a:p>
          <a:p>
            <a:pPr marL="342900" lvl="1" indent="-34290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安环健审核的建议；</a:t>
            </a:r>
          </a:p>
          <a:p>
            <a:pPr marL="342900" lvl="1" indent="-34290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行为安全观察的建议；</a:t>
            </a:r>
          </a:p>
          <a:p>
            <a:pPr marL="342900" lvl="1" indent="-34290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事故和事件调查报告；</a:t>
            </a:r>
          </a:p>
          <a:p>
            <a:pPr marL="342900" lvl="1" indent="-34290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应急演习建议；</a:t>
            </a:r>
          </a:p>
          <a:p>
            <a:pPr marL="342900" lvl="1" indent="-34290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风险分析；</a:t>
            </a:r>
          </a:p>
          <a:p>
            <a:pPr marL="342900" lvl="1" indent="-34290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人员、技术或设施变更分析。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>
            <a:off x="5076056" y="1635646"/>
            <a:ext cx="2016224" cy="583549"/>
          </a:xfrm>
          <a:prstGeom prst="roundRect">
            <a:avLst>
              <a:gd name="adj" fmla="val 344"/>
            </a:avLst>
          </a:prstGeom>
          <a:solidFill>
            <a:srgbClr val="64D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32038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24608" y="3082159"/>
            <a:ext cx="3228456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405477"/>
            <a:ext cx="3393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一、培训需求的识别与维护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400" y="980089"/>
            <a:ext cx="274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二、培训计划的编制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400" y="168077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三、培训的实施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400" y="238146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四、培训效果评估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400" y="308215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rial" charset="0"/>
                <a:ea typeface="微软雅黑" pitchFamily="34" charset="-122"/>
                <a:sym typeface="Arial" charset="0"/>
              </a:rPr>
              <a:t>五、培训师培训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400" y="378284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幼圆" pitchFamily="49" charset="-122"/>
              <a:buNone/>
            </a:pP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六、培训档案管理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400" y="448353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七、培训持续改进</a:t>
            </a:r>
          </a:p>
        </p:txBody>
      </p:sp>
      <p:sp>
        <p:nvSpPr>
          <p:cNvPr id="11" name="矩形 10"/>
          <p:cNvSpPr/>
          <p:nvPr/>
        </p:nvSpPr>
        <p:spPr>
          <a:xfrm>
            <a:off x="5414754" y="174275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zh-CN" altLang="en-US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兼职培训师</a:t>
            </a:r>
            <a:endParaRPr lang="zh-CN" altLang="en-US" dirty="0">
              <a:solidFill>
                <a:schemeClr val="bg1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5" name="左中括号 14"/>
          <p:cNvSpPr/>
          <p:nvPr/>
        </p:nvSpPr>
        <p:spPr>
          <a:xfrm rot="5400000">
            <a:off x="5918730" y="1337495"/>
            <a:ext cx="330876" cy="2592288"/>
          </a:xfrm>
          <a:prstGeom prst="leftBracket">
            <a:avLst>
              <a:gd name="adj" fmla="val 0"/>
            </a:avLst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cxnSp>
        <p:nvCxnSpPr>
          <p:cNvPr id="17" name="直接连接符 16"/>
          <p:cNvCxnSpPr>
            <a:endCxn id="15" idx="1"/>
          </p:cNvCxnSpPr>
          <p:nvPr/>
        </p:nvCxnSpPr>
        <p:spPr>
          <a:xfrm>
            <a:off x="6084168" y="2203623"/>
            <a:ext cx="0" cy="26457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角矩形 19"/>
          <p:cNvSpPr/>
          <p:nvPr/>
        </p:nvSpPr>
        <p:spPr>
          <a:xfrm>
            <a:off x="3779912" y="2801939"/>
            <a:ext cx="2016224" cy="583549"/>
          </a:xfrm>
          <a:prstGeom prst="roundRect">
            <a:avLst>
              <a:gd name="adj" fmla="val 34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372200" y="2792818"/>
            <a:ext cx="2016224" cy="583549"/>
          </a:xfrm>
          <a:prstGeom prst="roundRect">
            <a:avLst>
              <a:gd name="adj" fmla="val 34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887777" y="2922325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</a:pPr>
            <a:r>
              <a:rPr lang="zh-CN" altLang="en-US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课堂讲授培训师</a:t>
            </a:r>
          </a:p>
        </p:txBody>
      </p:sp>
      <p:sp>
        <p:nvSpPr>
          <p:cNvPr id="14" name="矩形 64516"/>
          <p:cNvSpPr>
            <a:spLocks noChangeArrowheads="1"/>
          </p:cNvSpPr>
          <p:nvPr/>
        </p:nvSpPr>
        <p:spPr bwMode="auto">
          <a:xfrm>
            <a:off x="6480065" y="2922325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</a:pPr>
            <a:r>
              <a:rPr lang="zh-CN" altLang="en-US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在岗辅导培训师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2038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24608" y="3782848"/>
            <a:ext cx="3228456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405477"/>
            <a:ext cx="3393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一、培训需求的识别与维护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400" y="980089"/>
            <a:ext cx="274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二、培训计划的编制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400" y="168077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三、培训的实施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400" y="238146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四、培训效果评估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400" y="308215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五、培训师培训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400" y="378284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幼圆" pitchFamily="49" charset="-122"/>
              <a:buNone/>
            </a:pPr>
            <a:r>
              <a:rPr lang="zh-CN" altLang="en-US" sz="2000" b="1" dirty="0">
                <a:latin typeface="Arial" charset="0"/>
                <a:ea typeface="微软雅黑" pitchFamily="34" charset="-122"/>
                <a:sym typeface="Arial" charset="0"/>
              </a:rPr>
              <a:t>六、培训档案管理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400" y="448353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七、培训持续改进</a:t>
            </a:r>
          </a:p>
        </p:txBody>
      </p:sp>
      <p:sp>
        <p:nvSpPr>
          <p:cNvPr id="14" name="矩形 64516"/>
          <p:cNvSpPr>
            <a:spLocks noChangeArrowheads="1"/>
          </p:cNvSpPr>
          <p:nvPr/>
        </p:nvSpPr>
        <p:spPr bwMode="auto">
          <a:xfrm>
            <a:off x="3393595" y="856780"/>
            <a:ext cx="5471972" cy="342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>
            <a:lvl1pPr algn="just" defTabSz="103632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charset="2"/>
              <a:buChar char=""/>
              <a:defRPr sz="2000">
                <a:solidFill>
                  <a:srgbClr val="6EAA2E"/>
                </a:solidFill>
                <a:latin typeface="Arial" charset="0"/>
                <a:ea typeface="宋体" charset="-122"/>
              </a:defRPr>
            </a:lvl1pPr>
            <a:lvl2pPr marL="742950" indent="-285750" defTabSz="1036320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Arial" charset="0"/>
                <a:ea typeface="宋体" charset="-122"/>
              </a:defRPr>
            </a:lvl2pPr>
            <a:lvl3pPr marL="1143000" indent="-228600" defTabSz="103632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103632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103632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Tx/>
              <a:buNone/>
            </a:pP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综合办公室（培训管理）负责安环健培训档案的管理。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Tx/>
              <a:buNone/>
            </a:pP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安环健培训档案主要包括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：</a:t>
            </a:r>
          </a:p>
          <a:p>
            <a:pPr marL="342900" indent="-342900" algn="l" defTabSz="914400">
              <a:lnSpc>
                <a:spcPct val="15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Tx/>
              <a:buFont typeface="Wingdings" charset="2"/>
              <a:buChar char="Ø"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培训需求矩阵；</a:t>
            </a:r>
          </a:p>
          <a:p>
            <a:pPr marL="342900" indent="-342900" algn="l" defTabSz="914400">
              <a:lnSpc>
                <a:spcPct val="15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Tx/>
              <a:buFont typeface="Wingdings" charset="2"/>
              <a:buChar char="Ø"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培训计划；</a:t>
            </a:r>
          </a:p>
          <a:p>
            <a:pPr marL="342900" indent="-342900" algn="l" defTabSz="914400">
              <a:lnSpc>
                <a:spcPct val="15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Tx/>
              <a:buFont typeface="Wingdings" charset="2"/>
              <a:buChar char="Ø"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培训实施的记录；</a:t>
            </a:r>
          </a:p>
          <a:p>
            <a:pPr marL="342900" indent="-342900" algn="l" defTabSz="914400">
              <a:lnSpc>
                <a:spcPct val="15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Tx/>
              <a:buFont typeface="Wingdings" charset="2"/>
              <a:buChar char="Ø"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培训效果的评估记录；</a:t>
            </a:r>
          </a:p>
          <a:p>
            <a:pPr marL="342900" indent="-342900" algn="l" defTabSz="914400">
              <a:lnSpc>
                <a:spcPct val="15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Tx/>
              <a:buFont typeface="Wingdings" charset="2"/>
              <a:buChar char="Ø"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培训师的备案和培训的记录；</a:t>
            </a:r>
          </a:p>
          <a:p>
            <a:pPr marL="342900" indent="-342900" algn="l" defTabSz="914400">
              <a:lnSpc>
                <a:spcPct val="15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Tx/>
              <a:buFont typeface="Wingdings" charset="2"/>
              <a:buChar char="Ø"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相关证书、考核记录等。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2038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2304" y="4483538"/>
            <a:ext cx="3228456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405477"/>
            <a:ext cx="3393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一、培训需求的识别与维护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400" y="980089"/>
            <a:ext cx="274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二、培训计划的编制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400" y="168077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三、培训的实施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400" y="238146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四、培训效果评估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400" y="308215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五、培训师培训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400" y="378284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幼圆" pitchFamily="49" charset="-122"/>
              <a:buNone/>
            </a:pPr>
            <a:r>
              <a:rPr lang="zh-CN" altLang="en-US" sz="2000" dirty="0">
                <a:latin typeface="Arial" charset="0"/>
                <a:ea typeface="微软雅黑" pitchFamily="34" charset="-122"/>
                <a:sym typeface="Arial" charset="0"/>
              </a:rPr>
              <a:t>六、培训档案管理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400" y="448353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rial" charset="0"/>
                <a:ea typeface="微软雅黑" pitchFamily="34" charset="-122"/>
                <a:sym typeface="Arial" charset="0"/>
              </a:rPr>
              <a:t>七、培训持续改进</a:t>
            </a:r>
          </a:p>
        </p:txBody>
      </p:sp>
      <p:sp>
        <p:nvSpPr>
          <p:cNvPr id="14" name="矩形 64516"/>
          <p:cNvSpPr>
            <a:spLocks noChangeArrowheads="1"/>
          </p:cNvSpPr>
          <p:nvPr/>
        </p:nvSpPr>
        <p:spPr bwMode="auto">
          <a:xfrm>
            <a:off x="3411107" y="946156"/>
            <a:ext cx="5400600" cy="3429940"/>
          </a:xfrm>
          <a:prstGeom prst="rect">
            <a:avLst/>
          </a:prstGeom>
          <a:noFill/>
          <a:ln>
            <a:noFill/>
          </a:ln>
        </p:spPr>
        <p:txBody>
          <a:bodyPr wrap="square" lIns="104927" tIns="52464" rIns="104927" bIns="52464">
            <a:spAutoFit/>
          </a:bodyPr>
          <a:lstStyle>
            <a:lvl1pPr algn="just" defTabSz="103632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charset="2"/>
              <a:buChar char=""/>
              <a:defRPr sz="2000">
                <a:solidFill>
                  <a:srgbClr val="6EAA2E"/>
                </a:solidFill>
                <a:latin typeface="Arial" charset="0"/>
                <a:ea typeface="宋体" charset="-122"/>
              </a:defRPr>
            </a:lvl1pPr>
            <a:lvl2pPr marL="742950" indent="-285750" defTabSz="1036320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Arial" charset="0"/>
                <a:ea typeface="宋体" charset="-122"/>
              </a:defRPr>
            </a:lvl2pPr>
            <a:lvl3pPr marL="1143000" indent="-228600" defTabSz="103632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103632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103632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defTabSz="103632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Tx/>
              <a:buNone/>
            </a:pP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培训需求和计划应随业务发展，组织机构的变化，作相应改进完善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：</a:t>
            </a:r>
          </a:p>
          <a:p>
            <a:pPr marL="342900" indent="-342900" algn="l" defTabSz="914400">
              <a:lnSpc>
                <a:spcPct val="15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Tx/>
              <a:buFont typeface="Wingdings" charset="2"/>
              <a:buChar char="Ø"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根据职工反馈意见，改进课程设计，包括内容和具体授课方式；</a:t>
            </a:r>
          </a:p>
          <a:p>
            <a:pPr marL="342900" indent="-342900" algn="l" defTabSz="914400">
              <a:lnSpc>
                <a:spcPct val="15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Tx/>
              <a:buFont typeface="Wingdings" charset="2"/>
              <a:buChar char="Ø"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沟通和专业训练，提高培训师的能力，包括专业知识、现场经验和课堂组织技能；</a:t>
            </a:r>
          </a:p>
          <a:p>
            <a:pPr marL="342900" indent="-342900" algn="l" defTabSz="914400">
              <a:lnSpc>
                <a:spcPct val="15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Tx/>
              <a:buFont typeface="Wingdings" charset="2"/>
              <a:buChar char="Ø"/>
            </a:pP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优化</a:t>
            </a:r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[</a:t>
            </a: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获取资料咨询微信：</a:t>
            </a:r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ansyingsj1]</a:t>
            </a: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各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charset="0"/>
              </a:rPr>
              <a:t>部门之间的关系，提高培训管理各环节的有效性。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3134343" y="2528862"/>
            <a:ext cx="4619464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1395399" y="1628862"/>
            <a:ext cx="1800000" cy="18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838199" y="2071662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38199" y="228748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charset="0"/>
                <a:ea typeface="微软雅黑" pitchFamily="34" charset="-122"/>
                <a:sym typeface="Arial" charset="0"/>
              </a:rPr>
              <a:t>04</a:t>
            </a:r>
            <a:endParaRPr lang="zh-CN" altLang="en-US" sz="2400" b="1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750147" y="2456862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03848" y="2110085"/>
            <a:ext cx="425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安全教育经验分享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899954" y="1407330"/>
            <a:ext cx="3256221" cy="3175046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cxnSp>
        <p:nvCxnSpPr>
          <p:cNvPr id="10" name="直接连接符 9"/>
          <p:cNvCxnSpPr>
            <a:stCxn id="13" idx="6"/>
          </p:cNvCxnSpPr>
          <p:nvPr/>
        </p:nvCxnSpPr>
        <p:spPr>
          <a:xfrm flipV="1">
            <a:off x="1583668" y="479192"/>
            <a:ext cx="5961748" cy="114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2693097" y="201351"/>
            <a:ext cx="3757805" cy="57606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24330" y="248359"/>
            <a:ext cx="350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r>
              <a:rPr lang="en-US" altLang="zh-CN" dirty="0">
                <a:latin typeface="Arial" charset="0"/>
                <a:ea typeface="微软雅黑" pitchFamily="34" charset="-122"/>
                <a:sym typeface="Arial" charset="0"/>
              </a:rPr>
              <a:t>4 </a:t>
            </a: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安全教育经验分享</a:t>
            </a:r>
          </a:p>
        </p:txBody>
      </p:sp>
      <p:sp>
        <p:nvSpPr>
          <p:cNvPr id="13" name="椭圆 12"/>
          <p:cNvSpPr/>
          <p:nvPr/>
        </p:nvSpPr>
        <p:spPr>
          <a:xfrm>
            <a:off x="1439668" y="40833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513085" y="417383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997647" y="918852"/>
            <a:ext cx="1093886" cy="711026"/>
          </a:xfrm>
          <a:custGeom>
            <a:avLst/>
            <a:gdLst>
              <a:gd name="connsiteX0" fmla="*/ 0 w 1093886"/>
              <a:gd name="connsiteY0" fmla="*/ 118507 h 711026"/>
              <a:gd name="connsiteX1" fmla="*/ 118507 w 1093886"/>
              <a:gd name="connsiteY1" fmla="*/ 0 h 711026"/>
              <a:gd name="connsiteX2" fmla="*/ 975379 w 1093886"/>
              <a:gd name="connsiteY2" fmla="*/ 0 h 711026"/>
              <a:gd name="connsiteX3" fmla="*/ 1093886 w 1093886"/>
              <a:gd name="connsiteY3" fmla="*/ 118507 h 711026"/>
              <a:gd name="connsiteX4" fmla="*/ 1093886 w 1093886"/>
              <a:gd name="connsiteY4" fmla="*/ 592519 h 711026"/>
              <a:gd name="connsiteX5" fmla="*/ 975379 w 1093886"/>
              <a:gd name="connsiteY5" fmla="*/ 711026 h 711026"/>
              <a:gd name="connsiteX6" fmla="*/ 118507 w 1093886"/>
              <a:gd name="connsiteY6" fmla="*/ 711026 h 711026"/>
              <a:gd name="connsiteX7" fmla="*/ 0 w 1093886"/>
              <a:gd name="connsiteY7" fmla="*/ 592519 h 711026"/>
              <a:gd name="connsiteX8" fmla="*/ 0 w 1093886"/>
              <a:gd name="connsiteY8" fmla="*/ 118507 h 71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3886" h="711026">
                <a:moveTo>
                  <a:pt x="0" y="118507"/>
                </a:moveTo>
                <a:cubicBezTo>
                  <a:pt x="0" y="53057"/>
                  <a:pt x="53057" y="0"/>
                  <a:pt x="118507" y="0"/>
                </a:cubicBezTo>
                <a:lnTo>
                  <a:pt x="975379" y="0"/>
                </a:lnTo>
                <a:cubicBezTo>
                  <a:pt x="1040829" y="0"/>
                  <a:pt x="1093886" y="53057"/>
                  <a:pt x="1093886" y="118507"/>
                </a:cubicBezTo>
                <a:lnTo>
                  <a:pt x="1093886" y="592519"/>
                </a:lnTo>
                <a:cubicBezTo>
                  <a:pt x="1093886" y="657969"/>
                  <a:pt x="1040829" y="711026"/>
                  <a:pt x="975379" y="711026"/>
                </a:cubicBezTo>
                <a:lnTo>
                  <a:pt x="118507" y="711026"/>
                </a:lnTo>
                <a:cubicBezTo>
                  <a:pt x="53057" y="711026"/>
                  <a:pt x="0" y="657969"/>
                  <a:pt x="0" y="592519"/>
                </a:cubicBezTo>
                <a:lnTo>
                  <a:pt x="0" y="118507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579" tIns="137579" rIns="137579" bIns="137579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7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5447825" y="1756113"/>
            <a:ext cx="1093886" cy="711026"/>
          </a:xfrm>
          <a:custGeom>
            <a:avLst/>
            <a:gdLst>
              <a:gd name="connsiteX0" fmla="*/ 0 w 1093886"/>
              <a:gd name="connsiteY0" fmla="*/ 118507 h 711026"/>
              <a:gd name="connsiteX1" fmla="*/ 118507 w 1093886"/>
              <a:gd name="connsiteY1" fmla="*/ 0 h 711026"/>
              <a:gd name="connsiteX2" fmla="*/ 975379 w 1093886"/>
              <a:gd name="connsiteY2" fmla="*/ 0 h 711026"/>
              <a:gd name="connsiteX3" fmla="*/ 1093886 w 1093886"/>
              <a:gd name="connsiteY3" fmla="*/ 118507 h 711026"/>
              <a:gd name="connsiteX4" fmla="*/ 1093886 w 1093886"/>
              <a:gd name="connsiteY4" fmla="*/ 592519 h 711026"/>
              <a:gd name="connsiteX5" fmla="*/ 975379 w 1093886"/>
              <a:gd name="connsiteY5" fmla="*/ 711026 h 711026"/>
              <a:gd name="connsiteX6" fmla="*/ 118507 w 1093886"/>
              <a:gd name="connsiteY6" fmla="*/ 711026 h 711026"/>
              <a:gd name="connsiteX7" fmla="*/ 0 w 1093886"/>
              <a:gd name="connsiteY7" fmla="*/ 592519 h 711026"/>
              <a:gd name="connsiteX8" fmla="*/ 0 w 1093886"/>
              <a:gd name="connsiteY8" fmla="*/ 118507 h 71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3886" h="711026">
                <a:moveTo>
                  <a:pt x="0" y="118507"/>
                </a:moveTo>
                <a:cubicBezTo>
                  <a:pt x="0" y="53057"/>
                  <a:pt x="53057" y="0"/>
                  <a:pt x="118507" y="0"/>
                </a:cubicBezTo>
                <a:lnTo>
                  <a:pt x="975379" y="0"/>
                </a:lnTo>
                <a:cubicBezTo>
                  <a:pt x="1040829" y="0"/>
                  <a:pt x="1093886" y="53057"/>
                  <a:pt x="1093886" y="118507"/>
                </a:cubicBezTo>
                <a:lnTo>
                  <a:pt x="1093886" y="592519"/>
                </a:lnTo>
                <a:cubicBezTo>
                  <a:pt x="1093886" y="657969"/>
                  <a:pt x="1040829" y="711026"/>
                  <a:pt x="975379" y="711026"/>
                </a:cubicBezTo>
                <a:lnTo>
                  <a:pt x="118507" y="711026"/>
                </a:lnTo>
                <a:cubicBezTo>
                  <a:pt x="53057" y="711026"/>
                  <a:pt x="0" y="657969"/>
                  <a:pt x="0" y="592519"/>
                </a:cubicBezTo>
                <a:lnTo>
                  <a:pt x="0" y="118507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579" tIns="137579" rIns="137579" bIns="137579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7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5447825" y="3430634"/>
            <a:ext cx="1093886" cy="711026"/>
          </a:xfrm>
          <a:custGeom>
            <a:avLst/>
            <a:gdLst>
              <a:gd name="connsiteX0" fmla="*/ 0 w 1093886"/>
              <a:gd name="connsiteY0" fmla="*/ 118507 h 711026"/>
              <a:gd name="connsiteX1" fmla="*/ 118507 w 1093886"/>
              <a:gd name="connsiteY1" fmla="*/ 0 h 711026"/>
              <a:gd name="connsiteX2" fmla="*/ 975379 w 1093886"/>
              <a:gd name="connsiteY2" fmla="*/ 0 h 711026"/>
              <a:gd name="connsiteX3" fmla="*/ 1093886 w 1093886"/>
              <a:gd name="connsiteY3" fmla="*/ 118507 h 711026"/>
              <a:gd name="connsiteX4" fmla="*/ 1093886 w 1093886"/>
              <a:gd name="connsiteY4" fmla="*/ 592519 h 711026"/>
              <a:gd name="connsiteX5" fmla="*/ 975379 w 1093886"/>
              <a:gd name="connsiteY5" fmla="*/ 711026 h 711026"/>
              <a:gd name="connsiteX6" fmla="*/ 118507 w 1093886"/>
              <a:gd name="connsiteY6" fmla="*/ 711026 h 711026"/>
              <a:gd name="connsiteX7" fmla="*/ 0 w 1093886"/>
              <a:gd name="connsiteY7" fmla="*/ 592519 h 711026"/>
              <a:gd name="connsiteX8" fmla="*/ 0 w 1093886"/>
              <a:gd name="connsiteY8" fmla="*/ 118507 h 71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3886" h="711026">
                <a:moveTo>
                  <a:pt x="0" y="118507"/>
                </a:moveTo>
                <a:cubicBezTo>
                  <a:pt x="0" y="53057"/>
                  <a:pt x="53057" y="0"/>
                  <a:pt x="118507" y="0"/>
                </a:cubicBezTo>
                <a:lnTo>
                  <a:pt x="975379" y="0"/>
                </a:lnTo>
                <a:cubicBezTo>
                  <a:pt x="1040829" y="0"/>
                  <a:pt x="1093886" y="53057"/>
                  <a:pt x="1093886" y="118507"/>
                </a:cubicBezTo>
                <a:lnTo>
                  <a:pt x="1093886" y="592519"/>
                </a:lnTo>
                <a:cubicBezTo>
                  <a:pt x="1093886" y="657969"/>
                  <a:pt x="1040829" y="711026"/>
                  <a:pt x="975379" y="711026"/>
                </a:cubicBezTo>
                <a:lnTo>
                  <a:pt x="118507" y="711026"/>
                </a:lnTo>
                <a:cubicBezTo>
                  <a:pt x="53057" y="711026"/>
                  <a:pt x="0" y="657969"/>
                  <a:pt x="0" y="592519"/>
                </a:cubicBezTo>
                <a:lnTo>
                  <a:pt x="0" y="118507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199" tIns="145199" rIns="145199" bIns="14519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9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3997647" y="4267895"/>
            <a:ext cx="1093886" cy="711026"/>
          </a:xfrm>
          <a:custGeom>
            <a:avLst/>
            <a:gdLst>
              <a:gd name="connsiteX0" fmla="*/ 0 w 1093886"/>
              <a:gd name="connsiteY0" fmla="*/ 118507 h 711026"/>
              <a:gd name="connsiteX1" fmla="*/ 118507 w 1093886"/>
              <a:gd name="connsiteY1" fmla="*/ 0 h 711026"/>
              <a:gd name="connsiteX2" fmla="*/ 975379 w 1093886"/>
              <a:gd name="connsiteY2" fmla="*/ 0 h 711026"/>
              <a:gd name="connsiteX3" fmla="*/ 1093886 w 1093886"/>
              <a:gd name="connsiteY3" fmla="*/ 118507 h 711026"/>
              <a:gd name="connsiteX4" fmla="*/ 1093886 w 1093886"/>
              <a:gd name="connsiteY4" fmla="*/ 592519 h 711026"/>
              <a:gd name="connsiteX5" fmla="*/ 975379 w 1093886"/>
              <a:gd name="connsiteY5" fmla="*/ 711026 h 711026"/>
              <a:gd name="connsiteX6" fmla="*/ 118507 w 1093886"/>
              <a:gd name="connsiteY6" fmla="*/ 711026 h 711026"/>
              <a:gd name="connsiteX7" fmla="*/ 0 w 1093886"/>
              <a:gd name="connsiteY7" fmla="*/ 592519 h 711026"/>
              <a:gd name="connsiteX8" fmla="*/ 0 w 1093886"/>
              <a:gd name="connsiteY8" fmla="*/ 118507 h 71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3886" h="711026">
                <a:moveTo>
                  <a:pt x="0" y="118507"/>
                </a:moveTo>
                <a:cubicBezTo>
                  <a:pt x="0" y="53057"/>
                  <a:pt x="53057" y="0"/>
                  <a:pt x="118507" y="0"/>
                </a:cubicBezTo>
                <a:lnTo>
                  <a:pt x="975379" y="0"/>
                </a:lnTo>
                <a:cubicBezTo>
                  <a:pt x="1040829" y="0"/>
                  <a:pt x="1093886" y="53057"/>
                  <a:pt x="1093886" y="118507"/>
                </a:cubicBezTo>
                <a:lnTo>
                  <a:pt x="1093886" y="592519"/>
                </a:lnTo>
                <a:cubicBezTo>
                  <a:pt x="1093886" y="657969"/>
                  <a:pt x="1040829" y="711026"/>
                  <a:pt x="975379" y="711026"/>
                </a:cubicBezTo>
                <a:lnTo>
                  <a:pt x="118507" y="711026"/>
                </a:lnTo>
                <a:cubicBezTo>
                  <a:pt x="53057" y="711026"/>
                  <a:pt x="0" y="657969"/>
                  <a:pt x="0" y="592519"/>
                </a:cubicBezTo>
                <a:lnTo>
                  <a:pt x="0" y="118507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579" tIns="137579" rIns="137579" bIns="137579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7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2547469" y="3430634"/>
            <a:ext cx="1093886" cy="711026"/>
          </a:xfrm>
          <a:custGeom>
            <a:avLst/>
            <a:gdLst>
              <a:gd name="connsiteX0" fmla="*/ 0 w 1093886"/>
              <a:gd name="connsiteY0" fmla="*/ 118507 h 711026"/>
              <a:gd name="connsiteX1" fmla="*/ 118507 w 1093886"/>
              <a:gd name="connsiteY1" fmla="*/ 0 h 711026"/>
              <a:gd name="connsiteX2" fmla="*/ 975379 w 1093886"/>
              <a:gd name="connsiteY2" fmla="*/ 0 h 711026"/>
              <a:gd name="connsiteX3" fmla="*/ 1093886 w 1093886"/>
              <a:gd name="connsiteY3" fmla="*/ 118507 h 711026"/>
              <a:gd name="connsiteX4" fmla="*/ 1093886 w 1093886"/>
              <a:gd name="connsiteY4" fmla="*/ 592519 h 711026"/>
              <a:gd name="connsiteX5" fmla="*/ 975379 w 1093886"/>
              <a:gd name="connsiteY5" fmla="*/ 711026 h 711026"/>
              <a:gd name="connsiteX6" fmla="*/ 118507 w 1093886"/>
              <a:gd name="connsiteY6" fmla="*/ 711026 h 711026"/>
              <a:gd name="connsiteX7" fmla="*/ 0 w 1093886"/>
              <a:gd name="connsiteY7" fmla="*/ 592519 h 711026"/>
              <a:gd name="connsiteX8" fmla="*/ 0 w 1093886"/>
              <a:gd name="connsiteY8" fmla="*/ 118507 h 71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3886" h="711026">
                <a:moveTo>
                  <a:pt x="0" y="118507"/>
                </a:moveTo>
                <a:cubicBezTo>
                  <a:pt x="0" y="53057"/>
                  <a:pt x="53057" y="0"/>
                  <a:pt x="118507" y="0"/>
                </a:cubicBezTo>
                <a:lnTo>
                  <a:pt x="975379" y="0"/>
                </a:lnTo>
                <a:cubicBezTo>
                  <a:pt x="1040829" y="0"/>
                  <a:pt x="1093886" y="53057"/>
                  <a:pt x="1093886" y="118507"/>
                </a:cubicBezTo>
                <a:lnTo>
                  <a:pt x="1093886" y="592519"/>
                </a:lnTo>
                <a:cubicBezTo>
                  <a:pt x="1093886" y="657969"/>
                  <a:pt x="1040829" y="711026"/>
                  <a:pt x="975379" y="711026"/>
                </a:cubicBezTo>
                <a:lnTo>
                  <a:pt x="118507" y="711026"/>
                </a:lnTo>
                <a:cubicBezTo>
                  <a:pt x="53057" y="711026"/>
                  <a:pt x="0" y="657969"/>
                  <a:pt x="0" y="592519"/>
                </a:cubicBezTo>
                <a:lnTo>
                  <a:pt x="0" y="118507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579" tIns="137579" rIns="137579" bIns="137579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7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2547469" y="1756113"/>
            <a:ext cx="1093886" cy="711026"/>
          </a:xfrm>
          <a:custGeom>
            <a:avLst/>
            <a:gdLst>
              <a:gd name="connsiteX0" fmla="*/ 0 w 1093886"/>
              <a:gd name="connsiteY0" fmla="*/ 118507 h 711026"/>
              <a:gd name="connsiteX1" fmla="*/ 118507 w 1093886"/>
              <a:gd name="connsiteY1" fmla="*/ 0 h 711026"/>
              <a:gd name="connsiteX2" fmla="*/ 975379 w 1093886"/>
              <a:gd name="connsiteY2" fmla="*/ 0 h 711026"/>
              <a:gd name="connsiteX3" fmla="*/ 1093886 w 1093886"/>
              <a:gd name="connsiteY3" fmla="*/ 118507 h 711026"/>
              <a:gd name="connsiteX4" fmla="*/ 1093886 w 1093886"/>
              <a:gd name="connsiteY4" fmla="*/ 592519 h 711026"/>
              <a:gd name="connsiteX5" fmla="*/ 975379 w 1093886"/>
              <a:gd name="connsiteY5" fmla="*/ 711026 h 711026"/>
              <a:gd name="connsiteX6" fmla="*/ 118507 w 1093886"/>
              <a:gd name="connsiteY6" fmla="*/ 711026 h 711026"/>
              <a:gd name="connsiteX7" fmla="*/ 0 w 1093886"/>
              <a:gd name="connsiteY7" fmla="*/ 592519 h 711026"/>
              <a:gd name="connsiteX8" fmla="*/ 0 w 1093886"/>
              <a:gd name="connsiteY8" fmla="*/ 118507 h 71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3886" h="711026">
                <a:moveTo>
                  <a:pt x="0" y="118507"/>
                </a:moveTo>
                <a:cubicBezTo>
                  <a:pt x="0" y="53057"/>
                  <a:pt x="53057" y="0"/>
                  <a:pt x="118507" y="0"/>
                </a:cubicBezTo>
                <a:lnTo>
                  <a:pt x="975379" y="0"/>
                </a:lnTo>
                <a:cubicBezTo>
                  <a:pt x="1040829" y="0"/>
                  <a:pt x="1093886" y="53057"/>
                  <a:pt x="1093886" y="118507"/>
                </a:cubicBezTo>
                <a:lnTo>
                  <a:pt x="1093886" y="592519"/>
                </a:lnTo>
                <a:cubicBezTo>
                  <a:pt x="1093886" y="657969"/>
                  <a:pt x="1040829" y="711026"/>
                  <a:pt x="975379" y="711026"/>
                </a:cubicBezTo>
                <a:lnTo>
                  <a:pt x="118507" y="711026"/>
                </a:lnTo>
                <a:cubicBezTo>
                  <a:pt x="53057" y="711026"/>
                  <a:pt x="0" y="657969"/>
                  <a:pt x="0" y="592519"/>
                </a:cubicBezTo>
                <a:lnTo>
                  <a:pt x="0" y="118507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579" tIns="137579" rIns="137579" bIns="137579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7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26390" y="1724126"/>
            <a:ext cx="1368152" cy="757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参与</a:t>
            </a:r>
            <a:endParaRPr lang="en-US" altLang="zh-CN" dirty="0">
              <a:latin typeface="Arial" charset="0"/>
              <a:sym typeface="Arial" charset="0"/>
            </a:endParaRPr>
          </a:p>
          <a:p>
            <a:r>
              <a:rPr lang="zh-CN" altLang="en-US" dirty="0">
                <a:latin typeface="Arial" charset="0"/>
                <a:sym typeface="Arial" charset="0"/>
              </a:rPr>
              <a:t>有考勤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390386" y="3410029"/>
            <a:ext cx="1440160" cy="757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测试</a:t>
            </a:r>
            <a:endParaRPr lang="en-US" altLang="zh-CN" dirty="0">
              <a:latin typeface="Arial" charset="0"/>
              <a:sym typeface="Arial" charset="0"/>
            </a:endParaRPr>
          </a:p>
          <a:p>
            <a:r>
              <a:rPr lang="zh-CN" altLang="en-US" dirty="0">
                <a:latin typeface="Arial" charset="0"/>
                <a:sym typeface="Arial" charset="0"/>
              </a:rPr>
              <a:t>有考核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841732" y="4244843"/>
            <a:ext cx="1440160" cy="757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资料</a:t>
            </a:r>
            <a:endParaRPr lang="en-US" altLang="zh-CN" dirty="0">
              <a:latin typeface="Arial" charset="0"/>
              <a:sym typeface="Arial" charset="0"/>
            </a:endParaRPr>
          </a:p>
          <a:p>
            <a:r>
              <a:rPr lang="zh-CN" altLang="en-US" dirty="0">
                <a:latin typeface="Arial" charset="0"/>
                <a:sym typeface="Arial" charset="0"/>
              </a:rPr>
              <a:t>有档案</a:t>
            </a:r>
          </a:p>
        </p:txBody>
      </p:sp>
      <p:sp>
        <p:nvSpPr>
          <p:cNvPr id="39" name="任意多边形 38"/>
          <p:cNvSpPr/>
          <p:nvPr/>
        </p:nvSpPr>
        <p:spPr>
          <a:xfrm>
            <a:off x="3915621" y="2460777"/>
            <a:ext cx="1282377" cy="832725"/>
          </a:xfrm>
          <a:custGeom>
            <a:avLst/>
            <a:gdLst>
              <a:gd name="connsiteX0" fmla="*/ 0 w 1093886"/>
              <a:gd name="connsiteY0" fmla="*/ 118507 h 711026"/>
              <a:gd name="connsiteX1" fmla="*/ 118507 w 1093886"/>
              <a:gd name="connsiteY1" fmla="*/ 0 h 711026"/>
              <a:gd name="connsiteX2" fmla="*/ 975379 w 1093886"/>
              <a:gd name="connsiteY2" fmla="*/ 0 h 711026"/>
              <a:gd name="connsiteX3" fmla="*/ 1093886 w 1093886"/>
              <a:gd name="connsiteY3" fmla="*/ 118507 h 711026"/>
              <a:gd name="connsiteX4" fmla="*/ 1093886 w 1093886"/>
              <a:gd name="connsiteY4" fmla="*/ 592519 h 711026"/>
              <a:gd name="connsiteX5" fmla="*/ 975379 w 1093886"/>
              <a:gd name="connsiteY5" fmla="*/ 711026 h 711026"/>
              <a:gd name="connsiteX6" fmla="*/ 118507 w 1093886"/>
              <a:gd name="connsiteY6" fmla="*/ 711026 h 711026"/>
              <a:gd name="connsiteX7" fmla="*/ 0 w 1093886"/>
              <a:gd name="connsiteY7" fmla="*/ 592519 h 711026"/>
              <a:gd name="connsiteX8" fmla="*/ 0 w 1093886"/>
              <a:gd name="connsiteY8" fmla="*/ 118507 h 71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3886" h="711026">
                <a:moveTo>
                  <a:pt x="0" y="118507"/>
                </a:moveTo>
                <a:cubicBezTo>
                  <a:pt x="0" y="53057"/>
                  <a:pt x="53057" y="0"/>
                  <a:pt x="118507" y="0"/>
                </a:cubicBezTo>
                <a:lnTo>
                  <a:pt x="975379" y="0"/>
                </a:lnTo>
                <a:cubicBezTo>
                  <a:pt x="1040829" y="0"/>
                  <a:pt x="1093886" y="53057"/>
                  <a:pt x="1093886" y="118507"/>
                </a:cubicBezTo>
                <a:lnTo>
                  <a:pt x="1093886" y="592519"/>
                </a:lnTo>
                <a:cubicBezTo>
                  <a:pt x="1093886" y="657969"/>
                  <a:pt x="1040829" y="711026"/>
                  <a:pt x="975379" y="711026"/>
                </a:cubicBezTo>
                <a:lnTo>
                  <a:pt x="118507" y="711026"/>
                </a:lnTo>
                <a:cubicBezTo>
                  <a:pt x="53057" y="711026"/>
                  <a:pt x="0" y="657969"/>
                  <a:pt x="0" y="592519"/>
                </a:cubicBezTo>
                <a:lnTo>
                  <a:pt x="0" y="118507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199" tIns="145199" rIns="145199" bIns="14519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900" kern="120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59932" y="2471895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实现安全做到六有</a:t>
            </a:r>
          </a:p>
        </p:txBody>
      </p:sp>
      <p:sp>
        <p:nvSpPr>
          <p:cNvPr id="5" name="矩形 4"/>
          <p:cNvSpPr/>
          <p:nvPr/>
        </p:nvSpPr>
        <p:spPr>
          <a:xfrm>
            <a:off x="4017661" y="897917"/>
            <a:ext cx="109376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工作</a:t>
            </a:r>
            <a:endParaRPr lang="en-US" altLang="zh-CN" b="1" dirty="0">
              <a:solidFill>
                <a:schemeClr val="bg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有制度</a:t>
            </a:r>
          </a:p>
        </p:txBody>
      </p:sp>
      <p:sp>
        <p:nvSpPr>
          <p:cNvPr id="19" name="矩形 18"/>
          <p:cNvSpPr/>
          <p:nvPr/>
        </p:nvSpPr>
        <p:spPr>
          <a:xfrm>
            <a:off x="5447825" y="1732058"/>
            <a:ext cx="11701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培训</a:t>
            </a:r>
            <a:endParaRPr lang="en-US" altLang="zh-CN" b="1" dirty="0">
              <a:solidFill>
                <a:schemeClr val="bg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有教材</a:t>
            </a:r>
          </a:p>
        </p:txBody>
      </p:sp>
      <p:sp>
        <p:nvSpPr>
          <p:cNvPr id="20" name="矩形 19"/>
          <p:cNvSpPr/>
          <p:nvPr/>
        </p:nvSpPr>
        <p:spPr>
          <a:xfrm>
            <a:off x="5573999" y="3406874"/>
            <a:ext cx="91784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授课</a:t>
            </a:r>
            <a:endParaRPr lang="en-US" altLang="zh-CN" b="1" dirty="0">
              <a:solidFill>
                <a:schemeClr val="bg1"/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有教员</a:t>
            </a:r>
          </a:p>
        </p:txBody>
      </p:sp>
    </p:spTree>
  </p:cSld>
  <p:clrMapOvr>
    <a:masterClrMapping/>
  </p:clrMapOvr>
  <p:transition spd="med" advTm="6000">
    <p:check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>
            <a:stCxn id="13" idx="6"/>
          </p:cNvCxnSpPr>
          <p:nvPr/>
        </p:nvCxnSpPr>
        <p:spPr>
          <a:xfrm flipV="1">
            <a:off x="1583668" y="479192"/>
            <a:ext cx="5961748" cy="114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2693097" y="201351"/>
            <a:ext cx="3757805" cy="57606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24330" y="248359"/>
            <a:ext cx="350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r>
              <a:rPr lang="en-US" altLang="zh-CN" dirty="0">
                <a:latin typeface="Arial" charset="0"/>
                <a:ea typeface="微软雅黑" pitchFamily="34" charset="-122"/>
                <a:sym typeface="Arial" charset="0"/>
              </a:rPr>
              <a:t>4 </a:t>
            </a: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安全教育经验分享</a:t>
            </a:r>
          </a:p>
        </p:txBody>
      </p:sp>
      <p:sp>
        <p:nvSpPr>
          <p:cNvPr id="13" name="椭圆 12"/>
          <p:cNvSpPr/>
          <p:nvPr/>
        </p:nvSpPr>
        <p:spPr>
          <a:xfrm>
            <a:off x="1439668" y="40833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513085" y="417383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525025" y="1995686"/>
            <a:ext cx="6093949" cy="1358800"/>
            <a:chOff x="1908729" y="2062436"/>
            <a:chExt cx="6093949" cy="1358800"/>
          </a:xfrm>
        </p:grpSpPr>
        <p:sp>
          <p:nvSpPr>
            <p:cNvPr id="19" name="任意多边形 18"/>
            <p:cNvSpPr/>
            <p:nvPr/>
          </p:nvSpPr>
          <p:spPr>
            <a:xfrm>
              <a:off x="1908729" y="2062436"/>
              <a:ext cx="1358800" cy="1358800"/>
            </a:xfrm>
            <a:custGeom>
              <a:avLst/>
              <a:gdLst>
                <a:gd name="connsiteX0" fmla="*/ 0 w 1358800"/>
                <a:gd name="connsiteY0" fmla="*/ 679400 h 1358800"/>
                <a:gd name="connsiteX1" fmla="*/ 679400 w 1358800"/>
                <a:gd name="connsiteY1" fmla="*/ 0 h 1358800"/>
                <a:gd name="connsiteX2" fmla="*/ 1358800 w 1358800"/>
                <a:gd name="connsiteY2" fmla="*/ 679400 h 1358800"/>
                <a:gd name="connsiteX3" fmla="*/ 679400 w 1358800"/>
                <a:gd name="connsiteY3" fmla="*/ 1358800 h 1358800"/>
                <a:gd name="connsiteX4" fmla="*/ 0 w 1358800"/>
                <a:gd name="connsiteY4" fmla="*/ 679400 h 13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8800" h="1358800">
                  <a:moveTo>
                    <a:pt x="0" y="679400"/>
                  </a:moveTo>
                  <a:cubicBezTo>
                    <a:pt x="0" y="304178"/>
                    <a:pt x="304178" y="0"/>
                    <a:pt x="679400" y="0"/>
                  </a:cubicBezTo>
                  <a:cubicBezTo>
                    <a:pt x="1054622" y="0"/>
                    <a:pt x="1358800" y="304178"/>
                    <a:pt x="1358800" y="679400"/>
                  </a:cubicBezTo>
                  <a:cubicBezTo>
                    <a:pt x="1358800" y="1054622"/>
                    <a:pt x="1054622" y="1358800"/>
                    <a:pt x="679400" y="1358800"/>
                  </a:cubicBezTo>
                  <a:cubicBezTo>
                    <a:pt x="304178" y="1358800"/>
                    <a:pt x="0" y="1054622"/>
                    <a:pt x="0" y="679400"/>
                  </a:cubicBezTo>
                  <a:close/>
                </a:path>
              </a:pathLst>
            </a:custGeom>
            <a:solidFill>
              <a:srgbClr val="E9CE0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2172" tIns="242172" rIns="242172" bIns="242172" numCol="1" spcCol="1270" anchor="ctr" anchorCtr="0">
              <a:noAutofit/>
            </a:bodyPr>
            <a:lstStyle/>
            <a:p>
              <a:pPr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400" dirty="0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3377864" y="2347784"/>
              <a:ext cx="788104" cy="788104"/>
            </a:xfrm>
            <a:custGeom>
              <a:avLst/>
              <a:gdLst>
                <a:gd name="connsiteX0" fmla="*/ 104463 w 788104"/>
                <a:gd name="connsiteY0" fmla="*/ 301371 h 788104"/>
                <a:gd name="connsiteX1" fmla="*/ 301371 w 788104"/>
                <a:gd name="connsiteY1" fmla="*/ 301371 h 788104"/>
                <a:gd name="connsiteX2" fmla="*/ 301371 w 788104"/>
                <a:gd name="connsiteY2" fmla="*/ 104463 h 788104"/>
                <a:gd name="connsiteX3" fmla="*/ 486733 w 788104"/>
                <a:gd name="connsiteY3" fmla="*/ 104463 h 788104"/>
                <a:gd name="connsiteX4" fmla="*/ 486733 w 788104"/>
                <a:gd name="connsiteY4" fmla="*/ 301371 h 788104"/>
                <a:gd name="connsiteX5" fmla="*/ 683641 w 788104"/>
                <a:gd name="connsiteY5" fmla="*/ 301371 h 788104"/>
                <a:gd name="connsiteX6" fmla="*/ 683641 w 788104"/>
                <a:gd name="connsiteY6" fmla="*/ 486733 h 788104"/>
                <a:gd name="connsiteX7" fmla="*/ 486733 w 788104"/>
                <a:gd name="connsiteY7" fmla="*/ 486733 h 788104"/>
                <a:gd name="connsiteX8" fmla="*/ 486733 w 788104"/>
                <a:gd name="connsiteY8" fmla="*/ 683641 h 788104"/>
                <a:gd name="connsiteX9" fmla="*/ 301371 w 788104"/>
                <a:gd name="connsiteY9" fmla="*/ 683641 h 788104"/>
                <a:gd name="connsiteX10" fmla="*/ 301371 w 788104"/>
                <a:gd name="connsiteY10" fmla="*/ 486733 h 788104"/>
                <a:gd name="connsiteX11" fmla="*/ 104463 w 788104"/>
                <a:gd name="connsiteY11" fmla="*/ 486733 h 788104"/>
                <a:gd name="connsiteX12" fmla="*/ 104463 w 788104"/>
                <a:gd name="connsiteY12" fmla="*/ 301371 h 78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104" h="788104">
                  <a:moveTo>
                    <a:pt x="104463" y="301371"/>
                  </a:moveTo>
                  <a:lnTo>
                    <a:pt x="301371" y="301371"/>
                  </a:lnTo>
                  <a:lnTo>
                    <a:pt x="301371" y="104463"/>
                  </a:lnTo>
                  <a:lnTo>
                    <a:pt x="486733" y="104463"/>
                  </a:lnTo>
                  <a:lnTo>
                    <a:pt x="486733" y="301371"/>
                  </a:lnTo>
                  <a:lnTo>
                    <a:pt x="683641" y="301371"/>
                  </a:lnTo>
                  <a:lnTo>
                    <a:pt x="683641" y="486733"/>
                  </a:lnTo>
                  <a:lnTo>
                    <a:pt x="486733" y="486733"/>
                  </a:lnTo>
                  <a:lnTo>
                    <a:pt x="486733" y="683641"/>
                  </a:lnTo>
                  <a:lnTo>
                    <a:pt x="301371" y="683641"/>
                  </a:lnTo>
                  <a:lnTo>
                    <a:pt x="301371" y="486733"/>
                  </a:lnTo>
                  <a:lnTo>
                    <a:pt x="104463" y="486733"/>
                  </a:lnTo>
                  <a:lnTo>
                    <a:pt x="104463" y="30137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463" tIns="301371" rIns="104463" bIns="3013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300" kern="1200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4276303" y="2062436"/>
              <a:ext cx="1358800" cy="1358800"/>
            </a:xfrm>
            <a:custGeom>
              <a:avLst/>
              <a:gdLst>
                <a:gd name="connsiteX0" fmla="*/ 0 w 1358800"/>
                <a:gd name="connsiteY0" fmla="*/ 679400 h 1358800"/>
                <a:gd name="connsiteX1" fmla="*/ 679400 w 1358800"/>
                <a:gd name="connsiteY1" fmla="*/ 0 h 1358800"/>
                <a:gd name="connsiteX2" fmla="*/ 1358800 w 1358800"/>
                <a:gd name="connsiteY2" fmla="*/ 679400 h 1358800"/>
                <a:gd name="connsiteX3" fmla="*/ 679400 w 1358800"/>
                <a:gd name="connsiteY3" fmla="*/ 1358800 h 1358800"/>
                <a:gd name="connsiteX4" fmla="*/ 0 w 1358800"/>
                <a:gd name="connsiteY4" fmla="*/ 679400 h 13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8800" h="1358800">
                  <a:moveTo>
                    <a:pt x="0" y="679400"/>
                  </a:moveTo>
                  <a:cubicBezTo>
                    <a:pt x="0" y="304178"/>
                    <a:pt x="304178" y="0"/>
                    <a:pt x="679400" y="0"/>
                  </a:cubicBezTo>
                  <a:cubicBezTo>
                    <a:pt x="1054622" y="0"/>
                    <a:pt x="1358800" y="304178"/>
                    <a:pt x="1358800" y="679400"/>
                  </a:cubicBezTo>
                  <a:cubicBezTo>
                    <a:pt x="1358800" y="1054622"/>
                    <a:pt x="1054622" y="1358800"/>
                    <a:pt x="679400" y="1358800"/>
                  </a:cubicBezTo>
                  <a:cubicBezTo>
                    <a:pt x="304178" y="1358800"/>
                    <a:pt x="0" y="1054622"/>
                    <a:pt x="0" y="679400"/>
                  </a:cubicBezTo>
                  <a:close/>
                </a:path>
              </a:pathLst>
            </a:custGeom>
            <a:solidFill>
              <a:srgbClr val="E9CE0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2172" tIns="242172" rIns="242172" bIns="242172" numCol="1" spcCol="1270" anchor="ctr" anchorCtr="0">
              <a:noAutofit/>
            </a:bodyPr>
            <a:lstStyle/>
            <a:p>
              <a:pPr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400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5745439" y="2347784"/>
              <a:ext cx="788104" cy="788104"/>
            </a:xfrm>
            <a:custGeom>
              <a:avLst/>
              <a:gdLst>
                <a:gd name="connsiteX0" fmla="*/ 104463 w 788104"/>
                <a:gd name="connsiteY0" fmla="*/ 162349 h 788104"/>
                <a:gd name="connsiteX1" fmla="*/ 683641 w 788104"/>
                <a:gd name="connsiteY1" fmla="*/ 162349 h 788104"/>
                <a:gd name="connsiteX2" fmla="*/ 683641 w 788104"/>
                <a:gd name="connsiteY2" fmla="*/ 347711 h 788104"/>
                <a:gd name="connsiteX3" fmla="*/ 104463 w 788104"/>
                <a:gd name="connsiteY3" fmla="*/ 347711 h 788104"/>
                <a:gd name="connsiteX4" fmla="*/ 104463 w 788104"/>
                <a:gd name="connsiteY4" fmla="*/ 162349 h 788104"/>
                <a:gd name="connsiteX5" fmla="*/ 104463 w 788104"/>
                <a:gd name="connsiteY5" fmla="*/ 440393 h 788104"/>
                <a:gd name="connsiteX6" fmla="*/ 683641 w 788104"/>
                <a:gd name="connsiteY6" fmla="*/ 440393 h 788104"/>
                <a:gd name="connsiteX7" fmla="*/ 683641 w 788104"/>
                <a:gd name="connsiteY7" fmla="*/ 625755 h 788104"/>
                <a:gd name="connsiteX8" fmla="*/ 104463 w 788104"/>
                <a:gd name="connsiteY8" fmla="*/ 625755 h 788104"/>
                <a:gd name="connsiteX9" fmla="*/ 104463 w 788104"/>
                <a:gd name="connsiteY9" fmla="*/ 440393 h 78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8104" h="788104">
                  <a:moveTo>
                    <a:pt x="104463" y="162349"/>
                  </a:moveTo>
                  <a:lnTo>
                    <a:pt x="683641" y="162349"/>
                  </a:lnTo>
                  <a:lnTo>
                    <a:pt x="683641" y="347711"/>
                  </a:lnTo>
                  <a:lnTo>
                    <a:pt x="104463" y="347711"/>
                  </a:lnTo>
                  <a:lnTo>
                    <a:pt x="104463" y="162349"/>
                  </a:lnTo>
                  <a:close/>
                  <a:moveTo>
                    <a:pt x="104463" y="440393"/>
                  </a:moveTo>
                  <a:lnTo>
                    <a:pt x="683641" y="440393"/>
                  </a:lnTo>
                  <a:lnTo>
                    <a:pt x="683641" y="625755"/>
                  </a:lnTo>
                  <a:lnTo>
                    <a:pt x="104463" y="625755"/>
                  </a:lnTo>
                  <a:lnTo>
                    <a:pt x="104463" y="44039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463" tIns="162349" rIns="104463" bIns="162349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700" kern="1200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643878" y="2062436"/>
              <a:ext cx="1358800" cy="1358800"/>
            </a:xfrm>
            <a:custGeom>
              <a:avLst/>
              <a:gdLst>
                <a:gd name="connsiteX0" fmla="*/ 0 w 1358800"/>
                <a:gd name="connsiteY0" fmla="*/ 679400 h 1358800"/>
                <a:gd name="connsiteX1" fmla="*/ 679400 w 1358800"/>
                <a:gd name="connsiteY1" fmla="*/ 0 h 1358800"/>
                <a:gd name="connsiteX2" fmla="*/ 1358800 w 1358800"/>
                <a:gd name="connsiteY2" fmla="*/ 679400 h 1358800"/>
                <a:gd name="connsiteX3" fmla="*/ 679400 w 1358800"/>
                <a:gd name="connsiteY3" fmla="*/ 1358800 h 1358800"/>
                <a:gd name="connsiteX4" fmla="*/ 0 w 1358800"/>
                <a:gd name="connsiteY4" fmla="*/ 679400 h 13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8800" h="1358800">
                  <a:moveTo>
                    <a:pt x="0" y="679400"/>
                  </a:moveTo>
                  <a:cubicBezTo>
                    <a:pt x="0" y="304178"/>
                    <a:pt x="304178" y="0"/>
                    <a:pt x="679400" y="0"/>
                  </a:cubicBezTo>
                  <a:cubicBezTo>
                    <a:pt x="1054622" y="0"/>
                    <a:pt x="1358800" y="304178"/>
                    <a:pt x="1358800" y="679400"/>
                  </a:cubicBezTo>
                  <a:cubicBezTo>
                    <a:pt x="1358800" y="1054622"/>
                    <a:pt x="1054622" y="1358800"/>
                    <a:pt x="679400" y="1358800"/>
                  </a:cubicBezTo>
                  <a:cubicBezTo>
                    <a:pt x="304178" y="1358800"/>
                    <a:pt x="0" y="1054622"/>
                    <a:pt x="0" y="679400"/>
                  </a:cubicBezTo>
                  <a:close/>
                </a:path>
              </a:pathLst>
            </a:custGeom>
            <a:solidFill>
              <a:srgbClr val="E9CE0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2172" tIns="242172" rIns="242172" bIns="242172" numCol="1" spcCol="1270" anchor="ctr" anchorCtr="0">
              <a:noAutofit/>
            </a:bodyPr>
            <a:lstStyle/>
            <a:p>
              <a:pPr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400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736373" y="2475031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Arial" charset="0"/>
                <a:ea typeface="微软雅黑" pitchFamily="34" charset="-122"/>
                <a:sym typeface="Arial" charset="0"/>
              </a:rPr>
              <a:t>责任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103947" y="2475031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Arial" charset="0"/>
                <a:ea typeface="微软雅黑" pitchFamily="34" charset="-122"/>
                <a:sym typeface="Arial" charset="0"/>
              </a:rPr>
              <a:t>落实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471522" y="2475031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Arial" charset="0"/>
                <a:ea typeface="微软雅黑" pitchFamily="34" charset="-122"/>
                <a:sym typeface="Arial" charset="0"/>
              </a:rPr>
              <a:t>安全</a:t>
            </a:r>
          </a:p>
        </p:txBody>
      </p:sp>
    </p:spTree>
  </p:cSld>
  <p:clrMapOvr>
    <a:masterClrMapping/>
  </p:clrMapOvr>
  <p:transition spd="med" advTm="6000"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/>
          <p:cNvSpPr/>
          <p:nvPr/>
        </p:nvSpPr>
        <p:spPr>
          <a:xfrm>
            <a:off x="574952" y="3438873"/>
            <a:ext cx="1865513" cy="989116"/>
          </a:xfrm>
          <a:prstGeom prst="roundRect">
            <a:avLst>
              <a:gd name="adj" fmla="val 343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cxnSp>
        <p:nvCxnSpPr>
          <p:cNvPr id="2" name="直接连接符 1"/>
          <p:cNvCxnSpPr>
            <a:stCxn id="5" idx="6"/>
          </p:cNvCxnSpPr>
          <p:nvPr/>
        </p:nvCxnSpPr>
        <p:spPr>
          <a:xfrm flipV="1">
            <a:off x="1583668" y="479192"/>
            <a:ext cx="5961748" cy="114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>
          <a:xfrm>
            <a:off x="2693097" y="201351"/>
            <a:ext cx="3757805" cy="576064"/>
          </a:xfrm>
          <a:prstGeom prst="roundRect">
            <a:avLst>
              <a:gd name="adj" fmla="val 178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43808" y="249506"/>
            <a:ext cx="350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r>
              <a:rPr lang="en-US" altLang="zh-CN" dirty="0">
                <a:latin typeface="Arial" charset="0"/>
                <a:ea typeface="微软雅黑" pitchFamily="34" charset="-122"/>
                <a:sym typeface="Arial" charset="0"/>
              </a:rPr>
              <a:t>1.2 </a:t>
            </a: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目前培训存在的问题</a:t>
            </a:r>
          </a:p>
        </p:txBody>
      </p:sp>
      <p:sp>
        <p:nvSpPr>
          <p:cNvPr id="5" name="椭圆 4"/>
          <p:cNvSpPr/>
          <p:nvPr/>
        </p:nvSpPr>
        <p:spPr>
          <a:xfrm>
            <a:off x="1439668" y="40833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513085" y="417383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74952" y="1923678"/>
            <a:ext cx="1865513" cy="989116"/>
          </a:xfrm>
          <a:prstGeom prst="roundRect">
            <a:avLst>
              <a:gd name="adj" fmla="val 3439"/>
            </a:avLst>
          </a:prstGeom>
          <a:solidFill>
            <a:srgbClr val="64D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627784" y="1923678"/>
            <a:ext cx="1865513" cy="989116"/>
          </a:xfrm>
          <a:prstGeom prst="roundRect">
            <a:avLst>
              <a:gd name="adj" fmla="val 343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676689" y="1923678"/>
            <a:ext cx="1865513" cy="989116"/>
          </a:xfrm>
          <a:prstGeom prst="roundRect">
            <a:avLst>
              <a:gd name="adj" fmla="val 3439"/>
            </a:avLst>
          </a:prstGeom>
          <a:solidFill>
            <a:srgbClr val="64D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731299" y="1923678"/>
            <a:ext cx="1865513" cy="989116"/>
          </a:xfrm>
          <a:prstGeom prst="roundRect">
            <a:avLst>
              <a:gd name="adj" fmla="val 343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627784" y="3438873"/>
            <a:ext cx="1865513" cy="999972"/>
          </a:xfrm>
          <a:prstGeom prst="roundRect">
            <a:avLst>
              <a:gd name="adj" fmla="val 3439"/>
            </a:avLst>
          </a:prstGeom>
          <a:solidFill>
            <a:srgbClr val="64D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676689" y="3438873"/>
            <a:ext cx="1865513" cy="999972"/>
          </a:xfrm>
          <a:prstGeom prst="roundRect">
            <a:avLst>
              <a:gd name="adj" fmla="val 343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731299" y="3438873"/>
            <a:ext cx="1865513" cy="999972"/>
          </a:xfrm>
          <a:prstGeom prst="roundRect">
            <a:avLst>
              <a:gd name="adj" fmla="val 3439"/>
            </a:avLst>
          </a:prstGeom>
          <a:solidFill>
            <a:srgbClr val="64D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291684" y="1663189"/>
            <a:ext cx="432048" cy="43204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276476" y="1662817"/>
            <a:ext cx="432048" cy="43204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393421" y="1662817"/>
            <a:ext cx="432048" cy="43204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448031" y="1655781"/>
            <a:ext cx="432048" cy="43204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448031" y="4227934"/>
            <a:ext cx="432048" cy="43204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393421" y="4227934"/>
            <a:ext cx="432048" cy="43204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276476" y="4222813"/>
            <a:ext cx="432048" cy="43204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291684" y="4227934"/>
            <a:ext cx="432048" cy="43204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98297" y="166990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1</a:t>
            </a:r>
            <a:endParaRPr lang="zh-CN" altLang="en-US" sz="2000" b="1" dirty="0">
              <a:solidFill>
                <a:schemeClr val="bg1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269863" y="166990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2</a:t>
            </a:r>
            <a:endParaRPr lang="zh-CN" altLang="en-US" sz="2000" b="1" dirty="0">
              <a:solidFill>
                <a:schemeClr val="bg1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393421" y="166990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3</a:t>
            </a:r>
            <a:endParaRPr lang="zh-CN" altLang="en-US" sz="2000" b="1" dirty="0">
              <a:solidFill>
                <a:schemeClr val="bg1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441061" y="166124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4</a:t>
            </a:r>
            <a:endParaRPr lang="zh-CN" altLang="en-US" sz="2000" b="1" dirty="0">
              <a:solidFill>
                <a:schemeClr val="bg1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289906" y="422793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5</a:t>
            </a:r>
            <a:endParaRPr lang="zh-CN" altLang="en-US" sz="2000" b="1" dirty="0">
              <a:solidFill>
                <a:schemeClr val="bg1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269863" y="423878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6</a:t>
            </a:r>
            <a:endParaRPr lang="zh-CN" altLang="en-US" sz="2000" b="1" dirty="0">
              <a:solidFill>
                <a:schemeClr val="bg1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386808" y="423878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7</a:t>
            </a:r>
            <a:endParaRPr lang="zh-CN" altLang="en-US" sz="2000" b="1" dirty="0">
              <a:solidFill>
                <a:schemeClr val="bg1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441061" y="422867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8</a:t>
            </a:r>
            <a:endParaRPr lang="zh-CN" altLang="en-US" sz="2000" b="1" dirty="0">
              <a:solidFill>
                <a:schemeClr val="bg1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45601" y="1995678"/>
            <a:ext cx="1532133" cy="9171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将培训独立于日常管理之外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664209" y="2253748"/>
            <a:ext cx="1781231" cy="4009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25000"/>
              </a:lnSpc>
              <a:spcBef>
                <a:spcPct val="0"/>
              </a:spcBef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b="1" dirty="0">
                <a:latin typeface="Arial" charset="0"/>
                <a:sym typeface="Arial" charset="0"/>
              </a:rPr>
              <a:t>培训需求盲目性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566295" y="2131407"/>
            <a:ext cx="2024037" cy="5946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25000"/>
              </a:lnSpc>
              <a:spcBef>
                <a:spcPct val="0"/>
              </a:spcBef>
              <a:defRPr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培训主体不明确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973009" y="2089626"/>
            <a:ext cx="1368152" cy="8345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培训内容缺乏针对性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81930" y="3394395"/>
            <a:ext cx="1830375" cy="8411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dirty="0">
                <a:latin typeface="Arial" charset="0"/>
                <a:sym typeface="Arial" charset="0"/>
              </a:rPr>
              <a:t>车间级、班组级培训考试流于形式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2700362" y="3408198"/>
            <a:ext cx="1708923" cy="86125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25000"/>
              </a:lnSpc>
              <a:spcBef>
                <a:spcPct val="0"/>
              </a:spcBef>
              <a:defRPr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培训方式单一</a:t>
            </a:r>
          </a:p>
          <a:p>
            <a:r>
              <a:rPr lang="zh-CN" altLang="en-US" dirty="0">
                <a:latin typeface="Arial" charset="0"/>
                <a:sym typeface="Arial" charset="0"/>
              </a:rPr>
              <a:t>有培无训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877809" y="3424010"/>
            <a:ext cx="1467451" cy="7747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ct val="0"/>
              </a:spcBef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依赖安全管理人员培训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848350" y="3630064"/>
            <a:ext cx="1631409" cy="3550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25000"/>
              </a:lnSpc>
              <a:spcBef>
                <a:spcPct val="0"/>
              </a:spcBef>
              <a:defRPr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缺乏效果跟踪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403648" y="1633456"/>
            <a:ext cx="367280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8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谢谢欣赏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04653"/>
            <a:ext cx="2014765" cy="4415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629">
        <p14:vortex dir="r"/>
      </p:transition>
    </mc:Choice>
    <mc:Fallback xmlns="">
      <p:transition spd="slow" advTm="8629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5028350" y="1419622"/>
            <a:ext cx="288032" cy="0"/>
          </a:xfrm>
          <a:prstGeom prst="line">
            <a:avLst/>
          </a:prstGeom>
          <a:ln>
            <a:solidFill>
              <a:srgbClr val="64D0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608890" y="2555464"/>
            <a:ext cx="2383556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869946" y="1655464"/>
            <a:ext cx="1800000" cy="18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312746" y="2098264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12746" y="231409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charset="0"/>
                <a:ea typeface="微软雅黑" pitchFamily="34" charset="-122"/>
                <a:sym typeface="Arial" charset="0"/>
              </a:rPr>
              <a:t>02</a:t>
            </a:r>
            <a:endParaRPr lang="zh-CN" altLang="en-US" sz="2400" b="1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945406" y="2483464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左中括号 2"/>
          <p:cNvSpPr/>
          <p:nvPr/>
        </p:nvSpPr>
        <p:spPr>
          <a:xfrm>
            <a:off x="5022909" y="755264"/>
            <a:ext cx="257921" cy="3600400"/>
          </a:xfrm>
          <a:prstGeom prst="leftBracket">
            <a:avLst>
              <a:gd name="adj" fmla="val 0"/>
            </a:avLst>
          </a:prstGeom>
          <a:ln>
            <a:solidFill>
              <a:srgbClr val="64D0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74527" y="555526"/>
            <a:ext cx="2871518" cy="414510"/>
          </a:xfrm>
          <a:prstGeom prst="rect">
            <a:avLst/>
          </a:prstGeom>
          <a:solidFill>
            <a:srgbClr val="64D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77089" y="4157368"/>
            <a:ext cx="2871518" cy="414510"/>
          </a:xfrm>
          <a:prstGeom prst="rect">
            <a:avLst/>
          </a:prstGeom>
          <a:solidFill>
            <a:srgbClr val="64D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68225" y="1159321"/>
            <a:ext cx="2871518" cy="414510"/>
          </a:xfrm>
          <a:prstGeom prst="rect">
            <a:avLst/>
          </a:prstGeom>
          <a:solidFill>
            <a:srgbClr val="64D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277089" y="2656683"/>
            <a:ext cx="2871518" cy="706427"/>
          </a:xfrm>
          <a:prstGeom prst="rect">
            <a:avLst/>
          </a:prstGeom>
          <a:solidFill>
            <a:srgbClr val="64D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78277" y="3564309"/>
            <a:ext cx="2871518" cy="414510"/>
          </a:xfrm>
          <a:prstGeom prst="rect">
            <a:avLst/>
          </a:prstGeom>
          <a:solidFill>
            <a:srgbClr val="64D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5028350" y="2109163"/>
            <a:ext cx="288032" cy="0"/>
          </a:xfrm>
          <a:prstGeom prst="line">
            <a:avLst/>
          </a:prstGeom>
          <a:ln>
            <a:solidFill>
              <a:srgbClr val="64D0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021881" y="3012664"/>
            <a:ext cx="288032" cy="0"/>
          </a:xfrm>
          <a:prstGeom prst="line">
            <a:avLst/>
          </a:prstGeom>
          <a:ln>
            <a:solidFill>
              <a:srgbClr val="64D0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021881" y="3795886"/>
            <a:ext cx="288032" cy="0"/>
          </a:xfrm>
          <a:prstGeom prst="line">
            <a:avLst/>
          </a:prstGeom>
          <a:ln>
            <a:solidFill>
              <a:srgbClr val="64D0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268225" y="580656"/>
            <a:ext cx="2627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2.1</a:t>
            </a:r>
            <a:r>
              <a:rPr lang="zh-CN" altLang="en-US" sz="20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改进培训管理方式</a:t>
            </a:r>
          </a:p>
        </p:txBody>
      </p:sp>
      <p:sp>
        <p:nvSpPr>
          <p:cNvPr id="11" name="矩形 10"/>
          <p:cNvSpPr/>
          <p:nvPr/>
        </p:nvSpPr>
        <p:spPr>
          <a:xfrm>
            <a:off x="5268225" y="1179365"/>
            <a:ext cx="2114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2.2</a:t>
            </a:r>
            <a:r>
              <a:rPr lang="zh-CN" altLang="en-US" sz="20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培训总体思路</a:t>
            </a:r>
          </a:p>
        </p:txBody>
      </p:sp>
      <p:sp>
        <p:nvSpPr>
          <p:cNvPr id="25" name="矩形 24"/>
          <p:cNvSpPr/>
          <p:nvPr/>
        </p:nvSpPr>
        <p:spPr>
          <a:xfrm>
            <a:off x="5290540" y="2658828"/>
            <a:ext cx="284297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2.4</a:t>
            </a:r>
            <a:r>
              <a:rPr lang="zh-CN" altLang="en-US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“菜单式（模块式）、自主式”培训优势</a:t>
            </a:r>
          </a:p>
        </p:txBody>
      </p:sp>
      <p:sp>
        <p:nvSpPr>
          <p:cNvPr id="26" name="矩形 25"/>
          <p:cNvSpPr/>
          <p:nvPr/>
        </p:nvSpPr>
        <p:spPr>
          <a:xfrm>
            <a:off x="5277089" y="3560184"/>
            <a:ext cx="2884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2.5</a:t>
            </a:r>
            <a:r>
              <a:rPr lang="zh-CN" altLang="en-US" sz="20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建立标准化培训课件</a:t>
            </a:r>
          </a:p>
        </p:txBody>
      </p:sp>
      <p:sp>
        <p:nvSpPr>
          <p:cNvPr id="27" name="矩形 26"/>
          <p:cNvSpPr/>
          <p:nvPr/>
        </p:nvSpPr>
        <p:spPr>
          <a:xfrm>
            <a:off x="5289694" y="4190210"/>
            <a:ext cx="2884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2.6</a:t>
            </a:r>
            <a:r>
              <a:rPr lang="zh-CN" altLang="en-US" sz="20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下一步培训工作思路</a:t>
            </a:r>
          </a:p>
        </p:txBody>
      </p:sp>
      <p:sp>
        <p:nvSpPr>
          <p:cNvPr id="28" name="矩形 27"/>
          <p:cNvSpPr/>
          <p:nvPr/>
        </p:nvSpPr>
        <p:spPr>
          <a:xfrm>
            <a:off x="5270327" y="1772075"/>
            <a:ext cx="2871518" cy="706427"/>
          </a:xfrm>
          <a:prstGeom prst="rect">
            <a:avLst/>
          </a:prstGeom>
          <a:solidFill>
            <a:srgbClr val="64D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79375" y="1762609"/>
            <a:ext cx="285413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2.3</a:t>
            </a:r>
            <a:r>
              <a:rPr lang="zh-CN" altLang="en-US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开发 “菜单式、自主式”培训课程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736252" y="2075625"/>
            <a:ext cx="2158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培训管理思路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1251775"/>
            <a:ext cx="431626" cy="1512168"/>
          </a:xfrm>
          <a:prstGeom prst="rect">
            <a:avLst/>
          </a:prstGeom>
          <a:solidFill>
            <a:srgbClr val="64D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583668" y="489383"/>
            <a:ext cx="5965435" cy="630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2693097" y="201351"/>
            <a:ext cx="3757805" cy="576064"/>
          </a:xfrm>
          <a:prstGeom prst="roundRect">
            <a:avLst>
              <a:gd name="adj" fmla="val 190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43808" y="249506"/>
            <a:ext cx="350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r>
              <a:rPr lang="en-US" altLang="zh-CN" dirty="0">
                <a:latin typeface="Arial" charset="0"/>
                <a:ea typeface="微软雅黑" pitchFamily="34" charset="-122"/>
                <a:sym typeface="Arial" charset="0"/>
              </a:rPr>
              <a:t>2.1 </a:t>
            </a: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改进培训管理方式</a:t>
            </a:r>
          </a:p>
        </p:txBody>
      </p:sp>
      <p:sp>
        <p:nvSpPr>
          <p:cNvPr id="6" name="椭圆 5"/>
          <p:cNvSpPr/>
          <p:nvPr/>
        </p:nvSpPr>
        <p:spPr>
          <a:xfrm>
            <a:off x="1439668" y="40833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524328" y="436874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59210" y="1251775"/>
            <a:ext cx="7128694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42346" y="1576145"/>
            <a:ext cx="666072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培训是企业管理有机组成部分，培训与管理活动有机结合，如每一个管理标准，程序或操作规程均有相关人员培训的具体要求。</a:t>
            </a:r>
          </a:p>
        </p:txBody>
      </p:sp>
      <p:sp>
        <p:nvSpPr>
          <p:cNvPr id="10" name="矩形 9"/>
          <p:cNvSpPr/>
          <p:nvPr/>
        </p:nvSpPr>
        <p:spPr>
          <a:xfrm>
            <a:off x="7956157" y="2931790"/>
            <a:ext cx="431626" cy="1512168"/>
          </a:xfrm>
          <a:prstGeom prst="rect">
            <a:avLst/>
          </a:prstGeom>
          <a:solidFill>
            <a:srgbClr val="64D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7584" y="2931790"/>
            <a:ext cx="7128694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26542" y="1687242"/>
            <a:ext cx="432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第一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955115" y="3345360"/>
            <a:ext cx="432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第二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80881" y="3180990"/>
            <a:ext cx="6731479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建立一套行之有效的与培训相关的工具，如培训需求矩阵、培训模块、培训效果评价表及培训师选拔标准等。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1251775"/>
            <a:ext cx="431626" cy="1512168"/>
          </a:xfrm>
          <a:prstGeom prst="rect">
            <a:avLst/>
          </a:prstGeom>
          <a:solidFill>
            <a:srgbClr val="64D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210" y="1251775"/>
            <a:ext cx="7128694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56157" y="2931790"/>
            <a:ext cx="431626" cy="1512168"/>
          </a:xfrm>
          <a:prstGeom prst="rect">
            <a:avLst/>
          </a:prstGeom>
          <a:solidFill>
            <a:srgbClr val="64D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7584" y="2931790"/>
            <a:ext cx="7128694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6542" y="1687242"/>
            <a:ext cx="432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第三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955115" y="3345360"/>
            <a:ext cx="432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第四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94872" y="1371771"/>
            <a:ext cx="673147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培训完全基于其岗位任职要求与岗位风险控制需要，目的是帮助各级</a:t>
            </a:r>
            <a:r>
              <a:rPr lang="zh-CN" altLang="en-US">
                <a:latin typeface="Arial" charset="0"/>
                <a:sym typeface="Arial" charset="0"/>
              </a:rPr>
              <a:t>管理层</a:t>
            </a:r>
            <a:r>
              <a:rPr lang="en-US" altLang="zh-CN">
                <a:latin typeface="Arial" charset="0"/>
                <a:sym typeface="Arial" charset="0"/>
              </a:rPr>
              <a:t>[</a:t>
            </a:r>
            <a:r>
              <a:rPr lang="zh-CN" altLang="en-US">
                <a:latin typeface="Arial" charset="0"/>
                <a:sym typeface="Arial" charset="0"/>
              </a:rPr>
              <a:t>获取资料咨询微信：</a:t>
            </a:r>
            <a:r>
              <a:rPr lang="en-US" altLang="zh-CN">
                <a:latin typeface="Arial" charset="0"/>
                <a:sym typeface="Arial" charset="0"/>
              </a:rPr>
              <a:t>ansyingsj1]</a:t>
            </a:r>
            <a:r>
              <a:rPr lang="zh-CN" altLang="en-US">
                <a:latin typeface="Arial" charset="0"/>
                <a:sym typeface="Arial" charset="0"/>
              </a:rPr>
              <a:t>与</a:t>
            </a:r>
            <a:r>
              <a:rPr lang="zh-CN" altLang="en-US" dirty="0">
                <a:latin typeface="Arial" charset="0"/>
                <a:sym typeface="Arial" charset="0"/>
              </a:rPr>
              <a:t>全体员工提高岗位风险辨识与控制能力，保证安全地工作。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70595" y="3232596"/>
            <a:ext cx="668908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培训的主体是被培训的对象；包括培训计划在内的一切培训活动以满足培训对象需求为准则。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583668" y="489383"/>
            <a:ext cx="5965435" cy="630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2693097" y="201351"/>
            <a:ext cx="3757805" cy="576064"/>
          </a:xfrm>
          <a:prstGeom prst="roundRect">
            <a:avLst>
              <a:gd name="adj" fmla="val 190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843808" y="249506"/>
            <a:ext cx="350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r>
              <a:rPr lang="en-US" altLang="zh-CN" dirty="0">
                <a:latin typeface="Arial" charset="0"/>
                <a:ea typeface="微软雅黑" pitchFamily="34" charset="-122"/>
                <a:sym typeface="Arial" charset="0"/>
              </a:rPr>
              <a:t>2.1 </a:t>
            </a: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改进培训管理方式</a:t>
            </a:r>
          </a:p>
        </p:txBody>
      </p:sp>
      <p:sp>
        <p:nvSpPr>
          <p:cNvPr id="15" name="椭圆 14"/>
          <p:cNvSpPr/>
          <p:nvPr/>
        </p:nvSpPr>
        <p:spPr>
          <a:xfrm>
            <a:off x="1439668" y="40833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524328" y="436874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1251775"/>
            <a:ext cx="431626" cy="1512168"/>
          </a:xfrm>
          <a:prstGeom prst="rect">
            <a:avLst/>
          </a:prstGeom>
          <a:solidFill>
            <a:srgbClr val="64D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210" y="1251775"/>
            <a:ext cx="7128694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56157" y="2931790"/>
            <a:ext cx="431626" cy="1512168"/>
          </a:xfrm>
          <a:prstGeom prst="rect">
            <a:avLst/>
          </a:prstGeom>
          <a:solidFill>
            <a:srgbClr val="64D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7584" y="2931790"/>
            <a:ext cx="7128694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6542" y="1687242"/>
            <a:ext cx="432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第五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955115" y="3345360"/>
            <a:ext cx="432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第六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403648" y="1334677"/>
            <a:ext cx="68402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管理标准、程序或操作规程是员工培训主体教材。员工被指定进行某项工作之前，必须接受与该工作相关的培训</a:t>
            </a:r>
            <a:r>
              <a:rPr lang="en-US" altLang="zh-CN" dirty="0">
                <a:latin typeface="Arial" charset="0"/>
                <a:sym typeface="Arial" charset="0"/>
              </a:rPr>
              <a:t>,</a:t>
            </a:r>
            <a:r>
              <a:rPr lang="zh-CN" altLang="en-US" dirty="0">
                <a:latin typeface="Arial" charset="0"/>
                <a:sym typeface="Arial" charset="0"/>
              </a:rPr>
              <a:t>经考核证明能安全地胜任该工作</a:t>
            </a:r>
            <a:r>
              <a:rPr lang="en-US" altLang="zh-CN" dirty="0">
                <a:latin typeface="Arial" charset="0"/>
                <a:sym typeface="Arial" charset="0"/>
              </a:rPr>
              <a:t>,</a:t>
            </a:r>
            <a:r>
              <a:rPr lang="zh-CN" altLang="en-US" dirty="0">
                <a:latin typeface="Arial" charset="0"/>
                <a:sym typeface="Arial" charset="0"/>
              </a:rPr>
              <a:t>方能上岗。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81312" y="3029889"/>
            <a:ext cx="677380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Arial" charset="0"/>
                <a:sym typeface="Arial" charset="0"/>
              </a:rPr>
              <a:t>培训形式以在岗培训、辅导为主，脱产培训、讲授为辅。管理层对其下属的岗位胜任能力负责，岗位职责中明确赋予培训下属的职责。 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1583668" y="489383"/>
            <a:ext cx="5965435" cy="630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2693097" y="201351"/>
            <a:ext cx="3757805" cy="576064"/>
          </a:xfrm>
          <a:prstGeom prst="roundRect">
            <a:avLst>
              <a:gd name="adj" fmla="val 190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843808" y="249506"/>
            <a:ext cx="350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r>
              <a:rPr lang="en-US" altLang="zh-CN" dirty="0">
                <a:latin typeface="Arial" charset="0"/>
                <a:ea typeface="微软雅黑" pitchFamily="34" charset="-122"/>
                <a:sym typeface="Arial" charset="0"/>
              </a:rPr>
              <a:t>2.1 </a:t>
            </a: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改进培训管理方式</a:t>
            </a:r>
          </a:p>
        </p:txBody>
      </p:sp>
      <p:sp>
        <p:nvSpPr>
          <p:cNvPr id="17" name="椭圆 16"/>
          <p:cNvSpPr/>
          <p:nvPr/>
        </p:nvSpPr>
        <p:spPr>
          <a:xfrm>
            <a:off x="1439668" y="40833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524328" y="436874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[获取资料咨询微信：ansyingsj1]">
  <a:themeElements>
    <a:clrScheme name="5培训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55586"/>
      </a:accent1>
      <a:accent2>
        <a:srgbClr val="E2604A"/>
      </a:accent2>
      <a:accent3>
        <a:srgbClr val="F7962B"/>
      </a:accent3>
      <a:accent4>
        <a:srgbClr val="64D0DA"/>
      </a:accent4>
      <a:accent5>
        <a:srgbClr val="DF2938"/>
      </a:accent5>
      <a:accent6>
        <a:srgbClr val="38384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获取资料咨询微信：ansyingsj1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3094</Words>
  <Application>Microsoft Office PowerPoint</Application>
  <PresentationFormat>全屏显示(16:9)</PresentationFormat>
  <Paragraphs>635</Paragraphs>
  <Slides>50</Slides>
  <Notes>50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50</vt:i4>
      </vt:variant>
    </vt:vector>
  </HeadingPairs>
  <TitlesOfParts>
    <vt:vector size="56" baseType="lpstr">
      <vt:lpstr>幼圆</vt:lpstr>
      <vt:lpstr>Arial</vt:lpstr>
      <vt:lpstr>Calibri</vt:lpstr>
      <vt:lpstr>Wingdings</vt:lpstr>
      <vt:lpstr>[获取资料咨询微信：ansyingsj1]</vt:lpstr>
      <vt:lpstr>获取资料咨询微信：ansyingsj1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安应vs安全人联盟</dc:title>
  <dc:subject>获取资料咨询微信：ansyingsj1</dc:subject>
  <dc:creator>安应</dc:creator>
  <cp:keywords>安应</cp:keywords>
  <dc:description>获取资料咨询微信：ansyingsj1</dc:description>
  <cp:lastModifiedBy>Administrator</cp:lastModifiedBy>
  <cp:revision>1</cp:revision>
  <dcterms:created xsi:type="dcterms:W3CDTF">1900-01-01T00:00:00Z</dcterms:created>
  <dcterms:modified xsi:type="dcterms:W3CDTF">2020-03-30T13:37:58Z</dcterms:modified>
  <cp:category>EHS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2052-10.7.1</vt:lpwstr>
  </property>
</Properties>
</file>